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87" r:id="rId1"/>
  </p:sldMasterIdLst>
  <p:notesMasterIdLst>
    <p:notesMasterId r:id="rId8"/>
  </p:notesMasterIdLst>
  <p:handoutMasterIdLst>
    <p:handoutMasterId r:id="rId9"/>
  </p:handoutMasterIdLst>
  <p:sldIdLst>
    <p:sldId id="659" r:id="rId2"/>
    <p:sldId id="658" r:id="rId3"/>
    <p:sldId id="649" r:id="rId4"/>
    <p:sldId id="650" r:id="rId5"/>
    <p:sldId id="653" r:id="rId6"/>
    <p:sldId id="654" r:id="rId7"/>
  </p:sldIdLst>
  <p:sldSz cx="9144000" cy="6858000" type="screen4x3"/>
  <p:notesSz cx="6807200" cy="9939338"/>
  <p:defaultTextStyle>
    <a:defPPr>
      <a:defRPr lang="ja-JP"/>
    </a:defPPr>
    <a:lvl1pPr algn="l" rtl="0" eaLnBrk="0" fontAlgn="base" hangingPunct="0">
      <a:spcBef>
        <a:spcPct val="0"/>
      </a:spcBef>
      <a:spcAft>
        <a:spcPct val="0"/>
      </a:spcAft>
      <a:defRPr sz="1400"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sz="1400"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sz="1400"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sz="1400"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sz="1400"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sz="1400"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sz="1400"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sz="1400"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sz="1400"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DCDD9F"/>
    <a:srgbClr val="F4E4D4"/>
    <a:srgbClr val="FFCCCC"/>
    <a:srgbClr val="D6EEC0"/>
    <a:srgbClr val="CCFFFF"/>
    <a:srgbClr val="CCEC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21" autoAdjust="0"/>
    <p:restoredTop sz="99664" autoAdjust="0"/>
  </p:normalViewPr>
  <p:slideViewPr>
    <p:cSldViewPr>
      <p:cViewPr>
        <p:scale>
          <a:sx n="68" d="100"/>
          <a:sy n="68" d="100"/>
        </p:scale>
        <p:origin x="1120"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12480"/>
    </p:cViewPr>
  </p:sorterViewPr>
  <p:notesViewPr>
    <p:cSldViewPr>
      <p:cViewPr varScale="1">
        <p:scale>
          <a:sx n="51" d="100"/>
          <a:sy n="51" d="100"/>
        </p:scale>
        <p:origin x="-1542" y="-96"/>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9138" name="Rectangle 2">
            <a:extLst>
              <a:ext uri="{FF2B5EF4-FFF2-40B4-BE49-F238E27FC236}">
                <a16:creationId xmlns:a16="http://schemas.microsoft.com/office/drawing/2014/main" id="{5B042563-B28D-4C2F-BBCB-D78716EB7114}"/>
              </a:ext>
            </a:extLst>
          </p:cNvPr>
          <p:cNvSpPr>
            <a:spLocks noGrp="1" noChangeArrowheads="1"/>
          </p:cNvSpPr>
          <p:nvPr>
            <p:ph type="hdr" sz="quarter"/>
          </p:nvPr>
        </p:nvSpPr>
        <p:spPr bwMode="auto">
          <a:xfrm>
            <a:off x="0" y="0"/>
            <a:ext cx="2951163" cy="496888"/>
          </a:xfrm>
          <a:prstGeom prst="rect">
            <a:avLst/>
          </a:prstGeom>
          <a:noFill/>
          <a:ln>
            <a:noFill/>
          </a:ln>
          <a:effectLst/>
        </p:spPr>
        <p:txBody>
          <a:bodyPr vert="horz" wrap="square" lIns="91293" tIns="45651" rIns="91293" bIns="45651" numCol="1" anchor="t" anchorCtr="0" compatLnSpc="1">
            <a:prstTxWarp prst="textNoShape">
              <a:avLst/>
            </a:prstTxWarp>
          </a:bodyPr>
          <a:lstStyle>
            <a:lvl1pPr eaLnBrk="1" hangingPunct="1">
              <a:lnSpc>
                <a:spcPct val="100000"/>
              </a:lnSpc>
              <a:spcBef>
                <a:spcPct val="0"/>
              </a:spcBef>
              <a:defRPr kumimoji="1" sz="1200" b="0">
                <a:latin typeface="Arial" charset="0"/>
                <a:ea typeface="ＭＳ Ｐゴシック" charset="-128"/>
              </a:defRPr>
            </a:lvl1pPr>
          </a:lstStyle>
          <a:p>
            <a:pPr>
              <a:defRPr/>
            </a:pPr>
            <a:endParaRPr lang="en-US" altLang="ja-JP"/>
          </a:p>
        </p:txBody>
      </p:sp>
      <p:sp>
        <p:nvSpPr>
          <p:cNvPr id="219139" name="Rectangle 3">
            <a:extLst>
              <a:ext uri="{FF2B5EF4-FFF2-40B4-BE49-F238E27FC236}">
                <a16:creationId xmlns:a16="http://schemas.microsoft.com/office/drawing/2014/main" id="{7F6CA27D-A753-4593-9FA8-58075E9142D6}"/>
              </a:ext>
            </a:extLst>
          </p:cNvPr>
          <p:cNvSpPr>
            <a:spLocks noGrp="1" noChangeArrowheads="1"/>
          </p:cNvSpPr>
          <p:nvPr>
            <p:ph type="dt" sz="quarter" idx="1"/>
          </p:nvPr>
        </p:nvSpPr>
        <p:spPr bwMode="auto">
          <a:xfrm>
            <a:off x="3856038" y="0"/>
            <a:ext cx="2949575" cy="496888"/>
          </a:xfrm>
          <a:prstGeom prst="rect">
            <a:avLst/>
          </a:prstGeom>
          <a:noFill/>
          <a:ln>
            <a:noFill/>
          </a:ln>
          <a:effectLst/>
        </p:spPr>
        <p:txBody>
          <a:bodyPr vert="horz" wrap="square" lIns="91293" tIns="45651" rIns="91293" bIns="45651" numCol="1" anchor="t" anchorCtr="0" compatLnSpc="1">
            <a:prstTxWarp prst="textNoShape">
              <a:avLst/>
            </a:prstTxWarp>
          </a:bodyPr>
          <a:lstStyle>
            <a:lvl1pPr algn="r" eaLnBrk="1" hangingPunct="1">
              <a:lnSpc>
                <a:spcPct val="100000"/>
              </a:lnSpc>
              <a:spcBef>
                <a:spcPct val="0"/>
              </a:spcBef>
              <a:defRPr kumimoji="1" sz="1200" b="0">
                <a:latin typeface="Arial" charset="0"/>
                <a:ea typeface="ＭＳ Ｐゴシック" charset="-128"/>
              </a:defRPr>
            </a:lvl1pPr>
          </a:lstStyle>
          <a:p>
            <a:pPr>
              <a:defRPr/>
            </a:pPr>
            <a:endParaRPr lang="en-US" altLang="ja-JP"/>
          </a:p>
        </p:txBody>
      </p:sp>
      <p:sp>
        <p:nvSpPr>
          <p:cNvPr id="219140" name="Rectangle 4">
            <a:extLst>
              <a:ext uri="{FF2B5EF4-FFF2-40B4-BE49-F238E27FC236}">
                <a16:creationId xmlns:a16="http://schemas.microsoft.com/office/drawing/2014/main" id="{36527C71-FC0E-4E0A-8B46-54C111CD59A6}"/>
              </a:ext>
            </a:extLst>
          </p:cNvPr>
          <p:cNvSpPr>
            <a:spLocks noGrp="1" noChangeArrowheads="1"/>
          </p:cNvSpPr>
          <p:nvPr>
            <p:ph type="ftr" sz="quarter" idx="2"/>
          </p:nvPr>
        </p:nvSpPr>
        <p:spPr bwMode="auto">
          <a:xfrm>
            <a:off x="0" y="9440863"/>
            <a:ext cx="2951163" cy="496887"/>
          </a:xfrm>
          <a:prstGeom prst="rect">
            <a:avLst/>
          </a:prstGeom>
          <a:noFill/>
          <a:ln>
            <a:noFill/>
          </a:ln>
          <a:effectLst/>
        </p:spPr>
        <p:txBody>
          <a:bodyPr vert="horz" wrap="square" lIns="91293" tIns="45651" rIns="91293" bIns="45651" numCol="1" anchor="b" anchorCtr="0" compatLnSpc="1">
            <a:prstTxWarp prst="textNoShape">
              <a:avLst/>
            </a:prstTxWarp>
          </a:bodyPr>
          <a:lstStyle>
            <a:lvl1pPr eaLnBrk="1" hangingPunct="1">
              <a:lnSpc>
                <a:spcPct val="100000"/>
              </a:lnSpc>
              <a:spcBef>
                <a:spcPct val="0"/>
              </a:spcBef>
              <a:defRPr kumimoji="1" sz="1200" b="0">
                <a:latin typeface="Arial" charset="0"/>
                <a:ea typeface="ＭＳ Ｐゴシック" charset="-128"/>
              </a:defRPr>
            </a:lvl1pPr>
          </a:lstStyle>
          <a:p>
            <a:pPr>
              <a:defRPr/>
            </a:pPr>
            <a:endParaRPr lang="en-US" altLang="ja-JP"/>
          </a:p>
        </p:txBody>
      </p:sp>
      <p:sp>
        <p:nvSpPr>
          <p:cNvPr id="219141" name="Rectangle 5">
            <a:extLst>
              <a:ext uri="{FF2B5EF4-FFF2-40B4-BE49-F238E27FC236}">
                <a16:creationId xmlns:a16="http://schemas.microsoft.com/office/drawing/2014/main" id="{EC6A5E82-8447-4A78-BB24-4BA4127C4F41}"/>
              </a:ext>
            </a:extLst>
          </p:cNvPr>
          <p:cNvSpPr>
            <a:spLocks noGrp="1" noChangeArrowheads="1"/>
          </p:cNvSpPr>
          <p:nvPr>
            <p:ph type="sldNum" sz="quarter" idx="3"/>
          </p:nvPr>
        </p:nvSpPr>
        <p:spPr bwMode="auto">
          <a:xfrm>
            <a:off x="3856038" y="9440863"/>
            <a:ext cx="2949575" cy="496887"/>
          </a:xfrm>
          <a:prstGeom prst="rect">
            <a:avLst/>
          </a:prstGeom>
          <a:noFill/>
          <a:ln>
            <a:noFill/>
          </a:ln>
          <a:effectLst/>
        </p:spPr>
        <p:txBody>
          <a:bodyPr vert="horz" wrap="square" lIns="91293" tIns="45651" rIns="91293" bIns="45651" numCol="1" anchor="b" anchorCtr="0" compatLnSpc="1">
            <a:prstTxWarp prst="textNoShape">
              <a:avLst/>
            </a:prstTxWarp>
          </a:bodyPr>
          <a:lstStyle>
            <a:lvl1pPr algn="r" eaLnBrk="1" hangingPunct="1">
              <a:defRPr kumimoji="1" sz="1200" b="0" smtClean="0"/>
            </a:lvl1pPr>
          </a:lstStyle>
          <a:p>
            <a:pPr>
              <a:defRPr/>
            </a:pPr>
            <a:fld id="{C2BA8CED-8E63-4B8E-B399-268436DD6C64}"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a:extLst>
              <a:ext uri="{FF2B5EF4-FFF2-40B4-BE49-F238E27FC236}">
                <a16:creationId xmlns:a16="http://schemas.microsoft.com/office/drawing/2014/main" id="{8A1FEB0E-9969-474F-AB9E-66521FF07CB1}"/>
              </a:ext>
            </a:extLst>
          </p:cNvPr>
          <p:cNvSpPr>
            <a:spLocks noGrp="1" noChangeArrowheads="1"/>
          </p:cNvSpPr>
          <p:nvPr>
            <p:ph type="hdr" sz="quarter"/>
          </p:nvPr>
        </p:nvSpPr>
        <p:spPr bwMode="auto">
          <a:xfrm>
            <a:off x="0" y="0"/>
            <a:ext cx="2951163" cy="496888"/>
          </a:xfrm>
          <a:prstGeom prst="rect">
            <a:avLst/>
          </a:prstGeom>
          <a:noFill/>
          <a:ln>
            <a:noFill/>
          </a:ln>
          <a:effectLst/>
        </p:spPr>
        <p:txBody>
          <a:bodyPr vert="horz" wrap="square" lIns="91288" tIns="45647" rIns="91288" bIns="45647" numCol="1" anchor="t" anchorCtr="0" compatLnSpc="1">
            <a:prstTxWarp prst="textNoShape">
              <a:avLst/>
            </a:prstTxWarp>
          </a:bodyPr>
          <a:lstStyle>
            <a:lvl1pPr eaLnBrk="1" hangingPunct="1">
              <a:lnSpc>
                <a:spcPct val="100000"/>
              </a:lnSpc>
              <a:spcBef>
                <a:spcPct val="0"/>
              </a:spcBef>
              <a:defRPr kumimoji="1" sz="1200" b="0">
                <a:latin typeface="Arial" charset="0"/>
                <a:ea typeface="ＭＳ Ｐゴシック" charset="-128"/>
              </a:defRPr>
            </a:lvl1pPr>
          </a:lstStyle>
          <a:p>
            <a:pPr>
              <a:defRPr/>
            </a:pPr>
            <a:endParaRPr lang="en-US" altLang="ja-JP"/>
          </a:p>
        </p:txBody>
      </p:sp>
      <p:sp>
        <p:nvSpPr>
          <p:cNvPr id="190467" name="Rectangle 3">
            <a:extLst>
              <a:ext uri="{FF2B5EF4-FFF2-40B4-BE49-F238E27FC236}">
                <a16:creationId xmlns:a16="http://schemas.microsoft.com/office/drawing/2014/main" id="{68AF4C21-D77A-4CFB-9213-7DA4ED15B142}"/>
              </a:ext>
            </a:extLst>
          </p:cNvPr>
          <p:cNvSpPr>
            <a:spLocks noGrp="1" noChangeArrowheads="1"/>
          </p:cNvSpPr>
          <p:nvPr>
            <p:ph type="dt" idx="1"/>
          </p:nvPr>
        </p:nvSpPr>
        <p:spPr bwMode="auto">
          <a:xfrm>
            <a:off x="3856038" y="0"/>
            <a:ext cx="2949575" cy="496888"/>
          </a:xfrm>
          <a:prstGeom prst="rect">
            <a:avLst/>
          </a:prstGeom>
          <a:noFill/>
          <a:ln>
            <a:noFill/>
          </a:ln>
          <a:effectLst/>
        </p:spPr>
        <p:txBody>
          <a:bodyPr vert="horz" wrap="square" lIns="91288" tIns="45647" rIns="91288" bIns="45647" numCol="1" anchor="t" anchorCtr="0" compatLnSpc="1">
            <a:prstTxWarp prst="textNoShape">
              <a:avLst/>
            </a:prstTxWarp>
          </a:bodyPr>
          <a:lstStyle>
            <a:lvl1pPr algn="r" eaLnBrk="1" hangingPunct="1">
              <a:lnSpc>
                <a:spcPct val="100000"/>
              </a:lnSpc>
              <a:spcBef>
                <a:spcPct val="0"/>
              </a:spcBef>
              <a:defRPr kumimoji="1" sz="1200" b="0">
                <a:latin typeface="Arial" charset="0"/>
                <a:ea typeface="ＭＳ Ｐゴシック" charset="-128"/>
              </a:defRPr>
            </a:lvl1pPr>
          </a:lstStyle>
          <a:p>
            <a:pPr>
              <a:defRPr/>
            </a:pPr>
            <a:endParaRPr lang="en-US" altLang="ja-JP"/>
          </a:p>
        </p:txBody>
      </p:sp>
      <p:sp>
        <p:nvSpPr>
          <p:cNvPr id="3076" name="Rectangle 4">
            <a:extLst>
              <a:ext uri="{FF2B5EF4-FFF2-40B4-BE49-F238E27FC236}">
                <a16:creationId xmlns:a16="http://schemas.microsoft.com/office/drawing/2014/main" id="{E577AE70-32B6-442E-93E4-94BE354B5DEF}"/>
              </a:ext>
            </a:extLst>
          </p:cNvPr>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0469" name="Rectangle 5">
            <a:extLst>
              <a:ext uri="{FF2B5EF4-FFF2-40B4-BE49-F238E27FC236}">
                <a16:creationId xmlns:a16="http://schemas.microsoft.com/office/drawing/2014/main" id="{A76EC47C-8B61-444C-8C23-F1699401724F}"/>
              </a:ext>
            </a:extLst>
          </p:cNvPr>
          <p:cNvSpPr>
            <a:spLocks noGrp="1" noChangeArrowheads="1"/>
          </p:cNvSpPr>
          <p:nvPr>
            <p:ph type="body" sz="quarter" idx="3"/>
          </p:nvPr>
        </p:nvSpPr>
        <p:spPr bwMode="auto">
          <a:xfrm>
            <a:off x="679450" y="4721225"/>
            <a:ext cx="5448300" cy="4471988"/>
          </a:xfrm>
          <a:prstGeom prst="rect">
            <a:avLst/>
          </a:prstGeom>
          <a:noFill/>
          <a:ln>
            <a:noFill/>
          </a:ln>
          <a:effectLst/>
        </p:spPr>
        <p:txBody>
          <a:bodyPr vert="horz" wrap="square" lIns="91288" tIns="45647" rIns="91288" bIns="4564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90470" name="Rectangle 6">
            <a:extLst>
              <a:ext uri="{FF2B5EF4-FFF2-40B4-BE49-F238E27FC236}">
                <a16:creationId xmlns:a16="http://schemas.microsoft.com/office/drawing/2014/main" id="{D92FC16D-6639-466D-9F2B-2AA32D786903}"/>
              </a:ext>
            </a:extLst>
          </p:cNvPr>
          <p:cNvSpPr>
            <a:spLocks noGrp="1" noChangeArrowheads="1"/>
          </p:cNvSpPr>
          <p:nvPr>
            <p:ph type="ftr" sz="quarter" idx="4"/>
          </p:nvPr>
        </p:nvSpPr>
        <p:spPr bwMode="auto">
          <a:xfrm>
            <a:off x="0" y="9440863"/>
            <a:ext cx="2951163" cy="496887"/>
          </a:xfrm>
          <a:prstGeom prst="rect">
            <a:avLst/>
          </a:prstGeom>
          <a:noFill/>
          <a:ln>
            <a:noFill/>
          </a:ln>
          <a:effectLst/>
        </p:spPr>
        <p:txBody>
          <a:bodyPr vert="horz" wrap="square" lIns="91288" tIns="45647" rIns="91288" bIns="45647" numCol="1" anchor="b" anchorCtr="0" compatLnSpc="1">
            <a:prstTxWarp prst="textNoShape">
              <a:avLst/>
            </a:prstTxWarp>
          </a:bodyPr>
          <a:lstStyle>
            <a:lvl1pPr eaLnBrk="1" hangingPunct="1">
              <a:lnSpc>
                <a:spcPct val="100000"/>
              </a:lnSpc>
              <a:spcBef>
                <a:spcPct val="0"/>
              </a:spcBef>
              <a:defRPr kumimoji="1" sz="1200" b="0">
                <a:latin typeface="Arial" charset="0"/>
                <a:ea typeface="ＭＳ Ｐゴシック" charset="-128"/>
              </a:defRPr>
            </a:lvl1pPr>
          </a:lstStyle>
          <a:p>
            <a:pPr>
              <a:defRPr/>
            </a:pPr>
            <a:endParaRPr lang="en-US" altLang="ja-JP"/>
          </a:p>
        </p:txBody>
      </p:sp>
      <p:sp>
        <p:nvSpPr>
          <p:cNvPr id="190471" name="Rectangle 7">
            <a:extLst>
              <a:ext uri="{FF2B5EF4-FFF2-40B4-BE49-F238E27FC236}">
                <a16:creationId xmlns:a16="http://schemas.microsoft.com/office/drawing/2014/main" id="{A149ECBE-589D-4104-88BF-004E1B8264CB}"/>
              </a:ext>
            </a:extLst>
          </p:cNvPr>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91288" tIns="45647" rIns="91288" bIns="45647" numCol="1" anchor="b" anchorCtr="0" compatLnSpc="1">
            <a:prstTxWarp prst="textNoShape">
              <a:avLst/>
            </a:prstTxWarp>
          </a:bodyPr>
          <a:lstStyle>
            <a:lvl1pPr algn="r" eaLnBrk="1" hangingPunct="1">
              <a:defRPr kumimoji="1" sz="1200" b="0" smtClean="0"/>
            </a:lvl1pPr>
          </a:lstStyle>
          <a:p>
            <a:pPr>
              <a:defRPr/>
            </a:pPr>
            <a:fld id="{7BAD1C32-4773-4C8C-9A70-F7000D10D2A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id="{710C8E0F-E314-4805-BAEA-F32F52FF1391}"/>
              </a:ext>
            </a:extLst>
          </p:cNvPr>
          <p:cNvSpPr>
            <a:spLocks noGrp="1" noRot="1" noChangeAspect="1" noChangeArrowheads="1" noTextEdit="1"/>
          </p:cNvSpPr>
          <p:nvPr>
            <p:ph type="sldImg"/>
          </p:nvPr>
        </p:nvSpPr>
        <p:spPr>
          <a:ln/>
        </p:spPr>
      </p:sp>
      <p:sp>
        <p:nvSpPr>
          <p:cNvPr id="6147" name="ノート プレースホルダー 2">
            <a:extLst>
              <a:ext uri="{FF2B5EF4-FFF2-40B4-BE49-F238E27FC236}">
                <a16:creationId xmlns:a16="http://schemas.microsoft.com/office/drawing/2014/main" id="{A33D561A-0912-4BC7-9A7A-0F89A2539AF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a typeface="ＭＳ Ｐ明朝" panose="02020600040205080304" pitchFamily="18"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a:extLst>
              <a:ext uri="{FF2B5EF4-FFF2-40B4-BE49-F238E27FC236}">
                <a16:creationId xmlns:a16="http://schemas.microsoft.com/office/drawing/2014/main" id="{27A2B0DC-FBDC-455C-B066-AD8BAFC453BB}"/>
              </a:ext>
            </a:extLst>
          </p:cNvPr>
          <p:cNvSpPr>
            <a:spLocks noGrp="1" noRot="1" noChangeAspect="1" noChangeArrowheads="1" noTextEdit="1"/>
          </p:cNvSpPr>
          <p:nvPr>
            <p:ph type="sldImg"/>
          </p:nvPr>
        </p:nvSpPr>
        <p:spPr>
          <a:ln/>
        </p:spPr>
      </p:sp>
      <p:sp>
        <p:nvSpPr>
          <p:cNvPr id="8195" name="ノート プレースホルダー 2">
            <a:extLst>
              <a:ext uri="{FF2B5EF4-FFF2-40B4-BE49-F238E27FC236}">
                <a16:creationId xmlns:a16="http://schemas.microsoft.com/office/drawing/2014/main" id="{C7AFB2E8-2010-44CF-B422-54FB2FF16F2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Arial" panose="020B0604020202020204" pitchFamily="34" charset="0"/>
              <a:ea typeface="ＭＳ Ｐ明朝" panose="02020600040205080304"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300A54B-D5E7-46B0-AEF6-AD6BC3A72968}"/>
              </a:ext>
            </a:extLst>
          </p:cNvPr>
          <p:cNvSpPr>
            <a:spLocks noChangeArrowheads="1"/>
          </p:cNvSpPr>
          <p:nvPr/>
        </p:nvSpPr>
        <p:spPr bwMode="hidden">
          <a:xfrm>
            <a:off x="0" y="0"/>
            <a:ext cx="3505200" cy="6858000"/>
          </a:xfrm>
          <a:prstGeom prst="rect">
            <a:avLst/>
          </a:prstGeom>
          <a:gradFill rotWithShape="0">
            <a:gsLst>
              <a:gs pos="0">
                <a:schemeClr val="folHlink"/>
              </a:gs>
              <a:gs pos="100000">
                <a:schemeClr val="bg1"/>
              </a:gs>
            </a:gsLst>
            <a:lin ang="0" scaled="1"/>
          </a:gradFill>
          <a:ln>
            <a:noFill/>
          </a:ln>
          <a:effectLst/>
        </p:spPr>
        <p:txBody>
          <a:bodyPr wrap="none" anchor="ct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ja-JP" sz="2400" b="0">
              <a:latin typeface="Times New Roman" panose="02020603050405020304" pitchFamily="18" charset="0"/>
            </a:endParaRPr>
          </a:p>
        </p:txBody>
      </p:sp>
      <p:sp>
        <p:nvSpPr>
          <p:cNvPr id="4" name="Rectangle 4">
            <a:extLst>
              <a:ext uri="{FF2B5EF4-FFF2-40B4-BE49-F238E27FC236}">
                <a16:creationId xmlns:a16="http://schemas.microsoft.com/office/drawing/2014/main" id="{921BF6D3-FE84-4080-800F-A10B9B6EC037}"/>
              </a:ext>
            </a:extLst>
          </p:cNvPr>
          <p:cNvSpPr>
            <a:spLocks noChangeArrowheads="1"/>
          </p:cNvSpPr>
          <p:nvPr/>
        </p:nvSpPr>
        <p:spPr bwMode="hidden">
          <a:xfrm>
            <a:off x="1716088" y="1690688"/>
            <a:ext cx="7427912" cy="2533650"/>
          </a:xfrm>
          <a:prstGeom prst="rect">
            <a:avLst/>
          </a:prstGeom>
          <a:gradFill rotWithShape="1">
            <a:gsLst>
              <a:gs pos="0">
                <a:schemeClr val="bg2">
                  <a:gamma/>
                  <a:tint val="44314"/>
                  <a:invGamma/>
                </a:schemeClr>
              </a:gs>
              <a:gs pos="50000">
                <a:schemeClr val="bg2"/>
              </a:gs>
              <a:gs pos="100000">
                <a:schemeClr val="bg2">
                  <a:gamma/>
                  <a:tint val="44314"/>
                  <a:invGamma/>
                </a:schemeClr>
              </a:gs>
            </a:gsLst>
            <a:lin ang="5400000" scaled="1"/>
          </a:gradFill>
          <a:ln>
            <a:noFill/>
          </a:ln>
        </p:spPr>
        <p:txBody>
          <a:bodyPr/>
          <a:lstStyle/>
          <a:p>
            <a:pPr eaLnBrk="1" hangingPunct="1">
              <a:defRPr/>
            </a:pPr>
            <a:endParaRPr lang="ja-JP" altLang="ja-JP" sz="2400" b="0">
              <a:latin typeface="Times New Roman" pitchFamily="18" charset="0"/>
              <a:ea typeface="ＭＳ Ｐゴシック" charset="-128"/>
            </a:endParaRPr>
          </a:p>
        </p:txBody>
      </p:sp>
      <p:grpSp>
        <p:nvGrpSpPr>
          <p:cNvPr id="5" name="Group 5">
            <a:extLst>
              <a:ext uri="{FF2B5EF4-FFF2-40B4-BE49-F238E27FC236}">
                <a16:creationId xmlns:a16="http://schemas.microsoft.com/office/drawing/2014/main" id="{36FF4024-D974-4531-AF98-8F3FECD2C34B}"/>
              </a:ext>
            </a:extLst>
          </p:cNvPr>
          <p:cNvGrpSpPr>
            <a:grpSpLocks/>
          </p:cNvGrpSpPr>
          <p:nvPr/>
        </p:nvGrpSpPr>
        <p:grpSpPr bwMode="auto">
          <a:xfrm>
            <a:off x="0" y="1066800"/>
            <a:ext cx="2867025" cy="3157538"/>
            <a:chOff x="0" y="672"/>
            <a:chExt cx="1806" cy="1989"/>
          </a:xfrm>
        </p:grpSpPr>
        <p:sp>
          <p:nvSpPr>
            <p:cNvPr id="6" name="Rectangle 6">
              <a:extLst>
                <a:ext uri="{FF2B5EF4-FFF2-40B4-BE49-F238E27FC236}">
                  <a16:creationId xmlns:a16="http://schemas.microsoft.com/office/drawing/2014/main" id="{B4E76BAD-706B-4CFF-B705-CF0A7ACF5E02}"/>
                </a:ext>
              </a:extLst>
            </p:cNvPr>
            <p:cNvSpPr>
              <a:spLocks noChangeArrowheads="1"/>
            </p:cNvSpPr>
            <p:nvPr userDrawn="1"/>
          </p:nvSpPr>
          <p:spPr bwMode="auto">
            <a:xfrm>
              <a:off x="361" y="2257"/>
              <a:ext cx="363" cy="404"/>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7" name="Rectangle 7">
              <a:extLst>
                <a:ext uri="{FF2B5EF4-FFF2-40B4-BE49-F238E27FC236}">
                  <a16:creationId xmlns:a16="http://schemas.microsoft.com/office/drawing/2014/main" id="{98716D97-7DEE-4F5F-8E88-39CE6EBB53CA}"/>
                </a:ext>
              </a:extLst>
            </p:cNvPr>
            <p:cNvSpPr>
              <a:spLocks noChangeArrowheads="1"/>
            </p:cNvSpPr>
            <p:nvPr userDrawn="1"/>
          </p:nvSpPr>
          <p:spPr bwMode="auto">
            <a:xfrm>
              <a:off x="1081" y="1065"/>
              <a:ext cx="362" cy="405"/>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8" name="Rectangle 8">
              <a:extLst>
                <a:ext uri="{FF2B5EF4-FFF2-40B4-BE49-F238E27FC236}">
                  <a16:creationId xmlns:a16="http://schemas.microsoft.com/office/drawing/2014/main" id="{45C55E37-2280-4C91-BE7A-3A4614BD04B3}"/>
                </a:ext>
              </a:extLst>
            </p:cNvPr>
            <p:cNvSpPr>
              <a:spLocks noChangeArrowheads="1"/>
            </p:cNvSpPr>
            <p:nvPr userDrawn="1"/>
          </p:nvSpPr>
          <p:spPr bwMode="auto">
            <a:xfrm>
              <a:off x="1437" y="672"/>
              <a:ext cx="369" cy="400"/>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9" name="Rectangle 9">
              <a:extLst>
                <a:ext uri="{FF2B5EF4-FFF2-40B4-BE49-F238E27FC236}">
                  <a16:creationId xmlns:a16="http://schemas.microsoft.com/office/drawing/2014/main" id="{F5C6D956-081A-47F4-98FE-D661CED79398}"/>
                </a:ext>
              </a:extLst>
            </p:cNvPr>
            <p:cNvSpPr>
              <a:spLocks noChangeArrowheads="1"/>
            </p:cNvSpPr>
            <p:nvPr userDrawn="1"/>
          </p:nvSpPr>
          <p:spPr bwMode="auto">
            <a:xfrm>
              <a:off x="719" y="2257"/>
              <a:ext cx="368" cy="404"/>
            </a:xfrm>
            <a:prstGeom prst="rect">
              <a:avLst/>
            </a:prstGeom>
            <a:solidFill>
              <a:schemeClr val="bg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0" name="Rectangle 10">
              <a:extLst>
                <a:ext uri="{FF2B5EF4-FFF2-40B4-BE49-F238E27FC236}">
                  <a16:creationId xmlns:a16="http://schemas.microsoft.com/office/drawing/2014/main" id="{1BD9360B-5FC9-4BA9-80AE-7CD10FF65F89}"/>
                </a:ext>
              </a:extLst>
            </p:cNvPr>
            <p:cNvSpPr>
              <a:spLocks noChangeArrowheads="1"/>
            </p:cNvSpPr>
            <p:nvPr userDrawn="1"/>
          </p:nvSpPr>
          <p:spPr bwMode="auto">
            <a:xfrm>
              <a:off x="1437" y="1065"/>
              <a:ext cx="369" cy="405"/>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1" name="Rectangle 11">
              <a:extLst>
                <a:ext uri="{FF2B5EF4-FFF2-40B4-BE49-F238E27FC236}">
                  <a16:creationId xmlns:a16="http://schemas.microsoft.com/office/drawing/2014/main" id="{02BC013B-4719-4091-928E-94C40F578189}"/>
                </a:ext>
              </a:extLst>
            </p:cNvPr>
            <p:cNvSpPr>
              <a:spLocks noChangeArrowheads="1"/>
            </p:cNvSpPr>
            <p:nvPr userDrawn="1"/>
          </p:nvSpPr>
          <p:spPr bwMode="auto">
            <a:xfrm>
              <a:off x="719" y="1464"/>
              <a:ext cx="368" cy="399"/>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2" name="Rectangle 12">
              <a:extLst>
                <a:ext uri="{FF2B5EF4-FFF2-40B4-BE49-F238E27FC236}">
                  <a16:creationId xmlns:a16="http://schemas.microsoft.com/office/drawing/2014/main" id="{BA096BC0-2E70-4DFF-8F91-38CEC7815C42}"/>
                </a:ext>
              </a:extLst>
            </p:cNvPr>
            <p:cNvSpPr>
              <a:spLocks noChangeArrowheads="1"/>
            </p:cNvSpPr>
            <p:nvPr userDrawn="1"/>
          </p:nvSpPr>
          <p:spPr bwMode="auto">
            <a:xfrm>
              <a:off x="0" y="1464"/>
              <a:ext cx="367" cy="399"/>
            </a:xfrm>
            <a:prstGeom prst="rect">
              <a:avLst/>
            </a:prstGeom>
            <a:solidFill>
              <a:schemeClr val="bg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3" name="Rectangle 13">
              <a:extLst>
                <a:ext uri="{FF2B5EF4-FFF2-40B4-BE49-F238E27FC236}">
                  <a16:creationId xmlns:a16="http://schemas.microsoft.com/office/drawing/2014/main" id="{97431BFB-0B4A-4F90-B583-4188B77B15ED}"/>
                </a:ext>
              </a:extLst>
            </p:cNvPr>
            <p:cNvSpPr>
              <a:spLocks noChangeArrowheads="1"/>
            </p:cNvSpPr>
            <p:nvPr userDrawn="1"/>
          </p:nvSpPr>
          <p:spPr bwMode="auto">
            <a:xfrm>
              <a:off x="1081" y="1464"/>
              <a:ext cx="362" cy="399"/>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4" name="Rectangle 14">
              <a:extLst>
                <a:ext uri="{FF2B5EF4-FFF2-40B4-BE49-F238E27FC236}">
                  <a16:creationId xmlns:a16="http://schemas.microsoft.com/office/drawing/2014/main" id="{7E7A3336-14F0-414E-A490-02CB948C131B}"/>
                </a:ext>
              </a:extLst>
            </p:cNvPr>
            <p:cNvSpPr>
              <a:spLocks noChangeArrowheads="1"/>
            </p:cNvSpPr>
            <p:nvPr userDrawn="1"/>
          </p:nvSpPr>
          <p:spPr bwMode="auto">
            <a:xfrm>
              <a:off x="361" y="1857"/>
              <a:ext cx="363" cy="406"/>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5" name="Rectangle 15">
              <a:extLst>
                <a:ext uri="{FF2B5EF4-FFF2-40B4-BE49-F238E27FC236}">
                  <a16:creationId xmlns:a16="http://schemas.microsoft.com/office/drawing/2014/main" id="{109CB1F6-0E84-4017-AF4C-D33DD473B42A}"/>
                </a:ext>
              </a:extLst>
            </p:cNvPr>
            <p:cNvSpPr>
              <a:spLocks noChangeArrowheads="1"/>
            </p:cNvSpPr>
            <p:nvPr userDrawn="1"/>
          </p:nvSpPr>
          <p:spPr bwMode="auto">
            <a:xfrm>
              <a:off x="719" y="1857"/>
              <a:ext cx="368" cy="406"/>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grpSp>
      <p:sp>
        <p:nvSpPr>
          <p:cNvPr id="18024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ja-JP" altLang="en-US" noProof="0"/>
              <a:t>マスタ サブタイトルの書式設定</a:t>
            </a:r>
          </a:p>
        </p:txBody>
      </p:sp>
      <p:sp>
        <p:nvSpPr>
          <p:cNvPr id="16" name="Rectangle 16">
            <a:extLst>
              <a:ext uri="{FF2B5EF4-FFF2-40B4-BE49-F238E27FC236}">
                <a16:creationId xmlns:a16="http://schemas.microsoft.com/office/drawing/2014/main" id="{FE7319D8-78C0-4D65-B00F-4E9AF8C422E5}"/>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ja-JP"/>
          </a:p>
        </p:txBody>
      </p:sp>
      <p:sp>
        <p:nvSpPr>
          <p:cNvPr id="17" name="Rectangle 17">
            <a:extLst>
              <a:ext uri="{FF2B5EF4-FFF2-40B4-BE49-F238E27FC236}">
                <a16:creationId xmlns:a16="http://schemas.microsoft.com/office/drawing/2014/main" id="{702FB103-07E0-447C-90A2-B9498D13B35E}"/>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18" name="Rectangle 18">
            <a:extLst>
              <a:ext uri="{FF2B5EF4-FFF2-40B4-BE49-F238E27FC236}">
                <a16:creationId xmlns:a16="http://schemas.microsoft.com/office/drawing/2014/main" id="{DFE58A3D-8CAB-475C-9770-FB634B11A008}"/>
              </a:ext>
            </a:extLst>
          </p:cNvPr>
          <p:cNvSpPr>
            <a:spLocks noGrp="1" noChangeArrowheads="1"/>
          </p:cNvSpPr>
          <p:nvPr>
            <p:ph type="sldNum" sz="quarter" idx="12"/>
          </p:nvPr>
        </p:nvSpPr>
        <p:spPr>
          <a:xfrm>
            <a:off x="6975475" y="6248400"/>
            <a:ext cx="2133600" cy="457200"/>
          </a:xfrm>
        </p:spPr>
        <p:txBody>
          <a:bodyPr/>
          <a:lstStyle>
            <a:lvl1pPr>
              <a:defRPr smtClean="0"/>
            </a:lvl1pPr>
          </a:lstStyle>
          <a:p>
            <a:pPr>
              <a:defRPr/>
            </a:pPr>
            <a:fld id="{02CFA90C-CFEC-4DBE-9B2B-F75C1AA8EE60}" type="slidenum">
              <a:rPr lang="en-US" altLang="ja-JP"/>
              <a:pPr>
                <a:defRPr/>
              </a:pPr>
              <a:t>‹#›</a:t>
            </a:fld>
            <a:endParaRPr lang="en-US" altLang="ja-JP"/>
          </a:p>
        </p:txBody>
      </p:sp>
    </p:spTree>
    <p:extLst>
      <p:ext uri="{BB962C8B-B14F-4D97-AF65-F5344CB8AC3E}">
        <p14:creationId xmlns:p14="http://schemas.microsoft.com/office/powerpoint/2010/main" val="226924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6F0DA0C0-582B-4AF9-8D8A-C12CA38D394C}"/>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16">
            <a:extLst>
              <a:ext uri="{FF2B5EF4-FFF2-40B4-BE49-F238E27FC236}">
                <a16:creationId xmlns:a16="http://schemas.microsoft.com/office/drawing/2014/main" id="{039E1AB0-0FBE-494C-8E57-C20A79981DE5}"/>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CA45B2D8-BA56-4223-B253-BE1852CA7F38}"/>
              </a:ext>
            </a:extLst>
          </p:cNvPr>
          <p:cNvSpPr>
            <a:spLocks noGrp="1" noChangeArrowheads="1"/>
          </p:cNvSpPr>
          <p:nvPr>
            <p:ph type="sldNum" sz="quarter" idx="12"/>
          </p:nvPr>
        </p:nvSpPr>
        <p:spPr>
          <a:ln/>
        </p:spPr>
        <p:txBody>
          <a:bodyPr/>
          <a:lstStyle>
            <a:lvl1pPr>
              <a:defRPr/>
            </a:lvl1pPr>
          </a:lstStyle>
          <a:p>
            <a:pPr>
              <a:defRPr/>
            </a:pPr>
            <a:fld id="{E7E7DDF6-DA02-4205-A33A-63E84A464465}" type="slidenum">
              <a:rPr lang="en-US" altLang="ja-JP"/>
              <a:pPr>
                <a:defRPr/>
              </a:pPr>
              <a:t>‹#›</a:t>
            </a:fld>
            <a:endParaRPr lang="en-US" altLang="ja-JP"/>
          </a:p>
        </p:txBody>
      </p:sp>
    </p:spTree>
    <p:extLst>
      <p:ext uri="{BB962C8B-B14F-4D97-AF65-F5344CB8AC3E}">
        <p14:creationId xmlns:p14="http://schemas.microsoft.com/office/powerpoint/2010/main" val="2062040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40513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40513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9CC2E85D-FCB4-48D9-A131-E5364B24FB61}"/>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16">
            <a:extLst>
              <a:ext uri="{FF2B5EF4-FFF2-40B4-BE49-F238E27FC236}">
                <a16:creationId xmlns:a16="http://schemas.microsoft.com/office/drawing/2014/main" id="{4546D92A-4DFC-4252-BEE3-BAD693C2428B}"/>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C2F99F62-2470-4E11-A301-415E0277E035}"/>
              </a:ext>
            </a:extLst>
          </p:cNvPr>
          <p:cNvSpPr>
            <a:spLocks noGrp="1" noChangeArrowheads="1"/>
          </p:cNvSpPr>
          <p:nvPr>
            <p:ph type="sldNum" sz="quarter" idx="12"/>
          </p:nvPr>
        </p:nvSpPr>
        <p:spPr>
          <a:ln/>
        </p:spPr>
        <p:txBody>
          <a:bodyPr/>
          <a:lstStyle>
            <a:lvl1pPr>
              <a:defRPr/>
            </a:lvl1pPr>
          </a:lstStyle>
          <a:p>
            <a:pPr>
              <a:defRPr/>
            </a:pPr>
            <a:fld id="{F9F603C0-6BF3-456B-BAC5-E9088C765A63}" type="slidenum">
              <a:rPr lang="en-US" altLang="ja-JP"/>
              <a:pPr>
                <a:defRPr/>
              </a:pPr>
              <a:t>‹#›</a:t>
            </a:fld>
            <a:endParaRPr lang="en-US" altLang="ja-JP"/>
          </a:p>
        </p:txBody>
      </p:sp>
    </p:spTree>
    <p:extLst>
      <p:ext uri="{BB962C8B-B14F-4D97-AF65-F5344CB8AC3E}">
        <p14:creationId xmlns:p14="http://schemas.microsoft.com/office/powerpoint/2010/main" val="309108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AFBB5610-1A08-41CC-916B-57DC3F7ED784}"/>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16">
            <a:extLst>
              <a:ext uri="{FF2B5EF4-FFF2-40B4-BE49-F238E27FC236}">
                <a16:creationId xmlns:a16="http://schemas.microsoft.com/office/drawing/2014/main" id="{01BA2B6F-1448-4C36-97A8-449E8750387C}"/>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4771D3AE-3CF9-410F-95AB-21C76CC340D1}"/>
              </a:ext>
            </a:extLst>
          </p:cNvPr>
          <p:cNvSpPr>
            <a:spLocks noGrp="1" noChangeArrowheads="1"/>
          </p:cNvSpPr>
          <p:nvPr>
            <p:ph type="sldNum" sz="quarter" idx="12"/>
          </p:nvPr>
        </p:nvSpPr>
        <p:spPr>
          <a:ln/>
        </p:spPr>
        <p:txBody>
          <a:bodyPr/>
          <a:lstStyle>
            <a:lvl1pPr>
              <a:defRPr/>
            </a:lvl1pPr>
          </a:lstStyle>
          <a:p>
            <a:pPr>
              <a:defRPr/>
            </a:pPr>
            <a:fld id="{AABAE9EF-94FB-4600-B2EB-7C02DB251AAF}" type="slidenum">
              <a:rPr lang="en-US" altLang="ja-JP"/>
              <a:pPr>
                <a:defRPr/>
              </a:pPr>
              <a:t>‹#›</a:t>
            </a:fld>
            <a:endParaRPr lang="en-US" altLang="ja-JP"/>
          </a:p>
        </p:txBody>
      </p:sp>
    </p:spTree>
    <p:extLst>
      <p:ext uri="{BB962C8B-B14F-4D97-AF65-F5344CB8AC3E}">
        <p14:creationId xmlns:p14="http://schemas.microsoft.com/office/powerpoint/2010/main" val="22549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2">
            <a:extLst>
              <a:ext uri="{FF2B5EF4-FFF2-40B4-BE49-F238E27FC236}">
                <a16:creationId xmlns:a16="http://schemas.microsoft.com/office/drawing/2014/main" id="{BCF49AB9-3A09-47E4-B15F-2138A241D139}"/>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16">
            <a:extLst>
              <a:ext uri="{FF2B5EF4-FFF2-40B4-BE49-F238E27FC236}">
                <a16:creationId xmlns:a16="http://schemas.microsoft.com/office/drawing/2014/main" id="{BDEABDBF-AD3F-4017-B339-6BA221718DA2}"/>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944E0789-1356-4E1B-A190-766AA3851179}"/>
              </a:ext>
            </a:extLst>
          </p:cNvPr>
          <p:cNvSpPr>
            <a:spLocks noGrp="1" noChangeArrowheads="1"/>
          </p:cNvSpPr>
          <p:nvPr>
            <p:ph type="sldNum" sz="quarter" idx="12"/>
          </p:nvPr>
        </p:nvSpPr>
        <p:spPr>
          <a:ln/>
        </p:spPr>
        <p:txBody>
          <a:bodyPr/>
          <a:lstStyle>
            <a:lvl1pPr>
              <a:defRPr/>
            </a:lvl1pPr>
          </a:lstStyle>
          <a:p>
            <a:pPr>
              <a:defRPr/>
            </a:pPr>
            <a:fld id="{2792D738-AEE8-4BC0-A8E2-E55A4F83386D}" type="slidenum">
              <a:rPr lang="en-US" altLang="ja-JP"/>
              <a:pPr>
                <a:defRPr/>
              </a:pPr>
              <a:t>‹#›</a:t>
            </a:fld>
            <a:endParaRPr lang="en-US" altLang="ja-JP"/>
          </a:p>
        </p:txBody>
      </p:sp>
    </p:spTree>
    <p:extLst>
      <p:ext uri="{BB962C8B-B14F-4D97-AF65-F5344CB8AC3E}">
        <p14:creationId xmlns:p14="http://schemas.microsoft.com/office/powerpoint/2010/main" val="1521216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981200"/>
            <a:ext cx="4038600" cy="252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4038600" cy="252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a:extLst>
              <a:ext uri="{FF2B5EF4-FFF2-40B4-BE49-F238E27FC236}">
                <a16:creationId xmlns:a16="http://schemas.microsoft.com/office/drawing/2014/main" id="{7BB50964-DB58-43C9-983A-81FEEBCCF875}"/>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78F61C07-EDFF-48CC-B934-7114472DFCF5}"/>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7" name="Rectangle 3">
            <a:extLst>
              <a:ext uri="{FF2B5EF4-FFF2-40B4-BE49-F238E27FC236}">
                <a16:creationId xmlns:a16="http://schemas.microsoft.com/office/drawing/2014/main" id="{3902C9D3-14A7-4ABC-92B8-DE8C228D11CA}"/>
              </a:ext>
            </a:extLst>
          </p:cNvPr>
          <p:cNvSpPr>
            <a:spLocks noGrp="1" noChangeArrowheads="1"/>
          </p:cNvSpPr>
          <p:nvPr>
            <p:ph type="sldNum" sz="quarter" idx="12"/>
          </p:nvPr>
        </p:nvSpPr>
        <p:spPr>
          <a:ln/>
        </p:spPr>
        <p:txBody>
          <a:bodyPr/>
          <a:lstStyle>
            <a:lvl1pPr>
              <a:defRPr/>
            </a:lvl1pPr>
          </a:lstStyle>
          <a:p>
            <a:pPr>
              <a:defRPr/>
            </a:pPr>
            <a:fld id="{9AD8B5AC-0A8B-4A2D-94B6-5357F0BF7DC9}" type="slidenum">
              <a:rPr lang="en-US" altLang="ja-JP"/>
              <a:pPr>
                <a:defRPr/>
              </a:pPr>
              <a:t>‹#›</a:t>
            </a:fld>
            <a:endParaRPr lang="en-US" altLang="ja-JP"/>
          </a:p>
        </p:txBody>
      </p:sp>
    </p:spTree>
    <p:extLst>
      <p:ext uri="{BB962C8B-B14F-4D97-AF65-F5344CB8AC3E}">
        <p14:creationId xmlns:p14="http://schemas.microsoft.com/office/powerpoint/2010/main" val="3689501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a:extLst>
              <a:ext uri="{FF2B5EF4-FFF2-40B4-BE49-F238E27FC236}">
                <a16:creationId xmlns:a16="http://schemas.microsoft.com/office/drawing/2014/main" id="{F0F530CF-6201-44C2-A343-9EA976E9944F}"/>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16">
            <a:extLst>
              <a:ext uri="{FF2B5EF4-FFF2-40B4-BE49-F238E27FC236}">
                <a16:creationId xmlns:a16="http://schemas.microsoft.com/office/drawing/2014/main" id="{04C9FE02-E5D7-4A6D-9006-768764494868}"/>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9" name="Rectangle 3">
            <a:extLst>
              <a:ext uri="{FF2B5EF4-FFF2-40B4-BE49-F238E27FC236}">
                <a16:creationId xmlns:a16="http://schemas.microsoft.com/office/drawing/2014/main" id="{C6B14C42-7C21-444E-ACA9-1C69AEDC40BA}"/>
              </a:ext>
            </a:extLst>
          </p:cNvPr>
          <p:cNvSpPr>
            <a:spLocks noGrp="1" noChangeArrowheads="1"/>
          </p:cNvSpPr>
          <p:nvPr>
            <p:ph type="sldNum" sz="quarter" idx="12"/>
          </p:nvPr>
        </p:nvSpPr>
        <p:spPr>
          <a:ln/>
        </p:spPr>
        <p:txBody>
          <a:bodyPr/>
          <a:lstStyle>
            <a:lvl1pPr>
              <a:defRPr/>
            </a:lvl1pPr>
          </a:lstStyle>
          <a:p>
            <a:pPr>
              <a:defRPr/>
            </a:pPr>
            <a:fld id="{9168EAE7-C709-4B19-B649-460270B6F5AD}" type="slidenum">
              <a:rPr lang="en-US" altLang="ja-JP"/>
              <a:pPr>
                <a:defRPr/>
              </a:pPr>
              <a:t>‹#›</a:t>
            </a:fld>
            <a:endParaRPr lang="en-US" altLang="ja-JP"/>
          </a:p>
        </p:txBody>
      </p:sp>
    </p:spTree>
    <p:extLst>
      <p:ext uri="{BB962C8B-B14F-4D97-AF65-F5344CB8AC3E}">
        <p14:creationId xmlns:p14="http://schemas.microsoft.com/office/powerpoint/2010/main" val="349052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a:extLst>
              <a:ext uri="{FF2B5EF4-FFF2-40B4-BE49-F238E27FC236}">
                <a16:creationId xmlns:a16="http://schemas.microsoft.com/office/drawing/2014/main" id="{74DB7FF8-85FE-4596-94D8-05F679B98F24}"/>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16">
            <a:extLst>
              <a:ext uri="{FF2B5EF4-FFF2-40B4-BE49-F238E27FC236}">
                <a16:creationId xmlns:a16="http://schemas.microsoft.com/office/drawing/2014/main" id="{B03F1E26-E51A-47A9-BF4D-FE468E155163}"/>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5" name="Rectangle 3">
            <a:extLst>
              <a:ext uri="{FF2B5EF4-FFF2-40B4-BE49-F238E27FC236}">
                <a16:creationId xmlns:a16="http://schemas.microsoft.com/office/drawing/2014/main" id="{21D5EA78-3782-40DF-89DD-A4BBDEC6C376}"/>
              </a:ext>
            </a:extLst>
          </p:cNvPr>
          <p:cNvSpPr>
            <a:spLocks noGrp="1" noChangeArrowheads="1"/>
          </p:cNvSpPr>
          <p:nvPr>
            <p:ph type="sldNum" sz="quarter" idx="12"/>
          </p:nvPr>
        </p:nvSpPr>
        <p:spPr>
          <a:ln/>
        </p:spPr>
        <p:txBody>
          <a:bodyPr/>
          <a:lstStyle>
            <a:lvl1pPr>
              <a:defRPr/>
            </a:lvl1pPr>
          </a:lstStyle>
          <a:p>
            <a:pPr>
              <a:defRPr/>
            </a:pPr>
            <a:fld id="{81B8B6A5-6692-4683-96A1-8CCCEEEE9A9A}" type="slidenum">
              <a:rPr lang="en-US" altLang="ja-JP"/>
              <a:pPr>
                <a:defRPr/>
              </a:pPr>
              <a:t>‹#›</a:t>
            </a:fld>
            <a:endParaRPr lang="en-US" altLang="ja-JP"/>
          </a:p>
        </p:txBody>
      </p:sp>
    </p:spTree>
    <p:extLst>
      <p:ext uri="{BB962C8B-B14F-4D97-AF65-F5344CB8AC3E}">
        <p14:creationId xmlns:p14="http://schemas.microsoft.com/office/powerpoint/2010/main" val="291144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FCDFD504-333F-4252-BCC4-C6BB0E3B48B7}"/>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16">
            <a:extLst>
              <a:ext uri="{FF2B5EF4-FFF2-40B4-BE49-F238E27FC236}">
                <a16:creationId xmlns:a16="http://schemas.microsoft.com/office/drawing/2014/main" id="{4FCFC270-9B08-496A-9BAA-7CB408FD704F}"/>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4" name="Rectangle 3">
            <a:extLst>
              <a:ext uri="{FF2B5EF4-FFF2-40B4-BE49-F238E27FC236}">
                <a16:creationId xmlns:a16="http://schemas.microsoft.com/office/drawing/2014/main" id="{075E057A-52F9-4E7A-BF07-A1CFD2DF4E3D}"/>
              </a:ext>
            </a:extLst>
          </p:cNvPr>
          <p:cNvSpPr>
            <a:spLocks noGrp="1" noChangeArrowheads="1"/>
          </p:cNvSpPr>
          <p:nvPr>
            <p:ph type="sldNum" sz="quarter" idx="12"/>
          </p:nvPr>
        </p:nvSpPr>
        <p:spPr>
          <a:ln/>
        </p:spPr>
        <p:txBody>
          <a:bodyPr/>
          <a:lstStyle>
            <a:lvl1pPr>
              <a:defRPr/>
            </a:lvl1pPr>
          </a:lstStyle>
          <a:p>
            <a:pPr>
              <a:defRPr/>
            </a:pPr>
            <a:fld id="{4A115483-A55E-4278-B563-94B73D0EE111}" type="slidenum">
              <a:rPr lang="en-US" altLang="ja-JP"/>
              <a:pPr>
                <a:defRPr/>
              </a:pPr>
              <a:t>‹#›</a:t>
            </a:fld>
            <a:endParaRPr lang="en-US" altLang="ja-JP"/>
          </a:p>
        </p:txBody>
      </p:sp>
    </p:spTree>
    <p:extLst>
      <p:ext uri="{BB962C8B-B14F-4D97-AF65-F5344CB8AC3E}">
        <p14:creationId xmlns:p14="http://schemas.microsoft.com/office/powerpoint/2010/main" val="1731728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a:extLst>
              <a:ext uri="{FF2B5EF4-FFF2-40B4-BE49-F238E27FC236}">
                <a16:creationId xmlns:a16="http://schemas.microsoft.com/office/drawing/2014/main" id="{84960930-4D24-4369-9E2E-D5FE63C79D39}"/>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DB9FF3C9-B661-46DB-972D-AD879DB69F26}"/>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7" name="Rectangle 3">
            <a:extLst>
              <a:ext uri="{FF2B5EF4-FFF2-40B4-BE49-F238E27FC236}">
                <a16:creationId xmlns:a16="http://schemas.microsoft.com/office/drawing/2014/main" id="{BAE963D3-861C-4081-B0AA-E2779A40B215}"/>
              </a:ext>
            </a:extLst>
          </p:cNvPr>
          <p:cNvSpPr>
            <a:spLocks noGrp="1" noChangeArrowheads="1"/>
          </p:cNvSpPr>
          <p:nvPr>
            <p:ph type="sldNum" sz="quarter" idx="12"/>
          </p:nvPr>
        </p:nvSpPr>
        <p:spPr>
          <a:ln/>
        </p:spPr>
        <p:txBody>
          <a:bodyPr/>
          <a:lstStyle>
            <a:lvl1pPr>
              <a:defRPr/>
            </a:lvl1pPr>
          </a:lstStyle>
          <a:p>
            <a:pPr>
              <a:defRPr/>
            </a:pPr>
            <a:fld id="{770FFB69-9186-40DC-B4EB-B0F9A5BA17B4}" type="slidenum">
              <a:rPr lang="en-US" altLang="ja-JP"/>
              <a:pPr>
                <a:defRPr/>
              </a:pPr>
              <a:t>‹#›</a:t>
            </a:fld>
            <a:endParaRPr lang="en-US" altLang="ja-JP"/>
          </a:p>
        </p:txBody>
      </p:sp>
    </p:spTree>
    <p:extLst>
      <p:ext uri="{BB962C8B-B14F-4D97-AF65-F5344CB8AC3E}">
        <p14:creationId xmlns:p14="http://schemas.microsoft.com/office/powerpoint/2010/main" val="3332128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a:extLst>
              <a:ext uri="{FF2B5EF4-FFF2-40B4-BE49-F238E27FC236}">
                <a16:creationId xmlns:a16="http://schemas.microsoft.com/office/drawing/2014/main" id="{366114B6-2B19-4822-888F-FB1116FEBF55}"/>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16">
            <a:extLst>
              <a:ext uri="{FF2B5EF4-FFF2-40B4-BE49-F238E27FC236}">
                <a16:creationId xmlns:a16="http://schemas.microsoft.com/office/drawing/2014/main" id="{C93E2B8B-1B0D-4606-9DBA-01F5893B71E1}"/>
              </a:ext>
            </a:extLst>
          </p:cNvPr>
          <p:cNvSpPr>
            <a:spLocks noGrp="1" noChangeArrowheads="1"/>
          </p:cNvSpPr>
          <p:nvPr>
            <p:ph type="dt" sz="half" idx="11"/>
          </p:nvPr>
        </p:nvSpPr>
        <p:spPr>
          <a:ln/>
        </p:spPr>
        <p:txBody>
          <a:bodyPr/>
          <a:lstStyle>
            <a:lvl1pPr>
              <a:defRPr/>
            </a:lvl1pPr>
          </a:lstStyle>
          <a:p>
            <a:pPr>
              <a:defRPr/>
            </a:pPr>
            <a:endParaRPr lang="en-US" altLang="ja-JP"/>
          </a:p>
        </p:txBody>
      </p:sp>
      <p:sp>
        <p:nvSpPr>
          <p:cNvPr id="7" name="Rectangle 3">
            <a:extLst>
              <a:ext uri="{FF2B5EF4-FFF2-40B4-BE49-F238E27FC236}">
                <a16:creationId xmlns:a16="http://schemas.microsoft.com/office/drawing/2014/main" id="{EE5F63E2-F7B2-4162-A297-851797CE7B06}"/>
              </a:ext>
            </a:extLst>
          </p:cNvPr>
          <p:cNvSpPr>
            <a:spLocks noGrp="1" noChangeArrowheads="1"/>
          </p:cNvSpPr>
          <p:nvPr>
            <p:ph type="sldNum" sz="quarter" idx="12"/>
          </p:nvPr>
        </p:nvSpPr>
        <p:spPr>
          <a:ln/>
        </p:spPr>
        <p:txBody>
          <a:bodyPr/>
          <a:lstStyle>
            <a:lvl1pPr>
              <a:defRPr/>
            </a:lvl1pPr>
          </a:lstStyle>
          <a:p>
            <a:pPr>
              <a:defRPr/>
            </a:pPr>
            <a:fld id="{ADCF38B3-DE14-45C5-8495-459C1C8326F2}" type="slidenum">
              <a:rPr lang="en-US" altLang="ja-JP"/>
              <a:pPr>
                <a:defRPr/>
              </a:pPr>
              <a:t>‹#›</a:t>
            </a:fld>
            <a:endParaRPr lang="en-US" altLang="ja-JP"/>
          </a:p>
        </p:txBody>
      </p:sp>
    </p:spTree>
    <p:extLst>
      <p:ext uri="{BB962C8B-B14F-4D97-AF65-F5344CB8AC3E}">
        <p14:creationId xmlns:p14="http://schemas.microsoft.com/office/powerpoint/2010/main" val="2234678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a:extLst>
              <a:ext uri="{FF2B5EF4-FFF2-40B4-BE49-F238E27FC236}">
                <a16:creationId xmlns:a16="http://schemas.microsoft.com/office/drawing/2014/main" id="{3120279A-0CCE-47B3-9044-72D72FDE766C}"/>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defRPr sz="1200" b="0">
                <a:latin typeface="Arial" charset="0"/>
                <a:ea typeface="ＭＳ Ｐゴシック" charset="-128"/>
              </a:defRPr>
            </a:lvl1pPr>
          </a:lstStyle>
          <a:p>
            <a:pPr>
              <a:defRPr/>
            </a:pPr>
            <a:endParaRPr lang="en-US" altLang="ja-JP"/>
          </a:p>
        </p:txBody>
      </p:sp>
      <p:grpSp>
        <p:nvGrpSpPr>
          <p:cNvPr id="1027" name="Group 4">
            <a:extLst>
              <a:ext uri="{FF2B5EF4-FFF2-40B4-BE49-F238E27FC236}">
                <a16:creationId xmlns:a16="http://schemas.microsoft.com/office/drawing/2014/main" id="{93394D52-F3E8-40F0-B41F-0AEDD833C195}"/>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29E332B6-20A7-45B7-AAEC-877CBB343EEB}"/>
                </a:ext>
              </a:extLst>
            </p:cNvPr>
            <p:cNvSpPr>
              <a:spLocks noChangeArrowheads="1"/>
            </p:cNvSpPr>
            <p:nvPr/>
          </p:nvSpPr>
          <p:spPr bwMode="auto">
            <a:xfrm>
              <a:off x="0" y="0"/>
              <a:ext cx="180" cy="336"/>
            </a:xfrm>
            <a:prstGeom prst="rect">
              <a:avLst/>
            </a:prstGeom>
            <a:solidFill>
              <a:srgbClr val="FFCC99"/>
            </a:solidFill>
            <a:ln>
              <a:noFill/>
            </a:ln>
            <a:effectLst/>
          </p:spPr>
          <p:txBody>
            <a:bodyPr wrap="none" anchor="ct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lang="ja-JP" altLang="ja-JP" sz="2400" b="0">
                <a:latin typeface="Times New Roman" panose="02020603050405020304" pitchFamily="18" charset="0"/>
              </a:endParaRPr>
            </a:p>
          </p:txBody>
        </p:sp>
        <p:sp>
          <p:nvSpPr>
            <p:cNvPr id="1033" name="Rectangle 6">
              <a:extLst>
                <a:ext uri="{FF2B5EF4-FFF2-40B4-BE49-F238E27FC236}">
                  <a16:creationId xmlns:a16="http://schemas.microsoft.com/office/drawing/2014/main" id="{F3DC73CC-E710-464D-9E59-441B89988895}"/>
                </a:ext>
              </a:extLst>
            </p:cNvPr>
            <p:cNvSpPr>
              <a:spLocks noChangeArrowheads="1"/>
            </p:cNvSpPr>
            <p:nvPr/>
          </p:nvSpPr>
          <p:spPr bwMode="auto">
            <a:xfrm>
              <a:off x="260" y="85"/>
              <a:ext cx="5500" cy="173"/>
            </a:xfrm>
            <a:prstGeom prst="rect">
              <a:avLst/>
            </a:prstGeom>
            <a:gradFill rotWithShape="1">
              <a:gsLst>
                <a:gs pos="0">
                  <a:srgbClr val="FF0000">
                    <a:alpha val="98000"/>
                  </a:srgbClr>
                </a:gs>
                <a:gs pos="100000">
                  <a:srgbClr val="FFFFFF"/>
                </a:gs>
              </a:gsLst>
              <a:lin ang="5400000" scaled="1"/>
            </a:gra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034" name="Rectangle 7">
              <a:extLst>
                <a:ext uri="{FF2B5EF4-FFF2-40B4-BE49-F238E27FC236}">
                  <a16:creationId xmlns:a16="http://schemas.microsoft.com/office/drawing/2014/main" id="{A2CFC664-B667-43E3-8D4E-3A595269D115}"/>
                </a:ext>
              </a:extLst>
            </p:cNvPr>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1800" b="0">
                <a:solidFill>
                  <a:schemeClr val="hlink"/>
                </a:solidFill>
              </a:endParaRPr>
            </a:p>
          </p:txBody>
        </p:sp>
        <p:sp>
          <p:nvSpPr>
            <p:cNvPr id="1035" name="Rectangle 8">
              <a:extLst>
                <a:ext uri="{FF2B5EF4-FFF2-40B4-BE49-F238E27FC236}">
                  <a16:creationId xmlns:a16="http://schemas.microsoft.com/office/drawing/2014/main" id="{AC10B94D-1DF6-447D-B1B0-3E24EE0103E2}"/>
                </a:ext>
              </a:extLst>
            </p:cNvPr>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1800" b="0">
                <a:solidFill>
                  <a:schemeClr val="hlink"/>
                </a:solidFill>
              </a:endParaRPr>
            </a:p>
          </p:txBody>
        </p:sp>
        <p:sp>
          <p:nvSpPr>
            <p:cNvPr id="1036" name="Rectangle 9">
              <a:extLst>
                <a:ext uri="{FF2B5EF4-FFF2-40B4-BE49-F238E27FC236}">
                  <a16:creationId xmlns:a16="http://schemas.microsoft.com/office/drawing/2014/main" id="{51DB02DB-6D22-4634-9F7B-A9FD237C01B6}"/>
                </a:ext>
              </a:extLst>
            </p:cNvPr>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1800" b="0">
                <a:solidFill>
                  <a:schemeClr val="accent2"/>
                </a:solidFill>
              </a:endParaRPr>
            </a:p>
          </p:txBody>
        </p:sp>
        <p:sp>
          <p:nvSpPr>
            <p:cNvPr id="1037" name="Rectangle 10">
              <a:extLst>
                <a:ext uri="{FF2B5EF4-FFF2-40B4-BE49-F238E27FC236}">
                  <a16:creationId xmlns:a16="http://schemas.microsoft.com/office/drawing/2014/main" id="{8BDD5F3D-F8B4-427B-BD43-A3BAAA00BD97}"/>
                </a:ext>
              </a:extLst>
            </p:cNvPr>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1800" b="0">
                <a:solidFill>
                  <a:schemeClr val="hlink"/>
                </a:solidFill>
              </a:endParaRPr>
            </a:p>
          </p:txBody>
        </p:sp>
        <p:sp>
          <p:nvSpPr>
            <p:cNvPr id="1038" name="Rectangle 11">
              <a:extLst>
                <a:ext uri="{FF2B5EF4-FFF2-40B4-BE49-F238E27FC236}">
                  <a16:creationId xmlns:a16="http://schemas.microsoft.com/office/drawing/2014/main" id="{84B4903F-1758-4F0A-8E79-2CCD57EA3CDE}"/>
                </a:ext>
              </a:extLst>
            </p:cNvPr>
            <p:cNvSpPr>
              <a:spLocks noChangeArrowheads="1"/>
            </p:cNvSpPr>
            <p:nvPr/>
          </p:nvSpPr>
          <p:spPr bwMode="auto">
            <a:xfrm>
              <a:off x="83" y="86"/>
              <a:ext cx="89" cy="87"/>
            </a:xfrm>
            <a:prstGeom prst="rect">
              <a:avLst/>
            </a:prstGeom>
            <a:gradFill rotWithShape="1">
              <a:gsLst>
                <a:gs pos="0">
                  <a:srgbClr val="FF0000"/>
                </a:gs>
                <a:gs pos="100000">
                  <a:srgbClr val="FFEFEF"/>
                </a:gs>
              </a:gsLst>
              <a:lin ang="5400000" scaled="1"/>
            </a:gra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2400" b="0">
                <a:latin typeface="Times New Roman" panose="02020603050405020304" pitchFamily="18" charset="0"/>
              </a:endParaRPr>
            </a:p>
          </p:txBody>
        </p:sp>
        <p:sp>
          <p:nvSpPr>
            <p:cNvPr id="1039" name="Rectangle 12">
              <a:extLst>
                <a:ext uri="{FF2B5EF4-FFF2-40B4-BE49-F238E27FC236}">
                  <a16:creationId xmlns:a16="http://schemas.microsoft.com/office/drawing/2014/main" id="{40BA7E81-0A18-4804-8293-8361D8D68267}"/>
                </a:ext>
              </a:extLst>
            </p:cNvPr>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1800" b="0">
                <a:solidFill>
                  <a:schemeClr val="accent2"/>
                </a:solidFill>
              </a:endParaRPr>
            </a:p>
          </p:txBody>
        </p:sp>
        <p:sp>
          <p:nvSpPr>
            <p:cNvPr id="1040" name="Rectangle 13">
              <a:extLst>
                <a:ext uri="{FF2B5EF4-FFF2-40B4-BE49-F238E27FC236}">
                  <a16:creationId xmlns:a16="http://schemas.microsoft.com/office/drawing/2014/main" id="{EA5C7E9A-DF82-4C8C-AAD4-A6C6F58F3608}"/>
                </a:ext>
              </a:extLst>
            </p:cNvPr>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sz="1400"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sz="1400"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sz="1400"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sz="1400"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sz="1400"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sz="1400"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ja-JP" sz="1800" b="0">
                <a:solidFill>
                  <a:schemeClr val="accent2"/>
                </a:solidFill>
              </a:endParaRPr>
            </a:p>
          </p:txBody>
        </p:sp>
      </p:grpSp>
      <p:sp>
        <p:nvSpPr>
          <p:cNvPr id="1028" name="Rectangle 14">
            <a:extLst>
              <a:ext uri="{FF2B5EF4-FFF2-40B4-BE49-F238E27FC236}">
                <a16:creationId xmlns:a16="http://schemas.microsoft.com/office/drawing/2014/main" id="{E09EA186-96B6-45C7-9D9F-267F6CFF74A0}"/>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79215" name="Rectangle 15">
            <a:extLst>
              <a:ext uri="{FF2B5EF4-FFF2-40B4-BE49-F238E27FC236}">
                <a16:creationId xmlns:a16="http://schemas.microsoft.com/office/drawing/2014/main" id="{7F9DBDB8-2B5A-4DAC-B794-B605841B9059}"/>
              </a:ext>
            </a:extLst>
          </p:cNvPr>
          <p:cNvSpPr>
            <a:spLocks noGrp="1" noChangeArrowheads="1"/>
          </p:cNvSpPr>
          <p:nvPr>
            <p:ph type="body" idx="1"/>
          </p:nvPr>
        </p:nvSpPr>
        <p:spPr bwMode="auto">
          <a:xfrm>
            <a:off x="457200" y="1981200"/>
            <a:ext cx="8229600" cy="2527300"/>
          </a:xfrm>
          <a:prstGeom prst="rect">
            <a:avLst/>
          </a:prstGeom>
          <a:noFill/>
          <a:ln>
            <a:noFill/>
          </a:ln>
          <a:effectLst/>
        </p:spPr>
        <p:txBody>
          <a:bodyPr vert="horz" wrap="square" lIns="91440" tIns="45720" rIns="91440" bIns="45720" numCol="1" anchor="t" anchorCtr="0" compatLnSpc="1">
            <a:prstTxWarp prst="textNoShape">
              <a:avLst/>
            </a:prstTxWarp>
          </a:bodyPr>
          <a:lstStyle/>
          <a:p>
            <a:pPr lvl="1"/>
            <a:endParaRPr lang="ja-JP" altLang="ja-JP"/>
          </a:p>
        </p:txBody>
      </p:sp>
      <p:sp>
        <p:nvSpPr>
          <p:cNvPr id="179216" name="Rectangle 16">
            <a:extLst>
              <a:ext uri="{FF2B5EF4-FFF2-40B4-BE49-F238E27FC236}">
                <a16:creationId xmlns:a16="http://schemas.microsoft.com/office/drawing/2014/main" id="{46D44CBB-A46A-49CC-9FBE-38FB88D04E95}"/>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defRPr sz="1200" b="0">
                <a:latin typeface="Arial" charset="0"/>
                <a:ea typeface="ＭＳ Ｐゴシック" charset="-128"/>
              </a:defRPr>
            </a:lvl1pPr>
          </a:lstStyle>
          <a:p>
            <a:pPr>
              <a:defRPr/>
            </a:pPr>
            <a:endParaRPr lang="en-US" altLang="ja-JP"/>
          </a:p>
        </p:txBody>
      </p:sp>
      <p:sp>
        <p:nvSpPr>
          <p:cNvPr id="179203" name="Rectangle 3">
            <a:extLst>
              <a:ext uri="{FF2B5EF4-FFF2-40B4-BE49-F238E27FC236}">
                <a16:creationId xmlns:a16="http://schemas.microsoft.com/office/drawing/2014/main" id="{81FCBC37-FE86-4280-A103-344208D0F906}"/>
              </a:ext>
            </a:extLst>
          </p:cNvPr>
          <p:cNvSpPr>
            <a:spLocks noGrp="1" noChangeArrowheads="1"/>
          </p:cNvSpPr>
          <p:nvPr>
            <p:ph type="sldNum" sz="quarter" idx="4"/>
          </p:nvPr>
        </p:nvSpPr>
        <p:spPr bwMode="auto">
          <a:xfrm>
            <a:off x="7010400" y="64008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b="0" smtClean="0">
                <a:latin typeface="Arial Black" panose="020B0A04020102020204" pitchFamily="34" charset="0"/>
              </a:defRPr>
            </a:lvl1pPr>
          </a:lstStyle>
          <a:p>
            <a:pPr>
              <a:defRPr/>
            </a:pPr>
            <a:fld id="{3300FD4D-E959-480C-9AD8-FE8116C3B8A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978"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hf sldNum="0"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charset="-128"/>
        </a:defRPr>
      </a:lvl2pPr>
      <a:lvl3pPr algn="l" rtl="0" eaLnBrk="0" fontAlgn="base" hangingPunct="0">
        <a:spcBef>
          <a:spcPct val="0"/>
        </a:spcBef>
        <a:spcAft>
          <a:spcPct val="0"/>
        </a:spcAft>
        <a:defRPr kumimoji="1" sz="4400">
          <a:solidFill>
            <a:schemeClr val="tx1"/>
          </a:solidFill>
          <a:latin typeface="Arial" charset="0"/>
          <a:ea typeface="ＭＳ Ｐゴシック" charset="-128"/>
        </a:defRPr>
      </a:lvl3pPr>
      <a:lvl4pPr algn="l" rtl="0" eaLnBrk="0" fontAlgn="base" hangingPunct="0">
        <a:spcBef>
          <a:spcPct val="0"/>
        </a:spcBef>
        <a:spcAft>
          <a:spcPct val="0"/>
        </a:spcAft>
        <a:defRPr kumimoji="1" sz="4400">
          <a:solidFill>
            <a:schemeClr val="tx1"/>
          </a:solidFill>
          <a:latin typeface="Arial" charset="0"/>
          <a:ea typeface="ＭＳ Ｐゴシック" charset="-128"/>
        </a:defRPr>
      </a:lvl4pPr>
      <a:lvl5pPr algn="l" rtl="0" eaLnBrk="0" fontAlgn="base" hangingPunct="0">
        <a:spcBef>
          <a:spcPct val="0"/>
        </a:spcBef>
        <a:spcAft>
          <a:spcPct val="0"/>
        </a:spcAft>
        <a:defRPr kumimoji="1" sz="4400">
          <a:solidFill>
            <a:schemeClr val="tx1"/>
          </a:solidFill>
          <a:latin typeface="Arial" charset="0"/>
          <a:ea typeface="ＭＳ Ｐゴシック" charset="-128"/>
        </a:defRPr>
      </a:lvl5pPr>
      <a:lvl6pPr marL="457200" algn="l" rtl="0" fontAlgn="base">
        <a:spcBef>
          <a:spcPct val="0"/>
        </a:spcBef>
        <a:spcAft>
          <a:spcPct val="0"/>
        </a:spcAft>
        <a:defRPr kumimoji="1" sz="4400">
          <a:solidFill>
            <a:schemeClr val="tx1"/>
          </a:solidFill>
          <a:latin typeface="Arial" charset="0"/>
          <a:ea typeface="ＭＳ Ｐゴシック" charset="-128"/>
        </a:defRPr>
      </a:lvl6pPr>
      <a:lvl7pPr marL="914400" algn="l" rtl="0" fontAlgn="base">
        <a:spcBef>
          <a:spcPct val="0"/>
        </a:spcBef>
        <a:spcAft>
          <a:spcPct val="0"/>
        </a:spcAft>
        <a:defRPr kumimoji="1" sz="4400">
          <a:solidFill>
            <a:schemeClr val="tx1"/>
          </a:solidFill>
          <a:latin typeface="Arial" charset="0"/>
          <a:ea typeface="ＭＳ Ｐゴシック" charset="-128"/>
        </a:defRPr>
      </a:lvl7pPr>
      <a:lvl8pPr marL="1371600" algn="l" rtl="0" fontAlgn="base">
        <a:spcBef>
          <a:spcPct val="0"/>
        </a:spcBef>
        <a:spcAft>
          <a:spcPct val="0"/>
        </a:spcAft>
        <a:defRPr kumimoji="1" sz="4400">
          <a:solidFill>
            <a:schemeClr val="tx1"/>
          </a:solidFill>
          <a:latin typeface="Arial" charset="0"/>
          <a:ea typeface="ＭＳ Ｐゴシック" charset="-128"/>
        </a:defRPr>
      </a:lvl8pPr>
      <a:lvl9pPr marL="1828800" algn="l" rtl="0" fontAlgn="base">
        <a:spcBef>
          <a:spcPct val="0"/>
        </a:spcBef>
        <a:spcAft>
          <a:spcPct val="0"/>
        </a:spcAft>
        <a:defRPr kumimoji="1" sz="44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ctr" rtl="0" eaLnBrk="0" fontAlgn="base" hangingPunct="0">
        <a:spcBef>
          <a:spcPct val="20000"/>
        </a:spcBef>
        <a:spcAft>
          <a:spcPct val="0"/>
        </a:spcAft>
        <a:buClr>
          <a:schemeClr val="accent2"/>
        </a:buClr>
        <a:buSzPct val="80000"/>
        <a:buFont typeface="Wingdings" panose="05000000000000000000" pitchFamily="2" charset="2"/>
        <a:defRPr kumimoji="1" sz="5400" b="1" i="1">
          <a:solidFill>
            <a:schemeClr val="tx1"/>
          </a:solidFill>
          <a:effectLst>
            <a:outerShdw blurRad="38100" dist="38100" dir="2700000" algn="tl">
              <a:srgbClr val="C0C0C0"/>
            </a:outerShdw>
          </a:effectLst>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5">
            <a:extLst>
              <a:ext uri="{FF2B5EF4-FFF2-40B4-BE49-F238E27FC236}">
                <a16:creationId xmlns:a16="http://schemas.microsoft.com/office/drawing/2014/main" id="{D027DFEE-8550-42F4-BB85-4DBE5B53D94A}"/>
              </a:ext>
            </a:extLst>
          </p:cNvPr>
          <p:cNvSpPr>
            <a:spLocks noChangeArrowheads="1"/>
          </p:cNvSpPr>
          <p:nvPr/>
        </p:nvSpPr>
        <p:spPr bwMode="auto">
          <a:xfrm>
            <a:off x="468313" y="476250"/>
            <a:ext cx="8461375" cy="441325"/>
          </a:xfrm>
          <a:prstGeom prst="roundRect">
            <a:avLst>
              <a:gd name="adj" fmla="val 9620"/>
            </a:avLst>
          </a:prstGeom>
          <a:solidFill>
            <a:schemeClr val="bg1"/>
          </a:solidFill>
          <a:ln w="57150" algn="ctr">
            <a:solidFill>
              <a:schemeClr val="tx1"/>
            </a:solidFill>
            <a:round/>
            <a:headEnd/>
            <a:tailEnd/>
          </a:ln>
          <a:effectLst>
            <a:outerShdw dist="107763" dir="13500000" algn="ctr" rotWithShape="0">
              <a:srgbClr val="808080">
                <a:alpha val="50000"/>
              </a:srgbClr>
            </a:outerShdw>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05000"/>
              </a:lnSpc>
              <a:spcBef>
                <a:spcPct val="0"/>
              </a:spcBef>
              <a:buClrTx/>
              <a:buSzTx/>
              <a:buFontTx/>
              <a:buNone/>
            </a:pPr>
            <a:r>
              <a:rPr lang="ja-JP" altLang="en-US" sz="1600">
                <a:solidFill>
                  <a:srgbClr val="000000"/>
                </a:solidFill>
              </a:rPr>
              <a:t>大阪府財政運営基本条例の概要</a:t>
            </a:r>
          </a:p>
        </p:txBody>
      </p:sp>
      <p:sp>
        <p:nvSpPr>
          <p:cNvPr id="5123" name="AutoShape 7">
            <a:extLst>
              <a:ext uri="{FF2B5EF4-FFF2-40B4-BE49-F238E27FC236}">
                <a16:creationId xmlns:a16="http://schemas.microsoft.com/office/drawing/2014/main" id="{F0F7EC0F-7B4E-4457-AD46-EABC21732E2B}"/>
              </a:ext>
            </a:extLst>
          </p:cNvPr>
          <p:cNvSpPr>
            <a:spLocks noChangeArrowheads="1"/>
          </p:cNvSpPr>
          <p:nvPr/>
        </p:nvSpPr>
        <p:spPr bwMode="auto">
          <a:xfrm>
            <a:off x="1187450" y="1052513"/>
            <a:ext cx="7742238" cy="914400"/>
          </a:xfrm>
          <a:prstGeom prst="roundRect">
            <a:avLst>
              <a:gd name="adj" fmla="val 15792"/>
            </a:avLst>
          </a:prstGeom>
          <a:solidFill>
            <a:schemeClr val="bg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spcBef>
                <a:spcPct val="0"/>
              </a:spcBef>
              <a:buClrTx/>
              <a:buSzTx/>
              <a:buFont typeface="Wingdings" panose="05000000000000000000" pitchFamily="2" charset="2"/>
              <a:buChar char="u"/>
            </a:pPr>
            <a:r>
              <a:rPr lang="ja-JP" altLang="en-US" sz="1300" b="0">
                <a:solidFill>
                  <a:srgbClr val="000000"/>
                </a:solidFill>
              </a:rPr>
              <a:t>社会経済情勢の変化と住民ニーズの多様化の中、地域主権時代の地方自治体に期待される役割</a:t>
            </a:r>
            <a:endParaRPr lang="en-US" altLang="ja-JP" sz="1300" b="0">
              <a:solidFill>
                <a:srgbClr val="000000"/>
              </a:solidFill>
            </a:endParaRPr>
          </a:p>
          <a:p>
            <a:pPr eaLnBrk="1" hangingPunct="1">
              <a:lnSpc>
                <a:spcPct val="120000"/>
              </a:lnSpc>
              <a:spcBef>
                <a:spcPct val="0"/>
              </a:spcBef>
              <a:buClrTx/>
              <a:buSzTx/>
              <a:buFont typeface="Wingdings" panose="05000000000000000000" pitchFamily="2" charset="2"/>
              <a:buChar char="u"/>
            </a:pPr>
            <a:r>
              <a:rPr lang="ja-JP" altLang="en-US" sz="1300" b="0">
                <a:solidFill>
                  <a:srgbClr val="000000"/>
                </a:solidFill>
              </a:rPr>
              <a:t>過去から先送りされた負担の顕在化（実質公債費比率の上昇、増発借換債の償還、府債償還の集中）</a:t>
            </a:r>
            <a:endParaRPr lang="en-US" altLang="ja-JP" sz="1300" b="0">
              <a:solidFill>
                <a:srgbClr val="000000"/>
              </a:solidFill>
            </a:endParaRPr>
          </a:p>
          <a:p>
            <a:pPr eaLnBrk="1" hangingPunct="1">
              <a:lnSpc>
                <a:spcPct val="120000"/>
              </a:lnSpc>
              <a:spcBef>
                <a:spcPct val="0"/>
              </a:spcBef>
              <a:buClrTx/>
              <a:buSzTx/>
              <a:buFont typeface="Wingdings" panose="05000000000000000000" pitchFamily="2" charset="2"/>
              <a:buChar char="u"/>
            </a:pPr>
            <a:r>
              <a:rPr lang="ja-JP" altLang="en-US" sz="1300" b="0">
                <a:solidFill>
                  <a:srgbClr val="000000"/>
                </a:solidFill>
              </a:rPr>
              <a:t>年度ごとの収支の波に柔軟に対応できる計画的な財政運営の要請</a:t>
            </a:r>
            <a:endParaRPr lang="en-US" altLang="ja-JP" sz="1300">
              <a:solidFill>
                <a:srgbClr val="000000"/>
              </a:solidFill>
            </a:endParaRPr>
          </a:p>
        </p:txBody>
      </p:sp>
      <p:sp>
        <p:nvSpPr>
          <p:cNvPr id="5124" name="ホームベース 25">
            <a:extLst>
              <a:ext uri="{FF2B5EF4-FFF2-40B4-BE49-F238E27FC236}">
                <a16:creationId xmlns:a16="http://schemas.microsoft.com/office/drawing/2014/main" id="{0E0EFAE5-00E1-40FE-842E-D96EEADA2FF2}"/>
              </a:ext>
            </a:extLst>
          </p:cNvPr>
          <p:cNvSpPr>
            <a:spLocks noChangeArrowheads="1"/>
          </p:cNvSpPr>
          <p:nvPr/>
        </p:nvSpPr>
        <p:spPr bwMode="auto">
          <a:xfrm>
            <a:off x="1019175" y="4005263"/>
            <a:ext cx="1889125" cy="576262"/>
          </a:xfrm>
          <a:prstGeom prst="homePlate">
            <a:avLst>
              <a:gd name="adj" fmla="val 33875"/>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400">
                <a:solidFill>
                  <a:srgbClr val="000000"/>
                </a:solidFill>
              </a:rPr>
              <a:t>１　規律の確保</a:t>
            </a:r>
          </a:p>
        </p:txBody>
      </p:sp>
      <p:sp>
        <p:nvSpPr>
          <p:cNvPr id="5125" name="ホームベース 14">
            <a:extLst>
              <a:ext uri="{FF2B5EF4-FFF2-40B4-BE49-F238E27FC236}">
                <a16:creationId xmlns:a16="http://schemas.microsoft.com/office/drawing/2014/main" id="{45FC25AA-BAD9-442D-9E35-70F0EFC1A7E5}"/>
              </a:ext>
            </a:extLst>
          </p:cNvPr>
          <p:cNvSpPr>
            <a:spLocks noChangeArrowheads="1"/>
          </p:cNvSpPr>
          <p:nvPr/>
        </p:nvSpPr>
        <p:spPr bwMode="auto">
          <a:xfrm>
            <a:off x="1004888" y="5300663"/>
            <a:ext cx="1889125" cy="576262"/>
          </a:xfrm>
          <a:prstGeom prst="homePlate">
            <a:avLst>
              <a:gd name="adj" fmla="val 33875"/>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400">
                <a:solidFill>
                  <a:srgbClr val="000000"/>
                </a:solidFill>
              </a:rPr>
              <a:t>２　計画性の確保</a:t>
            </a:r>
          </a:p>
        </p:txBody>
      </p:sp>
      <p:sp>
        <p:nvSpPr>
          <p:cNvPr id="5126" name="ホームベース 17">
            <a:extLst>
              <a:ext uri="{FF2B5EF4-FFF2-40B4-BE49-F238E27FC236}">
                <a16:creationId xmlns:a16="http://schemas.microsoft.com/office/drawing/2014/main" id="{159DF6C7-DD5C-4FE3-A22F-67D5CD09546C}"/>
              </a:ext>
            </a:extLst>
          </p:cNvPr>
          <p:cNvSpPr>
            <a:spLocks noChangeArrowheads="1"/>
          </p:cNvSpPr>
          <p:nvPr/>
        </p:nvSpPr>
        <p:spPr bwMode="auto">
          <a:xfrm>
            <a:off x="1004888" y="6092825"/>
            <a:ext cx="1889125" cy="576263"/>
          </a:xfrm>
          <a:prstGeom prst="homePlate">
            <a:avLst>
              <a:gd name="adj" fmla="val 33875"/>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400">
                <a:solidFill>
                  <a:srgbClr val="000000"/>
                </a:solidFill>
              </a:rPr>
              <a:t>３　透明性の確保</a:t>
            </a:r>
          </a:p>
        </p:txBody>
      </p:sp>
      <p:sp>
        <p:nvSpPr>
          <p:cNvPr id="5127" name="額縁 1">
            <a:extLst>
              <a:ext uri="{FF2B5EF4-FFF2-40B4-BE49-F238E27FC236}">
                <a16:creationId xmlns:a16="http://schemas.microsoft.com/office/drawing/2014/main" id="{6BE51374-F818-4DA3-84D2-706B07D3857D}"/>
              </a:ext>
            </a:extLst>
          </p:cNvPr>
          <p:cNvSpPr>
            <a:spLocks noChangeArrowheads="1"/>
          </p:cNvSpPr>
          <p:nvPr/>
        </p:nvSpPr>
        <p:spPr bwMode="auto">
          <a:xfrm>
            <a:off x="179388" y="1268413"/>
            <a:ext cx="793750" cy="504825"/>
          </a:xfrm>
          <a:prstGeom prst="bevel">
            <a:avLst>
              <a:gd name="adj" fmla="val 12500"/>
            </a:avLst>
          </a:prstGeom>
          <a:solidFill>
            <a:srgbClr val="FFFF99"/>
          </a:solidFill>
          <a:ln w="9525" algn="ctr">
            <a:solidFill>
              <a:srgbClr val="000000"/>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lIns="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90000"/>
              </a:lnSpc>
              <a:spcBef>
                <a:spcPct val="40000"/>
              </a:spcBef>
              <a:buClrTx/>
              <a:buSzTx/>
              <a:buFontTx/>
              <a:buNone/>
            </a:pPr>
            <a:r>
              <a:rPr kumimoji="0" lang="ja-JP" altLang="en-US" sz="1600">
                <a:latin typeface="HG丸ｺﾞｼｯｸM-PRO" panose="020F0600000000000000" pitchFamily="50" charset="-128"/>
                <a:ea typeface="HG丸ｺﾞｼｯｸM-PRO" panose="020F0600000000000000" pitchFamily="50" charset="-128"/>
              </a:rPr>
              <a:t>背景</a:t>
            </a:r>
          </a:p>
        </p:txBody>
      </p:sp>
      <p:sp>
        <p:nvSpPr>
          <p:cNvPr id="5128" name="額縁 13">
            <a:extLst>
              <a:ext uri="{FF2B5EF4-FFF2-40B4-BE49-F238E27FC236}">
                <a16:creationId xmlns:a16="http://schemas.microsoft.com/office/drawing/2014/main" id="{6046BB19-C68D-46D9-BC63-DF9FA1F10C2C}"/>
              </a:ext>
            </a:extLst>
          </p:cNvPr>
          <p:cNvSpPr>
            <a:spLocks noChangeArrowheads="1"/>
          </p:cNvSpPr>
          <p:nvPr/>
        </p:nvSpPr>
        <p:spPr bwMode="auto">
          <a:xfrm>
            <a:off x="179388" y="2276475"/>
            <a:ext cx="793750" cy="504825"/>
          </a:xfrm>
          <a:prstGeom prst="bevel">
            <a:avLst>
              <a:gd name="adj" fmla="val 12500"/>
            </a:avLst>
          </a:prstGeom>
          <a:solidFill>
            <a:srgbClr val="FFFF99"/>
          </a:solidFill>
          <a:ln w="9525" algn="ctr">
            <a:solidFill>
              <a:srgbClr val="000000"/>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lIns="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90000"/>
              </a:lnSpc>
              <a:spcBef>
                <a:spcPct val="40000"/>
              </a:spcBef>
              <a:buClrTx/>
              <a:buSzTx/>
              <a:buFontTx/>
              <a:buNone/>
            </a:pPr>
            <a:r>
              <a:rPr kumimoji="0" lang="ja-JP" altLang="en-US" sz="1600">
                <a:latin typeface="HG丸ｺﾞｼｯｸM-PRO" panose="020F0600000000000000" pitchFamily="50" charset="-128"/>
                <a:ea typeface="HG丸ｺﾞｼｯｸM-PRO" panose="020F0600000000000000" pitchFamily="50" charset="-128"/>
              </a:rPr>
              <a:t>目的</a:t>
            </a:r>
            <a:endParaRPr kumimoji="0" lang="en-US" altLang="ja-JP" sz="1600">
              <a:latin typeface="HG丸ｺﾞｼｯｸM-PRO" panose="020F0600000000000000" pitchFamily="50" charset="-128"/>
              <a:ea typeface="HG丸ｺﾞｼｯｸM-PRO" panose="020F0600000000000000" pitchFamily="50" charset="-128"/>
            </a:endParaRPr>
          </a:p>
        </p:txBody>
      </p:sp>
      <p:sp>
        <p:nvSpPr>
          <p:cNvPr id="5129" name="AutoShape 7">
            <a:extLst>
              <a:ext uri="{FF2B5EF4-FFF2-40B4-BE49-F238E27FC236}">
                <a16:creationId xmlns:a16="http://schemas.microsoft.com/office/drawing/2014/main" id="{219F8CDD-88F5-486B-AF62-CA72CEFCF691}"/>
              </a:ext>
            </a:extLst>
          </p:cNvPr>
          <p:cNvSpPr>
            <a:spLocks noChangeArrowheads="1"/>
          </p:cNvSpPr>
          <p:nvPr/>
        </p:nvSpPr>
        <p:spPr bwMode="auto">
          <a:xfrm>
            <a:off x="1187450" y="2108200"/>
            <a:ext cx="7742238" cy="914400"/>
          </a:xfrm>
          <a:prstGeom prst="roundRect">
            <a:avLst>
              <a:gd name="adj" fmla="val 15792"/>
            </a:avLst>
          </a:prstGeom>
          <a:solidFill>
            <a:schemeClr val="bg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spcBef>
                <a:spcPct val="0"/>
              </a:spcBef>
              <a:buClrTx/>
              <a:buSzTx/>
              <a:buFont typeface="Wingdings" panose="05000000000000000000" pitchFamily="2" charset="2"/>
              <a:buChar char="u"/>
            </a:pPr>
            <a:r>
              <a:rPr lang="ja-JP" altLang="en-US" sz="1300" b="0">
                <a:solidFill>
                  <a:srgbClr val="000000"/>
                </a:solidFill>
              </a:rPr>
              <a:t>社会経済情勢の変化や府域の実情に応じた施策を自主的・総合的に実施</a:t>
            </a:r>
            <a:endParaRPr lang="en-US" altLang="ja-JP" sz="1300" b="0">
              <a:solidFill>
                <a:srgbClr val="000000"/>
              </a:solidFill>
            </a:endParaRPr>
          </a:p>
          <a:p>
            <a:pPr eaLnBrk="1" hangingPunct="1">
              <a:lnSpc>
                <a:spcPct val="120000"/>
              </a:lnSpc>
              <a:spcBef>
                <a:spcPct val="0"/>
              </a:spcBef>
              <a:buClrTx/>
              <a:buSzTx/>
              <a:buFont typeface="Wingdings" panose="05000000000000000000" pitchFamily="2" charset="2"/>
              <a:buChar char="u"/>
            </a:pPr>
            <a:r>
              <a:rPr lang="ja-JP" altLang="en-US" sz="1300" b="0">
                <a:solidFill>
                  <a:srgbClr val="000000"/>
                </a:solidFill>
              </a:rPr>
              <a:t>府の財政運営に関して基本となる事項を定める</a:t>
            </a:r>
            <a:endParaRPr lang="en-US" altLang="ja-JP" sz="1300" b="0">
              <a:solidFill>
                <a:srgbClr val="000000"/>
              </a:solidFill>
            </a:endParaRPr>
          </a:p>
          <a:p>
            <a:pPr eaLnBrk="1" hangingPunct="1">
              <a:lnSpc>
                <a:spcPct val="120000"/>
              </a:lnSpc>
              <a:spcBef>
                <a:spcPct val="0"/>
              </a:spcBef>
              <a:buClrTx/>
              <a:buSzTx/>
              <a:buFont typeface="Wingdings" panose="05000000000000000000" pitchFamily="2" charset="2"/>
              <a:buChar char="u"/>
            </a:pPr>
            <a:r>
              <a:rPr lang="ja-JP" altLang="en-US" sz="1300" b="0">
                <a:solidFill>
                  <a:srgbClr val="000000"/>
                </a:solidFill>
              </a:rPr>
              <a:t>健全で規律ある財政運営の確保を図り、府民の福祉の維持向上に資する</a:t>
            </a:r>
            <a:endParaRPr lang="en-US" altLang="ja-JP" sz="1300">
              <a:solidFill>
                <a:srgbClr val="000000"/>
              </a:solidFill>
            </a:endParaRPr>
          </a:p>
        </p:txBody>
      </p:sp>
      <p:sp>
        <p:nvSpPr>
          <p:cNvPr id="5130" name="正方形/長方形 1">
            <a:extLst>
              <a:ext uri="{FF2B5EF4-FFF2-40B4-BE49-F238E27FC236}">
                <a16:creationId xmlns:a16="http://schemas.microsoft.com/office/drawing/2014/main" id="{38C3970D-71A8-4491-BC40-76AD96DA32F7}"/>
              </a:ext>
            </a:extLst>
          </p:cNvPr>
          <p:cNvSpPr>
            <a:spLocks noChangeArrowheads="1"/>
          </p:cNvSpPr>
          <p:nvPr/>
        </p:nvSpPr>
        <p:spPr bwMode="auto">
          <a:xfrm>
            <a:off x="179388" y="3573463"/>
            <a:ext cx="8856662" cy="3248025"/>
          </a:xfrm>
          <a:prstGeom prst="rect">
            <a:avLst/>
          </a:prstGeom>
          <a:noFill/>
          <a:ln w="9525" algn="ctr">
            <a:solidFill>
              <a:srgbClr val="000000"/>
            </a:solidFill>
            <a:prstDash val="dash"/>
            <a:round/>
            <a:headEnd/>
            <a:tailEnd/>
          </a:ln>
          <a:extLst>
            <a:ext uri="{909E8E84-426E-40DD-AFC4-6F175D3DCCD1}">
              <a14:hiddenFill xmlns:a14="http://schemas.microsoft.com/office/drawing/2010/main">
                <a:solidFill>
                  <a:srgbClr val="FFFFFF"/>
                </a:solidFill>
              </a14:hiddenFill>
            </a:ext>
          </a:extLst>
        </p:spPr>
        <p:txBody>
          <a:bodyPr wrap="none" lIns="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endParaRPr kumimoji="0" lang="ja-JP" altLang="en-US" sz="1400"/>
          </a:p>
        </p:txBody>
      </p:sp>
      <p:sp>
        <p:nvSpPr>
          <p:cNvPr id="5131" name="額縁 17">
            <a:extLst>
              <a:ext uri="{FF2B5EF4-FFF2-40B4-BE49-F238E27FC236}">
                <a16:creationId xmlns:a16="http://schemas.microsoft.com/office/drawing/2014/main" id="{A2934E5B-86E6-4B32-A5E2-F3E014CAD70E}"/>
              </a:ext>
            </a:extLst>
          </p:cNvPr>
          <p:cNvSpPr>
            <a:spLocks noChangeArrowheads="1"/>
          </p:cNvSpPr>
          <p:nvPr/>
        </p:nvSpPr>
        <p:spPr bwMode="auto">
          <a:xfrm>
            <a:off x="179388" y="3357563"/>
            <a:ext cx="1585912" cy="503237"/>
          </a:xfrm>
          <a:prstGeom prst="bevel">
            <a:avLst>
              <a:gd name="adj" fmla="val 12500"/>
            </a:avLst>
          </a:prstGeom>
          <a:solidFill>
            <a:srgbClr val="FFFF99"/>
          </a:solidFill>
          <a:ln w="9525" algn="ctr">
            <a:solidFill>
              <a:srgbClr val="000000"/>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lIns="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lnSpc>
                <a:spcPct val="90000"/>
              </a:lnSpc>
              <a:spcBef>
                <a:spcPct val="40000"/>
              </a:spcBef>
              <a:buClrTx/>
              <a:buSzTx/>
              <a:buFontTx/>
              <a:buNone/>
            </a:pPr>
            <a:r>
              <a:rPr kumimoji="0" lang="ja-JP" altLang="en-US" sz="1600">
                <a:latin typeface="HG丸ｺﾞｼｯｸM-PRO" panose="020F0600000000000000" pitchFamily="50" charset="-128"/>
                <a:ea typeface="HG丸ｺﾞｼｯｸM-PRO" panose="020F0600000000000000" pitchFamily="50" charset="-128"/>
              </a:rPr>
              <a:t>基本理念</a:t>
            </a:r>
            <a:endParaRPr kumimoji="0" lang="en-US" altLang="ja-JP" sz="1600">
              <a:latin typeface="HG丸ｺﾞｼｯｸM-PRO" panose="020F0600000000000000" pitchFamily="50" charset="-128"/>
              <a:ea typeface="HG丸ｺﾞｼｯｸM-PRO" panose="020F0600000000000000" pitchFamily="50" charset="-128"/>
            </a:endParaRPr>
          </a:p>
        </p:txBody>
      </p:sp>
      <p:sp>
        <p:nvSpPr>
          <p:cNvPr id="19" name="AutoShape 7">
            <a:extLst>
              <a:ext uri="{FF2B5EF4-FFF2-40B4-BE49-F238E27FC236}">
                <a16:creationId xmlns:a16="http://schemas.microsoft.com/office/drawing/2014/main" id="{630A88CE-7BE3-4F4D-9D06-3534FB7ED414}"/>
              </a:ext>
            </a:extLst>
          </p:cNvPr>
          <p:cNvSpPr>
            <a:spLocks noChangeArrowheads="1"/>
          </p:cNvSpPr>
          <p:nvPr/>
        </p:nvSpPr>
        <p:spPr bwMode="auto">
          <a:xfrm>
            <a:off x="3165475" y="3860800"/>
            <a:ext cx="5510213" cy="1185863"/>
          </a:xfrm>
          <a:prstGeom prst="roundRect">
            <a:avLst>
              <a:gd name="adj" fmla="val 13364"/>
            </a:avLst>
          </a:prstGeom>
          <a:solidFill>
            <a:schemeClr val="bg1"/>
          </a:solidFill>
          <a:ln w="19050" algn="ctr">
            <a:solidFill>
              <a:schemeClr val="tx1"/>
            </a:solidFill>
            <a:round/>
            <a:headEnd/>
            <a:tailEnd/>
          </a:ln>
          <a:effectLst/>
        </p:spPr>
        <p:txBody>
          <a:bodyPr>
            <a:spAutoFit/>
          </a:bodyPr>
          <a:lstStyle/>
          <a:p>
            <a:pPr marL="285750" indent="-285750" eaLnBrk="1" hangingPunct="1">
              <a:lnSpc>
                <a:spcPct val="120000"/>
              </a:lnSpc>
              <a:buFont typeface="Wingdings" pitchFamily="2" charset="2"/>
              <a:buChar char="u"/>
              <a:defRPr/>
            </a:pPr>
            <a:r>
              <a:rPr kumimoji="1" lang="ja-JP" altLang="en-US" sz="1300" dirty="0">
                <a:solidFill>
                  <a:srgbClr val="000000"/>
                </a:solidFill>
                <a:latin typeface="Arial" charset="0"/>
                <a:ea typeface="ＭＳ Ｐゴシック" charset="-128"/>
              </a:rPr>
              <a:t>将来の世代に負担を先送りしない</a:t>
            </a:r>
            <a:endParaRPr kumimoji="1" lang="en-US" altLang="ja-JP" sz="1300" dirty="0">
              <a:solidFill>
                <a:srgbClr val="000000"/>
              </a:solidFill>
              <a:latin typeface="Arial" charset="0"/>
              <a:ea typeface="ＭＳ Ｐゴシック" charset="-128"/>
            </a:endParaRPr>
          </a:p>
          <a:p>
            <a:pPr marL="531813" indent="-258763" eaLnBrk="1" hangingPunct="1">
              <a:lnSpc>
                <a:spcPct val="120000"/>
              </a:lnSpc>
              <a:buFont typeface="Wingdings" pitchFamily="2" charset="2"/>
              <a:buChar char="Ø"/>
              <a:defRPr/>
            </a:pPr>
            <a:r>
              <a:rPr kumimoji="1" lang="ja-JP" altLang="en-US" sz="1300" dirty="0">
                <a:solidFill>
                  <a:srgbClr val="000000"/>
                </a:solidFill>
                <a:latin typeface="Arial" charset="0"/>
                <a:ea typeface="ＭＳ Ｐゴシック" charset="-128"/>
              </a:rPr>
              <a:t>府民の受益と負担の均衡を図る</a:t>
            </a:r>
            <a:endParaRPr kumimoji="1" lang="en-US" altLang="ja-JP" sz="1300" dirty="0">
              <a:solidFill>
                <a:srgbClr val="000000"/>
              </a:solidFill>
              <a:latin typeface="Arial" charset="0"/>
              <a:ea typeface="ＭＳ Ｐゴシック" charset="-128"/>
            </a:endParaRPr>
          </a:p>
          <a:p>
            <a:pPr marL="531813" indent="-258763" eaLnBrk="1" hangingPunct="1">
              <a:lnSpc>
                <a:spcPct val="120000"/>
              </a:lnSpc>
              <a:buFont typeface="Wingdings" pitchFamily="2" charset="2"/>
              <a:buChar char="Ø"/>
              <a:defRPr/>
            </a:pPr>
            <a:r>
              <a:rPr kumimoji="1" lang="ja-JP" altLang="en-US" sz="1300" dirty="0">
                <a:solidFill>
                  <a:srgbClr val="000000"/>
                </a:solidFill>
                <a:latin typeface="Arial" charset="0"/>
                <a:ea typeface="ＭＳ Ｐゴシック" charset="-128"/>
              </a:rPr>
              <a:t>財政リスクを適切に管理</a:t>
            </a:r>
            <a:endParaRPr kumimoji="1" lang="en-US" altLang="ja-JP" sz="1300" dirty="0">
              <a:solidFill>
                <a:srgbClr val="000000"/>
              </a:solidFill>
              <a:latin typeface="Arial" charset="0"/>
              <a:ea typeface="ＭＳ Ｐゴシック" charset="-128"/>
            </a:endParaRPr>
          </a:p>
          <a:p>
            <a:pPr marL="285750" indent="-285750" eaLnBrk="1" hangingPunct="1">
              <a:lnSpc>
                <a:spcPct val="120000"/>
              </a:lnSpc>
              <a:buFont typeface="Wingdings" pitchFamily="2" charset="2"/>
              <a:buChar char="u"/>
              <a:defRPr/>
            </a:pPr>
            <a:r>
              <a:rPr kumimoji="1" lang="ja-JP" altLang="en-US" sz="1300" dirty="0">
                <a:solidFill>
                  <a:srgbClr val="000000"/>
                </a:solidFill>
                <a:latin typeface="Arial" charset="0"/>
                <a:ea typeface="ＭＳ Ｐゴシック" charset="-128"/>
              </a:rPr>
              <a:t>府、国、他の地方公共団体、民間事業者等が分担すべき役割を明確化</a:t>
            </a:r>
            <a:endParaRPr kumimoji="1" lang="en-US" altLang="ja-JP" sz="1300" dirty="0">
              <a:solidFill>
                <a:srgbClr val="000000"/>
              </a:solidFill>
              <a:latin typeface="Arial" charset="0"/>
              <a:ea typeface="ＭＳ Ｐゴシック" charset="-128"/>
            </a:endParaRPr>
          </a:p>
        </p:txBody>
      </p:sp>
      <p:sp>
        <p:nvSpPr>
          <p:cNvPr id="5133" name="AutoShape 7">
            <a:extLst>
              <a:ext uri="{FF2B5EF4-FFF2-40B4-BE49-F238E27FC236}">
                <a16:creationId xmlns:a16="http://schemas.microsoft.com/office/drawing/2014/main" id="{9C0ACA79-D583-46A2-BDB6-42552A6839B2}"/>
              </a:ext>
            </a:extLst>
          </p:cNvPr>
          <p:cNvSpPr>
            <a:spLocks noChangeArrowheads="1"/>
          </p:cNvSpPr>
          <p:nvPr/>
        </p:nvSpPr>
        <p:spPr bwMode="auto">
          <a:xfrm>
            <a:off x="3165475" y="5307013"/>
            <a:ext cx="5510213" cy="642937"/>
          </a:xfrm>
          <a:prstGeom prst="roundRect">
            <a:avLst>
              <a:gd name="adj" fmla="val 20269"/>
            </a:avLst>
          </a:prstGeom>
          <a:solidFill>
            <a:schemeClr val="bg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spcBef>
                <a:spcPct val="0"/>
              </a:spcBef>
              <a:buClrTx/>
              <a:buSzTx/>
              <a:buFont typeface="Wingdings" panose="05000000000000000000" pitchFamily="2" charset="2"/>
              <a:buChar char="u"/>
            </a:pPr>
            <a:r>
              <a:rPr lang="ja-JP" altLang="en-US" sz="1300">
                <a:solidFill>
                  <a:srgbClr val="000000"/>
                </a:solidFill>
              </a:rPr>
              <a:t>中長期的な見通しを持つ</a:t>
            </a:r>
            <a:endParaRPr lang="en-US" altLang="ja-JP" sz="1300">
              <a:solidFill>
                <a:srgbClr val="000000"/>
              </a:solidFill>
            </a:endParaRPr>
          </a:p>
          <a:p>
            <a:pPr eaLnBrk="1" hangingPunct="1">
              <a:lnSpc>
                <a:spcPct val="120000"/>
              </a:lnSpc>
              <a:spcBef>
                <a:spcPct val="0"/>
              </a:spcBef>
              <a:buClrTx/>
              <a:buSzTx/>
              <a:buFont typeface="Wingdings" panose="05000000000000000000" pitchFamily="2" charset="2"/>
              <a:buChar char="u"/>
            </a:pPr>
            <a:r>
              <a:rPr lang="ja-JP" altLang="en-US" sz="1300">
                <a:solidFill>
                  <a:srgbClr val="000000"/>
                </a:solidFill>
              </a:rPr>
              <a:t>予見し難い情勢の変化の際に府民生活の安定を確保</a:t>
            </a:r>
            <a:endParaRPr lang="en-US" altLang="ja-JP" sz="1300">
              <a:solidFill>
                <a:srgbClr val="000000"/>
              </a:solidFill>
            </a:endParaRPr>
          </a:p>
        </p:txBody>
      </p:sp>
      <p:sp>
        <p:nvSpPr>
          <p:cNvPr id="5134" name="AutoShape 7">
            <a:extLst>
              <a:ext uri="{FF2B5EF4-FFF2-40B4-BE49-F238E27FC236}">
                <a16:creationId xmlns:a16="http://schemas.microsoft.com/office/drawing/2014/main" id="{55DA6066-3722-46CA-BE96-5B6A94CC0171}"/>
              </a:ext>
            </a:extLst>
          </p:cNvPr>
          <p:cNvSpPr>
            <a:spLocks noChangeArrowheads="1"/>
          </p:cNvSpPr>
          <p:nvPr/>
        </p:nvSpPr>
        <p:spPr bwMode="auto">
          <a:xfrm>
            <a:off x="3165475" y="6183313"/>
            <a:ext cx="5510213" cy="374650"/>
          </a:xfrm>
          <a:prstGeom prst="roundRect">
            <a:avLst>
              <a:gd name="adj" fmla="val 20269"/>
            </a:avLst>
          </a:prstGeom>
          <a:solidFill>
            <a:schemeClr val="bg1"/>
          </a:solidFill>
          <a:ln w="1905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5750" indent="-28575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120000"/>
              </a:lnSpc>
              <a:spcBef>
                <a:spcPct val="0"/>
              </a:spcBef>
              <a:buClrTx/>
              <a:buSzTx/>
              <a:buFont typeface="Wingdings" panose="05000000000000000000" pitchFamily="2" charset="2"/>
              <a:buChar char="u"/>
            </a:pPr>
            <a:r>
              <a:rPr lang="ja-JP" altLang="en-US" sz="1300">
                <a:solidFill>
                  <a:srgbClr val="000000"/>
                </a:solidFill>
              </a:rPr>
              <a:t>府民の府政への関心及び理解を深め、信頼を向上させる</a:t>
            </a:r>
            <a:endParaRPr lang="en-US" altLang="ja-JP" sz="1300">
              <a:solidFill>
                <a:srgbClr val="000000"/>
              </a:solidFill>
            </a:endParaRPr>
          </a:p>
        </p:txBody>
      </p:sp>
      <p:sp>
        <p:nvSpPr>
          <p:cNvPr id="5135" name="テキスト ボックス 1">
            <a:extLst>
              <a:ext uri="{FF2B5EF4-FFF2-40B4-BE49-F238E27FC236}">
                <a16:creationId xmlns:a16="http://schemas.microsoft.com/office/drawing/2014/main" id="{56610B32-3641-4356-983B-F85230922722}"/>
              </a:ext>
            </a:extLst>
          </p:cNvPr>
          <p:cNvSpPr txBox="1">
            <a:spLocks noChangeArrowheads="1"/>
          </p:cNvSpPr>
          <p:nvPr/>
        </p:nvSpPr>
        <p:spPr bwMode="auto">
          <a:xfrm>
            <a:off x="8640763" y="6524625"/>
            <a:ext cx="4683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400" dirty="0"/>
              <a:t>１</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5">
            <a:extLst>
              <a:ext uri="{FF2B5EF4-FFF2-40B4-BE49-F238E27FC236}">
                <a16:creationId xmlns:a16="http://schemas.microsoft.com/office/drawing/2014/main" id="{80FCD862-F2D8-4858-B8CC-E8C24FE2E750}"/>
              </a:ext>
            </a:extLst>
          </p:cNvPr>
          <p:cNvSpPr>
            <a:spLocks noChangeArrowheads="1"/>
          </p:cNvSpPr>
          <p:nvPr/>
        </p:nvSpPr>
        <p:spPr bwMode="auto">
          <a:xfrm>
            <a:off x="468313" y="476250"/>
            <a:ext cx="8461375" cy="360363"/>
          </a:xfrm>
          <a:prstGeom prst="roundRect">
            <a:avLst>
              <a:gd name="adj" fmla="val 9620"/>
            </a:avLst>
          </a:prstGeom>
          <a:solidFill>
            <a:schemeClr val="bg1"/>
          </a:solidFill>
          <a:ln w="57150" algn="ctr">
            <a:solidFill>
              <a:schemeClr val="tx1"/>
            </a:solidFill>
            <a:round/>
            <a:headEnd/>
            <a:tailEnd/>
          </a:ln>
          <a:effectLst>
            <a:outerShdw dist="107763" dir="13500000" algn="ctr" rotWithShape="0">
              <a:srgbClr val="808080">
                <a:alpha val="50000"/>
              </a:srgbClr>
            </a:outerShdw>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105000"/>
              </a:lnSpc>
              <a:spcBef>
                <a:spcPct val="0"/>
              </a:spcBef>
              <a:buClrTx/>
              <a:buSzTx/>
              <a:buFontTx/>
              <a:buNone/>
            </a:pPr>
            <a:r>
              <a:rPr lang="ja-JP" altLang="en-US" sz="1600">
                <a:solidFill>
                  <a:srgbClr val="000000"/>
                </a:solidFill>
              </a:rPr>
              <a:t>条例の主な内容</a:t>
            </a:r>
          </a:p>
        </p:txBody>
      </p:sp>
      <p:sp>
        <p:nvSpPr>
          <p:cNvPr id="7171" name="ホームベース 25">
            <a:extLst>
              <a:ext uri="{FF2B5EF4-FFF2-40B4-BE49-F238E27FC236}">
                <a16:creationId xmlns:a16="http://schemas.microsoft.com/office/drawing/2014/main" id="{DF0081D6-A08C-4B03-B860-F06A2B31A728}"/>
              </a:ext>
            </a:extLst>
          </p:cNvPr>
          <p:cNvSpPr>
            <a:spLocks noChangeArrowheads="1"/>
          </p:cNvSpPr>
          <p:nvPr/>
        </p:nvSpPr>
        <p:spPr bwMode="auto">
          <a:xfrm>
            <a:off x="107950" y="1339850"/>
            <a:ext cx="1889125" cy="576263"/>
          </a:xfrm>
          <a:prstGeom prst="homePlate">
            <a:avLst>
              <a:gd name="adj" fmla="val 33875"/>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400">
                <a:solidFill>
                  <a:srgbClr val="000000"/>
                </a:solidFill>
              </a:rPr>
              <a:t>１　規律の確保</a:t>
            </a:r>
          </a:p>
        </p:txBody>
      </p:sp>
      <p:graphicFrame>
        <p:nvGraphicFramePr>
          <p:cNvPr id="3" name="表 2">
            <a:extLst>
              <a:ext uri="{FF2B5EF4-FFF2-40B4-BE49-F238E27FC236}">
                <a16:creationId xmlns:a16="http://schemas.microsoft.com/office/drawing/2014/main" id="{DAEDFB82-F17E-4C13-833A-BD1C834132B9}"/>
              </a:ext>
            </a:extLst>
          </p:cNvPr>
          <p:cNvGraphicFramePr>
            <a:graphicFrameLocks noGrp="1"/>
          </p:cNvGraphicFramePr>
          <p:nvPr>
            <p:extLst>
              <p:ext uri="{D42A27DB-BD31-4B8C-83A1-F6EECF244321}">
                <p14:modId xmlns:p14="http://schemas.microsoft.com/office/powerpoint/2010/main" val="2375059361"/>
              </p:ext>
            </p:extLst>
          </p:nvPr>
        </p:nvGraphicFramePr>
        <p:xfrm>
          <a:off x="2268538" y="1339850"/>
          <a:ext cx="6661150" cy="5456238"/>
        </p:xfrm>
        <a:graphic>
          <a:graphicData uri="http://schemas.openxmlformats.org/drawingml/2006/table">
            <a:tbl>
              <a:tblPr firstRow="1" bandRow="1">
                <a:tableStyleId>{F5AB1C69-6EDB-4FF4-983F-18BD219EF322}</a:tableStyleId>
              </a:tblPr>
              <a:tblGrid>
                <a:gridCol w="6661150">
                  <a:extLst>
                    <a:ext uri="{9D8B030D-6E8A-4147-A177-3AD203B41FA5}">
                      <a16:colId xmlns:a16="http://schemas.microsoft.com/office/drawing/2014/main" val="20000"/>
                    </a:ext>
                  </a:extLst>
                </a:gridCol>
              </a:tblGrid>
              <a:tr h="2568068">
                <a:tc>
                  <a:txBody>
                    <a:bodyPr/>
                    <a:lstStyle/>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収入の範囲内で予算を組む</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新規施策実施時には、安定的な財源確保に努める</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適切な府債発行</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反復・継続的な単年度貸付の禁止</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基金からの借入れ禁止を明確化</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財政のリスクマネジメント</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環境変化に伴う事業の見直し・撤退への適切な対応</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将来負担につながる新たな損失補償等の原則禁止</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権限・責任・受益に応じた適切な費用負担　　　</a:t>
                      </a:r>
                      <a:endParaRPr kumimoji="0" lang="en-US" altLang="ja-JP" sz="16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他の当事者との適切な役割分担・費用負担</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国の制度・施策に対する適正な費用負担等に向けた必要な提言</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使用料・手数料など受益者による適正負担　　　　　　　　　　　</a:t>
                      </a:r>
                      <a:r>
                        <a:rPr kumimoji="0" lang="ja-JP" altLang="en-US"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など</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txBody>
                  <a:tcPr marL="91430" marR="91430" marT="45738" marB="45738">
                    <a:lnL w="12700" cmpd="sng">
                      <a:noFill/>
                    </a:lnL>
                    <a:lnR w="12700" cmpd="sng">
                      <a:noFill/>
                    </a:lnR>
                    <a:lnT w="12700" cmpd="sng">
                      <a:noFill/>
                    </a:lnT>
                    <a:lnB w="38100" cmpd="sng">
                      <a:noFill/>
                    </a:lnB>
                    <a:lnTlToBr w="12700" cmpd="sng">
                      <a:noFill/>
                      <a:prstDash val="solid"/>
                    </a:lnTlToBr>
                    <a:lnBlToTr w="12700" cmpd="sng">
                      <a:noFill/>
                      <a:prstDash val="solid"/>
                    </a:lnBlToTr>
                    <a:gradFill flip="none" rotWithShape="1">
                      <a:gsLst>
                        <a:gs pos="0">
                          <a:schemeClr val="bg2">
                            <a:lumMod val="75000"/>
                          </a:schemeClr>
                        </a:gs>
                        <a:gs pos="12000">
                          <a:schemeClr val="bg1"/>
                        </a:gs>
                        <a:gs pos="100000">
                          <a:schemeClr val="bg1"/>
                        </a:gs>
                      </a:gsLst>
                      <a:lin ang="2700000" scaled="1"/>
                      <a:tileRect/>
                    </a:gradFill>
                  </a:tcPr>
                </a:tc>
                <a:extLst>
                  <a:ext uri="{0D108BD9-81ED-4DB2-BD59-A6C34878D82A}">
                    <a16:rowId xmlns:a16="http://schemas.microsoft.com/office/drawing/2014/main" val="10000"/>
                  </a:ext>
                </a:extLst>
              </a:tr>
              <a:tr h="1914363">
                <a:tc>
                  <a:txBody>
                    <a:bodyPr/>
                    <a:lstStyle/>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中長期の財政状況の試算・公表</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予算審議や計画的な財政運営のため、</a:t>
                      </a:r>
                      <a:r>
                        <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rPr>
                        <a:t>10</a:t>
                      </a: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年以上の中長期試算を公表</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府独自の財政指標を公表</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減債基金・財政調整基金への計画的な積立て</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減債基金への計画的な積立て</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rgbClr val="000000"/>
                          </a:solidFill>
                          <a:effectLst/>
                          <a:uLnTx/>
                          <a:uFillTx/>
                          <a:latin typeface="Arial" charset="0"/>
                          <a:ea typeface="ＭＳ Ｐゴシック" charset="-128"/>
                          <a:cs typeface="+mn-cs"/>
                        </a:rPr>
                        <a:t>財政の環境変化に備え、財政調整基金に新たな積立目標額等を設定</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631825" marR="0" lvl="0" indent="-200025" algn="l" defTabSz="914400" rtl="0" eaLnBrk="0" fontAlgn="base" latinLnBrk="0" hangingPunct="0">
                        <a:lnSpc>
                          <a:spcPct val="100000"/>
                        </a:lnSpc>
                        <a:spcBef>
                          <a:spcPts val="0"/>
                        </a:spcBef>
                        <a:spcAft>
                          <a:spcPct val="0"/>
                        </a:spcAft>
                        <a:buClrTx/>
                        <a:buSzTx/>
                        <a:buFont typeface="Arial" pitchFamily="34" charset="0"/>
                        <a:buChar char="•"/>
                        <a:tabLst/>
                        <a:defRPr/>
                      </a:pPr>
                      <a:r>
                        <a:rPr kumimoji="0" lang="ja-JP" altLang="en-US" sz="1300" b="0" i="0" u="none" strike="noStrike" kern="1200" cap="none" spc="0" normalizeH="0" baseline="0" noProof="0" dirty="0">
                          <a:ln>
                            <a:noFill/>
                          </a:ln>
                          <a:solidFill>
                            <a:schemeClr val="tx1"/>
                          </a:solidFill>
                          <a:effectLst/>
                          <a:uLnTx/>
                          <a:uFillTx/>
                          <a:latin typeface="Arial" charset="0"/>
                          <a:ea typeface="ＭＳ Ｐゴシック" charset="-128"/>
                          <a:cs typeface="+mn-cs"/>
                        </a:rPr>
                        <a:t>決算剰余金を財政調整基金に編入</a:t>
                      </a:r>
                      <a:endParaRPr kumimoji="0" lang="en-US" altLang="ja-JP" sz="1300" b="0" i="0" u="none" strike="noStrike" kern="1200" cap="none" spc="0" normalizeH="0" baseline="0" noProof="0" dirty="0">
                        <a:ln>
                          <a:noFill/>
                        </a:ln>
                        <a:solidFill>
                          <a:schemeClr val="tx1"/>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庁内で財政の現状・目標について認識を共有</a:t>
                      </a:r>
                      <a:endParaRPr kumimoji="0" lang="en-US" altLang="ja-JP" sz="8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90000"/>
                        </a:lnSpc>
                        <a:spcBef>
                          <a:spcPts val="0"/>
                        </a:spcBef>
                        <a:spcAft>
                          <a:spcPct val="0"/>
                        </a:spcAft>
                        <a:buClrTx/>
                        <a:buSzTx/>
                        <a:buFont typeface="Wingdings" pitchFamily="2" charset="2"/>
                        <a:buNone/>
                        <a:tabLst/>
                        <a:defRPr/>
                      </a:pPr>
                      <a:r>
                        <a:rPr kumimoji="0" lang="ja-JP" altLang="en-US" sz="8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endParaRPr kumimoji="0" lang="en-US" altLang="ja-JP" sz="8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txBody>
                  <a:tcPr marL="91430" marR="91430" marT="45738" marB="45738">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chemeClr val="bg2">
                            <a:lumMod val="75000"/>
                          </a:schemeClr>
                        </a:gs>
                        <a:gs pos="12000">
                          <a:schemeClr val="bg1"/>
                        </a:gs>
                        <a:gs pos="100000">
                          <a:schemeClr val="bg1"/>
                        </a:gs>
                      </a:gsLst>
                      <a:lin ang="2700000" scaled="1"/>
                      <a:tileRect/>
                    </a:gradFill>
                  </a:tcPr>
                </a:tc>
                <a:extLst>
                  <a:ext uri="{0D108BD9-81ED-4DB2-BD59-A6C34878D82A}">
                    <a16:rowId xmlns:a16="http://schemas.microsoft.com/office/drawing/2014/main" val="10001"/>
                  </a:ext>
                </a:extLst>
              </a:tr>
              <a:tr h="973807">
                <a:tc>
                  <a:txBody>
                    <a:bodyPr/>
                    <a:lstStyle/>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予算編成過程など財政情報の積極的な公表</a:t>
                      </a:r>
                      <a:endParaRPr kumimoji="0" lang="en-US" altLang="ja-JP" sz="13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将来の財政リスクの把握と公表</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216000" marR="0" lvl="0" indent="-285750" algn="l" defTabSz="914400" rtl="0" eaLnBrk="0" fontAlgn="base" latinLnBrk="0" hangingPunct="0">
                        <a:lnSpc>
                          <a:spcPct val="90000"/>
                        </a:lnSpc>
                        <a:spcBef>
                          <a:spcPts val="400"/>
                        </a:spcBef>
                        <a:spcAft>
                          <a:spcPct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新公会計に基づく財務諸表の公表</a:t>
                      </a:r>
                      <a:endPar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txBody>
                  <a:tcPr marL="91430" marR="91430" marT="45738" marB="45738">
                    <a:lnL w="12700" cmpd="sng">
                      <a:noFill/>
                    </a:lnL>
                    <a:lnR w="12700" cmpd="sng">
                      <a:noFill/>
                    </a:lnR>
                    <a:lnT w="38100" cmpd="sng">
                      <a:noFill/>
                    </a:lnT>
                    <a:lnB w="12700" cmpd="sng">
                      <a:noFill/>
                    </a:lnB>
                    <a:lnTlToBr w="12700" cmpd="sng">
                      <a:noFill/>
                      <a:prstDash val="solid"/>
                    </a:lnTlToBr>
                    <a:lnBlToTr w="12700" cmpd="sng">
                      <a:noFill/>
                      <a:prstDash val="solid"/>
                    </a:lnBlToTr>
                    <a:gradFill flip="none" rotWithShape="1">
                      <a:gsLst>
                        <a:gs pos="0">
                          <a:schemeClr val="bg2">
                            <a:lumMod val="75000"/>
                          </a:schemeClr>
                        </a:gs>
                        <a:gs pos="12000">
                          <a:schemeClr val="bg1"/>
                        </a:gs>
                        <a:gs pos="100000">
                          <a:schemeClr val="bg1"/>
                        </a:gs>
                      </a:gsLst>
                      <a:lin ang="2700000" scaled="1"/>
                      <a:tileRect/>
                    </a:gradFill>
                  </a:tcPr>
                </a:tc>
                <a:extLst>
                  <a:ext uri="{0D108BD9-81ED-4DB2-BD59-A6C34878D82A}">
                    <a16:rowId xmlns:a16="http://schemas.microsoft.com/office/drawing/2014/main" val="10002"/>
                  </a:ext>
                </a:extLst>
              </a:tr>
            </a:tbl>
          </a:graphicData>
        </a:graphic>
      </p:graphicFrame>
      <p:sp>
        <p:nvSpPr>
          <p:cNvPr id="7176" name="ホームベース 14">
            <a:extLst>
              <a:ext uri="{FF2B5EF4-FFF2-40B4-BE49-F238E27FC236}">
                <a16:creationId xmlns:a16="http://schemas.microsoft.com/office/drawing/2014/main" id="{271CB96C-6413-4493-BF54-AB1E16A87432}"/>
              </a:ext>
            </a:extLst>
          </p:cNvPr>
          <p:cNvSpPr>
            <a:spLocks noChangeArrowheads="1"/>
          </p:cNvSpPr>
          <p:nvPr/>
        </p:nvSpPr>
        <p:spPr bwMode="auto">
          <a:xfrm>
            <a:off x="115888" y="3905250"/>
            <a:ext cx="1889125" cy="576263"/>
          </a:xfrm>
          <a:prstGeom prst="homePlate">
            <a:avLst>
              <a:gd name="adj" fmla="val 33875"/>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400">
                <a:solidFill>
                  <a:srgbClr val="000000"/>
                </a:solidFill>
              </a:rPr>
              <a:t>２　計画性の確保</a:t>
            </a:r>
          </a:p>
        </p:txBody>
      </p:sp>
      <p:sp>
        <p:nvSpPr>
          <p:cNvPr id="7177" name="ホームベース 17">
            <a:extLst>
              <a:ext uri="{FF2B5EF4-FFF2-40B4-BE49-F238E27FC236}">
                <a16:creationId xmlns:a16="http://schemas.microsoft.com/office/drawing/2014/main" id="{75DA09F3-C739-4AFA-8A98-0EDB19C150CD}"/>
              </a:ext>
            </a:extLst>
          </p:cNvPr>
          <p:cNvSpPr>
            <a:spLocks noChangeArrowheads="1"/>
          </p:cNvSpPr>
          <p:nvPr/>
        </p:nvSpPr>
        <p:spPr bwMode="auto">
          <a:xfrm>
            <a:off x="127000" y="5805488"/>
            <a:ext cx="1889125" cy="576262"/>
          </a:xfrm>
          <a:prstGeom prst="homePlate">
            <a:avLst>
              <a:gd name="adj" fmla="val 33875"/>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400">
                <a:solidFill>
                  <a:srgbClr val="000000"/>
                </a:solidFill>
              </a:rPr>
              <a:t>３　透明性の確保</a:t>
            </a:r>
          </a:p>
        </p:txBody>
      </p:sp>
      <p:sp>
        <p:nvSpPr>
          <p:cNvPr id="5" name="テキスト ボックス 4">
            <a:extLst>
              <a:ext uri="{FF2B5EF4-FFF2-40B4-BE49-F238E27FC236}">
                <a16:creationId xmlns:a16="http://schemas.microsoft.com/office/drawing/2014/main" id="{2C4F102C-E08C-4D11-9D14-6508EB206215}"/>
              </a:ext>
            </a:extLst>
          </p:cNvPr>
          <p:cNvSpPr txBox="1"/>
          <p:nvPr/>
        </p:nvSpPr>
        <p:spPr>
          <a:xfrm>
            <a:off x="2214563" y="908050"/>
            <a:ext cx="6715125" cy="285750"/>
          </a:xfrm>
          <a:prstGeom prst="rect">
            <a:avLst/>
          </a:prstGeom>
          <a:gradFill flip="none" rotWithShape="1">
            <a:gsLst>
              <a:gs pos="0">
                <a:srgbClr val="92D050"/>
              </a:gs>
              <a:gs pos="32000">
                <a:srgbClr val="D6EEC0"/>
              </a:gs>
              <a:gs pos="100000">
                <a:schemeClr val="bg1"/>
              </a:gs>
            </a:gsLst>
            <a:lin ang="16200000" scaled="1"/>
            <a:tileRect/>
          </a:gradFill>
          <a:ln w="3175">
            <a:noFill/>
          </a:ln>
        </p:spPr>
        <p:txBody>
          <a:bodyPr>
            <a:spAutoFit/>
          </a:bodyPr>
          <a:lstStyle/>
          <a:p>
            <a:pPr algn="ctr">
              <a:lnSpc>
                <a:spcPct val="90000"/>
              </a:lnSpc>
              <a:spcBef>
                <a:spcPct val="40000"/>
              </a:spcBef>
              <a:defRPr/>
            </a:pPr>
            <a:r>
              <a:rPr kumimoji="1" lang="ja-JP" altLang="en-US" dirty="0">
                <a:solidFill>
                  <a:srgbClr val="000000"/>
                </a:solidFill>
                <a:latin typeface="HG丸ｺﾞｼｯｸM-PRO" pitchFamily="50" charset="-128"/>
                <a:ea typeface="HG丸ｺﾞｼｯｸM-PRO" pitchFamily="50" charset="-128"/>
              </a:rPr>
              <a:t>主な項目・内容</a:t>
            </a:r>
          </a:p>
        </p:txBody>
      </p:sp>
      <p:sp>
        <p:nvSpPr>
          <p:cNvPr id="19" name="テキスト ボックス 18">
            <a:extLst>
              <a:ext uri="{FF2B5EF4-FFF2-40B4-BE49-F238E27FC236}">
                <a16:creationId xmlns:a16="http://schemas.microsoft.com/office/drawing/2014/main" id="{A7C6F392-3866-429F-90AA-8912DB98D12D}"/>
              </a:ext>
            </a:extLst>
          </p:cNvPr>
          <p:cNvSpPr txBox="1"/>
          <p:nvPr/>
        </p:nvSpPr>
        <p:spPr>
          <a:xfrm>
            <a:off x="107950" y="912813"/>
            <a:ext cx="1889125" cy="285750"/>
          </a:xfrm>
          <a:prstGeom prst="rect">
            <a:avLst/>
          </a:prstGeom>
          <a:gradFill flip="none" rotWithShape="1">
            <a:gsLst>
              <a:gs pos="0">
                <a:srgbClr val="92D050"/>
              </a:gs>
              <a:gs pos="32000">
                <a:srgbClr val="D6EEC0"/>
              </a:gs>
              <a:gs pos="100000">
                <a:schemeClr val="bg1"/>
              </a:gs>
            </a:gsLst>
            <a:lin ang="16200000" scaled="1"/>
            <a:tileRect/>
          </a:gradFill>
          <a:ln w="3175">
            <a:noFill/>
          </a:ln>
        </p:spPr>
        <p:txBody>
          <a:bodyPr>
            <a:spAutoFit/>
          </a:bodyPr>
          <a:lstStyle/>
          <a:p>
            <a:pPr algn="ctr">
              <a:lnSpc>
                <a:spcPct val="90000"/>
              </a:lnSpc>
              <a:spcBef>
                <a:spcPct val="40000"/>
              </a:spcBef>
              <a:defRPr/>
            </a:pPr>
            <a:r>
              <a:rPr kumimoji="1" lang="ja-JP" altLang="en-US" dirty="0">
                <a:solidFill>
                  <a:srgbClr val="000000"/>
                </a:solidFill>
                <a:latin typeface="HG丸ｺﾞｼｯｸM-PRO" pitchFamily="50" charset="-128"/>
                <a:ea typeface="HG丸ｺﾞｼｯｸM-PRO" pitchFamily="50" charset="-128"/>
              </a:rPr>
              <a:t>３つの基本理念</a:t>
            </a:r>
          </a:p>
        </p:txBody>
      </p:sp>
      <p:sp>
        <p:nvSpPr>
          <p:cNvPr id="7180" name="テキスト ボックス 8">
            <a:extLst>
              <a:ext uri="{FF2B5EF4-FFF2-40B4-BE49-F238E27FC236}">
                <a16:creationId xmlns:a16="http://schemas.microsoft.com/office/drawing/2014/main" id="{7007360A-6CF1-498D-AAC5-1353B695BDCB}"/>
              </a:ext>
            </a:extLst>
          </p:cNvPr>
          <p:cNvSpPr txBox="1">
            <a:spLocks noChangeArrowheads="1"/>
          </p:cNvSpPr>
          <p:nvPr/>
        </p:nvSpPr>
        <p:spPr bwMode="auto">
          <a:xfrm>
            <a:off x="8640763" y="6525344"/>
            <a:ext cx="4683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400"/>
              <a:t>２</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ホームベース 1">
            <a:extLst>
              <a:ext uri="{FF2B5EF4-FFF2-40B4-BE49-F238E27FC236}">
                <a16:creationId xmlns:a16="http://schemas.microsoft.com/office/drawing/2014/main" id="{3E375313-C8AE-4415-8B6B-083269E6A292}"/>
              </a:ext>
            </a:extLst>
          </p:cNvPr>
          <p:cNvSpPr>
            <a:spLocks noChangeArrowheads="1"/>
          </p:cNvSpPr>
          <p:nvPr/>
        </p:nvSpPr>
        <p:spPr bwMode="auto">
          <a:xfrm>
            <a:off x="468313" y="476250"/>
            <a:ext cx="2087562" cy="536575"/>
          </a:xfrm>
          <a:prstGeom prst="homePlate">
            <a:avLst>
              <a:gd name="adj" fmla="val 49947"/>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600"/>
              <a:t>１　規律の確保</a:t>
            </a:r>
          </a:p>
        </p:txBody>
      </p:sp>
      <p:graphicFrame>
        <p:nvGraphicFramePr>
          <p:cNvPr id="3" name="表 2">
            <a:extLst>
              <a:ext uri="{FF2B5EF4-FFF2-40B4-BE49-F238E27FC236}">
                <a16:creationId xmlns:a16="http://schemas.microsoft.com/office/drawing/2014/main" id="{2F1A6DB6-D415-42E6-9528-0E2B04435013}"/>
              </a:ext>
            </a:extLst>
          </p:cNvPr>
          <p:cNvGraphicFramePr>
            <a:graphicFrameLocks noGrp="1"/>
          </p:cNvGraphicFramePr>
          <p:nvPr/>
        </p:nvGraphicFramePr>
        <p:xfrm>
          <a:off x="468313" y="1179513"/>
          <a:ext cx="8351837" cy="5441987"/>
        </p:xfrm>
        <a:graphic>
          <a:graphicData uri="http://schemas.openxmlformats.org/drawingml/2006/table">
            <a:tbl>
              <a:tblPr firstRow="1" bandRow="1">
                <a:tableStyleId>{2D5ABB26-0587-4C30-8999-92F81FD0307C}</a:tableStyleId>
              </a:tblPr>
              <a:tblGrid>
                <a:gridCol w="1943962">
                  <a:extLst>
                    <a:ext uri="{9D8B030D-6E8A-4147-A177-3AD203B41FA5}">
                      <a16:colId xmlns:a16="http://schemas.microsoft.com/office/drawing/2014/main" val="20000"/>
                    </a:ext>
                  </a:extLst>
                </a:gridCol>
                <a:gridCol w="6407875">
                  <a:extLst>
                    <a:ext uri="{9D8B030D-6E8A-4147-A177-3AD203B41FA5}">
                      <a16:colId xmlns:a16="http://schemas.microsoft.com/office/drawing/2014/main" val="20001"/>
                    </a:ext>
                  </a:extLst>
                </a:gridCol>
              </a:tblGrid>
              <a:tr h="377244">
                <a:tc>
                  <a:txBody>
                    <a:bodyPr/>
                    <a:lstStyle/>
                    <a:p>
                      <a:r>
                        <a:rPr kumimoji="1" lang="ja-JP" altLang="en-US" sz="1400" b="1" dirty="0">
                          <a:solidFill>
                            <a:schemeClr val="tx1"/>
                          </a:solidFill>
                        </a:rPr>
                        <a:t>項目</a:t>
                      </a: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chemeClr val="accent6">
                        <a:lumMod val="60000"/>
                        <a:lumOff val="40000"/>
                      </a:schemeClr>
                    </a:solidFill>
                  </a:tcPr>
                </a:tc>
                <a:tc>
                  <a:txBody>
                    <a:bodyPr/>
                    <a:lstStyle/>
                    <a:p>
                      <a:r>
                        <a:rPr kumimoji="1" lang="ja-JP" altLang="en-US" sz="1400" b="1" dirty="0">
                          <a:solidFill>
                            <a:schemeClr val="tx1"/>
                          </a:solidFill>
                        </a:rPr>
                        <a:t>説明</a:t>
                      </a: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0"/>
                  </a:ext>
                </a:extLst>
              </a:tr>
              <a:tr h="914355">
                <a:tc rowSpan="5">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収入の範囲内で予算を組む</a:t>
                      </a:r>
                      <a:endParaRPr kumimoji="1" lang="en-US" altLang="ja-JP" sz="1400" dirty="0">
                        <a:solidFill>
                          <a:schemeClr val="tx1"/>
                        </a:solidFill>
                      </a:endParaRP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indent="-252000">
                        <a:buFont typeface="Arial" pitchFamily="34" charset="0"/>
                        <a:buChar cha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収入の範囲内で予算を組む</a:t>
                      </a: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原則を規定</a:t>
                      </a:r>
                      <a:endParaRPr kumimoji="1" lang="en-US" altLang="ja-JP" sz="1600" dirty="0">
                        <a:solidFill>
                          <a:schemeClr val="tx1"/>
                        </a:solidFill>
                        <a:latin typeface="ＭＳ Ｐ明朝" pitchFamily="18" charset="-128"/>
                        <a:ea typeface="ＭＳ Ｐ明朝" pitchFamily="18"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rPr>
                        <a:t>現在と将来の府民の負担の公平を図る観点から収入の範囲内で支出</a:t>
                      </a:r>
                      <a:endParaRPr kumimoji="1" lang="en-US" altLang="ja-JP"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rPr>
                        <a:t>予算を伴う新規施策には、所要見込額を賄える安定財源の確保に努める</a:t>
                      </a:r>
                      <a:endParaRPr kumimoji="1" lang="en-US" altLang="ja-JP"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endPar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1508710">
                <a:tc vMerge="1">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kumimoji="1" lang="ja-JP" altLang="en-US" sz="1400" dirty="0">
                        <a:solidFill>
                          <a:schemeClr val="tx1"/>
                        </a:solidFill>
                      </a:endParaRPr>
                    </a:p>
                  </a:txBody>
                  <a:tcP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marL="285750" indent="-252000">
                        <a:buFont typeface="Arial" pitchFamily="34" charset="0"/>
                        <a:buChar char="•"/>
                      </a:pPr>
                      <a:r>
                        <a:rPr kumimoji="1" lang="ja-JP" altLang="en-US" sz="1400" dirty="0">
                          <a:solidFill>
                            <a:schemeClr val="tx1"/>
                          </a:solidFill>
                          <a:latin typeface="ＭＳ Ｐゴシック" pitchFamily="50" charset="-128"/>
                          <a:ea typeface="ＭＳ Ｐゴシック" pitchFamily="50" charset="-128"/>
                        </a:rPr>
                        <a:t>適切な府債発行</a:t>
                      </a:r>
                      <a:r>
                        <a:rPr kumimoji="1" lang="ja-JP" altLang="en-US" sz="1400" dirty="0">
                          <a:solidFill>
                            <a:schemeClr val="tx1"/>
                          </a:solidFill>
                          <a:latin typeface="ＭＳ Ｐ明朝" pitchFamily="18" charset="-128"/>
                          <a:ea typeface="ＭＳ Ｐ明朝" pitchFamily="18" charset="-128"/>
                        </a:rPr>
                        <a:t>について、資産形成に資するかなど府債の性格別に考え方を整理</a:t>
                      </a:r>
                      <a:endParaRPr kumimoji="1" lang="en-US" altLang="ja-JP" sz="1400" dirty="0">
                        <a:solidFill>
                          <a:schemeClr val="tx1"/>
                        </a:solidFill>
                        <a:latin typeface="ＭＳ Ｐ明朝" pitchFamily="18" charset="-128"/>
                        <a:ea typeface="ＭＳ Ｐ明朝" pitchFamily="18"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rPr>
                        <a:t>資産形成に係る事業には、世代間の負担の公平の観点から、必要性を厳しく精査の上、引き続き府債を活用</a:t>
                      </a:r>
                      <a:endParaRPr kumimoji="1" lang="en-US" altLang="ja-JP"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rPr>
                        <a:t>退職手当債のような資金手当てのための赤字債の発行については、特に慎重を期する観点から、特別の要件を設定</a:t>
                      </a:r>
                      <a:endParaRPr kumimoji="1" lang="en-US" altLang="ja-JP"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endParaRPr kumimoji="1" lang="en-US" altLang="ja-JP" sz="1300" b="0" i="0" u="none" strike="noStrike" kern="1200" cap="none" spc="0" normalizeH="0" baseline="0" noProof="0" dirty="0">
                        <a:ln>
                          <a:noFill/>
                        </a:ln>
                        <a:solidFill>
                          <a:schemeClr val="tx1"/>
                        </a:solidFill>
                        <a:effectLst/>
                        <a:uLnTx/>
                        <a:uFillTx/>
                        <a:latin typeface="ＭＳ Ｐ明朝" pitchFamily="18" charset="-128"/>
                        <a:ea typeface="ＭＳ Ｐ明朝" pitchFamily="18" charset="-128"/>
                        <a:cs typeface="+mn-cs"/>
                      </a:endParaRP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1310592">
                <a:tc vMerge="1">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kumimoji="1" lang="ja-JP" altLang="en-US" sz="1400" dirty="0">
                        <a:solidFill>
                          <a:schemeClr val="tx1"/>
                        </a:solidFill>
                      </a:endParaRPr>
                    </a:p>
                  </a:txBody>
                  <a:tcP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marL="285750" indent="-252000">
                        <a:buFont typeface="Arial" pitchFamily="34" charset="0"/>
                        <a:buChar char="•"/>
                      </a:pPr>
                      <a:r>
                        <a:rPr kumimoji="1" lang="ja-JP" altLang="en-US" sz="1400" dirty="0">
                          <a:solidFill>
                            <a:schemeClr val="tx1"/>
                          </a:solidFill>
                          <a:latin typeface="ＭＳ Ｐゴシック" pitchFamily="50" charset="-128"/>
                          <a:ea typeface="ＭＳ Ｐゴシック" pitchFamily="50" charset="-128"/>
                        </a:rPr>
                        <a:t>反復・継続的な単年度貸付を禁止</a:t>
                      </a:r>
                      <a:br>
                        <a:rPr kumimoji="1" lang="en-US" altLang="ja-JP" sz="1400" dirty="0">
                          <a:solidFill>
                            <a:schemeClr val="tx1"/>
                          </a:solidFill>
                          <a:latin typeface="ＭＳ Ｐ明朝" pitchFamily="18" charset="-128"/>
                          <a:ea typeface="ＭＳ Ｐ明朝" pitchFamily="18" charset="-128"/>
                        </a:rPr>
                      </a:br>
                      <a:r>
                        <a:rPr kumimoji="1" lang="ja-JP" altLang="en-US" sz="1400" dirty="0">
                          <a:solidFill>
                            <a:schemeClr val="tx1"/>
                          </a:solidFill>
                          <a:latin typeface="ＭＳ Ｐ明朝" pitchFamily="18" charset="-128"/>
                          <a:ea typeface="ＭＳ Ｐ明朝" pitchFamily="18" charset="-128"/>
                        </a:rPr>
                        <a:t>　（中小企業向け制度融資等の預託金は対象外）</a:t>
                      </a:r>
                      <a:endParaRPr kumimoji="1" lang="en-US" altLang="ja-JP" sz="1400" dirty="0">
                        <a:solidFill>
                          <a:schemeClr val="tx1"/>
                        </a:solidFill>
                        <a:latin typeface="ＭＳ Ｐ明朝" pitchFamily="18" charset="-128"/>
                        <a:ea typeface="ＭＳ Ｐ明朝" pitchFamily="18" charset="-128"/>
                      </a:endParaRPr>
                    </a:p>
                    <a:p>
                      <a:pPr marL="792000" indent="-285750">
                        <a:buFont typeface="ＭＳ Ｐ明朝" pitchFamily="18" charset="-128"/>
                        <a:buChar char="☞"/>
                      </a:pPr>
                      <a:r>
                        <a:rPr kumimoji="1" lang="ja-JP" altLang="en-US" sz="1300" i="0" dirty="0">
                          <a:solidFill>
                            <a:schemeClr val="tx1"/>
                          </a:solidFill>
                          <a:latin typeface="ＭＳ Ｐ明朝" pitchFamily="18" charset="-128"/>
                          <a:ea typeface="ＭＳ Ｐ明朝" pitchFamily="18" charset="-128"/>
                        </a:rPr>
                        <a:t>実態的には長期貸付となっている単年度貸付については、</a:t>
                      </a:r>
                      <a:r>
                        <a:rPr kumimoji="1" lang="en-US" altLang="ja-JP" sz="1300" i="0" dirty="0">
                          <a:solidFill>
                            <a:schemeClr val="tx1"/>
                          </a:solidFill>
                          <a:latin typeface="ＭＳ Ｐ明朝" pitchFamily="18" charset="-128"/>
                          <a:ea typeface="ＭＳ Ｐ明朝" pitchFamily="18" charset="-128"/>
                        </a:rPr>
                        <a:t>22</a:t>
                      </a:r>
                      <a:r>
                        <a:rPr kumimoji="1" lang="ja-JP" altLang="en-US" sz="1300" i="0" dirty="0">
                          <a:solidFill>
                            <a:schemeClr val="tx1"/>
                          </a:solidFill>
                          <a:latin typeface="ＭＳ Ｐ明朝" pitchFamily="18" charset="-128"/>
                          <a:ea typeface="ＭＳ Ｐ明朝" pitchFamily="18" charset="-128"/>
                        </a:rPr>
                        <a:t>年度当初予算で概ね是正を図ったが、新たな単年度貸付についても禁止を明確化</a:t>
                      </a:r>
                      <a:endParaRPr kumimoji="1" lang="en-US" altLang="ja-JP" sz="1300" i="0" dirty="0">
                        <a:solidFill>
                          <a:schemeClr val="tx1"/>
                        </a:solidFill>
                        <a:latin typeface="ＭＳ Ｐ明朝" pitchFamily="18" charset="-128"/>
                        <a:ea typeface="ＭＳ Ｐ明朝" pitchFamily="18" charset="-128"/>
                      </a:endParaRPr>
                    </a:p>
                    <a:p>
                      <a:pPr marL="792000" indent="-285750">
                        <a:buFont typeface="ＭＳ Ｐ明朝" pitchFamily="18" charset="-128"/>
                        <a:buChar char="☞"/>
                      </a:pPr>
                      <a:r>
                        <a:rPr kumimoji="1" lang="ja-JP" altLang="en-US" sz="1300" i="0" dirty="0">
                          <a:solidFill>
                            <a:schemeClr val="tx1"/>
                          </a:solidFill>
                          <a:latin typeface="ＭＳ Ｐ明朝" pitchFamily="18" charset="-128"/>
                          <a:ea typeface="ＭＳ Ｐ明朝" pitchFamily="18" charset="-128"/>
                        </a:rPr>
                        <a:t>既存の単年度貸付については、経過措置を設けて期間内に全廃</a:t>
                      </a:r>
                      <a:endParaRPr kumimoji="1" lang="en-US" altLang="ja-JP" sz="1300" i="0" dirty="0">
                        <a:solidFill>
                          <a:schemeClr val="tx1"/>
                        </a:solidFill>
                        <a:latin typeface="ＭＳ Ｐ明朝" pitchFamily="18" charset="-128"/>
                        <a:ea typeface="ＭＳ Ｐ明朝" pitchFamily="18" charset="-128"/>
                      </a:endParaRPr>
                    </a:p>
                    <a:p>
                      <a:pPr marL="792000" indent="-285750">
                        <a:buFont typeface="ＭＳ Ｐ明朝" pitchFamily="18" charset="-128"/>
                        <a:buChar char="☞"/>
                      </a:pPr>
                      <a:endParaRPr kumimoji="1" lang="ja-JP" altLang="en-US" sz="1300" i="0" dirty="0">
                        <a:solidFill>
                          <a:schemeClr val="tx1"/>
                        </a:solidFill>
                        <a:latin typeface="ＭＳ Ｐ明朝" pitchFamily="18" charset="-128"/>
                        <a:ea typeface="ＭＳ Ｐ明朝" pitchFamily="18" charset="-128"/>
                      </a:endParaRP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431935">
                <a:tc vMerge="1">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kumimoji="1" lang="ja-JP" altLang="en-US" sz="1400" dirty="0">
                        <a:solidFill>
                          <a:schemeClr val="tx1"/>
                        </a:solidFill>
                      </a:endParaRPr>
                    </a:p>
                  </a:txBody>
                  <a:tcP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tc>
                  <a:txBody>
                    <a:bodyPr/>
                    <a:lstStyle/>
                    <a:p>
                      <a:pPr marL="285750" indent="-252000">
                        <a:buFont typeface="Arial" pitchFamily="34" charset="0"/>
                        <a:buChar char="•"/>
                      </a:pPr>
                      <a:r>
                        <a:rPr kumimoji="1" lang="ja-JP" altLang="en-US" sz="1400" dirty="0">
                          <a:solidFill>
                            <a:schemeClr val="tx1"/>
                          </a:solidFill>
                          <a:latin typeface="ＭＳ Ｐ明朝" pitchFamily="18" charset="-128"/>
                          <a:ea typeface="ＭＳ Ｐ明朝" pitchFamily="18" charset="-128"/>
                        </a:rPr>
                        <a:t>年度を越えた</a:t>
                      </a:r>
                      <a:r>
                        <a:rPr kumimoji="1" lang="ja-JP" altLang="en-US" sz="1400" dirty="0">
                          <a:solidFill>
                            <a:schemeClr val="tx1"/>
                          </a:solidFill>
                          <a:latin typeface="ＭＳ Ｐゴシック" pitchFamily="50" charset="-128"/>
                          <a:ea typeface="ＭＳ Ｐゴシック" pitchFamily="50" charset="-128"/>
                        </a:rPr>
                        <a:t>基金からの借入れを禁止</a:t>
                      </a:r>
                      <a:endParaRPr kumimoji="1" lang="en-US" altLang="ja-JP" sz="1400" dirty="0">
                        <a:solidFill>
                          <a:schemeClr val="tx1"/>
                        </a:solidFill>
                        <a:latin typeface="ＭＳ Ｐゴシック" pitchFamily="50" charset="-128"/>
                        <a:ea typeface="ＭＳ Ｐゴシック" pitchFamily="50" charset="-128"/>
                      </a:endParaRP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899115">
                <a:tc vMerge="1">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kumimoji="1" lang="en-US" altLang="ja-JP" sz="1400" dirty="0">
                        <a:solidFill>
                          <a:schemeClr val="tx1"/>
                        </a:solidFill>
                      </a:endParaRPr>
                    </a:p>
                  </a:txBody>
                  <a:tcPr marL="91428" marR="91428" marT="45705" marB="45705">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indent="-252000">
                        <a:buFont typeface="Arial" pitchFamily="34" charset="0"/>
                        <a:buChar char="•"/>
                      </a:pPr>
                      <a:r>
                        <a:rPr kumimoji="1" lang="ja-JP" altLang="en-US" sz="1400" dirty="0">
                          <a:solidFill>
                            <a:schemeClr val="tx1"/>
                          </a:solidFill>
                          <a:latin typeface="ＭＳ Ｐゴシック" pitchFamily="50" charset="-128"/>
                          <a:ea typeface="ＭＳ Ｐゴシック" pitchFamily="50" charset="-128"/>
                        </a:rPr>
                        <a:t>予算執行の結果の収支改善</a:t>
                      </a:r>
                      <a:r>
                        <a:rPr kumimoji="1" lang="ja-JP" altLang="en-US" sz="1400" dirty="0">
                          <a:solidFill>
                            <a:schemeClr val="tx1"/>
                          </a:solidFill>
                          <a:latin typeface="ＭＳ Ｐ明朝" pitchFamily="18" charset="-128"/>
                          <a:ea typeface="ＭＳ Ｐ明朝" pitchFamily="18" charset="-128"/>
                        </a:rPr>
                        <a:t>は、財政の健全で計画的な運営に活用</a:t>
                      </a:r>
                      <a:endParaRPr kumimoji="1" lang="en-US" altLang="ja-JP" sz="1400" dirty="0">
                        <a:solidFill>
                          <a:schemeClr val="tx1"/>
                        </a:solidFill>
                        <a:latin typeface="ＭＳ Ｐ明朝" pitchFamily="18" charset="-128"/>
                        <a:ea typeface="ＭＳ Ｐ明朝" pitchFamily="18"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財政調整基金・減債基金への積立て、府債の繰上償還の実施や借換えの抑制などの措置</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endPar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1" marB="45701">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9235" name="テキスト ボックス 3">
            <a:extLst>
              <a:ext uri="{FF2B5EF4-FFF2-40B4-BE49-F238E27FC236}">
                <a16:creationId xmlns:a16="http://schemas.microsoft.com/office/drawing/2014/main" id="{C90D00F7-E91E-4F99-83C0-7AD857F593F0}"/>
              </a:ext>
            </a:extLst>
          </p:cNvPr>
          <p:cNvSpPr txBox="1">
            <a:spLocks noChangeArrowheads="1"/>
          </p:cNvSpPr>
          <p:nvPr/>
        </p:nvSpPr>
        <p:spPr bwMode="auto">
          <a:xfrm>
            <a:off x="8640763" y="6524625"/>
            <a:ext cx="4683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400"/>
              <a:t>３</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0D212988-5F63-422A-B451-840BCF5F72EA}"/>
              </a:ext>
            </a:extLst>
          </p:cNvPr>
          <p:cNvGraphicFramePr>
            <a:graphicFrameLocks noGrp="1"/>
          </p:cNvGraphicFramePr>
          <p:nvPr/>
        </p:nvGraphicFramePr>
        <p:xfrm>
          <a:off x="468313" y="620713"/>
          <a:ext cx="8351837" cy="5797549"/>
        </p:xfrm>
        <a:graphic>
          <a:graphicData uri="http://schemas.openxmlformats.org/drawingml/2006/table">
            <a:tbl>
              <a:tblPr firstRow="1" bandRow="1">
                <a:tableStyleId>{2D5ABB26-0587-4C30-8999-92F81FD0307C}</a:tableStyleId>
              </a:tblPr>
              <a:tblGrid>
                <a:gridCol w="1943962">
                  <a:extLst>
                    <a:ext uri="{9D8B030D-6E8A-4147-A177-3AD203B41FA5}">
                      <a16:colId xmlns:a16="http://schemas.microsoft.com/office/drawing/2014/main" val="20000"/>
                    </a:ext>
                  </a:extLst>
                </a:gridCol>
                <a:gridCol w="6407875">
                  <a:extLst>
                    <a:ext uri="{9D8B030D-6E8A-4147-A177-3AD203B41FA5}">
                      <a16:colId xmlns:a16="http://schemas.microsoft.com/office/drawing/2014/main" val="20001"/>
                    </a:ext>
                  </a:extLst>
                </a:gridCol>
              </a:tblGrid>
              <a:tr h="1188777">
                <a:tc rowSpan="2">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財政のリスクマネジメント</a:t>
                      </a:r>
                    </a:p>
                  </a:txBody>
                  <a:tcPr marL="91428" marR="91428" marT="45707" marB="45707">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indent="-252000">
                        <a:buFont typeface="Arial" pitchFamily="34" charset="0"/>
                        <a:buChar char="•"/>
                      </a:pPr>
                      <a:r>
                        <a:rPr kumimoji="1" lang="ja-JP" altLang="en-US" sz="1400" dirty="0">
                          <a:solidFill>
                            <a:schemeClr val="tx1"/>
                          </a:solidFill>
                          <a:latin typeface="ＭＳ Ｐ明朝" pitchFamily="18" charset="-128"/>
                          <a:ea typeface="ＭＳ Ｐ明朝" pitchFamily="18" charset="-128"/>
                        </a:rPr>
                        <a:t>環境変化に伴って必要な</a:t>
                      </a:r>
                      <a:r>
                        <a:rPr kumimoji="1" lang="ja-JP" altLang="en-US" sz="1400" dirty="0">
                          <a:solidFill>
                            <a:schemeClr val="tx1"/>
                          </a:solidFill>
                          <a:latin typeface="ＭＳ Ｐゴシック" pitchFamily="50" charset="-128"/>
                          <a:ea typeface="ＭＳ Ｐゴシック" pitchFamily="50" charset="-128"/>
                        </a:rPr>
                        <a:t>事業見直し・撤退などは、先送りせず行う</a:t>
                      </a:r>
                      <a:endParaRPr kumimoji="1" lang="en-US" altLang="ja-JP" sz="1400" dirty="0">
                        <a:solidFill>
                          <a:schemeClr val="tx1"/>
                        </a:solidFill>
                        <a:latin typeface="ＭＳ Ｐゴシック" pitchFamily="50" charset="-128"/>
                        <a:ea typeface="ＭＳ Ｐゴシック" pitchFamily="50"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新規事業を実施するときは財政リスクの把握に努め、予算編成過程においてリスクを明示</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事業開始後は損失の発生予防に努め、損失発生が確実なときは、損失の拡大防止のため、事業手法の見直し、事業の中止などの措置を講ずる</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7" marB="45707">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576099">
                <a:tc vMerge="1">
                  <a:txBody>
                    <a:bodyPr/>
                    <a:lstStyle/>
                    <a:p>
                      <a:endParaRPr kumimoji="1" lang="ja-JP" altLang="en-US"/>
                    </a:p>
                  </a:txBody>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新たな損失補償等を原則禁止</a:t>
                      </a:r>
                      <a:endParaRPr kumimoji="1" lang="en-US" altLang="ja-JP"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特別に損失補償等を行う場合に、その理由等を公表するようルール化</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7" marB="45707">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792124">
                <a:tc rowSpan="3">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0" lang="ja-JP" altLang="en-US" sz="1400" b="0" i="0" u="none" strike="noStrike" kern="1200" cap="none" spc="0" normalizeH="0" baseline="0" noProof="0" dirty="0">
                          <a:ln>
                            <a:noFill/>
                          </a:ln>
                          <a:solidFill>
                            <a:srgbClr val="000000"/>
                          </a:solidFill>
                          <a:effectLst/>
                          <a:uLnTx/>
                          <a:uFillTx/>
                          <a:latin typeface="Arial" charset="0"/>
                          <a:ea typeface="ＭＳ Ｐゴシック" charset="-128"/>
                          <a:cs typeface="+mn-cs"/>
                        </a:rPr>
                        <a:t>権限・責任・受益に応じた適切な費用負担</a:t>
                      </a:r>
                      <a:br>
                        <a:rPr kumimoji="0" lang="en-US" altLang="ja-JP" sz="1400" b="0" i="0" u="none" strike="noStrike" kern="1200" cap="none" spc="0" normalizeH="0" baseline="0" noProof="0" dirty="0">
                          <a:ln>
                            <a:noFill/>
                          </a:ln>
                          <a:solidFill>
                            <a:srgbClr val="000000"/>
                          </a:solidFill>
                          <a:effectLst/>
                          <a:uLnTx/>
                          <a:uFillTx/>
                          <a:latin typeface="Arial" charset="0"/>
                          <a:ea typeface="ＭＳ Ｐゴシック" charset="-128"/>
                          <a:cs typeface="+mn-cs"/>
                        </a:rPr>
                      </a:br>
                      <a:endParaRPr kumimoji="1" lang="ja-JP" altLang="en-US" sz="1400" dirty="0">
                        <a:solidFill>
                          <a:schemeClr val="tx1"/>
                        </a:solidFill>
                      </a:endParaRP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dirty="0">
                          <a:solidFill>
                            <a:schemeClr val="tx1"/>
                          </a:solidFill>
                          <a:latin typeface="ＭＳ Ｐゴシック" pitchFamily="50" charset="-128"/>
                          <a:ea typeface="ＭＳ Ｐゴシック" pitchFamily="50" charset="-128"/>
                        </a:rPr>
                        <a:t>権限・責任、受益の度合いを踏まえ、適切な役割分担と費用負担を図る</a:t>
                      </a:r>
                      <a:endParaRPr kumimoji="1" lang="en-US" altLang="ja-JP" sz="1400" b="0" i="1"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国の制度・施策に</a:t>
                      </a:r>
                      <a:r>
                        <a:rPr kumimoji="1" lang="ja-JP" altLang="en-US" sz="1300" i="0" dirty="0">
                          <a:solidFill>
                            <a:schemeClr val="tx1"/>
                          </a:solidFill>
                          <a:latin typeface="ＭＳ Ｐ明朝" pitchFamily="18" charset="-128"/>
                          <a:ea typeface="ＭＳ Ｐ明朝" pitchFamily="18" charset="-128"/>
                        </a:rPr>
                        <a:t>関して、適切な費用負担や義務付けの見直しなど必要な提言を行う</a:t>
                      </a:r>
                      <a:endParaRPr kumimoji="1" lang="en-US" altLang="ja-JP" sz="1300" i="0" dirty="0">
                        <a:solidFill>
                          <a:schemeClr val="tx1"/>
                        </a:solidFill>
                        <a:latin typeface="ＭＳ Ｐ明朝" pitchFamily="18" charset="-128"/>
                        <a:ea typeface="ＭＳ Ｐ明朝" pitchFamily="18" charset="-128"/>
                      </a:endParaRP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792124">
                <a:tc vMerge="1">
                  <a:txBody>
                    <a:bodyPr/>
                    <a:lstStyle/>
                    <a:p>
                      <a:endParaRPr kumimoji="1" lang="ja-JP" altLang="en-US"/>
                    </a:p>
                  </a:txBody>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施策の水準と府民負担の状況のバランス</a:t>
                      </a:r>
                      <a:endParaRPr kumimoji="1" lang="en-US" altLang="ja-JP"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施策の立案・見直しに当たっては、府域の行政需要、財政状況、他都道府県における実施状況などを勘案</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526371">
                <a:tc vMerge="1">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endParaRPr kumimoji="1" lang="ja-JP" altLang="en-US" sz="1400" dirty="0">
                        <a:solidFill>
                          <a:schemeClr val="tx1"/>
                        </a:solidFill>
                      </a:endParaRPr>
                    </a:p>
                  </a:txBody>
                  <a:tcP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受益者による適正負担の基本原則</a:t>
                      </a: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を規定</a:t>
                      </a:r>
                      <a:br>
                        <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b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　（使用料・手数料など）</a:t>
                      </a:r>
                      <a:endParaRPr kumimoji="1" lang="en-US" altLang="ja-JP"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endParaRP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1493543">
                <a:tc rowSpan="2">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その他の留意事項</a:t>
                      </a: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事業等に係る基本的な留意事項</a:t>
                      </a:r>
                      <a:endPar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民間で担うことのできる事業は民間に委ねる。府が行う場合も、民間事業者の視点を重視</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役割分担や協働のあり方、実施の方法を十分に考慮</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財政的援助は、事業主体の自主的な努力を促す制度とし、金額を精査</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透明・公正な競争を通じて事業が効果的に行われるよう幅広く参入の機会を提供</a:t>
                      </a: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5"/>
                  </a:ext>
                </a:extLst>
              </a:tr>
              <a:tr h="428511">
                <a:tc vMerge="1">
                  <a:txBody>
                    <a:bodyPr/>
                    <a:lstStyle/>
                    <a:p>
                      <a:endParaRPr kumimoji="1" lang="ja-JP" altLang="en-US"/>
                    </a:p>
                  </a:txBody>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一般財源による積立ては、財政調整基金などに限定</a:t>
                      </a:r>
                      <a:endParaRPr kumimoji="1" lang="en-US" altLang="ja-JP" sz="1200" b="0" i="1"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678" marB="45678">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0261" name="テキスト ボックス 2">
            <a:extLst>
              <a:ext uri="{FF2B5EF4-FFF2-40B4-BE49-F238E27FC236}">
                <a16:creationId xmlns:a16="http://schemas.microsoft.com/office/drawing/2014/main" id="{C725082D-6D71-495B-9A1C-BED695E0E584}"/>
              </a:ext>
            </a:extLst>
          </p:cNvPr>
          <p:cNvSpPr txBox="1">
            <a:spLocks noChangeArrowheads="1"/>
          </p:cNvSpPr>
          <p:nvPr/>
        </p:nvSpPr>
        <p:spPr bwMode="auto">
          <a:xfrm>
            <a:off x="8640763" y="6505401"/>
            <a:ext cx="4683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400"/>
              <a:t>４</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ホームベース 1">
            <a:extLst>
              <a:ext uri="{FF2B5EF4-FFF2-40B4-BE49-F238E27FC236}">
                <a16:creationId xmlns:a16="http://schemas.microsoft.com/office/drawing/2014/main" id="{5533E2D6-27CC-4C00-8CCA-E4B21F2A19D9}"/>
              </a:ext>
            </a:extLst>
          </p:cNvPr>
          <p:cNvSpPr>
            <a:spLocks noChangeArrowheads="1"/>
          </p:cNvSpPr>
          <p:nvPr/>
        </p:nvSpPr>
        <p:spPr bwMode="auto">
          <a:xfrm>
            <a:off x="468313" y="476250"/>
            <a:ext cx="2087562" cy="536575"/>
          </a:xfrm>
          <a:prstGeom prst="homePlate">
            <a:avLst>
              <a:gd name="adj" fmla="val 49947"/>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600"/>
              <a:t>２　計画性の確保</a:t>
            </a:r>
          </a:p>
        </p:txBody>
      </p:sp>
      <p:graphicFrame>
        <p:nvGraphicFramePr>
          <p:cNvPr id="3" name="表 2">
            <a:extLst>
              <a:ext uri="{FF2B5EF4-FFF2-40B4-BE49-F238E27FC236}">
                <a16:creationId xmlns:a16="http://schemas.microsoft.com/office/drawing/2014/main" id="{365F3621-7539-4A39-9F0E-AC1FC1377549}"/>
              </a:ext>
            </a:extLst>
          </p:cNvPr>
          <p:cNvGraphicFramePr>
            <a:graphicFrameLocks noGrp="1"/>
          </p:cNvGraphicFramePr>
          <p:nvPr/>
        </p:nvGraphicFramePr>
        <p:xfrm>
          <a:off x="468313" y="1179513"/>
          <a:ext cx="8351837" cy="4516841"/>
        </p:xfrm>
        <a:graphic>
          <a:graphicData uri="http://schemas.openxmlformats.org/drawingml/2006/table">
            <a:tbl>
              <a:tblPr firstRow="1" bandRow="1">
                <a:tableStyleId>{2D5ABB26-0587-4C30-8999-92F81FD0307C}</a:tableStyleId>
              </a:tblPr>
              <a:tblGrid>
                <a:gridCol w="1943962">
                  <a:extLst>
                    <a:ext uri="{9D8B030D-6E8A-4147-A177-3AD203B41FA5}">
                      <a16:colId xmlns:a16="http://schemas.microsoft.com/office/drawing/2014/main" val="20000"/>
                    </a:ext>
                  </a:extLst>
                </a:gridCol>
                <a:gridCol w="6407875">
                  <a:extLst>
                    <a:ext uri="{9D8B030D-6E8A-4147-A177-3AD203B41FA5}">
                      <a16:colId xmlns:a16="http://schemas.microsoft.com/office/drawing/2014/main" val="20001"/>
                    </a:ext>
                  </a:extLst>
                </a:gridCol>
              </a:tblGrid>
              <a:tr h="731402">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中長期の財政状況の試算・公表</a:t>
                      </a:r>
                      <a:endParaRPr kumimoji="1" lang="en-US" altLang="ja-JP" sz="1400" dirty="0">
                        <a:solidFill>
                          <a:schemeClr val="tx1"/>
                        </a:solidFill>
                      </a:endParaRP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dirty="0">
                          <a:solidFill>
                            <a:schemeClr val="tx1"/>
                          </a:solidFill>
                          <a:latin typeface="ＭＳ Ｐ明朝" pitchFamily="18" charset="-128"/>
                          <a:ea typeface="ＭＳ Ｐ明朝" pitchFamily="18" charset="-128"/>
                        </a:rPr>
                        <a:t>予算審議や計画的な財政運営の参考のため、１０年以上の</a:t>
                      </a:r>
                      <a:r>
                        <a:rPr kumimoji="1" lang="ja-JP" altLang="en-US" sz="1400" dirty="0">
                          <a:solidFill>
                            <a:schemeClr val="tx1"/>
                          </a:solidFill>
                          <a:latin typeface="ＭＳ Ｐゴシック" pitchFamily="50" charset="-128"/>
                          <a:ea typeface="ＭＳ Ｐゴシック" pitchFamily="50" charset="-128"/>
                        </a:rPr>
                        <a:t>中長期の財政状況を毎年試算</a:t>
                      </a:r>
                      <a:r>
                        <a:rPr kumimoji="1" lang="ja-JP" altLang="en-US" sz="1400" dirty="0">
                          <a:solidFill>
                            <a:schemeClr val="tx1"/>
                          </a:solidFill>
                          <a:latin typeface="ＭＳ Ｐ明朝" pitchFamily="18" charset="-128"/>
                          <a:ea typeface="ＭＳ Ｐ明朝" pitchFamily="18" charset="-128"/>
                        </a:rPr>
                        <a:t>の上公表</a:t>
                      </a:r>
                      <a:endParaRPr kumimoji="1" lang="en-US" altLang="ja-JP" sz="1400" dirty="0">
                        <a:solidFill>
                          <a:schemeClr val="tx1"/>
                        </a:solidFill>
                        <a:latin typeface="ＭＳ Ｐ明朝" pitchFamily="18" charset="-128"/>
                        <a:ea typeface="ＭＳ Ｐ明朝" pitchFamily="18" charset="-128"/>
                      </a:endParaRPr>
                    </a:p>
                    <a:p>
                      <a:pPr marL="285750" indent="-252000">
                        <a:buFont typeface="Arial" pitchFamily="34" charset="0"/>
                        <a:buChar char="•"/>
                      </a:pPr>
                      <a:r>
                        <a:rPr kumimoji="1" lang="ja-JP" altLang="en-US" sz="1400" dirty="0">
                          <a:solidFill>
                            <a:schemeClr val="tx1"/>
                          </a:solidFill>
                          <a:latin typeface="ＭＳ Ｐ明朝" pitchFamily="18" charset="-128"/>
                          <a:ea typeface="ＭＳ Ｐ明朝" pitchFamily="18" charset="-128"/>
                        </a:rPr>
                        <a:t>予算編成に先立って、１年を下回らない期間の仮収支を試算・公表</a:t>
                      </a:r>
                      <a:endParaRPr kumimoji="1" lang="en-US" altLang="ja-JP" sz="1400" dirty="0">
                        <a:solidFill>
                          <a:schemeClr val="tx1"/>
                        </a:solidFill>
                        <a:latin typeface="ＭＳ Ｐ明朝" pitchFamily="18" charset="-128"/>
                        <a:ea typeface="ＭＳ Ｐ明朝" pitchFamily="18" charset="-128"/>
                      </a:endParaRP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1508526">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府独自の財政指標を公表</a:t>
                      </a: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地方財政健全化法の４指標</a:t>
                      </a:r>
                      <a:r>
                        <a:rPr kumimoji="1" lang="en-US" altLang="ja-JP" sz="10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a:t>
                      </a: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について、早期健全化基準（イエローカード）未満への抑制を明記</a:t>
                      </a:r>
                      <a:endPar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200" b="0" i="1"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「実質赤字比率」「連結実質赤字比率」「実質公債費比率」「将来負担比率」の４指標</a:t>
                      </a:r>
                      <a:endPar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府独自の財政指標を設け、数値を公表</a:t>
                      </a: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。財政運営の目標として活用</a:t>
                      </a:r>
                      <a:endPar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「正味収支」「本来収支」「実質府債残高倍率」「収益的収支比率」を府独自の財政指標として定義</a:t>
                      </a:r>
                      <a:br>
                        <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b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　（大阪府庁財政研究会報告書（平成</a:t>
                      </a:r>
                      <a:r>
                        <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20</a:t>
                      </a: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年）参照）</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1545107">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減債基金・財政調整基金の計画的な積立</a:t>
                      </a: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indent="-252000">
                        <a:buFont typeface="Arial" pitchFamily="34" charset="0"/>
                        <a:buChar char="•"/>
                      </a:pPr>
                      <a:r>
                        <a:rPr kumimoji="1" lang="ja-JP" altLang="en-US" sz="1400" dirty="0">
                          <a:solidFill>
                            <a:schemeClr val="tx1"/>
                          </a:solidFill>
                          <a:latin typeface="ＭＳ Ｐ明朝" pitchFamily="18" charset="-128"/>
                          <a:ea typeface="ＭＳ Ｐ明朝" pitchFamily="18" charset="-128"/>
                        </a:rPr>
                        <a:t>減債基金への計画的な積立て</a:t>
                      </a:r>
                      <a:endParaRPr kumimoji="1" lang="en-US" altLang="ja-JP" sz="1400" dirty="0">
                        <a:solidFill>
                          <a:schemeClr val="tx1"/>
                        </a:solidFill>
                        <a:latin typeface="ＭＳ Ｐ明朝" pitchFamily="18" charset="-128"/>
                        <a:ea typeface="ＭＳ Ｐ明朝" pitchFamily="18" charset="-128"/>
                      </a:endParaRPr>
                    </a:p>
                    <a:p>
                      <a:pPr marL="285750" indent="-252000">
                        <a:buFont typeface="Arial" pitchFamily="34" charset="0"/>
                        <a:buChar char="•"/>
                      </a:pPr>
                      <a:r>
                        <a:rPr kumimoji="1" lang="ja-JP" altLang="en-US" sz="1400" dirty="0">
                          <a:solidFill>
                            <a:schemeClr val="tx1"/>
                          </a:solidFill>
                          <a:latin typeface="ＭＳ Ｐゴシック" pitchFamily="50" charset="-128"/>
                          <a:ea typeface="ＭＳ Ｐゴシック" pitchFamily="50" charset="-128"/>
                        </a:rPr>
                        <a:t>財政調整基金の積立目標額</a:t>
                      </a:r>
                      <a:r>
                        <a:rPr kumimoji="1" lang="ja-JP" altLang="en-US" sz="1400" dirty="0">
                          <a:solidFill>
                            <a:schemeClr val="tx1"/>
                          </a:solidFill>
                          <a:latin typeface="ＭＳ Ｐ明朝" pitchFamily="18" charset="-128"/>
                          <a:ea typeface="ＭＳ Ｐ明朝" pitchFamily="18" charset="-128"/>
                        </a:rPr>
                        <a:t>の設定</a:t>
                      </a:r>
                      <a:endParaRPr kumimoji="1" lang="en-US" altLang="ja-JP" sz="1400" dirty="0">
                        <a:solidFill>
                          <a:schemeClr val="tx1"/>
                        </a:solidFill>
                        <a:latin typeface="ＭＳ Ｐ明朝" pitchFamily="18" charset="-128"/>
                        <a:ea typeface="ＭＳ Ｐ明朝" pitchFamily="18"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１０年後における積立目標額を設定する規定を新設</a:t>
                      </a:r>
                      <a:br>
                        <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b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（積立目標額は３年ごとに見直し）</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積立目標額の設定・見直し時は議会に報告し、公表</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285750" indent="-252000">
                        <a:buFont typeface="Arial" pitchFamily="34" charset="0"/>
                        <a:buChar char="•"/>
                      </a:pPr>
                      <a:r>
                        <a:rPr kumimoji="1" lang="ja-JP" altLang="en-US" sz="1400" dirty="0">
                          <a:solidFill>
                            <a:schemeClr val="tx1"/>
                          </a:solidFill>
                          <a:latin typeface="ＭＳ Ｐゴシック" pitchFamily="50" charset="-128"/>
                          <a:ea typeface="ＭＳ Ｐゴシック" pitchFamily="50" charset="-128"/>
                        </a:rPr>
                        <a:t>決算剰余金の処分方法</a:t>
                      </a:r>
                      <a:endParaRPr kumimoji="1" lang="en-US" altLang="ja-JP" sz="1400" dirty="0">
                        <a:solidFill>
                          <a:schemeClr val="tx1"/>
                        </a:solidFill>
                        <a:latin typeface="ＭＳ Ｐ明朝" pitchFamily="18" charset="-128"/>
                        <a:ea typeface="ＭＳ Ｐ明朝" pitchFamily="18"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決算剰余金を財政調整基金に編入</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731402">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b="0" i="0" u="none" strike="noStrike" kern="1200" cap="none" spc="0" normalizeH="0" baseline="0" noProof="0" dirty="0">
                          <a:ln>
                            <a:noFill/>
                          </a:ln>
                          <a:solidFill>
                            <a:srgbClr val="000000"/>
                          </a:solidFill>
                          <a:effectLst/>
                          <a:uLnTx/>
                          <a:uFillTx/>
                          <a:latin typeface="+mn-lt"/>
                          <a:ea typeface="+mn-ea"/>
                          <a:cs typeface="+mn-cs"/>
                        </a:rPr>
                        <a:t>庁内で財政の現状・目標の認識を共有</a:t>
                      </a:r>
                      <a:endParaRPr kumimoji="1" lang="ja-JP" altLang="en-US" sz="1400" dirty="0">
                        <a:solidFill>
                          <a:schemeClr val="tx1"/>
                        </a:solidFill>
                      </a:endParaRP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財政の現状・見通しと目標について、府庁内で認識を共有</a:t>
                      </a:r>
                      <a:endParaRPr kumimoji="1" lang="en-US" altLang="ja-JP"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709" marB="45709">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281" name="テキスト ボックス 3">
            <a:extLst>
              <a:ext uri="{FF2B5EF4-FFF2-40B4-BE49-F238E27FC236}">
                <a16:creationId xmlns:a16="http://schemas.microsoft.com/office/drawing/2014/main" id="{91F0B1F1-D87B-4B13-B94A-B83705564888}"/>
              </a:ext>
            </a:extLst>
          </p:cNvPr>
          <p:cNvSpPr txBox="1">
            <a:spLocks noChangeArrowheads="1"/>
          </p:cNvSpPr>
          <p:nvPr/>
        </p:nvSpPr>
        <p:spPr bwMode="auto">
          <a:xfrm>
            <a:off x="8640763" y="6524625"/>
            <a:ext cx="4683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400"/>
              <a:t>５</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ホームベース 1">
            <a:extLst>
              <a:ext uri="{FF2B5EF4-FFF2-40B4-BE49-F238E27FC236}">
                <a16:creationId xmlns:a16="http://schemas.microsoft.com/office/drawing/2014/main" id="{8C2AC9B4-BED8-4A35-9533-508F182D147E}"/>
              </a:ext>
            </a:extLst>
          </p:cNvPr>
          <p:cNvSpPr>
            <a:spLocks noChangeArrowheads="1"/>
          </p:cNvSpPr>
          <p:nvPr/>
        </p:nvSpPr>
        <p:spPr bwMode="auto">
          <a:xfrm>
            <a:off x="468313" y="476250"/>
            <a:ext cx="2087562" cy="536575"/>
          </a:xfrm>
          <a:prstGeom prst="homePlate">
            <a:avLst>
              <a:gd name="adj" fmla="val 49947"/>
            </a:avLst>
          </a:prstGeom>
          <a:solidFill>
            <a:srgbClr val="FFCCCC"/>
          </a:solidFill>
          <a:ln w="9525" algn="ctr">
            <a:solidFill>
              <a:srgbClr val="000000"/>
            </a:solidFill>
            <a:round/>
            <a:headEnd/>
            <a:tailEnd/>
          </a:ln>
        </p:spPr>
        <p:txBody>
          <a:bodyPr wrap="none" lIns="72000" tIns="72000" rIns="0" bIns="72000"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90000"/>
              </a:lnSpc>
              <a:spcBef>
                <a:spcPct val="40000"/>
              </a:spcBef>
              <a:buClrTx/>
              <a:buSzTx/>
              <a:buFontTx/>
              <a:buNone/>
            </a:pPr>
            <a:r>
              <a:rPr kumimoji="0" lang="ja-JP" altLang="en-US" sz="1600"/>
              <a:t>３　透明性の確保</a:t>
            </a:r>
          </a:p>
        </p:txBody>
      </p:sp>
      <p:graphicFrame>
        <p:nvGraphicFramePr>
          <p:cNvPr id="3" name="表 2">
            <a:extLst>
              <a:ext uri="{FF2B5EF4-FFF2-40B4-BE49-F238E27FC236}">
                <a16:creationId xmlns:a16="http://schemas.microsoft.com/office/drawing/2014/main" id="{FE3384F7-166B-457B-93DF-09659F29A5EA}"/>
              </a:ext>
            </a:extLst>
          </p:cNvPr>
          <p:cNvGraphicFramePr>
            <a:graphicFrameLocks noGrp="1"/>
          </p:cNvGraphicFramePr>
          <p:nvPr/>
        </p:nvGraphicFramePr>
        <p:xfrm>
          <a:off x="468313" y="1179513"/>
          <a:ext cx="8351837" cy="3544891"/>
        </p:xfrm>
        <a:graphic>
          <a:graphicData uri="http://schemas.openxmlformats.org/drawingml/2006/table">
            <a:tbl>
              <a:tblPr firstRow="1" bandRow="1">
                <a:tableStyleId>{2D5ABB26-0587-4C30-8999-92F81FD0307C}</a:tableStyleId>
              </a:tblPr>
              <a:tblGrid>
                <a:gridCol w="1943962">
                  <a:extLst>
                    <a:ext uri="{9D8B030D-6E8A-4147-A177-3AD203B41FA5}">
                      <a16:colId xmlns:a16="http://schemas.microsoft.com/office/drawing/2014/main" val="20000"/>
                    </a:ext>
                  </a:extLst>
                </a:gridCol>
                <a:gridCol w="6407875">
                  <a:extLst>
                    <a:ext uri="{9D8B030D-6E8A-4147-A177-3AD203B41FA5}">
                      <a16:colId xmlns:a16="http://schemas.microsoft.com/office/drawing/2014/main" val="20001"/>
                    </a:ext>
                  </a:extLst>
                </a:gridCol>
              </a:tblGrid>
              <a:tr h="510554">
                <a:tc rowSpan="2">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予算編成過程など財政情報の積極的な公表</a:t>
                      </a:r>
                      <a:endParaRPr kumimoji="1" lang="en-US" altLang="ja-JP" sz="1400" dirty="0">
                        <a:solidFill>
                          <a:schemeClr val="tx1"/>
                        </a:solidFill>
                      </a:endParaRP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indent="-252000">
                        <a:buFont typeface="Arial" pitchFamily="34" charset="0"/>
                        <a:buChar char="•"/>
                      </a:pPr>
                      <a:r>
                        <a:rPr kumimoji="1" lang="ja-JP" altLang="en-US" sz="1400" dirty="0">
                          <a:latin typeface="ＭＳ Ｐ明朝" pitchFamily="18" charset="-128"/>
                          <a:ea typeface="ＭＳ Ｐ明朝" pitchFamily="18" charset="-128"/>
                        </a:rPr>
                        <a:t>「財政のあらまし」</a:t>
                      </a:r>
                      <a:r>
                        <a:rPr kumimoji="1" lang="ja-JP" altLang="en-US" sz="1200" dirty="0">
                          <a:latin typeface="ＭＳ Ｐ明朝" pitchFamily="18" charset="-128"/>
                          <a:ea typeface="ＭＳ Ｐ明朝" pitchFamily="18" charset="-128"/>
                        </a:rPr>
                        <a:t>（地方自治法に基づき年２回発行）</a:t>
                      </a:r>
                      <a:r>
                        <a:rPr kumimoji="1" lang="ja-JP" altLang="en-US" sz="1400" dirty="0">
                          <a:latin typeface="ＭＳ Ｐ明朝" pitchFamily="18" charset="-128"/>
                          <a:ea typeface="ＭＳ Ｐ明朝" pitchFamily="18" charset="-128"/>
                        </a:rPr>
                        <a:t>に関する他条例の規定を統合</a:t>
                      </a:r>
                      <a:endParaRPr kumimoji="1" lang="en-US" altLang="ja-JP" sz="1400" dirty="0">
                        <a:latin typeface="ＭＳ Ｐ明朝" pitchFamily="18" charset="-128"/>
                        <a:ea typeface="ＭＳ Ｐ明朝" pitchFamily="18" charset="-128"/>
                      </a:endParaRP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514443">
                <a:tc vMerge="1">
                  <a:txBody>
                    <a:bodyPr/>
                    <a:lstStyle/>
                    <a:p>
                      <a:endParaRPr kumimoji="1" lang="ja-JP" altLang="en-US"/>
                    </a:p>
                  </a:txBody>
                  <a:tcPr/>
                </a:tc>
                <a:tc>
                  <a:txBody>
                    <a:bodyPr/>
                    <a:lstStyle/>
                    <a:p>
                      <a:pPr marL="285750" indent="-252000">
                        <a:buFont typeface="Arial" pitchFamily="34" charset="0"/>
                        <a:buChar char="•"/>
                      </a:pPr>
                      <a:r>
                        <a:rPr kumimoji="1" lang="ja-JP" altLang="en-US" sz="1400" dirty="0">
                          <a:latin typeface="ＭＳ Ｐゴシック" pitchFamily="50" charset="-128"/>
                          <a:ea typeface="ＭＳ Ｐゴシック" pitchFamily="50" charset="-128"/>
                        </a:rPr>
                        <a:t>予算編成過程（要求・査定の状況）の公表</a:t>
                      </a:r>
                      <a:r>
                        <a:rPr kumimoji="1" lang="ja-JP" altLang="en-US" sz="1400" dirty="0">
                          <a:latin typeface="ＭＳ Ｐ明朝" pitchFamily="18" charset="-128"/>
                          <a:ea typeface="ＭＳ Ｐ明朝" pitchFamily="18" charset="-128"/>
                        </a:rPr>
                        <a:t>を条例化</a:t>
                      </a:r>
                      <a:endParaRPr kumimoji="1" lang="en-US" altLang="ja-JP" sz="1400" dirty="0">
                        <a:latin typeface="ＭＳ Ｐ明朝" pitchFamily="18" charset="-128"/>
                        <a:ea typeface="ＭＳ Ｐ明朝" pitchFamily="18" charset="-128"/>
                      </a:endParaRP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1493417">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将来の財政リスクの把握と公表</a:t>
                      </a: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marR="0" lvl="0" indent="-25200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400" b="0" i="0" u="none" strike="noStrike" kern="1200" cap="none" spc="0" normalizeH="0" baseline="0" noProof="0" dirty="0">
                          <a:ln>
                            <a:noFill/>
                          </a:ln>
                          <a:solidFill>
                            <a:srgbClr val="000000"/>
                          </a:solidFill>
                          <a:effectLst/>
                          <a:uLnTx/>
                          <a:uFillTx/>
                          <a:latin typeface="ＭＳ Ｐゴシック" pitchFamily="50" charset="-128"/>
                          <a:ea typeface="ＭＳ Ｐゴシック" pitchFamily="50" charset="-128"/>
                          <a:cs typeface="+mn-cs"/>
                        </a:rPr>
                        <a:t>財政リスクの把握、管理措置の検討と公表</a:t>
                      </a:r>
                      <a:r>
                        <a:rPr kumimoji="1" lang="ja-JP" altLang="en-US" sz="14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　</a:t>
                      </a:r>
                      <a:endParaRPr kumimoji="1" lang="en-US" altLang="ja-JP" sz="16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府の財政運営に及ぼす影響が特に大きい財政リスクを伴う事業は、概ね３年に１回以上、リスクの内容・程度、損失や影響の予防・抑制のために講ずべき措置を検討し、公表</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状況の著しい変化や財政リスクに大きな影響のある方針決定・変更の都度、同様の検討を行い、公表</a:t>
                      </a: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endParaRPr kumimoji="1" lang="en-US" altLang="ja-JP"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endParaRP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1026474">
                <a:tc>
                  <a:txBody>
                    <a:bodyPr/>
                    <a:lstStyle/>
                    <a:p>
                      <a:pPr marL="285750" marR="0" indent="-285750" algn="l" defTabSz="914400" rtl="0" eaLnBrk="1" fontAlgn="auto" latinLnBrk="0" hangingPunct="1">
                        <a:lnSpc>
                          <a:spcPct val="100000"/>
                        </a:lnSpc>
                        <a:spcBef>
                          <a:spcPts val="0"/>
                        </a:spcBef>
                        <a:spcAft>
                          <a:spcPts val="0"/>
                        </a:spcAft>
                        <a:buClrTx/>
                        <a:buSzTx/>
                        <a:buFont typeface="Wingdings" pitchFamily="2" charset="2"/>
                        <a:buChar char="Ø"/>
                        <a:tabLst/>
                        <a:defRPr/>
                      </a:pPr>
                      <a:r>
                        <a:rPr kumimoji="1" lang="ja-JP" altLang="en-US" sz="1400" dirty="0">
                          <a:solidFill>
                            <a:schemeClr val="tx1"/>
                          </a:solidFill>
                        </a:rPr>
                        <a:t>新公会計に基づく財務諸表の公表</a:t>
                      </a: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gradFill flip="none" rotWithShape="1">
                      <a:gsLst>
                        <a:gs pos="0">
                          <a:srgbClr val="92D050"/>
                        </a:gs>
                        <a:gs pos="15000">
                          <a:schemeClr val="bg1"/>
                        </a:gs>
                        <a:gs pos="7000">
                          <a:srgbClr val="92D050"/>
                        </a:gs>
                        <a:gs pos="100000">
                          <a:schemeClr val="bg1"/>
                        </a:gs>
                      </a:gsLst>
                      <a:lin ang="2700000" scaled="1"/>
                      <a:tileRect/>
                    </a:gradFill>
                  </a:tcPr>
                </a:tc>
                <a:tc>
                  <a:txBody>
                    <a:bodyPr/>
                    <a:lstStyle/>
                    <a:p>
                      <a:pPr marL="285750" indent="-252000">
                        <a:buFont typeface="Arial" pitchFamily="34" charset="0"/>
                        <a:buChar char="•"/>
                      </a:pPr>
                      <a:r>
                        <a:rPr kumimoji="1" lang="ja-JP" altLang="en-US" sz="1400" dirty="0">
                          <a:latin typeface="ＭＳ Ｐゴシック" pitchFamily="50" charset="-128"/>
                          <a:ea typeface="ＭＳ Ｐゴシック" pitchFamily="50" charset="-128"/>
                        </a:rPr>
                        <a:t>複式簿記・発生主義に基づく財務諸表</a:t>
                      </a:r>
                      <a:r>
                        <a:rPr kumimoji="1" lang="ja-JP" altLang="en-US" sz="1400" dirty="0">
                          <a:latin typeface="ＭＳ Ｐ明朝" pitchFamily="18" charset="-128"/>
                          <a:ea typeface="ＭＳ Ｐ明朝" pitchFamily="18" charset="-128"/>
                        </a:rPr>
                        <a:t>（貸借対照表、行政コスト計算書など）を作成し、公表</a:t>
                      </a:r>
                      <a:endParaRPr kumimoji="1" lang="en-US" altLang="ja-JP" sz="1400" dirty="0">
                        <a:latin typeface="ＭＳ Ｐ明朝" pitchFamily="18" charset="-128"/>
                        <a:ea typeface="ＭＳ Ｐ明朝" pitchFamily="18" charset="-128"/>
                      </a:endParaRP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監査委員や議会への提出資料に添付</a:t>
                      </a:r>
                    </a:p>
                    <a:p>
                      <a:pPr marL="792000" marR="0" lvl="0" indent="-285750" algn="l" defTabSz="914400" rtl="0" eaLnBrk="1" fontAlgn="auto" latinLnBrk="0" hangingPunct="1">
                        <a:lnSpc>
                          <a:spcPct val="100000"/>
                        </a:lnSpc>
                        <a:spcBef>
                          <a:spcPts val="0"/>
                        </a:spcBef>
                        <a:spcAft>
                          <a:spcPts val="0"/>
                        </a:spcAft>
                        <a:buClrTx/>
                        <a:buSzTx/>
                        <a:buFont typeface="ＭＳ Ｐ明朝" pitchFamily="18" charset="-128"/>
                        <a:buChar char="☞"/>
                        <a:tabLst/>
                        <a:defRPr/>
                      </a:pPr>
                      <a:r>
                        <a:rPr kumimoji="1" lang="ja-JP" altLang="en-US" sz="1300" b="0" i="0" u="none" strike="noStrike" kern="1200" cap="none" spc="0" normalizeH="0" baseline="0" noProof="0" dirty="0">
                          <a:ln>
                            <a:noFill/>
                          </a:ln>
                          <a:solidFill>
                            <a:srgbClr val="000000"/>
                          </a:solidFill>
                          <a:effectLst/>
                          <a:uLnTx/>
                          <a:uFillTx/>
                          <a:latin typeface="ＭＳ Ｐ明朝" pitchFamily="18" charset="-128"/>
                          <a:ea typeface="ＭＳ Ｐ明朝" pitchFamily="18" charset="-128"/>
                          <a:cs typeface="+mn-cs"/>
                        </a:rPr>
                        <a:t>全会計の財務諸表や出資法人等との連結財務諸表も作成</a:t>
                      </a:r>
                    </a:p>
                  </a:txBody>
                  <a:tcPr marL="91428" marR="91428" marT="45670" marB="45670">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2304" name="テキスト ボックス 4">
            <a:extLst>
              <a:ext uri="{FF2B5EF4-FFF2-40B4-BE49-F238E27FC236}">
                <a16:creationId xmlns:a16="http://schemas.microsoft.com/office/drawing/2014/main" id="{54E5E483-722F-4C37-A569-31EF1C394A27}"/>
              </a:ext>
            </a:extLst>
          </p:cNvPr>
          <p:cNvSpPr txBox="1">
            <a:spLocks noChangeArrowheads="1"/>
          </p:cNvSpPr>
          <p:nvPr/>
        </p:nvSpPr>
        <p:spPr bwMode="auto">
          <a:xfrm>
            <a:off x="8640763" y="6525344"/>
            <a:ext cx="468312" cy="3079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lgn="ctr">
              <a:spcBef>
                <a:spcPct val="20000"/>
              </a:spcBef>
              <a:buClr>
                <a:schemeClr val="accent2"/>
              </a:buClr>
              <a:buSzPct val="80000"/>
              <a:buFont typeface="Wingdings" panose="05000000000000000000" pitchFamily="2" charset="2"/>
              <a:defRPr kumimoji="1" sz="5400" b="1" i="1">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pPr>
            <a:r>
              <a:rPr lang="ja-JP" altLang="en-US" sz="1400"/>
              <a:t>６</a:t>
            </a:r>
          </a:p>
        </p:txBody>
      </p:sp>
    </p:spTree>
  </p:cSld>
  <p:clrMapOvr>
    <a:masterClrMapping/>
  </p:clrMapOvr>
</p:sld>
</file>

<file path=ppt/theme/theme1.xml><?xml version="1.0" encoding="utf-8"?>
<a:theme xmlns:a="http://schemas.openxmlformats.org/drawingml/2006/main" name="Pixel">
  <a:themeElements>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a:spPr>
      <a:bodyPr vert="horz" wrap="none" lIns="0" tIns="72000" rIns="0" bIns="72000" numCol="1" anchor="ctr" anchorCtr="0" compatLnSpc="1">
        <a:prstTxWarp prst="textNoShape">
          <a:avLst/>
        </a:prstTxWarp>
      </a:bodyPr>
      <a:lstStyle>
        <a:defPPr marL="0" marR="0" indent="0" algn="l" defTabSz="914400" rtl="0" eaLnBrk="0" fontAlgn="base" latinLnBrk="0" hangingPunct="0">
          <a:lnSpc>
            <a:spcPct val="90000"/>
          </a:lnSpc>
          <a:spcBef>
            <a:spcPct val="40000"/>
          </a:spcBef>
          <a:spcAft>
            <a:spcPct val="0"/>
          </a:spcAft>
          <a:buClrTx/>
          <a:buSzTx/>
          <a:buFontTx/>
          <a:buNone/>
          <a:tabLst/>
          <a:defRPr kumimoji="0" lang="ja-JP" altLang="en-US" sz="1400" b="1"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FFFF99"/>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a:spPr>
      <a:bodyPr vert="horz" wrap="none" lIns="0" tIns="72000" rIns="0" bIns="72000" numCol="1" anchor="ctr" anchorCtr="0" compatLnSpc="1">
        <a:prstTxWarp prst="textNoShape">
          <a:avLst/>
        </a:prstTxWarp>
      </a:bodyPr>
      <a:lstStyle>
        <a:defPPr marL="0" marR="0" indent="0" algn="l" defTabSz="914400" rtl="0" eaLnBrk="0" fontAlgn="base" latinLnBrk="0" hangingPunct="0">
          <a:lnSpc>
            <a:spcPct val="90000"/>
          </a:lnSpc>
          <a:spcBef>
            <a:spcPct val="40000"/>
          </a:spcBef>
          <a:spcAft>
            <a:spcPct val="0"/>
          </a:spcAft>
          <a:buClrTx/>
          <a:buSzTx/>
          <a:buFontTx/>
          <a:buNone/>
          <a:tabLst/>
          <a:defRPr kumimoji="0" lang="ja-JP" altLang="en-US" sz="1400" b="1"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15227</TotalTime>
  <Words>1531</Words>
  <Application>Microsoft Office PowerPoint</Application>
  <PresentationFormat>画面に合わせる (4:3)</PresentationFormat>
  <Paragraphs>121</Paragraphs>
  <Slides>6</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HG丸ｺﾞｼｯｸM-PRO</vt:lpstr>
      <vt:lpstr>ＭＳ Ｐゴシック</vt:lpstr>
      <vt:lpstr>ＭＳ Ｐ明朝</vt:lpstr>
      <vt:lpstr>Arial</vt:lpstr>
      <vt:lpstr>Arial Black</vt:lpstr>
      <vt:lpstr>Times New Roman</vt:lpstr>
      <vt:lpstr>Wingdings</vt:lpstr>
      <vt:lpstr>Pixel</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岩﨑　直人</dc:creator>
  <cp:lastModifiedBy>岩﨑　直人</cp:lastModifiedBy>
  <cp:revision>800</cp:revision>
  <cp:lastPrinted>2011-12-26T05:26:10Z</cp:lastPrinted>
  <dcterms:created xsi:type="dcterms:W3CDTF">2010-04-13T01:20:09Z</dcterms:created>
  <dcterms:modified xsi:type="dcterms:W3CDTF">2024-07-09T03:01:18Z</dcterms:modified>
</cp:coreProperties>
</file>