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942" r:id="rId1"/>
  </p:sldMasterIdLst>
  <p:notesMasterIdLst>
    <p:notesMasterId r:id="rId162"/>
  </p:notesMasterIdLst>
  <p:sldIdLst>
    <p:sldId id="463" r:id="rId2"/>
    <p:sldId id="552" r:id="rId3"/>
    <p:sldId id="553" r:id="rId4"/>
    <p:sldId id="925" r:id="rId5"/>
    <p:sldId id="841" r:id="rId6"/>
    <p:sldId id="268" r:id="rId7"/>
    <p:sldId id="429" r:id="rId8"/>
    <p:sldId id="470" r:id="rId9"/>
    <p:sldId id="438" r:id="rId10"/>
    <p:sldId id="439" r:id="rId11"/>
    <p:sldId id="440" r:id="rId12"/>
    <p:sldId id="929" r:id="rId13"/>
    <p:sldId id="930" r:id="rId14"/>
    <p:sldId id="938" r:id="rId15"/>
    <p:sldId id="958" r:id="rId16"/>
    <p:sldId id="959" r:id="rId17"/>
    <p:sldId id="954" r:id="rId18"/>
    <p:sldId id="718" r:id="rId19"/>
    <p:sldId id="956" r:id="rId20"/>
    <p:sldId id="957" r:id="rId21"/>
    <p:sldId id="960" r:id="rId22"/>
    <p:sldId id="719" r:id="rId23"/>
    <p:sldId id="972" r:id="rId24"/>
    <p:sldId id="975" r:id="rId25"/>
    <p:sldId id="981" r:id="rId26"/>
    <p:sldId id="955" r:id="rId27"/>
    <p:sldId id="753" r:id="rId28"/>
    <p:sldId id="754" r:id="rId29"/>
    <p:sldId id="755" r:id="rId30"/>
    <p:sldId id="756" r:id="rId31"/>
    <p:sldId id="757" r:id="rId32"/>
    <p:sldId id="1067" r:id="rId33"/>
    <p:sldId id="1062" r:id="rId34"/>
    <p:sldId id="1063" r:id="rId35"/>
    <p:sldId id="1064" r:id="rId36"/>
    <p:sldId id="1065" r:id="rId37"/>
    <p:sldId id="1066" r:id="rId38"/>
    <p:sldId id="759" r:id="rId39"/>
    <p:sldId id="760" r:id="rId40"/>
    <p:sldId id="761" r:id="rId41"/>
    <p:sldId id="770" r:id="rId42"/>
    <p:sldId id="919" r:id="rId43"/>
    <p:sldId id="1137" r:id="rId44"/>
    <p:sldId id="1138" r:id="rId45"/>
    <p:sldId id="982" r:id="rId46"/>
    <p:sldId id="983" r:id="rId47"/>
    <p:sldId id="961" r:id="rId48"/>
    <p:sldId id="984" r:id="rId49"/>
    <p:sldId id="992" r:id="rId50"/>
    <p:sldId id="962" r:id="rId51"/>
    <p:sldId id="963" r:id="rId52"/>
    <p:sldId id="965" r:id="rId53"/>
    <p:sldId id="968" r:id="rId54"/>
    <p:sldId id="969" r:id="rId55"/>
    <p:sldId id="970" r:id="rId56"/>
    <p:sldId id="971" r:id="rId57"/>
    <p:sldId id="1109" r:id="rId58"/>
    <p:sldId id="1110" r:id="rId59"/>
    <p:sldId id="1111" r:id="rId60"/>
    <p:sldId id="1112" r:id="rId61"/>
    <p:sldId id="990" r:id="rId62"/>
    <p:sldId id="991" r:id="rId63"/>
    <p:sldId id="985" r:id="rId64"/>
    <p:sldId id="987" r:id="rId65"/>
    <p:sldId id="986" r:id="rId66"/>
    <p:sldId id="853" r:id="rId67"/>
    <p:sldId id="989" r:id="rId68"/>
    <p:sldId id="852" r:id="rId69"/>
    <p:sldId id="918" r:id="rId70"/>
    <p:sldId id="920" r:id="rId71"/>
    <p:sldId id="922" r:id="rId72"/>
    <p:sldId id="996" r:id="rId73"/>
    <p:sldId id="998" r:id="rId74"/>
    <p:sldId id="997" r:id="rId75"/>
    <p:sldId id="1001" r:id="rId76"/>
    <p:sldId id="1000" r:id="rId77"/>
    <p:sldId id="1002" r:id="rId78"/>
    <p:sldId id="1021" r:id="rId79"/>
    <p:sldId id="856" r:id="rId80"/>
    <p:sldId id="1022" r:id="rId81"/>
    <p:sldId id="1009" r:id="rId82"/>
    <p:sldId id="1010" r:id="rId83"/>
    <p:sldId id="1011" r:id="rId84"/>
    <p:sldId id="1013" r:id="rId85"/>
    <p:sldId id="1014" r:id="rId86"/>
    <p:sldId id="1015" r:id="rId87"/>
    <p:sldId id="1016" r:id="rId88"/>
    <p:sldId id="1017" r:id="rId89"/>
    <p:sldId id="1018" r:id="rId90"/>
    <p:sldId id="1019" r:id="rId91"/>
    <p:sldId id="1020" r:id="rId92"/>
    <p:sldId id="859" r:id="rId93"/>
    <p:sldId id="1057" r:id="rId94"/>
    <p:sldId id="1081" r:id="rId95"/>
    <p:sldId id="1077" r:id="rId96"/>
    <p:sldId id="1058" r:id="rId97"/>
    <p:sldId id="1059" r:id="rId98"/>
    <p:sldId id="1060" r:id="rId99"/>
    <p:sldId id="1061" r:id="rId100"/>
    <p:sldId id="1113" r:id="rId101"/>
    <p:sldId id="1114" r:id="rId102"/>
    <p:sldId id="1115" r:id="rId103"/>
    <p:sldId id="1116" r:id="rId104"/>
    <p:sldId id="1117" r:id="rId105"/>
    <p:sldId id="1118" r:id="rId106"/>
    <p:sldId id="1120" r:id="rId107"/>
    <p:sldId id="1121" r:id="rId108"/>
    <p:sldId id="1122" r:id="rId109"/>
    <p:sldId id="1123" r:id="rId110"/>
    <p:sldId id="1124" r:id="rId111"/>
    <p:sldId id="1125" r:id="rId112"/>
    <p:sldId id="1126" r:id="rId113"/>
    <p:sldId id="1127" r:id="rId114"/>
    <p:sldId id="1128" r:id="rId115"/>
    <p:sldId id="1129" r:id="rId116"/>
    <p:sldId id="1130" r:id="rId117"/>
    <p:sldId id="1131" r:id="rId118"/>
    <p:sldId id="1132" r:id="rId119"/>
    <p:sldId id="1133" r:id="rId120"/>
    <p:sldId id="1134" r:id="rId121"/>
    <p:sldId id="1135" r:id="rId122"/>
    <p:sldId id="1136" r:id="rId123"/>
    <p:sldId id="894" r:id="rId124"/>
    <p:sldId id="1050" r:id="rId125"/>
    <p:sldId id="1087" r:id="rId126"/>
    <p:sldId id="1051" r:id="rId127"/>
    <p:sldId id="1088" r:id="rId128"/>
    <p:sldId id="1052" r:id="rId129"/>
    <p:sldId id="1053" r:id="rId130"/>
    <p:sldId id="895" r:id="rId131"/>
    <p:sldId id="896" r:id="rId132"/>
    <p:sldId id="897" r:id="rId133"/>
    <p:sldId id="881" r:id="rId134"/>
    <p:sldId id="882" r:id="rId135"/>
    <p:sldId id="883" r:id="rId136"/>
    <p:sldId id="884" r:id="rId137"/>
    <p:sldId id="886" r:id="rId138"/>
    <p:sldId id="887" r:id="rId139"/>
    <p:sldId id="888" r:id="rId140"/>
    <p:sldId id="821" r:id="rId141"/>
    <p:sldId id="1036" r:id="rId142"/>
    <p:sldId id="1037" r:id="rId143"/>
    <p:sldId id="1055" r:id="rId144"/>
    <p:sldId id="1056" r:id="rId145"/>
    <p:sldId id="1040" r:id="rId146"/>
    <p:sldId id="1041" r:id="rId147"/>
    <p:sldId id="1042" r:id="rId148"/>
    <p:sldId id="1043" r:id="rId149"/>
    <p:sldId id="1044" r:id="rId150"/>
    <p:sldId id="1045" r:id="rId151"/>
    <p:sldId id="1083" r:id="rId152"/>
    <p:sldId id="1046" r:id="rId153"/>
    <p:sldId id="1084" r:id="rId154"/>
    <p:sldId id="1085" r:id="rId155"/>
    <p:sldId id="1086" r:id="rId156"/>
    <p:sldId id="1054" r:id="rId157"/>
    <p:sldId id="832" r:id="rId158"/>
    <p:sldId id="834" r:id="rId159"/>
    <p:sldId id="835" r:id="rId160"/>
    <p:sldId id="836" r:id="rId16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A0AE22BB-ADB7-4C96-9C08-2218343EDA33}">
          <p14:sldIdLst>
            <p14:sldId id="463"/>
            <p14:sldId id="552"/>
            <p14:sldId id="553"/>
            <p14:sldId id="925"/>
            <p14:sldId id="841"/>
            <p14:sldId id="268"/>
            <p14:sldId id="429"/>
            <p14:sldId id="470"/>
            <p14:sldId id="438"/>
            <p14:sldId id="439"/>
            <p14:sldId id="440"/>
            <p14:sldId id="929"/>
            <p14:sldId id="930"/>
            <p14:sldId id="938"/>
            <p14:sldId id="958"/>
            <p14:sldId id="959"/>
            <p14:sldId id="954"/>
            <p14:sldId id="718"/>
            <p14:sldId id="956"/>
            <p14:sldId id="957"/>
            <p14:sldId id="960"/>
            <p14:sldId id="719"/>
            <p14:sldId id="972"/>
            <p14:sldId id="975"/>
            <p14:sldId id="981"/>
            <p14:sldId id="955"/>
            <p14:sldId id="753"/>
            <p14:sldId id="754"/>
            <p14:sldId id="755"/>
            <p14:sldId id="756"/>
            <p14:sldId id="757"/>
            <p14:sldId id="1067"/>
            <p14:sldId id="1062"/>
            <p14:sldId id="1063"/>
            <p14:sldId id="1064"/>
            <p14:sldId id="1065"/>
            <p14:sldId id="1066"/>
            <p14:sldId id="759"/>
            <p14:sldId id="760"/>
            <p14:sldId id="761"/>
            <p14:sldId id="770"/>
            <p14:sldId id="919"/>
            <p14:sldId id="1137"/>
            <p14:sldId id="1138"/>
            <p14:sldId id="982"/>
            <p14:sldId id="983"/>
            <p14:sldId id="961"/>
            <p14:sldId id="984"/>
            <p14:sldId id="992"/>
            <p14:sldId id="962"/>
            <p14:sldId id="963"/>
            <p14:sldId id="965"/>
            <p14:sldId id="968"/>
            <p14:sldId id="969"/>
            <p14:sldId id="970"/>
            <p14:sldId id="971"/>
            <p14:sldId id="1109"/>
            <p14:sldId id="1110"/>
            <p14:sldId id="1111"/>
            <p14:sldId id="1112"/>
            <p14:sldId id="990"/>
            <p14:sldId id="991"/>
            <p14:sldId id="985"/>
            <p14:sldId id="987"/>
            <p14:sldId id="986"/>
            <p14:sldId id="853"/>
            <p14:sldId id="989"/>
            <p14:sldId id="852"/>
            <p14:sldId id="918"/>
            <p14:sldId id="920"/>
            <p14:sldId id="922"/>
            <p14:sldId id="996"/>
            <p14:sldId id="998"/>
            <p14:sldId id="997"/>
            <p14:sldId id="1001"/>
            <p14:sldId id="1000"/>
            <p14:sldId id="1002"/>
            <p14:sldId id="1021"/>
            <p14:sldId id="856"/>
            <p14:sldId id="1022"/>
            <p14:sldId id="1009"/>
            <p14:sldId id="1010"/>
            <p14:sldId id="1011"/>
            <p14:sldId id="1013"/>
            <p14:sldId id="1014"/>
            <p14:sldId id="1015"/>
            <p14:sldId id="1016"/>
            <p14:sldId id="1017"/>
            <p14:sldId id="1018"/>
            <p14:sldId id="1019"/>
            <p14:sldId id="1020"/>
            <p14:sldId id="859"/>
            <p14:sldId id="1057"/>
            <p14:sldId id="1081"/>
            <p14:sldId id="1077"/>
            <p14:sldId id="1058"/>
            <p14:sldId id="1059"/>
            <p14:sldId id="1060"/>
            <p14:sldId id="1061"/>
            <p14:sldId id="1113"/>
            <p14:sldId id="1114"/>
            <p14:sldId id="1115"/>
            <p14:sldId id="1116"/>
            <p14:sldId id="1117"/>
            <p14:sldId id="1118"/>
            <p14:sldId id="1120"/>
            <p14:sldId id="1121"/>
            <p14:sldId id="1122"/>
            <p14:sldId id="1123"/>
            <p14:sldId id="1124"/>
            <p14:sldId id="1125"/>
            <p14:sldId id="1126"/>
            <p14:sldId id="1127"/>
            <p14:sldId id="1128"/>
            <p14:sldId id="1129"/>
            <p14:sldId id="1130"/>
            <p14:sldId id="1131"/>
            <p14:sldId id="1132"/>
            <p14:sldId id="1133"/>
            <p14:sldId id="1134"/>
            <p14:sldId id="1135"/>
            <p14:sldId id="1136"/>
            <p14:sldId id="894"/>
            <p14:sldId id="1050"/>
            <p14:sldId id="1087"/>
            <p14:sldId id="1051"/>
            <p14:sldId id="1088"/>
            <p14:sldId id="1052"/>
            <p14:sldId id="1053"/>
            <p14:sldId id="895"/>
            <p14:sldId id="896"/>
            <p14:sldId id="897"/>
            <p14:sldId id="881"/>
            <p14:sldId id="882"/>
            <p14:sldId id="883"/>
            <p14:sldId id="884"/>
            <p14:sldId id="886"/>
            <p14:sldId id="887"/>
            <p14:sldId id="888"/>
            <p14:sldId id="821"/>
            <p14:sldId id="1036"/>
            <p14:sldId id="1037"/>
            <p14:sldId id="1055"/>
            <p14:sldId id="1056"/>
            <p14:sldId id="1040"/>
            <p14:sldId id="1041"/>
            <p14:sldId id="1042"/>
            <p14:sldId id="1043"/>
            <p14:sldId id="1044"/>
            <p14:sldId id="1045"/>
            <p14:sldId id="1083"/>
            <p14:sldId id="1046"/>
            <p14:sldId id="1084"/>
            <p14:sldId id="1085"/>
            <p14:sldId id="1086"/>
            <p14:sldId id="1054"/>
            <p14:sldId id="832"/>
            <p14:sldId id="834"/>
            <p14:sldId id="835"/>
            <p14:sldId id="83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D0D8E8"/>
    <a:srgbClr val="D0D8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4660"/>
  </p:normalViewPr>
  <p:slideViewPr>
    <p:cSldViewPr>
      <p:cViewPr>
        <p:scale>
          <a:sx n="65" d="100"/>
          <a:sy n="65" d="100"/>
        </p:scale>
        <p:origin x="-1524" y="-192"/>
      </p:cViewPr>
      <p:guideLst>
        <p:guide orient="horz" pos="2160"/>
        <p:guide pos="2880"/>
      </p:guideLst>
    </p:cSldViewPr>
  </p:slideViewPr>
  <p:notesTextViewPr>
    <p:cViewPr>
      <p:scale>
        <a:sx n="1" d="1"/>
        <a:sy n="1" d="1"/>
      </p:scale>
      <p:origin x="0" y="0"/>
    </p:cViewPr>
  </p:notesTextViewPr>
  <p:sorterViewPr>
    <p:cViewPr>
      <p:scale>
        <a:sx n="100" d="100"/>
        <a:sy n="100" d="100"/>
      </p:scale>
      <p:origin x="0" y="360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B29217-DB11-4DE8-B1C0-1C750BB62E7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798B39C2-CD21-4A9D-B9F4-D852CE20458C}">
      <dgm:prSet phldrT="[テキスト]"/>
      <dgm:spPr/>
      <dgm:t>
        <a:bodyPr/>
        <a:lstStyle/>
        <a:p>
          <a:r>
            <a:rPr kumimoji="1" lang="ja-JP" altLang="en-US" dirty="0" smtClean="0"/>
            <a:t>健康寿命の延伸と高齢化への対応</a:t>
          </a:r>
          <a:endParaRPr kumimoji="1" lang="ja-JP" altLang="en-US" dirty="0"/>
        </a:p>
      </dgm:t>
    </dgm:pt>
    <dgm:pt modelId="{89CB6920-6531-4B86-ADA7-C861E2AB24D3}" type="parTrans" cxnId="{CD884673-2CB6-4ACD-A1E2-C8FEA4209703}">
      <dgm:prSet/>
      <dgm:spPr/>
      <dgm:t>
        <a:bodyPr/>
        <a:lstStyle/>
        <a:p>
          <a:endParaRPr kumimoji="1" lang="ja-JP" altLang="en-US"/>
        </a:p>
      </dgm:t>
    </dgm:pt>
    <dgm:pt modelId="{9C7AA542-4F10-4B77-B7B0-BD85C924F0D4}" type="sibTrans" cxnId="{CD884673-2CB6-4ACD-A1E2-C8FEA4209703}">
      <dgm:prSet/>
      <dgm:spPr/>
      <dgm:t>
        <a:bodyPr/>
        <a:lstStyle/>
        <a:p>
          <a:endParaRPr kumimoji="1" lang="ja-JP" altLang="en-US"/>
        </a:p>
      </dgm:t>
    </dgm:pt>
    <dgm:pt modelId="{CE02D422-9049-484B-B220-5C033A16992A}">
      <dgm:prSet phldrT="[テキスト]"/>
      <dgm:spPr/>
      <dgm:t>
        <a:bodyPr/>
        <a:lstStyle/>
        <a:p>
          <a:r>
            <a:rPr kumimoji="1" lang="ja-JP" altLang="en-US" dirty="0" smtClean="0"/>
            <a:t>行政分野横断的に！</a:t>
          </a:r>
          <a:endParaRPr kumimoji="1" lang="ja-JP" altLang="en-US" dirty="0"/>
        </a:p>
      </dgm:t>
    </dgm:pt>
    <dgm:pt modelId="{2D2FCAD9-FE9C-4433-9D13-C250816607C0}" type="parTrans" cxnId="{0D630161-040D-4CBB-9DF0-E464F0945753}">
      <dgm:prSet/>
      <dgm:spPr/>
      <dgm:t>
        <a:bodyPr/>
        <a:lstStyle/>
        <a:p>
          <a:endParaRPr kumimoji="1" lang="ja-JP" altLang="en-US"/>
        </a:p>
      </dgm:t>
    </dgm:pt>
    <dgm:pt modelId="{5F76C965-0CD4-4FC7-868A-6443F487EDA8}" type="sibTrans" cxnId="{0D630161-040D-4CBB-9DF0-E464F0945753}">
      <dgm:prSet/>
      <dgm:spPr/>
      <dgm:t>
        <a:bodyPr/>
        <a:lstStyle/>
        <a:p>
          <a:endParaRPr kumimoji="1" lang="ja-JP" altLang="en-US"/>
        </a:p>
      </dgm:t>
    </dgm:pt>
    <dgm:pt modelId="{0205AACE-48BB-44AD-8F68-C5E8189E679F}">
      <dgm:prSet phldrT="[テキスト]"/>
      <dgm:spPr/>
      <dgm:t>
        <a:bodyPr/>
        <a:lstStyle/>
        <a:p>
          <a:r>
            <a:rPr kumimoji="1" lang="ja-JP" altLang="en-US" dirty="0" smtClean="0"/>
            <a:t>地域包括ケアシステムの、地域居住（Ａｇｉｎｇ ｉｎ ｐｌａｃｅ）の推進</a:t>
          </a:r>
          <a:endParaRPr kumimoji="1" lang="ja-JP" altLang="en-US" dirty="0"/>
        </a:p>
      </dgm:t>
    </dgm:pt>
    <dgm:pt modelId="{0FCC0AD9-A17F-4372-9FAF-D29EA169895C}" type="parTrans" cxnId="{A797FC47-908B-405A-98E8-4CF6CE87BA8A}">
      <dgm:prSet/>
      <dgm:spPr/>
      <dgm:t>
        <a:bodyPr/>
        <a:lstStyle/>
        <a:p>
          <a:endParaRPr kumimoji="1" lang="ja-JP" altLang="en-US"/>
        </a:p>
      </dgm:t>
    </dgm:pt>
    <dgm:pt modelId="{75F0927B-6A1B-4E18-801D-DCAB4D13BAF0}" type="sibTrans" cxnId="{A797FC47-908B-405A-98E8-4CF6CE87BA8A}">
      <dgm:prSet/>
      <dgm:spPr/>
      <dgm:t>
        <a:bodyPr/>
        <a:lstStyle/>
        <a:p>
          <a:endParaRPr kumimoji="1" lang="ja-JP" altLang="en-US"/>
        </a:p>
      </dgm:t>
    </dgm:pt>
    <dgm:pt modelId="{F1B78D9C-8266-4AAD-8EB5-9E651B558CC0}">
      <dgm:prSet phldrT="[テキスト]"/>
      <dgm:spPr/>
      <dgm:t>
        <a:bodyPr/>
        <a:lstStyle/>
        <a:p>
          <a:r>
            <a:rPr kumimoji="1" lang="ja-JP" altLang="en-US" dirty="0" smtClean="0"/>
            <a:t>新たな視点で、都市政策、住宅政策を展開</a:t>
          </a:r>
          <a:endParaRPr kumimoji="1" lang="ja-JP" altLang="en-US" dirty="0"/>
        </a:p>
      </dgm:t>
    </dgm:pt>
    <dgm:pt modelId="{B29D241D-324F-49DC-A691-705F6626CA80}" type="parTrans" cxnId="{00B6B6CC-48DB-4C35-A94C-AA3021CA3F34}">
      <dgm:prSet/>
      <dgm:spPr/>
      <dgm:t>
        <a:bodyPr/>
        <a:lstStyle/>
        <a:p>
          <a:endParaRPr kumimoji="1" lang="ja-JP" altLang="en-US"/>
        </a:p>
      </dgm:t>
    </dgm:pt>
    <dgm:pt modelId="{034C3085-FF88-4D2F-BAA6-5C7115C7A8FE}" type="sibTrans" cxnId="{00B6B6CC-48DB-4C35-A94C-AA3021CA3F34}">
      <dgm:prSet/>
      <dgm:spPr/>
      <dgm:t>
        <a:bodyPr/>
        <a:lstStyle/>
        <a:p>
          <a:endParaRPr kumimoji="1" lang="ja-JP" altLang="en-US"/>
        </a:p>
      </dgm:t>
    </dgm:pt>
    <dgm:pt modelId="{A8A73D1B-25E9-4BEE-8956-6C99DB2EC9C7}">
      <dgm:prSet phldrT="[テキスト]"/>
      <dgm:spPr/>
      <dgm:t>
        <a:bodyPr/>
        <a:lstStyle/>
        <a:p>
          <a:r>
            <a:rPr kumimoji="1" lang="ja-JP" altLang="en-US" dirty="0" smtClean="0"/>
            <a:t>土地利用や移動交通手段のあり方の再考、都市機能再配置</a:t>
          </a:r>
          <a:endParaRPr kumimoji="1" lang="ja-JP" altLang="en-US" dirty="0"/>
        </a:p>
      </dgm:t>
    </dgm:pt>
    <dgm:pt modelId="{4D06D658-A0DC-4F91-BA26-6FFF594DCC2A}" type="parTrans" cxnId="{DF39D6F4-C36C-428B-8FA8-98B871FD0943}">
      <dgm:prSet/>
      <dgm:spPr/>
      <dgm:t>
        <a:bodyPr/>
        <a:lstStyle/>
        <a:p>
          <a:endParaRPr kumimoji="1" lang="ja-JP" altLang="en-US"/>
        </a:p>
      </dgm:t>
    </dgm:pt>
    <dgm:pt modelId="{D68EEA8B-86DA-47F6-B2E8-C5F28A0621F6}" type="sibTrans" cxnId="{DF39D6F4-C36C-428B-8FA8-98B871FD0943}">
      <dgm:prSet/>
      <dgm:spPr/>
      <dgm:t>
        <a:bodyPr/>
        <a:lstStyle/>
        <a:p>
          <a:endParaRPr kumimoji="1" lang="ja-JP" altLang="en-US"/>
        </a:p>
      </dgm:t>
    </dgm:pt>
    <dgm:pt modelId="{50FB84AD-AA46-4414-9BB4-6369335280B7}">
      <dgm:prSet phldrT="[テキスト]" custT="1"/>
      <dgm:spPr/>
      <dgm:t>
        <a:bodyPr/>
        <a:lstStyle/>
        <a:p>
          <a:r>
            <a:rPr kumimoji="1" lang="ja-JP" altLang="en-US" sz="2200" i="0" dirty="0" smtClean="0">
              <a:solidFill>
                <a:schemeClr val="bg1"/>
              </a:solidFill>
            </a:rPr>
            <a:t>民間事業者、関係団体等多様なﾌﾟﾚｲﾔｰの参画</a:t>
          </a:r>
          <a:endParaRPr kumimoji="1" lang="en-US" altLang="ja-JP" sz="2200" i="0" dirty="0" smtClean="0">
            <a:solidFill>
              <a:schemeClr val="bg1"/>
            </a:solidFill>
          </a:endParaRPr>
        </a:p>
        <a:p>
          <a:r>
            <a:rPr kumimoji="1" lang="ja-JP" altLang="en-US" sz="1700" i="0" dirty="0" smtClean="0">
              <a:solidFill>
                <a:schemeClr val="bg1"/>
              </a:solidFill>
            </a:rPr>
            <a:t>・多様な主体の協調行動による総合的な取組み</a:t>
          </a:r>
          <a:endParaRPr kumimoji="1" lang="en-US" altLang="ja-JP" sz="1700" i="0" dirty="0" smtClean="0">
            <a:solidFill>
              <a:schemeClr val="bg1"/>
            </a:solidFill>
          </a:endParaRPr>
        </a:p>
        <a:p>
          <a:r>
            <a:rPr kumimoji="1" lang="ja-JP" altLang="en-US" sz="1700" i="0" dirty="0" smtClean="0">
              <a:solidFill>
                <a:schemeClr val="bg1"/>
              </a:solidFill>
            </a:rPr>
            <a:t>・新たな民間投資を呼び込む仕掛け、関連産業の実証、振興</a:t>
          </a:r>
          <a:endParaRPr kumimoji="1" lang="ja-JP" altLang="en-US" sz="1900" i="0" dirty="0">
            <a:solidFill>
              <a:schemeClr val="bg1"/>
            </a:solidFill>
          </a:endParaRPr>
        </a:p>
      </dgm:t>
    </dgm:pt>
    <dgm:pt modelId="{189BEB26-2F7D-4195-9170-3E66C00BE356}" type="parTrans" cxnId="{A232EB80-B820-4EE1-8E10-9AD96AEBEDA8}">
      <dgm:prSet/>
      <dgm:spPr/>
      <dgm:t>
        <a:bodyPr/>
        <a:lstStyle/>
        <a:p>
          <a:endParaRPr kumimoji="1" lang="ja-JP" altLang="en-US"/>
        </a:p>
      </dgm:t>
    </dgm:pt>
    <dgm:pt modelId="{9228C258-FB4F-4F32-B5AF-D719297205DD}" type="sibTrans" cxnId="{A232EB80-B820-4EE1-8E10-9AD96AEBEDA8}">
      <dgm:prSet/>
      <dgm:spPr/>
      <dgm:t>
        <a:bodyPr/>
        <a:lstStyle/>
        <a:p>
          <a:endParaRPr kumimoji="1" lang="ja-JP" altLang="en-US"/>
        </a:p>
      </dgm:t>
    </dgm:pt>
    <dgm:pt modelId="{563BEA5D-FD92-4778-B57D-DAA9EB8DF495}">
      <dgm:prSet phldrT="[テキスト]"/>
      <dgm:spPr/>
      <dgm:t>
        <a:bodyPr/>
        <a:lstStyle/>
        <a:p>
          <a:r>
            <a:rPr kumimoji="1" lang="ja-JP" altLang="en-US" dirty="0" smtClean="0"/>
            <a:t>公的ストックの有効活用</a:t>
          </a:r>
          <a:endParaRPr kumimoji="1" lang="ja-JP" altLang="en-US" dirty="0"/>
        </a:p>
      </dgm:t>
    </dgm:pt>
    <dgm:pt modelId="{5360F2E8-0FC5-4943-A1EF-0FE0E6015548}" type="parTrans" cxnId="{A7A8942F-28B7-49BE-916F-D1CFF7897263}">
      <dgm:prSet/>
      <dgm:spPr/>
      <dgm:t>
        <a:bodyPr/>
        <a:lstStyle/>
        <a:p>
          <a:endParaRPr kumimoji="1" lang="ja-JP" altLang="en-US"/>
        </a:p>
      </dgm:t>
    </dgm:pt>
    <dgm:pt modelId="{D93BA1C5-0C82-4E7A-A6E4-B085AF042AD9}" type="sibTrans" cxnId="{A7A8942F-28B7-49BE-916F-D1CFF7897263}">
      <dgm:prSet/>
      <dgm:spPr/>
      <dgm:t>
        <a:bodyPr/>
        <a:lstStyle/>
        <a:p>
          <a:endParaRPr kumimoji="1" lang="ja-JP" altLang="en-US"/>
        </a:p>
      </dgm:t>
    </dgm:pt>
    <dgm:pt modelId="{CC7FFD3E-3981-41BF-A8CC-469CFBEFC28C}" type="pres">
      <dgm:prSet presAssocID="{B1B29217-DB11-4DE8-B1C0-1C750BB62E7F}" presName="linear" presStyleCnt="0">
        <dgm:presLayoutVars>
          <dgm:dir/>
          <dgm:resizeHandles val="exact"/>
        </dgm:presLayoutVars>
      </dgm:prSet>
      <dgm:spPr/>
      <dgm:t>
        <a:bodyPr/>
        <a:lstStyle/>
        <a:p>
          <a:endParaRPr kumimoji="1" lang="ja-JP" altLang="en-US"/>
        </a:p>
      </dgm:t>
    </dgm:pt>
    <dgm:pt modelId="{E1D85D83-47EC-4BDA-B1FA-0654B4E19227}" type="pres">
      <dgm:prSet presAssocID="{798B39C2-CD21-4A9D-B9F4-D852CE20458C}" presName="comp" presStyleCnt="0"/>
      <dgm:spPr/>
    </dgm:pt>
    <dgm:pt modelId="{04A942D7-9063-45BC-9884-8E8D55ACBA3D}" type="pres">
      <dgm:prSet presAssocID="{798B39C2-CD21-4A9D-B9F4-D852CE20458C}" presName="box" presStyleLbl="node1" presStyleIdx="0" presStyleCnt="3"/>
      <dgm:spPr/>
      <dgm:t>
        <a:bodyPr/>
        <a:lstStyle/>
        <a:p>
          <a:endParaRPr kumimoji="1" lang="ja-JP" altLang="en-US"/>
        </a:p>
      </dgm:t>
    </dgm:pt>
    <dgm:pt modelId="{15D808A0-3433-4812-80B6-5CAA66B342AC}" type="pres">
      <dgm:prSet presAssocID="{798B39C2-CD21-4A9D-B9F4-D852CE20458C}" presName="img" presStyleLbl="fgImgPlace1" presStyleIdx="0" presStyleCnt="3" custLinFactNeighborX="785" custLinFactNeighborY="-3608"/>
      <dgm:spPr>
        <a:blipFill rotWithShape="1">
          <a:blip xmlns:r="http://schemas.openxmlformats.org/officeDocument/2006/relationships" r:embed="rId1"/>
          <a:stretch>
            <a:fillRect/>
          </a:stretch>
        </a:blipFill>
      </dgm:spPr>
      <dgm:t>
        <a:bodyPr/>
        <a:lstStyle/>
        <a:p>
          <a:endParaRPr kumimoji="1" lang="ja-JP" altLang="en-US"/>
        </a:p>
      </dgm:t>
    </dgm:pt>
    <dgm:pt modelId="{F4E06C3A-E685-4318-A7A5-61817B5FF084}" type="pres">
      <dgm:prSet presAssocID="{798B39C2-CD21-4A9D-B9F4-D852CE20458C}" presName="text" presStyleLbl="node1" presStyleIdx="0" presStyleCnt="3">
        <dgm:presLayoutVars>
          <dgm:bulletEnabled val="1"/>
        </dgm:presLayoutVars>
      </dgm:prSet>
      <dgm:spPr/>
      <dgm:t>
        <a:bodyPr/>
        <a:lstStyle/>
        <a:p>
          <a:endParaRPr kumimoji="1" lang="ja-JP" altLang="en-US"/>
        </a:p>
      </dgm:t>
    </dgm:pt>
    <dgm:pt modelId="{D82DB6C3-DB38-4CAE-9BAE-087C2D24BF9E}" type="pres">
      <dgm:prSet presAssocID="{9C7AA542-4F10-4B77-B7B0-BD85C924F0D4}" presName="spacer" presStyleCnt="0"/>
      <dgm:spPr/>
    </dgm:pt>
    <dgm:pt modelId="{B4356801-B38A-41C1-82AA-5484803F414D}" type="pres">
      <dgm:prSet presAssocID="{F1B78D9C-8266-4AAD-8EB5-9E651B558CC0}" presName="comp" presStyleCnt="0"/>
      <dgm:spPr/>
    </dgm:pt>
    <dgm:pt modelId="{931AA607-EFA9-48A0-A0C2-F0097CD9A984}" type="pres">
      <dgm:prSet presAssocID="{F1B78D9C-8266-4AAD-8EB5-9E651B558CC0}" presName="box" presStyleLbl="node1" presStyleIdx="1" presStyleCnt="3"/>
      <dgm:spPr/>
      <dgm:t>
        <a:bodyPr/>
        <a:lstStyle/>
        <a:p>
          <a:endParaRPr kumimoji="1" lang="ja-JP" altLang="en-US"/>
        </a:p>
      </dgm:t>
    </dgm:pt>
    <dgm:pt modelId="{1480E105-A4C0-4BD7-8271-AFD1231C2413}" type="pres">
      <dgm:prSet presAssocID="{F1B78D9C-8266-4AAD-8EB5-9E651B558CC0}" presName="img" presStyleLbl="fgImgPlace1" presStyleIdx="1" presStyleCnt="3" custLinFactNeighborX="785" custLinFactNeighborY="-1100"/>
      <dgm:spPr>
        <a:blipFill rotWithShape="1">
          <a:blip xmlns:r="http://schemas.openxmlformats.org/officeDocument/2006/relationships" r:embed="rId2"/>
          <a:stretch>
            <a:fillRect/>
          </a:stretch>
        </a:blipFill>
      </dgm:spPr>
      <dgm:t>
        <a:bodyPr/>
        <a:lstStyle/>
        <a:p>
          <a:endParaRPr kumimoji="1" lang="ja-JP" altLang="en-US"/>
        </a:p>
      </dgm:t>
    </dgm:pt>
    <dgm:pt modelId="{AFFE1B1D-9395-4A73-9A63-1658E3624989}" type="pres">
      <dgm:prSet presAssocID="{F1B78D9C-8266-4AAD-8EB5-9E651B558CC0}" presName="text" presStyleLbl="node1" presStyleIdx="1" presStyleCnt="3">
        <dgm:presLayoutVars>
          <dgm:bulletEnabled val="1"/>
        </dgm:presLayoutVars>
      </dgm:prSet>
      <dgm:spPr/>
      <dgm:t>
        <a:bodyPr/>
        <a:lstStyle/>
        <a:p>
          <a:endParaRPr kumimoji="1" lang="ja-JP" altLang="en-US"/>
        </a:p>
      </dgm:t>
    </dgm:pt>
    <dgm:pt modelId="{BACF8D18-C8B6-418A-9BAA-2D9B3BD77FB9}" type="pres">
      <dgm:prSet presAssocID="{034C3085-FF88-4D2F-BAA6-5C7115C7A8FE}" presName="spacer" presStyleCnt="0"/>
      <dgm:spPr/>
    </dgm:pt>
    <dgm:pt modelId="{8167F12D-6653-41F6-B317-1C0FA28647E6}" type="pres">
      <dgm:prSet presAssocID="{50FB84AD-AA46-4414-9BB4-6369335280B7}" presName="comp" presStyleCnt="0"/>
      <dgm:spPr/>
    </dgm:pt>
    <dgm:pt modelId="{69A9D2FB-73E2-4D3A-ACBD-507D14163F8C}" type="pres">
      <dgm:prSet presAssocID="{50FB84AD-AA46-4414-9BB4-6369335280B7}" presName="box" presStyleLbl="node1" presStyleIdx="2" presStyleCnt="3"/>
      <dgm:spPr/>
      <dgm:t>
        <a:bodyPr/>
        <a:lstStyle/>
        <a:p>
          <a:endParaRPr kumimoji="1" lang="ja-JP" altLang="en-US"/>
        </a:p>
      </dgm:t>
    </dgm:pt>
    <dgm:pt modelId="{9DC5D616-B92D-4153-B717-F989AEA5BD5A}" type="pres">
      <dgm:prSet presAssocID="{50FB84AD-AA46-4414-9BB4-6369335280B7}" presName="img" presStyleLbl="fgImgPlace1" presStyleIdx="2" presStyleCnt="3" custLinFactNeighborX="-2926" custLinFactNeighborY="2352"/>
      <dgm:spPr>
        <a:blipFill rotWithShape="1">
          <a:blip xmlns:r="http://schemas.openxmlformats.org/officeDocument/2006/relationships" r:embed="rId3"/>
          <a:stretch>
            <a:fillRect/>
          </a:stretch>
        </a:blipFill>
      </dgm:spPr>
      <dgm:t>
        <a:bodyPr/>
        <a:lstStyle/>
        <a:p>
          <a:endParaRPr kumimoji="1" lang="ja-JP" altLang="en-US"/>
        </a:p>
      </dgm:t>
    </dgm:pt>
    <dgm:pt modelId="{7BC074C6-C139-44DC-9B9A-BE96A2664D05}" type="pres">
      <dgm:prSet presAssocID="{50FB84AD-AA46-4414-9BB4-6369335280B7}" presName="text" presStyleLbl="node1" presStyleIdx="2" presStyleCnt="3">
        <dgm:presLayoutVars>
          <dgm:bulletEnabled val="1"/>
        </dgm:presLayoutVars>
      </dgm:prSet>
      <dgm:spPr/>
      <dgm:t>
        <a:bodyPr/>
        <a:lstStyle/>
        <a:p>
          <a:endParaRPr kumimoji="1" lang="ja-JP" altLang="en-US"/>
        </a:p>
      </dgm:t>
    </dgm:pt>
  </dgm:ptLst>
  <dgm:cxnLst>
    <dgm:cxn modelId="{E478F721-1322-4B59-B4C3-8D5878D4B02B}" type="presOf" srcId="{CE02D422-9049-484B-B220-5C033A16992A}" destId="{04A942D7-9063-45BC-9884-8E8D55ACBA3D}" srcOrd="0" destOrd="1" presId="urn:microsoft.com/office/officeart/2005/8/layout/vList4"/>
    <dgm:cxn modelId="{DF39D6F4-C36C-428B-8FA8-98B871FD0943}" srcId="{F1B78D9C-8266-4AAD-8EB5-9E651B558CC0}" destId="{A8A73D1B-25E9-4BEE-8956-6C99DB2EC9C7}" srcOrd="0" destOrd="0" parTransId="{4D06D658-A0DC-4F91-BA26-6FFF594DCC2A}" sibTransId="{D68EEA8B-86DA-47F6-B2E8-C5F28A0621F6}"/>
    <dgm:cxn modelId="{222CF8C0-FB19-4E53-A044-3665040D06C5}" type="presOf" srcId="{50FB84AD-AA46-4414-9BB4-6369335280B7}" destId="{69A9D2FB-73E2-4D3A-ACBD-507D14163F8C}" srcOrd="0" destOrd="0" presId="urn:microsoft.com/office/officeart/2005/8/layout/vList4"/>
    <dgm:cxn modelId="{00B6B6CC-48DB-4C35-A94C-AA3021CA3F34}" srcId="{B1B29217-DB11-4DE8-B1C0-1C750BB62E7F}" destId="{F1B78D9C-8266-4AAD-8EB5-9E651B558CC0}" srcOrd="1" destOrd="0" parTransId="{B29D241D-324F-49DC-A691-705F6626CA80}" sibTransId="{034C3085-FF88-4D2F-BAA6-5C7115C7A8FE}"/>
    <dgm:cxn modelId="{0D630161-040D-4CBB-9DF0-E464F0945753}" srcId="{798B39C2-CD21-4A9D-B9F4-D852CE20458C}" destId="{CE02D422-9049-484B-B220-5C033A16992A}" srcOrd="0" destOrd="0" parTransId="{2D2FCAD9-FE9C-4433-9D13-C250816607C0}" sibTransId="{5F76C965-0CD4-4FC7-868A-6443F487EDA8}"/>
    <dgm:cxn modelId="{8E36CF9E-7CF0-4AE2-A7F0-79B1A9E66A3B}" type="presOf" srcId="{F1B78D9C-8266-4AAD-8EB5-9E651B558CC0}" destId="{931AA607-EFA9-48A0-A0C2-F0097CD9A984}" srcOrd="0" destOrd="0" presId="urn:microsoft.com/office/officeart/2005/8/layout/vList4"/>
    <dgm:cxn modelId="{912E5EE3-1FEF-4DBA-8C4D-497BA4EBFF49}" type="presOf" srcId="{563BEA5D-FD92-4778-B57D-DAA9EB8DF495}" destId="{AFFE1B1D-9395-4A73-9A63-1658E3624989}" srcOrd="1" destOrd="2" presId="urn:microsoft.com/office/officeart/2005/8/layout/vList4"/>
    <dgm:cxn modelId="{C4086075-2E8F-4691-9AA2-05DBCB25C748}" type="presOf" srcId="{0205AACE-48BB-44AD-8F68-C5E8189E679F}" destId="{04A942D7-9063-45BC-9884-8E8D55ACBA3D}" srcOrd="0" destOrd="2" presId="urn:microsoft.com/office/officeart/2005/8/layout/vList4"/>
    <dgm:cxn modelId="{C08DFA08-4621-43EC-9670-4ACD3249C86B}" type="presOf" srcId="{798B39C2-CD21-4A9D-B9F4-D852CE20458C}" destId="{F4E06C3A-E685-4318-A7A5-61817B5FF084}" srcOrd="1" destOrd="0" presId="urn:microsoft.com/office/officeart/2005/8/layout/vList4"/>
    <dgm:cxn modelId="{A9680099-FF68-4DC9-B9B5-EFDA0B9215E2}" type="presOf" srcId="{A8A73D1B-25E9-4BEE-8956-6C99DB2EC9C7}" destId="{AFFE1B1D-9395-4A73-9A63-1658E3624989}" srcOrd="1" destOrd="1" presId="urn:microsoft.com/office/officeart/2005/8/layout/vList4"/>
    <dgm:cxn modelId="{A797FC47-908B-405A-98E8-4CF6CE87BA8A}" srcId="{798B39C2-CD21-4A9D-B9F4-D852CE20458C}" destId="{0205AACE-48BB-44AD-8F68-C5E8189E679F}" srcOrd="1" destOrd="0" parTransId="{0FCC0AD9-A17F-4372-9FAF-D29EA169895C}" sibTransId="{75F0927B-6A1B-4E18-801D-DCAB4D13BAF0}"/>
    <dgm:cxn modelId="{7F7C1D57-A0BE-470E-A4DA-18FED81E734A}" type="presOf" srcId="{CE02D422-9049-484B-B220-5C033A16992A}" destId="{F4E06C3A-E685-4318-A7A5-61817B5FF084}" srcOrd="1" destOrd="1" presId="urn:microsoft.com/office/officeart/2005/8/layout/vList4"/>
    <dgm:cxn modelId="{E279BCD1-F594-4DB1-A7F1-EC46B1919F4A}" type="presOf" srcId="{798B39C2-CD21-4A9D-B9F4-D852CE20458C}" destId="{04A942D7-9063-45BC-9884-8E8D55ACBA3D}" srcOrd="0" destOrd="0" presId="urn:microsoft.com/office/officeart/2005/8/layout/vList4"/>
    <dgm:cxn modelId="{CD884673-2CB6-4ACD-A1E2-C8FEA4209703}" srcId="{B1B29217-DB11-4DE8-B1C0-1C750BB62E7F}" destId="{798B39C2-CD21-4A9D-B9F4-D852CE20458C}" srcOrd="0" destOrd="0" parTransId="{89CB6920-6531-4B86-ADA7-C861E2AB24D3}" sibTransId="{9C7AA542-4F10-4B77-B7B0-BD85C924F0D4}"/>
    <dgm:cxn modelId="{A7A8942F-28B7-49BE-916F-D1CFF7897263}" srcId="{F1B78D9C-8266-4AAD-8EB5-9E651B558CC0}" destId="{563BEA5D-FD92-4778-B57D-DAA9EB8DF495}" srcOrd="1" destOrd="0" parTransId="{5360F2E8-0FC5-4943-A1EF-0FE0E6015548}" sibTransId="{D93BA1C5-0C82-4E7A-A6E4-B085AF042AD9}"/>
    <dgm:cxn modelId="{D1B90F06-C1D6-4E90-B414-3BEAC2CDE0B5}" type="presOf" srcId="{F1B78D9C-8266-4AAD-8EB5-9E651B558CC0}" destId="{AFFE1B1D-9395-4A73-9A63-1658E3624989}" srcOrd="1" destOrd="0" presId="urn:microsoft.com/office/officeart/2005/8/layout/vList4"/>
    <dgm:cxn modelId="{4A570A74-AD3E-4C7C-B2ED-5BE5419F98E3}" type="presOf" srcId="{A8A73D1B-25E9-4BEE-8956-6C99DB2EC9C7}" destId="{931AA607-EFA9-48A0-A0C2-F0097CD9A984}" srcOrd="0" destOrd="1" presId="urn:microsoft.com/office/officeart/2005/8/layout/vList4"/>
    <dgm:cxn modelId="{A232EB80-B820-4EE1-8E10-9AD96AEBEDA8}" srcId="{B1B29217-DB11-4DE8-B1C0-1C750BB62E7F}" destId="{50FB84AD-AA46-4414-9BB4-6369335280B7}" srcOrd="2" destOrd="0" parTransId="{189BEB26-2F7D-4195-9170-3E66C00BE356}" sibTransId="{9228C258-FB4F-4F32-B5AF-D719297205DD}"/>
    <dgm:cxn modelId="{E70DAA6F-69A2-4937-BA27-CEB69916BF05}" type="presOf" srcId="{563BEA5D-FD92-4778-B57D-DAA9EB8DF495}" destId="{931AA607-EFA9-48A0-A0C2-F0097CD9A984}" srcOrd="0" destOrd="2" presId="urn:microsoft.com/office/officeart/2005/8/layout/vList4"/>
    <dgm:cxn modelId="{4D2D29D8-F112-4ABB-977B-2BCB483F9195}" type="presOf" srcId="{0205AACE-48BB-44AD-8F68-C5E8189E679F}" destId="{F4E06C3A-E685-4318-A7A5-61817B5FF084}" srcOrd="1" destOrd="2" presId="urn:microsoft.com/office/officeart/2005/8/layout/vList4"/>
    <dgm:cxn modelId="{5578FD88-1449-4411-9E36-A2E22811B7D1}" type="presOf" srcId="{B1B29217-DB11-4DE8-B1C0-1C750BB62E7F}" destId="{CC7FFD3E-3981-41BF-A8CC-469CFBEFC28C}" srcOrd="0" destOrd="0" presId="urn:microsoft.com/office/officeart/2005/8/layout/vList4"/>
    <dgm:cxn modelId="{A7CB5889-EC8B-4FD7-8713-74C61B64C3A9}" type="presOf" srcId="{50FB84AD-AA46-4414-9BB4-6369335280B7}" destId="{7BC074C6-C139-44DC-9B9A-BE96A2664D05}" srcOrd="1" destOrd="0" presId="urn:microsoft.com/office/officeart/2005/8/layout/vList4"/>
    <dgm:cxn modelId="{7A90A606-42CC-415B-A888-6C215260C6DB}" type="presParOf" srcId="{CC7FFD3E-3981-41BF-A8CC-469CFBEFC28C}" destId="{E1D85D83-47EC-4BDA-B1FA-0654B4E19227}" srcOrd="0" destOrd="0" presId="urn:microsoft.com/office/officeart/2005/8/layout/vList4"/>
    <dgm:cxn modelId="{FF984B9F-6554-450A-82F9-884789A52EA0}" type="presParOf" srcId="{E1D85D83-47EC-4BDA-B1FA-0654B4E19227}" destId="{04A942D7-9063-45BC-9884-8E8D55ACBA3D}" srcOrd="0" destOrd="0" presId="urn:microsoft.com/office/officeart/2005/8/layout/vList4"/>
    <dgm:cxn modelId="{0BBBC92F-6CFA-47E8-AEFB-F2E68DC9525C}" type="presParOf" srcId="{E1D85D83-47EC-4BDA-B1FA-0654B4E19227}" destId="{15D808A0-3433-4812-80B6-5CAA66B342AC}" srcOrd="1" destOrd="0" presId="urn:microsoft.com/office/officeart/2005/8/layout/vList4"/>
    <dgm:cxn modelId="{17B54D4F-4ECC-4E0C-A9B6-165001E9E3AD}" type="presParOf" srcId="{E1D85D83-47EC-4BDA-B1FA-0654B4E19227}" destId="{F4E06C3A-E685-4318-A7A5-61817B5FF084}" srcOrd="2" destOrd="0" presId="urn:microsoft.com/office/officeart/2005/8/layout/vList4"/>
    <dgm:cxn modelId="{3994F79C-6C92-4FD0-B2C8-6C1008094DE3}" type="presParOf" srcId="{CC7FFD3E-3981-41BF-A8CC-469CFBEFC28C}" destId="{D82DB6C3-DB38-4CAE-9BAE-087C2D24BF9E}" srcOrd="1" destOrd="0" presId="urn:microsoft.com/office/officeart/2005/8/layout/vList4"/>
    <dgm:cxn modelId="{8FDE695C-5C5F-4916-A6A1-147929FD0D6E}" type="presParOf" srcId="{CC7FFD3E-3981-41BF-A8CC-469CFBEFC28C}" destId="{B4356801-B38A-41C1-82AA-5484803F414D}" srcOrd="2" destOrd="0" presId="urn:microsoft.com/office/officeart/2005/8/layout/vList4"/>
    <dgm:cxn modelId="{300476E4-13AE-41D1-A4E3-19C772F72686}" type="presParOf" srcId="{B4356801-B38A-41C1-82AA-5484803F414D}" destId="{931AA607-EFA9-48A0-A0C2-F0097CD9A984}" srcOrd="0" destOrd="0" presId="urn:microsoft.com/office/officeart/2005/8/layout/vList4"/>
    <dgm:cxn modelId="{EBB5FD3D-BC74-4238-A8F7-499A20532A48}" type="presParOf" srcId="{B4356801-B38A-41C1-82AA-5484803F414D}" destId="{1480E105-A4C0-4BD7-8271-AFD1231C2413}" srcOrd="1" destOrd="0" presId="urn:microsoft.com/office/officeart/2005/8/layout/vList4"/>
    <dgm:cxn modelId="{09AB3303-769F-4915-BE9B-AEA0F279B6A2}" type="presParOf" srcId="{B4356801-B38A-41C1-82AA-5484803F414D}" destId="{AFFE1B1D-9395-4A73-9A63-1658E3624989}" srcOrd="2" destOrd="0" presId="urn:microsoft.com/office/officeart/2005/8/layout/vList4"/>
    <dgm:cxn modelId="{014AB561-D3F9-45D1-9A38-F4A5E1F35382}" type="presParOf" srcId="{CC7FFD3E-3981-41BF-A8CC-469CFBEFC28C}" destId="{BACF8D18-C8B6-418A-9BAA-2D9B3BD77FB9}" srcOrd="3" destOrd="0" presId="urn:microsoft.com/office/officeart/2005/8/layout/vList4"/>
    <dgm:cxn modelId="{3D7FF17E-9038-4BE4-BF88-86805B4A5A6C}" type="presParOf" srcId="{CC7FFD3E-3981-41BF-A8CC-469CFBEFC28C}" destId="{8167F12D-6653-41F6-B317-1C0FA28647E6}" srcOrd="4" destOrd="0" presId="urn:microsoft.com/office/officeart/2005/8/layout/vList4"/>
    <dgm:cxn modelId="{A1E4A506-BE45-4816-850A-AE9092AF9429}" type="presParOf" srcId="{8167F12D-6653-41F6-B317-1C0FA28647E6}" destId="{69A9D2FB-73E2-4D3A-ACBD-507D14163F8C}" srcOrd="0" destOrd="0" presId="urn:microsoft.com/office/officeart/2005/8/layout/vList4"/>
    <dgm:cxn modelId="{8DDD822F-F242-4CFD-AB7E-243D81F90BA0}" type="presParOf" srcId="{8167F12D-6653-41F6-B317-1C0FA28647E6}" destId="{9DC5D616-B92D-4153-B717-F989AEA5BD5A}" srcOrd="1" destOrd="0" presId="urn:microsoft.com/office/officeart/2005/8/layout/vList4"/>
    <dgm:cxn modelId="{EC7B5D0D-1321-4C4D-988E-380F6D2569A8}" type="presParOf" srcId="{8167F12D-6653-41F6-B317-1C0FA28647E6}" destId="{7BC074C6-C139-44DC-9B9A-BE96A2664D0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5C4D7D-C3CF-4FFE-BCA3-8EE93B00BE18}"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kumimoji="1" lang="ja-JP" altLang="en-US"/>
        </a:p>
      </dgm:t>
    </dgm:pt>
    <dgm:pt modelId="{D798D4B9-2F40-472B-8434-E90B6520012A}">
      <dgm:prSet phldrT="[テキスト]" custT="1"/>
      <dgm:spPr/>
      <dgm:t>
        <a:bodyPr anchor="ctr" anchorCtr="0"/>
        <a:lstStyle/>
        <a:p>
          <a:r>
            <a:rPr kumimoji="1" lang="ja-JP" altLang="en-US" sz="2800" dirty="0" smtClean="0">
              <a:solidFill>
                <a:schemeClr val="bg1"/>
              </a:solidFill>
            </a:rPr>
            <a:t>①</a:t>
          </a:r>
          <a:r>
            <a:rPr kumimoji="1" lang="en-US" altLang="ja-JP" sz="2800" dirty="0" smtClean="0">
              <a:solidFill>
                <a:schemeClr val="bg1"/>
              </a:solidFill>
            </a:rPr>
            <a:t/>
          </a:r>
          <a:br>
            <a:rPr kumimoji="1" lang="en-US" altLang="ja-JP" sz="2800" dirty="0" smtClean="0">
              <a:solidFill>
                <a:schemeClr val="bg1"/>
              </a:solidFill>
            </a:rPr>
          </a:br>
          <a:r>
            <a:rPr kumimoji="1" lang="ja-JP" altLang="en-US" sz="2400" dirty="0" smtClean="0">
              <a:solidFill>
                <a:schemeClr val="bg1"/>
              </a:solidFill>
            </a:rPr>
            <a:t>まだ</a:t>
          </a:r>
          <a:r>
            <a:rPr kumimoji="1" lang="ja-JP" altLang="en-US" sz="2400" dirty="0" smtClean="0"/>
            <a:t>元気</a:t>
          </a:r>
          <a:r>
            <a:rPr kumimoji="1" lang="en-US" altLang="ja-JP" sz="2400" dirty="0" smtClean="0"/>
            <a:t/>
          </a:r>
          <a:br>
            <a:rPr kumimoji="1" lang="en-US" altLang="ja-JP" sz="2400" dirty="0" smtClean="0"/>
          </a:br>
          <a:r>
            <a:rPr kumimoji="1" lang="ja-JP" altLang="en-US" sz="2400" dirty="0" smtClean="0"/>
            <a:t>高齢者</a:t>
          </a:r>
          <a:endParaRPr kumimoji="1" lang="en-US" altLang="ja-JP" sz="2400" dirty="0" smtClean="0"/>
        </a:p>
      </dgm:t>
    </dgm:pt>
    <dgm:pt modelId="{21865FC9-766E-49E5-9B8A-BE863EF226F4}" type="parTrans" cxnId="{69FA129B-6826-47FE-A2FE-1ECE83BF57FC}">
      <dgm:prSet/>
      <dgm:spPr/>
      <dgm:t>
        <a:bodyPr/>
        <a:lstStyle/>
        <a:p>
          <a:endParaRPr kumimoji="1" lang="ja-JP" altLang="en-US"/>
        </a:p>
      </dgm:t>
    </dgm:pt>
    <dgm:pt modelId="{28B707C2-704E-44B1-AB1E-22D3E962EBB5}" type="sibTrans" cxnId="{69FA129B-6826-47FE-A2FE-1ECE83BF57FC}">
      <dgm:prSet/>
      <dgm:spPr/>
      <dgm:t>
        <a:bodyPr/>
        <a:lstStyle/>
        <a:p>
          <a:endParaRPr kumimoji="1" lang="ja-JP" altLang="en-US"/>
        </a:p>
      </dgm:t>
    </dgm:pt>
    <dgm:pt modelId="{BBAF7737-2D99-42CA-B34F-7956DEDB3876}">
      <dgm:prSet phldrT="[テキスト]" custT="1"/>
      <dgm:spPr/>
      <dgm:t>
        <a:bodyPr/>
        <a:lstStyle/>
        <a:p>
          <a:r>
            <a:rPr kumimoji="1" lang="ja-JP" altLang="en-US" sz="2800" dirty="0" smtClean="0"/>
            <a:t>②</a:t>
          </a:r>
          <a:r>
            <a:rPr kumimoji="1" lang="en-US" altLang="ja-JP" sz="2800" dirty="0" smtClean="0"/>
            <a:t/>
          </a:r>
          <a:br>
            <a:rPr kumimoji="1" lang="en-US" altLang="ja-JP" sz="2800" dirty="0" smtClean="0"/>
          </a:br>
          <a:r>
            <a:rPr kumimoji="1" lang="ja-JP" altLang="en-US" sz="2200" dirty="0" smtClean="0"/>
            <a:t>病気・</a:t>
          </a:r>
          <a:r>
            <a:rPr kumimoji="1" lang="en-US" altLang="ja-JP" sz="2200" dirty="0" smtClean="0"/>
            <a:t>ADL</a:t>
          </a:r>
          <a:r>
            <a:rPr kumimoji="1" lang="ja-JP" altLang="en-US" sz="2200" dirty="0" smtClean="0"/>
            <a:t>低下</a:t>
          </a:r>
          <a:r>
            <a:rPr kumimoji="1" lang="ja-JP" altLang="en-US" sz="2400" dirty="0" smtClean="0"/>
            <a:t>高齢者</a:t>
          </a:r>
          <a:endParaRPr kumimoji="1" lang="ja-JP" altLang="en-US" sz="2400" dirty="0"/>
        </a:p>
      </dgm:t>
    </dgm:pt>
    <dgm:pt modelId="{6D907200-933C-4821-A125-557A0A05662F}" type="parTrans" cxnId="{BDB1AC30-B274-460C-A663-A1189F3B4A4C}">
      <dgm:prSet/>
      <dgm:spPr/>
      <dgm:t>
        <a:bodyPr/>
        <a:lstStyle/>
        <a:p>
          <a:endParaRPr kumimoji="1" lang="ja-JP" altLang="en-US"/>
        </a:p>
      </dgm:t>
    </dgm:pt>
    <dgm:pt modelId="{70B63376-67BA-46BB-8C09-80217FEAA72B}" type="sibTrans" cxnId="{BDB1AC30-B274-460C-A663-A1189F3B4A4C}">
      <dgm:prSet/>
      <dgm:spPr/>
      <dgm:t>
        <a:bodyPr/>
        <a:lstStyle/>
        <a:p>
          <a:endParaRPr kumimoji="1" lang="ja-JP" altLang="en-US"/>
        </a:p>
      </dgm:t>
    </dgm:pt>
    <dgm:pt modelId="{379EB3CC-7019-472E-A931-5F877C6AD792}">
      <dgm:prSet phldrT="[テキスト]" custT="1"/>
      <dgm:spPr/>
      <dgm:t>
        <a:bodyPr/>
        <a:lstStyle/>
        <a:p>
          <a:r>
            <a:rPr kumimoji="1" lang="ja-JP" altLang="en-US" sz="2800" dirty="0" smtClean="0"/>
            <a:t>③</a:t>
          </a:r>
          <a:r>
            <a:rPr kumimoji="1" lang="en-US" altLang="ja-JP" sz="2800" dirty="0" smtClean="0"/>
            <a:t/>
          </a:r>
          <a:br>
            <a:rPr kumimoji="1" lang="en-US" altLang="ja-JP" sz="2800" dirty="0" smtClean="0"/>
          </a:br>
          <a:r>
            <a:rPr kumimoji="1" lang="ja-JP" altLang="en-US" sz="2400" dirty="0" smtClean="0"/>
            <a:t>低リスク</a:t>
          </a:r>
          <a:r>
            <a:rPr kumimoji="1" lang="en-US" altLang="ja-JP" sz="2400" dirty="0" smtClean="0"/>
            <a:t/>
          </a:r>
          <a:br>
            <a:rPr kumimoji="1" lang="en-US" altLang="ja-JP" sz="2400" dirty="0" smtClean="0"/>
          </a:br>
          <a:r>
            <a:rPr kumimoji="1" lang="ja-JP" altLang="en-US" sz="2000" dirty="0" smtClean="0"/>
            <a:t>高齢者予備軍</a:t>
          </a:r>
          <a:endParaRPr kumimoji="1" lang="ja-JP" altLang="en-US" sz="2000" dirty="0"/>
        </a:p>
      </dgm:t>
    </dgm:pt>
    <dgm:pt modelId="{A095112D-5CAA-4294-8A52-0426AE2F89B3}" type="parTrans" cxnId="{C753354B-49D2-453E-9DA4-FEEC0F7C819D}">
      <dgm:prSet/>
      <dgm:spPr/>
      <dgm:t>
        <a:bodyPr/>
        <a:lstStyle/>
        <a:p>
          <a:endParaRPr kumimoji="1" lang="ja-JP" altLang="en-US"/>
        </a:p>
      </dgm:t>
    </dgm:pt>
    <dgm:pt modelId="{1B8A7417-A2C5-4F0B-90D5-244E4D2152DF}" type="sibTrans" cxnId="{C753354B-49D2-453E-9DA4-FEEC0F7C819D}">
      <dgm:prSet/>
      <dgm:spPr/>
      <dgm:t>
        <a:bodyPr/>
        <a:lstStyle/>
        <a:p>
          <a:endParaRPr kumimoji="1" lang="ja-JP" altLang="en-US"/>
        </a:p>
      </dgm:t>
    </dgm:pt>
    <dgm:pt modelId="{EBC5BB0B-9999-4DE3-8439-23D4B7B0FB13}">
      <dgm:prSet/>
      <dgm:spPr/>
      <dgm:t>
        <a:bodyPr/>
        <a:lstStyle/>
        <a:p>
          <a:endParaRPr kumimoji="1" lang="ja-JP" altLang="en-US" dirty="0"/>
        </a:p>
      </dgm:t>
    </dgm:pt>
    <dgm:pt modelId="{1E01594C-AC1C-4ACB-ADBC-0C320BEA4166}" type="parTrans" cxnId="{AC4968F5-4CB2-4C17-9023-BBAE30DFC692}">
      <dgm:prSet/>
      <dgm:spPr/>
      <dgm:t>
        <a:bodyPr/>
        <a:lstStyle/>
        <a:p>
          <a:endParaRPr kumimoji="1" lang="ja-JP" altLang="en-US"/>
        </a:p>
      </dgm:t>
    </dgm:pt>
    <dgm:pt modelId="{0A2E345C-6308-49C4-9774-7B494A56BED9}" type="sibTrans" cxnId="{AC4968F5-4CB2-4C17-9023-BBAE30DFC692}">
      <dgm:prSet/>
      <dgm:spPr/>
      <dgm:t>
        <a:bodyPr/>
        <a:lstStyle/>
        <a:p>
          <a:endParaRPr kumimoji="1" lang="ja-JP" altLang="en-US"/>
        </a:p>
      </dgm:t>
    </dgm:pt>
    <dgm:pt modelId="{46DDE58F-3859-4BAB-B41F-105D4451B598}">
      <dgm:prSet/>
      <dgm:spPr/>
      <dgm:t>
        <a:bodyPr/>
        <a:lstStyle/>
        <a:p>
          <a:endParaRPr kumimoji="1" lang="ja-JP" altLang="en-US"/>
        </a:p>
      </dgm:t>
    </dgm:pt>
    <dgm:pt modelId="{73F516E5-D3A4-4D9E-9982-577365939108}" type="parTrans" cxnId="{6EDB2F91-4567-4580-B466-5F1D245E749D}">
      <dgm:prSet/>
      <dgm:spPr/>
      <dgm:t>
        <a:bodyPr/>
        <a:lstStyle/>
        <a:p>
          <a:endParaRPr kumimoji="1" lang="ja-JP" altLang="en-US"/>
        </a:p>
      </dgm:t>
    </dgm:pt>
    <dgm:pt modelId="{76B67125-81E2-41EC-886E-783A7E29382F}" type="sibTrans" cxnId="{6EDB2F91-4567-4580-B466-5F1D245E749D}">
      <dgm:prSet/>
      <dgm:spPr/>
      <dgm:t>
        <a:bodyPr/>
        <a:lstStyle/>
        <a:p>
          <a:endParaRPr kumimoji="1" lang="ja-JP" altLang="en-US"/>
        </a:p>
      </dgm:t>
    </dgm:pt>
    <dgm:pt modelId="{C13BC849-0E19-4EF9-988D-019D803992F7}">
      <dgm:prSet/>
      <dgm:spPr/>
      <dgm:t>
        <a:bodyPr/>
        <a:lstStyle/>
        <a:p>
          <a:endParaRPr kumimoji="1" lang="ja-JP" altLang="en-US"/>
        </a:p>
      </dgm:t>
    </dgm:pt>
    <dgm:pt modelId="{AFA72A13-E6EE-40AF-828B-0DC48E7735BA}" type="parTrans" cxnId="{92E40543-1454-4B1E-95ED-730E95C824E4}">
      <dgm:prSet/>
      <dgm:spPr/>
      <dgm:t>
        <a:bodyPr/>
        <a:lstStyle/>
        <a:p>
          <a:endParaRPr kumimoji="1" lang="ja-JP" altLang="en-US"/>
        </a:p>
      </dgm:t>
    </dgm:pt>
    <dgm:pt modelId="{6B44D64D-7A0E-4593-8DDB-B287A37D5B37}" type="sibTrans" cxnId="{92E40543-1454-4B1E-95ED-730E95C824E4}">
      <dgm:prSet/>
      <dgm:spPr/>
      <dgm:t>
        <a:bodyPr/>
        <a:lstStyle/>
        <a:p>
          <a:endParaRPr kumimoji="1" lang="ja-JP" altLang="en-US"/>
        </a:p>
      </dgm:t>
    </dgm:pt>
    <dgm:pt modelId="{5497E20D-87A0-4479-8AAF-4F54BB5C9ECE}">
      <dgm:prSet/>
      <dgm:spPr/>
      <dgm:t>
        <a:bodyPr/>
        <a:lstStyle/>
        <a:p>
          <a:endParaRPr kumimoji="1" lang="ja-JP" altLang="en-US"/>
        </a:p>
      </dgm:t>
    </dgm:pt>
    <dgm:pt modelId="{F67D29A0-EB1A-44C7-A72F-62EDACB72D22}" type="parTrans" cxnId="{A716F485-172C-462D-B8E0-2262FEF369C2}">
      <dgm:prSet/>
      <dgm:spPr/>
      <dgm:t>
        <a:bodyPr/>
        <a:lstStyle/>
        <a:p>
          <a:endParaRPr kumimoji="1" lang="ja-JP" altLang="en-US"/>
        </a:p>
      </dgm:t>
    </dgm:pt>
    <dgm:pt modelId="{321CF056-31DC-4E42-A3CA-C6B53D98396B}" type="sibTrans" cxnId="{A716F485-172C-462D-B8E0-2262FEF369C2}">
      <dgm:prSet/>
      <dgm:spPr/>
      <dgm:t>
        <a:bodyPr/>
        <a:lstStyle/>
        <a:p>
          <a:endParaRPr kumimoji="1" lang="ja-JP" altLang="en-US"/>
        </a:p>
      </dgm:t>
    </dgm:pt>
    <dgm:pt modelId="{BF43D4A4-32DD-4DCD-A134-6E9E8AD0EB45}">
      <dgm:prSet/>
      <dgm:spPr/>
      <dgm:t>
        <a:bodyPr/>
        <a:lstStyle/>
        <a:p>
          <a:endParaRPr kumimoji="1" lang="ja-JP" altLang="en-US"/>
        </a:p>
      </dgm:t>
    </dgm:pt>
    <dgm:pt modelId="{EB8F7EE8-4EFE-4062-9EEF-721907336C81}" type="parTrans" cxnId="{2EECEA87-7716-4F76-B75A-7CE4F8872020}">
      <dgm:prSet/>
      <dgm:spPr/>
      <dgm:t>
        <a:bodyPr/>
        <a:lstStyle/>
        <a:p>
          <a:endParaRPr kumimoji="1" lang="ja-JP" altLang="en-US"/>
        </a:p>
      </dgm:t>
    </dgm:pt>
    <dgm:pt modelId="{1526ABD7-02F7-4E61-9C6A-AC5F225976CD}" type="sibTrans" cxnId="{2EECEA87-7716-4F76-B75A-7CE4F8872020}">
      <dgm:prSet/>
      <dgm:spPr/>
      <dgm:t>
        <a:bodyPr/>
        <a:lstStyle/>
        <a:p>
          <a:endParaRPr kumimoji="1" lang="ja-JP" altLang="en-US"/>
        </a:p>
      </dgm:t>
    </dgm:pt>
    <dgm:pt modelId="{ED63F52D-AF89-4090-965F-C6BC159F1467}">
      <dgm:prSet/>
      <dgm:spPr/>
      <dgm:t>
        <a:bodyPr/>
        <a:lstStyle/>
        <a:p>
          <a:endParaRPr kumimoji="1" lang="ja-JP" altLang="en-US"/>
        </a:p>
      </dgm:t>
    </dgm:pt>
    <dgm:pt modelId="{00B38756-E18C-4E1E-A77A-7DC615AC192E}" type="parTrans" cxnId="{C204A8CF-C6E4-4350-B8F1-548BA01091F3}">
      <dgm:prSet/>
      <dgm:spPr/>
      <dgm:t>
        <a:bodyPr/>
        <a:lstStyle/>
        <a:p>
          <a:endParaRPr kumimoji="1" lang="ja-JP" altLang="en-US"/>
        </a:p>
      </dgm:t>
    </dgm:pt>
    <dgm:pt modelId="{407669E7-DE23-4DCC-A9D2-7D8844389BE4}" type="sibTrans" cxnId="{C204A8CF-C6E4-4350-B8F1-548BA01091F3}">
      <dgm:prSet/>
      <dgm:spPr/>
      <dgm:t>
        <a:bodyPr/>
        <a:lstStyle/>
        <a:p>
          <a:endParaRPr kumimoji="1" lang="ja-JP" altLang="en-US"/>
        </a:p>
      </dgm:t>
    </dgm:pt>
    <dgm:pt modelId="{2E1DFC4A-4635-4F64-AF57-503CE6D16B95}">
      <dgm:prSet/>
      <dgm:spPr/>
      <dgm:t>
        <a:bodyPr/>
        <a:lstStyle/>
        <a:p>
          <a:endParaRPr kumimoji="1" lang="ja-JP" altLang="en-US"/>
        </a:p>
      </dgm:t>
    </dgm:pt>
    <dgm:pt modelId="{56235FBA-D568-46CD-858E-4B1585ACFAD4}" type="parTrans" cxnId="{8E070C1B-73B4-4427-A7E8-72FBCA9CA7A7}">
      <dgm:prSet/>
      <dgm:spPr/>
      <dgm:t>
        <a:bodyPr/>
        <a:lstStyle/>
        <a:p>
          <a:endParaRPr kumimoji="1" lang="ja-JP" altLang="en-US"/>
        </a:p>
      </dgm:t>
    </dgm:pt>
    <dgm:pt modelId="{84FB41CA-FEEA-4309-B188-CE9823C1A7A2}" type="sibTrans" cxnId="{8E070C1B-73B4-4427-A7E8-72FBCA9CA7A7}">
      <dgm:prSet/>
      <dgm:spPr/>
      <dgm:t>
        <a:bodyPr/>
        <a:lstStyle/>
        <a:p>
          <a:endParaRPr kumimoji="1" lang="ja-JP" altLang="en-US"/>
        </a:p>
      </dgm:t>
    </dgm:pt>
    <dgm:pt modelId="{8E2ECBFD-6227-409F-BE9D-4ADA562D08CC}">
      <dgm:prSet/>
      <dgm:spPr/>
      <dgm:t>
        <a:bodyPr/>
        <a:lstStyle/>
        <a:p>
          <a:endParaRPr kumimoji="1" lang="ja-JP" altLang="en-US"/>
        </a:p>
      </dgm:t>
    </dgm:pt>
    <dgm:pt modelId="{2984F4CE-0EB9-46C3-B72D-D6E39BF3EEE8}" type="sibTrans" cxnId="{E426B8FF-F728-4B11-A543-B5AB297025A3}">
      <dgm:prSet/>
      <dgm:spPr/>
      <dgm:t>
        <a:bodyPr/>
        <a:lstStyle/>
        <a:p>
          <a:endParaRPr kumimoji="1" lang="ja-JP" altLang="en-US"/>
        </a:p>
      </dgm:t>
    </dgm:pt>
    <dgm:pt modelId="{921268CC-CAD9-43E2-BD7C-04CA181CE0C2}" type="parTrans" cxnId="{E426B8FF-F728-4B11-A543-B5AB297025A3}">
      <dgm:prSet/>
      <dgm:spPr/>
      <dgm:t>
        <a:bodyPr/>
        <a:lstStyle/>
        <a:p>
          <a:endParaRPr kumimoji="1" lang="ja-JP" altLang="en-US"/>
        </a:p>
      </dgm:t>
    </dgm:pt>
    <dgm:pt modelId="{19874B92-369B-4234-9A01-C20A432D66C8}">
      <dgm:prSet phldrT="[テキスト]" custT="1"/>
      <dgm:spPr/>
      <dgm:t>
        <a:bodyPr/>
        <a:lstStyle/>
        <a:p>
          <a:r>
            <a:rPr kumimoji="1" lang="ja-JP" altLang="en-US" sz="2800" dirty="0" smtClean="0">
              <a:solidFill>
                <a:schemeClr val="bg1"/>
              </a:solidFill>
            </a:rPr>
            <a:t>④</a:t>
          </a:r>
          <a:r>
            <a:rPr kumimoji="1" lang="en-US" altLang="ja-JP" sz="2800" dirty="0" smtClean="0">
              <a:solidFill>
                <a:schemeClr val="bg1"/>
              </a:solidFill>
            </a:rPr>
            <a:t/>
          </a:r>
          <a:br>
            <a:rPr kumimoji="1" lang="en-US" altLang="ja-JP" sz="2800" dirty="0" smtClean="0">
              <a:solidFill>
                <a:schemeClr val="bg1"/>
              </a:solidFill>
            </a:rPr>
          </a:br>
          <a:r>
            <a:rPr kumimoji="1" lang="ja-JP" altLang="en-US" sz="2400" dirty="0" smtClean="0">
              <a:solidFill>
                <a:schemeClr val="bg1"/>
              </a:solidFill>
            </a:rPr>
            <a:t>高リス</a:t>
          </a:r>
          <a:r>
            <a:rPr kumimoji="1" lang="ja-JP" altLang="en-US" sz="2400" dirty="0" smtClean="0"/>
            <a:t>ク</a:t>
          </a:r>
          <a:r>
            <a:rPr kumimoji="1" lang="en-US" altLang="ja-JP" sz="2400" dirty="0" smtClean="0"/>
            <a:t/>
          </a:r>
          <a:br>
            <a:rPr kumimoji="1" lang="en-US" altLang="ja-JP" sz="2400" dirty="0" smtClean="0"/>
          </a:br>
          <a:r>
            <a:rPr kumimoji="1" lang="ja-JP" altLang="en-US" sz="2000" dirty="0" smtClean="0"/>
            <a:t>高齢者予備軍</a:t>
          </a:r>
          <a:endParaRPr kumimoji="1" lang="ja-JP" altLang="en-US" sz="2000" dirty="0"/>
        </a:p>
      </dgm:t>
    </dgm:pt>
    <dgm:pt modelId="{D450CDDF-D2E8-4B5E-85A9-E8FCDBF8FDCE}" type="sibTrans" cxnId="{5AE8A1C9-EB4D-4DD2-A2C3-075B17843CD7}">
      <dgm:prSet/>
      <dgm:spPr/>
      <dgm:t>
        <a:bodyPr/>
        <a:lstStyle/>
        <a:p>
          <a:endParaRPr kumimoji="1" lang="ja-JP" altLang="en-US"/>
        </a:p>
      </dgm:t>
    </dgm:pt>
    <dgm:pt modelId="{CE9A9136-5353-451F-A4F9-4889350AA6C6}" type="parTrans" cxnId="{5AE8A1C9-EB4D-4DD2-A2C3-075B17843CD7}">
      <dgm:prSet/>
      <dgm:spPr/>
      <dgm:t>
        <a:bodyPr/>
        <a:lstStyle/>
        <a:p>
          <a:endParaRPr kumimoji="1" lang="ja-JP" altLang="en-US"/>
        </a:p>
      </dgm:t>
    </dgm:pt>
    <dgm:pt modelId="{4B65067F-60FA-4B1A-9892-25792F5E2DAC}" type="pres">
      <dgm:prSet presAssocID="{4E5C4D7D-C3CF-4FFE-BCA3-8EE93B00BE18}" presName="matrix" presStyleCnt="0">
        <dgm:presLayoutVars>
          <dgm:chMax val="1"/>
          <dgm:dir/>
          <dgm:resizeHandles val="exact"/>
        </dgm:presLayoutVars>
      </dgm:prSet>
      <dgm:spPr/>
      <dgm:t>
        <a:bodyPr/>
        <a:lstStyle/>
        <a:p>
          <a:endParaRPr kumimoji="1" lang="ja-JP" altLang="en-US"/>
        </a:p>
      </dgm:t>
    </dgm:pt>
    <dgm:pt modelId="{F1A88EF2-1C5A-4F64-90FF-EC626AEFB334}" type="pres">
      <dgm:prSet presAssocID="{4E5C4D7D-C3CF-4FFE-BCA3-8EE93B00BE18}" presName="axisShape" presStyleLbl="bgShp" presStyleIdx="0" presStyleCnt="1" custScaleX="165464"/>
      <dgm:spPr/>
    </dgm:pt>
    <dgm:pt modelId="{ACB076A1-96E9-41A2-A9BA-8964A03B1B98}" type="pres">
      <dgm:prSet presAssocID="{4E5C4D7D-C3CF-4FFE-BCA3-8EE93B00BE18}" presName="rect1" presStyleLbl="node1" presStyleIdx="0" presStyleCnt="4" custScaleX="103295" custScaleY="90500" custLinFactNeighborX="3743" custLinFactNeighborY="7474">
        <dgm:presLayoutVars>
          <dgm:chMax val="0"/>
          <dgm:chPref val="0"/>
          <dgm:bulletEnabled val="1"/>
        </dgm:presLayoutVars>
      </dgm:prSet>
      <dgm:spPr/>
      <dgm:t>
        <a:bodyPr/>
        <a:lstStyle/>
        <a:p>
          <a:endParaRPr kumimoji="1" lang="ja-JP" altLang="en-US"/>
        </a:p>
      </dgm:t>
    </dgm:pt>
    <dgm:pt modelId="{3A57A838-8447-4482-A4A7-F0011122D863}" type="pres">
      <dgm:prSet presAssocID="{4E5C4D7D-C3CF-4FFE-BCA3-8EE93B00BE18}" presName="rect2" presStyleLbl="node1" presStyleIdx="1" presStyleCnt="4" custScaleX="95577" custScaleY="87064" custLinFactNeighborX="-3501" custLinFactNeighborY="6685">
        <dgm:presLayoutVars>
          <dgm:chMax val="0"/>
          <dgm:chPref val="0"/>
          <dgm:bulletEnabled val="1"/>
        </dgm:presLayoutVars>
      </dgm:prSet>
      <dgm:spPr/>
      <dgm:t>
        <a:bodyPr/>
        <a:lstStyle/>
        <a:p>
          <a:endParaRPr kumimoji="1" lang="ja-JP" altLang="en-US"/>
        </a:p>
      </dgm:t>
    </dgm:pt>
    <dgm:pt modelId="{70708761-D23C-4A40-8860-F6F063AF88FD}" type="pres">
      <dgm:prSet presAssocID="{4E5C4D7D-C3CF-4FFE-BCA3-8EE93B00BE18}" presName="rect3" presStyleLbl="node1" presStyleIdx="2" presStyleCnt="4" custScaleX="96192" custScaleY="80063" custLinFactNeighborX="5540" custLinFactNeighborY="-11524">
        <dgm:presLayoutVars>
          <dgm:chMax val="0"/>
          <dgm:chPref val="0"/>
          <dgm:bulletEnabled val="1"/>
        </dgm:presLayoutVars>
      </dgm:prSet>
      <dgm:spPr/>
      <dgm:t>
        <a:bodyPr/>
        <a:lstStyle/>
        <a:p>
          <a:endParaRPr kumimoji="1" lang="ja-JP" altLang="en-US"/>
        </a:p>
      </dgm:t>
    </dgm:pt>
    <dgm:pt modelId="{CCADC8A1-7E68-4D18-9C03-90DCE7679C06}" type="pres">
      <dgm:prSet presAssocID="{4E5C4D7D-C3CF-4FFE-BCA3-8EE93B00BE18}" presName="rect4" presStyleLbl="node1" presStyleIdx="3" presStyleCnt="4" custScaleX="103716" custScaleY="78083" custLinFactNeighborX="-518" custLinFactNeighborY="-10575">
        <dgm:presLayoutVars>
          <dgm:chMax val="0"/>
          <dgm:chPref val="0"/>
          <dgm:bulletEnabled val="1"/>
        </dgm:presLayoutVars>
      </dgm:prSet>
      <dgm:spPr/>
      <dgm:t>
        <a:bodyPr/>
        <a:lstStyle/>
        <a:p>
          <a:endParaRPr kumimoji="1" lang="ja-JP" altLang="en-US"/>
        </a:p>
      </dgm:t>
    </dgm:pt>
  </dgm:ptLst>
  <dgm:cxnLst>
    <dgm:cxn modelId="{5AE8A1C9-EB4D-4DD2-A2C3-075B17843CD7}" srcId="{4E5C4D7D-C3CF-4FFE-BCA3-8EE93B00BE18}" destId="{19874B92-369B-4234-9A01-C20A432D66C8}" srcOrd="3" destOrd="0" parTransId="{CE9A9136-5353-451F-A4F9-4889350AA6C6}" sibTransId="{D450CDDF-D2E8-4B5E-85A9-E8FCDBF8FDCE}"/>
    <dgm:cxn modelId="{6EDB2F91-4567-4580-B466-5F1D245E749D}" srcId="{4E5C4D7D-C3CF-4FFE-BCA3-8EE93B00BE18}" destId="{46DDE58F-3859-4BAB-B41F-105D4451B598}" srcOrd="6" destOrd="0" parTransId="{73F516E5-D3A4-4D9E-9982-577365939108}" sibTransId="{76B67125-81E2-41EC-886E-783A7E29382F}"/>
    <dgm:cxn modelId="{8C586C2E-6742-4D4E-87B3-BE9D4D6CDE9E}" type="presOf" srcId="{379EB3CC-7019-472E-A931-5F877C6AD792}" destId="{70708761-D23C-4A40-8860-F6F063AF88FD}" srcOrd="0" destOrd="0" presId="urn:microsoft.com/office/officeart/2005/8/layout/matrix2"/>
    <dgm:cxn modelId="{E782A92A-4852-4B61-9512-7531BC6C763E}" type="presOf" srcId="{BBAF7737-2D99-42CA-B34F-7956DEDB3876}" destId="{3A57A838-8447-4482-A4A7-F0011122D863}" srcOrd="0" destOrd="0" presId="urn:microsoft.com/office/officeart/2005/8/layout/matrix2"/>
    <dgm:cxn modelId="{C204A8CF-C6E4-4350-B8F1-548BA01091F3}" srcId="{4E5C4D7D-C3CF-4FFE-BCA3-8EE93B00BE18}" destId="{ED63F52D-AF89-4090-965F-C6BC159F1467}" srcOrd="10" destOrd="0" parTransId="{00B38756-E18C-4E1E-A77A-7DC615AC192E}" sibTransId="{407669E7-DE23-4DCC-A9D2-7D8844389BE4}"/>
    <dgm:cxn modelId="{8E070C1B-73B4-4427-A7E8-72FBCA9CA7A7}" srcId="{4E5C4D7D-C3CF-4FFE-BCA3-8EE93B00BE18}" destId="{2E1DFC4A-4635-4F64-AF57-503CE6D16B95}" srcOrd="11" destOrd="0" parTransId="{56235FBA-D568-46CD-858E-4B1585ACFAD4}" sibTransId="{84FB41CA-FEEA-4309-B188-CE9823C1A7A2}"/>
    <dgm:cxn modelId="{92E40543-1454-4B1E-95ED-730E95C824E4}" srcId="{4E5C4D7D-C3CF-4FFE-BCA3-8EE93B00BE18}" destId="{C13BC849-0E19-4EF9-988D-019D803992F7}" srcOrd="7" destOrd="0" parTransId="{AFA72A13-E6EE-40AF-828B-0DC48E7735BA}" sibTransId="{6B44D64D-7A0E-4593-8DDB-B287A37D5B37}"/>
    <dgm:cxn modelId="{EF113E08-50C0-493D-A59E-DB8091AD42B0}" type="presOf" srcId="{D798D4B9-2F40-472B-8434-E90B6520012A}" destId="{ACB076A1-96E9-41A2-A9BA-8964A03B1B98}" srcOrd="0" destOrd="0" presId="urn:microsoft.com/office/officeart/2005/8/layout/matrix2"/>
    <dgm:cxn modelId="{BDB1AC30-B274-460C-A663-A1189F3B4A4C}" srcId="{4E5C4D7D-C3CF-4FFE-BCA3-8EE93B00BE18}" destId="{BBAF7737-2D99-42CA-B34F-7956DEDB3876}" srcOrd="1" destOrd="0" parTransId="{6D907200-933C-4821-A125-557A0A05662F}" sibTransId="{70B63376-67BA-46BB-8C09-80217FEAA72B}"/>
    <dgm:cxn modelId="{E426B8FF-F728-4B11-A543-B5AB297025A3}" srcId="{4E5C4D7D-C3CF-4FFE-BCA3-8EE93B00BE18}" destId="{8E2ECBFD-6227-409F-BE9D-4ADA562D08CC}" srcOrd="4" destOrd="0" parTransId="{921268CC-CAD9-43E2-BD7C-04CA181CE0C2}" sibTransId="{2984F4CE-0EB9-46C3-B72D-D6E39BF3EEE8}"/>
    <dgm:cxn modelId="{69FA129B-6826-47FE-A2FE-1ECE83BF57FC}" srcId="{4E5C4D7D-C3CF-4FFE-BCA3-8EE93B00BE18}" destId="{D798D4B9-2F40-472B-8434-E90B6520012A}" srcOrd="0" destOrd="0" parTransId="{21865FC9-766E-49E5-9B8A-BE863EF226F4}" sibTransId="{28B707C2-704E-44B1-AB1E-22D3E962EBB5}"/>
    <dgm:cxn modelId="{AC4968F5-4CB2-4C17-9023-BBAE30DFC692}" srcId="{4E5C4D7D-C3CF-4FFE-BCA3-8EE93B00BE18}" destId="{EBC5BB0B-9999-4DE3-8439-23D4B7B0FB13}" srcOrd="5" destOrd="0" parTransId="{1E01594C-AC1C-4ACB-ADBC-0C320BEA4166}" sibTransId="{0A2E345C-6308-49C4-9774-7B494A56BED9}"/>
    <dgm:cxn modelId="{2EECEA87-7716-4F76-B75A-7CE4F8872020}" srcId="{4E5C4D7D-C3CF-4FFE-BCA3-8EE93B00BE18}" destId="{BF43D4A4-32DD-4DCD-A134-6E9E8AD0EB45}" srcOrd="9" destOrd="0" parTransId="{EB8F7EE8-4EFE-4062-9EEF-721907336C81}" sibTransId="{1526ABD7-02F7-4E61-9C6A-AC5F225976CD}"/>
    <dgm:cxn modelId="{ACF06B39-2961-43B5-8DFD-A4C0869E64B7}" type="presOf" srcId="{4E5C4D7D-C3CF-4FFE-BCA3-8EE93B00BE18}" destId="{4B65067F-60FA-4B1A-9892-25792F5E2DAC}" srcOrd="0" destOrd="0" presId="urn:microsoft.com/office/officeart/2005/8/layout/matrix2"/>
    <dgm:cxn modelId="{A716F485-172C-462D-B8E0-2262FEF369C2}" srcId="{4E5C4D7D-C3CF-4FFE-BCA3-8EE93B00BE18}" destId="{5497E20D-87A0-4479-8AAF-4F54BB5C9ECE}" srcOrd="8" destOrd="0" parTransId="{F67D29A0-EB1A-44C7-A72F-62EDACB72D22}" sibTransId="{321CF056-31DC-4E42-A3CA-C6B53D98396B}"/>
    <dgm:cxn modelId="{54815ACA-8778-4952-87AD-6047BD60C833}" type="presOf" srcId="{19874B92-369B-4234-9A01-C20A432D66C8}" destId="{CCADC8A1-7E68-4D18-9C03-90DCE7679C06}" srcOrd="0" destOrd="0" presId="urn:microsoft.com/office/officeart/2005/8/layout/matrix2"/>
    <dgm:cxn modelId="{C753354B-49D2-453E-9DA4-FEEC0F7C819D}" srcId="{4E5C4D7D-C3CF-4FFE-BCA3-8EE93B00BE18}" destId="{379EB3CC-7019-472E-A931-5F877C6AD792}" srcOrd="2" destOrd="0" parTransId="{A095112D-5CAA-4294-8A52-0426AE2F89B3}" sibTransId="{1B8A7417-A2C5-4F0B-90D5-244E4D2152DF}"/>
    <dgm:cxn modelId="{80F2C596-16F2-46E2-AC76-C5820B30C00C}" type="presParOf" srcId="{4B65067F-60FA-4B1A-9892-25792F5E2DAC}" destId="{F1A88EF2-1C5A-4F64-90FF-EC626AEFB334}" srcOrd="0" destOrd="0" presId="urn:microsoft.com/office/officeart/2005/8/layout/matrix2"/>
    <dgm:cxn modelId="{270CCD43-2FC8-403B-912F-9C4267D290F5}" type="presParOf" srcId="{4B65067F-60FA-4B1A-9892-25792F5E2DAC}" destId="{ACB076A1-96E9-41A2-A9BA-8964A03B1B98}" srcOrd="1" destOrd="0" presId="urn:microsoft.com/office/officeart/2005/8/layout/matrix2"/>
    <dgm:cxn modelId="{36A56D06-F642-4572-A1D0-F93FC7951148}" type="presParOf" srcId="{4B65067F-60FA-4B1A-9892-25792F5E2DAC}" destId="{3A57A838-8447-4482-A4A7-F0011122D863}" srcOrd="2" destOrd="0" presId="urn:microsoft.com/office/officeart/2005/8/layout/matrix2"/>
    <dgm:cxn modelId="{D5FF3802-9BA9-4767-895A-FB5B7DD115C9}" type="presParOf" srcId="{4B65067F-60FA-4B1A-9892-25792F5E2DAC}" destId="{70708761-D23C-4A40-8860-F6F063AF88FD}" srcOrd="3" destOrd="0" presId="urn:microsoft.com/office/officeart/2005/8/layout/matrix2"/>
    <dgm:cxn modelId="{933153FA-B582-418D-BD47-4220B80EB8F1}" type="presParOf" srcId="{4B65067F-60FA-4B1A-9892-25792F5E2DAC}" destId="{CCADC8A1-7E68-4D18-9C03-90DCE7679C0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C4D7D-C3CF-4FFE-BCA3-8EE93B00BE18}"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kumimoji="1" lang="ja-JP" altLang="en-US"/>
        </a:p>
      </dgm:t>
    </dgm:pt>
    <dgm:pt modelId="{D798D4B9-2F40-472B-8434-E90B6520012A}">
      <dgm:prSet phldrT="[テキスト]" custT="1"/>
      <dgm:spPr/>
      <dgm:t>
        <a:bodyPr anchor="t" anchorCtr="0"/>
        <a:lstStyle/>
        <a:p>
          <a:r>
            <a:rPr kumimoji="1" lang="ja-JP" altLang="en-US" sz="2400" dirty="0" smtClean="0">
              <a:solidFill>
                <a:schemeClr val="bg1"/>
              </a:solidFill>
            </a:rPr>
            <a:t>①</a:t>
          </a:r>
          <a:r>
            <a:rPr kumimoji="1" lang="en-US" altLang="ja-JP" sz="2400" dirty="0" smtClean="0">
              <a:solidFill>
                <a:schemeClr val="bg1"/>
              </a:solidFill>
            </a:rPr>
            <a:t/>
          </a:r>
          <a:br>
            <a:rPr kumimoji="1" lang="en-US" altLang="ja-JP" sz="2400" dirty="0" smtClean="0">
              <a:solidFill>
                <a:schemeClr val="bg1"/>
              </a:solidFill>
            </a:rPr>
          </a:br>
          <a:r>
            <a:rPr kumimoji="1" lang="ja-JP" altLang="en-US" sz="2400" dirty="0" smtClean="0">
              <a:solidFill>
                <a:schemeClr val="bg1"/>
              </a:solidFill>
            </a:rPr>
            <a:t>まだ</a:t>
          </a:r>
          <a:r>
            <a:rPr kumimoji="1" lang="ja-JP" altLang="en-US" sz="2400" dirty="0" smtClean="0"/>
            <a:t>元気高齢者</a:t>
          </a:r>
          <a:r>
            <a:rPr kumimoji="1" lang="en-US" altLang="ja-JP" sz="2400" dirty="0" smtClean="0"/>
            <a:t/>
          </a:r>
          <a:br>
            <a:rPr kumimoji="1" lang="en-US" altLang="ja-JP" sz="2400" dirty="0" smtClean="0"/>
          </a:br>
          <a:endParaRPr kumimoji="1" lang="en-US" altLang="ja-JP" sz="2400" dirty="0" smtClean="0"/>
        </a:p>
      </dgm:t>
    </dgm:pt>
    <dgm:pt modelId="{21865FC9-766E-49E5-9B8A-BE863EF226F4}" type="parTrans" cxnId="{69FA129B-6826-47FE-A2FE-1ECE83BF57FC}">
      <dgm:prSet/>
      <dgm:spPr/>
      <dgm:t>
        <a:bodyPr/>
        <a:lstStyle/>
        <a:p>
          <a:endParaRPr kumimoji="1" lang="ja-JP" altLang="en-US" sz="1400"/>
        </a:p>
      </dgm:t>
    </dgm:pt>
    <dgm:pt modelId="{28B707C2-704E-44B1-AB1E-22D3E962EBB5}" type="sibTrans" cxnId="{69FA129B-6826-47FE-A2FE-1ECE83BF57FC}">
      <dgm:prSet/>
      <dgm:spPr/>
      <dgm:t>
        <a:bodyPr/>
        <a:lstStyle/>
        <a:p>
          <a:endParaRPr kumimoji="1" lang="ja-JP" altLang="en-US" sz="1400"/>
        </a:p>
      </dgm:t>
    </dgm:pt>
    <dgm:pt modelId="{BBAF7737-2D99-42CA-B34F-7956DEDB3876}">
      <dgm:prSet phldrT="[テキスト]" custT="1"/>
      <dgm:spPr/>
      <dgm:t>
        <a:bodyPr/>
        <a:lstStyle/>
        <a:p>
          <a:r>
            <a:rPr kumimoji="1" lang="ja-JP" altLang="en-US" sz="2400" dirty="0" smtClean="0"/>
            <a:t>②</a:t>
          </a:r>
          <a:r>
            <a:rPr kumimoji="1" lang="en-US" altLang="ja-JP" sz="2400" dirty="0" smtClean="0"/>
            <a:t/>
          </a:r>
          <a:br>
            <a:rPr kumimoji="1" lang="en-US" altLang="ja-JP" sz="2400" dirty="0" smtClean="0"/>
          </a:br>
          <a:r>
            <a:rPr kumimoji="1" lang="ja-JP" altLang="en-US" sz="2400" dirty="0" smtClean="0"/>
            <a:t>病気・</a:t>
          </a:r>
          <a:r>
            <a:rPr kumimoji="1" lang="en-US" altLang="ja-JP" sz="2400" dirty="0" smtClean="0"/>
            <a:t>ADL</a:t>
          </a:r>
          <a:r>
            <a:rPr kumimoji="1" lang="ja-JP" altLang="en-US" sz="2400" dirty="0" smtClean="0"/>
            <a:t>低下高齢者</a:t>
          </a:r>
          <a:endParaRPr kumimoji="1" lang="ja-JP" altLang="en-US" sz="2400" dirty="0"/>
        </a:p>
      </dgm:t>
    </dgm:pt>
    <dgm:pt modelId="{6D907200-933C-4821-A125-557A0A05662F}" type="parTrans" cxnId="{BDB1AC30-B274-460C-A663-A1189F3B4A4C}">
      <dgm:prSet/>
      <dgm:spPr/>
      <dgm:t>
        <a:bodyPr/>
        <a:lstStyle/>
        <a:p>
          <a:endParaRPr kumimoji="1" lang="ja-JP" altLang="en-US" sz="1400"/>
        </a:p>
      </dgm:t>
    </dgm:pt>
    <dgm:pt modelId="{70B63376-67BA-46BB-8C09-80217FEAA72B}" type="sibTrans" cxnId="{BDB1AC30-B274-460C-A663-A1189F3B4A4C}">
      <dgm:prSet/>
      <dgm:spPr/>
      <dgm:t>
        <a:bodyPr/>
        <a:lstStyle/>
        <a:p>
          <a:endParaRPr kumimoji="1" lang="ja-JP" altLang="en-US" sz="1400"/>
        </a:p>
      </dgm:t>
    </dgm:pt>
    <dgm:pt modelId="{379EB3CC-7019-472E-A931-5F877C6AD792}">
      <dgm:prSet phldrT="[テキスト]" custT="1"/>
      <dgm:spPr/>
      <dgm:t>
        <a:bodyPr/>
        <a:lstStyle/>
        <a:p>
          <a:r>
            <a:rPr kumimoji="1" lang="ja-JP" altLang="en-US" sz="2400" dirty="0" smtClean="0"/>
            <a:t>③</a:t>
          </a:r>
          <a:r>
            <a:rPr kumimoji="1" lang="en-US" altLang="ja-JP" sz="2400" dirty="0" smtClean="0"/>
            <a:t/>
          </a:r>
          <a:br>
            <a:rPr kumimoji="1" lang="en-US" altLang="ja-JP" sz="2400" dirty="0" smtClean="0"/>
          </a:br>
          <a:r>
            <a:rPr kumimoji="1" lang="ja-JP" altLang="en-US" sz="2400" dirty="0" smtClean="0"/>
            <a:t>低リスク高齢者</a:t>
          </a:r>
          <a:r>
            <a:rPr kumimoji="1" lang="en-US" altLang="ja-JP" sz="2400" dirty="0" smtClean="0"/>
            <a:t/>
          </a:r>
          <a:br>
            <a:rPr kumimoji="1" lang="en-US" altLang="ja-JP" sz="2400" dirty="0" smtClean="0"/>
          </a:br>
          <a:r>
            <a:rPr kumimoji="1" lang="ja-JP" altLang="en-US" sz="2400" dirty="0" smtClean="0"/>
            <a:t>予備軍</a:t>
          </a:r>
          <a:endParaRPr kumimoji="1" lang="ja-JP" altLang="en-US" sz="2400" dirty="0"/>
        </a:p>
      </dgm:t>
    </dgm:pt>
    <dgm:pt modelId="{A095112D-5CAA-4294-8A52-0426AE2F89B3}" type="parTrans" cxnId="{C753354B-49D2-453E-9DA4-FEEC0F7C819D}">
      <dgm:prSet/>
      <dgm:spPr/>
      <dgm:t>
        <a:bodyPr/>
        <a:lstStyle/>
        <a:p>
          <a:endParaRPr kumimoji="1" lang="ja-JP" altLang="en-US" sz="1400"/>
        </a:p>
      </dgm:t>
    </dgm:pt>
    <dgm:pt modelId="{1B8A7417-A2C5-4F0B-90D5-244E4D2152DF}" type="sibTrans" cxnId="{C753354B-49D2-453E-9DA4-FEEC0F7C819D}">
      <dgm:prSet/>
      <dgm:spPr/>
      <dgm:t>
        <a:bodyPr/>
        <a:lstStyle/>
        <a:p>
          <a:endParaRPr kumimoji="1" lang="ja-JP" altLang="en-US" sz="1400"/>
        </a:p>
      </dgm:t>
    </dgm:pt>
    <dgm:pt modelId="{19874B92-369B-4234-9A01-C20A432D66C8}">
      <dgm:prSet phldrT="[テキスト]" custT="1"/>
      <dgm:spPr/>
      <dgm:t>
        <a:bodyPr/>
        <a:lstStyle/>
        <a:p>
          <a:r>
            <a:rPr kumimoji="1" lang="ja-JP" altLang="en-US" sz="2400" dirty="0" smtClean="0">
              <a:solidFill>
                <a:schemeClr val="bg1"/>
              </a:solidFill>
            </a:rPr>
            <a:t>④</a:t>
          </a:r>
          <a:r>
            <a:rPr kumimoji="1" lang="en-US" altLang="ja-JP" sz="2400" dirty="0" smtClean="0">
              <a:solidFill>
                <a:schemeClr val="bg1"/>
              </a:solidFill>
            </a:rPr>
            <a:t/>
          </a:r>
          <a:br>
            <a:rPr kumimoji="1" lang="en-US" altLang="ja-JP" sz="2400" dirty="0" smtClean="0">
              <a:solidFill>
                <a:schemeClr val="bg1"/>
              </a:solidFill>
            </a:rPr>
          </a:br>
          <a:r>
            <a:rPr kumimoji="1" lang="ja-JP" altLang="en-US" sz="2400" dirty="0" smtClean="0">
              <a:solidFill>
                <a:schemeClr val="bg1"/>
              </a:solidFill>
            </a:rPr>
            <a:t>高リス</a:t>
          </a:r>
          <a:r>
            <a:rPr kumimoji="1" lang="ja-JP" altLang="en-US" sz="2400" dirty="0" smtClean="0"/>
            <a:t>ク高齢者</a:t>
          </a:r>
          <a:r>
            <a:rPr kumimoji="1" lang="en-US" altLang="ja-JP" sz="2400" dirty="0" smtClean="0"/>
            <a:t/>
          </a:r>
          <a:br>
            <a:rPr kumimoji="1" lang="en-US" altLang="ja-JP" sz="2400" dirty="0" smtClean="0"/>
          </a:br>
          <a:r>
            <a:rPr kumimoji="1" lang="ja-JP" altLang="en-US" sz="2400" dirty="0" smtClean="0"/>
            <a:t>予備軍</a:t>
          </a:r>
          <a:endParaRPr kumimoji="1" lang="ja-JP" altLang="en-US" sz="2400" dirty="0"/>
        </a:p>
      </dgm:t>
    </dgm:pt>
    <dgm:pt modelId="{CE9A9136-5353-451F-A4F9-4889350AA6C6}" type="parTrans" cxnId="{5AE8A1C9-EB4D-4DD2-A2C3-075B17843CD7}">
      <dgm:prSet/>
      <dgm:spPr/>
      <dgm:t>
        <a:bodyPr/>
        <a:lstStyle/>
        <a:p>
          <a:endParaRPr kumimoji="1" lang="ja-JP" altLang="en-US" sz="1400"/>
        </a:p>
      </dgm:t>
    </dgm:pt>
    <dgm:pt modelId="{D450CDDF-D2E8-4B5E-85A9-E8FCDBF8FDCE}" type="sibTrans" cxnId="{5AE8A1C9-EB4D-4DD2-A2C3-075B17843CD7}">
      <dgm:prSet/>
      <dgm:spPr/>
      <dgm:t>
        <a:bodyPr/>
        <a:lstStyle/>
        <a:p>
          <a:endParaRPr kumimoji="1" lang="ja-JP" altLang="en-US" sz="1400"/>
        </a:p>
      </dgm:t>
    </dgm:pt>
    <dgm:pt modelId="{8E2ECBFD-6227-409F-BE9D-4ADA562D08CC}">
      <dgm:prSet/>
      <dgm:spPr/>
      <dgm:t>
        <a:bodyPr/>
        <a:lstStyle/>
        <a:p>
          <a:endParaRPr kumimoji="1" lang="ja-JP" altLang="en-US" sz="1400"/>
        </a:p>
      </dgm:t>
    </dgm:pt>
    <dgm:pt modelId="{921268CC-CAD9-43E2-BD7C-04CA181CE0C2}" type="parTrans" cxnId="{E426B8FF-F728-4B11-A543-B5AB297025A3}">
      <dgm:prSet/>
      <dgm:spPr/>
      <dgm:t>
        <a:bodyPr/>
        <a:lstStyle/>
        <a:p>
          <a:endParaRPr kumimoji="1" lang="ja-JP" altLang="en-US" sz="1400"/>
        </a:p>
      </dgm:t>
    </dgm:pt>
    <dgm:pt modelId="{2984F4CE-0EB9-46C3-B72D-D6E39BF3EEE8}" type="sibTrans" cxnId="{E426B8FF-F728-4B11-A543-B5AB297025A3}">
      <dgm:prSet/>
      <dgm:spPr/>
      <dgm:t>
        <a:bodyPr/>
        <a:lstStyle/>
        <a:p>
          <a:endParaRPr kumimoji="1" lang="ja-JP" altLang="en-US" sz="1400"/>
        </a:p>
      </dgm:t>
    </dgm:pt>
    <dgm:pt modelId="{EBC5BB0B-9999-4DE3-8439-23D4B7B0FB13}">
      <dgm:prSet/>
      <dgm:spPr/>
      <dgm:t>
        <a:bodyPr/>
        <a:lstStyle/>
        <a:p>
          <a:endParaRPr kumimoji="1" lang="ja-JP" altLang="en-US" sz="1400"/>
        </a:p>
      </dgm:t>
    </dgm:pt>
    <dgm:pt modelId="{1E01594C-AC1C-4ACB-ADBC-0C320BEA4166}" type="parTrans" cxnId="{AC4968F5-4CB2-4C17-9023-BBAE30DFC692}">
      <dgm:prSet/>
      <dgm:spPr/>
      <dgm:t>
        <a:bodyPr/>
        <a:lstStyle/>
        <a:p>
          <a:endParaRPr kumimoji="1" lang="ja-JP" altLang="en-US" sz="1400"/>
        </a:p>
      </dgm:t>
    </dgm:pt>
    <dgm:pt modelId="{0A2E345C-6308-49C4-9774-7B494A56BED9}" type="sibTrans" cxnId="{AC4968F5-4CB2-4C17-9023-BBAE30DFC692}">
      <dgm:prSet/>
      <dgm:spPr/>
      <dgm:t>
        <a:bodyPr/>
        <a:lstStyle/>
        <a:p>
          <a:endParaRPr kumimoji="1" lang="ja-JP" altLang="en-US" sz="1400"/>
        </a:p>
      </dgm:t>
    </dgm:pt>
    <dgm:pt modelId="{46DDE58F-3859-4BAB-B41F-105D4451B598}">
      <dgm:prSet/>
      <dgm:spPr/>
      <dgm:t>
        <a:bodyPr/>
        <a:lstStyle/>
        <a:p>
          <a:endParaRPr kumimoji="1" lang="ja-JP" altLang="en-US" sz="1400"/>
        </a:p>
      </dgm:t>
    </dgm:pt>
    <dgm:pt modelId="{73F516E5-D3A4-4D9E-9982-577365939108}" type="parTrans" cxnId="{6EDB2F91-4567-4580-B466-5F1D245E749D}">
      <dgm:prSet/>
      <dgm:spPr/>
      <dgm:t>
        <a:bodyPr/>
        <a:lstStyle/>
        <a:p>
          <a:endParaRPr kumimoji="1" lang="ja-JP" altLang="en-US" sz="1400"/>
        </a:p>
      </dgm:t>
    </dgm:pt>
    <dgm:pt modelId="{76B67125-81E2-41EC-886E-783A7E29382F}" type="sibTrans" cxnId="{6EDB2F91-4567-4580-B466-5F1D245E749D}">
      <dgm:prSet/>
      <dgm:spPr/>
      <dgm:t>
        <a:bodyPr/>
        <a:lstStyle/>
        <a:p>
          <a:endParaRPr kumimoji="1" lang="ja-JP" altLang="en-US" sz="1400"/>
        </a:p>
      </dgm:t>
    </dgm:pt>
    <dgm:pt modelId="{C13BC849-0E19-4EF9-988D-019D803992F7}">
      <dgm:prSet/>
      <dgm:spPr/>
      <dgm:t>
        <a:bodyPr/>
        <a:lstStyle/>
        <a:p>
          <a:endParaRPr kumimoji="1" lang="ja-JP" altLang="en-US" sz="1400"/>
        </a:p>
      </dgm:t>
    </dgm:pt>
    <dgm:pt modelId="{AFA72A13-E6EE-40AF-828B-0DC48E7735BA}" type="parTrans" cxnId="{92E40543-1454-4B1E-95ED-730E95C824E4}">
      <dgm:prSet/>
      <dgm:spPr/>
      <dgm:t>
        <a:bodyPr/>
        <a:lstStyle/>
        <a:p>
          <a:endParaRPr kumimoji="1" lang="ja-JP" altLang="en-US" sz="1400"/>
        </a:p>
      </dgm:t>
    </dgm:pt>
    <dgm:pt modelId="{6B44D64D-7A0E-4593-8DDB-B287A37D5B37}" type="sibTrans" cxnId="{92E40543-1454-4B1E-95ED-730E95C824E4}">
      <dgm:prSet/>
      <dgm:spPr/>
      <dgm:t>
        <a:bodyPr/>
        <a:lstStyle/>
        <a:p>
          <a:endParaRPr kumimoji="1" lang="ja-JP" altLang="en-US" sz="1400"/>
        </a:p>
      </dgm:t>
    </dgm:pt>
    <dgm:pt modelId="{5497E20D-87A0-4479-8AAF-4F54BB5C9ECE}">
      <dgm:prSet/>
      <dgm:spPr/>
      <dgm:t>
        <a:bodyPr/>
        <a:lstStyle/>
        <a:p>
          <a:endParaRPr kumimoji="1" lang="ja-JP" altLang="en-US" sz="1400"/>
        </a:p>
      </dgm:t>
    </dgm:pt>
    <dgm:pt modelId="{F67D29A0-EB1A-44C7-A72F-62EDACB72D22}" type="parTrans" cxnId="{A716F485-172C-462D-B8E0-2262FEF369C2}">
      <dgm:prSet/>
      <dgm:spPr/>
      <dgm:t>
        <a:bodyPr/>
        <a:lstStyle/>
        <a:p>
          <a:endParaRPr kumimoji="1" lang="ja-JP" altLang="en-US" sz="1400"/>
        </a:p>
      </dgm:t>
    </dgm:pt>
    <dgm:pt modelId="{321CF056-31DC-4E42-A3CA-C6B53D98396B}" type="sibTrans" cxnId="{A716F485-172C-462D-B8E0-2262FEF369C2}">
      <dgm:prSet/>
      <dgm:spPr/>
      <dgm:t>
        <a:bodyPr/>
        <a:lstStyle/>
        <a:p>
          <a:endParaRPr kumimoji="1" lang="ja-JP" altLang="en-US" sz="1400"/>
        </a:p>
      </dgm:t>
    </dgm:pt>
    <dgm:pt modelId="{BF43D4A4-32DD-4DCD-A134-6E9E8AD0EB45}">
      <dgm:prSet/>
      <dgm:spPr/>
      <dgm:t>
        <a:bodyPr/>
        <a:lstStyle/>
        <a:p>
          <a:endParaRPr kumimoji="1" lang="ja-JP" altLang="en-US" sz="1400"/>
        </a:p>
      </dgm:t>
    </dgm:pt>
    <dgm:pt modelId="{EB8F7EE8-4EFE-4062-9EEF-721907336C81}" type="parTrans" cxnId="{2EECEA87-7716-4F76-B75A-7CE4F8872020}">
      <dgm:prSet/>
      <dgm:spPr/>
      <dgm:t>
        <a:bodyPr/>
        <a:lstStyle/>
        <a:p>
          <a:endParaRPr kumimoji="1" lang="ja-JP" altLang="en-US" sz="1400"/>
        </a:p>
      </dgm:t>
    </dgm:pt>
    <dgm:pt modelId="{1526ABD7-02F7-4E61-9C6A-AC5F225976CD}" type="sibTrans" cxnId="{2EECEA87-7716-4F76-B75A-7CE4F8872020}">
      <dgm:prSet/>
      <dgm:spPr/>
      <dgm:t>
        <a:bodyPr/>
        <a:lstStyle/>
        <a:p>
          <a:endParaRPr kumimoji="1" lang="ja-JP" altLang="en-US" sz="1400"/>
        </a:p>
      </dgm:t>
    </dgm:pt>
    <dgm:pt modelId="{ED63F52D-AF89-4090-965F-C6BC159F1467}">
      <dgm:prSet/>
      <dgm:spPr/>
      <dgm:t>
        <a:bodyPr/>
        <a:lstStyle/>
        <a:p>
          <a:endParaRPr kumimoji="1" lang="ja-JP" altLang="en-US" sz="1400"/>
        </a:p>
      </dgm:t>
    </dgm:pt>
    <dgm:pt modelId="{00B38756-E18C-4E1E-A77A-7DC615AC192E}" type="parTrans" cxnId="{C204A8CF-C6E4-4350-B8F1-548BA01091F3}">
      <dgm:prSet/>
      <dgm:spPr/>
      <dgm:t>
        <a:bodyPr/>
        <a:lstStyle/>
        <a:p>
          <a:endParaRPr kumimoji="1" lang="ja-JP" altLang="en-US" sz="1400"/>
        </a:p>
      </dgm:t>
    </dgm:pt>
    <dgm:pt modelId="{407669E7-DE23-4DCC-A9D2-7D8844389BE4}" type="sibTrans" cxnId="{C204A8CF-C6E4-4350-B8F1-548BA01091F3}">
      <dgm:prSet/>
      <dgm:spPr/>
      <dgm:t>
        <a:bodyPr/>
        <a:lstStyle/>
        <a:p>
          <a:endParaRPr kumimoji="1" lang="ja-JP" altLang="en-US" sz="1400"/>
        </a:p>
      </dgm:t>
    </dgm:pt>
    <dgm:pt modelId="{2E1DFC4A-4635-4F64-AF57-503CE6D16B95}">
      <dgm:prSet/>
      <dgm:spPr/>
      <dgm:t>
        <a:bodyPr/>
        <a:lstStyle/>
        <a:p>
          <a:endParaRPr kumimoji="1" lang="ja-JP" altLang="en-US" sz="1400"/>
        </a:p>
      </dgm:t>
    </dgm:pt>
    <dgm:pt modelId="{56235FBA-D568-46CD-858E-4B1585ACFAD4}" type="parTrans" cxnId="{8E070C1B-73B4-4427-A7E8-72FBCA9CA7A7}">
      <dgm:prSet/>
      <dgm:spPr/>
      <dgm:t>
        <a:bodyPr/>
        <a:lstStyle/>
        <a:p>
          <a:endParaRPr kumimoji="1" lang="ja-JP" altLang="en-US" sz="1400"/>
        </a:p>
      </dgm:t>
    </dgm:pt>
    <dgm:pt modelId="{84FB41CA-FEEA-4309-B188-CE9823C1A7A2}" type="sibTrans" cxnId="{8E070C1B-73B4-4427-A7E8-72FBCA9CA7A7}">
      <dgm:prSet/>
      <dgm:spPr/>
      <dgm:t>
        <a:bodyPr/>
        <a:lstStyle/>
        <a:p>
          <a:endParaRPr kumimoji="1" lang="ja-JP" altLang="en-US" sz="1400"/>
        </a:p>
      </dgm:t>
    </dgm:pt>
    <dgm:pt modelId="{4B65067F-60FA-4B1A-9892-25792F5E2DAC}" type="pres">
      <dgm:prSet presAssocID="{4E5C4D7D-C3CF-4FFE-BCA3-8EE93B00BE18}" presName="matrix" presStyleCnt="0">
        <dgm:presLayoutVars>
          <dgm:chMax val="1"/>
          <dgm:dir/>
          <dgm:resizeHandles val="exact"/>
        </dgm:presLayoutVars>
      </dgm:prSet>
      <dgm:spPr/>
      <dgm:t>
        <a:bodyPr/>
        <a:lstStyle/>
        <a:p>
          <a:endParaRPr kumimoji="1" lang="ja-JP" altLang="en-US"/>
        </a:p>
      </dgm:t>
    </dgm:pt>
    <dgm:pt modelId="{F1A88EF2-1C5A-4F64-90FF-EC626AEFB334}" type="pres">
      <dgm:prSet presAssocID="{4E5C4D7D-C3CF-4FFE-BCA3-8EE93B00BE18}" presName="axisShape" presStyleLbl="bgShp" presStyleIdx="0" presStyleCnt="1" custScaleX="165464"/>
      <dgm:spPr/>
    </dgm:pt>
    <dgm:pt modelId="{ACB076A1-96E9-41A2-A9BA-8964A03B1B98}" type="pres">
      <dgm:prSet presAssocID="{4E5C4D7D-C3CF-4FFE-BCA3-8EE93B00BE18}" presName="rect1" presStyleLbl="node1" presStyleIdx="0" presStyleCnt="4" custScaleX="103295">
        <dgm:presLayoutVars>
          <dgm:chMax val="0"/>
          <dgm:chPref val="0"/>
          <dgm:bulletEnabled val="1"/>
        </dgm:presLayoutVars>
      </dgm:prSet>
      <dgm:spPr/>
      <dgm:t>
        <a:bodyPr/>
        <a:lstStyle/>
        <a:p>
          <a:endParaRPr kumimoji="1" lang="ja-JP" altLang="en-US"/>
        </a:p>
      </dgm:t>
    </dgm:pt>
    <dgm:pt modelId="{3A57A838-8447-4482-A4A7-F0011122D863}" type="pres">
      <dgm:prSet presAssocID="{4E5C4D7D-C3CF-4FFE-BCA3-8EE93B00BE18}" presName="rect2" presStyleLbl="node1" presStyleIdx="1" presStyleCnt="4" custScaleX="109782" custLinFactNeighborX="3551">
        <dgm:presLayoutVars>
          <dgm:chMax val="0"/>
          <dgm:chPref val="0"/>
          <dgm:bulletEnabled val="1"/>
        </dgm:presLayoutVars>
      </dgm:prSet>
      <dgm:spPr/>
      <dgm:t>
        <a:bodyPr/>
        <a:lstStyle/>
        <a:p>
          <a:endParaRPr kumimoji="1" lang="ja-JP" altLang="en-US"/>
        </a:p>
      </dgm:t>
    </dgm:pt>
    <dgm:pt modelId="{70708761-D23C-4A40-8860-F6F063AF88FD}" type="pres">
      <dgm:prSet presAssocID="{4E5C4D7D-C3CF-4FFE-BCA3-8EE93B00BE18}" presName="rect3" presStyleLbl="node1" presStyleIdx="2" presStyleCnt="4" custScaleX="103295">
        <dgm:presLayoutVars>
          <dgm:chMax val="0"/>
          <dgm:chPref val="0"/>
          <dgm:bulletEnabled val="1"/>
        </dgm:presLayoutVars>
      </dgm:prSet>
      <dgm:spPr/>
      <dgm:t>
        <a:bodyPr/>
        <a:lstStyle/>
        <a:p>
          <a:endParaRPr kumimoji="1" lang="ja-JP" altLang="en-US"/>
        </a:p>
      </dgm:t>
    </dgm:pt>
    <dgm:pt modelId="{CCADC8A1-7E68-4D18-9C03-90DCE7679C06}" type="pres">
      <dgm:prSet presAssocID="{4E5C4D7D-C3CF-4FFE-BCA3-8EE93B00BE18}" presName="rect4" presStyleLbl="node1" presStyleIdx="3" presStyleCnt="4" custScaleX="109782" custLinFactNeighborX="3551">
        <dgm:presLayoutVars>
          <dgm:chMax val="0"/>
          <dgm:chPref val="0"/>
          <dgm:bulletEnabled val="1"/>
        </dgm:presLayoutVars>
      </dgm:prSet>
      <dgm:spPr/>
      <dgm:t>
        <a:bodyPr/>
        <a:lstStyle/>
        <a:p>
          <a:endParaRPr kumimoji="1" lang="ja-JP" altLang="en-US"/>
        </a:p>
      </dgm:t>
    </dgm:pt>
  </dgm:ptLst>
  <dgm:cxnLst>
    <dgm:cxn modelId="{5AE8A1C9-EB4D-4DD2-A2C3-075B17843CD7}" srcId="{4E5C4D7D-C3CF-4FFE-BCA3-8EE93B00BE18}" destId="{19874B92-369B-4234-9A01-C20A432D66C8}" srcOrd="3" destOrd="0" parTransId="{CE9A9136-5353-451F-A4F9-4889350AA6C6}" sibTransId="{D450CDDF-D2E8-4B5E-85A9-E8FCDBF8FDCE}"/>
    <dgm:cxn modelId="{6EDB2F91-4567-4580-B466-5F1D245E749D}" srcId="{4E5C4D7D-C3CF-4FFE-BCA3-8EE93B00BE18}" destId="{46DDE58F-3859-4BAB-B41F-105D4451B598}" srcOrd="6" destOrd="0" parTransId="{73F516E5-D3A4-4D9E-9982-577365939108}" sibTransId="{76B67125-81E2-41EC-886E-783A7E29382F}"/>
    <dgm:cxn modelId="{5CEA03C7-7BA2-4E30-9FE9-6204F1A51255}" type="presOf" srcId="{379EB3CC-7019-472E-A931-5F877C6AD792}" destId="{70708761-D23C-4A40-8860-F6F063AF88FD}" srcOrd="0" destOrd="0" presId="urn:microsoft.com/office/officeart/2005/8/layout/matrix2"/>
    <dgm:cxn modelId="{D9EE50B2-5BD9-4B79-86AD-9E932813F10C}" type="presOf" srcId="{D798D4B9-2F40-472B-8434-E90B6520012A}" destId="{ACB076A1-96E9-41A2-A9BA-8964A03B1B98}" srcOrd="0" destOrd="0" presId="urn:microsoft.com/office/officeart/2005/8/layout/matrix2"/>
    <dgm:cxn modelId="{C204A8CF-C6E4-4350-B8F1-548BA01091F3}" srcId="{4E5C4D7D-C3CF-4FFE-BCA3-8EE93B00BE18}" destId="{ED63F52D-AF89-4090-965F-C6BC159F1467}" srcOrd="10" destOrd="0" parTransId="{00B38756-E18C-4E1E-A77A-7DC615AC192E}" sibTransId="{407669E7-DE23-4DCC-A9D2-7D8844389BE4}"/>
    <dgm:cxn modelId="{8E070C1B-73B4-4427-A7E8-72FBCA9CA7A7}" srcId="{4E5C4D7D-C3CF-4FFE-BCA3-8EE93B00BE18}" destId="{2E1DFC4A-4635-4F64-AF57-503CE6D16B95}" srcOrd="11" destOrd="0" parTransId="{56235FBA-D568-46CD-858E-4B1585ACFAD4}" sibTransId="{84FB41CA-FEEA-4309-B188-CE9823C1A7A2}"/>
    <dgm:cxn modelId="{92E40543-1454-4B1E-95ED-730E95C824E4}" srcId="{4E5C4D7D-C3CF-4FFE-BCA3-8EE93B00BE18}" destId="{C13BC849-0E19-4EF9-988D-019D803992F7}" srcOrd="7" destOrd="0" parTransId="{AFA72A13-E6EE-40AF-828B-0DC48E7735BA}" sibTransId="{6B44D64D-7A0E-4593-8DDB-B287A37D5B37}"/>
    <dgm:cxn modelId="{BDB1AC30-B274-460C-A663-A1189F3B4A4C}" srcId="{4E5C4D7D-C3CF-4FFE-BCA3-8EE93B00BE18}" destId="{BBAF7737-2D99-42CA-B34F-7956DEDB3876}" srcOrd="1" destOrd="0" parTransId="{6D907200-933C-4821-A125-557A0A05662F}" sibTransId="{70B63376-67BA-46BB-8C09-80217FEAA72B}"/>
    <dgm:cxn modelId="{E426B8FF-F728-4B11-A543-B5AB297025A3}" srcId="{4E5C4D7D-C3CF-4FFE-BCA3-8EE93B00BE18}" destId="{8E2ECBFD-6227-409F-BE9D-4ADA562D08CC}" srcOrd="4" destOrd="0" parTransId="{921268CC-CAD9-43E2-BD7C-04CA181CE0C2}" sibTransId="{2984F4CE-0EB9-46C3-B72D-D6E39BF3EEE8}"/>
    <dgm:cxn modelId="{69FA129B-6826-47FE-A2FE-1ECE83BF57FC}" srcId="{4E5C4D7D-C3CF-4FFE-BCA3-8EE93B00BE18}" destId="{D798D4B9-2F40-472B-8434-E90B6520012A}" srcOrd="0" destOrd="0" parTransId="{21865FC9-766E-49E5-9B8A-BE863EF226F4}" sibTransId="{28B707C2-704E-44B1-AB1E-22D3E962EBB5}"/>
    <dgm:cxn modelId="{AC4968F5-4CB2-4C17-9023-BBAE30DFC692}" srcId="{4E5C4D7D-C3CF-4FFE-BCA3-8EE93B00BE18}" destId="{EBC5BB0B-9999-4DE3-8439-23D4B7B0FB13}" srcOrd="5" destOrd="0" parTransId="{1E01594C-AC1C-4ACB-ADBC-0C320BEA4166}" sibTransId="{0A2E345C-6308-49C4-9774-7B494A56BED9}"/>
    <dgm:cxn modelId="{2EECEA87-7716-4F76-B75A-7CE4F8872020}" srcId="{4E5C4D7D-C3CF-4FFE-BCA3-8EE93B00BE18}" destId="{BF43D4A4-32DD-4DCD-A134-6E9E8AD0EB45}" srcOrd="9" destOrd="0" parTransId="{EB8F7EE8-4EFE-4062-9EEF-721907336C81}" sibTransId="{1526ABD7-02F7-4E61-9C6A-AC5F225976CD}"/>
    <dgm:cxn modelId="{A716F485-172C-462D-B8E0-2262FEF369C2}" srcId="{4E5C4D7D-C3CF-4FFE-BCA3-8EE93B00BE18}" destId="{5497E20D-87A0-4479-8AAF-4F54BB5C9ECE}" srcOrd="8" destOrd="0" parTransId="{F67D29A0-EB1A-44C7-A72F-62EDACB72D22}" sibTransId="{321CF056-31DC-4E42-A3CA-C6B53D98396B}"/>
    <dgm:cxn modelId="{74D111CA-424E-4F8E-B201-376F2B21F161}" type="presOf" srcId="{19874B92-369B-4234-9A01-C20A432D66C8}" destId="{CCADC8A1-7E68-4D18-9C03-90DCE7679C06}" srcOrd="0" destOrd="0" presId="urn:microsoft.com/office/officeart/2005/8/layout/matrix2"/>
    <dgm:cxn modelId="{2DC308BF-AD2A-43F5-9545-5049AEB874E0}" type="presOf" srcId="{BBAF7737-2D99-42CA-B34F-7956DEDB3876}" destId="{3A57A838-8447-4482-A4A7-F0011122D863}" srcOrd="0" destOrd="0" presId="urn:microsoft.com/office/officeart/2005/8/layout/matrix2"/>
    <dgm:cxn modelId="{25794823-A4C9-4E96-9348-5E6DC347C51D}" type="presOf" srcId="{4E5C4D7D-C3CF-4FFE-BCA3-8EE93B00BE18}" destId="{4B65067F-60FA-4B1A-9892-25792F5E2DAC}" srcOrd="0" destOrd="0" presId="urn:microsoft.com/office/officeart/2005/8/layout/matrix2"/>
    <dgm:cxn modelId="{C753354B-49D2-453E-9DA4-FEEC0F7C819D}" srcId="{4E5C4D7D-C3CF-4FFE-BCA3-8EE93B00BE18}" destId="{379EB3CC-7019-472E-A931-5F877C6AD792}" srcOrd="2" destOrd="0" parTransId="{A095112D-5CAA-4294-8A52-0426AE2F89B3}" sibTransId="{1B8A7417-A2C5-4F0B-90D5-244E4D2152DF}"/>
    <dgm:cxn modelId="{3BC57ECB-A6F8-4CC7-A6F4-EACD88234561}" type="presParOf" srcId="{4B65067F-60FA-4B1A-9892-25792F5E2DAC}" destId="{F1A88EF2-1C5A-4F64-90FF-EC626AEFB334}" srcOrd="0" destOrd="0" presId="urn:microsoft.com/office/officeart/2005/8/layout/matrix2"/>
    <dgm:cxn modelId="{010209A6-613C-4388-8BA3-9116E30F1686}" type="presParOf" srcId="{4B65067F-60FA-4B1A-9892-25792F5E2DAC}" destId="{ACB076A1-96E9-41A2-A9BA-8964A03B1B98}" srcOrd="1" destOrd="0" presId="urn:microsoft.com/office/officeart/2005/8/layout/matrix2"/>
    <dgm:cxn modelId="{47BF9D33-A7CB-4D6C-B222-C2236BEC20E8}" type="presParOf" srcId="{4B65067F-60FA-4B1A-9892-25792F5E2DAC}" destId="{3A57A838-8447-4482-A4A7-F0011122D863}" srcOrd="2" destOrd="0" presId="urn:microsoft.com/office/officeart/2005/8/layout/matrix2"/>
    <dgm:cxn modelId="{E44C4FF4-446D-4D1A-8D55-D8A0D012CDF3}" type="presParOf" srcId="{4B65067F-60FA-4B1A-9892-25792F5E2DAC}" destId="{70708761-D23C-4A40-8860-F6F063AF88FD}" srcOrd="3" destOrd="0" presId="urn:microsoft.com/office/officeart/2005/8/layout/matrix2"/>
    <dgm:cxn modelId="{F05E533A-3134-48DF-B2AE-A6BB6B27DEBC}" type="presParOf" srcId="{4B65067F-60FA-4B1A-9892-25792F5E2DAC}" destId="{CCADC8A1-7E68-4D18-9C03-90DCE7679C0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5C4D7D-C3CF-4FFE-BCA3-8EE93B00BE18}"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kumimoji="1" lang="ja-JP" altLang="en-US"/>
        </a:p>
      </dgm:t>
    </dgm:pt>
    <dgm:pt modelId="{D798D4B9-2F40-472B-8434-E90B6520012A}">
      <dgm:prSet phldrT="[テキスト]" custT="1"/>
      <dgm:spPr/>
      <dgm:t>
        <a:bodyPr anchor="t" anchorCtr="0"/>
        <a:lstStyle/>
        <a:p>
          <a:r>
            <a:rPr kumimoji="1" lang="ja-JP" altLang="en-US" sz="2400" dirty="0" smtClean="0">
              <a:solidFill>
                <a:schemeClr val="bg1"/>
              </a:solidFill>
            </a:rPr>
            <a:t>①</a:t>
          </a:r>
          <a:r>
            <a:rPr kumimoji="1" lang="en-US" altLang="ja-JP" sz="2400" dirty="0" smtClean="0">
              <a:solidFill>
                <a:schemeClr val="bg1"/>
              </a:solidFill>
            </a:rPr>
            <a:t/>
          </a:r>
          <a:br>
            <a:rPr kumimoji="1" lang="en-US" altLang="ja-JP" sz="2400" dirty="0" smtClean="0">
              <a:solidFill>
                <a:schemeClr val="bg1"/>
              </a:solidFill>
            </a:rPr>
          </a:br>
          <a:r>
            <a:rPr kumimoji="1" lang="ja-JP" altLang="en-US" sz="2400" dirty="0" smtClean="0">
              <a:solidFill>
                <a:schemeClr val="bg1"/>
              </a:solidFill>
            </a:rPr>
            <a:t>まだ</a:t>
          </a:r>
          <a:r>
            <a:rPr kumimoji="1" lang="ja-JP" altLang="en-US" sz="2400" dirty="0" smtClean="0"/>
            <a:t>元気高齢者</a:t>
          </a:r>
          <a:r>
            <a:rPr kumimoji="1" lang="en-US" altLang="ja-JP" sz="2400" dirty="0" smtClean="0"/>
            <a:t/>
          </a:r>
          <a:br>
            <a:rPr kumimoji="1" lang="en-US" altLang="ja-JP" sz="2400" dirty="0" smtClean="0"/>
          </a:br>
          <a:endParaRPr kumimoji="1" lang="en-US" altLang="ja-JP" sz="2400" dirty="0" smtClean="0"/>
        </a:p>
      </dgm:t>
    </dgm:pt>
    <dgm:pt modelId="{21865FC9-766E-49E5-9B8A-BE863EF226F4}" type="parTrans" cxnId="{69FA129B-6826-47FE-A2FE-1ECE83BF57FC}">
      <dgm:prSet/>
      <dgm:spPr/>
      <dgm:t>
        <a:bodyPr/>
        <a:lstStyle/>
        <a:p>
          <a:endParaRPr kumimoji="1" lang="ja-JP" altLang="en-US" sz="1400"/>
        </a:p>
      </dgm:t>
    </dgm:pt>
    <dgm:pt modelId="{28B707C2-704E-44B1-AB1E-22D3E962EBB5}" type="sibTrans" cxnId="{69FA129B-6826-47FE-A2FE-1ECE83BF57FC}">
      <dgm:prSet/>
      <dgm:spPr/>
      <dgm:t>
        <a:bodyPr/>
        <a:lstStyle/>
        <a:p>
          <a:endParaRPr kumimoji="1" lang="ja-JP" altLang="en-US" sz="1400"/>
        </a:p>
      </dgm:t>
    </dgm:pt>
    <dgm:pt modelId="{BBAF7737-2D99-42CA-B34F-7956DEDB3876}">
      <dgm:prSet phldrT="[テキスト]" custT="1"/>
      <dgm:spPr/>
      <dgm:t>
        <a:bodyPr/>
        <a:lstStyle/>
        <a:p>
          <a:r>
            <a:rPr kumimoji="1" lang="ja-JP" altLang="en-US" sz="2400" dirty="0" smtClean="0"/>
            <a:t>②</a:t>
          </a:r>
          <a:r>
            <a:rPr kumimoji="1" lang="en-US" altLang="ja-JP" sz="2400" dirty="0" smtClean="0"/>
            <a:t/>
          </a:r>
          <a:br>
            <a:rPr kumimoji="1" lang="en-US" altLang="ja-JP" sz="2400" dirty="0" smtClean="0"/>
          </a:br>
          <a:r>
            <a:rPr kumimoji="1" lang="ja-JP" altLang="en-US" sz="2400" dirty="0" smtClean="0"/>
            <a:t>病気・</a:t>
          </a:r>
          <a:r>
            <a:rPr kumimoji="1" lang="en-US" altLang="ja-JP" sz="2400" dirty="0" smtClean="0"/>
            <a:t>ADL</a:t>
          </a:r>
          <a:r>
            <a:rPr kumimoji="1" lang="ja-JP" altLang="en-US" sz="2400" dirty="0" smtClean="0"/>
            <a:t>低下高齢者</a:t>
          </a:r>
          <a:endParaRPr kumimoji="1" lang="ja-JP" altLang="en-US" sz="2400" dirty="0"/>
        </a:p>
      </dgm:t>
    </dgm:pt>
    <dgm:pt modelId="{6D907200-933C-4821-A125-557A0A05662F}" type="parTrans" cxnId="{BDB1AC30-B274-460C-A663-A1189F3B4A4C}">
      <dgm:prSet/>
      <dgm:spPr/>
      <dgm:t>
        <a:bodyPr/>
        <a:lstStyle/>
        <a:p>
          <a:endParaRPr kumimoji="1" lang="ja-JP" altLang="en-US" sz="1400"/>
        </a:p>
      </dgm:t>
    </dgm:pt>
    <dgm:pt modelId="{70B63376-67BA-46BB-8C09-80217FEAA72B}" type="sibTrans" cxnId="{BDB1AC30-B274-460C-A663-A1189F3B4A4C}">
      <dgm:prSet/>
      <dgm:spPr/>
      <dgm:t>
        <a:bodyPr/>
        <a:lstStyle/>
        <a:p>
          <a:endParaRPr kumimoji="1" lang="ja-JP" altLang="en-US" sz="1400"/>
        </a:p>
      </dgm:t>
    </dgm:pt>
    <dgm:pt modelId="{379EB3CC-7019-472E-A931-5F877C6AD792}">
      <dgm:prSet phldrT="[テキスト]" custT="1"/>
      <dgm:spPr/>
      <dgm:t>
        <a:bodyPr/>
        <a:lstStyle/>
        <a:p>
          <a:r>
            <a:rPr kumimoji="1" lang="ja-JP" altLang="en-US" sz="2400" dirty="0" smtClean="0"/>
            <a:t>③</a:t>
          </a:r>
          <a:r>
            <a:rPr kumimoji="1" lang="en-US" altLang="ja-JP" sz="2400" dirty="0" smtClean="0"/>
            <a:t/>
          </a:r>
          <a:br>
            <a:rPr kumimoji="1" lang="en-US" altLang="ja-JP" sz="2400" dirty="0" smtClean="0"/>
          </a:br>
          <a:r>
            <a:rPr kumimoji="1" lang="ja-JP" altLang="en-US" sz="2400" dirty="0" smtClean="0"/>
            <a:t>低リスク高齢者</a:t>
          </a:r>
          <a:r>
            <a:rPr kumimoji="1" lang="en-US" altLang="ja-JP" sz="2400" dirty="0" smtClean="0"/>
            <a:t/>
          </a:r>
          <a:br>
            <a:rPr kumimoji="1" lang="en-US" altLang="ja-JP" sz="2400" dirty="0" smtClean="0"/>
          </a:br>
          <a:r>
            <a:rPr kumimoji="1" lang="ja-JP" altLang="en-US" sz="2400" dirty="0" smtClean="0"/>
            <a:t>予備軍</a:t>
          </a:r>
          <a:endParaRPr kumimoji="1" lang="ja-JP" altLang="en-US" sz="2400" dirty="0"/>
        </a:p>
      </dgm:t>
    </dgm:pt>
    <dgm:pt modelId="{A095112D-5CAA-4294-8A52-0426AE2F89B3}" type="parTrans" cxnId="{C753354B-49D2-453E-9DA4-FEEC0F7C819D}">
      <dgm:prSet/>
      <dgm:spPr/>
      <dgm:t>
        <a:bodyPr/>
        <a:lstStyle/>
        <a:p>
          <a:endParaRPr kumimoji="1" lang="ja-JP" altLang="en-US" sz="1400"/>
        </a:p>
      </dgm:t>
    </dgm:pt>
    <dgm:pt modelId="{1B8A7417-A2C5-4F0B-90D5-244E4D2152DF}" type="sibTrans" cxnId="{C753354B-49D2-453E-9DA4-FEEC0F7C819D}">
      <dgm:prSet/>
      <dgm:spPr/>
      <dgm:t>
        <a:bodyPr/>
        <a:lstStyle/>
        <a:p>
          <a:endParaRPr kumimoji="1" lang="ja-JP" altLang="en-US" sz="1400"/>
        </a:p>
      </dgm:t>
    </dgm:pt>
    <dgm:pt modelId="{19874B92-369B-4234-9A01-C20A432D66C8}">
      <dgm:prSet phldrT="[テキスト]" custT="1"/>
      <dgm:spPr/>
      <dgm:t>
        <a:bodyPr/>
        <a:lstStyle/>
        <a:p>
          <a:r>
            <a:rPr kumimoji="1" lang="ja-JP" altLang="en-US" sz="2400" dirty="0" smtClean="0">
              <a:solidFill>
                <a:schemeClr val="bg1"/>
              </a:solidFill>
            </a:rPr>
            <a:t>④</a:t>
          </a:r>
          <a:r>
            <a:rPr kumimoji="1" lang="en-US" altLang="ja-JP" sz="2400" dirty="0" smtClean="0">
              <a:solidFill>
                <a:schemeClr val="bg1"/>
              </a:solidFill>
            </a:rPr>
            <a:t/>
          </a:r>
          <a:br>
            <a:rPr kumimoji="1" lang="en-US" altLang="ja-JP" sz="2400" dirty="0" smtClean="0">
              <a:solidFill>
                <a:schemeClr val="bg1"/>
              </a:solidFill>
            </a:rPr>
          </a:br>
          <a:r>
            <a:rPr kumimoji="1" lang="ja-JP" altLang="en-US" sz="2400" dirty="0" smtClean="0">
              <a:solidFill>
                <a:schemeClr val="bg1"/>
              </a:solidFill>
            </a:rPr>
            <a:t>高リス</a:t>
          </a:r>
          <a:r>
            <a:rPr kumimoji="1" lang="ja-JP" altLang="en-US" sz="2400" dirty="0" smtClean="0"/>
            <a:t>ク高齢者</a:t>
          </a:r>
          <a:r>
            <a:rPr kumimoji="1" lang="en-US" altLang="ja-JP" sz="2400" dirty="0" smtClean="0"/>
            <a:t/>
          </a:r>
          <a:br>
            <a:rPr kumimoji="1" lang="en-US" altLang="ja-JP" sz="2400" dirty="0" smtClean="0"/>
          </a:br>
          <a:r>
            <a:rPr kumimoji="1" lang="ja-JP" altLang="en-US" sz="2400" dirty="0" smtClean="0"/>
            <a:t>予備軍</a:t>
          </a:r>
          <a:endParaRPr kumimoji="1" lang="ja-JP" altLang="en-US" sz="2400" dirty="0"/>
        </a:p>
      </dgm:t>
    </dgm:pt>
    <dgm:pt modelId="{CE9A9136-5353-451F-A4F9-4889350AA6C6}" type="parTrans" cxnId="{5AE8A1C9-EB4D-4DD2-A2C3-075B17843CD7}">
      <dgm:prSet/>
      <dgm:spPr/>
      <dgm:t>
        <a:bodyPr/>
        <a:lstStyle/>
        <a:p>
          <a:endParaRPr kumimoji="1" lang="ja-JP" altLang="en-US" sz="1400"/>
        </a:p>
      </dgm:t>
    </dgm:pt>
    <dgm:pt modelId="{D450CDDF-D2E8-4B5E-85A9-E8FCDBF8FDCE}" type="sibTrans" cxnId="{5AE8A1C9-EB4D-4DD2-A2C3-075B17843CD7}">
      <dgm:prSet/>
      <dgm:spPr/>
      <dgm:t>
        <a:bodyPr/>
        <a:lstStyle/>
        <a:p>
          <a:endParaRPr kumimoji="1" lang="ja-JP" altLang="en-US" sz="1400"/>
        </a:p>
      </dgm:t>
    </dgm:pt>
    <dgm:pt modelId="{8E2ECBFD-6227-409F-BE9D-4ADA562D08CC}">
      <dgm:prSet/>
      <dgm:spPr/>
      <dgm:t>
        <a:bodyPr/>
        <a:lstStyle/>
        <a:p>
          <a:endParaRPr kumimoji="1" lang="ja-JP" altLang="en-US" sz="1400"/>
        </a:p>
      </dgm:t>
    </dgm:pt>
    <dgm:pt modelId="{921268CC-CAD9-43E2-BD7C-04CA181CE0C2}" type="parTrans" cxnId="{E426B8FF-F728-4B11-A543-B5AB297025A3}">
      <dgm:prSet/>
      <dgm:spPr/>
      <dgm:t>
        <a:bodyPr/>
        <a:lstStyle/>
        <a:p>
          <a:endParaRPr kumimoji="1" lang="ja-JP" altLang="en-US" sz="1400"/>
        </a:p>
      </dgm:t>
    </dgm:pt>
    <dgm:pt modelId="{2984F4CE-0EB9-46C3-B72D-D6E39BF3EEE8}" type="sibTrans" cxnId="{E426B8FF-F728-4B11-A543-B5AB297025A3}">
      <dgm:prSet/>
      <dgm:spPr/>
      <dgm:t>
        <a:bodyPr/>
        <a:lstStyle/>
        <a:p>
          <a:endParaRPr kumimoji="1" lang="ja-JP" altLang="en-US" sz="1400"/>
        </a:p>
      </dgm:t>
    </dgm:pt>
    <dgm:pt modelId="{EBC5BB0B-9999-4DE3-8439-23D4B7B0FB13}">
      <dgm:prSet/>
      <dgm:spPr/>
      <dgm:t>
        <a:bodyPr/>
        <a:lstStyle/>
        <a:p>
          <a:endParaRPr kumimoji="1" lang="ja-JP" altLang="en-US" sz="1400"/>
        </a:p>
      </dgm:t>
    </dgm:pt>
    <dgm:pt modelId="{1E01594C-AC1C-4ACB-ADBC-0C320BEA4166}" type="parTrans" cxnId="{AC4968F5-4CB2-4C17-9023-BBAE30DFC692}">
      <dgm:prSet/>
      <dgm:spPr/>
      <dgm:t>
        <a:bodyPr/>
        <a:lstStyle/>
        <a:p>
          <a:endParaRPr kumimoji="1" lang="ja-JP" altLang="en-US" sz="1400"/>
        </a:p>
      </dgm:t>
    </dgm:pt>
    <dgm:pt modelId="{0A2E345C-6308-49C4-9774-7B494A56BED9}" type="sibTrans" cxnId="{AC4968F5-4CB2-4C17-9023-BBAE30DFC692}">
      <dgm:prSet/>
      <dgm:spPr/>
      <dgm:t>
        <a:bodyPr/>
        <a:lstStyle/>
        <a:p>
          <a:endParaRPr kumimoji="1" lang="ja-JP" altLang="en-US" sz="1400"/>
        </a:p>
      </dgm:t>
    </dgm:pt>
    <dgm:pt modelId="{46DDE58F-3859-4BAB-B41F-105D4451B598}">
      <dgm:prSet/>
      <dgm:spPr/>
      <dgm:t>
        <a:bodyPr/>
        <a:lstStyle/>
        <a:p>
          <a:endParaRPr kumimoji="1" lang="ja-JP" altLang="en-US" sz="1400"/>
        </a:p>
      </dgm:t>
    </dgm:pt>
    <dgm:pt modelId="{73F516E5-D3A4-4D9E-9982-577365939108}" type="parTrans" cxnId="{6EDB2F91-4567-4580-B466-5F1D245E749D}">
      <dgm:prSet/>
      <dgm:spPr/>
      <dgm:t>
        <a:bodyPr/>
        <a:lstStyle/>
        <a:p>
          <a:endParaRPr kumimoji="1" lang="ja-JP" altLang="en-US" sz="1400"/>
        </a:p>
      </dgm:t>
    </dgm:pt>
    <dgm:pt modelId="{76B67125-81E2-41EC-886E-783A7E29382F}" type="sibTrans" cxnId="{6EDB2F91-4567-4580-B466-5F1D245E749D}">
      <dgm:prSet/>
      <dgm:spPr/>
      <dgm:t>
        <a:bodyPr/>
        <a:lstStyle/>
        <a:p>
          <a:endParaRPr kumimoji="1" lang="ja-JP" altLang="en-US" sz="1400"/>
        </a:p>
      </dgm:t>
    </dgm:pt>
    <dgm:pt modelId="{C13BC849-0E19-4EF9-988D-019D803992F7}">
      <dgm:prSet/>
      <dgm:spPr/>
      <dgm:t>
        <a:bodyPr/>
        <a:lstStyle/>
        <a:p>
          <a:endParaRPr kumimoji="1" lang="ja-JP" altLang="en-US" sz="1400"/>
        </a:p>
      </dgm:t>
    </dgm:pt>
    <dgm:pt modelId="{AFA72A13-E6EE-40AF-828B-0DC48E7735BA}" type="parTrans" cxnId="{92E40543-1454-4B1E-95ED-730E95C824E4}">
      <dgm:prSet/>
      <dgm:spPr/>
      <dgm:t>
        <a:bodyPr/>
        <a:lstStyle/>
        <a:p>
          <a:endParaRPr kumimoji="1" lang="ja-JP" altLang="en-US" sz="1400"/>
        </a:p>
      </dgm:t>
    </dgm:pt>
    <dgm:pt modelId="{6B44D64D-7A0E-4593-8DDB-B287A37D5B37}" type="sibTrans" cxnId="{92E40543-1454-4B1E-95ED-730E95C824E4}">
      <dgm:prSet/>
      <dgm:spPr/>
      <dgm:t>
        <a:bodyPr/>
        <a:lstStyle/>
        <a:p>
          <a:endParaRPr kumimoji="1" lang="ja-JP" altLang="en-US" sz="1400"/>
        </a:p>
      </dgm:t>
    </dgm:pt>
    <dgm:pt modelId="{5497E20D-87A0-4479-8AAF-4F54BB5C9ECE}">
      <dgm:prSet/>
      <dgm:spPr/>
      <dgm:t>
        <a:bodyPr/>
        <a:lstStyle/>
        <a:p>
          <a:endParaRPr kumimoji="1" lang="ja-JP" altLang="en-US" sz="1400"/>
        </a:p>
      </dgm:t>
    </dgm:pt>
    <dgm:pt modelId="{F67D29A0-EB1A-44C7-A72F-62EDACB72D22}" type="parTrans" cxnId="{A716F485-172C-462D-B8E0-2262FEF369C2}">
      <dgm:prSet/>
      <dgm:spPr/>
      <dgm:t>
        <a:bodyPr/>
        <a:lstStyle/>
        <a:p>
          <a:endParaRPr kumimoji="1" lang="ja-JP" altLang="en-US" sz="1400"/>
        </a:p>
      </dgm:t>
    </dgm:pt>
    <dgm:pt modelId="{321CF056-31DC-4E42-A3CA-C6B53D98396B}" type="sibTrans" cxnId="{A716F485-172C-462D-B8E0-2262FEF369C2}">
      <dgm:prSet/>
      <dgm:spPr/>
      <dgm:t>
        <a:bodyPr/>
        <a:lstStyle/>
        <a:p>
          <a:endParaRPr kumimoji="1" lang="ja-JP" altLang="en-US" sz="1400"/>
        </a:p>
      </dgm:t>
    </dgm:pt>
    <dgm:pt modelId="{BF43D4A4-32DD-4DCD-A134-6E9E8AD0EB45}">
      <dgm:prSet/>
      <dgm:spPr/>
      <dgm:t>
        <a:bodyPr/>
        <a:lstStyle/>
        <a:p>
          <a:endParaRPr kumimoji="1" lang="ja-JP" altLang="en-US" sz="1400"/>
        </a:p>
      </dgm:t>
    </dgm:pt>
    <dgm:pt modelId="{EB8F7EE8-4EFE-4062-9EEF-721907336C81}" type="parTrans" cxnId="{2EECEA87-7716-4F76-B75A-7CE4F8872020}">
      <dgm:prSet/>
      <dgm:spPr/>
      <dgm:t>
        <a:bodyPr/>
        <a:lstStyle/>
        <a:p>
          <a:endParaRPr kumimoji="1" lang="ja-JP" altLang="en-US" sz="1400"/>
        </a:p>
      </dgm:t>
    </dgm:pt>
    <dgm:pt modelId="{1526ABD7-02F7-4E61-9C6A-AC5F225976CD}" type="sibTrans" cxnId="{2EECEA87-7716-4F76-B75A-7CE4F8872020}">
      <dgm:prSet/>
      <dgm:spPr/>
      <dgm:t>
        <a:bodyPr/>
        <a:lstStyle/>
        <a:p>
          <a:endParaRPr kumimoji="1" lang="ja-JP" altLang="en-US" sz="1400"/>
        </a:p>
      </dgm:t>
    </dgm:pt>
    <dgm:pt modelId="{ED63F52D-AF89-4090-965F-C6BC159F1467}">
      <dgm:prSet/>
      <dgm:spPr/>
      <dgm:t>
        <a:bodyPr/>
        <a:lstStyle/>
        <a:p>
          <a:endParaRPr kumimoji="1" lang="ja-JP" altLang="en-US" sz="1400"/>
        </a:p>
      </dgm:t>
    </dgm:pt>
    <dgm:pt modelId="{00B38756-E18C-4E1E-A77A-7DC615AC192E}" type="parTrans" cxnId="{C204A8CF-C6E4-4350-B8F1-548BA01091F3}">
      <dgm:prSet/>
      <dgm:spPr/>
      <dgm:t>
        <a:bodyPr/>
        <a:lstStyle/>
        <a:p>
          <a:endParaRPr kumimoji="1" lang="ja-JP" altLang="en-US" sz="1400"/>
        </a:p>
      </dgm:t>
    </dgm:pt>
    <dgm:pt modelId="{407669E7-DE23-4DCC-A9D2-7D8844389BE4}" type="sibTrans" cxnId="{C204A8CF-C6E4-4350-B8F1-548BA01091F3}">
      <dgm:prSet/>
      <dgm:spPr/>
      <dgm:t>
        <a:bodyPr/>
        <a:lstStyle/>
        <a:p>
          <a:endParaRPr kumimoji="1" lang="ja-JP" altLang="en-US" sz="1400"/>
        </a:p>
      </dgm:t>
    </dgm:pt>
    <dgm:pt modelId="{2E1DFC4A-4635-4F64-AF57-503CE6D16B95}">
      <dgm:prSet/>
      <dgm:spPr/>
      <dgm:t>
        <a:bodyPr/>
        <a:lstStyle/>
        <a:p>
          <a:endParaRPr kumimoji="1" lang="ja-JP" altLang="en-US" sz="1400"/>
        </a:p>
      </dgm:t>
    </dgm:pt>
    <dgm:pt modelId="{56235FBA-D568-46CD-858E-4B1585ACFAD4}" type="parTrans" cxnId="{8E070C1B-73B4-4427-A7E8-72FBCA9CA7A7}">
      <dgm:prSet/>
      <dgm:spPr/>
      <dgm:t>
        <a:bodyPr/>
        <a:lstStyle/>
        <a:p>
          <a:endParaRPr kumimoji="1" lang="ja-JP" altLang="en-US" sz="1400"/>
        </a:p>
      </dgm:t>
    </dgm:pt>
    <dgm:pt modelId="{84FB41CA-FEEA-4309-B188-CE9823C1A7A2}" type="sibTrans" cxnId="{8E070C1B-73B4-4427-A7E8-72FBCA9CA7A7}">
      <dgm:prSet/>
      <dgm:spPr/>
      <dgm:t>
        <a:bodyPr/>
        <a:lstStyle/>
        <a:p>
          <a:endParaRPr kumimoji="1" lang="ja-JP" altLang="en-US" sz="1400"/>
        </a:p>
      </dgm:t>
    </dgm:pt>
    <dgm:pt modelId="{4B65067F-60FA-4B1A-9892-25792F5E2DAC}" type="pres">
      <dgm:prSet presAssocID="{4E5C4D7D-C3CF-4FFE-BCA3-8EE93B00BE18}" presName="matrix" presStyleCnt="0">
        <dgm:presLayoutVars>
          <dgm:chMax val="1"/>
          <dgm:dir/>
          <dgm:resizeHandles val="exact"/>
        </dgm:presLayoutVars>
      </dgm:prSet>
      <dgm:spPr/>
      <dgm:t>
        <a:bodyPr/>
        <a:lstStyle/>
        <a:p>
          <a:endParaRPr kumimoji="1" lang="ja-JP" altLang="en-US"/>
        </a:p>
      </dgm:t>
    </dgm:pt>
    <dgm:pt modelId="{F1A88EF2-1C5A-4F64-90FF-EC626AEFB334}" type="pres">
      <dgm:prSet presAssocID="{4E5C4D7D-C3CF-4FFE-BCA3-8EE93B00BE18}" presName="axisShape" presStyleLbl="bgShp" presStyleIdx="0" presStyleCnt="1" custScaleX="165464"/>
      <dgm:spPr/>
    </dgm:pt>
    <dgm:pt modelId="{ACB076A1-96E9-41A2-A9BA-8964A03B1B98}" type="pres">
      <dgm:prSet presAssocID="{4E5C4D7D-C3CF-4FFE-BCA3-8EE93B00BE18}" presName="rect1" presStyleLbl="node1" presStyleIdx="0" presStyleCnt="4" custScaleX="103295">
        <dgm:presLayoutVars>
          <dgm:chMax val="0"/>
          <dgm:chPref val="0"/>
          <dgm:bulletEnabled val="1"/>
        </dgm:presLayoutVars>
      </dgm:prSet>
      <dgm:spPr/>
      <dgm:t>
        <a:bodyPr/>
        <a:lstStyle/>
        <a:p>
          <a:endParaRPr kumimoji="1" lang="ja-JP" altLang="en-US"/>
        </a:p>
      </dgm:t>
    </dgm:pt>
    <dgm:pt modelId="{3A57A838-8447-4482-A4A7-F0011122D863}" type="pres">
      <dgm:prSet presAssocID="{4E5C4D7D-C3CF-4FFE-BCA3-8EE93B00BE18}" presName="rect2" presStyleLbl="node1" presStyleIdx="1" presStyleCnt="4" custScaleX="109782" custLinFactNeighborX="3551">
        <dgm:presLayoutVars>
          <dgm:chMax val="0"/>
          <dgm:chPref val="0"/>
          <dgm:bulletEnabled val="1"/>
        </dgm:presLayoutVars>
      </dgm:prSet>
      <dgm:spPr/>
      <dgm:t>
        <a:bodyPr/>
        <a:lstStyle/>
        <a:p>
          <a:endParaRPr kumimoji="1" lang="ja-JP" altLang="en-US"/>
        </a:p>
      </dgm:t>
    </dgm:pt>
    <dgm:pt modelId="{70708761-D23C-4A40-8860-F6F063AF88FD}" type="pres">
      <dgm:prSet presAssocID="{4E5C4D7D-C3CF-4FFE-BCA3-8EE93B00BE18}" presName="rect3" presStyleLbl="node1" presStyleIdx="2" presStyleCnt="4" custScaleX="103295">
        <dgm:presLayoutVars>
          <dgm:chMax val="0"/>
          <dgm:chPref val="0"/>
          <dgm:bulletEnabled val="1"/>
        </dgm:presLayoutVars>
      </dgm:prSet>
      <dgm:spPr/>
      <dgm:t>
        <a:bodyPr/>
        <a:lstStyle/>
        <a:p>
          <a:endParaRPr kumimoji="1" lang="ja-JP" altLang="en-US"/>
        </a:p>
      </dgm:t>
    </dgm:pt>
    <dgm:pt modelId="{CCADC8A1-7E68-4D18-9C03-90DCE7679C06}" type="pres">
      <dgm:prSet presAssocID="{4E5C4D7D-C3CF-4FFE-BCA3-8EE93B00BE18}" presName="rect4" presStyleLbl="node1" presStyleIdx="3" presStyleCnt="4" custScaleX="109782" custLinFactNeighborX="3551">
        <dgm:presLayoutVars>
          <dgm:chMax val="0"/>
          <dgm:chPref val="0"/>
          <dgm:bulletEnabled val="1"/>
        </dgm:presLayoutVars>
      </dgm:prSet>
      <dgm:spPr/>
      <dgm:t>
        <a:bodyPr/>
        <a:lstStyle/>
        <a:p>
          <a:endParaRPr kumimoji="1" lang="ja-JP" altLang="en-US"/>
        </a:p>
      </dgm:t>
    </dgm:pt>
  </dgm:ptLst>
  <dgm:cxnLst>
    <dgm:cxn modelId="{E3C39079-75F9-4BD4-A612-C7BCB8DA477D}" type="presOf" srcId="{379EB3CC-7019-472E-A931-5F877C6AD792}" destId="{70708761-D23C-4A40-8860-F6F063AF88FD}" srcOrd="0" destOrd="0" presId="urn:microsoft.com/office/officeart/2005/8/layout/matrix2"/>
    <dgm:cxn modelId="{5AE8A1C9-EB4D-4DD2-A2C3-075B17843CD7}" srcId="{4E5C4D7D-C3CF-4FFE-BCA3-8EE93B00BE18}" destId="{19874B92-369B-4234-9A01-C20A432D66C8}" srcOrd="3" destOrd="0" parTransId="{CE9A9136-5353-451F-A4F9-4889350AA6C6}" sibTransId="{D450CDDF-D2E8-4B5E-85A9-E8FCDBF8FDCE}"/>
    <dgm:cxn modelId="{86E8563C-EE76-4DBA-AAA9-CB20692A7E1A}" type="presOf" srcId="{BBAF7737-2D99-42CA-B34F-7956DEDB3876}" destId="{3A57A838-8447-4482-A4A7-F0011122D863}" srcOrd="0" destOrd="0" presId="urn:microsoft.com/office/officeart/2005/8/layout/matrix2"/>
    <dgm:cxn modelId="{6EDB2F91-4567-4580-B466-5F1D245E749D}" srcId="{4E5C4D7D-C3CF-4FFE-BCA3-8EE93B00BE18}" destId="{46DDE58F-3859-4BAB-B41F-105D4451B598}" srcOrd="6" destOrd="0" parTransId="{73F516E5-D3A4-4D9E-9982-577365939108}" sibTransId="{76B67125-81E2-41EC-886E-783A7E29382F}"/>
    <dgm:cxn modelId="{204EF4DF-DA3D-41C8-9DB4-30025B6B6828}" type="presOf" srcId="{19874B92-369B-4234-9A01-C20A432D66C8}" destId="{CCADC8A1-7E68-4D18-9C03-90DCE7679C06}" srcOrd="0" destOrd="0" presId="urn:microsoft.com/office/officeart/2005/8/layout/matrix2"/>
    <dgm:cxn modelId="{C204A8CF-C6E4-4350-B8F1-548BA01091F3}" srcId="{4E5C4D7D-C3CF-4FFE-BCA3-8EE93B00BE18}" destId="{ED63F52D-AF89-4090-965F-C6BC159F1467}" srcOrd="10" destOrd="0" parTransId="{00B38756-E18C-4E1E-A77A-7DC615AC192E}" sibTransId="{407669E7-DE23-4DCC-A9D2-7D8844389BE4}"/>
    <dgm:cxn modelId="{8E070C1B-73B4-4427-A7E8-72FBCA9CA7A7}" srcId="{4E5C4D7D-C3CF-4FFE-BCA3-8EE93B00BE18}" destId="{2E1DFC4A-4635-4F64-AF57-503CE6D16B95}" srcOrd="11" destOrd="0" parTransId="{56235FBA-D568-46CD-858E-4B1585ACFAD4}" sibTransId="{84FB41CA-FEEA-4309-B188-CE9823C1A7A2}"/>
    <dgm:cxn modelId="{92E40543-1454-4B1E-95ED-730E95C824E4}" srcId="{4E5C4D7D-C3CF-4FFE-BCA3-8EE93B00BE18}" destId="{C13BC849-0E19-4EF9-988D-019D803992F7}" srcOrd="7" destOrd="0" parTransId="{AFA72A13-E6EE-40AF-828B-0DC48E7735BA}" sibTransId="{6B44D64D-7A0E-4593-8DDB-B287A37D5B37}"/>
    <dgm:cxn modelId="{BDB1AC30-B274-460C-A663-A1189F3B4A4C}" srcId="{4E5C4D7D-C3CF-4FFE-BCA3-8EE93B00BE18}" destId="{BBAF7737-2D99-42CA-B34F-7956DEDB3876}" srcOrd="1" destOrd="0" parTransId="{6D907200-933C-4821-A125-557A0A05662F}" sibTransId="{70B63376-67BA-46BB-8C09-80217FEAA72B}"/>
    <dgm:cxn modelId="{E426B8FF-F728-4B11-A543-B5AB297025A3}" srcId="{4E5C4D7D-C3CF-4FFE-BCA3-8EE93B00BE18}" destId="{8E2ECBFD-6227-409F-BE9D-4ADA562D08CC}" srcOrd="4" destOrd="0" parTransId="{921268CC-CAD9-43E2-BD7C-04CA181CE0C2}" sibTransId="{2984F4CE-0EB9-46C3-B72D-D6E39BF3EEE8}"/>
    <dgm:cxn modelId="{69FA129B-6826-47FE-A2FE-1ECE83BF57FC}" srcId="{4E5C4D7D-C3CF-4FFE-BCA3-8EE93B00BE18}" destId="{D798D4B9-2F40-472B-8434-E90B6520012A}" srcOrd="0" destOrd="0" parTransId="{21865FC9-766E-49E5-9B8A-BE863EF226F4}" sibTransId="{28B707C2-704E-44B1-AB1E-22D3E962EBB5}"/>
    <dgm:cxn modelId="{AC4968F5-4CB2-4C17-9023-BBAE30DFC692}" srcId="{4E5C4D7D-C3CF-4FFE-BCA3-8EE93B00BE18}" destId="{EBC5BB0B-9999-4DE3-8439-23D4B7B0FB13}" srcOrd="5" destOrd="0" parTransId="{1E01594C-AC1C-4ACB-ADBC-0C320BEA4166}" sibTransId="{0A2E345C-6308-49C4-9774-7B494A56BED9}"/>
    <dgm:cxn modelId="{2EECEA87-7716-4F76-B75A-7CE4F8872020}" srcId="{4E5C4D7D-C3CF-4FFE-BCA3-8EE93B00BE18}" destId="{BF43D4A4-32DD-4DCD-A134-6E9E8AD0EB45}" srcOrd="9" destOrd="0" parTransId="{EB8F7EE8-4EFE-4062-9EEF-721907336C81}" sibTransId="{1526ABD7-02F7-4E61-9C6A-AC5F225976CD}"/>
    <dgm:cxn modelId="{A716F485-172C-462D-B8E0-2262FEF369C2}" srcId="{4E5C4D7D-C3CF-4FFE-BCA3-8EE93B00BE18}" destId="{5497E20D-87A0-4479-8AAF-4F54BB5C9ECE}" srcOrd="8" destOrd="0" parTransId="{F67D29A0-EB1A-44C7-A72F-62EDACB72D22}" sibTransId="{321CF056-31DC-4E42-A3CA-C6B53D98396B}"/>
    <dgm:cxn modelId="{0D64D3CD-12FE-4E7D-8662-AE9358EDDDD3}" type="presOf" srcId="{4E5C4D7D-C3CF-4FFE-BCA3-8EE93B00BE18}" destId="{4B65067F-60FA-4B1A-9892-25792F5E2DAC}" srcOrd="0" destOrd="0" presId="urn:microsoft.com/office/officeart/2005/8/layout/matrix2"/>
    <dgm:cxn modelId="{489A4C6B-41C6-4084-B32B-CC81EEF87519}" type="presOf" srcId="{D798D4B9-2F40-472B-8434-E90B6520012A}" destId="{ACB076A1-96E9-41A2-A9BA-8964A03B1B98}" srcOrd="0" destOrd="0" presId="urn:microsoft.com/office/officeart/2005/8/layout/matrix2"/>
    <dgm:cxn modelId="{C753354B-49D2-453E-9DA4-FEEC0F7C819D}" srcId="{4E5C4D7D-C3CF-4FFE-BCA3-8EE93B00BE18}" destId="{379EB3CC-7019-472E-A931-5F877C6AD792}" srcOrd="2" destOrd="0" parTransId="{A095112D-5CAA-4294-8A52-0426AE2F89B3}" sibTransId="{1B8A7417-A2C5-4F0B-90D5-244E4D2152DF}"/>
    <dgm:cxn modelId="{72C86A78-0AF0-41FF-ABAF-FD46961C2CF0}" type="presParOf" srcId="{4B65067F-60FA-4B1A-9892-25792F5E2DAC}" destId="{F1A88EF2-1C5A-4F64-90FF-EC626AEFB334}" srcOrd="0" destOrd="0" presId="urn:microsoft.com/office/officeart/2005/8/layout/matrix2"/>
    <dgm:cxn modelId="{40632C89-142D-49D8-A6AD-7130A8E18900}" type="presParOf" srcId="{4B65067F-60FA-4B1A-9892-25792F5E2DAC}" destId="{ACB076A1-96E9-41A2-A9BA-8964A03B1B98}" srcOrd="1" destOrd="0" presId="urn:microsoft.com/office/officeart/2005/8/layout/matrix2"/>
    <dgm:cxn modelId="{83822499-5A7F-4B92-9472-900B9198129D}" type="presParOf" srcId="{4B65067F-60FA-4B1A-9892-25792F5E2DAC}" destId="{3A57A838-8447-4482-A4A7-F0011122D863}" srcOrd="2" destOrd="0" presId="urn:microsoft.com/office/officeart/2005/8/layout/matrix2"/>
    <dgm:cxn modelId="{6A0A18BC-0767-403A-8B14-4511049D8F43}" type="presParOf" srcId="{4B65067F-60FA-4B1A-9892-25792F5E2DAC}" destId="{70708761-D23C-4A40-8860-F6F063AF88FD}" srcOrd="3" destOrd="0" presId="urn:microsoft.com/office/officeart/2005/8/layout/matrix2"/>
    <dgm:cxn modelId="{E4A6D1A0-F843-4715-8773-6698C9DC1FE1}" type="presParOf" srcId="{4B65067F-60FA-4B1A-9892-25792F5E2DAC}" destId="{CCADC8A1-7E68-4D18-9C03-90DCE7679C0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BF997E-208D-4635-9F58-8344DA030E3A}"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14AA15CC-8F86-4D86-AE4E-669D5CCEEA4E}">
      <dgm:prSet phldrT="[テキスト]" custT="1"/>
      <dgm:spPr>
        <a:solidFill>
          <a:srgbClr val="92D050">
            <a:alpha val="50000"/>
          </a:srgbClr>
        </a:solidFill>
      </dgm:spPr>
      <dgm:t>
        <a:bodyPr/>
        <a:lstStyle/>
        <a:p>
          <a:endParaRPr kumimoji="1" lang="ja-JP" altLang="en-US" sz="2400" b="1" dirty="0">
            <a:latin typeface="Meiryo UI" pitchFamily="50" charset="-128"/>
            <a:ea typeface="Meiryo UI" pitchFamily="50" charset="-128"/>
            <a:cs typeface="Meiryo UI" pitchFamily="50" charset="-128"/>
          </a:endParaRPr>
        </a:p>
      </dgm:t>
    </dgm:pt>
    <dgm:pt modelId="{756CECF2-3EDD-475A-B60F-C29B3DCAC0D2}" type="parTrans" cxnId="{91CAB137-6C40-4971-8888-995F6FA911ED}">
      <dgm:prSet/>
      <dgm:spPr/>
      <dgm:t>
        <a:bodyPr/>
        <a:lstStyle/>
        <a:p>
          <a:endParaRPr kumimoji="1" lang="ja-JP" altLang="en-US" b="1"/>
        </a:p>
      </dgm:t>
    </dgm:pt>
    <dgm:pt modelId="{3FABFDED-8854-4671-BB12-C51E221A0834}" type="sibTrans" cxnId="{91CAB137-6C40-4971-8888-995F6FA911ED}">
      <dgm:prSet/>
      <dgm:spPr/>
      <dgm:t>
        <a:bodyPr/>
        <a:lstStyle/>
        <a:p>
          <a:endParaRPr kumimoji="1" lang="ja-JP" altLang="en-US" b="1"/>
        </a:p>
      </dgm:t>
    </dgm:pt>
    <dgm:pt modelId="{49C89D03-6572-4021-9A12-913E7E4166C3}">
      <dgm:prSet phldrT="[テキスト]" custT="1"/>
      <dgm:spPr>
        <a:solidFill>
          <a:schemeClr val="accent6">
            <a:lumMod val="40000"/>
            <a:lumOff val="60000"/>
            <a:alpha val="60000"/>
          </a:schemeClr>
        </a:solidFill>
      </dgm:spPr>
      <dgm:t>
        <a:bodyPr/>
        <a:lstStyle/>
        <a:p>
          <a:pPr algn="l"/>
          <a:endParaRPr kumimoji="1" lang="ja-JP" altLang="en-US" sz="2400" b="1" dirty="0">
            <a:latin typeface="Meiryo UI" pitchFamily="50" charset="-128"/>
            <a:ea typeface="Meiryo UI" pitchFamily="50" charset="-128"/>
            <a:cs typeface="Meiryo UI" pitchFamily="50" charset="-128"/>
          </a:endParaRPr>
        </a:p>
      </dgm:t>
    </dgm:pt>
    <dgm:pt modelId="{AD892D5D-B703-4A5A-80B9-0AA49E3BF991}" type="parTrans" cxnId="{38C1C1A4-226B-43D5-93E6-50B8A87AB596}">
      <dgm:prSet/>
      <dgm:spPr/>
      <dgm:t>
        <a:bodyPr/>
        <a:lstStyle/>
        <a:p>
          <a:endParaRPr kumimoji="1" lang="ja-JP" altLang="en-US" b="1"/>
        </a:p>
      </dgm:t>
    </dgm:pt>
    <dgm:pt modelId="{FF7474A1-1993-4B7B-BB40-5EB93D51C34D}" type="sibTrans" cxnId="{38C1C1A4-226B-43D5-93E6-50B8A87AB596}">
      <dgm:prSet/>
      <dgm:spPr/>
      <dgm:t>
        <a:bodyPr/>
        <a:lstStyle/>
        <a:p>
          <a:endParaRPr kumimoji="1" lang="ja-JP" altLang="en-US" b="1"/>
        </a:p>
      </dgm:t>
    </dgm:pt>
    <dgm:pt modelId="{7C14E731-B256-4A1A-A7C6-804C2525D8F2}">
      <dgm:prSet phldrT="[テキスト]" custT="1"/>
      <dgm:spPr>
        <a:solidFill>
          <a:schemeClr val="accent5">
            <a:lumMod val="40000"/>
            <a:lumOff val="60000"/>
            <a:alpha val="56000"/>
          </a:schemeClr>
        </a:solidFill>
      </dgm:spPr>
      <dgm:t>
        <a:bodyPr/>
        <a:lstStyle/>
        <a:p>
          <a:endParaRPr kumimoji="1" lang="ja-JP" altLang="en-US" sz="2400" b="1" dirty="0">
            <a:latin typeface="Meiryo UI" pitchFamily="50" charset="-128"/>
            <a:ea typeface="Meiryo UI" pitchFamily="50" charset="-128"/>
            <a:cs typeface="Meiryo UI" pitchFamily="50" charset="-128"/>
          </a:endParaRPr>
        </a:p>
      </dgm:t>
    </dgm:pt>
    <dgm:pt modelId="{ECB3B994-8FE3-4B69-8818-316F613EAE0E}" type="parTrans" cxnId="{BC133E5E-F245-4916-BF22-9F108B3810FE}">
      <dgm:prSet/>
      <dgm:spPr/>
      <dgm:t>
        <a:bodyPr/>
        <a:lstStyle/>
        <a:p>
          <a:endParaRPr kumimoji="1" lang="ja-JP" altLang="en-US" b="1"/>
        </a:p>
      </dgm:t>
    </dgm:pt>
    <dgm:pt modelId="{8C07535C-75C7-461B-A06A-F2F96ED00A7C}" type="sibTrans" cxnId="{BC133E5E-F245-4916-BF22-9F108B3810FE}">
      <dgm:prSet/>
      <dgm:spPr/>
      <dgm:t>
        <a:bodyPr/>
        <a:lstStyle/>
        <a:p>
          <a:endParaRPr kumimoji="1" lang="ja-JP" altLang="en-US" b="1"/>
        </a:p>
      </dgm:t>
    </dgm:pt>
    <dgm:pt modelId="{2CF95492-472D-4029-9D75-10526940182F}">
      <dgm:prSet phldrT="[テキスト]" custT="1"/>
      <dgm:spPr>
        <a:solidFill>
          <a:srgbClr val="FFFF99">
            <a:alpha val="50000"/>
          </a:srgbClr>
        </a:solidFill>
      </dgm:spPr>
      <dgm:t>
        <a:bodyPr/>
        <a:lstStyle/>
        <a:p>
          <a:endParaRPr kumimoji="1" lang="ja-JP" altLang="en-US" sz="2000" b="1" dirty="0">
            <a:latin typeface="Meiryo UI" pitchFamily="50" charset="-128"/>
            <a:ea typeface="Meiryo UI" pitchFamily="50" charset="-128"/>
            <a:cs typeface="Meiryo UI" pitchFamily="50" charset="-128"/>
          </a:endParaRPr>
        </a:p>
      </dgm:t>
    </dgm:pt>
    <dgm:pt modelId="{EE0AFF67-DDB8-4B87-B2EB-A1EA578DFA5D}" type="parTrans" cxnId="{9B0D0AE1-B7ED-4EEA-A1CD-C853A6DA903A}">
      <dgm:prSet/>
      <dgm:spPr/>
      <dgm:t>
        <a:bodyPr/>
        <a:lstStyle/>
        <a:p>
          <a:endParaRPr kumimoji="1" lang="ja-JP" altLang="en-US" b="1"/>
        </a:p>
      </dgm:t>
    </dgm:pt>
    <dgm:pt modelId="{C9C6257F-FDE0-4ADB-A292-6D2D5491F911}" type="sibTrans" cxnId="{9B0D0AE1-B7ED-4EEA-A1CD-C853A6DA903A}">
      <dgm:prSet/>
      <dgm:spPr/>
      <dgm:t>
        <a:bodyPr/>
        <a:lstStyle/>
        <a:p>
          <a:endParaRPr kumimoji="1" lang="ja-JP" altLang="en-US" b="1"/>
        </a:p>
      </dgm:t>
    </dgm:pt>
    <dgm:pt modelId="{C330C353-ED61-4A31-82D0-D11AC6CD8CCF}" type="pres">
      <dgm:prSet presAssocID="{58BF997E-208D-4635-9F58-8344DA030E3A}" presName="compositeShape" presStyleCnt="0">
        <dgm:presLayoutVars>
          <dgm:chMax val="7"/>
          <dgm:dir/>
          <dgm:resizeHandles val="exact"/>
        </dgm:presLayoutVars>
      </dgm:prSet>
      <dgm:spPr/>
      <dgm:t>
        <a:bodyPr/>
        <a:lstStyle/>
        <a:p>
          <a:endParaRPr kumimoji="1" lang="ja-JP" altLang="en-US"/>
        </a:p>
      </dgm:t>
    </dgm:pt>
    <dgm:pt modelId="{D9DDC42A-FB1A-4F7A-BC14-52F88ABA5FD8}" type="pres">
      <dgm:prSet presAssocID="{14AA15CC-8F86-4D86-AE4E-669D5CCEEA4E}" presName="circ1" presStyleLbl="vennNode1" presStyleIdx="0" presStyleCnt="4" custScaleX="168032" custScaleY="88338" custLinFactNeighborX="287" custLinFactNeighborY="-8493"/>
      <dgm:spPr/>
      <dgm:t>
        <a:bodyPr/>
        <a:lstStyle/>
        <a:p>
          <a:endParaRPr kumimoji="1" lang="ja-JP" altLang="en-US"/>
        </a:p>
      </dgm:t>
    </dgm:pt>
    <dgm:pt modelId="{6EE0939A-419D-4B29-9085-C9F1AFD6C58F}" type="pres">
      <dgm:prSet presAssocID="{14AA15CC-8F86-4D86-AE4E-669D5CCEEA4E}" presName="circ1Tx" presStyleLbl="revTx" presStyleIdx="0" presStyleCnt="0" custScaleX="340405">
        <dgm:presLayoutVars>
          <dgm:chMax val="0"/>
          <dgm:chPref val="0"/>
          <dgm:bulletEnabled val="1"/>
        </dgm:presLayoutVars>
      </dgm:prSet>
      <dgm:spPr/>
      <dgm:t>
        <a:bodyPr/>
        <a:lstStyle/>
        <a:p>
          <a:endParaRPr kumimoji="1" lang="ja-JP" altLang="en-US"/>
        </a:p>
      </dgm:t>
    </dgm:pt>
    <dgm:pt modelId="{4E74EA6E-D618-474F-9B72-7F90CBDA27D5}" type="pres">
      <dgm:prSet presAssocID="{49C89D03-6572-4021-9A12-913E7E4166C3}" presName="circ2" presStyleLbl="vennNode1" presStyleIdx="1" presStyleCnt="4" custScaleX="175479" custScaleY="101587" custLinFactNeighborX="7885" custLinFactNeighborY="-2220"/>
      <dgm:spPr/>
      <dgm:t>
        <a:bodyPr/>
        <a:lstStyle/>
        <a:p>
          <a:endParaRPr kumimoji="1" lang="ja-JP" altLang="en-US"/>
        </a:p>
      </dgm:t>
    </dgm:pt>
    <dgm:pt modelId="{F801ADE9-223D-43C9-B0CB-25DEBA3C5314}" type="pres">
      <dgm:prSet presAssocID="{49C89D03-6572-4021-9A12-913E7E4166C3}" presName="circ2Tx" presStyleLbl="revTx" presStyleIdx="0" presStyleCnt="0">
        <dgm:presLayoutVars>
          <dgm:chMax val="0"/>
          <dgm:chPref val="0"/>
          <dgm:bulletEnabled val="1"/>
        </dgm:presLayoutVars>
      </dgm:prSet>
      <dgm:spPr/>
      <dgm:t>
        <a:bodyPr/>
        <a:lstStyle/>
        <a:p>
          <a:endParaRPr kumimoji="1" lang="ja-JP" altLang="en-US"/>
        </a:p>
      </dgm:t>
    </dgm:pt>
    <dgm:pt modelId="{B5EA5ABD-64EE-4DBD-B721-AC9E81A86876}" type="pres">
      <dgm:prSet presAssocID="{7C14E731-B256-4A1A-A7C6-804C2525D8F2}" presName="circ3" presStyleLbl="vennNode1" presStyleIdx="2" presStyleCnt="4" custScaleX="169728" custScaleY="106892" custLinFactNeighborX="1932" custLinFactNeighborY="-9148"/>
      <dgm:spPr/>
      <dgm:t>
        <a:bodyPr/>
        <a:lstStyle/>
        <a:p>
          <a:endParaRPr kumimoji="1" lang="ja-JP" altLang="en-US"/>
        </a:p>
      </dgm:t>
    </dgm:pt>
    <dgm:pt modelId="{A6DED717-9235-4C45-9D1A-67D324BE4668}" type="pres">
      <dgm:prSet presAssocID="{7C14E731-B256-4A1A-A7C6-804C2525D8F2}" presName="circ3Tx" presStyleLbl="revTx" presStyleIdx="0" presStyleCnt="0">
        <dgm:presLayoutVars>
          <dgm:chMax val="0"/>
          <dgm:chPref val="0"/>
          <dgm:bulletEnabled val="1"/>
        </dgm:presLayoutVars>
      </dgm:prSet>
      <dgm:spPr/>
      <dgm:t>
        <a:bodyPr/>
        <a:lstStyle/>
        <a:p>
          <a:endParaRPr kumimoji="1" lang="ja-JP" altLang="en-US"/>
        </a:p>
      </dgm:t>
    </dgm:pt>
    <dgm:pt modelId="{AA1DDF48-C14C-4495-B002-4D63D0CD024F}" type="pres">
      <dgm:prSet presAssocID="{2CF95492-472D-4029-9D75-10526940182F}" presName="circ4" presStyleLbl="vennNode1" presStyleIdx="3" presStyleCnt="4" custScaleX="172696" custScaleY="88225" custLinFactNeighborX="-8436" custLinFactNeighborY="-7615"/>
      <dgm:spPr/>
      <dgm:t>
        <a:bodyPr/>
        <a:lstStyle/>
        <a:p>
          <a:endParaRPr kumimoji="1" lang="ja-JP" altLang="en-US"/>
        </a:p>
      </dgm:t>
    </dgm:pt>
    <dgm:pt modelId="{375840E8-67FA-48FF-AE85-889414682814}" type="pres">
      <dgm:prSet presAssocID="{2CF95492-472D-4029-9D75-10526940182F}" presName="circ4Tx" presStyleLbl="revTx" presStyleIdx="0" presStyleCnt="0">
        <dgm:presLayoutVars>
          <dgm:chMax val="0"/>
          <dgm:chPref val="0"/>
          <dgm:bulletEnabled val="1"/>
        </dgm:presLayoutVars>
      </dgm:prSet>
      <dgm:spPr/>
      <dgm:t>
        <a:bodyPr/>
        <a:lstStyle/>
        <a:p>
          <a:endParaRPr kumimoji="1" lang="ja-JP" altLang="en-US"/>
        </a:p>
      </dgm:t>
    </dgm:pt>
  </dgm:ptLst>
  <dgm:cxnLst>
    <dgm:cxn modelId="{E5BDA549-C060-475D-9B25-D20210B82674}" type="presOf" srcId="{7C14E731-B256-4A1A-A7C6-804C2525D8F2}" destId="{A6DED717-9235-4C45-9D1A-67D324BE4668}" srcOrd="1" destOrd="0" presId="urn:microsoft.com/office/officeart/2005/8/layout/venn1"/>
    <dgm:cxn modelId="{3963FEB6-F4E1-4C2E-8699-1DA3429F0212}" type="presOf" srcId="{49C89D03-6572-4021-9A12-913E7E4166C3}" destId="{F801ADE9-223D-43C9-B0CB-25DEBA3C5314}" srcOrd="1" destOrd="0" presId="urn:microsoft.com/office/officeart/2005/8/layout/venn1"/>
    <dgm:cxn modelId="{BC133E5E-F245-4916-BF22-9F108B3810FE}" srcId="{58BF997E-208D-4635-9F58-8344DA030E3A}" destId="{7C14E731-B256-4A1A-A7C6-804C2525D8F2}" srcOrd="2" destOrd="0" parTransId="{ECB3B994-8FE3-4B69-8818-316F613EAE0E}" sibTransId="{8C07535C-75C7-461B-A06A-F2F96ED00A7C}"/>
    <dgm:cxn modelId="{9B0D0AE1-B7ED-4EEA-A1CD-C853A6DA903A}" srcId="{58BF997E-208D-4635-9F58-8344DA030E3A}" destId="{2CF95492-472D-4029-9D75-10526940182F}" srcOrd="3" destOrd="0" parTransId="{EE0AFF67-DDB8-4B87-B2EB-A1EA578DFA5D}" sibTransId="{C9C6257F-FDE0-4ADB-A292-6D2D5491F911}"/>
    <dgm:cxn modelId="{A3FF54F5-87D5-4951-8655-0C48621BD7D7}" type="presOf" srcId="{14AA15CC-8F86-4D86-AE4E-669D5CCEEA4E}" destId="{D9DDC42A-FB1A-4F7A-BC14-52F88ABA5FD8}" srcOrd="0" destOrd="0" presId="urn:microsoft.com/office/officeart/2005/8/layout/venn1"/>
    <dgm:cxn modelId="{862603CC-1156-4351-B031-3173C5844FD3}" type="presOf" srcId="{7C14E731-B256-4A1A-A7C6-804C2525D8F2}" destId="{B5EA5ABD-64EE-4DBD-B721-AC9E81A86876}" srcOrd="0" destOrd="0" presId="urn:microsoft.com/office/officeart/2005/8/layout/venn1"/>
    <dgm:cxn modelId="{A047698D-4731-4558-B562-2ABA40EBFAA8}" type="presOf" srcId="{2CF95492-472D-4029-9D75-10526940182F}" destId="{375840E8-67FA-48FF-AE85-889414682814}" srcOrd="1" destOrd="0" presId="urn:microsoft.com/office/officeart/2005/8/layout/venn1"/>
    <dgm:cxn modelId="{38C1C1A4-226B-43D5-93E6-50B8A87AB596}" srcId="{58BF997E-208D-4635-9F58-8344DA030E3A}" destId="{49C89D03-6572-4021-9A12-913E7E4166C3}" srcOrd="1" destOrd="0" parTransId="{AD892D5D-B703-4A5A-80B9-0AA49E3BF991}" sibTransId="{FF7474A1-1993-4B7B-BB40-5EB93D51C34D}"/>
    <dgm:cxn modelId="{58CC9B01-448C-4928-8914-34B934BC8DE0}" type="presOf" srcId="{14AA15CC-8F86-4D86-AE4E-669D5CCEEA4E}" destId="{6EE0939A-419D-4B29-9085-C9F1AFD6C58F}" srcOrd="1" destOrd="0" presId="urn:microsoft.com/office/officeart/2005/8/layout/venn1"/>
    <dgm:cxn modelId="{79E21D38-3695-4946-898B-2A61D152DC16}" type="presOf" srcId="{49C89D03-6572-4021-9A12-913E7E4166C3}" destId="{4E74EA6E-D618-474F-9B72-7F90CBDA27D5}" srcOrd="0" destOrd="0" presId="urn:microsoft.com/office/officeart/2005/8/layout/venn1"/>
    <dgm:cxn modelId="{490F8D40-4A55-4160-B169-11A6CED0B9A3}" type="presOf" srcId="{2CF95492-472D-4029-9D75-10526940182F}" destId="{AA1DDF48-C14C-4495-B002-4D63D0CD024F}" srcOrd="0" destOrd="0" presId="urn:microsoft.com/office/officeart/2005/8/layout/venn1"/>
    <dgm:cxn modelId="{B3BD1FAA-9E2B-4B83-B8F9-F612C1B3B890}" type="presOf" srcId="{58BF997E-208D-4635-9F58-8344DA030E3A}" destId="{C330C353-ED61-4A31-82D0-D11AC6CD8CCF}" srcOrd="0" destOrd="0" presId="urn:microsoft.com/office/officeart/2005/8/layout/venn1"/>
    <dgm:cxn modelId="{91CAB137-6C40-4971-8888-995F6FA911ED}" srcId="{58BF997E-208D-4635-9F58-8344DA030E3A}" destId="{14AA15CC-8F86-4D86-AE4E-669D5CCEEA4E}" srcOrd="0" destOrd="0" parTransId="{756CECF2-3EDD-475A-B60F-C29B3DCAC0D2}" sibTransId="{3FABFDED-8854-4671-BB12-C51E221A0834}"/>
    <dgm:cxn modelId="{12AE75AC-31C9-4F8E-B640-358E6B540531}" type="presParOf" srcId="{C330C353-ED61-4A31-82D0-D11AC6CD8CCF}" destId="{D9DDC42A-FB1A-4F7A-BC14-52F88ABA5FD8}" srcOrd="0" destOrd="0" presId="urn:microsoft.com/office/officeart/2005/8/layout/venn1"/>
    <dgm:cxn modelId="{2A41A4A5-594A-4243-A498-9C9C7C04ACAD}" type="presParOf" srcId="{C330C353-ED61-4A31-82D0-D11AC6CD8CCF}" destId="{6EE0939A-419D-4B29-9085-C9F1AFD6C58F}" srcOrd="1" destOrd="0" presId="urn:microsoft.com/office/officeart/2005/8/layout/venn1"/>
    <dgm:cxn modelId="{D6CF02D4-52E4-49F3-A10B-77A46531C895}" type="presParOf" srcId="{C330C353-ED61-4A31-82D0-D11AC6CD8CCF}" destId="{4E74EA6E-D618-474F-9B72-7F90CBDA27D5}" srcOrd="2" destOrd="0" presId="urn:microsoft.com/office/officeart/2005/8/layout/venn1"/>
    <dgm:cxn modelId="{FDDA6E4B-B7E2-4E7C-9D53-CAAC10529460}" type="presParOf" srcId="{C330C353-ED61-4A31-82D0-D11AC6CD8CCF}" destId="{F801ADE9-223D-43C9-B0CB-25DEBA3C5314}" srcOrd="3" destOrd="0" presId="urn:microsoft.com/office/officeart/2005/8/layout/venn1"/>
    <dgm:cxn modelId="{0B38A177-CF79-4E6F-BE10-5DFF3119B246}" type="presParOf" srcId="{C330C353-ED61-4A31-82D0-D11AC6CD8CCF}" destId="{B5EA5ABD-64EE-4DBD-B721-AC9E81A86876}" srcOrd="4" destOrd="0" presId="urn:microsoft.com/office/officeart/2005/8/layout/venn1"/>
    <dgm:cxn modelId="{27B1A472-E8ED-409E-832A-BD5A20D7CDC1}" type="presParOf" srcId="{C330C353-ED61-4A31-82D0-D11AC6CD8CCF}" destId="{A6DED717-9235-4C45-9D1A-67D324BE4668}" srcOrd="5" destOrd="0" presId="urn:microsoft.com/office/officeart/2005/8/layout/venn1"/>
    <dgm:cxn modelId="{7FE13F5D-92E8-409F-B326-03802677EAEE}" type="presParOf" srcId="{C330C353-ED61-4A31-82D0-D11AC6CD8CCF}" destId="{AA1DDF48-C14C-4495-B002-4D63D0CD024F}" srcOrd="6" destOrd="0" presId="urn:microsoft.com/office/officeart/2005/8/layout/venn1"/>
    <dgm:cxn modelId="{A5D869BB-5E07-4B9C-9EDC-FD1BCB53C1BF}" type="presParOf" srcId="{C330C353-ED61-4A31-82D0-D11AC6CD8CCF}" destId="{375840E8-67FA-48FF-AE85-889414682814}"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5C4D7D-C3CF-4FFE-BCA3-8EE93B00BE18}"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kumimoji="1" lang="ja-JP" altLang="en-US"/>
        </a:p>
      </dgm:t>
    </dgm:pt>
    <dgm:pt modelId="{D798D4B9-2F40-472B-8434-E90B6520012A}">
      <dgm:prSet phldrT="[テキスト]" custT="1"/>
      <dgm:spPr/>
      <dgm:t>
        <a:bodyPr anchor="t" anchorCtr="0"/>
        <a:lstStyle/>
        <a:p>
          <a:r>
            <a:rPr kumimoji="1" lang="ja-JP" altLang="en-US" sz="2400" dirty="0" smtClean="0">
              <a:solidFill>
                <a:schemeClr val="bg1"/>
              </a:solidFill>
            </a:rPr>
            <a:t>①</a:t>
          </a:r>
          <a:r>
            <a:rPr kumimoji="1" lang="en-US" altLang="ja-JP" sz="2400" dirty="0" smtClean="0">
              <a:solidFill>
                <a:schemeClr val="bg1"/>
              </a:solidFill>
            </a:rPr>
            <a:t/>
          </a:r>
          <a:br>
            <a:rPr kumimoji="1" lang="en-US" altLang="ja-JP" sz="2400" dirty="0" smtClean="0">
              <a:solidFill>
                <a:schemeClr val="bg1"/>
              </a:solidFill>
            </a:rPr>
          </a:br>
          <a:r>
            <a:rPr kumimoji="1" lang="ja-JP" altLang="en-US" sz="2400" dirty="0" smtClean="0">
              <a:solidFill>
                <a:schemeClr val="bg1"/>
              </a:solidFill>
            </a:rPr>
            <a:t>まだ</a:t>
          </a:r>
          <a:r>
            <a:rPr kumimoji="1" lang="ja-JP" altLang="en-US" sz="2400" dirty="0" smtClean="0"/>
            <a:t>元気高齢者</a:t>
          </a:r>
          <a:r>
            <a:rPr kumimoji="1" lang="en-US" altLang="ja-JP" sz="2400" dirty="0" smtClean="0"/>
            <a:t/>
          </a:r>
          <a:br>
            <a:rPr kumimoji="1" lang="en-US" altLang="ja-JP" sz="2400" dirty="0" smtClean="0"/>
          </a:br>
          <a:endParaRPr kumimoji="1" lang="en-US" altLang="ja-JP" sz="2400" dirty="0" smtClean="0"/>
        </a:p>
      </dgm:t>
    </dgm:pt>
    <dgm:pt modelId="{21865FC9-766E-49E5-9B8A-BE863EF226F4}" type="parTrans" cxnId="{69FA129B-6826-47FE-A2FE-1ECE83BF57FC}">
      <dgm:prSet/>
      <dgm:spPr/>
      <dgm:t>
        <a:bodyPr/>
        <a:lstStyle/>
        <a:p>
          <a:endParaRPr kumimoji="1" lang="ja-JP" altLang="en-US" sz="1400"/>
        </a:p>
      </dgm:t>
    </dgm:pt>
    <dgm:pt modelId="{28B707C2-704E-44B1-AB1E-22D3E962EBB5}" type="sibTrans" cxnId="{69FA129B-6826-47FE-A2FE-1ECE83BF57FC}">
      <dgm:prSet/>
      <dgm:spPr/>
      <dgm:t>
        <a:bodyPr/>
        <a:lstStyle/>
        <a:p>
          <a:endParaRPr kumimoji="1" lang="ja-JP" altLang="en-US" sz="1400"/>
        </a:p>
      </dgm:t>
    </dgm:pt>
    <dgm:pt modelId="{BBAF7737-2D99-42CA-B34F-7956DEDB3876}">
      <dgm:prSet phldrT="[テキスト]" custT="1"/>
      <dgm:spPr/>
      <dgm:t>
        <a:bodyPr/>
        <a:lstStyle/>
        <a:p>
          <a:r>
            <a:rPr kumimoji="1" lang="ja-JP" altLang="en-US" sz="2400" dirty="0" smtClean="0"/>
            <a:t>②</a:t>
          </a:r>
          <a:r>
            <a:rPr kumimoji="1" lang="en-US" altLang="ja-JP" sz="2400" dirty="0" smtClean="0"/>
            <a:t/>
          </a:r>
          <a:br>
            <a:rPr kumimoji="1" lang="en-US" altLang="ja-JP" sz="2400" dirty="0" smtClean="0"/>
          </a:br>
          <a:r>
            <a:rPr kumimoji="1" lang="ja-JP" altLang="en-US" sz="2400" dirty="0" smtClean="0"/>
            <a:t>病気・</a:t>
          </a:r>
          <a:r>
            <a:rPr kumimoji="1" lang="en-US" altLang="ja-JP" sz="2400" dirty="0" smtClean="0"/>
            <a:t>ADL</a:t>
          </a:r>
          <a:r>
            <a:rPr kumimoji="1" lang="ja-JP" altLang="en-US" sz="2400" dirty="0" smtClean="0"/>
            <a:t>低下高齢者</a:t>
          </a:r>
          <a:endParaRPr kumimoji="1" lang="ja-JP" altLang="en-US" sz="2400" dirty="0"/>
        </a:p>
      </dgm:t>
    </dgm:pt>
    <dgm:pt modelId="{6D907200-933C-4821-A125-557A0A05662F}" type="parTrans" cxnId="{BDB1AC30-B274-460C-A663-A1189F3B4A4C}">
      <dgm:prSet/>
      <dgm:spPr/>
      <dgm:t>
        <a:bodyPr/>
        <a:lstStyle/>
        <a:p>
          <a:endParaRPr kumimoji="1" lang="ja-JP" altLang="en-US" sz="1400"/>
        </a:p>
      </dgm:t>
    </dgm:pt>
    <dgm:pt modelId="{70B63376-67BA-46BB-8C09-80217FEAA72B}" type="sibTrans" cxnId="{BDB1AC30-B274-460C-A663-A1189F3B4A4C}">
      <dgm:prSet/>
      <dgm:spPr/>
      <dgm:t>
        <a:bodyPr/>
        <a:lstStyle/>
        <a:p>
          <a:endParaRPr kumimoji="1" lang="ja-JP" altLang="en-US" sz="1400"/>
        </a:p>
      </dgm:t>
    </dgm:pt>
    <dgm:pt modelId="{379EB3CC-7019-472E-A931-5F877C6AD792}">
      <dgm:prSet phldrT="[テキスト]" custT="1"/>
      <dgm:spPr/>
      <dgm:t>
        <a:bodyPr/>
        <a:lstStyle/>
        <a:p>
          <a:r>
            <a:rPr kumimoji="1" lang="ja-JP" altLang="en-US" sz="2400" dirty="0" smtClean="0"/>
            <a:t>③</a:t>
          </a:r>
          <a:r>
            <a:rPr kumimoji="1" lang="en-US" altLang="ja-JP" sz="2400" dirty="0" smtClean="0"/>
            <a:t/>
          </a:r>
          <a:br>
            <a:rPr kumimoji="1" lang="en-US" altLang="ja-JP" sz="2400" dirty="0" smtClean="0"/>
          </a:br>
          <a:r>
            <a:rPr kumimoji="1" lang="ja-JP" altLang="en-US" sz="2400" dirty="0" smtClean="0"/>
            <a:t>低リスク高齢者</a:t>
          </a:r>
          <a:r>
            <a:rPr kumimoji="1" lang="en-US" altLang="ja-JP" sz="2400" dirty="0" smtClean="0"/>
            <a:t/>
          </a:r>
          <a:br>
            <a:rPr kumimoji="1" lang="en-US" altLang="ja-JP" sz="2400" dirty="0" smtClean="0"/>
          </a:br>
          <a:r>
            <a:rPr kumimoji="1" lang="ja-JP" altLang="en-US" sz="2400" dirty="0" smtClean="0"/>
            <a:t>予備軍</a:t>
          </a:r>
          <a:endParaRPr kumimoji="1" lang="ja-JP" altLang="en-US" sz="2400" dirty="0"/>
        </a:p>
      </dgm:t>
    </dgm:pt>
    <dgm:pt modelId="{A095112D-5CAA-4294-8A52-0426AE2F89B3}" type="parTrans" cxnId="{C753354B-49D2-453E-9DA4-FEEC0F7C819D}">
      <dgm:prSet/>
      <dgm:spPr/>
      <dgm:t>
        <a:bodyPr/>
        <a:lstStyle/>
        <a:p>
          <a:endParaRPr kumimoji="1" lang="ja-JP" altLang="en-US" sz="1400"/>
        </a:p>
      </dgm:t>
    </dgm:pt>
    <dgm:pt modelId="{1B8A7417-A2C5-4F0B-90D5-244E4D2152DF}" type="sibTrans" cxnId="{C753354B-49D2-453E-9DA4-FEEC0F7C819D}">
      <dgm:prSet/>
      <dgm:spPr/>
      <dgm:t>
        <a:bodyPr/>
        <a:lstStyle/>
        <a:p>
          <a:endParaRPr kumimoji="1" lang="ja-JP" altLang="en-US" sz="1400"/>
        </a:p>
      </dgm:t>
    </dgm:pt>
    <dgm:pt modelId="{19874B92-369B-4234-9A01-C20A432D66C8}">
      <dgm:prSet phldrT="[テキスト]" custT="1"/>
      <dgm:spPr/>
      <dgm:t>
        <a:bodyPr/>
        <a:lstStyle/>
        <a:p>
          <a:r>
            <a:rPr kumimoji="1" lang="ja-JP" altLang="en-US" sz="2400" dirty="0" smtClean="0">
              <a:solidFill>
                <a:schemeClr val="bg1"/>
              </a:solidFill>
            </a:rPr>
            <a:t>④</a:t>
          </a:r>
          <a:r>
            <a:rPr kumimoji="1" lang="en-US" altLang="ja-JP" sz="2400" dirty="0" smtClean="0">
              <a:solidFill>
                <a:schemeClr val="bg1"/>
              </a:solidFill>
            </a:rPr>
            <a:t/>
          </a:r>
          <a:br>
            <a:rPr kumimoji="1" lang="en-US" altLang="ja-JP" sz="2400" dirty="0" smtClean="0">
              <a:solidFill>
                <a:schemeClr val="bg1"/>
              </a:solidFill>
            </a:rPr>
          </a:br>
          <a:r>
            <a:rPr kumimoji="1" lang="ja-JP" altLang="en-US" sz="2400" dirty="0" smtClean="0">
              <a:solidFill>
                <a:schemeClr val="bg1"/>
              </a:solidFill>
            </a:rPr>
            <a:t>高リス</a:t>
          </a:r>
          <a:r>
            <a:rPr kumimoji="1" lang="ja-JP" altLang="en-US" sz="2400" dirty="0" smtClean="0"/>
            <a:t>ク高齢者</a:t>
          </a:r>
          <a:r>
            <a:rPr kumimoji="1" lang="en-US" altLang="ja-JP" sz="2400" dirty="0" smtClean="0"/>
            <a:t/>
          </a:r>
          <a:br>
            <a:rPr kumimoji="1" lang="en-US" altLang="ja-JP" sz="2400" dirty="0" smtClean="0"/>
          </a:br>
          <a:r>
            <a:rPr kumimoji="1" lang="ja-JP" altLang="en-US" sz="2400" dirty="0" smtClean="0"/>
            <a:t>予備軍</a:t>
          </a:r>
          <a:endParaRPr kumimoji="1" lang="ja-JP" altLang="en-US" sz="2400" dirty="0"/>
        </a:p>
      </dgm:t>
    </dgm:pt>
    <dgm:pt modelId="{CE9A9136-5353-451F-A4F9-4889350AA6C6}" type="parTrans" cxnId="{5AE8A1C9-EB4D-4DD2-A2C3-075B17843CD7}">
      <dgm:prSet/>
      <dgm:spPr/>
      <dgm:t>
        <a:bodyPr/>
        <a:lstStyle/>
        <a:p>
          <a:endParaRPr kumimoji="1" lang="ja-JP" altLang="en-US" sz="1400"/>
        </a:p>
      </dgm:t>
    </dgm:pt>
    <dgm:pt modelId="{D450CDDF-D2E8-4B5E-85A9-E8FCDBF8FDCE}" type="sibTrans" cxnId="{5AE8A1C9-EB4D-4DD2-A2C3-075B17843CD7}">
      <dgm:prSet/>
      <dgm:spPr/>
      <dgm:t>
        <a:bodyPr/>
        <a:lstStyle/>
        <a:p>
          <a:endParaRPr kumimoji="1" lang="ja-JP" altLang="en-US" sz="1400"/>
        </a:p>
      </dgm:t>
    </dgm:pt>
    <dgm:pt modelId="{8E2ECBFD-6227-409F-BE9D-4ADA562D08CC}">
      <dgm:prSet/>
      <dgm:spPr/>
      <dgm:t>
        <a:bodyPr/>
        <a:lstStyle/>
        <a:p>
          <a:endParaRPr kumimoji="1" lang="ja-JP" altLang="en-US" sz="1400"/>
        </a:p>
      </dgm:t>
    </dgm:pt>
    <dgm:pt modelId="{921268CC-CAD9-43E2-BD7C-04CA181CE0C2}" type="parTrans" cxnId="{E426B8FF-F728-4B11-A543-B5AB297025A3}">
      <dgm:prSet/>
      <dgm:spPr/>
      <dgm:t>
        <a:bodyPr/>
        <a:lstStyle/>
        <a:p>
          <a:endParaRPr kumimoji="1" lang="ja-JP" altLang="en-US" sz="1400"/>
        </a:p>
      </dgm:t>
    </dgm:pt>
    <dgm:pt modelId="{2984F4CE-0EB9-46C3-B72D-D6E39BF3EEE8}" type="sibTrans" cxnId="{E426B8FF-F728-4B11-A543-B5AB297025A3}">
      <dgm:prSet/>
      <dgm:spPr/>
      <dgm:t>
        <a:bodyPr/>
        <a:lstStyle/>
        <a:p>
          <a:endParaRPr kumimoji="1" lang="ja-JP" altLang="en-US" sz="1400"/>
        </a:p>
      </dgm:t>
    </dgm:pt>
    <dgm:pt modelId="{EBC5BB0B-9999-4DE3-8439-23D4B7B0FB13}">
      <dgm:prSet/>
      <dgm:spPr/>
      <dgm:t>
        <a:bodyPr/>
        <a:lstStyle/>
        <a:p>
          <a:endParaRPr kumimoji="1" lang="ja-JP" altLang="en-US" sz="1400"/>
        </a:p>
      </dgm:t>
    </dgm:pt>
    <dgm:pt modelId="{1E01594C-AC1C-4ACB-ADBC-0C320BEA4166}" type="parTrans" cxnId="{AC4968F5-4CB2-4C17-9023-BBAE30DFC692}">
      <dgm:prSet/>
      <dgm:spPr/>
      <dgm:t>
        <a:bodyPr/>
        <a:lstStyle/>
        <a:p>
          <a:endParaRPr kumimoji="1" lang="ja-JP" altLang="en-US" sz="1400"/>
        </a:p>
      </dgm:t>
    </dgm:pt>
    <dgm:pt modelId="{0A2E345C-6308-49C4-9774-7B494A56BED9}" type="sibTrans" cxnId="{AC4968F5-4CB2-4C17-9023-BBAE30DFC692}">
      <dgm:prSet/>
      <dgm:spPr/>
      <dgm:t>
        <a:bodyPr/>
        <a:lstStyle/>
        <a:p>
          <a:endParaRPr kumimoji="1" lang="ja-JP" altLang="en-US" sz="1400"/>
        </a:p>
      </dgm:t>
    </dgm:pt>
    <dgm:pt modelId="{46DDE58F-3859-4BAB-B41F-105D4451B598}">
      <dgm:prSet/>
      <dgm:spPr/>
      <dgm:t>
        <a:bodyPr/>
        <a:lstStyle/>
        <a:p>
          <a:endParaRPr kumimoji="1" lang="ja-JP" altLang="en-US" sz="1400"/>
        </a:p>
      </dgm:t>
    </dgm:pt>
    <dgm:pt modelId="{73F516E5-D3A4-4D9E-9982-577365939108}" type="parTrans" cxnId="{6EDB2F91-4567-4580-B466-5F1D245E749D}">
      <dgm:prSet/>
      <dgm:spPr/>
      <dgm:t>
        <a:bodyPr/>
        <a:lstStyle/>
        <a:p>
          <a:endParaRPr kumimoji="1" lang="ja-JP" altLang="en-US" sz="1400"/>
        </a:p>
      </dgm:t>
    </dgm:pt>
    <dgm:pt modelId="{76B67125-81E2-41EC-886E-783A7E29382F}" type="sibTrans" cxnId="{6EDB2F91-4567-4580-B466-5F1D245E749D}">
      <dgm:prSet/>
      <dgm:spPr/>
      <dgm:t>
        <a:bodyPr/>
        <a:lstStyle/>
        <a:p>
          <a:endParaRPr kumimoji="1" lang="ja-JP" altLang="en-US" sz="1400"/>
        </a:p>
      </dgm:t>
    </dgm:pt>
    <dgm:pt modelId="{C13BC849-0E19-4EF9-988D-019D803992F7}">
      <dgm:prSet/>
      <dgm:spPr/>
      <dgm:t>
        <a:bodyPr/>
        <a:lstStyle/>
        <a:p>
          <a:endParaRPr kumimoji="1" lang="ja-JP" altLang="en-US" sz="1400"/>
        </a:p>
      </dgm:t>
    </dgm:pt>
    <dgm:pt modelId="{AFA72A13-E6EE-40AF-828B-0DC48E7735BA}" type="parTrans" cxnId="{92E40543-1454-4B1E-95ED-730E95C824E4}">
      <dgm:prSet/>
      <dgm:spPr/>
      <dgm:t>
        <a:bodyPr/>
        <a:lstStyle/>
        <a:p>
          <a:endParaRPr kumimoji="1" lang="ja-JP" altLang="en-US" sz="1400"/>
        </a:p>
      </dgm:t>
    </dgm:pt>
    <dgm:pt modelId="{6B44D64D-7A0E-4593-8DDB-B287A37D5B37}" type="sibTrans" cxnId="{92E40543-1454-4B1E-95ED-730E95C824E4}">
      <dgm:prSet/>
      <dgm:spPr/>
      <dgm:t>
        <a:bodyPr/>
        <a:lstStyle/>
        <a:p>
          <a:endParaRPr kumimoji="1" lang="ja-JP" altLang="en-US" sz="1400"/>
        </a:p>
      </dgm:t>
    </dgm:pt>
    <dgm:pt modelId="{5497E20D-87A0-4479-8AAF-4F54BB5C9ECE}">
      <dgm:prSet/>
      <dgm:spPr/>
      <dgm:t>
        <a:bodyPr/>
        <a:lstStyle/>
        <a:p>
          <a:endParaRPr kumimoji="1" lang="ja-JP" altLang="en-US" sz="1400"/>
        </a:p>
      </dgm:t>
    </dgm:pt>
    <dgm:pt modelId="{F67D29A0-EB1A-44C7-A72F-62EDACB72D22}" type="parTrans" cxnId="{A716F485-172C-462D-B8E0-2262FEF369C2}">
      <dgm:prSet/>
      <dgm:spPr/>
      <dgm:t>
        <a:bodyPr/>
        <a:lstStyle/>
        <a:p>
          <a:endParaRPr kumimoji="1" lang="ja-JP" altLang="en-US" sz="1400"/>
        </a:p>
      </dgm:t>
    </dgm:pt>
    <dgm:pt modelId="{321CF056-31DC-4E42-A3CA-C6B53D98396B}" type="sibTrans" cxnId="{A716F485-172C-462D-B8E0-2262FEF369C2}">
      <dgm:prSet/>
      <dgm:spPr/>
      <dgm:t>
        <a:bodyPr/>
        <a:lstStyle/>
        <a:p>
          <a:endParaRPr kumimoji="1" lang="ja-JP" altLang="en-US" sz="1400"/>
        </a:p>
      </dgm:t>
    </dgm:pt>
    <dgm:pt modelId="{BF43D4A4-32DD-4DCD-A134-6E9E8AD0EB45}">
      <dgm:prSet/>
      <dgm:spPr/>
      <dgm:t>
        <a:bodyPr/>
        <a:lstStyle/>
        <a:p>
          <a:endParaRPr kumimoji="1" lang="ja-JP" altLang="en-US" sz="1400"/>
        </a:p>
      </dgm:t>
    </dgm:pt>
    <dgm:pt modelId="{EB8F7EE8-4EFE-4062-9EEF-721907336C81}" type="parTrans" cxnId="{2EECEA87-7716-4F76-B75A-7CE4F8872020}">
      <dgm:prSet/>
      <dgm:spPr/>
      <dgm:t>
        <a:bodyPr/>
        <a:lstStyle/>
        <a:p>
          <a:endParaRPr kumimoji="1" lang="ja-JP" altLang="en-US" sz="1400"/>
        </a:p>
      </dgm:t>
    </dgm:pt>
    <dgm:pt modelId="{1526ABD7-02F7-4E61-9C6A-AC5F225976CD}" type="sibTrans" cxnId="{2EECEA87-7716-4F76-B75A-7CE4F8872020}">
      <dgm:prSet/>
      <dgm:spPr/>
      <dgm:t>
        <a:bodyPr/>
        <a:lstStyle/>
        <a:p>
          <a:endParaRPr kumimoji="1" lang="ja-JP" altLang="en-US" sz="1400"/>
        </a:p>
      </dgm:t>
    </dgm:pt>
    <dgm:pt modelId="{ED63F52D-AF89-4090-965F-C6BC159F1467}">
      <dgm:prSet/>
      <dgm:spPr/>
      <dgm:t>
        <a:bodyPr/>
        <a:lstStyle/>
        <a:p>
          <a:endParaRPr kumimoji="1" lang="ja-JP" altLang="en-US" sz="1400"/>
        </a:p>
      </dgm:t>
    </dgm:pt>
    <dgm:pt modelId="{00B38756-E18C-4E1E-A77A-7DC615AC192E}" type="parTrans" cxnId="{C204A8CF-C6E4-4350-B8F1-548BA01091F3}">
      <dgm:prSet/>
      <dgm:spPr/>
      <dgm:t>
        <a:bodyPr/>
        <a:lstStyle/>
        <a:p>
          <a:endParaRPr kumimoji="1" lang="ja-JP" altLang="en-US" sz="1400"/>
        </a:p>
      </dgm:t>
    </dgm:pt>
    <dgm:pt modelId="{407669E7-DE23-4DCC-A9D2-7D8844389BE4}" type="sibTrans" cxnId="{C204A8CF-C6E4-4350-B8F1-548BA01091F3}">
      <dgm:prSet/>
      <dgm:spPr/>
      <dgm:t>
        <a:bodyPr/>
        <a:lstStyle/>
        <a:p>
          <a:endParaRPr kumimoji="1" lang="ja-JP" altLang="en-US" sz="1400"/>
        </a:p>
      </dgm:t>
    </dgm:pt>
    <dgm:pt modelId="{2E1DFC4A-4635-4F64-AF57-503CE6D16B95}">
      <dgm:prSet/>
      <dgm:spPr/>
      <dgm:t>
        <a:bodyPr/>
        <a:lstStyle/>
        <a:p>
          <a:endParaRPr kumimoji="1" lang="ja-JP" altLang="en-US" sz="1400"/>
        </a:p>
      </dgm:t>
    </dgm:pt>
    <dgm:pt modelId="{56235FBA-D568-46CD-858E-4B1585ACFAD4}" type="parTrans" cxnId="{8E070C1B-73B4-4427-A7E8-72FBCA9CA7A7}">
      <dgm:prSet/>
      <dgm:spPr/>
      <dgm:t>
        <a:bodyPr/>
        <a:lstStyle/>
        <a:p>
          <a:endParaRPr kumimoji="1" lang="ja-JP" altLang="en-US" sz="1400"/>
        </a:p>
      </dgm:t>
    </dgm:pt>
    <dgm:pt modelId="{84FB41CA-FEEA-4309-B188-CE9823C1A7A2}" type="sibTrans" cxnId="{8E070C1B-73B4-4427-A7E8-72FBCA9CA7A7}">
      <dgm:prSet/>
      <dgm:spPr/>
      <dgm:t>
        <a:bodyPr/>
        <a:lstStyle/>
        <a:p>
          <a:endParaRPr kumimoji="1" lang="ja-JP" altLang="en-US" sz="1400"/>
        </a:p>
      </dgm:t>
    </dgm:pt>
    <dgm:pt modelId="{4B65067F-60FA-4B1A-9892-25792F5E2DAC}" type="pres">
      <dgm:prSet presAssocID="{4E5C4D7D-C3CF-4FFE-BCA3-8EE93B00BE18}" presName="matrix" presStyleCnt="0">
        <dgm:presLayoutVars>
          <dgm:chMax val="1"/>
          <dgm:dir/>
          <dgm:resizeHandles val="exact"/>
        </dgm:presLayoutVars>
      </dgm:prSet>
      <dgm:spPr/>
      <dgm:t>
        <a:bodyPr/>
        <a:lstStyle/>
        <a:p>
          <a:endParaRPr kumimoji="1" lang="ja-JP" altLang="en-US"/>
        </a:p>
      </dgm:t>
    </dgm:pt>
    <dgm:pt modelId="{F1A88EF2-1C5A-4F64-90FF-EC626AEFB334}" type="pres">
      <dgm:prSet presAssocID="{4E5C4D7D-C3CF-4FFE-BCA3-8EE93B00BE18}" presName="axisShape" presStyleLbl="bgShp" presStyleIdx="0" presStyleCnt="1" custScaleX="165464"/>
      <dgm:spPr/>
    </dgm:pt>
    <dgm:pt modelId="{ACB076A1-96E9-41A2-A9BA-8964A03B1B98}" type="pres">
      <dgm:prSet presAssocID="{4E5C4D7D-C3CF-4FFE-BCA3-8EE93B00BE18}" presName="rect1" presStyleLbl="node1" presStyleIdx="0" presStyleCnt="4" custScaleX="103295">
        <dgm:presLayoutVars>
          <dgm:chMax val="0"/>
          <dgm:chPref val="0"/>
          <dgm:bulletEnabled val="1"/>
        </dgm:presLayoutVars>
      </dgm:prSet>
      <dgm:spPr/>
      <dgm:t>
        <a:bodyPr/>
        <a:lstStyle/>
        <a:p>
          <a:endParaRPr kumimoji="1" lang="ja-JP" altLang="en-US"/>
        </a:p>
      </dgm:t>
    </dgm:pt>
    <dgm:pt modelId="{3A57A838-8447-4482-A4A7-F0011122D863}" type="pres">
      <dgm:prSet presAssocID="{4E5C4D7D-C3CF-4FFE-BCA3-8EE93B00BE18}" presName="rect2" presStyleLbl="node1" presStyleIdx="1" presStyleCnt="4" custScaleX="109782" custLinFactNeighborX="3551">
        <dgm:presLayoutVars>
          <dgm:chMax val="0"/>
          <dgm:chPref val="0"/>
          <dgm:bulletEnabled val="1"/>
        </dgm:presLayoutVars>
      </dgm:prSet>
      <dgm:spPr/>
      <dgm:t>
        <a:bodyPr/>
        <a:lstStyle/>
        <a:p>
          <a:endParaRPr kumimoji="1" lang="ja-JP" altLang="en-US"/>
        </a:p>
      </dgm:t>
    </dgm:pt>
    <dgm:pt modelId="{70708761-D23C-4A40-8860-F6F063AF88FD}" type="pres">
      <dgm:prSet presAssocID="{4E5C4D7D-C3CF-4FFE-BCA3-8EE93B00BE18}" presName="rect3" presStyleLbl="node1" presStyleIdx="2" presStyleCnt="4" custScaleX="103295">
        <dgm:presLayoutVars>
          <dgm:chMax val="0"/>
          <dgm:chPref val="0"/>
          <dgm:bulletEnabled val="1"/>
        </dgm:presLayoutVars>
      </dgm:prSet>
      <dgm:spPr/>
      <dgm:t>
        <a:bodyPr/>
        <a:lstStyle/>
        <a:p>
          <a:endParaRPr kumimoji="1" lang="ja-JP" altLang="en-US"/>
        </a:p>
      </dgm:t>
    </dgm:pt>
    <dgm:pt modelId="{CCADC8A1-7E68-4D18-9C03-90DCE7679C06}" type="pres">
      <dgm:prSet presAssocID="{4E5C4D7D-C3CF-4FFE-BCA3-8EE93B00BE18}" presName="rect4" presStyleLbl="node1" presStyleIdx="3" presStyleCnt="4" custScaleX="109782" custLinFactNeighborX="3551">
        <dgm:presLayoutVars>
          <dgm:chMax val="0"/>
          <dgm:chPref val="0"/>
          <dgm:bulletEnabled val="1"/>
        </dgm:presLayoutVars>
      </dgm:prSet>
      <dgm:spPr/>
      <dgm:t>
        <a:bodyPr/>
        <a:lstStyle/>
        <a:p>
          <a:endParaRPr kumimoji="1" lang="ja-JP" altLang="en-US"/>
        </a:p>
      </dgm:t>
    </dgm:pt>
  </dgm:ptLst>
  <dgm:cxnLst>
    <dgm:cxn modelId="{5AE8A1C9-EB4D-4DD2-A2C3-075B17843CD7}" srcId="{4E5C4D7D-C3CF-4FFE-BCA3-8EE93B00BE18}" destId="{19874B92-369B-4234-9A01-C20A432D66C8}" srcOrd="3" destOrd="0" parTransId="{CE9A9136-5353-451F-A4F9-4889350AA6C6}" sibTransId="{D450CDDF-D2E8-4B5E-85A9-E8FCDBF8FDCE}"/>
    <dgm:cxn modelId="{6EDB2F91-4567-4580-B466-5F1D245E749D}" srcId="{4E5C4D7D-C3CF-4FFE-BCA3-8EE93B00BE18}" destId="{46DDE58F-3859-4BAB-B41F-105D4451B598}" srcOrd="6" destOrd="0" parTransId="{73F516E5-D3A4-4D9E-9982-577365939108}" sibTransId="{76B67125-81E2-41EC-886E-783A7E29382F}"/>
    <dgm:cxn modelId="{C204A8CF-C6E4-4350-B8F1-548BA01091F3}" srcId="{4E5C4D7D-C3CF-4FFE-BCA3-8EE93B00BE18}" destId="{ED63F52D-AF89-4090-965F-C6BC159F1467}" srcOrd="10" destOrd="0" parTransId="{00B38756-E18C-4E1E-A77A-7DC615AC192E}" sibTransId="{407669E7-DE23-4DCC-A9D2-7D8844389BE4}"/>
    <dgm:cxn modelId="{8E070C1B-73B4-4427-A7E8-72FBCA9CA7A7}" srcId="{4E5C4D7D-C3CF-4FFE-BCA3-8EE93B00BE18}" destId="{2E1DFC4A-4635-4F64-AF57-503CE6D16B95}" srcOrd="11" destOrd="0" parTransId="{56235FBA-D568-46CD-858E-4B1585ACFAD4}" sibTransId="{84FB41CA-FEEA-4309-B188-CE9823C1A7A2}"/>
    <dgm:cxn modelId="{8F0583EF-798C-4191-812D-0BCD36D6424C}" type="presOf" srcId="{D798D4B9-2F40-472B-8434-E90B6520012A}" destId="{ACB076A1-96E9-41A2-A9BA-8964A03B1B98}" srcOrd="0" destOrd="0" presId="urn:microsoft.com/office/officeart/2005/8/layout/matrix2"/>
    <dgm:cxn modelId="{92E40543-1454-4B1E-95ED-730E95C824E4}" srcId="{4E5C4D7D-C3CF-4FFE-BCA3-8EE93B00BE18}" destId="{C13BC849-0E19-4EF9-988D-019D803992F7}" srcOrd="7" destOrd="0" parTransId="{AFA72A13-E6EE-40AF-828B-0DC48E7735BA}" sibTransId="{6B44D64D-7A0E-4593-8DDB-B287A37D5B37}"/>
    <dgm:cxn modelId="{B09968F8-DD22-4547-A3BC-6608081876E1}" type="presOf" srcId="{379EB3CC-7019-472E-A931-5F877C6AD792}" destId="{70708761-D23C-4A40-8860-F6F063AF88FD}" srcOrd="0" destOrd="0" presId="urn:microsoft.com/office/officeart/2005/8/layout/matrix2"/>
    <dgm:cxn modelId="{BDB1AC30-B274-460C-A663-A1189F3B4A4C}" srcId="{4E5C4D7D-C3CF-4FFE-BCA3-8EE93B00BE18}" destId="{BBAF7737-2D99-42CA-B34F-7956DEDB3876}" srcOrd="1" destOrd="0" parTransId="{6D907200-933C-4821-A125-557A0A05662F}" sibTransId="{70B63376-67BA-46BB-8C09-80217FEAA72B}"/>
    <dgm:cxn modelId="{E426B8FF-F728-4B11-A543-B5AB297025A3}" srcId="{4E5C4D7D-C3CF-4FFE-BCA3-8EE93B00BE18}" destId="{8E2ECBFD-6227-409F-BE9D-4ADA562D08CC}" srcOrd="4" destOrd="0" parTransId="{921268CC-CAD9-43E2-BD7C-04CA181CE0C2}" sibTransId="{2984F4CE-0EB9-46C3-B72D-D6E39BF3EEE8}"/>
    <dgm:cxn modelId="{69FA129B-6826-47FE-A2FE-1ECE83BF57FC}" srcId="{4E5C4D7D-C3CF-4FFE-BCA3-8EE93B00BE18}" destId="{D798D4B9-2F40-472B-8434-E90B6520012A}" srcOrd="0" destOrd="0" parTransId="{21865FC9-766E-49E5-9B8A-BE863EF226F4}" sibTransId="{28B707C2-704E-44B1-AB1E-22D3E962EBB5}"/>
    <dgm:cxn modelId="{00259AE3-CB56-4591-A492-CBB9CF87C808}" type="presOf" srcId="{4E5C4D7D-C3CF-4FFE-BCA3-8EE93B00BE18}" destId="{4B65067F-60FA-4B1A-9892-25792F5E2DAC}" srcOrd="0" destOrd="0" presId="urn:microsoft.com/office/officeart/2005/8/layout/matrix2"/>
    <dgm:cxn modelId="{019E0AED-0889-4496-97A6-9E7D573131A6}" type="presOf" srcId="{19874B92-369B-4234-9A01-C20A432D66C8}" destId="{CCADC8A1-7E68-4D18-9C03-90DCE7679C06}" srcOrd="0" destOrd="0" presId="urn:microsoft.com/office/officeart/2005/8/layout/matrix2"/>
    <dgm:cxn modelId="{AC4968F5-4CB2-4C17-9023-BBAE30DFC692}" srcId="{4E5C4D7D-C3CF-4FFE-BCA3-8EE93B00BE18}" destId="{EBC5BB0B-9999-4DE3-8439-23D4B7B0FB13}" srcOrd="5" destOrd="0" parTransId="{1E01594C-AC1C-4ACB-ADBC-0C320BEA4166}" sibTransId="{0A2E345C-6308-49C4-9774-7B494A56BED9}"/>
    <dgm:cxn modelId="{2EECEA87-7716-4F76-B75A-7CE4F8872020}" srcId="{4E5C4D7D-C3CF-4FFE-BCA3-8EE93B00BE18}" destId="{BF43D4A4-32DD-4DCD-A134-6E9E8AD0EB45}" srcOrd="9" destOrd="0" parTransId="{EB8F7EE8-4EFE-4062-9EEF-721907336C81}" sibTransId="{1526ABD7-02F7-4E61-9C6A-AC5F225976CD}"/>
    <dgm:cxn modelId="{A716F485-172C-462D-B8E0-2262FEF369C2}" srcId="{4E5C4D7D-C3CF-4FFE-BCA3-8EE93B00BE18}" destId="{5497E20D-87A0-4479-8AAF-4F54BB5C9ECE}" srcOrd="8" destOrd="0" parTransId="{F67D29A0-EB1A-44C7-A72F-62EDACB72D22}" sibTransId="{321CF056-31DC-4E42-A3CA-C6B53D98396B}"/>
    <dgm:cxn modelId="{EABEDF00-53BB-40F7-AE6E-AC9C9E03A0AA}" type="presOf" srcId="{BBAF7737-2D99-42CA-B34F-7956DEDB3876}" destId="{3A57A838-8447-4482-A4A7-F0011122D863}" srcOrd="0" destOrd="0" presId="urn:microsoft.com/office/officeart/2005/8/layout/matrix2"/>
    <dgm:cxn modelId="{C753354B-49D2-453E-9DA4-FEEC0F7C819D}" srcId="{4E5C4D7D-C3CF-4FFE-BCA3-8EE93B00BE18}" destId="{379EB3CC-7019-472E-A931-5F877C6AD792}" srcOrd="2" destOrd="0" parTransId="{A095112D-5CAA-4294-8A52-0426AE2F89B3}" sibTransId="{1B8A7417-A2C5-4F0B-90D5-244E4D2152DF}"/>
    <dgm:cxn modelId="{B6B0218F-F926-4E64-948B-16B6D6FA5B49}" type="presParOf" srcId="{4B65067F-60FA-4B1A-9892-25792F5E2DAC}" destId="{F1A88EF2-1C5A-4F64-90FF-EC626AEFB334}" srcOrd="0" destOrd="0" presId="urn:microsoft.com/office/officeart/2005/8/layout/matrix2"/>
    <dgm:cxn modelId="{CBC9A444-099C-4D5F-B840-8CA6E9FE8BD7}" type="presParOf" srcId="{4B65067F-60FA-4B1A-9892-25792F5E2DAC}" destId="{ACB076A1-96E9-41A2-A9BA-8964A03B1B98}" srcOrd="1" destOrd="0" presId="urn:microsoft.com/office/officeart/2005/8/layout/matrix2"/>
    <dgm:cxn modelId="{EB3961DF-729F-4406-8B2A-FBB1946AB2E3}" type="presParOf" srcId="{4B65067F-60FA-4B1A-9892-25792F5E2DAC}" destId="{3A57A838-8447-4482-A4A7-F0011122D863}" srcOrd="2" destOrd="0" presId="urn:microsoft.com/office/officeart/2005/8/layout/matrix2"/>
    <dgm:cxn modelId="{36525A64-92F2-4CD7-B964-B685DF6E2961}" type="presParOf" srcId="{4B65067F-60FA-4B1A-9892-25792F5E2DAC}" destId="{70708761-D23C-4A40-8860-F6F063AF88FD}" srcOrd="3" destOrd="0" presId="urn:microsoft.com/office/officeart/2005/8/layout/matrix2"/>
    <dgm:cxn modelId="{BB394318-CF6C-4A15-9991-772F0870691E}" type="presParOf" srcId="{4B65067F-60FA-4B1A-9892-25792F5E2DAC}" destId="{CCADC8A1-7E68-4D18-9C03-90DCE7679C0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88EF2-1C5A-4F64-90FF-EC626AEFB334}">
      <dsp:nvSpPr>
        <dsp:cNvPr id="0" name=""/>
        <dsp:cNvSpPr/>
      </dsp:nvSpPr>
      <dsp:spPr>
        <a:xfrm>
          <a:off x="136566" y="0"/>
          <a:ext cx="6433955" cy="3888432"/>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B076A1-96E9-41A2-A9BA-8964A03B1B98}">
      <dsp:nvSpPr>
        <dsp:cNvPr id="0" name=""/>
        <dsp:cNvSpPr/>
      </dsp:nvSpPr>
      <dsp:spPr>
        <a:xfrm>
          <a:off x="1636451" y="252748"/>
          <a:ext cx="1606622" cy="155537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kumimoji="1" lang="ja-JP" altLang="en-US" sz="2400" kern="1200" dirty="0" smtClean="0">
              <a:solidFill>
                <a:schemeClr val="bg1"/>
              </a:solidFill>
            </a:rPr>
            <a:t>①</a:t>
          </a:r>
          <a:r>
            <a:rPr kumimoji="1" lang="en-US" altLang="ja-JP" sz="2400" kern="1200" dirty="0" smtClean="0">
              <a:solidFill>
                <a:schemeClr val="bg1"/>
              </a:solidFill>
            </a:rPr>
            <a:t/>
          </a:r>
          <a:br>
            <a:rPr kumimoji="1" lang="en-US" altLang="ja-JP" sz="2400" kern="1200" dirty="0" smtClean="0">
              <a:solidFill>
                <a:schemeClr val="bg1"/>
              </a:solidFill>
            </a:rPr>
          </a:br>
          <a:r>
            <a:rPr kumimoji="1" lang="ja-JP" altLang="en-US" sz="2400" kern="1200" dirty="0" smtClean="0">
              <a:solidFill>
                <a:schemeClr val="bg1"/>
              </a:solidFill>
            </a:rPr>
            <a:t>まだ</a:t>
          </a:r>
          <a:r>
            <a:rPr kumimoji="1" lang="ja-JP" altLang="en-US" sz="2400" kern="1200" dirty="0" smtClean="0"/>
            <a:t>元気高齢者</a:t>
          </a:r>
          <a:r>
            <a:rPr kumimoji="1" lang="en-US" altLang="ja-JP" sz="2400" kern="1200" dirty="0" smtClean="0"/>
            <a:t/>
          </a:r>
          <a:br>
            <a:rPr kumimoji="1" lang="en-US" altLang="ja-JP" sz="2400" kern="1200" dirty="0" smtClean="0"/>
          </a:br>
          <a:endParaRPr kumimoji="1" lang="en-US" altLang="ja-JP" sz="2400" kern="1200" dirty="0" smtClean="0"/>
        </a:p>
      </dsp:txBody>
      <dsp:txXfrm>
        <a:off x="1712378" y="328675"/>
        <a:ext cx="1454768" cy="1403518"/>
      </dsp:txXfrm>
    </dsp:sp>
    <dsp:sp modelId="{3A57A838-8447-4482-A4A7-F0011122D863}">
      <dsp:nvSpPr>
        <dsp:cNvPr id="0" name=""/>
        <dsp:cNvSpPr/>
      </dsp:nvSpPr>
      <dsp:spPr>
        <a:xfrm>
          <a:off x="3468797" y="252748"/>
          <a:ext cx="1707519" cy="155537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ja-JP" altLang="en-US" sz="2400" kern="1200" dirty="0" smtClean="0"/>
            <a:t>②</a:t>
          </a:r>
          <a:r>
            <a:rPr kumimoji="1" lang="en-US" altLang="ja-JP" sz="2400" kern="1200" dirty="0" smtClean="0"/>
            <a:t/>
          </a:r>
          <a:br>
            <a:rPr kumimoji="1" lang="en-US" altLang="ja-JP" sz="2400" kern="1200" dirty="0" smtClean="0"/>
          </a:br>
          <a:r>
            <a:rPr kumimoji="1" lang="ja-JP" altLang="en-US" sz="2400" kern="1200" dirty="0" smtClean="0"/>
            <a:t>病気・</a:t>
          </a:r>
          <a:r>
            <a:rPr kumimoji="1" lang="en-US" altLang="ja-JP" sz="2400" kern="1200" dirty="0" smtClean="0"/>
            <a:t>ADL</a:t>
          </a:r>
          <a:r>
            <a:rPr kumimoji="1" lang="ja-JP" altLang="en-US" sz="2400" kern="1200" dirty="0" smtClean="0"/>
            <a:t>低下高齢者</a:t>
          </a:r>
          <a:endParaRPr kumimoji="1" lang="ja-JP" altLang="en-US" sz="2400" kern="1200" dirty="0"/>
        </a:p>
      </dsp:txBody>
      <dsp:txXfrm>
        <a:off x="3544724" y="328675"/>
        <a:ext cx="1555665" cy="1403518"/>
      </dsp:txXfrm>
    </dsp:sp>
    <dsp:sp modelId="{70708761-D23C-4A40-8860-F6F063AF88FD}">
      <dsp:nvSpPr>
        <dsp:cNvPr id="0" name=""/>
        <dsp:cNvSpPr/>
      </dsp:nvSpPr>
      <dsp:spPr>
        <a:xfrm>
          <a:off x="1636451" y="2080311"/>
          <a:ext cx="1606622" cy="155537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ja-JP" altLang="en-US" sz="2400" kern="1200" dirty="0" smtClean="0"/>
            <a:t>③</a:t>
          </a:r>
          <a:r>
            <a:rPr kumimoji="1" lang="en-US" altLang="ja-JP" sz="2400" kern="1200" dirty="0" smtClean="0"/>
            <a:t/>
          </a:r>
          <a:br>
            <a:rPr kumimoji="1" lang="en-US" altLang="ja-JP" sz="2400" kern="1200" dirty="0" smtClean="0"/>
          </a:br>
          <a:r>
            <a:rPr kumimoji="1" lang="ja-JP" altLang="en-US" sz="2400" kern="1200" dirty="0" smtClean="0"/>
            <a:t>低リスク高齢者</a:t>
          </a:r>
          <a:r>
            <a:rPr kumimoji="1" lang="en-US" altLang="ja-JP" sz="2400" kern="1200" dirty="0" smtClean="0"/>
            <a:t/>
          </a:r>
          <a:br>
            <a:rPr kumimoji="1" lang="en-US" altLang="ja-JP" sz="2400" kern="1200" dirty="0" smtClean="0"/>
          </a:br>
          <a:r>
            <a:rPr kumimoji="1" lang="ja-JP" altLang="en-US" sz="2400" kern="1200" dirty="0" smtClean="0"/>
            <a:t>予備軍</a:t>
          </a:r>
          <a:endParaRPr kumimoji="1" lang="ja-JP" altLang="en-US" sz="2400" kern="1200" dirty="0"/>
        </a:p>
      </dsp:txBody>
      <dsp:txXfrm>
        <a:off x="1712378" y="2156238"/>
        <a:ext cx="1454768" cy="1403518"/>
      </dsp:txXfrm>
    </dsp:sp>
    <dsp:sp modelId="{CCADC8A1-7E68-4D18-9C03-90DCE7679C06}">
      <dsp:nvSpPr>
        <dsp:cNvPr id="0" name=""/>
        <dsp:cNvSpPr/>
      </dsp:nvSpPr>
      <dsp:spPr>
        <a:xfrm>
          <a:off x="3468797" y="2080311"/>
          <a:ext cx="1707519" cy="155537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ja-JP" altLang="en-US" sz="2400" kern="1200" dirty="0" smtClean="0">
              <a:solidFill>
                <a:schemeClr val="bg1"/>
              </a:solidFill>
            </a:rPr>
            <a:t>④</a:t>
          </a:r>
          <a:r>
            <a:rPr kumimoji="1" lang="en-US" altLang="ja-JP" sz="2400" kern="1200" dirty="0" smtClean="0">
              <a:solidFill>
                <a:schemeClr val="bg1"/>
              </a:solidFill>
            </a:rPr>
            <a:t/>
          </a:r>
          <a:br>
            <a:rPr kumimoji="1" lang="en-US" altLang="ja-JP" sz="2400" kern="1200" dirty="0" smtClean="0">
              <a:solidFill>
                <a:schemeClr val="bg1"/>
              </a:solidFill>
            </a:rPr>
          </a:br>
          <a:r>
            <a:rPr kumimoji="1" lang="ja-JP" altLang="en-US" sz="2400" kern="1200" dirty="0" smtClean="0">
              <a:solidFill>
                <a:schemeClr val="bg1"/>
              </a:solidFill>
            </a:rPr>
            <a:t>高リス</a:t>
          </a:r>
          <a:r>
            <a:rPr kumimoji="1" lang="ja-JP" altLang="en-US" sz="2400" kern="1200" dirty="0" smtClean="0"/>
            <a:t>ク高齢者</a:t>
          </a:r>
          <a:r>
            <a:rPr kumimoji="1" lang="en-US" altLang="ja-JP" sz="2400" kern="1200" dirty="0" smtClean="0"/>
            <a:t/>
          </a:r>
          <a:br>
            <a:rPr kumimoji="1" lang="en-US" altLang="ja-JP" sz="2400" kern="1200" dirty="0" smtClean="0"/>
          </a:br>
          <a:r>
            <a:rPr kumimoji="1" lang="ja-JP" altLang="en-US" sz="2400" kern="1200" dirty="0" smtClean="0"/>
            <a:t>予備軍</a:t>
          </a:r>
          <a:endParaRPr kumimoji="1" lang="ja-JP" altLang="en-US" sz="2400" kern="1200" dirty="0"/>
        </a:p>
      </dsp:txBody>
      <dsp:txXfrm>
        <a:off x="3544724" y="2156238"/>
        <a:ext cx="1555665" cy="14035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88EF2-1C5A-4F64-90FF-EC626AEFB334}">
      <dsp:nvSpPr>
        <dsp:cNvPr id="0" name=""/>
        <dsp:cNvSpPr/>
      </dsp:nvSpPr>
      <dsp:spPr>
        <a:xfrm>
          <a:off x="136566" y="0"/>
          <a:ext cx="6433955" cy="3888432"/>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B076A1-96E9-41A2-A9BA-8964A03B1B98}">
      <dsp:nvSpPr>
        <dsp:cNvPr id="0" name=""/>
        <dsp:cNvSpPr/>
      </dsp:nvSpPr>
      <dsp:spPr>
        <a:xfrm>
          <a:off x="1636451" y="252748"/>
          <a:ext cx="1606622" cy="155537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kumimoji="1" lang="ja-JP" altLang="en-US" sz="2400" kern="1200" dirty="0" smtClean="0">
              <a:solidFill>
                <a:schemeClr val="bg1"/>
              </a:solidFill>
            </a:rPr>
            <a:t>①</a:t>
          </a:r>
          <a:r>
            <a:rPr kumimoji="1" lang="en-US" altLang="ja-JP" sz="2400" kern="1200" dirty="0" smtClean="0">
              <a:solidFill>
                <a:schemeClr val="bg1"/>
              </a:solidFill>
            </a:rPr>
            <a:t/>
          </a:r>
          <a:br>
            <a:rPr kumimoji="1" lang="en-US" altLang="ja-JP" sz="2400" kern="1200" dirty="0" smtClean="0">
              <a:solidFill>
                <a:schemeClr val="bg1"/>
              </a:solidFill>
            </a:rPr>
          </a:br>
          <a:r>
            <a:rPr kumimoji="1" lang="ja-JP" altLang="en-US" sz="2400" kern="1200" dirty="0" smtClean="0">
              <a:solidFill>
                <a:schemeClr val="bg1"/>
              </a:solidFill>
            </a:rPr>
            <a:t>まだ</a:t>
          </a:r>
          <a:r>
            <a:rPr kumimoji="1" lang="ja-JP" altLang="en-US" sz="2400" kern="1200" dirty="0" smtClean="0"/>
            <a:t>元気高齢者</a:t>
          </a:r>
          <a:r>
            <a:rPr kumimoji="1" lang="en-US" altLang="ja-JP" sz="2400" kern="1200" dirty="0" smtClean="0"/>
            <a:t/>
          </a:r>
          <a:br>
            <a:rPr kumimoji="1" lang="en-US" altLang="ja-JP" sz="2400" kern="1200" dirty="0" smtClean="0"/>
          </a:br>
          <a:endParaRPr kumimoji="1" lang="en-US" altLang="ja-JP" sz="2400" kern="1200" dirty="0" smtClean="0"/>
        </a:p>
      </dsp:txBody>
      <dsp:txXfrm>
        <a:off x="1712378" y="328675"/>
        <a:ext cx="1454768" cy="1403518"/>
      </dsp:txXfrm>
    </dsp:sp>
    <dsp:sp modelId="{3A57A838-8447-4482-A4A7-F0011122D863}">
      <dsp:nvSpPr>
        <dsp:cNvPr id="0" name=""/>
        <dsp:cNvSpPr/>
      </dsp:nvSpPr>
      <dsp:spPr>
        <a:xfrm>
          <a:off x="3468797" y="252748"/>
          <a:ext cx="1707519" cy="155537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ja-JP" altLang="en-US" sz="2400" kern="1200" dirty="0" smtClean="0"/>
            <a:t>②</a:t>
          </a:r>
          <a:r>
            <a:rPr kumimoji="1" lang="en-US" altLang="ja-JP" sz="2400" kern="1200" dirty="0" smtClean="0"/>
            <a:t/>
          </a:r>
          <a:br>
            <a:rPr kumimoji="1" lang="en-US" altLang="ja-JP" sz="2400" kern="1200" dirty="0" smtClean="0"/>
          </a:br>
          <a:r>
            <a:rPr kumimoji="1" lang="ja-JP" altLang="en-US" sz="2400" kern="1200" dirty="0" smtClean="0"/>
            <a:t>病気・</a:t>
          </a:r>
          <a:r>
            <a:rPr kumimoji="1" lang="en-US" altLang="ja-JP" sz="2400" kern="1200" dirty="0" smtClean="0"/>
            <a:t>ADL</a:t>
          </a:r>
          <a:r>
            <a:rPr kumimoji="1" lang="ja-JP" altLang="en-US" sz="2400" kern="1200" dirty="0" smtClean="0"/>
            <a:t>低下高齢者</a:t>
          </a:r>
          <a:endParaRPr kumimoji="1" lang="ja-JP" altLang="en-US" sz="2400" kern="1200" dirty="0"/>
        </a:p>
      </dsp:txBody>
      <dsp:txXfrm>
        <a:off x="3544724" y="328675"/>
        <a:ext cx="1555665" cy="1403518"/>
      </dsp:txXfrm>
    </dsp:sp>
    <dsp:sp modelId="{70708761-D23C-4A40-8860-F6F063AF88FD}">
      <dsp:nvSpPr>
        <dsp:cNvPr id="0" name=""/>
        <dsp:cNvSpPr/>
      </dsp:nvSpPr>
      <dsp:spPr>
        <a:xfrm>
          <a:off x="1636451" y="2080311"/>
          <a:ext cx="1606622" cy="155537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ja-JP" altLang="en-US" sz="2400" kern="1200" dirty="0" smtClean="0"/>
            <a:t>③</a:t>
          </a:r>
          <a:r>
            <a:rPr kumimoji="1" lang="en-US" altLang="ja-JP" sz="2400" kern="1200" dirty="0" smtClean="0"/>
            <a:t/>
          </a:r>
          <a:br>
            <a:rPr kumimoji="1" lang="en-US" altLang="ja-JP" sz="2400" kern="1200" dirty="0" smtClean="0"/>
          </a:br>
          <a:r>
            <a:rPr kumimoji="1" lang="ja-JP" altLang="en-US" sz="2400" kern="1200" dirty="0" smtClean="0"/>
            <a:t>低リスク高齢者</a:t>
          </a:r>
          <a:r>
            <a:rPr kumimoji="1" lang="en-US" altLang="ja-JP" sz="2400" kern="1200" dirty="0" smtClean="0"/>
            <a:t/>
          </a:r>
          <a:br>
            <a:rPr kumimoji="1" lang="en-US" altLang="ja-JP" sz="2400" kern="1200" dirty="0" smtClean="0"/>
          </a:br>
          <a:r>
            <a:rPr kumimoji="1" lang="ja-JP" altLang="en-US" sz="2400" kern="1200" dirty="0" smtClean="0"/>
            <a:t>予備軍</a:t>
          </a:r>
          <a:endParaRPr kumimoji="1" lang="ja-JP" altLang="en-US" sz="2400" kern="1200" dirty="0"/>
        </a:p>
      </dsp:txBody>
      <dsp:txXfrm>
        <a:off x="1712378" y="2156238"/>
        <a:ext cx="1454768" cy="1403518"/>
      </dsp:txXfrm>
    </dsp:sp>
    <dsp:sp modelId="{CCADC8A1-7E68-4D18-9C03-90DCE7679C06}">
      <dsp:nvSpPr>
        <dsp:cNvPr id="0" name=""/>
        <dsp:cNvSpPr/>
      </dsp:nvSpPr>
      <dsp:spPr>
        <a:xfrm>
          <a:off x="3468797" y="2080311"/>
          <a:ext cx="1707519" cy="155537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ja-JP" altLang="en-US" sz="2400" kern="1200" dirty="0" smtClean="0">
              <a:solidFill>
                <a:schemeClr val="bg1"/>
              </a:solidFill>
            </a:rPr>
            <a:t>④</a:t>
          </a:r>
          <a:r>
            <a:rPr kumimoji="1" lang="en-US" altLang="ja-JP" sz="2400" kern="1200" dirty="0" smtClean="0">
              <a:solidFill>
                <a:schemeClr val="bg1"/>
              </a:solidFill>
            </a:rPr>
            <a:t/>
          </a:r>
          <a:br>
            <a:rPr kumimoji="1" lang="en-US" altLang="ja-JP" sz="2400" kern="1200" dirty="0" smtClean="0">
              <a:solidFill>
                <a:schemeClr val="bg1"/>
              </a:solidFill>
            </a:rPr>
          </a:br>
          <a:r>
            <a:rPr kumimoji="1" lang="ja-JP" altLang="en-US" sz="2400" kern="1200" dirty="0" smtClean="0">
              <a:solidFill>
                <a:schemeClr val="bg1"/>
              </a:solidFill>
            </a:rPr>
            <a:t>高リス</a:t>
          </a:r>
          <a:r>
            <a:rPr kumimoji="1" lang="ja-JP" altLang="en-US" sz="2400" kern="1200" dirty="0" smtClean="0"/>
            <a:t>ク高齢者</a:t>
          </a:r>
          <a:r>
            <a:rPr kumimoji="1" lang="en-US" altLang="ja-JP" sz="2400" kern="1200" dirty="0" smtClean="0"/>
            <a:t/>
          </a:r>
          <a:br>
            <a:rPr kumimoji="1" lang="en-US" altLang="ja-JP" sz="2400" kern="1200" dirty="0" smtClean="0"/>
          </a:br>
          <a:r>
            <a:rPr kumimoji="1" lang="ja-JP" altLang="en-US" sz="2400" kern="1200" dirty="0" smtClean="0"/>
            <a:t>予備軍</a:t>
          </a:r>
          <a:endParaRPr kumimoji="1" lang="ja-JP" altLang="en-US" sz="2400" kern="1200" dirty="0"/>
        </a:p>
      </dsp:txBody>
      <dsp:txXfrm>
        <a:off x="3544724" y="2156238"/>
        <a:ext cx="1555665" cy="14035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DC42A-FB1A-4F7A-BC14-52F88ABA5FD8}">
      <dsp:nvSpPr>
        <dsp:cNvPr id="0" name=""/>
        <dsp:cNvSpPr/>
      </dsp:nvSpPr>
      <dsp:spPr>
        <a:xfrm>
          <a:off x="1648241" y="0"/>
          <a:ext cx="5009526" cy="2633614"/>
        </a:xfrm>
        <a:prstGeom prst="ellipse">
          <a:avLst/>
        </a:prstGeom>
        <a:solidFill>
          <a:srgbClr val="92D05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kumimoji="1" lang="ja-JP" altLang="en-US" sz="2400" b="1" kern="1200" dirty="0">
            <a:latin typeface="Meiryo UI" pitchFamily="50" charset="-128"/>
            <a:ea typeface="Meiryo UI" pitchFamily="50" charset="-128"/>
            <a:cs typeface="Meiryo UI" pitchFamily="50" charset="-128"/>
          </a:endParaRPr>
        </a:p>
      </dsp:txBody>
      <dsp:txXfrm>
        <a:off x="2226264" y="354525"/>
        <a:ext cx="3853481" cy="835666"/>
      </dsp:txXfrm>
    </dsp:sp>
    <dsp:sp modelId="{4E74EA6E-D618-474F-9B72-7F90CBDA27D5}">
      <dsp:nvSpPr>
        <dsp:cNvPr id="0" name=""/>
        <dsp:cNvSpPr/>
      </dsp:nvSpPr>
      <dsp:spPr>
        <a:xfrm>
          <a:off x="3082400" y="1147852"/>
          <a:ext cx="5231543" cy="3028606"/>
        </a:xfrm>
        <a:prstGeom prst="ellipse">
          <a:avLst/>
        </a:prstGeom>
        <a:solidFill>
          <a:schemeClr val="accent6">
            <a:lumMod val="40000"/>
            <a:lumOff val="60000"/>
            <a:alpha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1066800">
            <a:lnSpc>
              <a:spcPct val="90000"/>
            </a:lnSpc>
            <a:spcBef>
              <a:spcPct val="0"/>
            </a:spcBef>
            <a:spcAft>
              <a:spcPct val="35000"/>
            </a:spcAft>
          </a:pPr>
          <a:endParaRPr kumimoji="1" lang="ja-JP" altLang="en-US" sz="2400" b="1" kern="1200" dirty="0">
            <a:latin typeface="Meiryo UI" pitchFamily="50" charset="-128"/>
            <a:ea typeface="Meiryo UI" pitchFamily="50" charset="-128"/>
            <a:cs typeface="Meiryo UI" pitchFamily="50" charset="-128"/>
          </a:endParaRPr>
        </a:p>
      </dsp:txBody>
      <dsp:txXfrm>
        <a:off x="5899385" y="1497307"/>
        <a:ext cx="2012132" cy="2329697"/>
      </dsp:txXfrm>
    </dsp:sp>
    <dsp:sp modelId="{B5EA5ABD-64EE-4DBD-B721-AC9E81A86876}">
      <dsp:nvSpPr>
        <dsp:cNvPr id="0" name=""/>
        <dsp:cNvSpPr/>
      </dsp:nvSpPr>
      <dsp:spPr>
        <a:xfrm>
          <a:off x="1672002" y="2180878"/>
          <a:ext cx="5060089" cy="3186763"/>
        </a:xfrm>
        <a:prstGeom prst="ellipse">
          <a:avLst/>
        </a:prstGeom>
        <a:solidFill>
          <a:schemeClr val="accent5">
            <a:lumMod val="40000"/>
            <a:lumOff val="60000"/>
            <a:alpha val="56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kumimoji="1" lang="ja-JP" altLang="en-US" sz="2400" b="1" kern="1200" dirty="0">
            <a:latin typeface="Meiryo UI" pitchFamily="50" charset="-128"/>
            <a:ea typeface="Meiryo UI" pitchFamily="50" charset="-128"/>
            <a:cs typeface="Meiryo UI" pitchFamily="50" charset="-128"/>
          </a:endParaRPr>
        </a:p>
      </dsp:txBody>
      <dsp:txXfrm>
        <a:off x="2255859" y="3927470"/>
        <a:ext cx="3892376" cy="1011184"/>
      </dsp:txXfrm>
    </dsp:sp>
    <dsp:sp modelId="{AA1DDF48-C14C-4495-B002-4D63D0CD024F}">
      <dsp:nvSpPr>
        <dsp:cNvPr id="0" name=""/>
        <dsp:cNvSpPr/>
      </dsp:nvSpPr>
      <dsp:spPr>
        <a:xfrm>
          <a:off x="10" y="1186192"/>
          <a:ext cx="5148573" cy="2630245"/>
        </a:xfrm>
        <a:prstGeom prst="ellipse">
          <a:avLst/>
        </a:prstGeom>
        <a:solidFill>
          <a:srgbClr val="FFFF99">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kumimoji="1" lang="ja-JP" altLang="en-US" sz="2000" b="1" kern="1200" dirty="0">
            <a:latin typeface="Meiryo UI" pitchFamily="50" charset="-128"/>
            <a:ea typeface="Meiryo UI" pitchFamily="50" charset="-128"/>
            <a:cs typeface="Meiryo UI" pitchFamily="50" charset="-128"/>
          </a:endParaRPr>
        </a:p>
      </dsp:txBody>
      <dsp:txXfrm>
        <a:off x="396055" y="1489682"/>
        <a:ext cx="1980220" cy="20232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95BC269A-B224-4A00-881F-340FFF6B4C50}" type="datetimeFigureOut">
              <a:rPr kumimoji="1" lang="ja-JP" altLang="en-US" smtClean="0"/>
              <a:pPr/>
              <a:t>2016/11/7</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9939A651-91FC-472A-8C00-81EC1E8AB1FE}" type="slidenum">
              <a:rPr kumimoji="1" lang="ja-JP" altLang="en-US" smtClean="0"/>
              <a:pPr/>
              <a:t>‹#›</a:t>
            </a:fld>
            <a:endParaRPr kumimoji="1" lang="ja-JP" altLang="en-US"/>
          </a:p>
        </p:txBody>
      </p:sp>
    </p:spTree>
    <p:extLst>
      <p:ext uri="{BB962C8B-B14F-4D97-AF65-F5344CB8AC3E}">
        <p14:creationId xmlns:p14="http://schemas.microsoft.com/office/powerpoint/2010/main" val="6699251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0</a:t>
            </a:fld>
            <a:endParaRPr kumimoji="1" lang="ja-JP" altLang="en-US"/>
          </a:p>
        </p:txBody>
      </p:sp>
    </p:spTree>
    <p:extLst>
      <p:ext uri="{BB962C8B-B14F-4D97-AF65-F5344CB8AC3E}">
        <p14:creationId xmlns:p14="http://schemas.microsoft.com/office/powerpoint/2010/main" val="2193531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68</a:t>
            </a:fld>
            <a:endParaRPr kumimoji="1" lang="ja-JP" altLang="en-US"/>
          </a:p>
        </p:txBody>
      </p:sp>
    </p:spTree>
    <p:extLst>
      <p:ext uri="{BB962C8B-B14F-4D97-AF65-F5344CB8AC3E}">
        <p14:creationId xmlns:p14="http://schemas.microsoft.com/office/powerpoint/2010/main" val="4175790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77</a:t>
            </a:fld>
            <a:endParaRPr kumimoji="1" lang="ja-JP" altLang="en-US"/>
          </a:p>
        </p:txBody>
      </p:sp>
    </p:spTree>
    <p:extLst>
      <p:ext uri="{BB962C8B-B14F-4D97-AF65-F5344CB8AC3E}">
        <p14:creationId xmlns:p14="http://schemas.microsoft.com/office/powerpoint/2010/main" val="3877383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F2DD5B14-B70C-4F31-B238-A5DDE04EDA0F}" type="slidenum">
              <a:rPr kumimoji="1" lang="ja-JP" altLang="en-US" smtClean="0"/>
              <a:pPr/>
              <a:t>80</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F2DD5B14-B70C-4F31-B238-A5DDE04EDA0F}" type="slidenum">
              <a:rPr kumimoji="1" lang="ja-JP" altLang="en-US" smtClean="0"/>
              <a:pPr/>
              <a:t>81</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F2DD5B14-B70C-4F31-B238-A5DDE04EDA0F}" type="slidenum">
              <a:rPr kumimoji="1" lang="ja-JP" altLang="en-US" smtClean="0"/>
              <a:pPr/>
              <a:t>82</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C00B442-DCAB-4E64-9001-F8242CDD30B8}" type="slidenum">
              <a:rPr kumimoji="1" lang="ja-JP" altLang="en-US" smtClean="0"/>
              <a:pPr/>
              <a:t>84</a:t>
            </a:fld>
            <a:endParaRPr kumimoji="1" lang="ja-JP" altLang="en-US"/>
          </a:p>
        </p:txBody>
      </p:sp>
    </p:spTree>
    <p:extLst>
      <p:ext uri="{BB962C8B-B14F-4D97-AF65-F5344CB8AC3E}">
        <p14:creationId xmlns:p14="http://schemas.microsoft.com/office/powerpoint/2010/main" val="1543250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C00B442-DCAB-4E64-9001-F8242CDD30B8}" type="slidenum">
              <a:rPr kumimoji="1" lang="ja-JP" altLang="en-US" smtClean="0"/>
              <a:pPr/>
              <a:t>87</a:t>
            </a:fld>
            <a:endParaRPr kumimoji="1" lang="ja-JP" altLang="en-US"/>
          </a:p>
        </p:txBody>
      </p:sp>
    </p:spTree>
    <p:extLst>
      <p:ext uri="{BB962C8B-B14F-4D97-AF65-F5344CB8AC3E}">
        <p14:creationId xmlns:p14="http://schemas.microsoft.com/office/powerpoint/2010/main" val="1543250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C00B442-DCAB-4E64-9001-F8242CDD30B8}" type="slidenum">
              <a:rPr kumimoji="1" lang="ja-JP" altLang="en-US" smtClean="0"/>
              <a:pPr/>
              <a:t>88</a:t>
            </a:fld>
            <a:endParaRPr kumimoji="1" lang="ja-JP" altLang="en-US"/>
          </a:p>
        </p:txBody>
      </p:sp>
    </p:spTree>
    <p:extLst>
      <p:ext uri="{BB962C8B-B14F-4D97-AF65-F5344CB8AC3E}">
        <p14:creationId xmlns:p14="http://schemas.microsoft.com/office/powerpoint/2010/main" val="3388969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101</a:t>
            </a:fld>
            <a:endParaRPr kumimoji="1" lang="ja-JP" altLang="en-US"/>
          </a:p>
        </p:txBody>
      </p:sp>
    </p:spTree>
    <p:extLst>
      <p:ext uri="{BB962C8B-B14F-4D97-AF65-F5344CB8AC3E}">
        <p14:creationId xmlns:p14="http://schemas.microsoft.com/office/powerpoint/2010/main" val="4175790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4</a:t>
            </a:fld>
            <a:endParaRPr kumimoji="1" lang="ja-JP" altLang="en-US"/>
          </a:p>
        </p:txBody>
      </p:sp>
    </p:spTree>
    <p:extLst>
      <p:ext uri="{BB962C8B-B14F-4D97-AF65-F5344CB8AC3E}">
        <p14:creationId xmlns:p14="http://schemas.microsoft.com/office/powerpoint/2010/main" val="4175790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104</a:t>
            </a:fld>
            <a:endParaRPr kumimoji="1" lang="ja-JP" altLang="en-US"/>
          </a:p>
        </p:txBody>
      </p:sp>
    </p:spTree>
    <p:extLst>
      <p:ext uri="{BB962C8B-B14F-4D97-AF65-F5344CB8AC3E}">
        <p14:creationId xmlns:p14="http://schemas.microsoft.com/office/powerpoint/2010/main" val="4175790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123</a:t>
            </a:fld>
            <a:endParaRPr kumimoji="1" lang="ja-JP" altLang="en-US"/>
          </a:p>
        </p:txBody>
      </p:sp>
    </p:spTree>
    <p:extLst>
      <p:ext uri="{BB962C8B-B14F-4D97-AF65-F5344CB8AC3E}">
        <p14:creationId xmlns:p14="http://schemas.microsoft.com/office/powerpoint/2010/main" val="3492884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125</a:t>
            </a:fld>
            <a:endParaRPr kumimoji="1" lang="ja-JP" altLang="en-US"/>
          </a:p>
        </p:txBody>
      </p:sp>
    </p:spTree>
    <p:extLst>
      <p:ext uri="{BB962C8B-B14F-4D97-AF65-F5344CB8AC3E}">
        <p14:creationId xmlns:p14="http://schemas.microsoft.com/office/powerpoint/2010/main" val="4175790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128</a:t>
            </a:fld>
            <a:endParaRPr kumimoji="1" lang="ja-JP" altLang="en-US"/>
          </a:p>
        </p:txBody>
      </p:sp>
    </p:spTree>
    <p:extLst>
      <p:ext uri="{BB962C8B-B14F-4D97-AF65-F5344CB8AC3E}">
        <p14:creationId xmlns:p14="http://schemas.microsoft.com/office/powerpoint/2010/main" val="4175790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147</a:t>
            </a:fld>
            <a:endParaRPr kumimoji="1" lang="ja-JP" altLang="en-US"/>
          </a:p>
        </p:txBody>
      </p:sp>
    </p:spTree>
    <p:extLst>
      <p:ext uri="{BB962C8B-B14F-4D97-AF65-F5344CB8AC3E}">
        <p14:creationId xmlns:p14="http://schemas.microsoft.com/office/powerpoint/2010/main" val="3025819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148</a:t>
            </a:fld>
            <a:endParaRPr kumimoji="1" lang="ja-JP" altLang="en-US"/>
          </a:p>
        </p:txBody>
      </p:sp>
    </p:spTree>
    <p:extLst>
      <p:ext uri="{BB962C8B-B14F-4D97-AF65-F5344CB8AC3E}">
        <p14:creationId xmlns:p14="http://schemas.microsoft.com/office/powerpoint/2010/main" val="3025819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149</a:t>
            </a:fld>
            <a:endParaRPr kumimoji="1" lang="ja-JP" altLang="en-US"/>
          </a:p>
        </p:txBody>
      </p:sp>
    </p:spTree>
    <p:extLst>
      <p:ext uri="{BB962C8B-B14F-4D97-AF65-F5344CB8AC3E}">
        <p14:creationId xmlns:p14="http://schemas.microsoft.com/office/powerpoint/2010/main" val="3025819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150</a:t>
            </a:fld>
            <a:endParaRPr kumimoji="1" lang="ja-JP" altLang="en-US"/>
          </a:p>
        </p:txBody>
      </p:sp>
    </p:spTree>
    <p:extLst>
      <p:ext uri="{BB962C8B-B14F-4D97-AF65-F5344CB8AC3E}">
        <p14:creationId xmlns:p14="http://schemas.microsoft.com/office/powerpoint/2010/main" val="3025819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151</a:t>
            </a:fld>
            <a:endParaRPr kumimoji="1" lang="ja-JP" altLang="en-US"/>
          </a:p>
        </p:txBody>
      </p:sp>
    </p:spTree>
    <p:extLst>
      <p:ext uri="{BB962C8B-B14F-4D97-AF65-F5344CB8AC3E}">
        <p14:creationId xmlns:p14="http://schemas.microsoft.com/office/powerpoint/2010/main" val="3025819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152</a:t>
            </a:fld>
            <a:endParaRPr kumimoji="1" lang="ja-JP" altLang="en-US"/>
          </a:p>
        </p:txBody>
      </p:sp>
    </p:spTree>
    <p:extLst>
      <p:ext uri="{BB962C8B-B14F-4D97-AF65-F5344CB8AC3E}">
        <p14:creationId xmlns:p14="http://schemas.microsoft.com/office/powerpoint/2010/main" val="302581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5</a:t>
            </a:fld>
            <a:endParaRPr kumimoji="1" lang="ja-JP" altLang="en-US"/>
          </a:p>
        </p:txBody>
      </p:sp>
    </p:spTree>
    <p:extLst>
      <p:ext uri="{BB962C8B-B14F-4D97-AF65-F5344CB8AC3E}">
        <p14:creationId xmlns:p14="http://schemas.microsoft.com/office/powerpoint/2010/main" val="4175790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153</a:t>
            </a:fld>
            <a:endParaRPr kumimoji="1" lang="ja-JP" altLang="en-US"/>
          </a:p>
        </p:txBody>
      </p:sp>
    </p:spTree>
    <p:extLst>
      <p:ext uri="{BB962C8B-B14F-4D97-AF65-F5344CB8AC3E}">
        <p14:creationId xmlns:p14="http://schemas.microsoft.com/office/powerpoint/2010/main" val="3025819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154</a:t>
            </a:fld>
            <a:endParaRPr kumimoji="1" lang="ja-JP" altLang="en-US"/>
          </a:p>
        </p:txBody>
      </p:sp>
    </p:spTree>
    <p:extLst>
      <p:ext uri="{BB962C8B-B14F-4D97-AF65-F5344CB8AC3E}">
        <p14:creationId xmlns:p14="http://schemas.microsoft.com/office/powerpoint/2010/main" val="3025819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155</a:t>
            </a:fld>
            <a:endParaRPr kumimoji="1" lang="ja-JP" altLang="en-US"/>
          </a:p>
        </p:txBody>
      </p:sp>
    </p:spTree>
    <p:extLst>
      <p:ext uri="{BB962C8B-B14F-4D97-AF65-F5344CB8AC3E}">
        <p14:creationId xmlns:p14="http://schemas.microsoft.com/office/powerpoint/2010/main" val="302581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5F86FE-2D60-44C1-9F58-26F119C25496}" type="slidenum">
              <a:rPr kumimoji="1" lang="ja-JP" altLang="en-US" smtClean="0"/>
              <a:pPr/>
              <a:t>6</a:t>
            </a:fld>
            <a:endParaRPr kumimoji="1" lang="ja-JP" altLang="en-US" dirty="0"/>
          </a:p>
        </p:txBody>
      </p:sp>
    </p:spTree>
    <p:extLst>
      <p:ext uri="{BB962C8B-B14F-4D97-AF65-F5344CB8AC3E}">
        <p14:creationId xmlns:p14="http://schemas.microsoft.com/office/powerpoint/2010/main" val="105595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40962"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ja-JP" dirty="0" smtClean="0"/>
          </a:p>
        </p:txBody>
      </p:sp>
      <p:sp>
        <p:nvSpPr>
          <p:cNvPr id="40963"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97E558-FD6D-4601-9C37-6BEBF53DFD13}" type="slidenum">
              <a:rPr lang="ja-JP" altLang="en-US"/>
              <a:pPr fontAlgn="base">
                <a:spcBef>
                  <a:spcPct val="0"/>
                </a:spcBef>
                <a:spcAft>
                  <a:spcPct val="0"/>
                </a:spcAft>
              </a:pPr>
              <a:t>7</a:t>
            </a:fld>
            <a:endParaRPr lang="en-US" altLang="ja-JP"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D228277-90E2-4377-B680-EF81D3F1B87A}" type="slidenum">
              <a:rPr kumimoji="1" lang="ja-JP" altLang="en-US" smtClean="0"/>
              <a:pPr/>
              <a:t>9</a:t>
            </a:fld>
            <a:endParaRPr kumimoji="1" lang="ja-JP" altLang="en-US" dirty="0"/>
          </a:p>
        </p:txBody>
      </p:sp>
    </p:spTree>
    <p:extLst>
      <p:ext uri="{BB962C8B-B14F-4D97-AF65-F5344CB8AC3E}">
        <p14:creationId xmlns:p14="http://schemas.microsoft.com/office/powerpoint/2010/main" val="2415085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t>18</a:t>
            </a:fld>
            <a:endParaRPr kumimoji="1" lang="ja-JP" altLang="en-US"/>
          </a:p>
        </p:txBody>
      </p:sp>
    </p:spTree>
    <p:extLst>
      <p:ext uri="{BB962C8B-B14F-4D97-AF65-F5344CB8AC3E}">
        <p14:creationId xmlns:p14="http://schemas.microsoft.com/office/powerpoint/2010/main" val="1180424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41</a:t>
            </a:fld>
            <a:endParaRPr kumimoji="1" lang="ja-JP" altLang="en-US"/>
          </a:p>
        </p:txBody>
      </p:sp>
    </p:spTree>
    <p:extLst>
      <p:ext uri="{BB962C8B-B14F-4D97-AF65-F5344CB8AC3E}">
        <p14:creationId xmlns:p14="http://schemas.microsoft.com/office/powerpoint/2010/main" val="3669021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39A651-91FC-472A-8C00-81EC1E8AB1FE}" type="slidenum">
              <a:rPr kumimoji="1" lang="ja-JP" altLang="en-US" smtClean="0"/>
              <a:pPr/>
              <a:t>65</a:t>
            </a:fld>
            <a:endParaRPr kumimoji="1" lang="ja-JP" altLang="en-US"/>
          </a:p>
        </p:txBody>
      </p:sp>
    </p:spTree>
    <p:extLst>
      <p:ext uri="{BB962C8B-B14F-4D97-AF65-F5344CB8AC3E}">
        <p14:creationId xmlns:p14="http://schemas.microsoft.com/office/powerpoint/2010/main" val="4175790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fld id="{351EAEF7-4623-429E-B442-E60FBD27CE32}" type="datetime1">
              <a:rPr kumimoji="1" lang="ja-JP" altLang="en-US" smtClean="0"/>
              <a:pPr/>
              <a:t>2016/11/7</a:t>
            </a:fld>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99AB3DE6-44B0-4A45-92C7-3BA56FC8569E}" type="slidenum">
              <a:rPr kumimoji="1" lang="ja-JP" altLang="en-US" smtClean="0"/>
              <a:pPr/>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78920ED5-0A4F-4D35-A2F9-7667E80AEA0A}" type="datetime1">
              <a:rPr kumimoji="1" lang="ja-JP" altLang="en-US" smtClean="0"/>
              <a:pPr/>
              <a:t>2016/11/7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AB3DE6-44B0-4A45-92C7-3BA56FC8569E}"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949588AA-91CD-4AED-B9A0-CCDFD6718249}" type="datetime1">
              <a:rPr kumimoji="1" lang="ja-JP" altLang="en-US" smtClean="0"/>
              <a:pPr/>
              <a:t>2016/11/7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AB3DE6-44B0-4A45-92C7-3BA56FC8569E}" type="slidenum">
              <a:rPr kumimoji="1" lang="ja-JP" altLang="en-US" smtClean="0"/>
              <a:pPr/>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fld id="{93036FB1-FCD6-45B5-9FD1-9FFF26A1DFF4}" type="datetime1">
              <a:rPr kumimoji="1" lang="ja-JP" altLang="en-US" smtClean="0"/>
              <a:pPr/>
              <a:t>2016/11/7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AB3DE6-44B0-4A45-92C7-3BA56FC8569E}" type="slidenum">
              <a:rPr kumimoji="1" lang="ja-JP" altLang="en-US" smtClean="0"/>
              <a:pPr/>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fld id="{5A1C1ADD-A0A6-4543-8364-F084BCCA98E9}" type="datetime1">
              <a:rPr kumimoji="1" lang="ja-JP" altLang="en-US" smtClean="0"/>
              <a:pPr/>
              <a:t>2016/11/7</a:t>
            </a:fld>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99AB3DE6-44B0-4A45-92C7-3BA56FC8569E}" type="slidenum">
              <a:rPr kumimoji="1" lang="ja-JP" altLang="en-US" smtClean="0"/>
              <a:pPr/>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fld id="{F3C8A182-2737-41B8-80FD-8282E5E88695}" type="datetime1">
              <a:rPr kumimoji="1" lang="ja-JP" altLang="en-US" smtClean="0"/>
              <a:pPr/>
              <a:t>2016/11/7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AB3DE6-44B0-4A45-92C7-3BA56FC8569E}" type="slidenum">
              <a:rPr kumimoji="1" lang="ja-JP" altLang="en-US" smtClean="0"/>
              <a:pPr/>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fld id="{F9FC6880-3095-458A-9691-FDAFD5E19877}" type="datetime1">
              <a:rPr kumimoji="1" lang="ja-JP" altLang="en-US" smtClean="0"/>
              <a:pPr/>
              <a:t>2016/11/7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9AB3DE6-44B0-4A45-92C7-3BA56FC8569E}" type="slidenum">
              <a:rPr kumimoji="1" lang="ja-JP" altLang="en-US" smtClean="0"/>
              <a:pPr/>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3" name="日付プレースホルダー 2"/>
          <p:cNvSpPr>
            <a:spLocks noGrp="1"/>
          </p:cNvSpPr>
          <p:nvPr>
            <p:ph type="dt" sz="half" idx="10"/>
          </p:nvPr>
        </p:nvSpPr>
        <p:spPr/>
        <p:txBody>
          <a:bodyPr/>
          <a:lstStyle/>
          <a:p>
            <a:fld id="{7BDB6127-28D4-466A-A5EC-A60D5FA9D27D}" type="datetime1">
              <a:rPr kumimoji="1" lang="ja-JP" altLang="en-US" smtClean="0"/>
              <a:pPr/>
              <a:t>2016/11/7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9AB3DE6-44B0-4A45-92C7-3BA56FC8569E}" type="slidenum">
              <a:rPr kumimoji="1" lang="ja-JP" altLang="en-US" smtClean="0"/>
              <a:pPr/>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825B7B1-5134-4995-BBD4-F06781827DBD}" type="datetime1">
              <a:rPr kumimoji="1" lang="ja-JP" altLang="en-US" smtClean="0"/>
              <a:pPr/>
              <a:t>2016/11/7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9AB3DE6-44B0-4A45-92C7-3BA56FC8569E}" type="slidenum">
              <a:rPr kumimoji="1" lang="ja-JP" altLang="en-US" smtClean="0"/>
              <a:pPr/>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F8BA0DCD-8CCD-4863-9A96-8AD8CDA0BB9B}" type="datetime1">
              <a:rPr kumimoji="1" lang="ja-JP" altLang="en-US" smtClean="0"/>
              <a:pPr/>
              <a:t>2016/11/7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AB3DE6-44B0-4A45-92C7-3BA56FC8569E}" type="slidenum">
              <a:rPr kumimoji="1" lang="ja-JP" altLang="en-US" smtClean="0"/>
              <a:pPr/>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377CC490-D8B7-4573-8A1A-1B91DAA72FF7}" type="datetime1">
              <a:rPr kumimoji="1" lang="ja-JP" altLang="en-US" smtClean="0"/>
              <a:pPr/>
              <a:t>2016/11/7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AB3DE6-44B0-4A45-92C7-3BA56FC8569E}" type="slidenum">
              <a:rPr kumimoji="1" lang="ja-JP" altLang="en-US" smtClean="0"/>
              <a:pPr/>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727625B3-AE81-40FA-ABCC-9AD8F29343A9}" type="datetime1">
              <a:rPr kumimoji="1" lang="ja-JP" altLang="en-US" smtClean="0"/>
              <a:pPr/>
              <a:t>2016/11/7</a:t>
            </a:fld>
            <a:endParaRPr kumimoji="1" lang="ja-JP" altLang="en-US"/>
          </a:p>
        </p:txBody>
      </p:sp>
      <p:sp>
        <p:nvSpPr>
          <p:cNvPr id="3" name="フッター プレースホルダー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99AB3DE6-44B0-4A45-92C7-3BA56FC8569E}" type="slidenum">
              <a:rPr kumimoji="1" lang="ja-JP" altLang="en-US" smtClean="0"/>
              <a:pPr/>
              <a:t>‹#›</a:t>
            </a:fld>
            <a:endParaRPr kumimoji="1"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hf hdr="0" ft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45.png"/><Relationship Id="rId4" Type="http://schemas.openxmlformats.org/officeDocument/2006/relationships/image" Target="../media/image51.png"/><Relationship Id="rId9" Type="http://schemas.openxmlformats.org/officeDocument/2006/relationships/image" Target="../media/image56.png"/></Relationships>
</file>

<file path=ppt/slides/_rels/slide1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hyperlink" Target="http://ksdp.jimdo.com/"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70.png"/></Relationships>
</file>

<file path=ppt/slides/_rels/slide13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66.png"/></Relationships>
</file>

<file path=ppt/slides/_rels/slide1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66.png"/><Relationship Id="rId4" Type="http://schemas.openxmlformats.org/officeDocument/2006/relationships/image" Target="../media/image80.png"/></Relationships>
</file>

<file path=ppt/slides/_rels/slide1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85.jpeg"/><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www.pref.osaka.lg.jp/jigyochosei/sac_torikumi/sac_seminar1.html"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www.pref.osaka.lg.jp/jigyochosei/sac_torikumi/sac_seminar1.html"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6.emf"/><Relationship Id="rId4" Type="http://schemas.openxmlformats.org/officeDocument/2006/relationships/oleObject" Target="../embeddings/oleObject1.bin"/></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www.tokyu-fudosan-hd.co.jp/news/pdf/691.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www.pref.osaka.lg.jp/jigyochosei/sac_torikumi/sac_seminar2.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www.city.yokohama.lg.jp/kenchiku/housing/tookaichiba/kobokaishi/20141217113248.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www.pref.osaka.lg.jp/jigyochosei/sac_torikumi/sac_seminar2.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156.xml.rels><?xml version="1.0" encoding="UTF-8" standalone="yes"?>
<Relationships xmlns="http://schemas.openxmlformats.org/package/2006/relationships"><Relationship Id="rId3" Type="http://schemas.openxmlformats.org/officeDocument/2006/relationships/hyperlink" Target="http://www.pref.osaka.lg.jp/jutaku/youchikatsuyou/h27_ippankyousou_2_2.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hyperlink" Target="http://www.pref.osaka.lg.jp/jigyochosei/sac_torikumi/sac_seminar1.html"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hyperlink" Target="http://www.pref.osaka.lg.jp/jigyochosei/sac_torikumi/sac_seminar1.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healthmetricsandevaluation.org/gbd/visualizations/country"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hyperlink" Target="http://www.pref.osaka.lg.jp/jigyochosei/sac_torikumi/sac_seminar1.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www.city.osaka.lg.jp/seisakukikakushitsu/page/0000342428.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rs.search.yahoo.co.jp/_ylt=A7dPKR5uN9hUV1cAGx6DTwx.;_ylu=X3oDMTFsY3ZtZ2diBHBhdHQDcmljaARwcm9wA21hcHMEcXADcWxhcwRzYwNTWi1XSUtJBHNlYwNzYwRzbGsDbWFw/SIG=18oubjsnb/EXP=1423556910/**http:/map.yahoo.co.jp/maps?ei=UTF-8&amp;type=scroll&amp;mode=map&amp;lon=135.56422538&amp;lat=34.45808400&amp;p=%E5%A4%A7%E9%98%AA%E5%BA%9C%E6%B2%B3%E5%86%85%E9%95%B7%E9%87%8E%E5%B8%82&amp;z=12&amp;layer=pa&amp;v=3&amp;ac=27216" TargetMode="Externa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hyperlink" Target="//upload.wikimedia.org/wikipedia/commons/3/3b/Nankadai_Map_1980.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1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19199" y="3886200"/>
            <a:ext cx="6972951" cy="990600"/>
          </a:xfrm>
        </p:spPr>
        <p:txBody>
          <a:bodyPr>
            <a:normAutofit fontScale="90000"/>
          </a:bodyPr>
          <a:lstStyle/>
          <a:p>
            <a:r>
              <a:rPr lang="ja-JP" altLang="en-US" sz="2900" dirty="0" smtClean="0"/>
              <a:t>スマートエイジング・シティの具体化手法</a:t>
            </a:r>
            <a:r>
              <a:rPr lang="en-US" altLang="ja-JP" sz="2900" dirty="0" smtClean="0"/>
              <a:t/>
            </a:r>
            <a:br>
              <a:rPr lang="en-US" altLang="ja-JP" sz="2900" dirty="0" smtClean="0"/>
            </a:br>
            <a:r>
              <a:rPr lang="ja-JP" altLang="en-US" sz="1800" dirty="0" smtClean="0"/>
              <a:t>～</a:t>
            </a:r>
            <a:r>
              <a:rPr lang="en-US" altLang="ja-JP" sz="1800" dirty="0" smtClean="0"/>
              <a:t>『</a:t>
            </a:r>
            <a:r>
              <a:rPr lang="ja-JP" altLang="en-US" sz="1800" dirty="0" smtClean="0"/>
              <a:t>大阪府市医療戦略会議提言</a:t>
            </a:r>
            <a:r>
              <a:rPr lang="en-US" altLang="ja-JP" sz="1800" dirty="0" smtClean="0"/>
              <a:t>』</a:t>
            </a:r>
            <a:r>
              <a:rPr lang="ja-JP" altLang="en-US" sz="1800" dirty="0" smtClean="0"/>
              <a:t>戦略６の具体化を進めた経験から～</a:t>
            </a:r>
            <a:r>
              <a:rPr kumimoji="1" lang="en-US" altLang="ja-JP" sz="1800" dirty="0" smtClean="0"/>
              <a:t/>
            </a:r>
            <a:br>
              <a:rPr kumimoji="1" lang="en-US" altLang="ja-JP" sz="1800" dirty="0" smtClean="0"/>
            </a:br>
            <a:endParaRPr kumimoji="1" lang="ja-JP" altLang="en-US" sz="1800" dirty="0"/>
          </a:p>
        </p:txBody>
      </p:sp>
      <p:sp>
        <p:nvSpPr>
          <p:cNvPr id="3" name="サブタイトル 2"/>
          <p:cNvSpPr>
            <a:spLocks noGrp="1"/>
          </p:cNvSpPr>
          <p:nvPr>
            <p:ph type="subTitle" idx="1"/>
          </p:nvPr>
        </p:nvSpPr>
        <p:spPr/>
        <p:txBody>
          <a:bodyPr>
            <a:normAutofit fontScale="92500"/>
          </a:bodyPr>
          <a:lstStyle/>
          <a:p>
            <a:pPr algn="ctr"/>
            <a:r>
              <a:rPr kumimoji="1" lang="ja-JP" altLang="en-US" sz="2400" dirty="0" smtClean="0">
                <a:solidFill>
                  <a:schemeClr val="tx1"/>
                </a:solidFill>
              </a:rPr>
              <a:t>大阪府政策</a:t>
            </a:r>
            <a:r>
              <a:rPr lang="ja-JP" altLang="en-US" sz="2400" dirty="0">
                <a:solidFill>
                  <a:schemeClr val="tx1"/>
                </a:solidFill>
              </a:rPr>
              <a:t>企画</a:t>
            </a:r>
            <a:r>
              <a:rPr kumimoji="1" lang="ja-JP" altLang="en-US" sz="2400" dirty="0" smtClean="0">
                <a:solidFill>
                  <a:schemeClr val="tx1"/>
                </a:solidFill>
              </a:rPr>
              <a:t>部戦略事業室・大阪市政策企画室</a:t>
            </a:r>
            <a:endParaRPr kumimoji="1" lang="ja-JP" altLang="en-US" dirty="0">
              <a:solidFill>
                <a:schemeClr val="tx1"/>
              </a:solidFill>
            </a:endParaRPr>
          </a:p>
        </p:txBody>
      </p:sp>
      <p:sp>
        <p:nvSpPr>
          <p:cNvPr id="7" name="サブタイトル 2"/>
          <p:cNvSpPr txBox="1">
            <a:spLocks/>
          </p:cNvSpPr>
          <p:nvPr/>
        </p:nvSpPr>
        <p:spPr>
          <a:xfrm>
            <a:off x="1371600" y="5863936"/>
            <a:ext cx="6858000" cy="533400"/>
          </a:xfrm>
          <a:prstGeom prst="rect">
            <a:avLst/>
          </a:prstGeom>
        </p:spPr>
        <p:txBody>
          <a:bodyPr vert="horz">
            <a:normAutofit/>
          </a:bodyPr>
          <a:lstStyle>
            <a:lvl1pPr marL="0" indent="0" algn="r" rtl="0" eaLnBrk="1" latinLnBrk="0" hangingPunct="1">
              <a:spcBef>
                <a:spcPts val="600"/>
              </a:spcBef>
              <a:buClr>
                <a:schemeClr val="accent1"/>
              </a:buClr>
              <a:buSzPct val="76000"/>
              <a:buFont typeface="Wingdings 3"/>
              <a:buNone/>
              <a:defRPr kumimoji="1" sz="2000" kern="1200">
                <a:solidFill>
                  <a:schemeClr val="tx2"/>
                </a:solidFill>
                <a:latin typeface="+mj-lt"/>
                <a:ea typeface="+mj-ea"/>
                <a:cs typeface="+mj-cs"/>
              </a:defRPr>
            </a:lvl1pPr>
            <a:lvl2pPr marL="457200" indent="0" algn="ctr" rtl="0" eaLnBrk="1" latinLnBrk="0" hangingPunct="1">
              <a:spcBef>
                <a:spcPts val="500"/>
              </a:spcBef>
              <a:buClr>
                <a:schemeClr val="accent2"/>
              </a:buClr>
              <a:buSzPct val="76000"/>
              <a:buFont typeface="Wingdings 3"/>
              <a:buNone/>
              <a:defRPr kumimoji="1" sz="2300" kern="1200">
                <a:solidFill>
                  <a:schemeClr val="tx2"/>
                </a:solidFill>
                <a:latin typeface="+mn-lt"/>
                <a:ea typeface="+mn-ea"/>
                <a:cs typeface="+mn-cs"/>
              </a:defRPr>
            </a:lvl2pPr>
            <a:lvl3pPr marL="914400" indent="0" algn="ctr" rtl="0" eaLnBrk="1" latinLnBrk="0" hangingPunct="1">
              <a:spcBef>
                <a:spcPts val="500"/>
              </a:spcBef>
              <a:buClr>
                <a:schemeClr val="bg1">
                  <a:shade val="50000"/>
                </a:schemeClr>
              </a:buClr>
              <a:buSzPct val="76000"/>
              <a:buFont typeface="Wingdings 3"/>
              <a:buNone/>
              <a:defRPr kumimoji="1" sz="2000" kern="1200">
                <a:solidFill>
                  <a:schemeClr val="tx1"/>
                </a:solidFill>
                <a:latin typeface="+mn-lt"/>
                <a:ea typeface="+mn-ea"/>
                <a:cs typeface="+mn-cs"/>
              </a:defRPr>
            </a:lvl3pPr>
            <a:lvl4pPr marL="1371600" indent="0" algn="ctr" rtl="0" eaLnBrk="1" latinLnBrk="0" hangingPunct="1">
              <a:spcBef>
                <a:spcPts val="400"/>
              </a:spcBef>
              <a:buClr>
                <a:schemeClr val="accent2">
                  <a:shade val="75000"/>
                </a:schemeClr>
              </a:buClr>
              <a:buSzPct val="70000"/>
              <a:buFont typeface="Wingdings"/>
              <a:buNone/>
              <a:defRPr kumimoji="1" sz="1800" kern="1200">
                <a:solidFill>
                  <a:schemeClr val="tx1"/>
                </a:solidFill>
                <a:latin typeface="+mn-lt"/>
                <a:ea typeface="+mn-ea"/>
                <a:cs typeface="+mn-cs"/>
              </a:defRPr>
            </a:lvl4pPr>
            <a:lvl5pPr marL="1828800" indent="0" algn="ctr" rtl="0" eaLnBrk="1" latinLnBrk="0" hangingPunct="1">
              <a:spcBef>
                <a:spcPts val="300"/>
              </a:spcBef>
              <a:buClr>
                <a:schemeClr val="accent2"/>
              </a:buClr>
              <a:buSzPct val="70000"/>
              <a:buFont typeface="Wingdings"/>
              <a:buNone/>
              <a:defRPr kumimoji="1" sz="1600" kern="1200">
                <a:solidFill>
                  <a:schemeClr val="tx1"/>
                </a:solidFill>
                <a:latin typeface="+mn-lt"/>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1"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1"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1"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1" lang="en-US" sz="1200" kern="1200" smtClean="0">
                <a:solidFill>
                  <a:schemeClr val="tx1"/>
                </a:solidFill>
                <a:latin typeface="+mn-lt"/>
                <a:ea typeface="+mn-ea"/>
                <a:cs typeface="+mn-cs"/>
              </a:defRPr>
            </a:lvl9pPr>
          </a:lstStyle>
          <a:p>
            <a:endParaRPr lang="ja-JP" altLang="en-US" dirty="0"/>
          </a:p>
        </p:txBody>
      </p:sp>
      <p:sp>
        <p:nvSpPr>
          <p:cNvPr id="8" name="テキスト ボックス 7"/>
          <p:cNvSpPr txBox="1"/>
          <p:nvPr/>
        </p:nvSpPr>
        <p:spPr>
          <a:xfrm>
            <a:off x="3586694" y="5949280"/>
            <a:ext cx="1579278" cy="369332"/>
          </a:xfrm>
          <a:prstGeom prst="rect">
            <a:avLst/>
          </a:prstGeom>
          <a:noFill/>
        </p:spPr>
        <p:txBody>
          <a:bodyPr wrap="none" rtlCol="0">
            <a:spAutoFit/>
          </a:bodyPr>
          <a:lstStyle/>
          <a:p>
            <a:pPr algn="ctr"/>
            <a:r>
              <a:rPr kumimoji="1" lang="ja-JP" altLang="en-US" u="sng" dirty="0" smtClean="0"/>
              <a:t>平成２８年</a:t>
            </a:r>
            <a:r>
              <a:rPr lang="ja-JP" altLang="en-US" u="sng" dirty="0" smtClean="0"/>
              <a:t>３月</a:t>
            </a:r>
            <a:endParaRPr kumimoji="1" lang="ja-JP" altLang="en-US" u="sng" dirty="0"/>
          </a:p>
        </p:txBody>
      </p:sp>
    </p:spTree>
    <p:extLst>
      <p:ext uri="{BB962C8B-B14F-4D97-AF65-F5344CB8AC3E}">
        <p14:creationId xmlns:p14="http://schemas.microsoft.com/office/powerpoint/2010/main" val="3039414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4018" y="142326"/>
            <a:ext cx="4460203" cy="230982"/>
          </a:xfrm>
          <a:prstGeom prst="rect">
            <a:avLst/>
          </a:prstGeom>
        </p:spPr>
        <p:style>
          <a:lnRef idx="1">
            <a:schemeClr val="accent2"/>
          </a:lnRef>
          <a:fillRef idx="3">
            <a:schemeClr val="accent2"/>
          </a:fillRef>
          <a:effectRef idx="2">
            <a:schemeClr val="accent2"/>
          </a:effectRef>
          <a:fontRef idx="minor">
            <a:schemeClr val="lt1"/>
          </a:fontRef>
        </p:style>
        <p:txBody>
          <a:bodyPr wrap="square" lIns="91429" tIns="36000" rIns="91429" bIns="36000" rtlCol="0">
            <a:noAutofit/>
          </a:bodyPr>
          <a:lstStyle>
            <a:defPPr>
              <a:defRPr lang="ja-JP"/>
            </a:defPPr>
            <a:lvl1pPr marL="182563" indent="-182563">
              <a:spcBef>
                <a:spcPts val="1200"/>
              </a:spcBef>
              <a:defRPr sz="1600" u="sng">
                <a:solidFill>
                  <a:srgbClr val="FF0000"/>
                </a:solidFill>
                <a:latin typeface="Meiryo UI" pitchFamily="50" charset="-128"/>
                <a:ea typeface="Meiryo UI" pitchFamily="50" charset="-128"/>
                <a:cs typeface="Meiryo UI" pitchFamily="50" charset="-128"/>
              </a:defRPr>
            </a:lvl1pPr>
          </a:lstStyle>
          <a:p>
            <a:r>
              <a:rPr lang="ja-JP" altLang="en-US" sz="1200" b="1" u="none" dirty="0">
                <a:solidFill>
                  <a:schemeClr val="bg1"/>
                </a:solidFill>
              </a:rPr>
              <a:t>超高齢社会における高齢者をめぐる課題</a:t>
            </a:r>
            <a:endParaRPr lang="en-US" altLang="ja-JP" sz="1200" b="1" u="none" dirty="0">
              <a:solidFill>
                <a:schemeClr val="bg1"/>
              </a:solidFill>
            </a:endParaRPr>
          </a:p>
        </p:txBody>
      </p:sp>
      <p:sp>
        <p:nvSpPr>
          <p:cNvPr id="4" name="正方形/長方形 3"/>
          <p:cNvSpPr/>
          <p:nvPr/>
        </p:nvSpPr>
        <p:spPr>
          <a:xfrm>
            <a:off x="45294" y="1986959"/>
            <a:ext cx="4295384" cy="159536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65306" tIns="32653" rIns="65306" bIns="32653" rtlCol="0" anchor="ctr"/>
          <a:lstStyle/>
          <a:p>
            <a:pPr algn="ctr"/>
            <a:endParaRPr kumimoji="1" lang="ja-JP" altLang="en-US" dirty="0"/>
          </a:p>
        </p:txBody>
      </p:sp>
      <p:sp>
        <p:nvSpPr>
          <p:cNvPr id="5" name="正方形/長方形 4"/>
          <p:cNvSpPr/>
          <p:nvPr/>
        </p:nvSpPr>
        <p:spPr>
          <a:xfrm>
            <a:off x="39058" y="3741479"/>
            <a:ext cx="4301621" cy="123587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65306" tIns="32653" rIns="65306" bIns="32653" rtlCol="0" anchor="ctr"/>
          <a:lstStyle/>
          <a:p>
            <a:pPr algn="ctr"/>
            <a:endParaRPr kumimoji="1" lang="ja-JP" altLang="en-US" dirty="0"/>
          </a:p>
        </p:txBody>
      </p:sp>
      <p:sp>
        <p:nvSpPr>
          <p:cNvPr id="6" name="正方形/長方形 5"/>
          <p:cNvSpPr/>
          <p:nvPr/>
        </p:nvSpPr>
        <p:spPr>
          <a:xfrm>
            <a:off x="45294" y="5116983"/>
            <a:ext cx="4295384" cy="161536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65306" tIns="32653" rIns="65306" bIns="32653" rtlCol="0" anchor="ctr"/>
          <a:lstStyle/>
          <a:p>
            <a:pPr algn="ctr"/>
            <a:endParaRPr kumimoji="1" lang="ja-JP" altLang="en-US" dirty="0"/>
          </a:p>
        </p:txBody>
      </p:sp>
      <p:cxnSp>
        <p:nvCxnSpPr>
          <p:cNvPr id="24" name="直線コネクタ 23"/>
          <p:cNvCxnSpPr>
            <a:stCxn id="3" idx="3"/>
            <a:endCxn id="18" idx="1"/>
          </p:cNvCxnSpPr>
          <p:nvPr/>
        </p:nvCxnSpPr>
        <p:spPr>
          <a:xfrm>
            <a:off x="4340678" y="1172963"/>
            <a:ext cx="308589" cy="240530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stCxn id="4" idx="3"/>
            <a:endCxn id="18" idx="1"/>
          </p:cNvCxnSpPr>
          <p:nvPr/>
        </p:nvCxnSpPr>
        <p:spPr>
          <a:xfrm>
            <a:off x="4340678" y="2784642"/>
            <a:ext cx="308589" cy="79362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5" idx="3"/>
            <a:endCxn id="18" idx="1"/>
          </p:cNvCxnSpPr>
          <p:nvPr/>
        </p:nvCxnSpPr>
        <p:spPr>
          <a:xfrm flipV="1">
            <a:off x="4340679" y="3578264"/>
            <a:ext cx="308588" cy="78115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6" idx="3"/>
            <a:endCxn id="18" idx="1"/>
          </p:cNvCxnSpPr>
          <p:nvPr/>
        </p:nvCxnSpPr>
        <p:spPr>
          <a:xfrm flipV="1">
            <a:off x="4340678" y="3578264"/>
            <a:ext cx="308589" cy="234640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4575878" y="142325"/>
            <a:ext cx="4523889" cy="230982"/>
          </a:xfrm>
          <a:prstGeom prst="rect">
            <a:avLst/>
          </a:prstGeom>
        </p:spPr>
        <p:style>
          <a:lnRef idx="1">
            <a:schemeClr val="accent2"/>
          </a:lnRef>
          <a:fillRef idx="3">
            <a:schemeClr val="accent2"/>
          </a:fillRef>
          <a:effectRef idx="2">
            <a:schemeClr val="accent2"/>
          </a:effectRef>
          <a:fontRef idx="minor">
            <a:schemeClr val="lt1"/>
          </a:fontRef>
        </p:style>
        <p:txBody>
          <a:bodyPr wrap="square" lIns="91429" tIns="36000" rIns="91429" bIns="36000" rtlCol="0">
            <a:noAutofit/>
          </a:bodyPr>
          <a:lstStyle>
            <a:defPPr>
              <a:defRPr lang="ja-JP"/>
            </a:defPPr>
            <a:lvl1pPr marL="182563" indent="-182563">
              <a:spcBef>
                <a:spcPts val="1200"/>
              </a:spcBef>
              <a:defRPr sz="1600" u="sng">
                <a:solidFill>
                  <a:srgbClr val="FF0000"/>
                </a:solidFill>
                <a:latin typeface="Meiryo UI" pitchFamily="50" charset="-128"/>
                <a:ea typeface="Meiryo UI" pitchFamily="50" charset="-128"/>
                <a:cs typeface="Meiryo UI" pitchFamily="50" charset="-128"/>
              </a:defRPr>
            </a:lvl1pPr>
          </a:lstStyle>
          <a:p>
            <a:r>
              <a:rPr lang="ja-JP" altLang="en-US" sz="1200" b="1" u="none" dirty="0">
                <a:solidFill>
                  <a:schemeClr val="bg1"/>
                </a:solidFill>
              </a:rPr>
              <a:t>課題解決型の政策分野、市場</a:t>
            </a:r>
            <a:endParaRPr lang="en-US" altLang="ja-JP" sz="1200" b="1" u="none" dirty="0">
              <a:solidFill>
                <a:schemeClr val="bg1"/>
              </a:solidFill>
            </a:endParaRPr>
          </a:p>
        </p:txBody>
      </p:sp>
      <p:grpSp>
        <p:nvGrpSpPr>
          <p:cNvPr id="79" name="グループ化 78"/>
          <p:cNvGrpSpPr/>
          <p:nvPr/>
        </p:nvGrpSpPr>
        <p:grpSpPr>
          <a:xfrm>
            <a:off x="5967019" y="450572"/>
            <a:ext cx="3176980" cy="1281528"/>
            <a:chOff x="8531392" y="568554"/>
            <a:chExt cx="4327591" cy="1794139"/>
          </a:xfrm>
        </p:grpSpPr>
        <p:sp>
          <p:nvSpPr>
            <p:cNvPr id="36" name="角丸四角形 35"/>
            <p:cNvSpPr/>
            <p:nvPr/>
          </p:nvSpPr>
          <p:spPr>
            <a:xfrm>
              <a:off x="8531392" y="568554"/>
              <a:ext cx="4249866" cy="1751272"/>
            </a:xfrm>
            <a:prstGeom prst="roundRect">
              <a:avLst>
                <a:gd name="adj" fmla="val 206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49" name="テキスト ボックス 48"/>
            <p:cNvSpPr txBox="1"/>
            <p:nvPr/>
          </p:nvSpPr>
          <p:spPr>
            <a:xfrm>
              <a:off x="8709410" y="811499"/>
              <a:ext cx="4149573" cy="1551194"/>
            </a:xfrm>
            <a:prstGeom prst="rect">
              <a:avLst/>
            </a:prstGeom>
            <a:noFill/>
          </p:spPr>
          <p:txBody>
            <a:bodyPr wrap="square" lIns="0" tIns="0" rIns="0" bIns="0"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・個人向けウェアラブルセンサー付デバイス等健康管理・測定機器</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・健康関連測定機能付きトイレ</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・医療機器（人工臓器、義足等生体機能代行・補助具）</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・介護・福祉用具・ロボット・ベッド</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・ｱｸﾃｨﾌﾞｼﾆｱ向け衣料品（ﾌｧｯｼｮﾝ性と機能性を兼ねた服・靴等）</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・ﾕﾆﾊﾞｰｻﾙﾃﾞｻﾞｲﾝ製品（日常生活用品・家電・家具・住居設備）</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・センサー付き調理器具・家電（消火、</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On/Off</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・パーソナルモビリティ、自動運転乗用車</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8709412" y="587039"/>
              <a:ext cx="535476" cy="215444"/>
            </a:xfrm>
            <a:prstGeom prst="rect">
              <a:avLst/>
            </a:prstGeom>
            <a:noFill/>
          </p:spPr>
          <p:txBody>
            <a:bodyPr vert="horz" wrap="square" lIns="0" tIns="0" rIns="0" bIns="0" rtlCol="0">
              <a:spAutoFit/>
            </a:bodyPr>
            <a:lstStyle/>
            <a:p>
              <a:pPr algn="dist"/>
              <a:r>
                <a:rPr lang="ja-JP" altLang="en-US" sz="1000" b="1" u="sng" dirty="0">
                  <a:latin typeface="Meiryo UI" panose="020B0604030504040204" pitchFamily="50" charset="-128"/>
                  <a:ea typeface="Meiryo UI" panose="020B0604030504040204" pitchFamily="50" charset="-128"/>
                  <a:cs typeface="Meiryo UI" panose="020B0604030504040204" pitchFamily="50" charset="-128"/>
                </a:rPr>
                <a:t>製品</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78" name="グループ化 77"/>
          <p:cNvGrpSpPr/>
          <p:nvPr/>
        </p:nvGrpSpPr>
        <p:grpSpPr>
          <a:xfrm>
            <a:off x="5967019" y="1757808"/>
            <a:ext cx="3134867" cy="1274392"/>
            <a:chOff x="8366484" y="2190615"/>
            <a:chExt cx="4388814" cy="1784149"/>
          </a:xfrm>
        </p:grpSpPr>
        <p:sp>
          <p:nvSpPr>
            <p:cNvPr id="45" name="角丸四角形 44"/>
            <p:cNvSpPr/>
            <p:nvPr/>
          </p:nvSpPr>
          <p:spPr>
            <a:xfrm>
              <a:off x="8366484" y="2190615"/>
              <a:ext cx="4388814" cy="1760521"/>
            </a:xfrm>
            <a:prstGeom prst="roundRect">
              <a:avLst>
                <a:gd name="adj" fmla="val 2166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50" name="テキスト ボックス 49"/>
            <p:cNvSpPr txBox="1"/>
            <p:nvPr/>
          </p:nvSpPr>
          <p:spPr>
            <a:xfrm>
              <a:off x="8549449" y="2423569"/>
              <a:ext cx="4202883" cy="1551195"/>
            </a:xfrm>
            <a:prstGeom prst="rect">
              <a:avLst/>
            </a:prstGeom>
            <a:noFill/>
          </p:spPr>
          <p:txBody>
            <a:bodyPr wrap="square" lIns="0" tIns="0" rIns="0" bIns="0"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・オーダーメイドのヘルスケアプログラム提供</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・アクティブシニア向け理美容サービス</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・食事サービス（健康レシピ、配食、外食）</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・家事代行（買いもの、家の手入れ、ペット　など）</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・リノベーション</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（建物の用途転換や住居</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バリアフリー化　　など）</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・見守り・警備サービス</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・生活総合よろず相談（コンシェルジェサービス）</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・住宅・自動車・機器等のシェアリング</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8549449" y="2206449"/>
              <a:ext cx="672322" cy="215445"/>
            </a:xfrm>
            <a:prstGeom prst="rect">
              <a:avLst/>
            </a:prstGeom>
            <a:noFill/>
          </p:spPr>
          <p:txBody>
            <a:bodyPr vert="horz" wrap="square" lIns="0" tIns="0" rIns="0" bIns="0" rtlCol="0">
              <a:spAutoFit/>
            </a:bodyPr>
            <a:lstStyle/>
            <a:p>
              <a:pPr algn="dist"/>
              <a:r>
                <a:rPr lang="ja-JP" altLang="en-US" sz="1000" b="1" u="sng" dirty="0">
                  <a:latin typeface="Meiryo UI" panose="020B0604030504040204" pitchFamily="50" charset="-128"/>
                  <a:ea typeface="Meiryo UI" panose="020B0604030504040204" pitchFamily="50" charset="-128"/>
                  <a:cs typeface="Meiryo UI" panose="020B0604030504040204" pitchFamily="50" charset="-128"/>
                </a:rPr>
                <a:t>サービス</a:t>
              </a:r>
              <a:endParaRPr lang="en-US" altLang="ja-JP" sz="1000" b="1" u="sng"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77" name="グループ化 76"/>
          <p:cNvGrpSpPr/>
          <p:nvPr/>
        </p:nvGrpSpPr>
        <p:grpSpPr>
          <a:xfrm>
            <a:off x="5967019" y="4583822"/>
            <a:ext cx="3134867" cy="1178045"/>
            <a:chOff x="8412786" y="3909185"/>
            <a:chExt cx="4388814" cy="1649263"/>
          </a:xfrm>
        </p:grpSpPr>
        <p:sp>
          <p:nvSpPr>
            <p:cNvPr id="46" name="角丸四角形 45"/>
            <p:cNvSpPr/>
            <p:nvPr/>
          </p:nvSpPr>
          <p:spPr>
            <a:xfrm>
              <a:off x="8412786" y="3909185"/>
              <a:ext cx="4388814" cy="1639556"/>
            </a:xfrm>
            <a:prstGeom prst="roundRect">
              <a:avLst>
                <a:gd name="adj" fmla="val 2840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51" name="テキスト ボックス 50"/>
            <p:cNvSpPr txBox="1"/>
            <p:nvPr/>
          </p:nvSpPr>
          <p:spPr>
            <a:xfrm>
              <a:off x="8582719" y="4201154"/>
              <a:ext cx="4218881" cy="1357294"/>
            </a:xfrm>
            <a:prstGeom prst="rect">
              <a:avLst/>
            </a:prstGeom>
            <a:noFill/>
          </p:spPr>
          <p:txBody>
            <a:bodyPr wrap="square" lIns="0" tIns="0" rIns="0" bIns="0"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・パーソナル・ヘルス・レコードの構築、共有</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・遠隔診療システム</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・住宅と医療・介護機関等を結ぶ</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網、クラウド化</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・安全運転支援システム</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・地域内キャッシュフリーシステム</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・ヘルスケアリート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・リバースモゲージ</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8595749" y="3966879"/>
              <a:ext cx="1214926" cy="215445"/>
            </a:xfrm>
            <a:prstGeom prst="rect">
              <a:avLst/>
            </a:prstGeom>
            <a:noFill/>
          </p:spPr>
          <p:txBody>
            <a:bodyPr vert="horz" wrap="square" lIns="0" tIns="0" rIns="0" bIns="0" rtlCol="0">
              <a:spAutoFit/>
            </a:bodyPr>
            <a:lstStyle/>
            <a:p>
              <a:r>
                <a:rPr lang="en-US" altLang="ja-JP" sz="1000" b="1" u="sng"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000" b="1" u="sng" dirty="0">
                  <a:latin typeface="Meiryo UI" panose="020B0604030504040204" pitchFamily="50" charset="-128"/>
                  <a:ea typeface="Meiryo UI" panose="020B0604030504040204" pitchFamily="50" charset="-128"/>
                  <a:cs typeface="Meiryo UI" panose="020B0604030504040204" pitchFamily="50" charset="-128"/>
                </a:rPr>
                <a:t>・金融等</a:t>
              </a:r>
              <a:endParaRPr lang="en-US" altLang="ja-JP" sz="1000" b="1" u="sng"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75" name="グループ化 74"/>
          <p:cNvGrpSpPr/>
          <p:nvPr/>
        </p:nvGrpSpPr>
        <p:grpSpPr>
          <a:xfrm>
            <a:off x="5967020" y="5821144"/>
            <a:ext cx="3134868" cy="896311"/>
            <a:chOff x="8384581" y="6026321"/>
            <a:chExt cx="4388815" cy="1254836"/>
          </a:xfrm>
        </p:grpSpPr>
        <p:sp>
          <p:nvSpPr>
            <p:cNvPr id="47" name="角丸四角形 46"/>
            <p:cNvSpPr/>
            <p:nvPr/>
          </p:nvSpPr>
          <p:spPr>
            <a:xfrm>
              <a:off x="8384581" y="6026321"/>
              <a:ext cx="4388815" cy="1250725"/>
            </a:xfrm>
            <a:prstGeom prst="roundRect">
              <a:avLst>
                <a:gd name="adj" fmla="val 2860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52" name="テキスト ボックス 51"/>
            <p:cNvSpPr txBox="1"/>
            <p:nvPr/>
          </p:nvSpPr>
          <p:spPr>
            <a:xfrm>
              <a:off x="8554513" y="6311661"/>
              <a:ext cx="4126676" cy="969496"/>
            </a:xfrm>
            <a:prstGeom prst="rect">
              <a:avLst/>
            </a:prstGeom>
            <a:noFill/>
          </p:spPr>
          <p:txBody>
            <a:bodyPr wrap="square" lIns="0" tIns="0" rIns="0" bIns="0"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・不要地・未利用公有地等の利活用促進</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r>
              <a:br>
                <a:rPr lang="en-US" altLang="ja-JP" sz="900" dirty="0">
                  <a:latin typeface="Meiryo UI" panose="020B0604030504040204" pitchFamily="50" charset="-128"/>
                  <a:ea typeface="Meiryo UI" panose="020B0604030504040204" pitchFamily="50" charset="-128"/>
                  <a:cs typeface="Meiryo UI" panose="020B0604030504040204" pitchFamily="50" charset="-128"/>
                </a:rPr>
              </a:b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老朽化施設の移転・建替えの推進</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r>
              <a:br>
                <a:rPr lang="en-US" altLang="ja-JP" sz="900" dirty="0">
                  <a:latin typeface="Meiryo UI" panose="020B0604030504040204" pitchFamily="50" charset="-128"/>
                  <a:ea typeface="Meiryo UI" panose="020B0604030504040204" pitchFamily="50" charset="-128"/>
                  <a:cs typeface="Meiryo UI" panose="020B0604030504040204" pitchFamily="50" charset="-128"/>
                </a:rPr>
              </a:b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まちのバリアフリー化（段差解消、階段改良等）</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r>
                <a:rPr lang="ja-JP" altLang="en-US" sz="900" dirty="0">
                  <a:latin typeface="Meiryo UI" panose="020B0604030504040204" pitchFamily="50" charset="-128"/>
                  <a:ea typeface="Meiryo UI" panose="020B0604030504040204" pitchFamily="50" charset="-128"/>
                  <a:cs typeface="Meiryo UI" panose="020B0604030504040204" pitchFamily="50" charset="-128"/>
                </a:rPr>
                <a:t>・道路利用の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見直し</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・コミュニティバス、オンデマンド交通</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8567544" y="6057635"/>
              <a:ext cx="1553698" cy="215445"/>
            </a:xfrm>
            <a:prstGeom prst="rect">
              <a:avLst/>
            </a:prstGeom>
            <a:noFill/>
          </p:spPr>
          <p:txBody>
            <a:bodyPr vert="horz" wrap="square" lIns="0" tIns="0" rIns="0" bIns="0" rtlCol="0">
              <a:spAutoFit/>
            </a:bodyPr>
            <a:lstStyle/>
            <a:p>
              <a:r>
                <a:rPr lang="ja-JP" altLang="en-US" sz="1000" b="1" u="sng" dirty="0">
                  <a:latin typeface="Meiryo UI" panose="020B0604030504040204" pitchFamily="50" charset="-128"/>
                  <a:ea typeface="Meiryo UI" panose="020B0604030504040204" pitchFamily="50" charset="-128"/>
                  <a:cs typeface="Meiryo UI" panose="020B0604030504040204" pitchFamily="50" charset="-128"/>
                </a:rPr>
                <a:t>インフラ</a:t>
              </a:r>
              <a:endParaRPr lang="en-US" altLang="ja-JP" sz="1000" b="1" u="sng"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76" name="グループ化 75"/>
          <p:cNvGrpSpPr/>
          <p:nvPr/>
        </p:nvGrpSpPr>
        <p:grpSpPr>
          <a:xfrm>
            <a:off x="5967019" y="3060317"/>
            <a:ext cx="3134868" cy="649060"/>
            <a:chOff x="8392330" y="6842510"/>
            <a:chExt cx="4388815" cy="908684"/>
          </a:xfrm>
        </p:grpSpPr>
        <p:sp>
          <p:nvSpPr>
            <p:cNvPr id="48" name="角丸四角形 47"/>
            <p:cNvSpPr/>
            <p:nvPr/>
          </p:nvSpPr>
          <p:spPr>
            <a:xfrm>
              <a:off x="8392330" y="6842510"/>
              <a:ext cx="4388815" cy="908684"/>
            </a:xfrm>
            <a:prstGeom prst="roundRect">
              <a:avLst>
                <a:gd name="adj" fmla="val 2688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solidFill>
                  <a:schemeClr val="tx1"/>
                </a:solidFill>
              </a:endParaRPr>
            </a:p>
          </p:txBody>
        </p:sp>
        <p:sp>
          <p:nvSpPr>
            <p:cNvPr id="53" name="テキスト ボックス 52"/>
            <p:cNvSpPr txBox="1"/>
            <p:nvPr/>
          </p:nvSpPr>
          <p:spPr>
            <a:xfrm>
              <a:off x="8562263" y="7087874"/>
              <a:ext cx="4152151" cy="653511"/>
            </a:xfrm>
            <a:prstGeom prst="rect">
              <a:avLst/>
            </a:prstGeom>
            <a:noFill/>
            <a:ln>
              <a:noFill/>
            </a:ln>
          </p:spPr>
          <p:txBody>
            <a:bodyPr wrap="square" lIns="0" tIns="0" rIns="0" bIns="0" rtlCol="0">
              <a:spAutoFit/>
            </a:bodyPr>
            <a:lstStyle/>
            <a:p>
              <a:pPr marL="61225" indent="-61225">
                <a:spcBef>
                  <a:spcPts val="200"/>
                </a:spcBef>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・空き地・旧耕地を活用した農園、共同家庭菜園、</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園芸サービス</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spcBef>
                  <a:spcPts val="200"/>
                </a:spcBef>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・高齢者ｻｰｸﾙ活動支援（</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健康</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・ｽﾎﾟｰﾂ、趣味</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音楽</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美術等</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spcBef>
                  <a:spcPts val="200"/>
                </a:spcBef>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・高齢者向け旅行の催行（一人参加限定、体験型</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8575295" y="6846101"/>
              <a:ext cx="3005380" cy="215443"/>
            </a:xfrm>
            <a:prstGeom prst="rect">
              <a:avLst/>
            </a:prstGeom>
            <a:noFill/>
          </p:spPr>
          <p:txBody>
            <a:bodyPr vert="horz" wrap="square" lIns="0" tIns="0" rIns="0" bIns="0" rtlCol="0">
              <a:spAutoFit/>
            </a:bodyPr>
            <a:lstStyle/>
            <a:p>
              <a:r>
                <a:rPr lang="ja-JP" altLang="en-US" sz="1000" b="1" u="sng" dirty="0">
                  <a:latin typeface="Meiryo UI" panose="020B0604030504040204" pitchFamily="50" charset="-128"/>
                  <a:ea typeface="Meiryo UI" panose="020B0604030504040204" pitchFamily="50" charset="-128"/>
                  <a:cs typeface="Meiryo UI" panose="020B0604030504040204" pitchFamily="50" charset="-128"/>
                </a:rPr>
                <a:t>エンターテインメント</a:t>
              </a:r>
              <a:r>
                <a:rPr lang="ja-JP" altLang="en-US" sz="900" b="1" u="sng" dirty="0" smtClean="0">
                  <a:latin typeface="Meiryo UI" panose="020B0604030504040204" pitchFamily="50" charset="-128"/>
                  <a:ea typeface="Meiryo UI" panose="020B0604030504040204" pitchFamily="50" charset="-128"/>
                  <a:cs typeface="Meiryo UI" panose="020B0604030504040204" pitchFamily="50" charset="-128"/>
                </a:rPr>
                <a:t>、憩い</a:t>
              </a:r>
              <a:endParaRPr lang="en-US" altLang="ja-JP" sz="900" b="1" u="sng"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0" name="グループ化 29"/>
          <p:cNvGrpSpPr/>
          <p:nvPr/>
        </p:nvGrpSpPr>
        <p:grpSpPr>
          <a:xfrm>
            <a:off x="107929" y="5190929"/>
            <a:ext cx="4200385" cy="1658200"/>
            <a:chOff x="151101" y="7313950"/>
            <a:chExt cx="5880539" cy="2321480"/>
          </a:xfrm>
        </p:grpSpPr>
        <p:sp>
          <p:nvSpPr>
            <p:cNvPr id="10" name="正方形/長方形 9"/>
            <p:cNvSpPr/>
            <p:nvPr/>
          </p:nvSpPr>
          <p:spPr>
            <a:xfrm>
              <a:off x="151101" y="7313950"/>
              <a:ext cx="5873985" cy="2084496"/>
            </a:xfrm>
            <a:prstGeom prst="rect">
              <a:avLst/>
            </a:prstGeom>
            <a:ln>
              <a:noFill/>
            </a:ln>
          </p:spPr>
          <p:style>
            <a:lnRef idx="2">
              <a:schemeClr val="accent2"/>
            </a:lnRef>
            <a:fillRef idx="1">
              <a:schemeClr val="lt1"/>
            </a:fillRef>
            <a:effectRef idx="0">
              <a:schemeClr val="accent2"/>
            </a:effectRef>
            <a:fontRef idx="minor">
              <a:schemeClr val="dk1"/>
            </a:fontRef>
          </p:style>
          <p:txBody>
            <a:bodyPr lIns="36000" tIns="36000" rIns="36000" bIns="36000" rtlCol="0" anchor="t"/>
            <a:lstStyle/>
            <a:p>
              <a:pPr marL="61225" indent="-61225"/>
              <a:r>
                <a:rPr lang="ja-JP" altLang="en-US" sz="1000" dirty="0">
                  <a:latin typeface="Meiryo UI" panose="020B0604030504040204" pitchFamily="50" charset="-128"/>
                  <a:ea typeface="Meiryo UI" panose="020B0604030504040204" pitchFamily="50" charset="-128"/>
                  <a:cs typeface="Meiryo UI" panose="020B0604030504040204" pitchFamily="50" charset="-128"/>
                </a:rPr>
                <a:t>・建物、住宅の老朽化</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r>
                <a:rPr lang="ja-JP" altLang="en-US" sz="1000" dirty="0">
                  <a:latin typeface="Meiryo UI" panose="020B0604030504040204" pitchFamily="50" charset="-128"/>
                  <a:ea typeface="Meiryo UI" panose="020B0604030504040204" pitchFamily="50" charset="-128"/>
                  <a:cs typeface="Meiryo UI" panose="020B0604030504040204" pitchFamily="50" charset="-128"/>
                </a:rPr>
                <a:t>・不要公共施設・公有地の増加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r>
                <a:rPr lang="ja-JP" altLang="en-US" sz="1000" dirty="0">
                  <a:latin typeface="Meiryo UI" panose="020B0604030504040204" pitchFamily="50" charset="-128"/>
                  <a:ea typeface="Meiryo UI" panose="020B0604030504040204" pitchFamily="50" charset="-128"/>
                  <a:cs typeface="Meiryo UI" panose="020B0604030504040204" pitchFamily="50" charset="-128"/>
                </a:rPr>
                <a:t>・居住環境へのニーズが変化</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高齢者事故の</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割が家庭内</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258505" indent="-258505"/>
              <a:r>
                <a:rPr lang="ja-JP" altLang="en-US" sz="700" dirty="0">
                  <a:latin typeface="Meiryo UI" panose="020B0604030504040204" pitchFamily="50" charset="-128"/>
                  <a:ea typeface="Meiryo UI" panose="020B0604030504040204" pitchFamily="50" charset="-128"/>
                  <a:cs typeface="Meiryo UI" panose="020B0604030504040204" pitchFamily="50" charset="-128"/>
                </a:rPr>
                <a:t>　　（居室</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％、階段</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％、台所・食堂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r>
                <a:rPr lang="ja-JP" altLang="en-US" sz="1000" dirty="0">
                  <a:latin typeface="Meiryo UI" panose="020B0604030504040204" pitchFamily="50" charset="-128"/>
                  <a:ea typeface="Meiryo UI" panose="020B0604030504040204" pitchFamily="50" charset="-128"/>
                  <a:cs typeface="Meiryo UI" panose="020B0604030504040204" pitchFamily="50" charset="-128"/>
                </a:rPr>
                <a:t>・まちの空洞化、活力低下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r>
                <a:rPr lang="ja-JP" altLang="en-US" sz="1000" dirty="0">
                  <a:latin typeface="Meiryo UI" panose="020B0604030504040204" pitchFamily="50" charset="-128"/>
                  <a:ea typeface="Meiryo UI" panose="020B0604030504040204" pitchFamily="50" charset="-128"/>
                  <a:cs typeface="Meiryo UI" panose="020B0604030504040204" pitchFamily="50" charset="-128"/>
                </a:rPr>
                <a:t>・子どものいる家族世帯、就労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世帯</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向けの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まちとのミスマッチ</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郊外型大規模店舗、交通量増に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応じ</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た道路網</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の整備、ミニ戸建　など</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894530" y="7408887"/>
              <a:ext cx="3137110" cy="22265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36000" tIns="36000" rIns="36000" bIns="36000" rtlCol="0" anchor="t"/>
            <a:lstStyle/>
            <a:p>
              <a:pPr marL="129252" indent="-129252">
                <a:spcBef>
                  <a:spcPts val="429"/>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➣施設・住宅の建替え、リノベーション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spcBef>
                  <a:spcPts val="429"/>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➣高齢者の住まいの確保</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spcBef>
                  <a:spcPts val="429"/>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➣多世代、循環居住型のまちづくりへ</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spcBef>
                  <a:spcPts val="429"/>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➣まちの再生、活性化の仕掛け</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spcBef>
                  <a:spcPts val="429"/>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➣公共施設・公有地の再編・再構築</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3" name="直線コネクタ 22"/>
            <p:cNvCxnSpPr/>
            <p:nvPr/>
          </p:nvCxnSpPr>
          <p:spPr>
            <a:xfrm>
              <a:off x="2894529" y="7313950"/>
              <a:ext cx="0" cy="2084496"/>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7" name="正方形/長方形 56"/>
          <p:cNvSpPr/>
          <p:nvPr/>
        </p:nvSpPr>
        <p:spPr>
          <a:xfrm>
            <a:off x="1524099" y="5026634"/>
            <a:ext cx="1028571"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25711" tIns="25711" rIns="25711" bIns="25711" rtlCol="0" anchor="ctr"/>
          <a:lstStyle/>
          <a:p>
            <a:pPr algn="ct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生活環境</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7" name="グループ化 36"/>
          <p:cNvGrpSpPr/>
          <p:nvPr/>
        </p:nvGrpSpPr>
        <p:grpSpPr>
          <a:xfrm>
            <a:off x="103854" y="3790287"/>
            <a:ext cx="4195705" cy="1168496"/>
            <a:chOff x="145396" y="5133975"/>
            <a:chExt cx="5873987" cy="1635895"/>
          </a:xfrm>
        </p:grpSpPr>
        <p:sp>
          <p:nvSpPr>
            <p:cNvPr id="9" name="正方形/長方形 8"/>
            <p:cNvSpPr/>
            <p:nvPr/>
          </p:nvSpPr>
          <p:spPr>
            <a:xfrm>
              <a:off x="145396" y="5133975"/>
              <a:ext cx="5873985" cy="1599537"/>
            </a:xfrm>
            <a:prstGeom prst="rect">
              <a:avLst/>
            </a:prstGeom>
            <a:ln>
              <a:noFill/>
            </a:ln>
          </p:spPr>
          <p:style>
            <a:lnRef idx="2">
              <a:schemeClr val="accent2"/>
            </a:lnRef>
            <a:fillRef idx="1">
              <a:schemeClr val="lt1"/>
            </a:fillRef>
            <a:effectRef idx="0">
              <a:schemeClr val="accent2"/>
            </a:effectRef>
            <a:fontRef idx="minor">
              <a:schemeClr val="dk1"/>
            </a:fontRef>
          </p:style>
          <p:txBody>
            <a:bodyPr lIns="36000" tIns="36000" rIns="36000" bIns="36000" rtlCol="0" anchor="b"/>
            <a:lstStyle/>
            <a:p>
              <a:pPr marL="61225" indent="-61225"/>
              <a:r>
                <a:rPr lang="ja-JP" altLang="en-US" sz="1000" dirty="0">
                  <a:latin typeface="Meiryo UI" panose="020B0604030504040204" pitchFamily="50" charset="-128"/>
                  <a:ea typeface="Meiryo UI" panose="020B0604030504040204" pitchFamily="50" charset="-128"/>
                  <a:cs typeface="Meiryo UI" panose="020B0604030504040204" pitchFamily="50" charset="-128"/>
                </a:rPr>
                <a:t>・全世帯の４割が高齢者世帯</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r>
                <a:rPr lang="ja-JP" altLang="en-US" sz="1000" dirty="0">
                  <a:latin typeface="Meiryo UI" panose="020B0604030504040204" pitchFamily="50" charset="-128"/>
                  <a:ea typeface="Meiryo UI" panose="020B0604030504040204" pitchFamily="50" charset="-128"/>
                  <a:cs typeface="Meiryo UI" panose="020B0604030504040204" pitchFamily="50" charset="-128"/>
                </a:rPr>
                <a:t>　その過半数が単身・夫婦のみ世帯</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r>
                <a:rPr lang="ja-JP" altLang="en-US" sz="1000" dirty="0">
                  <a:latin typeface="Meiryo UI" panose="020B0604030504040204" pitchFamily="50" charset="-128"/>
                  <a:ea typeface="Meiryo UI" panose="020B0604030504040204" pitchFamily="50" charset="-128"/>
                  <a:cs typeface="Meiryo UI" panose="020B0604030504040204" pitchFamily="50" charset="-128"/>
                </a:rPr>
                <a:t>・孤立死（孤独死）問題</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単身世帯の</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割：「身近な問題」</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r>
                <a:rPr lang="ja-JP" altLang="en-US" sz="1000" dirty="0">
                  <a:latin typeface="Meiryo UI" panose="020B0604030504040204" pitchFamily="50" charset="-128"/>
                  <a:ea typeface="Meiryo UI" panose="020B0604030504040204" pitchFamily="50" charset="-128"/>
                  <a:cs typeface="Meiryo UI" panose="020B0604030504040204" pitchFamily="50" charset="-128"/>
                </a:rPr>
                <a:t>・リタイアによる社会参加機会の減</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61225" indent="-61225"/>
              <a:r>
                <a:rPr lang="ja-JP" altLang="en-US" sz="1000" dirty="0">
                  <a:latin typeface="Meiryo UI" panose="020B0604030504040204" pitchFamily="50" charset="-128"/>
                  <a:ea typeface="Meiryo UI" panose="020B0604030504040204" pitchFamily="50" charset="-128"/>
                  <a:cs typeface="Meiryo UI" panose="020B0604030504040204" pitchFamily="50" charset="-128"/>
                </a:rPr>
                <a:t>・社会関係脆弱（会話・近所づき</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あ</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いが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希薄）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894530" y="5195292"/>
              <a:ext cx="3124853" cy="148932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0" tIns="36000" rIns="0" bIns="36000" rtlCol="0" anchor="b"/>
            <a:lstStyle/>
            <a:p>
              <a:pPr marL="128588" indent="-80963">
                <a:spcBef>
                  <a:spcPts val="429"/>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➣会話への渇望</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8588" indent="-80963">
                <a:spcBef>
                  <a:spcPts val="429"/>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➣交流機会の不足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8588" indent="-80963">
                <a:spcBef>
                  <a:spcPts val="429"/>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➣困ったときに頼れる人の不在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8588" indent="-80963">
                <a:spcBef>
                  <a:spcPts val="429"/>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➣承認欲求、生きがい・生活の充実重視</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8588" indent="-80963">
                <a:spcBef>
                  <a:spcPts val="429"/>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➣消費トラブル・詐欺被害などの増加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3" name="直線コネクタ 62"/>
            <p:cNvCxnSpPr/>
            <p:nvPr/>
          </p:nvCxnSpPr>
          <p:spPr>
            <a:xfrm>
              <a:off x="2872409" y="5170333"/>
              <a:ext cx="0" cy="1599537"/>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6" name="正方形/長方形 55"/>
          <p:cNvSpPr/>
          <p:nvPr/>
        </p:nvSpPr>
        <p:spPr>
          <a:xfrm>
            <a:off x="1228772" y="3646229"/>
            <a:ext cx="1645896"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25711" tIns="25711" rIns="25711" bIns="25711" rtlCol="0" anchor="ctr"/>
          <a:lstStyle/>
          <a:p>
            <a:pPr algn="ct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社会関係・人間関係</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2" name="グループ化 41"/>
          <p:cNvGrpSpPr/>
          <p:nvPr/>
        </p:nvGrpSpPr>
        <p:grpSpPr>
          <a:xfrm>
            <a:off x="107929" y="2040111"/>
            <a:ext cx="4195704" cy="1508196"/>
            <a:chOff x="151101" y="2928392"/>
            <a:chExt cx="5873985" cy="2111474"/>
          </a:xfrm>
        </p:grpSpPr>
        <p:sp>
          <p:nvSpPr>
            <p:cNvPr id="8" name="正方形/長方形 7"/>
            <p:cNvSpPr/>
            <p:nvPr/>
          </p:nvSpPr>
          <p:spPr>
            <a:xfrm>
              <a:off x="151101" y="2928392"/>
              <a:ext cx="5873985" cy="2111474"/>
            </a:xfrm>
            <a:prstGeom prst="rect">
              <a:avLst/>
            </a:prstGeom>
            <a:ln>
              <a:noFill/>
            </a:ln>
          </p:spPr>
          <p:style>
            <a:lnRef idx="2">
              <a:schemeClr val="accent2"/>
            </a:lnRef>
            <a:fillRef idx="1">
              <a:schemeClr val="lt1"/>
            </a:fillRef>
            <a:effectRef idx="0">
              <a:schemeClr val="accent2"/>
            </a:effectRef>
            <a:fontRef idx="minor">
              <a:schemeClr val="dk1"/>
            </a:fontRef>
          </p:style>
          <p:txBody>
            <a:bodyPr lIns="36000" tIns="108000" rIns="36000" bIns="36000" rtlCol="0" anchor="t"/>
            <a:lstStyle/>
            <a:p>
              <a:pPr marL="61225" indent="-61225"/>
              <a:r>
                <a:rPr lang="ja-JP" altLang="en-US" sz="1000" dirty="0">
                  <a:latin typeface="Meiryo UI" panose="020B0604030504040204" pitchFamily="50" charset="-128"/>
                  <a:ea typeface="Meiryo UI" panose="020B0604030504040204" pitchFamily="50" charset="-128"/>
                  <a:cs typeface="Meiryo UI" panose="020B0604030504040204" pitchFamily="50" charset="-128"/>
                </a:rPr>
                <a:t>・高齢者の約半数が、病気やけが等</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dirty="0">
                  <a:latin typeface="Meiryo UI" panose="020B0604030504040204" pitchFamily="50" charset="-128"/>
                  <a:ea typeface="Meiryo UI" panose="020B0604030504040204" pitchFamily="50" charset="-128"/>
                  <a:cs typeface="Meiryo UI" panose="020B0604030504040204" pitchFamily="50" charset="-128"/>
                </a:rPr>
                <a:t>での自覚症状あり</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spcBef>
                  <a:spcPts val="857"/>
                </a:spcBef>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＜高齢化に伴う機能低下＞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spcBef>
                  <a:spcPts val="429"/>
                </a:spcBef>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運動機能</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spcBef>
                  <a:spcPts val="429"/>
                </a:spcBef>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生理機能</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spcBef>
                  <a:spcPts val="429"/>
                </a:spcBef>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認知・感覚機能</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2" name="グループ化 61"/>
            <p:cNvGrpSpPr/>
            <p:nvPr/>
          </p:nvGrpSpPr>
          <p:grpSpPr>
            <a:xfrm>
              <a:off x="2894529" y="2954418"/>
              <a:ext cx="3129029" cy="2061215"/>
              <a:chOff x="2990105" y="2969126"/>
              <a:chExt cx="3129029" cy="2061215"/>
            </a:xfrm>
            <a:noFill/>
          </p:grpSpPr>
          <p:sp>
            <p:nvSpPr>
              <p:cNvPr id="12" name="正方形/長方形 11"/>
              <p:cNvSpPr/>
              <p:nvPr/>
            </p:nvSpPr>
            <p:spPr>
              <a:xfrm>
                <a:off x="2990105" y="2969126"/>
                <a:ext cx="3129029" cy="750422"/>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lIns="36000" tIns="36000" rIns="36000" bIns="36000" rtlCol="0" anchor="t"/>
              <a:lstStyle/>
              <a:p>
                <a:pPr marL="129252" indent="-129252"/>
                <a:r>
                  <a:rPr lang="ja-JP" altLang="en-US" sz="1000" dirty="0">
                    <a:latin typeface="Meiryo UI" panose="020B0604030504040204" pitchFamily="50" charset="-128"/>
                    <a:ea typeface="Meiryo UI" panose="020B0604030504040204" pitchFamily="50" charset="-128"/>
                    <a:cs typeface="Meiryo UI" panose="020B0604030504040204" pitchFamily="50" charset="-128"/>
                  </a:rPr>
                  <a:t>➣病気、けがの予防・治療が必要</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r>
                  <a:rPr lang="ja-JP" altLang="en-US" sz="1000" dirty="0">
                    <a:latin typeface="Meiryo UI" panose="020B0604030504040204" pitchFamily="50" charset="-128"/>
                    <a:ea typeface="Meiryo UI" panose="020B0604030504040204" pitchFamily="50" charset="-128"/>
                    <a:cs typeface="Meiryo UI" panose="020B0604030504040204" pitchFamily="50" charset="-128"/>
                  </a:rPr>
                  <a:t>➣日常生活への影響</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r>
                  <a:rPr lang="ja-JP" altLang="en-US" sz="1000" dirty="0">
                    <a:latin typeface="Meiryo UI" panose="020B0604030504040204" pitchFamily="50" charset="-128"/>
                    <a:ea typeface="Meiryo UI" panose="020B0604030504040204" pitchFamily="50" charset="-128"/>
                    <a:cs typeface="Meiryo UI" panose="020B0604030504040204" pitchFamily="50" charset="-128"/>
                  </a:rPr>
                  <a:t>➣安全性の問題、不安</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大かっこ 13"/>
              <p:cNvSpPr/>
              <p:nvPr/>
            </p:nvSpPr>
            <p:spPr>
              <a:xfrm>
                <a:off x="2990105" y="3634754"/>
                <a:ext cx="3090220" cy="1395587"/>
              </a:xfrm>
              <a:prstGeom prst="bracketPair">
                <a:avLst>
                  <a:gd name="adj" fmla="val 7849"/>
                </a:avLst>
              </a:prstGeom>
              <a:grpFill/>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lIns="36000" tIns="0" rIns="0" bIns="0" rtlCol="0" anchor="t"/>
              <a:lstStyle/>
              <a:p>
                <a:pPr marL="129252" indent="-129252"/>
                <a:r>
                  <a:rPr lang="ja-JP" altLang="en-US" sz="800" dirty="0">
                    <a:latin typeface="Meiryo UI" panose="020B0604030504040204" pitchFamily="50" charset="-128"/>
                    <a:ea typeface="Meiryo UI" panose="020B0604030504040204" pitchFamily="50" charset="-128"/>
                    <a:cs typeface="Meiryo UI" panose="020B0604030504040204" pitchFamily="50" charset="-128"/>
                  </a:rPr>
                  <a:t>日常生活動作：起床、衣服着脱、食事、入浴などでの不便、介護の必要</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家事</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：炊事洗濯・家の手入れ・買い物等の不便</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r>
                  <a:rPr lang="ja-JP" altLang="en-US" sz="800" dirty="0">
                    <a:latin typeface="Meiryo UI" panose="020B0604030504040204" pitchFamily="50" charset="-128"/>
                    <a:ea typeface="Meiryo UI" panose="020B0604030504040204" pitchFamily="50" charset="-128"/>
                    <a:cs typeface="Meiryo UI" panose="020B0604030504040204" pitchFamily="50" charset="-128"/>
                  </a:rPr>
                  <a:t>不測の事態：戸締り、火の始末、体調</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319729" indent="-319729"/>
                <a:r>
                  <a:rPr lang="ja-JP" altLang="en-US" sz="800" dirty="0">
                    <a:latin typeface="Meiryo UI" panose="020B0604030504040204" pitchFamily="50" charset="-128"/>
                    <a:ea typeface="Meiryo UI" panose="020B0604030504040204" pitchFamily="50" charset="-128"/>
                    <a:cs typeface="Meiryo UI" panose="020B0604030504040204" pitchFamily="50" charset="-128"/>
                  </a:rPr>
                  <a:t>外出：公共交通の不便、事故・怪我への不安</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319729" indent="-319729"/>
                <a:r>
                  <a:rPr lang="ja-JP" altLang="en-US" sz="800" dirty="0">
                    <a:latin typeface="Meiryo UI" panose="020B0604030504040204" pitchFamily="50" charset="-128"/>
                    <a:ea typeface="Meiryo UI" panose="020B0604030504040204" pitchFamily="50" charset="-128"/>
                    <a:cs typeface="Meiryo UI" panose="020B0604030504040204" pitchFamily="50" charset="-128"/>
                  </a:rPr>
                  <a:t>教養・学習：余暇があり、意欲も高い</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r>
                  <a:rPr lang="ja-JP" altLang="en-US" sz="800" dirty="0">
                    <a:latin typeface="Meiryo UI" panose="020B0604030504040204" pitchFamily="50" charset="-128"/>
                    <a:ea typeface="Meiryo UI" panose="020B0604030504040204" pitchFamily="50" charset="-128"/>
                    <a:cs typeface="Meiryo UI" panose="020B0604030504040204" pitchFamily="50" charset="-128"/>
                  </a:rPr>
                  <a:t>運動：健康志向で適度な運動に意欲的、リハビリとしての運動ニーズ、転倒・怪我への不安</a:t>
                </a:r>
              </a:p>
            </p:txBody>
          </p:sp>
        </p:grpSp>
        <p:cxnSp>
          <p:nvCxnSpPr>
            <p:cNvPr id="67" name="直線コネクタ 66"/>
            <p:cNvCxnSpPr/>
            <p:nvPr/>
          </p:nvCxnSpPr>
          <p:spPr>
            <a:xfrm>
              <a:off x="2860150" y="2977391"/>
              <a:ext cx="12258" cy="2047348"/>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5" name="正方形/長方形 54"/>
          <p:cNvSpPr/>
          <p:nvPr/>
        </p:nvSpPr>
        <p:spPr>
          <a:xfrm>
            <a:off x="1503114" y="1916832"/>
            <a:ext cx="1028571"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25711" tIns="25711" rIns="25711" bIns="25711" rtlCol="0" anchor="ctr"/>
          <a:lstStyle/>
          <a:p>
            <a:pPr algn="ct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健康状態</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6" name="グループ化 85"/>
          <p:cNvGrpSpPr/>
          <p:nvPr/>
        </p:nvGrpSpPr>
        <p:grpSpPr>
          <a:xfrm>
            <a:off x="45294" y="381543"/>
            <a:ext cx="4295384" cy="1489764"/>
            <a:chOff x="63412" y="568760"/>
            <a:chExt cx="6013538" cy="2085670"/>
          </a:xfrm>
        </p:grpSpPr>
        <p:sp>
          <p:nvSpPr>
            <p:cNvPr id="3" name="正方形/長方形 2"/>
            <p:cNvSpPr/>
            <p:nvPr/>
          </p:nvSpPr>
          <p:spPr>
            <a:xfrm>
              <a:off x="63412" y="699065"/>
              <a:ext cx="6013538" cy="19553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7" name="正方形/長方形 6"/>
            <p:cNvSpPr/>
            <p:nvPr/>
          </p:nvSpPr>
          <p:spPr>
            <a:xfrm>
              <a:off x="151100" y="784344"/>
              <a:ext cx="5873985" cy="1807368"/>
            </a:xfrm>
            <a:prstGeom prst="rect">
              <a:avLst/>
            </a:prstGeom>
            <a:ln>
              <a:noFill/>
            </a:ln>
          </p:spPr>
          <p:style>
            <a:lnRef idx="2">
              <a:schemeClr val="accent2"/>
            </a:lnRef>
            <a:fillRef idx="1">
              <a:schemeClr val="lt1"/>
            </a:fillRef>
            <a:effectRef idx="0">
              <a:schemeClr val="accent2"/>
            </a:effectRef>
            <a:fontRef idx="minor">
              <a:schemeClr val="dk1"/>
            </a:fontRef>
          </p:style>
          <p:txBody>
            <a:bodyPr lIns="36000" tIns="36000" rIns="36000" bIns="36000" rtlCol="0" anchor="t"/>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・年間所得：全世帯平均と大差なし</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90477"/>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高齢者</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197.4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万円／１人あたり</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258505"/>
              <a:r>
                <a:rPr lang="ja-JP" altLang="en-US" sz="700" dirty="0">
                  <a:latin typeface="Meiryo UI" panose="020B0604030504040204" pitchFamily="50" charset="-128"/>
                  <a:ea typeface="Meiryo UI" panose="020B0604030504040204" pitchFamily="50" charset="-128"/>
                  <a:cs typeface="Meiryo UI" panose="020B0604030504040204" pitchFamily="50" charset="-128"/>
                </a:rPr>
                <a:t>　（全世帯平均との差▲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・貯蓄：大きな純貯蓄を有している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90477"/>
              <a:r>
                <a:rPr lang="en-US" altLang="ja-JP" sz="900" dirty="0">
                  <a:latin typeface="Meiryo UI" panose="020B0604030504040204" pitchFamily="50" charset="-128"/>
                  <a:ea typeface="Meiryo UI" panose="020B0604030504040204" pitchFamily="50" charset="-128"/>
                  <a:cs typeface="Meiryo UI" panose="020B0604030504040204" pitchFamily="50" charset="-128"/>
                </a:rPr>
                <a:t>-65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歳以上世帯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2,300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319729"/>
              <a:r>
                <a:rPr lang="ja-JP" altLang="en-US" sz="700" dirty="0">
                  <a:latin typeface="Meiryo UI" panose="020B0604030504040204" pitchFamily="50" charset="-128"/>
                  <a:ea typeface="Meiryo UI" panose="020B0604030504040204" pitchFamily="50" charset="-128"/>
                  <a:cs typeface="Meiryo UI" panose="020B0604030504040204" pitchFamily="50" charset="-128"/>
                </a:rPr>
                <a:t>（全世帯平均の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倍）</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現在の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歳以上が高齢化する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a:latin typeface="Meiryo UI" panose="020B0604030504040204" pitchFamily="50" charset="-128"/>
                  <a:ea typeface="Meiryo UI" panose="020B0604030504040204" pitchFamily="50" charset="-128"/>
                  <a:cs typeface="Meiryo UI" panose="020B0604030504040204" pitchFamily="50" charset="-128"/>
                </a:rPr>
              </a:b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年頃は、安定</a:t>
              </a:r>
            </a:p>
          </p:txBody>
        </p:sp>
        <p:grpSp>
          <p:nvGrpSpPr>
            <p:cNvPr id="61" name="グループ化 60"/>
            <p:cNvGrpSpPr/>
            <p:nvPr/>
          </p:nvGrpSpPr>
          <p:grpSpPr>
            <a:xfrm>
              <a:off x="2894529" y="831969"/>
              <a:ext cx="3134380" cy="1726627"/>
              <a:chOff x="2995937" y="659608"/>
              <a:chExt cx="3035808" cy="1726627"/>
            </a:xfrm>
            <a:noFill/>
          </p:grpSpPr>
          <p:sp>
            <p:nvSpPr>
              <p:cNvPr id="11" name="正方形/長方形 10"/>
              <p:cNvSpPr/>
              <p:nvPr/>
            </p:nvSpPr>
            <p:spPr>
              <a:xfrm>
                <a:off x="2995937" y="659608"/>
                <a:ext cx="3035808" cy="1159668"/>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lIns="36000" tIns="36000" rIns="36000" bIns="36000" rtlCol="0" anchor="t"/>
              <a:lstStyle/>
              <a:p>
                <a:pPr marL="129252" indent="-129252"/>
                <a:r>
                  <a:rPr lang="ja-JP" altLang="en-US" sz="1000" dirty="0">
                    <a:latin typeface="Meiryo UI" panose="020B0604030504040204" pitchFamily="50" charset="-128"/>
                    <a:ea typeface="Meiryo UI" panose="020B0604030504040204" pitchFamily="50" charset="-128"/>
                    <a:cs typeface="Meiryo UI" panose="020B0604030504040204" pitchFamily="50" charset="-128"/>
                  </a:rPr>
                  <a:t>➣消費・購買意欲は活発で、平均消費性向は他の世帯より高い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r>
                  <a:rPr lang="ja-JP" altLang="en-US" sz="900" dirty="0">
                    <a:latin typeface="Meiryo UI" panose="020B0604030504040204" pitchFamily="50" charset="-128"/>
                    <a:ea typeface="Meiryo UI" panose="020B0604030504040204" pitchFamily="50" charset="-128"/>
                    <a:cs typeface="Meiryo UI" panose="020B0604030504040204" pitchFamily="50" charset="-128"/>
                  </a:rPr>
                  <a:t>　（収入は低いが貯蓄・持家あり）</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29252" indent="-129252"/>
                <a:r>
                  <a:rPr lang="ja-JP" altLang="en-US" sz="1000" dirty="0">
                    <a:latin typeface="Meiryo UI" panose="020B0604030504040204" pitchFamily="50" charset="-128"/>
                    <a:ea typeface="Meiryo UI" panose="020B0604030504040204" pitchFamily="50" charset="-128"/>
                    <a:cs typeface="Meiryo UI" panose="020B0604030504040204" pitchFamily="50" charset="-128"/>
                  </a:rPr>
                  <a:t>➣貯蓄する（使わない）のは、病気、介護に備えるため</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大かっこ 12"/>
              <p:cNvSpPr/>
              <p:nvPr/>
            </p:nvSpPr>
            <p:spPr>
              <a:xfrm>
                <a:off x="2995938" y="1676400"/>
                <a:ext cx="2997711" cy="709835"/>
              </a:xfrm>
              <a:prstGeom prst="bracketPair">
                <a:avLst>
                  <a:gd name="adj" fmla="val 7849"/>
                </a:avLst>
              </a:prstGeom>
              <a:grpFill/>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lIns="36000" tIns="36000" rIns="36000" bIns="36000" rtlCol="0" anchor="t"/>
              <a:lstStyle/>
              <a:p>
                <a:pPr marL="180975" indent="-180975"/>
                <a:r>
                  <a:rPr lang="ja-JP" altLang="en-US" sz="800" dirty="0">
                    <a:latin typeface="Meiryo UI" panose="020B0604030504040204" pitchFamily="50" charset="-128"/>
                    <a:ea typeface="Meiryo UI" panose="020B0604030504040204" pitchFamily="50" charset="-128"/>
                    <a:cs typeface="Meiryo UI" panose="020B0604030504040204" pitchFamily="50" charset="-128"/>
                  </a:rPr>
                  <a:t>高齢者の消費の特徴</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：交際費</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（贈与金等）、保健医療、光熱・水道、家具・家事用品が額・率ともに高い、さらに教養娯楽の割合が高い、少量・高品質志向</a:t>
                </a:r>
              </a:p>
            </p:txBody>
          </p:sp>
        </p:grpSp>
        <p:cxnSp>
          <p:nvCxnSpPr>
            <p:cNvPr id="74" name="直線コネクタ 73"/>
            <p:cNvCxnSpPr/>
            <p:nvPr/>
          </p:nvCxnSpPr>
          <p:spPr>
            <a:xfrm>
              <a:off x="2872409" y="784345"/>
              <a:ext cx="0" cy="180736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2152408" y="568760"/>
              <a:ext cx="1439999" cy="252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36000" tIns="36000" rIns="36000" bIns="36000" rtlCol="0" anchor="ctr"/>
            <a:lstStyle/>
            <a:p>
              <a:pPr algn="ct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経済状況</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8" name="角丸四角形 17"/>
          <p:cNvSpPr/>
          <p:nvPr/>
        </p:nvSpPr>
        <p:spPr>
          <a:xfrm>
            <a:off x="4649267" y="464315"/>
            <a:ext cx="1208591" cy="6227897"/>
          </a:xfrm>
          <a:prstGeom prst="roundRect">
            <a:avLst>
              <a:gd name="adj" fmla="val 9461"/>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25711" tIns="32653" rIns="25711" bIns="32653" rtlCol="0" anchor="ctr"/>
          <a:lstStyle/>
          <a:p>
            <a:pPr>
              <a:spcBef>
                <a:spcPts val="429"/>
              </a:spcBef>
            </a:pPr>
            <a:endPar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1" name="グループ化 100"/>
          <p:cNvGrpSpPr/>
          <p:nvPr/>
        </p:nvGrpSpPr>
        <p:grpSpPr>
          <a:xfrm>
            <a:off x="4707958" y="489029"/>
            <a:ext cx="1304202" cy="6178469"/>
            <a:chOff x="6591141" y="623990"/>
            <a:chExt cx="1825883" cy="8649855"/>
          </a:xfrm>
        </p:grpSpPr>
        <p:sp>
          <p:nvSpPr>
            <p:cNvPr id="93" name="角丸四角形 92"/>
            <p:cNvSpPr/>
            <p:nvPr/>
          </p:nvSpPr>
          <p:spPr>
            <a:xfrm>
              <a:off x="6591141" y="623990"/>
              <a:ext cx="338073" cy="2181407"/>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lIns="36000" tIns="0" rIns="36000" bIns="0" rtlCol="0" anchor="ctr"/>
            <a:lstStyle/>
            <a:p>
              <a:pPr algn="ctr"/>
              <a:r>
                <a:rPr lang="ja-JP" altLang="en-US" sz="900" b="1" dirty="0">
                  <a:solidFill>
                    <a:srgbClr val="002060"/>
                  </a:solidFill>
                  <a:latin typeface="HGPｺﾞｼｯｸM" panose="020B0600000000000000" pitchFamily="50" charset="-128"/>
                  <a:ea typeface="HGPｺﾞｼｯｸM" panose="020B0600000000000000" pitchFamily="50" charset="-128"/>
                  <a:cs typeface="Meiryo UI" panose="020B0604030504040204" pitchFamily="50" charset="-128"/>
                </a:rPr>
                <a:t>◆高齢社会の普遍的な価値◆</a:t>
              </a:r>
            </a:p>
          </p:txBody>
        </p:sp>
        <p:sp>
          <p:nvSpPr>
            <p:cNvPr id="94" name="角丸四角形 93"/>
            <p:cNvSpPr/>
            <p:nvPr/>
          </p:nvSpPr>
          <p:spPr>
            <a:xfrm>
              <a:off x="6591141" y="2864054"/>
              <a:ext cx="338073" cy="232100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lIns="36000" tIns="0" rIns="36000" bIns="0" rtlCol="0" anchor="ctr"/>
            <a:lstStyle/>
            <a:p>
              <a:pPr algn="ctr"/>
              <a:r>
                <a:rPr lang="ja-JP" altLang="en-US" sz="900" b="1" dirty="0">
                  <a:solidFill>
                    <a:srgbClr val="002060"/>
                  </a:solidFill>
                  <a:latin typeface="HGPｺﾞｼｯｸM" panose="020B0600000000000000" pitchFamily="50" charset="-128"/>
                  <a:ea typeface="HGPｺﾞｼｯｸM" panose="020B0600000000000000" pitchFamily="50" charset="-128"/>
                  <a:cs typeface="Meiryo UI" panose="020B0604030504040204" pitchFamily="50" charset="-128"/>
                </a:rPr>
                <a:t>◆高齢者ニーズに応える価値◆</a:t>
              </a:r>
              <a:endParaRPr lang="ja-JP" altLang="en-US" sz="900" dirty="0">
                <a:solidFill>
                  <a:srgbClr val="002060"/>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95" name="角丸四角形 94"/>
            <p:cNvSpPr/>
            <p:nvPr/>
          </p:nvSpPr>
          <p:spPr>
            <a:xfrm>
              <a:off x="6591141" y="5254764"/>
              <a:ext cx="338073" cy="197002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lIns="36000" tIns="0" rIns="36000" bIns="0" rtlCol="0" anchor="ctr"/>
            <a:lstStyle/>
            <a:p>
              <a:pPr algn="ctr"/>
              <a:r>
                <a:rPr lang="ja-JP" altLang="en-US" sz="900" b="1" dirty="0">
                  <a:solidFill>
                    <a:srgbClr val="002060"/>
                  </a:solidFill>
                  <a:latin typeface="HGPｺﾞｼｯｸM" panose="020B0600000000000000" pitchFamily="50" charset="-128"/>
                  <a:ea typeface="HGPｺﾞｼｯｸM" panose="020B0600000000000000" pitchFamily="50" charset="-128"/>
                  <a:cs typeface="Meiryo UI" panose="020B0604030504040204" pitchFamily="50" charset="-128"/>
                </a:rPr>
                <a:t>◆機能、性能の付加価値◆</a:t>
              </a:r>
              <a:endParaRPr lang="en-US" altLang="ja-JP" sz="900" b="1" dirty="0">
                <a:solidFill>
                  <a:srgbClr val="002060"/>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96" name="角丸四角形 95"/>
            <p:cNvSpPr/>
            <p:nvPr/>
          </p:nvSpPr>
          <p:spPr>
            <a:xfrm>
              <a:off x="6591141" y="7297418"/>
              <a:ext cx="338073" cy="1976427"/>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lIns="36000" rIns="36000" rtlCol="0" anchor="ctr"/>
            <a:lstStyle/>
            <a:p>
              <a:pPr algn="ctr"/>
              <a:r>
                <a:rPr lang="ja-JP" altLang="en-US" sz="900" b="1" dirty="0">
                  <a:solidFill>
                    <a:srgbClr val="002060"/>
                  </a:solidFill>
                  <a:latin typeface="HGPｺﾞｼｯｸM" panose="020B0600000000000000" pitchFamily="50" charset="-128"/>
                  <a:ea typeface="HGPｺﾞｼｯｸM" panose="020B0600000000000000" pitchFamily="50" charset="-128"/>
                  <a:cs typeface="Meiryo UI" panose="020B0604030504040204" pitchFamily="50" charset="-128"/>
                </a:rPr>
                <a:t>◆提供手法の付加価値◆</a:t>
              </a:r>
              <a:endParaRPr lang="en-US" altLang="ja-JP" sz="900" b="1" dirty="0">
                <a:solidFill>
                  <a:srgbClr val="002060"/>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97" name="正方形/長方形 96"/>
            <p:cNvSpPr/>
            <p:nvPr/>
          </p:nvSpPr>
          <p:spPr>
            <a:xfrm>
              <a:off x="7009393" y="1166657"/>
              <a:ext cx="1281288" cy="1413270"/>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36000" rtlCol="0" anchor="ctr"/>
            <a:lstStyle/>
            <a:p>
              <a:pPr marL="61225" indent="-61225">
                <a:spcBef>
                  <a:spcPts val="857"/>
                </a:spcBef>
              </a:pP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・ユニバーサル</a:t>
              </a:r>
              <a:r>
                <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デザイン</a:t>
              </a:r>
              <a:endPar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857"/>
                </a:spcBef>
              </a:pP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・パーソナル</a:t>
              </a:r>
              <a:endPar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857"/>
                </a:spcBef>
              </a:pP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・コンパクト</a:t>
              </a:r>
            </a:p>
          </p:txBody>
        </p:sp>
        <p:sp>
          <p:nvSpPr>
            <p:cNvPr id="98" name="正方形/長方形 97"/>
            <p:cNvSpPr/>
            <p:nvPr/>
          </p:nvSpPr>
          <p:spPr>
            <a:xfrm>
              <a:off x="6996073" y="3105675"/>
              <a:ext cx="1276935" cy="1982066"/>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36000" rtlCol="0" anchor="ctr"/>
            <a:lstStyle/>
            <a:p>
              <a:pPr marL="61225" indent="-61225">
                <a:spcBef>
                  <a:spcPts val="857"/>
                </a:spcBef>
              </a:pP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Care</a:t>
              </a: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と</a:t>
              </a:r>
              <a:r>
                <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Cure</a:t>
              </a:r>
            </a:p>
            <a:p>
              <a:pPr marL="61225" indent="-61225">
                <a:spcBef>
                  <a:spcPts val="857"/>
                </a:spcBef>
              </a:pP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・安全</a:t>
              </a:r>
              <a:endPar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61225" indent="-61225">
                <a:spcBef>
                  <a:spcPts val="857"/>
                </a:spcBef>
              </a:pP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・ｺﾐｭﾆｹｰｼｮﾝ</a:t>
              </a:r>
              <a:endPar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61225" indent="-61225">
                <a:spcBef>
                  <a:spcPts val="857"/>
                </a:spcBef>
              </a:pP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・アクティブ</a:t>
              </a:r>
              <a:endPar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正方形/長方形 98"/>
            <p:cNvSpPr/>
            <p:nvPr/>
          </p:nvSpPr>
          <p:spPr>
            <a:xfrm>
              <a:off x="6978140" y="5721869"/>
              <a:ext cx="1343793" cy="1261469"/>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36000" rtlCol="0" anchor="ctr"/>
            <a:lstStyle/>
            <a:p>
              <a:pPr marL="61225" indent="-61225">
                <a:spcBef>
                  <a:spcPts val="857"/>
                </a:spcBef>
              </a:pP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・オート</a:t>
              </a:r>
              <a:endPar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61225" indent="-61225">
                <a:spcBef>
                  <a:spcPts val="857"/>
                </a:spcBef>
              </a:pP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・インテリジェント</a:t>
              </a:r>
              <a:endPar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61225" indent="-61225">
                <a:spcBef>
                  <a:spcPts val="857"/>
                </a:spcBef>
              </a:pP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ICT</a:t>
              </a:r>
              <a:endPar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正方形/長方形 99"/>
            <p:cNvSpPr/>
            <p:nvPr/>
          </p:nvSpPr>
          <p:spPr>
            <a:xfrm>
              <a:off x="6996073" y="7654024"/>
              <a:ext cx="1420951" cy="1078624"/>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36000" rtlCol="0" anchor="ctr"/>
            <a:lstStyle/>
            <a:p>
              <a:pPr>
                <a:spcBef>
                  <a:spcPts val="857"/>
                </a:spcBef>
              </a:pP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・シェア</a:t>
              </a:r>
              <a:endPar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857"/>
                </a:spcBef>
              </a:pP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・ｺｰﾃﾞｨﾈｰｼｮﾝ</a:t>
              </a:r>
            </a:p>
          </p:txBody>
        </p:sp>
      </p:grpSp>
      <p:sp>
        <p:nvSpPr>
          <p:cNvPr id="68" name="テキスト ボックス 67"/>
          <p:cNvSpPr txBox="1"/>
          <p:nvPr/>
        </p:nvSpPr>
        <p:spPr>
          <a:xfrm>
            <a:off x="9525" y="-84930"/>
            <a:ext cx="9144000" cy="30777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ja-JP"/>
            </a:defPPr>
            <a:lvl1pPr>
              <a:spcBef>
                <a:spcPts val="1200"/>
              </a:spcBef>
              <a:defRPr b="1" u="sng">
                <a:solidFill>
                  <a:schemeClr val="lt1"/>
                </a:solidFill>
                <a:latin typeface="Meiryo UI" pitchFamily="50" charset="-128"/>
                <a:ea typeface="Meiryo UI" pitchFamily="50" charset="-128"/>
                <a:cs typeface="Meiryo UI"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ja-JP" altLang="en-US" sz="1400" b="0" dirty="0">
                <a:solidFill>
                  <a:schemeClr val="tx1"/>
                </a:solidFill>
              </a:rPr>
              <a:t>◆</a:t>
            </a:r>
            <a:r>
              <a:rPr lang="ja-JP" altLang="en-US" sz="1400" b="0" dirty="0" smtClean="0">
                <a:solidFill>
                  <a:schemeClr val="tx1"/>
                </a:solidFill>
              </a:rPr>
              <a:t>戦略６◆　具体的な戦略イメージ①</a:t>
            </a:r>
            <a:r>
              <a:rPr lang="ja-JP" altLang="en-US" sz="1400" dirty="0">
                <a:solidFill>
                  <a:schemeClr val="tx1"/>
                </a:solidFill>
              </a:rPr>
              <a:t>　</a:t>
            </a:r>
            <a:endParaRPr lang="en-US" altLang="ja-JP" sz="1400" dirty="0">
              <a:solidFill>
                <a:schemeClr val="tx1"/>
              </a:solidFill>
            </a:endParaRPr>
          </a:p>
        </p:txBody>
      </p:sp>
      <p:grpSp>
        <p:nvGrpSpPr>
          <p:cNvPr id="80" name="グループ化 79"/>
          <p:cNvGrpSpPr/>
          <p:nvPr/>
        </p:nvGrpSpPr>
        <p:grpSpPr>
          <a:xfrm>
            <a:off x="5967658" y="3765970"/>
            <a:ext cx="3134868" cy="761629"/>
            <a:chOff x="12953974" y="7140170"/>
            <a:chExt cx="4388815" cy="1066281"/>
          </a:xfrm>
        </p:grpSpPr>
        <p:sp>
          <p:nvSpPr>
            <p:cNvPr id="81" name="角丸四角形 80"/>
            <p:cNvSpPr/>
            <p:nvPr/>
          </p:nvSpPr>
          <p:spPr>
            <a:xfrm>
              <a:off x="12953974" y="7140170"/>
              <a:ext cx="4388815" cy="1066281"/>
            </a:xfrm>
            <a:prstGeom prst="roundRect">
              <a:avLst>
                <a:gd name="adj" fmla="val 2688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solidFill>
                  <a:schemeClr val="tx1"/>
                </a:solidFill>
              </a:endParaRPr>
            </a:p>
          </p:txBody>
        </p:sp>
        <p:sp>
          <p:nvSpPr>
            <p:cNvPr id="82" name="テキスト ボックス 81"/>
            <p:cNvSpPr txBox="1"/>
            <p:nvPr/>
          </p:nvSpPr>
          <p:spPr>
            <a:xfrm>
              <a:off x="13123907" y="7417538"/>
              <a:ext cx="4152151" cy="775597"/>
            </a:xfrm>
            <a:prstGeom prst="rect">
              <a:avLst/>
            </a:prstGeom>
            <a:noFill/>
          </p:spPr>
          <p:txBody>
            <a:bodyPr wrap="square" lIns="0" tIns="0" rIns="0" bIns="0" rtlCol="0">
              <a:spAutoFit/>
            </a:bodyPr>
            <a:lstStyle/>
            <a:p>
              <a:pPr marL="61225" indent="-61225"/>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コミュニティの自主</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運営</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60325" indent="-60325"/>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・高齢者向けオープンカレッジ、専門講座など</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60325" indent="-60325"/>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・高齢者の新たな職の創出（生活、福祉・子育て、農業などでの新たな活躍の場と年金以外の収入源）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テキスト ボックス 82"/>
            <p:cNvSpPr txBox="1"/>
            <p:nvPr/>
          </p:nvSpPr>
          <p:spPr>
            <a:xfrm>
              <a:off x="13136938" y="7165097"/>
              <a:ext cx="3005380" cy="215443"/>
            </a:xfrm>
            <a:prstGeom prst="rect">
              <a:avLst/>
            </a:prstGeom>
            <a:noFill/>
          </p:spPr>
          <p:txBody>
            <a:bodyPr vert="horz" wrap="square" lIns="0" tIns="0" rIns="0" bIns="0" rtlCol="0">
              <a:spAutoFit/>
            </a:bodyPr>
            <a:lstStyle/>
            <a:p>
              <a:r>
                <a:rPr lang="ja-JP" altLang="en-US" sz="1000" b="1" u="sng" dirty="0" smtClean="0">
                  <a:latin typeface="Meiryo UI" panose="020B0604030504040204" pitchFamily="50" charset="-128"/>
                  <a:ea typeface="Meiryo UI" panose="020B0604030504040204" pitchFamily="50" charset="-128"/>
                  <a:cs typeface="Meiryo UI" panose="020B0604030504040204" pitchFamily="50" charset="-128"/>
                </a:rPr>
                <a:t>生きがい、学び、職</a:t>
              </a:r>
              <a:endParaRPr lang="en-US" altLang="ja-JP" sz="1000" b="1" u="sng"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84" name="テキスト ボックス 83"/>
          <p:cNvSpPr txBox="1"/>
          <p:nvPr/>
        </p:nvSpPr>
        <p:spPr>
          <a:xfrm>
            <a:off x="4071052" y="6679854"/>
            <a:ext cx="4101348" cy="230832"/>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ja-JP"/>
            </a:defPPr>
            <a:lvl1pPr>
              <a:spcBef>
                <a:spcPts val="1200"/>
              </a:spcBef>
              <a:defRPr b="1" u="sng">
                <a:solidFill>
                  <a:schemeClr val="lt1"/>
                </a:solidFill>
                <a:latin typeface="Meiryo UI" pitchFamily="50" charset="-128"/>
                <a:ea typeface="Meiryo UI" pitchFamily="50" charset="-128"/>
                <a:cs typeface="Meiryo UI"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ja-JP" altLang="en-US" sz="900" b="0" u="none" dirty="0" smtClean="0">
                <a:solidFill>
                  <a:schemeClr val="tx1"/>
                </a:solidFill>
              </a:rPr>
              <a:t>総務省「家計調査」「貯蓄動向調査」、内閣府「高齢社会白書」等を参考に作成</a:t>
            </a:r>
            <a:r>
              <a:rPr lang="ja-JP" altLang="en-US" sz="900" b="0" u="none" dirty="0">
                <a:solidFill>
                  <a:schemeClr val="tx1"/>
                </a:solidFill>
              </a:rPr>
              <a:t>　</a:t>
            </a:r>
            <a:endParaRPr lang="en-US" altLang="ja-JP" sz="900" b="0" u="none" dirty="0">
              <a:solidFill>
                <a:schemeClr val="tx1"/>
              </a:solidFill>
            </a:endParaRPr>
          </a:p>
        </p:txBody>
      </p:sp>
      <p:sp>
        <p:nvSpPr>
          <p:cNvPr id="85" name="スライド番号プレースホルダー 4"/>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9</a:t>
            </a:fld>
            <a:endParaRPr kumimoji="1" lang="ja-JP" altLang="en-US" dirty="0"/>
          </a:p>
        </p:txBody>
      </p:sp>
    </p:spTree>
    <p:extLst>
      <p:ext uri="{BB962C8B-B14F-4D97-AF65-F5344CB8AC3E}">
        <p14:creationId xmlns:p14="http://schemas.microsoft.com/office/powerpoint/2010/main" val="19755222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上新庄・淡路地区を中心とする東淀川区</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都心部</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市街地下町的地域の</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臨む</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279668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特徴</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100</a:t>
            </a:fld>
            <a:endParaRPr kumimoji="1" lang="ja-JP" altLang="en-US"/>
          </a:p>
        </p:txBody>
      </p:sp>
      <p:sp>
        <p:nvSpPr>
          <p:cNvPr id="4" name="コンテンツ プレースホルダー 3"/>
          <p:cNvSpPr>
            <a:spLocks noGrp="1"/>
          </p:cNvSpPr>
          <p:nvPr>
            <p:ph sz="quarter" idx="1"/>
          </p:nvPr>
        </p:nvSpPr>
        <p:spPr>
          <a:xfrm>
            <a:off x="457200" y="1219200"/>
            <a:ext cx="8229600" cy="5090120"/>
          </a:xfrm>
        </p:spPr>
        <p:txBody>
          <a:bodyPr>
            <a:normAutofit fontScale="92500"/>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問題意識の強い地域内事業主体が事業を立ち上げ</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地域の中核病院が地域包括ケアの実現の動き</a:t>
            </a:r>
            <a:r>
              <a:rPr lang="ja-JP" altLang="en-US" sz="2200" dirty="0">
                <a:latin typeface="Meiryo UI" pitchFamily="50" charset="-128"/>
                <a:ea typeface="Meiryo UI" pitchFamily="50" charset="-128"/>
                <a:cs typeface="Meiryo UI" pitchFamily="50" charset="-128"/>
              </a:rPr>
              <a:t>にいち早く対応し、</a:t>
            </a:r>
            <a:r>
              <a:rPr lang="ja-JP" altLang="en-US" sz="2200" dirty="0" smtClean="0">
                <a:latin typeface="Meiryo UI" pitchFamily="50" charset="-128"/>
                <a:ea typeface="Meiryo UI" pitchFamily="50" charset="-128"/>
                <a:cs typeface="Meiryo UI" pitchFamily="50" charset="-128"/>
              </a:rPr>
              <a:t>より地域　　</a:t>
            </a:r>
            <a:endParaRPr lang="en-US" altLang="ja-JP" sz="2200" dirty="0" smtClean="0">
              <a:latin typeface="Meiryo UI" pitchFamily="50" charset="-128"/>
              <a:ea typeface="Meiryo UI" pitchFamily="50" charset="-128"/>
              <a:cs typeface="Meiryo UI" pitchFamily="50" charset="-128"/>
            </a:endParaRPr>
          </a:p>
          <a:p>
            <a:pPr marL="0" indent="0">
              <a:buNone/>
            </a:pPr>
            <a:r>
              <a:rPr lang="ja-JP" altLang="en-US" sz="2200" dirty="0" smtClean="0">
                <a:latin typeface="Meiryo UI" pitchFamily="50" charset="-128"/>
                <a:ea typeface="Meiryo UI" pitchFamily="50" charset="-128"/>
                <a:cs typeface="Meiryo UI" pitchFamily="50" charset="-128"/>
              </a:rPr>
              <a:t>　　　 に</a:t>
            </a:r>
            <a:r>
              <a:rPr lang="ja-JP" altLang="en-US" sz="2200" dirty="0">
                <a:latin typeface="Meiryo UI" pitchFamily="50" charset="-128"/>
                <a:ea typeface="Meiryo UI" pitchFamily="50" charset="-128"/>
                <a:cs typeface="Meiryo UI" pitchFamily="50" charset="-128"/>
              </a:rPr>
              <a:t>根ざした医療・看護・</a:t>
            </a:r>
            <a:r>
              <a:rPr lang="ja-JP" altLang="en-US" sz="2200" dirty="0" smtClean="0">
                <a:latin typeface="Meiryo UI" pitchFamily="50" charset="-128"/>
                <a:ea typeface="Meiryo UI" pitchFamily="50" charset="-128"/>
                <a:cs typeface="Meiryo UI" pitchFamily="50" charset="-128"/>
              </a:rPr>
              <a:t>介護の実践を使命</a:t>
            </a:r>
            <a:r>
              <a:rPr lang="ja-JP" altLang="en-US" sz="2200" dirty="0">
                <a:latin typeface="Meiryo UI" pitchFamily="50" charset="-128"/>
                <a:ea typeface="Meiryo UI" pitchFamily="50" charset="-128"/>
                <a:cs typeface="Meiryo UI" pitchFamily="50" charset="-128"/>
              </a:rPr>
              <a:t>として、あるべき提供</a:t>
            </a:r>
            <a:r>
              <a:rPr lang="ja-JP" altLang="en-US" sz="2200" dirty="0" smtClean="0">
                <a:latin typeface="Meiryo UI" pitchFamily="50" charset="-128"/>
                <a:ea typeface="Meiryo UI" pitchFamily="50" charset="-128"/>
                <a:cs typeface="Meiryo UI" pitchFamily="50" charset="-128"/>
              </a:rPr>
              <a:t>体制を検</a:t>
            </a:r>
            <a:endParaRPr lang="en-US" altLang="ja-JP" sz="2200" dirty="0" smtClean="0">
              <a:latin typeface="Meiryo UI" pitchFamily="50" charset="-128"/>
              <a:ea typeface="Meiryo UI" pitchFamily="50" charset="-128"/>
              <a:cs typeface="Meiryo UI" pitchFamily="50" charset="-128"/>
            </a:endParaRPr>
          </a:p>
          <a:p>
            <a:pPr marL="0" indent="0">
              <a:buNone/>
            </a:pPr>
            <a:r>
              <a:rPr lang="ja-JP" altLang="en-US" sz="2200" dirty="0">
                <a:latin typeface="Meiryo UI" pitchFamily="50" charset="-128"/>
                <a:ea typeface="Meiryo UI" pitchFamily="50" charset="-128"/>
                <a:cs typeface="Meiryo UI" pitchFamily="50" charset="-128"/>
              </a:rPr>
              <a:t>　</a:t>
            </a:r>
            <a:r>
              <a:rPr lang="ja-JP" altLang="en-US" sz="2200" dirty="0" smtClean="0">
                <a:latin typeface="Meiryo UI" pitchFamily="50" charset="-128"/>
                <a:ea typeface="Meiryo UI" pitchFamily="50" charset="-128"/>
                <a:cs typeface="Meiryo UI" pitchFamily="50" charset="-128"/>
              </a:rPr>
              <a:t>　　 </a:t>
            </a:r>
            <a:r>
              <a:rPr lang="ja-JP" altLang="en-US" sz="2200" dirty="0" err="1" smtClean="0">
                <a:latin typeface="Meiryo UI" pitchFamily="50" charset="-128"/>
                <a:ea typeface="Meiryo UI" pitchFamily="50" charset="-128"/>
                <a:cs typeface="Meiryo UI" pitchFamily="50" charset="-128"/>
              </a:rPr>
              <a:t>討する</a:t>
            </a:r>
            <a:r>
              <a:rPr lang="ja-JP" altLang="en-US" sz="2200" dirty="0" smtClean="0">
                <a:latin typeface="Meiryo UI" pitchFamily="50" charset="-128"/>
                <a:ea typeface="Meiryo UI" pitchFamily="50" charset="-128"/>
                <a:cs typeface="Meiryo UI" pitchFamily="50" charset="-128"/>
              </a:rPr>
              <a:t>中で、連携</a:t>
            </a:r>
            <a:r>
              <a:rPr lang="ja-JP" altLang="en-US" sz="2200" dirty="0">
                <a:latin typeface="Meiryo UI" pitchFamily="50" charset="-128"/>
                <a:ea typeface="Meiryo UI" pitchFamily="50" charset="-128"/>
                <a:cs typeface="Meiryo UI" pitchFamily="50" charset="-128"/>
              </a:rPr>
              <a:t>・協働・協創の</a:t>
            </a:r>
            <a:r>
              <a:rPr lang="ja-JP" altLang="en-US" sz="2200" dirty="0" smtClean="0">
                <a:latin typeface="Meiryo UI" pitchFamily="50" charset="-128"/>
                <a:ea typeface="Meiryo UI" pitchFamily="50" charset="-128"/>
                <a:cs typeface="Meiryo UI" pitchFamily="50" charset="-128"/>
              </a:rPr>
              <a:t>視点</a:t>
            </a:r>
            <a:r>
              <a:rPr lang="ja-JP" altLang="en-US" sz="2200" dirty="0">
                <a:latin typeface="Meiryo UI" pitchFamily="50" charset="-128"/>
                <a:ea typeface="Meiryo UI" pitchFamily="50" charset="-128"/>
                <a:cs typeface="Meiryo UI" pitchFamily="50" charset="-128"/>
              </a:rPr>
              <a:t>から</a:t>
            </a:r>
            <a:r>
              <a:rPr lang="ja-JP" altLang="en-US" sz="2200" dirty="0" smtClean="0">
                <a:latin typeface="Meiryo UI" pitchFamily="50" charset="-128"/>
                <a:ea typeface="Meiryo UI" pitchFamily="50" charset="-128"/>
                <a:cs typeface="Meiryo UI" pitchFamily="50" charset="-128"/>
              </a:rPr>
              <a:t>、多種多様</a:t>
            </a:r>
            <a:r>
              <a:rPr lang="ja-JP" altLang="en-US" sz="2200" dirty="0">
                <a:latin typeface="Meiryo UI" pitchFamily="50" charset="-128"/>
                <a:ea typeface="Meiryo UI" pitchFamily="50" charset="-128"/>
                <a:cs typeface="Meiryo UI" pitchFamily="50" charset="-128"/>
              </a:rPr>
              <a:t>な機関・団体</a:t>
            </a:r>
            <a:r>
              <a:rPr lang="ja-JP" altLang="en-US" sz="2200" dirty="0" smtClean="0">
                <a:latin typeface="Meiryo UI" pitchFamily="50" charset="-128"/>
                <a:ea typeface="Meiryo UI" pitchFamily="50" charset="-128"/>
                <a:cs typeface="Meiryo UI" pitchFamily="50" charset="-128"/>
              </a:rPr>
              <a:t>等と事</a:t>
            </a:r>
            <a:endParaRPr lang="en-US" altLang="ja-JP" sz="2200" dirty="0" smtClean="0">
              <a:latin typeface="Meiryo UI" pitchFamily="50" charset="-128"/>
              <a:ea typeface="Meiryo UI" pitchFamily="50" charset="-128"/>
              <a:cs typeface="Meiryo UI" pitchFamily="50" charset="-128"/>
            </a:endParaRPr>
          </a:p>
          <a:p>
            <a:pPr marL="0" indent="0">
              <a:buNone/>
            </a:pPr>
            <a:r>
              <a:rPr lang="en-US" altLang="ja-JP" sz="2200" dirty="0">
                <a:latin typeface="Meiryo UI" pitchFamily="50" charset="-128"/>
                <a:ea typeface="Meiryo UI" pitchFamily="50" charset="-128"/>
                <a:cs typeface="Meiryo UI" pitchFamily="50" charset="-128"/>
              </a:rPr>
              <a:t> </a:t>
            </a:r>
            <a:r>
              <a:rPr lang="en-US" altLang="ja-JP" sz="2200" dirty="0" smtClean="0">
                <a:latin typeface="Meiryo UI" pitchFamily="50" charset="-128"/>
                <a:ea typeface="Meiryo UI" pitchFamily="50" charset="-128"/>
                <a:cs typeface="Meiryo UI" pitchFamily="50" charset="-128"/>
              </a:rPr>
              <a:t>      </a:t>
            </a:r>
            <a:r>
              <a:rPr lang="ja-JP" altLang="en-US" sz="2200" dirty="0" smtClean="0">
                <a:latin typeface="Meiryo UI" pitchFamily="50" charset="-128"/>
                <a:ea typeface="Meiryo UI" pitchFamily="50" charset="-128"/>
                <a:cs typeface="Meiryo UI" pitchFamily="50" charset="-128"/>
              </a:rPr>
              <a:t>業</a:t>
            </a:r>
            <a:r>
              <a:rPr lang="ja-JP" altLang="en-US" sz="2200" dirty="0">
                <a:latin typeface="Meiryo UI" pitchFamily="50" charset="-128"/>
                <a:ea typeface="Meiryo UI" pitchFamily="50" charset="-128"/>
                <a:cs typeface="Meiryo UI" pitchFamily="50" charset="-128"/>
              </a:rPr>
              <a:t>を</a:t>
            </a:r>
            <a:r>
              <a:rPr lang="ja-JP" altLang="en-US" sz="2200" dirty="0" smtClean="0">
                <a:latin typeface="Meiryo UI" pitchFamily="50" charset="-128"/>
                <a:ea typeface="Meiryo UI" pitchFamily="50" charset="-128"/>
                <a:cs typeface="Meiryo UI" pitchFamily="50" charset="-128"/>
              </a:rPr>
              <a:t>推進する</a:t>
            </a:r>
            <a:r>
              <a:rPr lang="ja-JP" altLang="en-US" sz="2200" dirty="0">
                <a:latin typeface="Meiryo UI" pitchFamily="50" charset="-128"/>
                <a:ea typeface="Meiryo UI" pitchFamily="50" charset="-128"/>
                <a:cs typeface="Meiryo UI" pitchFamily="50" charset="-128"/>
              </a:rPr>
              <a:t>体制が</a:t>
            </a:r>
            <a:r>
              <a:rPr lang="ja-JP" altLang="en-US" sz="2200" dirty="0" smtClean="0">
                <a:latin typeface="Meiryo UI" pitchFamily="50" charset="-128"/>
                <a:ea typeface="Meiryo UI" pitchFamily="50" charset="-128"/>
                <a:cs typeface="Meiryo UI" pitchFamily="50" charset="-128"/>
              </a:rPr>
              <a:t>必要</a:t>
            </a:r>
            <a:r>
              <a:rPr lang="ja-JP" altLang="en-US" sz="2200" dirty="0">
                <a:latin typeface="Meiryo UI" pitchFamily="50" charset="-128"/>
                <a:ea typeface="Meiryo UI" pitchFamily="50" charset="-128"/>
                <a:cs typeface="Meiryo UI" pitchFamily="50" charset="-128"/>
              </a:rPr>
              <a:t>であると</a:t>
            </a:r>
            <a:r>
              <a:rPr lang="ja-JP" altLang="en-US" sz="2200" dirty="0" smtClean="0">
                <a:latin typeface="Meiryo UI" pitchFamily="50" charset="-128"/>
                <a:ea typeface="Meiryo UI" pitchFamily="50" charset="-128"/>
                <a:cs typeface="Meiryo UI" pitchFamily="50" charset="-128"/>
              </a:rPr>
              <a:t>考え事業化</a:t>
            </a:r>
            <a:endParaRPr kumimoji="1"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まちづくり株式会社によ</a:t>
            </a:r>
            <a:r>
              <a:rPr lang="ja-JP" altLang="en-US" dirty="0">
                <a:latin typeface="Meiryo UI" panose="020B0604030504040204" pitchFamily="50" charset="-128"/>
                <a:ea typeface="Meiryo UI" panose="020B0604030504040204" pitchFamily="50" charset="-128"/>
                <a:cs typeface="Meiryo UI" panose="020B0604030504040204" pitchFamily="50" charset="-128"/>
              </a:rPr>
              <a:t>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地域包括ケアのまちづくり</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－公的支援をアテにせず、経済合理性や持続性を確保するビジネスモデルを</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2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つくりながら、地域のニーズに応える公共性のある事業を推進</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地区</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医師会</a:t>
            </a:r>
            <a:r>
              <a:rPr lang="ja-JP" altLang="en-US" dirty="0">
                <a:latin typeface="Meiryo UI" panose="020B0604030504040204" pitchFamily="50" charset="-128"/>
                <a:ea typeface="Meiryo UI" panose="020B0604030504040204" pitchFamily="50" charset="-128"/>
                <a:cs typeface="Meiryo UI" panose="020B0604030504040204" pitchFamily="50" charset="-128"/>
              </a:rPr>
              <a:t>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の連携協力を強く意識して事業を推進</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－継続</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的</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に随時、事業に関する情報を丁寧に提供、指導、助言を得ながら、</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協力関係を構築して、事業に取り組む</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地域の多職種連携のネットワークを活かす</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2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417188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推進体制</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99AB3DE6-44B0-4A45-92C7-3BA56FC8569E}" type="slidenum">
              <a:rPr kumimoji="1" lang="ja-JP" altLang="en-US" smtClean="0"/>
              <a:pPr/>
              <a:t>101</a:t>
            </a:fld>
            <a:endParaRPr kumimoji="1" lang="ja-JP" altLang="en-US" dirty="0"/>
          </a:p>
        </p:txBody>
      </p:sp>
      <p:sp>
        <p:nvSpPr>
          <p:cNvPr id="3" name="コンテンツ プレースホルダー 2"/>
          <p:cNvSpPr>
            <a:spLocks noGrp="1"/>
          </p:cNvSpPr>
          <p:nvPr>
            <p:ph sz="quarter" idx="1"/>
          </p:nvPr>
        </p:nvSpPr>
        <p:spPr>
          <a:xfrm>
            <a:off x="457200" y="1219200"/>
            <a:ext cx="8229600" cy="5090120"/>
          </a:xfrm>
        </p:spPr>
        <p:txBody>
          <a:bodyPr>
            <a:no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事業全体の推進体制の核となるメンバー</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－地域医療の中核的役割を担う淀川キリスト教病院</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－地域の活性化に資する業務を支援する㈱地域経済活性化支援機構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府も協力して、スマートエイジング・シティの具体化を推進</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－事業内容に応じて適切な行政分野を所管する担当部局が支援</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（住まい事業に</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関して</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は、住宅まちづくり部など）</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地域包括ケアのまちづくり」を中心とするスマートエイジング・シティの具体化に向けた協力に関する</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協定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」締結</a:t>
            </a:r>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latin typeface="Meiryo UI" panose="020B0604030504040204" pitchFamily="50" charset="-128"/>
                <a:ea typeface="Meiryo UI" panose="020B0604030504040204" pitchFamily="50" charset="-128"/>
                <a:cs typeface="Meiryo UI" panose="020B0604030504040204" pitchFamily="50" charset="-128"/>
              </a:rPr>
              <a:t>な</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事業推進にあたっては、相応しい機関・団体・事業者が参画し、協働して事業を立案、実施していく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－在宅介護を行う㈱やさしい手　　など</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－今後は、コンビニエンス・ストアとの連携なども検討中</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gn="r">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820512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102</a:t>
            </a:fld>
            <a:endParaRPr kumimoji="1" lang="ja-JP" altLang="en-US"/>
          </a:p>
        </p:txBody>
      </p:sp>
      <p:pic>
        <p:nvPicPr>
          <p:cNvPr id="2457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513303"/>
            <a:ext cx="7272808" cy="430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3635896" y="6560721"/>
            <a:ext cx="5472608"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solidFill>
                  <a:prstClr val="black"/>
                </a:solidFill>
                <a:latin typeface="Meiryo UI" pitchFamily="50" charset="-128"/>
                <a:ea typeface="Meiryo UI" pitchFamily="50" charset="-128"/>
                <a:cs typeface="Meiryo UI" pitchFamily="50" charset="-128"/>
              </a:rPr>
              <a:t>平成</a:t>
            </a:r>
            <a:r>
              <a:rPr lang="en-US" altLang="ja-JP" sz="1200" dirty="0" smtClean="0">
                <a:solidFill>
                  <a:prstClr val="black"/>
                </a:solidFill>
                <a:latin typeface="Meiryo UI" pitchFamily="50" charset="-128"/>
                <a:ea typeface="Meiryo UI" pitchFamily="50" charset="-128"/>
                <a:cs typeface="Meiryo UI" pitchFamily="50" charset="-128"/>
              </a:rPr>
              <a:t>27</a:t>
            </a:r>
            <a:r>
              <a:rPr lang="ja-JP" altLang="en-US" sz="1200" dirty="0" smtClean="0">
                <a:solidFill>
                  <a:prstClr val="black"/>
                </a:solidFill>
                <a:latin typeface="Meiryo UI" pitchFamily="50" charset="-128"/>
                <a:ea typeface="Meiryo UI" pitchFamily="50" charset="-128"/>
                <a:cs typeface="Meiryo UI" pitchFamily="50" charset="-128"/>
              </a:rPr>
              <a:t>年４月２日記者発表資料より</a:t>
            </a:r>
            <a:endParaRPr lang="en-US" altLang="ja-JP" sz="1200" dirty="0" smtClean="0">
              <a:solidFill>
                <a:prstClr val="black"/>
              </a:solidFill>
              <a:latin typeface="Meiryo UI" pitchFamily="50" charset="-128"/>
              <a:ea typeface="Meiryo UI" pitchFamily="50" charset="-128"/>
              <a:cs typeface="Meiryo UI" pitchFamily="50" charset="-128"/>
            </a:endParaRPr>
          </a:p>
        </p:txBody>
      </p:sp>
      <p:sp>
        <p:nvSpPr>
          <p:cNvPr id="7" name="タイトル 1"/>
          <p:cNvSpPr>
            <a:spLocks noGrp="1"/>
          </p:cNvSpPr>
          <p:nvPr>
            <p:ph type="title"/>
          </p:nvPr>
        </p:nvSpPr>
        <p:spPr>
          <a:xfrm>
            <a:off x="457200" y="152400"/>
            <a:ext cx="8229600" cy="990600"/>
          </a:xfrm>
        </p:spPr>
        <p:txBody>
          <a:bodyPr>
            <a:norm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事業概要・推進体制</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コンテンツ プレースホルダー 2"/>
          <p:cNvSpPr txBox="1">
            <a:spLocks/>
          </p:cNvSpPr>
          <p:nvPr/>
        </p:nvSpPr>
        <p:spPr>
          <a:xfrm>
            <a:off x="457200" y="1155536"/>
            <a:ext cx="8229600" cy="493776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区役所、区医師会、こぶしネットの協調体制のもと推進</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よどきり医療と介護のまちづくり株式会社が事業主体となり、関係者との協調体制のもと、事業を推進</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2447298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推進する事業の内容</a:t>
            </a: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103</a:t>
            </a:fld>
            <a:endParaRPr kumimoji="1" lang="ja-JP" altLang="en-US"/>
          </a:p>
        </p:txBody>
      </p:sp>
      <p:sp>
        <p:nvSpPr>
          <p:cNvPr id="4" name="コンテンツ プレースホルダー 3"/>
          <p:cNvSpPr>
            <a:spLocks noGrp="1"/>
          </p:cNvSpPr>
          <p:nvPr>
            <p:ph sz="quarter" idx="1"/>
          </p:nvPr>
        </p:nvSpPr>
        <p:spPr/>
        <p:txBody>
          <a:bodyPr>
            <a:normAutofit/>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時々</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入院、ほぼ在宅」を可能とする在宅療養モデルの実現に関すること</a:t>
            </a:r>
          </a:p>
          <a:p>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包括ケアシステムの拡充に資すること</a:t>
            </a:r>
          </a:p>
          <a:p>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生活</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支援分野におけるサービスの充実に関すること</a:t>
            </a:r>
          </a:p>
          <a:p>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健康</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寿命延伸のためのヘルスケア分野におけるサービスの充実に関する</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こと</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「地域包括ケアのまちづくり」を中心とするスマートエイジング・シティ</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の具体化</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に向けた協力に関する</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協定書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条「合意事項」から</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007461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99AB3DE6-44B0-4A45-92C7-3BA56FC8569E}" type="slidenum">
              <a:rPr kumimoji="1" lang="ja-JP" altLang="en-US" smtClean="0"/>
              <a:pPr/>
              <a:t>104</a:t>
            </a:fld>
            <a:endParaRPr kumimoji="1" lang="ja-JP" altLang="en-US" dirty="0"/>
          </a:p>
        </p:txBody>
      </p:sp>
      <p:sp>
        <p:nvSpPr>
          <p:cNvPr id="3" name="コンテンツ プレースホルダー 2"/>
          <p:cNvSpPr>
            <a:spLocks noGrp="1"/>
          </p:cNvSpPr>
          <p:nvPr>
            <p:ph sz="quarter" idx="1"/>
          </p:nvPr>
        </p:nvSpPr>
        <p:spPr/>
        <p:txBody>
          <a:bodyPr>
            <a:normAutofit fontScale="85000" lnSpcReduction="10000"/>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　淀川キリスト教病院より相談</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取組み内容がスマートエイジング・シティの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具体化に相応しいものであることから協力</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を前提に府との間で協議を開始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　府医師会、東淀川区医師会等との調整</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 府・淀川キリスト教病院・</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㈱地域経済活性化</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支援機構の３者による協議を開始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27</a:t>
            </a:r>
            <a:r>
              <a:rPr lang="ja-JP" altLang="ja-JP"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4</a:t>
            </a:r>
            <a:r>
              <a:rPr lang="ja-JP" altLang="en-US" dirty="0">
                <a:latin typeface="Meiryo UI" panose="020B0604030504040204" pitchFamily="50" charset="-128"/>
                <a:ea typeface="Meiryo UI" panose="020B0604030504040204" pitchFamily="50" charset="-128"/>
                <a:cs typeface="Meiryo UI" panose="020B0604030504040204" pitchFamily="50" charset="-128"/>
              </a:rPr>
              <a:t>月</a:t>
            </a:r>
            <a:r>
              <a:rPr lang="ja-JP"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府</a:t>
            </a:r>
            <a:r>
              <a:rPr lang="ja-JP" altLang="en-US" dirty="0">
                <a:latin typeface="Meiryo UI" panose="020B0604030504040204" pitchFamily="50" charset="-128"/>
                <a:ea typeface="Meiryo UI" panose="020B0604030504040204" pitchFamily="50" charset="-128"/>
                <a:cs typeface="Meiryo UI" panose="020B0604030504040204" pitchFamily="50" charset="-128"/>
              </a:rPr>
              <a:t>・淀川キリスト教病院</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・㈱地域経済活性化</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支援</a:t>
            </a:r>
            <a:r>
              <a:rPr lang="ja-JP" altLang="en-US" dirty="0">
                <a:latin typeface="Meiryo UI" panose="020B0604030504040204" pitchFamily="50" charset="-128"/>
                <a:ea typeface="Meiryo UI" panose="020B0604030504040204" pitchFamily="50" charset="-128"/>
                <a:cs typeface="Meiryo UI" panose="020B0604030504040204" pitchFamily="50" charset="-128"/>
              </a:rPr>
              <a:t>機構の３者で連携協定</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締結</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よどきり</a:t>
            </a:r>
            <a:r>
              <a:rPr lang="ja-JP" altLang="en-US" dirty="0">
                <a:latin typeface="Meiryo UI" panose="020B0604030504040204" pitchFamily="50" charset="-128"/>
                <a:ea typeface="Meiryo UI" panose="020B0604030504040204" pitchFamily="50" charset="-128"/>
                <a:cs typeface="Meiryo UI" panose="020B0604030504040204" pitchFamily="50" charset="-128"/>
              </a:rPr>
              <a:t>医療と介護の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まちづくり株式会社設立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27</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7</a:t>
            </a:r>
            <a:r>
              <a:rPr lang="ja-JP" altLang="en-US" dirty="0">
                <a:latin typeface="Meiryo UI" panose="020B0604030504040204" pitchFamily="50" charset="-128"/>
                <a:ea typeface="Meiryo UI" panose="020B0604030504040204" pitchFamily="50" charset="-128"/>
                <a:cs typeface="Meiryo UI" panose="020B0604030504040204" pitchFamily="50" charset="-128"/>
              </a:rPr>
              <a:t>月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まち</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の保健室」「まちの元気塾」開始（試行）</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　　地域拠点「</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よど</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まちステーション」竣工、開設</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　　「かんご庵」含む、事業本格開始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タイトル 1"/>
          <p:cNvSpPr txBox="1">
            <a:spLocks/>
          </p:cNvSpPr>
          <p:nvPr/>
        </p:nvSpPr>
        <p:spPr>
          <a:xfrm>
            <a:off x="467544" y="188640"/>
            <a:ext cx="8229600" cy="990600"/>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（参考）取組み経過</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190638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よどきり医療と介護のまちづくり株式会社の概要</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105</a:t>
            </a:fld>
            <a:endParaRPr kumimoji="1" lang="ja-JP" altLang="en-US"/>
          </a:p>
        </p:txBody>
      </p:sp>
      <p:pic>
        <p:nvPicPr>
          <p:cNvPr id="5"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1281851" y="1219200"/>
            <a:ext cx="6580297"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069948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タイトル 1"/>
          <p:cNvSpPr txBox="1">
            <a:spLocks/>
          </p:cNvSpPr>
          <p:nvPr/>
        </p:nvSpPr>
        <p:spPr bwMode="auto">
          <a:xfrm>
            <a:off x="429522" y="277546"/>
            <a:ext cx="8452424" cy="745805"/>
          </a:xfrm>
          <a:prstGeom prst="rect">
            <a:avLst/>
          </a:prstGeom>
          <a:noFill/>
          <a:ln w="9525">
            <a:noFill/>
            <a:miter lim="800000"/>
            <a:headEnd/>
            <a:tailEnd/>
          </a:ln>
        </p:spPr>
        <p:txBody>
          <a:bodyPr lIns="89309" tIns="44655" rIns="89309" bIns="44655"/>
          <a:lstStyle/>
          <a:p>
            <a:pPr defTabSz="914802" eaLnBrk="0" hangingPunct="0"/>
            <a:r>
              <a:rPr lang="ja-JP" altLang="en-US" sz="2300" dirty="0" smtClean="0">
                <a:latin typeface="Meiryo UI" pitchFamily="50" charset="-128"/>
                <a:ea typeface="Meiryo UI" pitchFamily="50" charset="-128"/>
                <a:cs typeface="Meiryo UI" pitchFamily="50" charset="-128"/>
              </a:rPr>
              <a:t>（参考）会社</a:t>
            </a:r>
            <a:r>
              <a:rPr lang="ja-JP" altLang="en-US" sz="2300" dirty="0">
                <a:latin typeface="Meiryo UI" pitchFamily="50" charset="-128"/>
                <a:ea typeface="Meiryo UI" pitchFamily="50" charset="-128"/>
                <a:cs typeface="Meiryo UI" pitchFamily="50" charset="-128"/>
              </a:rPr>
              <a:t>設立経緯及びのコンセプトなど</a:t>
            </a:r>
            <a:endParaRPr lang="ja-JP" altLang="ja-JP" sz="2300" dirty="0">
              <a:latin typeface="Meiryo UI" pitchFamily="50" charset="-128"/>
              <a:ea typeface="Meiryo UI" pitchFamily="50" charset="-128"/>
              <a:cs typeface="Meiryo UI" pitchFamily="50" charset="-128"/>
            </a:endParaRPr>
          </a:p>
          <a:p>
            <a:pPr defTabSz="914802" eaLnBrk="0" hangingPunct="0"/>
            <a:r>
              <a:rPr lang="ja-JP" altLang="en-US" sz="2300" dirty="0">
                <a:latin typeface="Meiryo UI" pitchFamily="50" charset="-128"/>
                <a:ea typeface="Meiryo UI" pitchFamily="50" charset="-128"/>
                <a:cs typeface="Meiryo UI" pitchFamily="50" charset="-128"/>
              </a:rPr>
              <a:t>　　　</a:t>
            </a:r>
          </a:p>
        </p:txBody>
      </p:sp>
      <p:sp>
        <p:nvSpPr>
          <p:cNvPr id="14338" name="テキスト ボックス 1"/>
          <p:cNvSpPr txBox="1">
            <a:spLocks noChangeArrowheads="1"/>
          </p:cNvSpPr>
          <p:nvPr/>
        </p:nvSpPr>
        <p:spPr bwMode="auto">
          <a:xfrm>
            <a:off x="317878" y="882253"/>
            <a:ext cx="1985344" cy="367181"/>
          </a:xfrm>
          <a:prstGeom prst="rect">
            <a:avLst/>
          </a:prstGeom>
          <a:noFill/>
          <a:ln w="9525">
            <a:noFill/>
            <a:miter lim="800000"/>
            <a:headEnd/>
            <a:tailEnd/>
          </a:ln>
        </p:spPr>
        <p:txBody>
          <a:bodyPr wrap="none" lIns="89309" tIns="44655" rIns="89309" bIns="44655">
            <a:spAutoFit/>
          </a:bodyPr>
          <a:lstStyle/>
          <a:p>
            <a:r>
              <a:rPr lang="ja-JP" altLang="en-US" b="0">
                <a:latin typeface="Meiryo UI" pitchFamily="50" charset="-128"/>
                <a:ea typeface="Meiryo UI" pitchFamily="50" charset="-128"/>
                <a:cs typeface="Meiryo UI" pitchFamily="50" charset="-128"/>
              </a:rPr>
              <a:t>■会社設立の経緯</a:t>
            </a:r>
            <a:endParaRPr lang="en-US" altLang="ja-JP" b="0">
              <a:latin typeface="Meiryo UI" pitchFamily="50" charset="-128"/>
              <a:ea typeface="Meiryo UI" pitchFamily="50" charset="-128"/>
              <a:cs typeface="Meiryo UI" pitchFamily="50" charset="-128"/>
            </a:endParaRPr>
          </a:p>
        </p:txBody>
      </p:sp>
      <p:sp>
        <p:nvSpPr>
          <p:cNvPr id="14339" name="テキスト ボックス 4"/>
          <p:cNvSpPr txBox="1">
            <a:spLocks noChangeArrowheads="1"/>
          </p:cNvSpPr>
          <p:nvPr/>
        </p:nvSpPr>
        <p:spPr bwMode="auto">
          <a:xfrm>
            <a:off x="310124" y="4612831"/>
            <a:ext cx="1921223" cy="367181"/>
          </a:xfrm>
          <a:prstGeom prst="rect">
            <a:avLst/>
          </a:prstGeom>
          <a:noFill/>
          <a:ln w="9525">
            <a:noFill/>
            <a:miter lim="800000"/>
            <a:headEnd/>
            <a:tailEnd/>
          </a:ln>
        </p:spPr>
        <p:txBody>
          <a:bodyPr wrap="none" lIns="89309" tIns="44655" rIns="89309" bIns="44655">
            <a:spAutoFit/>
          </a:bodyPr>
          <a:lstStyle/>
          <a:p>
            <a:r>
              <a:rPr lang="ja-JP" altLang="en-US" b="0" dirty="0">
                <a:latin typeface="Meiryo UI" pitchFamily="50" charset="-128"/>
                <a:ea typeface="Meiryo UI" pitchFamily="50" charset="-128"/>
                <a:cs typeface="Meiryo UI" pitchFamily="50" charset="-128"/>
              </a:rPr>
              <a:t>■会社のコンセプト</a:t>
            </a:r>
          </a:p>
        </p:txBody>
      </p:sp>
      <p:sp>
        <p:nvSpPr>
          <p:cNvPr id="14340" name="テキスト ボックス 2"/>
          <p:cNvSpPr txBox="1">
            <a:spLocks noChangeArrowheads="1"/>
          </p:cNvSpPr>
          <p:nvPr/>
        </p:nvSpPr>
        <p:spPr bwMode="auto">
          <a:xfrm>
            <a:off x="826480" y="4967902"/>
            <a:ext cx="4008333" cy="1398233"/>
          </a:xfrm>
          <a:prstGeom prst="rect">
            <a:avLst/>
          </a:prstGeom>
          <a:noFill/>
          <a:ln w="9525">
            <a:noFill/>
            <a:miter lim="800000"/>
            <a:headEnd/>
            <a:tailEnd/>
          </a:ln>
        </p:spPr>
        <p:txBody>
          <a:bodyPr wrap="none" lIns="89309" tIns="44655" rIns="89309" bIns="44655">
            <a:spAutoFit/>
          </a:bodyPr>
          <a:lstStyle/>
          <a:p>
            <a:r>
              <a:rPr lang="ja-JP" altLang="en-US" sz="2300" dirty="0">
                <a:solidFill>
                  <a:srgbClr val="FF0000"/>
                </a:solidFill>
                <a:latin typeface="Meiryo UI" pitchFamily="50" charset="-128"/>
                <a:ea typeface="Meiryo UI" pitchFamily="50" charset="-128"/>
                <a:cs typeface="Meiryo UI" pitchFamily="50" charset="-128"/>
              </a:rPr>
              <a:t>支える医療、寄り添う看護・介護</a:t>
            </a:r>
            <a:endParaRPr lang="en-US" altLang="ja-JP" sz="2300" dirty="0">
              <a:solidFill>
                <a:srgbClr val="FF0000"/>
              </a:solidFill>
              <a:latin typeface="Meiryo UI" pitchFamily="50" charset="-128"/>
              <a:ea typeface="Meiryo UI" pitchFamily="50" charset="-128"/>
              <a:cs typeface="Meiryo UI" pitchFamily="50" charset="-128"/>
            </a:endParaRPr>
          </a:p>
          <a:p>
            <a:r>
              <a:rPr lang="ja-JP" altLang="en-US" sz="800" dirty="0">
                <a:solidFill>
                  <a:srgbClr val="FF0000"/>
                </a:solidFill>
                <a:latin typeface="Meiryo UI" pitchFamily="50" charset="-128"/>
                <a:ea typeface="Meiryo UI" pitchFamily="50" charset="-128"/>
                <a:cs typeface="Meiryo UI" pitchFamily="50" charset="-128"/>
              </a:rPr>
              <a:t>　　</a:t>
            </a:r>
            <a:endParaRPr lang="en-US" altLang="ja-JP" sz="800" dirty="0">
              <a:solidFill>
                <a:srgbClr val="FF0000"/>
              </a:solidFill>
              <a:latin typeface="Meiryo UI" pitchFamily="50" charset="-128"/>
              <a:ea typeface="Meiryo UI" pitchFamily="50" charset="-128"/>
              <a:cs typeface="Meiryo UI" pitchFamily="50" charset="-128"/>
            </a:endParaRPr>
          </a:p>
          <a:p>
            <a:r>
              <a:rPr lang="ja-JP" altLang="en-US" sz="2300" dirty="0">
                <a:solidFill>
                  <a:srgbClr val="FF0000"/>
                </a:solidFill>
                <a:latin typeface="Meiryo UI" pitchFamily="50" charset="-128"/>
                <a:ea typeface="Meiryo UI" pitchFamily="50" charset="-128"/>
                <a:cs typeface="Meiryo UI" pitchFamily="50" charset="-128"/>
              </a:rPr>
              <a:t>高度な人材、高品質なサービス</a:t>
            </a:r>
            <a:endParaRPr lang="en-US" altLang="ja-JP" sz="2300" dirty="0">
              <a:solidFill>
                <a:srgbClr val="FF0000"/>
              </a:solidFill>
              <a:latin typeface="Meiryo UI" pitchFamily="50" charset="-128"/>
              <a:ea typeface="Meiryo UI" pitchFamily="50" charset="-128"/>
              <a:cs typeface="Meiryo UI" pitchFamily="50" charset="-128"/>
            </a:endParaRPr>
          </a:p>
          <a:p>
            <a:endParaRPr lang="en-US" altLang="ja-JP" sz="800" dirty="0">
              <a:solidFill>
                <a:srgbClr val="FF0000"/>
              </a:solidFill>
              <a:latin typeface="Meiryo UI" pitchFamily="50" charset="-128"/>
              <a:ea typeface="Meiryo UI" pitchFamily="50" charset="-128"/>
              <a:cs typeface="Meiryo UI" pitchFamily="50" charset="-128"/>
            </a:endParaRPr>
          </a:p>
          <a:p>
            <a:r>
              <a:rPr lang="ja-JP" altLang="en-US" sz="2300" dirty="0">
                <a:solidFill>
                  <a:srgbClr val="FF0000"/>
                </a:solidFill>
                <a:latin typeface="Meiryo UI" pitchFamily="50" charset="-128"/>
                <a:ea typeface="Meiryo UI" pitchFamily="50" charset="-128"/>
                <a:cs typeface="Meiryo UI" pitchFamily="50" charset="-128"/>
              </a:rPr>
              <a:t>地域に根ざし、暮らしを紡ぐ</a:t>
            </a:r>
            <a:endParaRPr lang="en-US" altLang="ja-JP" sz="2300" dirty="0">
              <a:solidFill>
                <a:srgbClr val="FF0000"/>
              </a:solidFill>
              <a:latin typeface="Meiryo UI" pitchFamily="50" charset="-128"/>
              <a:ea typeface="Meiryo UI" pitchFamily="50" charset="-128"/>
              <a:cs typeface="Meiryo UI" pitchFamily="50" charset="-128"/>
            </a:endParaRPr>
          </a:p>
        </p:txBody>
      </p:sp>
      <p:sp>
        <p:nvSpPr>
          <p:cNvPr id="14341" name="テキスト ボックス 5"/>
          <p:cNvSpPr txBox="1">
            <a:spLocks noChangeArrowheads="1"/>
          </p:cNvSpPr>
          <p:nvPr/>
        </p:nvSpPr>
        <p:spPr bwMode="auto">
          <a:xfrm>
            <a:off x="641957" y="1271436"/>
            <a:ext cx="8239989" cy="3167948"/>
          </a:xfrm>
          <a:prstGeom prst="rect">
            <a:avLst/>
          </a:prstGeom>
          <a:noFill/>
          <a:ln w="9525">
            <a:solidFill>
              <a:schemeClr val="tx1"/>
            </a:solidFill>
            <a:prstDash val="dash"/>
            <a:miter lim="800000"/>
            <a:headEnd/>
            <a:tailEnd/>
          </a:ln>
        </p:spPr>
        <p:txBody>
          <a:bodyPr lIns="89309" tIns="44655" rIns="89309" bIns="44655">
            <a:spAutoFit/>
          </a:bodyPr>
          <a:lstStyle/>
          <a:p>
            <a:r>
              <a:rPr lang="ja-JP" altLang="en-US" b="0" dirty="0">
                <a:latin typeface="Meiryo UI" pitchFamily="50" charset="-128"/>
                <a:ea typeface="Meiryo UI" pitchFamily="50" charset="-128"/>
                <a:cs typeface="Meiryo UI" pitchFamily="50" charset="-128"/>
              </a:rPr>
              <a:t>　高齢者が住み慣れた地域で自立した生活を営めるよう、医療・看護・介護のみならず、見守りなどの生活支援や成年後見等の権利擁護、住宅の保障、低所得者への支援など、様々な支援が切れ目なく提供されるようにするため、地域において包括的・継続的に繋ぎ、紡いでいく仕組み、すなわち「地域包括ケアシステム」の実現が急がれています。</a:t>
            </a:r>
            <a:endParaRPr lang="en-US" altLang="ja-JP" b="0" dirty="0">
              <a:latin typeface="Meiryo UI" pitchFamily="50" charset="-128"/>
              <a:ea typeface="Meiryo UI" pitchFamily="50" charset="-128"/>
              <a:cs typeface="Meiryo UI" pitchFamily="50" charset="-128"/>
            </a:endParaRPr>
          </a:p>
          <a:p>
            <a:endParaRPr lang="en-US" altLang="ja-JP" sz="1000" dirty="0">
              <a:latin typeface="Meiryo UI" pitchFamily="50" charset="-128"/>
              <a:ea typeface="Meiryo UI" pitchFamily="50" charset="-128"/>
              <a:cs typeface="Meiryo UI" pitchFamily="50" charset="-128"/>
            </a:endParaRPr>
          </a:p>
          <a:p>
            <a:r>
              <a:rPr lang="ja-JP" altLang="en-US" b="0" dirty="0">
                <a:latin typeface="Meiryo UI" pitchFamily="50" charset="-128"/>
                <a:ea typeface="Meiryo UI" pitchFamily="50" charset="-128"/>
                <a:cs typeface="Meiryo UI" pitchFamily="50" charset="-128"/>
              </a:rPr>
              <a:t>　淀川キリスト教病院グループでは、こうした動きにいち早く対応し、より地域に根ざした医療</a:t>
            </a:r>
            <a:r>
              <a:rPr lang="ja-JP" altLang="en-US" b="0" dirty="0" smtClean="0">
                <a:latin typeface="Meiryo UI" pitchFamily="50" charset="-128"/>
                <a:ea typeface="Meiryo UI" pitchFamily="50" charset="-128"/>
                <a:cs typeface="Meiryo UI" pitchFamily="50" charset="-128"/>
              </a:rPr>
              <a:t>・看護</a:t>
            </a:r>
            <a:r>
              <a:rPr lang="ja-JP" altLang="en-US" b="0" dirty="0">
                <a:latin typeface="Meiryo UI" pitchFamily="50" charset="-128"/>
                <a:ea typeface="Meiryo UI" pitchFamily="50" charset="-128"/>
                <a:cs typeface="Meiryo UI" pitchFamily="50" charset="-128"/>
              </a:rPr>
              <a:t>・介護を全人医療の精神を持って実践することを使命として、あるべき提供体制の</a:t>
            </a:r>
            <a:r>
              <a:rPr lang="ja-JP" altLang="en-US" b="0" dirty="0" smtClean="0">
                <a:latin typeface="Meiryo UI" pitchFamily="50" charset="-128"/>
                <a:ea typeface="Meiryo UI" pitchFamily="50" charset="-128"/>
                <a:cs typeface="Meiryo UI" pitchFamily="50" charset="-128"/>
              </a:rPr>
              <a:t>検討を</a:t>
            </a:r>
            <a:r>
              <a:rPr lang="ja-JP" altLang="en-US" b="0" dirty="0">
                <a:latin typeface="Meiryo UI" pitchFamily="50" charset="-128"/>
                <a:ea typeface="Meiryo UI" pitchFamily="50" charset="-128"/>
                <a:cs typeface="Meiryo UI" pitchFamily="50" charset="-128"/>
              </a:rPr>
              <a:t>進めてまいりました。</a:t>
            </a:r>
            <a:endParaRPr lang="en-US" altLang="ja-JP" b="0" dirty="0">
              <a:latin typeface="Meiryo UI" pitchFamily="50" charset="-128"/>
              <a:ea typeface="Meiryo UI" pitchFamily="50" charset="-128"/>
              <a:cs typeface="Meiryo UI" pitchFamily="50" charset="-128"/>
            </a:endParaRPr>
          </a:p>
          <a:p>
            <a:endParaRPr lang="en-US" altLang="ja-JP" sz="1000" dirty="0">
              <a:latin typeface="Meiryo UI" pitchFamily="50" charset="-128"/>
              <a:ea typeface="Meiryo UI" pitchFamily="50" charset="-128"/>
              <a:cs typeface="Meiryo UI" pitchFamily="50" charset="-128"/>
            </a:endParaRPr>
          </a:p>
          <a:p>
            <a:r>
              <a:rPr lang="ja-JP" altLang="en-US" b="0" dirty="0">
                <a:latin typeface="Meiryo UI" pitchFamily="50" charset="-128"/>
                <a:ea typeface="Meiryo UI" pitchFamily="50" charset="-128"/>
                <a:cs typeface="Meiryo UI" pitchFamily="50" charset="-128"/>
              </a:rPr>
              <a:t>　そうした検討の中で、連携・協働・協創の視点から、淀川キリスト教病院グループだけでは</a:t>
            </a:r>
            <a:endParaRPr lang="en-US" altLang="ja-JP" b="0" dirty="0">
              <a:latin typeface="Meiryo UI" pitchFamily="50" charset="-128"/>
              <a:ea typeface="Meiryo UI" pitchFamily="50" charset="-128"/>
              <a:cs typeface="Meiryo UI" pitchFamily="50" charset="-128"/>
            </a:endParaRPr>
          </a:p>
          <a:p>
            <a:r>
              <a:rPr lang="ja-JP" altLang="en-US" b="0" dirty="0">
                <a:latin typeface="Meiryo UI" pitchFamily="50" charset="-128"/>
                <a:ea typeface="Meiryo UI" pitchFamily="50" charset="-128"/>
                <a:cs typeface="Meiryo UI" pitchFamily="50" charset="-128"/>
              </a:rPr>
              <a:t>なく、多種多様な機関・団体等の方々と事業を推進する体制が必要になると考え、今回</a:t>
            </a:r>
            <a:r>
              <a:rPr lang="ja-JP" altLang="en-US" b="0" dirty="0" smtClean="0">
                <a:latin typeface="Meiryo UI" pitchFamily="50" charset="-128"/>
                <a:ea typeface="Meiryo UI" pitchFamily="50" charset="-128"/>
                <a:cs typeface="Meiryo UI" pitchFamily="50" charset="-128"/>
              </a:rPr>
              <a:t>の会社</a:t>
            </a:r>
            <a:r>
              <a:rPr lang="ja-JP" altLang="en-US" b="0" dirty="0">
                <a:latin typeface="Meiryo UI" pitchFamily="50" charset="-128"/>
                <a:ea typeface="Meiryo UI" pitchFamily="50" charset="-128"/>
                <a:cs typeface="Meiryo UI" pitchFamily="50" charset="-128"/>
              </a:rPr>
              <a:t>設立となりました。</a:t>
            </a:r>
            <a:endParaRPr lang="en-US" altLang="ja-JP" b="0" dirty="0">
              <a:latin typeface="Meiryo UI" pitchFamily="50" charset="-128"/>
              <a:ea typeface="Meiryo UI" pitchFamily="50" charset="-128"/>
              <a:cs typeface="Meiryo UI" pitchFamily="50" charset="-128"/>
            </a:endParaRPr>
          </a:p>
        </p:txBody>
      </p:sp>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pPr/>
              <a:t>106</a:t>
            </a:fld>
            <a:endParaRPr kumimoji="1" lang="ja-JP" altLang="en-US"/>
          </a:p>
        </p:txBody>
      </p:sp>
      <p:sp>
        <p:nvSpPr>
          <p:cNvPr id="9" name="テキスト ボックス 4"/>
          <p:cNvSpPr txBox="1">
            <a:spLocks noChangeArrowheads="1"/>
          </p:cNvSpPr>
          <p:nvPr/>
        </p:nvSpPr>
        <p:spPr bwMode="auto">
          <a:xfrm>
            <a:off x="5004047" y="4620710"/>
            <a:ext cx="3958641" cy="644180"/>
          </a:xfrm>
          <a:prstGeom prst="rect">
            <a:avLst/>
          </a:prstGeom>
          <a:noFill/>
          <a:ln w="9525">
            <a:noFill/>
            <a:miter lim="800000"/>
            <a:headEnd/>
            <a:tailEnd/>
          </a:ln>
        </p:spPr>
        <p:txBody>
          <a:bodyPr wrap="none" lIns="89309" tIns="44655" rIns="89309" bIns="44655">
            <a:spAutoFit/>
          </a:bodyPr>
          <a:lstStyle/>
          <a:p>
            <a:r>
              <a:rPr lang="ja-JP" altLang="en-US" b="0" dirty="0" smtClean="0">
                <a:latin typeface="Meiryo UI" pitchFamily="50" charset="-128"/>
                <a:ea typeface="Meiryo UI" pitchFamily="50" charset="-128"/>
                <a:cs typeface="Meiryo UI" pitchFamily="50" charset="-128"/>
              </a:rPr>
              <a:t>■会社のめざす医療・介護・看護サービス</a:t>
            </a:r>
            <a:endParaRPr lang="en-US" altLang="ja-JP" b="0" dirty="0" smtClean="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のスタンス</a:t>
            </a:r>
            <a:endParaRPr lang="ja-JP" altLang="en-US" b="0" dirty="0">
              <a:latin typeface="Meiryo UI" pitchFamily="50" charset="-128"/>
              <a:ea typeface="Meiryo UI" pitchFamily="50" charset="-128"/>
              <a:cs typeface="Meiryo UI" pitchFamily="50" charset="-128"/>
            </a:endParaRPr>
          </a:p>
        </p:txBody>
      </p:sp>
      <p:sp>
        <p:nvSpPr>
          <p:cNvPr id="10" name="テキスト ボックス 2"/>
          <p:cNvSpPr txBox="1">
            <a:spLocks noChangeArrowheads="1"/>
          </p:cNvSpPr>
          <p:nvPr/>
        </p:nvSpPr>
        <p:spPr bwMode="auto">
          <a:xfrm>
            <a:off x="6444208" y="5091012"/>
            <a:ext cx="1716039" cy="1152011"/>
          </a:xfrm>
          <a:prstGeom prst="rect">
            <a:avLst/>
          </a:prstGeom>
          <a:noFill/>
          <a:ln w="9525">
            <a:noFill/>
            <a:miter lim="800000"/>
            <a:headEnd/>
            <a:tailEnd/>
          </a:ln>
        </p:spPr>
        <p:txBody>
          <a:bodyPr wrap="none" lIns="89309" tIns="44655" rIns="89309" bIns="44655">
            <a:spAutoFit/>
          </a:bodyPr>
          <a:lstStyle/>
          <a:p>
            <a:r>
              <a:rPr lang="ja-JP" altLang="en-US" sz="2300" dirty="0" smtClean="0">
                <a:solidFill>
                  <a:srgbClr val="0070C0"/>
                </a:solidFill>
                <a:latin typeface="Meiryo UI" pitchFamily="50" charset="-128"/>
                <a:ea typeface="Meiryo UI" pitchFamily="50" charset="-128"/>
                <a:cs typeface="Meiryo UI" pitchFamily="50" charset="-128"/>
              </a:rPr>
              <a:t>抱え込まない</a:t>
            </a:r>
            <a:endParaRPr lang="en-US" altLang="ja-JP" sz="2300" dirty="0" smtClean="0">
              <a:solidFill>
                <a:srgbClr val="0070C0"/>
              </a:solidFill>
              <a:latin typeface="Meiryo UI" pitchFamily="50" charset="-128"/>
              <a:ea typeface="Meiryo UI" pitchFamily="50" charset="-128"/>
              <a:cs typeface="Meiryo UI" pitchFamily="50" charset="-128"/>
            </a:endParaRPr>
          </a:p>
          <a:p>
            <a:r>
              <a:rPr lang="ja-JP" altLang="en-US" sz="2300" dirty="0" smtClean="0">
                <a:solidFill>
                  <a:srgbClr val="0070C0"/>
                </a:solidFill>
                <a:latin typeface="Meiryo UI" pitchFamily="50" charset="-128"/>
                <a:ea typeface="Meiryo UI" pitchFamily="50" charset="-128"/>
                <a:cs typeface="Meiryo UI" pitchFamily="50" charset="-128"/>
              </a:rPr>
              <a:t>見放さない</a:t>
            </a:r>
            <a:endParaRPr lang="en-US" altLang="ja-JP" sz="2300" dirty="0" smtClean="0">
              <a:solidFill>
                <a:srgbClr val="0070C0"/>
              </a:solidFill>
              <a:latin typeface="Meiryo UI" pitchFamily="50" charset="-128"/>
              <a:ea typeface="Meiryo UI" pitchFamily="50" charset="-128"/>
              <a:cs typeface="Meiryo UI" pitchFamily="50" charset="-128"/>
            </a:endParaRPr>
          </a:p>
          <a:p>
            <a:r>
              <a:rPr lang="ja-JP" altLang="en-US" sz="2300" dirty="0">
                <a:solidFill>
                  <a:srgbClr val="0070C0"/>
                </a:solidFill>
                <a:latin typeface="Meiryo UI" pitchFamily="50" charset="-128"/>
                <a:ea typeface="Meiryo UI" pitchFamily="50" charset="-128"/>
                <a:cs typeface="Meiryo UI" pitchFamily="50" charset="-128"/>
              </a:rPr>
              <a:t>押し付けない</a:t>
            </a:r>
            <a:endParaRPr lang="en-US" altLang="ja-JP" sz="2300" dirty="0">
              <a:solidFill>
                <a:srgbClr val="0070C0"/>
              </a:solidFill>
              <a:latin typeface="Meiryo UI" pitchFamily="50" charset="-128"/>
              <a:ea typeface="Meiryo UI" pitchFamily="50" charset="-128"/>
              <a:cs typeface="Meiryo UI" pitchFamily="50" charset="-128"/>
            </a:endParaRPr>
          </a:p>
        </p:txBody>
      </p:sp>
      <p:cxnSp>
        <p:nvCxnSpPr>
          <p:cNvPr id="4" name="直線コネクタ 3"/>
          <p:cNvCxnSpPr/>
          <p:nvPr/>
        </p:nvCxnSpPr>
        <p:spPr>
          <a:xfrm>
            <a:off x="429522" y="882253"/>
            <a:ext cx="8452424" cy="0"/>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80062991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t="41594"/>
          <a:stretch>
            <a:fillRect/>
          </a:stretch>
        </p:blipFill>
        <p:spPr bwMode="auto">
          <a:xfrm>
            <a:off x="1238251" y="1686023"/>
            <a:ext cx="6680200" cy="293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円/楕円 6"/>
          <p:cNvSpPr/>
          <p:nvPr/>
        </p:nvSpPr>
        <p:spPr bwMode="auto">
          <a:xfrm>
            <a:off x="4040188" y="2641644"/>
            <a:ext cx="812800" cy="4666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a:defRPr/>
            </a:pPr>
            <a:endPar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円/楕円 7"/>
          <p:cNvSpPr/>
          <p:nvPr/>
        </p:nvSpPr>
        <p:spPr bwMode="auto">
          <a:xfrm>
            <a:off x="4965950" y="1936834"/>
            <a:ext cx="1885700" cy="1110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a:defRPr/>
            </a:pPr>
            <a:endPar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bwMode="auto">
          <a:xfrm>
            <a:off x="3638552" y="3519483"/>
            <a:ext cx="811212" cy="4666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a:defRPr/>
            </a:pPr>
            <a:endPar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bwMode="auto">
          <a:xfrm>
            <a:off x="4476750" y="3519483"/>
            <a:ext cx="814388" cy="4666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a:defRPr/>
            </a:pPr>
            <a:endPar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323" name="テキスト ボックス 10"/>
          <p:cNvSpPr txBox="1">
            <a:spLocks noChangeArrowheads="1"/>
          </p:cNvSpPr>
          <p:nvPr/>
        </p:nvSpPr>
        <p:spPr bwMode="auto">
          <a:xfrm>
            <a:off x="6884990" y="2606721"/>
            <a:ext cx="2255836" cy="705735"/>
          </a:xfrm>
          <a:prstGeom prst="rect">
            <a:avLst/>
          </a:prstGeom>
          <a:noFill/>
          <a:ln w="9525">
            <a:noFill/>
            <a:miter lim="800000"/>
            <a:headEnd/>
            <a:tailEnd/>
          </a:ln>
        </p:spPr>
        <p:txBody>
          <a:bodyPr lIns="89309" tIns="44655" rIns="89309" bIns="44655">
            <a:spAutoFit/>
          </a:bodyPr>
          <a:lstStyle/>
          <a:p>
            <a:pPr algn="ctr">
              <a:defRPr/>
            </a:pPr>
            <a:r>
              <a:rPr lang="ja-JP" altLang="en-US" sz="2000" u="sng" dirty="0">
                <a:solidFill>
                  <a:srgbClr val="FF0000"/>
                </a:solidFill>
                <a:latin typeface="Meiryo UI" pitchFamily="50" charset="-128"/>
                <a:ea typeface="Meiryo UI" pitchFamily="50" charset="-128"/>
                <a:cs typeface="Meiryo UI" pitchFamily="50" charset="-128"/>
              </a:rPr>
              <a:t>訪問看護</a:t>
            </a:r>
            <a:endParaRPr lang="en-US" altLang="ja-JP" sz="2000" u="sng" dirty="0">
              <a:solidFill>
                <a:srgbClr val="FF0000"/>
              </a:solidFill>
              <a:latin typeface="Meiryo UI" pitchFamily="50" charset="-128"/>
              <a:ea typeface="Meiryo UI" pitchFamily="50" charset="-128"/>
              <a:cs typeface="Meiryo UI" pitchFamily="50" charset="-128"/>
            </a:endParaRPr>
          </a:p>
          <a:p>
            <a:pPr algn="ctr">
              <a:defRPr/>
            </a:pPr>
            <a:r>
              <a:rPr lang="ja-JP" altLang="en-US" sz="2000" u="sng" dirty="0">
                <a:solidFill>
                  <a:srgbClr val="FF0000"/>
                </a:solidFill>
                <a:latin typeface="Meiryo UI" pitchFamily="50" charset="-128"/>
                <a:ea typeface="Meiryo UI" pitchFamily="50" charset="-128"/>
                <a:cs typeface="Meiryo UI" pitchFamily="50" charset="-128"/>
              </a:rPr>
              <a:t>ケアプランセンター</a:t>
            </a:r>
            <a:endParaRPr lang="en-US" altLang="ja-JP" sz="1400" u="sng" dirty="0">
              <a:solidFill>
                <a:srgbClr val="FF0000"/>
              </a:solidFill>
              <a:latin typeface="Meiryo UI" pitchFamily="50" charset="-128"/>
              <a:ea typeface="Meiryo UI" pitchFamily="50" charset="-128"/>
              <a:cs typeface="Meiryo UI" pitchFamily="50" charset="-128"/>
            </a:endParaRPr>
          </a:p>
        </p:txBody>
      </p:sp>
      <p:sp>
        <p:nvSpPr>
          <p:cNvPr id="13324" name="テキスト ボックス 16"/>
          <p:cNvSpPr txBox="1">
            <a:spLocks noChangeArrowheads="1"/>
          </p:cNvSpPr>
          <p:nvPr/>
        </p:nvSpPr>
        <p:spPr bwMode="auto">
          <a:xfrm>
            <a:off x="1230313" y="3994103"/>
            <a:ext cx="2174875" cy="369311"/>
          </a:xfrm>
          <a:prstGeom prst="rect">
            <a:avLst/>
          </a:prstGeom>
          <a:noFill/>
          <a:ln w="9525">
            <a:noFill/>
            <a:miter lim="800000"/>
            <a:headEnd/>
            <a:tailEnd/>
          </a:ln>
        </p:spPr>
        <p:txBody>
          <a:bodyPr lIns="89309" tIns="44655" rIns="89309" bIns="44655">
            <a:spAutoFit/>
          </a:bodyPr>
          <a:lstStyle/>
          <a:p>
            <a:pPr algn="ctr">
              <a:defRPr/>
            </a:pPr>
            <a:r>
              <a:rPr lang="ja-JP" altLang="en-US" u="sng" dirty="0" err="1" smtClean="0">
                <a:solidFill>
                  <a:srgbClr val="FF0000"/>
                </a:solidFill>
                <a:latin typeface="Meiryo UI" pitchFamily="50" charset="-128"/>
                <a:ea typeface="Meiryo UI" pitchFamily="50" charset="-128"/>
                <a:cs typeface="Meiryo UI" pitchFamily="50" charset="-128"/>
              </a:rPr>
              <a:t>よど</a:t>
            </a:r>
            <a:r>
              <a:rPr lang="ja-JP" altLang="en-US" u="sng" dirty="0" smtClean="0">
                <a:solidFill>
                  <a:srgbClr val="FF0000"/>
                </a:solidFill>
                <a:latin typeface="Meiryo UI" pitchFamily="50" charset="-128"/>
                <a:ea typeface="Meiryo UI" pitchFamily="50" charset="-128"/>
                <a:cs typeface="Meiryo UI" pitchFamily="50" charset="-128"/>
              </a:rPr>
              <a:t>まちカフェ</a:t>
            </a:r>
            <a:endParaRPr lang="ja-JP" altLang="en-US" u="sng" dirty="0">
              <a:solidFill>
                <a:srgbClr val="FF0000"/>
              </a:solidFill>
              <a:latin typeface="Meiryo UI" pitchFamily="50" charset="-128"/>
              <a:ea typeface="Meiryo UI" pitchFamily="50" charset="-128"/>
              <a:cs typeface="Meiryo UI" pitchFamily="50" charset="-128"/>
            </a:endParaRPr>
          </a:p>
        </p:txBody>
      </p:sp>
      <p:sp>
        <p:nvSpPr>
          <p:cNvPr id="13325" name="テキスト ボックス 17"/>
          <p:cNvSpPr txBox="1">
            <a:spLocks noChangeArrowheads="1"/>
          </p:cNvSpPr>
          <p:nvPr/>
        </p:nvSpPr>
        <p:spPr bwMode="auto">
          <a:xfrm>
            <a:off x="3579814" y="2070096"/>
            <a:ext cx="1908174" cy="397959"/>
          </a:xfrm>
          <a:prstGeom prst="rect">
            <a:avLst/>
          </a:prstGeom>
          <a:noFill/>
          <a:ln w="9525">
            <a:noFill/>
            <a:miter lim="800000"/>
            <a:headEnd/>
            <a:tailEnd/>
          </a:ln>
        </p:spPr>
        <p:txBody>
          <a:bodyPr lIns="89309" tIns="44655" rIns="89309" bIns="44655">
            <a:spAutoFit/>
          </a:bodyPr>
          <a:lstStyle/>
          <a:p>
            <a:pPr algn="ctr">
              <a:defRPr/>
            </a:pPr>
            <a:r>
              <a:rPr lang="ja-JP" altLang="en-US" sz="2000" u="sng" dirty="0">
                <a:solidFill>
                  <a:srgbClr val="FF0000"/>
                </a:solidFill>
                <a:latin typeface="Meiryo UI" pitchFamily="50" charset="-128"/>
                <a:ea typeface="Meiryo UI" pitchFamily="50" charset="-128"/>
                <a:cs typeface="Meiryo UI" pitchFamily="50" charset="-128"/>
              </a:rPr>
              <a:t>かんご庵</a:t>
            </a:r>
          </a:p>
        </p:txBody>
      </p:sp>
      <p:sp>
        <p:nvSpPr>
          <p:cNvPr id="30" name="下矢印 29"/>
          <p:cNvSpPr/>
          <p:nvPr/>
        </p:nvSpPr>
        <p:spPr bwMode="auto">
          <a:xfrm>
            <a:off x="4354514" y="2419407"/>
            <a:ext cx="358775" cy="334944"/>
          </a:xfrm>
          <a:prstGeom prst="downArrow">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a:defRPr/>
            </a:pPr>
            <a:endPar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下矢印 30"/>
          <p:cNvSpPr/>
          <p:nvPr/>
        </p:nvSpPr>
        <p:spPr bwMode="auto">
          <a:xfrm rot="7158900">
            <a:off x="5491174" y="3890918"/>
            <a:ext cx="358754" cy="669925"/>
          </a:xfrm>
          <a:prstGeom prst="downArrow">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a:defRPr/>
            </a:pPr>
            <a:endPar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下矢印 31"/>
          <p:cNvSpPr/>
          <p:nvPr/>
        </p:nvSpPr>
        <p:spPr bwMode="auto">
          <a:xfrm rot="14855488">
            <a:off x="3025788" y="3651219"/>
            <a:ext cx="360341" cy="668337"/>
          </a:xfrm>
          <a:prstGeom prst="downArrow">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a:defRPr/>
            </a:pPr>
            <a:endPar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下矢印 32"/>
          <p:cNvSpPr/>
          <p:nvPr/>
        </p:nvSpPr>
        <p:spPr bwMode="auto">
          <a:xfrm rot="14408896">
            <a:off x="671024" y="2300964"/>
            <a:ext cx="360341" cy="506412"/>
          </a:xfrm>
          <a:prstGeom prst="downArrow">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a:defRPr/>
            </a:pPr>
            <a:endPar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332" name="テキスト ボックス 35"/>
          <p:cNvSpPr txBox="1">
            <a:spLocks noChangeArrowheads="1"/>
          </p:cNvSpPr>
          <p:nvPr/>
        </p:nvSpPr>
        <p:spPr bwMode="auto">
          <a:xfrm>
            <a:off x="3277219" y="3288664"/>
            <a:ext cx="587375" cy="461639"/>
          </a:xfrm>
          <a:prstGeom prst="rect">
            <a:avLst/>
          </a:prstGeom>
          <a:noFill/>
          <a:ln w="9525">
            <a:noFill/>
            <a:miter lim="800000"/>
            <a:headEnd/>
            <a:tailEnd/>
          </a:ln>
        </p:spPr>
        <p:txBody>
          <a:bodyPr lIns="89309" tIns="44655" rIns="89309" bIns="44655">
            <a:spAutoFit/>
          </a:bodyPr>
          <a:lstStyle/>
          <a:p>
            <a:pPr algn="ctr">
              <a:defRPr/>
            </a:pPr>
            <a:r>
              <a:rPr lang="ja-JP" altLang="en-US" sz="2300" dirty="0">
                <a:solidFill>
                  <a:srgbClr val="FF0000"/>
                </a:solidFill>
                <a:latin typeface="Meiryo UI" pitchFamily="50" charset="-128"/>
                <a:ea typeface="Meiryo UI" pitchFamily="50" charset="-128"/>
                <a:cs typeface="Meiryo UI" pitchFamily="50" charset="-128"/>
              </a:rPr>
              <a:t>②</a:t>
            </a:r>
          </a:p>
        </p:txBody>
      </p:sp>
      <p:sp>
        <p:nvSpPr>
          <p:cNvPr id="13333" name="テキスト ボックス 36"/>
          <p:cNvSpPr txBox="1">
            <a:spLocks noChangeArrowheads="1"/>
          </p:cNvSpPr>
          <p:nvPr/>
        </p:nvSpPr>
        <p:spPr bwMode="auto">
          <a:xfrm>
            <a:off x="5353849" y="1608456"/>
            <a:ext cx="587375" cy="461639"/>
          </a:xfrm>
          <a:prstGeom prst="rect">
            <a:avLst/>
          </a:prstGeom>
          <a:noFill/>
          <a:ln w="9525">
            <a:noFill/>
            <a:miter lim="800000"/>
            <a:headEnd/>
            <a:tailEnd/>
          </a:ln>
        </p:spPr>
        <p:txBody>
          <a:bodyPr lIns="89309" tIns="44655" rIns="89309" bIns="44655">
            <a:spAutoFit/>
          </a:bodyPr>
          <a:lstStyle/>
          <a:p>
            <a:pPr algn="ctr">
              <a:defRPr/>
            </a:pPr>
            <a:r>
              <a:rPr lang="ja-JP" altLang="en-US" sz="2300" dirty="0">
                <a:solidFill>
                  <a:srgbClr val="FF0000"/>
                </a:solidFill>
                <a:latin typeface="Meiryo UI" pitchFamily="50" charset="-128"/>
                <a:ea typeface="Meiryo UI" pitchFamily="50" charset="-128"/>
                <a:cs typeface="Meiryo UI" pitchFamily="50" charset="-128"/>
              </a:rPr>
              <a:t>③</a:t>
            </a:r>
          </a:p>
        </p:txBody>
      </p:sp>
      <p:sp>
        <p:nvSpPr>
          <p:cNvPr id="13334" name="テキスト ボックス 37"/>
          <p:cNvSpPr txBox="1">
            <a:spLocks noChangeArrowheads="1"/>
          </p:cNvSpPr>
          <p:nvPr/>
        </p:nvSpPr>
        <p:spPr bwMode="auto">
          <a:xfrm>
            <a:off x="3638551" y="2586085"/>
            <a:ext cx="587375" cy="461639"/>
          </a:xfrm>
          <a:prstGeom prst="rect">
            <a:avLst/>
          </a:prstGeom>
          <a:noFill/>
          <a:ln w="9525">
            <a:noFill/>
            <a:miter lim="800000"/>
            <a:headEnd/>
            <a:tailEnd/>
          </a:ln>
        </p:spPr>
        <p:txBody>
          <a:bodyPr lIns="89309" tIns="44655" rIns="89309" bIns="44655">
            <a:spAutoFit/>
          </a:bodyPr>
          <a:lstStyle/>
          <a:p>
            <a:pPr algn="ctr">
              <a:defRPr/>
            </a:pPr>
            <a:r>
              <a:rPr lang="ja-JP" altLang="en-US" sz="2300" dirty="0">
                <a:solidFill>
                  <a:srgbClr val="FF0000"/>
                </a:solidFill>
                <a:latin typeface="Meiryo UI" pitchFamily="50" charset="-128"/>
                <a:ea typeface="Meiryo UI" pitchFamily="50" charset="-128"/>
                <a:cs typeface="Meiryo UI" pitchFamily="50" charset="-128"/>
              </a:rPr>
              <a:t>④</a:t>
            </a:r>
          </a:p>
        </p:txBody>
      </p:sp>
      <p:sp>
        <p:nvSpPr>
          <p:cNvPr id="40" name="下矢印 39"/>
          <p:cNvSpPr/>
          <p:nvPr/>
        </p:nvSpPr>
        <p:spPr bwMode="auto">
          <a:xfrm rot="7525681">
            <a:off x="6843723" y="2439409"/>
            <a:ext cx="358754" cy="508000"/>
          </a:xfrm>
          <a:prstGeom prst="downArrow">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a:defRPr/>
            </a:pPr>
            <a:endPar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337" name="テキスト ボックス 33"/>
          <p:cNvSpPr txBox="1">
            <a:spLocks noChangeArrowheads="1"/>
          </p:cNvSpPr>
          <p:nvPr/>
        </p:nvSpPr>
        <p:spPr bwMode="auto">
          <a:xfrm>
            <a:off x="5916613" y="4151934"/>
            <a:ext cx="1870075" cy="397959"/>
          </a:xfrm>
          <a:prstGeom prst="rect">
            <a:avLst/>
          </a:prstGeom>
          <a:noFill/>
          <a:ln w="9525">
            <a:noFill/>
            <a:miter lim="800000"/>
            <a:headEnd/>
            <a:tailEnd/>
          </a:ln>
        </p:spPr>
        <p:txBody>
          <a:bodyPr lIns="89309" tIns="44655" rIns="89309" bIns="44655">
            <a:spAutoFit/>
          </a:bodyPr>
          <a:lstStyle/>
          <a:p>
            <a:pPr algn="ctr">
              <a:defRPr/>
            </a:pPr>
            <a:r>
              <a:rPr lang="ja-JP" altLang="en-US" sz="2000" u="sng" dirty="0" err="1">
                <a:solidFill>
                  <a:srgbClr val="FF0000"/>
                </a:solidFill>
                <a:latin typeface="Meiryo UI" pitchFamily="50" charset="-128"/>
                <a:ea typeface="Meiryo UI" pitchFamily="50" charset="-128"/>
                <a:cs typeface="Meiryo UI" pitchFamily="50" charset="-128"/>
              </a:rPr>
              <a:t>よど</a:t>
            </a:r>
            <a:r>
              <a:rPr lang="ja-JP" altLang="en-US" sz="2000" u="sng" dirty="0">
                <a:solidFill>
                  <a:srgbClr val="FF0000"/>
                </a:solidFill>
                <a:latin typeface="Meiryo UI" pitchFamily="50" charset="-128"/>
                <a:ea typeface="Meiryo UI" pitchFamily="50" charset="-128"/>
                <a:cs typeface="Meiryo UI" pitchFamily="50" charset="-128"/>
              </a:rPr>
              <a:t>まち保健室</a:t>
            </a:r>
            <a:endParaRPr lang="en-US" altLang="ja-JP" sz="2000" u="sng" dirty="0">
              <a:solidFill>
                <a:srgbClr val="FF0000"/>
              </a:solidFill>
              <a:latin typeface="Meiryo UI" pitchFamily="50" charset="-128"/>
              <a:ea typeface="Meiryo UI" pitchFamily="50" charset="-128"/>
              <a:cs typeface="Meiryo UI" pitchFamily="50" charset="-128"/>
            </a:endParaRPr>
          </a:p>
        </p:txBody>
      </p:sp>
      <p:sp>
        <p:nvSpPr>
          <p:cNvPr id="13338" name="テキスト ボックス 26"/>
          <p:cNvSpPr txBox="1">
            <a:spLocks noChangeArrowheads="1"/>
          </p:cNvSpPr>
          <p:nvPr/>
        </p:nvSpPr>
        <p:spPr bwMode="auto">
          <a:xfrm>
            <a:off x="-303213" y="2785195"/>
            <a:ext cx="2174876" cy="646295"/>
          </a:xfrm>
          <a:prstGeom prst="rect">
            <a:avLst/>
          </a:prstGeom>
          <a:noFill/>
          <a:ln w="9525">
            <a:noFill/>
            <a:miter lim="800000"/>
            <a:headEnd/>
            <a:tailEnd/>
          </a:ln>
        </p:spPr>
        <p:txBody>
          <a:bodyPr lIns="89309" tIns="44655" rIns="89309" bIns="44655">
            <a:spAutoFit/>
          </a:bodyPr>
          <a:lstStyle/>
          <a:p>
            <a:pPr algn="ctr">
              <a:defRPr/>
            </a:pPr>
            <a:r>
              <a:rPr lang="ja-JP" altLang="en-US" u="sng" dirty="0">
                <a:solidFill>
                  <a:srgbClr val="FF0000"/>
                </a:solidFill>
                <a:latin typeface="Meiryo UI" pitchFamily="50" charset="-128"/>
                <a:ea typeface="Meiryo UI" pitchFamily="50" charset="-128"/>
                <a:cs typeface="Meiryo UI" pitchFamily="50" charset="-128"/>
              </a:rPr>
              <a:t>在宅医療の</a:t>
            </a:r>
            <a:endParaRPr lang="en-US" altLang="ja-JP" u="sng" dirty="0">
              <a:solidFill>
                <a:srgbClr val="FF0000"/>
              </a:solidFill>
              <a:latin typeface="Meiryo UI" pitchFamily="50" charset="-128"/>
              <a:ea typeface="Meiryo UI" pitchFamily="50" charset="-128"/>
              <a:cs typeface="Meiryo UI" pitchFamily="50" charset="-128"/>
            </a:endParaRPr>
          </a:p>
          <a:p>
            <a:pPr algn="ctr">
              <a:defRPr/>
            </a:pPr>
            <a:r>
              <a:rPr lang="ja-JP" altLang="en-US" u="sng" dirty="0">
                <a:solidFill>
                  <a:srgbClr val="FF0000"/>
                </a:solidFill>
                <a:latin typeface="Meiryo UI" pitchFamily="50" charset="-128"/>
                <a:ea typeface="Meiryo UI" pitchFamily="50" charset="-128"/>
                <a:cs typeface="Meiryo UI" pitchFamily="50" charset="-128"/>
              </a:rPr>
              <a:t>バックアップ</a:t>
            </a:r>
          </a:p>
        </p:txBody>
      </p:sp>
      <p:sp>
        <p:nvSpPr>
          <p:cNvPr id="51223" name="テキスト ボックス 2"/>
          <p:cNvSpPr txBox="1">
            <a:spLocks noChangeArrowheads="1"/>
          </p:cNvSpPr>
          <p:nvPr/>
        </p:nvSpPr>
        <p:spPr bwMode="auto">
          <a:xfrm>
            <a:off x="571374" y="1199414"/>
            <a:ext cx="7694611" cy="45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309" tIns="44655" rIns="89309" bIns="44655">
            <a:spAutoFit/>
          </a:bodyPr>
          <a:lstStyle>
            <a:lvl1pPr>
              <a:defRPr kumimoji="1">
                <a:solidFill>
                  <a:schemeClr val="tx1"/>
                </a:solidFill>
                <a:latin typeface="Verdana" panose="020B0604030504040204" pitchFamily="34" charset="0"/>
                <a:ea typeface="ＭＳ ゴシック" panose="020B0609070205080204" pitchFamily="49" charset="-128"/>
              </a:defRPr>
            </a:lvl1pPr>
            <a:lvl2pPr marL="742950" indent="-285750">
              <a:defRPr kumimoji="1">
                <a:solidFill>
                  <a:schemeClr val="tx1"/>
                </a:solidFill>
                <a:latin typeface="Verdana" panose="020B0604030504040204" pitchFamily="34" charset="0"/>
                <a:ea typeface="ＭＳ ゴシック" panose="020B0609070205080204" pitchFamily="49" charset="-128"/>
              </a:defRPr>
            </a:lvl2pPr>
            <a:lvl3pPr marL="1143000" indent="-228600">
              <a:defRPr kumimoji="1">
                <a:solidFill>
                  <a:schemeClr val="tx1"/>
                </a:solidFill>
                <a:latin typeface="Verdana" panose="020B0604030504040204" pitchFamily="34" charset="0"/>
                <a:ea typeface="ＭＳ ゴシック" panose="020B0609070205080204" pitchFamily="49" charset="-128"/>
              </a:defRPr>
            </a:lvl3pPr>
            <a:lvl4pPr marL="1600200" indent="-228600">
              <a:defRPr kumimoji="1">
                <a:solidFill>
                  <a:schemeClr val="tx1"/>
                </a:solidFill>
                <a:latin typeface="Verdana" panose="020B0604030504040204" pitchFamily="34" charset="0"/>
                <a:ea typeface="ＭＳ ゴシック" panose="020B0609070205080204" pitchFamily="49" charset="-128"/>
              </a:defRPr>
            </a:lvl4pPr>
            <a:lvl5pPr marL="2057400" indent="-228600">
              <a:defRPr kumimoji="1">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ゴシック" panose="020B0609070205080204" pitchFamily="49" charset="-128"/>
              </a:defRPr>
            </a:lvl9pPr>
          </a:lstStyle>
          <a:p>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地域包括ケアシステムのフィールド</a:t>
            </a:r>
            <a:r>
              <a:rPr lang="ja-JP" altLang="en-US" sz="2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地域での暮らし」</a:t>
            </a:r>
          </a:p>
        </p:txBody>
      </p:sp>
      <p:sp>
        <p:nvSpPr>
          <p:cNvPr id="14362" name="テキスト ボックス 28"/>
          <p:cNvSpPr txBox="1">
            <a:spLocks noChangeArrowheads="1"/>
          </p:cNvSpPr>
          <p:nvPr/>
        </p:nvSpPr>
        <p:spPr bwMode="auto">
          <a:xfrm>
            <a:off x="194083" y="4725144"/>
            <a:ext cx="9043988" cy="14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309" tIns="44655" rIns="89309" bIns="44655">
            <a:spAutoFit/>
          </a:bodyPr>
          <a:lstStyle>
            <a:lvl1pPr>
              <a:defRPr kumimoji="1">
                <a:solidFill>
                  <a:schemeClr val="tx1"/>
                </a:solidFill>
                <a:latin typeface="Verdana" panose="020B0604030504040204" pitchFamily="34" charset="0"/>
                <a:ea typeface="ＭＳ ゴシック" panose="020B0609070205080204" pitchFamily="49" charset="-128"/>
              </a:defRPr>
            </a:lvl1pPr>
            <a:lvl2pPr marL="742950" indent="-285750">
              <a:defRPr kumimoji="1">
                <a:solidFill>
                  <a:schemeClr val="tx1"/>
                </a:solidFill>
                <a:latin typeface="Verdana" panose="020B0604030504040204" pitchFamily="34" charset="0"/>
                <a:ea typeface="ＭＳ ゴシック" panose="020B0609070205080204" pitchFamily="49" charset="-128"/>
              </a:defRPr>
            </a:lvl2pPr>
            <a:lvl3pPr marL="1143000" indent="-228600">
              <a:defRPr kumimoji="1">
                <a:solidFill>
                  <a:schemeClr val="tx1"/>
                </a:solidFill>
                <a:latin typeface="Verdana" panose="020B0604030504040204" pitchFamily="34" charset="0"/>
                <a:ea typeface="ＭＳ ゴシック" panose="020B0609070205080204" pitchFamily="49" charset="-128"/>
              </a:defRPr>
            </a:lvl3pPr>
            <a:lvl4pPr marL="1600200" indent="-228600">
              <a:defRPr kumimoji="1">
                <a:solidFill>
                  <a:schemeClr val="tx1"/>
                </a:solidFill>
                <a:latin typeface="Verdana" panose="020B0604030504040204" pitchFamily="34" charset="0"/>
                <a:ea typeface="ＭＳ ゴシック" panose="020B0609070205080204" pitchFamily="49" charset="-128"/>
              </a:defRPr>
            </a:lvl4pPr>
            <a:lvl5pPr marL="2057400" indent="-228600">
              <a:defRPr kumimoji="1">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ゴシック" panose="020B0609070205080204" pitchFamily="49" charset="-128"/>
              </a:defRPr>
            </a:lvl9pPr>
          </a:lstStyle>
          <a:p>
            <a:pPr algn="ct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よどきり医療と介護のまちづくり株式会社は</a:t>
            </a:r>
            <a:endPar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よど</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まちステーション」という地域拠点から</a:t>
            </a:r>
            <a:endPar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コミュニティの中で寄り添い、支え合う仕組みを作ります</a:t>
            </a:r>
          </a:p>
        </p:txBody>
      </p:sp>
      <p:pic>
        <p:nvPicPr>
          <p:cNvPr id="51225" name="Picture 2" descr="http://www.obayashi.co.jp/uploaded_attachment/page/main_image/larger/3/1/90a6b3d5-1f71-4f7a-8487-cbc34901902d.jpg"/>
          <p:cNvPicPr>
            <a:picLocks noChangeAspect="1" noChangeArrowheads="1"/>
          </p:cNvPicPr>
          <p:nvPr/>
        </p:nvPicPr>
        <p:blipFill>
          <a:blip r:embed="rId3" cstate="print">
            <a:extLst>
              <a:ext uri="{28A0092B-C50C-407E-A947-70E740481C1C}">
                <a14:useLocalDpi xmlns:a14="http://schemas.microsoft.com/office/drawing/2010/main" val="0"/>
              </a:ext>
            </a:extLst>
          </a:blip>
          <a:srcRect t="14090" b="21265"/>
          <a:stretch>
            <a:fillRect/>
          </a:stretch>
        </p:blipFill>
        <p:spPr bwMode="auto">
          <a:xfrm>
            <a:off x="708664" y="1608456"/>
            <a:ext cx="1466554" cy="71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テキスト ボックス 28"/>
          <p:cNvSpPr txBox="1">
            <a:spLocks noChangeArrowheads="1"/>
          </p:cNvSpPr>
          <p:nvPr/>
        </p:nvSpPr>
        <p:spPr bwMode="auto">
          <a:xfrm>
            <a:off x="5083176" y="3355386"/>
            <a:ext cx="587375" cy="461639"/>
          </a:xfrm>
          <a:prstGeom prst="rect">
            <a:avLst/>
          </a:prstGeom>
          <a:noFill/>
          <a:ln w="9525">
            <a:noFill/>
            <a:miter lim="800000"/>
            <a:headEnd/>
            <a:tailEnd/>
          </a:ln>
        </p:spPr>
        <p:txBody>
          <a:bodyPr lIns="89309" tIns="44655" rIns="89309" bIns="44655">
            <a:spAutoFit/>
          </a:bodyPr>
          <a:lstStyle/>
          <a:p>
            <a:pPr algn="ctr">
              <a:defRPr/>
            </a:pPr>
            <a:r>
              <a:rPr lang="ja-JP" altLang="en-US" sz="2300" dirty="0">
                <a:solidFill>
                  <a:srgbClr val="FF0000"/>
                </a:solidFill>
                <a:latin typeface="Meiryo UI" pitchFamily="50" charset="-128"/>
                <a:ea typeface="Meiryo UI" pitchFamily="50" charset="-128"/>
                <a:cs typeface="Meiryo UI" pitchFamily="50" charset="-128"/>
              </a:rPr>
              <a:t>①</a:t>
            </a:r>
          </a:p>
        </p:txBody>
      </p:sp>
      <p:sp>
        <p:nvSpPr>
          <p:cNvPr id="4" name="タイトル 3"/>
          <p:cNvSpPr>
            <a:spLocks noGrp="1"/>
          </p:cNvSpPr>
          <p:nvPr>
            <p:ph type="title"/>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地域包括ケアのまちづくりのイメージ</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
        <p:nvSpPr>
          <p:cNvPr id="26"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107</a:t>
            </a:fld>
            <a:endParaRPr kumimoji="1" lang="ja-JP" altLang="en-US" dirty="0"/>
          </a:p>
        </p:txBody>
      </p:sp>
    </p:spTree>
    <p:extLst>
      <p:ext uri="{BB962C8B-B14F-4D97-AF65-F5344CB8AC3E}">
        <p14:creationId xmlns:p14="http://schemas.microsoft.com/office/powerpoint/2010/main" val="12156315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71541" y="692696"/>
            <a:ext cx="8132628" cy="5519762"/>
          </a:xfrm>
          <a:prstGeom prst="rect">
            <a:avLst/>
          </a:prstGeom>
        </p:spPr>
      </p:pic>
      <p:sp>
        <p:nvSpPr>
          <p:cNvPr id="3" name="テキスト ボックス 2"/>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108</a:t>
            </a:fld>
            <a:endParaRPr kumimoji="1" lang="ja-JP" altLang="en-US" dirty="0"/>
          </a:p>
        </p:txBody>
      </p:sp>
    </p:spTree>
    <p:extLst>
      <p:ext uri="{BB962C8B-B14F-4D97-AF65-F5344CB8AC3E}">
        <p14:creationId xmlns:p14="http://schemas.microsoft.com/office/powerpoint/2010/main" val="2906353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4639586" y="1637150"/>
            <a:ext cx="4417696" cy="1476420"/>
          </a:xfrm>
          <a:prstGeom prst="rect">
            <a:avLst/>
          </a:prstGeom>
        </p:spPr>
        <p:style>
          <a:lnRef idx="2">
            <a:schemeClr val="accent2"/>
          </a:lnRef>
          <a:fillRef idx="1">
            <a:schemeClr val="lt1"/>
          </a:fillRef>
          <a:effectRef idx="0">
            <a:schemeClr val="accent2"/>
          </a:effectRef>
          <a:fontRef idx="minor">
            <a:schemeClr val="dk1"/>
          </a:fontRef>
        </p:style>
        <p:txBody>
          <a:bodyPr lIns="72000" tIns="126000" rIns="36000" rtlCol="0" anchor="t" anchorCtr="0"/>
          <a:lstStyle/>
          <a:p>
            <a:pPr marL="85725" indent="-85725"/>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・駅周辺と郊外をつなぐ交通ネットワークの形成</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オンデマンド交通の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普及</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乗り合いタクシー・路線バスの規制緩和</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・郊外における高齢者の移動の課題に対応するパーソナルモビリティの普及</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（一般走行環境の整備や運用規制の見直し）</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道路交通法の規制緩和・運用柔軟化</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緑</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道を利用した専用道路の形成・整備</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特定エリア内の自家用車通行制限</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87911" y="-23608"/>
            <a:ext cx="8995412" cy="338554"/>
          </a:xfrm>
          <a:prstGeom prst="rect">
            <a:avLst/>
          </a:prstGeom>
          <a:noFill/>
        </p:spPr>
        <p:txBody>
          <a:bodyPr wrap="square" rtlCol="0">
            <a:spAutoFit/>
          </a:bodyPr>
          <a:lstStyle>
            <a:defPPr>
              <a:defRPr lang="ja-JP"/>
            </a:defPPr>
            <a:lvl1pPr marL="182563" indent="-182563">
              <a:spcBef>
                <a:spcPts val="1200"/>
              </a:spcBef>
              <a:defRPr sz="1600" u="sng">
                <a:solidFill>
                  <a:srgbClr val="FF0000"/>
                </a:solidFill>
                <a:latin typeface="Meiryo UI" pitchFamily="50" charset="-128"/>
                <a:ea typeface="Meiryo UI" pitchFamily="50" charset="-128"/>
                <a:cs typeface="Meiryo UI" pitchFamily="50" charset="-128"/>
              </a:defRPr>
            </a:lvl1pPr>
          </a:lstStyle>
          <a:p>
            <a:r>
              <a:rPr lang="en-US" altLang="ja-JP" dirty="0">
                <a:solidFill>
                  <a:schemeClr val="tx1"/>
                </a:solidFill>
              </a:rPr>
              <a:t>《</a:t>
            </a:r>
            <a:r>
              <a:rPr lang="ja-JP" altLang="en-US" dirty="0">
                <a:solidFill>
                  <a:schemeClr val="tx1"/>
                </a:solidFill>
              </a:rPr>
              <a:t>スマートエイジング・</a:t>
            </a:r>
            <a:r>
              <a:rPr lang="ja-JP" altLang="en-US" dirty="0" smtClean="0">
                <a:solidFill>
                  <a:schemeClr val="tx1"/>
                </a:solidFill>
              </a:rPr>
              <a:t>シティを実現するための様々な仕掛けのイメージ</a:t>
            </a:r>
            <a:r>
              <a:rPr lang="en-US" altLang="ja-JP" dirty="0" smtClean="0">
                <a:solidFill>
                  <a:schemeClr val="tx1"/>
                </a:solidFill>
              </a:rPr>
              <a:t>》</a:t>
            </a:r>
            <a:endParaRPr lang="en-US" altLang="ja-JP" dirty="0">
              <a:solidFill>
                <a:schemeClr val="tx1"/>
              </a:solidFill>
            </a:endParaRPr>
          </a:p>
        </p:txBody>
      </p:sp>
      <p:sp>
        <p:nvSpPr>
          <p:cNvPr id="19" name="正方形/長方形 18"/>
          <p:cNvSpPr/>
          <p:nvPr/>
        </p:nvSpPr>
        <p:spPr>
          <a:xfrm>
            <a:off x="4639666" y="3299664"/>
            <a:ext cx="4412904" cy="977062"/>
          </a:xfrm>
          <a:prstGeom prst="rect">
            <a:avLst/>
          </a:prstGeom>
        </p:spPr>
        <p:style>
          <a:lnRef idx="2">
            <a:schemeClr val="accent2"/>
          </a:lnRef>
          <a:fillRef idx="1">
            <a:schemeClr val="lt1"/>
          </a:fillRef>
          <a:effectRef idx="0">
            <a:schemeClr val="accent2"/>
          </a:effectRef>
          <a:fontRef idx="minor">
            <a:schemeClr val="dk1"/>
          </a:fontRef>
        </p:style>
        <p:txBody>
          <a:bodyPr lIns="72000" tIns="126000" rIns="72000" rtlCol="0" anchor="t" anchorCtr="0"/>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・医療、産業、生活全般を支える</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基盤の確立</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itchFamily="50" charset="-128"/>
                <a:ea typeface="Meiryo UI" pitchFamily="50" charset="-128"/>
                <a:cs typeface="Meiryo UI" pitchFamily="50" charset="-128"/>
              </a:rPr>
              <a:t>病院、医療機関、介護施設、住宅等を結ぶ</a:t>
            </a:r>
            <a:r>
              <a:rPr lang="en-US" altLang="ja-JP" sz="1100" dirty="0" smtClean="0">
                <a:latin typeface="Meiryo UI" pitchFamily="50" charset="-128"/>
                <a:ea typeface="Meiryo UI" pitchFamily="50" charset="-128"/>
                <a:cs typeface="Meiryo UI" pitchFamily="50" charset="-128"/>
              </a:rPr>
              <a:t>ICT</a:t>
            </a:r>
            <a:r>
              <a:rPr lang="ja-JP" altLang="en-US" sz="1100" dirty="0" smtClean="0">
                <a:latin typeface="Meiryo UI" pitchFamily="50" charset="-128"/>
                <a:ea typeface="Meiryo UI" pitchFamily="50" charset="-128"/>
                <a:cs typeface="Meiryo UI" pitchFamily="50" charset="-128"/>
              </a:rPr>
              <a:t>ﾈｯﾄﾜｰｸ、無線通信網の整備、クラウド化の推進など標準</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プラットフォームとサービス技術の確立</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-ICT</a:t>
            </a:r>
            <a:r>
              <a:rPr lang="ja-JP" altLang="en-US" sz="1100" dirty="0" smtClean="0">
                <a:latin typeface="Meiryo UI" pitchFamily="50" charset="-128"/>
                <a:ea typeface="Meiryo UI" pitchFamily="50" charset="-128"/>
                <a:cs typeface="Meiryo UI" pitchFamily="50" charset="-128"/>
              </a:rPr>
              <a:t>弱者を支援する「</a:t>
            </a:r>
            <a:r>
              <a:rPr lang="en-US" altLang="ja-JP" sz="1100" dirty="0" smtClean="0">
                <a:latin typeface="Meiryo UI" pitchFamily="50" charset="-128"/>
                <a:ea typeface="Meiryo UI" pitchFamily="50" charset="-128"/>
                <a:cs typeface="Meiryo UI" pitchFamily="50" charset="-128"/>
              </a:rPr>
              <a:t>ICT</a:t>
            </a:r>
            <a:r>
              <a:rPr lang="ja-JP" altLang="en-US" sz="1100" dirty="0" smtClean="0">
                <a:latin typeface="Meiryo UI" pitchFamily="50" charset="-128"/>
                <a:ea typeface="Meiryo UI" pitchFamily="50" charset="-128"/>
                <a:cs typeface="Meiryo UI" pitchFamily="50" charset="-128"/>
              </a:rPr>
              <a:t>サポーター」の育成と組織化</a:t>
            </a:r>
            <a:endParaRPr lang="en-US" altLang="ja-JP" sz="1100" dirty="0" smtClean="0">
              <a:latin typeface="Meiryo UI" pitchFamily="50" charset="-128"/>
              <a:ea typeface="Meiryo UI" pitchFamily="50" charset="-128"/>
              <a:cs typeface="Meiryo UI"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itchFamily="50" charset="-128"/>
                <a:ea typeface="Meiryo UI" pitchFamily="50" charset="-128"/>
                <a:cs typeface="Meiryo UI" pitchFamily="50" charset="-128"/>
              </a:rPr>
              <a:t>公共アンビエント端末の整備、普及促進</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87912" y="425226"/>
            <a:ext cx="4416314" cy="1336899"/>
          </a:xfrm>
          <a:prstGeom prst="rect">
            <a:avLst/>
          </a:prstGeom>
        </p:spPr>
        <p:style>
          <a:lnRef idx="2">
            <a:schemeClr val="accent2"/>
          </a:lnRef>
          <a:fillRef idx="1">
            <a:schemeClr val="lt1"/>
          </a:fillRef>
          <a:effectRef idx="0">
            <a:schemeClr val="accent2"/>
          </a:effectRef>
          <a:fontRef idx="minor">
            <a:schemeClr val="dk1"/>
          </a:fontRef>
        </p:style>
        <p:txBody>
          <a:bodyPr lIns="72000" tIns="126000" rIns="72000" numCol="1" rtlCol="0" anchor="t" anchorCtr="0"/>
          <a:lstStyle/>
          <a:p>
            <a:r>
              <a:rPr lang="ja-JP" altLang="en-US" sz="1100" dirty="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都市計画、建築に関する環境整備</a:t>
            </a:r>
            <a:endParaRPr lang="en-US" altLang="ja-JP" sz="1100" dirty="0" smtClean="0">
              <a:latin typeface="Meiryo UI" pitchFamily="50" charset="-128"/>
              <a:ea typeface="Meiryo UI" pitchFamily="50" charset="-128"/>
              <a:cs typeface="Meiryo UI" pitchFamily="50" charset="-128"/>
            </a:endParaRPr>
          </a:p>
          <a:p>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地域マスタープランの策定と整備、地域循環居住の実現</a:t>
            </a:r>
            <a:endParaRPr lang="en-US" altLang="ja-JP" sz="1100" dirty="0" smtClean="0">
              <a:latin typeface="Meiryo UI" pitchFamily="50" charset="-128"/>
              <a:ea typeface="Meiryo UI" pitchFamily="50" charset="-128"/>
              <a:cs typeface="Meiryo UI" pitchFamily="50" charset="-128"/>
            </a:endParaRPr>
          </a:p>
          <a:p>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モデル地域の指定</a:t>
            </a:r>
            <a:endParaRPr kumimoji="1" lang="en-US" altLang="ja-JP" sz="1100" dirty="0" smtClean="0">
              <a:latin typeface="Meiryo UI" pitchFamily="50" charset="-128"/>
              <a:ea typeface="Meiryo UI" pitchFamily="50" charset="-128"/>
              <a:cs typeface="Meiryo UI" pitchFamily="50" charset="-128"/>
            </a:endParaRPr>
          </a:p>
          <a:p>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エリアマネジメントの推進</a:t>
            </a:r>
            <a:endParaRPr lang="en-US" altLang="ja-JP" sz="1100" dirty="0" smtClean="0">
              <a:latin typeface="Meiryo UI" pitchFamily="50" charset="-128"/>
              <a:ea typeface="Meiryo UI" pitchFamily="50" charset="-128"/>
              <a:cs typeface="Meiryo UI" pitchFamily="50" charset="-128"/>
            </a:endParaRPr>
          </a:p>
          <a:p>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駅前等の中心地や交通至便地の再開発</a:t>
            </a:r>
            <a:endParaRPr lang="en-US" altLang="ja-JP" sz="1100" dirty="0" smtClean="0">
              <a:latin typeface="Meiryo UI" pitchFamily="50" charset="-128"/>
              <a:ea typeface="Meiryo UI" pitchFamily="50" charset="-128"/>
              <a:cs typeface="Meiryo UI" pitchFamily="50" charset="-128"/>
            </a:endParaRPr>
          </a:p>
          <a:p>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用途</a:t>
            </a:r>
            <a:r>
              <a:rPr lang="ja-JP" altLang="en-US" sz="1100" dirty="0">
                <a:latin typeface="Meiryo UI" pitchFamily="50" charset="-128"/>
                <a:ea typeface="Meiryo UI" pitchFamily="50" charset="-128"/>
                <a:cs typeface="Meiryo UI" pitchFamily="50" charset="-128"/>
              </a:rPr>
              <a:t>地域の変更、運用柔軟化</a:t>
            </a:r>
            <a:endParaRPr lang="en-US" altLang="ja-JP" sz="1100" dirty="0">
              <a:latin typeface="Meiryo UI" pitchFamily="50" charset="-128"/>
              <a:ea typeface="Meiryo UI" pitchFamily="50" charset="-128"/>
              <a:cs typeface="Meiryo UI" pitchFamily="50" charset="-128"/>
            </a:endParaRPr>
          </a:p>
          <a:p>
            <a:pPr marL="85725" indent="-85725"/>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容積率</a:t>
            </a:r>
            <a:r>
              <a:rPr lang="ja-JP" altLang="en-US" sz="1100" dirty="0">
                <a:latin typeface="Meiryo UI" pitchFamily="50" charset="-128"/>
                <a:ea typeface="Meiryo UI" pitchFamily="50" charset="-128"/>
                <a:cs typeface="Meiryo UI" pitchFamily="50" charset="-128"/>
              </a:rPr>
              <a:t>緩和などの建築基準法上</a:t>
            </a:r>
            <a:r>
              <a:rPr lang="ja-JP" altLang="en-US" sz="1100" dirty="0" smtClean="0">
                <a:latin typeface="Meiryo UI" pitchFamily="50" charset="-128"/>
                <a:ea typeface="Meiryo UI" pitchFamily="50" charset="-128"/>
                <a:cs typeface="Meiryo UI" pitchFamily="50" charset="-128"/>
              </a:rPr>
              <a:t>の規制</a:t>
            </a:r>
            <a:r>
              <a:rPr lang="ja-JP" altLang="en-US" sz="1100" dirty="0">
                <a:latin typeface="Meiryo UI" pitchFamily="50" charset="-128"/>
                <a:ea typeface="Meiryo UI" pitchFamily="50" charset="-128"/>
                <a:cs typeface="Meiryo UI" pitchFamily="50" charset="-128"/>
              </a:rPr>
              <a:t>緩和</a:t>
            </a:r>
            <a:r>
              <a:rPr lang="ja-JP" altLang="en-US" sz="1100" dirty="0" smtClean="0">
                <a:latin typeface="Meiryo UI" pitchFamily="50" charset="-128"/>
                <a:ea typeface="Meiryo UI" pitchFamily="50" charset="-128"/>
                <a:cs typeface="Meiryo UI" pitchFamily="50" charset="-128"/>
              </a:rPr>
              <a:t>、運用柔軟化</a:t>
            </a:r>
            <a:endParaRPr lang="en-US" altLang="ja-JP" sz="1100" dirty="0" smtClean="0"/>
          </a:p>
        </p:txBody>
      </p:sp>
      <p:sp>
        <p:nvSpPr>
          <p:cNvPr id="22" name="テキスト ボックス 21"/>
          <p:cNvSpPr txBox="1"/>
          <p:nvPr/>
        </p:nvSpPr>
        <p:spPr>
          <a:xfrm>
            <a:off x="5940152" y="-5898"/>
            <a:ext cx="3203848" cy="30777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ja-JP"/>
            </a:defPPr>
            <a:lvl1pPr>
              <a:spcBef>
                <a:spcPts val="1200"/>
              </a:spcBef>
              <a:defRPr b="1" u="sng">
                <a:solidFill>
                  <a:schemeClr val="lt1"/>
                </a:solidFill>
                <a:latin typeface="Meiryo UI" pitchFamily="50" charset="-128"/>
                <a:ea typeface="Meiryo UI" pitchFamily="50" charset="-128"/>
                <a:cs typeface="Meiryo UI"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ja-JP" altLang="en-US" sz="1400" b="0" dirty="0">
                <a:solidFill>
                  <a:schemeClr val="tx1"/>
                </a:solidFill>
              </a:rPr>
              <a:t>◆</a:t>
            </a:r>
            <a:r>
              <a:rPr lang="ja-JP" altLang="en-US" sz="1400" b="0" dirty="0" smtClean="0">
                <a:solidFill>
                  <a:schemeClr val="tx1"/>
                </a:solidFill>
              </a:rPr>
              <a:t>戦略６◆　具体的な戦略イメージ②</a:t>
            </a:r>
            <a:r>
              <a:rPr lang="ja-JP" altLang="en-US" sz="1400" dirty="0">
                <a:solidFill>
                  <a:schemeClr val="tx1"/>
                </a:solidFill>
              </a:rPr>
              <a:t>　</a:t>
            </a:r>
            <a:endParaRPr lang="en-US" altLang="ja-JP" sz="1400" dirty="0">
              <a:solidFill>
                <a:schemeClr val="tx1"/>
              </a:solidFill>
            </a:endParaRPr>
          </a:p>
        </p:txBody>
      </p:sp>
      <p:sp>
        <p:nvSpPr>
          <p:cNvPr id="6" name="角丸四角形 5"/>
          <p:cNvSpPr/>
          <p:nvPr/>
        </p:nvSpPr>
        <p:spPr>
          <a:xfrm>
            <a:off x="74530" y="317770"/>
            <a:ext cx="4420547" cy="216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都市政策</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640965" y="1493483"/>
            <a:ext cx="4416315" cy="216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移動・交通システム</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4640967" y="3162166"/>
            <a:ext cx="4416316" cy="216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情報通信技術（</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ICT)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63925" y="6134138"/>
            <a:ext cx="9019398" cy="570532"/>
          </a:xfrm>
          <a:prstGeom prst="roundRect">
            <a:avLst/>
          </a:prstGeom>
        </p:spPr>
        <p:style>
          <a:lnRef idx="1">
            <a:schemeClr val="accent2"/>
          </a:lnRef>
          <a:fillRef idx="2">
            <a:schemeClr val="accent2"/>
          </a:fillRef>
          <a:effectRef idx="1">
            <a:schemeClr val="accent2"/>
          </a:effectRef>
          <a:fontRef idx="minor">
            <a:schemeClr val="dk1"/>
          </a:fontRef>
        </p:style>
        <p:txBody>
          <a:bodyPr lIns="36000" rIns="36000" rtlCol="0" anchor="ct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既存</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の公的資源を最大限に活用しながら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住民、企業、大学、</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、行政などの多様な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担い手が参画する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PPP(Public-Private Partnership)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手法を取り入れ、自立したまちづくりのマネジメントを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行う。</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●住み慣れた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地域で、老いても安心して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生活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多世代の住民がアクティブに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生活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まちが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活性化・再生</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高齢化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による空洞化、寂れの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解消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83676" y="1922511"/>
            <a:ext cx="4416314" cy="2001789"/>
          </a:xfrm>
          <a:prstGeom prst="rect">
            <a:avLst/>
          </a:prstGeom>
        </p:spPr>
        <p:style>
          <a:lnRef idx="2">
            <a:schemeClr val="accent2"/>
          </a:lnRef>
          <a:fillRef idx="1">
            <a:schemeClr val="lt1"/>
          </a:fillRef>
          <a:effectRef idx="0">
            <a:schemeClr val="accent2"/>
          </a:effectRef>
          <a:fontRef idx="minor">
            <a:schemeClr val="dk1"/>
          </a:fontRef>
        </p:style>
        <p:txBody>
          <a:bodyPr lIns="72000" tIns="126000" rIns="36000" numCol="1" rtlCol="0" anchor="t" anchorCtr="0"/>
          <a:lstStyle/>
          <a:p>
            <a:pPr>
              <a:spcBef>
                <a:spcPts val="300"/>
              </a:spcBef>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・住宅ストック（公的賃貸住宅、戸建）の老朽化対策</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・高齢者が住み慣れた地域で住み続けられる仕組み</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賃貸住宅のバリアフリー化</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高齢者</a:t>
            </a:r>
            <a:r>
              <a:rPr lang="ja-JP" altLang="en-US" sz="1100" dirty="0" smtClean="0">
                <a:solidFill>
                  <a:schemeClr val="tx1"/>
                </a:solidFill>
                <a:latin typeface="Meiryo UI" pitchFamily="50" charset="-128"/>
                <a:ea typeface="Meiryo UI" pitchFamily="50" charset="-128"/>
                <a:cs typeface="Meiryo UI" pitchFamily="50" charset="-128"/>
              </a:rPr>
              <a:t>への住</a:t>
            </a:r>
            <a:r>
              <a:rPr lang="ja-JP" altLang="en-US" sz="1100" dirty="0" smtClean="0">
                <a:latin typeface="Meiryo UI" pitchFamily="50" charset="-128"/>
                <a:ea typeface="Meiryo UI" pitchFamily="50" charset="-128"/>
                <a:cs typeface="Meiryo UI" pitchFamily="50" charset="-128"/>
              </a:rPr>
              <a:t>宅支援制度の充実</a:t>
            </a:r>
            <a:endParaRPr lang="en-US" altLang="ja-JP" sz="1100" dirty="0" smtClean="0">
              <a:latin typeface="Meiryo UI" pitchFamily="50" charset="-128"/>
              <a:ea typeface="Meiryo UI" pitchFamily="50" charset="-128"/>
              <a:cs typeface="Meiryo UI" pitchFamily="50" charset="-128"/>
            </a:endParaRPr>
          </a:p>
          <a:p>
            <a:pPr marL="88900" indent="-88900"/>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ﾘﾊﾞｰｽﾓｹﾞｰｼﾞ制度・保証人引受制度</a:t>
            </a:r>
            <a:r>
              <a:rPr lang="ja-JP" altLang="en-US" sz="1100" dirty="0">
                <a:latin typeface="Meiryo UI" pitchFamily="50" charset="-128"/>
                <a:ea typeface="Meiryo UI" pitchFamily="50" charset="-128"/>
                <a:cs typeface="Meiryo UI" pitchFamily="50" charset="-128"/>
              </a:rPr>
              <a:t>の</a:t>
            </a:r>
            <a:r>
              <a:rPr lang="ja-JP" altLang="en-US" sz="1100" dirty="0" smtClean="0">
                <a:latin typeface="Meiryo UI" pitchFamily="50" charset="-128"/>
                <a:ea typeface="Meiryo UI" pitchFamily="50" charset="-128"/>
                <a:cs typeface="Meiryo UI" pitchFamily="50" charset="-128"/>
              </a:rPr>
              <a:t>整備による高齢者の住替え支援</a:t>
            </a:r>
            <a:endParaRPr lang="en-US" altLang="ja-JP" sz="1100" dirty="0" smtClean="0">
              <a:latin typeface="Meiryo UI" pitchFamily="50" charset="-128"/>
              <a:ea typeface="Meiryo UI" pitchFamily="50" charset="-128"/>
              <a:cs typeface="Meiryo UI" pitchFamily="50" charset="-128"/>
            </a:endParaRPr>
          </a:p>
          <a:p>
            <a:pPr marL="88900" indent="-88900"/>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住替え後の空き家活用（若年世帯への賃貸など）</a:t>
            </a:r>
            <a:endParaRPr lang="en-US" altLang="ja-JP" sz="1100" dirty="0" smtClean="0">
              <a:latin typeface="Meiryo UI" pitchFamily="50" charset="-128"/>
              <a:ea typeface="Meiryo UI" pitchFamily="50" charset="-128"/>
              <a:cs typeface="Meiryo UI" pitchFamily="50" charset="-128"/>
            </a:endParaRPr>
          </a:p>
          <a:p>
            <a:pPr marL="88900" indent="-88900"/>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・若年世帯の流入を促す魅力ある住宅環境の創出</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賃貸住宅におけるリノベーションフリーの促進</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-SOHO</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、環境共生住宅など多様な生活・就労ｽﾀｲﾙに対応する住宅整備促進</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空き家活用によるシェアハウス、家賃補助など、安価な住宅の供給促進</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78763" y="1814511"/>
            <a:ext cx="4416314" cy="216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住宅</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政策</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83675" y="4083907"/>
            <a:ext cx="4416317" cy="1847836"/>
          </a:xfrm>
          <a:prstGeom prst="rect">
            <a:avLst/>
          </a:prstGeom>
        </p:spPr>
        <p:style>
          <a:lnRef idx="2">
            <a:schemeClr val="accent2"/>
          </a:lnRef>
          <a:fillRef idx="1">
            <a:schemeClr val="lt1"/>
          </a:fillRef>
          <a:effectRef idx="0">
            <a:schemeClr val="accent2"/>
          </a:effectRef>
          <a:fontRef idx="minor">
            <a:schemeClr val="dk1"/>
          </a:fontRef>
        </p:style>
        <p:txBody>
          <a:bodyPr lIns="72000" tIns="126000" rIns="72000" numCol="1" rtlCol="0" anchor="t" anchorCtr="0"/>
          <a:lstStyle/>
          <a:p>
            <a:pPr>
              <a:spcBef>
                <a:spcPts val="300"/>
              </a:spcBef>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・活用用地の創出</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老朽化する公営住宅・学校等の公的施設建替えによる用地創出</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itchFamily="50" charset="-128"/>
                <a:ea typeface="Meiryo UI" pitchFamily="50" charset="-128"/>
                <a:cs typeface="Meiryo UI" pitchFamily="50" charset="-128"/>
              </a:rPr>
              <a:t>大規模</a:t>
            </a:r>
            <a:r>
              <a:rPr lang="ja-JP" altLang="en-US" sz="1100" dirty="0">
                <a:latin typeface="Meiryo UI" pitchFamily="50" charset="-128"/>
                <a:ea typeface="Meiryo UI" pitchFamily="50" charset="-128"/>
                <a:cs typeface="Meiryo UI" pitchFamily="50" charset="-128"/>
              </a:rPr>
              <a:t>施設建替え予定・跡地の情報収集、提供</a:t>
            </a:r>
          </a:p>
          <a:p>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空き家</a:t>
            </a:r>
            <a:r>
              <a:rPr lang="ja-JP" altLang="en-US" sz="1100" dirty="0">
                <a:latin typeface="Meiryo UI" pitchFamily="50" charset="-128"/>
                <a:ea typeface="Meiryo UI" pitchFamily="50" charset="-128"/>
                <a:cs typeface="Meiryo UI" pitchFamily="50" charset="-128"/>
              </a:rPr>
              <a:t>条例の活用による土地の</a:t>
            </a:r>
            <a:r>
              <a:rPr lang="ja-JP" altLang="en-US" sz="1100" dirty="0" smtClean="0">
                <a:latin typeface="Meiryo UI" pitchFamily="50" charset="-128"/>
                <a:ea typeface="Meiryo UI" pitchFamily="50" charset="-128"/>
                <a:cs typeface="Meiryo UI" pitchFamily="50" charset="-128"/>
              </a:rPr>
              <a:t>創出</a:t>
            </a:r>
            <a:endParaRPr lang="en-US" altLang="ja-JP" sz="1100" dirty="0">
              <a:latin typeface="Meiryo UI" pitchFamily="50" charset="-128"/>
              <a:ea typeface="Meiryo UI" pitchFamily="50" charset="-128"/>
              <a:cs typeface="Meiryo UI"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・優良な都市基盤（道路・公園・学校・公共施設等）の活用</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動線や空間の連続性を強化し、利用度の低い公園・空間の魅力・ポテンシャルを向上</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緑道を活用した歩車分離の実現</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歩行空間と沿道施設の一体的な整備</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・道路・公園等の老朽化対策</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7"/>
          <p:cNvSpPr/>
          <p:nvPr/>
        </p:nvSpPr>
        <p:spPr>
          <a:xfrm>
            <a:off x="83678" y="3975907"/>
            <a:ext cx="4416315" cy="216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ストックの活用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4628581" y="444276"/>
            <a:ext cx="4416315" cy="993999"/>
          </a:xfrm>
          <a:prstGeom prst="rect">
            <a:avLst/>
          </a:prstGeom>
        </p:spPr>
        <p:style>
          <a:lnRef idx="2">
            <a:schemeClr val="accent2"/>
          </a:lnRef>
          <a:fillRef idx="1">
            <a:schemeClr val="lt1"/>
          </a:fillRef>
          <a:effectRef idx="0">
            <a:schemeClr val="accent2"/>
          </a:effectRef>
          <a:fontRef idx="minor">
            <a:schemeClr val="dk1"/>
          </a:fontRef>
        </p:style>
        <p:txBody>
          <a:bodyPr lIns="72000" tIns="126000" rIns="72000" numCol="1" rtlCol="0" anchor="t" anchorCtr="0"/>
          <a:lstStyle/>
          <a:p>
            <a:pPr marL="85725" indent="-85725"/>
            <a:r>
              <a:rPr lang="ja-JP" altLang="en-US" sz="1100" dirty="0" smtClean="0">
                <a:latin typeface="Meiryo UI" pitchFamily="50" charset="-128"/>
                <a:ea typeface="Meiryo UI" pitchFamily="50" charset="-128"/>
                <a:cs typeface="Meiryo UI" pitchFamily="50" charset="-128"/>
              </a:rPr>
              <a:t>・企業や大学等の立地魅力の向上</a:t>
            </a:r>
            <a:endParaRPr lang="en-US" altLang="ja-JP" sz="1100" dirty="0">
              <a:latin typeface="Meiryo UI" pitchFamily="50" charset="-128"/>
              <a:ea typeface="Meiryo UI" pitchFamily="50" charset="-128"/>
              <a:cs typeface="Meiryo UI" pitchFamily="50" charset="-128"/>
            </a:endParaRPr>
          </a:p>
          <a:p>
            <a:pPr marL="266700" indent="-266700"/>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不要地</a:t>
            </a:r>
            <a:r>
              <a:rPr lang="ja-JP" altLang="en-US" sz="1100" dirty="0">
                <a:latin typeface="Meiryo UI" pitchFamily="50" charset="-128"/>
                <a:ea typeface="Meiryo UI" pitchFamily="50" charset="-128"/>
                <a:cs typeface="Meiryo UI" pitchFamily="50" charset="-128"/>
              </a:rPr>
              <a:t>、低利用・未利用公有地での定期</a:t>
            </a:r>
            <a:r>
              <a:rPr lang="ja-JP" altLang="en-US" sz="1100" dirty="0" smtClean="0">
                <a:latin typeface="Meiryo UI" pitchFamily="50" charset="-128"/>
                <a:ea typeface="Meiryo UI" pitchFamily="50" charset="-128"/>
                <a:cs typeface="Meiryo UI" pitchFamily="50" charset="-128"/>
              </a:rPr>
              <a:t>借地権</a:t>
            </a:r>
            <a:r>
              <a:rPr lang="ja-JP" altLang="en-US" sz="1100" dirty="0">
                <a:latin typeface="Meiryo UI" pitchFamily="50" charset="-128"/>
                <a:ea typeface="Meiryo UI" pitchFamily="50" charset="-128"/>
                <a:cs typeface="Meiryo UI" pitchFamily="50" charset="-128"/>
              </a:rPr>
              <a:t>設定</a:t>
            </a:r>
            <a:r>
              <a:rPr lang="ja-JP" altLang="en-US" sz="1100" dirty="0" smtClean="0">
                <a:latin typeface="Meiryo UI" pitchFamily="50" charset="-128"/>
                <a:ea typeface="Meiryo UI" pitchFamily="50" charset="-128"/>
                <a:cs typeface="Meiryo UI" pitchFamily="50" charset="-128"/>
              </a:rPr>
              <a:t>、暫定</a:t>
            </a:r>
            <a:r>
              <a:rPr lang="ja-JP" altLang="en-US" sz="1100" dirty="0">
                <a:latin typeface="Meiryo UI" pitchFamily="50" charset="-128"/>
                <a:ea typeface="Meiryo UI" pitchFamily="50" charset="-128"/>
                <a:cs typeface="Meiryo UI" pitchFamily="50" charset="-128"/>
              </a:rPr>
              <a:t>利用の仕組み</a:t>
            </a:r>
            <a:r>
              <a:rPr lang="ja-JP" altLang="en-US" sz="1100" dirty="0" smtClean="0">
                <a:latin typeface="Meiryo UI" pitchFamily="50" charset="-128"/>
                <a:ea typeface="Meiryo UI" pitchFamily="50" charset="-128"/>
                <a:cs typeface="Meiryo UI" pitchFamily="50" charset="-128"/>
              </a:rPr>
              <a:t>、払下げ</a:t>
            </a:r>
            <a:r>
              <a:rPr lang="ja-JP" altLang="en-US" sz="1100" dirty="0">
                <a:latin typeface="Meiryo UI" pitchFamily="50" charset="-128"/>
                <a:ea typeface="Meiryo UI" pitchFamily="50" charset="-128"/>
                <a:cs typeface="Meiryo UI" pitchFamily="50" charset="-128"/>
              </a:rPr>
              <a:t>など、</a:t>
            </a:r>
            <a:r>
              <a:rPr lang="ja-JP" altLang="en-US" sz="1100" dirty="0" smtClean="0">
                <a:latin typeface="Meiryo UI" pitchFamily="50" charset="-128"/>
                <a:ea typeface="Meiryo UI" pitchFamily="50" charset="-128"/>
                <a:cs typeface="Meiryo UI" pitchFamily="50" charset="-128"/>
              </a:rPr>
              <a:t>優遇条件</a:t>
            </a:r>
            <a:r>
              <a:rPr lang="ja-JP" altLang="en-US" sz="1100" dirty="0">
                <a:latin typeface="Meiryo UI" pitchFamily="50" charset="-128"/>
                <a:ea typeface="Meiryo UI" pitchFamily="50" charset="-128"/>
                <a:cs typeface="Meiryo UI" pitchFamily="50" charset="-128"/>
              </a:rPr>
              <a:t>の</a:t>
            </a:r>
            <a:r>
              <a:rPr lang="ja-JP" altLang="en-US" sz="1100" dirty="0" smtClean="0">
                <a:latin typeface="Meiryo UI" pitchFamily="50" charset="-128"/>
                <a:ea typeface="Meiryo UI" pitchFamily="50" charset="-128"/>
                <a:cs typeface="Meiryo UI" pitchFamily="50" charset="-128"/>
              </a:rPr>
              <a:t>整備</a:t>
            </a:r>
            <a:endParaRPr lang="en-US" altLang="ja-JP" sz="1100" dirty="0" smtClean="0">
              <a:latin typeface="Meiryo UI" pitchFamily="50" charset="-128"/>
              <a:ea typeface="Meiryo UI" pitchFamily="50" charset="-128"/>
              <a:cs typeface="Meiryo UI" pitchFamily="50" charset="-128"/>
            </a:endParaRPr>
          </a:p>
          <a:p>
            <a:pPr marL="85725" indent="-85725"/>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大規模施設建替え予定・跡地の情報収集、提供</a:t>
            </a:r>
            <a:endParaRPr lang="en-US" altLang="ja-JP" sz="1100" dirty="0" smtClean="0">
              <a:latin typeface="Meiryo UI" pitchFamily="50" charset="-128"/>
              <a:ea typeface="Meiryo UI" pitchFamily="50" charset="-128"/>
              <a:cs typeface="Meiryo UI" pitchFamily="50" charset="-128"/>
            </a:endParaRPr>
          </a:p>
          <a:p>
            <a:pPr marL="85725" indent="-85725"/>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空き家・空き店舗のブランチオフィス（実証拠点等）としての利用促進</a:t>
            </a:r>
            <a:endParaRPr lang="en-US" altLang="ja-JP" sz="1100" dirty="0">
              <a:latin typeface="Meiryo UI" pitchFamily="50" charset="-128"/>
              <a:ea typeface="Meiryo UI" pitchFamily="50" charset="-128"/>
              <a:cs typeface="Meiryo UI" pitchFamily="50" charset="-128"/>
            </a:endParaRPr>
          </a:p>
        </p:txBody>
      </p:sp>
      <p:sp>
        <p:nvSpPr>
          <p:cNvPr id="34" name="角丸四角形 33"/>
          <p:cNvSpPr/>
          <p:nvPr/>
        </p:nvSpPr>
        <p:spPr>
          <a:xfrm>
            <a:off x="4628580" y="317770"/>
            <a:ext cx="4416315" cy="216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立地促進</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4644379" y="4450610"/>
            <a:ext cx="4412904" cy="1482259"/>
          </a:xfrm>
          <a:prstGeom prst="rect">
            <a:avLst/>
          </a:prstGeom>
        </p:spPr>
        <p:style>
          <a:lnRef idx="2">
            <a:schemeClr val="accent2"/>
          </a:lnRef>
          <a:fillRef idx="1">
            <a:schemeClr val="lt1"/>
          </a:fillRef>
          <a:effectRef idx="0">
            <a:schemeClr val="accent2"/>
          </a:effectRef>
          <a:fontRef idx="minor">
            <a:schemeClr val="dk1"/>
          </a:fontRef>
        </p:style>
        <p:txBody>
          <a:bodyPr lIns="72000" tIns="126000" rIns="0" rtlCol="0" anchor="t" anchorCtr="0"/>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・世代、職業など多様な住民がつながりながら活躍できる場と機会の創出</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アクティブシニアが活動する機会の創出（子育て支援、経験・技術を活かした後進指導、教育への参加　など）</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シニアのビジネスでの活躍支援（起業・ソーシャルビジネス展開など）</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の活動（高齢者見守り、交流イベント、まちづくり）</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空き地を活用した園芸・農地の創出、空き家、空き店舗を活用した日常的な交流、イベント・アート等の活動の場の創出</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企業・大学等の実証支援（安全性確認やﾏｯﾁﾝｸﾞ等ﾌﾟﾗｯﾄﾌｫｰﾑ整備）</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4644196" y="4323692"/>
            <a:ext cx="4424041" cy="216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人の交流、多様化</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二等辺三角形 10"/>
          <p:cNvSpPr/>
          <p:nvPr/>
        </p:nvSpPr>
        <p:spPr>
          <a:xfrm rot="10800000">
            <a:off x="2410661" y="5970518"/>
            <a:ext cx="4320480" cy="139995"/>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2" name="スライド番号プレースホルダー 1"/>
          <p:cNvSpPr>
            <a:spLocks noGrp="1"/>
          </p:cNvSpPr>
          <p:nvPr>
            <p:ph type="sldNum" sz="quarter" idx="12"/>
          </p:nvPr>
        </p:nvSpPr>
        <p:spPr>
          <a:xfrm>
            <a:off x="8820472" y="6521790"/>
            <a:ext cx="432048" cy="336210"/>
          </a:xfrm>
        </p:spPr>
        <p:txBody>
          <a:bodyPr/>
          <a:lstStyle/>
          <a:p>
            <a:pPr>
              <a:defRPr/>
            </a:pPr>
            <a:fld id="{047F61EB-7B83-4E9F-8C51-308FE2BAADEC}" type="slidenum">
              <a:rPr lang="ja-JP" altLang="en-US" smtClean="0">
                <a:solidFill>
                  <a:srgbClr val="073E87"/>
                </a:solidFill>
              </a:rPr>
              <a:pPr>
                <a:defRPr/>
              </a:pPr>
              <a:t>10</a:t>
            </a:fld>
            <a:endParaRPr lang="ja-JP" altLang="en-US" dirty="0">
              <a:solidFill>
                <a:srgbClr val="073E87"/>
              </a:solidFill>
            </a:endParaRPr>
          </a:p>
        </p:txBody>
      </p:sp>
    </p:spTree>
    <p:extLst>
      <p:ext uri="{BB962C8B-B14F-4D97-AF65-F5344CB8AC3E}">
        <p14:creationId xmlns:p14="http://schemas.microsoft.com/office/powerpoint/2010/main" val="249890093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14" y="1192340"/>
            <a:ext cx="6399211" cy="449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AutoShape 34"/>
          <p:cNvSpPr>
            <a:spLocks noChangeArrowheads="1"/>
          </p:cNvSpPr>
          <p:nvPr/>
        </p:nvSpPr>
        <p:spPr bwMode="auto">
          <a:xfrm>
            <a:off x="4470401" y="3178188"/>
            <a:ext cx="3535363" cy="2274760"/>
          </a:xfrm>
          <a:prstGeom prst="roundRect">
            <a:avLst>
              <a:gd name="adj" fmla="val 3421"/>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126" name="Text Box 35"/>
          <p:cNvSpPr txBox="1">
            <a:spLocks noChangeArrowheads="1"/>
          </p:cNvSpPr>
          <p:nvPr/>
        </p:nvSpPr>
        <p:spPr bwMode="auto">
          <a:xfrm>
            <a:off x="5643312" y="3401842"/>
            <a:ext cx="1435514" cy="3979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dirty="0" err="1">
                <a:solidFill>
                  <a:srgbClr val="FF3300"/>
                </a:solidFill>
                <a:ea typeface="Meiryo UI" panose="020B0604030504040204" pitchFamily="50" charset="-128"/>
                <a:cs typeface="Meiryo UI" panose="020B0604030504040204" pitchFamily="50" charset="-128"/>
              </a:rPr>
              <a:t>よど</a:t>
            </a:r>
            <a:r>
              <a:rPr lang="ja-JP" altLang="en-US" sz="2000" dirty="0">
                <a:solidFill>
                  <a:srgbClr val="FF3300"/>
                </a:solidFill>
                <a:ea typeface="Meiryo UI" panose="020B0604030504040204" pitchFamily="50" charset="-128"/>
                <a:cs typeface="Meiryo UI" panose="020B0604030504040204" pitchFamily="50" charset="-128"/>
              </a:rPr>
              <a:t>まちカフェ</a:t>
            </a:r>
          </a:p>
        </p:txBody>
      </p:sp>
      <p:sp>
        <p:nvSpPr>
          <p:cNvPr id="5127" name="AutoShape 37"/>
          <p:cNvSpPr>
            <a:spLocks noChangeArrowheads="1"/>
          </p:cNvSpPr>
          <p:nvPr/>
        </p:nvSpPr>
        <p:spPr bwMode="auto">
          <a:xfrm>
            <a:off x="3257551" y="3540118"/>
            <a:ext cx="1127125" cy="1917592"/>
          </a:xfrm>
          <a:prstGeom prst="roundRect">
            <a:avLst>
              <a:gd name="adj" fmla="val 7324"/>
            </a:avLst>
          </a:prstGeom>
          <a:noFill/>
          <a:ln w="57150">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128" name="AutoShape 38"/>
          <p:cNvSpPr>
            <a:spLocks noChangeArrowheads="1"/>
          </p:cNvSpPr>
          <p:nvPr/>
        </p:nvSpPr>
        <p:spPr bwMode="auto">
          <a:xfrm>
            <a:off x="3621088" y="5395801"/>
            <a:ext cx="368300" cy="501622"/>
          </a:xfrm>
          <a:prstGeom prst="upArrow">
            <a:avLst>
              <a:gd name="adj1" fmla="val 50000"/>
              <a:gd name="adj2" fmla="val 34052"/>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129" name="AutoShape 39"/>
          <p:cNvSpPr>
            <a:spLocks noChangeArrowheads="1"/>
          </p:cNvSpPr>
          <p:nvPr/>
        </p:nvSpPr>
        <p:spPr bwMode="auto">
          <a:xfrm>
            <a:off x="4848225" y="5389451"/>
            <a:ext cx="368300" cy="501622"/>
          </a:xfrm>
          <a:prstGeom prst="upArrow">
            <a:avLst>
              <a:gd name="adj1" fmla="val 50000"/>
              <a:gd name="adj2" fmla="val 34052"/>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130" name="Text Box 40"/>
          <p:cNvSpPr txBox="1">
            <a:spLocks noChangeArrowheads="1"/>
          </p:cNvSpPr>
          <p:nvPr/>
        </p:nvSpPr>
        <p:spPr bwMode="auto">
          <a:xfrm>
            <a:off x="3532188" y="5965681"/>
            <a:ext cx="553357" cy="3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solidFill>
                  <a:schemeClr val="bg2"/>
                </a:solidFill>
                <a:ea typeface="Meiryo UI" panose="020B0604030504040204" pitchFamily="50" charset="-128"/>
                <a:cs typeface="Meiryo UI" panose="020B0604030504040204" pitchFamily="50" charset="-128"/>
              </a:rPr>
              <a:t>入口</a:t>
            </a:r>
          </a:p>
        </p:txBody>
      </p:sp>
      <p:sp>
        <p:nvSpPr>
          <p:cNvPr id="5131" name="Text Box 41"/>
          <p:cNvSpPr txBox="1">
            <a:spLocks noChangeArrowheads="1"/>
          </p:cNvSpPr>
          <p:nvPr/>
        </p:nvSpPr>
        <p:spPr bwMode="auto">
          <a:xfrm>
            <a:off x="4992689" y="5959332"/>
            <a:ext cx="553357" cy="3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solidFill>
                  <a:schemeClr val="bg2"/>
                </a:solidFill>
                <a:ea typeface="Meiryo UI" panose="020B0604030504040204" pitchFamily="50" charset="-128"/>
                <a:cs typeface="Meiryo UI" panose="020B0604030504040204" pitchFamily="50" charset="-128"/>
              </a:rPr>
              <a:t>入口</a:t>
            </a:r>
          </a:p>
        </p:txBody>
      </p:sp>
      <p:sp>
        <p:nvSpPr>
          <p:cNvPr id="5132" name="AutoShape 42"/>
          <p:cNvSpPr>
            <a:spLocks noChangeArrowheads="1"/>
          </p:cNvSpPr>
          <p:nvPr/>
        </p:nvSpPr>
        <p:spPr bwMode="auto">
          <a:xfrm>
            <a:off x="3141664" y="3222637"/>
            <a:ext cx="212725" cy="222237"/>
          </a:xfrm>
          <a:prstGeom prst="leftRightArrow">
            <a:avLst>
              <a:gd name="adj1" fmla="val 50000"/>
              <a:gd name="adj2" fmla="val 20000"/>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133" name="Text Box 43"/>
          <p:cNvSpPr txBox="1">
            <a:spLocks noChangeArrowheads="1"/>
          </p:cNvSpPr>
          <p:nvPr/>
        </p:nvSpPr>
        <p:spPr bwMode="auto">
          <a:xfrm>
            <a:off x="3302000" y="3198826"/>
            <a:ext cx="579005" cy="24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a:solidFill>
                  <a:schemeClr val="bg2"/>
                </a:solidFill>
                <a:ea typeface="Meiryo UI" panose="020B0604030504040204" pitchFamily="50" charset="-128"/>
                <a:cs typeface="Meiryo UI" panose="020B0604030504040204" pitchFamily="50" charset="-128"/>
              </a:rPr>
              <a:t>出入口</a:t>
            </a:r>
          </a:p>
        </p:txBody>
      </p:sp>
      <p:sp>
        <p:nvSpPr>
          <p:cNvPr id="5134" name="Text Box 44"/>
          <p:cNvSpPr txBox="1">
            <a:spLocks noChangeArrowheads="1"/>
          </p:cNvSpPr>
          <p:nvPr/>
        </p:nvSpPr>
        <p:spPr bwMode="auto">
          <a:xfrm>
            <a:off x="2157414" y="4027454"/>
            <a:ext cx="891591" cy="3759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ea typeface="Meiryo UI" panose="020B0604030504040204" pitchFamily="50" charset="-128"/>
                <a:cs typeface="Meiryo UI" panose="020B0604030504040204" pitchFamily="50" charset="-128"/>
              </a:rPr>
              <a:t>事務室</a:t>
            </a:r>
          </a:p>
        </p:txBody>
      </p:sp>
      <p:sp>
        <p:nvSpPr>
          <p:cNvPr id="5135" name="Line 52"/>
          <p:cNvSpPr>
            <a:spLocks noChangeShapeType="1"/>
          </p:cNvSpPr>
          <p:nvPr/>
        </p:nvSpPr>
        <p:spPr bwMode="auto">
          <a:xfrm flipH="1" flipV="1">
            <a:off x="2652713" y="3255973"/>
            <a:ext cx="133350" cy="301608"/>
          </a:xfrm>
          <a:prstGeom prst="line">
            <a:avLst/>
          </a:prstGeom>
          <a:noFill/>
          <a:ln w="28575">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09" tIns="44655" rIns="89309" bIns="44655"/>
          <a:lstStyle/>
          <a:p>
            <a:endParaRPr lang="ja-JP" altLang="en-US"/>
          </a:p>
        </p:txBody>
      </p:sp>
      <p:sp>
        <p:nvSpPr>
          <p:cNvPr id="5136" name="AutoShape 53"/>
          <p:cNvSpPr>
            <a:spLocks noChangeArrowheads="1"/>
          </p:cNvSpPr>
          <p:nvPr/>
        </p:nvSpPr>
        <p:spPr bwMode="auto">
          <a:xfrm>
            <a:off x="7735887" y="3602028"/>
            <a:ext cx="88900" cy="1449305"/>
          </a:xfrm>
          <a:prstGeom prst="roundRect">
            <a:avLst>
              <a:gd name="adj" fmla="val 50000"/>
            </a:avLst>
          </a:prstGeom>
          <a:solidFill>
            <a:schemeClr val="folHlink"/>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137" name="Line 54"/>
          <p:cNvSpPr>
            <a:spLocks noChangeShapeType="1"/>
          </p:cNvSpPr>
          <p:nvPr/>
        </p:nvSpPr>
        <p:spPr bwMode="auto">
          <a:xfrm flipV="1">
            <a:off x="7770813" y="3446462"/>
            <a:ext cx="601662" cy="444475"/>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09" tIns="44655" rIns="89309" bIns="44655"/>
          <a:lstStyle/>
          <a:p>
            <a:endParaRPr lang="ja-JP" altLang="en-US"/>
          </a:p>
        </p:txBody>
      </p:sp>
      <p:sp>
        <p:nvSpPr>
          <p:cNvPr id="5138" name="Text Box 55"/>
          <p:cNvSpPr txBox="1">
            <a:spLocks noChangeArrowheads="1"/>
          </p:cNvSpPr>
          <p:nvPr/>
        </p:nvSpPr>
        <p:spPr bwMode="auto">
          <a:xfrm>
            <a:off x="8194676" y="3194063"/>
            <a:ext cx="735001" cy="27484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solidFill>
                  <a:schemeClr val="folHlink"/>
                </a:solidFill>
                <a:ea typeface="Meiryo UI" panose="020B0604030504040204" pitchFamily="50" charset="-128"/>
                <a:cs typeface="Meiryo UI" panose="020B0604030504040204" pitchFamily="50" charset="-128"/>
              </a:rPr>
              <a:t>スクリーン</a:t>
            </a:r>
          </a:p>
        </p:txBody>
      </p:sp>
      <p:sp>
        <p:nvSpPr>
          <p:cNvPr id="5139" name="Text Box 56"/>
          <p:cNvSpPr txBox="1">
            <a:spLocks noChangeArrowheads="1"/>
          </p:cNvSpPr>
          <p:nvPr/>
        </p:nvSpPr>
        <p:spPr bwMode="auto">
          <a:xfrm>
            <a:off x="7250114" y="2889280"/>
            <a:ext cx="555465" cy="2440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a:solidFill>
                  <a:srgbClr val="FF3300"/>
                </a:solidFill>
                <a:ea typeface="Meiryo UI" panose="020B0604030504040204" pitchFamily="50" charset="-128"/>
                <a:cs typeface="Meiryo UI" panose="020B0604030504040204" pitchFamily="50" charset="-128"/>
              </a:rPr>
              <a:t>キッチン</a:t>
            </a:r>
          </a:p>
        </p:txBody>
      </p:sp>
      <p:sp>
        <p:nvSpPr>
          <p:cNvPr id="5140" name="Rectangle 57"/>
          <p:cNvSpPr>
            <a:spLocks noChangeArrowheads="1"/>
          </p:cNvSpPr>
          <p:nvPr/>
        </p:nvSpPr>
        <p:spPr bwMode="auto">
          <a:xfrm>
            <a:off x="3311526" y="4906880"/>
            <a:ext cx="388938" cy="333356"/>
          </a:xfrm>
          <a:prstGeom prst="rect">
            <a:avLst/>
          </a:prstGeom>
          <a:solidFill>
            <a:schemeClr val="folHlink"/>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141" name="Line 58"/>
          <p:cNvSpPr>
            <a:spLocks noChangeShapeType="1"/>
          </p:cNvSpPr>
          <p:nvPr/>
        </p:nvSpPr>
        <p:spPr bwMode="auto">
          <a:xfrm flipV="1">
            <a:off x="2767014" y="5132292"/>
            <a:ext cx="703262" cy="80323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09" tIns="44655" rIns="89309" bIns="44655"/>
          <a:lstStyle/>
          <a:p>
            <a:endParaRPr lang="ja-JP" altLang="en-US"/>
          </a:p>
        </p:txBody>
      </p:sp>
      <p:sp>
        <p:nvSpPr>
          <p:cNvPr id="5142" name="Text Box 59"/>
          <p:cNvSpPr txBox="1">
            <a:spLocks noChangeArrowheads="1"/>
          </p:cNvSpPr>
          <p:nvPr/>
        </p:nvSpPr>
        <p:spPr bwMode="auto">
          <a:xfrm>
            <a:off x="2344739" y="5908535"/>
            <a:ext cx="967437" cy="27484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solidFill>
                  <a:schemeClr val="folHlink"/>
                </a:solidFill>
                <a:ea typeface="Meiryo UI" panose="020B0604030504040204" pitchFamily="50" charset="-128"/>
                <a:cs typeface="Meiryo UI" panose="020B0604030504040204" pitchFamily="50" charset="-128"/>
              </a:rPr>
              <a:t>情報コーナー</a:t>
            </a:r>
          </a:p>
        </p:txBody>
      </p:sp>
      <p:sp>
        <p:nvSpPr>
          <p:cNvPr id="5144" name="Rectangle 61"/>
          <p:cNvSpPr>
            <a:spLocks noChangeArrowheads="1"/>
          </p:cNvSpPr>
          <p:nvPr/>
        </p:nvSpPr>
        <p:spPr bwMode="auto">
          <a:xfrm>
            <a:off x="4503739" y="3211526"/>
            <a:ext cx="1639887" cy="155566"/>
          </a:xfrm>
          <a:prstGeom prst="rect">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145" name="Line 63"/>
          <p:cNvSpPr>
            <a:spLocks noChangeShapeType="1"/>
          </p:cNvSpPr>
          <p:nvPr/>
        </p:nvSpPr>
        <p:spPr bwMode="auto">
          <a:xfrm flipV="1">
            <a:off x="5942014" y="2452912"/>
            <a:ext cx="234950" cy="791948"/>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09" tIns="44655" rIns="89309" bIns="44655"/>
          <a:lstStyle/>
          <a:p>
            <a:endParaRPr lang="ja-JP" altLang="en-US"/>
          </a:p>
        </p:txBody>
      </p:sp>
      <p:sp>
        <p:nvSpPr>
          <p:cNvPr id="5146" name="Text Box 64"/>
          <p:cNvSpPr txBox="1">
            <a:spLocks noChangeArrowheads="1"/>
          </p:cNvSpPr>
          <p:nvPr/>
        </p:nvSpPr>
        <p:spPr bwMode="auto">
          <a:xfrm>
            <a:off x="5764053" y="2171441"/>
            <a:ext cx="869654" cy="2748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dirty="0">
                <a:solidFill>
                  <a:srgbClr val="FF3300"/>
                </a:solidFill>
                <a:ea typeface="Meiryo UI" panose="020B0604030504040204" pitchFamily="50" charset="-128"/>
                <a:cs typeface="Meiryo UI" panose="020B0604030504040204" pitchFamily="50" charset="-128"/>
              </a:rPr>
              <a:t>書架棚など</a:t>
            </a:r>
          </a:p>
        </p:txBody>
      </p:sp>
      <p:sp>
        <p:nvSpPr>
          <p:cNvPr id="5147" name="Rectangle 65"/>
          <p:cNvSpPr>
            <a:spLocks noChangeArrowheads="1"/>
          </p:cNvSpPr>
          <p:nvPr/>
        </p:nvSpPr>
        <p:spPr bwMode="auto">
          <a:xfrm>
            <a:off x="3305176" y="3617903"/>
            <a:ext cx="388938" cy="746082"/>
          </a:xfrm>
          <a:prstGeom prst="rect">
            <a:avLst/>
          </a:prstGeom>
          <a:solidFill>
            <a:schemeClr val="folHlink"/>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151" name="AutoShape 70"/>
          <p:cNvSpPr>
            <a:spLocks noChangeArrowheads="1"/>
          </p:cNvSpPr>
          <p:nvPr/>
        </p:nvSpPr>
        <p:spPr bwMode="auto">
          <a:xfrm>
            <a:off x="5942013" y="5383102"/>
            <a:ext cx="368300" cy="501622"/>
          </a:xfrm>
          <a:prstGeom prst="upArrow">
            <a:avLst>
              <a:gd name="adj1" fmla="val 50000"/>
              <a:gd name="adj2" fmla="val 34052"/>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152" name="AutoShape 71"/>
          <p:cNvSpPr>
            <a:spLocks noChangeArrowheads="1"/>
          </p:cNvSpPr>
          <p:nvPr/>
        </p:nvSpPr>
        <p:spPr bwMode="auto">
          <a:xfrm>
            <a:off x="6991350" y="5376752"/>
            <a:ext cx="368300" cy="501622"/>
          </a:xfrm>
          <a:prstGeom prst="upArrow">
            <a:avLst>
              <a:gd name="adj1" fmla="val 50000"/>
              <a:gd name="adj2" fmla="val 34052"/>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153" name="Rectangle 72"/>
          <p:cNvSpPr>
            <a:spLocks noChangeArrowheads="1"/>
          </p:cNvSpPr>
          <p:nvPr/>
        </p:nvSpPr>
        <p:spPr bwMode="auto">
          <a:xfrm>
            <a:off x="3044826" y="2898805"/>
            <a:ext cx="5095875" cy="2765269"/>
          </a:xfrm>
          <a:prstGeom prst="rect">
            <a:avLst/>
          </a:prstGeom>
          <a:noFill/>
          <a:ln w="57150">
            <a:solidFill>
              <a:srgbClr val="CC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156" name="Text Box 36"/>
          <p:cNvSpPr txBox="1">
            <a:spLocks noChangeArrowheads="1"/>
          </p:cNvSpPr>
          <p:nvPr/>
        </p:nvSpPr>
        <p:spPr bwMode="auto">
          <a:xfrm>
            <a:off x="2911477" y="4510026"/>
            <a:ext cx="1695201" cy="3979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a:solidFill>
                  <a:srgbClr val="3333FF"/>
                </a:solidFill>
                <a:ea typeface="Meiryo UI" panose="020B0604030504040204" pitchFamily="50" charset="-128"/>
                <a:cs typeface="Meiryo UI" panose="020B0604030504040204" pitchFamily="50" charset="-128"/>
              </a:rPr>
              <a:t>よどまち保健室</a:t>
            </a:r>
          </a:p>
        </p:txBody>
      </p:sp>
      <p:sp>
        <p:nvSpPr>
          <p:cNvPr id="5157" name="Line 63"/>
          <p:cNvSpPr>
            <a:spLocks noChangeShapeType="1"/>
          </p:cNvSpPr>
          <p:nvPr/>
        </p:nvSpPr>
        <p:spPr bwMode="auto">
          <a:xfrm>
            <a:off x="5002214" y="3821090"/>
            <a:ext cx="766762" cy="2430325"/>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09" tIns="44655" rIns="89309" bIns="44655"/>
          <a:lstStyle/>
          <a:p>
            <a:endParaRPr lang="ja-JP" altLang="en-US"/>
          </a:p>
        </p:txBody>
      </p:sp>
      <p:sp>
        <p:nvSpPr>
          <p:cNvPr id="5158" name="Text Box 64"/>
          <p:cNvSpPr txBox="1">
            <a:spLocks noChangeArrowheads="1"/>
          </p:cNvSpPr>
          <p:nvPr/>
        </p:nvSpPr>
        <p:spPr bwMode="auto">
          <a:xfrm>
            <a:off x="5592763" y="5880437"/>
            <a:ext cx="2814097" cy="4595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dirty="0">
                <a:solidFill>
                  <a:srgbClr val="FF3300"/>
                </a:solidFill>
                <a:ea typeface="Meiryo UI" panose="020B0604030504040204" pitchFamily="50" charset="-128"/>
                <a:cs typeface="Meiryo UI" panose="020B0604030504040204" pitchFamily="50" charset="-128"/>
              </a:rPr>
              <a:t>各テーブル単位で</a:t>
            </a:r>
            <a:r>
              <a:rPr lang="en-US" altLang="ja-JP" sz="1200" dirty="0">
                <a:solidFill>
                  <a:srgbClr val="FF3300"/>
                </a:solidFill>
                <a:ea typeface="Meiryo UI" panose="020B0604030504040204" pitchFamily="50" charset="-128"/>
                <a:cs typeface="Meiryo UI" panose="020B0604030504040204" pitchFamily="50" charset="-128"/>
              </a:rPr>
              <a:t>IH</a:t>
            </a:r>
            <a:r>
              <a:rPr lang="ja-JP" altLang="en-US" sz="1200" dirty="0">
                <a:solidFill>
                  <a:srgbClr val="FF3300"/>
                </a:solidFill>
                <a:ea typeface="Meiryo UI" panose="020B0604030504040204" pitchFamily="50" charset="-128"/>
                <a:cs typeface="Meiryo UI" panose="020B0604030504040204" pitchFamily="50" charset="-128"/>
              </a:rPr>
              <a:t>調理器（簡易タイプ）</a:t>
            </a:r>
            <a:endParaRPr lang="en-US" altLang="ja-JP" sz="1200" dirty="0">
              <a:solidFill>
                <a:srgbClr val="FF3300"/>
              </a:solidFill>
              <a:ea typeface="Meiryo UI" panose="020B0604030504040204" pitchFamily="50" charset="-128"/>
              <a:cs typeface="Meiryo UI" panose="020B0604030504040204" pitchFamily="50" charset="-128"/>
            </a:endParaRPr>
          </a:p>
          <a:p>
            <a:pPr>
              <a:spcBef>
                <a:spcPct val="0"/>
              </a:spcBef>
              <a:buFontTx/>
              <a:buNone/>
            </a:pPr>
            <a:r>
              <a:rPr lang="ja-JP" altLang="en-US" sz="1200" dirty="0">
                <a:solidFill>
                  <a:srgbClr val="FF3300"/>
                </a:solidFill>
                <a:ea typeface="Meiryo UI" panose="020B0604030504040204" pitchFamily="50" charset="-128"/>
                <a:cs typeface="Meiryo UI" panose="020B0604030504040204" pitchFamily="50" charset="-128"/>
              </a:rPr>
              <a:t>使用可能（最大６テーブル）</a:t>
            </a:r>
          </a:p>
        </p:txBody>
      </p:sp>
      <p:pic>
        <p:nvPicPr>
          <p:cNvPr id="39" name="図 38"/>
          <p:cNvPicPr>
            <a:picLocks noChangeAspect="1"/>
          </p:cNvPicPr>
          <p:nvPr/>
        </p:nvPicPr>
        <p:blipFill>
          <a:blip r:embed="rId3"/>
          <a:stretch>
            <a:fillRect/>
          </a:stretch>
        </p:blipFill>
        <p:spPr>
          <a:xfrm>
            <a:off x="428625" y="319353"/>
            <a:ext cx="2357439" cy="1442217"/>
          </a:xfrm>
          <a:prstGeom prst="rect">
            <a:avLst/>
          </a:prstGeom>
        </p:spPr>
      </p:pic>
      <p:sp>
        <p:nvSpPr>
          <p:cNvPr id="2" name="正方形/長方形 1"/>
          <p:cNvSpPr/>
          <p:nvPr/>
        </p:nvSpPr>
        <p:spPr>
          <a:xfrm>
            <a:off x="1035610" y="5792263"/>
            <a:ext cx="799121" cy="367181"/>
          </a:xfrm>
          <a:prstGeom prst="rect">
            <a:avLst/>
          </a:prstGeom>
        </p:spPr>
        <p:txBody>
          <a:bodyPr wrap="none" lIns="89309" tIns="44655" rIns="89309" bIns="44655">
            <a:spAutoFit/>
          </a:bodyPr>
          <a:lstStyle/>
          <a:p>
            <a:r>
              <a:rPr lang="ja-JP" altLang="en-US" dirty="0"/>
              <a:t>約８㎡</a:t>
            </a:r>
          </a:p>
        </p:txBody>
      </p:sp>
      <p:sp>
        <p:nvSpPr>
          <p:cNvPr id="3" name="円/楕円 2"/>
          <p:cNvSpPr/>
          <p:nvPr/>
        </p:nvSpPr>
        <p:spPr bwMode="auto">
          <a:xfrm>
            <a:off x="846397" y="5743249"/>
            <a:ext cx="1182397" cy="508166"/>
          </a:xfrm>
          <a:prstGeom prst="ellipse">
            <a:avLst/>
          </a:prstGeom>
          <a:no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rtlCol="0" anchor="ctr"/>
          <a:lstStyle/>
          <a:p>
            <a:pPr algn="ctr" eaLnBrk="1" hangingPunct="1"/>
            <a:endParaRPr kumimoji="1" lang="ja-JP" altLang="en-US"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Line 58"/>
          <p:cNvSpPr>
            <a:spLocks noChangeShapeType="1"/>
          </p:cNvSpPr>
          <p:nvPr/>
        </p:nvSpPr>
        <p:spPr bwMode="auto">
          <a:xfrm flipV="1">
            <a:off x="1481137" y="4873240"/>
            <a:ext cx="1883431" cy="88219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09" tIns="44655" rIns="89309" bIns="44655"/>
          <a:lstStyle/>
          <a:p>
            <a:endParaRPr lang="ja-JP" altLang="en-US"/>
          </a:p>
        </p:txBody>
      </p:sp>
      <p:sp>
        <p:nvSpPr>
          <p:cNvPr id="43" name="正方形/長方形 42"/>
          <p:cNvSpPr/>
          <p:nvPr/>
        </p:nvSpPr>
        <p:spPr>
          <a:xfrm>
            <a:off x="8071644" y="2183331"/>
            <a:ext cx="872860" cy="367181"/>
          </a:xfrm>
          <a:prstGeom prst="rect">
            <a:avLst/>
          </a:prstGeom>
        </p:spPr>
        <p:txBody>
          <a:bodyPr wrap="none" lIns="89309" tIns="44655" rIns="89309" bIns="44655">
            <a:spAutoFit/>
          </a:bodyPr>
          <a:lstStyle/>
          <a:p>
            <a:r>
              <a:rPr lang="ja-JP" altLang="en-US" dirty="0" smtClean="0"/>
              <a:t>約</a:t>
            </a:r>
            <a:r>
              <a:rPr lang="en-US" altLang="ja-JP" dirty="0" smtClean="0"/>
              <a:t>50</a:t>
            </a:r>
            <a:r>
              <a:rPr lang="ja-JP" altLang="en-US" dirty="0" smtClean="0"/>
              <a:t>㎡</a:t>
            </a:r>
            <a:endParaRPr lang="ja-JP" altLang="en-US" dirty="0"/>
          </a:p>
        </p:txBody>
      </p:sp>
      <p:sp>
        <p:nvSpPr>
          <p:cNvPr id="44" name="円/楕円 43"/>
          <p:cNvSpPr/>
          <p:nvPr/>
        </p:nvSpPr>
        <p:spPr bwMode="auto">
          <a:xfrm>
            <a:off x="7952176" y="2108080"/>
            <a:ext cx="1182397" cy="508166"/>
          </a:xfrm>
          <a:prstGeom prst="ellipse">
            <a:avLst/>
          </a:prstGeom>
          <a:no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rtlCol="0" anchor="ctr"/>
          <a:lstStyle/>
          <a:p>
            <a:pPr algn="ctr" eaLnBrk="1" hangingPunct="1"/>
            <a:endParaRPr kumimoji="1" lang="ja-JP" altLang="en-US"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Line 63"/>
          <p:cNvSpPr>
            <a:spLocks noChangeShapeType="1"/>
          </p:cNvSpPr>
          <p:nvPr/>
        </p:nvSpPr>
        <p:spPr bwMode="auto">
          <a:xfrm flipV="1">
            <a:off x="6553200" y="2609895"/>
            <a:ext cx="1819274" cy="796881"/>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09" tIns="44655" rIns="89309" bIns="44655"/>
          <a:lstStyle/>
          <a:p>
            <a:endParaRPr lang="ja-JP" altLang="en-US"/>
          </a:p>
        </p:txBody>
      </p:sp>
      <p:sp>
        <p:nvSpPr>
          <p:cNvPr id="40" name="テキスト ボックス 39"/>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
        <p:nvSpPr>
          <p:cNvPr id="41"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109</a:t>
            </a:fld>
            <a:endParaRPr kumimoji="1" lang="ja-JP" altLang="en-US" dirty="0"/>
          </a:p>
        </p:txBody>
      </p:sp>
    </p:spTree>
    <p:extLst>
      <p:ext uri="{BB962C8B-B14F-4D97-AF65-F5344CB8AC3E}">
        <p14:creationId xmlns:p14="http://schemas.microsoft.com/office/powerpoint/2010/main" val="22244370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bwMode="auto">
          <a:xfrm>
            <a:off x="184525" y="2927403"/>
            <a:ext cx="1242045" cy="3406518"/>
          </a:xfrm>
          <a:prstGeom prst="roundRect">
            <a:avLst>
              <a:gd name="adj" fmla="val 50000"/>
            </a:avLst>
          </a:prstGeom>
          <a:solidFill>
            <a:schemeClr val="accent6">
              <a:lumMod val="20000"/>
              <a:lumOff val="80000"/>
            </a:schemeClr>
          </a:solidFill>
          <a:ln w="1905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bwMode="auto">
          <a:xfrm>
            <a:off x="2553870" y="2750643"/>
            <a:ext cx="4544863" cy="2795608"/>
          </a:xfrm>
          <a:prstGeom prst="roundRect">
            <a:avLst/>
          </a:prstGeom>
          <a:solidFill>
            <a:schemeClr val="bg1"/>
          </a:solidFill>
          <a:ln w="1905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よどきり・かんご庵</a:t>
            </a:r>
            <a:endParaRPr lang="en-US" altLang="ja-JP"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435" name="タイトル 1"/>
          <p:cNvSpPr txBox="1">
            <a:spLocks/>
          </p:cNvSpPr>
          <p:nvPr/>
        </p:nvSpPr>
        <p:spPr bwMode="auto">
          <a:xfrm>
            <a:off x="429522" y="277546"/>
            <a:ext cx="8714478" cy="745805"/>
          </a:xfrm>
          <a:prstGeom prst="rect">
            <a:avLst/>
          </a:prstGeom>
          <a:noFill/>
          <a:ln w="9525">
            <a:noFill/>
            <a:miter lim="800000"/>
            <a:headEnd/>
            <a:tailEnd/>
          </a:ln>
        </p:spPr>
        <p:txBody>
          <a:bodyPr lIns="89309" tIns="44655" rIns="89309" bIns="44655"/>
          <a:lstStyle/>
          <a:p>
            <a:pPr defTabSz="914802" eaLnBrk="0" hangingPunct="0"/>
            <a:r>
              <a:rPr lang="ja-JP" altLang="en-US" sz="2300" dirty="0">
                <a:latin typeface="Meiryo UI" pitchFamily="50" charset="-128"/>
                <a:ea typeface="Meiryo UI" pitchFamily="50" charset="-128"/>
                <a:cs typeface="Meiryo UI" pitchFamily="50" charset="-128"/>
              </a:rPr>
              <a:t>「</a:t>
            </a:r>
            <a:r>
              <a:rPr lang="ja-JP" altLang="ja-JP" sz="2300" dirty="0">
                <a:latin typeface="Meiryo UI" pitchFamily="50" charset="-128"/>
                <a:ea typeface="Meiryo UI" pitchFamily="50" charset="-128"/>
                <a:cs typeface="Meiryo UI" pitchFamily="50" charset="-128"/>
              </a:rPr>
              <a:t>よどきり・まちケアステーション</a:t>
            </a:r>
            <a:r>
              <a:rPr lang="ja-JP" altLang="en-US" sz="2300" dirty="0">
                <a:latin typeface="Meiryo UI" pitchFamily="50" charset="-128"/>
                <a:ea typeface="Meiryo UI" pitchFamily="50" charset="-128"/>
                <a:cs typeface="Meiryo UI" pitchFamily="50" charset="-128"/>
              </a:rPr>
              <a:t>」の機能</a:t>
            </a:r>
            <a:endParaRPr lang="ja-JP" altLang="ja-JP" sz="2300" dirty="0">
              <a:latin typeface="Meiryo UI" pitchFamily="50" charset="-128"/>
              <a:ea typeface="Meiryo UI" pitchFamily="50" charset="-128"/>
              <a:cs typeface="Meiryo UI" pitchFamily="50" charset="-128"/>
            </a:endParaRPr>
          </a:p>
          <a:p>
            <a:pPr defTabSz="914802" eaLnBrk="0" hangingPunct="0"/>
            <a:r>
              <a:rPr lang="ja-JP" altLang="en-US" sz="2300" dirty="0">
                <a:latin typeface="Meiryo UI" pitchFamily="50" charset="-128"/>
                <a:ea typeface="Meiryo UI" pitchFamily="50" charset="-128"/>
                <a:cs typeface="Meiryo UI" pitchFamily="50" charset="-128"/>
              </a:rPr>
              <a:t>　　　</a:t>
            </a:r>
          </a:p>
        </p:txBody>
      </p:sp>
      <p:sp>
        <p:nvSpPr>
          <p:cNvPr id="18436" name="テキスト ボックス 2"/>
          <p:cNvSpPr txBox="1">
            <a:spLocks noChangeArrowheads="1"/>
          </p:cNvSpPr>
          <p:nvPr/>
        </p:nvSpPr>
        <p:spPr bwMode="auto">
          <a:xfrm>
            <a:off x="310124" y="880702"/>
            <a:ext cx="1270404" cy="367181"/>
          </a:xfrm>
          <a:prstGeom prst="rect">
            <a:avLst/>
          </a:prstGeom>
          <a:noFill/>
          <a:ln w="9525">
            <a:noFill/>
            <a:miter lim="800000"/>
            <a:headEnd/>
            <a:tailEnd/>
          </a:ln>
        </p:spPr>
        <p:txBody>
          <a:bodyPr wrap="none" lIns="89309" tIns="44655" rIns="89309" bIns="44655">
            <a:spAutoFit/>
          </a:bodyPr>
          <a:lstStyle/>
          <a:p>
            <a:r>
              <a:rPr lang="ja-JP" altLang="en-US" b="0">
                <a:latin typeface="Meiryo UI" pitchFamily="50" charset="-128"/>
                <a:ea typeface="Meiryo UI" pitchFamily="50" charset="-128"/>
                <a:cs typeface="Meiryo UI" pitchFamily="50" charset="-128"/>
              </a:rPr>
              <a:t>■コンセプト</a:t>
            </a:r>
          </a:p>
        </p:txBody>
      </p:sp>
      <p:sp>
        <p:nvSpPr>
          <p:cNvPr id="5" name="テキスト ボックス 4"/>
          <p:cNvSpPr txBox="1"/>
          <p:nvPr/>
        </p:nvSpPr>
        <p:spPr>
          <a:xfrm>
            <a:off x="558223" y="1183056"/>
            <a:ext cx="7492364" cy="921179"/>
          </a:xfrm>
          <a:prstGeom prst="rect">
            <a:avLst/>
          </a:prstGeom>
          <a:noFill/>
        </p:spPr>
        <p:txBody>
          <a:bodyPr wrap="none" lIns="89309" tIns="44655" rIns="89309" bIns="44655">
            <a:spAutoFit/>
          </a:bodyPr>
          <a:lstStyle/>
          <a:p>
            <a:pPr>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①訪問看護を中心とした各種在宅医療・介護サービスの総合提供</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②多職種連携によるチーム地域ケア</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③地域への</a:t>
            </a:r>
            <a:r>
              <a:rPr lang="en-US" altLang="ja-JP" dirty="0">
                <a:latin typeface="Meiryo UI" panose="020B0604030504040204" pitchFamily="50" charset="-128"/>
                <a:ea typeface="Meiryo UI" panose="020B0604030504040204" pitchFamily="50" charset="-128"/>
                <a:cs typeface="Meiryo UI" panose="020B0604030504040204" pitchFamily="50" charset="-128"/>
              </a:rPr>
              <a:t>ACP</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Advance Care Planning</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の導入による個人の尊厳とスピリチュアルケア</a:t>
            </a:r>
          </a:p>
        </p:txBody>
      </p:sp>
      <p:sp>
        <p:nvSpPr>
          <p:cNvPr id="18438" name="テキスト ボックス 7"/>
          <p:cNvSpPr txBox="1">
            <a:spLocks noChangeArrowheads="1"/>
          </p:cNvSpPr>
          <p:nvPr/>
        </p:nvSpPr>
        <p:spPr bwMode="auto">
          <a:xfrm>
            <a:off x="310124" y="2203306"/>
            <a:ext cx="1103692" cy="367181"/>
          </a:xfrm>
          <a:prstGeom prst="rect">
            <a:avLst/>
          </a:prstGeom>
          <a:noFill/>
          <a:ln w="9525">
            <a:noFill/>
            <a:miter lim="800000"/>
            <a:headEnd/>
            <a:tailEnd/>
          </a:ln>
        </p:spPr>
        <p:txBody>
          <a:bodyPr wrap="none" lIns="89309" tIns="44655" rIns="89309" bIns="44655">
            <a:spAutoFit/>
          </a:bodyPr>
          <a:lstStyle/>
          <a:p>
            <a:r>
              <a:rPr lang="ja-JP" altLang="en-US" b="0">
                <a:latin typeface="Meiryo UI" pitchFamily="50" charset="-128"/>
                <a:ea typeface="Meiryo UI" pitchFamily="50" charset="-128"/>
                <a:cs typeface="Meiryo UI" pitchFamily="50" charset="-128"/>
              </a:rPr>
              <a:t>■概念図</a:t>
            </a:r>
          </a:p>
        </p:txBody>
      </p:sp>
      <p:sp>
        <p:nvSpPr>
          <p:cNvPr id="2" name="角丸四角形 1"/>
          <p:cNvSpPr/>
          <p:nvPr/>
        </p:nvSpPr>
        <p:spPr bwMode="auto">
          <a:xfrm>
            <a:off x="2203430" y="3538313"/>
            <a:ext cx="4544863" cy="2795608"/>
          </a:xfrm>
          <a:prstGeom prst="roundRect">
            <a:avLst/>
          </a:prstGeom>
          <a:solidFill>
            <a:schemeClr val="bg1"/>
          </a:solidFill>
          <a:ln w="1905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まちケアステーション</a:t>
            </a:r>
            <a:endParaRPr lang="en-US" altLang="ja-JP"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bwMode="auto">
          <a:xfrm>
            <a:off x="2384852" y="3854621"/>
            <a:ext cx="1111794" cy="1021801"/>
          </a:xfrm>
          <a:prstGeom prst="roundRect">
            <a:avLst/>
          </a:prstGeom>
          <a:solidFill>
            <a:schemeClr val="accent2">
              <a:lumMod val="20000"/>
              <a:lumOff val="80000"/>
            </a:schemeClr>
          </a:solidFill>
          <a:ln w="1905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訪問看護</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ステーション</a:t>
            </a:r>
          </a:p>
        </p:txBody>
      </p:sp>
      <p:sp>
        <p:nvSpPr>
          <p:cNvPr id="11" name="角丸四角形 10"/>
          <p:cNvSpPr/>
          <p:nvPr/>
        </p:nvSpPr>
        <p:spPr bwMode="auto">
          <a:xfrm>
            <a:off x="2986493" y="5723012"/>
            <a:ext cx="997048" cy="510124"/>
          </a:xfrm>
          <a:prstGeom prst="roundRect">
            <a:avLst>
              <a:gd name="adj" fmla="val 22495"/>
            </a:avLst>
          </a:prstGeom>
          <a:solidFill>
            <a:schemeClr val="accent2">
              <a:lumMod val="20000"/>
              <a:lumOff val="80000"/>
            </a:schemeClr>
          </a:solidFill>
          <a:ln w="1905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ケアプラン</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p>
        </p:txBody>
      </p:sp>
      <p:sp>
        <p:nvSpPr>
          <p:cNvPr id="12" name="角丸四角形 11"/>
          <p:cNvSpPr/>
          <p:nvPr/>
        </p:nvSpPr>
        <p:spPr bwMode="auto">
          <a:xfrm>
            <a:off x="5154257" y="5571060"/>
            <a:ext cx="1111794" cy="510124"/>
          </a:xfrm>
          <a:prstGeom prst="roundRect">
            <a:avLst>
              <a:gd name="adj" fmla="val 22495"/>
            </a:avLst>
          </a:prstGeom>
          <a:solidFill>
            <a:schemeClr val="accent2">
              <a:lumMod val="20000"/>
              <a:lumOff val="80000"/>
            </a:schemeClr>
          </a:solidFill>
          <a:ln w="1905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訪問介護</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ステーション</a:t>
            </a:r>
          </a:p>
        </p:txBody>
      </p:sp>
      <p:sp>
        <p:nvSpPr>
          <p:cNvPr id="13" name="角丸四角形 12"/>
          <p:cNvSpPr/>
          <p:nvPr/>
        </p:nvSpPr>
        <p:spPr bwMode="auto">
          <a:xfrm>
            <a:off x="4882900" y="4022078"/>
            <a:ext cx="1725838" cy="1012497"/>
          </a:xfrm>
          <a:prstGeom prst="roundRect">
            <a:avLst>
              <a:gd name="adj" fmla="val 22495"/>
            </a:avLst>
          </a:prstGeom>
          <a:solidFill>
            <a:schemeClr val="accent2">
              <a:lumMod val="20000"/>
              <a:lumOff val="80000"/>
            </a:schemeClr>
          </a:solidFill>
          <a:ln w="1905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その他職種</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ＰＴ、ＯＴ、ＳＴ</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管理栄養士、</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ソーシャルワーカー等</a:t>
            </a:r>
          </a:p>
        </p:txBody>
      </p:sp>
      <p:sp>
        <p:nvSpPr>
          <p:cNvPr id="10" name="円/楕円 9"/>
          <p:cNvSpPr/>
          <p:nvPr/>
        </p:nvSpPr>
        <p:spPr bwMode="auto">
          <a:xfrm rot="17763086">
            <a:off x="3569565" y="4051473"/>
            <a:ext cx="1418737" cy="232747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2579138" y="5110551"/>
            <a:ext cx="3838415" cy="444125"/>
          </a:xfrm>
          <a:prstGeom prst="rect">
            <a:avLst/>
          </a:prstGeom>
          <a:noFill/>
        </p:spPr>
        <p:txBody>
          <a:bodyPr wrap="none" lIns="89309" tIns="44655" rIns="89309" bIns="44655">
            <a:spAutoFit/>
          </a:bodyPr>
          <a:lstStyle/>
          <a:p>
            <a:pPr algn="ctr">
              <a:defRPr/>
            </a:pPr>
            <a:r>
              <a:rPr lang="ja-JP" altLang="en-US" sz="2300"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多職種連携によるサービス提供</a:t>
            </a:r>
          </a:p>
        </p:txBody>
      </p:sp>
      <p:sp>
        <p:nvSpPr>
          <p:cNvPr id="18446" name="テキスト ボックス 13"/>
          <p:cNvSpPr txBox="1">
            <a:spLocks noChangeArrowheads="1"/>
          </p:cNvSpPr>
          <p:nvPr/>
        </p:nvSpPr>
        <p:spPr bwMode="auto">
          <a:xfrm>
            <a:off x="7447623" y="3415821"/>
            <a:ext cx="1615745" cy="3014060"/>
          </a:xfrm>
          <a:prstGeom prst="rect">
            <a:avLst/>
          </a:prstGeom>
          <a:noFill/>
          <a:ln w="9525">
            <a:solidFill>
              <a:schemeClr val="tx1"/>
            </a:solidFill>
            <a:prstDash val="dash"/>
            <a:miter lim="800000"/>
            <a:headEnd/>
            <a:tailEnd/>
          </a:ln>
        </p:spPr>
        <p:txBody>
          <a:bodyPr lIns="89309" tIns="44655" rIns="89309" bIns="44655">
            <a:spAutoFit/>
          </a:bodyPr>
          <a:lstStyle/>
          <a:p>
            <a:r>
              <a:rPr lang="en-US" altLang="ja-JP" sz="1000">
                <a:latin typeface="Meiryo UI" pitchFamily="50" charset="-128"/>
                <a:ea typeface="Meiryo UI" pitchFamily="50" charset="-128"/>
                <a:cs typeface="Meiryo UI" pitchFamily="50" charset="-128"/>
              </a:rPr>
              <a:t>※ACP</a:t>
            </a:r>
            <a:r>
              <a:rPr lang="ja-JP" altLang="en-US" sz="1000">
                <a:latin typeface="Meiryo UI" pitchFamily="50" charset="-128"/>
                <a:ea typeface="Meiryo UI" pitchFamily="50" charset="-128"/>
                <a:cs typeface="Meiryo UI" pitchFamily="50" charset="-128"/>
              </a:rPr>
              <a:t>とは</a:t>
            </a:r>
            <a:endParaRPr lang="en-US" altLang="ja-JP" sz="1000">
              <a:latin typeface="Meiryo UI" pitchFamily="50" charset="-128"/>
              <a:ea typeface="Meiryo UI" pitchFamily="50" charset="-128"/>
              <a:cs typeface="Meiryo UI" pitchFamily="50" charset="-128"/>
            </a:endParaRPr>
          </a:p>
          <a:p>
            <a:r>
              <a:rPr lang="en-US" altLang="ja-JP" sz="1000">
                <a:latin typeface="Meiryo UI" pitchFamily="50" charset="-128"/>
                <a:ea typeface="Meiryo UI" pitchFamily="50" charset="-128"/>
                <a:cs typeface="Meiryo UI" pitchFamily="50" charset="-128"/>
              </a:rPr>
              <a:t>ACP</a:t>
            </a:r>
            <a:r>
              <a:rPr lang="ja-JP" altLang="en-US" sz="1000">
                <a:latin typeface="Meiryo UI" pitchFamily="50" charset="-128"/>
                <a:ea typeface="Meiryo UI" pitchFamily="50" charset="-128"/>
                <a:cs typeface="Meiryo UI" pitchFamily="50" charset="-128"/>
              </a:rPr>
              <a:t>とは、将来起こりうる病状の変化に備えて、医療従事者が患者と家族とともに、患者の医療上の希望、生命維持治療に対する意向、医療に関する代理意思決定者の選定などを行うプロセスを指す。 </a:t>
            </a:r>
            <a:r>
              <a:rPr lang="en-US" altLang="ja-JP" sz="1000">
                <a:latin typeface="Meiryo UI" pitchFamily="50" charset="-128"/>
                <a:ea typeface="Meiryo UI" pitchFamily="50" charset="-128"/>
                <a:cs typeface="Meiryo UI" pitchFamily="50" charset="-128"/>
              </a:rPr>
              <a:t>ACP</a:t>
            </a:r>
            <a:r>
              <a:rPr lang="ja-JP" altLang="en-US" sz="1000">
                <a:latin typeface="Meiryo UI" pitchFamily="50" charset="-128"/>
                <a:ea typeface="Meiryo UI" pitchFamily="50" charset="-128"/>
                <a:cs typeface="Meiryo UI" pitchFamily="50" charset="-128"/>
              </a:rPr>
              <a:t>を実施することにより患者の医療に関する満足度が向上し、家族の心理的負担や抑うつ、不安が改善することが明らかとなっている。 </a:t>
            </a:r>
            <a:r>
              <a:rPr lang="en-US" altLang="ja-JP" sz="1000">
                <a:latin typeface="Meiryo UI" pitchFamily="50" charset="-128"/>
                <a:ea typeface="Meiryo UI" pitchFamily="50" charset="-128"/>
                <a:cs typeface="Meiryo UI" pitchFamily="50" charset="-128"/>
              </a:rPr>
              <a:t>ACP</a:t>
            </a:r>
            <a:r>
              <a:rPr lang="ja-JP" altLang="en-US" sz="1000">
                <a:latin typeface="Meiryo UI" pitchFamily="50" charset="-128"/>
                <a:ea typeface="Meiryo UI" pitchFamily="50" charset="-128"/>
                <a:cs typeface="Meiryo UI" pitchFamily="50" charset="-128"/>
              </a:rPr>
              <a:t>とその実践に必要なコミュニケーションを教育することにより、どんな時でも患者の意向を尊重し、家族を支援する医療を実践することが可能となる。</a:t>
            </a:r>
          </a:p>
        </p:txBody>
      </p:sp>
      <p:sp>
        <p:nvSpPr>
          <p:cNvPr id="16" name="上下矢印 15"/>
          <p:cNvSpPr/>
          <p:nvPr/>
        </p:nvSpPr>
        <p:spPr bwMode="auto">
          <a:xfrm>
            <a:off x="5951276" y="3139826"/>
            <a:ext cx="445028" cy="707042"/>
          </a:xfrm>
          <a:prstGeom prst="upDownArrow">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448" name="テキスト ボックス 16"/>
          <p:cNvSpPr txBox="1">
            <a:spLocks noChangeArrowheads="1"/>
          </p:cNvSpPr>
          <p:nvPr/>
        </p:nvSpPr>
        <p:spPr bwMode="auto">
          <a:xfrm>
            <a:off x="6138175" y="3026637"/>
            <a:ext cx="1206284" cy="336403"/>
          </a:xfrm>
          <a:prstGeom prst="rect">
            <a:avLst/>
          </a:prstGeom>
          <a:noFill/>
          <a:ln w="9525">
            <a:noFill/>
            <a:miter lim="800000"/>
            <a:headEnd/>
            <a:tailEnd/>
          </a:ln>
        </p:spPr>
        <p:txBody>
          <a:bodyPr wrap="none" lIns="89309" tIns="44655" rIns="89309" bIns="44655">
            <a:spAutoFit/>
          </a:bodyPr>
          <a:lstStyle/>
          <a:p>
            <a:pPr algn="ctr"/>
            <a:r>
              <a:rPr lang="ja-JP" altLang="en-US" sz="1600">
                <a:latin typeface="Meiryo UI" pitchFamily="50" charset="-128"/>
                <a:ea typeface="Meiryo UI" pitchFamily="50" charset="-128"/>
                <a:cs typeface="Meiryo UI" pitchFamily="50" charset="-128"/>
              </a:rPr>
              <a:t>一体的運営</a:t>
            </a:r>
          </a:p>
        </p:txBody>
      </p:sp>
      <p:sp>
        <p:nvSpPr>
          <p:cNvPr id="20" name="ストライプ矢印 19"/>
          <p:cNvSpPr/>
          <p:nvPr/>
        </p:nvSpPr>
        <p:spPr bwMode="auto">
          <a:xfrm rot="10800000">
            <a:off x="1287014" y="4363195"/>
            <a:ext cx="959834" cy="596955"/>
          </a:xfrm>
          <a:prstGeom prst="stripedRightArrow">
            <a:avLst/>
          </a:prstGeom>
          <a:solidFill>
            <a:schemeClr val="tx2">
              <a:lumMod val="75000"/>
            </a:schemeClr>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450" name="テキスト ボックス 24"/>
          <p:cNvSpPr txBox="1">
            <a:spLocks noChangeArrowheads="1"/>
          </p:cNvSpPr>
          <p:nvPr/>
        </p:nvSpPr>
        <p:spPr bwMode="auto">
          <a:xfrm>
            <a:off x="243448" y="4305826"/>
            <a:ext cx="949804" cy="736513"/>
          </a:xfrm>
          <a:prstGeom prst="rect">
            <a:avLst/>
          </a:prstGeom>
          <a:noFill/>
          <a:ln w="9525">
            <a:noFill/>
            <a:miter lim="800000"/>
            <a:headEnd/>
            <a:tailEnd/>
          </a:ln>
        </p:spPr>
        <p:txBody>
          <a:bodyPr wrap="none" lIns="89309" tIns="44655" rIns="89309" bIns="44655">
            <a:spAutoFit/>
          </a:bodyPr>
          <a:lstStyle/>
          <a:p>
            <a:r>
              <a:rPr lang="ja-JP" altLang="en-US" sz="1400">
                <a:latin typeface="Meiryo UI" pitchFamily="50" charset="-128"/>
                <a:ea typeface="Meiryo UI" pitchFamily="50" charset="-128"/>
                <a:cs typeface="Meiryo UI" pitchFamily="50" charset="-128"/>
              </a:rPr>
              <a:t>高齢者、</a:t>
            </a:r>
            <a:endParaRPr lang="en-US" altLang="ja-JP" sz="1400">
              <a:latin typeface="Meiryo UI" pitchFamily="50" charset="-128"/>
              <a:ea typeface="Meiryo UI" pitchFamily="50" charset="-128"/>
              <a:cs typeface="Meiryo UI" pitchFamily="50" charset="-128"/>
            </a:endParaRPr>
          </a:p>
          <a:p>
            <a:r>
              <a:rPr lang="ja-JP" altLang="en-US" sz="1400">
                <a:latin typeface="Meiryo UI" pitchFamily="50" charset="-128"/>
                <a:ea typeface="Meiryo UI" pitchFamily="50" charset="-128"/>
                <a:cs typeface="Meiryo UI" pitchFamily="50" charset="-128"/>
              </a:rPr>
              <a:t>障がい者、</a:t>
            </a:r>
            <a:endParaRPr lang="en-US" altLang="ja-JP" sz="1400">
              <a:latin typeface="Meiryo UI" pitchFamily="50" charset="-128"/>
              <a:ea typeface="Meiryo UI" pitchFamily="50" charset="-128"/>
              <a:cs typeface="Meiryo UI" pitchFamily="50" charset="-128"/>
            </a:endParaRPr>
          </a:p>
          <a:p>
            <a:r>
              <a:rPr lang="ja-JP" altLang="en-US" sz="1400">
                <a:latin typeface="Meiryo UI" pitchFamily="50" charset="-128"/>
                <a:ea typeface="Meiryo UI" pitchFamily="50" charset="-128"/>
                <a:cs typeface="Meiryo UI" pitchFamily="50" charset="-128"/>
              </a:rPr>
              <a:t>医療弱者</a:t>
            </a:r>
          </a:p>
        </p:txBody>
      </p:sp>
      <p:sp>
        <p:nvSpPr>
          <p:cNvPr id="18451" name="テキスト ボックス 2"/>
          <p:cNvSpPr txBox="1">
            <a:spLocks noChangeArrowheads="1"/>
          </p:cNvSpPr>
          <p:nvPr/>
        </p:nvSpPr>
        <p:spPr bwMode="auto">
          <a:xfrm>
            <a:off x="1574537" y="3731724"/>
            <a:ext cx="534305" cy="1859897"/>
          </a:xfrm>
          <a:prstGeom prst="rect">
            <a:avLst/>
          </a:prstGeom>
          <a:noFill/>
          <a:ln w="9525">
            <a:noFill/>
            <a:miter lim="800000"/>
            <a:headEnd/>
            <a:tailEnd/>
          </a:ln>
        </p:spPr>
        <p:txBody>
          <a:bodyPr vert="eaVert" wrap="none" lIns="89309" tIns="44655" rIns="89309" bIns="44655">
            <a:spAutoFit/>
          </a:bodyPr>
          <a:lstStyle/>
          <a:p>
            <a:pPr algn="ctr"/>
            <a:r>
              <a:rPr lang="ja-JP" altLang="en-US" sz="2300">
                <a:latin typeface="Meiryo UI" pitchFamily="50" charset="-128"/>
                <a:ea typeface="Meiryo UI" pitchFamily="50" charset="-128"/>
                <a:cs typeface="Meiryo UI" pitchFamily="50" charset="-128"/>
              </a:rPr>
              <a:t>在宅サービス</a:t>
            </a: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110</a:t>
            </a:fld>
            <a:endParaRPr kumimoji="1" lang="ja-JP" altLang="en-US"/>
          </a:p>
        </p:txBody>
      </p:sp>
      <p:cxnSp>
        <p:nvCxnSpPr>
          <p:cNvPr id="23" name="直線コネクタ 22"/>
          <p:cNvCxnSpPr/>
          <p:nvPr/>
        </p:nvCxnSpPr>
        <p:spPr>
          <a:xfrm>
            <a:off x="429522" y="882253"/>
            <a:ext cx="8452424" cy="0"/>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7502245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bwMode="auto">
          <a:xfrm>
            <a:off x="5591532" y="4947746"/>
            <a:ext cx="2640704" cy="1138090"/>
          </a:xfrm>
          <a:prstGeom prst="roundRect">
            <a:avLst>
              <a:gd name="adj" fmla="val 25784"/>
            </a:avLst>
          </a:prstGeom>
          <a:solidFill>
            <a:srgbClr val="FFFF00">
              <a:alpha val="49804"/>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73" name="角丸四角形 3072"/>
          <p:cNvSpPr/>
          <p:nvPr/>
        </p:nvSpPr>
        <p:spPr bwMode="auto">
          <a:xfrm>
            <a:off x="3738542" y="3947652"/>
            <a:ext cx="2276309" cy="1469904"/>
          </a:xfrm>
          <a:prstGeom prst="roundRect">
            <a:avLst>
              <a:gd name="adj" fmla="val 25784"/>
            </a:avLst>
          </a:prstGeom>
          <a:solidFill>
            <a:srgbClr val="FFCCFF">
              <a:alpha val="5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483" name="タイトル 1"/>
          <p:cNvSpPr txBox="1">
            <a:spLocks/>
          </p:cNvSpPr>
          <p:nvPr/>
        </p:nvSpPr>
        <p:spPr bwMode="auto">
          <a:xfrm>
            <a:off x="429522" y="277546"/>
            <a:ext cx="8714478" cy="745805"/>
          </a:xfrm>
          <a:prstGeom prst="rect">
            <a:avLst/>
          </a:prstGeom>
          <a:noFill/>
          <a:ln w="9525">
            <a:noFill/>
            <a:miter lim="800000"/>
            <a:headEnd/>
            <a:tailEnd/>
          </a:ln>
        </p:spPr>
        <p:txBody>
          <a:bodyPr lIns="89309" tIns="44655" rIns="89309" bIns="44655"/>
          <a:lstStyle/>
          <a:p>
            <a:pPr defTabSz="914802" eaLnBrk="0" hangingPunct="0"/>
            <a:r>
              <a:rPr lang="en-US" altLang="ja-JP" sz="2300" dirty="0">
                <a:latin typeface="Meiryo UI" pitchFamily="50" charset="-128"/>
                <a:ea typeface="Meiryo UI" pitchFamily="50" charset="-128"/>
                <a:cs typeface="Meiryo UI" pitchFamily="50" charset="-128"/>
              </a:rPr>
              <a:t>｢</a:t>
            </a:r>
            <a:r>
              <a:rPr lang="ja-JP" altLang="en-US" sz="2300" dirty="0">
                <a:latin typeface="Meiryo UI" pitchFamily="50" charset="-128"/>
                <a:ea typeface="Meiryo UI" pitchFamily="50" charset="-128"/>
                <a:cs typeface="Meiryo UI" pitchFamily="50" charset="-128"/>
              </a:rPr>
              <a:t>よどきり・まちの保健室</a:t>
            </a:r>
            <a:r>
              <a:rPr lang="en-US" altLang="ja-JP" sz="2300" dirty="0">
                <a:latin typeface="Meiryo UI" pitchFamily="50" charset="-128"/>
                <a:ea typeface="Meiryo UI" pitchFamily="50" charset="-128"/>
                <a:cs typeface="Meiryo UI" pitchFamily="50" charset="-128"/>
              </a:rPr>
              <a:t>｣</a:t>
            </a:r>
            <a:r>
              <a:rPr lang="ja-JP" altLang="en-US" sz="2300" dirty="0">
                <a:latin typeface="Meiryo UI" pitchFamily="50" charset="-128"/>
                <a:ea typeface="Meiryo UI" pitchFamily="50" charset="-128"/>
                <a:cs typeface="Meiryo UI" pitchFamily="50" charset="-128"/>
              </a:rPr>
              <a:t>の機能</a:t>
            </a:r>
            <a:endParaRPr lang="ja-JP" altLang="ja-JP" sz="2300" dirty="0">
              <a:latin typeface="Meiryo UI" pitchFamily="50" charset="-128"/>
              <a:ea typeface="Meiryo UI" pitchFamily="50" charset="-128"/>
              <a:cs typeface="Meiryo UI" pitchFamily="50" charset="-128"/>
            </a:endParaRPr>
          </a:p>
          <a:p>
            <a:pPr defTabSz="914802" eaLnBrk="0" hangingPunct="0"/>
            <a:r>
              <a:rPr lang="ja-JP" altLang="en-US" sz="2300" dirty="0">
                <a:latin typeface="Meiryo UI" pitchFamily="50" charset="-128"/>
                <a:ea typeface="Meiryo UI" pitchFamily="50" charset="-128"/>
                <a:cs typeface="Meiryo UI" pitchFamily="50" charset="-128"/>
              </a:rPr>
              <a:t>　　　</a:t>
            </a:r>
          </a:p>
        </p:txBody>
      </p:sp>
      <p:sp>
        <p:nvSpPr>
          <p:cNvPr id="20484" name="テキスト ボックス 2"/>
          <p:cNvSpPr txBox="1">
            <a:spLocks noChangeArrowheads="1"/>
          </p:cNvSpPr>
          <p:nvPr/>
        </p:nvSpPr>
        <p:spPr bwMode="auto">
          <a:xfrm>
            <a:off x="310124" y="880702"/>
            <a:ext cx="1270404" cy="367181"/>
          </a:xfrm>
          <a:prstGeom prst="rect">
            <a:avLst/>
          </a:prstGeom>
          <a:noFill/>
          <a:ln w="9525">
            <a:noFill/>
            <a:miter lim="800000"/>
            <a:headEnd/>
            <a:tailEnd/>
          </a:ln>
        </p:spPr>
        <p:txBody>
          <a:bodyPr wrap="none" lIns="89309" tIns="44655" rIns="89309" bIns="44655">
            <a:spAutoFit/>
          </a:bodyPr>
          <a:lstStyle/>
          <a:p>
            <a:r>
              <a:rPr lang="ja-JP" altLang="en-US" b="0">
                <a:latin typeface="Meiryo UI" pitchFamily="50" charset="-128"/>
                <a:ea typeface="Meiryo UI" pitchFamily="50" charset="-128"/>
                <a:cs typeface="Meiryo UI" pitchFamily="50" charset="-128"/>
              </a:rPr>
              <a:t>■コンセプト</a:t>
            </a:r>
          </a:p>
        </p:txBody>
      </p:sp>
      <p:sp>
        <p:nvSpPr>
          <p:cNvPr id="20485" name="テキスト ボックス 4"/>
          <p:cNvSpPr txBox="1">
            <a:spLocks noChangeArrowheads="1"/>
          </p:cNvSpPr>
          <p:nvPr/>
        </p:nvSpPr>
        <p:spPr bwMode="auto">
          <a:xfrm>
            <a:off x="558223" y="1183056"/>
            <a:ext cx="4715258" cy="644180"/>
          </a:xfrm>
          <a:prstGeom prst="rect">
            <a:avLst/>
          </a:prstGeom>
          <a:noFill/>
          <a:ln w="9525">
            <a:noFill/>
            <a:miter lim="800000"/>
            <a:headEnd/>
            <a:tailEnd/>
          </a:ln>
        </p:spPr>
        <p:txBody>
          <a:bodyPr wrap="none" lIns="89309" tIns="44655" rIns="89309" bIns="44655">
            <a:spAutoFit/>
          </a:bodyPr>
          <a:lstStyle/>
          <a:p>
            <a:r>
              <a:rPr lang="ja-JP" altLang="en-US">
                <a:latin typeface="Meiryo UI" pitchFamily="50" charset="-128"/>
                <a:ea typeface="Meiryo UI" pitchFamily="50" charset="-128"/>
                <a:cs typeface="Meiryo UI" pitchFamily="50" charset="-128"/>
              </a:rPr>
              <a:t>①高齢者、医療弱者の生活を地域の中で見守る</a:t>
            </a:r>
            <a:endParaRPr lang="en-US" altLang="ja-JP">
              <a:latin typeface="Meiryo UI" pitchFamily="50" charset="-128"/>
              <a:ea typeface="Meiryo UI" pitchFamily="50" charset="-128"/>
              <a:cs typeface="Meiryo UI" pitchFamily="50" charset="-128"/>
            </a:endParaRPr>
          </a:p>
          <a:p>
            <a:r>
              <a:rPr lang="ja-JP" altLang="en-US">
                <a:latin typeface="Meiryo UI" pitchFamily="50" charset="-128"/>
                <a:ea typeface="Meiryo UI" pitchFamily="50" charset="-128"/>
                <a:cs typeface="Meiryo UI" pitchFamily="50" charset="-128"/>
              </a:rPr>
              <a:t>②医療・看護・介護とスムーズに繋ぐハブ機能</a:t>
            </a:r>
            <a:endParaRPr lang="en-US" altLang="ja-JP">
              <a:latin typeface="Meiryo UI" pitchFamily="50" charset="-128"/>
              <a:ea typeface="Meiryo UI" pitchFamily="50" charset="-128"/>
              <a:cs typeface="Meiryo UI" pitchFamily="50" charset="-128"/>
            </a:endParaRPr>
          </a:p>
        </p:txBody>
      </p:sp>
      <p:sp>
        <p:nvSpPr>
          <p:cNvPr id="20486" name="テキスト ボックス 5"/>
          <p:cNvSpPr txBox="1">
            <a:spLocks noChangeArrowheads="1"/>
          </p:cNvSpPr>
          <p:nvPr/>
        </p:nvSpPr>
        <p:spPr bwMode="auto">
          <a:xfrm>
            <a:off x="310125" y="2203306"/>
            <a:ext cx="1257580" cy="367181"/>
          </a:xfrm>
          <a:prstGeom prst="rect">
            <a:avLst/>
          </a:prstGeom>
          <a:noFill/>
          <a:ln w="9525">
            <a:noFill/>
            <a:miter lim="800000"/>
            <a:headEnd/>
            <a:tailEnd/>
          </a:ln>
        </p:spPr>
        <p:txBody>
          <a:bodyPr wrap="none" lIns="89309" tIns="44655" rIns="89309" bIns="44655">
            <a:spAutoFit/>
          </a:bodyPr>
          <a:lstStyle/>
          <a:p>
            <a:r>
              <a:rPr lang="ja-JP" altLang="en-US" b="0">
                <a:latin typeface="Meiryo UI" pitchFamily="50" charset="-128"/>
                <a:ea typeface="Meiryo UI" pitchFamily="50" charset="-128"/>
                <a:cs typeface="Meiryo UI" pitchFamily="50" charset="-128"/>
              </a:rPr>
              <a:t>■概念図　</a:t>
            </a:r>
          </a:p>
        </p:txBody>
      </p:sp>
      <p:sp>
        <p:nvSpPr>
          <p:cNvPr id="9" name="角丸四角形 8"/>
          <p:cNvSpPr/>
          <p:nvPr/>
        </p:nvSpPr>
        <p:spPr bwMode="auto">
          <a:xfrm>
            <a:off x="738095" y="2606444"/>
            <a:ext cx="2589534" cy="2795607"/>
          </a:xfrm>
          <a:prstGeom prst="roundRect">
            <a:avLst/>
          </a:prstGeom>
          <a:solidFill>
            <a:schemeClr val="bg1"/>
          </a:solidFill>
          <a:ln w="1905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よどきり・かんご庵</a:t>
            </a:r>
            <a:endParaRPr lang="en-US" altLang="ja-JP"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bwMode="auto">
          <a:xfrm>
            <a:off x="387655" y="3394113"/>
            <a:ext cx="2589534" cy="2795607"/>
          </a:xfrm>
          <a:prstGeom prst="roundRect">
            <a:avLst/>
          </a:prstGeom>
          <a:solidFill>
            <a:schemeClr val="bg1"/>
          </a:solidFill>
          <a:ln w="1905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まちケアステーション</a:t>
            </a:r>
            <a:endParaRPr lang="en-US" altLang="ja-JP"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上下矢印 10"/>
          <p:cNvSpPr/>
          <p:nvPr/>
        </p:nvSpPr>
        <p:spPr bwMode="auto">
          <a:xfrm>
            <a:off x="2615895" y="3149129"/>
            <a:ext cx="221738" cy="488417"/>
          </a:xfrm>
          <a:prstGeom prst="upDownArrow">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490" name="テキスト ボックス 11"/>
          <p:cNvSpPr txBox="1">
            <a:spLocks noChangeArrowheads="1"/>
          </p:cNvSpPr>
          <p:nvPr/>
        </p:nvSpPr>
        <p:spPr bwMode="auto">
          <a:xfrm>
            <a:off x="1786676" y="3158433"/>
            <a:ext cx="949805" cy="274848"/>
          </a:xfrm>
          <a:prstGeom prst="rect">
            <a:avLst/>
          </a:prstGeom>
          <a:noFill/>
          <a:ln w="9525">
            <a:noFill/>
            <a:miter lim="800000"/>
            <a:headEnd/>
            <a:tailEnd/>
          </a:ln>
        </p:spPr>
        <p:txBody>
          <a:bodyPr wrap="none" lIns="89309" tIns="44655" rIns="89309" bIns="44655">
            <a:spAutoFit/>
          </a:bodyPr>
          <a:lstStyle/>
          <a:p>
            <a:pPr algn="ctr"/>
            <a:r>
              <a:rPr lang="ja-JP" altLang="en-US" sz="1200">
                <a:latin typeface="Meiryo UI" pitchFamily="50" charset="-128"/>
                <a:ea typeface="Meiryo UI" pitchFamily="50" charset="-128"/>
                <a:cs typeface="Meiryo UI" pitchFamily="50" charset="-128"/>
              </a:rPr>
              <a:t>一体的運営</a:t>
            </a:r>
          </a:p>
        </p:txBody>
      </p:sp>
      <p:sp>
        <p:nvSpPr>
          <p:cNvPr id="13" name="角丸四角形 12"/>
          <p:cNvSpPr/>
          <p:nvPr/>
        </p:nvSpPr>
        <p:spPr bwMode="auto">
          <a:xfrm>
            <a:off x="2727540" y="2783204"/>
            <a:ext cx="6174564" cy="3406517"/>
          </a:xfrm>
          <a:prstGeom prst="roundRect">
            <a:avLst>
              <a:gd name="adj" fmla="val 23356"/>
            </a:avLst>
          </a:prstGeom>
          <a:no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地域とのかかわり</a:t>
            </a:r>
            <a:endParaRPr lang="en-US" altLang="ja-JP"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3100" dirty="0">
                <a:solidFill>
                  <a:srgbClr val="FF3399"/>
                </a:solidFill>
                <a:latin typeface="Meiryo UI" panose="020B0604030504040204" pitchFamily="50" charset="-128"/>
                <a:ea typeface="Meiryo UI" panose="020B0604030504040204" pitchFamily="50" charset="-128"/>
                <a:cs typeface="Meiryo UI" panose="020B0604030504040204" pitchFamily="50" charset="-128"/>
              </a:rPr>
              <a:t>まちの保健室</a:t>
            </a:r>
            <a:endParaRPr lang="en-US" altLang="ja-JP" sz="3100" dirty="0">
              <a:solidFill>
                <a:srgbClr val="FF3399"/>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左右矢印 13"/>
          <p:cNvSpPr/>
          <p:nvPr/>
        </p:nvSpPr>
        <p:spPr bwMode="auto">
          <a:xfrm>
            <a:off x="2860893" y="3752286"/>
            <a:ext cx="784613" cy="1390827"/>
          </a:xfrm>
          <a:prstGeom prst="leftRightArrow">
            <a:avLst>
              <a:gd name="adj1" fmla="val 47928"/>
              <a:gd name="adj2" fmla="val 22442"/>
            </a:avLst>
          </a:prstGeom>
          <a:solidFill>
            <a:srgbClr val="FF3399"/>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左右矢印 14"/>
          <p:cNvSpPr/>
          <p:nvPr/>
        </p:nvSpPr>
        <p:spPr bwMode="auto">
          <a:xfrm>
            <a:off x="2860892" y="5682697"/>
            <a:ext cx="1028060" cy="445002"/>
          </a:xfrm>
          <a:prstGeom prst="leftRightArrow">
            <a:avLst/>
          </a:prstGeom>
          <a:solidFill>
            <a:schemeClr val="bg2">
              <a:lumMod val="85000"/>
            </a:schemeClr>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494" name="テキスト ボックス 15"/>
          <p:cNvSpPr txBox="1">
            <a:spLocks noChangeArrowheads="1"/>
          </p:cNvSpPr>
          <p:nvPr/>
        </p:nvSpPr>
        <p:spPr bwMode="auto">
          <a:xfrm>
            <a:off x="3880216" y="5709056"/>
            <a:ext cx="1079647" cy="397959"/>
          </a:xfrm>
          <a:prstGeom prst="rect">
            <a:avLst/>
          </a:prstGeom>
          <a:noFill/>
          <a:ln w="9525">
            <a:noFill/>
            <a:miter lim="800000"/>
            <a:headEnd/>
            <a:tailEnd/>
          </a:ln>
        </p:spPr>
        <p:txBody>
          <a:bodyPr wrap="none" lIns="89309" tIns="44655" rIns="89309" bIns="44655">
            <a:spAutoFit/>
          </a:bodyPr>
          <a:lstStyle/>
          <a:p>
            <a:pPr algn="ctr"/>
            <a:r>
              <a:rPr lang="ja-JP" altLang="en-US" sz="2000">
                <a:solidFill>
                  <a:srgbClr val="008000"/>
                </a:solidFill>
                <a:latin typeface="Meiryo UI" pitchFamily="50" charset="-128"/>
                <a:ea typeface="Meiryo UI" pitchFamily="50" charset="-128"/>
                <a:cs typeface="Meiryo UI" pitchFamily="50" charset="-128"/>
              </a:rPr>
              <a:t>まちカフェ</a:t>
            </a:r>
          </a:p>
        </p:txBody>
      </p:sp>
      <p:pic>
        <p:nvPicPr>
          <p:cNvPr id="20495" name="Picture 2"/>
          <p:cNvPicPr>
            <a:picLocks noChangeAspect="1" noChangeArrowheads="1"/>
          </p:cNvPicPr>
          <p:nvPr/>
        </p:nvPicPr>
        <p:blipFill>
          <a:blip r:embed="rId2" cstate="print"/>
          <a:srcRect/>
          <a:stretch>
            <a:fillRect/>
          </a:stretch>
        </p:blipFill>
        <p:spPr bwMode="auto">
          <a:xfrm>
            <a:off x="482243" y="3969360"/>
            <a:ext cx="2147607" cy="2099419"/>
          </a:xfrm>
          <a:prstGeom prst="rect">
            <a:avLst/>
          </a:prstGeom>
          <a:noFill/>
          <a:ln w="9525">
            <a:noFill/>
            <a:miter lim="800000"/>
            <a:headEnd/>
            <a:tailEnd/>
          </a:ln>
        </p:spPr>
      </p:pic>
      <p:sp>
        <p:nvSpPr>
          <p:cNvPr id="29" name="上下矢印 28"/>
          <p:cNvSpPr/>
          <p:nvPr/>
        </p:nvSpPr>
        <p:spPr bwMode="auto">
          <a:xfrm>
            <a:off x="3588132" y="5143112"/>
            <a:ext cx="328731" cy="539585"/>
          </a:xfrm>
          <a:prstGeom prst="upDownArrow">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497" name="テキスト ボックス 29"/>
          <p:cNvSpPr txBox="1">
            <a:spLocks noChangeArrowheads="1"/>
          </p:cNvSpPr>
          <p:nvPr/>
        </p:nvSpPr>
        <p:spPr bwMode="auto">
          <a:xfrm>
            <a:off x="2788376" y="5250099"/>
            <a:ext cx="949805" cy="274848"/>
          </a:xfrm>
          <a:prstGeom prst="rect">
            <a:avLst/>
          </a:prstGeom>
          <a:noFill/>
          <a:ln w="9525">
            <a:noFill/>
            <a:miter lim="800000"/>
            <a:headEnd/>
            <a:tailEnd/>
          </a:ln>
        </p:spPr>
        <p:txBody>
          <a:bodyPr wrap="none" lIns="89309" tIns="44655" rIns="89309" bIns="44655">
            <a:spAutoFit/>
          </a:bodyPr>
          <a:lstStyle/>
          <a:p>
            <a:pPr algn="ctr"/>
            <a:r>
              <a:rPr lang="ja-JP" altLang="en-US" sz="1200">
                <a:latin typeface="Meiryo UI" pitchFamily="50" charset="-128"/>
                <a:ea typeface="Meiryo UI" pitchFamily="50" charset="-128"/>
                <a:cs typeface="Meiryo UI" pitchFamily="50" charset="-128"/>
              </a:rPr>
              <a:t>一体的運営</a:t>
            </a:r>
          </a:p>
        </p:txBody>
      </p:sp>
      <p:sp>
        <p:nvSpPr>
          <p:cNvPr id="31" name="角丸四角形 30"/>
          <p:cNvSpPr/>
          <p:nvPr/>
        </p:nvSpPr>
        <p:spPr bwMode="auto">
          <a:xfrm>
            <a:off x="2332131" y="5588115"/>
            <a:ext cx="3482690" cy="601606"/>
          </a:xfrm>
          <a:prstGeom prst="roundRect">
            <a:avLst>
              <a:gd name="adj" fmla="val 50000"/>
            </a:avLst>
          </a:prstGeom>
          <a:solidFill>
            <a:srgbClr val="97DE42">
              <a:alpha val="45000"/>
            </a:srgb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bwMode="auto">
          <a:xfrm>
            <a:off x="5814821" y="3747634"/>
            <a:ext cx="2922917" cy="1469904"/>
          </a:xfrm>
          <a:prstGeom prst="roundRect">
            <a:avLst>
              <a:gd name="adj" fmla="val 25784"/>
            </a:avLst>
          </a:prstGeom>
          <a:solidFill>
            <a:srgbClr val="CCECFF">
              <a:alpha val="5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500" name="テキスト ボックス 3071"/>
          <p:cNvSpPr txBox="1">
            <a:spLocks noChangeArrowheads="1"/>
          </p:cNvSpPr>
          <p:nvPr/>
        </p:nvSpPr>
        <p:spPr bwMode="auto">
          <a:xfrm>
            <a:off x="4198417" y="3752286"/>
            <a:ext cx="1249566" cy="367181"/>
          </a:xfrm>
          <a:prstGeom prst="rect">
            <a:avLst/>
          </a:prstGeom>
          <a:noFill/>
          <a:ln w="9525">
            <a:noFill/>
            <a:miter lim="800000"/>
            <a:headEnd/>
            <a:tailEnd/>
          </a:ln>
        </p:spPr>
        <p:txBody>
          <a:bodyPr wrap="none" lIns="89309" tIns="44655" rIns="89309" bIns="44655">
            <a:spAutoFit/>
          </a:bodyPr>
          <a:lstStyle/>
          <a:p>
            <a:pPr algn="ctr"/>
            <a:r>
              <a:rPr lang="ja-JP" altLang="en-US">
                <a:latin typeface="Meiryo UI" pitchFamily="50" charset="-128"/>
                <a:ea typeface="Meiryo UI" pitchFamily="50" charset="-128"/>
                <a:cs typeface="Meiryo UI" pitchFamily="50" charset="-128"/>
              </a:rPr>
              <a:t>見守り機能</a:t>
            </a:r>
          </a:p>
        </p:txBody>
      </p:sp>
      <p:sp>
        <p:nvSpPr>
          <p:cNvPr id="20501" name="テキスト ボックス 33"/>
          <p:cNvSpPr txBox="1">
            <a:spLocks noChangeArrowheads="1"/>
          </p:cNvSpPr>
          <p:nvPr/>
        </p:nvSpPr>
        <p:spPr bwMode="auto">
          <a:xfrm>
            <a:off x="7334603" y="3558470"/>
            <a:ext cx="1103693" cy="367181"/>
          </a:xfrm>
          <a:prstGeom prst="rect">
            <a:avLst/>
          </a:prstGeom>
          <a:noFill/>
          <a:ln w="9525">
            <a:noFill/>
            <a:miter lim="800000"/>
            <a:headEnd/>
            <a:tailEnd/>
          </a:ln>
        </p:spPr>
        <p:txBody>
          <a:bodyPr wrap="none" lIns="89309" tIns="44655" rIns="89309" bIns="44655">
            <a:spAutoFit/>
          </a:bodyPr>
          <a:lstStyle/>
          <a:p>
            <a:pPr algn="ctr"/>
            <a:r>
              <a:rPr lang="ja-JP" altLang="en-US">
                <a:latin typeface="Meiryo UI" pitchFamily="50" charset="-128"/>
                <a:ea typeface="Meiryo UI" pitchFamily="50" charset="-128"/>
                <a:cs typeface="Meiryo UI" pitchFamily="50" charset="-128"/>
              </a:rPr>
              <a:t>相談機能</a:t>
            </a:r>
          </a:p>
        </p:txBody>
      </p:sp>
      <p:sp>
        <p:nvSpPr>
          <p:cNvPr id="20502" name="テキスト ボックス 38"/>
          <p:cNvSpPr txBox="1">
            <a:spLocks noChangeArrowheads="1"/>
          </p:cNvSpPr>
          <p:nvPr/>
        </p:nvSpPr>
        <p:spPr bwMode="auto">
          <a:xfrm>
            <a:off x="6287525" y="5902873"/>
            <a:ext cx="1555739" cy="367181"/>
          </a:xfrm>
          <a:prstGeom prst="rect">
            <a:avLst/>
          </a:prstGeom>
          <a:noFill/>
          <a:ln w="9525">
            <a:noFill/>
            <a:miter lim="800000"/>
            <a:headEnd/>
            <a:tailEnd/>
          </a:ln>
        </p:spPr>
        <p:txBody>
          <a:bodyPr wrap="none" lIns="89309" tIns="44655" rIns="89309" bIns="44655">
            <a:spAutoFit/>
          </a:bodyPr>
          <a:lstStyle/>
          <a:p>
            <a:pPr algn="ctr"/>
            <a:r>
              <a:rPr lang="ja-JP" altLang="en-US">
                <a:latin typeface="Meiryo UI" pitchFamily="50" charset="-128"/>
                <a:ea typeface="Meiryo UI" pitchFamily="50" charset="-128"/>
                <a:cs typeface="Meiryo UI" pitchFamily="50" charset="-128"/>
              </a:rPr>
              <a:t>健康づくり機能</a:t>
            </a:r>
          </a:p>
        </p:txBody>
      </p:sp>
      <p:sp>
        <p:nvSpPr>
          <p:cNvPr id="20503" name="テキスト ボックス 3074"/>
          <p:cNvSpPr txBox="1">
            <a:spLocks noChangeArrowheads="1"/>
          </p:cNvSpPr>
          <p:nvPr/>
        </p:nvSpPr>
        <p:spPr bwMode="auto">
          <a:xfrm>
            <a:off x="5926466" y="3910440"/>
            <a:ext cx="2679444" cy="1167400"/>
          </a:xfrm>
          <a:prstGeom prst="rect">
            <a:avLst/>
          </a:prstGeom>
          <a:noFill/>
          <a:ln w="9525">
            <a:noFill/>
            <a:miter lim="800000"/>
            <a:headEnd/>
            <a:tailEnd/>
          </a:ln>
        </p:spPr>
        <p:txBody>
          <a:bodyPr wrap="none" lIns="89309" tIns="44655" rIns="89309" bIns="44655">
            <a:spAutoFit/>
          </a:bodyPr>
          <a:lstStyle/>
          <a:p>
            <a:r>
              <a:rPr lang="ja-JP" altLang="en-US" sz="1400">
                <a:latin typeface="Meiryo UI" pitchFamily="50" charset="-128"/>
                <a:ea typeface="Meiryo UI" pitchFamily="50" charset="-128"/>
                <a:cs typeface="Meiryo UI" pitchFamily="50" charset="-128"/>
              </a:rPr>
              <a:t>①介護する家族の看護・介護相談</a:t>
            </a:r>
            <a:endParaRPr lang="en-US" altLang="ja-JP" sz="1400">
              <a:latin typeface="Meiryo UI" pitchFamily="50" charset="-128"/>
              <a:ea typeface="Meiryo UI" pitchFamily="50" charset="-128"/>
              <a:cs typeface="Meiryo UI" pitchFamily="50" charset="-128"/>
            </a:endParaRPr>
          </a:p>
          <a:p>
            <a:r>
              <a:rPr lang="ja-JP" altLang="en-US" sz="1400">
                <a:latin typeface="Meiryo UI" pitchFamily="50" charset="-128"/>
                <a:ea typeface="Meiryo UI" pitchFamily="50" charset="-128"/>
                <a:cs typeface="Meiryo UI" pitchFamily="50" charset="-128"/>
              </a:rPr>
              <a:t>②がん療養生活相談</a:t>
            </a:r>
            <a:endParaRPr lang="en-US" altLang="ja-JP" sz="1400">
              <a:latin typeface="Meiryo UI" pitchFamily="50" charset="-128"/>
              <a:ea typeface="Meiryo UI" pitchFamily="50" charset="-128"/>
              <a:cs typeface="Meiryo UI" pitchFamily="50" charset="-128"/>
            </a:endParaRPr>
          </a:p>
          <a:p>
            <a:r>
              <a:rPr lang="ja-JP" altLang="en-US" sz="1400">
                <a:latin typeface="Meiryo UI" pitchFamily="50" charset="-128"/>
                <a:ea typeface="Meiryo UI" pitchFamily="50" charset="-128"/>
                <a:cs typeface="Meiryo UI" pitchFamily="50" charset="-128"/>
              </a:rPr>
              <a:t>③女性のための健康相談</a:t>
            </a:r>
            <a:endParaRPr lang="en-US" altLang="ja-JP" sz="1400">
              <a:latin typeface="Meiryo UI" pitchFamily="50" charset="-128"/>
              <a:ea typeface="Meiryo UI" pitchFamily="50" charset="-128"/>
              <a:cs typeface="Meiryo UI" pitchFamily="50" charset="-128"/>
            </a:endParaRPr>
          </a:p>
          <a:p>
            <a:r>
              <a:rPr lang="ja-JP" altLang="en-US" sz="1400">
                <a:latin typeface="Meiryo UI" pitchFamily="50" charset="-128"/>
                <a:ea typeface="Meiryo UI" pitchFamily="50" charset="-128"/>
                <a:cs typeface="Meiryo UI" pitchFamily="50" charset="-128"/>
              </a:rPr>
              <a:t>④健康生活相談</a:t>
            </a:r>
            <a:endParaRPr lang="en-US" altLang="ja-JP" sz="1400">
              <a:latin typeface="Meiryo UI" pitchFamily="50" charset="-128"/>
              <a:ea typeface="Meiryo UI" pitchFamily="50" charset="-128"/>
              <a:cs typeface="Meiryo UI" pitchFamily="50" charset="-128"/>
            </a:endParaRPr>
          </a:p>
          <a:p>
            <a:r>
              <a:rPr lang="ja-JP" altLang="en-US" sz="1400">
                <a:latin typeface="Meiryo UI" pitchFamily="50" charset="-128"/>
                <a:ea typeface="Meiryo UI" pitchFamily="50" charset="-128"/>
                <a:cs typeface="Meiryo UI" pitchFamily="50" charset="-128"/>
              </a:rPr>
              <a:t>⑤子ども・家族の療養生活相談</a:t>
            </a:r>
          </a:p>
        </p:txBody>
      </p:sp>
      <p:sp>
        <p:nvSpPr>
          <p:cNvPr id="20504" name="テキスト ボックス 40"/>
          <p:cNvSpPr txBox="1">
            <a:spLocks noChangeArrowheads="1"/>
          </p:cNvSpPr>
          <p:nvPr/>
        </p:nvSpPr>
        <p:spPr bwMode="auto">
          <a:xfrm>
            <a:off x="5769853" y="5219088"/>
            <a:ext cx="2136026" cy="736513"/>
          </a:xfrm>
          <a:prstGeom prst="rect">
            <a:avLst/>
          </a:prstGeom>
          <a:noFill/>
          <a:ln w="9525">
            <a:noFill/>
            <a:miter lim="800000"/>
            <a:headEnd/>
            <a:tailEnd/>
          </a:ln>
        </p:spPr>
        <p:txBody>
          <a:bodyPr wrap="none" lIns="89309" tIns="44655" rIns="89309" bIns="44655">
            <a:spAutoFit/>
          </a:bodyPr>
          <a:lstStyle/>
          <a:p>
            <a:r>
              <a:rPr lang="ja-JP" altLang="en-US" sz="1400">
                <a:latin typeface="Meiryo UI" pitchFamily="50" charset="-128"/>
                <a:ea typeface="Meiryo UI" pitchFamily="50" charset="-128"/>
                <a:cs typeface="Meiryo UI" pitchFamily="50" charset="-128"/>
              </a:rPr>
              <a:t>①お元気セルフチェック</a:t>
            </a:r>
            <a:endParaRPr lang="en-US" altLang="ja-JP" sz="1400">
              <a:latin typeface="Meiryo UI" pitchFamily="50" charset="-128"/>
              <a:ea typeface="Meiryo UI" pitchFamily="50" charset="-128"/>
              <a:cs typeface="Meiryo UI" pitchFamily="50" charset="-128"/>
            </a:endParaRPr>
          </a:p>
          <a:p>
            <a:r>
              <a:rPr lang="ja-JP" altLang="en-US" sz="1400">
                <a:latin typeface="Meiryo UI" pitchFamily="50" charset="-128"/>
                <a:ea typeface="Meiryo UI" pitchFamily="50" charset="-128"/>
                <a:cs typeface="Meiryo UI" pitchFamily="50" charset="-128"/>
              </a:rPr>
              <a:t>②健康セルフチェック</a:t>
            </a:r>
            <a:endParaRPr lang="en-US" altLang="ja-JP" sz="1400">
              <a:latin typeface="Meiryo UI" pitchFamily="50" charset="-128"/>
              <a:ea typeface="Meiryo UI" pitchFamily="50" charset="-128"/>
              <a:cs typeface="Meiryo UI" pitchFamily="50" charset="-128"/>
            </a:endParaRPr>
          </a:p>
          <a:p>
            <a:r>
              <a:rPr lang="ja-JP" altLang="en-US" sz="1400">
                <a:latin typeface="Meiryo UI" pitchFamily="50" charset="-128"/>
                <a:ea typeface="Meiryo UI" pitchFamily="50" charset="-128"/>
                <a:cs typeface="Meiryo UI" pitchFamily="50" charset="-128"/>
              </a:rPr>
              <a:t>③もの忘れセルフチェックなど</a:t>
            </a:r>
          </a:p>
        </p:txBody>
      </p:sp>
      <p:sp>
        <p:nvSpPr>
          <p:cNvPr id="20505" name="テキスト ボックス 41"/>
          <p:cNvSpPr txBox="1">
            <a:spLocks noChangeArrowheads="1"/>
          </p:cNvSpPr>
          <p:nvPr/>
        </p:nvSpPr>
        <p:spPr bwMode="auto">
          <a:xfrm>
            <a:off x="3797466" y="4124413"/>
            <a:ext cx="2203352" cy="1167400"/>
          </a:xfrm>
          <a:prstGeom prst="rect">
            <a:avLst/>
          </a:prstGeom>
          <a:noFill/>
          <a:ln w="9525">
            <a:noFill/>
            <a:miter lim="800000"/>
            <a:headEnd/>
            <a:tailEnd/>
          </a:ln>
        </p:spPr>
        <p:txBody>
          <a:bodyPr wrap="none" lIns="89309" tIns="44655" rIns="89309" bIns="44655">
            <a:spAutoFit/>
          </a:bodyPr>
          <a:lstStyle/>
          <a:p>
            <a:r>
              <a:rPr lang="ja-JP" altLang="en-US" sz="1400">
                <a:latin typeface="Meiryo UI" pitchFamily="50" charset="-128"/>
                <a:ea typeface="Meiryo UI" pitchFamily="50" charset="-128"/>
                <a:cs typeface="Meiryo UI" pitchFamily="50" charset="-128"/>
              </a:rPr>
              <a:t>要援護者を見守る視点　</a:t>
            </a:r>
            <a:endParaRPr lang="en-US" altLang="ja-JP" sz="1400">
              <a:latin typeface="Meiryo UI" pitchFamily="50" charset="-128"/>
              <a:ea typeface="Meiryo UI" pitchFamily="50" charset="-128"/>
              <a:cs typeface="Meiryo UI" pitchFamily="50" charset="-128"/>
            </a:endParaRPr>
          </a:p>
          <a:p>
            <a:r>
              <a:rPr lang="ja-JP" altLang="en-US" sz="1400">
                <a:latin typeface="Meiryo UI" pitchFamily="50" charset="-128"/>
                <a:ea typeface="Meiryo UI" pitchFamily="50" charset="-128"/>
                <a:cs typeface="Meiryo UI" pitchFamily="50" charset="-128"/>
              </a:rPr>
              <a:t>～３つのリスクから～</a:t>
            </a:r>
          </a:p>
          <a:p>
            <a:r>
              <a:rPr lang="ja-JP" altLang="en-US" sz="1400">
                <a:latin typeface="Meiryo UI" pitchFamily="50" charset="-128"/>
                <a:ea typeface="Meiryo UI" pitchFamily="50" charset="-128"/>
                <a:cs typeface="Meiryo UI" pitchFamily="50" charset="-128"/>
              </a:rPr>
              <a:t>①外出先で突然倒れた時に</a:t>
            </a:r>
          </a:p>
          <a:p>
            <a:r>
              <a:rPr lang="ja-JP" altLang="en-US" sz="1400">
                <a:latin typeface="Meiryo UI" pitchFamily="50" charset="-128"/>
                <a:ea typeface="Meiryo UI" pitchFamily="50" charset="-128"/>
                <a:cs typeface="Meiryo UI" pitchFamily="50" charset="-128"/>
              </a:rPr>
              <a:t>②認知症の方の徘徊などに</a:t>
            </a:r>
          </a:p>
          <a:p>
            <a:r>
              <a:rPr lang="ja-JP" altLang="en-US" sz="1400">
                <a:latin typeface="Meiryo UI" pitchFamily="50" charset="-128"/>
                <a:ea typeface="Meiryo UI" pitchFamily="50" charset="-128"/>
                <a:cs typeface="Meiryo UI" pitchFamily="50" charset="-128"/>
              </a:rPr>
              <a:t>③自宅での急変時に</a:t>
            </a:r>
          </a:p>
        </p:txBody>
      </p:sp>
      <p:sp>
        <p:nvSpPr>
          <p:cNvPr id="43" name="角丸四角形 42"/>
          <p:cNvSpPr/>
          <p:nvPr/>
        </p:nvSpPr>
        <p:spPr bwMode="auto">
          <a:xfrm>
            <a:off x="3960281" y="1821874"/>
            <a:ext cx="1173819" cy="327162"/>
          </a:xfrm>
          <a:prstGeom prst="roundRect">
            <a:avLst/>
          </a:prstGeom>
          <a:solidFill>
            <a:schemeClr val="tx1"/>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行政</a:t>
            </a:r>
          </a:p>
        </p:txBody>
      </p:sp>
      <p:sp>
        <p:nvSpPr>
          <p:cNvPr id="44" name="角丸四角形 43"/>
          <p:cNvSpPr/>
          <p:nvPr/>
        </p:nvSpPr>
        <p:spPr bwMode="auto">
          <a:xfrm>
            <a:off x="5498495" y="1831178"/>
            <a:ext cx="1173819" cy="327162"/>
          </a:xfrm>
          <a:prstGeom prst="roundRect">
            <a:avLst/>
          </a:prstGeom>
          <a:solidFill>
            <a:srgbClr val="7030A0"/>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a:t>
            </a:r>
          </a:p>
        </p:txBody>
      </p:sp>
      <p:sp>
        <p:nvSpPr>
          <p:cNvPr id="45" name="角丸四角形 44"/>
          <p:cNvSpPr/>
          <p:nvPr/>
        </p:nvSpPr>
        <p:spPr bwMode="auto">
          <a:xfrm>
            <a:off x="7036708" y="1842031"/>
            <a:ext cx="1173819" cy="327163"/>
          </a:xfrm>
          <a:prstGeom prst="roundRect">
            <a:avLst/>
          </a:prstGeom>
          <a:solidFill>
            <a:srgbClr val="FF3300"/>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a:t>
            </a:r>
          </a:p>
        </p:txBody>
      </p:sp>
      <p:sp>
        <p:nvSpPr>
          <p:cNvPr id="46" name="上下矢印 45"/>
          <p:cNvSpPr/>
          <p:nvPr/>
        </p:nvSpPr>
        <p:spPr bwMode="auto">
          <a:xfrm>
            <a:off x="4312272" y="2169194"/>
            <a:ext cx="458983" cy="524080"/>
          </a:xfrm>
          <a:prstGeom prst="upDownArrow">
            <a:avLst>
              <a:gd name="adj1" fmla="val 41369"/>
              <a:gd name="adj2" fmla="val 30632"/>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上下矢印 46"/>
          <p:cNvSpPr/>
          <p:nvPr/>
        </p:nvSpPr>
        <p:spPr bwMode="auto">
          <a:xfrm>
            <a:off x="5859790" y="2169194"/>
            <a:ext cx="460533" cy="524080"/>
          </a:xfrm>
          <a:prstGeom prst="upDownArrow">
            <a:avLst>
              <a:gd name="adj1" fmla="val 41369"/>
              <a:gd name="adj2" fmla="val 30632"/>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上下矢印 47"/>
          <p:cNvSpPr/>
          <p:nvPr/>
        </p:nvSpPr>
        <p:spPr bwMode="auto">
          <a:xfrm>
            <a:off x="7388700" y="2169194"/>
            <a:ext cx="458983" cy="524080"/>
          </a:xfrm>
          <a:prstGeom prst="upDownArrow">
            <a:avLst>
              <a:gd name="adj1" fmla="val 41369"/>
              <a:gd name="adj2" fmla="val 30632"/>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512" name="テキスト ボックス 48"/>
          <p:cNvSpPr txBox="1">
            <a:spLocks noChangeArrowheads="1"/>
          </p:cNvSpPr>
          <p:nvPr/>
        </p:nvSpPr>
        <p:spPr bwMode="auto">
          <a:xfrm>
            <a:off x="4269720" y="2265327"/>
            <a:ext cx="539436" cy="305626"/>
          </a:xfrm>
          <a:prstGeom prst="rect">
            <a:avLst/>
          </a:prstGeom>
          <a:noFill/>
          <a:ln w="9525">
            <a:noFill/>
            <a:miter lim="800000"/>
            <a:headEnd/>
            <a:tailEnd/>
          </a:ln>
        </p:spPr>
        <p:txBody>
          <a:bodyPr wrap="none" lIns="89309" tIns="44655" rIns="89309" bIns="44655">
            <a:spAutoFit/>
          </a:bodyPr>
          <a:lstStyle/>
          <a:p>
            <a:pPr algn="ctr"/>
            <a:r>
              <a:rPr lang="ja-JP" altLang="en-US" sz="1400">
                <a:latin typeface="Meiryo UI" pitchFamily="50" charset="-128"/>
                <a:ea typeface="Meiryo UI" pitchFamily="50" charset="-128"/>
                <a:cs typeface="Meiryo UI" pitchFamily="50" charset="-128"/>
              </a:rPr>
              <a:t>連携</a:t>
            </a:r>
          </a:p>
        </p:txBody>
      </p:sp>
      <p:sp>
        <p:nvSpPr>
          <p:cNvPr id="20513" name="テキスト ボックス 49"/>
          <p:cNvSpPr txBox="1">
            <a:spLocks noChangeArrowheads="1"/>
          </p:cNvSpPr>
          <p:nvPr/>
        </p:nvSpPr>
        <p:spPr bwMode="auto">
          <a:xfrm>
            <a:off x="5818013" y="2265327"/>
            <a:ext cx="539436" cy="305626"/>
          </a:xfrm>
          <a:prstGeom prst="rect">
            <a:avLst/>
          </a:prstGeom>
          <a:noFill/>
          <a:ln w="9525">
            <a:noFill/>
            <a:miter lim="800000"/>
            <a:headEnd/>
            <a:tailEnd/>
          </a:ln>
        </p:spPr>
        <p:txBody>
          <a:bodyPr wrap="none" lIns="89309" tIns="44655" rIns="89309" bIns="44655">
            <a:spAutoFit/>
          </a:bodyPr>
          <a:lstStyle/>
          <a:p>
            <a:pPr algn="ctr"/>
            <a:r>
              <a:rPr lang="ja-JP" altLang="en-US" sz="1400">
                <a:latin typeface="Meiryo UI" pitchFamily="50" charset="-128"/>
                <a:ea typeface="Meiryo UI" pitchFamily="50" charset="-128"/>
                <a:cs typeface="Meiryo UI" pitchFamily="50" charset="-128"/>
              </a:rPr>
              <a:t>連携</a:t>
            </a:r>
          </a:p>
        </p:txBody>
      </p:sp>
      <p:sp>
        <p:nvSpPr>
          <p:cNvPr id="20514" name="テキスト ボックス 50"/>
          <p:cNvSpPr txBox="1">
            <a:spLocks noChangeArrowheads="1"/>
          </p:cNvSpPr>
          <p:nvPr/>
        </p:nvSpPr>
        <p:spPr bwMode="auto">
          <a:xfrm>
            <a:off x="7346148" y="2265327"/>
            <a:ext cx="539436" cy="305626"/>
          </a:xfrm>
          <a:prstGeom prst="rect">
            <a:avLst/>
          </a:prstGeom>
          <a:noFill/>
          <a:ln w="9525">
            <a:noFill/>
            <a:miter lim="800000"/>
            <a:headEnd/>
            <a:tailEnd/>
          </a:ln>
        </p:spPr>
        <p:txBody>
          <a:bodyPr wrap="none" lIns="89309" tIns="44655" rIns="89309" bIns="44655">
            <a:spAutoFit/>
          </a:bodyPr>
          <a:lstStyle/>
          <a:p>
            <a:pPr algn="ctr"/>
            <a:r>
              <a:rPr lang="ja-JP" altLang="en-US" sz="1400">
                <a:latin typeface="Meiryo UI" pitchFamily="50" charset="-128"/>
                <a:ea typeface="Meiryo UI" pitchFamily="50" charset="-128"/>
                <a:cs typeface="Meiryo UI" pitchFamily="50" charset="-128"/>
              </a:rPr>
              <a:t>連携</a:t>
            </a:r>
          </a:p>
        </p:txBody>
      </p:sp>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pPr/>
              <a:t>111</a:t>
            </a:fld>
            <a:endParaRPr kumimoji="1" lang="ja-JP" altLang="en-US"/>
          </a:p>
        </p:txBody>
      </p:sp>
      <p:cxnSp>
        <p:nvCxnSpPr>
          <p:cNvPr id="40" name="直線コネクタ 39"/>
          <p:cNvCxnSpPr/>
          <p:nvPr/>
        </p:nvCxnSpPr>
        <p:spPr>
          <a:xfrm>
            <a:off x="429522" y="882253"/>
            <a:ext cx="8452424" cy="0"/>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23625671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円/楕円 37"/>
          <p:cNvSpPr/>
          <p:nvPr/>
        </p:nvSpPr>
        <p:spPr bwMode="auto">
          <a:xfrm>
            <a:off x="7736038" y="3698018"/>
            <a:ext cx="1093186" cy="1093124"/>
          </a:xfrm>
          <a:prstGeom prst="ellipse">
            <a:avLst/>
          </a:prstGeom>
          <a:solidFill>
            <a:schemeClr val="accent2">
              <a:lumMod val="20000"/>
              <a:lumOff val="80000"/>
            </a:schemeClr>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世代間</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bwMode="auto">
          <a:xfrm>
            <a:off x="3423767" y="3124321"/>
            <a:ext cx="1606441" cy="1606350"/>
          </a:xfrm>
          <a:prstGeom prst="ellipse">
            <a:avLst/>
          </a:prstGeom>
          <a:solidFill>
            <a:schemeClr val="accent2">
              <a:lumMod val="20000"/>
              <a:lumOff val="80000"/>
            </a:schemeClr>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ボランティア活動</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07" name="タイトル 1"/>
          <p:cNvSpPr txBox="1">
            <a:spLocks/>
          </p:cNvSpPr>
          <p:nvPr/>
        </p:nvSpPr>
        <p:spPr bwMode="auto">
          <a:xfrm>
            <a:off x="429522" y="277546"/>
            <a:ext cx="8714478" cy="745805"/>
          </a:xfrm>
          <a:prstGeom prst="rect">
            <a:avLst/>
          </a:prstGeom>
          <a:noFill/>
          <a:ln w="9525">
            <a:noFill/>
            <a:miter lim="800000"/>
            <a:headEnd/>
            <a:tailEnd/>
          </a:ln>
        </p:spPr>
        <p:txBody>
          <a:bodyPr lIns="89309" tIns="44655" rIns="89309" bIns="44655"/>
          <a:lstStyle/>
          <a:p>
            <a:pPr defTabSz="914802" eaLnBrk="0" hangingPunct="0"/>
            <a:r>
              <a:rPr lang="en-US" altLang="ja-JP" sz="2300" dirty="0">
                <a:latin typeface="Meiryo UI" pitchFamily="50" charset="-128"/>
                <a:ea typeface="Meiryo UI" pitchFamily="50" charset="-128"/>
                <a:cs typeface="Meiryo UI" pitchFamily="50" charset="-128"/>
              </a:rPr>
              <a:t>｢</a:t>
            </a:r>
            <a:r>
              <a:rPr lang="ja-JP" altLang="en-US" sz="2300" dirty="0">
                <a:latin typeface="Meiryo UI" pitchFamily="50" charset="-128"/>
                <a:ea typeface="Meiryo UI" pitchFamily="50" charset="-128"/>
                <a:cs typeface="Meiryo UI" pitchFamily="50" charset="-128"/>
              </a:rPr>
              <a:t>よどきり・まちカフェ</a:t>
            </a:r>
            <a:r>
              <a:rPr lang="en-US" altLang="ja-JP" sz="2300" dirty="0">
                <a:latin typeface="Meiryo UI" pitchFamily="50" charset="-128"/>
                <a:ea typeface="Meiryo UI" pitchFamily="50" charset="-128"/>
                <a:cs typeface="Meiryo UI" pitchFamily="50" charset="-128"/>
              </a:rPr>
              <a:t>｣</a:t>
            </a:r>
            <a:r>
              <a:rPr lang="ja-JP" altLang="en-US" sz="2300" dirty="0">
                <a:latin typeface="Meiryo UI" pitchFamily="50" charset="-128"/>
                <a:ea typeface="Meiryo UI" pitchFamily="50" charset="-128"/>
                <a:cs typeface="Meiryo UI" pitchFamily="50" charset="-128"/>
              </a:rPr>
              <a:t>の機能</a:t>
            </a:r>
            <a:endParaRPr lang="ja-JP" altLang="ja-JP" sz="2300" dirty="0">
              <a:latin typeface="Meiryo UI" pitchFamily="50" charset="-128"/>
              <a:ea typeface="Meiryo UI" pitchFamily="50" charset="-128"/>
              <a:cs typeface="Meiryo UI" pitchFamily="50" charset="-128"/>
            </a:endParaRPr>
          </a:p>
          <a:p>
            <a:pPr defTabSz="914802" eaLnBrk="0" hangingPunct="0"/>
            <a:r>
              <a:rPr lang="ja-JP" altLang="en-US" sz="2300" dirty="0">
                <a:latin typeface="Meiryo UI" pitchFamily="50" charset="-128"/>
                <a:ea typeface="Meiryo UI" pitchFamily="50" charset="-128"/>
                <a:cs typeface="Meiryo UI" pitchFamily="50" charset="-128"/>
              </a:rPr>
              <a:t>　　　</a:t>
            </a:r>
          </a:p>
        </p:txBody>
      </p:sp>
      <p:sp>
        <p:nvSpPr>
          <p:cNvPr id="21508" name="テキスト ボックス 2"/>
          <p:cNvSpPr txBox="1">
            <a:spLocks noChangeArrowheads="1"/>
          </p:cNvSpPr>
          <p:nvPr/>
        </p:nvSpPr>
        <p:spPr bwMode="auto">
          <a:xfrm>
            <a:off x="310124" y="880702"/>
            <a:ext cx="1270404" cy="367181"/>
          </a:xfrm>
          <a:prstGeom prst="rect">
            <a:avLst/>
          </a:prstGeom>
          <a:noFill/>
          <a:ln w="9525">
            <a:noFill/>
            <a:miter lim="800000"/>
            <a:headEnd/>
            <a:tailEnd/>
          </a:ln>
        </p:spPr>
        <p:txBody>
          <a:bodyPr wrap="none" lIns="89309" tIns="44655" rIns="89309" bIns="44655">
            <a:spAutoFit/>
          </a:bodyPr>
          <a:lstStyle/>
          <a:p>
            <a:r>
              <a:rPr lang="ja-JP" altLang="en-US" b="0">
                <a:latin typeface="Meiryo UI" pitchFamily="50" charset="-128"/>
                <a:ea typeface="Meiryo UI" pitchFamily="50" charset="-128"/>
                <a:cs typeface="Meiryo UI" pitchFamily="50" charset="-128"/>
              </a:rPr>
              <a:t>■コンセプト</a:t>
            </a:r>
          </a:p>
        </p:txBody>
      </p:sp>
      <p:sp>
        <p:nvSpPr>
          <p:cNvPr id="21509" name="テキスト ボックス 4"/>
          <p:cNvSpPr txBox="1">
            <a:spLocks noChangeArrowheads="1"/>
          </p:cNvSpPr>
          <p:nvPr/>
        </p:nvSpPr>
        <p:spPr bwMode="auto">
          <a:xfrm>
            <a:off x="558223" y="1183056"/>
            <a:ext cx="3087283" cy="921179"/>
          </a:xfrm>
          <a:prstGeom prst="rect">
            <a:avLst/>
          </a:prstGeom>
          <a:noFill/>
          <a:ln w="9525">
            <a:noFill/>
            <a:miter lim="800000"/>
            <a:headEnd/>
            <a:tailEnd/>
          </a:ln>
        </p:spPr>
        <p:txBody>
          <a:bodyPr lIns="89309" tIns="44655" rIns="89309" bIns="44655">
            <a:spAutoFit/>
          </a:bodyPr>
          <a:lstStyle/>
          <a:p>
            <a:r>
              <a:rPr lang="ja-JP" altLang="en-US">
                <a:latin typeface="Meiryo UI" pitchFamily="50" charset="-128"/>
                <a:ea typeface="Meiryo UI" pitchFamily="50" charset="-128"/>
                <a:cs typeface="Meiryo UI" pitchFamily="50" charset="-128"/>
              </a:rPr>
              <a:t>①地域交流の空間　　　　　　　　</a:t>
            </a:r>
            <a:endParaRPr lang="en-US" altLang="ja-JP">
              <a:latin typeface="Meiryo UI" pitchFamily="50" charset="-128"/>
              <a:ea typeface="Meiryo UI" pitchFamily="50" charset="-128"/>
              <a:cs typeface="Meiryo UI" pitchFamily="50" charset="-128"/>
            </a:endParaRPr>
          </a:p>
          <a:p>
            <a:r>
              <a:rPr lang="ja-JP" altLang="en-US">
                <a:latin typeface="Meiryo UI" pitchFamily="50" charset="-128"/>
                <a:ea typeface="Meiryo UI" pitchFamily="50" charset="-128"/>
                <a:cs typeface="Meiryo UI" pitchFamily="50" charset="-128"/>
              </a:rPr>
              <a:t>②地域協働ネットワークづくり　　　　　　　　</a:t>
            </a:r>
            <a:endParaRPr lang="en-US" altLang="ja-JP">
              <a:latin typeface="Meiryo UI" pitchFamily="50" charset="-128"/>
              <a:ea typeface="Meiryo UI" pitchFamily="50" charset="-128"/>
              <a:cs typeface="Meiryo UI" pitchFamily="50" charset="-128"/>
            </a:endParaRPr>
          </a:p>
          <a:p>
            <a:r>
              <a:rPr lang="ja-JP" altLang="en-US">
                <a:latin typeface="Meiryo UI" pitchFamily="50" charset="-128"/>
                <a:ea typeface="Meiryo UI" pitchFamily="50" charset="-128"/>
                <a:cs typeface="Meiryo UI" pitchFamily="50" charset="-128"/>
              </a:rPr>
              <a:t>③地域の健康づくり</a:t>
            </a:r>
          </a:p>
        </p:txBody>
      </p:sp>
      <p:sp>
        <p:nvSpPr>
          <p:cNvPr id="21510" name="テキスト ボックス 5"/>
          <p:cNvSpPr txBox="1">
            <a:spLocks noChangeArrowheads="1"/>
          </p:cNvSpPr>
          <p:nvPr/>
        </p:nvSpPr>
        <p:spPr bwMode="auto">
          <a:xfrm>
            <a:off x="310125" y="2203306"/>
            <a:ext cx="1257580" cy="367181"/>
          </a:xfrm>
          <a:prstGeom prst="rect">
            <a:avLst/>
          </a:prstGeom>
          <a:noFill/>
          <a:ln w="9525">
            <a:noFill/>
            <a:miter lim="800000"/>
            <a:headEnd/>
            <a:tailEnd/>
          </a:ln>
        </p:spPr>
        <p:txBody>
          <a:bodyPr wrap="none" lIns="89309" tIns="44655" rIns="89309" bIns="44655">
            <a:spAutoFit/>
          </a:bodyPr>
          <a:lstStyle/>
          <a:p>
            <a:r>
              <a:rPr lang="ja-JP" altLang="en-US" b="0">
                <a:latin typeface="Meiryo UI" pitchFamily="50" charset="-128"/>
                <a:ea typeface="Meiryo UI" pitchFamily="50" charset="-128"/>
                <a:cs typeface="Meiryo UI" pitchFamily="50" charset="-128"/>
              </a:rPr>
              <a:t>■概念図　</a:t>
            </a:r>
          </a:p>
        </p:txBody>
      </p:sp>
      <p:sp>
        <p:nvSpPr>
          <p:cNvPr id="21511" name="テキスト ボックス 6"/>
          <p:cNvSpPr txBox="1">
            <a:spLocks noChangeArrowheads="1"/>
          </p:cNvSpPr>
          <p:nvPr/>
        </p:nvSpPr>
        <p:spPr bwMode="auto">
          <a:xfrm>
            <a:off x="3645506" y="1173752"/>
            <a:ext cx="2769405" cy="644180"/>
          </a:xfrm>
          <a:prstGeom prst="rect">
            <a:avLst/>
          </a:prstGeom>
          <a:noFill/>
          <a:ln w="9525">
            <a:noFill/>
            <a:miter lim="800000"/>
            <a:headEnd/>
            <a:tailEnd/>
          </a:ln>
        </p:spPr>
        <p:txBody>
          <a:bodyPr lIns="89309" tIns="44655" rIns="89309" bIns="44655">
            <a:spAutoFit/>
          </a:bodyPr>
          <a:lstStyle/>
          <a:p>
            <a:r>
              <a:rPr lang="ja-JP" altLang="en-US">
                <a:latin typeface="Meiryo UI" pitchFamily="50" charset="-128"/>
                <a:ea typeface="Meiryo UI" pitchFamily="50" charset="-128"/>
                <a:cs typeface="Meiryo UI" pitchFamily="50" charset="-128"/>
              </a:rPr>
              <a:t>④生きがい・自己実現づくり</a:t>
            </a:r>
            <a:endParaRPr lang="en-US" altLang="ja-JP">
              <a:latin typeface="Meiryo UI" pitchFamily="50" charset="-128"/>
              <a:ea typeface="Meiryo UI" pitchFamily="50" charset="-128"/>
              <a:cs typeface="Meiryo UI" pitchFamily="50" charset="-128"/>
            </a:endParaRPr>
          </a:p>
          <a:p>
            <a:r>
              <a:rPr lang="ja-JP" altLang="en-US">
                <a:latin typeface="Meiryo UI" pitchFamily="50" charset="-128"/>
                <a:ea typeface="Meiryo UI" pitchFamily="50" charset="-128"/>
                <a:cs typeface="Meiryo UI" pitchFamily="50" charset="-128"/>
              </a:rPr>
              <a:t>⑤ひとづくり</a:t>
            </a:r>
          </a:p>
        </p:txBody>
      </p:sp>
      <p:sp>
        <p:nvSpPr>
          <p:cNvPr id="9" name="角丸四角形 8"/>
          <p:cNvSpPr/>
          <p:nvPr/>
        </p:nvSpPr>
        <p:spPr bwMode="auto">
          <a:xfrm>
            <a:off x="738095" y="2606444"/>
            <a:ext cx="2589534" cy="2795607"/>
          </a:xfrm>
          <a:prstGeom prst="roundRect">
            <a:avLst/>
          </a:prstGeom>
          <a:solidFill>
            <a:schemeClr val="bg1"/>
          </a:solidFill>
          <a:ln w="1905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よどきり・かんご庵</a:t>
            </a:r>
            <a:endParaRPr lang="en-US" altLang="ja-JP"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bwMode="auto">
          <a:xfrm>
            <a:off x="387655" y="3394113"/>
            <a:ext cx="2589534" cy="2795607"/>
          </a:xfrm>
          <a:prstGeom prst="roundRect">
            <a:avLst/>
          </a:prstGeom>
          <a:solidFill>
            <a:schemeClr val="bg1"/>
          </a:solidFill>
          <a:ln w="1905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まちケアステーション</a:t>
            </a:r>
            <a:endParaRPr lang="en-US" altLang="ja-JP"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上下矢印 10"/>
          <p:cNvSpPr/>
          <p:nvPr/>
        </p:nvSpPr>
        <p:spPr bwMode="auto">
          <a:xfrm>
            <a:off x="2615895" y="3149129"/>
            <a:ext cx="221738" cy="488417"/>
          </a:xfrm>
          <a:prstGeom prst="upDownArrow">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15" name="テキスト ボックス 11"/>
          <p:cNvSpPr txBox="1">
            <a:spLocks noChangeArrowheads="1"/>
          </p:cNvSpPr>
          <p:nvPr/>
        </p:nvSpPr>
        <p:spPr bwMode="auto">
          <a:xfrm>
            <a:off x="1786676" y="3158433"/>
            <a:ext cx="949805" cy="274848"/>
          </a:xfrm>
          <a:prstGeom prst="rect">
            <a:avLst/>
          </a:prstGeom>
          <a:noFill/>
          <a:ln w="9525">
            <a:noFill/>
            <a:miter lim="800000"/>
            <a:headEnd/>
            <a:tailEnd/>
          </a:ln>
        </p:spPr>
        <p:txBody>
          <a:bodyPr wrap="none" lIns="89309" tIns="44655" rIns="89309" bIns="44655">
            <a:spAutoFit/>
          </a:bodyPr>
          <a:lstStyle/>
          <a:p>
            <a:pPr algn="ctr"/>
            <a:r>
              <a:rPr lang="ja-JP" altLang="en-US" sz="1200">
                <a:latin typeface="Meiryo UI" pitchFamily="50" charset="-128"/>
                <a:ea typeface="Meiryo UI" pitchFamily="50" charset="-128"/>
                <a:cs typeface="Meiryo UI" pitchFamily="50" charset="-128"/>
              </a:rPr>
              <a:t>一体的運営</a:t>
            </a:r>
          </a:p>
        </p:txBody>
      </p:sp>
      <p:sp>
        <p:nvSpPr>
          <p:cNvPr id="17" name="角丸四角形 16"/>
          <p:cNvSpPr/>
          <p:nvPr/>
        </p:nvSpPr>
        <p:spPr bwMode="auto">
          <a:xfrm>
            <a:off x="2727540" y="2783204"/>
            <a:ext cx="6174564" cy="3406517"/>
          </a:xfrm>
          <a:prstGeom prst="roundRect">
            <a:avLst>
              <a:gd name="adj" fmla="val 23356"/>
            </a:avLst>
          </a:prstGeom>
          <a:no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地域とのかかわり</a:t>
            </a:r>
            <a:endParaRPr lang="en-US" altLang="ja-JP"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3100" dirty="0">
                <a:solidFill>
                  <a:srgbClr val="008000"/>
                </a:solidFill>
                <a:latin typeface="Meiryo UI" panose="020B0604030504040204" pitchFamily="50" charset="-128"/>
                <a:ea typeface="Meiryo UI" panose="020B0604030504040204" pitchFamily="50" charset="-128"/>
                <a:cs typeface="Meiryo UI" panose="020B0604030504040204" pitchFamily="50" charset="-128"/>
              </a:rPr>
              <a:t>まちカフェ</a:t>
            </a:r>
            <a:endParaRPr lang="en-US" altLang="ja-JP" sz="3100" dirty="0">
              <a:solidFill>
                <a:srgbClr val="008000"/>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左右矢印 17"/>
          <p:cNvSpPr/>
          <p:nvPr/>
        </p:nvSpPr>
        <p:spPr bwMode="auto">
          <a:xfrm>
            <a:off x="2860893" y="3752286"/>
            <a:ext cx="784613" cy="1390827"/>
          </a:xfrm>
          <a:prstGeom prst="leftRightArrow">
            <a:avLst>
              <a:gd name="adj1" fmla="val 47928"/>
              <a:gd name="adj2" fmla="val 22442"/>
            </a:avLst>
          </a:prstGeom>
          <a:solidFill>
            <a:srgbClr val="97DE42"/>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左右矢印 18"/>
          <p:cNvSpPr/>
          <p:nvPr/>
        </p:nvSpPr>
        <p:spPr bwMode="auto">
          <a:xfrm>
            <a:off x="2860892" y="5682697"/>
            <a:ext cx="1028060" cy="445002"/>
          </a:xfrm>
          <a:prstGeom prst="leftRightArrow">
            <a:avLst/>
          </a:prstGeom>
          <a:solidFill>
            <a:schemeClr val="bg2">
              <a:lumMod val="85000"/>
            </a:schemeClr>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19" name="テキスト ボックス 20"/>
          <p:cNvSpPr txBox="1">
            <a:spLocks noChangeArrowheads="1"/>
          </p:cNvSpPr>
          <p:nvPr/>
        </p:nvSpPr>
        <p:spPr bwMode="auto">
          <a:xfrm>
            <a:off x="3861686" y="5709056"/>
            <a:ext cx="1549327" cy="397959"/>
          </a:xfrm>
          <a:prstGeom prst="rect">
            <a:avLst/>
          </a:prstGeom>
          <a:noFill/>
          <a:ln w="9525">
            <a:noFill/>
            <a:miter lim="800000"/>
            <a:headEnd/>
            <a:tailEnd/>
          </a:ln>
        </p:spPr>
        <p:txBody>
          <a:bodyPr wrap="none" lIns="89309" tIns="44655" rIns="89309" bIns="44655">
            <a:spAutoFit/>
          </a:bodyPr>
          <a:lstStyle/>
          <a:p>
            <a:pPr algn="ctr"/>
            <a:r>
              <a:rPr lang="ja-JP" altLang="en-US" sz="2000">
                <a:solidFill>
                  <a:srgbClr val="FF3399"/>
                </a:solidFill>
                <a:latin typeface="Meiryo UI" pitchFamily="50" charset="-128"/>
                <a:ea typeface="Meiryo UI" pitchFamily="50" charset="-128"/>
                <a:cs typeface="Meiryo UI" pitchFamily="50" charset="-128"/>
              </a:rPr>
              <a:t>まちの保健室</a:t>
            </a:r>
          </a:p>
        </p:txBody>
      </p:sp>
      <p:sp>
        <p:nvSpPr>
          <p:cNvPr id="21520" name="テキスト ボックス 26"/>
          <p:cNvSpPr txBox="1">
            <a:spLocks noChangeArrowheads="1"/>
          </p:cNvSpPr>
          <p:nvPr/>
        </p:nvSpPr>
        <p:spPr bwMode="auto">
          <a:xfrm>
            <a:off x="3347962" y="4003472"/>
            <a:ext cx="1815425" cy="274848"/>
          </a:xfrm>
          <a:prstGeom prst="rect">
            <a:avLst/>
          </a:prstGeom>
          <a:noFill/>
          <a:ln w="9525">
            <a:noFill/>
            <a:miter lim="800000"/>
            <a:headEnd/>
            <a:tailEnd/>
          </a:ln>
        </p:spPr>
        <p:txBody>
          <a:bodyPr wrap="none" lIns="89309" tIns="44655" rIns="89309" bIns="44655">
            <a:spAutoFit/>
          </a:bodyPr>
          <a:lstStyle/>
          <a:p>
            <a:pPr algn="ctr"/>
            <a:r>
              <a:rPr lang="ja-JP" altLang="en-US" sz="1200">
                <a:latin typeface="Meiryo UI" pitchFamily="50" charset="-128"/>
                <a:ea typeface="Meiryo UI" pitchFamily="50" charset="-128"/>
                <a:cs typeface="Meiryo UI" pitchFamily="50" charset="-128"/>
              </a:rPr>
              <a:t>（地域の高齢者が主役）</a:t>
            </a:r>
          </a:p>
        </p:txBody>
      </p:sp>
      <p:sp>
        <p:nvSpPr>
          <p:cNvPr id="28" name="円/楕円 27"/>
          <p:cNvSpPr/>
          <p:nvPr/>
        </p:nvSpPr>
        <p:spPr bwMode="auto">
          <a:xfrm>
            <a:off x="4019204" y="4372498"/>
            <a:ext cx="1091636" cy="1091574"/>
          </a:xfrm>
          <a:prstGeom prst="ellipse">
            <a:avLst/>
          </a:prstGeom>
          <a:solidFill>
            <a:schemeClr val="accent2">
              <a:lumMod val="20000"/>
              <a:lumOff val="80000"/>
            </a:schemeClr>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22" name="テキスト ボックス 28"/>
          <p:cNvSpPr txBox="1">
            <a:spLocks noChangeArrowheads="1"/>
          </p:cNvSpPr>
          <p:nvPr/>
        </p:nvSpPr>
        <p:spPr bwMode="auto">
          <a:xfrm>
            <a:off x="3964510" y="4952397"/>
            <a:ext cx="1235138" cy="459514"/>
          </a:xfrm>
          <a:prstGeom prst="rect">
            <a:avLst/>
          </a:prstGeom>
          <a:noFill/>
          <a:ln w="9525">
            <a:noFill/>
            <a:miter lim="800000"/>
            <a:headEnd/>
            <a:tailEnd/>
          </a:ln>
        </p:spPr>
        <p:txBody>
          <a:bodyPr wrap="none" lIns="89309" tIns="44655" rIns="89309" bIns="44655">
            <a:spAutoFit/>
          </a:bodyPr>
          <a:lstStyle/>
          <a:p>
            <a:pPr algn="ctr"/>
            <a:r>
              <a:rPr lang="ja-JP" altLang="en-US" sz="1200">
                <a:latin typeface="Meiryo UI" pitchFamily="50" charset="-128"/>
                <a:ea typeface="Meiryo UI" pitchFamily="50" charset="-128"/>
                <a:cs typeface="Meiryo UI" pitchFamily="50" charset="-128"/>
              </a:rPr>
              <a:t>（地域の集まり、</a:t>
            </a:r>
            <a:endParaRPr lang="en-US" altLang="ja-JP" sz="1200">
              <a:latin typeface="Meiryo UI" pitchFamily="50" charset="-128"/>
              <a:ea typeface="Meiryo UI" pitchFamily="50" charset="-128"/>
              <a:cs typeface="Meiryo UI" pitchFamily="50" charset="-128"/>
            </a:endParaRPr>
          </a:p>
          <a:p>
            <a:pPr algn="ctr"/>
            <a:r>
              <a:rPr lang="ja-JP" altLang="en-US" sz="1200">
                <a:latin typeface="Meiryo UI" pitchFamily="50" charset="-128"/>
                <a:ea typeface="Meiryo UI" pitchFamily="50" charset="-128"/>
                <a:cs typeface="Meiryo UI" pitchFamily="50" charset="-128"/>
              </a:rPr>
              <a:t>情報発信）</a:t>
            </a:r>
          </a:p>
        </p:txBody>
      </p:sp>
      <p:sp>
        <p:nvSpPr>
          <p:cNvPr id="30" name="円/楕円 29"/>
          <p:cNvSpPr/>
          <p:nvPr/>
        </p:nvSpPr>
        <p:spPr bwMode="auto">
          <a:xfrm>
            <a:off x="4982139" y="3722826"/>
            <a:ext cx="1803369" cy="1803267"/>
          </a:xfrm>
          <a:prstGeom prst="ellipse">
            <a:avLst/>
          </a:prstGeom>
          <a:solidFill>
            <a:schemeClr val="accent2">
              <a:lumMod val="20000"/>
              <a:lumOff val="80000"/>
            </a:schemeClr>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生活行為</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向上支援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プログラム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24" name="テキスト ボックス 30"/>
          <p:cNvSpPr txBox="1">
            <a:spLocks noChangeArrowheads="1"/>
          </p:cNvSpPr>
          <p:nvPr/>
        </p:nvSpPr>
        <p:spPr bwMode="auto">
          <a:xfrm>
            <a:off x="5257438" y="4679504"/>
            <a:ext cx="1252772" cy="274848"/>
          </a:xfrm>
          <a:prstGeom prst="rect">
            <a:avLst/>
          </a:prstGeom>
          <a:noFill/>
          <a:ln w="9525">
            <a:noFill/>
            <a:miter lim="800000"/>
            <a:headEnd/>
            <a:tailEnd/>
          </a:ln>
        </p:spPr>
        <p:txBody>
          <a:bodyPr wrap="none" lIns="89309" tIns="44655" rIns="89309" bIns="44655">
            <a:spAutoFit/>
          </a:bodyPr>
          <a:lstStyle/>
          <a:p>
            <a:pPr algn="ctr"/>
            <a:r>
              <a:rPr lang="ja-JP" altLang="en-US" sz="1200">
                <a:latin typeface="Meiryo UI" pitchFamily="50" charset="-128"/>
                <a:ea typeface="Meiryo UI" pitchFamily="50" charset="-128"/>
                <a:cs typeface="Meiryo UI" pitchFamily="50" charset="-128"/>
              </a:rPr>
              <a:t>（ピンピンコロリ）</a:t>
            </a:r>
          </a:p>
        </p:txBody>
      </p:sp>
      <p:pic>
        <p:nvPicPr>
          <p:cNvPr id="21525" name="Picture 2"/>
          <p:cNvPicPr>
            <a:picLocks noChangeAspect="1" noChangeArrowheads="1"/>
          </p:cNvPicPr>
          <p:nvPr/>
        </p:nvPicPr>
        <p:blipFill>
          <a:blip r:embed="rId2" cstate="print"/>
          <a:srcRect/>
          <a:stretch>
            <a:fillRect/>
          </a:stretch>
        </p:blipFill>
        <p:spPr bwMode="auto">
          <a:xfrm>
            <a:off x="482243" y="3969360"/>
            <a:ext cx="2147607" cy="2099419"/>
          </a:xfrm>
          <a:prstGeom prst="rect">
            <a:avLst/>
          </a:prstGeom>
          <a:noFill/>
          <a:ln w="9525">
            <a:noFill/>
            <a:miter lim="800000"/>
            <a:headEnd/>
            <a:tailEnd/>
          </a:ln>
        </p:spPr>
      </p:pic>
      <p:sp>
        <p:nvSpPr>
          <p:cNvPr id="35" name="円/楕円 34"/>
          <p:cNvSpPr/>
          <p:nvPr/>
        </p:nvSpPr>
        <p:spPr bwMode="auto">
          <a:xfrm>
            <a:off x="7825975" y="4625236"/>
            <a:ext cx="1206381" cy="1204762"/>
          </a:xfrm>
          <a:prstGeom prst="ellipse">
            <a:avLst/>
          </a:prstGeom>
          <a:solidFill>
            <a:schemeClr val="accent2">
              <a:lumMod val="20000"/>
              <a:lumOff val="80000"/>
            </a:schemeClr>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女性雇用、</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者雇用の新たな場</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円/楕円 32"/>
          <p:cNvSpPr/>
          <p:nvPr/>
        </p:nvSpPr>
        <p:spPr bwMode="auto">
          <a:xfrm>
            <a:off x="7215031" y="5295065"/>
            <a:ext cx="981541" cy="981486"/>
          </a:xfrm>
          <a:prstGeom prst="ellipse">
            <a:avLst/>
          </a:prstGeom>
          <a:solidFill>
            <a:schemeClr val="accent2">
              <a:lumMod val="20000"/>
              <a:lumOff val="80000"/>
            </a:schemeClr>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療養食の</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提供</a:t>
            </a:r>
          </a:p>
        </p:txBody>
      </p:sp>
      <p:sp>
        <p:nvSpPr>
          <p:cNvPr id="32" name="円/楕円 31"/>
          <p:cNvSpPr/>
          <p:nvPr/>
        </p:nvSpPr>
        <p:spPr bwMode="auto">
          <a:xfrm>
            <a:off x="6138901" y="4805097"/>
            <a:ext cx="1291665" cy="1293143"/>
          </a:xfrm>
          <a:prstGeom prst="ellipse">
            <a:avLst/>
          </a:prstGeom>
          <a:solidFill>
            <a:schemeClr val="accent2">
              <a:lumMod val="20000"/>
              <a:lumOff val="80000"/>
            </a:schemeClr>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認知症</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予防サービス</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35"/>
          <p:cNvSpPr/>
          <p:nvPr/>
        </p:nvSpPr>
        <p:spPr bwMode="auto">
          <a:xfrm>
            <a:off x="6658357" y="3902688"/>
            <a:ext cx="1197078" cy="1197010"/>
          </a:xfrm>
          <a:prstGeom prst="ellipse">
            <a:avLst/>
          </a:prstGeom>
          <a:solidFill>
            <a:schemeClr val="accent2">
              <a:lumMod val="20000"/>
              <a:lumOff val="80000"/>
            </a:schemeClr>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認知症</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カフェ</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円/楕円 36"/>
          <p:cNvSpPr/>
          <p:nvPr/>
        </p:nvSpPr>
        <p:spPr bwMode="auto">
          <a:xfrm>
            <a:off x="6915760" y="2721183"/>
            <a:ext cx="1383152" cy="1383074"/>
          </a:xfrm>
          <a:prstGeom prst="ellipse">
            <a:avLst/>
          </a:prstGeom>
          <a:solidFill>
            <a:schemeClr val="accent2">
              <a:lumMod val="20000"/>
              <a:lumOff val="80000"/>
            </a:schemeClr>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シニアの学びの場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上下矢印 38"/>
          <p:cNvSpPr/>
          <p:nvPr/>
        </p:nvSpPr>
        <p:spPr bwMode="auto">
          <a:xfrm>
            <a:off x="3588132" y="5143112"/>
            <a:ext cx="328731" cy="539585"/>
          </a:xfrm>
          <a:prstGeom prst="upDownArrow">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32" name="テキスト ボックス 39"/>
          <p:cNvSpPr txBox="1">
            <a:spLocks noChangeArrowheads="1"/>
          </p:cNvSpPr>
          <p:nvPr/>
        </p:nvSpPr>
        <p:spPr bwMode="auto">
          <a:xfrm>
            <a:off x="3047329" y="4947746"/>
            <a:ext cx="949805" cy="274848"/>
          </a:xfrm>
          <a:prstGeom prst="rect">
            <a:avLst/>
          </a:prstGeom>
          <a:noFill/>
          <a:ln w="9525">
            <a:noFill/>
            <a:miter lim="800000"/>
            <a:headEnd/>
            <a:tailEnd/>
          </a:ln>
        </p:spPr>
        <p:txBody>
          <a:bodyPr wrap="none" lIns="89309" tIns="44655" rIns="89309" bIns="44655">
            <a:spAutoFit/>
          </a:bodyPr>
          <a:lstStyle/>
          <a:p>
            <a:pPr algn="ctr"/>
            <a:r>
              <a:rPr lang="ja-JP" altLang="en-US" sz="1200">
                <a:latin typeface="Meiryo UI" pitchFamily="50" charset="-128"/>
                <a:ea typeface="Meiryo UI" pitchFamily="50" charset="-128"/>
                <a:cs typeface="Meiryo UI" pitchFamily="50" charset="-128"/>
              </a:rPr>
              <a:t>一体的運営</a:t>
            </a:r>
          </a:p>
        </p:txBody>
      </p:sp>
      <p:sp>
        <p:nvSpPr>
          <p:cNvPr id="41" name="角丸四角形 40"/>
          <p:cNvSpPr/>
          <p:nvPr/>
        </p:nvSpPr>
        <p:spPr bwMode="auto">
          <a:xfrm>
            <a:off x="2332131" y="5588115"/>
            <a:ext cx="3482690" cy="601606"/>
          </a:xfrm>
          <a:prstGeom prst="roundRect">
            <a:avLst>
              <a:gd name="adj" fmla="val 50000"/>
            </a:avLst>
          </a:prstGeom>
          <a:solidFill>
            <a:srgbClr val="FFCCFF">
              <a:alpha val="45000"/>
            </a:srgb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2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角丸四角形 33"/>
          <p:cNvSpPr/>
          <p:nvPr/>
        </p:nvSpPr>
        <p:spPr bwMode="auto">
          <a:xfrm>
            <a:off x="3960281" y="1821874"/>
            <a:ext cx="1173819" cy="327162"/>
          </a:xfrm>
          <a:prstGeom prst="roundRect">
            <a:avLst/>
          </a:prstGeom>
          <a:solidFill>
            <a:schemeClr val="tx1"/>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行政</a:t>
            </a:r>
          </a:p>
        </p:txBody>
      </p:sp>
      <p:sp>
        <p:nvSpPr>
          <p:cNvPr id="43" name="角丸四角形 42"/>
          <p:cNvSpPr/>
          <p:nvPr/>
        </p:nvSpPr>
        <p:spPr bwMode="auto">
          <a:xfrm>
            <a:off x="5498495" y="1831178"/>
            <a:ext cx="1173819" cy="327162"/>
          </a:xfrm>
          <a:prstGeom prst="roundRect">
            <a:avLst/>
          </a:prstGeom>
          <a:solidFill>
            <a:srgbClr val="7030A0"/>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a:t>
            </a:r>
          </a:p>
        </p:txBody>
      </p:sp>
      <p:sp>
        <p:nvSpPr>
          <p:cNvPr id="44" name="角丸四角形 43"/>
          <p:cNvSpPr/>
          <p:nvPr/>
        </p:nvSpPr>
        <p:spPr bwMode="auto">
          <a:xfrm>
            <a:off x="7036708" y="1842031"/>
            <a:ext cx="1173819" cy="327163"/>
          </a:xfrm>
          <a:prstGeom prst="roundRect">
            <a:avLst/>
          </a:prstGeom>
          <a:solidFill>
            <a:srgbClr val="FF3300"/>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a:t>
            </a:r>
          </a:p>
        </p:txBody>
      </p:sp>
      <p:sp>
        <p:nvSpPr>
          <p:cNvPr id="42" name="上下矢印 41"/>
          <p:cNvSpPr/>
          <p:nvPr/>
        </p:nvSpPr>
        <p:spPr bwMode="auto">
          <a:xfrm>
            <a:off x="4312272" y="2169194"/>
            <a:ext cx="458983" cy="524080"/>
          </a:xfrm>
          <a:prstGeom prst="upDownArrow">
            <a:avLst>
              <a:gd name="adj1" fmla="val 41369"/>
              <a:gd name="adj2" fmla="val 30632"/>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上下矢印 45"/>
          <p:cNvSpPr/>
          <p:nvPr/>
        </p:nvSpPr>
        <p:spPr bwMode="auto">
          <a:xfrm>
            <a:off x="5859790" y="2169194"/>
            <a:ext cx="460533" cy="524080"/>
          </a:xfrm>
          <a:prstGeom prst="upDownArrow">
            <a:avLst>
              <a:gd name="adj1" fmla="val 41369"/>
              <a:gd name="adj2" fmla="val 30632"/>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上下矢印 46"/>
          <p:cNvSpPr/>
          <p:nvPr/>
        </p:nvSpPr>
        <p:spPr bwMode="auto">
          <a:xfrm>
            <a:off x="7388700" y="2169194"/>
            <a:ext cx="458983" cy="524080"/>
          </a:xfrm>
          <a:prstGeom prst="upDownArrow">
            <a:avLst>
              <a:gd name="adj1" fmla="val 41369"/>
              <a:gd name="adj2" fmla="val 30632"/>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40" name="テキスト ボックス 44"/>
          <p:cNvSpPr txBox="1">
            <a:spLocks noChangeArrowheads="1"/>
          </p:cNvSpPr>
          <p:nvPr/>
        </p:nvSpPr>
        <p:spPr bwMode="auto">
          <a:xfrm>
            <a:off x="4269720" y="2265327"/>
            <a:ext cx="539436" cy="305626"/>
          </a:xfrm>
          <a:prstGeom prst="rect">
            <a:avLst/>
          </a:prstGeom>
          <a:noFill/>
          <a:ln w="9525">
            <a:noFill/>
            <a:miter lim="800000"/>
            <a:headEnd/>
            <a:tailEnd/>
          </a:ln>
        </p:spPr>
        <p:txBody>
          <a:bodyPr wrap="none" lIns="89309" tIns="44655" rIns="89309" bIns="44655">
            <a:spAutoFit/>
          </a:bodyPr>
          <a:lstStyle/>
          <a:p>
            <a:pPr algn="ctr"/>
            <a:r>
              <a:rPr lang="ja-JP" altLang="en-US" sz="1400">
                <a:latin typeface="Meiryo UI" pitchFamily="50" charset="-128"/>
                <a:ea typeface="Meiryo UI" pitchFamily="50" charset="-128"/>
                <a:cs typeface="Meiryo UI" pitchFamily="50" charset="-128"/>
              </a:rPr>
              <a:t>連携</a:t>
            </a:r>
          </a:p>
        </p:txBody>
      </p:sp>
      <p:sp>
        <p:nvSpPr>
          <p:cNvPr id="21541" name="テキスト ボックス 48"/>
          <p:cNvSpPr txBox="1">
            <a:spLocks noChangeArrowheads="1"/>
          </p:cNvSpPr>
          <p:nvPr/>
        </p:nvSpPr>
        <p:spPr bwMode="auto">
          <a:xfrm>
            <a:off x="5818013" y="2265327"/>
            <a:ext cx="539436" cy="305626"/>
          </a:xfrm>
          <a:prstGeom prst="rect">
            <a:avLst/>
          </a:prstGeom>
          <a:noFill/>
          <a:ln w="9525">
            <a:noFill/>
            <a:miter lim="800000"/>
            <a:headEnd/>
            <a:tailEnd/>
          </a:ln>
        </p:spPr>
        <p:txBody>
          <a:bodyPr wrap="none" lIns="89309" tIns="44655" rIns="89309" bIns="44655">
            <a:spAutoFit/>
          </a:bodyPr>
          <a:lstStyle/>
          <a:p>
            <a:pPr algn="ctr"/>
            <a:r>
              <a:rPr lang="ja-JP" altLang="en-US" sz="1400">
                <a:latin typeface="Meiryo UI" pitchFamily="50" charset="-128"/>
                <a:ea typeface="Meiryo UI" pitchFamily="50" charset="-128"/>
                <a:cs typeface="Meiryo UI" pitchFamily="50" charset="-128"/>
              </a:rPr>
              <a:t>連携</a:t>
            </a:r>
          </a:p>
        </p:txBody>
      </p:sp>
      <p:sp>
        <p:nvSpPr>
          <p:cNvPr id="21542" name="テキスト ボックス 49"/>
          <p:cNvSpPr txBox="1">
            <a:spLocks noChangeArrowheads="1"/>
          </p:cNvSpPr>
          <p:nvPr/>
        </p:nvSpPr>
        <p:spPr bwMode="auto">
          <a:xfrm>
            <a:off x="7346148" y="2265327"/>
            <a:ext cx="539436" cy="305626"/>
          </a:xfrm>
          <a:prstGeom prst="rect">
            <a:avLst/>
          </a:prstGeom>
          <a:noFill/>
          <a:ln w="9525">
            <a:noFill/>
            <a:miter lim="800000"/>
            <a:headEnd/>
            <a:tailEnd/>
          </a:ln>
        </p:spPr>
        <p:txBody>
          <a:bodyPr wrap="none" lIns="89309" tIns="44655" rIns="89309" bIns="44655">
            <a:spAutoFit/>
          </a:bodyPr>
          <a:lstStyle/>
          <a:p>
            <a:pPr algn="ctr"/>
            <a:r>
              <a:rPr lang="ja-JP" altLang="en-US" sz="1400">
                <a:latin typeface="Meiryo UI" pitchFamily="50" charset="-128"/>
                <a:ea typeface="Meiryo UI" pitchFamily="50" charset="-128"/>
                <a:cs typeface="Meiryo UI" pitchFamily="50" charset="-128"/>
              </a:rPr>
              <a:t>連携</a:t>
            </a:r>
          </a:p>
        </p:txBody>
      </p:sp>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pPr/>
              <a:t>112</a:t>
            </a:fld>
            <a:endParaRPr kumimoji="1" lang="ja-JP" altLang="en-US"/>
          </a:p>
        </p:txBody>
      </p:sp>
      <p:cxnSp>
        <p:nvCxnSpPr>
          <p:cNvPr id="48" name="直線コネクタ 47"/>
          <p:cNvCxnSpPr/>
          <p:nvPr/>
        </p:nvCxnSpPr>
        <p:spPr>
          <a:xfrm>
            <a:off x="429522" y="882253"/>
            <a:ext cx="8452424" cy="0"/>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6356622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b="58134"/>
          <a:stretch/>
        </p:blipFill>
        <p:spPr>
          <a:xfrm>
            <a:off x="446295" y="418684"/>
            <a:ext cx="2432125" cy="622930"/>
          </a:xfrm>
          <a:prstGeom prst="rect">
            <a:avLst/>
          </a:prstGeom>
        </p:spPr>
      </p:pic>
      <p:grpSp>
        <p:nvGrpSpPr>
          <p:cNvPr id="7" name="グループ化 6"/>
          <p:cNvGrpSpPr/>
          <p:nvPr/>
        </p:nvGrpSpPr>
        <p:grpSpPr>
          <a:xfrm>
            <a:off x="446294" y="2011039"/>
            <a:ext cx="3246684" cy="2438589"/>
            <a:chOff x="356591" y="1987756"/>
            <a:chExt cx="2981629" cy="2233115"/>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591" y="1987756"/>
              <a:ext cx="2981628" cy="2233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356591" y="3913094"/>
              <a:ext cx="2981629" cy="28184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福祉用具の使い方</a:t>
              </a:r>
            </a:p>
          </p:txBody>
        </p:sp>
      </p:grpSp>
      <p:grpSp>
        <p:nvGrpSpPr>
          <p:cNvPr id="8" name="グループ化 7"/>
          <p:cNvGrpSpPr/>
          <p:nvPr/>
        </p:nvGrpSpPr>
        <p:grpSpPr>
          <a:xfrm>
            <a:off x="3168979" y="2341167"/>
            <a:ext cx="3216926" cy="2788154"/>
            <a:chOff x="3079700" y="3657599"/>
            <a:chExt cx="3293440" cy="2854631"/>
          </a:xfrm>
        </p:grpSpPr>
        <p:grpSp>
          <p:nvGrpSpPr>
            <p:cNvPr id="4" name="グループ化 3"/>
            <p:cNvGrpSpPr/>
            <p:nvPr/>
          </p:nvGrpSpPr>
          <p:grpSpPr>
            <a:xfrm>
              <a:off x="3079700" y="3657599"/>
              <a:ext cx="3293440" cy="2838298"/>
              <a:chOff x="3502975" y="2648102"/>
              <a:chExt cx="4355150" cy="3564348"/>
            </a:xfrm>
          </p:grpSpPr>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2975" y="2648102"/>
                <a:ext cx="4355150" cy="3189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0058" y="4242670"/>
                <a:ext cx="1984961" cy="196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テキスト ボックス 12"/>
            <p:cNvSpPr txBox="1"/>
            <p:nvPr/>
          </p:nvSpPr>
          <p:spPr>
            <a:xfrm>
              <a:off x="3079700" y="6197115"/>
              <a:ext cx="3293440" cy="3151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冬のこどものうんち</a:t>
              </a:r>
            </a:p>
          </p:txBody>
        </p:sp>
      </p:grpSp>
      <p:grpSp>
        <p:nvGrpSpPr>
          <p:cNvPr id="9" name="グループ化 8"/>
          <p:cNvGrpSpPr/>
          <p:nvPr/>
        </p:nvGrpSpPr>
        <p:grpSpPr>
          <a:xfrm>
            <a:off x="5785422" y="1672894"/>
            <a:ext cx="2912359" cy="2862324"/>
            <a:chOff x="5910682" y="2355493"/>
            <a:chExt cx="2981629" cy="2930569"/>
          </a:xfrm>
        </p:grpSpPr>
        <p:grpSp>
          <p:nvGrpSpPr>
            <p:cNvPr id="5" name="グループ化 4"/>
            <p:cNvGrpSpPr/>
            <p:nvPr/>
          </p:nvGrpSpPr>
          <p:grpSpPr>
            <a:xfrm>
              <a:off x="5910682" y="2355493"/>
              <a:ext cx="2965576" cy="2930569"/>
              <a:chOff x="5014293" y="1446551"/>
              <a:chExt cx="3861965" cy="3839512"/>
            </a:xfrm>
          </p:grpSpPr>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4293" y="1446551"/>
                <a:ext cx="3861965" cy="383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1638" y="3742185"/>
                <a:ext cx="2427273" cy="1543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テキスト ボックス 14"/>
            <p:cNvSpPr txBox="1"/>
            <p:nvPr/>
          </p:nvSpPr>
          <p:spPr>
            <a:xfrm>
              <a:off x="5910682" y="2355493"/>
              <a:ext cx="2981629" cy="3151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ja-JP" sz="1400" dirty="0">
                  <a:latin typeface="Meiryo UI" panose="020B0604030504040204" pitchFamily="50" charset="-128"/>
                  <a:ea typeface="Meiryo UI" panose="020B0604030504040204" pitchFamily="50" charset="-128"/>
                  <a:cs typeface="Meiryo UI" panose="020B0604030504040204" pitchFamily="50" charset="-128"/>
                </a:rPr>
                <a:t>ACP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（事前指示書）</a:t>
              </a:r>
            </a:p>
          </p:txBody>
        </p:sp>
      </p:grpSp>
      <p:sp>
        <p:nvSpPr>
          <p:cNvPr id="10" name="テキスト ボックス 9"/>
          <p:cNvSpPr txBox="1"/>
          <p:nvPr/>
        </p:nvSpPr>
        <p:spPr>
          <a:xfrm>
            <a:off x="318795" y="5610000"/>
            <a:ext cx="8462719" cy="644180"/>
          </a:xfrm>
          <a:prstGeom prst="rect">
            <a:avLst/>
          </a:prstGeom>
          <a:noFill/>
        </p:spPr>
        <p:txBody>
          <a:bodyPr wrap="square" lIns="89309" tIns="44655" rIns="89309" bIns="44655" rtlCol="0">
            <a:spAutoFit/>
          </a:bodyPr>
          <a:lstStyle/>
          <a:p>
            <a:r>
              <a:rPr kumimoji="1" lang="ja-JP" altLang="en-US" b="0" dirty="0" err="1" smtClean="0">
                <a:latin typeface="Meiryo UI" panose="020B0604030504040204" pitchFamily="50" charset="-128"/>
                <a:ea typeface="Meiryo UI" panose="020B0604030504040204" pitchFamily="50" charset="-128"/>
                <a:cs typeface="Meiryo UI" panose="020B0604030504040204" pitchFamily="50" charset="-128"/>
              </a:rPr>
              <a:t>よど</a:t>
            </a:r>
            <a:r>
              <a:rPr kumimoji="1" lang="ja-JP" altLang="en-US" b="0" dirty="0" smtClean="0">
                <a:latin typeface="Meiryo UI" panose="020B0604030504040204" pitchFamily="50" charset="-128"/>
                <a:ea typeface="Meiryo UI" panose="020B0604030504040204" pitchFamily="50" charset="-128"/>
                <a:cs typeface="Meiryo UI" panose="020B0604030504040204" pitchFamily="50" charset="-128"/>
              </a:rPr>
              <a:t>まち保健室では、地域の方々のお困りごとの相談をお受けしています。</a:t>
            </a:r>
            <a:endParaRPr kumimoji="1" lang="en-US" altLang="ja-JP"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b="0" dirty="0" smtClean="0">
                <a:latin typeface="Meiryo UI" panose="020B0604030504040204" pitchFamily="50" charset="-128"/>
                <a:ea typeface="Meiryo UI" panose="020B0604030504040204" pitchFamily="50" charset="-128"/>
                <a:cs typeface="Meiryo UI" panose="020B0604030504040204" pitchFamily="50" charset="-128"/>
              </a:rPr>
              <a:t>医療的なかかわりが必要な方には、かかりつけ医の先生をお持ちいただくようお勧めしています。</a:t>
            </a:r>
          </a:p>
        </p:txBody>
      </p:sp>
      <p:pic>
        <p:nvPicPr>
          <p:cNvPr id="17" name="図 16"/>
          <p:cNvPicPr>
            <a:picLocks noChangeAspect="1"/>
          </p:cNvPicPr>
          <p:nvPr/>
        </p:nvPicPr>
        <p:blipFill rotWithShape="1">
          <a:blip r:embed="rId2"/>
          <a:srcRect t="50000"/>
          <a:stretch/>
        </p:blipFill>
        <p:spPr>
          <a:xfrm>
            <a:off x="211452" y="4867053"/>
            <a:ext cx="2432125" cy="743954"/>
          </a:xfrm>
          <a:prstGeom prst="rect">
            <a:avLst/>
          </a:prstGeom>
        </p:spPr>
      </p:pic>
      <p:sp>
        <p:nvSpPr>
          <p:cNvPr id="3" name="正方形/長方形 2"/>
          <p:cNvSpPr/>
          <p:nvPr/>
        </p:nvSpPr>
        <p:spPr>
          <a:xfrm>
            <a:off x="595437" y="1041614"/>
            <a:ext cx="8354735" cy="921179"/>
          </a:xfrm>
          <a:prstGeom prst="rect">
            <a:avLst/>
          </a:prstGeom>
        </p:spPr>
        <p:txBody>
          <a:bodyPr wrap="square" lIns="89309" tIns="44655" rIns="89309" bIns="44655">
            <a:spAutoFit/>
          </a:bodyPr>
          <a:lstStyle/>
          <a:p>
            <a:pPr lvl="0"/>
            <a:r>
              <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小松事務所では月１～２回開催し、毎回１０～２０名程の地域の方が集まっていました。</a:t>
            </a:r>
            <a:endParaRPr lang="en-US" altLang="ja-JP"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豊新では回数、メニューを増やして開催する予定です。</a:t>
            </a:r>
            <a:endParaRPr lang="en-US" altLang="ja-JP"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
        <p:nvSpPr>
          <p:cNvPr id="20"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113</a:t>
            </a:fld>
            <a:endParaRPr kumimoji="1" lang="ja-JP" altLang="en-US" dirty="0"/>
          </a:p>
        </p:txBody>
      </p:sp>
    </p:spTree>
    <p:extLst>
      <p:ext uri="{BB962C8B-B14F-4D97-AF65-F5344CB8AC3E}">
        <p14:creationId xmlns:p14="http://schemas.microsoft.com/office/powerpoint/2010/main" val="24028007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716875" y="439576"/>
            <a:ext cx="4711128" cy="1863697"/>
          </a:xfrm>
          <a:prstGeom prst="rect">
            <a:avLst/>
          </a:prstGeom>
        </p:spPr>
      </p:pic>
      <p:pic>
        <p:nvPicPr>
          <p:cNvPr id="3" name="図 2"/>
          <p:cNvPicPr>
            <a:picLocks noChangeAspect="1"/>
          </p:cNvPicPr>
          <p:nvPr/>
        </p:nvPicPr>
        <p:blipFill>
          <a:blip r:embed="rId3"/>
          <a:stretch>
            <a:fillRect/>
          </a:stretch>
        </p:blipFill>
        <p:spPr>
          <a:xfrm>
            <a:off x="716876" y="2481241"/>
            <a:ext cx="4243432" cy="3661596"/>
          </a:xfrm>
          <a:prstGeom prst="rect">
            <a:avLst/>
          </a:prstGeom>
        </p:spPr>
      </p:pic>
      <p:sp>
        <p:nvSpPr>
          <p:cNvPr id="4" name="AutoShape 34"/>
          <p:cNvSpPr>
            <a:spLocks noChangeArrowheads="1"/>
          </p:cNvSpPr>
          <p:nvPr/>
        </p:nvSpPr>
        <p:spPr bwMode="auto">
          <a:xfrm>
            <a:off x="3278825" y="4630049"/>
            <a:ext cx="1410248" cy="1512788"/>
          </a:xfrm>
          <a:prstGeom prst="roundRect">
            <a:avLst>
              <a:gd name="adj" fmla="val 3421"/>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5" name="テキスト ボックス 4"/>
          <p:cNvSpPr txBox="1"/>
          <p:nvPr/>
        </p:nvSpPr>
        <p:spPr>
          <a:xfrm>
            <a:off x="3477630" y="2053285"/>
            <a:ext cx="3454167" cy="367181"/>
          </a:xfrm>
          <a:prstGeom prst="rect">
            <a:avLst/>
          </a:prstGeom>
          <a:noFill/>
        </p:spPr>
        <p:txBody>
          <a:bodyPr wrap="square" lIns="89309" tIns="44655" rIns="89309" bIns="44655" rtlCol="0">
            <a:spAutoFit/>
          </a:bodyPr>
          <a:lstStyle/>
          <a:p>
            <a:pPr algn="ctr"/>
            <a:r>
              <a:rPr kumimoji="1" lang="ja-JP" altLang="en-US" b="0" dirty="0" smtClean="0">
                <a:latin typeface="Meiryo UI" panose="020B0604030504040204" pitchFamily="50" charset="-128"/>
                <a:ea typeface="Meiryo UI" panose="020B0604030504040204" pitchFamily="50" charset="-128"/>
                <a:cs typeface="Meiryo UI" panose="020B0604030504040204" pitchFamily="50" charset="-128"/>
              </a:rPr>
              <a:t>（豊新事務所、新大阪事務所）</a:t>
            </a:r>
          </a:p>
        </p:txBody>
      </p:sp>
      <p:sp>
        <p:nvSpPr>
          <p:cNvPr id="6" name="Text Box 55"/>
          <p:cNvSpPr txBox="1">
            <a:spLocks noChangeArrowheads="1"/>
          </p:cNvSpPr>
          <p:nvPr/>
        </p:nvSpPr>
        <p:spPr bwMode="auto">
          <a:xfrm>
            <a:off x="5204713" y="3590577"/>
            <a:ext cx="3634834" cy="1475177"/>
          </a:xfrm>
          <a:prstGeom prst="rect">
            <a:avLst/>
          </a:prstGeom>
          <a:solidFill>
            <a:srgbClr val="FFFFCC"/>
          </a:solidFill>
          <a:ln w="9525">
            <a:noFill/>
            <a:miter lim="800000"/>
            <a:headEnd/>
            <a:tailEnd/>
          </a:ln>
          <a:effectLst/>
        </p:spPr>
        <p:txBody>
          <a:bodyPr wrap="none" lIns="89309" tIns="44655" rIns="89309" bIns="44655">
            <a:spAutoFit/>
          </a:bodyPr>
          <a:lstStyle/>
          <a:p>
            <a:r>
              <a:rPr lang="ja-JP" altLang="en-US" b="0" u="sng" dirty="0">
                <a:ea typeface="HGP創英角ｺﾞｼｯｸUB" pitchFamily="50" charset="-128"/>
              </a:rPr>
              <a:t>訪問看護</a:t>
            </a:r>
            <a:r>
              <a:rPr lang="ja-JP" altLang="en-US" b="0" u="sng" dirty="0" smtClean="0">
                <a:ea typeface="HGP創英角ｺﾞｼｯｸUB" pitchFamily="50" charset="-128"/>
              </a:rPr>
              <a:t>ステーション</a:t>
            </a:r>
            <a:endParaRPr lang="en-US" altLang="ja-JP" b="0" u="sng" dirty="0" smtClean="0">
              <a:ea typeface="HGP創英角ｺﾞｼｯｸUB" pitchFamily="50" charset="-128"/>
            </a:endParaRPr>
          </a:p>
          <a:p>
            <a:r>
              <a:rPr lang="ja-JP" altLang="en-US" b="0" dirty="0">
                <a:ea typeface="HGP創英角ｺﾞｼｯｸUB" pitchFamily="50" charset="-128"/>
              </a:rPr>
              <a:t>　</a:t>
            </a:r>
            <a:r>
              <a:rPr lang="ja-JP" altLang="en-US" b="0" dirty="0" smtClean="0">
                <a:ea typeface="HGP創英角ｺﾞｼｯｸUB" pitchFamily="50" charset="-128"/>
              </a:rPr>
              <a:t>・訪問看護師　２拠点で１５名程度</a:t>
            </a:r>
            <a:endParaRPr lang="en-US" altLang="ja-JP" b="0" dirty="0" smtClean="0">
              <a:ea typeface="HGP創英角ｺﾞｼｯｸUB" pitchFamily="50" charset="-128"/>
            </a:endParaRPr>
          </a:p>
          <a:p>
            <a:endParaRPr lang="en-US" altLang="ja-JP" b="0" u="sng" dirty="0">
              <a:ea typeface="HGP創英角ｺﾞｼｯｸUB" pitchFamily="50" charset="-128"/>
            </a:endParaRPr>
          </a:p>
          <a:p>
            <a:r>
              <a:rPr lang="ja-JP" altLang="en-US" b="0" u="sng" dirty="0" smtClean="0">
                <a:ea typeface="HGP創英角ｺﾞｼｯｸUB" pitchFamily="50" charset="-128"/>
              </a:rPr>
              <a:t>ケアプランセンター</a:t>
            </a:r>
            <a:endParaRPr lang="en-US" altLang="ja-JP" b="0" u="sng" dirty="0" smtClean="0">
              <a:ea typeface="HGP創英角ｺﾞｼｯｸUB" pitchFamily="50" charset="-128"/>
            </a:endParaRPr>
          </a:p>
          <a:p>
            <a:r>
              <a:rPr lang="ja-JP" altLang="en-US" b="0" dirty="0">
                <a:ea typeface="HGP創英角ｺﾞｼｯｸUB" pitchFamily="50" charset="-128"/>
              </a:rPr>
              <a:t>　</a:t>
            </a:r>
            <a:r>
              <a:rPr lang="ja-JP" altLang="en-US" b="0" dirty="0" smtClean="0">
                <a:ea typeface="HGP創英角ｺﾞｼｯｸUB" pitchFamily="50" charset="-128"/>
              </a:rPr>
              <a:t>・ケアマネージャー　３名程度</a:t>
            </a:r>
            <a:endParaRPr lang="ja-JP" altLang="en-US" b="0" dirty="0">
              <a:ea typeface="HGP創英角ｺﾞｼｯｸUB" pitchFamily="50" charset="-128"/>
            </a:endParaRPr>
          </a:p>
        </p:txBody>
      </p:sp>
      <p:sp>
        <p:nvSpPr>
          <p:cNvPr id="7" name="テキスト ボックス 6"/>
          <p:cNvSpPr txBox="1"/>
          <p:nvPr/>
        </p:nvSpPr>
        <p:spPr>
          <a:xfrm>
            <a:off x="3497623" y="4745864"/>
            <a:ext cx="969040" cy="4053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defPPr>
              <a:defRPr lang="ja-JP"/>
            </a:defPPr>
            <a:lvl1pPr>
              <a:buFontTx/>
              <a:buNone/>
              <a:defRPr sz="2048">
                <a:solidFill>
                  <a:srgbClr val="FF3300"/>
                </a:solidFill>
                <a:latin typeface="Arial" panose="020B0604020202020204" pitchFamily="34" charset="0"/>
                <a:ea typeface="Meiryo UI" panose="020B0604030504040204" pitchFamily="50" charset="-128"/>
                <a:cs typeface="Meiryo UI" panose="020B060403050404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r>
              <a:rPr lang="ja-JP" altLang="en-US" dirty="0" smtClean="0"/>
              <a:t>事務所</a:t>
            </a:r>
            <a:endParaRPr lang="ja-JP" altLang="en-US" dirty="0"/>
          </a:p>
        </p:txBody>
      </p:sp>
      <p:cxnSp>
        <p:nvCxnSpPr>
          <p:cNvPr id="8" name="直線コネクタ 7"/>
          <p:cNvCxnSpPr>
            <a:stCxn id="6" idx="1"/>
          </p:cNvCxnSpPr>
          <p:nvPr/>
        </p:nvCxnSpPr>
        <p:spPr bwMode="auto">
          <a:xfrm flipH="1">
            <a:off x="3806258" y="4328166"/>
            <a:ext cx="1398455" cy="27738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 name="テキスト ボックス 8"/>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
        <p:nvSpPr>
          <p:cNvPr id="10"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114</a:t>
            </a:fld>
            <a:endParaRPr kumimoji="1" lang="ja-JP" altLang="en-US" dirty="0"/>
          </a:p>
        </p:txBody>
      </p:sp>
    </p:spTree>
    <p:extLst>
      <p:ext uri="{BB962C8B-B14F-4D97-AF65-F5344CB8AC3E}">
        <p14:creationId xmlns:p14="http://schemas.microsoft.com/office/powerpoint/2010/main" val="29999130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66168" y="505310"/>
            <a:ext cx="3563876" cy="1887608"/>
          </a:xfrm>
          <a:prstGeom prst="rect">
            <a:avLst/>
          </a:prstGeom>
        </p:spPr>
      </p:pic>
      <p:pic>
        <p:nvPicPr>
          <p:cNvPr id="3" name="図 2"/>
          <p:cNvPicPr>
            <a:picLocks noChangeAspect="1"/>
          </p:cNvPicPr>
          <p:nvPr/>
        </p:nvPicPr>
        <p:blipFill>
          <a:blip r:embed="rId3"/>
          <a:stretch>
            <a:fillRect/>
          </a:stretch>
        </p:blipFill>
        <p:spPr>
          <a:xfrm rot="16200000">
            <a:off x="3990688" y="1388470"/>
            <a:ext cx="4785471" cy="4906760"/>
          </a:xfrm>
          <a:prstGeom prst="rect">
            <a:avLst/>
          </a:prstGeom>
        </p:spPr>
      </p:pic>
      <p:pic>
        <p:nvPicPr>
          <p:cNvPr id="4" name="図 3"/>
          <p:cNvPicPr>
            <a:picLocks noChangeAspect="1"/>
          </p:cNvPicPr>
          <p:nvPr/>
        </p:nvPicPr>
        <p:blipFill>
          <a:blip r:embed="rId4"/>
          <a:stretch>
            <a:fillRect/>
          </a:stretch>
        </p:blipFill>
        <p:spPr>
          <a:xfrm>
            <a:off x="1022428" y="3378749"/>
            <a:ext cx="2830807" cy="1938063"/>
          </a:xfrm>
          <a:prstGeom prst="rect">
            <a:avLst/>
          </a:prstGeom>
        </p:spPr>
      </p:pic>
      <p:sp>
        <p:nvSpPr>
          <p:cNvPr id="5" name="テキスト ボックス 4"/>
          <p:cNvSpPr txBox="1"/>
          <p:nvPr/>
        </p:nvSpPr>
        <p:spPr>
          <a:xfrm>
            <a:off x="1009378" y="5433792"/>
            <a:ext cx="2902759" cy="367181"/>
          </a:xfrm>
          <a:prstGeom prst="rect">
            <a:avLst/>
          </a:prstGeom>
          <a:noFill/>
        </p:spPr>
        <p:txBody>
          <a:bodyPr wrap="square" lIns="89309" tIns="44655" rIns="89309" bIns="44655" rtlCol="0">
            <a:spAutoFit/>
          </a:bodyPr>
          <a:lstStyle/>
          <a:p>
            <a:pPr algn="ctr"/>
            <a:r>
              <a:rPr kumimoji="1" lang="ja-JP" altLang="en-US" b="0" dirty="0" smtClean="0">
                <a:latin typeface="Meiryo UI" panose="020B0604030504040204" pitchFamily="50" charset="-128"/>
                <a:ea typeface="Meiryo UI" panose="020B0604030504040204" pitchFamily="50" charset="-128"/>
                <a:cs typeface="Meiryo UI" panose="020B0604030504040204" pitchFamily="50" charset="-128"/>
              </a:rPr>
              <a:t>リビングイメージ</a:t>
            </a:r>
          </a:p>
        </p:txBody>
      </p:sp>
      <p:cxnSp>
        <p:nvCxnSpPr>
          <p:cNvPr id="7" name="直線コネクタ 6"/>
          <p:cNvCxnSpPr>
            <a:stCxn id="9" idx="1"/>
            <a:endCxn id="4" idx="3"/>
          </p:cNvCxnSpPr>
          <p:nvPr/>
        </p:nvCxnSpPr>
        <p:spPr bwMode="auto">
          <a:xfrm flipH="1">
            <a:off x="3853235" y="4044517"/>
            <a:ext cx="1765633" cy="303264"/>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 name="テキスト ボックス 8"/>
          <p:cNvSpPr txBox="1"/>
          <p:nvPr/>
        </p:nvSpPr>
        <p:spPr>
          <a:xfrm>
            <a:off x="5618868" y="3841850"/>
            <a:ext cx="917744" cy="4053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defPPr>
              <a:defRPr lang="ja-JP"/>
            </a:defPPr>
            <a:lvl1pPr>
              <a:buFontTx/>
              <a:buNone/>
              <a:defRPr sz="2048">
                <a:solidFill>
                  <a:srgbClr val="FF3300"/>
                </a:solidFill>
                <a:latin typeface="Arial" panose="020B0604020202020204" pitchFamily="34" charset="0"/>
                <a:ea typeface="Meiryo UI" panose="020B0604030504040204" pitchFamily="50" charset="-128"/>
                <a:cs typeface="Meiryo UI" panose="020B060403050404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r>
              <a:rPr lang="ja-JP" altLang="en-US" dirty="0"/>
              <a:t>リビング</a:t>
            </a:r>
          </a:p>
        </p:txBody>
      </p:sp>
      <p:sp>
        <p:nvSpPr>
          <p:cNvPr id="10" name="AutoShape 34"/>
          <p:cNvSpPr>
            <a:spLocks noChangeArrowheads="1"/>
          </p:cNvSpPr>
          <p:nvPr/>
        </p:nvSpPr>
        <p:spPr bwMode="auto">
          <a:xfrm>
            <a:off x="5394195" y="3772198"/>
            <a:ext cx="1421999" cy="2103499"/>
          </a:xfrm>
          <a:prstGeom prst="roundRect">
            <a:avLst>
              <a:gd name="adj" fmla="val 3421"/>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sp>
        <p:nvSpPr>
          <p:cNvPr id="11" name="正方形/長方形 10"/>
          <p:cNvSpPr/>
          <p:nvPr/>
        </p:nvSpPr>
        <p:spPr>
          <a:xfrm>
            <a:off x="4560442" y="3661485"/>
            <a:ext cx="872860" cy="367181"/>
          </a:xfrm>
          <a:prstGeom prst="rect">
            <a:avLst/>
          </a:prstGeom>
        </p:spPr>
        <p:txBody>
          <a:bodyPr wrap="none" lIns="89309" tIns="44655" rIns="89309" bIns="44655">
            <a:spAutoFit/>
          </a:bodyPr>
          <a:lstStyle/>
          <a:p>
            <a:r>
              <a:rPr lang="ja-JP" altLang="en-US" dirty="0" smtClean="0"/>
              <a:t>約</a:t>
            </a:r>
            <a:r>
              <a:rPr lang="en-US" altLang="ja-JP" dirty="0" smtClean="0"/>
              <a:t>40</a:t>
            </a:r>
            <a:r>
              <a:rPr lang="ja-JP" altLang="en-US" dirty="0" smtClean="0"/>
              <a:t>㎡</a:t>
            </a:r>
            <a:endParaRPr lang="ja-JP" altLang="en-US" dirty="0"/>
          </a:p>
        </p:txBody>
      </p:sp>
      <p:sp>
        <p:nvSpPr>
          <p:cNvPr id="12" name="円/楕円 11"/>
          <p:cNvSpPr/>
          <p:nvPr/>
        </p:nvSpPr>
        <p:spPr bwMode="auto">
          <a:xfrm>
            <a:off x="4506335" y="3569301"/>
            <a:ext cx="993184" cy="508166"/>
          </a:xfrm>
          <a:prstGeom prst="ellipse">
            <a:avLst/>
          </a:prstGeom>
          <a:noFill/>
          <a:ln w="3810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rtlCol="0" anchor="ctr"/>
          <a:lstStyle/>
          <a:p>
            <a:pPr algn="ctr" eaLnBrk="1" hangingPunct="1"/>
            <a:endParaRPr kumimoji="1" lang="ja-JP" altLang="en-US"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
        <p:nvSpPr>
          <p:cNvPr id="1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115</a:t>
            </a:fld>
            <a:endParaRPr kumimoji="1" lang="ja-JP" altLang="en-US" dirty="0"/>
          </a:p>
        </p:txBody>
      </p:sp>
    </p:spTree>
    <p:extLst>
      <p:ext uri="{BB962C8B-B14F-4D97-AF65-F5344CB8AC3E}">
        <p14:creationId xmlns:p14="http://schemas.microsoft.com/office/powerpoint/2010/main" val="29983080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66168" y="505310"/>
            <a:ext cx="3563876" cy="1887608"/>
          </a:xfrm>
          <a:prstGeom prst="rect">
            <a:avLst/>
          </a:prstGeom>
        </p:spPr>
      </p:pic>
      <p:pic>
        <p:nvPicPr>
          <p:cNvPr id="3" name="図 2"/>
          <p:cNvPicPr>
            <a:picLocks noChangeAspect="1"/>
          </p:cNvPicPr>
          <p:nvPr/>
        </p:nvPicPr>
        <p:blipFill>
          <a:blip r:embed="rId3"/>
          <a:stretch>
            <a:fillRect/>
          </a:stretch>
        </p:blipFill>
        <p:spPr>
          <a:xfrm rot="16200000">
            <a:off x="3990689" y="1388470"/>
            <a:ext cx="4785471" cy="4906760"/>
          </a:xfrm>
          <a:prstGeom prst="rect">
            <a:avLst/>
          </a:prstGeom>
        </p:spPr>
      </p:pic>
      <p:sp>
        <p:nvSpPr>
          <p:cNvPr id="5" name="テキスト ボックス 4"/>
          <p:cNvSpPr txBox="1"/>
          <p:nvPr/>
        </p:nvSpPr>
        <p:spPr>
          <a:xfrm>
            <a:off x="1009378" y="5433792"/>
            <a:ext cx="2902759" cy="644180"/>
          </a:xfrm>
          <a:prstGeom prst="rect">
            <a:avLst/>
          </a:prstGeom>
          <a:noFill/>
        </p:spPr>
        <p:txBody>
          <a:bodyPr wrap="square" lIns="89309" tIns="44655" rIns="89309" bIns="44655" rtlCol="0">
            <a:spAutoFit/>
          </a:bodyPr>
          <a:lstStyle/>
          <a:p>
            <a:pPr algn="ctr"/>
            <a:r>
              <a:rPr kumimoji="1" lang="ja-JP" altLang="en-US" b="0" dirty="0" smtClean="0">
                <a:latin typeface="Meiryo UI" panose="020B0604030504040204" pitchFamily="50" charset="-128"/>
                <a:ea typeface="Meiryo UI" panose="020B0604030504040204" pitchFamily="50" charset="-128"/>
                <a:cs typeface="Meiryo UI" panose="020B0604030504040204" pitchFamily="50" charset="-128"/>
              </a:rPr>
              <a:t>居室イメージ</a:t>
            </a:r>
            <a:endParaRPr kumimoji="1" lang="en-US" altLang="ja-JP" b="0" dirty="0" smtClean="0">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b="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257248" y="4021932"/>
            <a:ext cx="706147" cy="4053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spAutoFit/>
          </a:bodyPr>
          <a:lstStyle>
            <a:defPPr>
              <a:defRPr lang="ja-JP"/>
            </a:defPPr>
            <a:lvl1pPr>
              <a:buFontTx/>
              <a:buNone/>
              <a:defRPr sz="2048">
                <a:solidFill>
                  <a:srgbClr val="FF3300"/>
                </a:solidFill>
                <a:latin typeface="Arial" panose="020B0604020202020204" pitchFamily="34" charset="0"/>
                <a:ea typeface="Meiryo UI" panose="020B0604030504040204" pitchFamily="50" charset="-128"/>
                <a:cs typeface="Meiryo UI" panose="020B060403050404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r>
              <a:rPr lang="ja-JP" altLang="en-US" dirty="0"/>
              <a:t>居室</a:t>
            </a:r>
          </a:p>
        </p:txBody>
      </p:sp>
      <p:sp>
        <p:nvSpPr>
          <p:cNvPr id="10" name="AutoShape 34"/>
          <p:cNvSpPr>
            <a:spLocks noChangeArrowheads="1"/>
          </p:cNvSpPr>
          <p:nvPr/>
        </p:nvSpPr>
        <p:spPr bwMode="auto">
          <a:xfrm>
            <a:off x="4180438" y="3924966"/>
            <a:ext cx="849444" cy="2138753"/>
          </a:xfrm>
          <a:prstGeom prst="roundRect">
            <a:avLst>
              <a:gd name="adj" fmla="val 3421"/>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09" tIns="44655" rIns="89309" bIns="4465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p>
        </p:txBody>
      </p:sp>
      <p:pic>
        <p:nvPicPr>
          <p:cNvPr id="6" name="図 5"/>
          <p:cNvPicPr>
            <a:picLocks noChangeAspect="1"/>
          </p:cNvPicPr>
          <p:nvPr/>
        </p:nvPicPr>
        <p:blipFill>
          <a:blip r:embed="rId4"/>
          <a:stretch>
            <a:fillRect/>
          </a:stretch>
        </p:blipFill>
        <p:spPr>
          <a:xfrm>
            <a:off x="717676" y="2801440"/>
            <a:ext cx="2481155" cy="2632353"/>
          </a:xfrm>
          <a:prstGeom prst="rect">
            <a:avLst/>
          </a:prstGeom>
        </p:spPr>
      </p:pic>
      <p:sp>
        <p:nvSpPr>
          <p:cNvPr id="11" name="Text Box 48"/>
          <p:cNvSpPr txBox="1">
            <a:spLocks noChangeArrowheads="1"/>
          </p:cNvSpPr>
          <p:nvPr/>
        </p:nvSpPr>
        <p:spPr bwMode="auto">
          <a:xfrm>
            <a:off x="170274" y="5842312"/>
            <a:ext cx="3973067" cy="521069"/>
          </a:xfrm>
          <a:prstGeom prst="rect">
            <a:avLst/>
          </a:prstGeom>
          <a:solidFill>
            <a:srgbClr val="FFFFCC"/>
          </a:solidFill>
          <a:ln w="9525">
            <a:noFill/>
            <a:miter lim="800000"/>
            <a:headEnd/>
            <a:tailEnd/>
          </a:ln>
          <a:effectLst/>
        </p:spPr>
        <p:txBody>
          <a:bodyPr wrap="none" lIns="89309" tIns="44655" rIns="89309" bIns="44655">
            <a:spAutoFit/>
          </a:bodyPr>
          <a:lstStyle/>
          <a:p>
            <a:r>
              <a:rPr lang="ja-JP" altLang="en-US" sz="1400" dirty="0">
                <a:ea typeface="HGP創英角ｺﾞｼｯｸUB" pitchFamily="50" charset="-128"/>
              </a:rPr>
              <a:t>　・全６室・・・各室約２０㎡、バス・トイレ、キッチン付</a:t>
            </a:r>
          </a:p>
          <a:p>
            <a:r>
              <a:rPr lang="ja-JP" altLang="en-US" sz="1400" dirty="0">
                <a:ea typeface="HGP創英角ｺﾞｼｯｸUB" pitchFamily="50" charset="-128"/>
              </a:rPr>
              <a:t>　・車椅子対応トイレ、介護入浴用バスを共用設置</a:t>
            </a:r>
          </a:p>
        </p:txBody>
      </p:sp>
      <p:cxnSp>
        <p:nvCxnSpPr>
          <p:cNvPr id="12" name="直線コネクタ 11"/>
          <p:cNvCxnSpPr/>
          <p:nvPr/>
        </p:nvCxnSpPr>
        <p:spPr bwMode="auto">
          <a:xfrm flipH="1" flipV="1">
            <a:off x="3153060" y="4118628"/>
            <a:ext cx="1027378" cy="666276"/>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3" name="正方形/長方形 12"/>
          <p:cNvSpPr/>
          <p:nvPr/>
        </p:nvSpPr>
        <p:spPr>
          <a:xfrm>
            <a:off x="3198831" y="3661485"/>
            <a:ext cx="872860" cy="367181"/>
          </a:xfrm>
          <a:prstGeom prst="rect">
            <a:avLst/>
          </a:prstGeom>
        </p:spPr>
        <p:txBody>
          <a:bodyPr wrap="none" lIns="89309" tIns="44655" rIns="89309" bIns="44655">
            <a:spAutoFit/>
          </a:bodyPr>
          <a:lstStyle/>
          <a:p>
            <a:r>
              <a:rPr lang="ja-JP" altLang="en-US" dirty="0" smtClean="0"/>
              <a:t>約</a:t>
            </a:r>
            <a:r>
              <a:rPr lang="en-US" altLang="ja-JP" dirty="0" smtClean="0"/>
              <a:t>20</a:t>
            </a:r>
            <a:r>
              <a:rPr lang="ja-JP" altLang="en-US" dirty="0" smtClean="0"/>
              <a:t>㎡</a:t>
            </a:r>
            <a:endParaRPr lang="ja-JP" altLang="en-US" dirty="0"/>
          </a:p>
        </p:txBody>
      </p:sp>
      <p:sp>
        <p:nvSpPr>
          <p:cNvPr id="14" name="円/楕円 13"/>
          <p:cNvSpPr/>
          <p:nvPr/>
        </p:nvSpPr>
        <p:spPr bwMode="auto">
          <a:xfrm>
            <a:off x="3182443" y="3587767"/>
            <a:ext cx="993184" cy="508166"/>
          </a:xfrm>
          <a:prstGeom prst="ellipse">
            <a:avLst/>
          </a:prstGeom>
          <a:noFill/>
          <a:ln w="38100">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rtlCol="0" anchor="ctr"/>
          <a:lstStyle/>
          <a:p>
            <a:pPr algn="ctr" eaLnBrk="1" hangingPunct="1"/>
            <a:endParaRPr kumimoji="1" lang="ja-JP" altLang="en-US"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116</a:t>
            </a:fld>
            <a:endParaRPr kumimoji="1" lang="ja-JP" altLang="en-US" dirty="0"/>
          </a:p>
        </p:txBody>
      </p:sp>
    </p:spTree>
    <p:extLst>
      <p:ext uri="{BB962C8B-B14F-4D97-AF65-F5344CB8AC3E}">
        <p14:creationId xmlns:p14="http://schemas.microsoft.com/office/powerpoint/2010/main" val="86913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323851" y="964890"/>
            <a:ext cx="8496299" cy="523369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309" tIns="44655" rIns="89309" bIns="44655" anchor="ctr"/>
          <a:lstStyle/>
          <a:p>
            <a:pPr algn="ctr" defTabSz="891869">
              <a:defRPr/>
            </a:pPr>
            <a:endParaRPr lang="ja-JP" altLang="en-US">
              <a:solidFill>
                <a:prstClr val="white"/>
              </a:solidFill>
            </a:endParaRPr>
          </a:p>
        </p:txBody>
      </p:sp>
      <p:sp>
        <p:nvSpPr>
          <p:cNvPr id="5" name="角丸四角形 4"/>
          <p:cNvSpPr/>
          <p:nvPr/>
        </p:nvSpPr>
        <p:spPr>
          <a:xfrm>
            <a:off x="417514" y="3538082"/>
            <a:ext cx="1354137" cy="184774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309" tIns="44655" rIns="89309" bIns="44655" anchor="ctr"/>
          <a:lstStyle/>
          <a:p>
            <a:pPr algn="ctr" defTabSz="891869">
              <a:defRPr/>
            </a:pPr>
            <a:r>
              <a:rPr lang="ja-JP" altLang="en-US" dirty="0">
                <a:solidFill>
                  <a:prstClr val="white"/>
                </a:solidFill>
              </a:rPr>
              <a:t>居室</a:t>
            </a:r>
          </a:p>
        </p:txBody>
      </p:sp>
      <p:sp>
        <p:nvSpPr>
          <p:cNvPr id="7" name="角丸四角形 6"/>
          <p:cNvSpPr/>
          <p:nvPr/>
        </p:nvSpPr>
        <p:spPr>
          <a:xfrm>
            <a:off x="1843089" y="3538082"/>
            <a:ext cx="1354137" cy="184774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309" tIns="44655" rIns="89309" bIns="44655" anchor="ctr"/>
          <a:lstStyle/>
          <a:p>
            <a:pPr algn="ctr" defTabSz="891869">
              <a:defRPr/>
            </a:pPr>
            <a:r>
              <a:rPr lang="ja-JP" altLang="en-US" dirty="0">
                <a:solidFill>
                  <a:prstClr val="white"/>
                </a:solidFill>
              </a:rPr>
              <a:t>居室</a:t>
            </a:r>
            <a:endParaRPr lang="en-US" altLang="ja-JP" dirty="0">
              <a:solidFill>
                <a:prstClr val="white"/>
              </a:solidFill>
            </a:endParaRPr>
          </a:p>
        </p:txBody>
      </p:sp>
      <p:sp>
        <p:nvSpPr>
          <p:cNvPr id="8" name="角丸四角形 7"/>
          <p:cNvSpPr/>
          <p:nvPr/>
        </p:nvSpPr>
        <p:spPr>
          <a:xfrm>
            <a:off x="5656264" y="3580942"/>
            <a:ext cx="1355725" cy="184774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309" tIns="44655" rIns="89309" bIns="44655" anchor="ctr"/>
          <a:lstStyle/>
          <a:p>
            <a:pPr algn="ctr" defTabSz="891869">
              <a:defRPr/>
            </a:pPr>
            <a:r>
              <a:rPr lang="ja-JP" altLang="en-US" dirty="0">
                <a:solidFill>
                  <a:prstClr val="white"/>
                </a:solidFill>
              </a:rPr>
              <a:t>居室</a:t>
            </a:r>
          </a:p>
        </p:txBody>
      </p:sp>
      <p:sp>
        <p:nvSpPr>
          <p:cNvPr id="9" name="角丸四角形 8"/>
          <p:cNvSpPr/>
          <p:nvPr/>
        </p:nvSpPr>
        <p:spPr>
          <a:xfrm>
            <a:off x="7064374" y="3574592"/>
            <a:ext cx="1354138" cy="184615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309" tIns="44655" rIns="89309" bIns="44655" anchor="ctr"/>
          <a:lstStyle/>
          <a:p>
            <a:pPr algn="ctr" defTabSz="891869">
              <a:defRPr/>
            </a:pPr>
            <a:r>
              <a:rPr lang="ja-JP" altLang="en-US" dirty="0">
                <a:solidFill>
                  <a:prstClr val="white"/>
                </a:solidFill>
              </a:rPr>
              <a:t>居室</a:t>
            </a:r>
          </a:p>
        </p:txBody>
      </p:sp>
      <p:sp>
        <p:nvSpPr>
          <p:cNvPr id="10" name="角丸四角形 9"/>
          <p:cNvSpPr/>
          <p:nvPr/>
        </p:nvSpPr>
        <p:spPr>
          <a:xfrm>
            <a:off x="7011989" y="1264912"/>
            <a:ext cx="1354137" cy="184774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309" tIns="44655" rIns="89309" bIns="44655" anchor="ctr"/>
          <a:lstStyle/>
          <a:p>
            <a:pPr algn="ctr" defTabSz="891869">
              <a:defRPr/>
            </a:pPr>
            <a:r>
              <a:rPr lang="ja-JP" altLang="en-US" dirty="0">
                <a:solidFill>
                  <a:prstClr val="white"/>
                </a:solidFill>
              </a:rPr>
              <a:t>居室</a:t>
            </a:r>
          </a:p>
        </p:txBody>
      </p:sp>
      <p:sp>
        <p:nvSpPr>
          <p:cNvPr id="11" name="角丸四角形 10"/>
          <p:cNvSpPr/>
          <p:nvPr/>
        </p:nvSpPr>
        <p:spPr>
          <a:xfrm>
            <a:off x="5624514" y="1264912"/>
            <a:ext cx="1354137" cy="184774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309" tIns="44655" rIns="89309" bIns="44655" anchor="ctr"/>
          <a:lstStyle/>
          <a:p>
            <a:pPr algn="ctr" defTabSz="891869">
              <a:defRPr/>
            </a:pPr>
            <a:r>
              <a:rPr lang="ja-JP" altLang="en-US" dirty="0">
                <a:solidFill>
                  <a:prstClr val="white"/>
                </a:solidFill>
              </a:rPr>
              <a:t>居室</a:t>
            </a:r>
          </a:p>
        </p:txBody>
      </p:sp>
      <p:sp>
        <p:nvSpPr>
          <p:cNvPr id="12" name="角丸四角形 11"/>
          <p:cNvSpPr/>
          <p:nvPr/>
        </p:nvSpPr>
        <p:spPr>
          <a:xfrm>
            <a:off x="3260726" y="2839622"/>
            <a:ext cx="2347912" cy="2589066"/>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lIns="89309" tIns="44655" rIns="89309" bIns="44655" anchor="ctr"/>
          <a:lstStyle/>
          <a:p>
            <a:pPr algn="ctr" defTabSz="891869">
              <a:defRPr/>
            </a:pPr>
            <a:r>
              <a:rPr lang="ja-JP" altLang="en-US" sz="2100" dirty="0">
                <a:solidFill>
                  <a:prstClr val="white"/>
                </a:solidFill>
              </a:rPr>
              <a:t>リビングルーム</a:t>
            </a:r>
            <a:endParaRPr lang="en-US" altLang="ja-JP" sz="2100" dirty="0">
              <a:solidFill>
                <a:prstClr val="white"/>
              </a:solidFill>
            </a:endParaRPr>
          </a:p>
          <a:p>
            <a:pPr algn="ctr" defTabSz="891869">
              <a:defRPr/>
            </a:pPr>
            <a:endParaRPr lang="en-US" altLang="ja-JP" sz="2100" dirty="0">
              <a:solidFill>
                <a:prstClr val="white"/>
              </a:solidFill>
            </a:endParaRPr>
          </a:p>
          <a:p>
            <a:pPr algn="ctr" defTabSz="891869">
              <a:defRPr/>
            </a:pPr>
            <a:endParaRPr lang="en-US" altLang="ja-JP" sz="2100" dirty="0">
              <a:solidFill>
                <a:prstClr val="white"/>
              </a:solidFill>
            </a:endParaRPr>
          </a:p>
          <a:p>
            <a:pPr algn="ctr" defTabSz="891869">
              <a:defRPr/>
            </a:pPr>
            <a:endParaRPr lang="en-US" altLang="ja-JP" sz="2100" dirty="0">
              <a:solidFill>
                <a:prstClr val="white"/>
              </a:solidFill>
            </a:endParaRPr>
          </a:p>
          <a:p>
            <a:pPr algn="ctr" defTabSz="891869">
              <a:defRPr/>
            </a:pPr>
            <a:endParaRPr lang="ja-JP" altLang="en-US" sz="2100" dirty="0">
              <a:solidFill>
                <a:prstClr val="white"/>
              </a:solidFill>
            </a:endParaRPr>
          </a:p>
        </p:txBody>
      </p:sp>
      <p:sp>
        <p:nvSpPr>
          <p:cNvPr id="14" name="角丸四角形 13"/>
          <p:cNvSpPr/>
          <p:nvPr/>
        </p:nvSpPr>
        <p:spPr>
          <a:xfrm>
            <a:off x="3197226" y="1482386"/>
            <a:ext cx="2411412" cy="117309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309" tIns="44655" rIns="89309" bIns="44655" anchor="ctr"/>
          <a:lstStyle/>
          <a:p>
            <a:pPr algn="ctr" defTabSz="891869">
              <a:defRPr/>
            </a:pPr>
            <a:r>
              <a:rPr lang="ja-JP" altLang="en-US" dirty="0">
                <a:solidFill>
                  <a:prstClr val="white"/>
                </a:solidFill>
              </a:rPr>
              <a:t>共用スペース</a:t>
            </a:r>
            <a:endParaRPr lang="en-US" altLang="ja-JP" dirty="0">
              <a:solidFill>
                <a:prstClr val="white"/>
              </a:solidFill>
            </a:endParaRPr>
          </a:p>
          <a:p>
            <a:pPr algn="ctr" defTabSz="891869">
              <a:defRPr/>
            </a:pPr>
            <a:r>
              <a:rPr lang="ja-JP" altLang="en-US" dirty="0">
                <a:solidFill>
                  <a:prstClr val="white"/>
                </a:solidFill>
              </a:rPr>
              <a:t>浴室・トイレなど</a:t>
            </a:r>
          </a:p>
        </p:txBody>
      </p:sp>
      <p:sp>
        <p:nvSpPr>
          <p:cNvPr id="23" name="角丸四角形吹き出し 22"/>
          <p:cNvSpPr/>
          <p:nvPr/>
        </p:nvSpPr>
        <p:spPr>
          <a:xfrm>
            <a:off x="379414" y="2273174"/>
            <a:ext cx="2305050" cy="1149285"/>
          </a:xfrm>
          <a:prstGeom prst="wedgeRoundRectCallout">
            <a:avLst>
              <a:gd name="adj1" fmla="val -13606"/>
              <a:gd name="adj2" fmla="val 74770"/>
              <a:gd name="adj3" fmla="val 16667"/>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89309" tIns="44655" rIns="89309" bIns="44655" anchor="ctr"/>
          <a:lstStyle/>
          <a:p>
            <a:pPr algn="ctr" defTabSz="891869">
              <a:defRPr/>
            </a:pPr>
            <a:r>
              <a:rPr lang="ja-JP" altLang="en-US" dirty="0">
                <a:solidFill>
                  <a:prstClr val="white"/>
                </a:solidFill>
              </a:rPr>
              <a:t>ミニキッチン・シャワー</a:t>
            </a:r>
            <a:endParaRPr lang="en-US" altLang="ja-JP" dirty="0">
              <a:solidFill>
                <a:prstClr val="white"/>
              </a:solidFill>
            </a:endParaRPr>
          </a:p>
          <a:p>
            <a:pPr algn="ctr" defTabSz="891869">
              <a:defRPr/>
            </a:pPr>
            <a:r>
              <a:rPr lang="ja-JP" altLang="en-US" dirty="0">
                <a:solidFill>
                  <a:prstClr val="white"/>
                </a:solidFill>
              </a:rPr>
              <a:t>トイレ・ベランダつき</a:t>
            </a:r>
          </a:p>
        </p:txBody>
      </p:sp>
      <p:sp>
        <p:nvSpPr>
          <p:cNvPr id="24" name="角丸四角形 23"/>
          <p:cNvSpPr/>
          <p:nvPr/>
        </p:nvSpPr>
        <p:spPr>
          <a:xfrm>
            <a:off x="361951" y="5538220"/>
            <a:ext cx="8369299" cy="67782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9309" tIns="44655" rIns="89309" bIns="44655" anchor="ctr"/>
          <a:lstStyle/>
          <a:p>
            <a:pPr algn="ctr" defTabSz="891869">
              <a:defRPr/>
            </a:pPr>
            <a:r>
              <a:rPr lang="ja-JP" altLang="en-US" sz="2100" dirty="0">
                <a:solidFill>
                  <a:prstClr val="white"/>
                </a:solidFill>
              </a:rPr>
              <a:t>ベランダ</a:t>
            </a:r>
          </a:p>
        </p:txBody>
      </p:sp>
      <p:sp>
        <p:nvSpPr>
          <p:cNvPr id="25" name="角丸四角形 24"/>
          <p:cNvSpPr/>
          <p:nvPr/>
        </p:nvSpPr>
        <p:spPr>
          <a:xfrm>
            <a:off x="8489949" y="1264912"/>
            <a:ext cx="446088" cy="425584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9309" tIns="44655" rIns="89309" bIns="44655" anchor="ctr"/>
          <a:lstStyle/>
          <a:p>
            <a:pPr algn="ctr" defTabSz="891869">
              <a:defRPr/>
            </a:pPr>
            <a:r>
              <a:rPr lang="ja-JP" altLang="en-US" dirty="0">
                <a:solidFill>
                  <a:prstClr val="white"/>
                </a:solidFill>
              </a:rPr>
              <a:t>ベランダ</a:t>
            </a:r>
          </a:p>
        </p:txBody>
      </p:sp>
      <p:pic>
        <p:nvPicPr>
          <p:cNvPr id="60430" name="Picture 4" descr="http://4.bp.blogspot.com/-RMcdhf5E7mk/VD3R9LXctVI/AAAAAAAAoLo/GRTzvjDWCgc/s800/family_danran_b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925" y="3876201"/>
            <a:ext cx="1685925" cy="137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Picture 2" descr="http://3.bp.blogspot.com/-T5ygrOUWSBQ/VOsJ6ySaOdI/AAAAAAAArvM/JW5gLR6fq7I/s800/fufu_engaw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199" y="4901667"/>
            <a:ext cx="1354138" cy="13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2" name="Picture 10" descr="http://3.bp.blogspot.com/-j22SprBN43A/VCkbpz8_7eI/AAAAAAAAnKk/VzyZre_Bc_M/s800/roujin_oekak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4566724"/>
            <a:ext cx="930275" cy="95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3" name="Picture 12" descr="http://4.bp.blogspot.com/-b_RWW8WW2so/U5BNRYaBOJI/AAAAAAAAhCs/Tl3ar6g3BV4/s800/tv_obaas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6425" y="3252350"/>
            <a:ext cx="1289050" cy="103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14" descr="http://2.bp.blogspot.com/-GTIIOHA7VJM/UO_3cyCGM5I/AAAAAAAAKtY/i0f31kX4450/s1600/family_ofur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9269" y="538400"/>
            <a:ext cx="1228725" cy="118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5" name="Picture 16" descr="http://3.bp.blogspot.com/-hlAZOugGLBk/UZSsboqlU5I/AAAAAAAASz0/Y8-74hTqWME/s800/ojiisan_b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01" y="4523865"/>
            <a:ext cx="1225550" cy="119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Picture 18" descr="http://1.bp.blogspot.com/-c_09YwfX0og/VahRoPvLIwI/AAAAAAAAvuE/netnwrZnQLo/s800/medical_houmon_iryou_ma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5926" y="964889"/>
            <a:ext cx="1408113" cy="120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4" descr="http://3.bp.blogspot.com/-L-Y2RKtjlWA/UYoNDEysHWI/AAAAAAAARmg/pLUOaG1Jqwg/s800/keirou_katamomi_obaacha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4538" y="2412608"/>
            <a:ext cx="881062" cy="85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21"/>
          <p:cNvPicPr>
            <a:picLocks noChangeAspect="1"/>
          </p:cNvPicPr>
          <p:nvPr/>
        </p:nvPicPr>
        <p:blipFill>
          <a:blip r:embed="rId10"/>
          <a:stretch>
            <a:fillRect/>
          </a:stretch>
        </p:blipFill>
        <p:spPr>
          <a:xfrm>
            <a:off x="471802" y="424325"/>
            <a:ext cx="2288861" cy="1212297"/>
          </a:xfrm>
          <a:prstGeom prst="rect">
            <a:avLst/>
          </a:prstGeom>
        </p:spPr>
      </p:pic>
      <p:sp>
        <p:nvSpPr>
          <p:cNvPr id="26" name="テキスト ボックス 25"/>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
        <p:nvSpPr>
          <p:cNvPr id="27"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117</a:t>
            </a:fld>
            <a:endParaRPr kumimoji="1" lang="ja-JP" altLang="en-US" dirty="0"/>
          </a:p>
        </p:txBody>
      </p:sp>
    </p:spTree>
    <p:extLst>
      <p:ext uri="{BB962C8B-B14F-4D97-AF65-F5344CB8AC3E}">
        <p14:creationId xmlns:p14="http://schemas.microsoft.com/office/powerpoint/2010/main" val="39034905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21785" y="2534545"/>
            <a:ext cx="8435974" cy="2999242"/>
          </a:xfrm>
        </p:spPr>
        <p:txBody>
          <a:bodyPr lIns="89309" tIns="44655" rIns="89309" bIns="44655" rtlCol="0">
            <a:normAutofit fontScale="92500"/>
          </a:bodyPr>
          <a:lstStyle/>
          <a:p>
            <a:pPr marL="384144" indent="-384144" defTabSz="891869">
              <a:buSzPct val="100000"/>
              <a:defRPr/>
            </a:pPr>
            <a:r>
              <a:rPr lang="ja-JP" altLang="en-US" sz="2400" b="1" dirty="0">
                <a:solidFill>
                  <a:srgbClr val="FF6699"/>
                </a:solidFill>
              </a:rPr>
              <a:t>わが家</a:t>
            </a:r>
            <a:r>
              <a:rPr lang="ja-JP" altLang="en-US" sz="2400" dirty="0"/>
              <a:t>として、最期まで自分らしく豊かな生活</a:t>
            </a:r>
          </a:p>
          <a:p>
            <a:pPr marL="384144" indent="-384144" defTabSz="891869">
              <a:buSzPct val="100000"/>
              <a:defRPr/>
            </a:pPr>
            <a:r>
              <a:rPr lang="ja-JP" altLang="en-US" sz="2400" b="1" dirty="0">
                <a:solidFill>
                  <a:srgbClr val="FF6699"/>
                </a:solidFill>
              </a:rPr>
              <a:t>医療管理</a:t>
            </a:r>
            <a:r>
              <a:rPr lang="ja-JP" altLang="en-US" sz="2400" dirty="0"/>
              <a:t>が必要な状態でも対応可能</a:t>
            </a:r>
            <a:endParaRPr lang="en-US" altLang="ja-JP" sz="2400" dirty="0"/>
          </a:p>
          <a:p>
            <a:pPr marL="384144" indent="-384144" defTabSz="891869">
              <a:buSzPct val="100000"/>
              <a:defRPr/>
            </a:pPr>
            <a:r>
              <a:rPr lang="ja-JP" altLang="en-US" sz="2400" b="1" dirty="0">
                <a:solidFill>
                  <a:srgbClr val="FF6699"/>
                </a:solidFill>
              </a:rPr>
              <a:t>医療保険・介護保険</a:t>
            </a:r>
            <a:r>
              <a:rPr lang="ja-JP" altLang="en-US" sz="2400" dirty="0"/>
              <a:t>を利用、</a:t>
            </a:r>
            <a:r>
              <a:rPr lang="ja-JP" altLang="en-US" sz="2400" b="1" dirty="0">
                <a:solidFill>
                  <a:srgbClr val="FF6699"/>
                </a:solidFill>
              </a:rPr>
              <a:t>自費</a:t>
            </a:r>
            <a:r>
              <a:rPr lang="ja-JP" altLang="en-US" sz="2400" dirty="0"/>
              <a:t>のサービスも提供</a:t>
            </a:r>
          </a:p>
          <a:p>
            <a:pPr marL="384144" indent="-384144" defTabSz="891869">
              <a:buSzPct val="100000"/>
              <a:defRPr/>
            </a:pPr>
            <a:r>
              <a:rPr lang="ja-JP" altLang="en-US" sz="2400" dirty="0"/>
              <a:t>入居前からの</a:t>
            </a:r>
            <a:r>
              <a:rPr lang="ja-JP" altLang="en-US" sz="2400" b="1" dirty="0">
                <a:solidFill>
                  <a:srgbClr val="FF6699"/>
                </a:solidFill>
              </a:rPr>
              <a:t>かかりつけ医</a:t>
            </a:r>
            <a:r>
              <a:rPr lang="ja-JP" altLang="en-US" sz="2400" dirty="0"/>
              <a:t>の</a:t>
            </a:r>
            <a:r>
              <a:rPr lang="ja-JP" altLang="en-US" sz="2400" b="1" dirty="0">
                <a:solidFill>
                  <a:srgbClr val="FF6699"/>
                </a:solidFill>
              </a:rPr>
              <a:t>診療</a:t>
            </a:r>
            <a:r>
              <a:rPr lang="ja-JP" altLang="en-US" sz="2400" dirty="0"/>
              <a:t>を</a:t>
            </a:r>
            <a:r>
              <a:rPr lang="ja-JP" altLang="en-US" sz="2400" b="1" dirty="0">
                <a:solidFill>
                  <a:srgbClr val="FF6699"/>
                </a:solidFill>
              </a:rPr>
              <a:t>継続</a:t>
            </a:r>
            <a:r>
              <a:rPr lang="ja-JP" altLang="en-US" sz="2400" dirty="0"/>
              <a:t>して利用</a:t>
            </a:r>
            <a:endParaRPr lang="en-US" altLang="ja-JP" sz="2400" dirty="0"/>
          </a:p>
          <a:p>
            <a:pPr marL="384144" indent="-384144" defTabSz="891869">
              <a:buSzPct val="100000"/>
              <a:defRPr/>
            </a:pPr>
            <a:r>
              <a:rPr lang="ja-JP" altLang="en-US" sz="2400" b="1" dirty="0">
                <a:solidFill>
                  <a:srgbClr val="FF6699"/>
                </a:solidFill>
              </a:rPr>
              <a:t>訪問看護、ケアプラン</a:t>
            </a:r>
            <a:r>
              <a:rPr lang="ja-JP" altLang="en-US" sz="2400" dirty="0"/>
              <a:t>なども</a:t>
            </a:r>
            <a:r>
              <a:rPr lang="ja-JP" altLang="en-US" sz="2400" b="1" dirty="0">
                <a:solidFill>
                  <a:srgbClr val="FF6699"/>
                </a:solidFill>
              </a:rPr>
              <a:t>継続</a:t>
            </a:r>
            <a:r>
              <a:rPr lang="ja-JP" altLang="en-US" sz="2400" dirty="0"/>
              <a:t>して利用</a:t>
            </a:r>
            <a:endParaRPr lang="en-US" altLang="ja-JP" sz="2400" dirty="0"/>
          </a:p>
          <a:p>
            <a:pPr marL="384144" indent="-384144" defTabSz="891869">
              <a:buSzPct val="100000"/>
              <a:defRPr/>
            </a:pPr>
            <a:r>
              <a:rPr lang="ja-JP" altLang="en-US" sz="2400" dirty="0"/>
              <a:t>よどきり訪問看護ステーション、やさしい手訪問介護事業所を併設</a:t>
            </a:r>
            <a:endParaRPr lang="en-US" altLang="ja-JP" sz="2400" dirty="0"/>
          </a:p>
          <a:p>
            <a:pPr marL="384144" indent="-384144" defTabSz="891869">
              <a:buSzPct val="100000"/>
              <a:defRPr/>
            </a:pPr>
            <a:r>
              <a:rPr lang="ja-JP" altLang="en-US" sz="2400" dirty="0"/>
              <a:t>看護師、介護士などによる</a:t>
            </a:r>
            <a:r>
              <a:rPr lang="ja-JP" altLang="en-US" sz="2400" b="1" dirty="0">
                <a:solidFill>
                  <a:srgbClr val="FF6699"/>
                </a:solidFill>
              </a:rPr>
              <a:t>専門的ケア</a:t>
            </a:r>
            <a:r>
              <a:rPr lang="ja-JP" altLang="en-US" sz="2400" dirty="0"/>
              <a:t>を受けながら</a:t>
            </a:r>
            <a:r>
              <a:rPr lang="ja-JP" altLang="en-US" sz="2400" b="1" dirty="0">
                <a:solidFill>
                  <a:srgbClr val="FF6699"/>
                </a:solidFill>
              </a:rPr>
              <a:t>安心</a:t>
            </a:r>
            <a:r>
              <a:rPr lang="ja-JP" altLang="en-US" sz="2400" dirty="0"/>
              <a:t>して療養</a:t>
            </a:r>
          </a:p>
        </p:txBody>
      </p:sp>
      <p:sp>
        <p:nvSpPr>
          <p:cNvPr id="4" name="タイトル 1"/>
          <p:cNvSpPr>
            <a:spLocks noGrp="1"/>
          </p:cNvSpPr>
          <p:nvPr>
            <p:ph type="title"/>
          </p:nvPr>
        </p:nvSpPr>
        <p:spPr>
          <a:xfrm>
            <a:off x="1178133" y="1636621"/>
            <a:ext cx="6461125" cy="746275"/>
          </a:xfrm>
        </p:spPr>
        <p:txBody>
          <a:bodyPr lIns="89309" tIns="44655" rIns="89309" bIns="44655" rtlCol="0">
            <a:normAutofit/>
          </a:bodyPr>
          <a:lstStyle/>
          <a:p>
            <a:pPr algn="ctr" defTabSz="891869">
              <a:defRPr/>
            </a:pPr>
            <a:r>
              <a:rPr lang="ja-JP" altLang="en-US" sz="3400" dirty="0"/>
              <a:t>特色</a:t>
            </a:r>
          </a:p>
        </p:txBody>
      </p:sp>
      <p:pic>
        <p:nvPicPr>
          <p:cNvPr id="5" name="図 4"/>
          <p:cNvPicPr>
            <a:picLocks noChangeAspect="1"/>
          </p:cNvPicPr>
          <p:nvPr/>
        </p:nvPicPr>
        <p:blipFill>
          <a:blip r:embed="rId2"/>
          <a:stretch>
            <a:fillRect/>
          </a:stretch>
        </p:blipFill>
        <p:spPr>
          <a:xfrm>
            <a:off x="471802" y="424325"/>
            <a:ext cx="2288861" cy="1212297"/>
          </a:xfrm>
          <a:prstGeom prst="rect">
            <a:avLst/>
          </a:prstGeom>
        </p:spPr>
      </p:pic>
      <p:sp>
        <p:nvSpPr>
          <p:cNvPr id="6" name="テキスト ボックス 5"/>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
        <p:nvSpPr>
          <p:cNvPr id="7"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118</a:t>
            </a:fld>
            <a:endParaRPr kumimoji="1" lang="ja-JP" altLang="en-US" dirty="0"/>
          </a:p>
        </p:txBody>
      </p:sp>
    </p:spTree>
    <p:extLst>
      <p:ext uri="{BB962C8B-B14F-4D97-AF65-F5344CB8AC3E}">
        <p14:creationId xmlns:p14="http://schemas.microsoft.com/office/powerpoint/2010/main" val="554110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スマートエイジング・シティのエッセンス</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なぜ、健康寿命延伸が必要か～</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0033773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3070" y="619792"/>
            <a:ext cx="5967411" cy="543431"/>
          </a:xfrm>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施設との違い</a:t>
            </a:r>
          </a:p>
        </p:txBody>
      </p:sp>
      <p:graphicFrame>
        <p:nvGraphicFramePr>
          <p:cNvPr id="4" name="表 3"/>
          <p:cNvGraphicFramePr>
            <a:graphicFrameLocks noGrp="1"/>
          </p:cNvGraphicFramePr>
          <p:nvPr>
            <p:extLst>
              <p:ext uri="{D42A27DB-BD31-4B8C-83A1-F6EECF244321}">
                <p14:modId xmlns:p14="http://schemas.microsoft.com/office/powerpoint/2010/main" val="4155230616"/>
              </p:ext>
            </p:extLst>
          </p:nvPr>
        </p:nvGraphicFramePr>
        <p:xfrm>
          <a:off x="382038" y="1340768"/>
          <a:ext cx="8559309" cy="4982940"/>
        </p:xfrm>
        <a:graphic>
          <a:graphicData uri="http://schemas.openxmlformats.org/drawingml/2006/table">
            <a:tbl>
              <a:tblPr firstRow="1" firstCol="1" bandRow="1">
                <a:tableStyleId>{21E4AEA4-8DFA-4A89-87EB-49C32662AFE0}</a:tableStyleId>
              </a:tblPr>
              <a:tblGrid>
                <a:gridCol w="849862"/>
                <a:gridCol w="1824923"/>
                <a:gridCol w="1471131"/>
                <a:gridCol w="1471131"/>
                <a:gridCol w="1471131"/>
                <a:gridCol w="1471131"/>
              </a:tblGrid>
              <a:tr h="1040033">
                <a:tc>
                  <a:txBody>
                    <a:bodyPr/>
                    <a:lstStyle/>
                    <a:p>
                      <a:pPr algn="ctr"/>
                      <a:endParaRPr kumimoji="1" lang="ja-JP" altLang="en-US" sz="1700"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ctr"/>
                      <a:r>
                        <a:rPr kumimoji="1" lang="ja-JP" altLang="en-US" sz="21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かんご庵</a:t>
                      </a:r>
                      <a:endParaRPr kumimoji="1" lang="ja-JP" altLang="en-US" sz="2100" b="1"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solidFill>
                      <a:srgbClr val="FF66FF"/>
                    </a:solidFill>
                  </a:tcPr>
                </a:tc>
                <a:tc>
                  <a:txBody>
                    <a:bodyPr/>
                    <a:lstStyle/>
                    <a:p>
                      <a:pPr algn="ctr"/>
                      <a:r>
                        <a:rPr kumimoji="1" lang="ja-JP" altLang="en-US" sz="2100" dirty="0" smtClean="0">
                          <a:latin typeface="Meiryo UI" panose="020B0604030504040204" pitchFamily="50" charset="-128"/>
                          <a:ea typeface="Meiryo UI" panose="020B0604030504040204" pitchFamily="50" charset="-128"/>
                          <a:cs typeface="Meiryo UI" panose="020B0604030504040204" pitchFamily="50" charset="-128"/>
                        </a:rPr>
                        <a:t>ホスピス</a:t>
                      </a:r>
                      <a:endParaRPr kumimoji="1" lang="ja-JP" altLang="en-US" sz="2100"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特別養護</a:t>
                      </a:r>
                      <a:endPar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老人ホーム</a:t>
                      </a:r>
                      <a:endParaRPr kumimoji="1" lang="ja-JP" altLang="en-US" sz="1700"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サービス付き</a:t>
                      </a:r>
                      <a:endPar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高齢者住宅</a:t>
                      </a:r>
                      <a:endParaRPr kumimoji="1" lang="ja-JP" altLang="en-US" sz="1700"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看護小規模</a:t>
                      </a:r>
                      <a:endPar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多機能型</a:t>
                      </a:r>
                      <a:endPar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居宅介護</a:t>
                      </a:r>
                      <a:endParaRPr kumimoji="1" lang="ja-JP" altLang="en-US" sz="1700"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r>
              <a:tr h="1067523">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対象</a:t>
                      </a:r>
                      <a:endPar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条件</a:t>
                      </a:r>
                      <a:endParaRPr kumimoji="1" lang="ja-JP" altLang="en-US" sz="1700"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ctr"/>
                      <a:r>
                        <a:rPr kumimoji="1" lang="ja-JP" altLang="en-US" sz="17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特に制限なし</a:t>
                      </a:r>
                      <a:endParaRPr kumimoji="1" lang="en-US" altLang="ja-JP" sz="17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7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（利用は数か月までのイメージ）</a:t>
                      </a:r>
                      <a:endParaRPr kumimoji="1" lang="ja-JP" altLang="en-US" sz="1700" b="1"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solidFill>
                      <a:srgbClr val="FF66FF"/>
                    </a:solidFill>
                  </a:tcPr>
                </a:tc>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がん終末期</a:t>
                      </a:r>
                      <a:endParaRPr kumimoji="1" lang="ja-JP" altLang="en-US" sz="1700" b="1"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要介護</a:t>
                      </a:r>
                      <a:r>
                        <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以上</a:t>
                      </a:r>
                      <a:endParaRPr kumimoji="1" lang="ja-JP" altLang="en-US" sz="1700" b="1"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高齢者</a:t>
                      </a:r>
                      <a:endParaRPr kumimoji="1" lang="ja-JP" altLang="en-US" sz="1700" b="1"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要介護</a:t>
                      </a:r>
                      <a:r>
                        <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700" b="1"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r>
              <a:tr h="1040033">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制度</a:t>
                      </a:r>
                      <a:endPar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ctr"/>
                      <a:r>
                        <a:rPr kumimoji="1" lang="ja-JP" altLang="en-US" sz="17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個別契約</a:t>
                      </a:r>
                      <a:endParaRPr kumimoji="1" lang="en-US" altLang="ja-JP" sz="17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7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（オープン・</a:t>
                      </a:r>
                      <a:endParaRPr kumimoji="1" lang="en-US" altLang="ja-JP" sz="17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7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事業者指定なし）</a:t>
                      </a:r>
                      <a:endParaRPr kumimoji="1" lang="ja-JP" altLang="en-US" sz="1700" b="1"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solidFill>
                      <a:srgbClr val="FF66FF"/>
                    </a:solidFill>
                  </a:tcPr>
                </a:tc>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医療保険</a:t>
                      </a:r>
                      <a:endParaRPr kumimoji="1" lang="ja-JP" altLang="en-US" sz="1700" b="1"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介護保険</a:t>
                      </a:r>
                      <a:endParaRPr kumimoji="1" lang="ja-JP" altLang="en-US" sz="1700" b="1"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個別契約</a:t>
                      </a:r>
                      <a:endPar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（事業者指定ありが多い）</a:t>
                      </a:r>
                      <a:endParaRPr kumimoji="1" lang="ja-JP" altLang="en-US" sz="1700" b="1"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介護保険が</a:t>
                      </a:r>
                      <a:endPar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中心</a:t>
                      </a:r>
                      <a:endParaRPr kumimoji="1" lang="ja-JP" altLang="en-US" sz="1700" b="1"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r>
              <a:tr h="1835351">
                <a:tc>
                  <a:txBody>
                    <a:bodyPr/>
                    <a:lstStyle/>
                    <a:p>
                      <a:pPr algn="ctr"/>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特徴</a:t>
                      </a:r>
                      <a:endParaRPr kumimoji="1" lang="ja-JP" altLang="en-US" sz="1700"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l"/>
                      <a:r>
                        <a:rPr kumimoji="1" lang="ja-JP" altLang="en-US" sz="17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○生活の場</a:t>
                      </a:r>
                      <a:endParaRPr kumimoji="1" lang="en-US" altLang="ja-JP" sz="17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7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○医療ニーズが高くても</a:t>
                      </a:r>
                      <a:r>
                        <a:rPr kumimoji="1" lang="en-US" altLang="ja-JP" sz="1700" b="1"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OK</a:t>
                      </a:r>
                      <a:endParaRPr kumimoji="1" lang="ja-JP" altLang="en-US" sz="1700" b="1"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solidFill>
                      <a:srgbClr val="FF66FF"/>
                    </a:solidFill>
                  </a:tcPr>
                </a:tc>
                <a:tc>
                  <a:txBody>
                    <a:bodyPr/>
                    <a:lstStyle/>
                    <a:p>
                      <a:pPr algn="l"/>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○病院での専門的緩和医療</a:t>
                      </a:r>
                      <a:r>
                        <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rPr>
                        <a:t>,</a:t>
                      </a:r>
                    </a:p>
                    <a:p>
                      <a:pPr algn="l"/>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ケアの提供</a:t>
                      </a:r>
                      <a:endParaRPr kumimoji="1" lang="ja-JP" altLang="en-US" sz="1700" b="1"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l"/>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○医療ニーズが高いと難しい</a:t>
                      </a:r>
                      <a:endParaRPr kumimoji="1" lang="ja-JP" altLang="en-US" sz="1700" b="1"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l"/>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○事業所によってさまざま</a:t>
                      </a:r>
                      <a:endParaRPr kumimoji="1" lang="ja-JP" altLang="en-US" sz="1700" b="1" dirty="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c>
                  <a:txBody>
                    <a:bodyPr/>
                    <a:lstStyle/>
                    <a:p>
                      <a:pPr algn="l"/>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○短期利用が基本</a:t>
                      </a:r>
                      <a:endParaRPr kumimoji="1"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700" dirty="0" smtClean="0">
                          <a:latin typeface="Meiryo UI" panose="020B0604030504040204" pitchFamily="50" charset="-128"/>
                          <a:ea typeface="Meiryo UI" panose="020B0604030504040204" pitchFamily="50" charset="-128"/>
                          <a:cs typeface="Meiryo UI" panose="020B0604030504040204" pitchFamily="50" charset="-128"/>
                        </a:rPr>
                        <a:t>○一つの事業所が総合的にサービス提供</a:t>
                      </a:r>
                      <a:endParaRPr kumimoji="1" lang="en-US" altLang="ja-JP" sz="17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78200" marR="78200" marT="39104" marB="39104" anchor="ctr"/>
                </a:tc>
              </a:tr>
            </a:tbl>
          </a:graphicData>
        </a:graphic>
      </p:graphicFrame>
      <p:sp>
        <p:nvSpPr>
          <p:cNvPr id="5" name="テキスト ボックス 4"/>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
        <p:nvSpPr>
          <p:cNvPr id="6"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119</a:t>
            </a:fld>
            <a:endParaRPr kumimoji="1" lang="ja-JP" altLang="en-US" dirty="0"/>
          </a:p>
        </p:txBody>
      </p:sp>
    </p:spTree>
    <p:extLst>
      <p:ext uri="{BB962C8B-B14F-4D97-AF65-F5344CB8AC3E}">
        <p14:creationId xmlns:p14="http://schemas.microsoft.com/office/powerpoint/2010/main" val="36192921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909083" y="2274294"/>
            <a:ext cx="7503239" cy="4119484"/>
          </a:xfrm>
          <a:prstGeom prst="rect">
            <a:avLst/>
          </a:prstGeom>
        </p:spPr>
      </p:pic>
      <p:pic>
        <p:nvPicPr>
          <p:cNvPr id="3" name="図 2"/>
          <p:cNvPicPr>
            <a:picLocks noChangeAspect="1"/>
          </p:cNvPicPr>
          <p:nvPr/>
        </p:nvPicPr>
        <p:blipFill>
          <a:blip r:embed="rId3"/>
          <a:stretch>
            <a:fillRect/>
          </a:stretch>
        </p:blipFill>
        <p:spPr>
          <a:xfrm>
            <a:off x="442419" y="339344"/>
            <a:ext cx="4418002" cy="965061"/>
          </a:xfrm>
          <a:prstGeom prst="rect">
            <a:avLst/>
          </a:prstGeom>
        </p:spPr>
      </p:pic>
      <p:sp>
        <p:nvSpPr>
          <p:cNvPr id="5" name="円/楕円 4"/>
          <p:cNvSpPr/>
          <p:nvPr/>
        </p:nvSpPr>
        <p:spPr bwMode="auto">
          <a:xfrm>
            <a:off x="5291290" y="907396"/>
            <a:ext cx="3129622" cy="1366898"/>
          </a:xfrm>
          <a:prstGeom prst="ellipse">
            <a:avLst/>
          </a:prstGeom>
          <a:ln/>
        </p:spPr>
        <p:style>
          <a:lnRef idx="2">
            <a:schemeClr val="accent6"/>
          </a:lnRef>
          <a:fillRef idx="1">
            <a:schemeClr val="lt1"/>
          </a:fillRef>
          <a:effectRef idx="0">
            <a:schemeClr val="accent6"/>
          </a:effectRef>
          <a:fontRef idx="minor">
            <a:schemeClr val="dk1"/>
          </a:fontRef>
        </p:style>
        <p:txBody>
          <a:bodyPr lIns="91435" tIns="45717" rIns="91435" bIns="45717" rtlCol="0" anchor="ctr"/>
          <a:lstStyle/>
          <a:p>
            <a:pPr algn="ctr" eaLnBrk="1" hangingPunct="1"/>
            <a:endParaRPr kumimoji="1" lang="ja-JP" altLang="en-US"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5405614" y="1130255"/>
            <a:ext cx="2900973" cy="921179"/>
          </a:xfrm>
          <a:prstGeom prst="rect">
            <a:avLst/>
          </a:prstGeom>
        </p:spPr>
        <p:txBody>
          <a:bodyPr wrap="square" lIns="89309" tIns="44655" rIns="89309" bIns="44655">
            <a:spAutoFit/>
          </a:bodyPr>
          <a:lstStyle/>
          <a:p>
            <a:pPr lvl="0" algn="ctr"/>
            <a:r>
              <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かんご庵は</a:t>
            </a:r>
            <a:endParaRPr lang="en-US" altLang="ja-JP"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en-US" altLang="ja-JP"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日より入居予約開始</a:t>
            </a:r>
            <a:endParaRPr lang="en-US" altLang="ja-JP"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en-US" altLang="ja-JP"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日より入居開始</a:t>
            </a:r>
          </a:p>
        </p:txBody>
      </p:sp>
      <p:sp>
        <p:nvSpPr>
          <p:cNvPr id="7" name="テキスト ボックス 6"/>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
        <p:nvSpPr>
          <p:cNvPr id="8"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120</a:t>
            </a:fld>
            <a:endParaRPr kumimoji="1" lang="ja-JP" altLang="en-US" dirty="0"/>
          </a:p>
        </p:txBody>
      </p:sp>
    </p:spTree>
    <p:extLst>
      <p:ext uri="{BB962C8B-B14F-4D97-AF65-F5344CB8AC3E}">
        <p14:creationId xmlns:p14="http://schemas.microsoft.com/office/powerpoint/2010/main" val="27893595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bwMode="auto">
          <a:xfrm rot="521578">
            <a:off x="2635462" y="1306243"/>
            <a:ext cx="4881189" cy="2385878"/>
          </a:xfrm>
          <a:prstGeom prst="ellipse">
            <a:avLst/>
          </a:prstGeom>
          <a:solidFill>
            <a:srgbClr val="FFFF99"/>
          </a:solidFill>
          <a:ln w="3175">
            <a:solidFill>
              <a:srgbClr val="956F00"/>
            </a:solidFill>
          </a:ln>
        </p:spPr>
        <p:style>
          <a:lnRef idx="2">
            <a:schemeClr val="accent1">
              <a:shade val="50000"/>
            </a:schemeClr>
          </a:lnRef>
          <a:fillRef idx="1">
            <a:schemeClr val="accent1"/>
          </a:fillRef>
          <a:effectRef idx="0">
            <a:schemeClr val="accent1"/>
          </a:effectRef>
          <a:fontRef idx="minor">
            <a:schemeClr val="lt1"/>
          </a:fontRef>
        </p:style>
        <p:txBody>
          <a:bodyPr lIns="93610" tIns="46804" rIns="93610" bIns="46804" rtlCol="0" anchor="ctr"/>
          <a:lstStyle/>
          <a:p>
            <a:pPr algn="ctr" eaLnBrk="1" hangingPunct="1"/>
            <a:endParaRPr kumimoji="1" lang="ja-JP" altLang="en-US"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cstate="print"/>
          <a:stretch>
            <a:fillRect/>
          </a:stretch>
        </p:blipFill>
        <p:spPr>
          <a:xfrm rot="21134663">
            <a:off x="2440000" y="1583592"/>
            <a:ext cx="5148465" cy="1901906"/>
          </a:xfrm>
          <a:prstGeom prst="rect">
            <a:avLst/>
          </a:prstGeom>
        </p:spPr>
      </p:pic>
      <p:sp>
        <p:nvSpPr>
          <p:cNvPr id="4" name="テキスト ボックス 3"/>
          <p:cNvSpPr txBox="1"/>
          <p:nvPr/>
        </p:nvSpPr>
        <p:spPr>
          <a:xfrm>
            <a:off x="502857" y="807589"/>
            <a:ext cx="7920880" cy="397959"/>
          </a:xfrm>
          <a:prstGeom prst="rect">
            <a:avLst/>
          </a:prstGeom>
          <a:noFill/>
        </p:spPr>
        <p:txBody>
          <a:bodyPr wrap="square" lIns="89309" tIns="44655" rIns="89309" bIns="44655" rtlCol="0">
            <a:spAutoFit/>
          </a:bodyPr>
          <a:lstStyle/>
          <a:p>
            <a:r>
              <a:rPr lang="ja-JP" altLang="en-US" sz="2000" dirty="0">
                <a:latin typeface="HG丸ｺﾞｼｯｸM-PRO" panose="020F0600000000000000" pitchFamily="50" charset="-128"/>
                <a:ea typeface="HG丸ｺﾞｼｯｸM-PRO" panose="020F0600000000000000" pitchFamily="50" charset="-128"/>
                <a:cs typeface="Meiryo UI" panose="020B0604030504040204" pitchFamily="50" charset="-128"/>
              </a:rPr>
              <a:t>必要なのは見張りではなく「見守り」</a:t>
            </a:r>
          </a:p>
        </p:txBody>
      </p:sp>
      <p:sp>
        <p:nvSpPr>
          <p:cNvPr id="5" name="テキスト ボックス 4"/>
          <p:cNvSpPr txBox="1"/>
          <p:nvPr/>
        </p:nvSpPr>
        <p:spPr>
          <a:xfrm>
            <a:off x="1641134" y="4984695"/>
            <a:ext cx="7272808" cy="1198178"/>
          </a:xfrm>
          <a:prstGeom prst="rect">
            <a:avLst/>
          </a:prstGeom>
          <a:noFill/>
        </p:spPr>
        <p:txBody>
          <a:bodyPr wrap="square" lIns="89309" tIns="44655" rIns="89309" bIns="44655" rtlCol="0">
            <a:spAutoFit/>
          </a:bodyPr>
          <a:lstStyle/>
          <a:p>
            <a:r>
              <a:rPr lang="ja-JP" altLang="en-US" dirty="0">
                <a:latin typeface="HG丸ｺﾞｼｯｸM-PRO" panose="020F0600000000000000" pitchFamily="50" charset="-128"/>
                <a:ea typeface="HG丸ｺﾞｼｯｸM-PRO" panose="020F0600000000000000" pitchFamily="50" charset="-128"/>
                <a:cs typeface="Meiryo UI" panose="020B0604030504040204" pitchFamily="50" charset="-128"/>
              </a:rPr>
              <a:t>ご近所同士の「見守り」</a:t>
            </a:r>
            <a:endParaRPr lang="en-US" altLang="ja-JP" dirty="0">
              <a:latin typeface="HG丸ｺﾞｼｯｸM-PRO" panose="020F0600000000000000" pitchFamily="50" charset="-128"/>
              <a:ea typeface="HG丸ｺﾞｼｯｸM-PRO" panose="020F0600000000000000" pitchFamily="50" charset="-128"/>
              <a:cs typeface="Meiryo UI" panose="020B0604030504040204" pitchFamily="50" charset="-128"/>
            </a:endParaRPr>
          </a:p>
          <a:p>
            <a:r>
              <a:rPr lang="ja-JP" altLang="en-US" dirty="0">
                <a:latin typeface="HG丸ｺﾞｼｯｸM-PRO" panose="020F0600000000000000" pitchFamily="50" charset="-128"/>
                <a:ea typeface="HG丸ｺﾞｼｯｸM-PRO" panose="020F0600000000000000" pitchFamily="50" charset="-128"/>
                <a:cs typeface="Meiryo UI" panose="020B0604030504040204" pitchFamily="50" charset="-128"/>
              </a:rPr>
              <a:t>地域活動協議会、町内会などによる地元組織での「見守り」</a:t>
            </a:r>
            <a:endParaRPr lang="en-US" altLang="ja-JP" dirty="0">
              <a:latin typeface="HG丸ｺﾞｼｯｸM-PRO" panose="020F0600000000000000" pitchFamily="50" charset="-128"/>
              <a:ea typeface="HG丸ｺﾞｼｯｸM-PRO" panose="020F0600000000000000" pitchFamily="50" charset="-128"/>
              <a:cs typeface="Meiryo UI" panose="020B0604030504040204" pitchFamily="50" charset="-128"/>
            </a:endParaRPr>
          </a:p>
          <a:p>
            <a:r>
              <a:rPr lang="ja-JP" altLang="en-US" dirty="0">
                <a:latin typeface="HG丸ｺﾞｼｯｸM-PRO" panose="020F0600000000000000" pitchFamily="50" charset="-128"/>
                <a:ea typeface="HG丸ｺﾞｼｯｸM-PRO" panose="020F0600000000000000" pitchFamily="50" charset="-128"/>
                <a:cs typeface="Meiryo UI" panose="020B0604030504040204" pitchFamily="50" charset="-128"/>
              </a:rPr>
              <a:t>訪問看護・介護事業の中での「見守り」</a:t>
            </a:r>
            <a:endParaRPr lang="en-US" altLang="ja-JP" dirty="0">
              <a:latin typeface="HG丸ｺﾞｼｯｸM-PRO" panose="020F0600000000000000" pitchFamily="50" charset="-128"/>
              <a:ea typeface="HG丸ｺﾞｼｯｸM-PRO" panose="020F0600000000000000" pitchFamily="50" charset="-128"/>
              <a:cs typeface="Meiryo UI" panose="020B0604030504040204" pitchFamily="50" charset="-128"/>
            </a:endParaRPr>
          </a:p>
          <a:p>
            <a:r>
              <a:rPr lang="ja-JP" altLang="en-US" dirty="0">
                <a:latin typeface="HG丸ｺﾞｼｯｸM-PRO" panose="020F0600000000000000" pitchFamily="50" charset="-128"/>
                <a:ea typeface="HG丸ｺﾞｼｯｸM-PRO" panose="020F0600000000000000" pitchFamily="50" charset="-128"/>
                <a:cs typeface="Meiryo UI" panose="020B0604030504040204" pitchFamily="50" charset="-128"/>
              </a:rPr>
              <a:t>デリバリー業者による「見守り」</a:t>
            </a:r>
            <a:endParaRPr lang="en-US" altLang="ja-JP" dirty="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6" name="正方形/長方形 5"/>
          <p:cNvSpPr/>
          <p:nvPr/>
        </p:nvSpPr>
        <p:spPr>
          <a:xfrm>
            <a:off x="220363" y="4139947"/>
            <a:ext cx="5566452" cy="705735"/>
          </a:xfrm>
          <a:prstGeom prst="rect">
            <a:avLst/>
          </a:prstGeom>
        </p:spPr>
        <p:txBody>
          <a:bodyPr wrap="none" lIns="89309" tIns="44655" rIns="89309" bIns="44655">
            <a:spAutoFit/>
          </a:bodyPr>
          <a:lstStyle/>
          <a:p>
            <a:r>
              <a:rPr lang="ja-JP" altLang="en-US" sz="2000" dirty="0">
                <a:latin typeface="HG丸ｺﾞｼｯｸM-PRO" panose="020F0600000000000000" pitchFamily="50" charset="-128"/>
                <a:ea typeface="HG丸ｺﾞｼｯｸM-PRO" panose="020F0600000000000000" pitchFamily="50" charset="-128"/>
                <a:cs typeface="Meiryo UI" panose="020B0604030504040204" pitchFamily="50" charset="-128"/>
              </a:rPr>
              <a:t>見守りバリエーションを展開しながら</a:t>
            </a:r>
            <a:endParaRPr lang="en-US" altLang="ja-JP" sz="2000" dirty="0">
              <a:latin typeface="HG丸ｺﾞｼｯｸM-PRO" panose="020F0600000000000000" pitchFamily="50" charset="-128"/>
              <a:ea typeface="HG丸ｺﾞｼｯｸM-PRO" panose="020F0600000000000000" pitchFamily="50" charset="-128"/>
              <a:cs typeface="Meiryo UI" panose="020B0604030504040204" pitchFamily="50" charset="-128"/>
            </a:endParaRPr>
          </a:p>
          <a:p>
            <a:r>
              <a:rPr lang="ja-JP" altLang="en-US" sz="2000" dirty="0">
                <a:latin typeface="HG丸ｺﾞｼｯｸM-PRO" panose="020F0600000000000000" pitchFamily="50" charset="-128"/>
                <a:ea typeface="HG丸ｺﾞｼｯｸM-PRO" panose="020F0600000000000000" pitchFamily="50" charset="-128"/>
                <a:cs typeface="Meiryo UI" panose="020B0604030504040204" pitchFamily="50" charset="-128"/>
              </a:rPr>
              <a:t>その人に最適な「見守り」を手供していきます</a:t>
            </a:r>
            <a:endParaRPr lang="ja-JP" altLang="en-US" sz="2000" dirty="0"/>
          </a:p>
        </p:txBody>
      </p:sp>
      <p:sp>
        <p:nvSpPr>
          <p:cNvPr id="7" name="テキスト ボックス 6"/>
          <p:cNvSpPr txBox="1"/>
          <p:nvPr/>
        </p:nvSpPr>
        <p:spPr>
          <a:xfrm>
            <a:off x="357460" y="308542"/>
            <a:ext cx="7920880" cy="397959"/>
          </a:xfrm>
          <a:prstGeom prst="rect">
            <a:avLst/>
          </a:prstGeom>
          <a:noFill/>
        </p:spPr>
        <p:txBody>
          <a:bodyPr wrap="square" lIns="89309" tIns="44655" rIns="89309" bIns="44655" rtlCol="0">
            <a:spAutoFit/>
          </a:bodyPr>
          <a:lstStyle/>
          <a:p>
            <a:r>
              <a:rPr lang="ja-JP" altLang="en-US" sz="2000" dirty="0">
                <a:latin typeface="HG丸ｺﾞｼｯｸM-PRO" panose="020F0600000000000000" pitchFamily="50" charset="-128"/>
                <a:ea typeface="HG丸ｺﾞｼｯｸM-PRO" panose="020F0600000000000000" pitchFamily="50" charset="-128"/>
                <a:cs typeface="Meiryo UI" panose="020B0604030504040204" pitchFamily="50" charset="-128"/>
              </a:rPr>
              <a:t>お元気ピンポンサービス</a:t>
            </a:r>
          </a:p>
        </p:txBody>
      </p:sp>
      <p:sp>
        <p:nvSpPr>
          <p:cNvPr id="8" name="スライド番号プレースホルダー 7"/>
          <p:cNvSpPr>
            <a:spLocks noGrp="1"/>
          </p:cNvSpPr>
          <p:nvPr>
            <p:ph type="sldNum" sz="quarter" idx="12"/>
          </p:nvPr>
        </p:nvSpPr>
        <p:spPr/>
        <p:txBody>
          <a:bodyPr/>
          <a:lstStyle/>
          <a:p>
            <a:fld id="{99AB3DE6-44B0-4A45-92C7-3BA56FC8569E}" type="slidenum">
              <a:rPr kumimoji="1" lang="ja-JP" altLang="en-US" smtClean="0"/>
              <a:pPr/>
              <a:t>121</a:t>
            </a:fld>
            <a:endParaRPr kumimoji="1" lang="ja-JP" altLang="en-US"/>
          </a:p>
        </p:txBody>
      </p:sp>
      <p:cxnSp>
        <p:nvCxnSpPr>
          <p:cNvPr id="10" name="直線コネクタ 9"/>
          <p:cNvCxnSpPr/>
          <p:nvPr/>
        </p:nvCxnSpPr>
        <p:spPr>
          <a:xfrm>
            <a:off x="429522" y="807589"/>
            <a:ext cx="8452424" cy="0"/>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076056" y="6498218"/>
            <a:ext cx="383769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prstClr val="black"/>
                </a:solidFill>
                <a:latin typeface="Meiryo UI" pitchFamily="50" charset="-128"/>
                <a:ea typeface="Meiryo UI" pitchFamily="50" charset="-128"/>
                <a:cs typeface="Meiryo UI" pitchFamily="50" charset="-128"/>
              </a:rPr>
              <a:t>よどきり医療と介護のまちづくり株式会社作成資料より抜粋</a:t>
            </a:r>
            <a:endParaRPr lang="en-US" altLang="ja-JP" sz="1200" dirty="0" smtClean="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17802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南花台を中心とする開発団地</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郊外</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開発団地の課題に臨む</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プレースホルダー 1"/>
          <p:cNvSpPr>
            <a:spLocks noGrp="1"/>
          </p:cNvSpPr>
          <p:nvPr>
            <p:ph type="body" idx="1"/>
          </p:nvPr>
        </p:nvSpPr>
        <p:spPr/>
        <p:txBody>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南花台スマートエイジング・シティ団地再生モデル事業</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p>
        </p:txBody>
      </p:sp>
    </p:spTree>
    <p:extLst>
      <p:ext uri="{BB962C8B-B14F-4D97-AF65-F5344CB8AC3E}">
        <p14:creationId xmlns:p14="http://schemas.microsoft.com/office/powerpoint/2010/main" val="7980461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特徴</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123</a:t>
            </a:fld>
            <a:endParaRPr kumimoji="1" lang="ja-JP" altLang="en-US"/>
          </a:p>
        </p:txBody>
      </p:sp>
      <p:sp>
        <p:nvSpPr>
          <p:cNvPr id="4" name="コンテンツ プレースホルダー 3"/>
          <p:cNvSpPr>
            <a:spLocks noGrp="1"/>
          </p:cNvSpPr>
          <p:nvPr>
            <p:ph sz="quarter" idx="1"/>
          </p:nvPr>
        </p:nvSpPr>
        <p:spPr>
          <a:xfrm>
            <a:off x="457200" y="1219200"/>
            <a:ext cx="8507288" cy="5450160"/>
          </a:xfrm>
        </p:spPr>
        <p:txBody>
          <a:bodyPr>
            <a:normAutofit fontScale="92500"/>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問題意識と危機感の強い基礎自治体が事業を始動</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－同世代が一時期に入居した住宅用途に特化した開発団地で今後急激に</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進む高齢化</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よる影響、地域課題を認識するなか、“</a:t>
            </a:r>
            <a:r>
              <a:rPr lang="en-US" altLang="ja-JP" sz="2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万人以上都市将</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2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来の貧乏度ランキング１位”などの報道等で危機感を一層強め、スマートエ</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イジング・シティのモデル地域に一番に名乗りをあげる　</a:t>
            </a:r>
            <a:endParaRPr kumimoji="1"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の集合賃貸住宅団地の再生を研究テーマとする大学がいち早く問題提起、アイデアを出し、立ち上げから事業に積極的に参画</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－文部科学省私立大学戦略的基盤形成支援事業</a:t>
            </a:r>
            <a:r>
              <a:rPr lang="en-US" altLang="ja-JP" sz="2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関西大学 戦略的基　</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盤 団地再編プロジェクト</a:t>
            </a:r>
            <a:r>
              <a:rPr lang="en-US" altLang="ja-JP" sz="2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200" dirty="0" smtClean="0">
                <a:latin typeface="Meiryo UI" panose="020B0604030504040204" pitchFamily="50" charset="-128"/>
                <a:ea typeface="Meiryo UI" panose="020B0604030504040204" pitchFamily="50" charset="-128"/>
                <a:cs typeface="Meiryo UI" panose="020B0604030504040204" pitchFamily="50" charset="-128"/>
              </a:rPr>
              <a:t>H23</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年度）の研究対象地域とされる</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行政が所縁を逃さず、地域・市外の事業主体の参画を得る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－別の勉強会の繋がりをきっかけに「タニタ食堂」等ユニークな健康増進の取組み</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で有名なタニタ㈱に働きかけ、連携協力を得る</a:t>
            </a:r>
            <a:endParaRPr lang="en-US" altLang="ja-JP" sz="22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－関西大学の研究にも積極的に協力し、強力な推進力を得る</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431927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特徴</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124</a:t>
            </a:fld>
            <a:endParaRPr kumimoji="1" lang="ja-JP" altLang="en-US"/>
          </a:p>
        </p:txBody>
      </p:sp>
      <p:sp>
        <p:nvSpPr>
          <p:cNvPr id="4" name="コンテンツ プレースホルダー 3"/>
          <p:cNvSpPr>
            <a:spLocks noGrp="1"/>
          </p:cNvSpPr>
          <p:nvPr>
            <p:ph sz="quarter" idx="1"/>
          </p:nvPr>
        </p:nvSpPr>
        <p:spPr/>
        <p:txBody>
          <a:bodyPr>
            <a:norm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地域住民を中心に据えた推進体制を整える</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－早い段階で地域の住民方に事業への理解を得られるよう努力</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（健康をテーマにしたキックオフ・イベントの開催など）</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－事業を検討、推進していく総合研究会に地域住民団体が参画</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余所者、若者の参画を歓迎し、実働部隊として活躍</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－関西</a:t>
            </a:r>
            <a:r>
              <a:rPr lang="ja-JP" altLang="en-US" sz="2000" dirty="0" err="1" smtClean="0">
                <a:latin typeface="Meiryo UI" panose="020B0604030504040204" pitchFamily="50" charset="-128"/>
                <a:ea typeface="Meiryo UI" panose="020B0604030504040204" pitchFamily="50" charset="-128"/>
                <a:cs typeface="Meiryo UI" panose="020B0604030504040204" pitchFamily="50" charset="-128"/>
              </a:rPr>
              <a:t>大学大学</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院生が多数参画し、ワークショップ開催や、そこで出た意見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から若者ならではの楽しく魅力的なアイデアを事業化、実施の担い手となる</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狙い</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を明確に行政分野横断的にできることからどんどん実施</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274320" lvl="1" indent="0">
              <a:buNone/>
            </a:pP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既成の行政の枠組みや手法に捉われないﾁｬﾚﾝｼﾞﾝｸﾞな姿勢で事業を推進</a:t>
            </a: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スマートエイジング・シティの取り組みを基盤にストック活用を推進</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南花台西</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小学校跡に看護専門学校が進出することに繋がる（</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H29</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開校予定）。</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団地の空き室等の活用も模索、研究中。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646042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推進体制</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99AB3DE6-44B0-4A45-92C7-3BA56FC8569E}" type="slidenum">
              <a:rPr kumimoji="1" lang="ja-JP" altLang="en-US" smtClean="0"/>
              <a:pPr/>
              <a:t>125</a:t>
            </a:fld>
            <a:endParaRPr kumimoji="1" lang="ja-JP" altLang="en-US" dirty="0"/>
          </a:p>
        </p:txBody>
      </p:sp>
      <p:sp>
        <p:nvSpPr>
          <p:cNvPr id="3" name="コンテンツ プレースホルダー 2"/>
          <p:cNvSpPr>
            <a:spLocks noGrp="1"/>
          </p:cNvSpPr>
          <p:nvPr>
            <p:ph sz="quarter" idx="1"/>
          </p:nvPr>
        </p:nvSpPr>
        <p:spPr>
          <a:xfrm>
            <a:off x="457200" y="1219200"/>
            <a:ext cx="8229600" cy="5090120"/>
          </a:xfrm>
        </p:spPr>
        <p:txBody>
          <a:bodyPr>
            <a:no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公・民・学の連携による住民主体の事業体制</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－関西大学環境都市工学部建築学科が総合コーディネーター</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－地域住民団体の代表者が検討段階から参画</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市と府はスマートエイジング・シティの具体化を協力して推進</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gn="r">
              <a:buNone/>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「開発団地の再生を目的とするスマートエイジング・シティの具体化に向けた協力に関する協定書」締結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住民団体、大学に、趣旨に賛同し、有する資源を活かして連携協力するメンバーも参画する総合研究会で</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事業</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を検討、推進</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－地区医師会（薬剤師会、歯科医師会）、タニタ㈱、コノミヤ㈱、（独）</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都市</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再生機構西日本</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支社、南海電気鉄道㈱、アトリエ・ノアノール</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総合研究会の進行は、プロのファシリテータ</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－特定非営利法人ＳＥＩＮ事務局長に委ねる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cs typeface="Meiryo UI" panose="020B0604030504040204" pitchFamily="50" charset="-128"/>
              </a:rPr>
              <a:t>具体的</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な事業は相応しい機関や事業者も参画したワーキンググループで立案、実施していく</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6111584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t>126</a:t>
            </a:fld>
            <a:endParaRPr kumimoji="1" lang="ja-JP" altLang="en-US"/>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l="4195" t="11613" r="25301" b="4218"/>
          <a:stretch>
            <a:fillRect/>
          </a:stretch>
        </p:blipFill>
        <p:spPr bwMode="auto">
          <a:xfrm>
            <a:off x="361950" y="1268760"/>
            <a:ext cx="8424863" cy="511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コネクタ 4"/>
          <p:cNvCxnSpPr/>
          <p:nvPr/>
        </p:nvCxnSpPr>
        <p:spPr>
          <a:xfrm>
            <a:off x="0" y="1184275"/>
            <a:ext cx="91440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8198" name="Picture 5" descr="C:\Users\taninoue\AppData\Local\Microsoft\Windows\Temporary Internet Files\Content.Outlook\OD0X50FN\SAC_m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238" y="90488"/>
            <a:ext cx="1131887"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円/楕円 2"/>
          <p:cNvSpPr/>
          <p:nvPr/>
        </p:nvSpPr>
        <p:spPr>
          <a:xfrm>
            <a:off x="468140" y="1424973"/>
            <a:ext cx="457200" cy="45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4545154" y="1424973"/>
            <a:ext cx="457200" cy="45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17561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推進する事業の狙いと内容</a:t>
            </a: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127</a:t>
            </a:fld>
            <a:endParaRPr kumimoji="1" lang="ja-JP" altLang="en-US"/>
          </a:p>
        </p:txBody>
      </p:sp>
      <p:sp>
        <p:nvSpPr>
          <p:cNvPr id="4" name="コンテンツ プレースホルダー 3"/>
          <p:cNvSpPr>
            <a:spLocks noGrp="1"/>
          </p:cNvSpPr>
          <p:nvPr>
            <p:ph sz="quarter" idx="1"/>
          </p:nvPr>
        </p:nvSpPr>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「健康寿命の延伸」と「元気な住民の活躍の場づくり」が柱</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－「健康寿命の延伸」と「元気な住民の活躍の場づくり」</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事業検討の柱に</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－まちの課題解決につながる仕組みを構築しながら、「まちの活力の向上」、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「生活利便サービスの向上」、「子育て世代の転入促進」を含め総合的に</a:t>
            </a:r>
            <a:endPar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まちづくりを</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展開</a:t>
            </a:r>
            <a:endPar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現在の事業内容</a:t>
            </a:r>
            <a:r>
              <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６つの「わくわくプロジェクト」“</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－多世代が魅力に感じる健康づくり、世代を超えた健康仲間づくり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－生きがいにもなるｿｰｼｬﾙﾋﾞｼﾞﾈｽ・ﾓﾃﾞﾙによる今後の地域の題を解決</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－多世代がいつでも集い交流する、その活動が見えるみんなの拠点づくり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－この地域だからこその子育てや子育ちの環境づくり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－空家・空地、</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空住戸、空店舗の有効活用を検討推進するストック活用</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－地域住民による情報発信、地域の情報収集</a:t>
            </a:r>
            <a:endParaRPr lang="en-US" altLang="ja-JP" sz="2000" dirty="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1394021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99AB3DE6-44B0-4A45-92C7-3BA56FC8569E}" type="slidenum">
              <a:rPr kumimoji="1" lang="ja-JP" altLang="en-US" smtClean="0"/>
              <a:pPr/>
              <a:t>128</a:t>
            </a:fld>
            <a:endParaRPr kumimoji="1" lang="ja-JP" altLang="en-US" dirty="0"/>
          </a:p>
        </p:txBody>
      </p:sp>
      <p:sp>
        <p:nvSpPr>
          <p:cNvPr id="6" name="タイトル 1"/>
          <p:cNvSpPr txBox="1">
            <a:spLocks/>
          </p:cNvSpPr>
          <p:nvPr/>
        </p:nvSpPr>
        <p:spPr>
          <a:xfrm>
            <a:off x="457200" y="152400"/>
            <a:ext cx="8229600" cy="990600"/>
          </a:xfrm>
          <a:prstGeom prst="rect">
            <a:avLst/>
          </a:prstGeom>
        </p:spPr>
        <p:txBody>
          <a:bodyPr vert="horz" anchor="b" anchorCtr="0">
            <a:normAutofit/>
          </a:bodyPr>
          <a:lstStyle>
            <a:lvl1pPr>
              <a:spcBef>
                <a:spcPct val="0"/>
              </a:spcBef>
              <a:buNone/>
              <a:defRPr sz="3200">
                <a:solidFill>
                  <a:schemeClr val="tx2"/>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a:t>（参考）取組み経過</a:t>
            </a:r>
          </a:p>
        </p:txBody>
      </p:sp>
      <p:sp>
        <p:nvSpPr>
          <p:cNvPr id="8" name="コンテンツ プレースホルダー 2"/>
          <p:cNvSpPr>
            <a:spLocks noGrp="1"/>
          </p:cNvSpPr>
          <p:nvPr>
            <p:ph sz="quarter" idx="1"/>
          </p:nvPr>
        </p:nvSpPr>
        <p:spPr>
          <a:xfrm>
            <a:off x="457200" y="1196752"/>
            <a:ext cx="8229600" cy="4937760"/>
          </a:xfrm>
        </p:spPr>
        <p:txBody>
          <a:bodyPr>
            <a:normAutofit/>
          </a:bodyPr>
          <a:lstStyle/>
          <a:p>
            <a:r>
              <a:rPr lang="ja-JP" altLang="ja-JP"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26</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河内長野市・府の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者で連携協定締結</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　総合研究会を設置、検討開始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以後、月１回の総合研究会を開催）</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地域住民との意見交換を開始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　キックオフ・ミーティング開催、</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具体的プロジェクト開始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　情報発信ＨＰ「咲</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っく</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南花台</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.com</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」開設</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　地域交流の拠点「コノミヤテラス」開設</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咲</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っく</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南花台健康クラブ試行実施　等</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　中間報告会の開催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533099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超高齢社会で何が起こるか</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コンテンツ プレースホルダー 4"/>
          <p:cNvSpPr>
            <a:spLocks noGrp="1"/>
          </p:cNvSpPr>
          <p:nvPr>
            <p:ph sz="quarter" idx="1"/>
          </p:nvPr>
        </p:nvSpPr>
        <p:spPr>
          <a:xfrm>
            <a:off x="457200" y="1219200"/>
            <a:ext cx="8686800" cy="4937760"/>
          </a:xfrm>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疾病、機能低下・障がいのある高齢者の急増</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府民</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の健康寿命は短く、平均</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寿命との</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差</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年以上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最良県より約</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年長い</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55</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才以上の府民の受療率（外来）は全国平均値より</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高い</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kumimoji="1"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－府民の健（検）診受診率は低く、予防や健康維持の行動に課題</a:t>
            </a:r>
            <a:endPar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認知症の増加（有病推定値</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－府内</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33</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万人、</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44</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「都市部における認知症有病率と認知症の生活機能障害への対応」（</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H25.5</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厚生労働科学研究筑波大学朝野教授報告）</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多死社会の到来</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－年間死亡者数</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150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160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683568" y="5373216"/>
            <a:ext cx="7920880" cy="892552"/>
          </a:xfrm>
          <a:prstGeom prst="rect">
            <a:avLst/>
          </a:prstGeom>
          <a:ln w="38100">
            <a:solidFill>
              <a:srgbClr val="FF0000"/>
            </a:solidFill>
          </a:ln>
        </p:spPr>
        <p:txBody>
          <a:bodyPr wrap="square">
            <a:spAutoFit/>
          </a:bodyPr>
          <a:lstStyle/>
          <a:p>
            <a:r>
              <a:rPr lang="ja-JP" altLang="en-US" sz="2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医療介護需要の増大に追いつかない供給不足、看取り場所の不足、医療・介護関連費用の増大と経済的損失</a:t>
            </a:r>
            <a:endParaRPr lang="en-US" altLang="ja-JP" sz="2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a:xfrm>
            <a:off x="612648" y="6356350"/>
            <a:ext cx="1981200" cy="365760"/>
          </a:xfrm>
        </p:spPr>
        <p:txBody>
          <a:bodyPr/>
          <a:lstStyle/>
          <a:p>
            <a:fld id="{99AB3DE6-44B0-4A45-92C7-3BA56FC8569E}" type="slidenum">
              <a:rPr kumimoji="1" lang="ja-JP" altLang="en-US" smtClean="0"/>
              <a:pPr/>
              <a:t>12</a:t>
            </a:fld>
            <a:endParaRPr kumimoji="1" lang="ja-JP" altLang="en-US" dirty="0"/>
          </a:p>
        </p:txBody>
      </p:sp>
    </p:spTree>
    <p:extLst>
      <p:ext uri="{BB962C8B-B14F-4D97-AF65-F5344CB8AC3E}">
        <p14:creationId xmlns:p14="http://schemas.microsoft.com/office/powerpoint/2010/main" val="17053791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具体化に向けた検討の手順①</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重点的に取り組むセグメントと領域を選択</a:t>
            </a:r>
          </a:p>
        </p:txBody>
      </p:sp>
      <p:sp>
        <p:nvSpPr>
          <p:cNvPr id="3" name="コンテンツ プレースホルダー 2"/>
          <p:cNvSpPr>
            <a:spLocks noGrp="1"/>
          </p:cNvSpPr>
          <p:nvPr>
            <p:ph idx="1"/>
          </p:nvPr>
        </p:nvSpPr>
        <p:spPr>
          <a:xfrm>
            <a:off x="457200" y="1600200"/>
            <a:ext cx="8507288" cy="4525963"/>
          </a:xfrm>
        </p:spPr>
        <p:txBody>
          <a:bodyPr>
            <a:no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対象地域の現状を把握する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住民とのワークショップを行い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、住民ニーズを把握する。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統計資料等をもとに、定量的に分析</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既存アンケートの生データをもとに、地域課題を</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整理</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郊外住宅地モデル基礎データ集参照</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b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地域の関係者（医療・福祉関係者、住民に直接的サービ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スを提供する主体、地域の事業者等）へのヒアリングにより、</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地域課題を整理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学術研究機関の研究フィールドとなることで、研究視点から</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地域課題を把握、整理</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129</a:t>
            </a:fld>
            <a:endParaRPr kumimoji="1" lang="ja-JP" altLang="en-US" dirty="0"/>
          </a:p>
        </p:txBody>
      </p:sp>
    </p:spTree>
    <p:extLst>
      <p:ext uri="{BB962C8B-B14F-4D97-AF65-F5344CB8AC3E}">
        <p14:creationId xmlns:p14="http://schemas.microsoft.com/office/powerpoint/2010/main" val="41708284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具体化に向けた検討の手順②</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重点的に取り組むセグメントと領域を選択</a:t>
            </a:r>
          </a:p>
        </p:txBody>
      </p:sp>
      <p:sp>
        <p:nvSpPr>
          <p:cNvPr id="3" name="コンテンツ プレースホルダー 2"/>
          <p:cNvSpPr>
            <a:spLocks noGrp="1"/>
          </p:cNvSpPr>
          <p:nvPr>
            <p:ph idx="1"/>
          </p:nvPr>
        </p:nvSpPr>
        <p:spPr>
          <a:xfrm>
            <a:off x="457200" y="1600200"/>
            <a:ext cx="8507288" cy="4525963"/>
          </a:xfrm>
        </p:spPr>
        <p:txBody>
          <a:bodyPr>
            <a:no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地域の資源（医療・介護、事業者、学術機関、地域団体等）、連携可能な関係者を整理し、協力関係、事業推進体制を構築する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「団地再編」を研究テーマとする学術研究機関と連携し、研究フィールドとすることで、外部からの知識と人材を導入する。</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関西大学団地再編プロジェクト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hlinkClick r:id="rId2"/>
              </a:rPr>
              <a:t>http</a:t>
            </a:r>
            <a:r>
              <a:rPr lang="en-US" altLang="ja-JP" sz="2000" dirty="0">
                <a:latin typeface="Meiryo UI" panose="020B0604030504040204" pitchFamily="50" charset="-128"/>
                <a:ea typeface="Meiryo UI" panose="020B0604030504040204" pitchFamily="50" charset="-128"/>
                <a:cs typeface="Meiryo UI" panose="020B0604030504040204" pitchFamily="50" charset="-128"/>
                <a:hlinkClick r:id="rId2"/>
              </a:rPr>
              <a:t>://ksdp.jimdo.com</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hlinkClick r:id="rId2"/>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130</a:t>
            </a:fld>
            <a:endParaRPr kumimoji="1" lang="ja-JP" altLang="en-US" dirty="0"/>
          </a:p>
        </p:txBody>
      </p:sp>
    </p:spTree>
    <p:extLst>
      <p:ext uri="{BB962C8B-B14F-4D97-AF65-F5344CB8AC3E}">
        <p14:creationId xmlns:p14="http://schemas.microsoft.com/office/powerpoint/2010/main" val="30813286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対象者のセグメントと対象領域に応じた取組み内容</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コンテンツ プレースホルダー 3"/>
          <p:cNvGraphicFramePr>
            <a:graphicFrameLocks/>
          </p:cNvGraphicFramePr>
          <p:nvPr>
            <p:extLst>
              <p:ext uri="{D42A27DB-BD31-4B8C-83A1-F6EECF244321}">
                <p14:modId xmlns:p14="http://schemas.microsoft.com/office/powerpoint/2010/main" val="2470383433"/>
              </p:ext>
            </p:extLst>
          </p:nvPr>
        </p:nvGraphicFramePr>
        <p:xfrm>
          <a:off x="1146780" y="2297147"/>
          <a:ext cx="6707088"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正方形/長方形 21"/>
          <p:cNvSpPr/>
          <p:nvPr/>
        </p:nvSpPr>
        <p:spPr>
          <a:xfrm>
            <a:off x="4600324" y="2602974"/>
            <a:ext cx="783021" cy="672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3" name="正方形/長方形 22"/>
          <p:cNvSpPr/>
          <p:nvPr/>
        </p:nvSpPr>
        <p:spPr>
          <a:xfrm>
            <a:off x="4668200" y="2316994"/>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寿命</a:t>
            </a:r>
            <a:endParaRPr kumimoji="1" lang="en-US" altLang="ja-JP" sz="1400" dirty="0" smtClean="0">
              <a:solidFill>
                <a:schemeClr val="tx1"/>
              </a:solidFill>
            </a:endParaRPr>
          </a:p>
        </p:txBody>
      </p:sp>
      <p:sp>
        <p:nvSpPr>
          <p:cNvPr id="24" name="正方形/長方形 23"/>
          <p:cNvSpPr/>
          <p:nvPr/>
        </p:nvSpPr>
        <p:spPr>
          <a:xfrm>
            <a:off x="4529663" y="5971607"/>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40</a:t>
            </a:r>
            <a:r>
              <a:rPr kumimoji="1" lang="ja-JP" altLang="en-US" sz="1400" dirty="0" smtClean="0">
                <a:solidFill>
                  <a:schemeClr val="tx1"/>
                </a:solidFill>
              </a:rPr>
              <a:t>歳</a:t>
            </a:r>
            <a:endParaRPr kumimoji="1" lang="en-US" altLang="ja-JP" sz="1400" dirty="0" smtClean="0">
              <a:solidFill>
                <a:schemeClr val="tx1"/>
              </a:solidFill>
            </a:endParaRPr>
          </a:p>
        </p:txBody>
      </p:sp>
      <p:sp>
        <p:nvSpPr>
          <p:cNvPr id="25" name="正方形/長方形 24"/>
          <p:cNvSpPr/>
          <p:nvPr/>
        </p:nvSpPr>
        <p:spPr>
          <a:xfrm>
            <a:off x="1085586" y="4272735"/>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元気</a:t>
            </a:r>
            <a:endParaRPr kumimoji="1" lang="en-US" altLang="ja-JP" sz="1400" dirty="0" smtClean="0">
              <a:solidFill>
                <a:schemeClr val="tx1"/>
              </a:solidFill>
            </a:endParaRPr>
          </a:p>
        </p:txBody>
      </p:sp>
      <p:sp>
        <p:nvSpPr>
          <p:cNvPr id="26" name="正方形/長方形 25"/>
          <p:cNvSpPr/>
          <p:nvPr/>
        </p:nvSpPr>
        <p:spPr>
          <a:xfrm>
            <a:off x="7313455" y="4281110"/>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rPr>
              <a:t>病気</a:t>
            </a:r>
            <a:endParaRPr kumimoji="1" lang="en-US" altLang="ja-JP" sz="1400" dirty="0" smtClean="0">
              <a:solidFill>
                <a:schemeClr val="tx1"/>
              </a:solidFill>
            </a:endParaRPr>
          </a:p>
        </p:txBody>
      </p:sp>
      <p:sp>
        <p:nvSpPr>
          <p:cNvPr id="27" name="正方形/長方形 26"/>
          <p:cNvSpPr/>
          <p:nvPr/>
        </p:nvSpPr>
        <p:spPr>
          <a:xfrm>
            <a:off x="4197518" y="4121371"/>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tx1"/>
                </a:solidFill>
              </a:rPr>
              <a:t>65</a:t>
            </a:r>
            <a:r>
              <a:rPr lang="ja-JP" altLang="en-US" sz="1400" dirty="0" smtClean="0">
                <a:solidFill>
                  <a:schemeClr val="tx1"/>
                </a:solidFill>
              </a:rPr>
              <a:t>歳</a:t>
            </a:r>
            <a:endParaRPr kumimoji="1" lang="en-US" altLang="ja-JP" sz="1400" dirty="0" smtClean="0">
              <a:solidFill>
                <a:schemeClr val="tx1"/>
              </a:solidFill>
            </a:endParaRPr>
          </a:p>
        </p:txBody>
      </p:sp>
      <p:sp>
        <p:nvSpPr>
          <p:cNvPr id="28" name="正方形/長方形 27"/>
          <p:cNvSpPr/>
          <p:nvPr/>
        </p:nvSpPr>
        <p:spPr>
          <a:xfrm>
            <a:off x="2859053" y="2204864"/>
            <a:ext cx="826827"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増加</a:t>
            </a:r>
            <a:endParaRPr kumimoji="1"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 name="正方形/長方形 29"/>
          <p:cNvSpPr/>
          <p:nvPr/>
        </p:nvSpPr>
        <p:spPr>
          <a:xfrm>
            <a:off x="5818495" y="2237314"/>
            <a:ext cx="826827"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kumimoji="1"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減少</a:t>
            </a:r>
            <a:endParaRPr kumimoji="1"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8" name="コンテンツ プレースホルダー 2"/>
          <p:cNvSpPr>
            <a:spLocks noGrp="1"/>
          </p:cNvSpPr>
          <p:nvPr>
            <p:ph idx="1"/>
          </p:nvPr>
        </p:nvSpPr>
        <p:spPr>
          <a:xfrm>
            <a:off x="457200" y="1340768"/>
            <a:ext cx="8507288" cy="4525963"/>
          </a:xfrm>
        </p:spPr>
        <p:txBody>
          <a:bodyPr>
            <a:no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①まだ元気高齢者、③低リスク高齢者予備軍、④高リスク高齢者予備軍に対する取組みからスタートする。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39552" y="4163965"/>
            <a:ext cx="775749" cy="241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元気</a:t>
            </a:r>
            <a:endParaRPr kumimoji="1" lang="en-US" altLang="ja-JP" dirty="0" smtClean="0">
              <a:solidFill>
                <a:schemeClr val="tx1"/>
              </a:solidFill>
            </a:endParaRPr>
          </a:p>
        </p:txBody>
      </p:sp>
      <p:sp>
        <p:nvSpPr>
          <p:cNvPr id="29" name="円/楕円 28"/>
          <p:cNvSpPr/>
          <p:nvPr/>
        </p:nvSpPr>
        <p:spPr>
          <a:xfrm>
            <a:off x="32653" y="3478466"/>
            <a:ext cx="2610579" cy="474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交流拠点</a:t>
            </a:r>
            <a:endParaRPr kumimoji="1" lang="ja-JP" altLang="en-US" sz="1600" dirty="0">
              <a:solidFill>
                <a:schemeClr val="tx1"/>
              </a:solidFill>
            </a:endParaRPr>
          </a:p>
        </p:txBody>
      </p:sp>
      <p:sp>
        <p:nvSpPr>
          <p:cNvPr id="32" name="円/楕円 31"/>
          <p:cNvSpPr/>
          <p:nvPr/>
        </p:nvSpPr>
        <p:spPr>
          <a:xfrm>
            <a:off x="32653" y="3017227"/>
            <a:ext cx="2594653" cy="474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いきがいづくり</a:t>
            </a:r>
            <a:endParaRPr kumimoji="1" lang="ja-JP" altLang="en-US" sz="1600" dirty="0">
              <a:solidFill>
                <a:schemeClr val="tx1"/>
              </a:solidFill>
            </a:endParaRPr>
          </a:p>
        </p:txBody>
      </p:sp>
      <p:sp>
        <p:nvSpPr>
          <p:cNvPr id="35" name="円/楕円 34"/>
          <p:cNvSpPr/>
          <p:nvPr/>
        </p:nvSpPr>
        <p:spPr>
          <a:xfrm>
            <a:off x="10011" y="2542362"/>
            <a:ext cx="2610579" cy="474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健康な</a:t>
            </a:r>
            <a:r>
              <a:rPr kumimoji="1" lang="ja-JP" altLang="en-US" sz="1600" dirty="0" err="1" smtClean="0">
                <a:solidFill>
                  <a:schemeClr val="tx1"/>
                </a:solidFill>
              </a:rPr>
              <a:t>か</a:t>
            </a:r>
            <a:r>
              <a:rPr kumimoji="1" lang="ja-JP" altLang="en-US" sz="1600" dirty="0" smtClean="0">
                <a:solidFill>
                  <a:schemeClr val="tx1"/>
                </a:solidFill>
              </a:rPr>
              <a:t>まづくり</a:t>
            </a:r>
            <a:endParaRPr kumimoji="1" lang="ja-JP" altLang="en-US" sz="1600" dirty="0">
              <a:solidFill>
                <a:schemeClr val="tx1"/>
              </a:solidFill>
            </a:endParaRPr>
          </a:p>
        </p:txBody>
      </p:sp>
      <p:sp>
        <p:nvSpPr>
          <p:cNvPr id="36" name="円/楕円 35"/>
          <p:cNvSpPr/>
          <p:nvPr/>
        </p:nvSpPr>
        <p:spPr>
          <a:xfrm>
            <a:off x="58138" y="5681523"/>
            <a:ext cx="2610579" cy="474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交流拠点</a:t>
            </a:r>
            <a:endParaRPr kumimoji="1" lang="ja-JP" altLang="en-US" sz="1600" dirty="0">
              <a:solidFill>
                <a:schemeClr val="tx1"/>
              </a:solidFill>
            </a:endParaRPr>
          </a:p>
        </p:txBody>
      </p:sp>
      <p:sp>
        <p:nvSpPr>
          <p:cNvPr id="39" name="円/楕円 38"/>
          <p:cNvSpPr/>
          <p:nvPr/>
        </p:nvSpPr>
        <p:spPr>
          <a:xfrm>
            <a:off x="58138" y="5177467"/>
            <a:ext cx="2594653" cy="474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いきがいづくり</a:t>
            </a:r>
            <a:endParaRPr kumimoji="1" lang="ja-JP" altLang="en-US" sz="1600" dirty="0">
              <a:solidFill>
                <a:schemeClr val="tx1"/>
              </a:solidFill>
            </a:endParaRPr>
          </a:p>
        </p:txBody>
      </p:sp>
      <p:sp>
        <p:nvSpPr>
          <p:cNvPr id="40" name="円/楕円 39"/>
          <p:cNvSpPr/>
          <p:nvPr/>
        </p:nvSpPr>
        <p:spPr>
          <a:xfrm>
            <a:off x="35496" y="4679069"/>
            <a:ext cx="2610579" cy="474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健康な</a:t>
            </a:r>
            <a:r>
              <a:rPr kumimoji="1" lang="ja-JP" altLang="en-US" sz="1600" dirty="0" err="1" smtClean="0">
                <a:solidFill>
                  <a:schemeClr val="tx1"/>
                </a:solidFill>
              </a:rPr>
              <a:t>か</a:t>
            </a:r>
            <a:r>
              <a:rPr kumimoji="1" lang="ja-JP" altLang="en-US" sz="1600" dirty="0" smtClean="0">
                <a:solidFill>
                  <a:schemeClr val="tx1"/>
                </a:solidFill>
              </a:rPr>
              <a:t>まづくり</a:t>
            </a:r>
            <a:endParaRPr kumimoji="1" lang="ja-JP" altLang="en-US" sz="1600" dirty="0">
              <a:solidFill>
                <a:schemeClr val="tx1"/>
              </a:solidFill>
            </a:endParaRPr>
          </a:p>
        </p:txBody>
      </p:sp>
      <p:sp>
        <p:nvSpPr>
          <p:cNvPr id="41" name="円/楕円 40"/>
          <p:cNvSpPr/>
          <p:nvPr/>
        </p:nvSpPr>
        <p:spPr>
          <a:xfrm>
            <a:off x="6497925" y="5681523"/>
            <a:ext cx="2610579" cy="474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交流拠点</a:t>
            </a:r>
            <a:endParaRPr kumimoji="1" lang="ja-JP" altLang="en-US" sz="1600" dirty="0">
              <a:solidFill>
                <a:schemeClr val="tx1"/>
              </a:solidFill>
            </a:endParaRPr>
          </a:p>
        </p:txBody>
      </p:sp>
      <p:sp>
        <p:nvSpPr>
          <p:cNvPr id="42" name="円/楕円 41"/>
          <p:cNvSpPr/>
          <p:nvPr/>
        </p:nvSpPr>
        <p:spPr>
          <a:xfrm>
            <a:off x="6497925" y="5177467"/>
            <a:ext cx="2594653" cy="474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いきがいづくり</a:t>
            </a:r>
            <a:endParaRPr kumimoji="1" lang="ja-JP" altLang="en-US" sz="1600" dirty="0">
              <a:solidFill>
                <a:schemeClr val="tx1"/>
              </a:solidFill>
            </a:endParaRPr>
          </a:p>
        </p:txBody>
      </p:sp>
      <p:sp>
        <p:nvSpPr>
          <p:cNvPr id="43" name="円/楕円 42"/>
          <p:cNvSpPr/>
          <p:nvPr/>
        </p:nvSpPr>
        <p:spPr>
          <a:xfrm>
            <a:off x="6475283" y="4679069"/>
            <a:ext cx="2610579" cy="474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健康な</a:t>
            </a:r>
            <a:r>
              <a:rPr kumimoji="1" lang="ja-JP" altLang="en-US" sz="1600" dirty="0" err="1" smtClean="0">
                <a:solidFill>
                  <a:schemeClr val="tx1"/>
                </a:solidFill>
              </a:rPr>
              <a:t>か</a:t>
            </a:r>
            <a:r>
              <a:rPr kumimoji="1" lang="ja-JP" altLang="en-US" sz="1600" dirty="0" smtClean="0">
                <a:solidFill>
                  <a:schemeClr val="tx1"/>
                </a:solidFill>
              </a:rPr>
              <a:t>まづくり</a:t>
            </a:r>
            <a:endParaRPr kumimoji="1" lang="ja-JP" altLang="en-US" sz="1600" dirty="0">
              <a:solidFill>
                <a:schemeClr val="tx1"/>
              </a:solidFill>
            </a:endParaRPr>
          </a:p>
        </p:txBody>
      </p:sp>
      <p:sp>
        <p:nvSpPr>
          <p:cNvPr id="44" name="円/楕円 43"/>
          <p:cNvSpPr/>
          <p:nvPr/>
        </p:nvSpPr>
        <p:spPr>
          <a:xfrm>
            <a:off x="3131840" y="6113571"/>
            <a:ext cx="2855940" cy="3268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子育て・子育ち環境</a:t>
            </a:r>
            <a:endParaRPr kumimoji="1" lang="ja-JP" altLang="en-US" sz="1600" dirty="0">
              <a:solidFill>
                <a:schemeClr val="tx1"/>
              </a:solidFill>
            </a:endParaRPr>
          </a:p>
        </p:txBody>
      </p:sp>
      <p:sp>
        <p:nvSpPr>
          <p:cNvPr id="33"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131</a:t>
            </a:fld>
            <a:endParaRPr kumimoji="1" lang="ja-JP" altLang="en-US" dirty="0"/>
          </a:p>
        </p:txBody>
      </p:sp>
    </p:spTree>
    <p:extLst>
      <p:ext uri="{BB962C8B-B14F-4D97-AF65-F5344CB8AC3E}">
        <p14:creationId xmlns:p14="http://schemas.microsoft.com/office/powerpoint/2010/main" val="235794051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t>132</a:t>
            </a:fld>
            <a:endParaRPr kumimoji="1" lang="ja-JP" altLang="en-US"/>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val="0"/>
              </a:ext>
            </a:extLst>
          </a:blip>
          <a:srcRect l="10202" t="15175" r="21220" b="4602"/>
          <a:stretch>
            <a:fillRect/>
          </a:stretch>
        </p:blipFill>
        <p:spPr bwMode="auto">
          <a:xfrm>
            <a:off x="436563" y="1268760"/>
            <a:ext cx="8280400"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コネクタ 4"/>
          <p:cNvCxnSpPr/>
          <p:nvPr/>
        </p:nvCxnSpPr>
        <p:spPr>
          <a:xfrm>
            <a:off x="0" y="1184275"/>
            <a:ext cx="91440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1259632" y="41558"/>
            <a:ext cx="8568952" cy="1143000"/>
          </a:xfrm>
          <a:prstGeom prst="rect">
            <a:avLst/>
          </a:prstGeom>
          <a:effectLst/>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kumimoji="1"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kumimoji="1" sz="4600" b="1">
                <a:solidFill>
                  <a:schemeClr val="tx1"/>
                </a:solidFill>
                <a:latin typeface="Trebuchet MS" pitchFamily="34" charset="0"/>
                <a:ea typeface="HGｺﾞｼｯｸM" pitchFamily="49" charset="-128"/>
              </a:defRPr>
            </a:lvl2pPr>
            <a:lvl3pPr marL="319088" indent="-319088" algn="r" rtl="0" eaLnBrk="0" fontAlgn="base" hangingPunct="0">
              <a:spcBef>
                <a:spcPct val="0"/>
              </a:spcBef>
              <a:spcAft>
                <a:spcPct val="0"/>
              </a:spcAft>
              <a:buClr>
                <a:srgbClr val="C3260C"/>
              </a:buClr>
              <a:buSzPct val="128000"/>
              <a:buFont typeface="Georgia" pitchFamily="18" charset="0"/>
              <a:buChar char="*"/>
              <a:defRPr kumimoji="1" sz="4600" b="1">
                <a:solidFill>
                  <a:schemeClr val="tx1"/>
                </a:solidFill>
                <a:latin typeface="Trebuchet MS" pitchFamily="34" charset="0"/>
                <a:ea typeface="HGｺﾞｼｯｸM" pitchFamily="49" charset="-128"/>
              </a:defRPr>
            </a:lvl3pPr>
            <a:lvl4pPr marL="319088" indent="-319088" algn="r" rtl="0" eaLnBrk="0" fontAlgn="base" hangingPunct="0">
              <a:spcBef>
                <a:spcPct val="0"/>
              </a:spcBef>
              <a:spcAft>
                <a:spcPct val="0"/>
              </a:spcAft>
              <a:buClr>
                <a:srgbClr val="C3260C"/>
              </a:buClr>
              <a:buSzPct val="128000"/>
              <a:buFont typeface="Georgia" pitchFamily="18" charset="0"/>
              <a:buChar char="*"/>
              <a:defRPr kumimoji="1" sz="4600" b="1">
                <a:solidFill>
                  <a:schemeClr val="tx1"/>
                </a:solidFill>
                <a:latin typeface="Trebuchet MS" pitchFamily="34" charset="0"/>
                <a:ea typeface="HGｺﾞｼｯｸM" pitchFamily="49" charset="-128"/>
              </a:defRPr>
            </a:lvl4pPr>
            <a:lvl5pPr marL="319088" indent="-319088" algn="r" rtl="0" eaLnBrk="0" fontAlgn="base" hangingPunct="0">
              <a:spcBef>
                <a:spcPct val="0"/>
              </a:spcBef>
              <a:spcAft>
                <a:spcPct val="0"/>
              </a:spcAft>
              <a:buClr>
                <a:srgbClr val="C3260C"/>
              </a:buClr>
              <a:buSzPct val="128000"/>
              <a:buFont typeface="Georgia" pitchFamily="18" charset="0"/>
              <a:buChar char="*"/>
              <a:defRPr kumimoji="1" sz="4600" b="1">
                <a:solidFill>
                  <a:schemeClr val="tx1"/>
                </a:solidFill>
                <a:latin typeface="Trebuchet MS" pitchFamily="34" charset="0"/>
                <a:ea typeface="HGｺﾞｼｯｸM" pitchFamily="49"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eaLnBrk="1" fontAlgn="auto" hangingPunct="1">
              <a:spcAft>
                <a:spcPts val="0"/>
              </a:spcAft>
              <a:buClr>
                <a:schemeClr val="accent6">
                  <a:lumMod val="75000"/>
                </a:schemeClr>
              </a:buClr>
              <a:buFont typeface="Georgia" pitchFamily="18" charset="0"/>
              <a:buNone/>
              <a:defRPr/>
            </a:pPr>
            <a:endParaRPr lang="ja-JP" altLang="en-US" sz="2800" dirty="0">
              <a:solidFill>
                <a:schemeClr val="accent4">
                  <a:lumMod val="40000"/>
                  <a:lumOff val="60000"/>
                </a:schemeClr>
              </a:solidFill>
            </a:endParaRPr>
          </a:p>
        </p:txBody>
      </p:sp>
      <p:pic>
        <p:nvPicPr>
          <p:cNvPr id="9222" name="Picture 5" descr="C:\Users\taninoue\AppData\Local\Microsoft\Windows\Temporary Internet Files\Content.Outlook\OD0X50FN\SAC_m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238" y="90488"/>
            <a:ext cx="1131887"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1263897" y="47274"/>
            <a:ext cx="7350323" cy="1077218"/>
          </a:xfrm>
          <a:prstGeom prst="rect">
            <a:avLst/>
          </a:prstGeom>
        </p:spPr>
        <p:txBody>
          <a:bodyPr wrap="square">
            <a:spAutoFit/>
          </a:bodyPr>
          <a:lstStyle/>
          <a:p>
            <a:endParaRPr lang="en-US" altLang="ja-JP" sz="3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3200" dirty="0" smtClean="0">
                <a:latin typeface="Meiryo UI" panose="020B0604030504040204" pitchFamily="50" charset="-128"/>
                <a:ea typeface="Meiryo UI" panose="020B0604030504040204" pitchFamily="50" charset="-128"/>
                <a:cs typeface="Meiryo UI" panose="020B0604030504040204" pitchFamily="50" charset="-128"/>
              </a:rPr>
              <a:t>現在</a:t>
            </a:r>
            <a:r>
              <a:rPr lang="ja-JP" altLang="en-US" sz="3200" dirty="0">
                <a:latin typeface="Meiryo UI" panose="020B0604030504040204" pitchFamily="50" charset="-128"/>
                <a:ea typeface="Meiryo UI" panose="020B0604030504040204" pitchFamily="50" charset="-128"/>
                <a:cs typeface="Meiryo UI" panose="020B0604030504040204" pitchFamily="50" charset="-128"/>
              </a:rPr>
              <a:t>実施している事業の</a:t>
            </a:r>
            <a:r>
              <a:rPr lang="ja-JP" altLang="en-US" sz="3200" dirty="0" smtClean="0">
                <a:latin typeface="Meiryo UI" panose="020B0604030504040204" pitchFamily="50" charset="-128"/>
                <a:ea typeface="Meiryo UI" panose="020B0604030504040204" pitchFamily="50" charset="-128"/>
                <a:cs typeface="Meiryo UI" panose="020B0604030504040204" pitchFamily="50" charset="-128"/>
              </a:rPr>
              <a:t>概要</a:t>
            </a:r>
            <a:endParaRPr lang="ja-JP" altLang="en-US" sz="3200" dirty="0"/>
          </a:p>
        </p:txBody>
      </p:sp>
    </p:spTree>
    <p:extLst>
      <p:ext uri="{BB962C8B-B14F-4D97-AF65-F5344CB8AC3E}">
        <p14:creationId xmlns:p14="http://schemas.microsoft.com/office/powerpoint/2010/main" val="151040339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図 1"/>
          <p:cNvPicPr>
            <a:picLocks noChangeAspect="1" noChangeArrowheads="1"/>
          </p:cNvPicPr>
          <p:nvPr/>
        </p:nvPicPr>
        <p:blipFill>
          <a:blip r:embed="rId2">
            <a:extLst>
              <a:ext uri="{28A0092B-C50C-407E-A947-70E740481C1C}">
                <a14:useLocalDpi xmlns:a14="http://schemas.microsoft.com/office/drawing/2010/main" val="0"/>
              </a:ext>
            </a:extLst>
          </a:blip>
          <a:srcRect l="18814" t="43694" r="52792" b="17471"/>
          <a:stretch>
            <a:fillRect/>
          </a:stretch>
        </p:blipFill>
        <p:spPr bwMode="auto">
          <a:xfrm>
            <a:off x="3230563" y="1305272"/>
            <a:ext cx="3108325"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みんなの拠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34185"/>
            <a:ext cx="31686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238" y="4034185"/>
            <a:ext cx="2643187"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正方形/長方形 9"/>
          <p:cNvSpPr/>
          <p:nvPr/>
        </p:nvSpPr>
        <p:spPr>
          <a:xfrm>
            <a:off x="2195736" y="332656"/>
            <a:ext cx="4370266" cy="707886"/>
          </a:xfrm>
          <a:prstGeom prst="rect">
            <a:avLst/>
          </a:prstGeom>
          <a:noFill/>
        </p:spPr>
        <p:txBody>
          <a:bodyPr>
            <a:spAutoFit/>
          </a:bodyPr>
          <a:lstStyle/>
          <a:p>
            <a:pPr algn="ctr">
              <a:defRPr/>
            </a:pPr>
            <a:r>
              <a:rPr lang="ja-JP" altLang="en-US" sz="4000" b="1" dirty="0">
                <a:ln w="12700">
                  <a:solidFill>
                    <a:schemeClr val="tx2">
                      <a:satMod val="155000"/>
                    </a:schemeClr>
                  </a:solidFill>
                  <a:prstDash val="solid"/>
                </a:ln>
                <a:solidFill>
                  <a:schemeClr val="accent4">
                    <a:lumMod val="40000"/>
                    <a:lumOff val="60000"/>
                  </a:schemeClr>
                </a:solidFill>
                <a:effectLst>
                  <a:outerShdw blurRad="41275" dist="20320" dir="1800000" algn="tl" rotWithShape="0">
                    <a:srgbClr val="000000">
                      <a:alpha val="40000"/>
                    </a:srgbClr>
                  </a:outerShdw>
                </a:effectLst>
              </a:rPr>
              <a:t>みんなの拠点づくり</a:t>
            </a:r>
          </a:p>
        </p:txBody>
      </p:sp>
      <p:sp>
        <p:nvSpPr>
          <p:cNvPr id="7174" name="テキスト ボックス 2"/>
          <p:cNvSpPr txBox="1">
            <a:spLocks noChangeArrowheads="1"/>
          </p:cNvSpPr>
          <p:nvPr/>
        </p:nvSpPr>
        <p:spPr bwMode="auto">
          <a:xfrm>
            <a:off x="120650" y="1305272"/>
            <a:ext cx="2881313" cy="2030412"/>
          </a:xfrm>
          <a:prstGeom prst="rect">
            <a:avLst/>
          </a:prstGeom>
          <a:solidFill>
            <a:schemeClr val="accent2">
              <a:lumMod val="75000"/>
            </a:schemeClr>
          </a:solidFill>
          <a:ln w="9525">
            <a:solidFill>
              <a:schemeClr val="accent2">
                <a:lumMod val="20000"/>
                <a:lumOff val="80000"/>
              </a:schemeClr>
            </a:solidFill>
            <a:miter lim="800000"/>
            <a:headEnd/>
            <a:tailEnd/>
          </a:ln>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defRPr/>
            </a:pPr>
            <a:r>
              <a:rPr lang="ja-JP" altLang="en-US" sz="1800" b="1" dirty="0" smtClean="0">
                <a:solidFill>
                  <a:schemeClr val="bg1"/>
                </a:solidFill>
                <a:latin typeface="HG丸ｺﾞｼｯｸM-PRO" pitchFamily="50" charset="-128"/>
                <a:ea typeface="HG丸ｺﾞｼｯｸM-PRO" pitchFamily="50" charset="-128"/>
              </a:rPr>
              <a:t>拠点機能</a:t>
            </a:r>
            <a:endParaRPr lang="en-US" altLang="ja-JP" sz="1800" b="1" dirty="0" smtClean="0">
              <a:solidFill>
                <a:schemeClr val="bg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defRPr/>
            </a:pPr>
            <a:r>
              <a:rPr lang="ja-JP" altLang="en-US" sz="1800" b="1" dirty="0" smtClean="0">
                <a:solidFill>
                  <a:schemeClr val="bg1"/>
                </a:solidFill>
                <a:latin typeface="HG丸ｺﾞｼｯｸM-PRO" pitchFamily="50" charset="-128"/>
                <a:ea typeface="HG丸ｺﾞｼｯｸM-PRO" pitchFamily="50" charset="-128"/>
              </a:rPr>
              <a:t>■健康の拠点</a:t>
            </a:r>
            <a:endParaRPr lang="en-US" altLang="ja-JP" sz="1800" b="1" dirty="0" smtClean="0">
              <a:solidFill>
                <a:schemeClr val="bg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defRPr/>
            </a:pPr>
            <a:r>
              <a:rPr lang="ja-JP" altLang="en-US" sz="1800" b="1" dirty="0" smtClean="0">
                <a:solidFill>
                  <a:schemeClr val="bg1"/>
                </a:solidFill>
                <a:latin typeface="HG丸ｺﾞｼｯｸM-PRO" pitchFamily="50" charset="-128"/>
                <a:ea typeface="HG丸ｺﾞｼｯｸM-PRO" pitchFamily="50" charset="-128"/>
              </a:rPr>
              <a:t>■生きがいの拠点</a:t>
            </a:r>
            <a:endParaRPr lang="en-US" altLang="ja-JP" sz="1800" b="1" dirty="0" smtClean="0">
              <a:solidFill>
                <a:schemeClr val="bg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defRPr/>
            </a:pPr>
            <a:r>
              <a:rPr lang="ja-JP" altLang="en-US" sz="1800" b="1" dirty="0" smtClean="0">
                <a:solidFill>
                  <a:schemeClr val="bg1"/>
                </a:solidFill>
                <a:latin typeface="HG丸ｺﾞｼｯｸM-PRO" pitchFamily="50" charset="-128"/>
                <a:ea typeface="HG丸ｺﾞｼｯｸM-PRO" pitchFamily="50" charset="-128"/>
              </a:rPr>
              <a:t>■情報発信の拠点</a:t>
            </a:r>
            <a:endParaRPr lang="en-US" altLang="ja-JP" sz="1800" b="1" dirty="0" smtClean="0">
              <a:solidFill>
                <a:schemeClr val="bg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defRPr/>
            </a:pPr>
            <a:r>
              <a:rPr lang="ja-JP" altLang="en-US" sz="1800" b="1" dirty="0" smtClean="0">
                <a:solidFill>
                  <a:schemeClr val="bg1"/>
                </a:solidFill>
                <a:latin typeface="HG丸ｺﾞｼｯｸM-PRO" pitchFamily="50" charset="-128"/>
                <a:ea typeface="HG丸ｺﾞｼｯｸM-PRO" pitchFamily="50" charset="-128"/>
              </a:rPr>
              <a:t>■子育て・子育ちの拠点</a:t>
            </a:r>
            <a:endParaRPr lang="en-US" altLang="ja-JP" sz="1800" b="1" dirty="0" smtClean="0">
              <a:solidFill>
                <a:schemeClr val="bg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defRPr/>
            </a:pPr>
            <a:r>
              <a:rPr lang="ja-JP" altLang="en-US" sz="1800" b="1" dirty="0" smtClean="0">
                <a:solidFill>
                  <a:schemeClr val="bg1"/>
                </a:solidFill>
                <a:latin typeface="HG丸ｺﾞｼｯｸM-PRO" pitchFamily="50" charset="-128"/>
                <a:ea typeface="HG丸ｺﾞｼｯｸM-PRO" pitchFamily="50" charset="-128"/>
              </a:rPr>
              <a:t>★誰でも参加できる活動</a:t>
            </a:r>
            <a:endParaRPr lang="en-US" altLang="ja-JP" sz="1800" b="1" dirty="0" smtClean="0">
              <a:solidFill>
                <a:schemeClr val="bg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defRPr/>
            </a:pPr>
            <a:r>
              <a:rPr lang="ja-JP" altLang="en-US" sz="1800" b="1" dirty="0" smtClean="0">
                <a:solidFill>
                  <a:schemeClr val="bg1"/>
                </a:solidFill>
                <a:latin typeface="HG丸ｺﾞｼｯｸM-PRO" pitchFamily="50" charset="-128"/>
                <a:ea typeface="HG丸ｺﾞｼｯｸM-PRO" pitchFamily="50" charset="-128"/>
              </a:rPr>
              <a:t>★占有しない活動</a:t>
            </a:r>
            <a:endParaRPr lang="en-US" altLang="ja-JP" sz="1800" b="1" dirty="0" smtClean="0">
              <a:solidFill>
                <a:schemeClr val="bg1"/>
              </a:solidFill>
              <a:latin typeface="HG丸ｺﾞｼｯｸM-PRO" pitchFamily="50" charset="-128"/>
              <a:ea typeface="HG丸ｺﾞｼｯｸM-PRO" pitchFamily="50" charset="-128"/>
            </a:endParaRPr>
          </a:p>
        </p:txBody>
      </p:sp>
      <p:sp>
        <p:nvSpPr>
          <p:cNvPr id="10247" name="テキスト ボックス 11"/>
          <p:cNvSpPr txBox="1">
            <a:spLocks noChangeArrowheads="1"/>
          </p:cNvSpPr>
          <p:nvPr/>
        </p:nvSpPr>
        <p:spPr bwMode="auto">
          <a:xfrm>
            <a:off x="6388100" y="1268760"/>
            <a:ext cx="27479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800" b="1" dirty="0">
                <a:solidFill>
                  <a:schemeClr val="tx1"/>
                </a:solidFill>
                <a:latin typeface="HG丸ｺﾞｼｯｸM-PRO" pitchFamily="50" charset="-128"/>
                <a:ea typeface="HG丸ｺﾞｼｯｸM-PRO" pitchFamily="50" charset="-128"/>
              </a:rPr>
              <a:t>地域の商業施設であるコノミヤ南花台店の空き店舗を無償貸付により活用</a:t>
            </a:r>
            <a:endParaRPr lang="en-US" altLang="ja-JP" sz="1800" b="1" dirty="0">
              <a:solidFill>
                <a:schemeClr val="tx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pPr>
            <a:endParaRPr lang="en-US" altLang="ja-JP" sz="1800" b="1" dirty="0" smtClean="0">
              <a:solidFill>
                <a:schemeClr val="tx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pPr>
            <a:r>
              <a:rPr lang="en-US" altLang="ja-JP" sz="1800" b="1" dirty="0" smtClean="0">
                <a:solidFill>
                  <a:schemeClr val="tx1"/>
                </a:solidFill>
                <a:latin typeface="HG丸ｺﾞｼｯｸM-PRO" pitchFamily="50" charset="-128"/>
                <a:ea typeface="HG丸ｺﾞｼｯｸM-PRO" pitchFamily="50" charset="-128"/>
              </a:rPr>
              <a:t>H28.3</a:t>
            </a:r>
            <a:r>
              <a:rPr lang="ja-JP" altLang="en-US" sz="1800" b="1" dirty="0" smtClean="0">
                <a:solidFill>
                  <a:schemeClr val="tx1"/>
                </a:solidFill>
                <a:latin typeface="HG丸ｺﾞｼｯｸM-PRO" pitchFamily="50" charset="-128"/>
                <a:ea typeface="HG丸ｺﾞｼｯｸM-PRO" pitchFamily="50" charset="-128"/>
              </a:rPr>
              <a:t>月全面オープン</a:t>
            </a:r>
            <a:endParaRPr lang="en-US" altLang="ja-JP" sz="1800" b="1" dirty="0">
              <a:solidFill>
                <a:schemeClr val="tx1"/>
              </a:solidFill>
              <a:latin typeface="HG丸ｺﾞｼｯｸM-PRO" pitchFamily="50" charset="-128"/>
              <a:ea typeface="HG丸ｺﾞｼｯｸM-PRO" pitchFamily="50" charset="-128"/>
            </a:endParaRPr>
          </a:p>
        </p:txBody>
      </p:sp>
      <p:sp>
        <p:nvSpPr>
          <p:cNvPr id="9225" name="テキスト ボックス 12"/>
          <p:cNvSpPr txBox="1">
            <a:spLocks noChangeArrowheads="1"/>
          </p:cNvSpPr>
          <p:nvPr/>
        </p:nvSpPr>
        <p:spPr bwMode="auto">
          <a:xfrm>
            <a:off x="3530600" y="4898206"/>
            <a:ext cx="28082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defRPr/>
            </a:pPr>
            <a:r>
              <a:rPr lang="ja-JP" altLang="en-US" sz="1800" b="1" dirty="0" smtClean="0">
                <a:solidFill>
                  <a:schemeClr val="tx1"/>
                </a:solidFill>
                <a:latin typeface="HG丸ｺﾞｼｯｸM-PRO" pitchFamily="50" charset="-128"/>
                <a:ea typeface="HG丸ｺﾞｼｯｸM-PRO" pitchFamily="50" charset="-128"/>
              </a:rPr>
              <a:t>子どもから高齢者まで多世代交流が図れる拠点</a:t>
            </a:r>
            <a:endParaRPr lang="en-US" altLang="ja-JP" sz="1800" b="1" dirty="0" smtClean="0">
              <a:solidFill>
                <a:schemeClr val="tx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defRPr/>
            </a:pPr>
            <a:r>
              <a:rPr lang="ja-JP" altLang="en-US" sz="2800" b="1" dirty="0" smtClean="0">
                <a:solidFill>
                  <a:schemeClr val="accent2">
                    <a:lumMod val="75000"/>
                  </a:schemeClr>
                </a:solidFill>
                <a:latin typeface="HGP創英角ｺﾞｼｯｸUB" pitchFamily="50" charset="-128"/>
                <a:ea typeface="HGP創英角ｺﾞｼｯｸUB" pitchFamily="50" charset="-128"/>
              </a:rPr>
              <a:t>「コノミヤテラス」</a:t>
            </a:r>
            <a:endParaRPr lang="en-US" altLang="ja-JP" sz="2800" b="1" dirty="0" smtClean="0">
              <a:solidFill>
                <a:schemeClr val="accent2">
                  <a:lumMod val="75000"/>
                </a:schemeClr>
              </a:solidFill>
              <a:latin typeface="HGP創英角ｺﾞｼｯｸUB" pitchFamily="50" charset="-128"/>
              <a:ea typeface="HGP創英角ｺﾞｼｯｸUB" pitchFamily="50" charset="-128"/>
            </a:endParaRPr>
          </a:p>
        </p:txBody>
      </p:sp>
      <p:sp>
        <p:nvSpPr>
          <p:cNvPr id="10249" name="テキスト ボックス 13"/>
          <p:cNvSpPr txBox="1">
            <a:spLocks noChangeArrowheads="1"/>
          </p:cNvSpPr>
          <p:nvPr/>
        </p:nvSpPr>
        <p:spPr bwMode="auto">
          <a:xfrm>
            <a:off x="3541713" y="3818285"/>
            <a:ext cx="2614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800" b="1">
                <a:solidFill>
                  <a:schemeClr val="tx1"/>
                </a:solidFill>
                <a:latin typeface="HG丸ｺﾞｼｯｸM-PRO" pitchFamily="50" charset="-128"/>
                <a:ea typeface="HG丸ｺﾞｼｯｸM-PRO" pitchFamily="50" charset="-128"/>
              </a:rPr>
              <a:t>関西大学学生が中心に設計・整備・運営</a:t>
            </a:r>
            <a:endParaRPr lang="en-US" altLang="ja-JP" sz="1800" b="1">
              <a:solidFill>
                <a:schemeClr val="tx1"/>
              </a:solidFill>
              <a:latin typeface="HG丸ｺﾞｼｯｸM-PRO" pitchFamily="50" charset="-128"/>
              <a:ea typeface="HG丸ｺﾞｼｯｸM-PRO" pitchFamily="50" charset="-128"/>
            </a:endParaRPr>
          </a:p>
        </p:txBody>
      </p:sp>
      <p:cxnSp>
        <p:nvCxnSpPr>
          <p:cNvPr id="3" name="直線コネクタ 2"/>
          <p:cNvCxnSpPr/>
          <p:nvPr/>
        </p:nvCxnSpPr>
        <p:spPr>
          <a:xfrm>
            <a:off x="0" y="1184275"/>
            <a:ext cx="91440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51" name="Picture 3" descr="C:\Users\taninoue\AppData\Local\Microsoft\Windows\Temporary Internet Files\Content.Outlook\OD0X50FN\SAC_mar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8" y="88900"/>
            <a:ext cx="101441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t>133</a:t>
            </a:fld>
            <a:endParaRPr kumimoji="1" lang="ja-JP" altLang="en-US"/>
          </a:p>
        </p:txBody>
      </p:sp>
    </p:spTree>
    <p:extLst>
      <p:ext uri="{BB962C8B-B14F-4D97-AF65-F5344CB8AC3E}">
        <p14:creationId xmlns:p14="http://schemas.microsoft.com/office/powerpoint/2010/main" val="410957863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t>134</a:t>
            </a:fld>
            <a:endParaRPr kumimoji="1" lang="ja-JP" altLang="en-US"/>
          </a:p>
        </p:txBody>
      </p:sp>
      <p:pic>
        <p:nvPicPr>
          <p:cNvPr id="1026" name="Picture 2" descr="D:\kanamorik\Documents\My Pictures\新しいフォルダー\このみやテラスカレンダー.bmp"/>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0" y="188913"/>
            <a:ext cx="8856663" cy="810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84016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図 1"/>
          <p:cNvPicPr>
            <a:picLocks noChangeAspect="1" noChangeArrowheads="1"/>
          </p:cNvPicPr>
          <p:nvPr/>
        </p:nvPicPr>
        <p:blipFill>
          <a:blip r:embed="rId2">
            <a:extLst>
              <a:ext uri="{28A0092B-C50C-407E-A947-70E740481C1C}">
                <a14:useLocalDpi xmlns:a14="http://schemas.microsoft.com/office/drawing/2010/main" val="0"/>
              </a:ext>
            </a:extLst>
          </a:blip>
          <a:srcRect l="41034" t="34238" r="30321" b="11745"/>
          <a:stretch>
            <a:fillRect/>
          </a:stretch>
        </p:blipFill>
        <p:spPr bwMode="auto">
          <a:xfrm>
            <a:off x="5695950" y="2201863"/>
            <a:ext cx="32734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1"/>
          <p:cNvPicPr>
            <a:picLocks noChangeAspect="1" noChangeArrowheads="1"/>
          </p:cNvPicPr>
          <p:nvPr/>
        </p:nvPicPr>
        <p:blipFill>
          <a:blip r:embed="rId3">
            <a:extLst>
              <a:ext uri="{28A0092B-C50C-407E-A947-70E740481C1C}">
                <a14:useLocalDpi xmlns:a14="http://schemas.microsoft.com/office/drawing/2010/main" val="0"/>
              </a:ext>
            </a:extLst>
          </a:blip>
          <a:srcRect l="20630" t="21056" r="27000" b="13885"/>
          <a:stretch>
            <a:fillRect/>
          </a:stretch>
        </p:blipFill>
        <p:spPr bwMode="auto">
          <a:xfrm>
            <a:off x="395288" y="1628775"/>
            <a:ext cx="3806825" cy="251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56"/>
          <p:cNvPicPr>
            <a:picLocks noChangeAspect="1" noChangeArrowheads="1"/>
          </p:cNvPicPr>
          <p:nvPr/>
        </p:nvPicPr>
        <p:blipFill>
          <a:blip r:embed="rId4" cstate="print">
            <a:extLst>
              <a:ext uri="{28A0092B-C50C-407E-A947-70E740481C1C}">
                <a14:useLocalDpi xmlns:a14="http://schemas.microsoft.com/office/drawing/2010/main" val="0"/>
              </a:ext>
            </a:extLst>
          </a:blip>
          <a:srcRect l="40240" t="12123" r="5351" b="9819"/>
          <a:stretch>
            <a:fillRect/>
          </a:stretch>
        </p:blipFill>
        <p:spPr bwMode="auto">
          <a:xfrm>
            <a:off x="2555776" y="4275138"/>
            <a:ext cx="2664297" cy="2037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2328190" y="332656"/>
            <a:ext cx="4370266" cy="707886"/>
          </a:xfrm>
          <a:prstGeom prst="rect">
            <a:avLst/>
          </a:prstGeom>
          <a:noFill/>
        </p:spPr>
        <p:txBody>
          <a:bodyPr>
            <a:spAutoFit/>
          </a:bodyPr>
          <a:lstStyle/>
          <a:p>
            <a:pPr algn="ctr">
              <a:defRPr/>
            </a:pPr>
            <a:r>
              <a:rPr lang="ja-JP" altLang="en-US" sz="4000" b="1" dirty="0">
                <a:ln w="12700">
                  <a:solidFill>
                    <a:schemeClr val="tx2">
                      <a:satMod val="155000"/>
                    </a:schemeClr>
                  </a:solidFill>
                  <a:prstDash val="solid"/>
                </a:ln>
                <a:solidFill>
                  <a:schemeClr val="accent4">
                    <a:lumMod val="40000"/>
                    <a:lumOff val="60000"/>
                  </a:schemeClr>
                </a:solidFill>
                <a:effectLst>
                  <a:outerShdw blurRad="41275" dist="20320" dir="1800000" algn="tl" rotWithShape="0">
                    <a:srgbClr val="000000">
                      <a:alpha val="40000"/>
                    </a:srgbClr>
                  </a:outerShdw>
                </a:effectLst>
              </a:rPr>
              <a:t>健康仲間づくり</a:t>
            </a:r>
          </a:p>
        </p:txBody>
      </p:sp>
      <p:sp>
        <p:nvSpPr>
          <p:cNvPr id="8198" name="テキスト ボックス 63"/>
          <p:cNvSpPr txBox="1">
            <a:spLocks noChangeArrowheads="1"/>
          </p:cNvSpPr>
          <p:nvPr/>
        </p:nvSpPr>
        <p:spPr bwMode="auto">
          <a:xfrm>
            <a:off x="106363" y="4275138"/>
            <a:ext cx="2276475" cy="2030412"/>
          </a:xfrm>
          <a:prstGeom prst="rect">
            <a:avLst/>
          </a:prstGeom>
          <a:solidFill>
            <a:schemeClr val="accent2">
              <a:lumMod val="75000"/>
            </a:schemeClr>
          </a:solidFill>
          <a:ln w="9525">
            <a:solidFill>
              <a:schemeClr val="accent1"/>
            </a:solidFill>
            <a:miter lim="800000"/>
            <a:headEnd/>
            <a:tailEnd/>
          </a:ln>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defRPr/>
            </a:pPr>
            <a:r>
              <a:rPr lang="ja-JP" altLang="en-US" sz="1800" b="1" dirty="0" smtClean="0">
                <a:solidFill>
                  <a:schemeClr val="bg1"/>
                </a:solidFill>
                <a:latin typeface="HG丸ｺﾞｼｯｸM-PRO" pitchFamily="50" charset="-128"/>
                <a:ea typeface="HG丸ｺﾞｼｯｸM-PRO" pitchFamily="50" charset="-128"/>
              </a:rPr>
              <a:t>㈱タニタの健康プログラムを通じて、健康づくりと仲間づくりを目指す。</a:t>
            </a:r>
            <a:endParaRPr lang="en-US" altLang="ja-JP" sz="1800" b="1" dirty="0" smtClean="0">
              <a:solidFill>
                <a:schemeClr val="bg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defRPr/>
            </a:pPr>
            <a:endParaRPr lang="en-US" altLang="ja-JP" sz="1800" b="1" dirty="0" smtClean="0">
              <a:solidFill>
                <a:schemeClr val="bg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defRPr/>
            </a:pPr>
            <a:r>
              <a:rPr lang="en-US" altLang="ja-JP" sz="1800" b="1" dirty="0" smtClean="0">
                <a:solidFill>
                  <a:schemeClr val="bg1"/>
                </a:solidFill>
                <a:latin typeface="HG丸ｺﾞｼｯｸM-PRO" pitchFamily="50" charset="-128"/>
                <a:ea typeface="HG丸ｺﾞｼｯｸM-PRO" pitchFamily="50" charset="-128"/>
              </a:rPr>
              <a:t>10</a:t>
            </a:r>
            <a:r>
              <a:rPr lang="ja-JP" altLang="en-US" sz="1800" b="1" dirty="0" smtClean="0">
                <a:solidFill>
                  <a:schemeClr val="bg1"/>
                </a:solidFill>
                <a:latin typeface="HG丸ｺﾞｼｯｸM-PRO" pitchFamily="50" charset="-128"/>
                <a:ea typeface="HG丸ｺﾞｼｯｸM-PRO" pitchFamily="50" charset="-128"/>
              </a:rPr>
              <a:t>月</a:t>
            </a:r>
            <a:r>
              <a:rPr lang="en-US" altLang="ja-JP" sz="1800" b="1" dirty="0" smtClean="0">
                <a:solidFill>
                  <a:schemeClr val="bg1"/>
                </a:solidFill>
                <a:latin typeface="HG丸ｺﾞｼｯｸM-PRO" pitchFamily="50" charset="-128"/>
                <a:ea typeface="HG丸ｺﾞｼｯｸM-PRO" pitchFamily="50" charset="-128"/>
              </a:rPr>
              <a:t>4</a:t>
            </a:r>
            <a:r>
              <a:rPr lang="ja-JP" altLang="en-US" sz="1800" b="1" dirty="0" smtClean="0">
                <a:solidFill>
                  <a:schemeClr val="bg1"/>
                </a:solidFill>
                <a:latin typeface="HG丸ｺﾞｼｯｸM-PRO" pitchFamily="50" charset="-128"/>
                <a:ea typeface="HG丸ｺﾞｼｯｸM-PRO" pitchFamily="50" charset="-128"/>
              </a:rPr>
              <a:t>日スタート</a:t>
            </a:r>
            <a:endParaRPr lang="en-US" altLang="ja-JP" sz="1800" b="1" dirty="0" smtClean="0">
              <a:solidFill>
                <a:schemeClr val="bg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defRPr/>
            </a:pPr>
            <a:r>
              <a:rPr lang="ja-JP" altLang="en-US" sz="1800" b="1" dirty="0" smtClean="0">
                <a:solidFill>
                  <a:schemeClr val="bg1"/>
                </a:solidFill>
                <a:latin typeface="HG丸ｺﾞｼｯｸM-PRO" pitchFamily="50" charset="-128"/>
                <a:ea typeface="HG丸ｺﾞｼｯｸM-PRO" pitchFamily="50" charset="-128"/>
              </a:rPr>
              <a:t>約８０名が参加</a:t>
            </a:r>
            <a:endParaRPr lang="en-US" altLang="ja-JP" sz="1800" b="1" dirty="0" smtClean="0">
              <a:solidFill>
                <a:schemeClr val="bg1"/>
              </a:solidFill>
              <a:latin typeface="HG丸ｺﾞｼｯｸM-PRO" pitchFamily="50" charset="-128"/>
              <a:ea typeface="HG丸ｺﾞｼｯｸM-PRO" pitchFamily="50" charset="-128"/>
            </a:endParaRPr>
          </a:p>
        </p:txBody>
      </p:sp>
      <p:sp>
        <p:nvSpPr>
          <p:cNvPr id="11271" name="テキスト ボックス 64"/>
          <p:cNvSpPr txBox="1">
            <a:spLocks noChangeArrowheads="1"/>
          </p:cNvSpPr>
          <p:nvPr/>
        </p:nvSpPr>
        <p:spPr bwMode="auto">
          <a:xfrm>
            <a:off x="5029187" y="1319947"/>
            <a:ext cx="41138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200" b="1" dirty="0" smtClean="0">
                <a:solidFill>
                  <a:schemeClr val="tx1"/>
                </a:solidFill>
                <a:latin typeface="HG丸ｺﾞｼｯｸM-PRO" pitchFamily="50" charset="-128"/>
                <a:ea typeface="HG丸ｺﾞｼｯｸM-PRO" pitchFamily="50" charset="-128"/>
              </a:rPr>
              <a:t>（</a:t>
            </a:r>
            <a:r>
              <a:rPr lang="en-US" altLang="ja-JP" sz="1200" b="1" dirty="0" smtClean="0">
                <a:solidFill>
                  <a:schemeClr val="tx1"/>
                </a:solidFill>
                <a:latin typeface="HG丸ｺﾞｼｯｸM-PRO" pitchFamily="50" charset="-128"/>
                <a:ea typeface="HG丸ｺﾞｼｯｸM-PRO" pitchFamily="50" charset="-128"/>
              </a:rPr>
              <a:t>11</a:t>
            </a:r>
            <a:r>
              <a:rPr lang="ja-JP" altLang="en-US" sz="1200" b="1" dirty="0" smtClean="0">
                <a:solidFill>
                  <a:schemeClr val="tx1"/>
                </a:solidFill>
                <a:latin typeface="HG丸ｺﾞｼｯｸM-PRO" pitchFamily="50" charset="-128"/>
                <a:ea typeface="HG丸ｺﾞｼｯｸM-PRO" pitchFamily="50" charset="-128"/>
              </a:rPr>
              <a:t>月</a:t>
            </a:r>
            <a:r>
              <a:rPr lang="ja-JP" altLang="en-US" sz="1200" b="1" dirty="0">
                <a:solidFill>
                  <a:schemeClr val="tx1"/>
                </a:solidFill>
                <a:latin typeface="HG丸ｺﾞｼｯｸM-PRO" pitchFamily="50" charset="-128"/>
                <a:ea typeface="HG丸ｺﾞｼｯｸM-PRO" pitchFamily="50" charset="-128"/>
              </a:rPr>
              <a:t>より有資格者スタッフに</a:t>
            </a:r>
            <a:r>
              <a:rPr lang="ja-JP" altLang="en-US" sz="1200" b="1" dirty="0" smtClean="0">
                <a:solidFill>
                  <a:schemeClr val="tx1"/>
                </a:solidFill>
                <a:latin typeface="HG丸ｺﾞｼｯｸM-PRO" pitchFamily="50" charset="-128"/>
                <a:ea typeface="HG丸ｺﾞｼｯｸM-PRO" pitchFamily="50" charset="-128"/>
              </a:rPr>
              <a:t>よる</a:t>
            </a:r>
            <a:r>
              <a:rPr lang="ja-JP" altLang="en-US" sz="1200" b="1" dirty="0">
                <a:solidFill>
                  <a:schemeClr val="tx1"/>
                </a:solidFill>
                <a:latin typeface="HG丸ｺﾞｼｯｸM-PRO" pitchFamily="50" charset="-128"/>
                <a:ea typeface="HG丸ｺﾞｼｯｸM-PRO" pitchFamily="50" charset="-128"/>
              </a:rPr>
              <a:t>健康相談</a:t>
            </a:r>
            <a:r>
              <a:rPr lang="ja-JP" altLang="en-US" sz="1200" b="1" dirty="0" smtClean="0">
                <a:solidFill>
                  <a:schemeClr val="tx1"/>
                </a:solidFill>
                <a:latin typeface="HG丸ｺﾞｼｯｸM-PRO" pitchFamily="50" charset="-128"/>
                <a:ea typeface="HG丸ｺﾞｼｯｸM-PRO" pitchFamily="50" charset="-128"/>
              </a:rPr>
              <a:t>スタート）</a:t>
            </a:r>
            <a:endParaRPr lang="en-US" altLang="ja-JP" sz="1800" b="1" dirty="0">
              <a:solidFill>
                <a:schemeClr val="tx1"/>
              </a:solidFill>
              <a:latin typeface="HG丸ｺﾞｼｯｸM-PRO" pitchFamily="50" charset="-128"/>
              <a:ea typeface="HG丸ｺﾞｼｯｸM-PRO" pitchFamily="50" charset="-128"/>
            </a:endParaRPr>
          </a:p>
        </p:txBody>
      </p:sp>
      <p:sp>
        <p:nvSpPr>
          <p:cNvPr id="11272" name="テキスト ボックス 65"/>
          <p:cNvSpPr txBox="1">
            <a:spLocks noChangeArrowheads="1"/>
          </p:cNvSpPr>
          <p:nvPr/>
        </p:nvSpPr>
        <p:spPr bwMode="auto">
          <a:xfrm>
            <a:off x="5869638" y="5713095"/>
            <a:ext cx="3273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600" b="1" dirty="0">
                <a:solidFill>
                  <a:schemeClr val="tx1"/>
                </a:solidFill>
                <a:latin typeface="HG丸ｺﾞｼｯｸM-PRO" pitchFamily="50" charset="-128"/>
                <a:ea typeface="HG丸ｺﾞｼｯｸM-PRO" pitchFamily="50" charset="-128"/>
              </a:rPr>
              <a:t>「コノミヤテラス」</a:t>
            </a:r>
            <a:r>
              <a:rPr lang="ja-JP" altLang="en-US" sz="1600" b="1" dirty="0" smtClean="0">
                <a:solidFill>
                  <a:schemeClr val="tx1"/>
                </a:solidFill>
                <a:latin typeface="HG丸ｺﾞｼｯｸM-PRO" pitchFamily="50" charset="-128"/>
                <a:ea typeface="HG丸ｺﾞｼｯｸM-PRO" pitchFamily="50" charset="-128"/>
              </a:rPr>
              <a:t>に体</a:t>
            </a:r>
            <a:r>
              <a:rPr lang="ja-JP" altLang="en-US" sz="1600" b="1" dirty="0">
                <a:solidFill>
                  <a:schemeClr val="tx1"/>
                </a:solidFill>
                <a:latin typeface="HG丸ｺﾞｼｯｸM-PRO" pitchFamily="50" charset="-128"/>
                <a:ea typeface="HG丸ｺﾞｼｯｸM-PRO" pitchFamily="50" charset="-128"/>
              </a:rPr>
              <a:t>組成計・血圧計・リーダーを設置</a:t>
            </a:r>
            <a:endParaRPr lang="en-US" altLang="ja-JP" sz="1600" b="1" dirty="0">
              <a:solidFill>
                <a:schemeClr val="tx1"/>
              </a:solidFill>
              <a:latin typeface="HG丸ｺﾞｼｯｸM-PRO" pitchFamily="50" charset="-128"/>
              <a:ea typeface="HG丸ｺﾞｼｯｸM-PRO" pitchFamily="50" charset="-128"/>
            </a:endParaRPr>
          </a:p>
        </p:txBody>
      </p:sp>
      <p:sp>
        <p:nvSpPr>
          <p:cNvPr id="11273" name="テキスト ボックス 66"/>
          <p:cNvSpPr txBox="1">
            <a:spLocks noChangeArrowheads="1"/>
          </p:cNvSpPr>
          <p:nvPr/>
        </p:nvSpPr>
        <p:spPr bwMode="auto">
          <a:xfrm>
            <a:off x="111919" y="1252839"/>
            <a:ext cx="49172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800" b="1" u="sng" dirty="0">
                <a:solidFill>
                  <a:srgbClr val="0070C0"/>
                </a:solidFill>
                <a:latin typeface="HG丸ｺﾞｼｯｸM-PRO" pitchFamily="50" charset="-128"/>
                <a:ea typeface="HG丸ｺﾞｼｯｸM-PRO" pitchFamily="50" charset="-128"/>
              </a:rPr>
              <a:t>有資格者スタッフ、サポーター　</a:t>
            </a:r>
            <a:r>
              <a:rPr lang="en-US" altLang="ja-JP" sz="1800" b="1" u="sng" dirty="0" smtClean="0">
                <a:solidFill>
                  <a:srgbClr val="0070C0"/>
                </a:solidFill>
                <a:latin typeface="HG丸ｺﾞｼｯｸM-PRO" pitchFamily="50" charset="-128"/>
                <a:ea typeface="HG丸ｺﾞｼｯｸM-PRO" pitchFamily="50" charset="-128"/>
              </a:rPr>
              <a:t>14</a:t>
            </a:r>
            <a:r>
              <a:rPr lang="ja-JP" altLang="en-US" sz="1800" b="1" u="sng" dirty="0" smtClean="0">
                <a:solidFill>
                  <a:srgbClr val="0070C0"/>
                </a:solidFill>
                <a:latin typeface="HG丸ｺﾞｼｯｸM-PRO" pitchFamily="50" charset="-128"/>
                <a:ea typeface="HG丸ｺﾞｼｯｸM-PRO" pitchFamily="50" charset="-128"/>
              </a:rPr>
              <a:t>名が活躍</a:t>
            </a:r>
            <a:endParaRPr lang="en-US" altLang="ja-JP" sz="1800" b="1" u="sng" dirty="0">
              <a:solidFill>
                <a:srgbClr val="0070C0"/>
              </a:solidFill>
              <a:latin typeface="HG丸ｺﾞｼｯｸM-PRO" pitchFamily="50" charset="-128"/>
              <a:ea typeface="HG丸ｺﾞｼｯｸM-PRO" pitchFamily="50" charset="-128"/>
            </a:endParaRPr>
          </a:p>
        </p:txBody>
      </p:sp>
      <p:cxnSp>
        <p:nvCxnSpPr>
          <p:cNvPr id="10" name="直線コネクタ 9"/>
          <p:cNvCxnSpPr/>
          <p:nvPr/>
        </p:nvCxnSpPr>
        <p:spPr>
          <a:xfrm>
            <a:off x="0" y="1184275"/>
            <a:ext cx="91440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275" name="Picture 3" descr="C:\Users\taninoue\AppData\Local\Microsoft\Windows\Temporary Internet Files\Content.Outlook\OD0X50FN\SAC_mar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8" y="88900"/>
            <a:ext cx="101441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t>135</a:t>
            </a:fld>
            <a:endParaRPr kumimoji="1" lang="ja-JP" altLang="en-US" dirty="0"/>
          </a:p>
        </p:txBody>
      </p:sp>
      <p:sp>
        <p:nvSpPr>
          <p:cNvPr id="13" name="テキスト ボックス 63"/>
          <p:cNvSpPr txBox="1">
            <a:spLocks noChangeArrowheads="1"/>
          </p:cNvSpPr>
          <p:nvPr/>
        </p:nvSpPr>
        <p:spPr bwMode="auto">
          <a:xfrm>
            <a:off x="2873586" y="3951972"/>
            <a:ext cx="2657053" cy="646331"/>
          </a:xfrm>
          <a:prstGeom prst="rect">
            <a:avLst/>
          </a:prstGeom>
          <a:solidFill>
            <a:schemeClr val="accent2">
              <a:lumMod val="75000"/>
            </a:schemeClr>
          </a:solidFill>
          <a:ln w="9525">
            <a:solidFill>
              <a:schemeClr val="accent1"/>
            </a:solidFill>
            <a:miter lim="800000"/>
            <a:headEnd/>
            <a:tailEnd/>
          </a:ln>
        </p:spPr>
        <p:txBody>
          <a:bodyPr wrap="square">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defRPr/>
            </a:pPr>
            <a:r>
              <a:rPr lang="ja-JP" altLang="en-US" sz="1800" b="1" dirty="0" smtClean="0">
                <a:solidFill>
                  <a:schemeClr val="bg1"/>
                </a:solidFill>
                <a:latin typeface="HG丸ｺﾞｼｯｸM-PRO" pitchFamily="50" charset="-128"/>
                <a:ea typeface="HG丸ｺﾞｼｯｸM-PRO" pitchFamily="50" charset="-128"/>
              </a:rPr>
              <a:t>島田病院のやってみたくなるトレーニング</a:t>
            </a:r>
            <a:endParaRPr lang="en-US" altLang="ja-JP" sz="1800" b="1" dirty="0" smtClean="0">
              <a:solidFill>
                <a:schemeClr val="bg1"/>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79410048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6"/>
          <p:cNvGrpSpPr>
            <a:grpSpLocks/>
          </p:cNvGrpSpPr>
          <p:nvPr/>
        </p:nvGrpSpPr>
        <p:grpSpPr bwMode="auto">
          <a:xfrm>
            <a:off x="323850" y="1296988"/>
            <a:ext cx="3671888" cy="5186362"/>
            <a:chOff x="14805" y="6255"/>
            <a:chExt cx="6165" cy="10685"/>
          </a:xfrm>
        </p:grpSpPr>
        <p:pic>
          <p:nvPicPr>
            <p:cNvPr id="12302" name="図 1"/>
            <p:cNvPicPr>
              <a:picLocks noChangeAspect="1" noChangeArrowheads="1"/>
            </p:cNvPicPr>
            <p:nvPr/>
          </p:nvPicPr>
          <p:blipFill>
            <a:blip r:embed="rId2">
              <a:lum bright="-6000"/>
              <a:extLst>
                <a:ext uri="{28A0092B-C50C-407E-A947-70E740481C1C}">
                  <a14:useLocalDpi xmlns:a14="http://schemas.microsoft.com/office/drawing/2010/main" val="0"/>
                </a:ext>
              </a:extLst>
            </a:blip>
            <a:srcRect l="14275" r="16159"/>
            <a:stretch>
              <a:fillRect/>
            </a:stretch>
          </p:blipFill>
          <p:spPr bwMode="auto">
            <a:xfrm>
              <a:off x="14805" y="11960"/>
              <a:ext cx="6165" cy="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図 1"/>
            <p:cNvPicPr>
              <a:picLocks noChangeAspect="1" noChangeArrowheads="1"/>
            </p:cNvPicPr>
            <p:nvPr/>
          </p:nvPicPr>
          <p:blipFill>
            <a:blip r:embed="rId3">
              <a:lum bright="-6000"/>
              <a:extLst>
                <a:ext uri="{28A0092B-C50C-407E-A947-70E740481C1C}">
                  <a14:useLocalDpi xmlns:a14="http://schemas.microsoft.com/office/drawing/2010/main" val="0"/>
                </a:ext>
              </a:extLst>
            </a:blip>
            <a:srcRect l="14153" r="16100" b="25252"/>
            <a:stretch>
              <a:fillRect/>
            </a:stretch>
          </p:blipFill>
          <p:spPr bwMode="auto">
            <a:xfrm>
              <a:off x="14805" y="6255"/>
              <a:ext cx="6165" cy="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図 1"/>
            <p:cNvPicPr>
              <a:picLocks noChangeAspect="1" noChangeArrowheads="1"/>
            </p:cNvPicPr>
            <p:nvPr/>
          </p:nvPicPr>
          <p:blipFill>
            <a:blip r:embed="rId4">
              <a:lum bright="-6000"/>
              <a:extLst>
                <a:ext uri="{28A0092B-C50C-407E-A947-70E740481C1C}">
                  <a14:useLocalDpi xmlns:a14="http://schemas.microsoft.com/office/drawing/2010/main" val="0"/>
                </a:ext>
              </a:extLst>
            </a:blip>
            <a:srcRect l="14153" t="19029" r="16100" b="12263"/>
            <a:stretch>
              <a:fillRect/>
            </a:stretch>
          </p:blipFill>
          <p:spPr bwMode="auto">
            <a:xfrm>
              <a:off x="14805" y="9286"/>
              <a:ext cx="6165" cy="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正方形/長方形 7"/>
          <p:cNvSpPr/>
          <p:nvPr/>
        </p:nvSpPr>
        <p:spPr>
          <a:xfrm>
            <a:off x="1206241" y="260648"/>
            <a:ext cx="6738925" cy="707886"/>
          </a:xfrm>
          <a:prstGeom prst="rect">
            <a:avLst/>
          </a:prstGeom>
          <a:noFill/>
        </p:spPr>
        <p:txBody>
          <a:bodyPr>
            <a:spAutoFit/>
          </a:bodyPr>
          <a:lstStyle/>
          <a:p>
            <a:pPr algn="ctr">
              <a:defRPr/>
            </a:pPr>
            <a:r>
              <a:rPr lang="ja-JP" altLang="en-US" sz="4000" b="1" dirty="0">
                <a:ln w="12700">
                  <a:solidFill>
                    <a:schemeClr val="tx2">
                      <a:satMod val="155000"/>
                    </a:schemeClr>
                  </a:solidFill>
                  <a:prstDash val="solid"/>
                </a:ln>
                <a:solidFill>
                  <a:schemeClr val="accent4">
                    <a:lumMod val="40000"/>
                    <a:lumOff val="60000"/>
                  </a:schemeClr>
                </a:solidFill>
                <a:effectLst>
                  <a:outerShdw blurRad="41275" dist="20320" dir="1800000" algn="tl" rotWithShape="0">
                    <a:srgbClr val="000000">
                      <a:alpha val="40000"/>
                    </a:srgbClr>
                  </a:outerShdw>
                </a:effectLst>
              </a:rPr>
              <a:t>まちの情報発信</a:t>
            </a:r>
          </a:p>
        </p:txBody>
      </p:sp>
      <p:pic>
        <p:nvPicPr>
          <p:cNvPr id="12292" name="Picture 8"/>
          <p:cNvPicPr>
            <a:picLocks noChangeAspect="1" noChangeArrowheads="1"/>
          </p:cNvPicPr>
          <p:nvPr/>
        </p:nvPicPr>
        <p:blipFill>
          <a:blip r:embed="rId5">
            <a:extLst>
              <a:ext uri="{28A0092B-C50C-407E-A947-70E740481C1C}">
                <a14:useLocalDpi xmlns:a14="http://schemas.microsoft.com/office/drawing/2010/main" val="0"/>
              </a:ext>
            </a:extLst>
          </a:blip>
          <a:srcRect l="29813" t="17653" r="41965" b="13010"/>
          <a:stretch>
            <a:fillRect/>
          </a:stretch>
        </p:blipFill>
        <p:spPr bwMode="auto">
          <a:xfrm>
            <a:off x="4132263" y="3861048"/>
            <a:ext cx="2095500" cy="268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9"/>
          <p:cNvPicPr>
            <a:picLocks noChangeAspect="1" noChangeArrowheads="1"/>
          </p:cNvPicPr>
          <p:nvPr/>
        </p:nvPicPr>
        <p:blipFill>
          <a:blip r:embed="rId6">
            <a:extLst>
              <a:ext uri="{28A0092B-C50C-407E-A947-70E740481C1C}">
                <a14:useLocalDpi xmlns:a14="http://schemas.microsoft.com/office/drawing/2010/main" val="0"/>
              </a:ext>
            </a:extLst>
          </a:blip>
          <a:srcRect l="30647" t="18199" r="42215" b="11809"/>
          <a:stretch>
            <a:fillRect/>
          </a:stretch>
        </p:blipFill>
        <p:spPr bwMode="auto">
          <a:xfrm>
            <a:off x="6948488" y="1268413"/>
            <a:ext cx="2095500" cy="268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10"/>
          <p:cNvPicPr>
            <a:picLocks noChangeAspect="1" noChangeArrowheads="1"/>
          </p:cNvPicPr>
          <p:nvPr/>
        </p:nvPicPr>
        <p:blipFill>
          <a:blip r:embed="rId7">
            <a:extLst>
              <a:ext uri="{28A0092B-C50C-407E-A947-70E740481C1C}">
                <a14:useLocalDpi xmlns:a14="http://schemas.microsoft.com/office/drawing/2010/main" val="0"/>
              </a:ext>
            </a:extLst>
          </a:blip>
          <a:srcRect l="30214" t="19885" r="41998" b="13026"/>
          <a:stretch>
            <a:fillRect/>
          </a:stretch>
        </p:blipFill>
        <p:spPr bwMode="auto">
          <a:xfrm>
            <a:off x="5672138" y="2559050"/>
            <a:ext cx="2087562" cy="269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3" name="テキスト ボックス 11"/>
          <p:cNvSpPr txBox="1">
            <a:spLocks noChangeArrowheads="1"/>
          </p:cNvSpPr>
          <p:nvPr/>
        </p:nvSpPr>
        <p:spPr bwMode="auto">
          <a:xfrm>
            <a:off x="4132263" y="1268413"/>
            <a:ext cx="2816225" cy="1200329"/>
          </a:xfrm>
          <a:prstGeom prst="rect">
            <a:avLst/>
          </a:prstGeom>
          <a:solidFill>
            <a:schemeClr val="accent2">
              <a:lumMod val="20000"/>
              <a:lumOff val="80000"/>
            </a:schemeClr>
          </a:solidFill>
          <a:ln w="9525">
            <a:solidFill>
              <a:schemeClr val="accent1"/>
            </a:solidFill>
            <a:miter lim="800000"/>
            <a:headEnd/>
            <a:tailEnd/>
          </a:ln>
        </p:spPr>
        <p:txBody>
          <a:bodyPr wrap="square">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defRPr/>
            </a:pPr>
            <a:r>
              <a:rPr lang="ja-JP" altLang="en-US" sz="1800" b="1" dirty="0" smtClean="0">
                <a:solidFill>
                  <a:schemeClr val="tx1"/>
                </a:solidFill>
                <a:latin typeface="HG丸ｺﾞｼｯｸM-PRO" pitchFamily="50" charset="-128"/>
                <a:ea typeface="HG丸ｺﾞｼｯｸM-PRO" pitchFamily="50" charset="-128"/>
              </a:rPr>
              <a:t>地域住民による地域住民のための情報発信</a:t>
            </a:r>
            <a:endParaRPr lang="en-US" altLang="ja-JP" sz="1800" b="1" dirty="0" smtClean="0">
              <a:solidFill>
                <a:schemeClr val="tx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defRPr/>
            </a:pPr>
            <a:r>
              <a:rPr lang="ja-JP" altLang="en-US" sz="1800" b="1" dirty="0" smtClean="0">
                <a:solidFill>
                  <a:schemeClr val="tx1"/>
                </a:solidFill>
                <a:latin typeface="HG丸ｺﾞｼｯｸM-PRO" pitchFamily="50" charset="-128"/>
                <a:ea typeface="HG丸ｺﾞｼｯｸM-PRO" pitchFamily="50" charset="-128"/>
              </a:rPr>
              <a:t>まちのホームページ制作</a:t>
            </a:r>
            <a:endParaRPr lang="en-US" altLang="ja-JP" sz="1800" b="1" dirty="0" smtClean="0">
              <a:solidFill>
                <a:schemeClr val="tx1"/>
              </a:solidFill>
              <a:latin typeface="HG丸ｺﾞｼｯｸM-PRO" pitchFamily="50" charset="-128"/>
              <a:ea typeface="HG丸ｺﾞｼｯｸM-PRO" pitchFamily="50" charset="-128"/>
            </a:endParaRPr>
          </a:p>
          <a:p>
            <a:pPr eaLnBrk="1" hangingPunct="1">
              <a:spcBef>
                <a:spcPct val="0"/>
              </a:spcBef>
              <a:spcAft>
                <a:spcPct val="0"/>
              </a:spcAft>
              <a:buClrTx/>
              <a:buSzTx/>
              <a:buFontTx/>
              <a:buNone/>
              <a:defRPr/>
            </a:pPr>
            <a:r>
              <a:rPr lang="ja-JP" altLang="en-US" sz="1800" b="1" dirty="0" smtClean="0">
                <a:solidFill>
                  <a:schemeClr val="tx1"/>
                </a:solidFill>
                <a:latin typeface="HG丸ｺﾞｼｯｸM-PRO" pitchFamily="50" charset="-128"/>
                <a:ea typeface="HG丸ｺﾞｼｯｸM-PRO" pitchFamily="50" charset="-128"/>
              </a:rPr>
              <a:t>「咲</a:t>
            </a:r>
            <a:r>
              <a:rPr lang="ja-JP" altLang="en-US" sz="1800" b="1" dirty="0" err="1" smtClean="0">
                <a:solidFill>
                  <a:schemeClr val="tx1"/>
                </a:solidFill>
                <a:latin typeface="HG丸ｺﾞｼｯｸM-PRO" pitchFamily="50" charset="-128"/>
                <a:ea typeface="HG丸ｺﾞｼｯｸM-PRO" pitchFamily="50" charset="-128"/>
              </a:rPr>
              <a:t>っく</a:t>
            </a:r>
            <a:r>
              <a:rPr lang="ja-JP" altLang="en-US" sz="1800" b="1" dirty="0" smtClean="0">
                <a:solidFill>
                  <a:schemeClr val="tx1"/>
                </a:solidFill>
                <a:latin typeface="HG丸ｺﾞｼｯｸM-PRO" pitchFamily="50" charset="-128"/>
                <a:ea typeface="HG丸ｺﾞｼｯｸM-PRO" pitchFamily="50" charset="-128"/>
              </a:rPr>
              <a:t>南花台</a:t>
            </a:r>
            <a:r>
              <a:rPr lang="en-US" altLang="ja-JP" sz="1800" b="1" dirty="0" smtClean="0">
                <a:solidFill>
                  <a:schemeClr val="tx1"/>
                </a:solidFill>
                <a:latin typeface="HG丸ｺﾞｼｯｸM-PRO" pitchFamily="50" charset="-128"/>
                <a:ea typeface="HG丸ｺﾞｼｯｸM-PRO" pitchFamily="50" charset="-128"/>
              </a:rPr>
              <a:t>.com</a:t>
            </a:r>
            <a:r>
              <a:rPr lang="ja-JP" altLang="en-US" sz="1800" b="1" dirty="0" smtClean="0">
                <a:solidFill>
                  <a:schemeClr val="tx1"/>
                </a:solidFill>
                <a:latin typeface="HG丸ｺﾞｼｯｸM-PRO" pitchFamily="50" charset="-128"/>
                <a:ea typeface="HG丸ｺﾞｼｯｸM-PRO" pitchFamily="50" charset="-128"/>
              </a:rPr>
              <a:t>」</a:t>
            </a:r>
            <a:endParaRPr lang="en-US" altLang="ja-JP" sz="1800" b="1" dirty="0" smtClean="0">
              <a:solidFill>
                <a:schemeClr val="tx1"/>
              </a:solidFill>
              <a:latin typeface="HG丸ｺﾞｼｯｸM-PRO" pitchFamily="50" charset="-128"/>
              <a:ea typeface="HG丸ｺﾞｼｯｸM-PRO" pitchFamily="50" charset="-128"/>
            </a:endParaRPr>
          </a:p>
        </p:txBody>
      </p:sp>
      <p:sp>
        <p:nvSpPr>
          <p:cNvPr id="12296" name="テキスト ボックス 2"/>
          <p:cNvSpPr txBox="1">
            <a:spLocks noChangeArrowheads="1"/>
          </p:cNvSpPr>
          <p:nvPr/>
        </p:nvSpPr>
        <p:spPr bwMode="auto">
          <a:xfrm>
            <a:off x="4159636" y="2538413"/>
            <a:ext cx="15077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800" b="1" dirty="0">
                <a:solidFill>
                  <a:schemeClr val="tx1"/>
                </a:solidFill>
                <a:ea typeface="ＭＳ Ｐゴシック" charset="-128"/>
              </a:rPr>
              <a:t>地域の団体・お店・おけいこ、街ネタ等地域の情報</a:t>
            </a:r>
          </a:p>
        </p:txBody>
      </p:sp>
      <p:sp>
        <p:nvSpPr>
          <p:cNvPr id="12297" name="テキスト ボックス 13"/>
          <p:cNvSpPr txBox="1">
            <a:spLocks noChangeArrowheads="1"/>
          </p:cNvSpPr>
          <p:nvPr/>
        </p:nvSpPr>
        <p:spPr bwMode="auto">
          <a:xfrm>
            <a:off x="402570" y="5775325"/>
            <a:ext cx="208119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2000" b="1" dirty="0">
                <a:solidFill>
                  <a:srgbClr val="002060"/>
                </a:solidFill>
                <a:latin typeface="HG創英角ﾎﾟｯﾌﾟ体" pitchFamily="49" charset="-128"/>
                <a:ea typeface="HG創英角ﾎﾟｯﾌﾟ体" pitchFamily="49" charset="-128"/>
              </a:rPr>
              <a:t>広くまちの魅力を情報発信</a:t>
            </a:r>
          </a:p>
        </p:txBody>
      </p:sp>
      <p:pic>
        <p:nvPicPr>
          <p:cNvPr id="12298" name="Picture 11"/>
          <p:cNvPicPr>
            <a:picLocks noChangeAspect="1" noChangeArrowheads="1"/>
          </p:cNvPicPr>
          <p:nvPr/>
        </p:nvPicPr>
        <p:blipFill>
          <a:blip r:embed="rId8">
            <a:extLst>
              <a:ext uri="{28A0092B-C50C-407E-A947-70E740481C1C}">
                <a14:useLocalDpi xmlns:a14="http://schemas.microsoft.com/office/drawing/2010/main" val="0"/>
              </a:ext>
            </a:extLst>
          </a:blip>
          <a:srcRect l="4848" t="22043" r="64926" b="35283"/>
          <a:stretch>
            <a:fillRect/>
          </a:stretch>
        </p:blipFill>
        <p:spPr bwMode="auto">
          <a:xfrm>
            <a:off x="6948488" y="4791223"/>
            <a:ext cx="2087562" cy="166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9" name="テキスト ボックス 15"/>
          <p:cNvSpPr txBox="1">
            <a:spLocks noChangeArrowheads="1"/>
          </p:cNvSpPr>
          <p:nvPr/>
        </p:nvSpPr>
        <p:spPr bwMode="auto">
          <a:xfrm>
            <a:off x="7020273" y="4789636"/>
            <a:ext cx="204117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800" b="1" dirty="0">
                <a:solidFill>
                  <a:srgbClr val="002060"/>
                </a:solidFill>
                <a:latin typeface="HGPｺﾞｼｯｸE" pitchFamily="50" charset="-128"/>
                <a:ea typeface="HGPｺﾞｼｯｸE" pitchFamily="50" charset="-128"/>
              </a:rPr>
              <a:t>「コノミヤテラス」</a:t>
            </a:r>
            <a:r>
              <a:rPr lang="ja-JP" altLang="en-US" sz="1800" b="1" dirty="0">
                <a:solidFill>
                  <a:srgbClr val="002060"/>
                </a:solidFill>
                <a:ea typeface="ＭＳ Ｐゴシック" charset="-128"/>
              </a:rPr>
              <a:t>で情報発信</a:t>
            </a:r>
          </a:p>
        </p:txBody>
      </p:sp>
      <p:cxnSp>
        <p:nvCxnSpPr>
          <p:cNvPr id="15" name="直線コネクタ 14"/>
          <p:cNvCxnSpPr/>
          <p:nvPr/>
        </p:nvCxnSpPr>
        <p:spPr>
          <a:xfrm>
            <a:off x="346132" y="1184275"/>
            <a:ext cx="879786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301" name="Picture 3" descr="C:\Users\taninoue\AppData\Local\Microsoft\Windows\Temporary Internet Files\Content.Outlook\OD0X50FN\SAC_mark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88" y="88900"/>
            <a:ext cx="101441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スライド番号プレースホルダー 1"/>
          <p:cNvSpPr>
            <a:spLocks noGrp="1"/>
          </p:cNvSpPr>
          <p:nvPr>
            <p:ph type="sldNum" sz="quarter" idx="12"/>
          </p:nvPr>
        </p:nvSpPr>
        <p:spPr>
          <a:xfrm>
            <a:off x="612648" y="6356350"/>
            <a:ext cx="1981200" cy="365760"/>
          </a:xfrm>
        </p:spPr>
        <p:txBody>
          <a:bodyPr/>
          <a:lstStyle/>
          <a:p>
            <a:fld id="{99AB3DE6-44B0-4A45-92C7-3BA56FC8569E}" type="slidenum">
              <a:rPr kumimoji="1" lang="ja-JP" altLang="en-US" smtClean="0"/>
              <a:t>136</a:t>
            </a:fld>
            <a:endParaRPr kumimoji="1" lang="ja-JP" altLang="en-US" dirty="0"/>
          </a:p>
        </p:txBody>
      </p:sp>
    </p:spTree>
    <p:extLst>
      <p:ext uri="{BB962C8B-B14F-4D97-AF65-F5344CB8AC3E}">
        <p14:creationId xmlns:p14="http://schemas.microsoft.com/office/powerpoint/2010/main" val="32768726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1"/>
          <p:cNvPicPr>
            <a:picLocks noChangeAspect="1" noChangeArrowheads="1"/>
          </p:cNvPicPr>
          <p:nvPr/>
        </p:nvPicPr>
        <p:blipFill>
          <a:blip r:embed="rId2">
            <a:extLst>
              <a:ext uri="{28A0092B-C50C-407E-A947-70E740481C1C}">
                <a14:useLocalDpi xmlns:a14="http://schemas.microsoft.com/office/drawing/2010/main" val="0"/>
              </a:ext>
            </a:extLst>
          </a:blip>
          <a:srcRect l="55815" t="50000" r="30321" b="26183"/>
          <a:stretch>
            <a:fillRect/>
          </a:stretch>
        </p:blipFill>
        <p:spPr bwMode="auto">
          <a:xfrm>
            <a:off x="169863" y="3726210"/>
            <a:ext cx="2947987" cy="269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p:cNvPicPr>
            <a:picLocks noChangeAspect="1" noChangeArrowheads="1"/>
          </p:cNvPicPr>
          <p:nvPr/>
        </p:nvPicPr>
        <p:blipFill>
          <a:blip r:embed="rId3">
            <a:extLst>
              <a:ext uri="{28A0092B-C50C-407E-A947-70E740481C1C}">
                <a14:useLocalDpi xmlns:a14="http://schemas.microsoft.com/office/drawing/2010/main" val="0"/>
              </a:ext>
            </a:extLst>
          </a:blip>
          <a:srcRect l="20375" t="9070" r="20158" b="8766"/>
          <a:stretch>
            <a:fillRect/>
          </a:stretch>
        </p:blipFill>
        <p:spPr bwMode="auto">
          <a:xfrm>
            <a:off x="2343150" y="1738660"/>
            <a:ext cx="3722688" cy="274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1473029" y="238988"/>
            <a:ext cx="6020536" cy="707886"/>
          </a:xfrm>
          <a:prstGeom prst="rect">
            <a:avLst/>
          </a:prstGeom>
          <a:noFill/>
        </p:spPr>
        <p:txBody>
          <a:bodyPr>
            <a:spAutoFit/>
          </a:bodyPr>
          <a:lstStyle/>
          <a:p>
            <a:pPr algn="ctr">
              <a:defRPr/>
            </a:pPr>
            <a:r>
              <a:rPr lang="ja-JP" altLang="en-US" sz="4000" b="1" dirty="0">
                <a:ln w="12700">
                  <a:solidFill>
                    <a:schemeClr val="tx2">
                      <a:satMod val="155000"/>
                    </a:schemeClr>
                  </a:solidFill>
                  <a:prstDash val="solid"/>
                </a:ln>
                <a:solidFill>
                  <a:schemeClr val="accent4">
                    <a:lumMod val="40000"/>
                    <a:lumOff val="60000"/>
                  </a:schemeClr>
                </a:solidFill>
                <a:effectLst>
                  <a:outerShdw blurRad="41275" dist="20320" dir="1800000" algn="tl" rotWithShape="0">
                    <a:srgbClr val="000000">
                      <a:alpha val="40000"/>
                    </a:srgbClr>
                  </a:outerShdw>
                </a:effectLst>
              </a:rPr>
              <a:t>子育て・子育ち環境づくり</a:t>
            </a:r>
          </a:p>
        </p:txBody>
      </p:sp>
      <p:sp>
        <p:nvSpPr>
          <p:cNvPr id="10246" name="テキスト ボックス 11"/>
          <p:cNvSpPr txBox="1">
            <a:spLocks noChangeArrowheads="1"/>
          </p:cNvSpPr>
          <p:nvPr/>
        </p:nvSpPr>
        <p:spPr bwMode="auto">
          <a:xfrm>
            <a:off x="85725" y="1268760"/>
            <a:ext cx="2887663" cy="923925"/>
          </a:xfrm>
          <a:prstGeom prst="rect">
            <a:avLst/>
          </a:prstGeom>
          <a:solidFill>
            <a:schemeClr val="accent2">
              <a:lumMod val="75000"/>
            </a:schemeClr>
          </a:solidFill>
          <a:ln w="9525">
            <a:solidFill>
              <a:schemeClr val="accent1"/>
            </a:solidFill>
            <a:miter lim="800000"/>
            <a:headEnd/>
            <a:tailEnd/>
          </a:ln>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defRPr/>
            </a:pPr>
            <a:r>
              <a:rPr lang="ja-JP" altLang="en-US" sz="1800" b="1" dirty="0" smtClean="0">
                <a:solidFill>
                  <a:schemeClr val="bg1"/>
                </a:solidFill>
                <a:latin typeface="HG丸ｺﾞｼｯｸM-PRO" pitchFamily="50" charset="-128"/>
                <a:ea typeface="HG丸ｺﾞｼｯｸM-PRO" pitchFamily="50" charset="-128"/>
              </a:rPr>
              <a:t>地域の魅力を生かした、南花台でしかできない子育て・子育ち環境づくり</a:t>
            </a:r>
            <a:endParaRPr lang="en-US" altLang="ja-JP" sz="1800" b="1" dirty="0" smtClean="0">
              <a:solidFill>
                <a:schemeClr val="bg1"/>
              </a:solidFill>
              <a:latin typeface="HG丸ｺﾞｼｯｸM-PRO" pitchFamily="50" charset="-128"/>
              <a:ea typeface="HG丸ｺﾞｼｯｸM-PRO" pitchFamily="50" charset="-128"/>
            </a:endParaRPr>
          </a:p>
        </p:txBody>
      </p:sp>
      <p:sp>
        <p:nvSpPr>
          <p:cNvPr id="13318" name="テキスト ボックス 12"/>
          <p:cNvSpPr txBox="1">
            <a:spLocks noChangeArrowheads="1"/>
          </p:cNvSpPr>
          <p:nvPr/>
        </p:nvSpPr>
        <p:spPr bwMode="auto">
          <a:xfrm>
            <a:off x="0" y="2386360"/>
            <a:ext cx="2343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800" b="1">
                <a:solidFill>
                  <a:schemeClr val="tx1"/>
                </a:solidFill>
                <a:latin typeface="HGPｺﾞｼｯｸE" pitchFamily="50" charset="-128"/>
                <a:ea typeface="HGPｺﾞｼｯｸE" pitchFamily="50" charset="-128"/>
              </a:rPr>
              <a:t>咲っく南花台</a:t>
            </a:r>
            <a:r>
              <a:rPr lang="en-US" altLang="ja-JP" sz="1800" b="1">
                <a:solidFill>
                  <a:schemeClr val="tx1"/>
                </a:solidFill>
                <a:latin typeface="HGPｺﾞｼｯｸE" pitchFamily="50" charset="-128"/>
                <a:ea typeface="HGPｺﾞｼｯｸE" pitchFamily="50" charset="-128"/>
              </a:rPr>
              <a:t>U40</a:t>
            </a:r>
            <a:r>
              <a:rPr lang="ja-JP" altLang="en-US" sz="1800" b="1">
                <a:solidFill>
                  <a:schemeClr val="tx1"/>
                </a:solidFill>
                <a:latin typeface="HGPｺﾞｼｯｸE" pitchFamily="50" charset="-128"/>
                <a:ea typeface="HGPｺﾞｼｯｸE" pitchFamily="50" charset="-128"/>
              </a:rPr>
              <a:t>会議</a:t>
            </a:r>
            <a:endParaRPr lang="en-US" altLang="ja-JP" sz="1800" b="1">
              <a:solidFill>
                <a:schemeClr val="tx1"/>
              </a:solidFill>
              <a:latin typeface="HGPｺﾞｼｯｸE" pitchFamily="50" charset="-128"/>
              <a:ea typeface="HGPｺﾞｼｯｸE" pitchFamily="50" charset="-128"/>
            </a:endParaRPr>
          </a:p>
          <a:p>
            <a:pPr eaLnBrk="1" hangingPunct="1">
              <a:spcBef>
                <a:spcPct val="0"/>
              </a:spcBef>
              <a:spcAft>
                <a:spcPct val="0"/>
              </a:spcAft>
              <a:buClrTx/>
              <a:buSzTx/>
              <a:buFontTx/>
              <a:buNone/>
            </a:pPr>
            <a:r>
              <a:rPr lang="ja-JP" altLang="en-US" sz="1800" b="1">
                <a:solidFill>
                  <a:schemeClr val="tx1"/>
                </a:solidFill>
                <a:latin typeface="HG丸ｺﾞｼｯｸM-PRO" pitchFamily="50" charset="-128"/>
                <a:ea typeface="HG丸ｺﾞｼｯｸM-PRO" pitchFamily="50" charset="-128"/>
              </a:rPr>
              <a:t>子育て世代のニーズの把握と、子育て世代のまちづくり参画</a:t>
            </a:r>
            <a:endParaRPr lang="en-US" altLang="ja-JP" sz="1800" b="1">
              <a:solidFill>
                <a:schemeClr val="tx1"/>
              </a:solidFill>
              <a:latin typeface="HG丸ｺﾞｼｯｸM-PRO" pitchFamily="50" charset="-128"/>
              <a:ea typeface="HG丸ｺﾞｼｯｸM-PRO" pitchFamily="50" charset="-128"/>
            </a:endParaRPr>
          </a:p>
        </p:txBody>
      </p:sp>
      <p:sp>
        <p:nvSpPr>
          <p:cNvPr id="13319" name="テキスト ボックス 13"/>
          <p:cNvSpPr txBox="1">
            <a:spLocks noChangeArrowheads="1"/>
          </p:cNvSpPr>
          <p:nvPr/>
        </p:nvSpPr>
        <p:spPr bwMode="auto">
          <a:xfrm>
            <a:off x="3425825" y="4488210"/>
            <a:ext cx="23701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800" b="1">
                <a:solidFill>
                  <a:schemeClr val="tx1"/>
                </a:solidFill>
                <a:latin typeface="HGPｺﾞｼｯｸE" pitchFamily="50" charset="-128"/>
                <a:ea typeface="HGPｺﾞｼｯｸE" pitchFamily="50" charset="-128"/>
              </a:rPr>
              <a:t>ニコニコサロン</a:t>
            </a:r>
            <a:endParaRPr lang="en-US" altLang="ja-JP" sz="1800" b="1">
              <a:solidFill>
                <a:schemeClr val="tx1"/>
              </a:solidFill>
              <a:latin typeface="HGPｺﾞｼｯｸE" pitchFamily="50" charset="-128"/>
              <a:ea typeface="HGPｺﾞｼｯｸE" pitchFamily="50" charset="-128"/>
            </a:endParaRPr>
          </a:p>
          <a:p>
            <a:pPr eaLnBrk="1" hangingPunct="1">
              <a:spcBef>
                <a:spcPct val="0"/>
              </a:spcBef>
              <a:spcAft>
                <a:spcPct val="0"/>
              </a:spcAft>
              <a:buClrTx/>
              <a:buSzTx/>
              <a:buFontTx/>
              <a:buNone/>
            </a:pPr>
            <a:r>
              <a:rPr lang="ja-JP" altLang="en-US" sz="1800" b="1">
                <a:solidFill>
                  <a:schemeClr val="tx1"/>
                </a:solidFill>
                <a:latin typeface="HG丸ｺﾞｼｯｸM-PRO" pitchFamily="50" charset="-128"/>
                <a:ea typeface="HG丸ｺﾞｼｯｸM-PRO" pitchFamily="50" charset="-128"/>
              </a:rPr>
              <a:t>地域の乳幼児の遊び場をつくり、子育て世代の仲間づくり・悩み解消</a:t>
            </a:r>
            <a:endParaRPr lang="en-US" altLang="ja-JP" sz="1800" b="1">
              <a:solidFill>
                <a:schemeClr val="tx1"/>
              </a:solidFill>
              <a:latin typeface="HG丸ｺﾞｼｯｸM-PRO" pitchFamily="50" charset="-128"/>
              <a:ea typeface="HG丸ｺﾞｼｯｸM-PRO" pitchFamily="50" charset="-128"/>
            </a:endParaRPr>
          </a:p>
        </p:txBody>
      </p:sp>
      <p:sp>
        <p:nvSpPr>
          <p:cNvPr id="13320" name="テキスト ボックス 14"/>
          <p:cNvSpPr txBox="1">
            <a:spLocks noChangeArrowheads="1"/>
          </p:cNvSpPr>
          <p:nvPr/>
        </p:nvSpPr>
        <p:spPr bwMode="auto">
          <a:xfrm>
            <a:off x="6065838" y="1583085"/>
            <a:ext cx="2994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800" b="1">
                <a:solidFill>
                  <a:schemeClr val="tx1"/>
                </a:solidFill>
                <a:latin typeface="HGPｺﾞｼｯｸE" pitchFamily="50" charset="-128"/>
                <a:ea typeface="HGPｺﾞｼｯｸE" pitchFamily="50" charset="-128"/>
              </a:rPr>
              <a:t>カヌーづくりプロジェクト</a:t>
            </a:r>
            <a:endParaRPr lang="en-US" altLang="ja-JP" sz="1800" b="1">
              <a:solidFill>
                <a:schemeClr val="tx1"/>
              </a:solidFill>
              <a:latin typeface="HGPｺﾞｼｯｸE" pitchFamily="50" charset="-128"/>
              <a:ea typeface="HGPｺﾞｼｯｸE" pitchFamily="50" charset="-128"/>
            </a:endParaRPr>
          </a:p>
          <a:p>
            <a:pPr eaLnBrk="1" hangingPunct="1">
              <a:spcBef>
                <a:spcPct val="0"/>
              </a:spcBef>
              <a:spcAft>
                <a:spcPct val="0"/>
              </a:spcAft>
              <a:buClrTx/>
              <a:buSzTx/>
              <a:buFontTx/>
              <a:buNone/>
            </a:pPr>
            <a:r>
              <a:rPr lang="ja-JP" altLang="en-US" sz="1800" b="1">
                <a:solidFill>
                  <a:schemeClr val="tx1"/>
                </a:solidFill>
                <a:latin typeface="HG丸ｺﾞｼｯｸM-PRO" pitchFamily="50" charset="-128"/>
                <a:ea typeface="HG丸ｺﾞｼｯｸM-PRO" pitchFamily="50" charset="-128"/>
              </a:rPr>
              <a:t>地域の子供から高齢者により地元木材を活用し、手づくりカヌーを制作</a:t>
            </a:r>
            <a:endParaRPr lang="en-US" altLang="ja-JP" sz="1800" b="1">
              <a:solidFill>
                <a:schemeClr val="tx1"/>
              </a:solidFill>
              <a:latin typeface="HG丸ｺﾞｼｯｸM-PRO" pitchFamily="50" charset="-128"/>
              <a:ea typeface="HG丸ｺﾞｼｯｸM-PRO" pitchFamily="50" charset="-128"/>
            </a:endParaRPr>
          </a:p>
        </p:txBody>
      </p:sp>
      <p:pic>
        <p:nvPicPr>
          <p:cNvPr id="13321" name="Picture 11"/>
          <p:cNvPicPr>
            <a:picLocks noChangeAspect="1" noChangeArrowheads="1"/>
          </p:cNvPicPr>
          <p:nvPr/>
        </p:nvPicPr>
        <p:blipFill>
          <a:blip r:embed="rId4">
            <a:extLst>
              <a:ext uri="{28A0092B-C50C-407E-A947-70E740481C1C}">
                <a14:useLocalDpi xmlns:a14="http://schemas.microsoft.com/office/drawing/2010/main" val="0"/>
              </a:ext>
            </a:extLst>
          </a:blip>
          <a:srcRect l="39560" t="28502" r="38789" b="17050"/>
          <a:stretch>
            <a:fillRect/>
          </a:stretch>
        </p:blipFill>
        <p:spPr bwMode="auto">
          <a:xfrm>
            <a:off x="6153150" y="2824510"/>
            <a:ext cx="2817813" cy="377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直線コネクタ 11"/>
          <p:cNvCxnSpPr/>
          <p:nvPr/>
        </p:nvCxnSpPr>
        <p:spPr>
          <a:xfrm>
            <a:off x="0" y="1184275"/>
            <a:ext cx="91440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323" name="Picture 3" descr="C:\Users\taninoue\AppData\Local\Microsoft\Windows\Temporary Internet Files\Content.Outlook\OD0X50FN\SAC_mar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8" y="88900"/>
            <a:ext cx="101441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2"/>
          <p:cNvPicPr>
            <a:picLocks noChangeAspect="1" noChangeArrowheads="1"/>
          </p:cNvPicPr>
          <p:nvPr/>
        </p:nvPicPr>
        <p:blipFill>
          <a:blip r:embed="rId6">
            <a:extLst>
              <a:ext uri="{28A0092B-C50C-407E-A947-70E740481C1C}">
                <a14:useLocalDpi xmlns:a14="http://schemas.microsoft.com/office/drawing/2010/main" val="0"/>
              </a:ext>
            </a:extLst>
          </a:blip>
          <a:srcRect l="29813" t="23328" r="24847" b="4648"/>
          <a:stretch>
            <a:fillRect/>
          </a:stretch>
        </p:blipFill>
        <p:spPr bwMode="auto">
          <a:xfrm rot="802806">
            <a:off x="6034088" y="4231035"/>
            <a:ext cx="3195637" cy="270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t>137</a:t>
            </a:fld>
            <a:endParaRPr kumimoji="1" lang="ja-JP" altLang="en-US"/>
          </a:p>
        </p:txBody>
      </p:sp>
    </p:spTree>
    <p:extLst>
      <p:ext uri="{BB962C8B-B14F-4D97-AF65-F5344CB8AC3E}">
        <p14:creationId xmlns:p14="http://schemas.microsoft.com/office/powerpoint/2010/main" val="89907556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a:off x="5499100" y="2632075"/>
            <a:ext cx="2698750" cy="2700338"/>
          </a:xfrm>
          <a:prstGeom prst="ellipse">
            <a:avLst/>
          </a:prstGeom>
          <a:noFill/>
          <a:ln w="2413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4576022" y="295585"/>
            <a:ext cx="4370266" cy="707886"/>
          </a:xfrm>
          <a:prstGeom prst="rect">
            <a:avLst/>
          </a:prstGeom>
          <a:noFill/>
        </p:spPr>
        <p:txBody>
          <a:bodyPr>
            <a:spAutoFit/>
          </a:bodyPr>
          <a:lstStyle/>
          <a:p>
            <a:pPr algn="ctr">
              <a:defRPr/>
            </a:pPr>
            <a:r>
              <a:rPr lang="ja-JP" altLang="en-US" sz="4000" b="1" dirty="0">
                <a:ln w="12700">
                  <a:solidFill>
                    <a:schemeClr val="tx2">
                      <a:satMod val="155000"/>
                    </a:schemeClr>
                  </a:solidFill>
                  <a:prstDash val="solid"/>
                </a:ln>
                <a:solidFill>
                  <a:schemeClr val="accent4">
                    <a:lumMod val="40000"/>
                    <a:lumOff val="60000"/>
                  </a:schemeClr>
                </a:solidFill>
                <a:effectLst>
                  <a:outerShdw blurRad="41275" dist="20320" dir="1800000" algn="tl" rotWithShape="0">
                    <a:srgbClr val="000000">
                      <a:alpha val="40000"/>
                    </a:srgbClr>
                  </a:outerShdw>
                </a:effectLst>
              </a:rPr>
              <a:t>生きがいづく</a:t>
            </a:r>
            <a:r>
              <a:rPr lang="ja-JP" altLang="en-US" sz="4000" b="1" dirty="0" err="1">
                <a:ln w="12700">
                  <a:solidFill>
                    <a:schemeClr val="tx2">
                      <a:satMod val="155000"/>
                    </a:schemeClr>
                  </a:solidFill>
                  <a:prstDash val="solid"/>
                </a:ln>
                <a:solidFill>
                  <a:schemeClr val="accent4">
                    <a:lumMod val="40000"/>
                    <a:lumOff val="60000"/>
                  </a:schemeClr>
                </a:solidFill>
                <a:effectLst>
                  <a:outerShdw blurRad="41275" dist="20320" dir="1800000" algn="tl" rotWithShape="0">
                    <a:srgbClr val="000000">
                      <a:alpha val="40000"/>
                    </a:srgbClr>
                  </a:outerShdw>
                </a:effectLst>
              </a:rPr>
              <a:t>り</a:t>
            </a:r>
            <a:endParaRPr lang="ja-JP" altLang="en-US" sz="4000" b="1" dirty="0">
              <a:ln w="12700">
                <a:solidFill>
                  <a:schemeClr val="tx2">
                    <a:satMod val="155000"/>
                  </a:schemeClr>
                </a:solidFill>
                <a:prstDash val="solid"/>
              </a:ln>
              <a:solidFill>
                <a:schemeClr val="accent4">
                  <a:lumMod val="40000"/>
                  <a:lumOff val="60000"/>
                </a:schemeClr>
              </a:solidFill>
              <a:effectLst>
                <a:outerShdw blurRad="41275" dist="20320" dir="1800000" algn="tl" rotWithShape="0">
                  <a:srgbClr val="000000">
                    <a:alpha val="40000"/>
                  </a:srgbClr>
                </a:outerShdw>
              </a:effectLst>
            </a:endParaRPr>
          </a:p>
        </p:txBody>
      </p:sp>
      <p:sp>
        <p:nvSpPr>
          <p:cNvPr id="17" name="正方形/長方形 16"/>
          <p:cNvSpPr/>
          <p:nvPr/>
        </p:nvSpPr>
        <p:spPr>
          <a:xfrm>
            <a:off x="388652" y="260648"/>
            <a:ext cx="4370266" cy="707886"/>
          </a:xfrm>
          <a:prstGeom prst="rect">
            <a:avLst/>
          </a:prstGeom>
          <a:noFill/>
        </p:spPr>
        <p:txBody>
          <a:bodyPr>
            <a:spAutoFit/>
          </a:bodyPr>
          <a:lstStyle/>
          <a:p>
            <a:pPr algn="ctr">
              <a:defRPr/>
            </a:pPr>
            <a:r>
              <a:rPr lang="ja-JP" altLang="en-US" sz="4000" b="1" dirty="0">
                <a:ln w="12700">
                  <a:solidFill>
                    <a:schemeClr val="tx2">
                      <a:satMod val="155000"/>
                    </a:schemeClr>
                  </a:solidFill>
                  <a:prstDash val="solid"/>
                </a:ln>
                <a:solidFill>
                  <a:schemeClr val="accent4">
                    <a:lumMod val="40000"/>
                    <a:lumOff val="60000"/>
                  </a:schemeClr>
                </a:solidFill>
                <a:effectLst>
                  <a:outerShdw blurRad="41275" dist="20320" dir="1800000" algn="tl" rotWithShape="0">
                    <a:srgbClr val="000000">
                      <a:alpha val="40000"/>
                    </a:srgbClr>
                  </a:outerShdw>
                </a:effectLst>
              </a:rPr>
              <a:t>ストック活用</a:t>
            </a:r>
          </a:p>
        </p:txBody>
      </p:sp>
      <p:sp>
        <p:nvSpPr>
          <p:cNvPr id="4" name="円/楕円 3"/>
          <p:cNvSpPr/>
          <p:nvPr/>
        </p:nvSpPr>
        <p:spPr>
          <a:xfrm>
            <a:off x="6040438" y="2103438"/>
            <a:ext cx="1655762" cy="13208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2060"/>
                </a:solidFill>
              </a:rPr>
              <a:t>経験豊かな人材</a:t>
            </a:r>
          </a:p>
        </p:txBody>
      </p:sp>
      <p:sp>
        <p:nvSpPr>
          <p:cNvPr id="18" name="円/楕円 17"/>
          <p:cNvSpPr/>
          <p:nvPr/>
        </p:nvSpPr>
        <p:spPr>
          <a:xfrm>
            <a:off x="7334250" y="3424238"/>
            <a:ext cx="1655763" cy="13208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2060"/>
                </a:solidFill>
              </a:rPr>
              <a:t>地域課題解決</a:t>
            </a:r>
          </a:p>
        </p:txBody>
      </p:sp>
      <p:sp>
        <p:nvSpPr>
          <p:cNvPr id="19" name="円/楕円 18"/>
          <p:cNvSpPr/>
          <p:nvPr/>
        </p:nvSpPr>
        <p:spPr>
          <a:xfrm>
            <a:off x="6040438" y="4743450"/>
            <a:ext cx="1655762" cy="13208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2060"/>
                </a:solidFill>
              </a:rPr>
              <a:t>ビジネスモデル化</a:t>
            </a:r>
          </a:p>
        </p:txBody>
      </p:sp>
      <p:sp>
        <p:nvSpPr>
          <p:cNvPr id="20" name="円/楕円 19"/>
          <p:cNvSpPr/>
          <p:nvPr/>
        </p:nvSpPr>
        <p:spPr>
          <a:xfrm>
            <a:off x="4716463" y="3424238"/>
            <a:ext cx="1655762" cy="131921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2060"/>
                </a:solidFill>
              </a:rPr>
              <a:t>生きがい</a:t>
            </a:r>
          </a:p>
        </p:txBody>
      </p:sp>
      <p:pic>
        <p:nvPicPr>
          <p:cNvPr id="13321" name="Picture 4"/>
          <p:cNvPicPr>
            <a:picLocks noChangeAspect="1" noChangeArrowheads="1"/>
          </p:cNvPicPr>
          <p:nvPr/>
        </p:nvPicPr>
        <p:blipFill>
          <a:blip r:embed="rId2"/>
          <a:srcRect l="36919" t="24989" r="25890" b="25807"/>
          <a:stretch>
            <a:fillRect/>
          </a:stretch>
        </p:blipFill>
        <p:spPr bwMode="auto">
          <a:xfrm>
            <a:off x="285750" y="1481138"/>
            <a:ext cx="2474913" cy="1746250"/>
          </a:xfrm>
          <a:prstGeom prst="rect">
            <a:avLst/>
          </a:prstGeom>
          <a:noFill/>
          <a:ln w="19050">
            <a:solidFill>
              <a:schemeClr val="accent4">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322" name="Picture 2"/>
          <p:cNvPicPr>
            <a:picLocks noChangeAspect="1" noChangeArrowheads="1"/>
          </p:cNvPicPr>
          <p:nvPr/>
        </p:nvPicPr>
        <p:blipFill>
          <a:blip r:embed="rId3"/>
          <a:srcRect l="19836" t="8083" r="20880" b="9364"/>
          <a:stretch>
            <a:fillRect/>
          </a:stretch>
        </p:blipFill>
        <p:spPr bwMode="auto">
          <a:xfrm>
            <a:off x="2157413" y="2776538"/>
            <a:ext cx="2287587" cy="1697037"/>
          </a:xfrm>
          <a:prstGeom prst="rect">
            <a:avLst/>
          </a:prstGeom>
          <a:noFill/>
          <a:ln w="19050">
            <a:solidFill>
              <a:schemeClr val="accent4">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323" name="Picture 3"/>
          <p:cNvPicPr>
            <a:picLocks noChangeAspect="1" noChangeArrowheads="1"/>
          </p:cNvPicPr>
          <p:nvPr/>
        </p:nvPicPr>
        <p:blipFill>
          <a:blip r:embed="rId4"/>
          <a:srcRect l="35175" t="25082" r="26389" b="30676"/>
          <a:stretch>
            <a:fillRect/>
          </a:stretch>
        </p:blipFill>
        <p:spPr bwMode="auto">
          <a:xfrm>
            <a:off x="285750" y="4000500"/>
            <a:ext cx="2476500" cy="1517650"/>
          </a:xfrm>
          <a:prstGeom prst="rect">
            <a:avLst/>
          </a:prstGeom>
          <a:noFill/>
          <a:ln w="19050">
            <a:solidFill>
              <a:schemeClr val="accent4">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324" name="Picture 6"/>
          <p:cNvPicPr>
            <a:picLocks noChangeAspect="1" noChangeArrowheads="1"/>
          </p:cNvPicPr>
          <p:nvPr/>
        </p:nvPicPr>
        <p:blipFill>
          <a:blip r:embed="rId5"/>
          <a:srcRect l="33241" t="15765" r="23402" b="32706"/>
          <a:stretch>
            <a:fillRect/>
          </a:stretch>
        </p:blipFill>
        <p:spPr bwMode="auto">
          <a:xfrm>
            <a:off x="2046288" y="5153025"/>
            <a:ext cx="2351087" cy="1489075"/>
          </a:xfrm>
          <a:prstGeom prst="rect">
            <a:avLst/>
          </a:prstGeom>
          <a:noFill/>
          <a:ln w="19050">
            <a:solidFill>
              <a:schemeClr val="accent4">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4349" name="テキスト ボックス 5"/>
          <p:cNvSpPr txBox="1">
            <a:spLocks noChangeArrowheads="1"/>
          </p:cNvSpPr>
          <p:nvPr/>
        </p:nvSpPr>
        <p:spPr bwMode="auto">
          <a:xfrm>
            <a:off x="2768600" y="1624013"/>
            <a:ext cx="1944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800" b="1">
                <a:solidFill>
                  <a:schemeClr val="tx1"/>
                </a:solidFill>
                <a:latin typeface="HGPｺﾞｼｯｸE" pitchFamily="50" charset="-128"/>
                <a:ea typeface="HGPｺﾞｼｯｸE" pitchFamily="50" charset="-128"/>
              </a:rPr>
              <a:t>コノミヤ空き店舗</a:t>
            </a:r>
          </a:p>
        </p:txBody>
      </p:sp>
      <p:sp>
        <p:nvSpPr>
          <p:cNvPr id="14350" name="テキスト ボックス 27"/>
          <p:cNvSpPr txBox="1">
            <a:spLocks noChangeArrowheads="1"/>
          </p:cNvSpPr>
          <p:nvPr/>
        </p:nvSpPr>
        <p:spPr bwMode="auto">
          <a:xfrm>
            <a:off x="933450" y="3424238"/>
            <a:ext cx="1944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800" b="1">
                <a:solidFill>
                  <a:schemeClr val="tx1"/>
                </a:solidFill>
                <a:latin typeface="HGPｺﾞｼｯｸE" pitchFamily="50" charset="-128"/>
                <a:ea typeface="HGPｺﾞｼｯｸE" pitchFamily="50" charset="-128"/>
              </a:rPr>
              <a:t>閉校校舎</a:t>
            </a:r>
          </a:p>
        </p:txBody>
      </p:sp>
      <p:sp>
        <p:nvSpPr>
          <p:cNvPr id="14351" name="テキスト ボックス 28"/>
          <p:cNvSpPr txBox="1">
            <a:spLocks noChangeArrowheads="1"/>
          </p:cNvSpPr>
          <p:nvPr/>
        </p:nvSpPr>
        <p:spPr bwMode="auto">
          <a:xfrm>
            <a:off x="2878138" y="4652963"/>
            <a:ext cx="1944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en-US" altLang="ja-JP" sz="1800" b="1">
                <a:solidFill>
                  <a:schemeClr val="tx1"/>
                </a:solidFill>
                <a:latin typeface="HGPｺﾞｼｯｸE" pitchFamily="50" charset="-128"/>
                <a:ea typeface="HGPｺﾞｼｯｸE" pitchFamily="50" charset="-128"/>
              </a:rPr>
              <a:t>UR</a:t>
            </a:r>
            <a:r>
              <a:rPr lang="ja-JP" altLang="en-US" sz="1800" b="1">
                <a:solidFill>
                  <a:schemeClr val="tx1"/>
                </a:solidFill>
                <a:latin typeface="HGPｺﾞｼｯｸE" pitchFamily="50" charset="-128"/>
                <a:ea typeface="HGPｺﾞｼｯｸE" pitchFamily="50" charset="-128"/>
              </a:rPr>
              <a:t>団地空家</a:t>
            </a:r>
          </a:p>
        </p:txBody>
      </p:sp>
      <p:sp>
        <p:nvSpPr>
          <p:cNvPr id="14352" name="テキスト ボックス 29"/>
          <p:cNvSpPr txBox="1">
            <a:spLocks noChangeArrowheads="1"/>
          </p:cNvSpPr>
          <p:nvPr/>
        </p:nvSpPr>
        <p:spPr bwMode="auto">
          <a:xfrm>
            <a:off x="862013" y="5800725"/>
            <a:ext cx="1439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800" b="1">
                <a:solidFill>
                  <a:schemeClr val="tx1"/>
                </a:solidFill>
                <a:latin typeface="HGPｺﾞｼｯｸE" pitchFamily="50" charset="-128"/>
                <a:ea typeface="HGPｺﾞｼｯｸE" pitchFamily="50" charset="-128"/>
              </a:rPr>
              <a:t>戸建住宅</a:t>
            </a:r>
            <a:endParaRPr lang="en-US" altLang="ja-JP" sz="1800" b="1">
              <a:solidFill>
                <a:schemeClr val="tx1"/>
              </a:solidFill>
              <a:latin typeface="HGPｺﾞｼｯｸE" pitchFamily="50" charset="-128"/>
              <a:ea typeface="HGPｺﾞｼｯｸE" pitchFamily="50" charset="-128"/>
            </a:endParaRPr>
          </a:p>
          <a:p>
            <a:pPr eaLnBrk="1" hangingPunct="1">
              <a:spcBef>
                <a:spcPct val="0"/>
              </a:spcBef>
              <a:spcAft>
                <a:spcPct val="0"/>
              </a:spcAft>
              <a:buClrTx/>
              <a:buSzTx/>
              <a:buFontTx/>
              <a:buNone/>
            </a:pPr>
            <a:r>
              <a:rPr lang="ja-JP" altLang="en-US" sz="1800" b="1">
                <a:solidFill>
                  <a:schemeClr val="tx1"/>
                </a:solidFill>
                <a:latin typeface="HGPｺﾞｼｯｸE" pitchFamily="50" charset="-128"/>
                <a:ea typeface="HGPｺﾞｼｯｸE" pitchFamily="50" charset="-128"/>
              </a:rPr>
              <a:t>空家空地</a:t>
            </a:r>
          </a:p>
        </p:txBody>
      </p:sp>
      <p:sp>
        <p:nvSpPr>
          <p:cNvPr id="7" name="角丸四角形 6"/>
          <p:cNvSpPr/>
          <p:nvPr/>
        </p:nvSpPr>
        <p:spPr>
          <a:xfrm>
            <a:off x="4932363" y="6157913"/>
            <a:ext cx="4038600" cy="56197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bg1"/>
                </a:solidFill>
                <a:latin typeface="HGPｺﾞｼｯｸE" panose="020B0900000000000000" pitchFamily="50" charset="-128"/>
                <a:ea typeface="HGPｺﾞｼｯｸE" panose="020B0900000000000000" pitchFamily="50" charset="-128"/>
              </a:rPr>
              <a:t>地域解決型ソーシャルビジネス構築</a:t>
            </a:r>
          </a:p>
        </p:txBody>
      </p:sp>
      <p:sp>
        <p:nvSpPr>
          <p:cNvPr id="14354" name="角丸四角形吹き出し 8"/>
          <p:cNvSpPr>
            <a:spLocks noChangeArrowheads="1"/>
          </p:cNvSpPr>
          <p:nvPr/>
        </p:nvSpPr>
        <p:spPr bwMode="auto">
          <a:xfrm>
            <a:off x="6577013" y="1266825"/>
            <a:ext cx="2476500" cy="779463"/>
          </a:xfrm>
          <a:prstGeom prst="wedgeRoundRectCallout">
            <a:avLst>
              <a:gd name="adj1" fmla="val 25713"/>
              <a:gd name="adj2" fmla="val 239611"/>
              <a:gd name="adj3" fmla="val 16667"/>
            </a:avLst>
          </a:prstGeom>
          <a:noFill/>
          <a:ln w="15875" algn="ctr">
            <a:solidFill>
              <a:srgbClr val="9EE0F8"/>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1400" b="1">
                <a:solidFill>
                  <a:schemeClr val="tx1"/>
                </a:solidFill>
                <a:latin typeface="HGPｺﾞｼｯｸE" pitchFamily="50" charset="-128"/>
                <a:ea typeface="HGPｺﾞｼｯｸE" pitchFamily="50" charset="-128"/>
              </a:rPr>
              <a:t>関西大学社会学部による生活実態調査により課題把握</a:t>
            </a:r>
          </a:p>
        </p:txBody>
      </p:sp>
      <p:cxnSp>
        <p:nvCxnSpPr>
          <p:cNvPr id="22" name="直線コネクタ 21"/>
          <p:cNvCxnSpPr/>
          <p:nvPr/>
        </p:nvCxnSpPr>
        <p:spPr>
          <a:xfrm>
            <a:off x="0" y="1184275"/>
            <a:ext cx="91440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357" name="Picture 3" descr="C:\Users\taninoue\AppData\Local\Microsoft\Windows\Temporary Internet Files\Content.Outlook\OD0X50FN\SAC_mark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88" y="88900"/>
            <a:ext cx="101441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t>138</a:t>
            </a:fld>
            <a:endParaRPr kumimoji="1" lang="ja-JP" altLang="en-US"/>
          </a:p>
        </p:txBody>
      </p:sp>
    </p:spTree>
    <p:extLst>
      <p:ext uri="{BB962C8B-B14F-4D97-AF65-F5344CB8AC3E}">
        <p14:creationId xmlns:p14="http://schemas.microsoft.com/office/powerpoint/2010/main" val="1553327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600" dirty="0" smtClean="0">
                <a:latin typeface="Meiryo UI" panose="020B0604030504040204" pitchFamily="50" charset="-128"/>
                <a:ea typeface="Meiryo UI" panose="020B0604030504040204" pitchFamily="50" charset="-128"/>
                <a:cs typeface="Meiryo UI" panose="020B0604030504040204" pitchFamily="50" charset="-128"/>
              </a:rPr>
              <a:t>循環器疾患や糖尿病での受療率が高い</a:t>
            </a:r>
            <a:endParaRPr kumimoji="1" lang="ja-JP" altLang="en-US" sz="3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268760"/>
            <a:ext cx="8118811" cy="489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683568" y="1347006"/>
            <a:ext cx="3312368" cy="276999"/>
          </a:xfrm>
          <a:prstGeom prst="rect">
            <a:avLst/>
          </a:prstGeom>
          <a:noFill/>
        </p:spPr>
        <p:txBody>
          <a:bodyPr wrap="square" rtlCol="0">
            <a:spAutoFit/>
          </a:bodyPr>
          <a:lstStyle/>
          <a:p>
            <a:pPr algn="ct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主な疾病分類別受療率（人口</a:t>
            </a:r>
            <a:r>
              <a:rPr lang="en-US" altLang="ja-JP" sz="1200" dirty="0" smtClean="0">
                <a:latin typeface="Meiryo UI" pitchFamily="50" charset="-128"/>
                <a:ea typeface="Meiryo UI" pitchFamily="50" charset="-128"/>
                <a:cs typeface="Meiryo UI" pitchFamily="50" charset="-128"/>
              </a:rPr>
              <a:t>10</a:t>
            </a:r>
            <a:r>
              <a:rPr lang="ja-JP" altLang="en-US" sz="1200" dirty="0" smtClean="0">
                <a:latin typeface="Meiryo UI" pitchFamily="50" charset="-128"/>
                <a:ea typeface="Meiryo UI" pitchFamily="50" charset="-128"/>
                <a:cs typeface="Meiryo UI" pitchFamily="50" charset="-128"/>
              </a:rPr>
              <a:t>万人対）</a:t>
            </a:r>
            <a:endParaRPr lang="en-US" altLang="ja-JP" sz="1200" dirty="0">
              <a:latin typeface="Meiryo UI" pitchFamily="50" charset="-128"/>
              <a:ea typeface="Meiryo UI" pitchFamily="50" charset="-128"/>
              <a:cs typeface="Meiryo UI" pitchFamily="50" charset="-128"/>
            </a:endParaRPr>
          </a:p>
        </p:txBody>
      </p:sp>
      <p:sp>
        <p:nvSpPr>
          <p:cNvPr id="6" name="テキスト ボックス 5"/>
          <p:cNvSpPr txBox="1"/>
          <p:nvPr/>
        </p:nvSpPr>
        <p:spPr>
          <a:xfrm>
            <a:off x="5724128" y="6525343"/>
            <a:ext cx="3096344" cy="276999"/>
          </a:xfrm>
          <a:prstGeom prst="rect">
            <a:avLst/>
          </a:prstGeom>
          <a:noFill/>
        </p:spPr>
        <p:txBody>
          <a:bodyPr wrap="square" rtlCol="0">
            <a:spAutoFit/>
          </a:bodyPr>
          <a:lstStyle/>
          <a:p>
            <a:pPr algn="r">
              <a:spcBef>
                <a:spcPts val="600"/>
              </a:spcBef>
            </a:pPr>
            <a:r>
              <a:rPr lang="ja-JP" altLang="en-US" sz="1200" dirty="0">
                <a:latin typeface="Meiryo UI" pitchFamily="50" charset="-128"/>
                <a:ea typeface="Meiryo UI" pitchFamily="50" charset="-128"/>
                <a:cs typeface="Meiryo UI" pitchFamily="50" charset="-128"/>
              </a:rPr>
              <a:t>厚生労働省</a:t>
            </a:r>
            <a:r>
              <a:rPr lang="ja-JP" altLang="en-US" sz="1200" dirty="0" smtClean="0">
                <a:latin typeface="Meiryo UI" pitchFamily="50" charset="-128"/>
                <a:ea typeface="Meiryo UI" pitchFamily="50" charset="-128"/>
                <a:cs typeface="Meiryo UI" pitchFamily="50" charset="-128"/>
              </a:rPr>
              <a:t>「平成</a:t>
            </a:r>
            <a:r>
              <a:rPr lang="en-US" altLang="ja-JP" sz="1200" dirty="0" smtClean="0">
                <a:latin typeface="Meiryo UI" pitchFamily="50" charset="-128"/>
                <a:ea typeface="Meiryo UI" pitchFamily="50" charset="-128"/>
                <a:cs typeface="Meiryo UI" pitchFamily="50" charset="-128"/>
              </a:rPr>
              <a:t>23</a:t>
            </a:r>
            <a:r>
              <a:rPr lang="ja-JP" altLang="en-US" sz="1200" dirty="0" smtClean="0">
                <a:latin typeface="Meiryo UI" pitchFamily="50" charset="-128"/>
                <a:ea typeface="Meiryo UI" pitchFamily="50" charset="-128"/>
                <a:cs typeface="Meiryo UI" pitchFamily="50" charset="-128"/>
              </a:rPr>
              <a:t>年　患者調査」より作成</a:t>
            </a:r>
            <a:endParaRPr lang="en-US" altLang="ja-JP" sz="1200" dirty="0">
              <a:latin typeface="Meiryo UI" pitchFamily="50" charset="-128"/>
              <a:ea typeface="Meiryo UI" pitchFamily="50" charset="-128"/>
              <a:cs typeface="Meiryo UI" pitchFamily="50" charset="-128"/>
            </a:endParaRPr>
          </a:p>
        </p:txBody>
      </p:sp>
      <p:sp>
        <p:nvSpPr>
          <p:cNvPr id="7" name="スライド番号プレースホルダー 4"/>
          <p:cNvSpPr>
            <a:spLocks noGrp="1"/>
          </p:cNvSpPr>
          <p:nvPr>
            <p:ph type="sldNum" sz="quarter" idx="12"/>
          </p:nvPr>
        </p:nvSpPr>
        <p:spPr>
          <a:xfrm>
            <a:off x="612648" y="6356350"/>
            <a:ext cx="1981200" cy="365760"/>
          </a:xfrm>
        </p:spPr>
        <p:txBody>
          <a:bodyPr/>
          <a:lstStyle/>
          <a:p>
            <a:fld id="{99AB3DE6-44B0-4A45-92C7-3BA56FC8569E}" type="slidenum">
              <a:rPr kumimoji="1" lang="ja-JP" altLang="en-US" smtClean="0"/>
              <a:pPr/>
              <a:t>13</a:t>
            </a:fld>
            <a:endParaRPr kumimoji="1" lang="ja-JP" altLang="en-US" dirty="0"/>
          </a:p>
        </p:txBody>
      </p:sp>
    </p:spTree>
    <p:extLst>
      <p:ext uri="{BB962C8B-B14F-4D97-AF65-F5344CB8AC3E}">
        <p14:creationId xmlns:p14="http://schemas.microsoft.com/office/powerpoint/2010/main" val="339174736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先進事例に学ぶ</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27768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①「市民の健康寿命延伸にむけた取組み」</a:t>
            </a:r>
            <a:r>
              <a:rPr kumimoji="1" lang="en-US" altLang="ja-JP" dirty="0" smtClean="0"/>
              <a:t/>
            </a:r>
            <a:br>
              <a:rPr kumimoji="1" lang="en-US" altLang="ja-JP" dirty="0" smtClean="0"/>
            </a:br>
            <a:r>
              <a:rPr kumimoji="1" lang="en-US" altLang="ja-JP" dirty="0" smtClean="0"/>
              <a:t>【</a:t>
            </a:r>
            <a:r>
              <a:rPr kumimoji="1" lang="ja-JP" altLang="en-US" dirty="0" smtClean="0"/>
              <a:t>取組み主体：兵庫県尼崎市</a:t>
            </a:r>
            <a:r>
              <a:rPr kumimoji="1"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140</a:t>
            </a:fld>
            <a:endParaRPr kumimoji="1" lang="ja-JP" altLang="en-US"/>
          </a:p>
        </p:txBody>
      </p:sp>
      <p:sp>
        <p:nvSpPr>
          <p:cNvPr id="4" name="コンテンツ プレースホルダー 3"/>
          <p:cNvSpPr>
            <a:spLocks noGrp="1"/>
          </p:cNvSpPr>
          <p:nvPr>
            <p:ph sz="quarter" idx="1"/>
          </p:nvPr>
        </p:nvSpPr>
        <p:spPr>
          <a:xfrm>
            <a:off x="457200" y="1219200"/>
            <a:ext cx="8579296" cy="4937760"/>
          </a:xfrm>
        </p:spPr>
        <p:txBody>
          <a:bodyPr>
            <a:noAutofit/>
          </a:bodyPr>
          <a:lstStyle/>
          <a:p>
            <a:pPr marL="0" indent="0">
              <a:lnSpc>
                <a:spcPct val="130000"/>
              </a:lnSpc>
              <a:buFont typeface="Wingdings 3"/>
              <a:buNone/>
            </a:pPr>
            <a:r>
              <a:rPr lang="ja-JP" altLang="en-US" sz="1800" u="sng" dirty="0" smtClean="0">
                <a:latin typeface="Meiryo UI" panose="020B0604030504040204" pitchFamily="50" charset="-128"/>
                <a:ea typeface="Meiryo UI" panose="020B0604030504040204" pitchFamily="50" charset="-128"/>
                <a:cs typeface="Meiryo UI" panose="020B0604030504040204" pitchFamily="50" charset="-128"/>
              </a:rPr>
              <a:t>「ヘルスケア」「健康寿命延伸」の取組みに、地域力を発揮させる取組み</a:t>
            </a:r>
            <a:endParaRPr lang="en-US" altLang="ja-JP" sz="1800" u="sng"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Font typeface="Wingdings 3"/>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ヘルスアップ</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尼崎戦略事業</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データ分析に基づく関連事象の徹底的な検証と科学的かつ効率的なアプローチにより医療費適正化の確実な成果を上げている。</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３つの事業体系</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ja-JP" sz="1800" dirty="0">
                <a:latin typeface="Meiryo UI" panose="020B0604030504040204" pitchFamily="50" charset="-128"/>
                <a:ea typeface="Meiryo UI" panose="020B0604030504040204" pitchFamily="50" charset="-128"/>
                <a:cs typeface="Meiryo UI" panose="020B0604030504040204" pitchFamily="50" charset="-128"/>
              </a:rPr>
              <a:t>「ヘルスアップ健診</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予め</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そうならないように対策を講じる」という視点を重視し、保健</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指導</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効果を</a:t>
            </a:r>
            <a:r>
              <a:rPr lang="en-US" altLang="ja-JP" sz="1800" dirty="0" err="1">
                <a:latin typeface="Meiryo UI" panose="020B0604030504040204" pitchFamily="50" charset="-128"/>
                <a:ea typeface="Meiryo UI" panose="020B0604030504040204" pitchFamily="50" charset="-128"/>
                <a:cs typeface="Meiryo UI" panose="020B0604030504040204" pitchFamily="50" charset="-128"/>
              </a:rPr>
              <a:t>HbAlc</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等の検査項目の数値改善で確認。重症者予備軍をいかに適切に</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抽</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出し</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受診させ、保健指導を確実に実施するかというテーマで取組み、特定の検査値</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一定</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基準を上回る場合を市独自のハイリスク健診を実施し保健指導を実施。</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ja-JP" sz="1800" dirty="0">
                <a:latin typeface="Meiryo UI" panose="020B0604030504040204" pitchFamily="50" charset="-128"/>
                <a:ea typeface="Meiryo UI" panose="020B0604030504040204" pitchFamily="50" charset="-128"/>
                <a:cs typeface="Meiryo UI" panose="020B0604030504040204" pitchFamily="50" charset="-128"/>
              </a:rPr>
              <a:t>「ヘルストレンド事業</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健</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診結果とレセプトデータを突合分析し、施策評価や再構築を</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行う。</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ja-JP" sz="1800" dirty="0">
                <a:latin typeface="Meiryo UI" panose="020B0604030504040204" pitchFamily="50" charset="-128"/>
                <a:ea typeface="Meiryo UI" panose="020B0604030504040204" pitchFamily="50" charset="-128"/>
                <a:cs typeface="Meiryo UI" panose="020B0604030504040204" pitchFamily="50" charset="-128"/>
              </a:rPr>
              <a:t>「ヘルスアプローチ事業</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分析</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結果で明らかとなった健康実態や課題、健診や保健</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指導</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意義を幅広く市民に提供。</a:t>
            </a:r>
          </a:p>
          <a:p>
            <a:pPr marL="0" indent="0">
              <a:lnSpc>
                <a:spcPct val="130000"/>
              </a:lnSpc>
              <a:buFont typeface="Wingdings 3"/>
              <a:buNone/>
            </a:pPr>
            <a:endParaRPr lang="ja-JP"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11"/>
          <p:cNvSpPr txBox="1">
            <a:spLocks noChangeArrowheads="1"/>
          </p:cNvSpPr>
          <p:nvPr/>
        </p:nvSpPr>
        <p:spPr bwMode="auto">
          <a:xfrm>
            <a:off x="791072" y="6487376"/>
            <a:ext cx="8461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eaLnBrk="1" hangingPunct="1">
              <a:spcBef>
                <a:spcPts val="600"/>
              </a:spcBef>
            </a:pPr>
            <a:r>
              <a:rPr lang="ja-JP" altLang="en-US" sz="1200" dirty="0">
                <a:latin typeface="ＭＳ Ｐゴシック" panose="020B0600070205080204" pitchFamily="50" charset="-128"/>
                <a:ea typeface="ＭＳ Ｐゴシック" panose="020B0600070205080204" pitchFamily="50" charset="-128"/>
                <a:cs typeface="Meiryo UI" pitchFamily="50" charset="-128"/>
              </a:rPr>
              <a:t>平成</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27</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年</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12</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月　大阪市政策企画室企画部政策調査担当「スマートエイジング・シティの具体化に向けた調査報告書」より抜粋</a:t>
            </a:r>
            <a:endParaRPr lang="en-US" altLang="ja-JP" sz="1200" dirty="0">
              <a:latin typeface="ＭＳ Ｐゴシック" panose="020B0600070205080204" pitchFamily="50" charset="-128"/>
              <a:ea typeface="ＭＳ Ｐゴシック" panose="020B0600070205080204" pitchFamily="50" charset="-128"/>
              <a:cs typeface="Meiryo UI" pitchFamily="50" charset="-128"/>
            </a:endParaRPr>
          </a:p>
        </p:txBody>
      </p:sp>
    </p:spTree>
    <p:extLst>
      <p:ext uri="{BB962C8B-B14F-4D97-AF65-F5344CB8AC3E}">
        <p14:creationId xmlns:p14="http://schemas.microsoft.com/office/powerpoint/2010/main" val="417612022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①「市民の健康寿命延伸にむけた取組み」</a:t>
            </a:r>
            <a:r>
              <a:rPr kumimoji="1" lang="en-US" altLang="ja-JP" dirty="0" smtClean="0"/>
              <a:t/>
            </a:r>
            <a:br>
              <a:rPr kumimoji="1" lang="en-US" altLang="ja-JP" dirty="0" smtClean="0"/>
            </a:br>
            <a:r>
              <a:rPr kumimoji="1" lang="en-US" altLang="ja-JP" dirty="0" smtClean="0"/>
              <a:t>【</a:t>
            </a:r>
            <a:r>
              <a:rPr kumimoji="1" lang="ja-JP" altLang="en-US" dirty="0" smtClean="0"/>
              <a:t>取組み主体：兵庫県尼崎市</a:t>
            </a:r>
            <a:r>
              <a:rPr kumimoji="1"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141</a:t>
            </a:fld>
            <a:endParaRPr kumimoji="1" lang="ja-JP" altLang="en-US"/>
          </a:p>
        </p:txBody>
      </p:sp>
      <p:sp>
        <p:nvSpPr>
          <p:cNvPr id="4" name="コンテンツ プレースホルダー 3"/>
          <p:cNvSpPr>
            <a:spLocks noGrp="1"/>
          </p:cNvSpPr>
          <p:nvPr>
            <p:ph sz="quarter" idx="1"/>
          </p:nvPr>
        </p:nvSpPr>
        <p:spPr/>
        <p:txBody>
          <a:bodyPr>
            <a:noAutofit/>
          </a:bodyPr>
          <a:lstStyle/>
          <a:p>
            <a:pPr marL="0" indent="0">
              <a:lnSpc>
                <a:spcPct val="11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尼崎市生活習慣病予防ガイドラインの策定</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ja-JP" sz="1800" dirty="0">
                <a:latin typeface="Meiryo UI" panose="020B0604030504040204" pitchFamily="50" charset="-128"/>
                <a:ea typeface="Meiryo UI" panose="020B0604030504040204" pitchFamily="50" charset="-128"/>
                <a:cs typeface="Meiryo UI" panose="020B0604030504040204" pitchFamily="50" charset="-128"/>
              </a:rPr>
              <a:t>・すべてのライフステージで生活習慣病対策を進めていくための組織横断的な施策を講じるための共通指針として策定</a:t>
            </a:r>
          </a:p>
          <a:p>
            <a:pPr marL="0" indent="0">
              <a:lnSpc>
                <a:spcPct val="11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生活</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習慣病予防健診の対象年齢（</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16</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歳以上）の拡大と子どもを対象とした予防健診（尼っこ健診）の</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民間</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企業や団体へのサポーター企業参加への呼びかけ</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サポーター</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企業事業（サポーター企業・団体等数</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33</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H25.9</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月現在）</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健康</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協定に基づくコンビニエンスストアとの地域協働事業</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出前型健診の実施、各店舗への健診結果提出用ポストの設置、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en-US" altLang="ja-JP" sz="18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各店舗に市の健康情報提供コーナーを設置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en-US" altLang="ja-JP"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鉄道</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関係事業者との協働事業</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駅や沿線の情報誌を活用した健診受診ＰＲ、市内在住のグループカードの会員</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en-US" altLang="ja-JP" sz="18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err="1">
                <a:latin typeface="Meiryo UI" panose="020B0604030504040204" pitchFamily="50" charset="-128"/>
                <a:ea typeface="Meiryo UI" panose="020B0604030504040204" pitchFamily="50" charset="-128"/>
                <a:cs typeface="Meiryo UI" panose="020B0604030504040204" pitchFamily="50" charset="-128"/>
              </a:rPr>
              <a:t>への</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周知</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en-US" altLang="ja-JP"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「駅チカ健診」や保健指導を受診の際に、所定のアプリ」をダウンロードしている方</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en-US" altLang="ja-JP" sz="18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に、当該企業のグループ施設や店舗等で利用可能な「ポイント」を進呈</a:t>
            </a:r>
          </a:p>
          <a:p>
            <a:pPr marL="0" indent="0">
              <a:lnSpc>
                <a:spcPct val="130000"/>
              </a:lnSpc>
              <a:buFont typeface="Wingdings 3"/>
              <a:buNone/>
            </a:pPr>
            <a:endParaRPr lang="ja-JP"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11"/>
          <p:cNvSpPr txBox="1">
            <a:spLocks noChangeArrowheads="1"/>
          </p:cNvSpPr>
          <p:nvPr/>
        </p:nvSpPr>
        <p:spPr bwMode="auto">
          <a:xfrm>
            <a:off x="791072" y="6487376"/>
            <a:ext cx="8461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eaLnBrk="1" hangingPunct="1">
              <a:spcBef>
                <a:spcPts val="600"/>
              </a:spcBef>
            </a:pPr>
            <a:r>
              <a:rPr lang="ja-JP" altLang="en-US" sz="1200" dirty="0">
                <a:latin typeface="ＭＳ Ｐゴシック" panose="020B0600070205080204" pitchFamily="50" charset="-128"/>
                <a:ea typeface="ＭＳ Ｐゴシック" panose="020B0600070205080204" pitchFamily="50" charset="-128"/>
                <a:cs typeface="Meiryo UI" pitchFamily="50" charset="-128"/>
              </a:rPr>
              <a:t>平成</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27</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年</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12</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月　大阪市政策企画室企画部政策調査担当「スマートエイジング・シティの具体化に向けた調査報告書」より抜粋</a:t>
            </a:r>
            <a:endParaRPr lang="en-US" altLang="ja-JP" sz="1200" dirty="0">
              <a:latin typeface="ＭＳ Ｐゴシック" panose="020B0600070205080204" pitchFamily="50" charset="-128"/>
              <a:ea typeface="ＭＳ Ｐゴシック" panose="020B0600070205080204" pitchFamily="50" charset="-128"/>
              <a:cs typeface="Meiryo UI" pitchFamily="50" charset="-128"/>
            </a:endParaRPr>
          </a:p>
        </p:txBody>
      </p:sp>
    </p:spTree>
    <p:extLst>
      <p:ext uri="{BB962C8B-B14F-4D97-AF65-F5344CB8AC3E}">
        <p14:creationId xmlns:p14="http://schemas.microsoft.com/office/powerpoint/2010/main" val="352790098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②</a:t>
            </a:r>
            <a:r>
              <a:rPr kumimoji="1" lang="ja-JP" altLang="en-US" dirty="0" smtClean="0"/>
              <a:t>「組合員の健康寿命延伸にむけた取組み」</a:t>
            </a:r>
            <a:r>
              <a:rPr kumimoji="1" lang="en-US" altLang="ja-JP" dirty="0" smtClean="0"/>
              <a:t/>
            </a:r>
            <a:br>
              <a:rPr kumimoji="1" lang="en-US" altLang="ja-JP" dirty="0" smtClean="0"/>
            </a:br>
            <a:r>
              <a:rPr kumimoji="1" lang="en-US" altLang="ja-JP" dirty="0" smtClean="0"/>
              <a:t>【</a:t>
            </a:r>
            <a:r>
              <a:rPr kumimoji="1" lang="ja-JP" altLang="en-US" dirty="0" smtClean="0"/>
              <a:t>取組み主体：公立学校共済組合大阪支部</a:t>
            </a:r>
            <a:r>
              <a:rPr kumimoji="1"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142</a:t>
            </a:fld>
            <a:endParaRPr kumimoji="1" lang="ja-JP" altLang="en-US"/>
          </a:p>
        </p:txBody>
      </p:sp>
      <p:sp>
        <p:nvSpPr>
          <p:cNvPr id="4" name="コンテンツ プレースホルダー 3"/>
          <p:cNvSpPr>
            <a:spLocks noGrp="1"/>
          </p:cNvSpPr>
          <p:nvPr>
            <p:ph sz="quarter" idx="1"/>
          </p:nvPr>
        </p:nvSpPr>
        <p:spPr/>
        <p:txBody>
          <a:bodyPr>
            <a:noAutofit/>
          </a:bodyPr>
          <a:lstStyle/>
          <a:p>
            <a:pPr marL="0" indent="0">
              <a:lnSpc>
                <a:spcPct val="130000"/>
              </a:lnSpc>
              <a:buFont typeface="Wingdings 3"/>
              <a:buNone/>
            </a:pPr>
            <a:r>
              <a:rPr lang="ja-JP" altLang="en-US" sz="1800" u="sng" dirty="0" smtClean="0">
                <a:latin typeface="Meiryo UI" panose="020B0604030504040204" pitchFamily="50" charset="-128"/>
                <a:ea typeface="Meiryo UI" panose="020B0604030504040204" pitchFamily="50" charset="-128"/>
                <a:cs typeface="Meiryo UI" panose="020B0604030504040204" pitchFamily="50" charset="-128"/>
              </a:rPr>
              <a:t>民間事業者と連携・協働し、組合員の健康づくりのための活動メニューを共同開発</a:t>
            </a:r>
            <a:endParaRPr lang="en-US" altLang="ja-JP" sz="1800" u="sng"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Font typeface="Wingdings 3"/>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■公立学校共済組合大阪支部、阪急阪神ホールディングスが連携・協力し</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、生活習慣病予備軍が多いにも関わらず、健診の結果を受けての特定保健指導の受診率が極めて</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低い学校</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教職員向けに</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、以下のプログラムを共同開発</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・宝塚</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など阪急阪神グループならではの資源を活用した、参加したくなる魅力ある教職員向けのセミオーダーの運動プログラム</a:t>
            </a: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・ＩＣＴ</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を活用した健康管理</a:t>
            </a: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・ハイキング</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参加へのポイント付与</a:t>
            </a:r>
          </a:p>
          <a:p>
            <a:pPr marL="0" indent="0">
              <a:lnSpc>
                <a:spcPct val="130000"/>
              </a:lnSpc>
              <a:buFont typeface="Wingdings 3"/>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⇒組合員の健康づくりのための活動メニューを共同開発し、参加を促進するとともに、効果を検証することで、病気の予防・健康寿命の延伸をめざす。</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公立学校共済組合大阪支部、阪急阪神</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ホールディングスは、連携協定を締結）</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1372761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②</a:t>
            </a:r>
            <a:r>
              <a:rPr kumimoji="1" lang="ja-JP" altLang="en-US" dirty="0" smtClean="0"/>
              <a:t>「組合員の健康寿命延伸にむけた取組み」</a:t>
            </a:r>
            <a:r>
              <a:rPr kumimoji="1" lang="en-US" altLang="ja-JP" dirty="0" smtClean="0"/>
              <a:t/>
            </a:r>
            <a:br>
              <a:rPr kumimoji="1" lang="en-US" altLang="ja-JP" dirty="0" smtClean="0"/>
            </a:br>
            <a:r>
              <a:rPr kumimoji="1" lang="en-US" altLang="ja-JP" dirty="0" smtClean="0"/>
              <a:t>【</a:t>
            </a:r>
            <a:r>
              <a:rPr kumimoji="1" lang="ja-JP" altLang="en-US" dirty="0" smtClean="0"/>
              <a:t>取組み主体：公立学校共済組合大阪支部</a:t>
            </a:r>
            <a:r>
              <a:rPr kumimoji="1"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143</a:t>
            </a:fld>
            <a:endParaRPr kumimoji="1" lang="ja-JP" altLang="en-US"/>
          </a:p>
        </p:txBody>
      </p:sp>
      <p:sp>
        <p:nvSpPr>
          <p:cNvPr id="4" name="コンテンツ プレースホルダー 3"/>
          <p:cNvSpPr>
            <a:spLocks noGrp="1"/>
          </p:cNvSpPr>
          <p:nvPr>
            <p:ph sz="quarter" idx="1"/>
          </p:nvPr>
        </p:nvSpPr>
        <p:spPr/>
        <p:txBody>
          <a:bodyPr>
            <a:noAutofit/>
          </a:bodyPr>
          <a:lstStyle/>
          <a:p>
            <a:pPr marL="0" indent="0">
              <a:lnSpc>
                <a:spcPct val="130000"/>
              </a:lnSpc>
              <a:buFont typeface="Wingdings 3"/>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■具体的事業</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～食べて・動いて・美しく～心と体に響く　宝塚メソッド」</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対象者：特定保健指導「動機づけ支援」</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対象者（約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2,500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・宝塚歌</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劇団</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OG2</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人の協力を得て、オリジナルかつエンタテイメント性の高い運動</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プログラム</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を開発し、対象者をサポート（身体の動きと連動させて声を出す「ヴォイス・トレーニング」、美しい姿勢づくりと体幹を重視した「ダンス・ストレッチ」などの要素を取り入れる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と</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NTT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が開発した健診・日常健康データを管理する</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健康モデルシステムに、阪急阪神グループが有する資源</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阪急阪神おでかけカード</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活用し、参加者が運動</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プログラムや沿線ハイキングなどに</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参加する毎に、ヘルスケアポイントを提供するという付加価値を</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付け、お得感が得られる仕組みを構築</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・長年</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、医療現場で培われた実績を活かし開発された、日々の食事に</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取り入れやすい「</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本格派健康食」</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を紹介・試食</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t>
            </a:r>
          </a:p>
          <a:p>
            <a:pPr marL="0" indent="0">
              <a:lnSpc>
                <a:spcPct val="130000"/>
              </a:lnSpc>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3681814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③「くらしの保健室」（東京都新宿区）</a:t>
            </a:r>
            <a:r>
              <a:rPr lang="en-US" altLang="ja-JP" dirty="0" smtClean="0"/>
              <a:t/>
            </a:r>
            <a:br>
              <a:rPr lang="en-US" altLang="ja-JP" dirty="0" smtClean="0"/>
            </a:br>
            <a:r>
              <a:rPr lang="en-US" altLang="ja-JP" sz="2200" dirty="0" smtClean="0"/>
              <a:t>【</a:t>
            </a:r>
            <a:r>
              <a:rPr lang="ja-JP" altLang="en-US" sz="2200" dirty="0" smtClean="0"/>
              <a:t>取組み主体</a:t>
            </a:r>
            <a:r>
              <a:rPr lang="ja-JP" altLang="en-US" sz="2200" dirty="0" smtClean="0">
                <a:sym typeface="Wingdings" panose="05000000000000000000" pitchFamily="2" charset="2"/>
              </a:rPr>
              <a:t>：</a:t>
            </a:r>
            <a:r>
              <a:rPr lang="en-US" altLang="ja-JP" sz="2200" dirty="0" smtClean="0">
                <a:sym typeface="Wingdings" panose="05000000000000000000" pitchFamily="2" charset="2"/>
              </a:rPr>
              <a:t>(</a:t>
            </a:r>
            <a:r>
              <a:rPr lang="ja-JP" altLang="en-US" sz="2200" dirty="0" smtClean="0">
                <a:sym typeface="Wingdings" panose="05000000000000000000" pitchFamily="2" charset="2"/>
              </a:rPr>
              <a:t>株</a:t>
            </a:r>
            <a:r>
              <a:rPr lang="en-US" altLang="ja-JP" sz="2200" dirty="0" smtClean="0"/>
              <a:t>)</a:t>
            </a:r>
            <a:r>
              <a:rPr lang="ja-JP" altLang="en-US" sz="2200" dirty="0" smtClean="0"/>
              <a:t>ケアーズ白十字訪問看護ステーション</a:t>
            </a:r>
            <a:r>
              <a:rPr lang="en-US" altLang="ja-JP" sz="2200"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144</a:t>
            </a:fld>
            <a:endParaRPr kumimoji="1" lang="ja-JP" altLang="en-US"/>
          </a:p>
        </p:txBody>
      </p:sp>
      <p:sp>
        <p:nvSpPr>
          <p:cNvPr id="4" name="コンテンツ プレースホルダー 3"/>
          <p:cNvSpPr>
            <a:spLocks noGrp="1"/>
          </p:cNvSpPr>
          <p:nvPr>
            <p:ph sz="quarter" idx="1"/>
          </p:nvPr>
        </p:nvSpPr>
        <p:spPr/>
        <p:txBody>
          <a:bodyPr>
            <a:noAutofit/>
          </a:bodyPr>
          <a:lstStyle/>
          <a:p>
            <a:pPr marL="0" indent="0">
              <a:lnSpc>
                <a:spcPct val="130000"/>
              </a:lnSpc>
              <a:buFont typeface="Wingdings 3"/>
              <a:buNone/>
            </a:pPr>
            <a:r>
              <a:rPr lang="ja-JP" altLang="en-US" sz="1800" u="sng" dirty="0" smtClean="0">
                <a:latin typeface="Meiryo UI" panose="020B0604030504040204" pitchFamily="50" charset="-128"/>
                <a:ea typeface="Meiryo UI" panose="020B0604030504040204" pitchFamily="50" charset="-128"/>
                <a:cs typeface="Meiryo UI" panose="020B0604030504040204" pitchFamily="50" charset="-128"/>
              </a:rPr>
              <a:t>公営住宅の空き店舗スペースを活用して地域住民を支援する拠点を設置した事例</a:t>
            </a:r>
            <a:endParaRPr lang="en-US" altLang="ja-JP" sz="1800" u="sng"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公営</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住宅の空き店舗スペースを活用して地域在宅療養支援の拠点を設置した事例</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23</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7</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日　㈱ケアーズ白十字訪問看護ステーションが都営戸山ハイツの</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空き</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店舗</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に「暮らしの保健室」を開設</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英国</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の「マギーズ・キャンサー・ケアリング・センター」を手本にサロン的雰囲気を演出した</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場づくり</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自然の素材を使った明るい室内などコミュニティに溶け込んだ「くつろぎのサロン」のよう</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な</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雰囲気</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を演出。</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がん相談の経験のある看護師を相談員としてセンターに配置し、無料で患者やその</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家</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族</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から相談受付。</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高齢者</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の増え続ける団地での困りごとや医療・介護等の相談支援</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「暮らしの保健室」ボランティアを募集し、約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30</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名が登録。ほとんどのメンバーが在宅</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介</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護</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の経験者。シフトを組んで常に</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2~3</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名が待機して来訪者に対応。</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医療・介護、生活の困りごとをワンストップで受け止め、相談者の背後にある問題を</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把</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err="1" smtClean="0">
                <a:latin typeface="Meiryo UI" panose="020B0604030504040204" pitchFamily="50" charset="-128"/>
                <a:ea typeface="Meiryo UI" panose="020B0604030504040204" pitchFamily="50" charset="-128"/>
                <a:cs typeface="Meiryo UI" panose="020B0604030504040204" pitchFamily="50" charset="-128"/>
              </a:rPr>
              <a:t>握</a:t>
            </a:r>
            <a:r>
              <a:rPr lang="ja-JP" altLang="ja-JP" sz="1800" dirty="0" err="1">
                <a:latin typeface="Meiryo UI" panose="020B0604030504040204" pitchFamily="50" charset="-128"/>
                <a:ea typeface="Meiryo UI" panose="020B0604030504040204" pitchFamily="50" charset="-128"/>
                <a:cs typeface="Meiryo UI" panose="020B0604030504040204" pitchFamily="50" charset="-128"/>
              </a:rPr>
              <a:t>し</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適切な窓口へつなぐ。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医療や介護といった専門領域にとらわれないアプローチ方法からサポート体制に</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つなげて</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11"/>
          <p:cNvSpPr txBox="1">
            <a:spLocks noChangeArrowheads="1"/>
          </p:cNvSpPr>
          <p:nvPr/>
        </p:nvSpPr>
        <p:spPr bwMode="auto">
          <a:xfrm>
            <a:off x="791072" y="6487376"/>
            <a:ext cx="8461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eaLnBrk="1" hangingPunct="1">
              <a:spcBef>
                <a:spcPts val="600"/>
              </a:spcBef>
            </a:pPr>
            <a:r>
              <a:rPr lang="ja-JP" altLang="en-US" sz="1200" dirty="0">
                <a:latin typeface="ＭＳ Ｐゴシック" panose="020B0600070205080204" pitchFamily="50" charset="-128"/>
                <a:ea typeface="ＭＳ Ｐゴシック" panose="020B0600070205080204" pitchFamily="50" charset="-128"/>
                <a:cs typeface="Meiryo UI" pitchFamily="50" charset="-128"/>
              </a:rPr>
              <a:t>平成</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27</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年</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12</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月　大阪市政策企画室企画部政策調査担当「スマートエイジング・シティの具体化に向けた調査報告書」より抜粋</a:t>
            </a:r>
            <a:endParaRPr lang="en-US" altLang="ja-JP" sz="1200" dirty="0">
              <a:latin typeface="ＭＳ Ｐゴシック" panose="020B0600070205080204" pitchFamily="50" charset="-128"/>
              <a:ea typeface="ＭＳ Ｐゴシック" panose="020B0600070205080204" pitchFamily="50" charset="-128"/>
              <a:cs typeface="Meiryo UI" pitchFamily="50" charset="-128"/>
            </a:endParaRPr>
          </a:p>
        </p:txBody>
      </p:sp>
    </p:spTree>
    <p:extLst>
      <p:ext uri="{BB962C8B-B14F-4D97-AF65-F5344CB8AC3E}">
        <p14:creationId xmlns:p14="http://schemas.microsoft.com/office/powerpoint/2010/main" val="33015515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③</a:t>
            </a:r>
            <a:r>
              <a:rPr lang="ja-JP" altLang="en-US" dirty="0" smtClean="0"/>
              <a:t>「くらしの保健室」（東京都新宿区）</a:t>
            </a:r>
            <a:r>
              <a:rPr lang="en-US" altLang="ja-JP" dirty="0" smtClean="0"/>
              <a:t/>
            </a:r>
            <a:br>
              <a:rPr lang="en-US" altLang="ja-JP" dirty="0" smtClean="0"/>
            </a:br>
            <a:r>
              <a:rPr lang="en-US" altLang="ja-JP" sz="2200" dirty="0" smtClean="0"/>
              <a:t>【</a:t>
            </a:r>
            <a:r>
              <a:rPr lang="ja-JP" altLang="en-US" sz="2200" dirty="0" smtClean="0"/>
              <a:t>取組み主体</a:t>
            </a:r>
            <a:r>
              <a:rPr lang="ja-JP" altLang="en-US" sz="2200" dirty="0" smtClean="0">
                <a:sym typeface="Wingdings" panose="05000000000000000000" pitchFamily="2" charset="2"/>
              </a:rPr>
              <a:t>：</a:t>
            </a:r>
            <a:r>
              <a:rPr lang="en-US" altLang="ja-JP" sz="2200" dirty="0" smtClean="0">
                <a:sym typeface="Wingdings" panose="05000000000000000000" pitchFamily="2" charset="2"/>
              </a:rPr>
              <a:t>(</a:t>
            </a:r>
            <a:r>
              <a:rPr lang="ja-JP" altLang="en-US" sz="2200" dirty="0" smtClean="0">
                <a:sym typeface="Wingdings" panose="05000000000000000000" pitchFamily="2" charset="2"/>
              </a:rPr>
              <a:t>株</a:t>
            </a:r>
            <a:r>
              <a:rPr lang="en-US" altLang="ja-JP" sz="2200" dirty="0" smtClean="0"/>
              <a:t>)</a:t>
            </a:r>
            <a:r>
              <a:rPr lang="ja-JP" altLang="en-US" sz="2200" dirty="0" smtClean="0"/>
              <a:t>ケアーズ白十字訪問看護ステーション</a:t>
            </a:r>
            <a:r>
              <a:rPr lang="en-US" altLang="ja-JP" sz="2200"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145</a:t>
            </a:fld>
            <a:endParaRPr kumimoji="1" lang="ja-JP" altLang="en-US"/>
          </a:p>
        </p:txBody>
      </p:sp>
      <p:sp>
        <p:nvSpPr>
          <p:cNvPr id="4" name="コンテンツ プレースホルダー 3"/>
          <p:cNvSpPr>
            <a:spLocks noGrp="1"/>
          </p:cNvSpPr>
          <p:nvPr>
            <p:ph sz="quarter" idx="1"/>
          </p:nvPr>
        </p:nvSpPr>
        <p:spPr>
          <a:xfrm>
            <a:off x="457200" y="1219200"/>
            <a:ext cx="8363272" cy="4937760"/>
          </a:xfrm>
        </p:spPr>
        <p:txBody>
          <a:bodyPr>
            <a:noAutofit/>
          </a:bodyPr>
          <a:lstStyle/>
          <a:p>
            <a:pPr marL="0" indent="0">
              <a:lnSpc>
                <a:spcPct val="11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地域の医療・介護等多職種を</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つなぐ</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回、地域医療介護連携のためのケース勉強会を開催し、「暮らしの相談室」に</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寄せ</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ら</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れた相談事例を参加者で情報共有し、必要なテーマを取り上げて意見交換。</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住民</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への教育・啓発的な</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役割</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近隣の医療機関の呼び掛けに応じ、戸山ハイツ内の独居・日中独居高齢者のため</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熱中症</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・脱水予防講座を開催。そのほか、循環器や緩和ケアの専門医によるミニ</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講座</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を開催。</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近隣</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の医療・介護従事者、民生委員、自治会など地域が一体となって上記の講座</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を</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周知</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■参考</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URL</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：大阪府スマートエイジング・シティ具体化手法セミナー第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回「全国“まちの保健室”フォーラム」開催概要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hlinkClick r:id="rId2"/>
              </a:rPr>
              <a:t>http://</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hlinkClick r:id="rId2"/>
              </a:rPr>
              <a:t>www.pref.osaka.lg.jp/jigyochosei/sac_torikumi/sac_seminar1.html</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11"/>
          <p:cNvSpPr txBox="1">
            <a:spLocks noChangeArrowheads="1"/>
          </p:cNvSpPr>
          <p:nvPr/>
        </p:nvSpPr>
        <p:spPr bwMode="auto">
          <a:xfrm>
            <a:off x="791072" y="6487376"/>
            <a:ext cx="8461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eaLnBrk="1" hangingPunct="1">
              <a:spcBef>
                <a:spcPts val="600"/>
              </a:spcBef>
            </a:pPr>
            <a:r>
              <a:rPr lang="ja-JP" altLang="en-US" sz="1200" dirty="0">
                <a:latin typeface="ＭＳ Ｐゴシック" panose="020B0600070205080204" pitchFamily="50" charset="-128"/>
                <a:ea typeface="ＭＳ Ｐゴシック" panose="020B0600070205080204" pitchFamily="50" charset="-128"/>
                <a:cs typeface="Meiryo UI" pitchFamily="50" charset="-128"/>
              </a:rPr>
              <a:t>平成</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27</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年</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12</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月　大阪市政策企画室企画部政策調査担当「スマートエイジング・シティの具体化に向けた調査報告書」より抜粋</a:t>
            </a:r>
            <a:endParaRPr lang="en-US" altLang="ja-JP" sz="1200" dirty="0">
              <a:latin typeface="ＭＳ Ｐゴシック" panose="020B0600070205080204" pitchFamily="50" charset="-128"/>
              <a:ea typeface="ＭＳ Ｐゴシック" panose="020B0600070205080204" pitchFamily="50" charset="-128"/>
              <a:cs typeface="Meiryo UI" pitchFamily="50" charset="-128"/>
            </a:endParaRPr>
          </a:p>
        </p:txBody>
      </p:sp>
    </p:spTree>
    <p:extLst>
      <p:ext uri="{BB962C8B-B14F-4D97-AF65-F5344CB8AC3E}">
        <p14:creationId xmlns:p14="http://schemas.microsoft.com/office/powerpoint/2010/main" val="38201708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④</a:t>
            </a:r>
            <a:r>
              <a:rPr lang="ja-JP" altLang="en-US" dirty="0" smtClean="0"/>
              <a:t>「ふくいまちケアプロジェクト」</a:t>
            </a:r>
            <a:r>
              <a:rPr lang="en-US" altLang="ja-JP" sz="2200" dirty="0" smtClean="0"/>
              <a:t>(</a:t>
            </a:r>
            <a:r>
              <a:rPr lang="ja-JP" altLang="en-US" sz="2200" dirty="0" smtClean="0"/>
              <a:t>福井県福井市</a:t>
            </a:r>
            <a:r>
              <a:rPr lang="en-US" altLang="ja-JP" sz="2200" dirty="0" smtClean="0"/>
              <a:t>)</a:t>
            </a:r>
            <a:r>
              <a:rPr lang="en-US" altLang="ja-JP" dirty="0" smtClean="0"/>
              <a:t/>
            </a:r>
            <a:br>
              <a:rPr lang="en-US" altLang="ja-JP" dirty="0" smtClean="0"/>
            </a:br>
            <a:r>
              <a:rPr lang="en-US" altLang="ja-JP" sz="2200" dirty="0" smtClean="0"/>
              <a:t>【</a:t>
            </a:r>
            <a:r>
              <a:rPr lang="ja-JP" altLang="en-US" sz="2200" dirty="0" smtClean="0"/>
              <a:t>取組み主体</a:t>
            </a:r>
            <a:r>
              <a:rPr lang="ja-JP" altLang="en-US" sz="2200" dirty="0" smtClean="0">
                <a:sym typeface="Wingdings" panose="05000000000000000000" pitchFamily="2" charset="2"/>
              </a:rPr>
              <a:t>：オレンジホームケアクリニック</a:t>
            </a:r>
            <a:r>
              <a:rPr lang="en-US" altLang="ja-JP" sz="2200"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146</a:t>
            </a:fld>
            <a:endParaRPr kumimoji="1" lang="ja-JP" altLang="en-US"/>
          </a:p>
        </p:txBody>
      </p:sp>
      <p:sp>
        <p:nvSpPr>
          <p:cNvPr id="4" name="コンテンツ プレースホルダー 3"/>
          <p:cNvSpPr>
            <a:spLocks noGrp="1"/>
          </p:cNvSpPr>
          <p:nvPr>
            <p:ph sz="quarter" idx="1"/>
          </p:nvPr>
        </p:nvSpPr>
        <p:spPr>
          <a:xfrm>
            <a:off x="457200" y="1219200"/>
            <a:ext cx="8363272" cy="4442048"/>
          </a:xfrm>
        </p:spPr>
        <p:txBody>
          <a:bodyPr>
            <a:noAutofit/>
          </a:bodyPr>
          <a:lstStyle/>
          <a:p>
            <a:pPr marL="0" indent="0">
              <a:lnSpc>
                <a:spcPct val="110000"/>
              </a:lnSpc>
              <a:buNone/>
            </a:pPr>
            <a:r>
              <a:rPr lang="ja-JP" altLang="en-US" sz="1800" u="sng" dirty="0" smtClean="0">
                <a:latin typeface="Meiryo UI" panose="020B0604030504040204" pitchFamily="50" charset="-128"/>
                <a:ea typeface="Meiryo UI" panose="020B0604030504040204" pitchFamily="50" charset="-128"/>
                <a:cs typeface="Meiryo UI" panose="020B0604030504040204" pitchFamily="50" charset="-128"/>
              </a:rPr>
              <a:t>在宅医療専門クリニックが開設する「まちの保健室」の取組み</a:t>
            </a:r>
            <a:endParaRPr lang="en-US" altLang="ja-JP" sz="1800" u="sng"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endParaRPr lang="en-US" altLang="ja-JP" sz="1800" u="sng"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10000"/>
              </a:lnSpc>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：大阪府スマートエイジング・シティ具体化手法セミナー第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回「全国“まちの保健室”フォーラム」開催概要</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
            </a:r>
            <a:br>
              <a:rPr lang="en-US" altLang="ja-JP" sz="20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hlinkClick r:id="rId3"/>
              </a:rPr>
              <a:t>http://</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hlinkClick r:id="rId3"/>
              </a:rPr>
              <a:t>www.pref.osaka.lg.jp/jigyochosei/sac_torikumi/sac_seminar1.html</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2724733780"/>
              </p:ext>
            </p:extLst>
          </p:nvPr>
        </p:nvGraphicFramePr>
        <p:xfrm>
          <a:off x="539552" y="1556792"/>
          <a:ext cx="8020050" cy="4104456"/>
        </p:xfrm>
        <a:graphic>
          <a:graphicData uri="http://schemas.openxmlformats.org/presentationml/2006/ole">
            <mc:AlternateContent xmlns:mc="http://schemas.openxmlformats.org/markup-compatibility/2006">
              <mc:Choice xmlns:v="urn:schemas-microsoft-com:vml" Requires="v">
                <p:oleObj spid="_x0000_s1121" name="Acrobat Document" r:id="rId4" imgW="8019943" imgH="5667255" progId="AcroExch.Document.11">
                  <p:embed/>
                </p:oleObj>
              </mc:Choice>
              <mc:Fallback>
                <p:oleObj name="Acrobat Document" r:id="rId4" imgW="8019943" imgH="5667255" progId="AcroExch.Document.11">
                  <p:embed/>
                  <p:pic>
                    <p:nvPicPr>
                      <p:cNvPr id="0" name=""/>
                      <p:cNvPicPr/>
                      <p:nvPr/>
                    </p:nvPicPr>
                    <p:blipFill>
                      <a:blip r:embed="rId5"/>
                      <a:stretch>
                        <a:fillRect/>
                      </a:stretch>
                    </p:blipFill>
                    <p:spPr>
                      <a:xfrm>
                        <a:off x="539552" y="1556792"/>
                        <a:ext cx="8020050" cy="4104456"/>
                      </a:xfrm>
                      <a:prstGeom prst="rect">
                        <a:avLst/>
                      </a:prstGeom>
                    </p:spPr>
                  </p:pic>
                </p:oleObj>
              </mc:Fallback>
            </mc:AlternateContent>
          </a:graphicData>
        </a:graphic>
      </p:graphicFrame>
      <p:sp>
        <p:nvSpPr>
          <p:cNvPr id="9" name="テキスト ボックス 11"/>
          <p:cNvSpPr txBox="1">
            <a:spLocks noChangeArrowheads="1"/>
          </p:cNvSpPr>
          <p:nvPr/>
        </p:nvSpPr>
        <p:spPr bwMode="auto">
          <a:xfrm>
            <a:off x="791072" y="6487376"/>
            <a:ext cx="8461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eaLnBrk="1" hangingPunct="1">
              <a:spcBef>
                <a:spcPts val="600"/>
              </a:spcBef>
            </a:pPr>
            <a:r>
              <a:rPr lang="ja-JP" altLang="en-US" sz="1200" dirty="0">
                <a:latin typeface="ＭＳ Ｐゴシック" panose="020B0600070205080204" pitchFamily="50" charset="-128"/>
                <a:ea typeface="ＭＳ Ｐゴシック" panose="020B0600070205080204" pitchFamily="50" charset="-128"/>
                <a:cs typeface="Meiryo UI" pitchFamily="50" charset="-128"/>
              </a:rPr>
              <a:t>平成</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28</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年</a:t>
            </a:r>
            <a:r>
              <a:rPr lang="en-US" altLang="ja-JP" sz="1200" dirty="0">
                <a:latin typeface="ＭＳ Ｐゴシック" panose="020B0600070205080204" pitchFamily="50" charset="-128"/>
                <a:ea typeface="ＭＳ Ｐゴシック" panose="020B0600070205080204" pitchFamily="50" charset="-128"/>
                <a:cs typeface="Meiryo UI" pitchFamily="50" charset="-128"/>
              </a:rPr>
              <a:t>2</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月　大阪府スマートエイジング・シティ具体化手法セミナー第</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1</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回「“まちの保健室”フォーラム」配布資料より抜粋</a:t>
            </a:r>
            <a:endParaRPr lang="en-US" altLang="ja-JP" sz="1200" dirty="0">
              <a:latin typeface="ＭＳ Ｐゴシック" panose="020B0600070205080204" pitchFamily="50" charset="-128"/>
              <a:ea typeface="ＭＳ Ｐゴシック" panose="020B0600070205080204" pitchFamily="50" charset="-128"/>
              <a:cs typeface="Meiryo UI" pitchFamily="50" charset="-128"/>
            </a:endParaRPr>
          </a:p>
        </p:txBody>
      </p:sp>
    </p:spTree>
    <p:extLst>
      <p:ext uri="{BB962C8B-B14F-4D97-AF65-F5344CB8AC3E}">
        <p14:creationId xmlns:p14="http://schemas.microsoft.com/office/powerpoint/2010/main" val="41081131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⑤</a:t>
            </a:r>
            <a:r>
              <a:rPr kumimoji="1" lang="ja-JP" altLang="en-US" dirty="0" smtClean="0"/>
              <a:t>「介護予防の取組み」</a:t>
            </a:r>
            <a:r>
              <a:rPr kumimoji="1" lang="en-US" altLang="ja-JP" dirty="0" smtClean="0"/>
              <a:t/>
            </a:r>
            <a:br>
              <a:rPr kumimoji="1" lang="en-US" altLang="ja-JP" dirty="0" smtClean="0"/>
            </a:br>
            <a:r>
              <a:rPr kumimoji="1" lang="en-US" altLang="ja-JP" dirty="0" smtClean="0"/>
              <a:t>【</a:t>
            </a:r>
            <a:r>
              <a:rPr kumimoji="1" lang="ja-JP" altLang="en-US" dirty="0" smtClean="0"/>
              <a:t>取組み主体：埼玉県和光市</a:t>
            </a:r>
            <a:r>
              <a:rPr kumimoji="1"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147</a:t>
            </a:fld>
            <a:endParaRPr kumimoji="1" lang="ja-JP" altLang="en-US"/>
          </a:p>
        </p:txBody>
      </p:sp>
      <p:sp>
        <p:nvSpPr>
          <p:cNvPr id="4" name="コンテンツ プレースホルダー 3"/>
          <p:cNvSpPr>
            <a:spLocks noGrp="1"/>
          </p:cNvSpPr>
          <p:nvPr>
            <p:ph sz="quarter" idx="1"/>
          </p:nvPr>
        </p:nvSpPr>
        <p:spPr/>
        <p:txBody>
          <a:bodyPr>
            <a:noAutofit/>
          </a:bodyPr>
          <a:lstStyle/>
          <a:p>
            <a:pPr marL="0" indent="0">
              <a:lnSpc>
                <a:spcPct val="130000"/>
              </a:lnSpc>
              <a:buFont typeface="Wingdings 3"/>
              <a:buNone/>
            </a:pPr>
            <a:r>
              <a:rPr lang="ja-JP" altLang="en-US" sz="1800" u="sng" dirty="0" smtClean="0">
                <a:latin typeface="Meiryo UI" panose="020B0604030504040204" pitchFamily="50" charset="-128"/>
                <a:ea typeface="Meiryo UI" panose="020B0604030504040204" pitchFamily="50" charset="-128"/>
                <a:cs typeface="Meiryo UI" panose="020B0604030504040204" pitchFamily="50" charset="-128"/>
              </a:rPr>
              <a:t>行政、利用者、事業者等関連する主体がそれぞれの役割を意識した地域ぐるみの取組み</a:t>
            </a:r>
            <a:endParaRPr lang="en-US" altLang="ja-JP" sz="1800" u="sng"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介護</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予防関係者の徹底した意識改革</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和光市では、「わが町の課題は運用の中でわが町で解決する」という考え方のもとで</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徹</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err="1" smtClean="0">
                <a:latin typeface="Meiryo UI" panose="020B0604030504040204" pitchFamily="50" charset="-128"/>
                <a:ea typeface="Meiryo UI" panose="020B0604030504040204" pitchFamily="50" charset="-128"/>
                <a:cs typeface="Meiryo UI" panose="020B0604030504040204" pitchFamily="50" charset="-128"/>
              </a:rPr>
              <a:t>底</a:t>
            </a:r>
            <a:r>
              <a:rPr lang="ja-JP" altLang="ja-JP" sz="1800" dirty="0" err="1">
                <a:latin typeface="Meiryo UI" panose="020B0604030504040204" pitchFamily="50" charset="-128"/>
                <a:ea typeface="Meiryo UI" panose="020B0604030504040204" pitchFamily="50" charset="-128"/>
                <a:cs typeface="Meiryo UI" panose="020B0604030504040204" pitchFamily="50" charset="-128"/>
              </a:rPr>
              <a:t>した</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圏域ニーズ調査を実施。地域の高齢者の課題を単なるニーズではなく回答者</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身体</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状況や生活環境まで把握している。</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未回収者への対応も調査票を再送するなどして「返さない人」と「返せない人」とを</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把握</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し</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、「返せない人」にこそリスクが潜んでいるという意識のもと訪問調査を重ね</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回収率</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100</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をめざし取組んだ。</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調査結果は、個人台帳に登録し、本庁（長寿あんしん課）と地域包括支援</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センター</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つなぐシステム「介護予備隊」を整備し、個人の状況把握が共有できる仕組みを</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構築</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して</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きた</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11"/>
          <p:cNvSpPr txBox="1">
            <a:spLocks noChangeArrowheads="1"/>
          </p:cNvSpPr>
          <p:nvPr/>
        </p:nvSpPr>
        <p:spPr bwMode="auto">
          <a:xfrm>
            <a:off x="791072" y="6487376"/>
            <a:ext cx="8461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eaLnBrk="1" hangingPunct="1">
              <a:spcBef>
                <a:spcPts val="600"/>
              </a:spcBef>
            </a:pPr>
            <a:r>
              <a:rPr lang="ja-JP" altLang="en-US" sz="1200" dirty="0">
                <a:latin typeface="ＭＳ Ｐゴシック" panose="020B0600070205080204" pitchFamily="50" charset="-128"/>
                <a:ea typeface="ＭＳ Ｐゴシック" panose="020B0600070205080204" pitchFamily="50" charset="-128"/>
                <a:cs typeface="Meiryo UI" pitchFamily="50" charset="-128"/>
              </a:rPr>
              <a:t>平成</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27</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年</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12</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月　大阪市政策企画室企画部政策調査担当「スマートエイジング・シティの具体化に向けた調査報告書」より抜粋</a:t>
            </a:r>
            <a:endParaRPr lang="en-US" altLang="ja-JP" sz="1200" dirty="0">
              <a:latin typeface="ＭＳ Ｐゴシック" panose="020B0600070205080204" pitchFamily="50" charset="-128"/>
              <a:ea typeface="ＭＳ Ｐゴシック" panose="020B0600070205080204" pitchFamily="50" charset="-128"/>
              <a:cs typeface="Meiryo UI" pitchFamily="50" charset="-128"/>
            </a:endParaRPr>
          </a:p>
        </p:txBody>
      </p:sp>
    </p:spTree>
    <p:extLst>
      <p:ext uri="{BB962C8B-B14F-4D97-AF65-F5344CB8AC3E}">
        <p14:creationId xmlns:p14="http://schemas.microsoft.com/office/powerpoint/2010/main" val="27494824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⑤</a:t>
            </a:r>
            <a:r>
              <a:rPr kumimoji="1" lang="ja-JP" altLang="en-US" dirty="0" smtClean="0"/>
              <a:t>「介護予防の取組み」</a:t>
            </a:r>
            <a:r>
              <a:rPr kumimoji="1" lang="en-US" altLang="ja-JP" dirty="0" smtClean="0"/>
              <a:t/>
            </a:r>
            <a:br>
              <a:rPr kumimoji="1" lang="en-US" altLang="ja-JP" dirty="0" smtClean="0"/>
            </a:br>
            <a:r>
              <a:rPr kumimoji="1" lang="en-US" altLang="ja-JP" dirty="0" smtClean="0"/>
              <a:t>【</a:t>
            </a:r>
            <a:r>
              <a:rPr kumimoji="1" lang="ja-JP" altLang="en-US" dirty="0" smtClean="0"/>
              <a:t>取組み主体：埼玉県和光市</a:t>
            </a:r>
            <a:r>
              <a:rPr kumimoji="1"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148</a:t>
            </a:fld>
            <a:endParaRPr kumimoji="1" lang="ja-JP" altLang="en-US"/>
          </a:p>
        </p:txBody>
      </p:sp>
      <p:sp>
        <p:nvSpPr>
          <p:cNvPr id="4" name="コンテンツ プレースホルダー 3"/>
          <p:cNvSpPr>
            <a:spLocks noGrp="1"/>
          </p:cNvSpPr>
          <p:nvPr>
            <p:ph sz="quarter" idx="1"/>
          </p:nvPr>
        </p:nvSpPr>
        <p:spPr/>
        <p:txBody>
          <a:bodyPr>
            <a:noAutofit/>
          </a:bodyPr>
          <a:lstStyle/>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「因子分解」手法による洞察</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分析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ケアプラン作成時のアセスメントの実施をルール化し、状態変化を予測した</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介入</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問題となる「状態」をつくっている「課題」について、「環境因子」と「個人因子」とを</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探求</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し</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、事後</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予測</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した上で、生活機能向上の視点から徹底的に検討し、</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コミュニティケア会</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議</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で意思統一を</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図りケア</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を実施。</a:t>
            </a: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サービス</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利用者と家族に対する自立に対する</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合意形成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（自立</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志向の姿勢づくり、丁寧な</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インテーク</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a:t>
            </a: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「悪くさせない」、「要介護状態にさせない」、「たとえ要介護状態になっても緩やかな</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悪</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化</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に</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つながるもの</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にすること」を介護（予防）に対する基本的な考え方として、</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5</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歳</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単</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で集計される高齢者</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の介護</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認定率を次の層にスライドさせ、</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5</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年遅くなるような</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健康</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実態</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をつくり上げるため、住民に対しては、様々な機会を通じて介護保険制度の</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理念</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自助・互助・共助の精神を普及啓発してきた結果、自立に対する合意形成が</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図ら</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れて</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いる</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11"/>
          <p:cNvSpPr txBox="1">
            <a:spLocks noChangeArrowheads="1"/>
          </p:cNvSpPr>
          <p:nvPr/>
        </p:nvSpPr>
        <p:spPr bwMode="auto">
          <a:xfrm>
            <a:off x="791072" y="6487376"/>
            <a:ext cx="8461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eaLnBrk="1" hangingPunct="1">
              <a:spcBef>
                <a:spcPts val="600"/>
              </a:spcBef>
            </a:pPr>
            <a:r>
              <a:rPr lang="ja-JP" altLang="en-US" sz="1200" dirty="0">
                <a:latin typeface="ＭＳ Ｐゴシック" panose="020B0600070205080204" pitchFamily="50" charset="-128"/>
                <a:ea typeface="ＭＳ Ｐゴシック" panose="020B0600070205080204" pitchFamily="50" charset="-128"/>
                <a:cs typeface="Meiryo UI" pitchFamily="50" charset="-128"/>
              </a:rPr>
              <a:t>平成</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27</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年</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12</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月　大阪市政策企画室企画部政策調査担当「スマートエイジング・シティの具体化に向けた調査報告書」より抜粋</a:t>
            </a:r>
            <a:endParaRPr lang="en-US" altLang="ja-JP" sz="1200" dirty="0">
              <a:latin typeface="ＭＳ Ｐゴシック" panose="020B0600070205080204" pitchFamily="50" charset="-128"/>
              <a:ea typeface="ＭＳ Ｐゴシック" panose="020B0600070205080204" pitchFamily="50" charset="-128"/>
              <a:cs typeface="Meiryo UI" pitchFamily="50" charset="-128"/>
            </a:endParaRPr>
          </a:p>
        </p:txBody>
      </p:sp>
    </p:spTree>
    <p:extLst>
      <p:ext uri="{BB962C8B-B14F-4D97-AF65-F5344CB8AC3E}">
        <p14:creationId xmlns:p14="http://schemas.microsoft.com/office/powerpoint/2010/main" val="492734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大阪府民の危険因子</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コンテンツ プレースホルダー 11"/>
          <p:cNvSpPr>
            <a:spLocks noGrp="1"/>
          </p:cNvSpPr>
          <p:nvPr>
            <p:ph sz="quarter" idx="1"/>
          </p:nvPr>
        </p:nvSpPr>
        <p:spPr/>
        <p:txBody>
          <a:bodyPr>
            <a:normAutofit/>
          </a:bodyPr>
          <a:lstStyle/>
          <a:p>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府民の死亡数に対する危険因子は、たばこ、高血圧、運動不足、食事</a:t>
            </a:r>
            <a:endPar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－特に、男性はアルコール、女性は高血糖と食塩</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3"/>
          <p:cNvSpPr>
            <a:spLocks noChangeArrowheads="1"/>
          </p:cNvSpPr>
          <p:nvPr/>
        </p:nvSpPr>
        <p:spPr bwMode="auto">
          <a:xfrm>
            <a:off x="2215652" y="6464369"/>
            <a:ext cx="66768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第６回大阪府市医療戦略会議ゲストスピーカー渋谷健司氏提供資料より</a:t>
            </a:r>
            <a:r>
              <a:rPr kumimoji="1" 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endParaRPr kumimoji="1" lang="ja-JP" sz="28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p:txBody>
      </p:sp>
      <p:sp>
        <p:nvSpPr>
          <p:cNvPr id="22" name="テキスト ボックス 21"/>
          <p:cNvSpPr txBox="1"/>
          <p:nvPr/>
        </p:nvSpPr>
        <p:spPr>
          <a:xfrm>
            <a:off x="637539" y="2059734"/>
            <a:ext cx="3004239" cy="276999"/>
          </a:xfrm>
          <a:prstGeom prst="rect">
            <a:avLst/>
          </a:prstGeom>
          <a:noFill/>
        </p:spPr>
        <p:txBody>
          <a:bodyPr wrap="square" rtlCol="0">
            <a:spAutoFit/>
          </a:bodyPr>
          <a:lstStyle/>
          <a:p>
            <a:pPr>
              <a:spcBef>
                <a:spcPts val="600"/>
              </a:spcBef>
            </a:pPr>
            <a:r>
              <a:rPr lang="ja-JP" altLang="en-US" sz="1200" dirty="0" smtClean="0">
                <a:latin typeface="Meiryo UI" pitchFamily="50" charset="-128"/>
                <a:ea typeface="Meiryo UI" pitchFamily="50" charset="-128"/>
                <a:cs typeface="Meiryo UI" pitchFamily="50" charset="-128"/>
              </a:rPr>
              <a:t>大阪の男性の危険因子（</a:t>
            </a:r>
            <a:r>
              <a:rPr lang="en-US" altLang="ja-JP" sz="1200" dirty="0" smtClean="0">
                <a:latin typeface="Meiryo UI" pitchFamily="50" charset="-128"/>
                <a:ea typeface="Meiryo UI" pitchFamily="50" charset="-128"/>
                <a:cs typeface="Meiryo UI" pitchFamily="50" charset="-128"/>
              </a:rPr>
              <a:t>2010</a:t>
            </a:r>
            <a:r>
              <a:rPr lang="ja-JP" altLang="en-US" sz="1200" dirty="0" smtClean="0">
                <a:latin typeface="Meiryo UI" pitchFamily="50" charset="-128"/>
                <a:ea typeface="Meiryo UI" pitchFamily="50" charset="-128"/>
                <a:cs typeface="Meiryo UI" pitchFamily="50" charset="-128"/>
              </a:rPr>
              <a:t>年）</a:t>
            </a:r>
            <a:endParaRPr lang="en-US" altLang="ja-JP" sz="12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5554066" y="2097455"/>
            <a:ext cx="3004239" cy="276999"/>
          </a:xfrm>
          <a:prstGeom prst="rect">
            <a:avLst/>
          </a:prstGeom>
          <a:noFill/>
        </p:spPr>
        <p:txBody>
          <a:bodyPr wrap="square" rtlCol="0">
            <a:spAutoFit/>
          </a:bodyPr>
          <a:lstStyle/>
          <a:p>
            <a:pPr>
              <a:spcBef>
                <a:spcPts val="600"/>
              </a:spcBef>
            </a:pPr>
            <a:r>
              <a:rPr lang="ja-JP" altLang="en-US" sz="1200" dirty="0" smtClean="0">
                <a:latin typeface="Meiryo UI" pitchFamily="50" charset="-128"/>
                <a:ea typeface="Meiryo UI" pitchFamily="50" charset="-128"/>
                <a:cs typeface="Meiryo UI" pitchFamily="50" charset="-128"/>
              </a:rPr>
              <a:t>大阪の女性の危険因子（</a:t>
            </a:r>
            <a:r>
              <a:rPr lang="en-US" altLang="ja-JP" sz="1200" dirty="0" smtClean="0">
                <a:latin typeface="Meiryo UI" pitchFamily="50" charset="-128"/>
                <a:ea typeface="Meiryo UI" pitchFamily="50" charset="-128"/>
                <a:cs typeface="Meiryo UI" pitchFamily="50" charset="-128"/>
              </a:rPr>
              <a:t>2010</a:t>
            </a:r>
            <a:r>
              <a:rPr lang="ja-JP" altLang="en-US" sz="1200" dirty="0" smtClean="0">
                <a:latin typeface="Meiryo UI" pitchFamily="50" charset="-128"/>
                <a:ea typeface="Meiryo UI" pitchFamily="50" charset="-128"/>
                <a:cs typeface="Meiryo UI" pitchFamily="50" charset="-128"/>
              </a:rPr>
              <a:t>年）</a:t>
            </a:r>
            <a:endParaRPr lang="en-US" altLang="ja-JP" sz="1200" dirty="0">
              <a:latin typeface="Meiryo UI" pitchFamily="50" charset="-128"/>
              <a:ea typeface="Meiryo UI" pitchFamily="50" charset="-128"/>
              <a:cs typeface="Meiryo UI" pitchFamily="50" charset="-128"/>
            </a:endParaRPr>
          </a:p>
        </p:txBody>
      </p:sp>
      <p:grpSp>
        <p:nvGrpSpPr>
          <p:cNvPr id="10" name="グループ化 9"/>
          <p:cNvGrpSpPr/>
          <p:nvPr/>
        </p:nvGrpSpPr>
        <p:grpSpPr>
          <a:xfrm>
            <a:off x="-115500" y="2374454"/>
            <a:ext cx="4884969" cy="3906733"/>
            <a:chOff x="-108520" y="2042546"/>
            <a:chExt cx="4884969" cy="3906733"/>
          </a:xfrm>
        </p:grpSpPr>
        <p:pic>
          <p:nvPicPr>
            <p:cNvPr id="20" name="図 19" descr="tmred_attd_2010_Osaka_Men.e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2042546"/>
              <a:ext cx="4510319" cy="39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78284" y="2815653"/>
              <a:ext cx="1492529" cy="3024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タバコ</a:t>
              </a:r>
              <a:endPar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高血圧</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運動</a:t>
              </a: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不足</a:t>
              </a:r>
              <a:endPar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アルコール</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ピロリ</a:t>
              </a: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菌</a:t>
              </a:r>
              <a:endPar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型肝炎ウイルス</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食塩</a:t>
              </a:r>
              <a:endPar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高血糖</a:t>
              </a:r>
              <a:endPar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肥満</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低</a:t>
              </a:r>
              <a:r>
                <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PUFA</a:t>
              </a:r>
            </a:p>
            <a:p>
              <a:pPr algn="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高</a:t>
              </a:r>
              <a:r>
                <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LDL</a:t>
              </a: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コレステロール</a:t>
              </a:r>
              <a:endPar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型肝炎ウイルス</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果物・野菜不足</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HTLV-</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高トランス脂肪酸</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491880" y="4546403"/>
              <a:ext cx="1284569" cy="113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nSpc>
                  <a:spcPts val="1350"/>
                </a:lnSpc>
              </a:pP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循環器</a:t>
              </a: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疾患</a:t>
              </a:r>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50"/>
                </a:lnSpc>
              </a:pPr>
              <a:r>
                <a:rPr kumimoji="1"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癌</a:t>
              </a:r>
              <a:endParaRPr kumimoji="1"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50"/>
                </a:lnSpc>
              </a:pP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糖尿病</a:t>
              </a:r>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50"/>
                </a:lnSpc>
              </a:pPr>
              <a:r>
                <a:rPr kumimoji="1"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呼吸器</a:t>
              </a:r>
              <a:r>
                <a:rPr kumimoji="1"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疾患</a:t>
              </a:r>
              <a:endParaRPr kumimoji="1"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50"/>
                </a:lnSpc>
              </a:pP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外傷</a:t>
              </a:r>
              <a:endParaRPr kumimoji="1"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50"/>
                </a:lnSpc>
              </a:pP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その他</a:t>
              </a: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の慢性</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疾患</a:t>
              </a:r>
              <a:endParaRPr kumimoji="1"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1" name="グループ化 10"/>
          <p:cNvGrpSpPr/>
          <p:nvPr/>
        </p:nvGrpSpPr>
        <p:grpSpPr>
          <a:xfrm>
            <a:off x="4235110" y="2391227"/>
            <a:ext cx="5089418" cy="3906733"/>
            <a:chOff x="4235110" y="2042546"/>
            <a:chExt cx="5089418" cy="3906733"/>
          </a:xfrm>
        </p:grpSpPr>
        <p:pic>
          <p:nvPicPr>
            <p:cNvPr id="21" name="図 20" descr="tmred_attd_2010_Osaka_Women.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5110" y="2042546"/>
              <a:ext cx="4752528" cy="39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p:nvPr/>
          </p:nvSpPr>
          <p:spPr>
            <a:xfrm>
              <a:off x="4401799" y="2757778"/>
              <a:ext cx="1616925" cy="178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r">
                <a:lnSpc>
                  <a:spcPts val="1350"/>
                </a:lnSpc>
              </a:pP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タバコ</a:t>
              </a:r>
              <a:endPar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高血圧</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kumimoji="1"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運動</a:t>
              </a: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不足</a:t>
              </a:r>
              <a:endPar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食塩</a:t>
              </a:r>
              <a:endPar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高血糖</a:t>
              </a:r>
              <a:endPar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型肝炎ウイルス</a:t>
              </a:r>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ピロリ菌</a:t>
              </a:r>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高</a:t>
              </a:r>
              <a:r>
                <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LDL</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コレステロール</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低</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PUFA</a:t>
              </a:r>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8039959" y="4546403"/>
              <a:ext cx="1284569" cy="113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nSpc>
                  <a:spcPts val="1350"/>
                </a:lnSpc>
              </a:pP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循環器</a:t>
              </a: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疾患</a:t>
              </a:r>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50"/>
                </a:lnSpc>
              </a:pPr>
              <a:r>
                <a:rPr kumimoji="1"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癌</a:t>
              </a:r>
              <a:endParaRPr kumimoji="1"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50"/>
                </a:lnSpc>
              </a:pP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糖尿病</a:t>
              </a:r>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50"/>
                </a:lnSpc>
              </a:pPr>
              <a:r>
                <a:rPr kumimoji="1"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呼吸器</a:t>
              </a:r>
              <a:r>
                <a:rPr kumimoji="1"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疾患</a:t>
              </a:r>
              <a:endParaRPr kumimoji="1"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50"/>
                </a:lnSpc>
              </a:pP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外傷</a:t>
              </a:r>
              <a:endParaRPr kumimoji="1"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50"/>
                </a:lnSpc>
              </a:pP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その他</a:t>
              </a: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の慢性</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疾患</a:t>
              </a:r>
              <a:endParaRPr kumimoji="1"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401799" y="4460262"/>
              <a:ext cx="1621936" cy="1246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r">
                <a:lnSpc>
                  <a:spcPts val="1350"/>
                </a:lnSpc>
              </a:pP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アルコール</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肥満</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型肝炎ウイルス</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ヒトパピローマウイルス</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果物・野菜不足</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HTLV-</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350"/>
                </a:lnSpc>
              </a:pP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高トランス脂肪酸</a:t>
              </a:r>
              <a:endPar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6246777" y="2391227"/>
              <a:ext cx="2645703" cy="124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lnSpc>
                  <a:spcPts val="1350"/>
                </a:lnSpc>
              </a:pPr>
              <a:r>
                <a:rPr kumimoji="1"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死亡数（</a:t>
              </a:r>
              <a:r>
                <a:rPr kumimoji="1"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×1,000</a:t>
              </a:r>
              <a:r>
                <a:rPr kumimoji="1"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5" name="正方形/長方形 24"/>
          <p:cNvSpPr/>
          <p:nvPr/>
        </p:nvSpPr>
        <p:spPr>
          <a:xfrm>
            <a:off x="1612557" y="2391227"/>
            <a:ext cx="2645703" cy="124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lnSpc>
                <a:spcPts val="1350"/>
              </a:lnSpc>
            </a:pPr>
            <a:r>
              <a:rPr kumimoji="1"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死亡数（</a:t>
            </a:r>
            <a:r>
              <a:rPr kumimoji="1"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×1,000</a:t>
            </a:r>
            <a:r>
              <a:rPr kumimoji="1"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スライド番号プレースホルダー 4"/>
          <p:cNvSpPr>
            <a:spLocks noGrp="1"/>
          </p:cNvSpPr>
          <p:nvPr>
            <p:ph type="sldNum" sz="quarter" idx="12"/>
          </p:nvPr>
        </p:nvSpPr>
        <p:spPr>
          <a:xfrm>
            <a:off x="612648" y="6356350"/>
            <a:ext cx="1981200" cy="365760"/>
          </a:xfrm>
        </p:spPr>
        <p:txBody>
          <a:bodyPr/>
          <a:lstStyle/>
          <a:p>
            <a:fld id="{99AB3DE6-44B0-4A45-92C7-3BA56FC8569E}" type="slidenum">
              <a:rPr kumimoji="1" lang="ja-JP" altLang="en-US" smtClean="0"/>
              <a:pPr/>
              <a:t>14</a:t>
            </a:fld>
            <a:endParaRPr kumimoji="1" lang="ja-JP" altLang="en-US" dirty="0"/>
          </a:p>
        </p:txBody>
      </p:sp>
    </p:spTree>
    <p:extLst>
      <p:ext uri="{BB962C8B-B14F-4D97-AF65-F5344CB8AC3E}">
        <p14:creationId xmlns:p14="http://schemas.microsoft.com/office/powerpoint/2010/main" val="258245089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⑤</a:t>
            </a:r>
            <a:r>
              <a:rPr kumimoji="1" lang="ja-JP" altLang="en-US" dirty="0" smtClean="0"/>
              <a:t>「介護予防の取組み」</a:t>
            </a:r>
            <a:r>
              <a:rPr kumimoji="1" lang="en-US" altLang="ja-JP" dirty="0" smtClean="0"/>
              <a:t/>
            </a:r>
            <a:br>
              <a:rPr kumimoji="1" lang="en-US" altLang="ja-JP" dirty="0" smtClean="0"/>
            </a:br>
            <a:r>
              <a:rPr kumimoji="1" lang="en-US" altLang="ja-JP" dirty="0" smtClean="0"/>
              <a:t>【</a:t>
            </a:r>
            <a:r>
              <a:rPr kumimoji="1" lang="ja-JP" altLang="en-US" dirty="0" smtClean="0"/>
              <a:t>取組み主体：埼玉県和光市</a:t>
            </a:r>
            <a:r>
              <a:rPr kumimoji="1"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149</a:t>
            </a:fld>
            <a:endParaRPr kumimoji="1" lang="ja-JP" altLang="en-US"/>
          </a:p>
        </p:txBody>
      </p:sp>
      <p:sp>
        <p:nvSpPr>
          <p:cNvPr id="4" name="コンテンツ プレースホルダー 3"/>
          <p:cNvSpPr>
            <a:spLocks noGrp="1"/>
          </p:cNvSpPr>
          <p:nvPr>
            <p:ph sz="quarter" idx="1"/>
          </p:nvPr>
        </p:nvSpPr>
        <p:spPr/>
        <p:txBody>
          <a:bodyPr>
            <a:noAutofit/>
          </a:bodyPr>
          <a:lstStyle/>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保険給付に依存しにくい構造を</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構築</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徹底したニーズ調査、地域支援事業、独自施策</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和光市では、要介護にならないための予防として、「元気な人が要介護にならない</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ため</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予防」、「軽度の人はもう一度自立に戻れるという予防</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介護からの卒業と表現</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要介護４や５でも在宅介護」ということを念頭に置いて、高齢者に対する徹底した</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常</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生活圏域ニーズ調査を行うとともに、サービスを提供する事業者に対しては、</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アセスメ</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ントシート</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を活用しながら利用者の実態に即したサービスを介護保険外のサービス（</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独</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自施策</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）と併用しながら、介護予防の充実が図れるよう多様な選択肢を求めて</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きてい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る</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 name="テキスト ボックス 11"/>
          <p:cNvSpPr txBox="1">
            <a:spLocks noChangeArrowheads="1"/>
          </p:cNvSpPr>
          <p:nvPr/>
        </p:nvSpPr>
        <p:spPr bwMode="auto">
          <a:xfrm>
            <a:off x="791072" y="6487376"/>
            <a:ext cx="8461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eaLnBrk="1" hangingPunct="1">
              <a:spcBef>
                <a:spcPts val="600"/>
              </a:spcBef>
            </a:pPr>
            <a:r>
              <a:rPr lang="ja-JP" altLang="en-US" sz="1200" dirty="0">
                <a:latin typeface="ＭＳ Ｐゴシック" panose="020B0600070205080204" pitchFamily="50" charset="-128"/>
                <a:ea typeface="ＭＳ Ｐゴシック" panose="020B0600070205080204" pitchFamily="50" charset="-128"/>
                <a:cs typeface="Meiryo UI" pitchFamily="50" charset="-128"/>
              </a:rPr>
              <a:t>平成</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27</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年</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12</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月　大阪市政策企画室企画部政策調査担当「スマートエイジング・シティの具体化に向けた調査報告書」より抜粋</a:t>
            </a:r>
            <a:endParaRPr lang="en-US" altLang="ja-JP" sz="1200" dirty="0">
              <a:latin typeface="ＭＳ Ｐゴシック" panose="020B0600070205080204" pitchFamily="50" charset="-128"/>
              <a:ea typeface="ＭＳ Ｐゴシック" panose="020B0600070205080204" pitchFamily="50" charset="-128"/>
              <a:cs typeface="Meiryo UI" pitchFamily="50" charset="-128"/>
            </a:endParaRPr>
          </a:p>
        </p:txBody>
      </p:sp>
    </p:spTree>
    <p:extLst>
      <p:ext uri="{BB962C8B-B14F-4D97-AF65-F5344CB8AC3E}">
        <p14:creationId xmlns:p14="http://schemas.microsoft.com/office/powerpoint/2010/main" val="26834356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⑥</a:t>
            </a:r>
            <a:r>
              <a:rPr lang="ja-JP" altLang="en-US" dirty="0" smtClean="0"/>
              <a:t>民間事業者による</a:t>
            </a:r>
            <a:r>
              <a:rPr lang="en-US" altLang="ja-JP" dirty="0" smtClean="0"/>
              <a:t>『</a:t>
            </a:r>
            <a:r>
              <a:rPr lang="ja-JP" altLang="en-US" dirty="0" smtClean="0"/>
              <a:t>世代循環型</a:t>
            </a:r>
            <a:r>
              <a:rPr lang="en-US" altLang="ja-JP" dirty="0" smtClean="0"/>
              <a:t>』</a:t>
            </a:r>
            <a:r>
              <a:rPr lang="ja-JP" altLang="en-US" dirty="0" smtClean="0"/>
              <a:t>の街づくり</a:t>
            </a:r>
            <a:r>
              <a:rPr kumimoji="1" lang="en-US" altLang="ja-JP" dirty="0" smtClean="0"/>
              <a:t/>
            </a:r>
            <a:br>
              <a:rPr kumimoji="1" lang="en-US" altLang="ja-JP" dirty="0" smtClean="0"/>
            </a:br>
            <a:r>
              <a:rPr lang="en-US" altLang="ja-JP" dirty="0"/>
              <a:t>【</a:t>
            </a:r>
            <a:r>
              <a:rPr lang="ja-JP" altLang="en-US" dirty="0"/>
              <a:t>事業主体：東急不動産株式会社</a:t>
            </a:r>
            <a:r>
              <a:rPr lang="en-US" altLang="ja-JP"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150</a:t>
            </a:fld>
            <a:endParaRPr kumimoji="1" lang="ja-JP" altLang="en-US"/>
          </a:p>
        </p:txBody>
      </p:sp>
      <p:sp>
        <p:nvSpPr>
          <p:cNvPr id="4" name="コンテンツ プレースホルダー 3"/>
          <p:cNvSpPr>
            <a:spLocks noGrp="1"/>
          </p:cNvSpPr>
          <p:nvPr>
            <p:ph sz="quarter" idx="1"/>
          </p:nvPr>
        </p:nvSpPr>
        <p:spPr/>
        <p:txBody>
          <a:bodyPr>
            <a:noAutofit/>
          </a:bodyPr>
          <a:lstStyle/>
          <a:p>
            <a:pPr marL="0" indent="0">
              <a:lnSpc>
                <a:spcPct val="130000"/>
              </a:lnSpc>
              <a:buNone/>
            </a:pPr>
            <a:r>
              <a:rPr lang="ja-JP" altLang="en-US" sz="1800" u="sng" dirty="0">
                <a:latin typeface="Meiryo UI" panose="020B0604030504040204" pitchFamily="50" charset="-128"/>
                <a:ea typeface="Meiryo UI" panose="020B0604030504040204" pitchFamily="50" charset="-128"/>
                <a:cs typeface="Meiryo UI" panose="020B0604030504040204" pitchFamily="50" charset="-128"/>
              </a:rPr>
              <a:t>民間事</a:t>
            </a:r>
            <a:r>
              <a:rPr lang="ja-JP" altLang="en-US" sz="1800" u="sng" dirty="0" smtClean="0">
                <a:latin typeface="Meiryo UI" panose="020B0604030504040204" pitchFamily="50" charset="-128"/>
                <a:ea typeface="Meiryo UI" panose="020B0604030504040204" pitchFamily="50" charset="-128"/>
                <a:cs typeface="Meiryo UI" panose="020B0604030504040204" pitchFamily="50" charset="-128"/>
              </a:rPr>
              <a:t>業者</a:t>
            </a:r>
            <a:r>
              <a:rPr lang="ja-JP" altLang="en-US" sz="1800" u="sng"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800" u="sng" dirty="0" smtClean="0">
                <a:latin typeface="Meiryo UI" panose="020B0604030504040204" pitchFamily="50" charset="-128"/>
                <a:ea typeface="Meiryo UI" panose="020B0604030504040204" pitchFamily="50" charset="-128"/>
                <a:cs typeface="Meiryo UI" panose="020B0604030504040204" pitchFamily="50" charset="-128"/>
              </a:rPr>
              <a:t>よる</a:t>
            </a:r>
            <a:r>
              <a:rPr lang="ja-JP" altLang="en-US" sz="1800" u="sng" dirty="0">
                <a:latin typeface="Meiryo UI" panose="020B0604030504040204" pitchFamily="50" charset="-128"/>
                <a:ea typeface="Meiryo UI" panose="020B0604030504040204" pitchFamily="50" charset="-128"/>
                <a:cs typeface="Meiryo UI" panose="020B0604030504040204" pitchFamily="50" charset="-128"/>
              </a:rPr>
              <a:t>世代</a:t>
            </a:r>
            <a:r>
              <a:rPr lang="ja-JP" altLang="en-US" sz="1800" u="sng" dirty="0" smtClean="0">
                <a:latin typeface="Meiryo UI" panose="020B0604030504040204" pitchFamily="50" charset="-128"/>
                <a:ea typeface="Meiryo UI" panose="020B0604030504040204" pitchFamily="50" charset="-128"/>
                <a:cs typeface="Meiryo UI" panose="020B0604030504040204" pitchFamily="50" charset="-128"/>
              </a:rPr>
              <a:t>循環型街づくりの取組み</a:t>
            </a:r>
            <a:endParaRPr lang="en-US" altLang="ja-JP" sz="1800" u="sng"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■東京都</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「一般住宅を併設したサービス付き高齢者向け住宅整備事業」に</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選定</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■東日本</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電信電話株式会社（</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NTT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東日本）と東急不動産株式会社が定期借地権設定契約（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年）を締結、地域包括ケアの拠点として子育て期から高齢期までの多世代が気持ちよく暮らすことができる「世代循環型」の街づくり</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を実施</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70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年の転定期借地権付き分譲マンション（</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252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戸）</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・自立した方から介護が必要な方まで一人ひとりに合わせた様々なサポートを提供する</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サービス付き高齢者向け住宅（</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251</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戸）</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・多世代交流の実現をめざす施設：カルチャールーム、コミュニティカフェ、認可保育所</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・地域包括ケアシステムの拠点整備：定期巡回・随時対応型訪問介護看護事業所、</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看護小規模多機能型居宅介護事務所、東日本電信電話㈱との連携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・東京都市大学と連携した地域コミュニティの形成や産学連携の街づくりの推進　　等</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URL</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急不動産株式会社報道提供資料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hlinkClick r:id="rId3"/>
              </a:rPr>
              <a:t>http://</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hlinkClick r:id="rId3"/>
              </a:rPr>
              <a:t>www.tokyu-fudosan-hd.co.jp/news/pdf/691.pdf</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5644967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⑥</a:t>
            </a:r>
            <a:r>
              <a:rPr lang="ja-JP" altLang="en-US" dirty="0" smtClean="0"/>
              <a:t>民間事</a:t>
            </a:r>
            <a:r>
              <a:rPr lang="ja-JP" altLang="en-US" dirty="0"/>
              <a:t>業者による</a:t>
            </a:r>
            <a:r>
              <a:rPr lang="en-US" altLang="ja-JP" dirty="0"/>
              <a:t>『</a:t>
            </a:r>
            <a:r>
              <a:rPr lang="ja-JP" altLang="en-US" dirty="0"/>
              <a:t>世代循環型</a:t>
            </a:r>
            <a:r>
              <a:rPr lang="en-US" altLang="ja-JP" dirty="0"/>
              <a:t>』</a:t>
            </a:r>
            <a:r>
              <a:rPr lang="ja-JP" altLang="en-US" dirty="0"/>
              <a:t>の街づくり</a:t>
            </a:r>
            <a:r>
              <a:rPr lang="en-US" altLang="ja-JP" dirty="0"/>
              <a:t/>
            </a:r>
            <a:br>
              <a:rPr lang="en-US" altLang="ja-JP" dirty="0"/>
            </a:br>
            <a:r>
              <a:rPr lang="en-US" altLang="ja-JP" dirty="0"/>
              <a:t>【</a:t>
            </a:r>
            <a:r>
              <a:rPr lang="ja-JP" altLang="en-US" dirty="0"/>
              <a:t>事業主体：東急不動産株式会社</a:t>
            </a:r>
            <a:r>
              <a:rPr lang="en-US" altLang="ja-JP"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151</a:t>
            </a:fld>
            <a:endParaRPr kumimoji="1" lang="ja-JP" altLang="en-US"/>
          </a:p>
        </p:txBody>
      </p:sp>
      <p:sp>
        <p:nvSpPr>
          <p:cNvPr id="8" name="テキスト ボックス 11"/>
          <p:cNvSpPr txBox="1">
            <a:spLocks noChangeArrowheads="1"/>
          </p:cNvSpPr>
          <p:nvPr/>
        </p:nvSpPr>
        <p:spPr bwMode="auto">
          <a:xfrm>
            <a:off x="467544" y="6487376"/>
            <a:ext cx="87849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eaLnBrk="1" hangingPunct="1">
              <a:spcBef>
                <a:spcPts val="600"/>
              </a:spcBef>
            </a:pPr>
            <a:r>
              <a:rPr lang="ja-JP" altLang="en-US" sz="1200" dirty="0">
                <a:latin typeface="ＭＳ Ｐゴシック" panose="020B0600070205080204" pitchFamily="50" charset="-128"/>
                <a:ea typeface="ＭＳ Ｐゴシック" panose="020B0600070205080204" pitchFamily="50" charset="-128"/>
                <a:cs typeface="Meiryo UI" pitchFamily="50" charset="-128"/>
              </a:rPr>
              <a:t>平成</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28</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年</a:t>
            </a:r>
            <a:r>
              <a:rPr lang="en-US" altLang="ja-JP" sz="1200" dirty="0">
                <a:latin typeface="ＭＳ Ｐゴシック" panose="020B0600070205080204" pitchFamily="50" charset="-128"/>
                <a:ea typeface="ＭＳ Ｐゴシック" panose="020B0600070205080204" pitchFamily="50" charset="-128"/>
                <a:cs typeface="Meiryo UI" pitchFamily="50" charset="-128"/>
              </a:rPr>
              <a:t>2</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月　大阪府スマートエイジング・シティ具体化手法セミナー第２回「住み続けたいまち・住み続けられるまち」配布資料より抜粋</a:t>
            </a:r>
            <a:endParaRPr lang="en-US" altLang="ja-JP" sz="1200" dirty="0">
              <a:latin typeface="ＭＳ Ｐゴシック" panose="020B0600070205080204" pitchFamily="50" charset="-128"/>
              <a:ea typeface="ＭＳ Ｐゴシック" panose="020B0600070205080204" pitchFamily="50" charset="-128"/>
              <a:cs typeface="Meiryo UI" pitchFamily="50"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02" y="1484785"/>
            <a:ext cx="802015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5946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⑥</a:t>
            </a:r>
            <a:r>
              <a:rPr lang="ja-JP" altLang="en-US" dirty="0" smtClean="0"/>
              <a:t>民間事</a:t>
            </a:r>
            <a:r>
              <a:rPr lang="ja-JP" altLang="en-US" dirty="0"/>
              <a:t>業者による</a:t>
            </a:r>
            <a:r>
              <a:rPr lang="en-US" altLang="ja-JP" dirty="0"/>
              <a:t>『</a:t>
            </a:r>
            <a:r>
              <a:rPr lang="ja-JP" altLang="en-US" dirty="0"/>
              <a:t>世代循環型</a:t>
            </a:r>
            <a:r>
              <a:rPr lang="en-US" altLang="ja-JP" dirty="0"/>
              <a:t>』</a:t>
            </a:r>
            <a:r>
              <a:rPr lang="ja-JP" altLang="en-US" dirty="0"/>
              <a:t>の街づくり</a:t>
            </a:r>
            <a:r>
              <a:rPr lang="en-US" altLang="ja-JP" dirty="0"/>
              <a:t/>
            </a:r>
            <a:br>
              <a:rPr lang="en-US" altLang="ja-JP" dirty="0"/>
            </a:br>
            <a:r>
              <a:rPr lang="en-US" altLang="ja-JP" dirty="0"/>
              <a:t>【</a:t>
            </a:r>
            <a:r>
              <a:rPr lang="ja-JP" altLang="en-US" dirty="0"/>
              <a:t>事業主体：東急不動産株式会社</a:t>
            </a:r>
            <a:r>
              <a:rPr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152</a:t>
            </a:fld>
            <a:endParaRPr kumimoji="1" lang="ja-JP" altLang="en-US"/>
          </a:p>
        </p:txBody>
      </p:sp>
      <p:sp>
        <p:nvSpPr>
          <p:cNvPr id="4" name="コンテンツ プレースホルダー 3"/>
          <p:cNvSpPr>
            <a:spLocks noGrp="1"/>
          </p:cNvSpPr>
          <p:nvPr>
            <p:ph sz="quarter" idx="1"/>
          </p:nvPr>
        </p:nvSpPr>
        <p:spPr/>
        <p:txBody>
          <a:bodyPr>
            <a:noAutofit/>
          </a:bodyPr>
          <a:lstStyle/>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■多世代交流を育む「交流拠点」</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・居住者同士がふれあいを実感できる場所や機会を提供する工夫</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ヘルスケアステーション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：医師・看護師ケアマネージャーなどが常駐。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健康</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・介護の相談機能、介護予防教室の実施等を計画　　</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－カルチャールーム</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：茶室、スタジオ（音楽室）を計画。</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レッスン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を通じて子育て援助とシニアの生きがい支援を提供</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東</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京都市大学と連携した「カレッジリンク」も実施予定</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東京都補助事業「一般住宅を併設したサービス付き高齢者向け住宅整備事業」</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■地域を支える「医療・介護拠点」</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・高齢者の生きがいや安心に寄与する工夫</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－小規模</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多機能型居宅介護訪問看護</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ステーション</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－定期</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巡回・随時対応型訪問介護</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看護</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：大阪府スマートエイジング・シティ具体化手法セミナー</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第２回「住み続けたいまち、住み続けられるまち」</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開催概要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hlinkClick r:id="rId3"/>
              </a:rPr>
              <a:t>http</a:t>
            </a:r>
            <a:r>
              <a:rPr lang="en-US" altLang="ja-JP" sz="1400" dirty="0">
                <a:latin typeface="Meiryo UI" panose="020B0604030504040204" pitchFamily="50" charset="-128"/>
                <a:ea typeface="Meiryo UI" panose="020B0604030504040204" pitchFamily="50" charset="-128"/>
                <a:cs typeface="Meiryo UI" panose="020B0604030504040204" pitchFamily="50" charset="-128"/>
                <a:hlinkClick r:id="rId3"/>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hlinkClick r:id="rId3"/>
              </a:rPr>
              <a:t>www.pref.osaka.lg.jp/jigyochosei/sac_torikumi/sac_seminar2.html</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11"/>
          <p:cNvSpPr txBox="1">
            <a:spLocks noChangeArrowheads="1"/>
          </p:cNvSpPr>
          <p:nvPr/>
        </p:nvSpPr>
        <p:spPr bwMode="auto">
          <a:xfrm>
            <a:off x="467544" y="6487376"/>
            <a:ext cx="87849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eaLnBrk="1" hangingPunct="1">
              <a:spcBef>
                <a:spcPts val="600"/>
              </a:spcBef>
            </a:pPr>
            <a:r>
              <a:rPr lang="ja-JP" altLang="en-US" sz="1200" dirty="0">
                <a:latin typeface="ＭＳ Ｐゴシック" panose="020B0600070205080204" pitchFamily="50" charset="-128"/>
                <a:ea typeface="ＭＳ Ｐゴシック" panose="020B0600070205080204" pitchFamily="50" charset="-128"/>
                <a:cs typeface="Meiryo UI" pitchFamily="50" charset="-128"/>
              </a:rPr>
              <a:t>平成</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28</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年</a:t>
            </a:r>
            <a:r>
              <a:rPr lang="en-US" altLang="ja-JP" sz="1200" dirty="0">
                <a:latin typeface="ＭＳ Ｐゴシック" panose="020B0600070205080204" pitchFamily="50" charset="-128"/>
                <a:ea typeface="ＭＳ Ｐゴシック" panose="020B0600070205080204" pitchFamily="50" charset="-128"/>
                <a:cs typeface="Meiryo UI" pitchFamily="50" charset="-128"/>
              </a:rPr>
              <a:t>2</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月　大阪府スマートエイジング・シティ具体化手法セミナー第２回「住み続けたいまち・住み続けられるまち」配布資料より抜粋</a:t>
            </a:r>
            <a:endParaRPr lang="en-US" altLang="ja-JP" sz="1200" dirty="0">
              <a:latin typeface="ＭＳ Ｐゴシック" panose="020B0600070205080204" pitchFamily="50" charset="-128"/>
              <a:ea typeface="ＭＳ Ｐゴシック" panose="020B0600070205080204" pitchFamily="50" charset="-128"/>
              <a:cs typeface="Meiryo UI" pitchFamily="50" charset="-128"/>
            </a:endParaRPr>
          </a:p>
        </p:txBody>
      </p:sp>
    </p:spTree>
    <p:extLst>
      <p:ext uri="{BB962C8B-B14F-4D97-AF65-F5344CB8AC3E}">
        <p14:creationId xmlns:p14="http://schemas.microsoft.com/office/powerpoint/2010/main" val="1869795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400"/>
            <a:ext cx="8363272" cy="990600"/>
          </a:xfrm>
        </p:spPr>
        <p:txBody>
          <a:bodyPr>
            <a:normAutofit fontScale="90000"/>
          </a:bodyPr>
          <a:lstStyle/>
          <a:p>
            <a:r>
              <a:rPr lang="ja-JP" altLang="en-US" dirty="0"/>
              <a:t>⑦</a:t>
            </a:r>
            <a:r>
              <a:rPr lang="ja-JP" altLang="en-US" dirty="0" smtClean="0"/>
              <a:t>市有地を活用した持続可能な住宅地モデル構築</a:t>
            </a:r>
            <a:r>
              <a:rPr lang="en-US" altLang="ja-JP" dirty="0" smtClean="0"/>
              <a:t/>
            </a:r>
            <a:br>
              <a:rPr lang="en-US" altLang="ja-JP" dirty="0" smtClean="0"/>
            </a:br>
            <a:r>
              <a:rPr lang="en-US" altLang="ja-JP" dirty="0"/>
              <a:t>【</a:t>
            </a:r>
            <a:r>
              <a:rPr lang="ja-JP" altLang="en-US" dirty="0" smtClean="0"/>
              <a:t>実施主体：</a:t>
            </a:r>
            <a:r>
              <a:rPr kumimoji="1" lang="ja-JP" altLang="en-US" dirty="0" smtClean="0"/>
              <a:t>横浜市</a:t>
            </a:r>
            <a:r>
              <a:rPr kumimoji="1"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153</a:t>
            </a:fld>
            <a:endParaRPr kumimoji="1" lang="ja-JP" altLang="en-US"/>
          </a:p>
        </p:txBody>
      </p:sp>
      <p:sp>
        <p:nvSpPr>
          <p:cNvPr id="4" name="コンテンツ プレースホルダー 3"/>
          <p:cNvSpPr>
            <a:spLocks noGrp="1"/>
          </p:cNvSpPr>
          <p:nvPr>
            <p:ph sz="quarter" idx="1"/>
          </p:nvPr>
        </p:nvSpPr>
        <p:spPr/>
        <p:txBody>
          <a:bodyPr vert="horz">
            <a:noAutofit/>
          </a:bodyPr>
          <a:lstStyle/>
          <a:p>
            <a:pPr marL="0" indent="0">
              <a:lnSpc>
                <a:spcPct val="130000"/>
              </a:lnSpc>
              <a:buNone/>
            </a:pPr>
            <a:r>
              <a:rPr lang="ja-JP" altLang="en-US" sz="1800" u="sng" dirty="0">
                <a:latin typeface="Meiryo UI" panose="020B0604030504040204" pitchFamily="50" charset="-128"/>
                <a:ea typeface="Meiryo UI" panose="020B0604030504040204" pitchFamily="50" charset="-128"/>
                <a:cs typeface="Meiryo UI" panose="020B0604030504040204" pitchFamily="50" charset="-128"/>
              </a:rPr>
              <a:t>「市有地を活用した住民・企業・行政等のまちづくりのモデルケース」を構築、市内に展開</a:t>
            </a:r>
            <a:endParaRPr lang="en-US" altLang="ja-JP" sz="1800" u="sng"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■「環境未来都市」の主要な取組である「持続可能な住宅地モデルプロジェクト」の１つ</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横浜市十日市場センター地区の市有地３街区（計約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3.46ha</a:t>
            </a:r>
            <a:r>
              <a:rPr lang="ja-JP" altLang="en-US" sz="18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駅から徒歩約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分）</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の活用のため</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の「持続可能な郊外住宅地モデル」を実現するマスタープラン及び先行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街区の</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事業</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計画を「</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企画提案型公募方式」により</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募集</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ts val="2000"/>
              </a:lnSpc>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・公募条件等</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－先行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街区のうち</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1.47ha</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は売却</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0.85ha</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年定期</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借地により</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開発</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視点」と「</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800"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コンセプト</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」に基づく必須条件を設定、地域住民</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や行政と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協働</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の</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まちづくりを</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推進</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①日常生活を支えるサービス機能を備え、多世代が互いに支え合う住まい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多世代が交流する住まい、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福祉、医療、保健、買い物</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②市民力・企業力・地域資源を活かした持続可能なマネジメントシステム</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エネルギー、移動、防災、防犯、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地域の魅力向上、地域の交流・活性化、</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Ⅴ</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住まい・暮らしのサポート</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③住み続けることができる愛着のあるまち</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〔Ⅵ</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生活の質を高める住宅地形成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市内企業１社</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以上の参加</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：横浜市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建築局</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hlinkClick r:id="rId3"/>
              </a:rPr>
              <a:t>http</a:t>
            </a:r>
            <a:r>
              <a:rPr lang="en-US" altLang="ja-JP" sz="1200" dirty="0">
                <a:latin typeface="Meiryo UI" panose="020B0604030504040204" pitchFamily="50" charset="-128"/>
                <a:ea typeface="Meiryo UI" panose="020B0604030504040204" pitchFamily="50" charset="-128"/>
                <a:cs typeface="Meiryo UI" panose="020B0604030504040204" pitchFamily="50" charset="-128"/>
                <a:hlinkClick r:id="rId3"/>
              </a:rPr>
              <a:t>://www.city.yokohama.lg.jp/kenchiku/housing/tookaichiba/kobokaishi/20141217113248.html</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27204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400"/>
            <a:ext cx="8363272" cy="990600"/>
          </a:xfrm>
        </p:spPr>
        <p:txBody>
          <a:bodyPr>
            <a:normAutofit fontScale="90000"/>
          </a:bodyPr>
          <a:lstStyle/>
          <a:p>
            <a:r>
              <a:rPr lang="ja-JP" altLang="en-US" dirty="0"/>
              <a:t>⑦</a:t>
            </a:r>
            <a:r>
              <a:rPr lang="ja-JP" altLang="en-US" dirty="0" smtClean="0"/>
              <a:t>市有地</a:t>
            </a:r>
            <a:r>
              <a:rPr lang="ja-JP" altLang="en-US" dirty="0"/>
              <a:t>を活用した持続可能な住宅地モデル構築</a:t>
            </a:r>
            <a:r>
              <a:rPr lang="en-US" altLang="ja-JP" dirty="0"/>
              <a:t/>
            </a:r>
            <a:br>
              <a:rPr lang="en-US" altLang="ja-JP" dirty="0"/>
            </a:br>
            <a:r>
              <a:rPr lang="en-US" altLang="ja-JP" dirty="0"/>
              <a:t>【</a:t>
            </a:r>
            <a:r>
              <a:rPr lang="ja-JP" altLang="en-US" dirty="0"/>
              <a:t>実施主体：横浜市</a:t>
            </a:r>
            <a:r>
              <a:rPr lang="en-US" altLang="ja-JP"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154</a:t>
            </a:fld>
            <a:endParaRPr kumimoji="1" lang="ja-JP" altLang="en-US"/>
          </a:p>
        </p:txBody>
      </p:sp>
      <p:sp>
        <p:nvSpPr>
          <p:cNvPr id="4" name="コンテンツ プレースホルダー 3"/>
          <p:cNvSpPr>
            <a:spLocks noGrp="1"/>
          </p:cNvSpPr>
          <p:nvPr>
            <p:ph sz="quarter" idx="1"/>
          </p:nvPr>
        </p:nvSpPr>
        <p:spPr>
          <a:xfrm>
            <a:off x="457200" y="1219200"/>
            <a:ext cx="8435280" cy="4937760"/>
          </a:xfrm>
        </p:spPr>
        <p:txBody>
          <a:bodyPr>
            <a:noAutofit/>
          </a:bodyPr>
          <a:lstStyle/>
          <a:p>
            <a:pPr marL="0" indent="0">
              <a:lnSpc>
                <a:spcPct val="130000"/>
              </a:lnSpc>
              <a:buNone/>
            </a:pPr>
            <a:r>
              <a:rPr lang="ja-JP" altLang="en-US" sz="1800" u="sng" dirty="0" smtClean="0">
                <a:latin typeface="Meiryo UI" panose="020B0604030504040204" pitchFamily="50" charset="-128"/>
                <a:ea typeface="Meiryo UI" panose="020B0604030504040204" pitchFamily="50" charset="-128"/>
                <a:cs typeface="Meiryo UI" panose="020B0604030504040204" pitchFamily="50" charset="-128"/>
              </a:rPr>
              <a:t>企画提案型公募方式により事業予定者に選出された提案の概要</a:t>
            </a:r>
            <a:endParaRPr lang="en-US" altLang="ja-JP" sz="1800" u="sng"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・選出事業者：東急</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電鉄・東急不動産・</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NTT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都市開発による共同</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事業体</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年着工、</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年完成見込み</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・整備内容：サービス付き高齢者向け住宅・高齢者向け優良賃貸住宅等（約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戸）、</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多世代向け分譲住宅（約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290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戸）、コミュニティスペース、デイサービス、</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生活サービス施設等。高齢者のいきがいや安心に寄与する工夫を</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盛り込む</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：大阪府スマートエイジング・シティ具体化手法セミナー</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第２回「住み続けたいまち、住み続けられるまち」</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概要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hlinkClick r:id="rId3"/>
              </a:rPr>
              <a:t>http</a:t>
            </a:r>
            <a:r>
              <a:rPr lang="en-US" altLang="ja-JP" sz="1400" dirty="0">
                <a:latin typeface="Meiryo UI" panose="020B0604030504040204" pitchFamily="50" charset="-128"/>
                <a:ea typeface="Meiryo UI" panose="020B0604030504040204" pitchFamily="50" charset="-128"/>
                <a:cs typeface="Meiryo UI" panose="020B0604030504040204" pitchFamily="50" charset="-128"/>
                <a:hlinkClick r:id="rId3"/>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hlinkClick r:id="rId3"/>
              </a:rPr>
              <a:t>www.pref.osaka.lg.jp/jigyochosei/sac_torikumi/sac_seminar2.html</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11"/>
          <p:cNvSpPr txBox="1">
            <a:spLocks noChangeArrowheads="1"/>
          </p:cNvSpPr>
          <p:nvPr/>
        </p:nvSpPr>
        <p:spPr bwMode="auto">
          <a:xfrm>
            <a:off x="467544" y="6487376"/>
            <a:ext cx="87849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eaLnBrk="1" hangingPunct="1">
              <a:spcBef>
                <a:spcPts val="600"/>
              </a:spcBef>
            </a:pPr>
            <a:r>
              <a:rPr lang="ja-JP" altLang="en-US" sz="1200" dirty="0">
                <a:latin typeface="ＭＳ Ｐゴシック" panose="020B0600070205080204" pitchFamily="50" charset="-128"/>
                <a:ea typeface="ＭＳ Ｐゴシック" panose="020B0600070205080204" pitchFamily="50" charset="-128"/>
                <a:cs typeface="Meiryo UI" pitchFamily="50" charset="-128"/>
              </a:rPr>
              <a:t>平成</a:t>
            </a:r>
            <a:r>
              <a:rPr lang="en-US" altLang="ja-JP" sz="1200" dirty="0" smtClean="0">
                <a:latin typeface="ＭＳ Ｐゴシック" panose="020B0600070205080204" pitchFamily="50" charset="-128"/>
                <a:ea typeface="ＭＳ Ｐゴシック" panose="020B0600070205080204" pitchFamily="50" charset="-128"/>
                <a:cs typeface="Meiryo UI" pitchFamily="50" charset="-128"/>
              </a:rPr>
              <a:t>28</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年</a:t>
            </a:r>
            <a:r>
              <a:rPr lang="en-US" altLang="ja-JP" sz="1200" dirty="0">
                <a:latin typeface="ＭＳ Ｐゴシック" panose="020B0600070205080204" pitchFamily="50" charset="-128"/>
                <a:ea typeface="ＭＳ Ｐゴシック" panose="020B0600070205080204" pitchFamily="50" charset="-128"/>
                <a:cs typeface="Meiryo UI" pitchFamily="50" charset="-128"/>
              </a:rPr>
              <a:t>2</a:t>
            </a:r>
            <a:r>
              <a:rPr lang="ja-JP" altLang="en-US" sz="1200" dirty="0" smtClean="0">
                <a:latin typeface="ＭＳ Ｐゴシック" panose="020B0600070205080204" pitchFamily="50" charset="-128"/>
                <a:ea typeface="ＭＳ Ｐゴシック" panose="020B0600070205080204" pitchFamily="50" charset="-128"/>
                <a:cs typeface="Meiryo UI" pitchFamily="50" charset="-128"/>
              </a:rPr>
              <a:t>月　大阪府スマートエイジング・シティ具体化手法セミナー第２回「住み続けたいまち・住み続けられるまち」配布資料より抜粋</a:t>
            </a:r>
            <a:endParaRPr lang="en-US" altLang="ja-JP" sz="1200" dirty="0">
              <a:latin typeface="ＭＳ Ｐゴシック" panose="020B0600070205080204" pitchFamily="50" charset="-128"/>
              <a:ea typeface="ＭＳ Ｐゴシック" panose="020B0600070205080204" pitchFamily="50" charset="-128"/>
              <a:cs typeface="Meiryo UI" pitchFamily="50" charset="-128"/>
            </a:endParaRPr>
          </a:p>
        </p:txBody>
      </p:sp>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l="3538" t="7718" r="5113" b="5369"/>
          <a:stretch/>
        </p:blipFill>
        <p:spPr>
          <a:xfrm>
            <a:off x="1321418" y="3104648"/>
            <a:ext cx="4439782" cy="2832275"/>
          </a:xfrm>
          <a:prstGeom prst="rect">
            <a:avLst/>
          </a:prstGeom>
        </p:spPr>
      </p:pic>
      <p:sp>
        <p:nvSpPr>
          <p:cNvPr id="10" name="テキスト ボックス 29"/>
          <p:cNvSpPr txBox="1">
            <a:spLocks noChangeArrowheads="1"/>
          </p:cNvSpPr>
          <p:nvPr/>
        </p:nvSpPr>
        <p:spPr bwMode="auto">
          <a:xfrm>
            <a:off x="5839194" y="3336703"/>
            <a:ext cx="2668532" cy="2046714"/>
          </a:xfrm>
          <a:prstGeom prst="rect">
            <a:avLst/>
          </a:prstGeom>
          <a:noFill/>
          <a:ln w="19050">
            <a:solidFill>
              <a:schemeClr val="bg1">
                <a:lumMod val="50000"/>
              </a:schemeClr>
            </a:solidFill>
            <a:miter lim="800000"/>
            <a:headEnd/>
            <a:tailEnd/>
          </a:ln>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100" dirty="0" smtClean="0">
                <a:latin typeface="+mn-ea"/>
                <a:ea typeface="+mn-ea"/>
              </a:rPr>
              <a:t>【</a:t>
            </a:r>
            <a:r>
              <a:rPr lang="ja-JP" altLang="en-US" sz="1100" dirty="0" smtClean="0">
                <a:latin typeface="+mn-ea"/>
                <a:ea typeface="+mn-ea"/>
              </a:rPr>
              <a:t>提案内容</a:t>
            </a:r>
            <a:r>
              <a:rPr lang="en-US" altLang="ja-JP" sz="1100" dirty="0" smtClean="0">
                <a:latin typeface="+mn-ea"/>
                <a:ea typeface="+mn-ea"/>
              </a:rPr>
              <a:t>】</a:t>
            </a:r>
          </a:p>
          <a:p>
            <a:pPr eaLnBrk="1" hangingPunct="1"/>
            <a:endParaRPr lang="en-US" altLang="ja-JP" sz="1100" dirty="0" smtClean="0">
              <a:latin typeface="+mn-ea"/>
              <a:ea typeface="+mn-ea"/>
            </a:endParaRPr>
          </a:p>
          <a:p>
            <a:pPr eaLnBrk="1" hangingPunct="1"/>
            <a:r>
              <a:rPr lang="ja-JP" altLang="en-US" sz="1100" dirty="0">
                <a:latin typeface="+mn-ea"/>
                <a:ea typeface="+mn-ea"/>
              </a:rPr>
              <a:t>東</a:t>
            </a:r>
            <a:r>
              <a:rPr lang="ja-JP" altLang="en-US" sz="1100" dirty="0" smtClean="0">
                <a:latin typeface="+mn-ea"/>
                <a:ea typeface="+mn-ea"/>
              </a:rPr>
              <a:t>急不動産</a:t>
            </a:r>
            <a:r>
              <a:rPr lang="en-US" altLang="ja-JP" sz="1100" dirty="0" smtClean="0">
                <a:latin typeface="+mn-ea"/>
                <a:ea typeface="+mn-ea"/>
              </a:rPr>
              <a:t>(</a:t>
            </a:r>
            <a:r>
              <a:rPr lang="ja-JP" altLang="en-US" sz="1100" dirty="0" smtClean="0">
                <a:latin typeface="+mn-ea"/>
                <a:ea typeface="+mn-ea"/>
              </a:rPr>
              <a:t>株</a:t>
            </a:r>
            <a:r>
              <a:rPr lang="en-US" altLang="ja-JP" sz="1100" dirty="0" smtClean="0">
                <a:latin typeface="+mn-ea"/>
                <a:ea typeface="+mn-ea"/>
              </a:rPr>
              <a:t>)</a:t>
            </a:r>
            <a:r>
              <a:rPr lang="ja-JP" altLang="en-US" sz="1100" dirty="0" smtClean="0">
                <a:latin typeface="+mn-ea"/>
                <a:ea typeface="+mn-ea"/>
              </a:rPr>
              <a:t>単独</a:t>
            </a:r>
            <a:r>
              <a:rPr lang="ja-JP" altLang="en-US" sz="1100" dirty="0">
                <a:latin typeface="+mn-ea"/>
                <a:ea typeface="+mn-ea"/>
              </a:rPr>
              <a:t>事業（約</a:t>
            </a:r>
            <a:r>
              <a:rPr lang="en-US" altLang="ja-JP" sz="1100" dirty="0">
                <a:latin typeface="+mn-ea"/>
                <a:ea typeface="+mn-ea"/>
              </a:rPr>
              <a:t>200</a:t>
            </a:r>
            <a:r>
              <a:rPr lang="ja-JP" altLang="en-US" sz="1100" dirty="0">
                <a:latin typeface="+mn-ea"/>
                <a:ea typeface="+mn-ea"/>
              </a:rPr>
              <a:t>戸</a:t>
            </a:r>
            <a:r>
              <a:rPr lang="ja-JP" altLang="en-US" sz="1100" dirty="0" smtClean="0">
                <a:latin typeface="+mn-ea"/>
                <a:ea typeface="+mn-ea"/>
              </a:rPr>
              <a:t>）</a:t>
            </a:r>
            <a:endParaRPr lang="en-US" altLang="ja-JP" sz="1100" dirty="0" smtClean="0">
              <a:latin typeface="+mn-ea"/>
              <a:ea typeface="+mn-ea"/>
            </a:endParaRPr>
          </a:p>
          <a:p>
            <a:pPr eaLnBrk="1" hangingPunct="1"/>
            <a:endParaRPr lang="en-US" altLang="ja-JP" sz="300" dirty="0" smtClean="0">
              <a:latin typeface="+mn-ea"/>
              <a:ea typeface="+mn-ea"/>
            </a:endParaRPr>
          </a:p>
          <a:p>
            <a:pPr eaLnBrk="1" hangingPunct="1"/>
            <a:r>
              <a:rPr lang="ja-JP" altLang="en-US" sz="1100" dirty="0" smtClean="0">
                <a:latin typeface="+mn-ea"/>
                <a:ea typeface="+mn-ea"/>
              </a:rPr>
              <a:t>・サービス付き高齢者向け住宅</a:t>
            </a:r>
            <a:endParaRPr lang="en-US" altLang="ja-JP" sz="1100" dirty="0" smtClean="0">
              <a:latin typeface="+mn-ea"/>
              <a:ea typeface="+mn-ea"/>
            </a:endParaRPr>
          </a:p>
          <a:p>
            <a:pPr eaLnBrk="1" hangingPunct="1"/>
            <a:r>
              <a:rPr lang="ja-JP" altLang="en-US" sz="1100" dirty="0" smtClean="0">
                <a:latin typeface="+mn-ea"/>
                <a:ea typeface="+mn-ea"/>
              </a:rPr>
              <a:t>・高齢者向け優良賃貸住宅等</a:t>
            </a:r>
            <a:endParaRPr lang="en-US" altLang="ja-JP" sz="1100" dirty="0" smtClean="0">
              <a:latin typeface="+mn-ea"/>
              <a:ea typeface="+mn-ea"/>
            </a:endParaRPr>
          </a:p>
          <a:p>
            <a:pPr eaLnBrk="1" hangingPunct="1"/>
            <a:endParaRPr lang="en-US" altLang="ja-JP" sz="1100" dirty="0">
              <a:latin typeface="+mn-ea"/>
              <a:ea typeface="+mn-ea"/>
            </a:endParaRPr>
          </a:p>
          <a:p>
            <a:pPr eaLnBrk="1" hangingPunct="1"/>
            <a:r>
              <a:rPr lang="ja-JP" altLang="en-US" sz="1100" dirty="0" smtClean="0">
                <a:latin typeface="+mn-ea"/>
                <a:ea typeface="+mn-ea"/>
              </a:rPr>
              <a:t>その他</a:t>
            </a:r>
            <a:endParaRPr lang="en-US" altLang="ja-JP" sz="1100" dirty="0" smtClean="0">
              <a:latin typeface="+mn-ea"/>
              <a:ea typeface="+mn-ea"/>
            </a:endParaRPr>
          </a:p>
          <a:p>
            <a:pPr eaLnBrk="1" hangingPunct="1"/>
            <a:endParaRPr lang="en-US" altLang="ja-JP" sz="300" dirty="0" smtClean="0">
              <a:latin typeface="+mn-ea"/>
              <a:ea typeface="+mn-ea"/>
            </a:endParaRPr>
          </a:p>
          <a:p>
            <a:pPr eaLnBrk="1" hangingPunct="1"/>
            <a:r>
              <a:rPr lang="ja-JP" altLang="en-US" sz="1100" dirty="0" smtClean="0">
                <a:latin typeface="+mn-ea"/>
                <a:ea typeface="+mn-ea"/>
              </a:rPr>
              <a:t>・多世代向け分譲住宅（約</a:t>
            </a:r>
            <a:r>
              <a:rPr lang="en-US" altLang="ja-JP" sz="1100" dirty="0" smtClean="0">
                <a:latin typeface="+mn-ea"/>
                <a:ea typeface="+mn-ea"/>
              </a:rPr>
              <a:t>290</a:t>
            </a:r>
            <a:r>
              <a:rPr lang="ja-JP" altLang="en-US" sz="1100" dirty="0" smtClean="0">
                <a:latin typeface="+mn-ea"/>
                <a:ea typeface="+mn-ea"/>
              </a:rPr>
              <a:t>戸）</a:t>
            </a:r>
            <a:endParaRPr lang="en-US" altLang="ja-JP" sz="1100" dirty="0" smtClean="0">
              <a:latin typeface="+mn-ea"/>
              <a:ea typeface="+mn-ea"/>
            </a:endParaRPr>
          </a:p>
          <a:p>
            <a:pPr eaLnBrk="1" hangingPunct="1"/>
            <a:r>
              <a:rPr lang="ja-JP" altLang="en-US" sz="1100" dirty="0" smtClean="0">
                <a:latin typeface="+mn-ea"/>
                <a:ea typeface="+mn-ea"/>
              </a:rPr>
              <a:t>・コミュニティースペース</a:t>
            </a:r>
            <a:endParaRPr lang="en-US" altLang="ja-JP" sz="1100" dirty="0" smtClean="0">
              <a:latin typeface="+mn-ea"/>
              <a:ea typeface="+mn-ea"/>
            </a:endParaRPr>
          </a:p>
          <a:p>
            <a:pPr eaLnBrk="1" hangingPunct="1"/>
            <a:r>
              <a:rPr lang="ja-JP" altLang="en-US" sz="1100" dirty="0" smtClean="0">
                <a:latin typeface="+mn-ea"/>
                <a:ea typeface="+mn-ea"/>
              </a:rPr>
              <a:t>・デイサービス</a:t>
            </a:r>
            <a:endParaRPr lang="en-US" altLang="ja-JP" sz="1100" dirty="0" smtClean="0">
              <a:latin typeface="+mn-ea"/>
              <a:ea typeface="+mn-ea"/>
            </a:endParaRPr>
          </a:p>
          <a:p>
            <a:pPr eaLnBrk="1" hangingPunct="1"/>
            <a:r>
              <a:rPr lang="ja-JP" altLang="en-US" sz="1100" dirty="0" smtClean="0">
                <a:latin typeface="+mn-ea"/>
                <a:ea typeface="+mn-ea"/>
              </a:rPr>
              <a:t>・生活サービス施設等</a:t>
            </a:r>
            <a:endParaRPr lang="en-US" altLang="ja-JP" sz="1100" dirty="0" smtClean="0">
              <a:latin typeface="+mn-ea"/>
              <a:ea typeface="+mn-ea"/>
            </a:endParaRPr>
          </a:p>
        </p:txBody>
      </p:sp>
      <p:sp>
        <p:nvSpPr>
          <p:cNvPr id="11" name="サブタイトル 2"/>
          <p:cNvSpPr txBox="1">
            <a:spLocks/>
          </p:cNvSpPr>
          <p:nvPr/>
        </p:nvSpPr>
        <p:spPr bwMode="auto">
          <a:xfrm>
            <a:off x="5428134" y="5490179"/>
            <a:ext cx="3248322" cy="22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メイリオ" pitchFamily="50" charset="-128"/>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メイリオ" pitchFamily="50" charset="-128"/>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メイリオ" pitchFamily="50" charset="-128"/>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メイリオ" pitchFamily="50" charset="-128"/>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メイリオ" pitchFamily="50" charset="-128"/>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r" eaLnBrk="1" hangingPunct="1"/>
            <a:r>
              <a:rPr lang="en-US" altLang="ja-JP" sz="800" dirty="0">
                <a:solidFill>
                  <a:schemeClr val="tx1"/>
                </a:solidFill>
              </a:rPr>
              <a:t>Copyright </a:t>
            </a:r>
            <a:r>
              <a:rPr lang="en-US" altLang="ja-JP" sz="800" dirty="0" smtClean="0">
                <a:solidFill>
                  <a:schemeClr val="tx1"/>
                </a:solidFill>
              </a:rPr>
              <a:t>© 2016</a:t>
            </a:r>
            <a:r>
              <a:rPr lang="ja-JP" altLang="en-US" sz="800" dirty="0" smtClean="0">
                <a:solidFill>
                  <a:schemeClr val="tx1"/>
                </a:solidFill>
              </a:rPr>
              <a:t> </a:t>
            </a:r>
            <a:r>
              <a:rPr lang="en-US" altLang="ja-JP" sz="800" dirty="0" err="1" smtClean="0">
                <a:solidFill>
                  <a:schemeClr val="tx1"/>
                </a:solidFill>
              </a:rPr>
              <a:t>Tokyu</a:t>
            </a:r>
            <a:r>
              <a:rPr lang="en-US" altLang="ja-JP" sz="800" dirty="0" smtClean="0">
                <a:solidFill>
                  <a:schemeClr val="tx1"/>
                </a:solidFill>
              </a:rPr>
              <a:t> land co. </a:t>
            </a:r>
            <a:r>
              <a:rPr lang="en-US" altLang="ja-JP" sz="800" dirty="0">
                <a:solidFill>
                  <a:schemeClr val="tx1"/>
                </a:solidFill>
              </a:rPr>
              <a:t>All Rights Reserved.</a:t>
            </a:r>
            <a:endParaRPr lang="ja-JP" altLang="en-US" sz="800" dirty="0" smtClean="0">
              <a:solidFill>
                <a:schemeClr val="tx1"/>
              </a:solidFill>
            </a:endParaRPr>
          </a:p>
        </p:txBody>
      </p:sp>
    </p:spTree>
    <p:extLst>
      <p:ext uri="{BB962C8B-B14F-4D97-AF65-F5344CB8AC3E}">
        <p14:creationId xmlns:p14="http://schemas.microsoft.com/office/powerpoint/2010/main" val="323902117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⑧</a:t>
            </a:r>
            <a:r>
              <a:rPr lang="ja-JP" altLang="en-US" dirty="0" smtClean="0"/>
              <a:t>府営</a:t>
            </a:r>
            <a:r>
              <a:rPr lang="ja-JP" altLang="en-US" dirty="0"/>
              <a:t>住宅ストックを活用した医療機能の</a:t>
            </a:r>
            <a:r>
              <a:rPr lang="ja-JP" altLang="en-US" dirty="0" smtClean="0"/>
              <a:t>導入</a:t>
            </a:r>
            <a:r>
              <a:rPr lang="en-US" altLang="ja-JP" dirty="0" smtClean="0"/>
              <a:t/>
            </a:r>
            <a:br>
              <a:rPr lang="en-US" altLang="ja-JP" dirty="0" smtClean="0"/>
            </a:br>
            <a:r>
              <a:rPr lang="ja-JP" altLang="en-US" dirty="0"/>
              <a:t>　</a:t>
            </a:r>
            <a:r>
              <a:rPr lang="ja-JP" altLang="en-US" dirty="0" smtClean="0"/>
              <a:t>　　　　　　　　　　　　　　　（</a:t>
            </a:r>
            <a:r>
              <a:rPr kumimoji="1" lang="ja-JP" altLang="en-US" dirty="0" smtClean="0"/>
              <a:t>大阪府）</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155</a:t>
            </a:fld>
            <a:endParaRPr kumimoji="1" lang="ja-JP" altLang="en-US"/>
          </a:p>
        </p:txBody>
      </p:sp>
      <p:sp>
        <p:nvSpPr>
          <p:cNvPr id="4" name="コンテンツ プレースホルダー 3"/>
          <p:cNvSpPr>
            <a:spLocks noGrp="1"/>
          </p:cNvSpPr>
          <p:nvPr>
            <p:ph sz="quarter" idx="1"/>
          </p:nvPr>
        </p:nvSpPr>
        <p:spPr>
          <a:xfrm>
            <a:off x="467544" y="1124744"/>
            <a:ext cx="8229600" cy="4937760"/>
          </a:xfrm>
        </p:spPr>
        <p:txBody>
          <a:bodyPr>
            <a:noAutofit/>
          </a:bodyPr>
          <a:lstStyle/>
          <a:p>
            <a:pPr marL="0" indent="0">
              <a:lnSpc>
                <a:spcPct val="130000"/>
              </a:lnSpc>
              <a:buNone/>
            </a:pP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公有地ストックをまちづくりに有効活用し、「スマートエイジング・シティ」の理念を踏まえたまちづくりにつながる機能導入・整備をめざす取組み</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営住宅の建替事業等に伴い生み出された用地（活用用地）は、地元市町と連携し、積極的にまちづくりに活用。府営枚方東牧野住宅活用用地売却にあたり、「スマートエイジング・シティ」や枚方市のめざす「健康医療都市」を実現し、超高齢社会に対応したまちづくりを推進できるよう、条件付き一般競争入札を実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・入札実施主体は大阪府。条件付けにあたり、事業可能性把握のための事業者ヒアリング、基礎　自治体との協議・調整を実施。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・土地利用条件</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　　－スマートエイジング・シティの理念に基づき、地域で安心して快適に住み続けられ、多様な世代</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の新たな住民を惹きつける、超高齢社会における課題解決型の活気あるまちのモデルを実現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するとともに、良好な住まいとまちづくりを実現することをめざす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　　－全体の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％以上を医療施設・介護施設、その他の敷地は戸建て住宅とする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　　－概ね</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以内について、地域の利便性の向上に資する他の施設として可　　　　　　　　　　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府営住宅用地活用事業（用地の処分等）</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hlinkClick r:id="rId3"/>
              </a:rPr>
              <a:t>http://www.pref.osaka.lg.jp/jutaku/youchikatsuyou/h27_ippankyousou_2_2.html</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30000"/>
              </a:lnSpc>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968534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sz="2600" dirty="0">
                <a:latin typeface="Meiryo UI" panose="020B0604030504040204" pitchFamily="50" charset="-128"/>
                <a:ea typeface="Meiryo UI" panose="020B0604030504040204" pitchFamily="50" charset="-128"/>
                <a:cs typeface="Meiryo UI" panose="020B0604030504040204" pitchFamily="50" charset="-128"/>
              </a:rPr>
              <a:t>スマートエイジング・シティ具体化手法</a:t>
            </a:r>
            <a:r>
              <a:rPr lang="ja-JP" altLang="en-US" sz="2600" dirty="0" smtClean="0">
                <a:latin typeface="Meiryo UI" panose="020B0604030504040204" pitchFamily="50" charset="-128"/>
                <a:ea typeface="Meiryo UI" panose="020B0604030504040204" pitchFamily="50" charset="-128"/>
                <a:cs typeface="Meiryo UI" panose="020B0604030504040204" pitchFamily="50" charset="-128"/>
              </a:rPr>
              <a:t>セミナー概要</a:t>
            </a:r>
            <a:endParaRPr kumimoji="1" lang="ja-JP" altLang="en-US" sz="2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3329168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2400" dirty="0" smtClean="0"/>
              <a:t>スマートエイジング・シティ具体化手法セミナ</a:t>
            </a:r>
            <a:r>
              <a:rPr lang="ja-JP" altLang="en-US" sz="2400" dirty="0" smtClean="0"/>
              <a:t>ー①</a:t>
            </a:r>
            <a:r>
              <a:rPr lang="en-US" altLang="ja-JP" sz="2400" dirty="0" smtClean="0"/>
              <a:t/>
            </a:r>
            <a:br>
              <a:rPr lang="en-US" altLang="ja-JP" sz="2400" dirty="0" smtClean="0"/>
            </a:br>
            <a:r>
              <a:rPr lang="ja-JP" altLang="en-US" sz="2400" dirty="0" smtClean="0"/>
              <a:t>「全国“まちの保健室”フォーラム</a:t>
            </a:r>
            <a:r>
              <a:rPr lang="en-US" altLang="ja-JP" sz="2400" dirty="0" smtClean="0"/>
              <a:t>2016</a:t>
            </a:r>
            <a:r>
              <a:rPr lang="ja-JP" altLang="en-US" sz="2400" dirty="0" smtClean="0"/>
              <a:t>」</a:t>
            </a:r>
            <a:r>
              <a:rPr lang="en-US" altLang="ja-JP" sz="2400" dirty="0" smtClean="0"/>
              <a:t/>
            </a:r>
            <a:br>
              <a:rPr lang="en-US" altLang="ja-JP" sz="2400" dirty="0" smtClean="0"/>
            </a:br>
            <a:r>
              <a:rPr lang="ja-JP" altLang="en-US" sz="2400" dirty="0" smtClean="0"/>
              <a:t>～超高齢社会に寄り添う新たなまちの機能を目指して～</a:t>
            </a:r>
            <a:endParaRPr kumimoji="1" lang="ja-JP" altLang="en-US" sz="2400"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157</a:t>
            </a:fld>
            <a:endParaRPr kumimoji="1" lang="ja-JP" altLang="en-US"/>
          </a:p>
        </p:txBody>
      </p:sp>
      <p:sp>
        <p:nvSpPr>
          <p:cNvPr id="6" name="コンテンツ プレースホルダー 6"/>
          <p:cNvSpPr>
            <a:spLocks noGrp="1"/>
          </p:cNvSpPr>
          <p:nvPr>
            <p:ph idx="1"/>
          </p:nvPr>
        </p:nvSpPr>
        <p:spPr>
          <a:xfrm>
            <a:off x="457200" y="1196752"/>
            <a:ext cx="8579296" cy="5112568"/>
          </a:xfrm>
        </p:spPr>
        <p:txBody>
          <a:bodyPr>
            <a:noAutofit/>
          </a:bodyPr>
          <a:lstStyle/>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基調講演１</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「地域包括ケアの時代に向けて－地域を耕す医療連携と暮らしの保健室の実践－」</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株式</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会社ケアーズ白十字訪問看護ステーション代表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取締役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秋山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正子氏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基調講演２</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「コミュニティヘルスのあるまちづくりへ」</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慶応</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義塾大学環境情報学部兼政策メテﾞｨア研究科・准</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教授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秋山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美紀氏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各地の活動報告とパネル・</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ディスカッション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・「看護の力を地域で活かす！－</a:t>
            </a:r>
            <a:r>
              <a:rPr lang="ja-JP" altLang="en-US" sz="1800" dirty="0" err="1">
                <a:latin typeface="Meiryo UI" panose="020B0604030504040204" pitchFamily="50" charset="-128"/>
                <a:ea typeface="Meiryo UI" panose="020B0604030504040204" pitchFamily="50" charset="-128"/>
                <a:cs typeface="Meiryo UI" panose="020B0604030504040204" pitchFamily="50" charset="-128"/>
              </a:rPr>
              <a:t>よど</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まちの挑戦－」</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よ</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どきり医療と介護のまちづくり株式</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会社取締役</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まちケア事業部部長　　三輪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恭子氏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「地域住民による支えあいのしくみづくり－名張市の取組み－」</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三重県名張市健康福祉部名張市地域包括支援</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センターセンター</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長　　田中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明子氏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・「在宅医療からまちづくり、ひとづくりへ－ふくいまちケアプロジェクト－」</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オレンジホームケアクリニック　みんなの</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保健室</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代表　　紅谷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浩之氏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●資料：</a:t>
            </a:r>
            <a:r>
              <a:rPr lang="en-US" altLang="ja-JP" sz="1600" dirty="0">
                <a:latin typeface="Meiryo UI" panose="020B0604030504040204" pitchFamily="50" charset="-128"/>
                <a:ea typeface="Meiryo UI" panose="020B0604030504040204" pitchFamily="50" charset="-128"/>
                <a:cs typeface="Meiryo UI" panose="020B0604030504040204" pitchFamily="50" charset="-128"/>
                <a:hlinkClick r:id="rId2"/>
              </a:rPr>
              <a:t>http://</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hlinkClick r:id="rId2"/>
              </a:rPr>
              <a:t>www.pref.osaka.lg.jp/jigyochosei/sac_torikumi/sac_seminar1.html</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5341066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2400" dirty="0" smtClean="0"/>
              <a:t>スマートエイジング・シティ具体化手法セミナ</a:t>
            </a:r>
            <a:r>
              <a:rPr lang="ja-JP" altLang="en-US" sz="2400" dirty="0" smtClean="0"/>
              <a:t>ー②</a:t>
            </a:r>
            <a:r>
              <a:rPr lang="en-US" altLang="ja-JP" sz="2400" dirty="0" smtClean="0"/>
              <a:t/>
            </a:r>
            <a:br>
              <a:rPr lang="en-US" altLang="ja-JP" sz="2400" dirty="0" smtClean="0"/>
            </a:br>
            <a:r>
              <a:rPr lang="ja-JP" altLang="en-US" sz="2400" dirty="0" smtClean="0"/>
              <a:t>「住み続けたいまち、住み続けられるまち」</a:t>
            </a:r>
            <a:r>
              <a:rPr lang="en-US" altLang="ja-JP" sz="2400" dirty="0" smtClean="0"/>
              <a:t/>
            </a:r>
            <a:br>
              <a:rPr lang="en-US" altLang="ja-JP" sz="2400" dirty="0" smtClean="0"/>
            </a:br>
            <a:r>
              <a:rPr lang="ja-JP" altLang="en-US" sz="2400" dirty="0" smtClean="0"/>
              <a:t>～今なら間に合う！住宅地の高齢化対応と再生～</a:t>
            </a:r>
            <a:endParaRPr kumimoji="1" lang="ja-JP" altLang="en-US" sz="2400"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158</a:t>
            </a:fld>
            <a:endParaRPr kumimoji="1" lang="ja-JP" altLang="en-US"/>
          </a:p>
        </p:txBody>
      </p:sp>
      <p:sp>
        <p:nvSpPr>
          <p:cNvPr id="6" name="コンテンツ プレースホルダー 6"/>
          <p:cNvSpPr>
            <a:spLocks noGrp="1"/>
          </p:cNvSpPr>
          <p:nvPr>
            <p:ph idx="1"/>
          </p:nvPr>
        </p:nvSpPr>
        <p:spPr>
          <a:xfrm>
            <a:off x="457200" y="1196752"/>
            <a:ext cx="8579296" cy="5112568"/>
          </a:xfrm>
        </p:spPr>
        <p:txBody>
          <a:bodyPr>
            <a:noAutofit/>
          </a:bodyPr>
          <a:lstStyle/>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基調講演１</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Aging in place</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の実現とまちづくり　－東急グループの取り組みについて</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東急不動産株式会社　執行役員　ウェルネス事業ユニット　</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ウェルネス事業本部　副本部長</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小室　明義氏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基調講演２</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「延ばすのは線路でなくて健康寿命です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地域と共に創造する地域の共有価値－」</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阪急阪神ホールディングス株式会社　事業政策部　部長　　西水　卓矢氏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各地の活動報告とパネル・</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ディスカッション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官民</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連携で推進する「河内長野住み替え応援事業」について」</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南海電気鉄道株式会社　経営政策室　経営企画部　課長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脇田</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和憲氏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賃貸住宅における地域医療福祉拠点の形成に向けた取組み」</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独立行政法人都市再生機構　西日本支社　ストック事業推進部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ウェルフェア推進チーム　チームリーダー　藤本　進太郎氏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「健康寿命の延伸と元気な住民の活躍の場づくりを柱にした団地再生モデル事業」</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河内長野市　総合政策部　政策企画課　主幹</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谷ノ上　浩久氏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●資料：</a:t>
            </a:r>
            <a:r>
              <a:rPr lang="en-US" altLang="ja-JP" sz="1600" dirty="0">
                <a:latin typeface="Meiryo UI" panose="020B0604030504040204" pitchFamily="50" charset="-128"/>
                <a:ea typeface="Meiryo UI" panose="020B0604030504040204" pitchFamily="50" charset="-128"/>
                <a:cs typeface="Meiryo UI" panose="020B0604030504040204" pitchFamily="50" charset="-128"/>
                <a:hlinkClick r:id="rId2"/>
              </a:rPr>
              <a:t>http://</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hlinkClick r:id="rId2"/>
              </a:rPr>
              <a:t>www.pref.osaka.lg.jp/jigyochosei/sac_torikumi/sac_seminar2.html</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50181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99151" y="620688"/>
            <a:ext cx="883734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199151" y="222260"/>
            <a:ext cx="8693329" cy="369332"/>
          </a:xfrm>
          <a:prstGeom prst="rect">
            <a:avLst/>
          </a:prstGeom>
          <a:noFill/>
        </p:spPr>
        <p:txBody>
          <a:bodyPr wrap="square" rtlCol="0">
            <a:spAutoFit/>
          </a:bodyPr>
          <a:lstStyle/>
          <a:p>
            <a:pPr>
              <a:spcBef>
                <a:spcPts val="1200"/>
              </a:spcBef>
            </a:pPr>
            <a:r>
              <a:rPr lang="ja-JP" altLang="en-US" dirty="0" smtClean="0">
                <a:latin typeface="Meiryo UI" pitchFamily="50" charset="-128"/>
                <a:ea typeface="Meiryo UI" pitchFamily="50" charset="-128"/>
                <a:cs typeface="Meiryo UI" pitchFamily="50" charset="-128"/>
              </a:rPr>
              <a:t>日本における主な疾病負担と危険因子（</a:t>
            </a:r>
            <a:r>
              <a:rPr lang="en-US" altLang="ja-JP" dirty="0" smtClean="0">
                <a:latin typeface="Meiryo UI" pitchFamily="50" charset="-128"/>
                <a:ea typeface="Meiryo UI" pitchFamily="50" charset="-128"/>
                <a:cs typeface="Meiryo UI" pitchFamily="50" charset="-128"/>
              </a:rPr>
              <a:t>2010</a:t>
            </a:r>
            <a:r>
              <a:rPr lang="ja-JP" altLang="en-US" dirty="0" smtClean="0">
                <a:latin typeface="Meiryo UI" pitchFamily="50" charset="-128"/>
                <a:ea typeface="Meiryo UI" pitchFamily="50" charset="-128"/>
                <a:cs typeface="Meiryo UI" pitchFamily="50" charset="-128"/>
              </a:rPr>
              <a:t>年）</a:t>
            </a:r>
            <a:endParaRPr lang="en-US" altLang="ja-JP" dirty="0" smtClean="0">
              <a:latin typeface="Meiryo UI" pitchFamily="50" charset="-128"/>
              <a:ea typeface="Meiryo UI" pitchFamily="50" charset="-128"/>
              <a:cs typeface="Meiryo UI" pitchFamily="50" charset="-128"/>
            </a:endParaRPr>
          </a:p>
        </p:txBody>
      </p:sp>
      <p:sp>
        <p:nvSpPr>
          <p:cNvPr id="5" name="テキスト ボックス 4"/>
          <p:cNvSpPr txBox="1"/>
          <p:nvPr/>
        </p:nvSpPr>
        <p:spPr>
          <a:xfrm>
            <a:off x="199150" y="692696"/>
            <a:ext cx="8837345" cy="646331"/>
          </a:xfrm>
          <a:prstGeom prst="rect">
            <a:avLst/>
          </a:prstGeom>
          <a:noFill/>
        </p:spPr>
        <p:txBody>
          <a:bodyPr wrap="square" rtlCol="0">
            <a:spAutoFit/>
          </a:bodyPr>
          <a:lstStyle/>
          <a:p>
            <a:pPr marL="285750" indent="-285750">
              <a:spcBef>
                <a:spcPts val="600"/>
              </a:spcBef>
              <a:buFont typeface="Arial" pitchFamily="34" charset="0"/>
              <a:buChar char="•"/>
            </a:pPr>
            <a:r>
              <a:rPr lang="ja-JP" altLang="en-US" dirty="0" smtClean="0">
                <a:latin typeface="Meiryo UI" pitchFamily="50" charset="-128"/>
                <a:ea typeface="Meiryo UI" pitchFamily="50" charset="-128"/>
                <a:cs typeface="Meiryo UI" pitchFamily="50" charset="-128"/>
              </a:rPr>
              <a:t>日本における疾病負担を見ると、腰痛や筋骨格系の疾病の負担が大きい。</a:t>
            </a:r>
            <a:r>
              <a:rPr lang="en-US" altLang="ja-JP" dirty="0" smtClean="0">
                <a:latin typeface="Meiryo UI" pitchFamily="50" charset="-128"/>
                <a:ea typeface="Meiryo UI" pitchFamily="50" charset="-128"/>
                <a:cs typeface="Meiryo UI" pitchFamily="50" charset="-128"/>
              </a:rPr>
              <a:t/>
            </a:r>
            <a:br>
              <a:rPr lang="en-US" altLang="ja-JP" dirty="0" smtClean="0">
                <a:latin typeface="Meiryo UI" pitchFamily="50" charset="-128"/>
                <a:ea typeface="Meiryo UI" pitchFamily="50" charset="-128"/>
                <a:cs typeface="Meiryo UI" pitchFamily="50" charset="-128"/>
              </a:rPr>
            </a:br>
            <a:r>
              <a:rPr lang="ja-JP" altLang="en-US" dirty="0" smtClean="0">
                <a:latin typeface="Meiryo UI" pitchFamily="50" charset="-128"/>
                <a:ea typeface="Meiryo UI" pitchFamily="50" charset="-128"/>
                <a:cs typeface="Meiryo UI" pitchFamily="50" charset="-128"/>
              </a:rPr>
              <a:t>危険因子として、食生活があげられる。</a:t>
            </a:r>
            <a:endParaRPr lang="en-US" altLang="ja-JP" dirty="0" smtClean="0">
              <a:latin typeface="Meiryo UI" pitchFamily="50" charset="-128"/>
              <a:ea typeface="Meiryo UI" pitchFamily="50" charset="-128"/>
              <a:cs typeface="Meiryo UI" pitchFamily="50" charset="-128"/>
            </a:endParaRPr>
          </a:p>
        </p:txBody>
      </p:sp>
      <p:pic>
        <p:nvPicPr>
          <p:cNvPr id="8" name="table"/>
          <p:cNvPicPr>
            <a:picLocks noChangeAspect="1"/>
          </p:cNvPicPr>
          <p:nvPr/>
        </p:nvPicPr>
        <p:blipFill>
          <a:blip r:embed="rId2"/>
          <a:stretch>
            <a:fillRect/>
          </a:stretch>
        </p:blipFill>
        <p:spPr>
          <a:xfrm>
            <a:off x="665485" y="1556792"/>
            <a:ext cx="7885038" cy="4149676"/>
          </a:xfrm>
          <a:prstGeom prst="rect">
            <a:avLst/>
          </a:prstGeom>
        </p:spPr>
      </p:pic>
      <p:sp>
        <p:nvSpPr>
          <p:cNvPr id="9" name="Rectangle 3"/>
          <p:cNvSpPr>
            <a:spLocks noChangeArrowheads="1"/>
          </p:cNvSpPr>
          <p:nvPr/>
        </p:nvSpPr>
        <p:spPr bwMode="auto">
          <a:xfrm>
            <a:off x="2359667" y="6525344"/>
            <a:ext cx="66768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第６回大阪府市医療戦略会議ゲストスピーカー渋谷健司氏提供資料より</a:t>
            </a:r>
            <a:r>
              <a:rPr kumimoji="1" 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endParaRPr kumimoji="1" lang="ja-JP" sz="28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p:txBody>
      </p:sp>
      <p:sp>
        <p:nvSpPr>
          <p:cNvPr id="11" name="Rectangle 3"/>
          <p:cNvSpPr>
            <a:spLocks/>
          </p:cNvSpPr>
          <p:nvPr/>
        </p:nvSpPr>
        <p:spPr bwMode="auto">
          <a:xfrm>
            <a:off x="658812" y="5792811"/>
            <a:ext cx="7153548" cy="3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40639" bIns="0" anchor="ctr"/>
          <a:lstStyle>
            <a:defPPr>
              <a:defRPr lang="en-US"/>
            </a:defPPr>
            <a:lvl1pPr algn="ctr" rtl="0" fontAlgn="base">
              <a:spcBef>
                <a:spcPct val="0"/>
              </a:spcBef>
              <a:spcAft>
                <a:spcPct val="0"/>
              </a:spcAft>
              <a:defRPr sz="3200" kern="1200">
                <a:solidFill>
                  <a:srgbClr val="000000"/>
                </a:solidFill>
                <a:latin typeface="Helvetica Neue Light" pitchFamily="-84" charset="0"/>
                <a:ea typeface="ヒラギノ角ゴ ProN W3" pitchFamily="-84" charset="-128"/>
                <a:cs typeface="+mn-cs"/>
                <a:sym typeface="Helvetica Neue Light" pitchFamily="-84" charset="0"/>
              </a:defRPr>
            </a:lvl1pPr>
            <a:lvl2pPr marL="457200" algn="ctr" rtl="0" fontAlgn="base">
              <a:spcBef>
                <a:spcPct val="0"/>
              </a:spcBef>
              <a:spcAft>
                <a:spcPct val="0"/>
              </a:spcAft>
              <a:defRPr sz="3200" kern="1200">
                <a:solidFill>
                  <a:srgbClr val="000000"/>
                </a:solidFill>
                <a:latin typeface="Helvetica Neue Light" pitchFamily="-84" charset="0"/>
                <a:ea typeface="ヒラギノ角ゴ ProN W3" pitchFamily="-84" charset="-128"/>
                <a:cs typeface="+mn-cs"/>
                <a:sym typeface="Helvetica Neue Light" pitchFamily="-84" charset="0"/>
              </a:defRPr>
            </a:lvl2pPr>
            <a:lvl3pPr marL="914400" algn="ctr" rtl="0" fontAlgn="base">
              <a:spcBef>
                <a:spcPct val="0"/>
              </a:spcBef>
              <a:spcAft>
                <a:spcPct val="0"/>
              </a:spcAft>
              <a:defRPr sz="3200" kern="1200">
                <a:solidFill>
                  <a:srgbClr val="000000"/>
                </a:solidFill>
                <a:latin typeface="Helvetica Neue Light" pitchFamily="-84" charset="0"/>
                <a:ea typeface="ヒラギノ角ゴ ProN W3" pitchFamily="-84" charset="-128"/>
                <a:cs typeface="+mn-cs"/>
                <a:sym typeface="Helvetica Neue Light" pitchFamily="-84" charset="0"/>
              </a:defRPr>
            </a:lvl3pPr>
            <a:lvl4pPr marL="1371600" algn="ctr" rtl="0" fontAlgn="base">
              <a:spcBef>
                <a:spcPct val="0"/>
              </a:spcBef>
              <a:spcAft>
                <a:spcPct val="0"/>
              </a:spcAft>
              <a:defRPr sz="3200" kern="1200">
                <a:solidFill>
                  <a:srgbClr val="000000"/>
                </a:solidFill>
                <a:latin typeface="Helvetica Neue Light" pitchFamily="-84" charset="0"/>
                <a:ea typeface="ヒラギノ角ゴ ProN W3" pitchFamily="-84" charset="-128"/>
                <a:cs typeface="+mn-cs"/>
                <a:sym typeface="Helvetica Neue Light" pitchFamily="-84" charset="0"/>
              </a:defRPr>
            </a:lvl4pPr>
            <a:lvl5pPr marL="1828800" algn="ctr" rtl="0" fontAlgn="base">
              <a:spcBef>
                <a:spcPct val="0"/>
              </a:spcBef>
              <a:spcAft>
                <a:spcPct val="0"/>
              </a:spcAft>
              <a:defRPr sz="3200" kern="1200">
                <a:solidFill>
                  <a:srgbClr val="000000"/>
                </a:solidFill>
                <a:latin typeface="Helvetica Neue Light" pitchFamily="-84" charset="0"/>
                <a:ea typeface="ヒラギノ角ゴ ProN W3" pitchFamily="-84" charset="-128"/>
                <a:cs typeface="+mn-cs"/>
                <a:sym typeface="Helvetica Neue Light" pitchFamily="-84" charset="0"/>
              </a:defRPr>
            </a:lvl5pPr>
            <a:lvl6pPr marL="2286000" algn="l" defTabSz="914400" rtl="0" eaLnBrk="1" latinLnBrk="0" hangingPunct="1">
              <a:defRPr sz="3200" kern="1200">
                <a:solidFill>
                  <a:srgbClr val="000000"/>
                </a:solidFill>
                <a:latin typeface="Helvetica Neue Light" pitchFamily="-84" charset="0"/>
                <a:ea typeface="ヒラギノ角ゴ ProN W3" pitchFamily="-84" charset="-128"/>
                <a:cs typeface="+mn-cs"/>
                <a:sym typeface="Helvetica Neue Light" pitchFamily="-84" charset="0"/>
              </a:defRPr>
            </a:lvl6pPr>
            <a:lvl7pPr marL="2743200" algn="l" defTabSz="914400" rtl="0" eaLnBrk="1" latinLnBrk="0" hangingPunct="1">
              <a:defRPr sz="3200" kern="1200">
                <a:solidFill>
                  <a:srgbClr val="000000"/>
                </a:solidFill>
                <a:latin typeface="Helvetica Neue Light" pitchFamily="-84" charset="0"/>
                <a:ea typeface="ヒラギノ角ゴ ProN W3" pitchFamily="-84" charset="-128"/>
                <a:cs typeface="+mn-cs"/>
                <a:sym typeface="Helvetica Neue Light" pitchFamily="-84" charset="0"/>
              </a:defRPr>
            </a:lvl7pPr>
            <a:lvl8pPr marL="3200400" algn="l" defTabSz="914400" rtl="0" eaLnBrk="1" latinLnBrk="0" hangingPunct="1">
              <a:defRPr sz="3200" kern="1200">
                <a:solidFill>
                  <a:srgbClr val="000000"/>
                </a:solidFill>
                <a:latin typeface="Helvetica Neue Light" pitchFamily="-84" charset="0"/>
                <a:ea typeface="ヒラギノ角ゴ ProN W3" pitchFamily="-84" charset="-128"/>
                <a:cs typeface="+mn-cs"/>
                <a:sym typeface="Helvetica Neue Light" pitchFamily="-84" charset="0"/>
              </a:defRPr>
            </a:lvl8pPr>
            <a:lvl9pPr marL="3657600" algn="l" defTabSz="914400" rtl="0" eaLnBrk="1" latinLnBrk="0" hangingPunct="1">
              <a:defRPr sz="3200" kern="1200">
                <a:solidFill>
                  <a:srgbClr val="000000"/>
                </a:solidFill>
                <a:latin typeface="Helvetica Neue Light" pitchFamily="-84" charset="0"/>
                <a:ea typeface="ヒラギノ角ゴ ProN W3" pitchFamily="-84" charset="-128"/>
                <a:cs typeface="+mn-cs"/>
                <a:sym typeface="Helvetica Neue Light" pitchFamily="-84" charset="0"/>
              </a:defRPr>
            </a:lvl9pPr>
          </a:lstStyle>
          <a:p>
            <a:pPr marL="39688" algn="l"/>
            <a:r>
              <a:rPr lang="ja-JP" altLang="en-US" sz="1200" dirty="0">
                <a:solidFill>
                  <a:schemeClr val="tx1"/>
                </a:solidFill>
                <a:latin typeface="Meiryo UI" pitchFamily="50" charset="-128"/>
                <a:ea typeface="Meiryo UI" pitchFamily="50" charset="-128"/>
                <a:cs typeface="Meiryo UI" pitchFamily="50" charset="-128"/>
                <a:sym typeface="ヒラギノ角ゴ ProN W3" pitchFamily="-84" charset="-128"/>
              </a:rPr>
              <a:t>出典）</a:t>
            </a:r>
            <a:r>
              <a:rPr lang="en-US" altLang="ja-JP" sz="1200" dirty="0">
                <a:solidFill>
                  <a:schemeClr val="tx1"/>
                </a:solidFill>
                <a:latin typeface="Meiryo UI" pitchFamily="50" charset="-128"/>
                <a:ea typeface="Meiryo UI" pitchFamily="50" charset="-128"/>
                <a:cs typeface="Meiryo UI" pitchFamily="50" charset="-128"/>
                <a:sym typeface="ヒラギノ角ゴ ProN W3" pitchFamily="-84" charset="-128"/>
              </a:rPr>
              <a:t>GBD 2010  </a:t>
            </a:r>
            <a:r>
              <a:rPr lang="en-US" altLang="ja-JP" sz="1200" dirty="0">
                <a:solidFill>
                  <a:schemeClr val="tx1"/>
                </a:solidFill>
                <a:latin typeface="Meiryo UI" pitchFamily="50" charset="-128"/>
                <a:ea typeface="Meiryo UI" pitchFamily="50" charset="-128"/>
                <a:cs typeface="Meiryo UI" pitchFamily="50" charset="-128"/>
                <a:sym typeface="ヒラギノ角ゴ ProN W3" pitchFamily="-84" charset="-128"/>
                <a:hlinkClick r:id="rId3"/>
              </a:rPr>
              <a:t>http://</a:t>
            </a:r>
            <a:r>
              <a:rPr lang="en-US" altLang="ja-JP" sz="1200" dirty="0" smtClean="0">
                <a:solidFill>
                  <a:schemeClr val="tx1"/>
                </a:solidFill>
                <a:latin typeface="Meiryo UI" pitchFamily="50" charset="-128"/>
                <a:ea typeface="Meiryo UI" pitchFamily="50" charset="-128"/>
                <a:cs typeface="Meiryo UI" pitchFamily="50" charset="-128"/>
                <a:sym typeface="ヒラギノ角ゴ ProN W3" pitchFamily="-84" charset="-128"/>
                <a:hlinkClick r:id="rId3"/>
              </a:rPr>
              <a:t>www.healthmetricsandevaluation.org/gbd/visualizations/country</a:t>
            </a:r>
            <a:endParaRPr lang="en-US" altLang="ja-JP" sz="1200" dirty="0">
              <a:solidFill>
                <a:schemeClr val="tx1"/>
              </a:solidFill>
              <a:latin typeface="Meiryo UI" pitchFamily="50" charset="-128"/>
              <a:ea typeface="Meiryo UI" pitchFamily="50" charset="-128"/>
              <a:cs typeface="Meiryo UI" pitchFamily="50" charset="-128"/>
              <a:sym typeface="ヒラギノ角ゴ ProN W3" pitchFamily="-84" charset="-128"/>
            </a:endParaRPr>
          </a:p>
        </p:txBody>
      </p:sp>
      <p:sp>
        <p:nvSpPr>
          <p:cNvPr id="10" name="スライド番号プレースホルダー 4"/>
          <p:cNvSpPr>
            <a:spLocks noGrp="1"/>
          </p:cNvSpPr>
          <p:nvPr>
            <p:ph type="sldNum" sz="quarter" idx="12"/>
          </p:nvPr>
        </p:nvSpPr>
        <p:spPr>
          <a:xfrm>
            <a:off x="612648" y="6356350"/>
            <a:ext cx="1981200" cy="365760"/>
          </a:xfrm>
        </p:spPr>
        <p:txBody>
          <a:bodyPr/>
          <a:lstStyle/>
          <a:p>
            <a:fld id="{99AB3DE6-44B0-4A45-92C7-3BA56FC8569E}" type="slidenum">
              <a:rPr kumimoji="1" lang="ja-JP" altLang="en-US" smtClean="0"/>
              <a:pPr/>
              <a:t>15</a:t>
            </a:fld>
            <a:endParaRPr kumimoji="1" lang="ja-JP" altLang="en-US" dirty="0"/>
          </a:p>
        </p:txBody>
      </p:sp>
    </p:spTree>
    <p:extLst>
      <p:ext uri="{BB962C8B-B14F-4D97-AF65-F5344CB8AC3E}">
        <p14:creationId xmlns:p14="http://schemas.microsoft.com/office/powerpoint/2010/main" val="315568093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2400" dirty="0" smtClean="0"/>
              <a:t>スマートエイジング・シティ具体化手法セミナ</a:t>
            </a:r>
            <a:r>
              <a:rPr lang="ja-JP" altLang="en-US" sz="2400" dirty="0" smtClean="0"/>
              <a:t>ー③</a:t>
            </a:r>
            <a:r>
              <a:rPr lang="en-US" altLang="ja-JP" sz="2400" dirty="0" smtClean="0"/>
              <a:t/>
            </a:r>
            <a:br>
              <a:rPr lang="en-US" altLang="ja-JP" sz="2400" dirty="0" smtClean="0"/>
            </a:br>
            <a:r>
              <a:rPr lang="ja-JP" altLang="en-US" sz="2400" dirty="0" smtClean="0"/>
              <a:t>「「孤独」、「孤立」の何が問題か？　」</a:t>
            </a:r>
            <a:r>
              <a:rPr lang="en-US" altLang="ja-JP" sz="2400" dirty="0" smtClean="0"/>
              <a:t/>
            </a:r>
            <a:br>
              <a:rPr lang="en-US" altLang="ja-JP" sz="2400" dirty="0" smtClean="0"/>
            </a:br>
            <a:r>
              <a:rPr lang="ja-JP" altLang="en-US" sz="1800" dirty="0" smtClean="0"/>
              <a:t>～見守り、見守られ、気づき、気づかれ、支え、支えられるコミュニティをめざして～</a:t>
            </a:r>
            <a:endParaRPr kumimoji="1" lang="ja-JP" altLang="en-US" sz="1800"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159</a:t>
            </a:fld>
            <a:endParaRPr kumimoji="1" lang="ja-JP" altLang="en-US"/>
          </a:p>
        </p:txBody>
      </p:sp>
      <p:sp>
        <p:nvSpPr>
          <p:cNvPr id="6" name="コンテンツ プレースホルダー 6"/>
          <p:cNvSpPr>
            <a:spLocks noGrp="1"/>
          </p:cNvSpPr>
          <p:nvPr>
            <p:ph idx="1"/>
          </p:nvPr>
        </p:nvSpPr>
        <p:spPr>
          <a:xfrm>
            <a:off x="457200" y="1196752"/>
            <a:ext cx="8579296" cy="5112568"/>
          </a:xfrm>
        </p:spPr>
        <p:txBody>
          <a:bodyPr>
            <a:noAutofit/>
          </a:bodyPr>
          <a:lstStyle/>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基調</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講演</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「優しいまなざしをつくる地域のきずな</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－都市部における地域活動・有償活動・事業所による見守りの総合的な展開－</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社会福祉</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法人豊中市社会福祉協議会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事務局参事兼地域</a:t>
            </a:r>
            <a:r>
              <a:rPr lang="ja-JP" altLang="en-US" sz="1800" smtClean="0">
                <a:latin typeface="Meiryo UI" panose="020B0604030504040204" pitchFamily="50" charset="-128"/>
                <a:ea typeface="Meiryo UI" panose="020B0604030504040204" pitchFamily="50" charset="-128"/>
                <a:cs typeface="Meiryo UI" panose="020B0604030504040204" pitchFamily="50" charset="-128"/>
              </a:rPr>
              <a:t>福祉課長</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勝部　麗子氏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各地の活動報告とパネル・</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ディスカッション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「社会的課題解決に貢献する“近くて便利なお店”－セブンミールと見守り－</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株式会社セブンイレブンジャパン　関西ゾーン　総務担当マネージャー　黒瀨　陽一氏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・「孤独と孤立をなくす－コミュニケーション型見守りサービス－</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株式会社こころみ　代表取締役社長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神山</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晃男氏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「医療相談室から見た森之宮地域の課題と取り組み</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－孤独死リスクに対する早期支援とモーリンハウス－</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br>
              <a:rPr lang="ja-JP" altLang="en-US"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社会医療法人大道会森之宮病院　診療部医療社会事業課課長　藤井　由記代氏</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●資料：</a:t>
            </a:r>
            <a:r>
              <a:rPr lang="en-US" altLang="ja-JP" sz="1600" dirty="0">
                <a:latin typeface="Meiryo UI" panose="020B0604030504040204" pitchFamily="50" charset="-128"/>
                <a:ea typeface="Meiryo UI" panose="020B0604030504040204" pitchFamily="50" charset="-128"/>
                <a:cs typeface="Meiryo UI" panose="020B0604030504040204" pitchFamily="50" charset="-128"/>
                <a:hlinkClick r:id="rId2"/>
              </a:rPr>
              <a:t>http://</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hlinkClick r:id="rId2"/>
              </a:rPr>
              <a:t>www.pref.osaka.lg.jp/jigyochosei/sac_torikumi/sac_seminar3.html</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04619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超</a:t>
            </a:r>
            <a:r>
              <a:rPr lang="ja-JP" altLang="en-US" dirty="0">
                <a:latin typeface="Meiryo UI" panose="020B0604030504040204" pitchFamily="50" charset="-128"/>
                <a:ea typeface="Meiryo UI" panose="020B0604030504040204" pitchFamily="50" charset="-128"/>
                <a:cs typeface="Meiryo UI" panose="020B0604030504040204" pitchFamily="50" charset="-128"/>
              </a:rPr>
              <a:t>高齢</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社会</a:t>
            </a:r>
            <a:r>
              <a:rPr lang="ja-JP" altLang="en-US" dirty="0">
                <a:latin typeface="Meiryo UI" panose="020B0604030504040204" pitchFamily="50" charset="-128"/>
                <a:ea typeface="Meiryo UI" panose="020B0604030504040204" pitchFamily="50" charset="-128"/>
                <a:cs typeface="Meiryo UI" panose="020B0604030504040204" pitchFamily="50" charset="-128"/>
              </a:rPr>
              <a:t>では</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健康寿命の延伸と</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QOL</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向上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が重要課題</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idx="1"/>
          </p:nvPr>
        </p:nvSpPr>
        <p:spPr>
          <a:xfrm>
            <a:off x="469298" y="1330066"/>
            <a:ext cx="8229600" cy="4997152"/>
          </a:xfrm>
        </p:spPr>
        <p:txBody>
          <a:bodyPr>
            <a:normAutofit lnSpcReduction="10000"/>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可能な限り、病気や認知症を先送りし、自立生活する機能を維持することが、重要</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そして、健康的な食生活や適度な運動、禁煙など適切な行動がとられることで、それは可能である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－世界保健機関（</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WHO)</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の推計によると、上記３つの実践で</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心</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疾患と脳卒中の</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型糖尿病の</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 がんの</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40</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％を減少できる</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a:t>
            </a:r>
          </a:p>
          <a:p>
            <a:pPr marL="0" indent="0">
              <a:buNone/>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認知症の発症は、糖尿病など生活習慣病の影響も受けており、生活習慣病予防が、認知症予防にも繋がる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－認知症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の発症</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を２年遅らせることで医療・介護費用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5,000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億円の削減が期待できるとの</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意見もある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コンテンツ プレースホルダー 2"/>
          <p:cNvSpPr txBox="1">
            <a:spLocks/>
          </p:cNvSpPr>
          <p:nvPr/>
        </p:nvSpPr>
        <p:spPr>
          <a:xfrm>
            <a:off x="1839523" y="6381328"/>
            <a:ext cx="7052957" cy="576064"/>
          </a:xfrm>
          <a:prstGeom prst="rect">
            <a:avLst/>
          </a:prstGeom>
        </p:spPr>
        <p:txBody>
          <a:bodyPr vert="horz">
            <a:normAutofit fontScale="85000" lnSpcReduction="10000"/>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marL="0" indent="0">
              <a:buFont typeface="Wingdings 3"/>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Preventing Chronic Disease: 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Vital Investment(2005)</a:t>
            </a:r>
          </a:p>
          <a:p>
            <a:pPr marL="0" indent="0">
              <a:buFont typeface="Wingdings 3"/>
              <a:buNone/>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在日米国商工会議所「競争力強化策としての健康への投資」から転載</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a:xfrm>
            <a:off x="612648" y="6356350"/>
            <a:ext cx="1981200" cy="365760"/>
          </a:xfrm>
        </p:spPr>
        <p:txBody>
          <a:bodyPr/>
          <a:lstStyle/>
          <a:p>
            <a:fld id="{99AB3DE6-44B0-4A45-92C7-3BA56FC8569E}" type="slidenum">
              <a:rPr kumimoji="1" lang="ja-JP" altLang="en-US" smtClean="0"/>
              <a:pPr/>
              <a:t>16</a:t>
            </a:fld>
            <a:endParaRPr kumimoji="1" lang="ja-JP" altLang="en-US" dirty="0"/>
          </a:p>
        </p:txBody>
      </p:sp>
    </p:spTree>
    <p:extLst>
      <p:ext uri="{BB962C8B-B14F-4D97-AF65-F5344CB8AC3E}">
        <p14:creationId xmlns:p14="http://schemas.microsoft.com/office/powerpoint/2010/main" val="1606188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具体化検討に向けた基本方針</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0638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latin typeface="Meiryo UI" panose="020B0604030504040204" pitchFamily="50" charset="-128"/>
                <a:ea typeface="Meiryo UI" panose="020B0604030504040204" pitchFamily="50" charset="-128"/>
                <a:cs typeface="Meiryo UI" panose="020B0604030504040204" pitchFamily="50" charset="-128"/>
              </a:rPr>
              <a:t>戦略６・スマートエイジング・シティ</a:t>
            </a:r>
            <a:endParaRPr kumimoji="1" lang="ja-JP" altLang="en-US" sz="3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コンテンツ プレースホルダー 3"/>
          <p:cNvGraphicFramePr>
            <a:graphicFrameLocks noGrp="1"/>
          </p:cNvGraphicFramePr>
          <p:nvPr>
            <p:ph sz="quarter" idx="1"/>
            <p:extLst>
              <p:ext uri="{D42A27DB-BD31-4B8C-83A1-F6EECF244321}">
                <p14:modId xmlns:p14="http://schemas.microsoft.com/office/powerpoint/2010/main" val="118152100"/>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スライド番号プレースホルダー 4"/>
          <p:cNvSpPr>
            <a:spLocks noGrp="1"/>
          </p:cNvSpPr>
          <p:nvPr>
            <p:ph type="sldNum" sz="quarter" idx="12"/>
          </p:nvPr>
        </p:nvSpPr>
        <p:spPr>
          <a:xfrm>
            <a:off x="612648" y="6356350"/>
            <a:ext cx="1981200" cy="365760"/>
          </a:xfrm>
        </p:spPr>
        <p:txBody>
          <a:bodyPr/>
          <a:lstStyle/>
          <a:p>
            <a:fld id="{99AB3DE6-44B0-4A45-92C7-3BA56FC8569E}" type="slidenum">
              <a:rPr kumimoji="1" lang="ja-JP" altLang="en-US" smtClean="0"/>
              <a:pPr/>
              <a:t>18</a:t>
            </a:fld>
            <a:endParaRPr kumimoji="1" lang="ja-JP" altLang="en-US" dirty="0"/>
          </a:p>
        </p:txBody>
      </p:sp>
    </p:spTree>
    <p:extLst>
      <p:ext uri="{BB962C8B-B14F-4D97-AF65-F5344CB8AC3E}">
        <p14:creationId xmlns:p14="http://schemas.microsoft.com/office/powerpoint/2010/main" val="4046725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目　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コンテンツ プレースホルダー 6"/>
          <p:cNvSpPr>
            <a:spLocks noGrp="1"/>
          </p:cNvSpPr>
          <p:nvPr>
            <p:ph idx="1"/>
          </p:nvPr>
        </p:nvSpPr>
        <p:spPr>
          <a:xfrm>
            <a:off x="395536" y="1600200"/>
            <a:ext cx="8640960" cy="4525963"/>
          </a:xfrm>
        </p:spPr>
        <p:txBody>
          <a:bodyPr>
            <a:normAutofit fontScale="85000" lnSpcReduction="20000"/>
          </a:bodyPr>
          <a:lstStyle/>
          <a:p>
            <a:pPr marL="571500" indent="-571500">
              <a:buFont typeface="+mj-lt"/>
              <a:buAutoNum type="romanLcPeriod"/>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はじめに～具体化手法のとりまとめ～</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571500" indent="-571500">
              <a:buFont typeface="+mj-lt"/>
              <a:buAutoNum type="romanLcPeriod"/>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スマートエイジング・シティのエッセンス～なぜ、健康寿命延伸が必要か～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571500" indent="-571500">
              <a:buFont typeface="+mj-lt"/>
              <a:buAutoNum type="romanLcPeriod"/>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具体化検討に向けた基本方針</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571500" indent="-571500">
              <a:buFont typeface="+mj-lt"/>
              <a:buAutoNum type="romanLcPeriod"/>
            </a:pPr>
            <a:r>
              <a:rPr lang="ja-JP" altLang="en-US" dirty="0">
                <a:latin typeface="Meiryo UI" panose="020B0604030504040204" pitchFamily="50" charset="-128"/>
                <a:ea typeface="Meiryo UI" panose="020B0604030504040204" pitchFamily="50" charset="-128"/>
                <a:cs typeface="Meiryo UI" panose="020B0604030504040204" pitchFamily="50" charset="-128"/>
              </a:rPr>
              <a:t>大阪府内</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の現状分析と</a:t>
            </a:r>
            <a:r>
              <a:rPr lang="ja-JP" altLang="en-US" dirty="0">
                <a:latin typeface="Meiryo UI" panose="020B0604030504040204" pitchFamily="50" charset="-128"/>
                <a:ea typeface="Meiryo UI" panose="020B0604030504040204" pitchFamily="50" charset="-128"/>
                <a:cs typeface="Meiryo UI" panose="020B0604030504040204" pitchFamily="50" charset="-128"/>
              </a:rPr>
              <a:t>課題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抽出</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～都心</a:t>
            </a:r>
            <a:r>
              <a:rPr lang="ja-JP" altLang="en-US" dirty="0">
                <a:latin typeface="Meiryo UI" panose="020B0604030504040204" pitchFamily="50" charset="-128"/>
                <a:ea typeface="Meiryo UI" panose="020B0604030504040204" pitchFamily="50" charset="-128"/>
                <a:cs typeface="Meiryo UI" panose="020B0604030504040204" pitchFamily="50" charset="-128"/>
              </a:rPr>
              <a:t>市街地・郊外住宅地２地域</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分析～</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571500" indent="-571500">
              <a:buFont typeface="+mj-lt"/>
              <a:buAutoNum type="romanLcPeriod"/>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具体化へのアプローチ</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571500" indent="-571500">
              <a:buFont typeface="+mj-lt"/>
              <a:buAutoNum type="romanLcPeriod"/>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具体的な対応方策～事業メニューを考える～</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・大阪城東側・森之宮地域</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都心部市街地集合住宅の課題に臨む</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・上新庄・淡路地区を中心と</a:t>
            </a:r>
            <a:r>
              <a:rPr lang="ja-JP" altLang="en-US"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東淀川区</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都心部市街地下町的地域の課題に臨む</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　・南花台を中心とする開発団地</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郊外開発団地の課題に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臨む</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571500" indent="-571500">
              <a:buFont typeface="+mj-lt"/>
              <a:buAutoNum type="romanLcPeriod"/>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先進</a:t>
            </a:r>
            <a:r>
              <a:rPr lang="ja-JP" altLang="en-US" dirty="0">
                <a:latin typeface="Meiryo UI" panose="020B0604030504040204" pitchFamily="50" charset="-128"/>
                <a:ea typeface="Meiryo UI" panose="020B0604030504040204" pitchFamily="50" charset="-128"/>
                <a:cs typeface="Meiryo UI" panose="020B0604030504040204" pitchFamily="50" charset="-128"/>
              </a:rPr>
              <a:t>事例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に学ぶ</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571500" indent="-571500">
              <a:buFont typeface="+mj-lt"/>
              <a:buAutoNum type="romanLcPeriod"/>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スマートエイジング・シティ具体化手法セミナー概要</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4"/>
          <p:cNvSpPr>
            <a:spLocks noGrp="1"/>
          </p:cNvSpPr>
          <p:nvPr>
            <p:ph type="sldNum" sz="quarter" idx="12"/>
          </p:nvPr>
        </p:nvSpPr>
        <p:spPr>
          <a:xfrm>
            <a:off x="612648" y="6356350"/>
            <a:ext cx="1981200" cy="365760"/>
          </a:xfrm>
        </p:spPr>
        <p:txBody>
          <a:bodyPr/>
          <a:lstStyle/>
          <a:p>
            <a:fld id="{99AB3DE6-44B0-4A45-92C7-3BA56FC8569E}" type="slidenum">
              <a:rPr kumimoji="1" lang="ja-JP" altLang="en-US" smtClean="0"/>
              <a:pPr/>
              <a:t>1</a:t>
            </a:fld>
            <a:endParaRPr kumimoji="1" lang="ja-JP" altLang="en-US" dirty="0"/>
          </a:p>
        </p:txBody>
      </p:sp>
    </p:spTree>
    <p:extLst>
      <p:ext uri="{BB962C8B-B14F-4D97-AF65-F5344CB8AC3E}">
        <p14:creationId xmlns:p14="http://schemas.microsoft.com/office/powerpoint/2010/main" val="774269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推進にあたっての基本</a:t>
            </a:r>
            <a:r>
              <a:rPr lang="ja-JP" altLang="en-US" dirty="0">
                <a:latin typeface="Meiryo UI" panose="020B0604030504040204" pitchFamily="50" charset="-128"/>
                <a:ea typeface="Meiryo UI" panose="020B0604030504040204" pitchFamily="50" charset="-128"/>
                <a:cs typeface="Meiryo UI" panose="020B0604030504040204" pitchFamily="50" charset="-128"/>
              </a:rPr>
              <a:t>姿勢</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99AB3DE6-44B0-4A45-92C7-3BA56FC8569E}" type="slidenum">
              <a:rPr kumimoji="1" lang="ja-JP" altLang="en-US" smtClean="0"/>
              <a:t>19</a:t>
            </a:fld>
            <a:endParaRPr kumimoji="1" lang="ja-JP" altLang="en-US"/>
          </a:p>
        </p:txBody>
      </p:sp>
      <p:sp>
        <p:nvSpPr>
          <p:cNvPr id="3" name="コンテンツ プレースホルダー 2"/>
          <p:cNvSpPr>
            <a:spLocks noGrp="1"/>
          </p:cNvSpPr>
          <p:nvPr>
            <p:ph sz="quarter" idx="1"/>
          </p:nvPr>
        </p:nvSpPr>
        <p:spPr/>
        <p:txBody>
          <a:bodyPr>
            <a:normAutofit lnSpcReduction="10000"/>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互いに関連する７つの戦略を、特定の地域で</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、重点的に</a:t>
            </a: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具体化し、相乗効果を期待</a:t>
            </a:r>
            <a:endParaRPr kumimoji="1"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kumimoji="1"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市区町村の取組みを府が支援、連携協力</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ハード、ソフトの両面から事業を検討、推進</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地域の事情に合わせ、地域の資源を活用</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cs typeface="Meiryo UI" panose="020B0604030504040204" pitchFamily="50" charset="-128"/>
              </a:rPr>
              <a:t>長期的</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な視点を持ちながら、できる</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こと</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から実行</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p>
          <a:p>
            <a:endParaRPr kumimoji="1" lang="en-US" altLang="ja-JP" dirty="0" smtClean="0"/>
          </a:p>
        </p:txBody>
      </p:sp>
    </p:spTree>
    <p:extLst>
      <p:ext uri="{BB962C8B-B14F-4D97-AF65-F5344CB8AC3E}">
        <p14:creationId xmlns:p14="http://schemas.microsoft.com/office/powerpoint/2010/main" val="4072672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具体化戦略の構成</a:t>
            </a:r>
            <a:endParaRPr kumimoji="1" lang="ja-JP" altLang="en-US"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20</a:t>
            </a:fld>
            <a:endParaRPr kumimoji="1" lang="ja-JP" altLang="en-US" dirty="0"/>
          </a:p>
        </p:txBody>
      </p:sp>
      <p:sp>
        <p:nvSpPr>
          <p:cNvPr id="4" name="コンテンツ プレースホルダー 3"/>
          <p:cNvSpPr>
            <a:spLocks noGrp="1"/>
          </p:cNvSpPr>
          <p:nvPr>
            <p:ph sz="quarter" idx="1"/>
          </p:nvPr>
        </p:nvSpPr>
        <p:spPr/>
        <p:txBody>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都市圏である大阪</a:t>
            </a:r>
            <a:r>
              <a:rPr lang="ja-JP" altLang="en-US" dirty="0">
                <a:latin typeface="Meiryo UI" panose="020B0604030504040204" pitchFamily="50" charset="-128"/>
                <a:ea typeface="Meiryo UI" panose="020B0604030504040204" pitchFamily="50" charset="-128"/>
                <a:cs typeface="Meiryo UI" panose="020B0604030504040204" pitchFamily="50" charset="-128"/>
              </a:rPr>
              <a:t>府内</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の特性を見出すため、都心</a:t>
            </a:r>
            <a:r>
              <a:rPr lang="ja-JP" altLang="en-US" dirty="0">
                <a:latin typeface="Meiryo UI" panose="020B0604030504040204" pitchFamily="50" charset="-128"/>
                <a:ea typeface="Meiryo UI" panose="020B0604030504040204" pitchFamily="50" charset="-128"/>
                <a:cs typeface="Meiryo UI" panose="020B0604030504040204" pitchFamily="50" charset="-128"/>
              </a:rPr>
              <a:t>市街地と郊外住宅地</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地域を対象に、現状分析と課題抽出</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地域特性や課題を</a:t>
            </a:r>
            <a:r>
              <a:rPr lang="ja-JP" altLang="en-US" dirty="0">
                <a:latin typeface="Meiryo UI" panose="020B0604030504040204" pitchFamily="50" charset="-128"/>
                <a:ea typeface="Meiryo UI" panose="020B0604030504040204" pitchFamily="50" charset="-128"/>
                <a:cs typeface="Meiryo UI" panose="020B0604030504040204" pitchFamily="50" charset="-128"/>
              </a:rPr>
              <a:t>踏まえ</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latin typeface="Meiryo UI" panose="020B0604030504040204" pitchFamily="50" charset="-128"/>
                <a:ea typeface="Meiryo UI" panose="020B0604030504040204" pitchFamily="50" charset="-128"/>
                <a:cs typeface="Meiryo UI" panose="020B0604030504040204" pitchFamily="50" charset="-128"/>
              </a:rPr>
              <a:t>な</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取り組み方向や</a:t>
            </a:r>
            <a:r>
              <a:rPr lang="ja-JP" altLang="en-US" dirty="0">
                <a:latin typeface="Meiryo UI" panose="020B0604030504040204" pitchFamily="50" charset="-128"/>
                <a:ea typeface="Meiryo UI" panose="020B0604030504040204" pitchFamily="50" charset="-128"/>
                <a:cs typeface="Meiryo UI" panose="020B0604030504040204" pitchFamily="50" charset="-128"/>
              </a:rPr>
              <a:t>事業メニュー、事業主体や手法などを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検討、実践</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参考</a:t>
            </a:r>
            <a:r>
              <a:rPr lang="ja-JP" altLang="en-US" dirty="0">
                <a:latin typeface="Meiryo UI" panose="020B0604030504040204" pitchFamily="50" charset="-128"/>
                <a:ea typeface="Meiryo UI" panose="020B0604030504040204" pitchFamily="50" charset="-128"/>
                <a:cs typeface="Meiryo UI" panose="020B0604030504040204" pitchFamily="50" charset="-128"/>
              </a:rPr>
              <a:t>となる先進事例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や助言や協力を得られる可能性がある関係者リソースを整理</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p>
        </p:txBody>
      </p:sp>
    </p:spTree>
    <p:extLst>
      <p:ext uri="{BB962C8B-B14F-4D97-AF65-F5344CB8AC3E}">
        <p14:creationId xmlns:p14="http://schemas.microsoft.com/office/powerpoint/2010/main" val="2465275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lnSpcReduction="10000"/>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「健康寿命の延伸」と「</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QOL</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の向上」を最重要目標とする</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地域特性を分析し、重点的に取り組むセグメントを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決定</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地域資源を把握し、協力・推進体制を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構築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セグメントに応じた事業メニューを検討</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実現可能性とコストパフォーマンスを加味し、事業化</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これら</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を、まちづくり全体の中に取り込み、施策形成する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gn="ctr">
              <a:buNone/>
            </a:pP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lgn="ctr">
              <a:buNone/>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4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p:txBody>
          <a:bodyPr vert="horz" anchor="b" anchorCtr="0">
            <a:norm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具体化に向けた視点</a:t>
            </a:r>
          </a:p>
        </p:txBody>
      </p:sp>
      <p:sp>
        <p:nvSpPr>
          <p:cNvPr id="5" name="円/楕円 4"/>
          <p:cNvSpPr/>
          <p:nvPr/>
        </p:nvSpPr>
        <p:spPr>
          <a:xfrm>
            <a:off x="1979712" y="4077072"/>
            <a:ext cx="5616624"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t>最適解を見出す努力</a:t>
            </a:r>
            <a:endParaRPr kumimoji="1" lang="ja-JP" altLang="en-US" sz="3200" dirty="0"/>
          </a:p>
        </p:txBody>
      </p:sp>
      <p:sp>
        <p:nvSpPr>
          <p:cNvPr id="6" name="スライド番号プレースホルダー 2"/>
          <p:cNvSpPr>
            <a:spLocks noGrp="1"/>
          </p:cNvSpPr>
          <p:nvPr>
            <p:ph type="sldNum" sz="quarter" idx="12"/>
          </p:nvPr>
        </p:nvSpPr>
        <p:spPr>
          <a:xfrm>
            <a:off x="612648" y="6356350"/>
            <a:ext cx="1981200" cy="365760"/>
          </a:xfrm>
        </p:spPr>
        <p:txBody>
          <a:bodyPr/>
          <a:lstStyle/>
          <a:p>
            <a:fld id="{99AB3DE6-44B0-4A45-92C7-3BA56FC8569E}" type="slidenum">
              <a:rPr kumimoji="1" lang="ja-JP" altLang="en-US" smtClean="0"/>
              <a:pPr/>
              <a:t>21</a:t>
            </a:fld>
            <a:endParaRPr kumimoji="1" lang="ja-JP" altLang="en-US" dirty="0"/>
          </a:p>
        </p:txBody>
      </p:sp>
    </p:spTree>
    <p:extLst>
      <p:ext uri="{BB962C8B-B14F-4D97-AF65-F5344CB8AC3E}">
        <p14:creationId xmlns:p14="http://schemas.microsoft.com/office/powerpoint/2010/main" val="3045436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府内の現状分析と課題抽出</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3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～都心市街地・郊外住宅地２地域の分析～</a:t>
            </a:r>
            <a:endParaRPr kumimoji="1" lang="ja-JP" altLang="en-US" sz="3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598241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現状分析と課題抽出について</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23</a:t>
            </a:fld>
            <a:endParaRPr kumimoji="1" lang="ja-JP" altLang="en-US"/>
          </a:p>
        </p:txBody>
      </p:sp>
      <p:sp>
        <p:nvSpPr>
          <p:cNvPr id="4" name="コンテンツ プレースホルダー 3"/>
          <p:cNvSpPr>
            <a:spLocks noGrp="1"/>
          </p:cNvSpPr>
          <p:nvPr>
            <p:ph sz="quarter" idx="1"/>
          </p:nvPr>
        </p:nvSpPr>
        <p:spPr>
          <a:xfrm>
            <a:off x="457200" y="1219200"/>
            <a:ext cx="8363272" cy="4937760"/>
          </a:xfrm>
        </p:spPr>
        <p:txBody>
          <a:bodyPr>
            <a:normAutofit fontScale="85000" lnSpcReduction="10000"/>
          </a:bodyPr>
          <a:lstStyle/>
          <a:p>
            <a:pPr marL="0" lvl="0" indent="0">
              <a:buNone/>
            </a:pP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定量的な現状分析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p>
          <a:p>
            <a:pPr lvl="0"/>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地域の概況、住民の健康状況、医療・介護の需要、生活状況、医療機関等医療の提供側の状況、介護</a:t>
            </a:r>
            <a:r>
              <a:rPr lang="ja-JP" altLang="en-US" sz="2800" dirty="0">
                <a:latin typeface="Meiryo UI" pitchFamily="50" charset="-128"/>
                <a:ea typeface="Meiryo UI" pitchFamily="50" charset="-128"/>
                <a:cs typeface="Meiryo UI" pitchFamily="50" charset="-128"/>
              </a:rPr>
              <a:t>関連の施設・サービス及び生活支援等サービスの供給側</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の状況について、既存の統計データやアンケート調査結果を収集、分析する。</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集計結果だけでなく、必要に応じて、元データを使って分析を行う。</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必要に応じて、既存データ等の分析を補うための調査を実施する。</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en-US" altLang="ja-JP" sz="2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定性的な現状分析</a:t>
            </a:r>
            <a:r>
              <a:rPr lang="en-US" altLang="ja-JP" sz="2800" dirty="0" smtClean="0">
                <a:latin typeface="Meiryo UI" panose="020B0604030504040204" pitchFamily="50" charset="-128"/>
                <a:ea typeface="Meiryo UI" panose="020B0604030504040204" pitchFamily="50" charset="-128"/>
                <a:cs typeface="Meiryo UI" panose="020B0604030504040204" pitchFamily="50" charset="-128"/>
              </a:rPr>
              <a:t>〕</a:t>
            </a:r>
          </a:p>
          <a:p>
            <a:pPr lvl="0"/>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地区医師会等医療関係団体（者）や医療機関、地域包括ケアセンターや社会福祉協議会等介護・福祉関係団体（者）、地域の主要な事業者や生活支援関連の担い手となり得る民間団体や事業者、大学などを対象に</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ヒアリングや意見交換を行う。</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87768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既存データ等の分析を補うための調査について</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24</a:t>
            </a:fld>
            <a:endParaRPr kumimoji="1" lang="ja-JP" altLang="en-US"/>
          </a:p>
        </p:txBody>
      </p:sp>
      <p:sp>
        <p:nvSpPr>
          <p:cNvPr id="4" name="コンテンツ プレースホルダー 3"/>
          <p:cNvSpPr>
            <a:spLocks noGrp="1"/>
          </p:cNvSpPr>
          <p:nvPr>
            <p:ph sz="quarter" idx="1"/>
          </p:nvPr>
        </p:nvSpPr>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行政が独自に実施する場合（予算必要）</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－既存データ等との重複を避ける調査項目</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－スマートエイジング・シティの視点を十分加味し、行政分野横断的に、また、</a:t>
            </a: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b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既存データに欠落するニッチな部分を意識して設計</a:t>
            </a:r>
            <a:endPar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（例）大阪市が森之宮地域で実施した調査</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他機関の調査機会を活用する場合（予算不要）</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－大学やコンサルタント等他機関が</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実施したい調査にフィールドを提供</a:t>
            </a:r>
            <a:endPar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－地域団体（住民）への説明等実施を支援</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－必要とする項目を調査内容に反映してもらえるよう調整</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－データ或いは集計分析結果の利用を予め取決め</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（例）関西大学社会学部が河内長野市で実施した調査、日本総研㈱ｷﾞｬｯﾌﾟｼﾆｱｺﾝｿｰｼｱﾑなど</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29413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928" y="1268760"/>
            <a:ext cx="9144000" cy="49141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ts val="1400"/>
              </a:lnSpc>
              <a:spcBef>
                <a:spcPct val="0"/>
              </a:spcBef>
              <a:spcAft>
                <a:spcPct val="0"/>
              </a:spcAft>
              <a:buClrTx/>
              <a:buSzTx/>
              <a:tabLst/>
            </a:pP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１　地域の概況</a:t>
            </a:r>
            <a:endPar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R="0" lvl="0" algn="l" defTabSz="914400" rtl="0" eaLnBrk="0" fontAlgn="base" latinLnBrk="0" hangingPunct="0">
              <a:lnSpc>
                <a:spcPts val="1400"/>
              </a:lnSpc>
              <a:spcBef>
                <a:spcPct val="0"/>
              </a:spcBef>
              <a:spcAft>
                <a:spcPct val="0"/>
              </a:spcAft>
              <a:buClrTx/>
              <a:buSzTx/>
              <a:tabLst/>
            </a:pPr>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概況、地勢、人口・世帯、区別・エリア別人口・世帯、人口密度、将来人口推計、国民健康保険の状況、住宅の状況、都市機能上の課題、  </a:t>
            </a:r>
            <a:endParaRPr lang="en-US" altLang="ja-JP" sz="1200" dirty="0" smtClean="0">
              <a:latin typeface="Meiryo UI" pitchFamily="50" charset="-128"/>
              <a:ea typeface="Meiryo UI" pitchFamily="50" charset="-128"/>
              <a:cs typeface="Meiryo UI" pitchFamily="50" charset="-128"/>
            </a:endParaRPr>
          </a:p>
          <a:p>
            <a:pPr marR="0" lvl="0" algn="l" defTabSz="914400" rtl="0" eaLnBrk="0" fontAlgn="base" latinLnBrk="0" hangingPunct="0">
              <a:lnSpc>
                <a:spcPts val="1400"/>
              </a:lnSpc>
              <a:spcBef>
                <a:spcPct val="0"/>
              </a:spcBef>
              <a:spcAft>
                <a:spcPct val="0"/>
              </a:spcAft>
              <a:buClrTx/>
              <a:buSzTx/>
              <a:tabLst/>
            </a:pPr>
            <a:r>
              <a:rPr lang="en-US" altLang="ja-JP" sz="1200" dirty="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エリアの障壁、移動上のバリア</a:t>
            </a:r>
            <a:r>
              <a:rPr lang="ja-JP" altLang="en-US" sz="1400" dirty="0" smtClean="0">
                <a:latin typeface="Meiryo UI" pitchFamily="50" charset="-128"/>
                <a:ea typeface="Meiryo UI" pitchFamily="50" charset="-128"/>
                <a:cs typeface="Meiryo UI" pitchFamily="50" charset="-128"/>
              </a:rPr>
              <a:t>など</a:t>
            </a:r>
            <a:endParaRPr lang="en-US" altLang="ja-JP" sz="1400" dirty="0" smtClean="0">
              <a:latin typeface="Meiryo UI" pitchFamily="50" charset="-128"/>
              <a:ea typeface="Meiryo UI" pitchFamily="50" charset="-128"/>
              <a:cs typeface="Meiryo UI" pitchFamily="50" charset="-128"/>
            </a:endParaRPr>
          </a:p>
          <a:p>
            <a:pPr marR="0" lvl="0" algn="l" defTabSz="914400" rtl="0" eaLnBrk="0" fontAlgn="base" latinLnBrk="0" hangingPunct="0">
              <a:lnSpc>
                <a:spcPts val="1400"/>
              </a:lnSpc>
              <a:spcBef>
                <a:spcPct val="0"/>
              </a:spcBef>
              <a:spcAft>
                <a:spcPct val="0"/>
              </a:spcAft>
              <a:buClrTx/>
              <a:buSzTx/>
              <a:tabLst/>
            </a:pPr>
            <a:endPar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0" fontAlgn="base" latinLnBrk="0" hangingPunct="0">
              <a:lnSpc>
                <a:spcPts val="1400"/>
              </a:lnSpc>
              <a:spcBef>
                <a:spcPct val="0"/>
              </a:spcBef>
              <a:spcAft>
                <a:spcPct val="0"/>
              </a:spcAft>
              <a:buClrTx/>
              <a:buSzTx/>
              <a:buFontTx/>
              <a:buNone/>
              <a:tabLst/>
            </a:pPr>
            <a:r>
              <a:rPr lang="ja-JP" altLang="en-US" sz="1400" dirty="0" smtClean="0">
                <a:latin typeface="Meiryo UI" pitchFamily="50" charset="-128"/>
                <a:ea typeface="Meiryo UI" pitchFamily="50" charset="-128"/>
                <a:cs typeface="Meiryo UI" pitchFamily="50" charset="-128"/>
              </a:rPr>
              <a:t>２　</a:t>
            </a:r>
            <a:r>
              <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a:t>
            </a: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健康の状況、医療の需要、看取りの状況</a:t>
            </a:r>
          </a:p>
          <a:p>
            <a:pPr marL="0" marR="0" lvl="0" indent="0" algn="l" defTabSz="914400" rtl="0" eaLnBrk="0" fontAlgn="base" latinLnBrk="0" hangingPunct="0">
              <a:lnSpc>
                <a:spcPts val="18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平均寿命、</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健康寿命</a:t>
            </a:r>
            <a:r>
              <a:rPr lang="ja-JP" altLang="en-US" sz="1200" dirty="0" smtClean="0">
                <a:latin typeface="Meiryo UI" pitchFamily="50" charset="-128"/>
                <a:ea typeface="Meiryo UI" pitchFamily="50" charset="-128"/>
                <a:cs typeface="Meiryo UI" pitchFamily="50" charset="-128"/>
              </a:rPr>
              <a:t>、死</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亡状況（死因、特徴）、検診受診状況（がん検診受診率、特定健診受診率、</a:t>
            </a:r>
            <a:r>
              <a:rPr lang="ja-JP" altLang="en-US" sz="1200" dirty="0" smtClean="0">
                <a:latin typeface="Meiryo UI" pitchFamily="50" charset="-128"/>
                <a:ea typeface="Meiryo UI" pitchFamily="50" charset="-128"/>
                <a:cs typeface="Meiryo UI" pitchFamily="50" charset="-128"/>
              </a:rPr>
              <a:t>結果、特徴</a:t>
            </a:r>
            <a:r>
              <a:rPr lang="en-US" altLang="ja-JP" sz="1200" dirty="0" smtClean="0">
                <a:latin typeface="Meiryo UI" pitchFamily="50" charset="-128"/>
                <a:ea typeface="Meiryo UI" pitchFamily="50" charset="-128"/>
                <a:cs typeface="Meiryo UI" pitchFamily="50" charset="-128"/>
              </a:rPr>
              <a:t>)</a:t>
            </a:r>
            <a:r>
              <a:rPr lang="ja-JP" altLang="en-US" sz="1200" dirty="0" err="1" smtClean="0">
                <a:latin typeface="Meiryo UI" pitchFamily="50" charset="-128"/>
                <a:ea typeface="Meiryo UI" pitchFamily="50" charset="-128"/>
                <a:cs typeface="Meiryo UI" pitchFamily="50" charset="-128"/>
              </a:rPr>
              <a:t>、</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疾患別患者数</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0" fontAlgn="base" latinLnBrk="0" hangingPunct="0">
              <a:lnSpc>
                <a:spcPts val="1800"/>
              </a:lnSpc>
              <a:spcBef>
                <a:spcPct val="0"/>
              </a:spcBef>
              <a:spcAft>
                <a:spcPct val="0"/>
              </a:spcAft>
              <a:buClrTx/>
              <a:buSzTx/>
              <a:buFontTx/>
              <a:buNone/>
              <a:tabLs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（主要疾病：がん、脳卒中、虚血性心疾患、高血圧症、糖尿病、骨折、肺炎、認知症）、救急搬送件数（高齢者比率、原因、重症度、　　　</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0" fontAlgn="base" latinLnBrk="0" hangingPunct="0">
              <a:lnSpc>
                <a:spcPts val="1800"/>
              </a:lnSpc>
              <a:spcBef>
                <a:spcPct val="0"/>
              </a:spcBef>
              <a:spcAft>
                <a:spcPct val="0"/>
              </a:spcAft>
              <a:buClrTx/>
              <a:buSzTx/>
              <a:buFontTx/>
              <a:buNone/>
              <a:tabLs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搬送先、搬送時間平均）、国民健康保険の状況</a:t>
            </a:r>
            <a:r>
              <a:rPr lang="ja-JP" altLang="en-US" sz="1200" dirty="0" smtClean="0">
                <a:latin typeface="Meiryo UI" pitchFamily="50" charset="-128"/>
                <a:ea typeface="Meiryo UI" pitchFamily="50" charset="-128"/>
                <a:cs typeface="Meiryo UI" pitchFamily="50" charset="-128"/>
              </a:rPr>
              <a:t>、医療費の現状など死因別、死亡の場所、需要予測（将来の死亡数）、</a:t>
            </a:r>
            <a:r>
              <a:rPr lang="en-US" altLang="ja-JP" sz="1200" dirty="0" smtClean="0">
                <a:latin typeface="Meiryo UI" pitchFamily="50" charset="-128"/>
                <a:ea typeface="Meiryo UI" pitchFamily="50" charset="-128"/>
                <a:cs typeface="Meiryo UI" pitchFamily="50" charset="-128"/>
              </a:rPr>
              <a:t>ACP</a:t>
            </a:r>
            <a:r>
              <a:rPr lang="ja-JP" altLang="en-US" sz="1200" dirty="0" smtClean="0">
                <a:latin typeface="Meiryo UI" pitchFamily="50" charset="-128"/>
                <a:ea typeface="Meiryo UI" pitchFamily="50" charset="-128"/>
                <a:cs typeface="Meiryo UI" pitchFamily="50" charset="-128"/>
              </a:rPr>
              <a:t>普及率</a:t>
            </a:r>
            <a:endParaRPr lang="en-US" altLang="ja-JP" sz="1200" dirty="0">
              <a:latin typeface="Meiryo UI" pitchFamily="50" charset="-128"/>
              <a:ea typeface="Meiryo UI" pitchFamily="50" charset="-128"/>
              <a:cs typeface="Meiryo UI" pitchFamily="50" charset="-128"/>
            </a:endParaRPr>
          </a:p>
          <a:p>
            <a:pPr marL="0" marR="0" lvl="0" indent="0" algn="l" defTabSz="914400" rtl="0" eaLnBrk="0" fontAlgn="base" latinLnBrk="0" hangingPunct="0">
              <a:lnSpc>
                <a:spcPts val="1800"/>
              </a:lnSpc>
              <a:spcBef>
                <a:spcPct val="0"/>
              </a:spcBef>
              <a:spcAft>
                <a:spcPct val="0"/>
              </a:spcAft>
              <a:buClrTx/>
              <a:buSzTx/>
              <a:buFontTx/>
              <a:buNone/>
              <a:tabLst/>
            </a:pPr>
            <a:endParaRPr lang="en-US" altLang="ja-JP" sz="1200" dirty="0" smtClean="0">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r>
              <a:rPr lang="ja-JP" altLang="en-US" sz="1400" dirty="0">
                <a:latin typeface="Meiryo UI" pitchFamily="50" charset="-128"/>
                <a:ea typeface="Meiryo UI" pitchFamily="50" charset="-128"/>
                <a:cs typeface="Meiryo UI" pitchFamily="50" charset="-128"/>
              </a:rPr>
              <a:t>３　介護の状況、介護の</a:t>
            </a:r>
            <a:r>
              <a:rPr lang="ja-JP" altLang="en-US" sz="1400" dirty="0" smtClean="0">
                <a:latin typeface="Meiryo UI" pitchFamily="50" charset="-128"/>
                <a:ea typeface="Meiryo UI" pitchFamily="50" charset="-128"/>
                <a:cs typeface="Meiryo UI" pitchFamily="50" charset="-128"/>
              </a:rPr>
              <a:t>需要や生活状況</a:t>
            </a:r>
            <a:endParaRPr lang="ja-JP" altLang="en-US" sz="1400" dirty="0">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r>
              <a:rPr lang="ja-JP" altLang="en-US" sz="14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　介護認定状況（認定率、認定原因別人数、傾向分析）、日常生活圏域ニーズ調査</a:t>
            </a:r>
            <a:r>
              <a:rPr lang="ja-JP" altLang="en-US" sz="1200" dirty="0" smtClean="0">
                <a:latin typeface="Meiryo UI" pitchFamily="50" charset="-128"/>
                <a:ea typeface="Meiryo UI" pitchFamily="50" charset="-128"/>
                <a:cs typeface="Meiryo UI" pitchFamily="50" charset="-128"/>
              </a:rPr>
              <a:t>結果</a:t>
            </a:r>
            <a:endParaRPr lang="en-US" altLang="ja-JP" sz="1200" dirty="0">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endParaRPr lang="en-US" altLang="ja-JP" sz="1600" dirty="0" smtClean="0">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r>
              <a:rPr lang="ja-JP" altLang="en-US" sz="1400" dirty="0" smtClean="0">
                <a:latin typeface="Meiryo UI" pitchFamily="50" charset="-128"/>
                <a:ea typeface="Meiryo UI" pitchFamily="50" charset="-128"/>
                <a:cs typeface="Meiryo UI" pitchFamily="50" charset="-128"/>
              </a:rPr>
              <a:t>４</a:t>
            </a:r>
            <a:r>
              <a:rPr lang="ja-JP" altLang="en-US" sz="1400" dirty="0">
                <a:latin typeface="Meiryo UI" pitchFamily="50" charset="-128"/>
                <a:ea typeface="Meiryo UI" pitchFamily="50" charset="-128"/>
                <a:cs typeface="Meiryo UI" pitchFamily="50" charset="-128"/>
              </a:rPr>
              <a:t>　医療関係の供給側のデータ</a:t>
            </a:r>
            <a:endParaRPr lang="en-US" altLang="ja-JP" sz="1400" dirty="0">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r>
              <a:rPr lang="ja-JP" altLang="en-US" sz="16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病床数</a:t>
            </a:r>
            <a:r>
              <a:rPr lang="ja-JP" altLang="en-US" sz="1200" dirty="0">
                <a:latin typeface="Meiryo UI" pitchFamily="50" charset="-128"/>
                <a:ea typeface="Meiryo UI" pitchFamily="50" charset="-128"/>
                <a:cs typeface="Meiryo UI" pitchFamily="50" charset="-128"/>
              </a:rPr>
              <a:t>、主要疾病治療可能機関数、地域医療支援病院、リハビリ機能、診療所の実状（標榜診療科目別数、</a:t>
            </a:r>
            <a:r>
              <a:rPr lang="ja-JP" altLang="en-US" sz="1200" dirty="0" smtClean="0">
                <a:latin typeface="Meiryo UI" pitchFamily="50" charset="-128"/>
                <a:ea typeface="Meiryo UI" pitchFamily="50" charset="-128"/>
                <a:cs typeface="Meiryo UI" pitchFamily="50" charset="-128"/>
              </a:rPr>
              <a:t>往診の</a:t>
            </a:r>
            <a:r>
              <a:rPr lang="ja-JP" altLang="en-US" sz="1200" dirty="0">
                <a:latin typeface="Meiryo UI" pitchFamily="50" charset="-128"/>
                <a:ea typeface="Meiryo UI" pitchFamily="50" charset="-128"/>
                <a:cs typeface="Meiryo UI" pitchFamily="50" charset="-128"/>
              </a:rPr>
              <a:t>有無、看取り</a:t>
            </a:r>
            <a:r>
              <a:rPr lang="ja-JP" altLang="en-US" sz="1200" dirty="0" smtClean="0">
                <a:latin typeface="Meiryo UI" pitchFamily="50" charset="-128"/>
                <a:ea typeface="Meiryo UI" pitchFamily="50" charset="-128"/>
                <a:cs typeface="Meiryo UI" pitchFamily="50" charset="-128"/>
              </a:rPr>
              <a:t>の</a:t>
            </a:r>
            <a:endParaRPr lang="en-US" altLang="ja-JP" sz="1200" dirty="0" smtClean="0">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可否</a:t>
            </a:r>
            <a:r>
              <a:rPr lang="ja-JP" altLang="en-US" sz="1200" dirty="0">
                <a:latin typeface="Meiryo UI" pitchFamily="50" charset="-128"/>
                <a:ea typeface="Meiryo UI" pitchFamily="50" charset="-128"/>
                <a:cs typeface="Meiryo UI" pitchFamily="50" charset="-128"/>
              </a:rPr>
              <a:t>）、歯科診療所の実状（往診可能診療所数、嚥下機能診療可数）、在宅医療の状況（</a:t>
            </a:r>
            <a:r>
              <a:rPr lang="ja-JP" altLang="en-US" sz="1200" dirty="0" smtClean="0">
                <a:latin typeface="Meiryo UI" pitchFamily="50" charset="-128"/>
                <a:ea typeface="Meiryo UI" pitchFamily="50" charset="-128"/>
                <a:cs typeface="Meiryo UI" pitchFamily="50" charset="-128"/>
              </a:rPr>
              <a:t>在支診</a:t>
            </a:r>
            <a:r>
              <a:rPr lang="ja-JP" altLang="en-US" sz="1200" dirty="0">
                <a:latin typeface="Meiryo UI" pitchFamily="50" charset="-128"/>
                <a:ea typeface="Meiryo UI" pitchFamily="50" charset="-128"/>
                <a:cs typeface="Meiryo UI" pitchFamily="50" charset="-128"/>
              </a:rPr>
              <a:t>、在支病、往診）、薬局・薬店数</a:t>
            </a:r>
            <a:r>
              <a:rPr lang="ja-JP" altLang="en-US" sz="1200" dirty="0" smtClean="0">
                <a:latin typeface="Meiryo UI" pitchFamily="50" charset="-128"/>
                <a:ea typeface="Meiryo UI" pitchFamily="50" charset="-128"/>
                <a:cs typeface="Meiryo UI" pitchFamily="50" charset="-128"/>
              </a:rPr>
              <a:t>、   </a:t>
            </a:r>
            <a:endParaRPr lang="en-US" altLang="ja-JP" sz="1200" dirty="0" smtClean="0">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r>
              <a:rPr lang="en-US" altLang="ja-JP" sz="1200" dirty="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健</a:t>
            </a:r>
            <a:r>
              <a:rPr lang="ja-JP" altLang="en-US" sz="1200" dirty="0">
                <a:latin typeface="Meiryo UI" pitchFamily="50" charset="-128"/>
                <a:ea typeface="Meiryo UI" pitchFamily="50" charset="-128"/>
                <a:cs typeface="Meiryo UI" pitchFamily="50" charset="-128"/>
              </a:rPr>
              <a:t>診センター・健康相談窓口、診療所等マップ（稠密度、徒歩圏内カバー率</a:t>
            </a:r>
            <a:r>
              <a:rPr lang="ja-JP" altLang="en-US" sz="1200" dirty="0" smtClean="0">
                <a:latin typeface="Meiryo UI" pitchFamily="50" charset="-128"/>
                <a:ea typeface="Meiryo UI" pitchFamily="50" charset="-128"/>
                <a:cs typeface="Meiryo UI" pitchFamily="50" charset="-128"/>
              </a:rPr>
              <a:t>）、かかりつけ</a:t>
            </a:r>
            <a:r>
              <a:rPr lang="ja-JP" altLang="en-US" sz="1200" dirty="0">
                <a:latin typeface="Meiryo UI" pitchFamily="50" charset="-128"/>
                <a:ea typeface="Meiryo UI" pitchFamily="50" charset="-128"/>
                <a:cs typeface="Meiryo UI" pitchFamily="50" charset="-128"/>
              </a:rPr>
              <a:t>医の有無、消防署救急対数、病院救急車数など</a:t>
            </a:r>
            <a:endParaRPr lang="en-US" altLang="ja-JP" sz="1200" dirty="0">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endParaRPr lang="en-US" altLang="ja-JP" sz="1400" dirty="0">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r>
              <a:rPr lang="ja-JP" altLang="en-US" sz="1400" dirty="0" smtClean="0">
                <a:latin typeface="Meiryo UI" pitchFamily="50" charset="-128"/>
                <a:ea typeface="Meiryo UI" pitchFamily="50" charset="-128"/>
                <a:cs typeface="Meiryo UI" pitchFamily="50" charset="-128"/>
              </a:rPr>
              <a:t>５　介護関連の施設・サービス及び生活支援等サービスの供給側のデータ</a:t>
            </a:r>
            <a:endParaRPr lang="en-US" altLang="ja-JP" sz="1400" dirty="0" smtClean="0">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入所・通所・訪問居宅別のサービスの実状（定員・固有名詞、サービス種別事業者数・規模、</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訪問看護サービス）、ケアマネ</a:t>
            </a:r>
            <a:r>
              <a:rPr lang="ja-JP" altLang="en-US" sz="1200" dirty="0" smtClean="0">
                <a:latin typeface="Meiryo UI" pitchFamily="50" charset="-128"/>
                <a:ea typeface="Meiryo UI" pitchFamily="50" charset="-128"/>
                <a:cs typeface="Meiryo UI" pitchFamily="50" charset="-128"/>
              </a:rPr>
              <a:t>ージャーや</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ヘルパ</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kumimoji="1" lang="ja-JP" altLang="en-US" sz="1200" b="0" i="0" u="none" strike="noStrike" cap="none" normalizeH="0" baseline="0" dirty="0" err="1" smtClean="0">
                <a:ln>
                  <a:noFill/>
                </a:ln>
                <a:solidFill>
                  <a:schemeClr val="tx1"/>
                </a:solidFill>
                <a:effectLst/>
                <a:latin typeface="Meiryo UI" pitchFamily="50" charset="-128"/>
                <a:ea typeface="Meiryo UI" pitchFamily="50" charset="-128"/>
                <a:cs typeface="Meiryo UI" pitchFamily="50" charset="-128"/>
              </a:rPr>
              <a:t>ー等</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介護職従事者数と年齢層、介護予防サービスの状況、健康ヘルスケアサービスの</a:t>
            </a:r>
            <a:r>
              <a:rPr lang="ja-JP" altLang="en-US" sz="1200" dirty="0" smtClean="0">
                <a:latin typeface="Meiryo UI" pitchFamily="50" charset="-128"/>
                <a:ea typeface="Meiryo UI" pitchFamily="50" charset="-128"/>
                <a:cs typeface="Meiryo UI" pitchFamily="50" charset="-128"/>
              </a:rPr>
              <a:t>状況（ジム、風呂、その他）、介護関連・生活支援・</a:t>
            </a:r>
            <a:endParaRPr lang="en-US" altLang="ja-JP" sz="1200" dirty="0" smtClean="0">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移動サービスの状況（介護福祉用品等販売事業所、配食・見守り・家事援助・買い物・宅配等、福祉・介護タクシー等）、担い手（民生委</a:t>
            </a:r>
            <a:endParaRPr lang="en-US" altLang="ja-JP" sz="1200" dirty="0" smtClean="0">
              <a:latin typeface="Meiryo UI" pitchFamily="50" charset="-128"/>
              <a:ea typeface="Meiryo UI" pitchFamily="50" charset="-128"/>
              <a:cs typeface="Meiryo UI" pitchFamily="50" charset="-128"/>
            </a:endParaRPr>
          </a:p>
          <a:p>
            <a:pPr lvl="0" eaLnBrk="0" fontAlgn="base" hangingPunct="0">
              <a:lnSpc>
                <a:spcPts val="18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員、ボランティア、</a:t>
            </a:r>
            <a:r>
              <a:rPr lang="en-US" altLang="ja-JP" sz="1200" dirty="0" smtClean="0">
                <a:latin typeface="Meiryo UI" pitchFamily="50" charset="-128"/>
                <a:ea typeface="Meiryo UI" pitchFamily="50" charset="-128"/>
                <a:cs typeface="Meiryo UI" pitchFamily="50" charset="-128"/>
              </a:rPr>
              <a:t>NPO</a:t>
            </a:r>
            <a:r>
              <a:rPr lang="ja-JP" altLang="en-US" sz="1200" dirty="0" err="1"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高齢者団体等）</a:t>
            </a:r>
            <a:endParaRPr lang="en-US" altLang="ja-JP" sz="1400" dirty="0">
              <a:latin typeface="Meiryo UI" pitchFamily="50" charset="-128"/>
              <a:ea typeface="Meiryo UI" pitchFamily="50" charset="-128"/>
              <a:cs typeface="Meiryo UI" pitchFamily="50" charset="-128"/>
            </a:endParaRPr>
          </a:p>
        </p:txBody>
      </p:sp>
      <p:sp>
        <p:nvSpPr>
          <p:cNvPr id="2" name="タイトル 1"/>
          <p:cNvSpPr>
            <a:spLocks noGrp="1"/>
          </p:cNvSpPr>
          <p:nvPr>
            <p:ph type="title"/>
          </p:nvPr>
        </p:nvSpPr>
        <p:spPr/>
        <p:txBody>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現状分析・課題抽出の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ため必要なデータ例</a:t>
            </a:r>
            <a:r>
              <a:rPr lang="ja-JP" altLang="en-US" dirty="0">
                <a:latin typeface="Meiryo UI" panose="020B0604030504040204" pitchFamily="50" charset="-128"/>
                <a:ea typeface="Meiryo UI" panose="020B0604030504040204" pitchFamily="50" charset="-128"/>
                <a:cs typeface="Meiryo UI" panose="020B0604030504040204" pitchFamily="50" charset="-128"/>
              </a:rPr>
              <a:t>一覧</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a:spLocks noGrp="1"/>
          </p:cNvSpPr>
          <p:nvPr>
            <p:ph type="sldNum" sz="quarter" idx="12"/>
          </p:nvPr>
        </p:nvSpPr>
        <p:spPr>
          <a:xfrm>
            <a:off x="612648" y="6356350"/>
            <a:ext cx="1981200" cy="365760"/>
          </a:xfrm>
        </p:spPr>
        <p:txBody>
          <a:bodyPr/>
          <a:lstStyle/>
          <a:p>
            <a:fld id="{99AB3DE6-44B0-4A45-92C7-3BA56FC8569E}" type="slidenum">
              <a:rPr kumimoji="1" lang="ja-JP" altLang="en-US" smtClean="0"/>
              <a:pPr/>
              <a:t>25</a:t>
            </a:fld>
            <a:endParaRPr kumimoji="1" lang="ja-JP" altLang="en-US" dirty="0"/>
          </a:p>
        </p:txBody>
      </p:sp>
    </p:spTree>
    <p:extLst>
      <p:ext uri="{BB962C8B-B14F-4D97-AF65-F5344CB8AC3E}">
        <p14:creationId xmlns:p14="http://schemas.microsoft.com/office/powerpoint/2010/main" val="736010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都心市街地と郊外住宅地の特性の概要</a:t>
            </a: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663671149"/>
              </p:ext>
            </p:extLst>
          </p:nvPr>
        </p:nvGraphicFramePr>
        <p:xfrm>
          <a:off x="179512" y="1340768"/>
          <a:ext cx="8784975" cy="4983480"/>
        </p:xfrm>
        <a:graphic>
          <a:graphicData uri="http://schemas.openxmlformats.org/drawingml/2006/table">
            <a:tbl>
              <a:tblPr firstRow="1" bandRow="1">
                <a:tableStyleId>{5C22544A-7EE6-4342-B048-85BDC9FD1C3A}</a:tableStyleId>
              </a:tblPr>
              <a:tblGrid>
                <a:gridCol w="2232248"/>
                <a:gridCol w="3600400"/>
                <a:gridCol w="2952327"/>
              </a:tblGrid>
              <a:tr h="370840">
                <a:tc>
                  <a:txBody>
                    <a:bodyP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都心市街地</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郊外住宅地</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地区例</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大阪城東側森之宮地区</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河内長野市南花台地区</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223024">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大都市圏の都心部</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都市の外縁部</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発展形態</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古くから歴史的に発展</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人口急増期に政策的に開発</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人口集中・人口密度大・人口横ばい</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人口密度中・人口減</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至便・都心近接</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課題有・都心まで１時間以上</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都市機能</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複合的多様</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画一的で単一</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立地施設</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多様な施設が集積、混在</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ｵﾌｨｽ、商・工・行・教・住）</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特定の施設に特化</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（住宅、生活利便施設）</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医療・介護関連資源</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比較的豊富</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比較的貧弱</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ストック</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有り・ポテンシャル大</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例外、地域差有</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有り・ポテンシャルに差</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地域コミュニティ</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弱体化・社会的関係性希薄化</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健在・自治会等加入高</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単身高齢者の増加</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孤独・孤立化</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現在は、元気な住民も多数</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同一年代が集団で高齢化</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4" name="スライド番号プレースホルダー 2"/>
          <p:cNvSpPr>
            <a:spLocks noGrp="1"/>
          </p:cNvSpPr>
          <p:nvPr>
            <p:ph type="sldNum" sz="quarter" idx="12"/>
          </p:nvPr>
        </p:nvSpPr>
        <p:spPr>
          <a:xfrm>
            <a:off x="612648" y="6356350"/>
            <a:ext cx="1981200" cy="365760"/>
          </a:xfrm>
        </p:spPr>
        <p:txBody>
          <a:bodyPr/>
          <a:lstStyle/>
          <a:p>
            <a:fld id="{99AB3DE6-44B0-4A45-92C7-3BA56FC8569E}" type="slidenum">
              <a:rPr kumimoji="1" lang="ja-JP" altLang="en-US" smtClean="0"/>
              <a:pPr/>
              <a:t>26</a:t>
            </a:fld>
            <a:endParaRPr kumimoji="1" lang="ja-JP" altLang="en-US" dirty="0"/>
          </a:p>
        </p:txBody>
      </p:sp>
    </p:spTree>
    <p:extLst>
      <p:ext uri="{BB962C8B-B14F-4D97-AF65-F5344CB8AC3E}">
        <p14:creationId xmlns:p14="http://schemas.microsoft.com/office/powerpoint/2010/main" val="3500277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323528" y="692696"/>
            <a:ext cx="8496944" cy="5452775"/>
          </a:xfrm>
          <a:prstGeom prst="rect">
            <a:avLst/>
          </a:prstGeom>
          <a:solidFill>
            <a:srgbClr val="FFFFFF"/>
          </a:solidFill>
          <a:ln w="9525" cap="rnd">
            <a:solidFill>
              <a:srgbClr val="000000"/>
            </a:solidFill>
            <a:prstDash val="sysDot"/>
            <a:miter lim="800000"/>
            <a:headEnd/>
            <a:tailEnd/>
          </a:ln>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ts val="2160"/>
              </a:lnSpc>
              <a:spcBef>
                <a:spcPct val="0"/>
              </a:spcBef>
              <a:spcAft>
                <a:spcPct val="0"/>
              </a:spcAft>
              <a:buClrTx/>
              <a:buSzTx/>
              <a:buFontTx/>
              <a:buNone/>
              <a:tabLs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大阪城に</a:t>
            </a:r>
            <a:r>
              <a:rPr kumimoji="1" lang="ja-JP" altLang="en-US"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隣接した森之宮周辺のエリアは、明治期以降は大阪砲兵工廠とその関係工場などで活況を呈した歴史を有する。戦後は、都心隣接の緑の多い居住地として、日本住宅公団（現</a:t>
            </a:r>
            <a:r>
              <a:rPr kumimoji="1" lang="en-US" altLang="ja-JP"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UR</a:t>
            </a:r>
            <a:r>
              <a:rPr kumimoji="1" lang="ja-JP" altLang="en-US"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）が日本の面的住宅開発の先進事例となる森之宮団地を開発し、それを中心に発展してきたが、近年は高度成長期の家屋の老朽化とともに住民の高齢化が進んでいる。　</a:t>
            </a:r>
            <a:endParaRPr kumimoji="1" lang="en-US" altLang="ja-JP"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2160"/>
              </a:lnSpc>
              <a:spcBef>
                <a:spcPct val="0"/>
              </a:spcBef>
              <a:spcAft>
                <a:spcPct val="0"/>
              </a:spcAft>
              <a:buClrTx/>
              <a:buSzTx/>
              <a:buFontTx/>
              <a:buNone/>
              <a:tabLs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また、同地区内には</a:t>
            </a:r>
            <a:r>
              <a:rPr kumimoji="1" lang="en-US" altLang="ja-JP"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JR</a:t>
            </a:r>
            <a:r>
              <a:rPr kumimoji="1" lang="ja-JP" altLang="en-US"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西日本の車両基地や交通局の旧車両工場や検車場、環境局森之宮工場（現廃止）などが存在する。</a:t>
            </a:r>
          </a:p>
          <a:p>
            <a:pPr marL="0" marR="0" lvl="0" indent="0" algn="just" defTabSz="914400" rtl="0" eaLnBrk="1" fontAlgn="base" latinLnBrk="0" hangingPunct="1">
              <a:lnSpc>
                <a:spcPts val="2160"/>
              </a:lnSpc>
              <a:spcBef>
                <a:spcPct val="0"/>
              </a:spcBef>
              <a:spcAft>
                <a:spcPct val="0"/>
              </a:spcAft>
              <a:buClrTx/>
              <a:buSzTx/>
              <a:buFontTx/>
              <a:buNone/>
              <a:tabLst/>
            </a:pPr>
            <a:endParaRPr kumimoji="1" lang="en-US" altLang="ja-JP"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216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同エリアは、上町台地の北東部に位置し、市内都市部と周辺住居地の接点になる場所にあり、交通面では</a:t>
            </a:r>
            <a:r>
              <a:rPr kumimoji="1" lang="en-US" altLang="ja-JP"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JR</a:t>
            </a:r>
            <a:r>
              <a:rPr kumimoji="1" lang="ja-JP" altLang="en-US"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環状線・地下鉄中央線、長堀鶴見緑地線が通り、東西・南北への移動が容易であり、梅田やなんばといった都心や他のエリアへのアクセス利便性が高い。</a:t>
            </a:r>
            <a:endParaRPr kumimoji="1" lang="en-US" altLang="ja-JP"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2160"/>
              </a:lnSpc>
              <a:spcBef>
                <a:spcPct val="0"/>
              </a:spcBef>
              <a:spcAft>
                <a:spcPct val="0"/>
              </a:spcAft>
              <a:buClrTx/>
              <a:buSzTx/>
              <a:buFontTx/>
              <a:buNone/>
              <a:tabLs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また、道路は</a:t>
            </a:r>
            <a:r>
              <a:rPr kumimoji="1" lang="ja-JP" altLang="en-US"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中央大通やその上を阪神高速</a:t>
            </a:r>
            <a:r>
              <a:rPr kumimoji="1" lang="en-US" altLang="ja-JP"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号東大阪線が高架で通っており、森之宮出入口からの車でのアクセスにも優れている。</a:t>
            </a:r>
            <a:endParaRPr kumimoji="1" lang="en-US" altLang="ja-JP"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2160"/>
              </a:lnSpc>
              <a:spcBef>
                <a:spcPct val="0"/>
              </a:spcBef>
              <a:spcAft>
                <a:spcPct val="0"/>
              </a:spcAft>
              <a:buClrTx/>
              <a:buSzTx/>
              <a:buFontTx/>
              <a:buNone/>
              <a:tabLst/>
            </a:pPr>
            <a:endParaRPr kumimoji="1" lang="ja-JP" altLang="en-US"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2160"/>
              </a:lnSpc>
              <a:spcBef>
                <a:spcPct val="0"/>
              </a:spcBef>
              <a:spcAft>
                <a:spcPct val="0"/>
              </a:spcAft>
              <a:buClrTx/>
              <a:buSzTx/>
              <a:buFontTx/>
              <a:buNone/>
              <a:tabLs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一方、中央大通を挟んで隣接する府立成人病センター周辺のエリアは、東成区の西北に位置し西は</a:t>
            </a:r>
            <a:r>
              <a:rPr kumimoji="1" lang="en-US" altLang="ja-JP"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JR</a:t>
            </a:r>
            <a:r>
              <a:rPr kumimoji="1" lang="ja-JP" altLang="en-US"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大阪環状線を境にして中央区に接し、北は中央大通を境に城東区に接する。同地域内には、一戸建て、集合住宅、小規模工場が混在するとともに中小零細企業、木造住宅も混在する古き良き大阪の下町であり、戦前には陸軍練兵場があったこ</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と</a:t>
            </a:r>
            <a:r>
              <a:rPr kumimoji="1" lang="ja-JP" altLang="en-US"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もあり、戦後は公有地が多く残された。昭和</a:t>
            </a:r>
            <a:r>
              <a:rPr kumimoji="1" lang="en-US" altLang="ja-JP"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年代には、同センターや府立公衆衛生研究所など建築されたが、老朽化が進んでいるため、同センターについては、大手前地区への移転建替え</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が進められ</a:t>
            </a:r>
            <a:r>
              <a:rPr kumimoji="1" lang="ja-JP" altLang="en-US"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ている。</a:t>
            </a:r>
            <a:endParaRPr kumimoji="1" lang="ja-JP" sz="16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タイトル 1"/>
          <p:cNvSpPr txBox="1">
            <a:spLocks/>
          </p:cNvSpPr>
          <p:nvPr/>
        </p:nvSpPr>
        <p:spPr>
          <a:xfrm>
            <a:off x="0" y="-27384"/>
            <a:ext cx="9144000" cy="377371"/>
          </a:xfrm>
          <a:prstGeom prst="rect">
            <a:avLst/>
          </a:prstGeom>
          <a:solidFill>
            <a:schemeClr val="accent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ja-JP" altLang="en-US" b="1" dirty="0" smtClean="0">
                <a:solidFill>
                  <a:schemeClr val="bg1"/>
                </a:solidFill>
                <a:latin typeface="Meiryo UI" pitchFamily="50" charset="-128"/>
                <a:ea typeface="Meiryo UI" pitchFamily="50" charset="-128"/>
                <a:cs typeface="Meiryo UI" pitchFamily="50" charset="-128"/>
              </a:rPr>
              <a:t>◆研究対象エリアの概況　①都心市街地　</a:t>
            </a:r>
            <a:endParaRPr kumimoji="1" lang="ja-JP" altLang="en-US" b="1" i="0" strike="noStrike" kern="1200" cap="none" spc="0" normalizeH="0" baseline="0" noProof="0" dirty="0">
              <a:ln>
                <a:noFill/>
              </a:ln>
              <a:solidFill>
                <a:schemeClr val="bg1"/>
              </a:solidFill>
              <a:effectLst/>
              <a:uLnTx/>
              <a:uFillTx/>
              <a:latin typeface="Meiryo UI" pitchFamily="50" charset="-128"/>
              <a:ea typeface="Meiryo UI" pitchFamily="50" charset="-128"/>
              <a:cs typeface="Meiryo UI" pitchFamily="50" charset="-128"/>
            </a:endParaRPr>
          </a:p>
        </p:txBody>
      </p:sp>
      <p:sp>
        <p:nvSpPr>
          <p:cNvPr id="7"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27</a:t>
            </a:fld>
            <a:endParaRPr kumimoji="1" lang="ja-JP" altLang="en-US" dirty="0"/>
          </a:p>
        </p:txBody>
      </p:sp>
    </p:spTree>
    <p:extLst>
      <p:ext uri="{BB962C8B-B14F-4D97-AF65-F5344CB8AC3E}">
        <p14:creationId xmlns:p14="http://schemas.microsoft.com/office/powerpoint/2010/main" val="38510965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mapnavi.city.osaka.lg.jp/webgis/RenderGen?ll=34.693870356680875,135.54561003872303&amp;epsg=4326&amp;wd=0.6104278564453125&amp;ht=0.5026721472203235&amp;size=890x890&amp;mp=BG2,1-257&amp;visibleLayerIds=1-257:0,1-257:1,1-257:2,1-257:3,1-257:4,1-257:5,1-257:6,1-257:7,1-257:8,1-257:9,1-257:10,1-257:11,1-257:12,1-257:13,1-257:14,1-257:15,1-257:16,1-257:17,1-257:18,1-257:19,1-257:20,1-257:21,1-257:22,1-257:23,1-257:24,1-257:25,1-257:26,1-257:27,1-257:28,1-257:29,1-257:30,1-257:31,1-257:32,1-257:33,1-257:34,1-257:35,1-257:36,1-257:37,1-257:38,1-257:39&amp;invisibleLayerIds=&amp;o=1,1&amp;uuid=49ccce43-a704-4454-bcf9-c76ce84dfbf3,&amp;scaleFont=16&amp;northDiameter=0&amp;scaleWidth=0&amp;cmd=print_overlay_decoration&amp;time=1410424623976&amp;itemMapId=undefined&amp;itemLayerId=undefined&amp;itemId=undefined&amp;visibleLayerFlag=1-257-000002&amp;sv=false&amp;arll=undefined&amp;markLat=undefined&amp;markLon=undefined&amp;scale=15000"/>
          <p:cNvPicPr>
            <a:picLocks noChangeAspect="1" noChangeArrowheads="1"/>
          </p:cNvPicPr>
          <p:nvPr/>
        </p:nvPicPr>
        <p:blipFill>
          <a:blip r:embed="rId2" cstate="print"/>
          <a:srcRect/>
          <a:stretch>
            <a:fillRect/>
          </a:stretch>
        </p:blipFill>
        <p:spPr bwMode="auto">
          <a:xfrm>
            <a:off x="251520" y="908720"/>
            <a:ext cx="5112568" cy="5184576"/>
          </a:xfrm>
          <a:prstGeom prst="rect">
            <a:avLst/>
          </a:prstGeom>
          <a:noFill/>
        </p:spPr>
      </p:pic>
      <p:pic>
        <p:nvPicPr>
          <p:cNvPr id="13318" name="Picture 6" descr="C:\Users\i9051246\Desktop\森之宮地図.gif"/>
          <p:cNvPicPr>
            <a:picLocks noChangeAspect="1" noChangeArrowheads="1"/>
          </p:cNvPicPr>
          <p:nvPr/>
        </p:nvPicPr>
        <p:blipFill>
          <a:blip r:embed="rId3" cstate="print"/>
          <a:srcRect r="32670" b="5125"/>
          <a:stretch>
            <a:fillRect/>
          </a:stretch>
        </p:blipFill>
        <p:spPr bwMode="auto">
          <a:xfrm>
            <a:off x="5580112" y="764704"/>
            <a:ext cx="2945262" cy="4372316"/>
          </a:xfrm>
          <a:prstGeom prst="rect">
            <a:avLst/>
          </a:prstGeom>
          <a:noFill/>
          <a:ln w="47625" cmpd="dbl">
            <a:solidFill>
              <a:schemeClr val="tx2"/>
            </a:solidFill>
          </a:ln>
        </p:spPr>
      </p:pic>
      <p:sp>
        <p:nvSpPr>
          <p:cNvPr id="94" name="テキスト ボックス 93"/>
          <p:cNvSpPr txBox="1"/>
          <p:nvPr/>
        </p:nvSpPr>
        <p:spPr>
          <a:xfrm>
            <a:off x="7524328" y="1628800"/>
            <a:ext cx="648072" cy="276999"/>
          </a:xfrm>
          <a:prstGeom prst="rect">
            <a:avLst/>
          </a:prstGeom>
          <a:solidFill>
            <a:schemeClr val="bg1"/>
          </a:solidFill>
          <a:ln>
            <a:solidFill>
              <a:schemeClr val="accent1"/>
            </a:solidFill>
          </a:ln>
        </p:spPr>
        <p:txBody>
          <a:bodyPr wrap="square" rtlCol="0">
            <a:spAutoFit/>
          </a:bodyPr>
          <a:lstStyle/>
          <a:p>
            <a:pPr algn="ctr"/>
            <a:r>
              <a:rPr kumimoji="1" lang="ja-JP" altLang="en-US" sz="600" b="1" dirty="0" smtClean="0">
                <a:solidFill>
                  <a:schemeClr val="accent1"/>
                </a:solidFill>
                <a:latin typeface="Meiryo UI" pitchFamily="50" charset="-128"/>
                <a:ea typeface="Meiryo UI" pitchFamily="50" charset="-128"/>
                <a:cs typeface="Meiryo UI" pitchFamily="50" charset="-128"/>
              </a:rPr>
              <a:t>もと清掃工場移転先用地</a:t>
            </a:r>
            <a:endParaRPr kumimoji="1" lang="ja-JP" altLang="en-US" sz="600" b="1" dirty="0">
              <a:solidFill>
                <a:schemeClr val="accent1"/>
              </a:solidFill>
              <a:latin typeface="Meiryo UI" pitchFamily="50" charset="-128"/>
              <a:ea typeface="Meiryo UI" pitchFamily="50" charset="-128"/>
              <a:cs typeface="Meiryo UI" pitchFamily="50" charset="-128"/>
            </a:endParaRPr>
          </a:p>
        </p:txBody>
      </p:sp>
      <p:grpSp>
        <p:nvGrpSpPr>
          <p:cNvPr id="3" name="グループ化 2"/>
          <p:cNvGrpSpPr/>
          <p:nvPr/>
        </p:nvGrpSpPr>
        <p:grpSpPr>
          <a:xfrm>
            <a:off x="1619672" y="4077072"/>
            <a:ext cx="720080" cy="1728192"/>
            <a:chOff x="1619672" y="4077072"/>
            <a:chExt cx="720080" cy="1728192"/>
          </a:xfrm>
        </p:grpSpPr>
        <p:cxnSp>
          <p:nvCxnSpPr>
            <p:cNvPr id="61" name="直線コネクタ 60"/>
            <p:cNvCxnSpPr/>
            <p:nvPr/>
          </p:nvCxnSpPr>
          <p:spPr>
            <a:xfrm flipH="1">
              <a:off x="2195736" y="4233445"/>
              <a:ext cx="144016" cy="936104"/>
            </a:xfrm>
            <a:prstGeom prst="line">
              <a:avLst/>
            </a:prstGeom>
            <a:ln w="38100">
              <a:solidFill>
                <a:srgbClr val="FC320A"/>
              </a:solidFill>
            </a:ln>
          </p:spPr>
          <p:style>
            <a:lnRef idx="1">
              <a:schemeClr val="accent1"/>
            </a:lnRef>
            <a:fillRef idx="0">
              <a:schemeClr val="accent1"/>
            </a:fillRef>
            <a:effectRef idx="0">
              <a:schemeClr val="accent1"/>
            </a:effectRef>
            <a:fontRef idx="minor">
              <a:schemeClr val="tx1"/>
            </a:fontRef>
          </p:style>
        </p:cxnSp>
        <p:grpSp>
          <p:nvGrpSpPr>
            <p:cNvPr id="2" name="グループ化 1"/>
            <p:cNvGrpSpPr/>
            <p:nvPr/>
          </p:nvGrpSpPr>
          <p:grpSpPr>
            <a:xfrm>
              <a:off x="1619672" y="4077072"/>
              <a:ext cx="720080" cy="1728192"/>
              <a:chOff x="1619672" y="4581128"/>
              <a:chExt cx="720080" cy="1728192"/>
            </a:xfrm>
          </p:grpSpPr>
          <p:cxnSp>
            <p:nvCxnSpPr>
              <p:cNvPr id="57" name="直線コネクタ 56"/>
              <p:cNvCxnSpPr/>
              <p:nvPr/>
            </p:nvCxnSpPr>
            <p:spPr>
              <a:xfrm>
                <a:off x="1763688" y="4581128"/>
                <a:ext cx="576064" cy="144016"/>
              </a:xfrm>
              <a:prstGeom prst="line">
                <a:avLst/>
              </a:prstGeom>
              <a:ln w="38100">
                <a:solidFill>
                  <a:srgbClr val="FC320A"/>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619672" y="6237312"/>
                <a:ext cx="360040" cy="72008"/>
              </a:xfrm>
              <a:prstGeom prst="line">
                <a:avLst/>
              </a:prstGeom>
              <a:ln w="38100">
                <a:solidFill>
                  <a:srgbClr val="FC320A"/>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1691680" y="4581128"/>
                <a:ext cx="72008" cy="1008112"/>
              </a:xfrm>
              <a:prstGeom prst="line">
                <a:avLst/>
              </a:prstGeom>
              <a:ln w="38100">
                <a:solidFill>
                  <a:srgbClr val="FC320A"/>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H="1">
                <a:off x="1619672" y="5589240"/>
                <a:ext cx="72008" cy="648072"/>
              </a:xfrm>
              <a:prstGeom prst="line">
                <a:avLst/>
              </a:prstGeom>
              <a:ln w="38100">
                <a:solidFill>
                  <a:srgbClr val="FC320A"/>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1979712" y="5661248"/>
                <a:ext cx="216024" cy="648072"/>
              </a:xfrm>
              <a:prstGeom prst="line">
                <a:avLst/>
              </a:prstGeom>
              <a:ln w="38100">
                <a:solidFill>
                  <a:srgbClr val="FC320A"/>
                </a:solidFill>
              </a:ln>
            </p:spPr>
            <p:style>
              <a:lnRef idx="1">
                <a:schemeClr val="accent1"/>
              </a:lnRef>
              <a:fillRef idx="0">
                <a:schemeClr val="accent1"/>
              </a:fillRef>
              <a:effectRef idx="0">
                <a:schemeClr val="accent1"/>
              </a:effectRef>
              <a:fontRef idx="minor">
                <a:schemeClr val="tx1"/>
              </a:fontRef>
            </p:style>
          </p:cxnSp>
        </p:grpSp>
      </p:grpSp>
      <p:cxnSp>
        <p:nvCxnSpPr>
          <p:cNvPr id="79" name="直線矢印コネクタ 78"/>
          <p:cNvCxnSpPr/>
          <p:nvPr/>
        </p:nvCxnSpPr>
        <p:spPr>
          <a:xfrm flipV="1">
            <a:off x="1979712" y="3284984"/>
            <a:ext cx="4176464" cy="1584176"/>
          </a:xfrm>
          <a:prstGeom prst="straightConnector1">
            <a:avLst/>
          </a:prstGeom>
          <a:ln w="38100">
            <a:solidFill>
              <a:srgbClr val="FC320A"/>
            </a:solidFill>
            <a:tailEnd type="arrow"/>
          </a:ln>
        </p:spPr>
        <p:style>
          <a:lnRef idx="1">
            <a:schemeClr val="accent1"/>
          </a:lnRef>
          <a:fillRef idx="0">
            <a:schemeClr val="accent1"/>
          </a:fillRef>
          <a:effectRef idx="0">
            <a:schemeClr val="accent1"/>
          </a:effectRef>
          <a:fontRef idx="minor">
            <a:schemeClr val="tx1"/>
          </a:fontRef>
        </p:style>
      </p:cxnSp>
      <p:sp>
        <p:nvSpPr>
          <p:cNvPr id="100" name="テキスト ボックス 99"/>
          <p:cNvSpPr txBox="1"/>
          <p:nvPr/>
        </p:nvSpPr>
        <p:spPr>
          <a:xfrm>
            <a:off x="7452320" y="2996952"/>
            <a:ext cx="576064" cy="276999"/>
          </a:xfrm>
          <a:prstGeom prst="rect">
            <a:avLst/>
          </a:prstGeom>
          <a:solidFill>
            <a:schemeClr val="bg1"/>
          </a:solidFill>
          <a:ln>
            <a:solidFill>
              <a:schemeClr val="accent1"/>
            </a:solidFill>
          </a:ln>
        </p:spPr>
        <p:txBody>
          <a:bodyPr wrap="square" rtlCol="0">
            <a:spAutoFit/>
          </a:bodyPr>
          <a:lstStyle/>
          <a:p>
            <a:pPr algn="ctr"/>
            <a:r>
              <a:rPr kumimoji="1" lang="en-US" altLang="ja-JP" sz="600" b="1" dirty="0" smtClean="0">
                <a:solidFill>
                  <a:schemeClr val="accent1"/>
                </a:solidFill>
                <a:latin typeface="Meiryo UI" pitchFamily="50" charset="-128"/>
                <a:ea typeface="Meiryo UI" pitchFamily="50" charset="-128"/>
                <a:cs typeface="Meiryo UI" pitchFamily="50" charset="-128"/>
              </a:rPr>
              <a:t>UR</a:t>
            </a:r>
            <a:r>
              <a:rPr kumimoji="1" lang="ja-JP" altLang="en-US" sz="600" b="1" dirty="0" smtClean="0">
                <a:solidFill>
                  <a:schemeClr val="accent1"/>
                </a:solidFill>
                <a:latin typeface="Meiryo UI" pitchFamily="50" charset="-128"/>
                <a:ea typeface="Meiryo UI" pitchFamily="50" charset="-128"/>
                <a:cs typeface="Meiryo UI" pitchFamily="50" charset="-128"/>
              </a:rPr>
              <a:t>森之宮</a:t>
            </a:r>
            <a:endParaRPr kumimoji="1" lang="en-US" altLang="ja-JP" sz="600" b="1" dirty="0" smtClean="0">
              <a:solidFill>
                <a:schemeClr val="accent1"/>
              </a:solidFill>
              <a:latin typeface="Meiryo UI" pitchFamily="50" charset="-128"/>
              <a:ea typeface="Meiryo UI" pitchFamily="50" charset="-128"/>
              <a:cs typeface="Meiryo UI" pitchFamily="50" charset="-128"/>
            </a:endParaRPr>
          </a:p>
          <a:p>
            <a:pPr algn="ctr"/>
            <a:r>
              <a:rPr kumimoji="1" lang="ja-JP" altLang="en-US" sz="600" b="1" dirty="0" smtClean="0">
                <a:solidFill>
                  <a:schemeClr val="accent1"/>
                </a:solidFill>
                <a:latin typeface="Meiryo UI" pitchFamily="50" charset="-128"/>
                <a:ea typeface="Meiryo UI" pitchFamily="50" charset="-128"/>
                <a:cs typeface="Meiryo UI" pitchFamily="50" charset="-128"/>
              </a:rPr>
              <a:t>第二団地</a:t>
            </a:r>
            <a:endParaRPr kumimoji="1" lang="ja-JP" altLang="en-US" sz="600" b="1" dirty="0">
              <a:solidFill>
                <a:schemeClr val="accent1"/>
              </a:solidFill>
              <a:latin typeface="Meiryo UI" pitchFamily="50" charset="-128"/>
              <a:ea typeface="Meiryo UI" pitchFamily="50" charset="-128"/>
              <a:cs typeface="Meiryo UI" pitchFamily="50" charset="-128"/>
            </a:endParaRPr>
          </a:p>
        </p:txBody>
      </p:sp>
      <p:sp>
        <p:nvSpPr>
          <p:cNvPr id="12" name="テキスト ボックス 11"/>
          <p:cNvSpPr txBox="1"/>
          <p:nvPr/>
        </p:nvSpPr>
        <p:spPr>
          <a:xfrm>
            <a:off x="5580112" y="2492896"/>
            <a:ext cx="648072" cy="246221"/>
          </a:xfrm>
          <a:prstGeom prst="rect">
            <a:avLst/>
          </a:prstGeom>
          <a:solidFill>
            <a:schemeClr val="bg1"/>
          </a:solidFill>
          <a:ln>
            <a:solidFill>
              <a:schemeClr val="accent1"/>
            </a:solidFill>
          </a:ln>
        </p:spPr>
        <p:txBody>
          <a:bodyPr wrap="square" rtlCol="0">
            <a:spAutoFit/>
          </a:bodyPr>
          <a:lstStyle/>
          <a:p>
            <a:pPr algn="ctr"/>
            <a:r>
              <a:rPr lang="ja-JP" altLang="en-US" sz="1000" b="1" dirty="0" smtClean="0">
                <a:solidFill>
                  <a:schemeClr val="accent1"/>
                </a:solidFill>
                <a:latin typeface="Meiryo UI" pitchFamily="50" charset="-128"/>
                <a:ea typeface="Meiryo UI" pitchFamily="50" charset="-128"/>
                <a:cs typeface="Meiryo UI" pitchFamily="50" charset="-128"/>
              </a:rPr>
              <a:t>大阪城</a:t>
            </a:r>
            <a:endParaRPr kumimoji="1" lang="ja-JP" altLang="en-US" sz="1000" b="1" dirty="0">
              <a:solidFill>
                <a:schemeClr val="accent1"/>
              </a:solidFill>
              <a:latin typeface="Meiryo UI" pitchFamily="50" charset="-128"/>
              <a:ea typeface="Meiryo UI" pitchFamily="50" charset="-128"/>
              <a:cs typeface="Meiryo UI" pitchFamily="50" charset="-128"/>
            </a:endParaRPr>
          </a:p>
        </p:txBody>
      </p:sp>
      <p:sp>
        <p:nvSpPr>
          <p:cNvPr id="97" name="テキスト ボックス 96"/>
          <p:cNvSpPr txBox="1"/>
          <p:nvPr/>
        </p:nvSpPr>
        <p:spPr>
          <a:xfrm>
            <a:off x="6732240" y="3212976"/>
            <a:ext cx="576064" cy="276999"/>
          </a:xfrm>
          <a:prstGeom prst="rect">
            <a:avLst/>
          </a:prstGeom>
          <a:solidFill>
            <a:schemeClr val="bg1"/>
          </a:solidFill>
          <a:ln>
            <a:solidFill>
              <a:schemeClr val="accent1"/>
            </a:solidFill>
          </a:ln>
        </p:spPr>
        <p:txBody>
          <a:bodyPr wrap="square" rtlCol="0">
            <a:spAutoFit/>
          </a:bodyPr>
          <a:lstStyle/>
          <a:p>
            <a:pPr algn="ctr"/>
            <a:r>
              <a:rPr kumimoji="1" lang="en-US" altLang="ja-JP" sz="600" b="1" dirty="0" smtClean="0">
                <a:solidFill>
                  <a:schemeClr val="accent1"/>
                </a:solidFill>
                <a:latin typeface="Meiryo UI" pitchFamily="50" charset="-128"/>
                <a:ea typeface="Meiryo UI" pitchFamily="50" charset="-128"/>
                <a:cs typeface="Meiryo UI" pitchFamily="50" charset="-128"/>
              </a:rPr>
              <a:t>UR</a:t>
            </a:r>
            <a:r>
              <a:rPr kumimoji="1" lang="ja-JP" altLang="en-US" sz="600" b="1" dirty="0" smtClean="0">
                <a:solidFill>
                  <a:schemeClr val="accent1"/>
                </a:solidFill>
                <a:latin typeface="Meiryo UI" pitchFamily="50" charset="-128"/>
                <a:ea typeface="Meiryo UI" pitchFamily="50" charset="-128"/>
                <a:cs typeface="Meiryo UI" pitchFamily="50" charset="-128"/>
              </a:rPr>
              <a:t>森之宮</a:t>
            </a:r>
            <a:endParaRPr kumimoji="1" lang="en-US" altLang="ja-JP" sz="600" b="1" dirty="0" smtClean="0">
              <a:solidFill>
                <a:schemeClr val="accent1"/>
              </a:solidFill>
              <a:latin typeface="Meiryo UI" pitchFamily="50" charset="-128"/>
              <a:ea typeface="Meiryo UI" pitchFamily="50" charset="-128"/>
              <a:cs typeface="Meiryo UI" pitchFamily="50" charset="-128"/>
            </a:endParaRPr>
          </a:p>
          <a:p>
            <a:pPr algn="ctr"/>
            <a:r>
              <a:rPr kumimoji="1" lang="ja-JP" altLang="en-US" sz="600" b="1" dirty="0" smtClean="0">
                <a:solidFill>
                  <a:schemeClr val="accent1"/>
                </a:solidFill>
                <a:latin typeface="Meiryo UI" pitchFamily="50" charset="-128"/>
                <a:ea typeface="Meiryo UI" pitchFamily="50" charset="-128"/>
                <a:cs typeface="Meiryo UI" pitchFamily="50" charset="-128"/>
              </a:rPr>
              <a:t>第一団地</a:t>
            </a:r>
            <a:endParaRPr kumimoji="1" lang="ja-JP" altLang="en-US" sz="600" b="1" dirty="0">
              <a:solidFill>
                <a:schemeClr val="accent1"/>
              </a:solidFill>
              <a:latin typeface="Meiryo UI" pitchFamily="50" charset="-128"/>
              <a:ea typeface="Meiryo UI" pitchFamily="50" charset="-128"/>
              <a:cs typeface="Meiryo UI" pitchFamily="50" charset="-128"/>
            </a:endParaRPr>
          </a:p>
        </p:txBody>
      </p:sp>
      <p:sp>
        <p:nvSpPr>
          <p:cNvPr id="92" name="テキスト ボックス 91"/>
          <p:cNvSpPr txBox="1"/>
          <p:nvPr/>
        </p:nvSpPr>
        <p:spPr>
          <a:xfrm>
            <a:off x="6372200" y="2636912"/>
            <a:ext cx="576064" cy="276999"/>
          </a:xfrm>
          <a:prstGeom prst="rect">
            <a:avLst/>
          </a:prstGeom>
          <a:solidFill>
            <a:schemeClr val="bg1"/>
          </a:solidFill>
          <a:ln>
            <a:solidFill>
              <a:schemeClr val="accent1"/>
            </a:solidFill>
          </a:ln>
        </p:spPr>
        <p:txBody>
          <a:bodyPr wrap="square" rtlCol="0">
            <a:spAutoFit/>
          </a:bodyPr>
          <a:lstStyle/>
          <a:p>
            <a:pPr algn="ctr"/>
            <a:r>
              <a:rPr lang="en-US" altLang="ja-JP" sz="600" b="1" dirty="0" smtClean="0">
                <a:solidFill>
                  <a:schemeClr val="accent1"/>
                </a:solidFill>
                <a:latin typeface="Meiryo UI" pitchFamily="50" charset="-128"/>
                <a:ea typeface="Meiryo UI" pitchFamily="50" charset="-128"/>
                <a:cs typeface="Meiryo UI" pitchFamily="50" charset="-128"/>
              </a:rPr>
              <a:t>JR</a:t>
            </a:r>
            <a:r>
              <a:rPr lang="ja-JP" altLang="en-US" sz="600" b="1" dirty="0" smtClean="0">
                <a:solidFill>
                  <a:schemeClr val="accent1"/>
                </a:solidFill>
                <a:latin typeface="Meiryo UI" pitchFamily="50" charset="-128"/>
                <a:ea typeface="Meiryo UI" pitchFamily="50" charset="-128"/>
                <a:cs typeface="Meiryo UI" pitchFamily="50" charset="-128"/>
              </a:rPr>
              <a:t>森之宮電車区</a:t>
            </a:r>
            <a:endParaRPr kumimoji="1" lang="ja-JP" altLang="en-US" sz="600" b="1" dirty="0">
              <a:solidFill>
                <a:schemeClr val="accent1"/>
              </a:solidFill>
              <a:latin typeface="Meiryo UI" pitchFamily="50" charset="-128"/>
              <a:ea typeface="Meiryo UI" pitchFamily="50" charset="-128"/>
              <a:cs typeface="Meiryo UI" pitchFamily="50" charset="-128"/>
            </a:endParaRPr>
          </a:p>
        </p:txBody>
      </p:sp>
      <p:sp>
        <p:nvSpPr>
          <p:cNvPr id="96" name="テキスト ボックス 95"/>
          <p:cNvSpPr txBox="1"/>
          <p:nvPr/>
        </p:nvSpPr>
        <p:spPr>
          <a:xfrm>
            <a:off x="6588224" y="980728"/>
            <a:ext cx="648072" cy="276999"/>
          </a:xfrm>
          <a:prstGeom prst="rect">
            <a:avLst/>
          </a:prstGeom>
          <a:solidFill>
            <a:schemeClr val="bg1"/>
          </a:solidFill>
          <a:ln>
            <a:solidFill>
              <a:schemeClr val="accent1"/>
            </a:solidFill>
          </a:ln>
        </p:spPr>
        <p:txBody>
          <a:bodyPr wrap="square" rtlCol="0">
            <a:spAutoFit/>
          </a:bodyPr>
          <a:lstStyle/>
          <a:p>
            <a:pPr algn="ctr"/>
            <a:r>
              <a:rPr kumimoji="1" lang="ja-JP" altLang="en-US" sz="600" b="1" dirty="0" smtClean="0">
                <a:solidFill>
                  <a:schemeClr val="accent1"/>
                </a:solidFill>
                <a:latin typeface="Meiryo UI" pitchFamily="50" charset="-128"/>
                <a:ea typeface="Meiryo UI" pitchFamily="50" charset="-128"/>
                <a:cs typeface="Meiryo UI" pitchFamily="50" charset="-128"/>
              </a:rPr>
              <a:t>市交通局</a:t>
            </a:r>
            <a:endParaRPr kumimoji="1" lang="en-US" altLang="ja-JP" sz="600" b="1" dirty="0" smtClean="0">
              <a:solidFill>
                <a:schemeClr val="accent1"/>
              </a:solidFill>
              <a:latin typeface="Meiryo UI" pitchFamily="50" charset="-128"/>
              <a:ea typeface="Meiryo UI" pitchFamily="50" charset="-128"/>
              <a:cs typeface="Meiryo UI" pitchFamily="50" charset="-128"/>
            </a:endParaRPr>
          </a:p>
          <a:p>
            <a:pPr algn="ctr"/>
            <a:r>
              <a:rPr kumimoji="1" lang="ja-JP" altLang="en-US" sz="600" b="1" dirty="0" smtClean="0">
                <a:solidFill>
                  <a:schemeClr val="accent1"/>
                </a:solidFill>
                <a:latin typeface="Meiryo UI" pitchFamily="50" charset="-128"/>
                <a:ea typeface="Meiryo UI" pitchFamily="50" charset="-128"/>
                <a:cs typeface="Meiryo UI" pitchFamily="50" charset="-128"/>
              </a:rPr>
              <a:t>森之宮検車場</a:t>
            </a:r>
            <a:endParaRPr kumimoji="1" lang="ja-JP" altLang="en-US" sz="600" b="1" dirty="0">
              <a:solidFill>
                <a:schemeClr val="accent1"/>
              </a:solidFill>
              <a:latin typeface="Meiryo UI" pitchFamily="50" charset="-128"/>
              <a:ea typeface="Meiryo UI" pitchFamily="50" charset="-128"/>
              <a:cs typeface="Meiryo UI" pitchFamily="50" charset="-128"/>
            </a:endParaRPr>
          </a:p>
        </p:txBody>
      </p:sp>
      <p:sp>
        <p:nvSpPr>
          <p:cNvPr id="99" name="テキスト ボックス 98"/>
          <p:cNvSpPr txBox="1"/>
          <p:nvPr/>
        </p:nvSpPr>
        <p:spPr>
          <a:xfrm>
            <a:off x="6660232" y="3789040"/>
            <a:ext cx="432048" cy="276999"/>
          </a:xfrm>
          <a:prstGeom prst="rect">
            <a:avLst/>
          </a:prstGeom>
          <a:solidFill>
            <a:schemeClr val="bg1"/>
          </a:solidFill>
          <a:ln>
            <a:solidFill>
              <a:schemeClr val="accent1"/>
            </a:solidFill>
          </a:ln>
        </p:spPr>
        <p:txBody>
          <a:bodyPr wrap="square" rtlCol="0">
            <a:spAutoFit/>
          </a:bodyPr>
          <a:lstStyle/>
          <a:p>
            <a:pPr algn="ctr"/>
            <a:r>
              <a:rPr kumimoji="1" lang="ja-JP" altLang="en-US" sz="600" b="1" dirty="0" smtClean="0">
                <a:solidFill>
                  <a:schemeClr val="accent1"/>
                </a:solidFill>
                <a:latin typeface="Meiryo UI" pitchFamily="50" charset="-128"/>
                <a:ea typeface="Meiryo UI" pitchFamily="50" charset="-128"/>
                <a:cs typeface="Meiryo UI" pitchFamily="50" charset="-128"/>
              </a:rPr>
              <a:t>成人病</a:t>
            </a:r>
            <a:endParaRPr kumimoji="1" lang="en-US" altLang="ja-JP" sz="600" b="1" dirty="0" smtClean="0">
              <a:solidFill>
                <a:schemeClr val="accent1"/>
              </a:solidFill>
              <a:latin typeface="Meiryo UI" pitchFamily="50" charset="-128"/>
              <a:ea typeface="Meiryo UI" pitchFamily="50" charset="-128"/>
              <a:cs typeface="Meiryo UI" pitchFamily="50" charset="-128"/>
            </a:endParaRPr>
          </a:p>
          <a:p>
            <a:pPr algn="ctr"/>
            <a:r>
              <a:rPr kumimoji="1" lang="ja-JP" altLang="en-US" sz="600" b="1" dirty="0" smtClean="0">
                <a:solidFill>
                  <a:schemeClr val="accent1"/>
                </a:solidFill>
                <a:latin typeface="Meiryo UI" pitchFamily="50" charset="-128"/>
                <a:ea typeface="Meiryo UI" pitchFamily="50" charset="-128"/>
                <a:cs typeface="Meiryo UI" pitchFamily="50" charset="-128"/>
              </a:rPr>
              <a:t>センター</a:t>
            </a:r>
            <a:endParaRPr kumimoji="1" lang="ja-JP" altLang="en-US" sz="600" b="1" dirty="0">
              <a:solidFill>
                <a:schemeClr val="accent1"/>
              </a:solidFill>
              <a:latin typeface="Meiryo UI" pitchFamily="50" charset="-128"/>
              <a:ea typeface="Meiryo UI" pitchFamily="50" charset="-128"/>
              <a:cs typeface="Meiryo UI" pitchFamily="50" charset="-128"/>
            </a:endParaRPr>
          </a:p>
        </p:txBody>
      </p:sp>
      <p:sp>
        <p:nvSpPr>
          <p:cNvPr id="98" name="テキスト ボックス 97"/>
          <p:cNvSpPr txBox="1"/>
          <p:nvPr/>
        </p:nvSpPr>
        <p:spPr>
          <a:xfrm>
            <a:off x="6156176" y="3573016"/>
            <a:ext cx="504055" cy="184666"/>
          </a:xfrm>
          <a:prstGeom prst="rect">
            <a:avLst/>
          </a:prstGeom>
          <a:solidFill>
            <a:schemeClr val="bg1"/>
          </a:solidFill>
          <a:ln>
            <a:solidFill>
              <a:schemeClr val="accent1"/>
            </a:solidFill>
          </a:ln>
        </p:spPr>
        <p:txBody>
          <a:bodyPr wrap="square" rtlCol="0">
            <a:spAutoFit/>
          </a:bodyPr>
          <a:lstStyle/>
          <a:p>
            <a:pPr algn="ctr"/>
            <a:r>
              <a:rPr lang="ja-JP" altLang="en-US" sz="600" b="1" dirty="0" smtClean="0">
                <a:solidFill>
                  <a:schemeClr val="accent1"/>
                </a:solidFill>
                <a:latin typeface="Meiryo UI" pitchFamily="50" charset="-128"/>
                <a:ea typeface="Meiryo UI" pitchFamily="50" charset="-128"/>
                <a:cs typeface="Meiryo UI" pitchFamily="50" charset="-128"/>
              </a:rPr>
              <a:t>森之宮駅</a:t>
            </a:r>
            <a:endParaRPr kumimoji="1" lang="ja-JP" altLang="en-US" sz="600" b="1" dirty="0">
              <a:solidFill>
                <a:schemeClr val="accent1"/>
              </a:solidFill>
              <a:latin typeface="Meiryo UI" pitchFamily="50" charset="-128"/>
              <a:ea typeface="Meiryo UI" pitchFamily="50" charset="-128"/>
              <a:cs typeface="Meiryo UI" pitchFamily="50" charset="-128"/>
            </a:endParaRPr>
          </a:p>
        </p:txBody>
      </p:sp>
      <p:sp>
        <p:nvSpPr>
          <p:cNvPr id="21" name="タイトル 1"/>
          <p:cNvSpPr txBox="1">
            <a:spLocks/>
          </p:cNvSpPr>
          <p:nvPr/>
        </p:nvSpPr>
        <p:spPr>
          <a:xfrm>
            <a:off x="0" y="-27384"/>
            <a:ext cx="9144000" cy="377371"/>
          </a:xfrm>
          <a:prstGeom prst="rect">
            <a:avLst/>
          </a:prstGeom>
          <a:solidFill>
            <a:schemeClr val="accent1"/>
          </a:solidFill>
        </p:spPr>
        <p:txBody>
          <a:bodyPr vert="horz" lIns="91440" tIns="45720" rIns="91440" bIns="45720" rtlCol="0" anchor="ctr">
            <a:noAutofit/>
          </a:bodyPr>
          <a:lstStyle/>
          <a:p>
            <a:pPr lvl="0">
              <a:spcBef>
                <a:spcPct val="0"/>
              </a:spcBef>
              <a:defRPr/>
            </a:pPr>
            <a:r>
              <a:rPr lang="ja-JP" altLang="en-US" b="1" dirty="0" smtClean="0">
                <a:solidFill>
                  <a:schemeClr val="bg1"/>
                </a:solidFill>
                <a:latin typeface="Meiryo UI" pitchFamily="50" charset="-128"/>
                <a:ea typeface="Meiryo UI" pitchFamily="50" charset="-128"/>
                <a:cs typeface="Meiryo UI" pitchFamily="50" charset="-128"/>
              </a:rPr>
              <a:t>◆研究対象の中心となるエリア　①都心市街地</a:t>
            </a:r>
            <a:endParaRPr kumimoji="1" lang="ja-JP" altLang="en-US" b="1" i="0" strike="noStrike" kern="1200" cap="none" spc="0" normalizeH="0" baseline="0" noProof="0" dirty="0">
              <a:ln>
                <a:noFill/>
              </a:ln>
              <a:solidFill>
                <a:schemeClr val="bg1"/>
              </a:solidFill>
              <a:effectLst/>
              <a:uLnTx/>
              <a:uFillTx/>
              <a:latin typeface="Meiryo UI" pitchFamily="50" charset="-128"/>
              <a:ea typeface="Meiryo UI" pitchFamily="50" charset="-128"/>
              <a:cs typeface="Meiryo UI" pitchFamily="50" charset="-128"/>
            </a:endParaRPr>
          </a:p>
        </p:txBody>
      </p:sp>
      <p:sp>
        <p:nvSpPr>
          <p:cNvPr id="23"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28</a:t>
            </a:fld>
            <a:endParaRPr kumimoji="1" lang="ja-JP" altLang="en-US" dirty="0"/>
          </a:p>
        </p:txBody>
      </p:sp>
    </p:spTree>
    <p:extLst>
      <p:ext uri="{BB962C8B-B14F-4D97-AF65-F5344CB8AC3E}">
        <p14:creationId xmlns:p14="http://schemas.microsoft.com/office/powerpoint/2010/main" val="895202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はじめに～具体化手法のとりまとめ～</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26333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0"/>
            <a:ext cx="9144000" cy="369332"/>
          </a:xfrm>
          <a:prstGeom prst="rect">
            <a:avLst/>
          </a:prstGeom>
          <a:solidFill>
            <a:schemeClr val="accent1"/>
          </a:solidFill>
        </p:spPr>
        <p:txBody>
          <a:bodyPr vert="horz" lIns="91440" tIns="45720" rIns="91440" bIns="45720" rtlCol="0" anchor="ctr">
            <a:noAutofit/>
          </a:bodyPr>
          <a:lstStyle>
            <a:defPPr>
              <a:defRPr lang="ja-JP"/>
            </a:defPPr>
            <a:lvl1pPr marR="0" lvl="0" indent="0" fontAlgn="auto">
              <a:lnSpc>
                <a:spcPct val="100000"/>
              </a:lnSpc>
              <a:spcBef>
                <a:spcPct val="0"/>
              </a:spcBef>
              <a:spcAft>
                <a:spcPts val="0"/>
              </a:spcAft>
              <a:buClrTx/>
              <a:buSzTx/>
              <a:buFontTx/>
              <a:buNone/>
              <a:tabLst/>
              <a:defRPr b="1">
                <a:solidFill>
                  <a:schemeClr val="bg1"/>
                </a:solidFill>
                <a:latin typeface="Meiryo UI" pitchFamily="50" charset="-128"/>
                <a:ea typeface="Meiryo UI" pitchFamily="50" charset="-128"/>
                <a:cs typeface="Meiryo UI" pitchFamily="50" charset="-128"/>
              </a:defRPr>
            </a:lvl1pPr>
          </a:lstStyle>
          <a:p>
            <a:r>
              <a:rPr lang="en-US" altLang="ja-JP" dirty="0"/>
              <a:t>◆</a:t>
            </a:r>
            <a:r>
              <a:rPr lang="ja-JP" altLang="en-US" dirty="0"/>
              <a:t>基礎データから見た現状</a:t>
            </a:r>
            <a:r>
              <a:rPr lang="ja-JP" altLang="en-US" dirty="0" smtClean="0"/>
              <a:t>認識　①都心市街地</a:t>
            </a:r>
            <a:endParaRPr lang="ja-JP" dirty="0"/>
          </a:p>
        </p:txBody>
      </p:sp>
      <p:sp>
        <p:nvSpPr>
          <p:cNvPr id="2051" name="Text Box 3"/>
          <p:cNvSpPr txBox="1">
            <a:spLocks noChangeArrowheads="1"/>
          </p:cNvSpPr>
          <p:nvPr/>
        </p:nvSpPr>
        <p:spPr bwMode="auto">
          <a:xfrm>
            <a:off x="134466" y="447675"/>
            <a:ext cx="8820150" cy="5908675"/>
          </a:xfrm>
          <a:prstGeom prst="rect">
            <a:avLst/>
          </a:prstGeom>
          <a:solidFill>
            <a:srgbClr val="FFFFFF"/>
          </a:solidFill>
          <a:ln w="9525">
            <a:solidFill>
              <a:srgbClr val="548DD4"/>
            </a:solid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ts val="1700"/>
              </a:lnSpc>
              <a:spcBef>
                <a:spcPct val="0"/>
              </a:spcBef>
              <a:spcAft>
                <a:spcPct val="0"/>
              </a:spcAft>
              <a:buClrTx/>
              <a:buSzTx/>
              <a:buFontTx/>
              <a:buNone/>
              <a:tabLst/>
            </a:pPr>
            <a:r>
              <a:rPr kumimoji="1" lang="en-US" altLang="ja-JP" sz="1200" b="1" i="0" u="none" strike="noStrike" cap="none" normalizeH="0" baseline="0" dirty="0" smtClean="0">
                <a:ln>
                  <a:noFill/>
                </a:ln>
                <a:effectLst/>
                <a:latin typeface="Meiryo UI" pitchFamily="50" charset="-128"/>
                <a:ea typeface="Meiryo UI" pitchFamily="50" charset="-128"/>
                <a:cs typeface="Meiryo UI" pitchFamily="50" charset="-128"/>
              </a:rPr>
              <a:t>  ≪</a:t>
            </a: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両区共通≫</a:t>
            </a:r>
          </a:p>
          <a:p>
            <a:pPr marL="0" marR="0" lvl="0" indent="0" algn="just" defTabSz="914400" rtl="0" eaLnBrk="1" fontAlgn="base" latinLnBrk="0" hangingPunct="1">
              <a:lnSpc>
                <a:spcPts val="1700"/>
              </a:lnSpc>
              <a:spcBef>
                <a:spcPct val="0"/>
              </a:spcBef>
              <a:spcAft>
                <a:spcPct val="0"/>
              </a:spcAft>
              <a:buClrTx/>
              <a:buSzTx/>
              <a:buFontTx/>
              <a:buNone/>
              <a:tabLst/>
            </a:pPr>
            <a:r>
              <a:rPr kumimoji="1" lang="ja-JP" altLang="en-US" sz="1200" b="0" i="0" u="none" strike="noStrike" cap="none" normalizeH="0" baseline="0" dirty="0" smtClean="0">
                <a:ln>
                  <a:noFill/>
                </a:ln>
                <a:effectLst/>
                <a:latin typeface="Meiryo UI" pitchFamily="50" charset="-128"/>
                <a:ea typeface="Meiryo UI" pitchFamily="50" charset="-128"/>
                <a:cs typeface="Meiryo UI" pitchFamily="50" charset="-128"/>
              </a:rPr>
              <a:t>　</a:t>
            </a: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○人口減少・少子高齢化</a:t>
            </a:r>
          </a:p>
          <a:p>
            <a:pPr marL="0" marR="0" lvl="0" indent="0" algn="just" defTabSz="914400" rtl="0" eaLnBrk="1" fontAlgn="base" latinLnBrk="0" hangingPunct="1">
              <a:lnSpc>
                <a:spcPts val="1700"/>
              </a:lnSpc>
              <a:spcBef>
                <a:spcPct val="0"/>
              </a:spcBef>
              <a:spcAft>
                <a:spcPct val="0"/>
              </a:spcAft>
              <a:buClrTx/>
              <a:buSzTx/>
              <a:buFontTx/>
              <a:buNone/>
              <a:tabLst/>
            </a:pPr>
            <a:r>
              <a:rPr lang="ja-JP" altLang="en-US" sz="1200" b="1" dirty="0" smtClean="0">
                <a:latin typeface="Meiryo UI" pitchFamily="50" charset="-128"/>
                <a:ea typeface="Meiryo UI" pitchFamily="50" charset="-128"/>
                <a:cs typeface="Meiryo UI" pitchFamily="50" charset="-128"/>
              </a:rPr>
              <a:t>　  ・</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単身高齢者の増加、若い世代の女性の減少</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700"/>
              </a:lnSpc>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○平均寿命が全国より短い（健康寿命は全国平均並み）</a:t>
            </a:r>
            <a:endParaRPr kumimoji="1" lang="en-US" altLang="ja-JP" sz="1200" b="1"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700"/>
              </a:lnSpc>
              <a:spcBef>
                <a:spcPct val="0"/>
              </a:spcBef>
              <a:spcAft>
                <a:spcPct val="0"/>
              </a:spcAft>
              <a:buClrTx/>
              <a:buSzTx/>
              <a:buFontTx/>
              <a:buNone/>
              <a:tabLst/>
            </a:pP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　  ・特定健診、がん検診の受診率が低い、</a:t>
            </a:r>
            <a:r>
              <a:rPr lang="ja-JP" altLang="en-US" sz="1200" dirty="0" smtClean="0">
                <a:latin typeface="Meiryo UI" pitchFamily="50" charset="-128"/>
                <a:ea typeface="Meiryo UI" pitchFamily="50" charset="-128"/>
                <a:cs typeface="Meiryo UI" pitchFamily="50" charset="-128"/>
              </a:rPr>
              <a:t>特定健診の結果：脂質異常、高血圧症の人の割合が高い</a:t>
            </a:r>
            <a:endPar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700"/>
              </a:lnSpc>
              <a:spcBef>
                <a:spcPct val="0"/>
              </a:spcBef>
              <a:spcAft>
                <a:spcPct val="0"/>
              </a:spcAft>
              <a:buClrTx/>
              <a:buSzTx/>
              <a:buFontTx/>
              <a:buNone/>
              <a:tabLst/>
            </a:pP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　　・国民健康保険加入者が多く、レセプト</a:t>
            </a:r>
            <a:r>
              <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rPr>
              <a:t>1</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件当り医療費が増加傾向</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700"/>
              </a:lnSpc>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○要介護認定者が全国比率より高い</a:t>
            </a:r>
          </a:p>
          <a:p>
            <a:pPr marL="0" marR="0" lvl="0" indent="0" algn="just" defTabSz="914400" rtl="0" eaLnBrk="1" fontAlgn="base" latinLnBrk="0" hangingPunct="1">
              <a:lnSpc>
                <a:spcPts val="1700"/>
              </a:lnSpc>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要支援１が非常に多く、要介護</a:t>
            </a:r>
            <a:r>
              <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rPr>
              <a:t>3</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以上は全国の割合よりも少ない</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en-US" altLang="ja-JP" sz="1200" b="1" dirty="0" smtClean="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医療機関が集積し、高齢者の介護・福祉施設も一定整備されている</a:t>
            </a: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○高齢者のための施策として重点をおくもの（高齢者実態調査より）</a:t>
            </a:r>
            <a:endParaRPr lang="en-US" altLang="ja-JP" sz="1200" b="1"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・「健康づくり・介護予防の充実」、「いきがいづくり」</a:t>
            </a:r>
            <a:endParaRPr lang="en-US" altLang="ja-JP" sz="1200" b="1"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○交通至便</a:t>
            </a:r>
            <a:endParaRPr lang="en-US" altLang="ja-JP" sz="1200" b="1"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endParaRPr lang="en-US" altLang="ja-JP" sz="1200" b="1"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東成区の特徴等≫</a:t>
            </a: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○密集市街地</a:t>
            </a:r>
            <a:r>
              <a:rPr lang="ja-JP" altLang="en-US" sz="1200" dirty="0" smtClean="0">
                <a:latin typeface="Meiryo UI" pitchFamily="50" charset="-128"/>
                <a:ea typeface="Meiryo UI" pitchFamily="50" charset="-128"/>
                <a:cs typeface="Meiryo UI" pitchFamily="50" charset="-128"/>
              </a:rPr>
              <a:t>（避難場所が少なく、道路が狭隘）</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○成人病センター等の移転</a:t>
            </a:r>
            <a:endParaRPr lang="en-US" altLang="ja-JP" sz="1200" b="1"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○区医師会を中心とした在宅医療推進の取組み</a:t>
            </a:r>
          </a:p>
          <a:p>
            <a:pPr lvl="0" algn="just" fontAlgn="base">
              <a:lnSpc>
                <a:spcPts val="1700"/>
              </a:lnSpc>
              <a:spcBef>
                <a:spcPct val="0"/>
              </a:spcBef>
              <a:spcAft>
                <a:spcPct val="0"/>
              </a:spcAft>
            </a:pPr>
            <a:r>
              <a:rPr lang="ja-JP" altLang="en-US" sz="1200" dirty="0" smtClean="0">
                <a:latin typeface="Meiryo UI" pitchFamily="50" charset="-128"/>
                <a:ea typeface="Meiryo UI" pitchFamily="50" charset="-128"/>
                <a:cs typeface="Meiryo UI" pitchFamily="50" charset="-128"/>
              </a:rPr>
              <a:t>　 ・地域・介護者間での情報共有（「おまもりネット手帳」を整備し、社福協・地域ネットワーク委員会・商店街等が協力して情報共有）</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smtClean="0">
                <a:latin typeface="Meiryo UI" pitchFamily="50" charset="-128"/>
                <a:ea typeface="Meiryo UI" pitchFamily="50" charset="-128"/>
                <a:cs typeface="Meiryo UI" pitchFamily="50" charset="-128"/>
              </a:rPr>
              <a:t>　 ・医師とケアマネージャーとの連携をスムーズにするため、「在宅医療連携ガイドブック」を関係事業者に配布</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smtClean="0">
                <a:latin typeface="Meiryo UI" pitchFamily="50" charset="-128"/>
                <a:ea typeface="Meiryo UI" pitchFamily="50" charset="-128"/>
                <a:cs typeface="Meiryo UI" pitchFamily="50" charset="-128"/>
              </a:rPr>
              <a:t>   ・認知症高齢者等の居場所（新道パトリ）</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城東区の特徴等≫　</a:t>
            </a: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○森之宮地区の急速な少子・高齢化</a:t>
            </a: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・地域の</a:t>
            </a:r>
            <a:r>
              <a:rPr lang="en-US" altLang="ja-JP" sz="1200" dirty="0" smtClean="0">
                <a:latin typeface="Meiryo UI" pitchFamily="50" charset="-128"/>
                <a:ea typeface="Meiryo UI" pitchFamily="50" charset="-128"/>
                <a:cs typeface="Meiryo UI" pitchFamily="50" charset="-128"/>
              </a:rPr>
              <a:t>7</a:t>
            </a:r>
            <a:r>
              <a:rPr lang="ja-JP" altLang="en-US" sz="1200" dirty="0" smtClean="0">
                <a:latin typeface="Meiryo UI" pitchFamily="50" charset="-128"/>
                <a:ea typeface="Meiryo UI" pitchFamily="50" charset="-128"/>
                <a:cs typeface="Meiryo UI" pitchFamily="50" charset="-128"/>
              </a:rPr>
              <a:t>割以上が</a:t>
            </a:r>
            <a:r>
              <a:rPr lang="en-US" altLang="ja-JP" sz="1200" dirty="0" smtClean="0">
                <a:latin typeface="Meiryo UI" pitchFamily="50" charset="-128"/>
                <a:ea typeface="Meiryo UI" pitchFamily="50" charset="-128"/>
                <a:cs typeface="Meiryo UI" pitchFamily="50" charset="-128"/>
              </a:rPr>
              <a:t>UR</a:t>
            </a:r>
            <a:r>
              <a:rPr lang="ja-JP" altLang="en-US" sz="1200" dirty="0" smtClean="0">
                <a:latin typeface="Meiryo UI" pitchFamily="50" charset="-128"/>
                <a:ea typeface="Meiryo UI" pitchFamily="50" charset="-128"/>
                <a:cs typeface="Meiryo UI" pitchFamily="50" charset="-128"/>
              </a:rPr>
              <a:t>住宅入居者、</a:t>
            </a:r>
            <a:r>
              <a:rPr lang="en-US" altLang="ja-JP" sz="1200" dirty="0" smtClean="0">
                <a:latin typeface="Meiryo UI" pitchFamily="50" charset="-128"/>
                <a:ea typeface="Meiryo UI" pitchFamily="50" charset="-128"/>
                <a:cs typeface="Meiryo UI" pitchFamily="50" charset="-128"/>
              </a:rPr>
              <a:t>UR</a:t>
            </a:r>
            <a:r>
              <a:rPr lang="ja-JP" altLang="en-US" sz="1200" dirty="0" smtClean="0">
                <a:latin typeface="Meiryo UI" pitchFamily="50" charset="-128"/>
                <a:ea typeface="Meiryo UI" pitchFamily="50" charset="-128"/>
                <a:cs typeface="Meiryo UI" pitchFamily="50" charset="-128"/>
              </a:rPr>
              <a:t>住宅内で孤立死が発生</a:t>
            </a:r>
          </a:p>
          <a:p>
            <a:pPr lvl="0" algn="just" fontAlgn="base">
              <a:lnSpc>
                <a:spcPts val="1700"/>
              </a:lnSpc>
              <a:spcBef>
                <a:spcPct val="0"/>
              </a:spcBef>
              <a:spcAft>
                <a:spcPct val="0"/>
              </a:spcAft>
            </a:pP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UR</a:t>
            </a:r>
            <a:r>
              <a:rPr lang="ja-JP" altLang="en-US" sz="1200" dirty="0" smtClean="0">
                <a:latin typeface="Meiryo UI" pitchFamily="50" charset="-128"/>
                <a:ea typeface="Meiryo UI" pitchFamily="50" charset="-128"/>
                <a:cs typeface="Meiryo UI" pitchFamily="50" charset="-128"/>
              </a:rPr>
              <a:t>住宅内の空きスペース、元プール跡地など活用可能な場所がある</a:t>
            </a:r>
          </a:p>
          <a:p>
            <a:pPr lvl="0" algn="just" fontAlgn="base">
              <a:lnSpc>
                <a:spcPts val="1700"/>
              </a:lnSpc>
              <a:spcBef>
                <a:spcPct val="0"/>
              </a:spcBef>
              <a:spcAft>
                <a:spcPct val="0"/>
              </a:spcAft>
            </a:pPr>
            <a:r>
              <a:rPr lang="ja-JP" altLang="en-US" sz="1200" dirty="0" smtClean="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  ○区内の医療提供体制等</a:t>
            </a:r>
            <a:endParaRPr lang="en-US" altLang="ja-JP" sz="1200" b="1"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・森之宮地域では診療所が</a:t>
            </a:r>
            <a:r>
              <a:rPr lang="en-US" altLang="ja-JP" sz="1200" dirty="0" smtClean="0">
                <a:latin typeface="Meiryo UI" pitchFamily="50" charset="-128"/>
                <a:ea typeface="Meiryo UI" pitchFamily="50" charset="-128"/>
                <a:cs typeface="Meiryo UI" pitchFamily="50" charset="-128"/>
              </a:rPr>
              <a:t>1</a:t>
            </a:r>
            <a:r>
              <a:rPr lang="ja-JP" altLang="en-US" sz="1200" dirty="0" smtClean="0">
                <a:latin typeface="Meiryo UI" pitchFamily="50" charset="-128"/>
                <a:ea typeface="Meiryo UI" pitchFamily="50" charset="-128"/>
                <a:cs typeface="Meiryo UI" pitchFamily="50" charset="-128"/>
              </a:rPr>
              <a:t>カ所しかなく、森之宮病院が地域医療連携推進室等を設置し地域医療を担う</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smtClean="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 ○地域行事・活動は積極的、一方、参加者が固定化・高齢化とともに地域コミュニティとのつながりが希薄化</a:t>
            </a:r>
            <a:endParaRPr kumimoji="1" lang="en-US" altLang="ja-JP" sz="20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700"/>
              </a:lnSpc>
              <a:spcBef>
                <a:spcPct val="0"/>
              </a:spcBef>
              <a:spcAft>
                <a:spcPct val="0"/>
              </a:spcAft>
              <a:buClrTx/>
              <a:buSzTx/>
              <a:buFontTx/>
              <a:buNone/>
              <a:tabLst/>
            </a:pPr>
            <a:endParaRPr kumimoji="1" lang="ja-JP" altLang="en-US" sz="20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ts val="1700"/>
              </a:lnSpc>
              <a:spcBef>
                <a:spcPct val="0"/>
              </a:spcBef>
              <a:spcAft>
                <a:spcPct val="0"/>
              </a:spcAft>
              <a:buClrTx/>
              <a:buSzTx/>
              <a:buFontTx/>
              <a:buNone/>
              <a:tabLst/>
            </a:pPr>
            <a:endParaRPr kumimoji="1" lang="ja-JP" sz="1800" b="0" i="0" u="none" strike="noStrike" cap="none" normalizeH="0" baseline="0" dirty="0" smtClean="0">
              <a:ln>
                <a:noFill/>
              </a:ln>
              <a:effectLst/>
              <a:latin typeface="Meiryo UI" pitchFamily="50" charset="-128"/>
              <a:ea typeface="Meiryo UI" pitchFamily="50" charset="-128"/>
              <a:cs typeface="Meiryo UI" pitchFamily="50" charset="-128"/>
            </a:endParaRPr>
          </a:p>
        </p:txBody>
      </p:sp>
      <p:sp>
        <p:nvSpPr>
          <p:cNvPr id="5"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29</a:t>
            </a:fld>
            <a:endParaRPr kumimoji="1" lang="ja-JP" altLang="en-US" dirty="0"/>
          </a:p>
        </p:txBody>
      </p:sp>
    </p:spTree>
    <p:extLst>
      <p:ext uri="{BB962C8B-B14F-4D97-AF65-F5344CB8AC3E}">
        <p14:creationId xmlns:p14="http://schemas.microsoft.com/office/powerpoint/2010/main" val="22953561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0"/>
            <a:ext cx="9144000" cy="369332"/>
          </a:xfrm>
          <a:prstGeom prst="rect">
            <a:avLst/>
          </a:prstGeom>
          <a:solidFill>
            <a:schemeClr val="accent1"/>
          </a:solidFill>
        </p:spPr>
        <p:txBody>
          <a:bodyPr vert="horz" lIns="91440" tIns="45720" rIns="91440" bIns="45720" rtlCol="0" anchor="ctr">
            <a:noAutofit/>
          </a:bodyPr>
          <a:lstStyle>
            <a:defPPr>
              <a:defRPr lang="ja-JP"/>
            </a:defPPr>
            <a:lvl1pPr marR="0" lvl="0" indent="0" fontAlgn="auto">
              <a:lnSpc>
                <a:spcPct val="100000"/>
              </a:lnSpc>
              <a:spcBef>
                <a:spcPct val="0"/>
              </a:spcBef>
              <a:spcAft>
                <a:spcPts val="0"/>
              </a:spcAft>
              <a:buClrTx/>
              <a:buSzTx/>
              <a:buFontTx/>
              <a:buNone/>
              <a:tabLst/>
              <a:defRPr b="1">
                <a:solidFill>
                  <a:schemeClr val="bg1"/>
                </a:solidFill>
                <a:latin typeface="Meiryo UI" pitchFamily="50" charset="-128"/>
                <a:ea typeface="Meiryo UI" pitchFamily="50" charset="-128"/>
                <a:cs typeface="Meiryo UI" pitchFamily="50" charset="-128"/>
              </a:defRPr>
            </a:lvl1pPr>
          </a:lstStyle>
          <a:p>
            <a:r>
              <a:rPr lang="en-US" altLang="ja-JP" dirty="0" smtClean="0"/>
              <a:t>◆</a:t>
            </a:r>
            <a:r>
              <a:rPr lang="ja-JP" altLang="en-US" dirty="0" smtClean="0"/>
              <a:t>課題認識　①都心市街地</a:t>
            </a:r>
            <a:r>
              <a:rPr lang="en-US" altLang="ja-JP" dirty="0" smtClean="0"/>
              <a:t>_WG</a:t>
            </a:r>
            <a:r>
              <a:rPr lang="ja-JP" altLang="en-US" dirty="0"/>
              <a:t>等</a:t>
            </a:r>
            <a:r>
              <a:rPr lang="ja-JP" altLang="en-US" dirty="0" smtClean="0"/>
              <a:t>の議論から抽出された課題</a:t>
            </a:r>
            <a:endParaRPr lang="ja-JP" dirty="0"/>
          </a:p>
        </p:txBody>
      </p:sp>
      <p:sp>
        <p:nvSpPr>
          <p:cNvPr id="6147" name="Text Box 3"/>
          <p:cNvSpPr txBox="1">
            <a:spLocks noChangeArrowheads="1"/>
          </p:cNvSpPr>
          <p:nvPr/>
        </p:nvSpPr>
        <p:spPr bwMode="auto">
          <a:xfrm>
            <a:off x="123006" y="476672"/>
            <a:ext cx="8841482" cy="5688632"/>
          </a:xfrm>
          <a:prstGeom prst="rect">
            <a:avLst/>
          </a:prstGeom>
          <a:solidFill>
            <a:srgbClr val="FFFFFF"/>
          </a:solidFill>
          <a:ln w="9525">
            <a:solidFill>
              <a:srgbClr val="548DD4"/>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en-US" altLang="ja-JP" sz="1200" b="1" i="0" u="none" strike="noStrike" cap="none" normalizeH="0" baseline="0" dirty="0" smtClean="0">
                <a:ln>
                  <a:noFill/>
                </a:ln>
                <a:effectLst/>
                <a:latin typeface="Meiryo UI" pitchFamily="50" charset="-128"/>
                <a:ea typeface="Meiryo UI" pitchFamily="50" charset="-128"/>
                <a:cs typeface="Meiryo UI" pitchFamily="50" charset="-128"/>
              </a:rPr>
              <a:t>  ≪</a:t>
            </a: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両区共通≫</a:t>
            </a:r>
          </a:p>
          <a:p>
            <a:pPr marL="0" marR="0" lvl="0" indent="0" algn="just" defTabSz="914400" rtl="0" eaLnBrk="1" fontAlgn="base" latinLnBrk="0" hangingPunct="1">
              <a:lnSpc>
                <a:spcPts val="1600"/>
              </a:lnSpc>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○単身高齢者</a:t>
            </a:r>
            <a:r>
              <a:rPr lang="ja-JP" altLang="en-US" sz="1200" b="1" dirty="0" smtClean="0">
                <a:latin typeface="Meiryo UI" pitchFamily="50" charset="-128"/>
                <a:ea typeface="Meiryo UI" pitchFamily="50" charset="-128"/>
                <a:cs typeface="Meiryo UI" pitchFamily="50" charset="-128"/>
              </a:rPr>
              <a:t>や把握困難な住民の</a:t>
            </a: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見守り体制　</a:t>
            </a:r>
            <a:r>
              <a:rPr kumimoji="1" lang="en-US" altLang="ja-JP" sz="1200" b="1" i="0" u="none" strike="noStrike" cap="none" normalizeH="0" baseline="0" dirty="0" smtClean="0">
                <a:ln>
                  <a:noFill/>
                </a:ln>
                <a:effectLst/>
                <a:latin typeface="Meiryo UI" pitchFamily="50" charset="-128"/>
                <a:ea typeface="Meiryo UI" pitchFamily="50" charset="-128"/>
                <a:cs typeface="Meiryo UI" pitchFamily="50" charset="-128"/>
              </a:rPr>
              <a:t>※</a:t>
            </a: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個人情報保護との整合性</a:t>
            </a:r>
          </a:p>
          <a:p>
            <a:pPr marL="0" marR="0" lvl="0" indent="0" algn="just" defTabSz="914400" rtl="0" eaLnBrk="1" fontAlgn="base" latinLnBrk="0" hangingPunct="1">
              <a:lnSpc>
                <a:spcPts val="1600"/>
              </a:lnSpc>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・見守り関係者間の効率的・効果的な情報共有のあり方</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r>
              <a:rPr lang="ja-JP" altLang="en-US" sz="1200" dirty="0" smtClean="0">
                <a:latin typeface="Meiryo UI" pitchFamily="50" charset="-128"/>
                <a:ea typeface="Meiryo UI" pitchFamily="50" charset="-128"/>
                <a:cs typeface="Meiryo UI" pitchFamily="50" charset="-128"/>
              </a:rPr>
              <a:t>　　 ・セルフネグレクトの状態にある人の状況把握</a:t>
            </a:r>
            <a:endParaRPr lang="en-US" altLang="ja-JP" sz="1200" dirty="0" smtClean="0">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r>
              <a:rPr lang="ja-JP" altLang="en-US" sz="1200" dirty="0" smtClean="0">
                <a:latin typeface="Meiryo UI" pitchFamily="50" charset="-128"/>
                <a:ea typeface="Meiryo UI" pitchFamily="50" charset="-128"/>
                <a:cs typeface="Meiryo UI" pitchFamily="50" charset="-128"/>
              </a:rPr>
              <a:t>　　 ・</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認知症高齢者のサポート</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dirty="0" smtClean="0">
                <a:latin typeface="Meiryo UI" pitchFamily="50" charset="-128"/>
                <a:ea typeface="Meiryo UI" pitchFamily="50" charset="-128"/>
                <a:cs typeface="Meiryo UI" pitchFamily="50" charset="-128"/>
              </a:rPr>
              <a:t>　</a:t>
            </a: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○子育て世代を中心とした若い世代の取り込み</a:t>
            </a:r>
          </a:p>
          <a:p>
            <a:pPr marL="0" marR="0" lvl="0" indent="0" algn="just" defTabSz="914400" rtl="0" eaLnBrk="1" fontAlgn="base" latinLnBrk="0" hangingPunct="1">
              <a:lnSpc>
                <a:spcPts val="1600"/>
              </a:lnSpc>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若い世代等の</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区内居住を促進するインセンティブの検討の必要性</a:t>
            </a:r>
          </a:p>
          <a:p>
            <a:pPr marL="0" marR="0" lvl="0" indent="0" algn="just" defTabSz="914400" rtl="0" eaLnBrk="1" fontAlgn="base" latinLnBrk="0" hangingPunct="1">
              <a:lnSpc>
                <a:spcPts val="1600"/>
              </a:lnSpc>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○住民の健康</a:t>
            </a:r>
          </a:p>
          <a:p>
            <a:pPr marL="0" marR="0" lvl="0" indent="0" algn="just" defTabSz="914400" rtl="0" eaLnBrk="1" fontAlgn="base" latinLnBrk="0" hangingPunct="1">
              <a:lnSpc>
                <a:spcPts val="1600"/>
              </a:lnSpc>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・住民の健康に対する意識啓発</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r>
              <a:rPr lang="ja-JP" altLang="en-US" sz="1200" dirty="0" smtClean="0">
                <a:latin typeface="Meiryo UI" pitchFamily="50" charset="-128"/>
                <a:ea typeface="Meiryo UI" pitchFamily="50" charset="-128"/>
                <a:cs typeface="Meiryo UI" pitchFamily="50" charset="-128"/>
              </a:rPr>
              <a:t>　　 ・</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特定健診やがん検診の効果的な啓発と生活習慣病予防</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dirty="0" smtClean="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地域包括ケアの推進</a:t>
            </a: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・介護予防の取組み</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dirty="0" smtClean="0">
                <a:latin typeface="Meiryo UI" pitchFamily="50" charset="-128"/>
                <a:ea typeface="Meiryo UI" pitchFamily="50" charset="-128"/>
                <a:cs typeface="Meiryo UI" pitchFamily="50" charset="-128"/>
              </a:rPr>
              <a:t>　　 ・かかりつけ医の普及と在宅医療の推進に向けた意識啓発</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東成区≫</a:t>
            </a: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○防災対策と成人病センター跡地の有効活用</a:t>
            </a:r>
            <a:endParaRPr lang="en-US" altLang="ja-JP" sz="1200" b="1"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・避難場所の設置、病床数の減少（ただし、特定機能病院であることから地域医療への影響は限定的）</a:t>
            </a: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○これまでの在宅医療推進の取組みをさらに進化</a:t>
            </a: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・効率的な多職種間連携のあり方と新道パトリの有効活用</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endParaRPr lang="en-US" altLang="ja-JP" sz="1200" b="1"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城東区≫　</a:t>
            </a: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UR</a:t>
            </a:r>
            <a:r>
              <a:rPr lang="ja-JP" altLang="en-US" sz="1200" b="1" dirty="0" smtClean="0">
                <a:latin typeface="Meiryo UI" pitchFamily="50" charset="-128"/>
                <a:ea typeface="Meiryo UI" pitchFamily="50" charset="-128"/>
                <a:cs typeface="Meiryo UI" pitchFamily="50" charset="-128"/>
              </a:rPr>
              <a:t>住宅との協働</a:t>
            </a: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UR</a:t>
            </a:r>
            <a:r>
              <a:rPr lang="ja-JP" altLang="en-US" sz="1200" dirty="0" smtClean="0">
                <a:latin typeface="Meiryo UI" pitchFamily="50" charset="-128"/>
                <a:ea typeface="Meiryo UI" pitchFamily="50" charset="-128"/>
                <a:cs typeface="Meiryo UI" pitchFamily="50" charset="-128"/>
              </a:rPr>
              <a:t>住宅での孤立死防止に向けた入居者の状況把握と見守り方法</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dirty="0" smtClean="0">
                <a:latin typeface="Meiryo UI" pitchFamily="50" charset="-128"/>
                <a:ea typeface="Meiryo UI" pitchFamily="50" charset="-128"/>
                <a:cs typeface="Meiryo UI" pitchFamily="50" charset="-128"/>
              </a:rPr>
              <a:t>　  ・健康、医療、介護など地域拠点や日常生活を支える機能をもつ施設の設置について、</a:t>
            </a:r>
            <a:r>
              <a:rPr lang="en-US" altLang="ja-JP" sz="1200" dirty="0" smtClean="0">
                <a:latin typeface="Meiryo UI" pitchFamily="50" charset="-128"/>
                <a:ea typeface="Meiryo UI" pitchFamily="50" charset="-128"/>
                <a:cs typeface="Meiryo UI" pitchFamily="50" charset="-128"/>
              </a:rPr>
              <a:t>UR</a:t>
            </a:r>
            <a:r>
              <a:rPr lang="ja-JP" altLang="en-US" sz="1200" dirty="0" smtClean="0">
                <a:latin typeface="Meiryo UI" pitchFamily="50" charset="-128"/>
                <a:ea typeface="Meiryo UI" pitchFamily="50" charset="-128"/>
                <a:cs typeface="Meiryo UI" pitchFamily="50" charset="-128"/>
              </a:rPr>
              <a:t>の空きスペースを有効活用して検討</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○森之宮地域の在宅医療の推進</a:t>
            </a:r>
          </a:p>
          <a:p>
            <a:pPr lvl="0" algn="just" fontAlgn="base">
              <a:lnSpc>
                <a:spcPts val="1600"/>
              </a:lnSpc>
              <a:spcBef>
                <a:spcPct val="0"/>
              </a:spcBef>
              <a:spcAft>
                <a:spcPct val="0"/>
              </a:spcAft>
            </a:pPr>
            <a:r>
              <a:rPr lang="ja-JP" altLang="en-US" sz="1200" dirty="0" smtClean="0">
                <a:latin typeface="Meiryo UI" pitchFamily="50" charset="-128"/>
                <a:ea typeface="Meiryo UI" pitchFamily="50" charset="-128"/>
                <a:cs typeface="Meiryo UI" pitchFamily="50" charset="-128"/>
              </a:rPr>
              <a:t>　　・地域内の在宅医療を推進するため、森之宮病院を核とした体制整備と関係者の効率的・効果的な情報共有方法の検討</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○新たな地域人材の発掘</a:t>
            </a:r>
            <a:endParaRPr kumimoji="1" lang="ja-JP" sz="1800" b="0" i="0" u="none" strike="noStrike" cap="none" normalizeH="0" baseline="0" dirty="0" smtClean="0">
              <a:ln>
                <a:noFill/>
              </a:ln>
              <a:effectLst/>
              <a:latin typeface="Meiryo UI" pitchFamily="50" charset="-128"/>
              <a:ea typeface="Meiryo UI" pitchFamily="50" charset="-128"/>
              <a:cs typeface="Meiryo UI" pitchFamily="50" charset="-128"/>
            </a:endParaRPr>
          </a:p>
        </p:txBody>
      </p:sp>
      <p:sp>
        <p:nvSpPr>
          <p:cNvPr id="5"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30</a:t>
            </a:fld>
            <a:endParaRPr kumimoji="1" lang="ja-JP" altLang="en-US" dirty="0"/>
          </a:p>
        </p:txBody>
      </p:sp>
    </p:spTree>
    <p:extLst>
      <p:ext uri="{BB962C8B-B14F-4D97-AF65-F5344CB8AC3E}">
        <p14:creationId xmlns:p14="http://schemas.microsoft.com/office/powerpoint/2010/main" val="12421711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0"/>
            <a:ext cx="9144000" cy="369332"/>
          </a:xfrm>
          <a:prstGeom prst="rect">
            <a:avLst/>
          </a:prstGeom>
          <a:solidFill>
            <a:schemeClr val="accent1"/>
          </a:solidFill>
        </p:spPr>
        <p:txBody>
          <a:bodyPr vert="horz" lIns="91440" tIns="45720" rIns="91440" bIns="45720" rtlCol="0" anchor="ctr">
            <a:noAutofit/>
          </a:bodyPr>
          <a:lstStyle>
            <a:defPPr>
              <a:defRPr lang="ja-JP"/>
            </a:defPPr>
            <a:lvl1pPr marR="0" lvl="0" indent="0" fontAlgn="auto">
              <a:lnSpc>
                <a:spcPct val="100000"/>
              </a:lnSpc>
              <a:spcBef>
                <a:spcPct val="0"/>
              </a:spcBef>
              <a:spcAft>
                <a:spcPts val="0"/>
              </a:spcAft>
              <a:buClrTx/>
              <a:buSzTx/>
              <a:buFontTx/>
              <a:buNone/>
              <a:tabLst/>
              <a:defRPr b="1">
                <a:solidFill>
                  <a:schemeClr val="bg1"/>
                </a:solidFill>
                <a:latin typeface="Meiryo UI" pitchFamily="50" charset="-128"/>
                <a:ea typeface="Meiryo UI" pitchFamily="50" charset="-128"/>
                <a:cs typeface="Meiryo UI" pitchFamily="50" charset="-128"/>
              </a:defRPr>
            </a:lvl1pPr>
          </a:lstStyle>
          <a:p>
            <a:r>
              <a:rPr lang="en-US" altLang="ja-JP" dirty="0" smtClean="0"/>
              <a:t>◆</a:t>
            </a:r>
            <a:r>
              <a:rPr lang="ja-JP" altLang="en-US" dirty="0" smtClean="0"/>
              <a:t>課題認識　①都心市街地</a:t>
            </a:r>
            <a:r>
              <a:rPr lang="en-US" altLang="ja-JP" dirty="0" smtClean="0"/>
              <a:t>_</a:t>
            </a:r>
            <a:r>
              <a:rPr lang="ja-JP" altLang="en-US" dirty="0" smtClean="0"/>
              <a:t>区医師会等区内関係者へのヒアリングから抽出された課題</a:t>
            </a:r>
            <a:endParaRPr lang="ja-JP" dirty="0"/>
          </a:p>
        </p:txBody>
      </p:sp>
      <p:sp>
        <p:nvSpPr>
          <p:cNvPr id="6147" name="Text Box 3"/>
          <p:cNvSpPr txBox="1">
            <a:spLocks noChangeArrowheads="1"/>
          </p:cNvSpPr>
          <p:nvPr/>
        </p:nvSpPr>
        <p:spPr bwMode="auto">
          <a:xfrm>
            <a:off x="123006" y="404664"/>
            <a:ext cx="8841482" cy="5832648"/>
          </a:xfrm>
          <a:prstGeom prst="rect">
            <a:avLst/>
          </a:prstGeom>
          <a:solidFill>
            <a:srgbClr val="FFFFFF"/>
          </a:solidFill>
          <a:ln w="9525">
            <a:solidFill>
              <a:srgbClr val="548DD4"/>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≪東成区≫</a:t>
            </a:r>
            <a:endParaRPr kumimoji="1" lang="en-US" altLang="ja-JP" sz="1200" b="1"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spcBef>
                <a:spcPct val="0"/>
              </a:spcBef>
              <a:spcAft>
                <a:spcPct val="0"/>
              </a:spcAft>
              <a:buClrTx/>
              <a:buSzTx/>
              <a:buFontTx/>
              <a:buNone/>
              <a:tabLst/>
            </a:pPr>
            <a:r>
              <a:rPr lang="ja-JP" altLang="en-US" sz="1200" b="1" dirty="0" smtClean="0">
                <a:latin typeface="Meiryo UI" pitchFamily="50" charset="-128"/>
                <a:ea typeface="Meiryo UI" pitchFamily="50" charset="-128"/>
                <a:cs typeface="Meiryo UI" pitchFamily="50" charset="-128"/>
              </a:rPr>
              <a:t>○在宅療養・地域包括ケアシステムの推進について</a:t>
            </a:r>
            <a:endParaRPr lang="en-US" altLang="ja-JP" sz="1200" b="1" dirty="0" smtClean="0">
              <a:latin typeface="Meiryo UI" pitchFamily="50" charset="-128"/>
              <a:ea typeface="Meiryo UI" pitchFamily="50" charset="-128"/>
              <a:cs typeface="Meiryo UI" pitchFamily="50" charset="-128"/>
            </a:endParaRPr>
          </a:p>
          <a:p>
            <a:pPr marR="0" lvl="0" indent="0" fontAlgn="base">
              <a:spcBef>
                <a:spcPct val="0"/>
              </a:spcBef>
              <a:spcAft>
                <a:spcPct val="0"/>
              </a:spcAft>
              <a:buClrTx/>
              <a:buSzTx/>
              <a:buFontTx/>
              <a:buNone/>
              <a:tabLst/>
            </a:pPr>
            <a:r>
              <a:rPr lang="ja-JP" altLang="en-US" sz="1200" dirty="0">
                <a:latin typeface="Meiryo UI" pitchFamily="50" charset="-128"/>
                <a:ea typeface="Meiryo UI" pitchFamily="50" charset="-128"/>
                <a:cs typeface="Meiryo UI" pitchFamily="50" charset="-128"/>
              </a:rPr>
              <a:t>・在宅医療を行う際、医師と患者の信頼関係が重要。元気なうちに「かかりつけ医」を見つけ、関係を構築するため、区医師会でも地域医療連携室を設置、かかりつけ医をもってもらう取組みを進めている。</a:t>
            </a:r>
            <a:r>
              <a:rPr lang="en-US" altLang="ja-JP" sz="1200" dirty="0">
                <a:latin typeface="Meiryo UI" pitchFamily="50" charset="-128"/>
                <a:ea typeface="Meiryo UI" pitchFamily="50" charset="-128"/>
                <a:cs typeface="Meiryo UI" pitchFamily="50" charset="-128"/>
              </a:rPr>
              <a:t/>
            </a:r>
            <a:br>
              <a:rPr lang="en-US" altLang="ja-JP" sz="1200" dirty="0">
                <a:latin typeface="Meiryo UI" pitchFamily="50" charset="-128"/>
                <a:ea typeface="Meiryo UI" pitchFamily="50" charset="-128"/>
                <a:cs typeface="Meiryo UI" pitchFamily="50" charset="-128"/>
              </a:rPr>
            </a:br>
            <a:r>
              <a:rPr lang="ja-JP" altLang="en-US" sz="1200" dirty="0">
                <a:latin typeface="Meiryo UI" pitchFamily="50" charset="-128"/>
                <a:ea typeface="Meiryo UI" pitchFamily="50" charset="-128"/>
                <a:cs typeface="Meiryo UI" pitchFamily="50" charset="-128"/>
              </a:rPr>
              <a:t>・在宅療養の推進には、</a:t>
            </a:r>
            <a:r>
              <a:rPr lang="ja-JP" altLang="en-US" sz="1200" dirty="0" smtClean="0">
                <a:latin typeface="Meiryo UI" pitchFamily="50" charset="-128"/>
                <a:ea typeface="Meiryo UI" pitchFamily="50" charset="-128"/>
                <a:cs typeface="Meiryo UI" pitchFamily="50" charset="-128"/>
              </a:rPr>
              <a:t>住宅も大きな要素。区内には老朽化した住戸も多い。地域内で住み替え</a:t>
            </a:r>
            <a:r>
              <a:rPr lang="ja-JP" altLang="en-US" sz="1200" dirty="0">
                <a:latin typeface="Meiryo UI" pitchFamily="50" charset="-128"/>
                <a:ea typeface="Meiryo UI" pitchFamily="50" charset="-128"/>
                <a:cs typeface="Meiryo UI" pitchFamily="50" charset="-128"/>
              </a:rPr>
              <a:t>られる</a:t>
            </a:r>
            <a:r>
              <a:rPr lang="ja-JP" altLang="en-US" sz="1200" dirty="0" smtClean="0">
                <a:latin typeface="Meiryo UI" pitchFamily="50" charset="-128"/>
                <a:ea typeface="Meiryo UI" pitchFamily="50" charset="-128"/>
                <a:cs typeface="Meiryo UI" pitchFamily="50" charset="-128"/>
              </a:rPr>
              <a:t>よう、新たなシニア向け住宅の整備、密集市街地で空いている長屋を活用した緩やかな見守り機能のある高齢者向け共同住宅などを検討してはどうか。</a:t>
            </a:r>
            <a:endParaRPr lang="en-US" altLang="ja-JP" sz="1200" dirty="0">
              <a:latin typeface="Meiryo UI" pitchFamily="50" charset="-128"/>
              <a:ea typeface="Meiryo UI" pitchFamily="50" charset="-128"/>
              <a:cs typeface="Meiryo UI" pitchFamily="50" charset="-128"/>
            </a:endParaRPr>
          </a:p>
          <a:p>
            <a:pPr marL="0" marR="0" lvl="0" indent="0" algn="just" defTabSz="914400" rtl="0" eaLnBrk="1" fontAlgn="base" latinLnBrk="0" hangingPunct="1">
              <a:spcBef>
                <a:spcPct val="0"/>
              </a:spcBef>
              <a:spcAft>
                <a:spcPct val="0"/>
              </a:spcAft>
              <a:buClrTx/>
              <a:buSzTx/>
              <a:buFontTx/>
              <a:buNone/>
              <a:tabLst/>
            </a:pPr>
            <a:endParaRPr lang="en-US" altLang="ja-JP" sz="700" dirty="0">
              <a:latin typeface="Meiryo UI" pitchFamily="50" charset="-128"/>
              <a:ea typeface="Meiryo UI" pitchFamily="50" charset="-128"/>
              <a:cs typeface="Meiryo UI" pitchFamily="50" charset="-128"/>
            </a:endParaRPr>
          </a:p>
          <a:p>
            <a:pPr fontAlgn="t"/>
            <a:r>
              <a:rPr lang="ja-JP" altLang="en-US" sz="1200" b="1" dirty="0">
                <a:latin typeface="Meiryo UI" pitchFamily="50" charset="-128"/>
                <a:ea typeface="Meiryo UI" pitchFamily="50" charset="-128"/>
                <a:cs typeface="Meiryo UI" pitchFamily="50" charset="-128"/>
              </a:rPr>
              <a:t>○高齢者の見守り、支援拠点のあり方</a:t>
            </a:r>
          </a:p>
          <a:p>
            <a:r>
              <a:rPr lang="ja-JP" altLang="en-US" sz="1200" dirty="0" smtClean="0">
                <a:latin typeface="Meiryo UI" pitchFamily="50" charset="-128"/>
                <a:ea typeface="Meiryo UI" pitchFamily="50" charset="-128"/>
                <a:cs typeface="Meiryo UI" pitchFamily="50" charset="-128"/>
              </a:rPr>
              <a:t>・高齢者の</a:t>
            </a:r>
            <a:r>
              <a:rPr lang="ja-JP" altLang="en-US" sz="1200" dirty="0">
                <a:latin typeface="Meiryo UI" pitchFamily="50" charset="-128"/>
                <a:ea typeface="Meiryo UI" pitchFamily="50" charset="-128"/>
                <a:cs typeface="Meiryo UI" pitchFamily="50" charset="-128"/>
              </a:rPr>
              <a:t>孤立化</a:t>
            </a:r>
            <a:r>
              <a:rPr lang="ja-JP" altLang="en-US" sz="1200" dirty="0" smtClean="0">
                <a:latin typeface="Meiryo UI" pitchFamily="50" charset="-128"/>
                <a:ea typeface="Meiryo UI" pitchFamily="50" charset="-128"/>
                <a:cs typeface="Meiryo UI" pitchFamily="50" charset="-128"/>
              </a:rPr>
              <a:t>を防ぐためには、情報把握が重要。自治会をはじめ、多様な主体が取組みを実施しているが、情報の把握が不十分。</a:t>
            </a:r>
            <a:endParaRPr lang="en-US" altLang="ja-JP" sz="1200" dirty="0" smtClean="0">
              <a:latin typeface="Meiryo UI" pitchFamily="50" charset="-128"/>
              <a:ea typeface="Meiryo UI" pitchFamily="50" charset="-128"/>
              <a:cs typeface="Meiryo UI" pitchFamily="50" charset="-128"/>
            </a:endParaRPr>
          </a:p>
          <a:p>
            <a:r>
              <a:rPr lang="ja-JP" altLang="en-US" sz="1200" dirty="0" smtClean="0">
                <a:latin typeface="Meiryo UI" pitchFamily="50" charset="-128"/>
                <a:ea typeface="Meiryo UI" pitchFamily="50" charset="-128"/>
                <a:cs typeface="Meiryo UI" pitchFamily="50" charset="-128"/>
              </a:rPr>
              <a:t>・かかりつけ医がいることで、孤立化を防ぐことも可能。区民全体で見守りが必要な人の情報共有のため、「お守りネット手帳」を進めている</a:t>
            </a:r>
            <a:endParaRPr lang="en-US" altLang="ja-JP" sz="1200" dirty="0" smtClean="0">
              <a:latin typeface="Meiryo UI" pitchFamily="50" charset="-128"/>
              <a:ea typeface="Meiryo UI" pitchFamily="50" charset="-128"/>
              <a:cs typeface="Meiryo UI" pitchFamily="50" charset="-128"/>
            </a:endParaRPr>
          </a:p>
          <a:p>
            <a:r>
              <a:rPr lang="ja-JP" altLang="en-US" sz="1200" dirty="0" smtClean="0">
                <a:latin typeface="Meiryo UI" pitchFamily="50" charset="-128"/>
                <a:ea typeface="Meiryo UI" pitchFamily="50" charset="-128"/>
                <a:cs typeface="Meiryo UI" pitchFamily="50" charset="-128"/>
              </a:rPr>
              <a:t>・支援拠点の１つとして、今里新道筋商店街の新道パトリが存在。単体では点に過ぎないが、多数の点がつながり、面の取組としていくことが必要。</a:t>
            </a:r>
            <a:endParaRPr lang="en-US" altLang="ja-JP" sz="1200" dirty="0" smtClean="0">
              <a:latin typeface="Meiryo UI" pitchFamily="50" charset="-128"/>
              <a:ea typeface="Meiryo UI" pitchFamily="50" charset="-128"/>
              <a:cs typeface="Meiryo UI" pitchFamily="50" charset="-128"/>
            </a:endParaRPr>
          </a:p>
          <a:p>
            <a:pPr marL="0" marR="0" lvl="0" indent="0" algn="just" defTabSz="914400" rtl="0" eaLnBrk="1" fontAlgn="base" latinLnBrk="0" hangingPunct="1">
              <a:spcBef>
                <a:spcPct val="0"/>
              </a:spcBef>
              <a:spcAft>
                <a:spcPct val="0"/>
              </a:spcAft>
              <a:buClrTx/>
              <a:buSzTx/>
              <a:buFontTx/>
              <a:buNone/>
              <a:tabLst/>
            </a:pPr>
            <a:endParaRPr lang="en-US" altLang="ja-JP" sz="700" b="1" dirty="0">
              <a:latin typeface="Meiryo UI" pitchFamily="50" charset="-128"/>
              <a:ea typeface="Meiryo UI" pitchFamily="50" charset="-128"/>
              <a:cs typeface="Meiryo UI" pitchFamily="50" charset="-128"/>
            </a:endParaRPr>
          </a:p>
          <a:p>
            <a:pPr marL="0" marR="0" lvl="0" indent="0" algn="just" defTabSz="914400" rtl="0" eaLnBrk="1" fontAlgn="base" latinLnBrk="0" hangingPunct="1">
              <a:spcBef>
                <a:spcPct val="0"/>
              </a:spcBef>
              <a:spcAft>
                <a:spcPct val="0"/>
              </a:spcAft>
              <a:buClrTx/>
              <a:buSzTx/>
              <a:buFontTx/>
              <a:buNone/>
              <a:tabLst/>
            </a:pPr>
            <a:r>
              <a:rPr kumimoji="1" lang="en-US" altLang="ja-JP" sz="1200" b="1" i="0" u="none" strike="noStrike" cap="none" normalizeH="0" baseline="0" dirty="0" smtClean="0">
                <a:ln>
                  <a:noFill/>
                </a:ln>
                <a:effectLst/>
                <a:latin typeface="Meiryo UI" pitchFamily="50" charset="-128"/>
                <a:ea typeface="Meiryo UI" pitchFamily="50" charset="-128"/>
                <a:cs typeface="Meiryo UI" pitchFamily="50" charset="-128"/>
              </a:rPr>
              <a:t>≪</a:t>
            </a: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城東区≫</a:t>
            </a:r>
          </a:p>
          <a:p>
            <a:pPr lvl="0" fontAlgn="t"/>
            <a:r>
              <a:rPr lang="ja-JP" altLang="en-US" sz="1200" b="1" dirty="0" smtClean="0">
                <a:latin typeface="Meiryo UI" pitchFamily="50" charset="-128"/>
                <a:ea typeface="Meiryo UI" pitchFamily="50" charset="-128"/>
                <a:cs typeface="Meiryo UI" pitchFamily="50" charset="-128"/>
              </a:rPr>
              <a:t>○地域概況・医療</a:t>
            </a:r>
            <a:r>
              <a:rPr lang="ja-JP" altLang="en-US" sz="1200" b="1" dirty="0">
                <a:latin typeface="Meiryo UI" pitchFamily="50" charset="-128"/>
                <a:ea typeface="Meiryo UI" pitchFamily="50" charset="-128"/>
                <a:cs typeface="Meiryo UI" pitchFamily="50" charset="-128"/>
              </a:rPr>
              <a:t>提供</a:t>
            </a:r>
            <a:r>
              <a:rPr lang="ja-JP" altLang="en-US" sz="1200" b="1" dirty="0" smtClean="0">
                <a:latin typeface="Meiryo UI" pitchFamily="50" charset="-128"/>
                <a:ea typeface="Meiryo UI" pitchFamily="50" charset="-128"/>
                <a:cs typeface="Meiryo UI" pitchFamily="50" charset="-128"/>
              </a:rPr>
              <a:t>体制</a:t>
            </a:r>
            <a:endParaRPr lang="en-US" altLang="ja-JP" sz="1200" b="1" dirty="0">
              <a:latin typeface="Meiryo UI" pitchFamily="50" charset="-128"/>
              <a:ea typeface="Meiryo UI" pitchFamily="50" charset="-128"/>
              <a:cs typeface="Meiryo UI" pitchFamily="50" charset="-128"/>
            </a:endParaRPr>
          </a:p>
          <a:p>
            <a:pPr lvl="0" fontAlgn="t"/>
            <a:r>
              <a:rPr lang="ja-JP" altLang="en-US" sz="1200" dirty="0">
                <a:latin typeface="Meiryo UI" pitchFamily="50" charset="-128"/>
                <a:ea typeface="Meiryo UI" pitchFamily="50" charset="-128"/>
                <a:cs typeface="Meiryo UI" pitchFamily="50" charset="-128"/>
              </a:rPr>
              <a:t>・森之宮地域は区中心から外れており、地理的に隔離された印象。同地域内の診療所は</a:t>
            </a:r>
            <a:r>
              <a:rPr lang="en-US" altLang="ja-JP" sz="1200" dirty="0">
                <a:latin typeface="Meiryo UI" pitchFamily="50" charset="-128"/>
                <a:ea typeface="Meiryo UI" pitchFamily="50" charset="-128"/>
                <a:cs typeface="Meiryo UI" pitchFamily="50" charset="-128"/>
              </a:rPr>
              <a:t>1</a:t>
            </a:r>
            <a:r>
              <a:rPr lang="ja-JP" altLang="en-US" sz="1200" dirty="0">
                <a:latin typeface="Meiryo UI" pitchFamily="50" charset="-128"/>
                <a:ea typeface="Meiryo UI" pitchFamily="50" charset="-128"/>
                <a:cs typeface="Meiryo UI" pitchFamily="50" charset="-128"/>
              </a:rPr>
              <a:t>カ所のみで、医療は森之宮病院が担っている状況。</a:t>
            </a:r>
            <a:endParaRPr lang="en-US" altLang="ja-JP" sz="1200" dirty="0">
              <a:latin typeface="Meiryo UI" pitchFamily="50" charset="-128"/>
              <a:ea typeface="Meiryo UI" pitchFamily="50" charset="-128"/>
              <a:cs typeface="Meiryo UI" pitchFamily="50" charset="-128"/>
            </a:endParaRPr>
          </a:p>
          <a:p>
            <a:pPr fontAlgn="t"/>
            <a:endParaRPr lang="en-US" altLang="ja-JP" sz="700" b="1" dirty="0" smtClean="0">
              <a:latin typeface="Meiryo UI" pitchFamily="50" charset="-128"/>
              <a:ea typeface="Meiryo UI" pitchFamily="50" charset="-128"/>
              <a:cs typeface="Meiryo UI" pitchFamily="50" charset="-128"/>
            </a:endParaRPr>
          </a:p>
          <a:p>
            <a:pPr fontAlgn="t"/>
            <a:r>
              <a:rPr lang="ja-JP" altLang="en-US"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高齢者の見守り、支援拠点のあり方</a:t>
            </a:r>
          </a:p>
          <a:p>
            <a:r>
              <a:rPr lang="ja-JP" altLang="en-US" sz="1200" dirty="0">
                <a:latin typeface="Meiryo UI" pitchFamily="50" charset="-128"/>
                <a:ea typeface="Meiryo UI" pitchFamily="50" charset="-128"/>
                <a:cs typeface="Meiryo UI" pitchFamily="50" charset="-128"/>
              </a:rPr>
              <a:t>・高齢者の見守りにあたっては、自治会等の地域団体の活動に頼らざるをえないが、コミュニティは希薄化してきている。</a:t>
            </a:r>
            <a:endParaRPr lang="en-US" altLang="ja-JP" sz="1200" dirty="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・ただし、同じ森之宮地域においても、</a:t>
            </a:r>
            <a:r>
              <a:rPr lang="en-US" altLang="ja-JP" sz="1200" dirty="0">
                <a:latin typeface="Meiryo UI" pitchFamily="50" charset="-128"/>
                <a:ea typeface="Meiryo UI" pitchFamily="50" charset="-128"/>
                <a:cs typeface="Meiryo UI" pitchFamily="50" charset="-128"/>
              </a:rPr>
              <a:t>UR</a:t>
            </a:r>
            <a:r>
              <a:rPr lang="ja-JP" altLang="en-US" sz="1200" dirty="0">
                <a:latin typeface="Meiryo UI" pitchFamily="50" charset="-128"/>
                <a:ea typeface="Meiryo UI" pitchFamily="50" charset="-128"/>
                <a:cs typeface="Meiryo UI" pitchFamily="50" charset="-128"/>
              </a:rPr>
              <a:t>森之宮団地と</a:t>
            </a:r>
            <a:r>
              <a:rPr lang="en-US" altLang="ja-JP" sz="1200" dirty="0">
                <a:latin typeface="Meiryo UI" pitchFamily="50" charset="-128"/>
                <a:ea typeface="Meiryo UI" pitchFamily="50" charset="-128"/>
                <a:cs typeface="Meiryo UI" pitchFamily="50" charset="-128"/>
              </a:rPr>
              <a:t>UR</a:t>
            </a:r>
            <a:r>
              <a:rPr lang="ja-JP" altLang="en-US" sz="1200" dirty="0">
                <a:latin typeface="Meiryo UI" pitchFamily="50" charset="-128"/>
                <a:ea typeface="Meiryo UI" pitchFamily="50" charset="-128"/>
                <a:cs typeface="Meiryo UI" pitchFamily="50" charset="-128"/>
              </a:rPr>
              <a:t>森之宮第</a:t>
            </a:r>
            <a:r>
              <a:rPr lang="en-US" altLang="ja-JP" sz="1200" dirty="0">
                <a:latin typeface="Meiryo UI" pitchFamily="50" charset="-128"/>
                <a:ea typeface="Meiryo UI" pitchFamily="50" charset="-128"/>
                <a:cs typeface="Meiryo UI" pitchFamily="50" charset="-128"/>
              </a:rPr>
              <a:t>2</a:t>
            </a:r>
            <a:r>
              <a:rPr lang="ja-JP" altLang="en-US" sz="1200" dirty="0">
                <a:latin typeface="Meiryo UI" pitchFamily="50" charset="-128"/>
                <a:ea typeface="Meiryo UI" pitchFamily="50" charset="-128"/>
                <a:cs typeface="Meiryo UI" pitchFamily="50" charset="-128"/>
              </a:rPr>
              <a:t>団地とではその様相は異なるのではないか。</a:t>
            </a:r>
            <a:endParaRPr lang="en-US" altLang="ja-JP" sz="1200" dirty="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・入居者の入れ替わりが大きいため、地域との交流がうまれにくい構造になっているのではないか。</a:t>
            </a:r>
            <a:endParaRPr lang="en-US" altLang="ja-JP" sz="1200" dirty="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見守りに</a:t>
            </a:r>
            <a:r>
              <a:rPr lang="ja-JP" altLang="en-US" sz="1200" dirty="0">
                <a:latin typeface="Meiryo UI" pitchFamily="50" charset="-128"/>
                <a:ea typeface="Meiryo UI" pitchFamily="50" charset="-128"/>
                <a:cs typeface="Meiryo UI" pitchFamily="50" charset="-128"/>
              </a:rPr>
              <a:t>ついては、すべての高齢者を対象にする必要は</a:t>
            </a:r>
            <a:r>
              <a:rPr lang="ja-JP" altLang="en-US" sz="1200" dirty="0" smtClean="0">
                <a:latin typeface="Meiryo UI" pitchFamily="50" charset="-128"/>
                <a:ea typeface="Meiryo UI" pitchFamily="50" charset="-128"/>
                <a:cs typeface="Meiryo UI" pitchFamily="50" charset="-128"/>
              </a:rPr>
              <a:t>なく、特に</a:t>
            </a:r>
            <a:r>
              <a:rPr lang="ja-JP" altLang="en-US" sz="1200" dirty="0">
                <a:latin typeface="Meiryo UI" pitchFamily="50" charset="-128"/>
                <a:ea typeface="Meiryo UI" pitchFamily="50" charset="-128"/>
                <a:cs typeface="Meiryo UI" pitchFamily="50" charset="-128"/>
              </a:rPr>
              <a:t>独居で困っているが支援の対象から漏れている</a:t>
            </a:r>
            <a:r>
              <a:rPr lang="ja-JP" altLang="en-US" sz="1200" dirty="0" smtClean="0">
                <a:latin typeface="Meiryo UI" pitchFamily="50" charset="-128"/>
                <a:ea typeface="Meiryo UI" pitchFamily="50" charset="-128"/>
                <a:cs typeface="Meiryo UI" pitchFamily="50" charset="-128"/>
              </a:rPr>
              <a:t>人をどう</a:t>
            </a:r>
            <a:r>
              <a:rPr lang="ja-JP" altLang="en-US" sz="1200" dirty="0">
                <a:latin typeface="Meiryo UI" pitchFamily="50" charset="-128"/>
                <a:ea typeface="Meiryo UI" pitchFamily="50" charset="-128"/>
                <a:cs typeface="Meiryo UI" pitchFamily="50" charset="-128"/>
              </a:rPr>
              <a:t>把握し、支援していくかが課題だと思う。</a:t>
            </a:r>
            <a:endParaRPr lang="en-US" altLang="ja-JP" sz="1200" dirty="0">
              <a:latin typeface="Meiryo UI" pitchFamily="50" charset="-128"/>
              <a:ea typeface="Meiryo UI" pitchFamily="50" charset="-128"/>
              <a:cs typeface="Meiryo UI" pitchFamily="50" charset="-128"/>
            </a:endParaRPr>
          </a:p>
          <a:p>
            <a:pPr fontAlgn="t"/>
            <a:endParaRPr lang="en-US" altLang="ja-JP" sz="700" b="1" dirty="0" smtClean="0">
              <a:latin typeface="Meiryo UI" pitchFamily="50" charset="-128"/>
              <a:ea typeface="Meiryo UI" pitchFamily="50" charset="-128"/>
              <a:cs typeface="Meiryo UI" pitchFamily="50" charset="-128"/>
            </a:endParaRPr>
          </a:p>
          <a:p>
            <a:pPr fontAlgn="t"/>
            <a:r>
              <a:rPr lang="ja-JP" altLang="en-US"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在宅療養・地域包括</a:t>
            </a:r>
            <a:r>
              <a:rPr lang="ja-JP" altLang="en-US" sz="1200" b="1" dirty="0" smtClean="0">
                <a:latin typeface="Meiryo UI" pitchFamily="50" charset="-128"/>
                <a:ea typeface="Meiryo UI" pitchFamily="50" charset="-128"/>
                <a:cs typeface="Meiryo UI" pitchFamily="50" charset="-128"/>
              </a:rPr>
              <a:t>ケアシステムの推進にあたっての課題</a:t>
            </a:r>
            <a:endParaRPr lang="en-US" altLang="ja-JP" sz="1200" b="1" dirty="0">
              <a:latin typeface="Meiryo UI" pitchFamily="50" charset="-128"/>
              <a:ea typeface="Meiryo UI" pitchFamily="50" charset="-128"/>
              <a:cs typeface="Meiryo UI" pitchFamily="50" charset="-128"/>
            </a:endParaRPr>
          </a:p>
          <a:p>
            <a:pPr lvl="0"/>
            <a:r>
              <a:rPr lang="ja-JP" altLang="en-US" sz="1200" dirty="0" smtClean="0">
                <a:latin typeface="Meiryo UI" pitchFamily="50" charset="-128"/>
                <a:ea typeface="Meiryo UI" pitchFamily="50" charset="-128"/>
                <a:cs typeface="Meiryo UI" pitchFamily="50" charset="-128"/>
              </a:rPr>
              <a:t>・在宅療養・地域包括ケアシステムを推進していくためには、訪問</a:t>
            </a:r>
            <a:r>
              <a:rPr lang="ja-JP" altLang="en-US" sz="1200" dirty="0">
                <a:latin typeface="Meiryo UI" pitchFamily="50" charset="-128"/>
                <a:ea typeface="Meiryo UI" pitchFamily="50" charset="-128"/>
                <a:cs typeface="Meiryo UI" pitchFamily="50" charset="-128"/>
              </a:rPr>
              <a:t>看護ステーションの拡充と機能強化が重要だが、訪問看護師の確保が課題。</a:t>
            </a:r>
            <a:endParaRPr lang="en-US" altLang="ja-JP" sz="1200" dirty="0">
              <a:latin typeface="Meiryo UI" pitchFamily="50" charset="-128"/>
              <a:ea typeface="Meiryo UI" pitchFamily="50" charset="-128"/>
              <a:cs typeface="Meiryo UI" pitchFamily="50" charset="-128"/>
            </a:endParaRPr>
          </a:p>
          <a:p>
            <a:pPr lvl="0"/>
            <a:r>
              <a:rPr lang="ja-JP" altLang="en-US" sz="1200" dirty="0">
                <a:latin typeface="Meiryo UI" pitchFamily="50" charset="-128"/>
                <a:ea typeface="Meiryo UI" pitchFamily="50" charset="-128"/>
                <a:cs typeface="Meiryo UI" pitchFamily="50" charset="-128"/>
              </a:rPr>
              <a:t>・住宅の課題も</a:t>
            </a:r>
            <a:r>
              <a:rPr lang="ja-JP" altLang="en-US" sz="1200" dirty="0" smtClean="0">
                <a:latin typeface="Meiryo UI" pitchFamily="50" charset="-128"/>
                <a:ea typeface="Meiryo UI" pitchFamily="50" charset="-128"/>
                <a:cs typeface="Meiryo UI" pitchFamily="50" charset="-128"/>
              </a:rPr>
              <a:t>大きい。</a:t>
            </a:r>
            <a:r>
              <a:rPr lang="en-US" altLang="ja-JP" sz="1200" dirty="0" smtClean="0">
                <a:latin typeface="Meiryo UI" pitchFamily="50" charset="-128"/>
                <a:ea typeface="Meiryo UI" pitchFamily="50" charset="-128"/>
                <a:cs typeface="Meiryo UI" pitchFamily="50" charset="-128"/>
              </a:rPr>
              <a:t>UR</a:t>
            </a:r>
            <a:r>
              <a:rPr lang="ja-JP" altLang="en-US" sz="1200" dirty="0">
                <a:latin typeface="Meiryo UI" pitchFamily="50" charset="-128"/>
                <a:ea typeface="Meiryo UI" pitchFamily="50" charset="-128"/>
                <a:cs typeface="Meiryo UI" pitchFamily="50" charset="-128"/>
              </a:rPr>
              <a:t>住宅の場合、</a:t>
            </a:r>
            <a:r>
              <a:rPr lang="ja-JP" altLang="en-US" sz="1200" dirty="0" smtClean="0">
                <a:latin typeface="Meiryo UI" pitchFamily="50" charset="-128"/>
                <a:ea typeface="Meiryo UI" pitchFamily="50" charset="-128"/>
                <a:cs typeface="Meiryo UI" pitchFamily="50" charset="-128"/>
              </a:rPr>
              <a:t>間取り（狭い）、バリアフリーの観点から、</a:t>
            </a:r>
            <a:r>
              <a:rPr lang="ja-JP" altLang="en-US" sz="1200" dirty="0">
                <a:latin typeface="Meiryo UI" pitchFamily="50" charset="-128"/>
                <a:ea typeface="Meiryo UI" pitchFamily="50" charset="-128"/>
                <a:cs typeface="Meiryo UI" pitchFamily="50" charset="-128"/>
              </a:rPr>
              <a:t>在宅療養を</a:t>
            </a:r>
            <a:r>
              <a:rPr lang="ja-JP" altLang="en-US" sz="1200" dirty="0" smtClean="0">
                <a:latin typeface="Meiryo UI" pitchFamily="50" charset="-128"/>
                <a:ea typeface="Meiryo UI" pitchFamily="50" charset="-128"/>
                <a:cs typeface="Meiryo UI" pitchFamily="50" charset="-128"/>
              </a:rPr>
              <a:t>進めるには難しい面もある。</a:t>
            </a:r>
            <a:endParaRPr lang="en-US" altLang="ja-JP" sz="1200" dirty="0">
              <a:latin typeface="Meiryo UI" pitchFamily="50" charset="-128"/>
              <a:ea typeface="Meiryo UI" pitchFamily="50" charset="-128"/>
              <a:cs typeface="Meiryo UI" pitchFamily="50" charset="-128"/>
            </a:endParaRPr>
          </a:p>
          <a:p>
            <a:pPr lvl="0"/>
            <a:r>
              <a:rPr lang="ja-JP" altLang="en-US" sz="1200" dirty="0" smtClean="0">
                <a:latin typeface="Meiryo UI" pitchFamily="50" charset="-128"/>
                <a:ea typeface="Meiryo UI" pitchFamily="50" charset="-128"/>
                <a:cs typeface="Meiryo UI" pitchFamily="50" charset="-128"/>
              </a:rPr>
              <a:t>・在宅療養を進めていく際には、必要な訪問</a:t>
            </a:r>
            <a:r>
              <a:rPr lang="ja-JP" altLang="en-US" sz="1200" dirty="0">
                <a:latin typeface="Meiryo UI" pitchFamily="50" charset="-128"/>
                <a:ea typeface="Meiryo UI" pitchFamily="50" charset="-128"/>
                <a:cs typeface="Meiryo UI" pitchFamily="50" charset="-128"/>
              </a:rPr>
              <a:t>診療</a:t>
            </a:r>
            <a:r>
              <a:rPr lang="ja-JP" altLang="en-US" sz="1200" dirty="0" smtClean="0">
                <a:latin typeface="Meiryo UI" pitchFamily="50" charset="-128"/>
                <a:ea typeface="Meiryo UI" pitchFamily="50" charset="-128"/>
                <a:cs typeface="Meiryo UI" pitchFamily="50" charset="-128"/>
              </a:rPr>
              <a:t>や後方支援病院の量・体制を</a:t>
            </a:r>
            <a:r>
              <a:rPr lang="ja-JP" altLang="en-US" sz="1200" dirty="0">
                <a:latin typeface="Meiryo UI" pitchFamily="50" charset="-128"/>
                <a:ea typeface="Meiryo UI" pitchFamily="50" charset="-128"/>
                <a:cs typeface="Meiryo UI" pitchFamily="50" charset="-128"/>
              </a:rPr>
              <a:t>検討するため、まずは</a:t>
            </a:r>
            <a:r>
              <a:rPr lang="ja-JP" altLang="en-US" sz="1200" dirty="0" smtClean="0">
                <a:latin typeface="Meiryo UI" pitchFamily="50" charset="-128"/>
                <a:ea typeface="Meiryo UI" pitchFamily="50" charset="-128"/>
                <a:cs typeface="Meiryo UI" pitchFamily="50" charset="-128"/>
              </a:rPr>
              <a:t>、地域</a:t>
            </a:r>
            <a:r>
              <a:rPr lang="ja-JP" altLang="en-US" sz="1200" dirty="0">
                <a:latin typeface="Meiryo UI" pitchFamily="50" charset="-128"/>
                <a:ea typeface="Meiryo UI" pitchFamily="50" charset="-128"/>
                <a:cs typeface="Meiryo UI" pitchFamily="50" charset="-128"/>
              </a:rPr>
              <a:t>で在宅療養を必要としている人のボリュームを把握することが必要。</a:t>
            </a:r>
            <a:endParaRPr lang="en-US" altLang="ja-JP" sz="1200" dirty="0">
              <a:latin typeface="Meiryo UI" pitchFamily="50" charset="-128"/>
              <a:ea typeface="Meiryo UI" pitchFamily="50" charset="-128"/>
              <a:cs typeface="Meiryo UI" pitchFamily="50" charset="-128"/>
            </a:endParaRPr>
          </a:p>
          <a:p>
            <a:pPr fontAlgn="t"/>
            <a:r>
              <a:rPr lang="ja-JP" altLang="en-US" sz="1200" dirty="0" smtClean="0">
                <a:latin typeface="Meiryo UI" pitchFamily="50" charset="-128"/>
                <a:ea typeface="Meiryo UI" pitchFamily="50" charset="-128"/>
                <a:cs typeface="Meiryo UI" pitchFamily="50" charset="-128"/>
              </a:rPr>
              <a:t>・住民</a:t>
            </a:r>
            <a:r>
              <a:rPr lang="ja-JP" altLang="en-US" sz="1200" dirty="0">
                <a:latin typeface="Meiryo UI" pitchFamily="50" charset="-128"/>
                <a:ea typeface="Meiryo UI" pitchFamily="50" charset="-128"/>
                <a:cs typeface="Meiryo UI" pitchFamily="50" charset="-128"/>
              </a:rPr>
              <a:t>の状況把握、及び必要な支援の実施のため、地域包括支援センターのサテライトのような施設が必要ではないか。</a:t>
            </a:r>
            <a:endParaRPr lang="en-US" altLang="ja-JP" sz="1200" dirty="0">
              <a:latin typeface="Meiryo UI" pitchFamily="50" charset="-128"/>
              <a:ea typeface="Meiryo UI" pitchFamily="50" charset="-128"/>
              <a:cs typeface="Meiryo UI" pitchFamily="50" charset="-128"/>
            </a:endParaRPr>
          </a:p>
          <a:p>
            <a:pPr fontAlgn="t"/>
            <a:endParaRPr lang="en-US" altLang="ja-JP" sz="700" b="1" dirty="0" smtClean="0">
              <a:latin typeface="Meiryo UI" pitchFamily="50" charset="-128"/>
              <a:ea typeface="Meiryo UI" pitchFamily="50" charset="-128"/>
              <a:cs typeface="Meiryo UI" pitchFamily="50" charset="-128"/>
            </a:endParaRPr>
          </a:p>
          <a:p>
            <a:pPr fontAlgn="t"/>
            <a:r>
              <a:rPr lang="ja-JP" altLang="en-US"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住民の健康づくり</a:t>
            </a:r>
          </a:p>
          <a:p>
            <a:pPr fontAlgn="t"/>
            <a:r>
              <a:rPr lang="ja-JP" altLang="en-US" sz="1200" dirty="0" smtClean="0">
                <a:latin typeface="Meiryo UI" pitchFamily="50" charset="-128"/>
                <a:ea typeface="Meiryo UI" pitchFamily="50" charset="-128"/>
                <a:cs typeface="Meiryo UI" pitchFamily="50" charset="-128"/>
              </a:rPr>
              <a:t>・健康づくりにあたり、健</a:t>
            </a:r>
            <a:r>
              <a:rPr lang="ja-JP" altLang="en-US" sz="1200" dirty="0">
                <a:latin typeface="Meiryo UI" pitchFamily="50" charset="-128"/>
                <a:ea typeface="Meiryo UI" pitchFamily="50" charset="-128"/>
                <a:cs typeface="Meiryo UI" pitchFamily="50" charset="-128"/>
              </a:rPr>
              <a:t>診</a:t>
            </a:r>
            <a:r>
              <a:rPr lang="ja-JP" altLang="en-US" sz="1200" dirty="0" smtClean="0">
                <a:latin typeface="Meiryo UI" pitchFamily="50" charset="-128"/>
                <a:ea typeface="Meiryo UI" pitchFamily="50" charset="-128"/>
                <a:cs typeface="Meiryo UI" pitchFamily="50" charset="-128"/>
              </a:rPr>
              <a:t>受診率の向上が目標とされるケースが多い。健診で異常が見つかっても受療に繋がっていない人も多く、健</a:t>
            </a:r>
            <a:r>
              <a:rPr lang="ja-JP" altLang="en-US" sz="1200" dirty="0">
                <a:latin typeface="Meiryo UI" pitchFamily="50" charset="-128"/>
                <a:ea typeface="Meiryo UI" pitchFamily="50" charset="-128"/>
                <a:cs typeface="Meiryo UI" pitchFamily="50" charset="-128"/>
              </a:rPr>
              <a:t>診</a:t>
            </a:r>
            <a:r>
              <a:rPr lang="ja-JP" altLang="en-US" sz="1200" dirty="0" smtClean="0">
                <a:latin typeface="Meiryo UI" pitchFamily="50" charset="-128"/>
                <a:ea typeface="Meiryo UI" pitchFamily="50" charset="-128"/>
                <a:cs typeface="Meiryo UI" pitchFamily="50" charset="-128"/>
              </a:rPr>
              <a:t>結果をどの</a:t>
            </a:r>
            <a:r>
              <a:rPr lang="ja-JP" altLang="en-US" sz="1200" dirty="0">
                <a:latin typeface="Meiryo UI" pitchFamily="50" charset="-128"/>
                <a:ea typeface="Meiryo UI" pitchFamily="50" charset="-128"/>
                <a:cs typeface="Meiryo UI" pitchFamily="50" charset="-128"/>
              </a:rPr>
              <a:t>ように活かされているのか検証・評価</a:t>
            </a:r>
            <a:r>
              <a:rPr lang="ja-JP" altLang="en-US" sz="1200" dirty="0" smtClean="0">
                <a:latin typeface="Meiryo UI" pitchFamily="50" charset="-128"/>
                <a:ea typeface="Meiryo UI" pitchFamily="50" charset="-128"/>
                <a:cs typeface="Meiryo UI" pitchFamily="50" charset="-128"/>
              </a:rPr>
              <a:t>が不十分ではないか。</a:t>
            </a:r>
            <a:endParaRPr lang="ja-JP" altLang="en-US" sz="1200" dirty="0">
              <a:latin typeface="Meiryo UI" pitchFamily="50" charset="-128"/>
              <a:ea typeface="Meiryo UI" pitchFamily="50" charset="-128"/>
              <a:cs typeface="Meiryo UI" pitchFamily="50" charset="-128"/>
            </a:endParaRPr>
          </a:p>
        </p:txBody>
      </p:sp>
      <p:sp>
        <p:nvSpPr>
          <p:cNvPr id="5"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31</a:t>
            </a:fld>
            <a:endParaRPr kumimoji="1" lang="ja-JP" altLang="en-US" dirty="0"/>
          </a:p>
        </p:txBody>
      </p:sp>
    </p:spTree>
    <p:extLst>
      <p:ext uri="{BB962C8B-B14F-4D97-AF65-F5344CB8AC3E}">
        <p14:creationId xmlns:p14="http://schemas.microsoft.com/office/powerpoint/2010/main" val="24881856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具体化に向けた検討の手順①</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スマートエイジング・シティの具体化に向けた調査概要</a:t>
            </a:r>
          </a:p>
        </p:txBody>
      </p:sp>
      <p:sp>
        <p:nvSpPr>
          <p:cNvPr id="5" name="コンテンツ プレースホルダー 4"/>
          <p:cNvSpPr>
            <a:spLocks noGrp="1"/>
          </p:cNvSpPr>
          <p:nvPr>
            <p:ph sz="quarter" idx="1"/>
          </p:nvPr>
        </p:nvSpPr>
        <p:spPr>
          <a:xfrm>
            <a:off x="457200" y="1219200"/>
            <a:ext cx="8435280" cy="4937760"/>
          </a:xfrm>
        </p:spPr>
        <p:txBody>
          <a:bodyPr vert="horz">
            <a:no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実施主体：大阪市政策企画室企画部政策調査担当</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市予算額：</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2,000</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調査受託：株式会社ユーエヌ土地利用研究所</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住民ニーズ調査（郵送アンケート調査）</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事業者ヒアリング調査の２つの調査を実施（詳細は次頁以降）</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参考</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URL</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（大阪市政策企画室　調査結果の概要）</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
            </a:r>
            <a:br>
              <a:rPr lang="en-US" altLang="ja-JP" sz="24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hlinkClick r:id="rId2"/>
              </a:rPr>
              <a:t>http</a:t>
            </a:r>
            <a:r>
              <a:rPr lang="en-US" altLang="ja-JP" sz="1600" dirty="0">
                <a:latin typeface="Meiryo UI" panose="020B0604030504040204" pitchFamily="50" charset="-128"/>
                <a:ea typeface="Meiryo UI" panose="020B0604030504040204" pitchFamily="50" charset="-128"/>
                <a:cs typeface="Meiryo UI" panose="020B0604030504040204" pitchFamily="50" charset="-128"/>
                <a:hlinkClick r:id="rId2"/>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hlinkClick r:id="rId2"/>
              </a:rPr>
              <a:t>www.city.osaka.lg.jp/seisakukikakushitsu/page/0000342428.html</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ja-JP" sz="16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ja-JP" sz="2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ja-JP"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32</a:t>
            </a:fld>
            <a:endParaRPr kumimoji="1" lang="ja-JP" altLang="en-US" dirty="0"/>
          </a:p>
        </p:txBody>
      </p:sp>
    </p:spTree>
    <p:extLst>
      <p:ext uri="{BB962C8B-B14F-4D97-AF65-F5344CB8AC3E}">
        <p14:creationId xmlns:p14="http://schemas.microsoft.com/office/powerpoint/2010/main" val="3807983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具体化に向けた検討の手順①</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スマートエイジング・シティの具体化に向けた調査概要</a:t>
            </a:r>
          </a:p>
        </p:txBody>
      </p:sp>
      <p:sp>
        <p:nvSpPr>
          <p:cNvPr id="5" name="コンテンツ プレースホルダー 4"/>
          <p:cNvSpPr>
            <a:spLocks noGrp="1"/>
          </p:cNvSpPr>
          <p:nvPr>
            <p:ph sz="quarter" idx="1"/>
          </p:nvPr>
        </p:nvSpPr>
        <p:spPr>
          <a:xfrm>
            <a:off x="457200" y="1219200"/>
            <a:ext cx="8435280" cy="4937760"/>
          </a:xfrm>
        </p:spPr>
        <p:txBody>
          <a:bodyPr vert="horz">
            <a:noAutofit/>
          </a:bodyPr>
          <a:lstStyle/>
          <a:p>
            <a:pPr marL="0" indent="0">
              <a:buNone/>
            </a:pP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住民</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ニーズ</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調査</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今後、高齢者をはじめ、市民の方々が住み慣れた地域で、健康で安心して快適に住み続けられるようなまちづくりを推進するための基礎資料として、高齢者</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のニーズを把握するために実施</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調査対象</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モデルエリア内</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の団地等集合</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住宅約</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3,300</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世帯</a:t>
            </a:r>
            <a:endParaRPr lang="ja-JP" altLang="ja-JP" sz="2400" dirty="0">
              <a:latin typeface="Meiryo UI" panose="020B0604030504040204" pitchFamily="50" charset="-128"/>
              <a:ea typeface="Meiryo UI" panose="020B0604030504040204" pitchFamily="50" charset="-128"/>
              <a:cs typeface="Meiryo UI" panose="020B0604030504040204" pitchFamily="50" charset="-128"/>
            </a:endParaRPr>
          </a:p>
          <a:p>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郵送</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又はポスティングに</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よ</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り配布、郵送により</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回収</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ja-JP" sz="2400" dirty="0">
              <a:latin typeface="Meiryo UI" panose="020B0604030504040204" pitchFamily="50" charset="-128"/>
              <a:ea typeface="Meiryo UI" panose="020B0604030504040204" pitchFamily="50" charset="-128"/>
              <a:cs typeface="Meiryo UI" panose="020B0604030504040204" pitchFamily="50" charset="-128"/>
            </a:endParaRPr>
          </a:p>
          <a:p>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調査期間</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27</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9</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30</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10</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31</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回収結果</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等</a:t>
            </a:r>
            <a:endParaRPr lang="ja-JP" altLang="ja-JP" sz="2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実</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配布数</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3,028</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票（空家等があったため）</a:t>
            </a:r>
          </a:p>
          <a:p>
            <a:pPr marL="0" indent="0">
              <a:buNone/>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有効</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回収数：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  829</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票</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有効回収率</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27.4</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33</a:t>
            </a:fld>
            <a:endParaRPr kumimoji="1" lang="ja-JP" altLang="en-US" dirty="0"/>
          </a:p>
        </p:txBody>
      </p:sp>
    </p:spTree>
    <p:extLst>
      <p:ext uri="{BB962C8B-B14F-4D97-AF65-F5344CB8AC3E}">
        <p14:creationId xmlns:p14="http://schemas.microsoft.com/office/powerpoint/2010/main" val="13443134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具体化に向けた検討の手順①</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スマートエイジング・シティの具体化に向けた調査概要</a:t>
            </a:r>
          </a:p>
        </p:txBody>
      </p:sp>
      <p:sp>
        <p:nvSpPr>
          <p:cNvPr id="5" name="コンテンツ プレースホルダー 4"/>
          <p:cNvSpPr>
            <a:spLocks noGrp="1"/>
          </p:cNvSpPr>
          <p:nvPr>
            <p:ph sz="quarter" idx="1"/>
          </p:nvPr>
        </p:nvSpPr>
        <p:spPr/>
        <p:txBody>
          <a:bodyPr vert="horz">
            <a:noAutofit/>
          </a:bodyPr>
          <a:lstStyle/>
          <a:p>
            <a:pPr marL="0" indent="0">
              <a:lnSpc>
                <a:spcPts val="2100"/>
              </a:lnSpc>
              <a:buNone/>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住民ニーズ調査　結果概要</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ひとり暮らし（</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歳以上）が、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31.6%</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と</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割以上を占めている。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高齢者を含む世帯について、</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分の１以上が、何らかの健康上の課題を抱えている。</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また、</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割以上</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世帯</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が、将来への不安を感じている。</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健康への不安」が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85.2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％と最も高く、次いで高い「経済的な不安」の理由も「病気になった時の入院費や治療費のこと」が最も多い。</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不安」を和らげるニーズとして、「生活面や健康面でのちょっとした困りごとの相談の場」を求める声が最も多い。一定の自己負担を伴っても受けたいサービスとして、「健康食など配食サービス」「健康や病気、お薬のことについてのちょっとした相談」といった健康に関するサービスや、日常生活の困りごとを解消するサービスなどが挙げられた。</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日常</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生活で「不便」に感じていることは、「買い物場所や買いたいものがそろった場所が近くにない」「生活に役立つ情報が少ない」「交通が不便である」など、日常生活の利便性に関する意見が多い。</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日常生活</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で「不満」に感じていることは「住まいに関すること」が最も多い。</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一方、「心地よい」と感じる場所は、「手頃な価格で食事や喫茶が楽しめる場所」「健康に役立つ場所」が挙げられた・</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上記の他、多世代交流や、地域コミュニティの活性化に関する意見が寄せられた。</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34</a:t>
            </a:fld>
            <a:endParaRPr kumimoji="1" lang="ja-JP" altLang="en-US" dirty="0"/>
          </a:p>
        </p:txBody>
      </p:sp>
    </p:spTree>
    <p:extLst>
      <p:ext uri="{BB962C8B-B14F-4D97-AF65-F5344CB8AC3E}">
        <p14:creationId xmlns:p14="http://schemas.microsoft.com/office/powerpoint/2010/main" val="27912024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具体化に向けた検討の手順①</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スマートエイジング・シティの具体化に向けた調査概要</a:t>
            </a:r>
          </a:p>
        </p:txBody>
      </p:sp>
      <p:sp>
        <p:nvSpPr>
          <p:cNvPr id="5" name="コンテンツ プレースホルダー 4"/>
          <p:cNvSpPr>
            <a:spLocks noGrp="1"/>
          </p:cNvSpPr>
          <p:nvPr>
            <p:ph sz="quarter" idx="1"/>
          </p:nvPr>
        </p:nvSpPr>
        <p:spPr/>
        <p:txBody>
          <a:bodyPr vert="horz">
            <a:noAutofit/>
          </a:bodyPr>
          <a:lstStyle/>
          <a:p>
            <a:pPr marL="0" indent="0">
              <a:buNone/>
            </a:pP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事業者ヒアリング調査</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t> </a:t>
            </a:r>
            <a:r>
              <a:rPr lang="ja-JP" altLang="en-US" dirty="0">
                <a:latin typeface="Meiryo UI" panose="020B0604030504040204" pitchFamily="50" charset="-128"/>
                <a:ea typeface="Meiryo UI" panose="020B0604030504040204" pitchFamily="50" charset="-128"/>
                <a:cs typeface="Meiryo UI" panose="020B0604030504040204" pitchFamily="50" charset="-128"/>
              </a:rPr>
              <a:t>実際に様々なサービス等を提供されている各事業所</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等の</a:t>
            </a:r>
            <a:r>
              <a:rPr lang="ja-JP" altLang="en-US" dirty="0">
                <a:latin typeface="Meiryo UI" panose="020B0604030504040204" pitchFamily="50" charset="-128"/>
                <a:ea typeface="Meiryo UI" panose="020B0604030504040204" pitchFamily="50" charset="-128"/>
                <a:cs typeface="Meiryo UI" panose="020B0604030504040204" pitchFamily="50" charset="-128"/>
              </a:rPr>
              <a:t>意向や人口減少・少子高齢化が進む中、今後、どのようなことを期待されているかなどに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ついて、ヒアリングを実施</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調査対象：</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モデルエリア</a:t>
            </a:r>
            <a:r>
              <a:rPr lang="ja-JP" altLang="en-US" dirty="0">
                <a:latin typeface="Meiryo UI" panose="020B0604030504040204" pitchFamily="50" charset="-128"/>
                <a:ea typeface="Meiryo UI" panose="020B0604030504040204" pitchFamily="50" charset="-128"/>
                <a:cs typeface="Meiryo UI" panose="020B0604030504040204" pitchFamily="50" charset="-128"/>
              </a:rPr>
              <a:t>周辺を中心に、サービス提供者と</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な</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る</a:t>
            </a:r>
            <a:r>
              <a:rPr lang="ja-JP" altLang="en-US" dirty="0">
                <a:latin typeface="Meiryo UI" panose="020B0604030504040204" pitchFamily="50" charset="-128"/>
                <a:ea typeface="Meiryo UI" panose="020B0604030504040204" pitchFamily="50" charset="-128"/>
                <a:cs typeface="Meiryo UI" panose="020B0604030504040204" pitchFamily="50" charset="-128"/>
              </a:rPr>
              <a:t>ことが想定</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される医療・薬事、福祉・介護、教育・文化、日用生活品販売・宅配・ライフライン・住宅・交通・</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・ヘルスケア等関連の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dirty="0">
                <a:latin typeface="Meiryo UI" panose="020B0604030504040204" pitchFamily="50" charset="-128"/>
                <a:ea typeface="Meiryo UI" panose="020B0604030504040204" pitchFamily="50" charset="-128"/>
                <a:cs typeface="Meiryo UI" panose="020B0604030504040204" pitchFamily="50" charset="-128"/>
              </a:rPr>
              <a:t>者</a:t>
            </a:r>
            <a:endParaRPr lang="ja-JP"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対面ヒアリング調査</a:t>
            </a:r>
            <a:endParaRPr lang="ja-JP"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ja-JP"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ja-JP" dirty="0">
                <a:latin typeface="Meiryo UI" panose="020B0604030504040204" pitchFamily="50" charset="-128"/>
                <a:ea typeface="Meiryo UI" panose="020B0604030504040204" pitchFamily="50" charset="-128"/>
                <a:cs typeface="Meiryo UI" panose="020B0604030504040204" pitchFamily="50" charset="-128"/>
              </a:rPr>
              <a:t>期間　　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27</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lang="en-US" altLang="ja-JP" dirty="0">
                <a:latin typeface="Meiryo UI" panose="020B0604030504040204" pitchFamily="50" charset="-128"/>
                <a:ea typeface="Meiryo UI" panose="020B0604030504040204" pitchFamily="50" charset="-128"/>
                <a:cs typeface="Meiryo UI" panose="020B0604030504040204" pitchFamily="50" charset="-128"/>
              </a:rPr>
              <a:t>0</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10</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日</a:t>
            </a:r>
            <a:endParaRPr lang="ja-JP"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35</a:t>
            </a:fld>
            <a:endParaRPr kumimoji="1" lang="ja-JP" altLang="en-US" dirty="0"/>
          </a:p>
        </p:txBody>
      </p:sp>
    </p:spTree>
    <p:extLst>
      <p:ext uri="{BB962C8B-B14F-4D97-AF65-F5344CB8AC3E}">
        <p14:creationId xmlns:p14="http://schemas.microsoft.com/office/powerpoint/2010/main" val="15665987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具体化に向けた検討の手順①</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スマートエイジング・シティの具体化に向けた調査概要</a:t>
            </a:r>
          </a:p>
        </p:txBody>
      </p:sp>
      <p:sp>
        <p:nvSpPr>
          <p:cNvPr id="5" name="コンテンツ プレースホルダー 4"/>
          <p:cNvSpPr>
            <a:spLocks noGrp="1"/>
          </p:cNvSpPr>
          <p:nvPr>
            <p:ph sz="quarter" idx="1"/>
          </p:nvPr>
        </p:nvSpPr>
        <p:spPr/>
        <p:txBody>
          <a:bodyPr vert="horz">
            <a:noAutofit/>
          </a:bodyPr>
          <a:lstStyle/>
          <a:p>
            <a:pPr marL="0" indent="0">
              <a:buNone/>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事業者ヒアリング調査　結果概要</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スマートエイジング・シティの考え方・取組みについては、人口減少・少子高齢社会に対応する必要な取組みとして、概ね</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賛同を</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得られた</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スマートエイジング・シティを実現するためのサービス、事業アイデアが多数得られた</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－まちの保健室など、ワンストップで相談ができる場の設置に関するアイデア</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－誰でもいつでも気軽に集まれる場の設置や駅チカの活用に関するアイデア</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－学生等と連携した、地域活性化につながる取組みのアイデア</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－日常的な健康チェックを可能とするサービスに関するアイデア</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－新たな技術やサービスを活用した見守りに関するアイデア　　　　　等</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アイデア等の実現にあたって必要な仕組みづくりとして次のような点が指摘された</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－持続可能なサービスを提供するために必要な資金調達面での仕組みづくり</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－住民の生命を守り、安心・安全を確保するために必要な個人情報の取扱いのルー</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ルづくり、制度・管理運営の仕組みづくり</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－人的サービスを提供するための人材の育成と確保</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－受益者（高齢者自身）の機運醸成、意識改革</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－サービスが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社で完結せず、複数の主体が関わることが求められるため、事業者・行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政など関係者が連携・協力する官民協働の仕組みづくり　　　　　　等</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36</a:t>
            </a:fld>
            <a:endParaRPr kumimoji="1" lang="ja-JP" altLang="en-US" dirty="0"/>
          </a:p>
        </p:txBody>
      </p:sp>
    </p:spTree>
    <p:extLst>
      <p:ext uri="{BB962C8B-B14F-4D97-AF65-F5344CB8AC3E}">
        <p14:creationId xmlns:p14="http://schemas.microsoft.com/office/powerpoint/2010/main" val="28386311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0"/>
            <a:ext cx="9144000" cy="369332"/>
          </a:xfrm>
          <a:prstGeom prst="rect">
            <a:avLst/>
          </a:prstGeom>
          <a:solidFill>
            <a:schemeClr val="accent1"/>
          </a:solidFill>
        </p:spPr>
        <p:txBody>
          <a:bodyPr vert="horz" lIns="91440" tIns="45720" rIns="91440" bIns="45720" rtlCol="0" anchor="ctr">
            <a:noAutofit/>
          </a:bodyPr>
          <a:lstStyle>
            <a:defPPr>
              <a:defRPr lang="ja-JP"/>
            </a:defPPr>
            <a:lvl1pPr marR="0" lvl="0" indent="0" fontAlgn="auto">
              <a:lnSpc>
                <a:spcPct val="100000"/>
              </a:lnSpc>
              <a:spcBef>
                <a:spcPct val="0"/>
              </a:spcBef>
              <a:spcAft>
                <a:spcPts val="0"/>
              </a:spcAft>
              <a:buClrTx/>
              <a:buSzTx/>
              <a:buFontTx/>
              <a:buNone/>
              <a:tabLst/>
              <a:defRPr b="1">
                <a:solidFill>
                  <a:schemeClr val="bg1"/>
                </a:solidFill>
                <a:latin typeface="Meiryo UI" pitchFamily="50" charset="-128"/>
                <a:ea typeface="Meiryo UI" pitchFamily="50" charset="-128"/>
                <a:cs typeface="Meiryo UI" pitchFamily="50" charset="-128"/>
              </a:defRPr>
            </a:lvl1pPr>
          </a:lstStyle>
          <a:p>
            <a:r>
              <a:rPr lang="en-US" altLang="ja-JP" dirty="0" smtClean="0"/>
              <a:t>◆</a:t>
            </a:r>
            <a:r>
              <a:rPr lang="ja-JP" altLang="en-US" dirty="0"/>
              <a:t>研究対象エリアの</a:t>
            </a:r>
            <a:r>
              <a:rPr lang="ja-JP" altLang="en-US" dirty="0" smtClean="0"/>
              <a:t>概況　②郊外住宅地</a:t>
            </a:r>
            <a:endParaRPr lang="ja-JP" dirty="0"/>
          </a:p>
        </p:txBody>
      </p:sp>
      <p:sp>
        <p:nvSpPr>
          <p:cNvPr id="2051" name="Text Box 3"/>
          <p:cNvSpPr txBox="1">
            <a:spLocks noChangeArrowheads="1"/>
          </p:cNvSpPr>
          <p:nvPr/>
        </p:nvSpPr>
        <p:spPr bwMode="auto">
          <a:xfrm>
            <a:off x="323528" y="502409"/>
            <a:ext cx="8496944" cy="5734903"/>
          </a:xfrm>
          <a:prstGeom prst="rect">
            <a:avLst/>
          </a:prstGeom>
          <a:solidFill>
            <a:srgbClr val="FFFFFF"/>
          </a:solidFill>
          <a:ln w="9525" cap="rnd">
            <a:solidFill>
              <a:srgbClr val="000000"/>
            </a:solidFill>
            <a:prstDash val="sysDot"/>
            <a:miter lim="800000"/>
            <a:headEnd/>
            <a:tailEnd/>
          </a:ln>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ts val="2160"/>
              </a:lnSpc>
              <a:spcBef>
                <a:spcPct val="0"/>
              </a:spcBef>
              <a:spcAft>
                <a:spcPct val="0"/>
              </a:spcAft>
              <a:buClrTx/>
              <a:buSzTx/>
              <a:buFontTx/>
              <a:buNone/>
              <a:tabLs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大阪南東部に位置する河内長野市は、東は金剛山地で奈良県、南は和泉山脈で和歌山県と接し、北を頂点とした三角形の市域を形作っており、大阪府内で</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番目に広い面積の７割は森林で占められる市である。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2160"/>
              </a:lnSpc>
              <a:spcBef>
                <a:spcPct val="0"/>
              </a:spcBef>
              <a:spcAft>
                <a:spcPct val="0"/>
              </a:spcAft>
              <a:buClrTx/>
              <a:buSzTx/>
              <a:buFontTx/>
              <a:buNone/>
              <a:tabLst/>
            </a:pPr>
            <a:endParaRPr kumimoji="1" lang="en-US" altLang="ja-JP"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2160"/>
              </a:lnSpc>
              <a:spcBef>
                <a:spcPct val="0"/>
              </a:spcBef>
              <a:spcAft>
                <a:spcPct val="0"/>
              </a:spcAft>
              <a:buClrTx/>
              <a:buSzTx/>
              <a:buFontTx/>
              <a:buNone/>
              <a:tabLst/>
            </a:pPr>
            <a:r>
              <a:rPr kumimoji="1" lang="ja-JP" altLang="en-US"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検討</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のモデルとなる「</a:t>
            </a:r>
            <a:r>
              <a:rPr kumimoji="1" lang="ja-JP" altLang="en-US"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南花台地区」は、高度成長期の昭和</a:t>
            </a:r>
            <a:r>
              <a:rPr kumimoji="1" lang="en-US" altLang="ja-JP"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年代後半に人口急増に対応する目的で政策的に開発された郊外型の開発団地であり、南海電鉄高野線「三日市町」から南海バスで約</a:t>
            </a:r>
            <a:r>
              <a:rPr kumimoji="1" lang="en-US" altLang="ja-JP"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分に位置し、大阪都心まで約</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分に位置している。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2160"/>
              </a:lnSpc>
              <a:spcBef>
                <a:spcPct val="0"/>
              </a:spcBef>
              <a:spcAft>
                <a:spcPct val="0"/>
              </a:spcAft>
            </a:pP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2160"/>
              </a:lnSpc>
              <a:spcBef>
                <a:spcPct val="0"/>
              </a:spcBef>
              <a:spcAft>
                <a:spcPct val="0"/>
              </a:spcAf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人口動向をみると、開発時に入居した世代が一斉に高齢化し、子ども世代が地域外に流出したことにより、ピーク時（</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H</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８年）約</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万</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1400</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H27</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には約</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8200</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人に減少し、高齢化率は</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25.2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％に達している。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2160"/>
              </a:lnSpc>
              <a:spcBef>
                <a:spcPct val="0"/>
              </a:spcBef>
              <a:spcAft>
                <a:spcPct val="0"/>
              </a:spcAft>
              <a:buClrTx/>
              <a:buSzTx/>
              <a:buFontTx/>
              <a:buNone/>
              <a:tabLst/>
            </a:pPr>
            <a:endParaRPr kumimoji="1" lang="en-US" altLang="ja-JP"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lvl="0" algn="just" fontAlgn="base">
              <a:lnSpc>
                <a:spcPts val="2160"/>
              </a:lnSpc>
              <a:spcBef>
                <a:spcPct val="0"/>
              </a:spcBef>
              <a:spcAft>
                <a:spcPct val="0"/>
              </a:spcAf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立地する施設、都市機能を見ると、地区の中心部にはスーパー等生活利便施設を含む近隣商業施設、周辺に住宅機能（</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南花台団地（約</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1,200</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戸）及び戸建て</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住宅）、小中学校が配置され、画一的で単一の都市機能となっている。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2160"/>
              </a:lnSpc>
              <a:spcBef>
                <a:spcPct val="0"/>
              </a:spcBef>
              <a:spcAft>
                <a:spcPct val="0"/>
              </a:spcAft>
              <a:buClrTx/>
              <a:buSzTx/>
              <a:buFontTx/>
              <a:buNone/>
              <a:tabLst/>
            </a:pP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2160"/>
              </a:lnSpc>
              <a:spcBef>
                <a:spcPct val="0"/>
              </a:spcBef>
              <a:spcAft>
                <a:spcPct val="0"/>
              </a:spcAft>
              <a:buClrTx/>
              <a:buSzTx/>
              <a:buFontTx/>
              <a:buNone/>
              <a:tabLs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近隣商業施設の空き店舗、小学校の跡地の活用、</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南花台団地（約</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1,200</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戸）の老朽化及び空き室の増加など、人口減少・高齢化に伴う課題を抱えている。　</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2160"/>
              </a:lnSpc>
              <a:spcBef>
                <a:spcPct val="0"/>
              </a:spcBef>
              <a:spcAft>
                <a:spcPct val="0"/>
              </a:spcAft>
              <a:buClrTx/>
              <a:buSzTx/>
              <a:buFontTx/>
              <a:buNone/>
              <a:tabLst/>
            </a:pPr>
            <a:endParaRPr kumimoji="1" lang="en-US" altLang="ja-JP" sz="1600" b="1"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2160"/>
              </a:lnSpc>
              <a:spcBef>
                <a:spcPct val="0"/>
              </a:spcBef>
              <a:spcAft>
                <a:spcPct val="0"/>
              </a:spcAft>
              <a:buClrTx/>
              <a:buSzTx/>
              <a:buFontTx/>
              <a:buNone/>
              <a:tabLs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医療提供体制及び介護関連資源は、都心部に比べると比較的脆弱な地域である。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37</a:t>
            </a:fld>
            <a:endParaRPr kumimoji="1" lang="ja-JP" altLang="en-US" dirty="0"/>
          </a:p>
        </p:txBody>
      </p:sp>
    </p:spTree>
    <p:extLst>
      <p:ext uri="{BB962C8B-B14F-4D97-AF65-F5344CB8AC3E}">
        <p14:creationId xmlns:p14="http://schemas.microsoft.com/office/powerpoint/2010/main" val="14307697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p:cNvSpPr txBox="1">
            <a:spLocks/>
          </p:cNvSpPr>
          <p:nvPr/>
        </p:nvSpPr>
        <p:spPr>
          <a:xfrm>
            <a:off x="0" y="-27384"/>
            <a:ext cx="9144000" cy="377371"/>
          </a:xfrm>
          <a:prstGeom prst="rect">
            <a:avLst/>
          </a:prstGeom>
          <a:solidFill>
            <a:schemeClr val="accent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ja-JP" altLang="en-US" b="1" dirty="0" smtClean="0">
                <a:solidFill>
                  <a:schemeClr val="bg1"/>
                </a:solidFill>
                <a:latin typeface="Meiryo UI" pitchFamily="50" charset="-128"/>
                <a:ea typeface="Meiryo UI" pitchFamily="50" charset="-128"/>
                <a:cs typeface="Meiryo UI" pitchFamily="50" charset="-128"/>
              </a:rPr>
              <a:t>◆研究対象となるエリア　②郊外住宅地</a:t>
            </a:r>
            <a:endParaRPr kumimoji="1" lang="ja-JP" altLang="en-US" b="1" i="0" strike="noStrike" kern="1200" cap="none" spc="0" normalizeH="0" baseline="0" noProof="0" dirty="0">
              <a:ln>
                <a:noFill/>
              </a:ln>
              <a:solidFill>
                <a:schemeClr val="bg1"/>
              </a:solidFill>
              <a:effectLst/>
              <a:uLnTx/>
              <a:uFillTx/>
              <a:latin typeface="Meiryo UI" pitchFamily="50" charset="-128"/>
              <a:ea typeface="Meiryo UI" pitchFamily="50" charset="-128"/>
              <a:cs typeface="Meiryo UI" pitchFamily="50" charset="-128"/>
            </a:endParaRPr>
          </a:p>
        </p:txBody>
      </p:sp>
      <p:pic>
        <p:nvPicPr>
          <p:cNvPr id="5122" name="Picture 2" descr="河内長野市の地図">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20688"/>
            <a:ext cx="3967641" cy="2088232"/>
          </a:xfrm>
          <a:prstGeom prst="rect">
            <a:avLst/>
          </a:prstGeom>
          <a:noFill/>
          <a:extLst>
            <a:ext uri="{909E8E84-426E-40DD-AFC4-6F175D3DCCD1}">
              <a14:hiddenFill xmlns:a14="http://schemas.microsoft.com/office/drawing/2010/main">
                <a:solidFill>
                  <a:srgbClr val="FFFFFF"/>
                </a:solidFill>
              </a14:hiddenFill>
            </a:ext>
          </a:extLst>
        </p:spPr>
      </p:pic>
      <p:sp>
        <p:nvSpPr>
          <p:cNvPr id="2" name="円/楕円 1"/>
          <p:cNvSpPr/>
          <p:nvPr/>
        </p:nvSpPr>
        <p:spPr>
          <a:xfrm>
            <a:off x="2028570" y="1329193"/>
            <a:ext cx="144016" cy="144016"/>
          </a:xfrm>
          <a:prstGeom prst="ellipse">
            <a:avLst/>
          </a:prstGeom>
          <a:solidFill>
            <a:schemeClr val="bg1">
              <a:alpha val="34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rot="2292501">
            <a:off x="5363159" y="3361110"/>
            <a:ext cx="1152128" cy="1944216"/>
          </a:xfrm>
          <a:prstGeom prst="ellipse">
            <a:avLst/>
          </a:prstGeom>
          <a:solidFill>
            <a:schemeClr val="bg1">
              <a:alpha val="34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26" name="Picture 6" descr="ファイル:Nankadai Map 198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137705"/>
            <a:ext cx="5067300" cy="439102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矢印コネクタ 3"/>
          <p:cNvCxnSpPr/>
          <p:nvPr/>
        </p:nvCxnSpPr>
        <p:spPr>
          <a:xfrm>
            <a:off x="2172586" y="1473209"/>
            <a:ext cx="2846735" cy="1451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5019321" y="2137705"/>
            <a:ext cx="418230" cy="931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5437551" y="2137705"/>
            <a:ext cx="1546717" cy="465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5019321" y="5134042"/>
            <a:ext cx="1784927" cy="13946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V="1">
            <a:off x="5019321" y="3068960"/>
            <a:ext cx="0" cy="5040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3203848" y="4333218"/>
            <a:ext cx="1224136" cy="112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4416409" y="4333218"/>
            <a:ext cx="216024" cy="1038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4644008" y="3561441"/>
            <a:ext cx="375314" cy="8756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H="1" flipV="1">
            <a:off x="3207854" y="5441803"/>
            <a:ext cx="7569" cy="1075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flipV="1">
            <a:off x="3215424" y="6517157"/>
            <a:ext cx="1803898" cy="11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5183945" y="3213059"/>
            <a:ext cx="568428" cy="50397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5752373" y="3213060"/>
            <a:ext cx="547819" cy="7862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4716016" y="3717033"/>
            <a:ext cx="484845" cy="82978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V="1">
            <a:off x="4524421" y="4546581"/>
            <a:ext cx="191595" cy="5874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flipV="1">
            <a:off x="4524422" y="5148074"/>
            <a:ext cx="943737" cy="29372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flipV="1">
            <a:off x="5200861" y="4725144"/>
            <a:ext cx="386888" cy="1770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flipV="1">
            <a:off x="5665490" y="4095210"/>
            <a:ext cx="280728" cy="23800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V="1">
            <a:off x="5946218" y="3999276"/>
            <a:ext cx="353974" cy="3339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V="1">
            <a:off x="5468159" y="4891624"/>
            <a:ext cx="119590" cy="55017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V="1">
            <a:off x="5209612" y="4095210"/>
            <a:ext cx="455878" cy="62993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flipV="1">
            <a:off x="6771753" y="2564904"/>
            <a:ext cx="1427387" cy="26018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2" name="円/楕円 101"/>
          <p:cNvSpPr/>
          <p:nvPr/>
        </p:nvSpPr>
        <p:spPr>
          <a:xfrm>
            <a:off x="5264142" y="4385165"/>
            <a:ext cx="432048" cy="448383"/>
          </a:xfrm>
          <a:prstGeom prst="ellipse">
            <a:avLst/>
          </a:prstGeom>
          <a:solidFill>
            <a:schemeClr val="bg1">
              <a:alpha val="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円/楕円 102"/>
          <p:cNvSpPr/>
          <p:nvPr/>
        </p:nvSpPr>
        <p:spPr>
          <a:xfrm>
            <a:off x="6660232" y="3775084"/>
            <a:ext cx="648072" cy="771734"/>
          </a:xfrm>
          <a:prstGeom prst="ellipse">
            <a:avLst/>
          </a:prstGeom>
          <a:solidFill>
            <a:schemeClr val="bg1">
              <a:alpha val="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円/楕円 103"/>
          <p:cNvSpPr/>
          <p:nvPr/>
        </p:nvSpPr>
        <p:spPr>
          <a:xfrm>
            <a:off x="5156130" y="2141499"/>
            <a:ext cx="648072" cy="771734"/>
          </a:xfrm>
          <a:prstGeom prst="ellipse">
            <a:avLst/>
          </a:prstGeom>
          <a:solidFill>
            <a:schemeClr val="bg1">
              <a:alpha val="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04"/>
          <p:cNvSpPr/>
          <p:nvPr/>
        </p:nvSpPr>
        <p:spPr>
          <a:xfrm>
            <a:off x="4348218" y="6214873"/>
            <a:ext cx="648072" cy="454487"/>
          </a:xfrm>
          <a:prstGeom prst="ellipse">
            <a:avLst/>
          </a:prstGeom>
          <a:solidFill>
            <a:schemeClr val="bg1">
              <a:alpha val="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 name="直線コネクタ 105"/>
          <p:cNvCxnSpPr/>
          <p:nvPr/>
        </p:nvCxnSpPr>
        <p:spPr>
          <a:xfrm flipV="1">
            <a:off x="6993147" y="2137706"/>
            <a:ext cx="819213" cy="4656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7812360" y="2134365"/>
            <a:ext cx="386780" cy="4305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0" name="四角形吹き出し 89"/>
          <p:cNvSpPr/>
          <p:nvPr/>
        </p:nvSpPr>
        <p:spPr>
          <a:xfrm>
            <a:off x="1259632" y="3096796"/>
            <a:ext cx="1597030" cy="678288"/>
          </a:xfrm>
          <a:prstGeom prst="wedgeRectCallout">
            <a:avLst>
              <a:gd name="adj1" fmla="val 196122"/>
              <a:gd name="adj2" fmla="val 111987"/>
            </a:avLst>
          </a:prstGeom>
          <a:solidFill>
            <a:schemeClr val="bg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UR</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南花台団地</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昭和</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年建築</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1,200</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戸</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四角形吹き出し 111"/>
          <p:cNvSpPr/>
          <p:nvPr/>
        </p:nvSpPr>
        <p:spPr>
          <a:xfrm>
            <a:off x="1043608" y="4166246"/>
            <a:ext cx="1191732" cy="558897"/>
          </a:xfrm>
          <a:prstGeom prst="wedgeRectCallout">
            <a:avLst>
              <a:gd name="adj1" fmla="val 314350"/>
              <a:gd name="adj2" fmla="val 39410"/>
            </a:avLst>
          </a:prstGeom>
          <a:solidFill>
            <a:schemeClr val="bg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 コノミヤ</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南花台店</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四角形吹き出し 112"/>
          <p:cNvSpPr/>
          <p:nvPr/>
        </p:nvSpPr>
        <p:spPr>
          <a:xfrm>
            <a:off x="908846" y="5104770"/>
            <a:ext cx="1646930" cy="484469"/>
          </a:xfrm>
          <a:prstGeom prst="wedgeRectCallout">
            <a:avLst>
              <a:gd name="adj1" fmla="val 174223"/>
              <a:gd name="adj2" fmla="val 213826"/>
            </a:avLst>
          </a:prstGeom>
          <a:solidFill>
            <a:schemeClr val="bg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旧市立南花台西小学校</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H25.3</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閉校）</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四角形吹き出し 113"/>
          <p:cNvSpPr/>
          <p:nvPr/>
        </p:nvSpPr>
        <p:spPr>
          <a:xfrm>
            <a:off x="4485253" y="1602677"/>
            <a:ext cx="1341754" cy="380334"/>
          </a:xfrm>
          <a:prstGeom prst="wedgeRectCallout">
            <a:avLst>
              <a:gd name="adj1" fmla="val 31989"/>
              <a:gd name="adj2" fmla="val 119633"/>
            </a:avLst>
          </a:prstGeom>
          <a:solidFill>
            <a:schemeClr val="bg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市立南花台中学校</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四角形吹き出し 114"/>
          <p:cNvSpPr/>
          <p:nvPr/>
        </p:nvSpPr>
        <p:spPr>
          <a:xfrm>
            <a:off x="6857386" y="1603703"/>
            <a:ext cx="1341754" cy="380334"/>
          </a:xfrm>
          <a:prstGeom prst="wedgeRectCallout">
            <a:avLst>
              <a:gd name="adj1" fmla="val -41812"/>
              <a:gd name="adj2" fmla="val 566807"/>
            </a:avLst>
          </a:prstGeom>
          <a:solidFill>
            <a:schemeClr val="bg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市立南花台小学校</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正方形/長方形 115"/>
          <p:cNvSpPr/>
          <p:nvPr/>
        </p:nvSpPr>
        <p:spPr>
          <a:xfrm>
            <a:off x="4416409" y="467187"/>
            <a:ext cx="4044023" cy="794064"/>
          </a:xfrm>
          <a:prstGeom prst="rect">
            <a:avLst/>
          </a:prstGeom>
        </p:spPr>
        <p:txBody>
          <a:bodyPr wrap="square">
            <a:spAutoFit/>
          </a:bodyPr>
          <a:lstStyle/>
          <a:p>
            <a:pPr>
              <a:lnSpc>
                <a:spcPts val="1600"/>
              </a:lnSpc>
              <a:spcBef>
                <a:spcPct val="20000"/>
              </a:spcBef>
              <a:defRPr/>
            </a:pPr>
            <a:r>
              <a:rPr lang="ja-JP" altLang="en-US" sz="1400" dirty="0">
                <a:solidFill>
                  <a:prstClr val="black"/>
                </a:solidFill>
                <a:latin typeface="Meiryo UI" pitchFamily="50" charset="-128"/>
                <a:ea typeface="Meiryo UI" pitchFamily="50" charset="-128"/>
                <a:cs typeface="Meiryo UI" pitchFamily="50" charset="-128"/>
              </a:rPr>
              <a:t>　</a:t>
            </a:r>
            <a:r>
              <a:rPr lang="ja-JP" altLang="en-US" sz="1400" dirty="0" smtClean="0">
                <a:solidFill>
                  <a:prstClr val="black"/>
                </a:solidFill>
                <a:latin typeface="Meiryo UI" pitchFamily="50" charset="-128"/>
                <a:ea typeface="Meiryo UI" pitchFamily="50" charset="-128"/>
                <a:cs typeface="Meiryo UI" pitchFamily="50" charset="-128"/>
              </a:rPr>
              <a:t>○河内長野市南花台（大阪都心まで約</a:t>
            </a:r>
            <a:r>
              <a:rPr lang="en-US" altLang="ja-JP" sz="1400" dirty="0" smtClean="0">
                <a:solidFill>
                  <a:prstClr val="black"/>
                </a:solidFill>
                <a:latin typeface="Meiryo UI" pitchFamily="50" charset="-128"/>
                <a:ea typeface="Meiryo UI" pitchFamily="50" charset="-128"/>
                <a:cs typeface="Meiryo UI" pitchFamily="50" charset="-128"/>
              </a:rPr>
              <a:t>40</a:t>
            </a:r>
            <a:r>
              <a:rPr lang="ja-JP" altLang="en-US" sz="1400" dirty="0" smtClean="0">
                <a:solidFill>
                  <a:prstClr val="black"/>
                </a:solidFill>
                <a:latin typeface="Meiryo UI" pitchFamily="50" charset="-128"/>
                <a:ea typeface="Meiryo UI" pitchFamily="50" charset="-128"/>
                <a:cs typeface="Meiryo UI" pitchFamily="50" charset="-128"/>
              </a:rPr>
              <a:t>分）</a:t>
            </a:r>
            <a:endParaRPr lang="en-US" altLang="ja-JP" sz="1400" dirty="0" smtClean="0">
              <a:solidFill>
                <a:prstClr val="black"/>
              </a:solidFill>
              <a:latin typeface="Meiryo UI" pitchFamily="50" charset="-128"/>
              <a:ea typeface="Meiryo UI" pitchFamily="50" charset="-128"/>
              <a:cs typeface="Meiryo UI" pitchFamily="50" charset="-128"/>
            </a:endParaRPr>
          </a:p>
          <a:p>
            <a:pPr>
              <a:lnSpc>
                <a:spcPts val="1600"/>
              </a:lnSpc>
              <a:spcBef>
                <a:spcPct val="20000"/>
              </a:spcBef>
              <a:defRPr/>
            </a:pPr>
            <a:r>
              <a:rPr lang="ja-JP" altLang="en-US" sz="1400" dirty="0">
                <a:solidFill>
                  <a:prstClr val="black"/>
                </a:solidFill>
                <a:latin typeface="Meiryo UI" pitchFamily="50" charset="-128"/>
                <a:ea typeface="Meiryo UI" pitchFamily="50" charset="-128"/>
                <a:cs typeface="Meiryo UI" pitchFamily="50" charset="-128"/>
              </a:rPr>
              <a:t>　</a:t>
            </a:r>
            <a:r>
              <a:rPr lang="ja-JP" altLang="en-US" sz="1400" dirty="0" smtClean="0">
                <a:solidFill>
                  <a:prstClr val="black"/>
                </a:solidFill>
                <a:latin typeface="Meiryo UI" pitchFamily="50" charset="-128"/>
                <a:ea typeface="Meiryo UI" pitchFamily="50" charset="-128"/>
                <a:cs typeface="Meiryo UI" pitchFamily="50" charset="-128"/>
              </a:rPr>
              <a:t>　　南海高野線「三日市町」から南海バスで約</a:t>
            </a:r>
            <a:r>
              <a:rPr lang="en-US" altLang="ja-JP" sz="1400" dirty="0" smtClean="0">
                <a:solidFill>
                  <a:prstClr val="black"/>
                </a:solidFill>
                <a:latin typeface="Meiryo UI" pitchFamily="50" charset="-128"/>
                <a:ea typeface="Meiryo UI" pitchFamily="50" charset="-128"/>
                <a:cs typeface="Meiryo UI" pitchFamily="50" charset="-128"/>
              </a:rPr>
              <a:t>10</a:t>
            </a:r>
            <a:r>
              <a:rPr lang="ja-JP" altLang="en-US" sz="1400" dirty="0" smtClean="0">
                <a:solidFill>
                  <a:prstClr val="black"/>
                </a:solidFill>
                <a:latin typeface="Meiryo UI" pitchFamily="50" charset="-128"/>
                <a:ea typeface="Meiryo UI" pitchFamily="50" charset="-128"/>
                <a:cs typeface="Meiryo UI" pitchFamily="50" charset="-128"/>
              </a:rPr>
              <a:t>分</a:t>
            </a:r>
            <a:endParaRPr lang="en-US" altLang="ja-JP" sz="1400" dirty="0" smtClean="0">
              <a:solidFill>
                <a:prstClr val="black"/>
              </a:solidFill>
              <a:latin typeface="Meiryo UI" pitchFamily="50" charset="-128"/>
              <a:ea typeface="Meiryo UI" pitchFamily="50" charset="-128"/>
              <a:cs typeface="Meiryo UI" pitchFamily="50" charset="-128"/>
            </a:endParaRPr>
          </a:p>
          <a:p>
            <a:pPr>
              <a:lnSpc>
                <a:spcPts val="1600"/>
              </a:lnSpc>
              <a:spcBef>
                <a:spcPct val="20000"/>
              </a:spcBef>
              <a:defRPr/>
            </a:pPr>
            <a:r>
              <a:rPr lang="ja-JP" altLang="en-US" sz="1400" dirty="0">
                <a:solidFill>
                  <a:prstClr val="black"/>
                </a:solidFill>
                <a:latin typeface="Meiryo UI" pitchFamily="50" charset="-128"/>
                <a:ea typeface="Meiryo UI" pitchFamily="50" charset="-128"/>
                <a:cs typeface="Meiryo UI" pitchFamily="50" charset="-128"/>
              </a:rPr>
              <a:t>　</a:t>
            </a:r>
            <a:r>
              <a:rPr lang="ja-JP" altLang="en-US" sz="1400" dirty="0" smtClean="0">
                <a:solidFill>
                  <a:prstClr val="black"/>
                </a:solidFill>
                <a:latin typeface="Meiryo UI" pitchFamily="50" charset="-128"/>
                <a:ea typeface="Meiryo UI" pitchFamily="50" charset="-128"/>
                <a:cs typeface="Meiryo UI" pitchFamily="50" charset="-128"/>
              </a:rPr>
              <a:t>　</a:t>
            </a:r>
            <a:r>
              <a:rPr lang="ja-JP" altLang="en-US" sz="1400" dirty="0">
                <a:solidFill>
                  <a:prstClr val="black"/>
                </a:solidFill>
                <a:latin typeface="Meiryo UI" pitchFamily="50" charset="-128"/>
                <a:ea typeface="Meiryo UI" pitchFamily="50" charset="-128"/>
                <a:cs typeface="Meiryo UI" pitchFamily="50" charset="-128"/>
              </a:rPr>
              <a:t>　南海「三日市町</a:t>
            </a:r>
            <a:r>
              <a:rPr lang="ja-JP" altLang="en-US" sz="1400" dirty="0" smtClean="0">
                <a:solidFill>
                  <a:prstClr val="black"/>
                </a:solidFill>
                <a:latin typeface="Meiryo UI" pitchFamily="50" charset="-128"/>
                <a:ea typeface="Meiryo UI" pitchFamily="50" charset="-128"/>
                <a:cs typeface="Meiryo UI" pitchFamily="50" charset="-128"/>
              </a:rPr>
              <a:t>」から</a:t>
            </a:r>
            <a:r>
              <a:rPr lang="ja-JP" altLang="en-US" sz="1400" dirty="0">
                <a:solidFill>
                  <a:prstClr val="black"/>
                </a:solidFill>
                <a:latin typeface="Meiryo UI" pitchFamily="50" charset="-128"/>
                <a:ea typeface="Meiryo UI" pitchFamily="50" charset="-128"/>
                <a:cs typeface="Meiryo UI" pitchFamily="50" charset="-128"/>
              </a:rPr>
              <a:t>「なんば」まで</a:t>
            </a:r>
            <a:r>
              <a:rPr lang="ja-JP" altLang="en-US" sz="1400" dirty="0" smtClean="0">
                <a:solidFill>
                  <a:prstClr val="black"/>
                </a:solidFill>
                <a:latin typeface="Meiryo UI" pitchFamily="50" charset="-128"/>
                <a:ea typeface="Meiryo UI" pitchFamily="50" charset="-128"/>
                <a:cs typeface="Meiryo UI" pitchFamily="50" charset="-128"/>
              </a:rPr>
              <a:t>急行で</a:t>
            </a:r>
            <a:r>
              <a:rPr lang="en-US" altLang="ja-JP" sz="1400" dirty="0" smtClean="0">
                <a:solidFill>
                  <a:prstClr val="black"/>
                </a:solidFill>
                <a:latin typeface="Meiryo UI" pitchFamily="50" charset="-128"/>
                <a:ea typeface="Meiryo UI" pitchFamily="50" charset="-128"/>
                <a:cs typeface="Meiryo UI" pitchFamily="50" charset="-128"/>
              </a:rPr>
              <a:t>31</a:t>
            </a:r>
            <a:r>
              <a:rPr lang="ja-JP" altLang="en-US" sz="1400" dirty="0" smtClean="0">
                <a:solidFill>
                  <a:prstClr val="black"/>
                </a:solidFill>
                <a:latin typeface="Meiryo UI" pitchFamily="50" charset="-128"/>
                <a:ea typeface="Meiryo UI" pitchFamily="50" charset="-128"/>
                <a:cs typeface="Meiryo UI" pitchFamily="50" charset="-128"/>
              </a:rPr>
              <a:t>分</a:t>
            </a:r>
            <a:endParaRPr lang="en-US" altLang="ja-JP" sz="1400" dirty="0" smtClean="0">
              <a:solidFill>
                <a:prstClr val="black"/>
              </a:solidFill>
              <a:latin typeface="Meiryo UI" pitchFamily="50" charset="-128"/>
              <a:ea typeface="Meiryo UI" pitchFamily="50" charset="-128"/>
              <a:cs typeface="Meiryo UI" pitchFamily="50" charset="-128"/>
            </a:endParaRPr>
          </a:p>
        </p:txBody>
      </p:sp>
      <p:sp>
        <p:nvSpPr>
          <p:cNvPr id="42"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38</a:t>
            </a:fld>
            <a:endParaRPr kumimoji="1" lang="ja-JP" altLang="en-US" dirty="0"/>
          </a:p>
        </p:txBody>
      </p:sp>
    </p:spTree>
    <p:extLst>
      <p:ext uri="{BB962C8B-B14F-4D97-AF65-F5344CB8AC3E}">
        <p14:creationId xmlns:p14="http://schemas.microsoft.com/office/powerpoint/2010/main" val="1992792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スマートエイジング・シティの具体化について</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idx="1"/>
          </p:nvPr>
        </p:nvSpPr>
        <p:spPr/>
        <p:txBody>
          <a:bodyPr>
            <a:normAutofit fontScale="92500"/>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ボリュームゾーン</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ある団塊の世代全員が後期高齢期に到達する</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年まで、あと</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年足らず。その後、さらに、</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年間、超高齢社会が継続。</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2040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の</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歳以上人口は</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、現大阪市人口に匹敵する規模（</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269</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年以前のデータは「国勢調査、将来推計は、大阪府「大阪府の将来推計人口の点検について」（</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2014.3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おける大阪府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人口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推計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（ケース２）を基に、府試算。</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a:p>
            <a:pPr marL="0" indent="0">
              <a:buNone/>
            </a:pP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私たちは、</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大阪府市医療戦略会議提言</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月）に戦略６として示された、「ヘルスケア」と「エイジング」をコンセプトに今いる住民が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住み慣れた地域で安心して快適に住み続けられ、多様な世代の新たな住民を惹きつける、超高齢社会における課題解決型の活気あるまちのモデル“スマートエイジング・シティ”を実現し、健康寿命の延伸を加速化する必要がある、と考える。</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4"/>
          <p:cNvSpPr>
            <a:spLocks noGrp="1"/>
          </p:cNvSpPr>
          <p:nvPr>
            <p:ph type="sldNum" sz="quarter" idx="12"/>
          </p:nvPr>
        </p:nvSpPr>
        <p:spPr>
          <a:xfrm>
            <a:off x="612648" y="6356350"/>
            <a:ext cx="1981200" cy="365760"/>
          </a:xfrm>
        </p:spPr>
        <p:txBody>
          <a:bodyPr/>
          <a:lstStyle/>
          <a:p>
            <a:fld id="{99AB3DE6-44B0-4A45-92C7-3BA56FC8569E}" type="slidenum">
              <a:rPr kumimoji="1" lang="ja-JP" altLang="en-US" smtClean="0"/>
              <a:pPr/>
              <a:t>3</a:t>
            </a:fld>
            <a:endParaRPr kumimoji="1" lang="ja-JP" altLang="en-US" dirty="0"/>
          </a:p>
        </p:txBody>
      </p:sp>
    </p:spTree>
    <p:extLst>
      <p:ext uri="{BB962C8B-B14F-4D97-AF65-F5344CB8AC3E}">
        <p14:creationId xmlns:p14="http://schemas.microsoft.com/office/powerpoint/2010/main" val="17381459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0"/>
            <a:ext cx="9144000" cy="369332"/>
          </a:xfrm>
          <a:prstGeom prst="rect">
            <a:avLst/>
          </a:prstGeom>
          <a:solidFill>
            <a:schemeClr val="accent1"/>
          </a:solidFill>
        </p:spPr>
        <p:txBody>
          <a:bodyPr vert="horz" lIns="91440" tIns="45720" rIns="91440" bIns="45720" rtlCol="0" anchor="ctr">
            <a:noAutofit/>
          </a:bodyPr>
          <a:lstStyle>
            <a:defPPr>
              <a:defRPr lang="ja-JP"/>
            </a:defPPr>
            <a:lvl1pPr marR="0" lvl="0" indent="0" fontAlgn="auto">
              <a:lnSpc>
                <a:spcPct val="100000"/>
              </a:lnSpc>
              <a:spcBef>
                <a:spcPct val="0"/>
              </a:spcBef>
              <a:spcAft>
                <a:spcPts val="0"/>
              </a:spcAft>
              <a:buClrTx/>
              <a:buSzTx/>
              <a:buFontTx/>
              <a:buNone/>
              <a:tabLst/>
              <a:defRPr b="1">
                <a:solidFill>
                  <a:schemeClr val="bg1"/>
                </a:solidFill>
                <a:latin typeface="Meiryo UI" pitchFamily="50" charset="-128"/>
                <a:ea typeface="Meiryo UI" pitchFamily="50" charset="-128"/>
                <a:cs typeface="Meiryo UI" pitchFamily="50" charset="-128"/>
              </a:defRPr>
            </a:lvl1pPr>
          </a:lstStyle>
          <a:p>
            <a:r>
              <a:rPr lang="en-US" altLang="ja-JP" dirty="0"/>
              <a:t>◆</a:t>
            </a:r>
            <a:r>
              <a:rPr lang="ja-JP" altLang="en-US" dirty="0"/>
              <a:t>基礎データから見た現状</a:t>
            </a:r>
            <a:r>
              <a:rPr lang="ja-JP" altLang="en-US" dirty="0" smtClean="0"/>
              <a:t>認識　②郊外住宅地</a:t>
            </a:r>
            <a:endParaRPr lang="ja-JP" dirty="0"/>
          </a:p>
        </p:txBody>
      </p:sp>
      <p:sp>
        <p:nvSpPr>
          <p:cNvPr id="2051" name="Text Box 3"/>
          <p:cNvSpPr txBox="1">
            <a:spLocks noChangeArrowheads="1"/>
          </p:cNvSpPr>
          <p:nvPr/>
        </p:nvSpPr>
        <p:spPr bwMode="auto">
          <a:xfrm>
            <a:off x="134466" y="447675"/>
            <a:ext cx="8820150" cy="5789637"/>
          </a:xfrm>
          <a:prstGeom prst="rect">
            <a:avLst/>
          </a:prstGeom>
          <a:solidFill>
            <a:srgbClr val="FFFFFF"/>
          </a:solidFill>
          <a:ln w="9525">
            <a:solidFill>
              <a:srgbClr val="548DD4"/>
            </a:solid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1" lang="en-US" altLang="ja-JP" sz="1200" b="1" i="0" u="none" strike="noStrike" cap="none" normalizeH="0" baseline="0" dirty="0" smtClean="0">
                <a:ln>
                  <a:noFill/>
                </a:ln>
                <a:effectLst/>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河内長野市全体</a:t>
            </a: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a:t>
            </a:r>
          </a:p>
          <a:p>
            <a:pPr marL="0" marR="0" lvl="0" indent="0" algn="just" defTabSz="914400" rtl="0" eaLnBrk="1" fontAlgn="base" latinLnBrk="0" hangingPunct="1">
              <a:lnSpc>
                <a:spcPts val="1800"/>
              </a:lnSpc>
              <a:spcBef>
                <a:spcPct val="0"/>
              </a:spcBef>
              <a:spcAft>
                <a:spcPct val="0"/>
              </a:spcAft>
              <a:buClrTx/>
              <a:buSzTx/>
              <a:buFontTx/>
              <a:buNone/>
              <a:tabLst/>
            </a:pPr>
            <a:r>
              <a:rPr kumimoji="1" lang="ja-JP" altLang="en-US" sz="1200" b="0" i="0" u="none" strike="noStrike" cap="none" normalizeH="0" baseline="0" dirty="0" smtClean="0">
                <a:ln>
                  <a:noFill/>
                </a:ln>
                <a:effectLst/>
                <a:latin typeface="Meiryo UI" pitchFamily="50" charset="-128"/>
                <a:ea typeface="Meiryo UI" pitchFamily="50" charset="-128"/>
                <a:cs typeface="Meiryo UI" pitchFamily="50" charset="-128"/>
              </a:rPr>
              <a:t>　</a:t>
            </a: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○人口減少・少子高齢化</a:t>
            </a:r>
          </a:p>
          <a:p>
            <a:pPr marL="0" marR="0" lvl="0" indent="0" algn="just" defTabSz="914400" rtl="0" eaLnBrk="1" fontAlgn="base" latinLnBrk="0" hangingPunct="1">
              <a:lnSpc>
                <a:spcPts val="1800"/>
              </a:lnSpc>
              <a:spcBef>
                <a:spcPct val="0"/>
              </a:spcBef>
              <a:spcAft>
                <a:spcPct val="0"/>
              </a:spcAft>
              <a:buClrTx/>
              <a:buSzTx/>
              <a:buFontTx/>
              <a:buNone/>
              <a:tabLs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2025</a:t>
            </a:r>
            <a:r>
              <a:rPr lang="ja-JP" altLang="en-US" sz="1200" dirty="0" smtClean="0">
                <a:latin typeface="Meiryo UI" pitchFamily="50" charset="-128"/>
                <a:ea typeface="Meiryo UI" pitchFamily="50" charset="-128"/>
                <a:cs typeface="Meiryo UI" pitchFamily="50" charset="-128"/>
              </a:rPr>
              <a:t>年の推計人口は、</a:t>
            </a:r>
            <a:r>
              <a:rPr lang="en-US" altLang="ja-JP" sz="1200" dirty="0" smtClean="0">
                <a:latin typeface="Meiryo UI" pitchFamily="50" charset="-128"/>
                <a:ea typeface="Meiryo UI" pitchFamily="50" charset="-128"/>
                <a:cs typeface="Meiryo UI" pitchFamily="50" charset="-128"/>
              </a:rPr>
              <a:t>2010</a:t>
            </a:r>
            <a:r>
              <a:rPr lang="ja-JP" altLang="en-US" sz="1200" dirty="0" smtClean="0">
                <a:latin typeface="Meiryo UI" pitchFamily="50" charset="-128"/>
                <a:ea typeface="Meiryo UI" pitchFamily="50" charset="-128"/>
                <a:cs typeface="Meiryo UI" pitchFamily="50" charset="-128"/>
              </a:rPr>
              <a:t>年比で約</a:t>
            </a:r>
            <a:r>
              <a:rPr lang="en-US" altLang="ja-JP" sz="1200" dirty="0" smtClean="0">
                <a:latin typeface="Meiryo UI" pitchFamily="50" charset="-128"/>
                <a:ea typeface="Meiryo UI" pitchFamily="50" charset="-128"/>
                <a:cs typeface="Meiryo UI" pitchFamily="50" charset="-128"/>
              </a:rPr>
              <a:t>1</a:t>
            </a:r>
            <a:r>
              <a:rPr lang="ja-JP" altLang="en-US" sz="1200" dirty="0" smtClean="0">
                <a:latin typeface="Meiryo UI" pitchFamily="50" charset="-128"/>
                <a:ea typeface="Meiryo UI" pitchFamily="50" charset="-128"/>
                <a:cs typeface="Meiryo UI" pitchFamily="50" charset="-128"/>
              </a:rPr>
              <a:t>万</a:t>
            </a:r>
            <a:r>
              <a:rPr lang="en-US" altLang="ja-JP" sz="1200" dirty="0" smtClean="0">
                <a:latin typeface="Meiryo UI" pitchFamily="50" charset="-128"/>
                <a:ea typeface="Meiryo UI" pitchFamily="50" charset="-128"/>
                <a:cs typeface="Meiryo UI" pitchFamily="50" charset="-128"/>
              </a:rPr>
              <a:t>5</a:t>
            </a:r>
            <a:r>
              <a:rPr lang="ja-JP" altLang="en-US" sz="1200" dirty="0" smtClean="0">
                <a:latin typeface="Meiryo UI" pitchFamily="50" charset="-128"/>
                <a:ea typeface="Meiryo UI" pitchFamily="50" charset="-128"/>
                <a:cs typeface="Meiryo UI" pitchFamily="50" charset="-128"/>
              </a:rPr>
              <a:t>千人減少。高齢者数は、</a:t>
            </a:r>
            <a:r>
              <a:rPr lang="en-US" altLang="ja-JP" sz="1200" dirty="0" smtClean="0">
                <a:latin typeface="Meiryo UI" pitchFamily="50" charset="-128"/>
                <a:ea typeface="Meiryo UI" pitchFamily="50" charset="-128"/>
                <a:cs typeface="Meiryo UI" pitchFamily="50" charset="-128"/>
              </a:rPr>
              <a:t>8,500</a:t>
            </a:r>
            <a:r>
              <a:rPr lang="ja-JP" altLang="en-US" sz="1200" dirty="0" smtClean="0">
                <a:latin typeface="Meiryo UI" pitchFamily="50" charset="-128"/>
                <a:ea typeface="Meiryo UI" pitchFamily="50" charset="-128"/>
                <a:cs typeface="Meiryo UI" pitchFamily="50" charset="-128"/>
              </a:rPr>
              <a:t>人増加し、高齢化率はさらに増加。</a:t>
            </a:r>
            <a:endParaRPr lang="en-US" altLang="ja-JP" sz="1200" dirty="0" smtClean="0">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800"/>
              </a:lnSpc>
              <a:spcBef>
                <a:spcPct val="0"/>
              </a:spcBef>
              <a:spcAft>
                <a:spcPct val="0"/>
              </a:spcAft>
              <a:buClrTx/>
              <a:buSzTx/>
              <a:buFontTx/>
              <a:buNone/>
              <a:tabLst/>
            </a:pPr>
            <a:r>
              <a:rPr kumimoji="1" lang="ja-JP" altLang="en-US" sz="1200" i="0" u="none" strike="noStrike" cap="none" normalizeH="0" baseline="0" dirty="0">
                <a:ln>
                  <a:noFill/>
                </a:ln>
                <a:effectLst/>
                <a:latin typeface="Meiryo UI" pitchFamily="50" charset="-128"/>
                <a:ea typeface="Meiryo UI" pitchFamily="50" charset="-128"/>
                <a:cs typeface="Meiryo UI" pitchFamily="50" charset="-128"/>
              </a:rPr>
              <a:t>　</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　・高齢者のみ世帯の割合は高いものの、単身高齢者世帯の割合は府全体に比べると少ない。</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800"/>
              </a:lnSpc>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○平均寿命・健康寿命は全国平均並み</a:t>
            </a:r>
            <a:endParaRPr kumimoji="1" lang="en-US" altLang="ja-JP" sz="1200" b="1"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800"/>
              </a:lnSpc>
              <a:spcBef>
                <a:spcPct val="0"/>
              </a:spcBef>
              <a:spcAft>
                <a:spcPct val="0"/>
              </a:spcAft>
              <a:buClrTx/>
              <a:buSzTx/>
              <a:buFontTx/>
              <a:buNone/>
              <a:tabLst/>
            </a:pP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　  ・特定健診、がん検診の受診率は比較的高い。特定健診の</a:t>
            </a:r>
            <a:r>
              <a:rPr lang="ja-JP" altLang="en-US" sz="1200" dirty="0" smtClean="0">
                <a:latin typeface="Meiryo UI" pitchFamily="50" charset="-128"/>
                <a:ea typeface="Meiryo UI" pitchFamily="50" charset="-128"/>
                <a:cs typeface="Meiryo UI" pitchFamily="50" charset="-128"/>
              </a:rPr>
              <a:t>結果は、高血圧症、脂質異常症、糖尿病の割合が高い</a:t>
            </a:r>
            <a:endPar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800"/>
              </a:lnSpc>
              <a:spcBef>
                <a:spcPct val="0"/>
              </a:spcBef>
              <a:spcAft>
                <a:spcPct val="0"/>
              </a:spcAft>
              <a:buClrTx/>
              <a:buSzTx/>
              <a:buFontTx/>
              <a:buNone/>
              <a:tabLst/>
            </a:pP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　　・国民健康保険加入者が多く、レセプト</a:t>
            </a:r>
            <a:r>
              <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rPr>
              <a:t>1</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件当り医療費は、府・全国平均</a:t>
            </a:r>
            <a:r>
              <a:rPr lang="ja-JP" altLang="en-US" sz="1200" dirty="0">
                <a:latin typeface="Meiryo UI" pitchFamily="50" charset="-128"/>
                <a:ea typeface="Meiryo UI" pitchFamily="50" charset="-128"/>
                <a:cs typeface="Meiryo UI" pitchFamily="50" charset="-128"/>
              </a:rPr>
              <a:t>に</a:t>
            </a:r>
            <a:r>
              <a:rPr lang="ja-JP" altLang="en-US" sz="1200" dirty="0" smtClean="0">
                <a:latin typeface="Meiryo UI" pitchFamily="50" charset="-128"/>
                <a:ea typeface="Meiryo UI" pitchFamily="50" charset="-128"/>
                <a:cs typeface="Meiryo UI" pitchFamily="50" charset="-128"/>
              </a:rPr>
              <a:t>比べて高い傾向</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800"/>
              </a:lnSpc>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○要介護認定者が全国比率より高い</a:t>
            </a:r>
          </a:p>
          <a:p>
            <a:pPr marL="0" marR="0" lvl="0" indent="0" algn="just" defTabSz="914400" rtl="0" eaLnBrk="1" fontAlgn="base" latinLnBrk="0" hangingPunct="1">
              <a:lnSpc>
                <a:spcPts val="1800"/>
              </a:lnSpc>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要支援１が非常に多く、要介護</a:t>
            </a:r>
            <a:r>
              <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rPr>
              <a:t>3</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以上は全国の割合よりも少ない</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lvl="0" algn="just" fontAlgn="base">
              <a:lnSpc>
                <a:spcPts val="1800"/>
              </a:lnSpc>
              <a:spcBef>
                <a:spcPct val="0"/>
              </a:spcBef>
              <a:spcAft>
                <a:spcPct val="0"/>
              </a:spcAft>
            </a:pPr>
            <a:r>
              <a:rPr lang="en-US" altLang="ja-JP" sz="1200" b="1" dirty="0" smtClean="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医療機関が比較的少ないが、高齢者の介護・福祉施設は一定整備されている</a:t>
            </a:r>
            <a:endParaRPr lang="en-US" altLang="ja-JP" sz="1200" b="1" dirty="0">
              <a:latin typeface="Meiryo UI" pitchFamily="50" charset="-128"/>
              <a:ea typeface="Meiryo UI" pitchFamily="50" charset="-128"/>
              <a:cs typeface="Meiryo UI" pitchFamily="50" charset="-128"/>
            </a:endParaRPr>
          </a:p>
          <a:p>
            <a:pPr lvl="0" algn="just" fontAlgn="base">
              <a:lnSpc>
                <a:spcPts val="18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○看取り場所として、病院の割合が府平均に比べて高い</a:t>
            </a:r>
            <a:endParaRPr lang="en-US" altLang="ja-JP" sz="1200" b="1" dirty="0" smtClean="0">
              <a:latin typeface="Meiryo UI" pitchFamily="50" charset="-128"/>
              <a:ea typeface="Meiryo UI" pitchFamily="50" charset="-128"/>
              <a:cs typeface="Meiryo UI" pitchFamily="50" charset="-128"/>
            </a:endParaRPr>
          </a:p>
          <a:p>
            <a:pPr lvl="0" algn="just" fontAlgn="base">
              <a:lnSpc>
                <a:spcPts val="18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○住環境は、持ち家率が高く、戸建て住宅に居住する者の割合が高い</a:t>
            </a:r>
          </a:p>
          <a:p>
            <a:pPr lvl="0" algn="just" fontAlgn="base">
              <a:lnSpc>
                <a:spcPts val="1800"/>
              </a:lnSpc>
              <a:spcBef>
                <a:spcPct val="0"/>
              </a:spcBef>
              <a:spcAft>
                <a:spcPct val="0"/>
              </a:spcAft>
            </a:pPr>
            <a:endParaRPr lang="en-US" altLang="ja-JP" sz="1200" b="1" dirty="0" smtClean="0">
              <a:latin typeface="Meiryo UI" pitchFamily="50" charset="-128"/>
              <a:ea typeface="Meiryo UI" pitchFamily="50" charset="-128"/>
              <a:cs typeface="Meiryo UI" pitchFamily="50" charset="-128"/>
            </a:endParaRPr>
          </a:p>
          <a:p>
            <a:pPr lvl="0" algn="just" fontAlgn="base">
              <a:lnSpc>
                <a:spcPts val="18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南花台小学校区の特徴等≫</a:t>
            </a:r>
          </a:p>
          <a:p>
            <a:pPr lvl="0" algn="just" fontAlgn="base">
              <a:lnSpc>
                <a:spcPts val="18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○人口急増期に政策的に開発された開発団地。</a:t>
            </a:r>
            <a:endParaRPr lang="en-US" altLang="ja-JP" sz="1200" b="1" dirty="0" smtClean="0">
              <a:latin typeface="Meiryo UI" pitchFamily="50" charset="-128"/>
              <a:ea typeface="Meiryo UI" pitchFamily="50" charset="-128"/>
              <a:cs typeface="Meiryo UI" pitchFamily="50" charset="-128"/>
            </a:endParaRPr>
          </a:p>
          <a:p>
            <a:pPr lvl="0" algn="just" fontAlgn="base">
              <a:lnSpc>
                <a:spcPts val="18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　</a:t>
            </a:r>
            <a:r>
              <a:rPr lang="ja-JP" altLang="en-US" sz="1200" b="1" dirty="0">
                <a:latin typeface="Meiryo UI" pitchFamily="50" charset="-128"/>
                <a:ea typeface="Meiryo UI" pitchFamily="50" charset="-128"/>
                <a:cs typeface="Meiryo UI" pitchFamily="50" charset="-128"/>
              </a:rPr>
              <a:t>中心部</a:t>
            </a:r>
            <a:r>
              <a:rPr lang="ja-JP" altLang="en-US" sz="1200" b="1" dirty="0" smtClean="0">
                <a:latin typeface="Meiryo UI" pitchFamily="50" charset="-128"/>
                <a:ea typeface="Meiryo UI" pitchFamily="50" charset="-128"/>
                <a:cs typeface="Meiryo UI" pitchFamily="50" charset="-128"/>
              </a:rPr>
              <a:t>に近隣商業施設があり、その周辺に</a:t>
            </a:r>
            <a:r>
              <a:rPr lang="en-US" altLang="ja-JP" sz="1200" b="1" dirty="0" smtClean="0">
                <a:latin typeface="Meiryo UI" pitchFamily="50" charset="-128"/>
                <a:ea typeface="Meiryo UI" pitchFamily="50" charset="-128"/>
                <a:cs typeface="Meiryo UI" pitchFamily="50" charset="-128"/>
              </a:rPr>
              <a:t>UR</a:t>
            </a:r>
            <a:r>
              <a:rPr lang="ja-JP" altLang="en-US" sz="1200" b="1" dirty="0" smtClean="0">
                <a:latin typeface="Meiryo UI" pitchFamily="50" charset="-128"/>
                <a:ea typeface="Meiryo UI" pitchFamily="50" charset="-128"/>
                <a:cs typeface="Meiryo UI" pitchFamily="50" charset="-128"/>
              </a:rPr>
              <a:t>賃貸住宅をはじめとする集合住宅、周辺部に戸建住宅が配置されている。</a:t>
            </a:r>
            <a:endParaRPr lang="en-US" altLang="ja-JP" sz="1200" b="1" dirty="0" smtClean="0">
              <a:latin typeface="Meiryo UI" pitchFamily="50" charset="-128"/>
              <a:ea typeface="Meiryo UI" pitchFamily="50" charset="-128"/>
              <a:cs typeface="Meiryo UI" pitchFamily="50" charset="-128"/>
            </a:endParaRPr>
          </a:p>
          <a:p>
            <a:pPr lvl="0" algn="just" fontAlgn="base">
              <a:lnSpc>
                <a:spcPts val="18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　南花台、大矢船、南ヶ丘、青葉台という開発団地の玄関口となっている。</a:t>
            </a:r>
            <a:endParaRPr lang="en-US" altLang="ja-JP" sz="1200" b="1" dirty="0" smtClean="0">
              <a:latin typeface="Meiryo UI" pitchFamily="50" charset="-128"/>
              <a:ea typeface="Meiryo UI" pitchFamily="50" charset="-128"/>
              <a:cs typeface="Meiryo UI" pitchFamily="50" charset="-128"/>
            </a:endParaRPr>
          </a:p>
          <a:p>
            <a:pPr lvl="0" algn="just" fontAlgn="base">
              <a:lnSpc>
                <a:spcPts val="18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○人口減少・少子高齢化</a:t>
            </a:r>
            <a:endParaRPr lang="en-US" altLang="ja-JP" sz="1200" b="1" dirty="0" smtClean="0">
              <a:latin typeface="Meiryo UI" pitchFamily="50" charset="-128"/>
              <a:ea typeface="Meiryo UI" pitchFamily="50" charset="-128"/>
              <a:cs typeface="Meiryo UI" pitchFamily="50" charset="-128"/>
            </a:endParaRPr>
          </a:p>
          <a:p>
            <a:pPr lvl="0" algn="just" fontAlgn="base">
              <a:lnSpc>
                <a:spcPts val="18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ピーク時</a:t>
            </a:r>
            <a:r>
              <a:rPr lang="en-US" altLang="ja-JP" sz="1200" dirty="0" smtClean="0">
                <a:latin typeface="Meiryo UI" pitchFamily="50" charset="-128"/>
                <a:ea typeface="Meiryo UI" pitchFamily="50" charset="-128"/>
                <a:cs typeface="Meiryo UI" pitchFamily="50" charset="-128"/>
              </a:rPr>
              <a:t>11,000</a:t>
            </a:r>
            <a:r>
              <a:rPr lang="ja-JP" altLang="en-US" sz="1200" dirty="0" smtClean="0">
                <a:latin typeface="Meiryo UI" pitchFamily="50" charset="-128"/>
                <a:ea typeface="Meiryo UI" pitchFamily="50" charset="-128"/>
                <a:cs typeface="Meiryo UI" pitchFamily="50" charset="-128"/>
              </a:rPr>
              <a:t>人の人口が、</a:t>
            </a:r>
            <a:r>
              <a:rPr lang="en-US" altLang="ja-JP" sz="1200" dirty="0" smtClean="0">
                <a:latin typeface="Meiryo UI" pitchFamily="50" charset="-128"/>
                <a:ea typeface="Meiryo UI" pitchFamily="50" charset="-128"/>
                <a:cs typeface="Meiryo UI" pitchFamily="50" charset="-128"/>
              </a:rPr>
              <a:t>H</a:t>
            </a:r>
            <a:r>
              <a:rPr lang="en-US" altLang="ja-JP" sz="1200" dirty="0">
                <a:latin typeface="Meiryo UI" pitchFamily="50" charset="-128"/>
                <a:ea typeface="Meiryo UI" pitchFamily="50" charset="-128"/>
                <a:cs typeface="Meiryo UI" pitchFamily="50" charset="-128"/>
              </a:rPr>
              <a:t>27</a:t>
            </a:r>
            <a:r>
              <a:rPr lang="ja-JP" altLang="en-US" sz="1200" dirty="0">
                <a:latin typeface="Meiryo UI" pitchFamily="50" charset="-128"/>
                <a:ea typeface="Meiryo UI" pitchFamily="50" charset="-128"/>
                <a:cs typeface="Meiryo UI" pitchFamily="50" charset="-128"/>
              </a:rPr>
              <a:t>年に</a:t>
            </a:r>
            <a:r>
              <a:rPr lang="ja-JP" altLang="en-US" sz="1200" dirty="0" smtClean="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8,200</a:t>
            </a:r>
            <a:r>
              <a:rPr lang="ja-JP" altLang="en-US" sz="1200" dirty="0" smtClean="0">
                <a:latin typeface="Meiryo UI" pitchFamily="50" charset="-128"/>
                <a:ea typeface="Meiryo UI" pitchFamily="50" charset="-128"/>
                <a:cs typeface="Meiryo UI" pitchFamily="50" charset="-128"/>
              </a:rPr>
              <a:t>人に減少。</a:t>
            </a:r>
            <a:endParaRPr lang="en-US" altLang="ja-JP" sz="1200" dirty="0" smtClean="0">
              <a:latin typeface="Meiryo UI" pitchFamily="50" charset="-128"/>
              <a:ea typeface="Meiryo UI" pitchFamily="50" charset="-128"/>
              <a:cs typeface="Meiryo UI" pitchFamily="50" charset="-128"/>
            </a:endParaRPr>
          </a:p>
          <a:p>
            <a:pPr lvl="0" algn="just" fontAlgn="base">
              <a:lnSpc>
                <a:spcPts val="18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・さらに、最も人数の多い年齢層が、</a:t>
            </a:r>
            <a:r>
              <a:rPr lang="en-US" altLang="ja-JP" sz="1200" dirty="0" smtClean="0">
                <a:latin typeface="Meiryo UI" pitchFamily="50" charset="-128"/>
                <a:ea typeface="Meiryo UI" pitchFamily="50" charset="-128"/>
                <a:cs typeface="Meiryo UI" pitchFamily="50" charset="-128"/>
              </a:rPr>
              <a:t>H26</a:t>
            </a:r>
            <a:r>
              <a:rPr lang="ja-JP" altLang="en-US" sz="1200" dirty="0" smtClean="0">
                <a:latin typeface="Meiryo UI" pitchFamily="50" charset="-128"/>
                <a:ea typeface="Meiryo UI" pitchFamily="50" charset="-128"/>
                <a:cs typeface="Meiryo UI" pitchFamily="50" charset="-128"/>
              </a:rPr>
              <a:t>年に</a:t>
            </a:r>
            <a:r>
              <a:rPr lang="en-US" altLang="ja-JP" sz="1200" dirty="0" smtClean="0">
                <a:latin typeface="Meiryo UI" pitchFamily="50" charset="-128"/>
                <a:ea typeface="Meiryo UI" pitchFamily="50" charset="-128"/>
                <a:cs typeface="Meiryo UI" pitchFamily="50" charset="-128"/>
              </a:rPr>
              <a:t>65</a:t>
            </a:r>
            <a:r>
              <a:rPr lang="ja-JP" altLang="en-US" sz="1200" dirty="0" smtClean="0">
                <a:latin typeface="Meiryo UI" pitchFamily="50" charset="-128"/>
                <a:ea typeface="Meiryo UI" pitchFamily="50" charset="-128"/>
                <a:cs typeface="Meiryo UI" pitchFamily="50" charset="-128"/>
              </a:rPr>
              <a:t>歳となり、急激に高齢化が進行している。</a:t>
            </a:r>
            <a:endParaRPr lang="en-US" altLang="ja-JP" sz="1200" dirty="0" smtClean="0">
              <a:latin typeface="Meiryo UI" pitchFamily="50" charset="-128"/>
              <a:ea typeface="Meiryo UI" pitchFamily="50" charset="-128"/>
              <a:cs typeface="Meiryo UI" pitchFamily="50" charset="-128"/>
            </a:endParaRPr>
          </a:p>
          <a:p>
            <a:pPr lvl="0" algn="just" fontAlgn="base">
              <a:lnSpc>
                <a:spcPts val="18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H24</a:t>
            </a:r>
            <a:r>
              <a:rPr lang="ja-JP" altLang="en-US" sz="1200" dirty="0" smtClean="0">
                <a:latin typeface="Meiryo UI" pitchFamily="50" charset="-128"/>
                <a:ea typeface="Meiryo UI" pitchFamily="50" charset="-128"/>
                <a:cs typeface="Meiryo UI" pitchFamily="50" charset="-128"/>
              </a:rPr>
              <a:t>末には、小学校</a:t>
            </a:r>
            <a:r>
              <a:rPr lang="en-US" altLang="ja-JP" sz="1200" dirty="0" smtClean="0">
                <a:latin typeface="Meiryo UI" pitchFamily="50" charset="-128"/>
                <a:ea typeface="Meiryo UI" pitchFamily="50" charset="-128"/>
                <a:cs typeface="Meiryo UI" pitchFamily="50" charset="-128"/>
              </a:rPr>
              <a:t>2</a:t>
            </a:r>
            <a:r>
              <a:rPr lang="ja-JP" altLang="en-US" sz="1200" dirty="0" smtClean="0">
                <a:latin typeface="Meiryo UI" pitchFamily="50" charset="-128"/>
                <a:ea typeface="Meiryo UI" pitchFamily="50" charset="-128"/>
                <a:cs typeface="Meiryo UI" pitchFamily="50" charset="-128"/>
              </a:rPr>
              <a:t>校を統合</a:t>
            </a:r>
            <a:endParaRPr lang="en-US" altLang="ja-JP" sz="1200" dirty="0" smtClean="0">
              <a:latin typeface="Meiryo UI" pitchFamily="50" charset="-128"/>
              <a:ea typeface="Meiryo UI" pitchFamily="50" charset="-128"/>
              <a:cs typeface="Meiryo UI" pitchFamily="50" charset="-128"/>
            </a:endParaRPr>
          </a:p>
          <a:p>
            <a:pPr lvl="0" algn="just" fontAlgn="base">
              <a:lnSpc>
                <a:spcPts val="18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○旧南花台西小学校跡地、近隣ショッピングセンターの空き店舗、</a:t>
            </a:r>
            <a:r>
              <a:rPr lang="en-US" altLang="ja-JP" sz="1200" b="1" dirty="0" smtClean="0">
                <a:latin typeface="Meiryo UI" pitchFamily="50" charset="-128"/>
                <a:ea typeface="Meiryo UI" pitchFamily="50" charset="-128"/>
                <a:cs typeface="Meiryo UI" pitchFamily="50" charset="-128"/>
              </a:rPr>
              <a:t>UR</a:t>
            </a:r>
            <a:r>
              <a:rPr lang="ja-JP" altLang="en-US" sz="1200" b="1" dirty="0" smtClean="0">
                <a:latin typeface="Meiryo UI" pitchFamily="50" charset="-128"/>
                <a:ea typeface="Meiryo UI" pitchFamily="50" charset="-128"/>
                <a:cs typeface="Meiryo UI" pitchFamily="50" charset="-128"/>
              </a:rPr>
              <a:t>団地の空き住戸などのストック有</a:t>
            </a:r>
            <a:endParaRPr lang="en-US" altLang="ja-JP" sz="1200" b="1" dirty="0" smtClean="0">
              <a:latin typeface="Meiryo UI" pitchFamily="50" charset="-128"/>
              <a:ea typeface="Meiryo UI" pitchFamily="50" charset="-128"/>
              <a:cs typeface="Meiryo UI" pitchFamily="50" charset="-128"/>
            </a:endParaRPr>
          </a:p>
          <a:p>
            <a:pPr algn="just" fontAlgn="base">
              <a:lnSpc>
                <a:spcPts val="18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b="1" dirty="0">
                <a:latin typeface="Meiryo UI" pitchFamily="50" charset="-128"/>
                <a:ea typeface="Meiryo UI" pitchFamily="50" charset="-128"/>
                <a:cs typeface="Meiryo UI" pitchFamily="50" charset="-128"/>
              </a:rPr>
              <a:t>商業店舗等があり、一定の生活利便施設は整って</a:t>
            </a:r>
            <a:r>
              <a:rPr lang="ja-JP" altLang="en-US" sz="1200" b="1" dirty="0" smtClean="0">
                <a:latin typeface="Meiryo UI" pitchFamily="50" charset="-128"/>
                <a:ea typeface="Meiryo UI" pitchFamily="50" charset="-128"/>
                <a:cs typeface="Meiryo UI" pitchFamily="50" charset="-128"/>
              </a:rPr>
              <a:t>いる</a:t>
            </a:r>
            <a:endParaRPr lang="en-US" altLang="ja-JP" sz="1200" b="1" dirty="0" smtClean="0">
              <a:latin typeface="Meiryo UI" pitchFamily="50" charset="-128"/>
              <a:ea typeface="Meiryo UI" pitchFamily="50" charset="-128"/>
              <a:cs typeface="Meiryo UI" pitchFamily="50" charset="-128"/>
            </a:endParaRPr>
          </a:p>
          <a:p>
            <a:pPr lvl="0" algn="just" fontAlgn="base">
              <a:lnSpc>
                <a:spcPts val="1800"/>
              </a:lnSpc>
              <a:spcBef>
                <a:spcPct val="0"/>
              </a:spcBef>
              <a:spcAft>
                <a:spcPct val="0"/>
              </a:spcAft>
            </a:pPr>
            <a:r>
              <a:rPr lang="ja-JP" altLang="en-US" sz="1200" b="1" dirty="0">
                <a:latin typeface="Meiryo UI" pitchFamily="50" charset="-128"/>
                <a:ea typeface="Meiryo UI" pitchFamily="50" charset="-128"/>
                <a:cs typeface="Meiryo UI" pitchFamily="50" charset="-128"/>
              </a:rPr>
              <a:t>　○交通には、一定の課題あり（都心から約１時間。最寄駅からバス</a:t>
            </a:r>
            <a:r>
              <a:rPr lang="en-US" altLang="ja-JP" sz="1200" b="1" dirty="0">
                <a:latin typeface="Meiryo UI" pitchFamily="50" charset="-128"/>
                <a:ea typeface="Meiryo UI" pitchFamily="50" charset="-128"/>
                <a:cs typeface="Meiryo UI" pitchFamily="50" charset="-128"/>
              </a:rPr>
              <a:t>10</a:t>
            </a:r>
            <a:r>
              <a:rPr lang="ja-JP" altLang="en-US" sz="1200" b="1" dirty="0">
                <a:latin typeface="Meiryo UI" pitchFamily="50" charset="-128"/>
                <a:ea typeface="Meiryo UI" pitchFamily="50" charset="-128"/>
                <a:cs typeface="Meiryo UI" pitchFamily="50" charset="-128"/>
              </a:rPr>
              <a:t>分、急な</a:t>
            </a:r>
            <a:r>
              <a:rPr lang="ja-JP" altLang="en-US" sz="1200" b="1" dirty="0" smtClean="0">
                <a:latin typeface="Meiryo UI" pitchFamily="50" charset="-128"/>
                <a:ea typeface="Meiryo UI" pitchFamily="50" charset="-128"/>
                <a:cs typeface="Meiryo UI" pitchFamily="50" charset="-128"/>
              </a:rPr>
              <a:t>坂道）</a:t>
            </a:r>
            <a:endParaRPr lang="en-US" altLang="ja-JP" sz="1200" b="1" dirty="0">
              <a:latin typeface="Meiryo UI" pitchFamily="50" charset="-128"/>
              <a:ea typeface="Meiryo UI" pitchFamily="50" charset="-128"/>
              <a:cs typeface="Meiryo UI"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39</a:t>
            </a:fld>
            <a:endParaRPr kumimoji="1" lang="ja-JP" altLang="en-US" dirty="0"/>
          </a:p>
        </p:txBody>
      </p:sp>
    </p:spTree>
    <p:extLst>
      <p:ext uri="{BB962C8B-B14F-4D97-AF65-F5344CB8AC3E}">
        <p14:creationId xmlns:p14="http://schemas.microsoft.com/office/powerpoint/2010/main" val="21467177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0"/>
            <a:ext cx="9144000" cy="369332"/>
          </a:xfrm>
          <a:prstGeom prst="rect">
            <a:avLst/>
          </a:prstGeom>
          <a:solidFill>
            <a:schemeClr val="accent1"/>
          </a:solidFill>
        </p:spPr>
        <p:txBody>
          <a:bodyPr vert="horz" lIns="91440" tIns="45720" rIns="91440" bIns="45720" rtlCol="0" anchor="ctr">
            <a:noAutofit/>
          </a:bodyPr>
          <a:lstStyle>
            <a:defPPr>
              <a:defRPr lang="ja-JP"/>
            </a:defPPr>
            <a:lvl1pPr marR="0" lvl="0" indent="0" fontAlgn="auto">
              <a:lnSpc>
                <a:spcPct val="100000"/>
              </a:lnSpc>
              <a:spcBef>
                <a:spcPct val="0"/>
              </a:spcBef>
              <a:spcAft>
                <a:spcPts val="0"/>
              </a:spcAft>
              <a:buClrTx/>
              <a:buSzTx/>
              <a:buFontTx/>
              <a:buNone/>
              <a:tabLst/>
              <a:defRPr b="1">
                <a:solidFill>
                  <a:schemeClr val="bg1"/>
                </a:solidFill>
                <a:latin typeface="Meiryo UI" pitchFamily="50" charset="-128"/>
                <a:ea typeface="Meiryo UI" pitchFamily="50" charset="-128"/>
                <a:cs typeface="Meiryo UI" pitchFamily="50" charset="-128"/>
              </a:defRPr>
            </a:lvl1pPr>
          </a:lstStyle>
          <a:p>
            <a:r>
              <a:rPr lang="en-US" altLang="ja-JP" dirty="0" smtClean="0"/>
              <a:t>◆</a:t>
            </a:r>
            <a:r>
              <a:rPr lang="ja-JP" altLang="en-US" dirty="0" smtClean="0"/>
              <a:t>課題認識　②郊外住宅地</a:t>
            </a:r>
            <a:r>
              <a:rPr lang="en-US" altLang="ja-JP" dirty="0" smtClean="0"/>
              <a:t>_WG</a:t>
            </a:r>
            <a:r>
              <a:rPr lang="ja-JP" altLang="en-US" dirty="0"/>
              <a:t>等</a:t>
            </a:r>
            <a:r>
              <a:rPr lang="ja-JP" altLang="en-US" dirty="0" smtClean="0"/>
              <a:t>の議論から抽出された課題</a:t>
            </a:r>
            <a:endParaRPr lang="ja-JP" dirty="0"/>
          </a:p>
        </p:txBody>
      </p:sp>
      <p:sp>
        <p:nvSpPr>
          <p:cNvPr id="6147" name="Text Box 3"/>
          <p:cNvSpPr txBox="1">
            <a:spLocks noChangeArrowheads="1"/>
          </p:cNvSpPr>
          <p:nvPr/>
        </p:nvSpPr>
        <p:spPr bwMode="auto">
          <a:xfrm>
            <a:off x="123006" y="476672"/>
            <a:ext cx="8841482" cy="5688632"/>
          </a:xfrm>
          <a:prstGeom prst="rect">
            <a:avLst/>
          </a:prstGeom>
          <a:solidFill>
            <a:srgbClr val="FFFFFF"/>
          </a:solidFill>
          <a:ln w="9525">
            <a:solidFill>
              <a:srgbClr val="548DD4"/>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en-US" altLang="ja-JP" sz="1200" b="1" i="0" u="none" strike="noStrike" cap="none" normalizeH="0" baseline="0" dirty="0" smtClean="0">
                <a:ln>
                  <a:noFill/>
                </a:ln>
                <a:effectLst/>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河内長野市全体</a:t>
            </a: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a:t>
            </a:r>
          </a:p>
          <a:p>
            <a:pPr algn="just" fontAlgn="base">
              <a:lnSpc>
                <a:spcPts val="1600"/>
              </a:lnSpc>
              <a:spcBef>
                <a:spcPct val="0"/>
              </a:spcBef>
              <a:spcAft>
                <a:spcPct val="0"/>
              </a:spcAf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○都市ブランドの向上と転入・定住化</a:t>
            </a:r>
            <a:r>
              <a:rPr lang="ja-JP" altLang="en-US" sz="1200" b="1" dirty="0">
                <a:latin typeface="Meiryo UI" pitchFamily="50" charset="-128"/>
                <a:ea typeface="Meiryo UI" pitchFamily="50" charset="-128"/>
                <a:cs typeface="Meiryo UI" pitchFamily="50" charset="-128"/>
              </a:rPr>
              <a:t>の</a:t>
            </a:r>
            <a:r>
              <a:rPr lang="ja-JP" altLang="en-US" sz="1200" b="1" dirty="0" smtClean="0">
                <a:latin typeface="Meiryo UI" pitchFamily="50" charset="-128"/>
                <a:ea typeface="Meiryo UI" pitchFamily="50" charset="-128"/>
                <a:cs typeface="Meiryo UI" pitchFamily="50" charset="-128"/>
              </a:rPr>
              <a:t>促進</a:t>
            </a:r>
            <a:endParaRPr lang="en-US" altLang="ja-JP" sz="1200" b="1"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・市役所と市民が協働で行う都市ブランド戦略の推進（河内長野市ブランドの構築）</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dirty="0" smtClean="0">
                <a:latin typeface="Meiryo UI" pitchFamily="50" charset="-128"/>
                <a:ea typeface="Meiryo UI" pitchFamily="50" charset="-128"/>
                <a:cs typeface="Meiryo UI" pitchFamily="50" charset="-128"/>
              </a:rPr>
              <a:t>　　 ・「かわちながので暮らそう！」をキャッチフレーズとした市内外に向けた転入・定住化の情報発信</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・地域資源の活用により産業振興を図り、若年層の定住を促進</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○都市空間の形成</a:t>
            </a:r>
            <a:endParaRPr kumimoji="1" lang="en-US" altLang="ja-JP" sz="1200" b="1" i="0" u="none" strike="noStrike" cap="none" normalizeH="0" baseline="0" dirty="0" smtClean="0">
              <a:ln>
                <a:noFill/>
              </a:ln>
              <a:effectLst/>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・「拠点」と「ネットワーク」により構成する集約連携都市（ネットワーク型コンパクトシティ）の実現</a:t>
            </a:r>
            <a:endParaRPr lang="en-US" altLang="ja-JP" sz="1200" dirty="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子</a:t>
            </a:r>
            <a:r>
              <a:rPr lang="ja-JP" altLang="en-US" sz="1200" b="1" dirty="0">
                <a:latin typeface="Meiryo UI" pitchFamily="50" charset="-128"/>
                <a:ea typeface="Meiryo UI" pitchFamily="50" charset="-128"/>
                <a:cs typeface="Meiryo UI" pitchFamily="50" charset="-128"/>
              </a:rPr>
              <a:t>育て世代の呼び込み</a:t>
            </a:r>
          </a:p>
          <a:p>
            <a:pPr lvl="0" algn="just" fontAlgn="base">
              <a:lnSpc>
                <a:spcPts val="16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・これまでの子育て・教育支援策に加え、教育立市宣言都市としての</a:t>
            </a:r>
            <a:r>
              <a:rPr lang="ja-JP" altLang="en-US" sz="1200" dirty="0" smtClean="0">
                <a:latin typeface="Meiryo UI" pitchFamily="50" charset="-128"/>
                <a:ea typeface="Meiryo UI" pitchFamily="50" charset="-128"/>
                <a:cs typeface="Meiryo UI" pitchFamily="50" charset="-128"/>
              </a:rPr>
              <a:t>取組み（</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）を推進</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生きる力の育成、健やかな成長支援、地域の子育て環境づくり、家庭への支援を４つの柱とした取組み</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地域包括</a:t>
            </a:r>
            <a:r>
              <a:rPr lang="ja-JP" altLang="en-US" sz="1200" b="1" dirty="0" smtClean="0">
                <a:latin typeface="Meiryo UI" pitchFamily="50" charset="-128"/>
                <a:ea typeface="Meiryo UI" pitchFamily="50" charset="-128"/>
                <a:cs typeface="Meiryo UI" pitchFamily="50" charset="-128"/>
              </a:rPr>
              <a:t>ケアシステムの基盤づくり</a:t>
            </a:r>
            <a:endParaRPr lang="ja-JP" altLang="en-US" sz="1200" b="1" dirty="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・地域包括ケアシステムの中核的機関を担う地域包括支援センターにおける取組みの強化</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・在宅医療・介護の連携、</a:t>
            </a:r>
            <a:r>
              <a:rPr lang="ja-JP" altLang="en-US" sz="1200" dirty="0">
                <a:latin typeface="Meiryo UI" pitchFamily="50" charset="-128"/>
                <a:ea typeface="Meiryo UI" pitchFamily="50" charset="-128"/>
                <a:cs typeface="Meiryo UI" pitchFamily="50" charset="-128"/>
              </a:rPr>
              <a:t>在宅サービス・施設</a:t>
            </a:r>
            <a:r>
              <a:rPr lang="ja-JP" altLang="en-US" sz="1200" dirty="0" smtClean="0">
                <a:latin typeface="Meiryo UI" pitchFamily="50" charset="-128"/>
                <a:ea typeface="Meiryo UI" pitchFamily="50" charset="-128"/>
                <a:cs typeface="Meiryo UI" pitchFamily="50" charset="-128"/>
              </a:rPr>
              <a:t>サービスの充実、地域全体で高齢者の生活全般を支える体制づくり</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介護予防と健康づくりの推進</a:t>
            </a:r>
            <a:endParaRPr lang="en-US" altLang="ja-JP" sz="1200" b="1"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・要支援者等高齢者に対する効果的・効率的なサービス提供を可能とする体制づくり</a:t>
            </a: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・生活習慣病の予防強化、健康づくりに関する知識の普及啓発、健康づくりの場と機会の提供</a:t>
            </a:r>
            <a:endParaRPr lang="en-US" altLang="ja-JP" sz="1200" dirty="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○認知症施策の推進</a:t>
            </a:r>
            <a:endParaRPr lang="en-US" altLang="ja-JP" sz="1200" b="1"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認知症高齢者やその家族を支える仕組みづくり</a:t>
            </a:r>
            <a:endParaRPr lang="en-US" altLang="ja-JP" sz="1200" dirty="0">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  ○高齢者の生きがいづく</a:t>
            </a:r>
            <a:r>
              <a:rPr kumimoji="1" lang="ja-JP" altLang="en-US" sz="1200" b="1" i="0" u="none" strike="noStrike" cap="none" normalizeH="0" baseline="0" dirty="0" err="1" smtClean="0">
                <a:ln>
                  <a:noFill/>
                </a:ln>
                <a:effectLst/>
                <a:latin typeface="Meiryo UI" pitchFamily="50" charset="-128"/>
                <a:ea typeface="Meiryo UI" pitchFamily="50" charset="-128"/>
                <a:cs typeface="Meiryo UI" pitchFamily="50" charset="-128"/>
              </a:rPr>
              <a:t>り</a:t>
            </a: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、社会への参加</a:t>
            </a:r>
            <a:endParaRPr kumimoji="1" lang="en-US" altLang="ja-JP" sz="1200" b="1" i="0" u="none" strike="noStrike" cap="none" normalizeH="0" baseline="0" dirty="0" smtClean="0">
              <a:ln>
                <a:noFill/>
              </a:ln>
              <a:effectLst/>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・老人クラブ活動の充実、ボランティア</a:t>
            </a:r>
            <a:r>
              <a:rPr lang="ja-JP" altLang="en-US" sz="1200" dirty="0">
                <a:latin typeface="Meiryo UI" pitchFamily="50" charset="-128"/>
                <a:ea typeface="Meiryo UI" pitchFamily="50" charset="-128"/>
                <a:cs typeface="Meiryo UI" pitchFamily="50" charset="-128"/>
              </a:rPr>
              <a:t>や</a:t>
            </a:r>
            <a:r>
              <a:rPr lang="en-US" altLang="ja-JP" sz="1200" dirty="0">
                <a:latin typeface="Meiryo UI" pitchFamily="50" charset="-128"/>
                <a:ea typeface="Meiryo UI" pitchFamily="50" charset="-128"/>
                <a:cs typeface="Meiryo UI" pitchFamily="50" charset="-128"/>
              </a:rPr>
              <a:t>NPO</a:t>
            </a:r>
            <a:r>
              <a:rPr lang="ja-JP" altLang="en-US" sz="1200" dirty="0">
                <a:latin typeface="Meiryo UI" pitchFamily="50" charset="-128"/>
                <a:ea typeface="Meiryo UI" pitchFamily="50" charset="-128"/>
                <a:cs typeface="Meiryo UI" pitchFamily="50" charset="-128"/>
              </a:rPr>
              <a:t>活動への参加</a:t>
            </a:r>
            <a:r>
              <a:rPr lang="ja-JP" altLang="en-US" sz="1200" dirty="0" smtClean="0">
                <a:latin typeface="Meiryo UI" pitchFamily="50" charset="-128"/>
                <a:ea typeface="Meiryo UI" pitchFamily="50" charset="-128"/>
                <a:cs typeface="Meiryo UI" pitchFamily="50" charset="-128"/>
              </a:rPr>
              <a:t>促進、子どもと高齢者がふれあう機会の充実（多世代間交流）</a:t>
            </a:r>
            <a:endParaRPr lang="en-US" altLang="ja-JP" sz="1200" dirty="0" smtClean="0">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r>
              <a:rPr kumimoji="1" lang="ja-JP" altLang="en-US" sz="1200" i="0" u="none" strike="noStrike" cap="none" normalizeH="0" baseline="0" dirty="0">
                <a:ln>
                  <a:noFill/>
                </a:ln>
                <a:effectLst/>
                <a:latin typeface="Meiryo UI" pitchFamily="50" charset="-128"/>
                <a:ea typeface="Meiryo UI" pitchFamily="50" charset="-128"/>
                <a:cs typeface="Meiryo UI" pitchFamily="50" charset="-128"/>
              </a:rPr>
              <a:t>　</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　</a:t>
            </a:r>
            <a:r>
              <a:rPr kumimoji="1" lang="ja-JP" altLang="en-US" sz="1200" i="0" u="none" strike="noStrike" cap="none" normalizeH="0" dirty="0" smtClean="0">
                <a:ln>
                  <a:noFill/>
                </a:ln>
                <a:effectLst/>
                <a:latin typeface="Meiryo UI" pitchFamily="50" charset="-128"/>
                <a:ea typeface="Meiryo UI" pitchFamily="50" charset="-128"/>
                <a:cs typeface="Meiryo UI" pitchFamily="50" charset="-128"/>
              </a:rPr>
              <a:t> ・高齢者就労等の社会貢献を支える環境</a:t>
            </a:r>
            <a:r>
              <a:rPr lang="ja-JP" altLang="en-US" sz="1200" dirty="0" smtClean="0">
                <a:latin typeface="Meiryo UI" pitchFamily="50" charset="-128"/>
                <a:ea typeface="Meiryo UI" pitchFamily="50" charset="-128"/>
                <a:cs typeface="Meiryo UI" pitchFamily="50" charset="-128"/>
              </a:rPr>
              <a:t>づくり、企業の雇用ニーズと高齢者の就労ニーズとのマッチング</a:t>
            </a:r>
            <a:endParaRPr lang="en-US" altLang="ja-JP" sz="1200" dirty="0" smtClean="0">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　○</a:t>
            </a:r>
            <a:r>
              <a:rPr kumimoji="1" lang="ja-JP" altLang="en-US" sz="1200" b="1" i="0" u="none" strike="noStrike" cap="none" normalizeH="0" baseline="0" dirty="0" smtClean="0">
                <a:ln>
                  <a:noFill/>
                </a:ln>
                <a:effectLst/>
                <a:latin typeface="Meiryo UI" pitchFamily="50" charset="-128"/>
                <a:ea typeface="Meiryo UI" pitchFamily="50" charset="-128"/>
                <a:cs typeface="Meiryo UI" pitchFamily="50" charset="-128"/>
              </a:rPr>
              <a:t>市民協働の推進と地域コミュニティの活性化</a:t>
            </a:r>
            <a:endParaRPr kumimoji="1" lang="en-US" altLang="ja-JP" sz="1200" b="1"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・河内長野市版ボランティアポイント制度の構築</a:t>
            </a:r>
            <a:endParaRPr lang="en-US" altLang="ja-JP" sz="1200" dirty="0" smtClean="0">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r>
              <a:rPr kumimoji="1" lang="ja-JP" altLang="en-US" sz="1200" i="0" u="none" strike="noStrike" cap="none" normalizeH="0" baseline="0" dirty="0">
                <a:ln>
                  <a:noFill/>
                </a:ln>
                <a:effectLst/>
                <a:latin typeface="Meiryo UI" pitchFamily="50" charset="-128"/>
                <a:ea typeface="Meiryo UI" pitchFamily="50" charset="-128"/>
                <a:cs typeface="Meiryo UI" pitchFamily="50" charset="-128"/>
              </a:rPr>
              <a:t>　</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　 ・超高齢化社会を見据えた公益活動団体や事業者など、多様な主体による地域の担い手づくりの推進</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住宅環境、公共交通の充実</a:t>
            </a:r>
            <a:endParaRPr lang="en-US" altLang="ja-JP" sz="1200" b="1" dirty="0" smtClean="0">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r>
              <a:rPr kumimoji="1" lang="ja-JP" altLang="en-US" sz="1200" i="0" u="none" strike="noStrike" cap="none" normalizeH="0" baseline="0" dirty="0">
                <a:ln>
                  <a:noFill/>
                </a:ln>
                <a:effectLst/>
                <a:latin typeface="Meiryo UI" pitchFamily="50" charset="-128"/>
                <a:ea typeface="Meiryo UI" pitchFamily="50" charset="-128"/>
                <a:cs typeface="Meiryo UI" pitchFamily="50" charset="-128"/>
              </a:rPr>
              <a:t>　</a:t>
            </a:r>
            <a:r>
              <a:rPr kumimoji="1" lang="ja-JP" altLang="en-US" sz="1200" i="0" u="none" strike="noStrike" cap="none" normalizeH="0" baseline="0" dirty="0" smtClean="0">
                <a:ln>
                  <a:noFill/>
                </a:ln>
                <a:effectLst/>
                <a:latin typeface="Meiryo UI" pitchFamily="50" charset="-128"/>
                <a:ea typeface="Meiryo UI" pitchFamily="50" charset="-128"/>
                <a:cs typeface="Meiryo UI" pitchFamily="50" charset="-128"/>
              </a:rPr>
              <a:t>　 ・空き家・空き地等の適正管理を促進し、住宅地の魅力を維持</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・公共交通空白・不便地域の解消、生活利便性向上に向けた市民・交通事業者・行政の協働による交通の確保</a:t>
            </a:r>
            <a:endParaRPr kumimoji="1" lang="en-US" altLang="ja-JP" sz="12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endParaRPr lang="en-US"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endParaRPr lang="en-US" altLang="ja-JP" sz="14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r>
              <a:rPr lang="ja-JP" altLang="en-US" sz="1400" dirty="0" smtClean="0">
                <a:latin typeface="Meiryo UI" pitchFamily="50" charset="-128"/>
                <a:ea typeface="Meiryo UI" pitchFamily="50" charset="-128"/>
                <a:cs typeface="Meiryo UI" pitchFamily="50" charset="-128"/>
              </a:rPr>
              <a:t>   </a:t>
            </a:r>
            <a:r>
              <a:rPr lang="ja-JP" altLang="en-US" sz="1600" b="1" dirty="0" smtClean="0">
                <a:latin typeface="Meiryo UI" pitchFamily="50" charset="-128"/>
                <a:ea typeface="Meiryo UI" pitchFamily="50" charset="-128"/>
                <a:cs typeface="Meiryo UI" pitchFamily="50" charset="-128"/>
              </a:rPr>
              <a:t>　</a:t>
            </a:r>
            <a:endParaRPr lang="ja-JP" altLang="ja-JP" sz="1200" dirty="0" smtClean="0">
              <a:latin typeface="Meiryo UI" pitchFamily="50" charset="-128"/>
              <a:ea typeface="Meiryo UI" pitchFamily="50" charset="-128"/>
              <a:cs typeface="Meiryo UI" pitchFamily="50" charset="-128"/>
            </a:endParaRPr>
          </a:p>
          <a:p>
            <a:pPr lvl="0" algn="just" fontAlgn="base">
              <a:lnSpc>
                <a:spcPts val="1600"/>
              </a:lnSpc>
              <a:spcBef>
                <a:spcPct val="0"/>
              </a:spcBef>
              <a:spcAft>
                <a:spcPct val="0"/>
              </a:spcAft>
            </a:pPr>
            <a:endParaRPr kumimoji="1" lang="ja-JP" altLang="en-US" sz="14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600"/>
              </a:lnSpc>
              <a:spcBef>
                <a:spcPct val="0"/>
              </a:spcBef>
              <a:spcAft>
                <a:spcPct val="0"/>
              </a:spcAft>
              <a:buClrTx/>
              <a:buSzTx/>
              <a:buFontTx/>
              <a:buNone/>
              <a:tabLst/>
            </a:pPr>
            <a:r>
              <a:rPr kumimoji="1" lang="ja-JP" altLang="en-US" sz="2000" i="0" u="none" strike="noStrike" cap="none" normalizeH="0" baseline="0" dirty="0" smtClean="0">
                <a:ln>
                  <a:noFill/>
                </a:ln>
                <a:effectLst/>
                <a:latin typeface="Meiryo UI" pitchFamily="50" charset="-128"/>
                <a:ea typeface="Meiryo UI" pitchFamily="50" charset="-128"/>
                <a:cs typeface="Meiryo UI" pitchFamily="50" charset="-128"/>
              </a:rPr>
              <a:t>　　　</a:t>
            </a:r>
            <a:endParaRPr kumimoji="1" lang="ja-JP" sz="1800" b="0" i="0" u="none" strike="noStrike" cap="none" normalizeH="0" baseline="0" dirty="0" smtClean="0">
              <a:ln>
                <a:noFill/>
              </a:ln>
              <a:effectLst/>
              <a:latin typeface="Meiryo UI" pitchFamily="50" charset="-128"/>
              <a:ea typeface="Meiryo UI" pitchFamily="50" charset="-128"/>
              <a:cs typeface="Meiryo UI"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40</a:t>
            </a:fld>
            <a:endParaRPr kumimoji="1" lang="ja-JP" altLang="en-US" dirty="0"/>
          </a:p>
        </p:txBody>
      </p:sp>
    </p:spTree>
    <p:extLst>
      <p:ext uri="{BB962C8B-B14F-4D97-AF65-F5344CB8AC3E}">
        <p14:creationId xmlns:p14="http://schemas.microsoft.com/office/powerpoint/2010/main" val="28479849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pPr/>
              <a:t>41</a:t>
            </a:fld>
            <a:endParaRPr kumimoji="1" lang="ja-JP" altLang="en-US"/>
          </a:p>
        </p:txBody>
      </p:sp>
      <p:sp>
        <p:nvSpPr>
          <p:cNvPr id="3" name="Text Box 3"/>
          <p:cNvSpPr txBox="1">
            <a:spLocks noChangeArrowheads="1"/>
          </p:cNvSpPr>
          <p:nvPr/>
        </p:nvSpPr>
        <p:spPr bwMode="auto">
          <a:xfrm>
            <a:off x="123006" y="404664"/>
            <a:ext cx="8841482" cy="5688632"/>
          </a:xfrm>
          <a:prstGeom prst="rect">
            <a:avLst/>
          </a:prstGeom>
          <a:solidFill>
            <a:srgbClr val="FFFFFF"/>
          </a:solidFill>
          <a:ln w="9525">
            <a:solidFill>
              <a:srgbClr val="548DD4"/>
            </a:solidFill>
            <a:miter lim="800000"/>
            <a:headEnd/>
            <a:tailEnd/>
          </a:ln>
        </p:spPr>
        <p:txBody>
          <a:bodyPr vert="horz" wrap="square" lIns="91440" tIns="45720" rIns="91440" bIns="45720" numCol="1" anchor="t" anchorCtr="0" compatLnSpc="1">
            <a:prstTxWarp prst="textNoShape">
              <a:avLst/>
            </a:prstTxWarp>
          </a:bodyPr>
          <a:lstStyle/>
          <a:p>
            <a:pPr lvl="0" algn="just" fontAlgn="base">
              <a:lnSpc>
                <a:spcPts val="17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南花台小学校区≫</a:t>
            </a: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○地域活動拠点の整備・運営</a:t>
            </a:r>
            <a:endParaRPr lang="en-US" altLang="ja-JP" sz="1200" b="1"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住民</a:t>
            </a:r>
            <a:r>
              <a:rPr lang="ja-JP" altLang="en-US" sz="1200" dirty="0">
                <a:latin typeface="Meiryo UI" pitchFamily="50" charset="-128"/>
                <a:ea typeface="Meiryo UI" pitchFamily="50" charset="-128"/>
                <a:cs typeface="Meiryo UI" pitchFamily="50" charset="-128"/>
              </a:rPr>
              <a:t>の対話・合意形成の</a:t>
            </a:r>
            <a:r>
              <a:rPr lang="ja-JP" altLang="en-US" sz="1200" dirty="0" smtClean="0">
                <a:latin typeface="Meiryo UI" pitchFamily="50" charset="-128"/>
                <a:ea typeface="Meiryo UI" pitchFamily="50" charset="-128"/>
                <a:cs typeface="Meiryo UI" pitchFamily="50" charset="-128"/>
              </a:rPr>
              <a:t>場</a:t>
            </a:r>
            <a:r>
              <a:rPr lang="ja-JP" altLang="en-US" sz="1200" dirty="0">
                <a:latin typeface="Meiryo UI" pitchFamily="50" charset="-128"/>
                <a:ea typeface="Meiryo UI" pitchFamily="50" charset="-128"/>
                <a:cs typeface="Meiryo UI" pitchFamily="50" charset="-128"/>
              </a:rPr>
              <a:t>となるよう</a:t>
            </a:r>
            <a:r>
              <a:rPr lang="ja-JP" altLang="en-US" sz="1200" dirty="0" smtClean="0">
                <a:latin typeface="Meiryo UI" pitchFamily="50" charset="-128"/>
                <a:ea typeface="Meiryo UI" pitchFamily="50" charset="-128"/>
                <a:cs typeface="Meiryo UI" pitchFamily="50" charset="-128"/>
              </a:rPr>
              <a:t>な</a:t>
            </a:r>
            <a:r>
              <a:rPr lang="ja-JP" altLang="en-US" sz="1200" dirty="0">
                <a:latin typeface="Meiryo UI" pitchFamily="50" charset="-128"/>
                <a:ea typeface="Meiryo UI" pitchFamily="50" charset="-128"/>
                <a:cs typeface="Meiryo UI" pitchFamily="50" charset="-128"/>
              </a:rPr>
              <a:t>気軽</a:t>
            </a:r>
            <a:r>
              <a:rPr lang="ja-JP" altLang="en-US" sz="1200" dirty="0" smtClean="0">
                <a:latin typeface="Meiryo UI" pitchFamily="50" charset="-128"/>
                <a:ea typeface="Meiryo UI" pitchFamily="50" charset="-128"/>
                <a:cs typeface="Meiryo UI" pitchFamily="50" charset="-128"/>
              </a:rPr>
              <a:t>に住民が集まれる</a:t>
            </a:r>
            <a:r>
              <a:rPr lang="ja-JP" altLang="en-US" sz="1200" dirty="0">
                <a:latin typeface="Meiryo UI" pitchFamily="50" charset="-128"/>
                <a:ea typeface="Meiryo UI" pitchFamily="50" charset="-128"/>
                <a:cs typeface="Meiryo UI" pitchFamily="50" charset="-128"/>
              </a:rPr>
              <a:t>拠点の</a:t>
            </a:r>
            <a:r>
              <a:rPr lang="ja-JP" altLang="en-US" sz="1200" dirty="0" smtClean="0">
                <a:latin typeface="Meiryo UI" pitchFamily="50" charset="-128"/>
                <a:ea typeface="Meiryo UI" pitchFamily="50" charset="-128"/>
                <a:cs typeface="Meiryo UI" pitchFamily="50" charset="-128"/>
              </a:rPr>
              <a:t>整備（商業施設空き店舗の活用）</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・誰でも、いつでも、活動が行える場⇒「やってみることのできる場」をイメージした利用形態の検討</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・拠点整備後</a:t>
            </a:r>
            <a:r>
              <a:rPr lang="ja-JP" altLang="en-US" sz="1200" dirty="0">
                <a:latin typeface="Meiryo UI" pitchFamily="50" charset="-128"/>
                <a:ea typeface="Meiryo UI" pitchFamily="50" charset="-128"/>
                <a:cs typeface="Meiryo UI" pitchFamily="50" charset="-128"/>
              </a:rPr>
              <a:t>の</a:t>
            </a:r>
            <a:r>
              <a:rPr lang="ja-JP" altLang="en-US" sz="1200" dirty="0" smtClean="0">
                <a:latin typeface="Meiryo UI" pitchFamily="50" charset="-128"/>
                <a:ea typeface="Meiryo UI" pitchFamily="50" charset="-128"/>
                <a:cs typeface="Meiryo UI" pitchFamily="50" charset="-128"/>
              </a:rPr>
              <a:t>持続</a:t>
            </a:r>
            <a:r>
              <a:rPr lang="ja-JP" altLang="en-US" sz="1200" dirty="0">
                <a:latin typeface="Meiryo UI" pitchFamily="50" charset="-128"/>
                <a:ea typeface="Meiryo UI" pitchFamily="50" charset="-128"/>
                <a:cs typeface="Meiryo UI" pitchFamily="50" charset="-128"/>
              </a:rPr>
              <a:t>可能な</a:t>
            </a:r>
            <a:r>
              <a:rPr lang="ja-JP" altLang="en-US" sz="1200" dirty="0" smtClean="0">
                <a:latin typeface="Meiryo UI" pitchFamily="50" charset="-128"/>
                <a:ea typeface="Meiryo UI" pitchFamily="50" charset="-128"/>
                <a:cs typeface="Meiryo UI" pitchFamily="50" charset="-128"/>
              </a:rPr>
              <a:t>運営・組織の構築</a:t>
            </a:r>
            <a:endParaRPr lang="ja-JP" altLang="en-US" sz="1200" dirty="0">
              <a:latin typeface="Meiryo UI" pitchFamily="50" charset="-128"/>
              <a:ea typeface="Meiryo UI" pitchFamily="50" charset="-128"/>
              <a:cs typeface="Meiryo UI" pitchFamily="50" charset="-128"/>
            </a:endParaRPr>
          </a:p>
          <a:p>
            <a:pPr algn="just" fontAlgn="base">
              <a:lnSpc>
                <a:spcPts val="17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まちの情報発信・情報共有の仕組みづくり</a:t>
            </a:r>
            <a:endParaRPr lang="en-US" altLang="ja-JP" sz="1200" b="1" dirty="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smtClean="0">
                <a:latin typeface="Meiryo UI" pitchFamily="50" charset="-128"/>
                <a:ea typeface="Meiryo UI" pitchFamily="50" charset="-128"/>
                <a:cs typeface="Meiryo UI" pitchFamily="50" charset="-128"/>
              </a:rPr>
              <a:t>　　・地域ＨＰ（咲</a:t>
            </a:r>
            <a:r>
              <a:rPr lang="ja-JP" altLang="en-US" sz="1200" dirty="0" err="1" smtClean="0">
                <a:latin typeface="Meiryo UI" pitchFamily="50" charset="-128"/>
                <a:ea typeface="Meiryo UI" pitchFamily="50" charset="-128"/>
                <a:cs typeface="Meiryo UI" pitchFamily="50" charset="-128"/>
              </a:rPr>
              <a:t>っく</a:t>
            </a:r>
            <a:r>
              <a:rPr lang="ja-JP" altLang="en-US" sz="1200" dirty="0" smtClean="0">
                <a:latin typeface="Meiryo UI" pitchFamily="50" charset="-128"/>
                <a:ea typeface="Meiryo UI" pitchFamily="50" charset="-128"/>
                <a:cs typeface="Meiryo UI" pitchFamily="50" charset="-128"/>
              </a:rPr>
              <a:t>南花台</a:t>
            </a:r>
            <a:r>
              <a:rPr lang="en-US" altLang="ja-JP" sz="1200" dirty="0" smtClean="0">
                <a:latin typeface="Meiryo UI" pitchFamily="50" charset="-128"/>
                <a:ea typeface="Meiryo UI" pitchFamily="50" charset="-128"/>
                <a:cs typeface="Meiryo UI" pitchFamily="50" charset="-128"/>
              </a:rPr>
              <a:t>.com</a:t>
            </a:r>
            <a:r>
              <a:rPr lang="ja-JP" altLang="en-US" sz="1200" dirty="0" smtClean="0">
                <a:latin typeface="Meiryo UI" pitchFamily="50" charset="-128"/>
                <a:ea typeface="Meiryo UI" pitchFamily="50" charset="-128"/>
                <a:cs typeface="Meiryo UI" pitchFamily="50" charset="-128"/>
              </a:rPr>
              <a:t>）の運営・管理者、まちネタ投稿者（サポーター）の担い手不足</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○健康づくりを通じた地域住民間の交流</a:t>
            </a: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・健康セミナー（初回・中間・最終の全３回）や病院健康講座を通じた多世代間交流の促進</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・健康仲間づくりを通じた地域をリードできる新たな人材の発掘・育成</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・引きこもりがちな健康意識の低い住民に対する健康づくりへの誘導・啓発</a:t>
            </a:r>
            <a:endParaRPr lang="en-US" altLang="ja-JP" sz="1200" dirty="0" smtClean="0">
              <a:latin typeface="Meiryo UI" pitchFamily="50" charset="-128"/>
              <a:ea typeface="Meiryo UI" pitchFamily="50" charset="-128"/>
              <a:cs typeface="Meiryo UI" pitchFamily="50" charset="-128"/>
            </a:endParaRPr>
          </a:p>
          <a:p>
            <a:pPr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b="1" dirty="0">
                <a:latin typeface="Meiryo UI" pitchFamily="50" charset="-128"/>
                <a:ea typeface="Meiryo UI" pitchFamily="50" charset="-128"/>
                <a:cs typeface="Meiryo UI" pitchFamily="50" charset="-128"/>
              </a:rPr>
              <a:t>○地域課題の解決につながる高齢者の生きがいづく</a:t>
            </a:r>
            <a:r>
              <a:rPr lang="ja-JP" altLang="en-US" sz="1200" b="1" dirty="0" err="1" smtClean="0">
                <a:latin typeface="Meiryo UI" pitchFamily="50" charset="-128"/>
                <a:ea typeface="Meiryo UI" pitchFamily="50" charset="-128"/>
                <a:cs typeface="Meiryo UI" pitchFamily="50" charset="-128"/>
              </a:rPr>
              <a:t>り</a:t>
            </a:r>
            <a:endParaRPr lang="en-US" altLang="ja-JP" sz="1200" b="1" dirty="0" smtClean="0">
              <a:latin typeface="Meiryo UI" pitchFamily="50" charset="-128"/>
              <a:ea typeface="Meiryo UI" pitchFamily="50" charset="-128"/>
              <a:cs typeface="Meiryo UI" pitchFamily="50" charset="-128"/>
            </a:endParaRPr>
          </a:p>
          <a:p>
            <a:pPr algn="just" fontAlgn="base">
              <a:lnSpc>
                <a:spcPts val="17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・アクティブシニアが活躍できる場の提供</a:t>
            </a:r>
            <a:endParaRPr lang="en-US" altLang="ja-JP" sz="1200" dirty="0" smtClean="0">
              <a:latin typeface="Meiryo UI" pitchFamily="50" charset="-128"/>
              <a:ea typeface="Meiryo UI" pitchFamily="50" charset="-128"/>
              <a:cs typeface="Meiryo UI" pitchFamily="50" charset="-128"/>
            </a:endParaRPr>
          </a:p>
          <a:p>
            <a:pPr algn="just" fontAlgn="base">
              <a:lnSpc>
                <a:spcPts val="17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 ・高齢者の困りごとや悩みごとなどの</a:t>
            </a:r>
            <a:r>
              <a:rPr lang="ja-JP" altLang="en-US" sz="1200" dirty="0" smtClean="0">
                <a:latin typeface="Meiryo UI" pitchFamily="50" charset="-128"/>
                <a:ea typeface="Meiryo UI" pitchFamily="50" charset="-128"/>
                <a:cs typeface="Meiryo UI" pitchFamily="50" charset="-128"/>
              </a:rPr>
              <a:t>把握、分析</a:t>
            </a:r>
            <a:endParaRPr lang="ja-JP" altLang="en-US" sz="1200" dirty="0">
              <a:latin typeface="Meiryo UI" pitchFamily="50" charset="-128"/>
              <a:ea typeface="Meiryo UI" pitchFamily="50" charset="-128"/>
              <a:cs typeface="Meiryo UI" pitchFamily="50" charset="-128"/>
            </a:endParaRPr>
          </a:p>
          <a:p>
            <a:pPr algn="just" fontAlgn="base">
              <a:lnSpc>
                <a:spcPts val="1700"/>
              </a:lnSpc>
              <a:spcBef>
                <a:spcPct val="0"/>
              </a:spcBef>
              <a:spcAft>
                <a:spcPct val="0"/>
              </a:spcAft>
            </a:pPr>
            <a:r>
              <a:rPr lang="ja-JP" altLang="en-US" sz="1200" dirty="0" smtClean="0">
                <a:latin typeface="Meiryo UI" pitchFamily="50" charset="-128"/>
                <a:ea typeface="Meiryo UI" pitchFamily="50" charset="-128"/>
                <a:cs typeface="Meiryo UI" pitchFamily="50" charset="-128"/>
              </a:rPr>
              <a:t>　　 ・ソーシャルビジネスにつながる健康寿命延伸産業の創出と生活支援等の住民サービスとのマッチング</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○空き家、空き地の有効活用の検討</a:t>
            </a: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UR</a:t>
            </a:r>
            <a:r>
              <a:rPr lang="ja-JP" altLang="en-US" sz="1200" dirty="0">
                <a:latin typeface="Meiryo UI" pitchFamily="50" charset="-128"/>
                <a:ea typeface="Meiryo UI" pitchFamily="50" charset="-128"/>
                <a:cs typeface="Meiryo UI" pitchFamily="50" charset="-128"/>
              </a:rPr>
              <a:t>団地</a:t>
            </a:r>
            <a:r>
              <a:rPr lang="ja-JP" altLang="en-US" sz="1200" dirty="0" smtClean="0">
                <a:latin typeface="Meiryo UI" pitchFamily="50" charset="-128"/>
                <a:ea typeface="Meiryo UI" pitchFamily="50" charset="-128"/>
                <a:cs typeface="Meiryo UI" pitchFamily="50" charset="-128"/>
              </a:rPr>
              <a:t>の再編・集約化</a:t>
            </a:r>
            <a:r>
              <a:rPr lang="ja-JP" altLang="en-US" sz="1200" dirty="0">
                <a:latin typeface="Meiryo UI" pitchFamily="50" charset="-128"/>
                <a:ea typeface="Meiryo UI" pitchFamily="50" charset="-128"/>
                <a:cs typeface="Meiryo UI" pitchFamily="50" charset="-128"/>
              </a:rPr>
              <a:t>や入居</a:t>
            </a:r>
            <a:r>
              <a:rPr lang="ja-JP" altLang="en-US" sz="1200" dirty="0" smtClean="0">
                <a:latin typeface="Meiryo UI" pitchFamily="50" charset="-128"/>
                <a:ea typeface="Meiryo UI" pitchFamily="50" charset="-128"/>
                <a:cs typeface="Meiryo UI" pitchFamily="50" charset="-128"/>
              </a:rPr>
              <a:t>促進など、団地再編プロジェクトの推進</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・空き地等を利用した地域活動の実施、まちの価値を高めるための事業の推進</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smtClean="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○南花台にしかない子育て・子育ち環境の創出</a:t>
            </a:r>
            <a:endParaRPr lang="en-US" altLang="ja-JP" sz="1200" b="1"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・子育て世代のネットワークの構築</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・「親が子供を育てる環境」と「子供が自ら育つ環境」の創出</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○住民の、住民ための、住民による地域活動の推進</a:t>
            </a:r>
            <a:endParaRPr lang="en-US" altLang="ja-JP" sz="1200" b="1" dirty="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smtClean="0">
                <a:latin typeface="Meiryo UI" pitchFamily="50" charset="-128"/>
                <a:ea typeface="Meiryo UI" pitchFamily="50" charset="-128"/>
                <a:cs typeface="Meiryo UI" pitchFamily="50" charset="-128"/>
              </a:rPr>
              <a:t>　　 ・住民集会を通じた住民の「生」の声の吸い上げ</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b="1"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・住民を対象とした各種イベントの開催による地域コミュニティの形成</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smtClean="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地域内で輻輳する会議体の整理</a:t>
            </a:r>
            <a:r>
              <a:rPr lang="ja-JP" altLang="en-US" sz="1200" dirty="0" smtClean="0">
                <a:latin typeface="Meiryo UI" pitchFamily="50" charset="-128"/>
                <a:ea typeface="Meiryo UI" pitchFamily="50" charset="-128"/>
                <a:cs typeface="Meiryo UI" pitchFamily="50" charset="-128"/>
              </a:rPr>
              <a:t>　</a:t>
            </a:r>
            <a:endParaRPr lang="en-US"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・総合計画、地区計画策定のための検討会議と本事業の検討会議との棲み分け</a:t>
            </a:r>
            <a:endParaRPr lang="en-US" altLang="ja-JP" sz="14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r>
              <a:rPr lang="ja-JP" altLang="en-US" sz="1400" dirty="0" smtClean="0">
                <a:latin typeface="Meiryo UI" pitchFamily="50" charset="-128"/>
                <a:ea typeface="Meiryo UI" pitchFamily="50" charset="-128"/>
                <a:cs typeface="Meiryo UI" pitchFamily="50" charset="-128"/>
              </a:rPr>
              <a:t>   </a:t>
            </a:r>
            <a:r>
              <a:rPr lang="ja-JP" altLang="en-US" sz="1600" b="1" dirty="0" smtClean="0">
                <a:latin typeface="Meiryo UI" pitchFamily="50" charset="-128"/>
                <a:ea typeface="Meiryo UI" pitchFamily="50" charset="-128"/>
                <a:cs typeface="Meiryo UI" pitchFamily="50" charset="-128"/>
              </a:rPr>
              <a:t>　</a:t>
            </a:r>
            <a:endParaRPr lang="ja-JP" altLang="ja-JP" sz="1200" dirty="0" smtClean="0">
              <a:latin typeface="Meiryo UI" pitchFamily="50" charset="-128"/>
              <a:ea typeface="Meiryo UI" pitchFamily="50" charset="-128"/>
              <a:cs typeface="Meiryo UI" pitchFamily="50" charset="-128"/>
            </a:endParaRPr>
          </a:p>
          <a:p>
            <a:pPr lvl="0" algn="just" fontAlgn="base">
              <a:lnSpc>
                <a:spcPts val="1700"/>
              </a:lnSpc>
              <a:spcBef>
                <a:spcPct val="0"/>
              </a:spcBef>
              <a:spcAft>
                <a:spcPct val="0"/>
              </a:spcAft>
            </a:pPr>
            <a:endParaRPr kumimoji="1" lang="ja-JP" altLang="en-US" sz="1400" i="0" u="none" strike="noStrike" cap="none" normalizeH="0" baseline="0" dirty="0" smtClean="0">
              <a:ln>
                <a:noFill/>
              </a:ln>
              <a:effectLst/>
              <a:latin typeface="Meiryo UI" pitchFamily="50" charset="-128"/>
              <a:ea typeface="Meiryo UI" pitchFamily="50" charset="-128"/>
              <a:cs typeface="Meiryo UI" pitchFamily="50" charset="-128"/>
            </a:endParaRPr>
          </a:p>
          <a:p>
            <a:pPr marL="0" marR="0" lvl="0" indent="0" algn="just" defTabSz="914400" rtl="0" eaLnBrk="1" fontAlgn="base" latinLnBrk="0" hangingPunct="1">
              <a:lnSpc>
                <a:spcPts val="1700"/>
              </a:lnSpc>
              <a:spcBef>
                <a:spcPct val="0"/>
              </a:spcBef>
              <a:spcAft>
                <a:spcPct val="0"/>
              </a:spcAft>
              <a:buClrTx/>
              <a:buSzTx/>
              <a:buFontTx/>
              <a:buNone/>
              <a:tabLst/>
            </a:pPr>
            <a:r>
              <a:rPr kumimoji="1" lang="ja-JP" altLang="en-US" sz="2000" i="0" u="none" strike="noStrike" cap="none" normalizeH="0" baseline="0" dirty="0" smtClean="0">
                <a:ln>
                  <a:noFill/>
                </a:ln>
                <a:effectLst/>
                <a:latin typeface="Meiryo UI" pitchFamily="50" charset="-128"/>
                <a:ea typeface="Meiryo UI" pitchFamily="50" charset="-128"/>
                <a:cs typeface="Meiryo UI" pitchFamily="50" charset="-128"/>
              </a:rPr>
              <a:t>　　　</a:t>
            </a:r>
            <a:endParaRPr kumimoji="1" lang="ja-JP" sz="1800" b="0" i="0" u="none" strike="noStrike" cap="none" normalizeH="0" baseline="0" dirty="0" smtClean="0">
              <a:ln>
                <a:noFill/>
              </a:ln>
              <a:effectLst/>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144000" cy="369332"/>
          </a:xfrm>
          <a:prstGeom prst="rect">
            <a:avLst/>
          </a:prstGeom>
          <a:solidFill>
            <a:schemeClr val="accent1"/>
          </a:solidFill>
        </p:spPr>
        <p:txBody>
          <a:bodyPr vert="horz" lIns="91440" tIns="45720" rIns="91440" bIns="45720" rtlCol="0" anchor="ctr">
            <a:noAutofit/>
          </a:bodyPr>
          <a:lstStyle>
            <a:defPPr>
              <a:defRPr lang="ja-JP"/>
            </a:defPPr>
            <a:lvl1pPr marR="0" lvl="0" indent="0" fontAlgn="auto">
              <a:lnSpc>
                <a:spcPct val="100000"/>
              </a:lnSpc>
              <a:spcBef>
                <a:spcPct val="0"/>
              </a:spcBef>
              <a:spcAft>
                <a:spcPts val="0"/>
              </a:spcAft>
              <a:buClrTx/>
              <a:buSzTx/>
              <a:buFontTx/>
              <a:buNone/>
              <a:tabLst/>
              <a:defRPr b="1">
                <a:solidFill>
                  <a:schemeClr val="bg1"/>
                </a:solidFill>
                <a:latin typeface="Meiryo UI" pitchFamily="50" charset="-128"/>
                <a:ea typeface="Meiryo UI" pitchFamily="50" charset="-128"/>
                <a:cs typeface="Meiryo UI" pitchFamily="50" charset="-128"/>
              </a:defRPr>
            </a:lvl1pPr>
          </a:lstStyle>
          <a:p>
            <a:r>
              <a:rPr lang="en-US" altLang="ja-JP" dirty="0" smtClean="0"/>
              <a:t>◆</a:t>
            </a:r>
            <a:r>
              <a:rPr lang="ja-JP" altLang="en-US" dirty="0" smtClean="0"/>
              <a:t>課題認識　②郊外住宅地</a:t>
            </a:r>
            <a:r>
              <a:rPr lang="en-US" altLang="ja-JP" dirty="0" smtClean="0"/>
              <a:t>_WG</a:t>
            </a:r>
            <a:r>
              <a:rPr lang="ja-JP" altLang="en-US" dirty="0"/>
              <a:t>等</a:t>
            </a:r>
            <a:r>
              <a:rPr lang="ja-JP" altLang="en-US" dirty="0" smtClean="0"/>
              <a:t>の議論から抽出された課題</a:t>
            </a:r>
            <a:endParaRPr lang="ja-JP" dirty="0"/>
          </a:p>
        </p:txBody>
      </p:sp>
    </p:spTree>
    <p:extLst>
      <p:ext uri="{BB962C8B-B14F-4D97-AF65-F5344CB8AC3E}">
        <p14:creationId xmlns:p14="http://schemas.microsoft.com/office/powerpoint/2010/main" val="39131116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pPr/>
              <a:t>42</a:t>
            </a:fld>
            <a:endParaRPr kumimoji="1" lang="ja-JP" altLang="en-US"/>
          </a:p>
        </p:txBody>
      </p:sp>
      <p:sp>
        <p:nvSpPr>
          <p:cNvPr id="3" name="タイトル 2"/>
          <p:cNvSpPr>
            <a:spLocks noGrp="1"/>
          </p:cNvSpPr>
          <p:nvPr>
            <p:ph type="title"/>
          </p:nvPr>
        </p:nvSpPr>
        <p:spPr/>
        <p:txBody>
          <a:bodyPr>
            <a:norm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「くらしと地域に関する住民意識調査」①</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コンテンツ プレースホルダー 4"/>
          <p:cNvSpPr txBox="1">
            <a:spLocks/>
          </p:cNvSpPr>
          <p:nvPr/>
        </p:nvSpPr>
        <p:spPr>
          <a:xfrm>
            <a:off x="467544" y="1268760"/>
            <a:ext cx="8229600" cy="493776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marL="0" indent="0">
              <a:buFont typeface="Wingdings 3"/>
              <a:buNone/>
            </a:pP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調査概要</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実施</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主体：関西</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大学（研究代表者</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与謝野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有紀 社会</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学部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教授）</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latin typeface="Meiryo UI" panose="020B0604030504040204" pitchFamily="50" charset="-128"/>
                <a:ea typeface="Meiryo UI" panose="020B0604030504040204" pitchFamily="50" charset="-128"/>
                <a:cs typeface="Meiryo UI" panose="020B0604030504040204" pitchFamily="50" charset="-128"/>
              </a:rPr>
              <a:t>費用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：科学</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研究費（基盤</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B</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）「階層問題としての団地高齢化の構造解析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計量分析とアクションリサーチの適用」の助成により</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調査受託：</a:t>
            </a:r>
            <a:r>
              <a:rPr lang="zh-TW" altLang="en-US" sz="1800" dirty="0">
                <a:latin typeface="Meiryo UI" panose="020B0604030504040204" pitchFamily="50" charset="-128"/>
                <a:ea typeface="Meiryo UI" panose="020B0604030504040204" pitchFamily="50" charset="-128"/>
                <a:cs typeface="Meiryo UI" panose="020B0604030504040204" pitchFamily="50" charset="-128"/>
              </a:rPr>
              <a:t>一般社団法人 　</a:t>
            </a:r>
            <a:r>
              <a:rPr lang="zh-TW" altLang="en-US" sz="1800" dirty="0" smtClean="0">
                <a:latin typeface="Meiryo UI" panose="020B0604030504040204" pitchFamily="50" charset="-128"/>
                <a:ea typeface="Meiryo UI" panose="020B0604030504040204" pitchFamily="50" charset="-128"/>
                <a:cs typeface="Meiryo UI" panose="020B0604030504040204" pitchFamily="50" charset="-128"/>
              </a:rPr>
              <a:t>中央調査社</a:t>
            </a:r>
            <a:endParaRPr lang="ja-JP" altLang="ja-JP" sz="1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対象世帯：南花台地域で無作為に抽出した</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1,000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世帯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家計を管理している方またはその配偶者が回答</a:t>
            </a:r>
            <a:endParaRPr lang="ja-JP"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調査期間</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28</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金</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６</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回収結果</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割超（７３％）</a:t>
            </a:r>
            <a:endParaRPr lang="ja-JP"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南花台スマートエイジング・シティ団地再生モデル事業における総合コーディネートを行う関西大学</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環境都市工学部建築学科　江川直樹 教授</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が、学内の団地高齢化問題研究グループのフィールド研究を誘致</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し、科学</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研究費を活用した調査が実現。</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市</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、住民</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の生活意識や生活様式を把握し、南花台のより良い暮らしを作るための基礎データを得る観点から、調査実施に</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協力。覚書</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を締結した上</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で住民</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基本台帳からの世帯</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抽出、地元</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自治会との</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調整、自治会役員説明会の開催、調査項目の調整等を行う。</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3"/>
              <a:buNone/>
            </a:pPr>
            <a:endParaRPr lang="ja-JP" altLang="ja-JP"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11453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pPr/>
              <a:t>43</a:t>
            </a:fld>
            <a:endParaRPr kumimoji="1" lang="ja-JP" altLang="en-US"/>
          </a:p>
        </p:txBody>
      </p:sp>
      <p:sp>
        <p:nvSpPr>
          <p:cNvPr id="3" name="タイトル 2"/>
          <p:cNvSpPr>
            <a:spLocks noGrp="1"/>
          </p:cNvSpPr>
          <p:nvPr>
            <p:ph type="title"/>
          </p:nvPr>
        </p:nvSpPr>
        <p:spPr/>
        <p:txBody>
          <a:bodyPr>
            <a:norm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「くらしと地域に関する住民意識調査」②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コンテンツ プレースホルダー 4"/>
          <p:cNvSpPr txBox="1">
            <a:spLocks/>
          </p:cNvSpPr>
          <p:nvPr/>
        </p:nvSpPr>
        <p:spPr>
          <a:xfrm>
            <a:off x="467544" y="1268760"/>
            <a:ext cx="8229600" cy="493776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marL="0" indent="0">
              <a:buFont typeface="Wingdings 3"/>
              <a:buNone/>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調査項目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世帯</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情報等・・・年齢、性別、世帯構成など</a:t>
            </a: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階層</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変数等・・・学歴、職業、住居形態、車の台数、暮らし向きの変化</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など</a:t>
            </a: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住居関係　 ・・・現住居の居住年数、地域選定の理由など</a:t>
            </a: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・・・趣味、遊びのつきあい、近隣関係、年齢の異なる人とのつきあいなど</a:t>
            </a: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ライフスタイル</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・・・購買行動（購入先、購入物、生活圏、移動手段）、通勤・通学状況、共働きなど</a:t>
            </a: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満足度</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・・・地域や生活、通勤などに対するもの</a:t>
            </a: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パーソナリティ</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・・・利他行動、利他指向、地域への愛着、企業や行政への信頼など</a:t>
            </a: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子育て</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・出生・・・子どもの数、出産・子育ての障壁、子育て環境の満足・不満</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医療・介護・・・医療サービス・介護サービスの提供状況の満足・不満</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困難性</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の評価・・困っていること、不便に思っていること（買い物、通勤等）不安に思ってることなど</a:t>
            </a:r>
          </a:p>
          <a:p>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その他</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・・・メディアリテラシー、文化、インターネット利用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など</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662784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共通して見られる課題①</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44</a:t>
            </a:fld>
            <a:endParaRPr kumimoji="1" lang="ja-JP" altLang="en-US"/>
          </a:p>
        </p:txBody>
      </p:sp>
      <p:sp>
        <p:nvSpPr>
          <p:cNvPr id="4" name="コンテンツ プレースホルダー 3"/>
          <p:cNvSpPr>
            <a:spLocks noGrp="1"/>
          </p:cNvSpPr>
          <p:nvPr>
            <p:ph sz="quarter" idx="1"/>
          </p:nvPr>
        </p:nvSpPr>
        <p:spPr/>
        <p:txBody>
          <a:bodyPr>
            <a:normAutofit fontScale="85000" lnSpcReduction="20000"/>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健康意識</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・行動の二極化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－健康</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づくり事業等への参加者の固定化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動機づけや行動変容への無反応層多数</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－民間サービスの利用が進まない</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ja-JP"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介入や支援の遅れによる問題の深刻化（</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集合</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住宅</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でより顕著）</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－孤立化の進行により支援やサービスの届かない</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高齢者増加</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－入院等重大なイベントが発生して初めて対応</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－最悪の場合は「孤独死」</a:t>
            </a:r>
            <a:endParaRPr lang="en-US" altLang="ja-JP" sz="19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日常生活上の</a:t>
            </a:r>
            <a:r>
              <a:rPr lang="ja-JP" altLang="en-US" dirty="0">
                <a:latin typeface="Meiryo UI" panose="020B0604030504040204" pitchFamily="50" charset="-128"/>
                <a:ea typeface="Meiryo UI" panose="020B0604030504040204" pitchFamily="50" charset="-128"/>
                <a:cs typeface="Meiryo UI" panose="020B0604030504040204" pitchFamily="50" charset="-128"/>
              </a:rPr>
              <a:t>困り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ごとや不便等既存制度の狭間に陥る問題の増加</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健康</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への不安</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家計や金銭管理の問題、セルフネグレクト</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－日常用品の買い物や移動手段の不便</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－生活利便施設の偏在</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ja-JP" altLang="ja-JP" dirty="0">
              <a:latin typeface="Meiryo UI" panose="020B0604030504040204" pitchFamily="50" charset="-128"/>
              <a:ea typeface="Meiryo UI" panose="020B0604030504040204" pitchFamily="50" charset="-128"/>
              <a:cs typeface="Meiryo UI" panose="020B0604030504040204" pitchFamily="50" charset="-128"/>
            </a:endParaRPr>
          </a:p>
          <a:p>
            <a:endParaRPr lang="ja-JP" altLang="ja-JP"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p>
        </p:txBody>
      </p:sp>
    </p:spTree>
    <p:extLst>
      <p:ext uri="{BB962C8B-B14F-4D97-AF65-F5344CB8AC3E}">
        <p14:creationId xmlns:p14="http://schemas.microsoft.com/office/powerpoint/2010/main" val="29712655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共通して見られる課題②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45</a:t>
            </a:fld>
            <a:endParaRPr kumimoji="1" lang="ja-JP" altLang="en-US"/>
          </a:p>
        </p:txBody>
      </p:sp>
      <p:sp>
        <p:nvSpPr>
          <p:cNvPr id="4" name="コンテンツ プレースホルダー 3"/>
          <p:cNvSpPr>
            <a:spLocks noGrp="1"/>
          </p:cNvSpPr>
          <p:nvPr>
            <p:ph sz="quarter" idx="1"/>
          </p:nvPr>
        </p:nvSpPr>
        <p:spPr/>
        <p:txBody>
          <a:bodyPr>
            <a:normAutofit/>
          </a:bodyPr>
          <a:lstStyle/>
          <a:p>
            <a:pPr lvl="0"/>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地域魅力の低下、時代に即したまちづくりの模索</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－空家、空室の増加</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－公的ストックの未利用</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－有効活用方策の立案・調整の難しさ、</a:t>
            </a:r>
            <a:r>
              <a:rPr lang="ja-JP" altLang="ja-JP" sz="2200" dirty="0" smtClean="0">
                <a:latin typeface="Meiryo UI" panose="020B0604030504040204" pitchFamily="50" charset="-128"/>
                <a:ea typeface="Meiryo UI" panose="020B0604030504040204" pitchFamily="50" charset="-128"/>
                <a:cs typeface="Meiryo UI" panose="020B0604030504040204" pitchFamily="50" charset="-128"/>
              </a:rPr>
              <a:t>進出</a:t>
            </a:r>
            <a:r>
              <a:rPr lang="ja-JP" altLang="ja-JP" sz="2200" dirty="0">
                <a:latin typeface="Meiryo UI" panose="020B0604030504040204" pitchFamily="50" charset="-128"/>
                <a:ea typeface="Meiryo UI" panose="020B0604030504040204" pitchFamily="50" charset="-128"/>
                <a:cs typeface="Meiryo UI" panose="020B0604030504040204" pitchFamily="50" charset="-128"/>
              </a:rPr>
              <a:t>事業体の</a:t>
            </a:r>
            <a:r>
              <a:rPr lang="ja-JP" altLang="ja-JP" sz="2200" dirty="0" smtClean="0">
                <a:latin typeface="Meiryo UI" panose="020B0604030504040204" pitchFamily="50" charset="-128"/>
                <a:ea typeface="Meiryo UI" panose="020B0604030504040204" pitchFamily="50" charset="-128"/>
                <a:cs typeface="Meiryo UI" panose="020B0604030504040204" pitchFamily="50" charset="-128"/>
              </a:rPr>
              <a:t>不在</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endParaRPr lang="ja-JP" altLang="ja-JP" sz="2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財源や体制の確保が事業化や事業継続性を制約</a:t>
            </a:r>
            <a:endParaRPr lang="en-US" altLang="ja-JP" sz="22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－公的予算確保が困難</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2200" dirty="0" smtClean="0">
                <a:latin typeface="Meiryo UI" panose="020B0604030504040204" pitchFamily="50" charset="-128"/>
                <a:ea typeface="Meiryo UI" panose="020B0604030504040204" pitchFamily="50" charset="-128"/>
                <a:cs typeface="Meiryo UI" panose="020B0604030504040204" pitchFamily="50" charset="-128"/>
              </a:rPr>
              <a:t>無料</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や公的保険等</a:t>
            </a:r>
            <a:r>
              <a:rPr lang="ja-JP" altLang="ja-JP" sz="2200" dirty="0" smtClean="0">
                <a:latin typeface="Meiryo UI" panose="020B0604030504040204" pitchFamily="50" charset="-128"/>
                <a:ea typeface="Meiryo UI" panose="020B0604030504040204" pitchFamily="50" charset="-128"/>
                <a:cs typeface="Meiryo UI" panose="020B0604030504040204" pitchFamily="50" charset="-128"/>
              </a:rPr>
              <a:t>を前提とした市民行動</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－従来の枠組みでの問題解決の限界</a:t>
            </a:r>
            <a:endParaRPr lang="ja-JP"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kumimoji="1" lang="ja-JP" altLang="en-US" sz="2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663346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具体化へのアプローチ</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282167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「健康寿命の延伸」を最重要目標にするとは</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47</a:t>
            </a:fld>
            <a:endParaRPr kumimoji="1" lang="ja-JP" altLang="en-US"/>
          </a:p>
        </p:txBody>
      </p:sp>
      <p:sp>
        <p:nvSpPr>
          <p:cNvPr id="4" name="コンテンツ プレースホルダー 3"/>
          <p:cNvSpPr>
            <a:spLocks noGrp="1"/>
          </p:cNvSpPr>
          <p:nvPr>
            <p:ph sz="quarter" idx="1"/>
          </p:nvPr>
        </p:nvSpPr>
        <p:spPr/>
        <p:txBody>
          <a:bodyPr>
            <a:norm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環境因子（物的・人的・社会的環境）と個人因子に</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ついて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、以下の観点から、事業や仕組みづくりを進める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－心身機能</a:t>
            </a:r>
            <a:r>
              <a:rPr lang="ja-JP" altLang="en-US" dirty="0">
                <a:latin typeface="Meiryo UI" panose="020B0604030504040204" pitchFamily="50" charset="-128"/>
                <a:ea typeface="Meiryo UI" panose="020B0604030504040204" pitchFamily="50" charset="-128"/>
                <a:cs typeface="Meiryo UI" panose="020B0604030504040204" pitchFamily="50" charset="-128"/>
              </a:rPr>
              <a:t>や身体構造を補完する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－様々な活動を支える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－社会</a:t>
            </a:r>
            <a:r>
              <a:rPr lang="ja-JP" altLang="en-US" dirty="0">
                <a:latin typeface="Meiryo UI" panose="020B0604030504040204" pitchFamily="50" charset="-128"/>
                <a:ea typeface="Meiryo UI" panose="020B0604030504040204" pitchFamily="50" charset="-128"/>
                <a:cs typeface="Meiryo UI" panose="020B0604030504040204" pitchFamily="50" charset="-128"/>
              </a:rPr>
              <a:t>参加</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の機会</a:t>
            </a:r>
            <a:r>
              <a:rPr lang="ja-JP" altLang="en-US" dirty="0">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つくる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－人生</a:t>
            </a:r>
            <a:r>
              <a:rPr lang="ja-JP" altLang="en-US" dirty="0">
                <a:latin typeface="Meiryo UI" panose="020B0604030504040204" pitchFamily="50" charset="-128"/>
                <a:ea typeface="Meiryo UI" panose="020B0604030504040204" pitchFamily="50" charset="-128"/>
                <a:cs typeface="Meiryo UI" panose="020B0604030504040204" pitchFamily="50" charset="-128"/>
              </a:rPr>
              <a:t>のステージごとに、主観的な健康観や幸福感を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再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構築</a:t>
            </a:r>
            <a:r>
              <a:rPr lang="ja-JP" altLang="en-US" dirty="0">
                <a:latin typeface="Meiryo UI" panose="020B0604030504040204" pitchFamily="50" charset="-128"/>
                <a:ea typeface="Meiryo UI" panose="020B0604030504040204" pitchFamily="50" charset="-128"/>
                <a:cs typeface="Meiryo UI" panose="020B0604030504040204" pitchFamily="50" charset="-128"/>
              </a:rPr>
              <a:t>、再構成していけるよう支援し、その人の適応力</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や</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対応力</a:t>
            </a:r>
            <a:r>
              <a:rPr lang="ja-JP" altLang="en-US" dirty="0">
                <a:latin typeface="Meiryo UI" panose="020B0604030504040204" pitchFamily="50" charset="-128"/>
                <a:ea typeface="Meiryo UI" panose="020B0604030504040204" pitchFamily="50" charset="-128"/>
                <a:cs typeface="Meiryo UI" panose="020B0604030504040204" pitchFamily="50" charset="-128"/>
              </a:rPr>
              <a:t>をあげて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いく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07967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既存の制度やしくみの狭間等に対応</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48</a:t>
            </a:fld>
            <a:endParaRPr kumimoji="1" lang="ja-JP" altLang="en-US"/>
          </a:p>
        </p:txBody>
      </p:sp>
      <p:sp>
        <p:nvSpPr>
          <p:cNvPr id="4" name="コンテンツ プレースホルダー 3"/>
          <p:cNvSpPr>
            <a:spLocks noGrp="1"/>
          </p:cNvSpPr>
          <p:nvPr>
            <p:ph sz="quarter" idx="1"/>
          </p:nvPr>
        </p:nvSpPr>
        <p:spPr/>
        <p:txBody>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個別の困りごと、問題を拾い上げて対処することから、標準化や新規の事業の開発、実施に繋げる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既存の制度やしくみ狭間に陥っている問題を優先して、対応策を検討する</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cs typeface="Meiryo UI" panose="020B0604030504040204" pitchFamily="50" charset="-128"/>
              </a:rPr>
              <a:t>Try</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and</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error</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を前提とする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豊中市社会福祉協議会の取組みを参照</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92635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具体化手法とりまとめの趣旨</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99AB3DE6-44B0-4A45-92C7-3BA56FC8569E}" type="slidenum">
              <a:rPr kumimoji="1" lang="ja-JP" altLang="en-US" smtClean="0"/>
              <a:pPr/>
              <a:t>4</a:t>
            </a:fld>
            <a:endParaRPr kumimoji="1" lang="ja-JP" altLang="en-US" dirty="0"/>
          </a:p>
        </p:txBody>
      </p:sp>
      <p:sp>
        <p:nvSpPr>
          <p:cNvPr id="3" name="コンテンツ プレースホルダー 2"/>
          <p:cNvSpPr>
            <a:spLocks noGrp="1"/>
          </p:cNvSpPr>
          <p:nvPr>
            <p:ph sz="quarter" idx="1"/>
          </p:nvPr>
        </p:nvSpPr>
        <p:spPr/>
        <p:txBody>
          <a:bodyPr>
            <a:normAutofit/>
          </a:bodyPr>
          <a:lstStyle/>
          <a:p>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大阪府市医療戦略会議提言</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発表後、その現状認識、戦略目標、戦略行動の内容について、市町村や様々な関係団体、事業体への説明と普及、さらにはその具体化を推し進めてきた。</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特に、スマートエイジング・シティについては、特定の地域をモデルに、検討と取り組みを進め、実証の視点も持ちながら、事業を実施してきた。</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本書は、</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年間、私たちが</a:t>
            </a:r>
            <a:r>
              <a:rPr lang="ja-JP" altLang="en-US" dirty="0">
                <a:latin typeface="Meiryo UI" panose="020B0604030504040204" pitchFamily="50" charset="-128"/>
                <a:ea typeface="Meiryo UI" panose="020B0604030504040204" pitchFamily="50" charset="-128"/>
                <a:cs typeface="Meiryo UI" panose="020B0604030504040204" pitchFamily="50" charset="-128"/>
              </a:rPr>
              <a:t>スマートエイジング・シティの趣旨を踏まえた</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まちづくりの取組みを進める中で得たものを整理し</a:t>
            </a:r>
            <a:r>
              <a:rPr lang="ja-JP" altLang="en-US" dirty="0">
                <a:latin typeface="Meiryo UI" panose="020B0604030504040204" pitchFamily="50" charset="-128"/>
                <a:ea typeface="Meiryo UI" panose="020B0604030504040204" pitchFamily="50" charset="-128"/>
                <a:cs typeface="Meiryo UI" panose="020B0604030504040204" pitchFamily="50" charset="-128"/>
              </a:rPr>
              <a:t>、各主体が、人口</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減少・超高齢社会の課題解決のために</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取り組まれる際の一助となるよう、とりまとめたものである。</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471005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（参考）「健康」とは</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
          </p:nvPr>
        </p:nvSpPr>
        <p:spPr/>
        <p:txBody>
          <a:bodyPr>
            <a:no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WHO</a:t>
            </a:r>
            <a:r>
              <a:rPr lang="ja-JP" altLang="en-US" dirty="0">
                <a:latin typeface="Meiryo UI" panose="020B0604030504040204" pitchFamily="50" charset="-128"/>
                <a:ea typeface="Meiryo UI" panose="020B0604030504040204" pitchFamily="50" charset="-128"/>
                <a:cs typeface="Meiryo UI" panose="020B0604030504040204" pitchFamily="50" charset="-128"/>
              </a:rPr>
              <a:t>（世界保健機関）の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定義</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Health </a:t>
            </a:r>
            <a:r>
              <a:rPr lang="en-US" altLang="ja-JP" dirty="0">
                <a:latin typeface="Meiryo UI" panose="020B0604030504040204" pitchFamily="50" charset="-128"/>
                <a:ea typeface="Meiryo UI" panose="020B0604030504040204" pitchFamily="50" charset="-128"/>
                <a:cs typeface="Meiryo UI" panose="020B0604030504040204" pitchFamily="50" charset="-128"/>
              </a:rPr>
              <a:t>is a state of complete physical mental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and </a:t>
            </a:r>
            <a:r>
              <a:rPr lang="en-US" altLang="ja-JP" dirty="0">
                <a:latin typeface="Meiryo UI" panose="020B0604030504040204" pitchFamily="50" charset="-128"/>
                <a:ea typeface="Meiryo UI" panose="020B0604030504040204" pitchFamily="50" charset="-128"/>
                <a:cs typeface="Meiryo UI" panose="020B0604030504040204" pitchFamily="50" charset="-128"/>
              </a:rPr>
              <a:t>social well-being and not merely the absence of disease or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infirmity.</a:t>
            </a:r>
          </a:p>
          <a:p>
            <a:pPr marL="0" indent="0">
              <a:buNone/>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「健康とは、病気でないとか、弱っていないということではなく、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肉体的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にも、</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精神的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にも、そして</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社会的にもすべてが満</a:t>
            </a:r>
            <a:r>
              <a:rPr lang="ja-JP" altLang="en-US" u="sng" dirty="0" err="1" smtClean="0">
                <a:latin typeface="Meiryo UI" panose="020B0604030504040204" pitchFamily="50" charset="-128"/>
                <a:ea typeface="Meiryo UI" panose="020B0604030504040204" pitchFamily="50" charset="-128"/>
                <a:cs typeface="Meiryo UI" panose="020B0604030504040204" pitchFamily="50" charset="-128"/>
              </a:rPr>
              <a:t>た</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された状態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にあることをいう」日本</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WHO</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協会）</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国際生活機能分類</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itchFamily="50" charset="-128"/>
                <a:ea typeface="Meiryo UI" pitchFamily="50" charset="-128"/>
                <a:cs typeface="Meiryo UI" pitchFamily="50" charset="-128"/>
              </a:rPr>
              <a:t>健康状態は</a:t>
            </a:r>
            <a:r>
              <a:rPr lang="ja-JP" altLang="en-US" dirty="0" smtClean="0">
                <a:latin typeface="Meiryo UI" pitchFamily="50" charset="-128"/>
                <a:ea typeface="Meiryo UI" pitchFamily="50" charset="-128"/>
                <a:cs typeface="Meiryo UI" pitchFamily="50" charset="-128"/>
              </a:rPr>
              <a:t>、生活</a:t>
            </a:r>
            <a:r>
              <a:rPr lang="ja-JP" altLang="en-US" dirty="0">
                <a:latin typeface="Meiryo UI" pitchFamily="50" charset="-128"/>
                <a:ea typeface="Meiryo UI" pitchFamily="50" charset="-128"/>
                <a:cs typeface="Meiryo UI" pitchFamily="50" charset="-128"/>
              </a:rPr>
              <a:t>機能（心身機能・身体構造、活動、参加）ごとに</a:t>
            </a:r>
            <a:r>
              <a:rPr lang="ja-JP" altLang="en-US" dirty="0" smtClean="0">
                <a:latin typeface="Meiryo UI" pitchFamily="50" charset="-128"/>
                <a:ea typeface="Meiryo UI" pitchFamily="50" charset="-128"/>
                <a:cs typeface="Meiryo UI" pitchFamily="50" charset="-128"/>
              </a:rPr>
              <a:t>見て、環境</a:t>
            </a:r>
            <a:r>
              <a:rPr lang="ja-JP" altLang="en-US" dirty="0">
                <a:latin typeface="Meiryo UI" pitchFamily="50" charset="-128"/>
                <a:ea typeface="Meiryo UI" pitchFamily="50" charset="-128"/>
                <a:cs typeface="Meiryo UI" pitchFamily="50" charset="-128"/>
              </a:rPr>
              <a:t>因子と個人因子に分類</a:t>
            </a:r>
            <a:r>
              <a:rPr lang="ja-JP" altLang="en-US" dirty="0" smtClean="0">
                <a:latin typeface="Meiryo UI" pitchFamily="50" charset="-128"/>
                <a:ea typeface="Meiryo UI" pitchFamily="50" charset="-128"/>
                <a:cs typeface="Meiryo UI" pitchFamily="50" charset="-128"/>
              </a:rPr>
              <a:t>される</a:t>
            </a:r>
            <a:endParaRPr lang="ja-JP" altLang="en-US" dirty="0">
              <a:latin typeface="Meiryo UI" pitchFamily="50" charset="-128"/>
              <a:ea typeface="Meiryo UI" pitchFamily="50" charset="-128"/>
              <a:cs typeface="Meiryo UI"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49</a:t>
            </a:fld>
            <a:endParaRPr kumimoji="1" lang="ja-JP" altLang="en-US" dirty="0"/>
          </a:p>
        </p:txBody>
      </p:sp>
    </p:spTree>
    <p:extLst>
      <p:ext uri="{BB962C8B-B14F-4D97-AF65-F5344CB8AC3E}">
        <p14:creationId xmlns:p14="http://schemas.microsoft.com/office/powerpoint/2010/main" val="38191556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（参考）</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ICF</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（国際生活機能分類）概念図</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268760"/>
            <a:ext cx="7920880" cy="486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9"/>
          <p:cNvSpPr txBox="1"/>
          <p:nvPr/>
        </p:nvSpPr>
        <p:spPr>
          <a:xfrm>
            <a:off x="3347864" y="6093296"/>
            <a:ext cx="576064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a:latin typeface="Meiryo UI" pitchFamily="50" charset="-128"/>
                <a:ea typeface="Meiryo UI" pitchFamily="50" charset="-128"/>
                <a:cs typeface="Meiryo UI" pitchFamily="50" charset="-128"/>
              </a:rPr>
              <a:t>厚生</a:t>
            </a:r>
            <a:r>
              <a:rPr lang="ja-JP" altLang="en-US" sz="1200" dirty="0" smtClean="0">
                <a:latin typeface="Meiryo UI" pitchFamily="50" charset="-128"/>
                <a:ea typeface="Meiryo UI" pitchFamily="50" charset="-128"/>
                <a:cs typeface="Meiryo UI" pitchFamily="50" charset="-128"/>
              </a:rPr>
              <a:t>労働省　国際機能分類</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国際障害分類改訂版－（日本語版）より</a:t>
            </a:r>
            <a:endParaRPr lang="en-US" altLang="ja-JP" sz="1200" dirty="0" smtClean="0">
              <a:latin typeface="Meiryo UI" pitchFamily="50" charset="-128"/>
              <a:ea typeface="Meiryo UI" pitchFamily="50" charset="-128"/>
              <a:cs typeface="Meiryo UI" pitchFamily="50" charset="-128"/>
            </a:endParaRPr>
          </a:p>
        </p:txBody>
      </p:sp>
      <p:sp>
        <p:nvSpPr>
          <p:cNvPr id="5"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50</a:t>
            </a:fld>
            <a:endParaRPr kumimoji="1" lang="ja-JP" altLang="en-US" dirty="0"/>
          </a:p>
        </p:txBody>
      </p:sp>
    </p:spTree>
    <p:extLst>
      <p:ext uri="{BB962C8B-B14F-4D97-AF65-F5344CB8AC3E}">
        <p14:creationId xmlns:p14="http://schemas.microsoft.com/office/powerpoint/2010/main" val="38388224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対象者のセグメントと対象領域</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855463669"/>
              </p:ext>
            </p:extLst>
          </p:nvPr>
        </p:nvGraphicFramePr>
        <p:xfrm>
          <a:off x="457200" y="1427538"/>
          <a:ext cx="8229600" cy="506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正方形/長方形 4"/>
          <p:cNvSpPr/>
          <p:nvPr/>
        </p:nvSpPr>
        <p:spPr>
          <a:xfrm>
            <a:off x="4644008" y="1672162"/>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723273" y="1283476"/>
            <a:ext cx="775749" cy="388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寿命</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784777" y="6208666"/>
            <a:ext cx="775749" cy="388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40</a:t>
            </a:r>
            <a:r>
              <a:rPr kumimoji="1" lang="ja-JP" altLang="en-US" dirty="0" smtClean="0">
                <a:solidFill>
                  <a:schemeClr val="tx1"/>
                </a:solidFill>
              </a:rPr>
              <a:t>歳</a:t>
            </a:r>
            <a:endParaRPr kumimoji="1" lang="en-US" altLang="ja-JP" dirty="0" smtClean="0">
              <a:solidFill>
                <a:schemeClr val="tx1"/>
              </a:solidFill>
            </a:endParaRPr>
          </a:p>
        </p:txBody>
      </p:sp>
      <p:sp>
        <p:nvSpPr>
          <p:cNvPr id="9" name="正方形/長方形 8"/>
          <p:cNvSpPr/>
          <p:nvPr/>
        </p:nvSpPr>
        <p:spPr>
          <a:xfrm>
            <a:off x="539552" y="3941598"/>
            <a:ext cx="775749" cy="388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元気</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7812360" y="3952980"/>
            <a:ext cx="775749" cy="388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病気</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173617" y="3735873"/>
            <a:ext cx="775749" cy="388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endParaRPr kumimoji="1"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539552" y="1888186"/>
            <a:ext cx="2376264" cy="7467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ビジネスベースの生活支援</a:t>
            </a:r>
            <a:endParaRPr kumimoji="1" lang="ja-JP" altLang="en-US" sz="1600" dirty="0">
              <a:solidFill>
                <a:schemeClr val="tx1"/>
              </a:solidFill>
            </a:endParaRPr>
          </a:p>
        </p:txBody>
      </p:sp>
      <p:sp>
        <p:nvSpPr>
          <p:cNvPr id="18" name="円/楕円 17"/>
          <p:cNvSpPr/>
          <p:nvPr/>
        </p:nvSpPr>
        <p:spPr>
          <a:xfrm>
            <a:off x="6948263" y="2301505"/>
            <a:ext cx="2195737" cy="666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在宅療養</a:t>
            </a:r>
            <a:r>
              <a:rPr lang="ja-JP" altLang="en-US" sz="1600" dirty="0">
                <a:solidFill>
                  <a:schemeClr val="tx1"/>
                </a:solidFill>
              </a:rPr>
              <a:t>支援</a:t>
            </a:r>
            <a:endParaRPr kumimoji="1" lang="ja-JP" altLang="en-US" sz="1600" dirty="0">
              <a:solidFill>
                <a:schemeClr val="tx1"/>
              </a:solidFill>
            </a:endParaRPr>
          </a:p>
        </p:txBody>
      </p:sp>
      <p:sp>
        <p:nvSpPr>
          <p:cNvPr id="19" name="円/楕円 18"/>
          <p:cNvSpPr/>
          <p:nvPr/>
        </p:nvSpPr>
        <p:spPr>
          <a:xfrm>
            <a:off x="0" y="2556475"/>
            <a:ext cx="2376264" cy="6998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機能・健康維持</a:t>
            </a:r>
            <a:endParaRPr kumimoji="1" lang="en-US" altLang="ja-JP" sz="1600" dirty="0" smtClean="0">
              <a:solidFill>
                <a:schemeClr val="tx1"/>
              </a:solidFill>
            </a:endParaRPr>
          </a:p>
          <a:p>
            <a:pPr algn="ctr"/>
            <a:r>
              <a:rPr lang="ja-JP" altLang="en-US" sz="1600" dirty="0">
                <a:solidFill>
                  <a:schemeClr val="tx1"/>
                </a:solidFill>
              </a:rPr>
              <a:t>予防</a:t>
            </a:r>
            <a:endParaRPr kumimoji="1" lang="ja-JP" altLang="en-US" sz="1600" dirty="0">
              <a:solidFill>
                <a:schemeClr val="tx1"/>
              </a:solidFill>
            </a:endParaRPr>
          </a:p>
        </p:txBody>
      </p:sp>
      <p:sp>
        <p:nvSpPr>
          <p:cNvPr id="20" name="円/楕円 19"/>
          <p:cNvSpPr/>
          <p:nvPr/>
        </p:nvSpPr>
        <p:spPr>
          <a:xfrm>
            <a:off x="6948263" y="4330284"/>
            <a:ext cx="1977348" cy="7258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機能維持</a:t>
            </a:r>
            <a:endParaRPr kumimoji="1" lang="en-US" altLang="ja-JP" sz="1600" dirty="0" smtClean="0">
              <a:solidFill>
                <a:schemeClr val="tx1"/>
              </a:solidFill>
            </a:endParaRPr>
          </a:p>
          <a:p>
            <a:pPr algn="ctr"/>
            <a:r>
              <a:rPr kumimoji="1" lang="ja-JP" altLang="en-US" sz="1600" dirty="0" smtClean="0">
                <a:solidFill>
                  <a:schemeClr val="tx1"/>
                </a:solidFill>
              </a:rPr>
              <a:t>リハビリ</a:t>
            </a:r>
            <a:endParaRPr kumimoji="1" lang="ja-JP" altLang="en-US" sz="1600" dirty="0">
              <a:solidFill>
                <a:schemeClr val="tx1"/>
              </a:solidFill>
            </a:endParaRPr>
          </a:p>
        </p:txBody>
      </p:sp>
      <p:sp>
        <p:nvSpPr>
          <p:cNvPr id="21" name="円/楕円 20"/>
          <p:cNvSpPr/>
          <p:nvPr/>
        </p:nvSpPr>
        <p:spPr>
          <a:xfrm>
            <a:off x="6804248" y="4984081"/>
            <a:ext cx="1944216" cy="7205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疾病管理</a:t>
            </a:r>
            <a:endParaRPr lang="en-US" altLang="ja-JP" sz="1600" dirty="0" smtClean="0">
              <a:solidFill>
                <a:schemeClr val="tx1"/>
              </a:solidFill>
            </a:endParaRPr>
          </a:p>
          <a:p>
            <a:pPr algn="ctr"/>
            <a:r>
              <a:rPr kumimoji="1" lang="ja-JP" altLang="en-US" sz="1600" dirty="0">
                <a:solidFill>
                  <a:schemeClr val="tx1"/>
                </a:solidFill>
              </a:rPr>
              <a:t>重症予防</a:t>
            </a:r>
          </a:p>
        </p:txBody>
      </p:sp>
      <p:sp>
        <p:nvSpPr>
          <p:cNvPr id="22" name="円/楕円 21"/>
          <p:cNvSpPr/>
          <p:nvPr/>
        </p:nvSpPr>
        <p:spPr>
          <a:xfrm>
            <a:off x="-5408" y="4867009"/>
            <a:ext cx="2523255" cy="715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生活習慣病対策</a:t>
            </a:r>
            <a:endParaRPr lang="en-US" altLang="ja-JP" sz="1600" dirty="0" smtClean="0">
              <a:solidFill>
                <a:schemeClr val="tx1"/>
              </a:solidFill>
            </a:endParaRPr>
          </a:p>
          <a:p>
            <a:pPr algn="ctr"/>
            <a:r>
              <a:rPr kumimoji="1" lang="ja-JP" altLang="en-US" sz="1600" dirty="0" smtClean="0">
                <a:solidFill>
                  <a:schemeClr val="tx1"/>
                </a:solidFill>
              </a:rPr>
              <a:t>主要疾病予防</a:t>
            </a:r>
            <a:endParaRPr kumimoji="1" lang="ja-JP" altLang="en-US" sz="1600" dirty="0">
              <a:solidFill>
                <a:schemeClr val="tx1"/>
              </a:solidFill>
            </a:endParaRPr>
          </a:p>
        </p:txBody>
      </p:sp>
      <p:sp>
        <p:nvSpPr>
          <p:cNvPr id="23" name="円/楕円 22"/>
          <p:cNvSpPr/>
          <p:nvPr/>
        </p:nvSpPr>
        <p:spPr>
          <a:xfrm>
            <a:off x="251520" y="4264450"/>
            <a:ext cx="2376264" cy="6895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ヘルスケア</a:t>
            </a:r>
            <a:endParaRPr kumimoji="1" lang="en-US" altLang="ja-JP" sz="1600" dirty="0" smtClean="0">
              <a:solidFill>
                <a:schemeClr val="tx1"/>
              </a:solidFill>
            </a:endParaRPr>
          </a:p>
          <a:p>
            <a:pPr algn="ctr"/>
            <a:r>
              <a:rPr lang="ja-JP" altLang="en-US" sz="1600" dirty="0" smtClean="0">
                <a:solidFill>
                  <a:schemeClr val="tx1"/>
                </a:solidFill>
              </a:rPr>
              <a:t>サービス</a:t>
            </a:r>
            <a:endParaRPr kumimoji="1" lang="ja-JP" altLang="en-US" sz="1600" dirty="0">
              <a:solidFill>
                <a:schemeClr val="tx1"/>
              </a:solidFill>
            </a:endParaRPr>
          </a:p>
        </p:txBody>
      </p:sp>
      <p:sp>
        <p:nvSpPr>
          <p:cNvPr id="24" name="円/楕円 23"/>
          <p:cNvSpPr/>
          <p:nvPr/>
        </p:nvSpPr>
        <p:spPr>
          <a:xfrm>
            <a:off x="6192179" y="1801122"/>
            <a:ext cx="1512168" cy="6564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介護</a:t>
            </a:r>
            <a:endParaRPr kumimoji="1" lang="ja-JP" altLang="en-US" sz="1600" dirty="0">
              <a:solidFill>
                <a:schemeClr val="tx1"/>
              </a:solidFill>
            </a:endParaRPr>
          </a:p>
        </p:txBody>
      </p:sp>
      <p:sp>
        <p:nvSpPr>
          <p:cNvPr id="25" name="円/楕円 24"/>
          <p:cNvSpPr/>
          <p:nvPr/>
        </p:nvSpPr>
        <p:spPr>
          <a:xfrm>
            <a:off x="7548077" y="1325419"/>
            <a:ext cx="130431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看取り・終末期</a:t>
            </a:r>
            <a:endParaRPr kumimoji="1" lang="ja-JP" altLang="en-US" sz="1600" dirty="0">
              <a:solidFill>
                <a:schemeClr val="tx1"/>
              </a:solidFill>
            </a:endParaRPr>
          </a:p>
        </p:txBody>
      </p:sp>
      <p:sp>
        <p:nvSpPr>
          <p:cNvPr id="26" name="円/楕円 25"/>
          <p:cNvSpPr/>
          <p:nvPr/>
        </p:nvSpPr>
        <p:spPr>
          <a:xfrm>
            <a:off x="6177733" y="3034161"/>
            <a:ext cx="1452415" cy="654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医療</a:t>
            </a:r>
            <a:endParaRPr kumimoji="1" lang="ja-JP" altLang="en-US" sz="1600" dirty="0">
              <a:solidFill>
                <a:schemeClr val="tx1"/>
              </a:solidFill>
            </a:endParaRPr>
          </a:p>
        </p:txBody>
      </p:sp>
      <p:sp>
        <p:nvSpPr>
          <p:cNvPr id="29" name="正方形/長方形 28"/>
          <p:cNvSpPr/>
          <p:nvPr/>
        </p:nvSpPr>
        <p:spPr>
          <a:xfrm>
            <a:off x="2610579" y="1384130"/>
            <a:ext cx="965556" cy="388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増加</a:t>
            </a:r>
            <a:endParaRPr kumimoji="1" lang="en-US" altLang="ja-JP"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2" name="正方形/長方形 31"/>
          <p:cNvSpPr/>
          <p:nvPr/>
        </p:nvSpPr>
        <p:spPr>
          <a:xfrm>
            <a:off x="6066569" y="1384130"/>
            <a:ext cx="965556" cy="388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kumimoji="1" lang="ja-JP" alt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減少</a:t>
            </a:r>
            <a:endParaRPr kumimoji="1" lang="en-US" altLang="ja-JP"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7" name="円/楕円 26"/>
          <p:cNvSpPr/>
          <p:nvPr/>
        </p:nvSpPr>
        <p:spPr>
          <a:xfrm>
            <a:off x="0" y="1240114"/>
            <a:ext cx="2376264" cy="764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社会参加・就労</a:t>
            </a:r>
            <a:r>
              <a:rPr kumimoji="1" lang="en-US" altLang="ja-JP" sz="1600" dirty="0" smtClean="0">
                <a:solidFill>
                  <a:schemeClr val="tx1"/>
                </a:solidFill>
              </a:rPr>
              <a:t/>
            </a:r>
            <a:br>
              <a:rPr kumimoji="1" lang="en-US" altLang="ja-JP" sz="1600" dirty="0" smtClean="0">
                <a:solidFill>
                  <a:schemeClr val="tx1"/>
                </a:solidFill>
              </a:rPr>
            </a:br>
            <a:r>
              <a:rPr kumimoji="1" lang="ja-JP" altLang="en-US" sz="1600" dirty="0" smtClean="0">
                <a:solidFill>
                  <a:schemeClr val="tx1"/>
                </a:solidFill>
              </a:rPr>
              <a:t>活躍の機会</a:t>
            </a:r>
            <a:endParaRPr kumimoji="1" lang="ja-JP" altLang="en-US" sz="1600" dirty="0">
              <a:solidFill>
                <a:schemeClr val="tx1"/>
              </a:solidFill>
            </a:endParaRPr>
          </a:p>
        </p:txBody>
      </p:sp>
      <p:sp>
        <p:nvSpPr>
          <p:cNvPr id="28" name="円/楕円 27"/>
          <p:cNvSpPr/>
          <p:nvPr/>
        </p:nvSpPr>
        <p:spPr>
          <a:xfrm>
            <a:off x="7544900" y="2877569"/>
            <a:ext cx="1563604" cy="666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生活支援</a:t>
            </a:r>
            <a:endParaRPr lang="en-US" altLang="ja-JP" sz="1600" dirty="0" smtClean="0">
              <a:solidFill>
                <a:schemeClr val="tx1"/>
              </a:solidFill>
            </a:endParaRPr>
          </a:p>
          <a:p>
            <a:pPr algn="ctr"/>
            <a:r>
              <a:rPr lang="ja-JP" altLang="en-US" sz="1600" dirty="0" smtClean="0">
                <a:solidFill>
                  <a:schemeClr val="tx1"/>
                </a:solidFill>
              </a:rPr>
              <a:t>サービス</a:t>
            </a:r>
            <a:endParaRPr kumimoji="1" lang="ja-JP" altLang="en-US" sz="1600" dirty="0">
              <a:solidFill>
                <a:schemeClr val="tx1"/>
              </a:solidFill>
            </a:endParaRPr>
          </a:p>
        </p:txBody>
      </p:sp>
      <p:sp>
        <p:nvSpPr>
          <p:cNvPr id="30" name="円/楕円 29"/>
          <p:cNvSpPr/>
          <p:nvPr/>
        </p:nvSpPr>
        <p:spPr>
          <a:xfrm>
            <a:off x="6588224" y="5632153"/>
            <a:ext cx="1944216" cy="7205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早期発見</a:t>
            </a:r>
            <a:r>
              <a:rPr lang="en-US" altLang="ja-JP" sz="1600" dirty="0" smtClean="0">
                <a:solidFill>
                  <a:schemeClr val="tx1"/>
                </a:solidFill>
              </a:rPr>
              <a:t/>
            </a:r>
            <a:br>
              <a:rPr lang="en-US" altLang="ja-JP" sz="1600" dirty="0" smtClean="0">
                <a:solidFill>
                  <a:schemeClr val="tx1"/>
                </a:solidFill>
              </a:rPr>
            </a:br>
            <a:r>
              <a:rPr lang="ja-JP" altLang="en-US" sz="1600" dirty="0" smtClean="0">
                <a:solidFill>
                  <a:schemeClr val="tx1"/>
                </a:solidFill>
              </a:rPr>
              <a:t>・介入</a:t>
            </a:r>
            <a:endParaRPr lang="en-US" altLang="ja-JP" sz="1600" dirty="0" smtClean="0">
              <a:solidFill>
                <a:schemeClr val="tx1"/>
              </a:solidFill>
            </a:endParaRPr>
          </a:p>
        </p:txBody>
      </p:sp>
      <p:sp>
        <p:nvSpPr>
          <p:cNvPr id="31" name="円/楕円 30"/>
          <p:cNvSpPr/>
          <p:nvPr/>
        </p:nvSpPr>
        <p:spPr>
          <a:xfrm>
            <a:off x="899592" y="3111873"/>
            <a:ext cx="1944216" cy="7205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早期発見</a:t>
            </a:r>
            <a:r>
              <a:rPr lang="en-US" altLang="ja-JP" sz="1600" dirty="0" smtClean="0">
                <a:solidFill>
                  <a:schemeClr val="tx1"/>
                </a:solidFill>
              </a:rPr>
              <a:t/>
            </a:r>
            <a:br>
              <a:rPr lang="en-US" altLang="ja-JP" sz="1600" dirty="0" smtClean="0">
                <a:solidFill>
                  <a:schemeClr val="tx1"/>
                </a:solidFill>
              </a:rPr>
            </a:br>
            <a:r>
              <a:rPr lang="ja-JP" altLang="en-US" sz="1600" dirty="0" smtClean="0">
                <a:solidFill>
                  <a:schemeClr val="tx1"/>
                </a:solidFill>
              </a:rPr>
              <a:t>・介入</a:t>
            </a:r>
            <a:endParaRPr lang="en-US" altLang="ja-JP" sz="1600" dirty="0" smtClean="0">
              <a:solidFill>
                <a:schemeClr val="tx1"/>
              </a:solidFill>
            </a:endParaRPr>
          </a:p>
        </p:txBody>
      </p:sp>
      <p:sp>
        <p:nvSpPr>
          <p:cNvPr id="33" name="円/楕円 32"/>
          <p:cNvSpPr/>
          <p:nvPr/>
        </p:nvSpPr>
        <p:spPr>
          <a:xfrm>
            <a:off x="1277372" y="5438259"/>
            <a:ext cx="1566436" cy="5015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教育</a:t>
            </a:r>
            <a:endParaRPr lang="en-US" altLang="ja-JP" sz="1600" dirty="0" smtClean="0">
              <a:solidFill>
                <a:schemeClr val="tx1"/>
              </a:solidFill>
            </a:endParaRPr>
          </a:p>
        </p:txBody>
      </p:sp>
      <p:sp>
        <p:nvSpPr>
          <p:cNvPr id="34" name="円/楕円 33"/>
          <p:cNvSpPr/>
          <p:nvPr/>
        </p:nvSpPr>
        <p:spPr>
          <a:xfrm>
            <a:off x="-5408" y="5560145"/>
            <a:ext cx="1944216" cy="7205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早期発見</a:t>
            </a:r>
            <a:r>
              <a:rPr lang="en-US" altLang="ja-JP" sz="1600" dirty="0" smtClean="0">
                <a:solidFill>
                  <a:schemeClr val="tx1"/>
                </a:solidFill>
              </a:rPr>
              <a:t/>
            </a:r>
            <a:br>
              <a:rPr lang="en-US" altLang="ja-JP" sz="1600" dirty="0" smtClean="0">
                <a:solidFill>
                  <a:schemeClr val="tx1"/>
                </a:solidFill>
              </a:rPr>
            </a:br>
            <a:r>
              <a:rPr lang="ja-JP" altLang="en-US" sz="1600" dirty="0" smtClean="0">
                <a:solidFill>
                  <a:schemeClr val="tx1"/>
                </a:solidFill>
              </a:rPr>
              <a:t>・介入</a:t>
            </a:r>
            <a:endParaRPr lang="en-US" altLang="ja-JP" sz="1600" dirty="0" smtClean="0">
              <a:solidFill>
                <a:schemeClr val="tx1"/>
              </a:solidFill>
            </a:endParaRPr>
          </a:p>
        </p:txBody>
      </p:sp>
      <p:sp>
        <p:nvSpPr>
          <p:cNvPr id="35"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51</a:t>
            </a:fld>
            <a:endParaRPr kumimoji="1" lang="ja-JP" altLang="en-US" dirty="0"/>
          </a:p>
        </p:txBody>
      </p:sp>
    </p:spTree>
    <p:extLst>
      <p:ext uri="{BB962C8B-B14F-4D97-AF65-F5344CB8AC3E}">
        <p14:creationId xmlns:p14="http://schemas.microsoft.com/office/powerpoint/2010/main" val="39325234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具体化に向けた検討の手順①</a:t>
            </a:r>
            <a:r>
              <a:rPr lang="en-US" altLang="ja-JP" sz="2800" dirty="0">
                <a:latin typeface="Meiryo UI" panose="020B0604030504040204" pitchFamily="50" charset="-128"/>
                <a:ea typeface="Meiryo UI" panose="020B0604030504040204" pitchFamily="50" charset="-128"/>
                <a:cs typeface="Meiryo UI" panose="020B0604030504040204" pitchFamily="50" charset="-128"/>
              </a:rPr>
              <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重点的に取り組む対象と領域を選択、地域資源を把握</a:t>
            </a:r>
          </a:p>
        </p:txBody>
      </p:sp>
      <p:sp>
        <p:nvSpPr>
          <p:cNvPr id="3" name="コンテンツ プレースホルダー 2"/>
          <p:cNvSpPr>
            <a:spLocks noGrp="1"/>
          </p:cNvSpPr>
          <p:nvPr>
            <p:ph sz="quarter" idx="1"/>
          </p:nvPr>
        </p:nvSpPr>
        <p:spPr/>
        <p:txBody>
          <a:bodyPr>
            <a:no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対象地域の住民の状況を把握し、プロット</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既存の統計資料等をもとに、定量的に分析する</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ヒアリングや意見交換等により、定性的に分析する</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住民意識調査（アンケートやワークショップ等の実施等）に</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より、分析結果を裏付ける</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各地域</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の人口構成・健康状態を他地域と比較し、特徴を把握し、重点的又は順に取組みを進めるセグメントを選択</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地域の資源、</a:t>
            </a:r>
            <a:r>
              <a:rPr lang="ja-JP" altLang="en-US" dirty="0">
                <a:latin typeface="Meiryo UI" panose="020B0604030504040204" pitchFamily="50" charset="-128"/>
                <a:ea typeface="Meiryo UI" panose="020B0604030504040204" pitchFamily="50" charset="-128"/>
                <a:cs typeface="Meiryo UI" panose="020B0604030504040204" pitchFamily="50" charset="-128"/>
              </a:rPr>
              <a:t>連携可能な関係者</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（医療・介護、事業者、学術機関、地域団体等）を探しだし、協力関係、事業推進体制を想定、構築</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52</a:t>
            </a:fld>
            <a:endParaRPr kumimoji="1" lang="ja-JP" altLang="en-US" dirty="0"/>
          </a:p>
        </p:txBody>
      </p:sp>
    </p:spTree>
    <p:extLst>
      <p:ext uri="{BB962C8B-B14F-4D97-AF65-F5344CB8AC3E}">
        <p14:creationId xmlns:p14="http://schemas.microsoft.com/office/powerpoint/2010/main" val="18486942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具体化に向けた検討の手順②</a:t>
            </a:r>
            <a:r>
              <a:rPr lang="en-US" altLang="ja-JP" sz="2800" dirty="0">
                <a:latin typeface="Meiryo UI" panose="020B0604030504040204" pitchFamily="50" charset="-128"/>
                <a:ea typeface="Meiryo UI" panose="020B0604030504040204" pitchFamily="50" charset="-128"/>
                <a:cs typeface="Meiryo UI" panose="020B0604030504040204" pitchFamily="50" charset="-128"/>
              </a:rPr>
              <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セグメントに応じた先進事例を研究</a:t>
            </a:r>
          </a:p>
        </p:txBody>
      </p:sp>
      <p:sp>
        <p:nvSpPr>
          <p:cNvPr id="3" name="コンテンツ プレースホルダー 2"/>
          <p:cNvSpPr>
            <a:spLocks noGrp="1"/>
          </p:cNvSpPr>
          <p:nvPr>
            <p:ph idx="1"/>
          </p:nvPr>
        </p:nvSpPr>
        <p:spPr/>
        <p:txBody>
          <a:bodyPr>
            <a:norm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各地の先進事例を参考に、課題への対応策を検討</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323528" y="1968565"/>
            <a:ext cx="8568952" cy="4052723"/>
            <a:chOff x="467544" y="2492896"/>
            <a:chExt cx="8568952" cy="4052723"/>
          </a:xfrm>
        </p:grpSpPr>
        <p:graphicFrame>
          <p:nvGraphicFramePr>
            <p:cNvPr id="5" name="コンテンツ プレースホルダー 3"/>
            <p:cNvGraphicFramePr>
              <a:graphicFrameLocks/>
            </p:cNvGraphicFramePr>
            <p:nvPr>
              <p:extLst>
                <p:ext uri="{D42A27DB-BD31-4B8C-83A1-F6EECF244321}">
                  <p14:modId xmlns:p14="http://schemas.microsoft.com/office/powerpoint/2010/main" val="135657726"/>
                </p:ext>
              </p:extLst>
            </p:nvPr>
          </p:nvGraphicFramePr>
          <p:xfrm>
            <a:off x="1360439" y="2564904"/>
            <a:ext cx="6707088"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正方形/長方形 6"/>
            <p:cNvSpPr/>
            <p:nvPr/>
          </p:nvSpPr>
          <p:spPr>
            <a:xfrm>
              <a:off x="4813983" y="2891006"/>
              <a:ext cx="783021" cy="672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8" name="正方形/長方形 7"/>
            <p:cNvSpPr/>
            <p:nvPr/>
          </p:nvSpPr>
          <p:spPr>
            <a:xfrm>
              <a:off x="4881859" y="2605026"/>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寿命</a:t>
              </a:r>
              <a:endParaRPr kumimoji="1" lang="en-US" altLang="ja-JP" sz="1400" dirty="0" smtClean="0">
                <a:solidFill>
                  <a:schemeClr val="tx1"/>
                </a:solidFill>
              </a:endParaRPr>
            </a:p>
          </p:txBody>
        </p:sp>
        <p:sp>
          <p:nvSpPr>
            <p:cNvPr id="9" name="正方形/長方形 8"/>
            <p:cNvSpPr/>
            <p:nvPr/>
          </p:nvSpPr>
          <p:spPr>
            <a:xfrm>
              <a:off x="4743322" y="6259639"/>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40</a:t>
              </a:r>
              <a:r>
                <a:rPr kumimoji="1" lang="ja-JP" altLang="en-US" sz="1400" dirty="0" smtClean="0">
                  <a:solidFill>
                    <a:schemeClr val="tx1"/>
                  </a:solidFill>
                </a:rPr>
                <a:t>歳</a:t>
              </a:r>
              <a:endParaRPr kumimoji="1" lang="en-US" altLang="ja-JP" sz="1400" dirty="0" smtClean="0">
                <a:solidFill>
                  <a:schemeClr val="tx1"/>
                </a:solidFill>
              </a:endParaRPr>
            </a:p>
          </p:txBody>
        </p:sp>
        <p:sp>
          <p:nvSpPr>
            <p:cNvPr id="10" name="正方形/長方形 9"/>
            <p:cNvSpPr/>
            <p:nvPr/>
          </p:nvSpPr>
          <p:spPr>
            <a:xfrm>
              <a:off x="1299245" y="4560767"/>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元気</a:t>
              </a:r>
              <a:endParaRPr kumimoji="1" lang="en-US" altLang="ja-JP" sz="1400" dirty="0" smtClean="0">
                <a:solidFill>
                  <a:schemeClr val="tx1"/>
                </a:solidFill>
              </a:endParaRPr>
            </a:p>
          </p:txBody>
        </p:sp>
        <p:sp>
          <p:nvSpPr>
            <p:cNvPr id="11" name="正方形/長方形 10"/>
            <p:cNvSpPr/>
            <p:nvPr/>
          </p:nvSpPr>
          <p:spPr>
            <a:xfrm>
              <a:off x="7527114" y="4569142"/>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rPr>
                <a:t>病気</a:t>
              </a:r>
              <a:endParaRPr kumimoji="1" lang="en-US" altLang="ja-JP" sz="1400" dirty="0" smtClean="0">
                <a:solidFill>
                  <a:schemeClr val="tx1"/>
                </a:solidFill>
              </a:endParaRPr>
            </a:p>
          </p:txBody>
        </p:sp>
        <p:sp>
          <p:nvSpPr>
            <p:cNvPr id="12" name="正方形/長方形 11"/>
            <p:cNvSpPr/>
            <p:nvPr/>
          </p:nvSpPr>
          <p:spPr>
            <a:xfrm>
              <a:off x="4411177" y="4409403"/>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tx1"/>
                  </a:solidFill>
                </a:rPr>
                <a:t>65</a:t>
              </a:r>
              <a:r>
                <a:rPr lang="ja-JP" altLang="en-US" sz="1400" dirty="0" smtClean="0">
                  <a:solidFill>
                    <a:schemeClr val="tx1"/>
                  </a:solidFill>
                </a:rPr>
                <a:t>歳</a:t>
              </a:r>
              <a:endParaRPr kumimoji="1" lang="en-US" altLang="ja-JP" sz="1400" dirty="0" smtClean="0">
                <a:solidFill>
                  <a:schemeClr val="tx1"/>
                </a:solidFill>
              </a:endParaRPr>
            </a:p>
          </p:txBody>
        </p:sp>
        <p:sp>
          <p:nvSpPr>
            <p:cNvPr id="13" name="正方形/長方形 12"/>
            <p:cNvSpPr/>
            <p:nvPr/>
          </p:nvSpPr>
          <p:spPr>
            <a:xfrm>
              <a:off x="3072712" y="2492896"/>
              <a:ext cx="826827"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増加</a:t>
              </a:r>
              <a:endParaRPr kumimoji="1"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正方形/長方形 13"/>
            <p:cNvSpPr/>
            <p:nvPr/>
          </p:nvSpPr>
          <p:spPr>
            <a:xfrm>
              <a:off x="6032154" y="2525346"/>
              <a:ext cx="826827"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kumimoji="1"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減少</a:t>
              </a:r>
              <a:endParaRPr kumimoji="1"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円/楕円 14"/>
            <p:cNvSpPr/>
            <p:nvPr/>
          </p:nvSpPr>
          <p:spPr>
            <a:xfrm>
              <a:off x="837214" y="2994034"/>
              <a:ext cx="2235498" cy="562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③</a:t>
              </a:r>
              <a:r>
                <a:rPr lang="ja-JP" altLang="en-US" sz="1200" dirty="0" smtClean="0">
                  <a:solidFill>
                    <a:schemeClr val="tx1"/>
                  </a:solidFill>
                </a:rPr>
                <a:t>和光市</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介護予防の取組み</a:t>
              </a:r>
              <a:endParaRPr kumimoji="1" lang="ja-JP" altLang="en-US" sz="1200" dirty="0">
                <a:solidFill>
                  <a:schemeClr val="tx1"/>
                </a:solidFill>
              </a:endParaRPr>
            </a:p>
          </p:txBody>
        </p:sp>
        <p:sp>
          <p:nvSpPr>
            <p:cNvPr id="16" name="円/楕円 15"/>
            <p:cNvSpPr/>
            <p:nvPr/>
          </p:nvSpPr>
          <p:spPr>
            <a:xfrm>
              <a:off x="2987824" y="4073825"/>
              <a:ext cx="3456384" cy="9398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200" dirty="0" smtClean="0">
                <a:solidFill>
                  <a:srgbClr val="00B050"/>
                </a:solidFill>
              </a:endParaRPr>
            </a:p>
          </p:txBody>
        </p:sp>
        <p:sp>
          <p:nvSpPr>
            <p:cNvPr id="17" name="円/楕円 16"/>
            <p:cNvSpPr/>
            <p:nvPr/>
          </p:nvSpPr>
          <p:spPr>
            <a:xfrm>
              <a:off x="6156557" y="4732324"/>
              <a:ext cx="2034849" cy="562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①</a:t>
              </a:r>
              <a:r>
                <a:rPr lang="ja-JP" altLang="en-US" sz="1200" dirty="0" smtClean="0">
                  <a:solidFill>
                    <a:schemeClr val="tx1"/>
                  </a:solidFill>
                </a:rPr>
                <a:t>尼崎市</a:t>
              </a:r>
              <a:endParaRPr lang="en-US" altLang="ja-JP" sz="1200" dirty="0" smtClean="0">
                <a:solidFill>
                  <a:schemeClr val="tx1"/>
                </a:solidFill>
              </a:endParaRPr>
            </a:p>
            <a:p>
              <a:pPr algn="ctr"/>
              <a:r>
                <a:rPr kumimoji="1" lang="ja-JP" altLang="en-US" sz="1200" dirty="0" smtClean="0">
                  <a:solidFill>
                    <a:schemeClr val="tx1"/>
                  </a:solidFill>
                </a:rPr>
                <a:t>ヘルスアップ戦略</a:t>
              </a:r>
              <a:endParaRPr kumimoji="1" lang="ja-JP" altLang="en-US" sz="1200" dirty="0">
                <a:solidFill>
                  <a:schemeClr val="tx1"/>
                </a:solidFill>
              </a:endParaRPr>
            </a:p>
          </p:txBody>
        </p:sp>
        <p:sp>
          <p:nvSpPr>
            <p:cNvPr id="18" name="円/楕円 17"/>
            <p:cNvSpPr/>
            <p:nvPr/>
          </p:nvSpPr>
          <p:spPr>
            <a:xfrm>
              <a:off x="6641607" y="3685716"/>
              <a:ext cx="2034849" cy="8666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③横浜市青葉区</a:t>
              </a:r>
              <a:endParaRPr kumimoji="1" lang="en-US" altLang="ja-JP" sz="1200" dirty="0" smtClean="0">
                <a:solidFill>
                  <a:schemeClr val="tx1"/>
                </a:solidFill>
              </a:endParaRPr>
            </a:p>
            <a:p>
              <a:pPr algn="ctr"/>
              <a:r>
                <a:rPr lang="ja-JP" altLang="en-US" sz="1200" dirty="0" smtClean="0">
                  <a:solidFill>
                    <a:schemeClr val="tx1"/>
                  </a:solidFill>
                </a:rPr>
                <a:t>地域包括ケア</a:t>
              </a:r>
              <a:endParaRPr lang="en-US" altLang="ja-JP" sz="1200" dirty="0" smtClean="0">
                <a:solidFill>
                  <a:schemeClr val="tx1"/>
                </a:solidFill>
              </a:endParaRPr>
            </a:p>
            <a:p>
              <a:pPr algn="ctr"/>
              <a:r>
                <a:rPr lang="ja-JP" altLang="en-US" sz="1200" dirty="0" smtClean="0">
                  <a:solidFill>
                    <a:schemeClr val="tx1"/>
                  </a:solidFill>
                </a:rPr>
                <a:t>あおばモデル</a:t>
              </a:r>
              <a:endParaRPr lang="en-US" altLang="ja-JP" sz="1200" dirty="0" smtClean="0">
                <a:solidFill>
                  <a:schemeClr val="tx1"/>
                </a:solidFill>
              </a:endParaRPr>
            </a:p>
          </p:txBody>
        </p:sp>
        <p:sp>
          <p:nvSpPr>
            <p:cNvPr id="19" name="円/楕円 18"/>
            <p:cNvSpPr/>
            <p:nvPr/>
          </p:nvSpPr>
          <p:spPr>
            <a:xfrm>
              <a:off x="1299245" y="2635886"/>
              <a:ext cx="6659504" cy="3878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smtClean="0">
                <a:solidFill>
                  <a:srgbClr val="FF0000"/>
                </a:solidFill>
              </a:endParaRPr>
            </a:p>
          </p:txBody>
        </p:sp>
        <p:sp>
          <p:nvSpPr>
            <p:cNvPr id="20" name="円/楕円 19"/>
            <p:cNvSpPr/>
            <p:nvPr/>
          </p:nvSpPr>
          <p:spPr>
            <a:xfrm>
              <a:off x="5868144" y="2786320"/>
              <a:ext cx="3168352" cy="777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豊中市社会福祉協議会／ほか</a:t>
              </a:r>
              <a:endParaRPr kumimoji="1" lang="en-US" altLang="ja-JP" sz="1200" dirty="0" smtClean="0">
                <a:solidFill>
                  <a:schemeClr val="tx1"/>
                </a:solidFill>
              </a:endParaRPr>
            </a:p>
            <a:p>
              <a:pPr algn="ctr"/>
              <a:r>
                <a:rPr kumimoji="1" lang="ja-JP" altLang="en-US" sz="1200" dirty="0" smtClean="0">
                  <a:solidFill>
                    <a:schemeClr val="tx1"/>
                  </a:solidFill>
                </a:rPr>
                <a:t>見守りの取組み</a:t>
              </a:r>
              <a:r>
                <a:rPr kumimoji="1" lang="en-US" altLang="ja-JP" sz="1200" dirty="0" smtClean="0">
                  <a:solidFill>
                    <a:schemeClr val="tx1"/>
                  </a:solidFill>
                </a:rPr>
                <a:t/>
              </a:r>
              <a:br>
                <a:rPr kumimoji="1" lang="en-US" altLang="ja-JP" sz="1200" dirty="0" smtClean="0">
                  <a:solidFill>
                    <a:schemeClr val="tx1"/>
                  </a:solidFill>
                </a:rPr>
              </a:br>
              <a:r>
                <a:rPr kumimoji="1" lang="ja-JP" altLang="en-US" sz="1200" dirty="0" smtClean="0">
                  <a:solidFill>
                    <a:schemeClr val="tx1"/>
                  </a:solidFill>
                </a:rPr>
                <a:t>（</a:t>
              </a:r>
              <a:r>
                <a:rPr kumimoji="1" lang="en-US" altLang="ja-JP" sz="1200" dirty="0" smtClean="0">
                  <a:solidFill>
                    <a:schemeClr val="tx1"/>
                  </a:solidFill>
                </a:rPr>
                <a:t>H28.3.23</a:t>
              </a:r>
              <a:r>
                <a:rPr kumimoji="1" lang="ja-JP" altLang="en-US" sz="1200" dirty="0" smtClean="0">
                  <a:solidFill>
                    <a:schemeClr val="tx1"/>
                  </a:solidFill>
                </a:rPr>
                <a:t>セミナー資料）</a:t>
              </a:r>
              <a:endParaRPr kumimoji="1" lang="en-US" altLang="ja-JP" sz="1200" dirty="0" smtClean="0">
                <a:solidFill>
                  <a:schemeClr val="tx1"/>
                </a:solidFill>
              </a:endParaRPr>
            </a:p>
          </p:txBody>
        </p:sp>
        <p:sp>
          <p:nvSpPr>
            <p:cNvPr id="21" name="線吹き出し 1 (枠付き) 20"/>
            <p:cNvSpPr/>
            <p:nvPr/>
          </p:nvSpPr>
          <p:spPr>
            <a:xfrm>
              <a:off x="7033818" y="5856871"/>
              <a:ext cx="1786654" cy="688748"/>
            </a:xfrm>
            <a:prstGeom prst="borderCallout1">
              <a:avLst>
                <a:gd name="adj1" fmla="val 30630"/>
                <a:gd name="adj2" fmla="val 1276"/>
                <a:gd name="adj3" fmla="val -3662"/>
                <a:gd name="adj4" fmla="val -1225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全体を支える</a:t>
              </a:r>
              <a:endParaRPr lang="en-US" altLang="ja-JP" sz="1200" dirty="0">
                <a:solidFill>
                  <a:schemeClr val="tx1"/>
                </a:solidFill>
              </a:endParaRPr>
            </a:p>
            <a:p>
              <a:pPr algn="ctr"/>
              <a:r>
                <a:rPr lang="ja-JP" altLang="en-US" sz="1200" dirty="0" smtClean="0">
                  <a:solidFill>
                    <a:schemeClr val="tx1"/>
                  </a:solidFill>
                </a:rPr>
                <a:t>まちづくりの取組み</a:t>
              </a:r>
              <a:endParaRPr lang="en-US" altLang="ja-JP" sz="1200" dirty="0" smtClean="0">
                <a:solidFill>
                  <a:schemeClr val="tx1"/>
                </a:solidFill>
              </a:endParaRPr>
            </a:p>
            <a:p>
              <a:pPr algn="ctr"/>
              <a:r>
                <a:rPr lang="ja-JP" altLang="en-US" sz="1200" dirty="0" smtClean="0">
                  <a:solidFill>
                    <a:schemeClr val="tx1"/>
                  </a:solidFill>
                </a:rPr>
                <a:t>（</a:t>
              </a:r>
              <a:r>
                <a:rPr lang="en-US" altLang="ja-JP" sz="1200" dirty="0" smtClean="0">
                  <a:solidFill>
                    <a:schemeClr val="tx1"/>
                  </a:solidFill>
                </a:rPr>
                <a:t>H28.2.25</a:t>
              </a:r>
              <a:r>
                <a:rPr lang="ja-JP" altLang="en-US" sz="1200" dirty="0" smtClean="0">
                  <a:solidFill>
                    <a:schemeClr val="tx1"/>
                  </a:solidFill>
                </a:rPr>
                <a:t>セミナー資料）</a:t>
              </a:r>
              <a:endParaRPr lang="en-US" altLang="ja-JP" sz="1200" dirty="0" smtClean="0">
                <a:solidFill>
                  <a:schemeClr val="tx1"/>
                </a:solidFill>
              </a:endParaRPr>
            </a:p>
          </p:txBody>
        </p:sp>
        <p:sp>
          <p:nvSpPr>
            <p:cNvPr id="22" name="線吹き出し 1 (枠付き) 21"/>
            <p:cNvSpPr/>
            <p:nvPr/>
          </p:nvSpPr>
          <p:spPr>
            <a:xfrm>
              <a:off x="467544" y="4881627"/>
              <a:ext cx="2258195" cy="975244"/>
            </a:xfrm>
            <a:prstGeom prst="borderCallout1">
              <a:avLst>
                <a:gd name="adj1" fmla="val 28836"/>
                <a:gd name="adj2" fmla="val 103077"/>
                <a:gd name="adj3" fmla="val -41338"/>
                <a:gd name="adj4" fmla="val 12562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②新宿区暮らしの保健室／ほか</a:t>
              </a:r>
              <a:endParaRPr lang="en-US" altLang="ja-JP" sz="1200" dirty="0" smtClean="0">
                <a:solidFill>
                  <a:schemeClr val="tx1"/>
                </a:solidFill>
              </a:endParaRPr>
            </a:p>
            <a:p>
              <a:pPr algn="ctr"/>
              <a:r>
                <a:rPr lang="ja-JP" altLang="en-US" sz="1200" dirty="0" smtClean="0">
                  <a:solidFill>
                    <a:schemeClr val="tx1"/>
                  </a:solidFill>
                </a:rPr>
                <a:t>日常の困りごとに対応する</a:t>
              </a:r>
              <a:endParaRPr lang="en-US" altLang="ja-JP" sz="1200" dirty="0">
                <a:solidFill>
                  <a:schemeClr val="tx1"/>
                </a:solidFill>
              </a:endParaRPr>
            </a:p>
            <a:p>
              <a:pPr algn="ctr"/>
              <a:r>
                <a:rPr lang="ja-JP" altLang="en-US" sz="1200" dirty="0" smtClean="0">
                  <a:solidFill>
                    <a:schemeClr val="tx1"/>
                  </a:solidFill>
                </a:rPr>
                <a:t>まちの保健室の取組み</a:t>
              </a:r>
              <a:endParaRPr lang="en-US" altLang="ja-JP" sz="1200" dirty="0" smtClean="0">
                <a:solidFill>
                  <a:schemeClr val="tx1"/>
                </a:solidFill>
              </a:endParaRPr>
            </a:p>
            <a:p>
              <a:pPr algn="ctr"/>
              <a:r>
                <a:rPr lang="ja-JP" altLang="en-US" sz="1200" dirty="0" smtClean="0">
                  <a:solidFill>
                    <a:schemeClr val="tx1"/>
                  </a:solidFill>
                </a:rPr>
                <a:t>（</a:t>
              </a:r>
              <a:r>
                <a:rPr lang="en-US" altLang="ja-JP" sz="1200" dirty="0" smtClean="0">
                  <a:solidFill>
                    <a:schemeClr val="tx1"/>
                  </a:solidFill>
                </a:rPr>
                <a:t>H28.2.12</a:t>
              </a:r>
              <a:r>
                <a:rPr lang="ja-JP" altLang="en-US" sz="1200" dirty="0" smtClean="0">
                  <a:solidFill>
                    <a:schemeClr val="tx1"/>
                  </a:solidFill>
                </a:rPr>
                <a:t>セミナー資料）</a:t>
              </a:r>
              <a:endParaRPr lang="en-US" altLang="ja-JP" sz="1200" dirty="0" smtClean="0">
                <a:solidFill>
                  <a:schemeClr val="tx1"/>
                </a:solidFill>
              </a:endParaRPr>
            </a:p>
          </p:txBody>
        </p:sp>
      </p:grpSp>
      <p:sp>
        <p:nvSpPr>
          <p:cNvPr id="2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53</a:t>
            </a:fld>
            <a:endParaRPr kumimoji="1" lang="ja-JP" altLang="en-US" dirty="0"/>
          </a:p>
        </p:txBody>
      </p:sp>
    </p:spTree>
    <p:extLst>
      <p:ext uri="{BB962C8B-B14F-4D97-AF65-F5344CB8AC3E}">
        <p14:creationId xmlns:p14="http://schemas.microsoft.com/office/powerpoint/2010/main" val="23267187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具体化に向けた検討の手順③</a:t>
            </a:r>
            <a:r>
              <a:rPr lang="en-US" altLang="ja-JP" sz="2800" dirty="0">
                <a:latin typeface="Meiryo UI" panose="020B0604030504040204" pitchFamily="50" charset="-128"/>
                <a:ea typeface="Meiryo UI" panose="020B0604030504040204" pitchFamily="50" charset="-128"/>
                <a:cs typeface="Meiryo UI" panose="020B0604030504040204" pitchFamily="50" charset="-128"/>
              </a:rPr>
              <a:t/>
            </a:r>
            <a:br>
              <a:rPr lang="en-US" altLang="ja-JP" sz="2800" dirty="0">
                <a:latin typeface="Meiryo UI" panose="020B0604030504040204" pitchFamily="50" charset="-128"/>
                <a:ea typeface="Meiryo UI" panose="020B0604030504040204" pitchFamily="50" charset="-128"/>
                <a:cs typeface="Meiryo UI" panose="020B0604030504040204" pitchFamily="50" charset="-128"/>
              </a:rPr>
            </a:br>
            <a:r>
              <a:rPr lang="ja-JP" altLang="en-US" sz="2800" dirty="0">
                <a:latin typeface="Meiryo UI" panose="020B0604030504040204" pitchFamily="50" charset="-128"/>
                <a:ea typeface="Meiryo UI" panose="020B0604030504040204" pitchFamily="50" charset="-128"/>
                <a:cs typeface="Meiryo UI" panose="020B0604030504040204" pitchFamily="50" charset="-128"/>
              </a:rPr>
              <a:t>事業アイデアを出し、取組みメニューを検討</a:t>
            </a:r>
          </a:p>
        </p:txBody>
      </p:sp>
      <p:sp>
        <p:nvSpPr>
          <p:cNvPr id="3" name="コンテンツ プレースホルダー 2"/>
          <p:cNvSpPr>
            <a:spLocks noGrp="1"/>
          </p:cNvSpPr>
          <p:nvPr>
            <p:ph idx="1"/>
          </p:nvPr>
        </p:nvSpPr>
        <p:spPr/>
        <p:txBody>
          <a:bodyPr>
            <a:normAutofit fontScale="92500" lnSpcReduction="2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地域課題に応じた事業アイデアを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検討</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実現可能性とコストパフォーマンスを考慮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dirty="0">
                <a:latin typeface="Meiryo UI" panose="020B0604030504040204" pitchFamily="50" charset="-128"/>
                <a:ea typeface="Meiryo UI" panose="020B0604030504040204" pitchFamily="50" charset="-128"/>
                <a:cs typeface="Meiryo UI" panose="020B0604030504040204" pitchFamily="50" charset="-128"/>
              </a:rPr>
              <a:t>主体及び役割の明確化</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必要人員、事業費の規模、地域の協力体制</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事業の継続性と事業スキーム</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－より公益性の高いものとよりビジネス性の高いもののバランス</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・公が行う保健・健康増進サービス</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・公的保険により負担される予防・疾病管理、治療・介護</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サービス</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・利用者自身が費用を負担して利用する予防・健康増進、</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生活支援サービス</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－継続性のある事業（ビジネス）モデル</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例）官民協働、ソーシャルビジネス、コミュニティビジネス、</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ベンチャー、民間投資促進</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事業</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実施後のアウトカム（目標）を想定</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54</a:t>
            </a:fld>
            <a:endParaRPr kumimoji="1" lang="ja-JP" altLang="en-US" dirty="0"/>
          </a:p>
        </p:txBody>
      </p:sp>
    </p:spTree>
    <p:extLst>
      <p:ext uri="{BB962C8B-B14F-4D97-AF65-F5344CB8AC3E}">
        <p14:creationId xmlns:p14="http://schemas.microsoft.com/office/powerpoint/2010/main" val="34012587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取組みメニュー選択の際の整理イメージ</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950915948"/>
              </p:ext>
            </p:extLst>
          </p:nvPr>
        </p:nvGraphicFramePr>
        <p:xfrm>
          <a:off x="251520" y="1772816"/>
          <a:ext cx="8640960" cy="1569720"/>
        </p:xfrm>
        <a:graphic>
          <a:graphicData uri="http://schemas.openxmlformats.org/drawingml/2006/table">
            <a:tbl>
              <a:tblPr firstRow="1" bandRow="1">
                <a:tableStyleId>{5C22544A-7EE6-4342-B048-85BDC9FD1C3A}</a:tableStyleId>
              </a:tblPr>
              <a:tblGrid>
                <a:gridCol w="1080120"/>
                <a:gridCol w="1080120"/>
                <a:gridCol w="1080120"/>
                <a:gridCol w="1080120"/>
                <a:gridCol w="1080120"/>
                <a:gridCol w="1080120"/>
                <a:gridCol w="1080120"/>
                <a:gridCol w="1080120"/>
              </a:tblGrid>
              <a:tr h="370840">
                <a:tc>
                  <a:txBody>
                    <a:bodyPr/>
                    <a:lstStyle/>
                    <a:p>
                      <a:r>
                        <a:rPr kumimoji="1" lang="ja-JP" altLang="en-US" sz="1200" dirty="0" smtClean="0"/>
                        <a:t>事業主体</a:t>
                      </a:r>
                      <a:endParaRPr kumimoji="1" lang="ja-JP" altLang="en-US" sz="1200" dirty="0"/>
                    </a:p>
                  </a:txBody>
                  <a:tcPr/>
                </a:tc>
                <a:tc>
                  <a:txBody>
                    <a:bodyPr/>
                    <a:lstStyle/>
                    <a:p>
                      <a:r>
                        <a:rPr kumimoji="1" lang="ja-JP" altLang="en-US" sz="1200" dirty="0" smtClean="0"/>
                        <a:t>行政</a:t>
                      </a:r>
                      <a:endParaRPr kumimoji="1" lang="ja-JP" altLang="en-US" sz="1200" dirty="0"/>
                    </a:p>
                  </a:txBody>
                  <a:tcPr/>
                </a:tc>
                <a:tc>
                  <a:txBody>
                    <a:bodyPr/>
                    <a:lstStyle/>
                    <a:p>
                      <a:r>
                        <a:rPr kumimoji="1" lang="ja-JP" altLang="en-US" sz="1200" dirty="0" smtClean="0"/>
                        <a:t>診療所</a:t>
                      </a:r>
                      <a:endParaRPr kumimoji="1" lang="ja-JP" alt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病院</a:t>
                      </a:r>
                    </a:p>
                  </a:txBody>
                  <a:tcPr/>
                </a:tc>
                <a:tc>
                  <a:txBody>
                    <a:bodyPr/>
                    <a:lstStyle/>
                    <a:p>
                      <a:endParaRPr kumimoji="1" lang="ja-JP" altLang="en-US" sz="1200" dirty="0"/>
                    </a:p>
                  </a:txBody>
                  <a:tcPr/>
                </a:tc>
                <a:tc>
                  <a:txBody>
                    <a:bodyPr/>
                    <a:lstStyle/>
                    <a:p>
                      <a:endParaRPr kumimoji="1" lang="ja-JP" altLang="en-US" sz="1200" dirty="0"/>
                    </a:p>
                  </a:txBody>
                  <a:tcPr/>
                </a:tc>
                <a:tc>
                  <a:txBody>
                    <a:bodyPr/>
                    <a:lstStyle/>
                    <a:p>
                      <a:r>
                        <a:rPr kumimoji="1" lang="ja-JP" altLang="en-US" sz="1200" dirty="0" smtClean="0"/>
                        <a:t>薬局</a:t>
                      </a:r>
                      <a:endParaRPr kumimoji="1" lang="ja-JP" altLang="en-US" sz="1200" dirty="0"/>
                    </a:p>
                  </a:txBody>
                  <a:tcPr/>
                </a:tc>
                <a:tc>
                  <a:txBody>
                    <a:bodyPr/>
                    <a:lstStyle/>
                    <a:p>
                      <a:r>
                        <a:rPr kumimoji="1" lang="ja-JP" altLang="en-US" sz="1200" dirty="0" smtClean="0"/>
                        <a:t>介護事業者</a:t>
                      </a:r>
                      <a:endParaRPr kumimoji="1" lang="ja-JP" altLang="en-US" sz="1200" dirty="0"/>
                    </a:p>
                  </a:txBody>
                  <a:tcPr/>
                </a:tc>
              </a:tr>
              <a:tr h="370840">
                <a:tc>
                  <a:txBody>
                    <a:bodyPr/>
                    <a:lstStyle/>
                    <a:p>
                      <a:r>
                        <a:rPr kumimoji="1" lang="ja-JP" altLang="en-US" sz="1200" dirty="0" smtClean="0"/>
                        <a:t>　職種等</a:t>
                      </a:r>
                      <a:endParaRPr kumimoji="1" lang="en-US" altLang="ja-JP" sz="1200" dirty="0" smtClean="0"/>
                    </a:p>
                  </a:txBody>
                  <a:tcPr/>
                </a:tc>
                <a:tc>
                  <a:txBody>
                    <a:bodyPr/>
                    <a:lstStyle/>
                    <a:p>
                      <a:endParaRPr kumimoji="1" lang="ja-JP" altLang="en-US" sz="1200" dirty="0"/>
                    </a:p>
                  </a:txBody>
                  <a:tcPr/>
                </a:tc>
                <a:tc>
                  <a:txBody>
                    <a:bodyPr/>
                    <a:lstStyle/>
                    <a:p>
                      <a:r>
                        <a:rPr kumimoji="1" lang="ja-JP" altLang="en-US" sz="1200" dirty="0" smtClean="0"/>
                        <a:t>医師</a:t>
                      </a:r>
                      <a:endParaRPr kumimoji="1" lang="ja-JP" altLang="en-US" sz="1200" dirty="0"/>
                    </a:p>
                  </a:txBody>
                  <a:tcPr/>
                </a:tc>
                <a:tc>
                  <a:txBody>
                    <a:bodyPr/>
                    <a:lstStyle/>
                    <a:p>
                      <a:r>
                        <a:rPr kumimoji="1" lang="ja-JP" altLang="en-US" sz="1200" dirty="0" smtClean="0"/>
                        <a:t>医師</a:t>
                      </a:r>
                      <a:endParaRPr kumimoji="1" lang="ja-JP" altLang="en-US" sz="1200" dirty="0"/>
                    </a:p>
                  </a:txBody>
                  <a:tcPr/>
                </a:tc>
                <a:tc>
                  <a:txBody>
                    <a:bodyPr/>
                    <a:lstStyle/>
                    <a:p>
                      <a:r>
                        <a:rPr kumimoji="1" lang="ja-JP" altLang="en-US" sz="1200" dirty="0" smtClean="0"/>
                        <a:t>看護師</a:t>
                      </a:r>
                      <a:endParaRPr kumimoji="1" lang="ja-JP" altLang="en-US" sz="1200" dirty="0"/>
                    </a:p>
                  </a:txBody>
                  <a:tcPr/>
                </a:tc>
                <a:tc>
                  <a:txBody>
                    <a:bodyPr/>
                    <a:lstStyle/>
                    <a:p>
                      <a:r>
                        <a:rPr kumimoji="1" lang="ja-JP" altLang="en-US" sz="1200" dirty="0" smtClean="0"/>
                        <a:t>リハビリ</a:t>
                      </a:r>
                      <a:endParaRPr kumimoji="1" lang="ja-JP" altLang="en-US" sz="1200" dirty="0"/>
                    </a:p>
                  </a:txBody>
                  <a:tcPr/>
                </a:tc>
                <a:tc>
                  <a:txBody>
                    <a:bodyPr/>
                    <a:lstStyle/>
                    <a:p>
                      <a:r>
                        <a:rPr kumimoji="1" lang="ja-JP" altLang="en-US" sz="1200" dirty="0" smtClean="0"/>
                        <a:t>薬剤師</a:t>
                      </a:r>
                      <a:endParaRPr kumimoji="1" lang="ja-JP" altLang="en-US" sz="1200" dirty="0"/>
                    </a:p>
                  </a:txBody>
                  <a:tcPr/>
                </a:tc>
                <a:tc>
                  <a:txBody>
                    <a:bodyPr/>
                    <a:lstStyle/>
                    <a:p>
                      <a:endParaRPr kumimoji="1" lang="ja-JP" altLang="en-US" sz="1200" dirty="0"/>
                    </a:p>
                  </a:txBody>
                  <a:tcPr/>
                </a:tc>
              </a:tr>
              <a:tr h="370840">
                <a:tc>
                  <a:txBody>
                    <a:bodyPr/>
                    <a:lstStyle/>
                    <a:p>
                      <a:r>
                        <a:rPr kumimoji="1" lang="ja-JP" altLang="en-US" sz="1200" dirty="0" smtClean="0"/>
                        <a:t>期待する役割</a:t>
                      </a:r>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a:p>
                  </a:txBody>
                  <a:tcPr/>
                </a:tc>
                <a:tc>
                  <a:txBody>
                    <a:bodyPr/>
                    <a:lstStyle/>
                    <a:p>
                      <a:endParaRPr kumimoji="1" lang="ja-JP" altLang="en-US" sz="1200"/>
                    </a:p>
                  </a:txBody>
                  <a:tcPr/>
                </a:tc>
              </a:tr>
              <a:tr h="370840">
                <a:tc>
                  <a:txBody>
                    <a:bodyPr/>
                    <a:lstStyle/>
                    <a:p>
                      <a:r>
                        <a:rPr kumimoji="1" lang="ja-JP" altLang="en-US" sz="1200" dirty="0" smtClean="0"/>
                        <a:t>実現に向けた課題</a:t>
                      </a:r>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r>
            </a:tbl>
          </a:graphicData>
        </a:graphic>
      </p:graphicFrame>
      <p:sp>
        <p:nvSpPr>
          <p:cNvPr id="5" name="コンテンツ プレースホルダー 2"/>
          <p:cNvSpPr txBox="1">
            <a:spLocks/>
          </p:cNvSpPr>
          <p:nvPr/>
        </p:nvSpPr>
        <p:spPr>
          <a:xfrm>
            <a:off x="457200" y="1219200"/>
            <a:ext cx="8229600" cy="4937760"/>
          </a:xfrm>
          <a:prstGeom prst="rect">
            <a:avLst/>
          </a:prstGeom>
        </p:spPr>
        <p:txBody>
          <a:bodyPr vert="horz">
            <a:normAutofit/>
          </a:bodyPr>
          <a:lstStyle>
            <a:lvl1pPr marL="274320" indent="-274320">
              <a:spcBef>
                <a:spcPts val="600"/>
              </a:spcBef>
              <a:buClr>
                <a:schemeClr val="accent1"/>
              </a:buClr>
              <a:buSzPct val="76000"/>
              <a:buFont typeface="Wingdings 3"/>
              <a:buChar char=""/>
              <a:defRPr sz="2600">
                <a:solidFill>
                  <a:srgbClr val="00B050"/>
                </a:solidFill>
                <a:latin typeface="Meiryo UI" panose="020B0604030504040204" pitchFamily="50" charset="-128"/>
                <a:ea typeface="Meiryo UI" panose="020B0604030504040204" pitchFamily="50" charset="-128"/>
                <a:cs typeface="Meiryo UI" panose="020B0604030504040204" pitchFamily="50" charset="-128"/>
              </a:defRPr>
            </a:lvl1pPr>
            <a:lvl2pPr marL="548640" indent="-274320">
              <a:spcBef>
                <a:spcPts val="500"/>
              </a:spcBef>
              <a:buClr>
                <a:schemeClr val="accent2"/>
              </a:buClr>
              <a:buSzPct val="76000"/>
              <a:buFont typeface="Wingdings 3"/>
              <a:buChar char=""/>
              <a:defRPr sz="2300">
                <a:solidFill>
                  <a:schemeClr val="tx2"/>
                </a:solidFill>
              </a:defRPr>
            </a:lvl2pPr>
            <a:lvl3pPr marL="822960" indent="-228600">
              <a:spcBef>
                <a:spcPts val="500"/>
              </a:spcBef>
              <a:buClr>
                <a:schemeClr val="bg1">
                  <a:shade val="50000"/>
                </a:schemeClr>
              </a:buClr>
              <a:buSzPct val="76000"/>
              <a:buFont typeface="Wingdings 3"/>
              <a:buChar char=""/>
              <a:defRPr sz="2000"/>
            </a:lvl3pPr>
            <a:lvl4pPr marL="1097280" indent="-228600">
              <a:spcBef>
                <a:spcPts val="400"/>
              </a:spcBef>
              <a:buClr>
                <a:schemeClr val="accent2">
                  <a:shade val="75000"/>
                </a:schemeClr>
              </a:buClr>
              <a:buSzPct val="70000"/>
              <a:buFont typeface="Wingdings"/>
              <a:buChar char=""/>
            </a:lvl4pPr>
            <a:lvl5pPr marL="1371600" indent="-228600">
              <a:spcBef>
                <a:spcPts val="300"/>
              </a:spcBef>
              <a:buClr>
                <a:schemeClr val="accent2"/>
              </a:buClr>
              <a:buSzPct val="70000"/>
              <a:buFont typeface="Wingdings"/>
              <a:buChar char=""/>
              <a:defRPr sz="1600"/>
            </a:lvl5pPr>
            <a:lvl6pPr marL="1645920" indent="-182880">
              <a:spcBef>
                <a:spcPts val="300"/>
              </a:spcBef>
              <a:buClr>
                <a:srgbClr val="9FB8CD">
                  <a:shade val="75000"/>
                </a:srgbClr>
              </a:buClr>
              <a:buSzPct val="75000"/>
              <a:buFont typeface="Wingdings 3"/>
              <a:buChar char=""/>
              <a:defRPr lang="en-US" sz="1600" smtClean="0"/>
            </a:lvl6pPr>
            <a:lvl7pPr marL="1828800" indent="-182880">
              <a:spcBef>
                <a:spcPts val="300"/>
              </a:spcBef>
              <a:buClr>
                <a:srgbClr val="727CA3">
                  <a:shade val="75000"/>
                </a:srgbClr>
              </a:buClr>
              <a:buSzPct val="75000"/>
              <a:buFont typeface="Wingdings 3"/>
              <a:buChar char=""/>
              <a:defRPr lang="en-US" sz="1400" smtClean="0"/>
            </a:lvl7pPr>
            <a:lvl8pPr marL="2011680" indent="-182880">
              <a:spcBef>
                <a:spcPts val="300"/>
              </a:spcBef>
              <a:buClr>
                <a:prstClr val="white">
                  <a:shade val="50000"/>
                </a:prstClr>
              </a:buClr>
              <a:buSzPct val="75000"/>
              <a:buFont typeface="Wingdings 3"/>
              <a:buChar char=""/>
              <a:defRPr lang="en-US" sz="1400" smtClean="0"/>
            </a:lvl8pPr>
            <a:lvl9pPr marL="2194560" indent="-182880">
              <a:spcBef>
                <a:spcPts val="300"/>
              </a:spcBef>
              <a:buClr>
                <a:srgbClr val="9FB8CD"/>
              </a:buClr>
              <a:buSzPct val="75000"/>
              <a:buFont typeface="Wingdings 3"/>
              <a:buChar char=""/>
              <a:defRPr lang="en-US" sz="1200" smtClean="0"/>
            </a:lvl9pPr>
          </a:lstStyle>
          <a:p>
            <a:r>
              <a:rPr lang="ja-JP" altLang="en-US" dirty="0">
                <a:solidFill>
                  <a:schemeClr val="tx1"/>
                </a:solidFill>
              </a:rPr>
              <a:t>取組みメニュー：</a:t>
            </a:r>
            <a:r>
              <a:rPr lang="ja-JP" altLang="en-US" dirty="0" smtClean="0">
                <a:solidFill>
                  <a:schemeClr val="tx1"/>
                </a:solidFill>
              </a:rPr>
              <a:t>○○○</a:t>
            </a:r>
            <a:r>
              <a:rPr lang="ja-JP" altLang="en-US" dirty="0">
                <a:solidFill>
                  <a:schemeClr val="tx1"/>
                </a:solidFill>
              </a:rPr>
              <a:t>○</a:t>
            </a:r>
            <a:endParaRPr lang="en-US" altLang="ja-JP" dirty="0" smtClean="0">
              <a:solidFill>
                <a:schemeClr val="tx1"/>
              </a:solidFill>
            </a:endParaRPr>
          </a:p>
        </p:txBody>
      </p:sp>
      <p:graphicFrame>
        <p:nvGraphicFramePr>
          <p:cNvPr id="7" name="表 6"/>
          <p:cNvGraphicFramePr>
            <a:graphicFrameLocks noGrp="1"/>
          </p:cNvGraphicFramePr>
          <p:nvPr>
            <p:extLst>
              <p:ext uri="{D42A27DB-BD31-4B8C-83A1-F6EECF244321}">
                <p14:modId xmlns:p14="http://schemas.microsoft.com/office/powerpoint/2010/main" val="1204369541"/>
              </p:ext>
            </p:extLst>
          </p:nvPr>
        </p:nvGraphicFramePr>
        <p:xfrm>
          <a:off x="251520" y="3501008"/>
          <a:ext cx="8640960" cy="1656080"/>
        </p:xfrm>
        <a:graphic>
          <a:graphicData uri="http://schemas.openxmlformats.org/drawingml/2006/table">
            <a:tbl>
              <a:tblPr firstRow="1" bandRow="1">
                <a:tableStyleId>{5C22544A-7EE6-4342-B048-85BDC9FD1C3A}</a:tableStyleId>
              </a:tblPr>
              <a:tblGrid>
                <a:gridCol w="1080120"/>
                <a:gridCol w="1080120"/>
                <a:gridCol w="1080120"/>
                <a:gridCol w="1080120"/>
                <a:gridCol w="1080120"/>
                <a:gridCol w="1080120"/>
                <a:gridCol w="1080120"/>
                <a:gridCol w="1080120"/>
              </a:tblGrid>
              <a:tr h="370840">
                <a:tc>
                  <a:txBody>
                    <a:bodyPr/>
                    <a:lstStyle/>
                    <a:p>
                      <a:r>
                        <a:rPr kumimoji="1" lang="ja-JP" altLang="en-US" sz="1200" dirty="0" smtClean="0"/>
                        <a:t>事業主体</a:t>
                      </a:r>
                      <a:endParaRPr kumimoji="1" lang="ja-JP" altLang="en-US" sz="1200" dirty="0"/>
                    </a:p>
                  </a:txBody>
                  <a:tcPr/>
                </a:tc>
                <a:tc>
                  <a:txBody>
                    <a:bodyPr/>
                    <a:lstStyle/>
                    <a:p>
                      <a:r>
                        <a:rPr kumimoji="1" lang="ja-JP" altLang="en-US" sz="1200" dirty="0" smtClean="0"/>
                        <a:t>地域団体</a:t>
                      </a:r>
                      <a:endParaRPr kumimoji="1" lang="ja-JP" altLang="en-US" sz="1200" dirty="0"/>
                    </a:p>
                  </a:txBody>
                  <a:tcPr/>
                </a:tc>
                <a:tc>
                  <a:txBody>
                    <a:bodyPr/>
                    <a:lstStyle/>
                    <a:p>
                      <a:r>
                        <a:rPr kumimoji="1" lang="ja-JP" altLang="en-US" sz="1200" dirty="0" smtClean="0"/>
                        <a:t>民間事業者</a:t>
                      </a:r>
                      <a:endParaRPr kumimoji="1" lang="ja-JP" alt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p>
                  </a:txBody>
                  <a:tcPr/>
                </a:tc>
                <a:tc>
                  <a:txBody>
                    <a:bodyPr/>
                    <a:lstStyle/>
                    <a:p>
                      <a:endParaRPr kumimoji="1" lang="ja-JP" altLang="en-US" sz="1200" dirty="0"/>
                    </a:p>
                  </a:txBody>
                  <a:tcPr/>
                </a:tc>
                <a:tc>
                  <a:txBody>
                    <a:bodyPr/>
                    <a:lstStyle/>
                    <a:p>
                      <a:endParaRPr kumimoji="1" lang="ja-JP" altLang="en-US" sz="1200" dirty="0"/>
                    </a:p>
                  </a:txBody>
                  <a:tcPr/>
                </a:tc>
                <a:tc>
                  <a:txBody>
                    <a:bodyPr/>
                    <a:lstStyle/>
                    <a:p>
                      <a:r>
                        <a:rPr kumimoji="1" lang="ja-JP" altLang="en-US" sz="1200" dirty="0" smtClean="0"/>
                        <a:t>大学・</a:t>
                      </a:r>
                      <a:endParaRPr kumimoji="1" lang="en-US" altLang="ja-JP" sz="1200" dirty="0" smtClean="0"/>
                    </a:p>
                    <a:p>
                      <a:r>
                        <a:rPr kumimoji="1" lang="ja-JP" altLang="en-US" sz="1200" dirty="0" smtClean="0"/>
                        <a:t>研究機関</a:t>
                      </a:r>
                      <a:endParaRPr kumimoji="1" lang="ja-JP" altLang="en-US" sz="1200" dirty="0"/>
                    </a:p>
                  </a:txBody>
                  <a:tcPr/>
                </a:tc>
                <a:tc>
                  <a:txBody>
                    <a:bodyPr/>
                    <a:lstStyle/>
                    <a:p>
                      <a:r>
                        <a:rPr kumimoji="1" lang="ja-JP" altLang="en-US" sz="1200" dirty="0" smtClean="0"/>
                        <a:t>その他</a:t>
                      </a:r>
                      <a:endParaRPr kumimoji="1" lang="ja-JP" altLang="en-US" sz="1200" dirty="0"/>
                    </a:p>
                  </a:txBody>
                  <a:tcPr/>
                </a:tc>
              </a:tr>
              <a:tr h="370840">
                <a:tc>
                  <a:txBody>
                    <a:bodyPr/>
                    <a:lstStyle/>
                    <a:p>
                      <a:r>
                        <a:rPr kumimoji="1" lang="ja-JP" altLang="en-US" sz="1200" dirty="0" smtClean="0"/>
                        <a:t>　事業分野</a:t>
                      </a:r>
                      <a:endParaRPr kumimoji="1" lang="en-US" altLang="ja-JP" sz="1200" dirty="0" smtClean="0"/>
                    </a:p>
                  </a:txBody>
                  <a:tcPr/>
                </a:tc>
                <a:tc>
                  <a:txBody>
                    <a:bodyPr/>
                    <a:lstStyle/>
                    <a:p>
                      <a:endParaRPr kumimoji="1" lang="ja-JP" altLang="en-US" sz="1200" dirty="0"/>
                    </a:p>
                  </a:txBody>
                  <a:tcPr/>
                </a:tc>
                <a:tc>
                  <a:txBody>
                    <a:bodyPr/>
                    <a:lstStyle/>
                    <a:p>
                      <a:r>
                        <a:rPr kumimoji="1" lang="ja-JP" altLang="en-US" sz="1200" dirty="0" smtClean="0"/>
                        <a:t>住宅</a:t>
                      </a:r>
                      <a:endParaRPr kumimoji="1" lang="ja-JP" altLang="en-US" sz="1200" dirty="0"/>
                    </a:p>
                  </a:txBody>
                  <a:tcPr/>
                </a:tc>
                <a:tc>
                  <a:txBody>
                    <a:bodyPr/>
                    <a:lstStyle/>
                    <a:p>
                      <a:r>
                        <a:rPr kumimoji="1" lang="ja-JP" altLang="en-US" sz="1200" dirty="0" smtClean="0"/>
                        <a:t>小売</a:t>
                      </a:r>
                      <a:endParaRPr kumimoji="1" lang="ja-JP" altLang="en-US" sz="1200" dirty="0"/>
                    </a:p>
                  </a:txBody>
                  <a:tcPr/>
                </a:tc>
                <a:tc>
                  <a:txBody>
                    <a:bodyPr/>
                    <a:lstStyle/>
                    <a:p>
                      <a:r>
                        <a:rPr kumimoji="1" lang="ja-JP" altLang="en-US" sz="1200" dirty="0" smtClean="0"/>
                        <a:t>物流</a:t>
                      </a:r>
                      <a:endParaRPr kumimoji="1" lang="ja-JP" altLang="en-US" sz="1200" dirty="0"/>
                    </a:p>
                  </a:txBody>
                  <a:tcPr/>
                </a:tc>
                <a:tc>
                  <a:txBody>
                    <a:bodyPr/>
                    <a:lstStyle/>
                    <a:p>
                      <a:r>
                        <a:rPr kumimoji="1" lang="ja-JP" altLang="en-US" sz="1200" dirty="0" smtClean="0"/>
                        <a:t>その他</a:t>
                      </a:r>
                      <a:endParaRPr kumimoji="1" lang="ja-JP" altLang="en-US" sz="1200" dirty="0"/>
                    </a:p>
                  </a:txBody>
                  <a:tcPr/>
                </a:tc>
                <a:tc>
                  <a:txBody>
                    <a:bodyPr/>
                    <a:lstStyle/>
                    <a:p>
                      <a:endParaRPr kumimoji="1" lang="ja-JP" altLang="en-US" sz="1200" dirty="0"/>
                    </a:p>
                  </a:txBody>
                  <a:tcPr/>
                </a:tc>
                <a:tc>
                  <a:txBody>
                    <a:bodyPr/>
                    <a:lstStyle/>
                    <a:p>
                      <a:r>
                        <a:rPr kumimoji="1" lang="ja-JP" altLang="en-US" sz="1200" dirty="0" smtClean="0"/>
                        <a:t>薬剤師</a:t>
                      </a:r>
                      <a:endParaRPr kumimoji="1" lang="ja-JP" altLang="en-US" sz="1200" dirty="0"/>
                    </a:p>
                  </a:txBody>
                  <a:tcPr/>
                </a:tc>
              </a:tr>
              <a:tr h="370840">
                <a:tc>
                  <a:txBody>
                    <a:bodyPr/>
                    <a:lstStyle/>
                    <a:p>
                      <a:r>
                        <a:rPr kumimoji="1" lang="ja-JP" altLang="en-US" sz="1200" dirty="0" smtClean="0"/>
                        <a:t>期待する役割</a:t>
                      </a:r>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a:p>
                  </a:txBody>
                  <a:tcPr/>
                </a:tc>
              </a:tr>
              <a:tr h="370840">
                <a:tc>
                  <a:txBody>
                    <a:bodyPr/>
                    <a:lstStyle/>
                    <a:p>
                      <a:r>
                        <a:rPr kumimoji="1" lang="ja-JP" altLang="en-US" sz="1200" dirty="0" smtClean="0"/>
                        <a:t>実現に向けた課題</a:t>
                      </a:r>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c>
                  <a:txBody>
                    <a:bodyPr/>
                    <a:lstStyle/>
                    <a:p>
                      <a:endParaRPr kumimoji="1" lang="ja-JP" altLang="en-US" sz="1200" dirty="0"/>
                    </a:p>
                  </a:txBody>
                  <a:tcPr/>
                </a:tc>
              </a:tr>
            </a:tbl>
          </a:graphicData>
        </a:graphic>
      </p:graphicFrame>
      <p:sp>
        <p:nvSpPr>
          <p:cNvPr id="8" name="下矢印 7"/>
          <p:cNvSpPr/>
          <p:nvPr/>
        </p:nvSpPr>
        <p:spPr>
          <a:xfrm>
            <a:off x="3943352" y="5229200"/>
            <a:ext cx="1276720" cy="258328"/>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コンテンツ プレースホルダー 2"/>
          <p:cNvSpPr txBox="1">
            <a:spLocks/>
          </p:cNvSpPr>
          <p:nvPr/>
        </p:nvSpPr>
        <p:spPr>
          <a:xfrm>
            <a:off x="446856" y="5733256"/>
            <a:ext cx="8229600" cy="1152128"/>
          </a:xfrm>
          <a:prstGeom prst="rect">
            <a:avLst/>
          </a:prstGeom>
        </p:spPr>
        <p:txBody>
          <a:bodyPr vert="horz">
            <a:normAutofit/>
          </a:bodyPr>
          <a:lstStyle>
            <a:lvl1pPr marL="274320" indent="-274320">
              <a:spcBef>
                <a:spcPts val="600"/>
              </a:spcBef>
              <a:buClr>
                <a:schemeClr val="accent1"/>
              </a:buClr>
              <a:buSzPct val="76000"/>
              <a:buFont typeface="Wingdings 3"/>
              <a:buChar char=""/>
              <a:defRPr sz="2600">
                <a:solidFill>
                  <a:srgbClr val="00B050"/>
                </a:solidFill>
                <a:latin typeface="Meiryo UI" panose="020B0604030504040204" pitchFamily="50" charset="-128"/>
                <a:ea typeface="Meiryo UI" panose="020B0604030504040204" pitchFamily="50" charset="-128"/>
                <a:cs typeface="Meiryo UI" panose="020B0604030504040204" pitchFamily="50" charset="-128"/>
              </a:defRPr>
            </a:lvl1pPr>
            <a:lvl2pPr marL="548640" indent="-274320">
              <a:spcBef>
                <a:spcPts val="500"/>
              </a:spcBef>
              <a:buClr>
                <a:schemeClr val="accent2"/>
              </a:buClr>
              <a:buSzPct val="76000"/>
              <a:buFont typeface="Wingdings 3"/>
              <a:buChar char=""/>
              <a:defRPr sz="2300">
                <a:solidFill>
                  <a:schemeClr val="tx2"/>
                </a:solidFill>
              </a:defRPr>
            </a:lvl2pPr>
            <a:lvl3pPr marL="822960" indent="-228600">
              <a:spcBef>
                <a:spcPts val="500"/>
              </a:spcBef>
              <a:buClr>
                <a:schemeClr val="bg1">
                  <a:shade val="50000"/>
                </a:schemeClr>
              </a:buClr>
              <a:buSzPct val="76000"/>
              <a:buFont typeface="Wingdings 3"/>
              <a:buChar char=""/>
              <a:defRPr sz="2000"/>
            </a:lvl3pPr>
            <a:lvl4pPr marL="1097280" indent="-228600">
              <a:spcBef>
                <a:spcPts val="400"/>
              </a:spcBef>
              <a:buClr>
                <a:schemeClr val="accent2">
                  <a:shade val="75000"/>
                </a:schemeClr>
              </a:buClr>
              <a:buSzPct val="70000"/>
              <a:buFont typeface="Wingdings"/>
              <a:buChar char=""/>
            </a:lvl4pPr>
            <a:lvl5pPr marL="1371600" indent="-228600">
              <a:spcBef>
                <a:spcPts val="300"/>
              </a:spcBef>
              <a:buClr>
                <a:schemeClr val="accent2"/>
              </a:buClr>
              <a:buSzPct val="70000"/>
              <a:buFont typeface="Wingdings"/>
              <a:buChar char=""/>
              <a:defRPr sz="1600"/>
            </a:lvl5pPr>
            <a:lvl6pPr marL="1645920" indent="-182880">
              <a:spcBef>
                <a:spcPts val="300"/>
              </a:spcBef>
              <a:buClr>
                <a:srgbClr val="9FB8CD">
                  <a:shade val="75000"/>
                </a:srgbClr>
              </a:buClr>
              <a:buSzPct val="75000"/>
              <a:buFont typeface="Wingdings 3"/>
              <a:buChar char=""/>
              <a:defRPr lang="en-US" sz="1600" smtClean="0"/>
            </a:lvl6pPr>
            <a:lvl7pPr marL="1828800" indent="-182880">
              <a:spcBef>
                <a:spcPts val="300"/>
              </a:spcBef>
              <a:buClr>
                <a:srgbClr val="727CA3">
                  <a:shade val="75000"/>
                </a:srgbClr>
              </a:buClr>
              <a:buSzPct val="75000"/>
              <a:buFont typeface="Wingdings 3"/>
              <a:buChar char=""/>
              <a:defRPr lang="en-US" sz="1400" smtClean="0"/>
            </a:lvl7pPr>
            <a:lvl8pPr marL="2011680" indent="-182880">
              <a:spcBef>
                <a:spcPts val="300"/>
              </a:spcBef>
              <a:buClr>
                <a:prstClr val="white">
                  <a:shade val="50000"/>
                </a:prstClr>
              </a:buClr>
              <a:buSzPct val="75000"/>
              <a:buFont typeface="Wingdings 3"/>
              <a:buChar char=""/>
              <a:defRPr lang="en-US" sz="1400" smtClean="0"/>
            </a:lvl8pPr>
            <a:lvl9pPr marL="2194560" indent="-182880">
              <a:spcBef>
                <a:spcPts val="300"/>
              </a:spcBef>
              <a:buClr>
                <a:srgbClr val="9FB8CD"/>
              </a:buClr>
              <a:buSzPct val="75000"/>
              <a:buFont typeface="Wingdings 3"/>
              <a:buChar char=""/>
              <a:defRPr lang="en-US" sz="1200" smtClean="0"/>
            </a:lvl9pPr>
          </a:lstStyle>
          <a:p>
            <a:pPr marL="0" indent="0" algn="ctr">
              <a:buNone/>
            </a:pPr>
            <a:r>
              <a:rPr lang="ja-JP" altLang="en-US" dirty="0">
                <a:solidFill>
                  <a:schemeClr val="tx1"/>
                </a:solidFill>
              </a:rPr>
              <a:t>できるところ</a:t>
            </a:r>
            <a:r>
              <a:rPr lang="ja-JP" altLang="en-US" dirty="0" smtClean="0">
                <a:solidFill>
                  <a:schemeClr val="tx1"/>
                </a:solidFill>
              </a:rPr>
              <a:t>から、取組みを開始する</a:t>
            </a:r>
            <a:endParaRPr lang="en-US" altLang="ja-JP" dirty="0" smtClean="0">
              <a:solidFill>
                <a:schemeClr val="tx1"/>
              </a:solidFill>
            </a:endParaRPr>
          </a:p>
        </p:txBody>
      </p:sp>
      <p:sp>
        <p:nvSpPr>
          <p:cNvPr id="10"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55</a:t>
            </a:fld>
            <a:endParaRPr kumimoji="1" lang="ja-JP" altLang="en-US" dirty="0"/>
          </a:p>
        </p:txBody>
      </p:sp>
    </p:spTree>
    <p:extLst>
      <p:ext uri="{BB962C8B-B14F-4D97-AF65-F5344CB8AC3E}">
        <p14:creationId xmlns:p14="http://schemas.microsoft.com/office/powerpoint/2010/main" val="3881735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56</a:t>
            </a:fld>
            <a:endParaRPr kumimoji="1" lang="ja-JP" altLang="en-US"/>
          </a:p>
        </p:txBody>
      </p:sp>
      <p:sp>
        <p:nvSpPr>
          <p:cNvPr id="6" name="タイトル 1"/>
          <p:cNvSpPr>
            <a:spLocks noGrp="1"/>
          </p:cNvSpPr>
          <p:nvPr>
            <p:ph type="title"/>
          </p:nvPr>
        </p:nvSpPr>
        <p:spPr>
          <a:xfrm>
            <a:off x="457200" y="152400"/>
            <a:ext cx="8229600" cy="990600"/>
          </a:xfrm>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取組みメニュー選択の際の整理例（１）</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1542441960"/>
              </p:ext>
            </p:extLst>
          </p:nvPr>
        </p:nvGraphicFramePr>
        <p:xfrm>
          <a:off x="107505" y="1349464"/>
          <a:ext cx="8969514" cy="4815840"/>
        </p:xfrm>
        <a:graphic>
          <a:graphicData uri="http://schemas.openxmlformats.org/drawingml/2006/table">
            <a:tbl>
              <a:tblPr firstRow="1" bandRow="1">
                <a:tableStyleId>{5C22544A-7EE6-4342-B048-85BDC9FD1C3A}</a:tableStyleId>
              </a:tblPr>
              <a:tblGrid>
                <a:gridCol w="1082289"/>
                <a:gridCol w="879352"/>
                <a:gridCol w="793264"/>
                <a:gridCol w="645829"/>
                <a:gridCol w="676419"/>
                <a:gridCol w="811711"/>
                <a:gridCol w="946999"/>
                <a:gridCol w="716020"/>
                <a:gridCol w="794209"/>
                <a:gridCol w="811711"/>
                <a:gridCol w="811711"/>
              </a:tblGrid>
              <a:tr h="216024">
                <a:tc rowSpan="2">
                  <a:txBody>
                    <a:bodyPr/>
                    <a:lstStyle/>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取り組み</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メニュー</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gridSpan="9">
                  <a:txBody>
                    <a:bodyPr/>
                    <a:lstStyle/>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期待する役割等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取組み</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事例等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行政</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診療所</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病院</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薬局・薬店</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介護・看護事業者</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ボランティア・地域団体</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住宅等管理者</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その他の事業者</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研究機関</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vMerge="1">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r>
              <a:tr h="224016">
                <a:tc gridSpan="10">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◆住民の健康づくりにつながる取組み</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・住民の健康意識と行動変革</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民間事業者と協働した健康寿命の延伸の取組み、出前健診、ウォーキング、配食サービス等魅力あるプログラム　等</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・住民への意識啓発・</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関連情報の発信</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・健</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検</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診、保健指導の実施</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・関係者間の連絡調整</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・事業補助</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・広報協力</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・患者への啓発・受診勧奨</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・精密検査等の実施</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・広報協力</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・啓発・受診勧奨</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・精密検査等の実施</a:t>
                      </a:r>
                    </a:p>
                    <a:p>
                      <a:endParaRPr kumimoji="1" lang="ja-JP" altLang="en-US" sz="1100" dirty="0"/>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・広報協力</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・医薬品販売時の啓発・受診勧奨</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・広報協力</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・口コミによる啓発・受診勧奨</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・健診等の場の提供</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・広報協力</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・場の提供、広報協力</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・資源を活用した魅力的な健康関連サービス</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・従業員への啓発、健康経営の推進</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・サービス監修、研究協力</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ヘルスアップ尼崎戦略</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尼崎市</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民間事業者と連携した取組み</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公立学校共済組合大阪支部</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・地域の健康拠点の設置</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「まちの保健室」等、身近な健康相談対応、住民に対する健康講座、地域の医療機関・介護事業所等の紹介機能</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・施設の設置や管理・運営に係る補助</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・地域包括ケアの推進や健診、健康講座等の必要な行政情報の提供</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・紹介をうけて医療機関として診療</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・住民に対する講演等</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・かかりつけ医の紹介に基づく対応</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・住民に対する講演等</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・かかりつけ薬局・服薬指導</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・住民に対する啓発・講演等</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・住民に対する啓発・講演等</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・施設設置者と連携した利用促進</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・地域活動の実施</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・空き施設等の提供</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・施設の管理、運営</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・各種講座と運と事業展開</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・住民に対する啓発・講演等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・研究フィールドとして事業に協力</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暮らしの保健室</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新宿区</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まちの保健室</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福井市</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Tree>
    <p:extLst>
      <p:ext uri="{BB962C8B-B14F-4D97-AF65-F5344CB8AC3E}">
        <p14:creationId xmlns:p14="http://schemas.microsoft.com/office/powerpoint/2010/main" val="1212002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57</a:t>
            </a:fld>
            <a:endParaRPr kumimoji="1" lang="ja-JP" altLang="en-US"/>
          </a:p>
        </p:txBody>
      </p:sp>
      <p:sp>
        <p:nvSpPr>
          <p:cNvPr id="6" name="タイトル 1"/>
          <p:cNvSpPr>
            <a:spLocks noGrp="1"/>
          </p:cNvSpPr>
          <p:nvPr>
            <p:ph type="title"/>
          </p:nvPr>
        </p:nvSpPr>
        <p:spPr>
          <a:xfrm>
            <a:off x="457200" y="152400"/>
            <a:ext cx="8229600" cy="990600"/>
          </a:xfrm>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取組みメニュー選択の際の整理例（２）</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4149257662"/>
              </p:ext>
            </p:extLst>
          </p:nvPr>
        </p:nvGraphicFramePr>
        <p:xfrm>
          <a:off x="107505" y="1396712"/>
          <a:ext cx="8969514" cy="4815840"/>
        </p:xfrm>
        <a:graphic>
          <a:graphicData uri="http://schemas.openxmlformats.org/drawingml/2006/table">
            <a:tbl>
              <a:tblPr firstRow="1" bandRow="1">
                <a:tableStyleId>{5C22544A-7EE6-4342-B048-85BDC9FD1C3A}</a:tableStyleId>
              </a:tblPr>
              <a:tblGrid>
                <a:gridCol w="1082289"/>
                <a:gridCol w="879352"/>
                <a:gridCol w="793264"/>
                <a:gridCol w="645829"/>
                <a:gridCol w="676419"/>
                <a:gridCol w="811711"/>
                <a:gridCol w="946999"/>
                <a:gridCol w="716020"/>
                <a:gridCol w="794209"/>
                <a:gridCol w="811711"/>
                <a:gridCol w="811711"/>
              </a:tblGrid>
              <a:tr h="216024">
                <a:tc rowSpan="2">
                  <a:txBody>
                    <a:bodyPr/>
                    <a:lstStyle/>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取り組み</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メニュー</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gridSpan="9">
                  <a:txBody>
                    <a:bodyPr/>
                    <a:lstStyle/>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期待する役割等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取組み</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事例等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行政</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診療所</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病院</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薬局・薬店</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介護・看護事業者</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ボランティア・地域団体</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住宅等管理者</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その他の事業者</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研究機関</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vMerge="1">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r>
              <a:tr h="224016">
                <a:tc gridSpan="10">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◆単身高齢者等の見守りの充実につながる取組み</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・見守りのための地域拠点の整備</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認知カフェ等居場所づくり、見守りステーション等の設置</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・緊急連絡窓口・対応</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・対象者の情報収集</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・個人情報の利用同意</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・関係者間の連絡調整</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・事業補助</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・健康管理・変化への気づき</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ja-JP" altLang="en-US" sz="1100" dirty="0"/>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・服薬指導等を通じた見守り</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・対象者へのサービスの情報提供・協力</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・訪問サービス、安否確認</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・地域活動への参加促進</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・口コミによる啓発・受診勧奨</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・場の提供、広報協力</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・異変発見時の連絡・情報提供</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・資源を活用した魅力的な講座等関連サービスの提供</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・サービス監修、研究協力</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安心生活創造事業</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豊中市</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今里新道パトリ</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東成区</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だんだんテラス</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八幡市</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GPS</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機能や</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ICT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による情報共有の活用</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・対象者の情報収集</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・個人情報の利用同意</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・関係者間の連絡調整</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・事業補助</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・健康管理・変化への気づき</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・服薬指導等を通じた見守り</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・住民に対する啓発・講演等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・対象者への訪問サービス、安否確認、情報収集等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・施設設置者と連携した利用促進</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・地域活動の実施</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・入居者への情報提供</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・異変発見時の連絡・情報提供</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GPS</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搭載ツールなど新たなサービスの開発</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・住民に対する啓発・講演等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・研究フィールドとして事業に協力</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Tree>
    <p:extLst>
      <p:ext uri="{BB962C8B-B14F-4D97-AF65-F5344CB8AC3E}">
        <p14:creationId xmlns:p14="http://schemas.microsoft.com/office/powerpoint/2010/main" val="3016049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58</a:t>
            </a:fld>
            <a:endParaRPr kumimoji="1" lang="ja-JP" altLang="en-US"/>
          </a:p>
        </p:txBody>
      </p:sp>
      <p:sp>
        <p:nvSpPr>
          <p:cNvPr id="6" name="タイトル 1"/>
          <p:cNvSpPr>
            <a:spLocks noGrp="1"/>
          </p:cNvSpPr>
          <p:nvPr>
            <p:ph type="title"/>
          </p:nvPr>
        </p:nvSpPr>
        <p:spPr>
          <a:xfrm>
            <a:off x="457200" y="152400"/>
            <a:ext cx="8229600" cy="990600"/>
          </a:xfrm>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取組みメニュー選択の際の整理例（３）</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900182311"/>
              </p:ext>
            </p:extLst>
          </p:nvPr>
        </p:nvGraphicFramePr>
        <p:xfrm>
          <a:off x="107504" y="1371952"/>
          <a:ext cx="8969514" cy="4648200"/>
        </p:xfrm>
        <a:graphic>
          <a:graphicData uri="http://schemas.openxmlformats.org/drawingml/2006/table">
            <a:tbl>
              <a:tblPr firstRow="1" bandRow="1">
                <a:tableStyleId>{5C22544A-7EE6-4342-B048-85BDC9FD1C3A}</a:tableStyleId>
              </a:tblPr>
              <a:tblGrid>
                <a:gridCol w="1082289"/>
                <a:gridCol w="879352"/>
                <a:gridCol w="793264"/>
                <a:gridCol w="645829"/>
                <a:gridCol w="676419"/>
                <a:gridCol w="811711"/>
                <a:gridCol w="946999"/>
                <a:gridCol w="716020"/>
                <a:gridCol w="794209"/>
                <a:gridCol w="811711"/>
                <a:gridCol w="811711"/>
              </a:tblGrid>
              <a:tr h="216024">
                <a:tc rowSpan="2">
                  <a:txBody>
                    <a:bodyPr/>
                    <a:lstStyle/>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取り組み</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メニュー</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gridSpan="9">
                  <a:txBody>
                    <a:bodyPr/>
                    <a:lstStyle/>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期待する役割等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取組み</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事例等</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行政</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診療所</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病院</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薬局・薬店</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介護・看護事業者</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ボランティア・地域団体</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住宅等管理者</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その他の事業者</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研究機関</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vMerge="1">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r>
              <a:tr h="224016">
                <a:tc gridSpan="10">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◆地域包括ケアシステムの推進につながる取組み</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・地域包括ケアシステムの構築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かかりつけ医の普及啓発、医療・介護の連携、在宅療養の推進</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・かかりつけ医の普及・啓発</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・将来推計を含めたサービス必要量の把握</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・関係者間の連絡調整</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・かかりつけ医機能</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・在宅療養支援・看取り</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・在宅療養支援</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・かかりつけ医のバックアップ</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・服薬指導・在宅療養支援</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・対象者へのサービス提供</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・地域活動を通じた啓発</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・サービス提供事業者への場の提供</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・広報協力</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・サービス監修、研究協力</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超高齢社会に対応するまちづくり</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柏市</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地域包括ケアあおばモデル</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横浜市</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・多職種連携のための情報共有システムの整備</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・関係者間の連絡調整</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・情報提供、広報協力</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・専門職による介護予防事業の実施</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・情報提供、広報協力</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・サービス対象者の情報収集と提供</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・地域活動を通じた気づき等の情報提供</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・場の提供、広報協力</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・資源を活用したサービス提供</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・汎用性の高い</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ICT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システムの開発・保守・管理</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・サービス監修、研究協力</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介護・健診包括支援ネットワーク</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笠間市</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Tree>
    <p:extLst>
      <p:ext uri="{BB962C8B-B14F-4D97-AF65-F5344CB8AC3E}">
        <p14:creationId xmlns:p14="http://schemas.microsoft.com/office/powerpoint/2010/main" val="2941242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参考</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大阪府市医療戦略会議提言</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の目標</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99AB3DE6-44B0-4A45-92C7-3BA56FC8569E}" type="slidenum">
              <a:rPr kumimoji="1" lang="ja-JP" altLang="en-US" smtClean="0"/>
              <a:pPr/>
              <a:t>5</a:t>
            </a:fld>
            <a:endParaRPr kumimoji="1" lang="ja-JP" altLang="en-US"/>
          </a:p>
        </p:txBody>
      </p:sp>
      <p:sp>
        <p:nvSpPr>
          <p:cNvPr id="3" name="コンテンツ プレースホルダー 2"/>
          <p:cNvSpPr>
            <a:spLocks noGrp="1"/>
          </p:cNvSpPr>
          <p:nvPr>
            <p:ph sz="quarter" idx="1"/>
          </p:nvPr>
        </p:nvSpPr>
        <p:spPr/>
        <p:txBody>
          <a:bodyPr>
            <a:normAutofit fontScale="92500" lnSpcReduction="10000"/>
          </a:bodyPr>
          <a:lstStyle/>
          <a:p>
            <a:r>
              <a:rPr lang="ja-JP" altLang="en-US" u="sng" dirty="0">
                <a:latin typeface="Meiryo UI" panose="020B0604030504040204" pitchFamily="50" charset="-128"/>
                <a:ea typeface="Meiryo UI" panose="020B0604030504040204" pitchFamily="50" charset="-128"/>
                <a:cs typeface="Meiryo UI" panose="020B0604030504040204" pitchFamily="50" charset="-128"/>
              </a:rPr>
              <a:t>医療や介護にかかる経済的・社会的負担を抑制しつつ、府民の健康寿命を延伸し、生涯にわたる</a:t>
            </a:r>
            <a:r>
              <a:rPr lang="en-US" altLang="ja-JP" u="sng" dirty="0">
                <a:latin typeface="Meiryo UI" panose="020B0604030504040204" pitchFamily="50" charset="-128"/>
                <a:ea typeface="Meiryo UI" panose="020B0604030504040204" pitchFamily="50" charset="-128"/>
                <a:cs typeface="Meiryo UI" panose="020B0604030504040204" pitchFamily="50" charset="-128"/>
              </a:rPr>
              <a:t>QOL</a:t>
            </a:r>
            <a:r>
              <a:rPr lang="ja-JP" altLang="en-US" u="sng" dirty="0">
                <a:latin typeface="Meiryo UI" panose="020B0604030504040204" pitchFamily="50" charset="-128"/>
                <a:ea typeface="Meiryo UI" panose="020B0604030504040204" pitchFamily="50" charset="-128"/>
                <a:cs typeface="Meiryo UI" panose="020B0604030504040204" pitchFamily="50" charset="-128"/>
              </a:rPr>
              <a:t>を向上</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u="sng"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効率的・効果的な医療・健康づくりサービスが提供されるともに、</a:t>
            </a:r>
            <a:r>
              <a:rPr lang="ja-JP" altLang="en-US" u="sng" dirty="0">
                <a:latin typeface="Meiryo UI" panose="020B0604030504040204" pitchFamily="50" charset="-128"/>
                <a:ea typeface="Meiryo UI" panose="020B0604030504040204" pitchFamily="50" charset="-128"/>
                <a:cs typeface="Meiryo UI" panose="020B0604030504040204" pitchFamily="50" charset="-128"/>
              </a:rPr>
              <a:t>人口減少超高齢社会に必要な新たなサービスや製品等を開発、提供する裾野の広い関連産業を振興</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u="sng"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上記の実現により、雇用機会を創出し、それに伴う税収の増加と医療・介護関連公費支出の抑制に寄与</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itchFamily="50" charset="-128"/>
                <a:ea typeface="Meiryo UI" pitchFamily="50" charset="-128"/>
                <a:cs typeface="Meiryo UI" pitchFamily="50" charset="-128"/>
              </a:rPr>
              <a:t>健康寿命の延伸と経済成長を同時に実現する新たなヘルスケアシステムの構築による先進モデルを広く他地域や海外に展開し、将来の大阪の成長戦略の拠りどころとする　</a:t>
            </a:r>
            <a:endParaRPr lang="en-US" altLang="ja-JP" dirty="0">
              <a:latin typeface="Meiryo UI" pitchFamily="50" charset="-128"/>
              <a:ea typeface="Meiryo UI" pitchFamily="50" charset="-128"/>
              <a:cs typeface="Meiryo UI" pitchFamily="50" charset="-128"/>
            </a:endParaRPr>
          </a:p>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763688" y="6399710"/>
            <a:ext cx="7560840" cy="369332"/>
          </a:xfrm>
          <a:prstGeom prst="rect">
            <a:avLst/>
          </a:prstGeom>
        </p:spPr>
        <p:txBody>
          <a:bodyPr wrap="square">
            <a:spAutoFit/>
          </a:bodyPr>
          <a:lstStyle/>
          <a:p>
            <a:r>
              <a:rPr lang="ja-JP" altLang="en-US" dirty="0" smtClean="0"/>
              <a:t>詳しくは、コチラを→</a:t>
            </a:r>
            <a:r>
              <a:rPr lang="en-US" altLang="ja-JP" dirty="0" smtClean="0"/>
              <a:t>http://www.pref.osaka.lg.jp/kikaku/iryosenryakukaigi/</a:t>
            </a:r>
            <a:endParaRPr lang="ja-JP" altLang="en-US" dirty="0"/>
          </a:p>
        </p:txBody>
      </p:sp>
    </p:spTree>
    <p:extLst>
      <p:ext uri="{BB962C8B-B14F-4D97-AF65-F5344CB8AC3E}">
        <p14:creationId xmlns:p14="http://schemas.microsoft.com/office/powerpoint/2010/main" val="37805230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59</a:t>
            </a:fld>
            <a:endParaRPr kumimoji="1" lang="ja-JP" altLang="en-US"/>
          </a:p>
        </p:txBody>
      </p:sp>
      <p:sp>
        <p:nvSpPr>
          <p:cNvPr id="6" name="タイトル 1"/>
          <p:cNvSpPr>
            <a:spLocks noGrp="1"/>
          </p:cNvSpPr>
          <p:nvPr>
            <p:ph type="title"/>
          </p:nvPr>
        </p:nvSpPr>
        <p:spPr>
          <a:xfrm>
            <a:off x="457200" y="152400"/>
            <a:ext cx="8229600" cy="990600"/>
          </a:xfrm>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取組みメニュー選択の際の整理例（４）</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4165500306"/>
              </p:ext>
            </p:extLst>
          </p:nvPr>
        </p:nvGraphicFramePr>
        <p:xfrm>
          <a:off x="107505" y="1196752"/>
          <a:ext cx="8969514" cy="5074920"/>
        </p:xfrm>
        <a:graphic>
          <a:graphicData uri="http://schemas.openxmlformats.org/drawingml/2006/table">
            <a:tbl>
              <a:tblPr firstRow="1" bandRow="1">
                <a:tableStyleId>{5C22544A-7EE6-4342-B048-85BDC9FD1C3A}</a:tableStyleId>
              </a:tblPr>
              <a:tblGrid>
                <a:gridCol w="1082289"/>
                <a:gridCol w="879352"/>
                <a:gridCol w="793264"/>
                <a:gridCol w="645829"/>
                <a:gridCol w="676419"/>
                <a:gridCol w="811711"/>
                <a:gridCol w="946999"/>
                <a:gridCol w="716020"/>
                <a:gridCol w="794209"/>
                <a:gridCol w="811711"/>
                <a:gridCol w="811711"/>
              </a:tblGrid>
              <a:tr h="216024">
                <a:tc rowSpan="2">
                  <a:txBody>
                    <a:bodyPr/>
                    <a:lstStyle/>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取り組み</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メニュー</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gridSpan="9">
                  <a:txBody>
                    <a:bodyPr/>
                    <a:lstStyle/>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期待する役割等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取組み</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事例等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行政</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診療所</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病院</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薬局・薬店</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介護・看護事業者</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ボランティア・地域団体</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住宅等管理者</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その他の事業者</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a:txBody>
                    <a:bodyPr/>
                    <a:lstStyle/>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a:t>
                      </a:r>
                      <a:endParaRPr kumimoji="1" lang="en-US" altLang="ja-JP"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研究機関</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tc vMerge="1">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r>
              <a:tr h="203408">
                <a:tc gridSpan="11">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◆地域包括ケアの推進につながる取組み</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・介護予防の取組みの充実</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住民・介護関係者の意識変革、原因分析、介護予防事業や地域支援事業の工夫</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・対象者の情報収集</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・意識啓発</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・情報提供、広報協力</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・専門職による介護予防事業の実施</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・情報提供、広報協力</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・通所サービス等の提供</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・地域支援事業等の担い手</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・地域活動の実施</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・場の提供、広報協力</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・資源を活用した魅力的な介護予防サービス</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・生きがい、楽しみにつながる事業の実施</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・住民に対する啓発・講演等</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・研究フィールドとして事業に協力</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介護予防の取組み</a:t>
                      </a:r>
                      <a:r>
                        <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和光市</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r>
              <a:tr h="242272">
                <a:tc gridSpan="10">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◆住まいの充実等につながる取組み</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200" b="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・住宅のバリアフリー化の推進</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バリアフリー住宅への改修、福祉用具等を活用した住宅環境改善の推進</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・施設管理者への働きかけ</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・地域包括ケア・在宅療養推進のモデルとして支援</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・専門職による環境改善の助言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・対象者への情報提供・協力</a:t>
                      </a:r>
                      <a:endParaRPr kumimoji="1" lang="en-US" altLang="ja-JP" sz="110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・福祉用具の活用支援</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・口コミによる啓発</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・住宅改修</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・場の提供、広報協力</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・住宅改修の許可、現状復帰義務の緩和</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・サービス監修、研究協力</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Tree>
    <p:extLst>
      <p:ext uri="{BB962C8B-B14F-4D97-AF65-F5344CB8AC3E}">
        <p14:creationId xmlns:p14="http://schemas.microsoft.com/office/powerpoint/2010/main" val="449366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推進体制づくりのポイント（１）</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60</a:t>
            </a:fld>
            <a:endParaRPr kumimoji="1" lang="ja-JP" altLang="en-US"/>
          </a:p>
        </p:txBody>
      </p:sp>
      <p:sp>
        <p:nvSpPr>
          <p:cNvPr id="4" name="コンテンツ プレースホルダー 3"/>
          <p:cNvSpPr>
            <a:spLocks noGrp="1"/>
          </p:cNvSpPr>
          <p:nvPr>
            <p:ph sz="quarter" idx="1"/>
          </p:nvPr>
        </p:nvSpPr>
        <p:spPr>
          <a:xfrm>
            <a:off x="457200" y="1219200"/>
            <a:ext cx="8363272" cy="5090120"/>
          </a:xfrm>
        </p:spPr>
        <p:txBody>
          <a:bodyPr>
            <a:normAutofit fontScale="92500" lnSpcReduction="10000"/>
          </a:bodyPr>
          <a:lstStyle/>
          <a:p>
            <a:pPr lvl="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「公民連携」を基本とする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－関係性があり事業主体となり得る団体、民間事業者、企業等に</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積極的</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参画を働きかける</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問題認識を共有でき、「やりたい」「やる気」のある主体を中心にして、活動的で実際に機能する、新たな体制をつくる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－バランスに配慮しつつ、形式的なメンバーを揃えることや役職だけに捉われな</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en-US" altLang="ja-JP" sz="2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err="1" smtClean="0">
                <a:latin typeface="Meiryo UI" panose="020B0604030504040204" pitchFamily="50" charset="-128"/>
                <a:ea typeface="Meiryo UI" panose="020B0604030504040204" pitchFamily="50" charset="-128"/>
                <a:cs typeface="Meiryo UI" panose="020B0604030504040204" pitchFamily="50" charset="-128"/>
              </a:rPr>
              <a:t>い</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構成</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を意識する</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－公平中立に留意しつつ、オープンマインドな組織とし、柔軟にメンバーを変更</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することを可能とする</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dirty="0">
                <a:latin typeface="Meiryo UI" panose="020B0604030504040204" pitchFamily="50" charset="-128"/>
                <a:ea typeface="Meiryo UI" panose="020B0604030504040204" pitchFamily="50" charset="-128"/>
                <a:cs typeface="Meiryo UI" panose="020B0604030504040204" pitchFamily="50" charset="-128"/>
              </a:rPr>
              <a:t>信頼できる「やりたい」「やる気のある」人や機関に、牽引役、リーダーシップを任せる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－問題</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提起</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、対応策のアイデアがある人、具体的なノウハウの</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ある</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人</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事業</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を推進する資源（人やモノや金）を提供してくれる人などに</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委ねる</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793968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推進体制づくりのポイント（２）</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61</a:t>
            </a:fld>
            <a:endParaRPr kumimoji="1" lang="ja-JP" altLang="en-US"/>
          </a:p>
        </p:txBody>
      </p:sp>
      <p:sp>
        <p:nvSpPr>
          <p:cNvPr id="4" name="コンテンツ プレースホルダー 3"/>
          <p:cNvSpPr>
            <a:spLocks noGrp="1"/>
          </p:cNvSpPr>
          <p:nvPr>
            <p:ph sz="quarter" idx="1"/>
          </p:nvPr>
        </p:nvSpPr>
        <p:spPr>
          <a:xfrm>
            <a:off x="457200" y="1219200"/>
            <a:ext cx="8363272" cy="5090120"/>
          </a:xfrm>
        </p:spPr>
        <p:txBody>
          <a:bodyPr>
            <a:normAutofit/>
          </a:bodyPr>
          <a:lstStyle/>
          <a:p>
            <a:pPr lvl="0"/>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医療</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関係者（三師会、病院等）の参画を得る</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医師会等との情報共有、意見交換は継続的に行う</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2400" dirty="0">
                <a:latin typeface="Meiryo UI" panose="020B0604030504040204" pitchFamily="50" charset="-128"/>
                <a:ea typeface="Meiryo UI" panose="020B0604030504040204" pitchFamily="50" charset="-128"/>
                <a:cs typeface="Meiryo UI" panose="020B0604030504040204" pitchFamily="50" charset="-128"/>
              </a:rPr>
              <a:t>住民参加の工夫をする</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検討段階からの住民団体の参画や自由に参加できるワークショップの</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2400" dirty="0">
                <a:latin typeface="Meiryo UI" panose="020B0604030504040204" pitchFamily="50" charset="-128"/>
                <a:ea typeface="Meiryo UI" panose="020B0604030504040204" pitchFamily="50" charset="-128"/>
                <a:cs typeface="Meiryo UI" panose="020B0604030504040204" pitchFamily="50" charset="-128"/>
              </a:rPr>
              <a:t>意図的に</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余所者、若者、馬鹿者“参加を歓迎する</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縁を活かす、研究テーマや興味の一致する大学生等を</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引き入れる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行政側は部局横断的に対応する</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－総合調整役の部署は明確にする</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－既存の制度や事業、仕組みとのバッティングを避け、柔軟に対応するメンバー</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構成を意識する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－必要に応じて、全ての関係部局の連携協力が得られるよう努力する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marL="0" lvl="0" indent="0">
              <a:buNone/>
            </a:pP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587056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具体的な対応方策</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～事業メニューを考える～</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0351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大阪城東側・森之宮地域</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都心部市街地集合住宅の課題に臨む</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561403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１．城東区エリア</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特徴</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64</a:t>
            </a:fld>
            <a:endParaRPr kumimoji="1" lang="ja-JP" altLang="en-US"/>
          </a:p>
        </p:txBody>
      </p:sp>
      <p:sp>
        <p:nvSpPr>
          <p:cNvPr id="4" name="コンテンツ プレースホルダー 3"/>
          <p:cNvSpPr>
            <a:spLocks noGrp="1"/>
          </p:cNvSpPr>
          <p:nvPr>
            <p:ph sz="quarter" idx="1"/>
          </p:nvPr>
        </p:nvSpPr>
        <p:spPr>
          <a:xfrm>
            <a:off x="457200" y="1219200"/>
            <a:ext cx="8229600" cy="5450160"/>
          </a:xfrm>
        </p:spPr>
        <p:txBody>
          <a:bodyPr>
            <a:normAutofit fontScale="92500"/>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問題意識の強い地域内事業主体の提案に呼応</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－地域の中核病院が、入院患者さんから見えてきた問題を提起され、対策を</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提案されたことが取組みのきっかけ。推進の中心メンバーとして参画。</a:t>
            </a:r>
            <a:endParaRPr kumimoji="1"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最終目標の明確化</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－「孤独死」ゼロを最終目標として、課題と方向性を関係者間で共有</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行政内部の実務的検討会からスタートし、推進体制を確立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－データ分析や課題抽出、地域内関係者からのヒアリング、先進事例の研究</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を重ねることで、関係者の納得感を積み上げる</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地域コミュニティが脆弱化する中での新たなしくみづくり</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－集合</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住宅内への場づくりによる</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アウトリーチ、早期</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介入・支援</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のしくみづくり</a:t>
            </a:r>
            <a:endParaRPr lang="en-US" altLang="ja-JP" sz="2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ストック活用のポテンシャル向上のためにも問題解決を優先</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kumimoji="1" lang="ja-JP" altLang="en-US" sz="2200" dirty="0" smtClean="0">
                <a:latin typeface="Meiryo UI" panose="020B0604030504040204" pitchFamily="50" charset="-128"/>
                <a:ea typeface="Meiryo UI" panose="020B0604030504040204" pitchFamily="50" charset="-128"/>
                <a:cs typeface="Meiryo UI" panose="020B0604030504040204" pitchFamily="50" charset="-128"/>
              </a:rPr>
              <a:t>　　－将来的な活用可能用地への投資呼び込みのためにも課題解決を急ぐ</a:t>
            </a:r>
            <a:endParaRPr kumimoji="1" lang="ja-JP" altLang="en-US" sz="2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264421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１．城東区エリア</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推進体制</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99AB3DE6-44B0-4A45-92C7-3BA56FC8569E}" type="slidenum">
              <a:rPr kumimoji="1" lang="ja-JP" altLang="en-US" smtClean="0"/>
              <a:pPr/>
              <a:t>65</a:t>
            </a:fld>
            <a:endParaRPr kumimoji="1" lang="ja-JP" altLang="en-US" dirty="0"/>
          </a:p>
        </p:txBody>
      </p:sp>
      <p:sp>
        <p:nvSpPr>
          <p:cNvPr id="3" name="コンテンツ プレースホルダー 2"/>
          <p:cNvSpPr>
            <a:spLocks noGrp="1"/>
          </p:cNvSpPr>
          <p:nvPr>
            <p:ph sz="quarter" idx="1"/>
          </p:nvPr>
        </p:nvSpPr>
        <p:spPr>
          <a:xfrm>
            <a:off x="457200" y="1219200"/>
            <a:ext cx="8229600" cy="5090120"/>
          </a:xfrm>
        </p:spPr>
        <p:txBody>
          <a:bodyPr>
            <a:no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事業全体の推進体制の核となるメンバー</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－地域医療の中核的役割を担う社会医療法人大道会森之宮病院</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－大規模団地を所有・管理する独立行政法人都市再生機構西日本支社</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－住民に身近な地域行政の責任を担う城東区</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「森之宮地域におけるスマートエイジング・シティの理念を踏まえたまちづくりに関する協定書」締結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趣旨に賛同し、有する資源を活かして事業推進に連携協力するメンバー</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－集合住宅内の薬局であるファルメディコ株式会社ハザマ薬局</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－近接地で保健・医療分野等の学術研究及び教育活動を行う学校法人</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「森之宮地域におけるスマートエイジング・シティの理念を踏まえたまちづくりに関する協定書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」に基づく覚書調整中</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具体的な</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事業推進にあたっては、相応しい機関・団体・事業者が参画し、協働して事業を立案、実施していく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－今後は、コンビニエンス・ストアなども</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573506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１．城東区エリア</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推進する事業の内容</a:t>
            </a: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66</a:t>
            </a:fld>
            <a:endParaRPr kumimoji="1" lang="ja-JP" altLang="en-US"/>
          </a:p>
        </p:txBody>
      </p:sp>
      <p:sp>
        <p:nvSpPr>
          <p:cNvPr id="4" name="コンテンツ プレースホルダー 3"/>
          <p:cNvSpPr>
            <a:spLocks noGrp="1"/>
          </p:cNvSpPr>
          <p:nvPr>
            <p:ph sz="quarter" idx="1"/>
          </p:nvPr>
        </p:nvSpPr>
        <p:spPr/>
        <p:txBody>
          <a:bodyPr>
            <a:norm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住民の見守り、課題や不安のある方への早期介入・支援</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在宅療養モデルの実現</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地域包括ケアシステムの拡充</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地域リハビリテーションの推進</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生活</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支援</a:t>
            </a:r>
            <a:r>
              <a:rPr lang="ja-JP" altLang="en-US" dirty="0">
                <a:latin typeface="Meiryo UI" panose="020B0604030504040204" pitchFamily="50" charset="-128"/>
                <a:ea typeface="Meiryo UI" panose="020B0604030504040204" pitchFamily="50" charset="-128"/>
                <a:cs typeface="Meiryo UI" panose="020B0604030504040204" pitchFamily="50" charset="-128"/>
              </a:rPr>
              <a:t>分野</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におけるサービスの充実</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健康寿命延伸のためのヘルスケア分野におけるサービスの</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充実</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その他、スマートエイジング・シティの具体化に関すること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15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「森之宮地域におけるスマートエイジング・シティの理念を踏まえたまちづくりに関する協定書」</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　　　第</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条「事業推進事項」から</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724626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１．城東区エリア</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（参考）取組み経過</a:t>
            </a: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67</a:t>
            </a:fld>
            <a:endParaRPr kumimoji="1" lang="ja-JP" altLang="en-US"/>
          </a:p>
        </p:txBody>
      </p:sp>
      <p:sp>
        <p:nvSpPr>
          <p:cNvPr id="6" name="コンテンツ プレースホルダー 2"/>
          <p:cNvSpPr>
            <a:spLocks noGrp="1"/>
          </p:cNvSpPr>
          <p:nvPr>
            <p:ph sz="quarter" idx="1"/>
          </p:nvPr>
        </p:nvSpPr>
        <p:spPr>
          <a:xfrm>
            <a:off x="457200" y="1219200"/>
            <a:ext cx="8229600" cy="4937760"/>
          </a:xfrm>
        </p:spPr>
        <p:txBody>
          <a:bodyPr>
            <a:no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　「大阪府市医療戦略会議」で、ゲストスピーカーとして出席</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した（社医）大道会理事長が例示的提案</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　「大阪府市医療戦略会議提言」で、スマートエイジング・シティ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に取り組んではどうかと思われる地区のイメージとして提示</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ja-JP"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研究対象</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地域」として府、市、城東区、東成区の行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政の実務的な検討を開始。以降、地域関係者へのヒアリン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グ、外部有識者を交えた懇話会等を開催（次頁参照）</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　森之宮病院、</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都市機構の参画も得て、具体的な事業実</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施に向けた検討・調整を開始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9~12</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　 住民ニーズ調査</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関係者・事業者等へのヒアリング</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　森之宮病院、</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UR </a:t>
            </a:r>
            <a:r>
              <a:rPr lang="ja-JP" altLang="en-US" sz="20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区の３者で協定締結、事業スタート</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年１月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「孤立化防止に向けた早期介入・支援のためのﾈｯﾄﾜｰｸ検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討会議」設置、「在宅療養・介護・ﾘﾊﾋﾞﾘﾓﾃﾞﾙﾙｰﾑ」開設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195650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１．城東区エリア</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（参考）取組み経過②　行政内部の研究会等</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99AB3DE6-44B0-4A45-92C7-3BA56FC8569E}" type="slidenum">
              <a:rPr kumimoji="1" lang="ja-JP" altLang="en-US" smtClean="0"/>
              <a:pPr/>
              <a:t>68</a:t>
            </a:fld>
            <a:endParaRPr kumimoji="1" lang="ja-JP" altLang="en-US" dirty="0"/>
          </a:p>
        </p:txBody>
      </p:sp>
      <p:sp>
        <p:nvSpPr>
          <p:cNvPr id="3" name="コンテンツ プレースホルダー 2"/>
          <p:cNvSpPr>
            <a:spLocks noGrp="1"/>
          </p:cNvSpPr>
          <p:nvPr>
            <p:ph sz="quarter" idx="1"/>
          </p:nvPr>
        </p:nvSpPr>
        <p:spPr/>
        <p:txBody>
          <a:bodyPr>
            <a:normAutofit fontScale="70000" lnSpcReduction="20000"/>
          </a:bodyPr>
          <a:lstStyle/>
          <a:p>
            <a:pPr>
              <a:lnSpc>
                <a:spcPct val="120000"/>
              </a:lnSpc>
            </a:pPr>
            <a:r>
              <a:rPr lang="ja-JP" altLang="ja-JP"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26</a:t>
            </a:r>
            <a:r>
              <a:rPr lang="ja-JP" altLang="ja-JP"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12</a:t>
            </a:r>
            <a:r>
              <a:rPr lang="ja-JP" altLang="ja-JP" dirty="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ja-JP" dirty="0">
                <a:latin typeface="Meiryo UI" panose="020B0604030504040204" pitchFamily="50" charset="-128"/>
                <a:ea typeface="Meiryo UI" panose="020B0604030504040204" pitchFamily="50" charset="-128"/>
                <a:cs typeface="Meiryo UI" panose="020B0604030504040204" pitchFamily="50" charset="-128"/>
              </a:rPr>
              <a:t>日　　　第１回主要駅周辺・都心部</a:t>
            </a:r>
            <a:r>
              <a:rPr lang="en-US" altLang="ja-JP" dirty="0">
                <a:latin typeface="Meiryo UI" panose="020B0604030504040204" pitchFamily="50" charset="-128"/>
                <a:ea typeface="Meiryo UI" panose="020B0604030504040204" pitchFamily="50" charset="-128"/>
                <a:cs typeface="Meiryo UI" panose="020B0604030504040204" pitchFamily="50" charset="-128"/>
              </a:rPr>
              <a:t>WG</a:t>
            </a:r>
            <a:r>
              <a:rPr lang="ja-JP" altLang="ja-JP" dirty="0">
                <a:latin typeface="Meiryo UI" panose="020B0604030504040204" pitchFamily="50" charset="-128"/>
                <a:ea typeface="Meiryo UI" panose="020B0604030504040204" pitchFamily="50" charset="-128"/>
                <a:cs typeface="Meiryo UI" panose="020B0604030504040204" pitchFamily="50" charset="-128"/>
              </a:rPr>
              <a:t>　 </a:t>
            </a:r>
          </a:p>
          <a:p>
            <a:pPr>
              <a:lnSpc>
                <a:spcPct val="120000"/>
              </a:lnSpc>
            </a:pPr>
            <a:r>
              <a:rPr lang="ja-JP" altLang="ja-JP"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26</a:t>
            </a:r>
            <a:r>
              <a:rPr lang="ja-JP" altLang="ja-JP"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12</a:t>
            </a:r>
            <a:r>
              <a:rPr lang="ja-JP" altLang="ja-JP" dirty="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22</a:t>
            </a:r>
            <a:r>
              <a:rPr lang="ja-JP" altLang="ja-JP" dirty="0">
                <a:latin typeface="Meiryo UI" panose="020B0604030504040204" pitchFamily="50" charset="-128"/>
                <a:ea typeface="Meiryo UI" panose="020B0604030504040204" pitchFamily="50" charset="-128"/>
                <a:cs typeface="Meiryo UI" panose="020B0604030504040204" pitchFamily="50" charset="-128"/>
              </a:rPr>
              <a:t>日　　第２回主要駅周辺・都心部</a:t>
            </a:r>
            <a:r>
              <a:rPr lang="en-US" altLang="ja-JP" dirty="0">
                <a:latin typeface="Meiryo UI" panose="020B0604030504040204" pitchFamily="50" charset="-128"/>
                <a:ea typeface="Meiryo UI" panose="020B0604030504040204" pitchFamily="50" charset="-128"/>
                <a:cs typeface="Meiryo UI" panose="020B0604030504040204" pitchFamily="50" charset="-128"/>
              </a:rPr>
              <a:t>WG</a:t>
            </a:r>
            <a:r>
              <a:rPr lang="ja-JP" altLang="ja-JP" dirty="0">
                <a:latin typeface="Meiryo UI" panose="020B0604030504040204" pitchFamily="50" charset="-128"/>
                <a:ea typeface="Meiryo UI" panose="020B0604030504040204" pitchFamily="50" charset="-128"/>
                <a:cs typeface="Meiryo UI" panose="020B0604030504040204" pitchFamily="50" charset="-128"/>
              </a:rPr>
              <a:t>　</a:t>
            </a:r>
          </a:p>
          <a:p>
            <a:pPr>
              <a:lnSpc>
                <a:spcPct val="120000"/>
              </a:lnSpc>
            </a:pPr>
            <a:r>
              <a:rPr lang="ja-JP" altLang="ja-JP"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27</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28</a:t>
            </a:r>
            <a:r>
              <a:rPr lang="ja-JP" altLang="ja-JP" dirty="0">
                <a:latin typeface="Meiryo UI" panose="020B0604030504040204" pitchFamily="50" charset="-128"/>
                <a:ea typeface="Meiryo UI" panose="020B0604030504040204" pitchFamily="50" charset="-128"/>
                <a:cs typeface="Meiryo UI" panose="020B0604030504040204" pitchFamily="50" charset="-128"/>
              </a:rPr>
              <a:t>日　　　第３回主要駅周辺・都心部</a:t>
            </a:r>
            <a:r>
              <a:rPr lang="en-US" altLang="ja-JP" dirty="0">
                <a:latin typeface="Meiryo UI" panose="020B0604030504040204" pitchFamily="50" charset="-128"/>
                <a:ea typeface="Meiryo UI" panose="020B0604030504040204" pitchFamily="50" charset="-128"/>
                <a:cs typeface="Meiryo UI" panose="020B0604030504040204" pitchFamily="50" charset="-128"/>
              </a:rPr>
              <a:t>WG</a:t>
            </a:r>
            <a:r>
              <a:rPr lang="ja-JP" altLang="ja-JP" dirty="0">
                <a:latin typeface="Meiryo UI" panose="020B0604030504040204" pitchFamily="50" charset="-128"/>
                <a:ea typeface="Meiryo UI" panose="020B0604030504040204" pitchFamily="50" charset="-128"/>
                <a:cs typeface="Meiryo UI" panose="020B0604030504040204" pitchFamily="50" charset="-128"/>
              </a:rPr>
              <a:t>　</a:t>
            </a:r>
          </a:p>
          <a:p>
            <a:pPr>
              <a:lnSpc>
                <a:spcPct val="120000"/>
              </a:lnSpc>
            </a:pPr>
            <a:r>
              <a:rPr lang="ja-JP" altLang="ja-JP"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27</a:t>
            </a:r>
            <a:r>
              <a:rPr lang="ja-JP" altLang="ja-JP"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ja-JP" dirty="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20</a:t>
            </a:r>
            <a:r>
              <a:rPr lang="ja-JP" altLang="ja-JP" dirty="0">
                <a:latin typeface="Meiryo UI" panose="020B0604030504040204" pitchFamily="50" charset="-128"/>
                <a:ea typeface="Meiryo UI" panose="020B0604030504040204" pitchFamily="50" charset="-128"/>
                <a:cs typeface="Meiryo UI" panose="020B0604030504040204" pitchFamily="50" charset="-128"/>
              </a:rPr>
              <a:t>日　　　主要駅周辺・都心部</a:t>
            </a:r>
            <a:r>
              <a:rPr lang="en-US" altLang="ja-JP" dirty="0">
                <a:latin typeface="Meiryo UI" panose="020B0604030504040204" pitchFamily="50" charset="-128"/>
                <a:ea typeface="Meiryo UI" panose="020B0604030504040204" pitchFamily="50" charset="-128"/>
                <a:cs typeface="Meiryo UI" panose="020B0604030504040204" pitchFamily="50" charset="-128"/>
              </a:rPr>
              <a:t>WG</a:t>
            </a:r>
            <a:r>
              <a:rPr lang="ja-JP" altLang="ja-JP" dirty="0">
                <a:latin typeface="Meiryo UI" panose="020B0604030504040204" pitchFamily="50" charset="-128"/>
                <a:ea typeface="Meiryo UI" panose="020B0604030504040204" pitchFamily="50" charset="-128"/>
                <a:cs typeface="Meiryo UI" panose="020B0604030504040204" pitchFamily="50" charset="-128"/>
              </a:rPr>
              <a:t>城東区</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部会</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20000"/>
              </a:lnSpc>
              <a:buNone/>
            </a:pP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27</a:t>
            </a:r>
            <a:r>
              <a:rPr lang="ja-JP" altLang="ja-JP"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ja-JP" dirty="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9</a:t>
            </a:r>
            <a:r>
              <a:rPr lang="ja-JP" altLang="ja-JP" dirty="0">
                <a:latin typeface="Meiryo UI" panose="020B0604030504040204" pitchFamily="50" charset="-128"/>
                <a:ea typeface="Meiryo UI" panose="020B0604030504040204" pitchFamily="50" charset="-128"/>
                <a:cs typeface="Meiryo UI" panose="020B0604030504040204" pitchFamily="50" charset="-128"/>
              </a:rPr>
              <a:t>日　　　　「調査研究対象地域を素材として見えてきた賃貸集合住宅在住者に対する地域包括ケア及び予防的介入の重要性並びに病院と連携した対策についての懇話会</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」（主要駅周辺・都心部</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WG</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城東区部会）　</a:t>
            </a:r>
          </a:p>
          <a:p>
            <a:pPr>
              <a:lnSpc>
                <a:spcPct val="120000"/>
              </a:lnSpc>
            </a:pP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27</a:t>
            </a:r>
            <a:r>
              <a:rPr lang="ja-JP" altLang="ja-JP"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ja-JP" dirty="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25</a:t>
            </a:r>
            <a:r>
              <a:rPr lang="ja-JP" altLang="ja-JP" dirty="0">
                <a:latin typeface="Meiryo UI" panose="020B0604030504040204" pitchFamily="50" charset="-128"/>
                <a:ea typeface="Meiryo UI" panose="020B0604030504040204" pitchFamily="50" charset="-128"/>
                <a:cs typeface="Meiryo UI" panose="020B0604030504040204" pitchFamily="50" charset="-128"/>
              </a:rPr>
              <a:t>日　　　　「調査研究対象地域を素材として見えてきた高齢者の見守り・支援拠点のあり方及び子育て世代を含む住民の健康づくり、地区医師会と連携した対策についての懇話会」（第</a:t>
            </a:r>
            <a:r>
              <a:rPr lang="en-US" altLang="ja-JP" dirty="0">
                <a:latin typeface="Meiryo UI" panose="020B0604030504040204" pitchFamily="50" charset="-128"/>
                <a:ea typeface="Meiryo UI" panose="020B0604030504040204" pitchFamily="50" charset="-128"/>
                <a:cs typeface="Meiryo UI" panose="020B0604030504040204" pitchFamily="50" charset="-128"/>
              </a:rPr>
              <a:t>4</a:t>
            </a:r>
            <a:r>
              <a:rPr lang="ja-JP" altLang="ja-JP" dirty="0">
                <a:latin typeface="Meiryo UI" panose="020B0604030504040204" pitchFamily="50" charset="-128"/>
                <a:ea typeface="Meiryo UI" panose="020B0604030504040204" pitchFamily="50" charset="-128"/>
                <a:cs typeface="Meiryo UI" panose="020B0604030504040204" pitchFamily="50" charset="-128"/>
              </a:rPr>
              <a:t>回主要駅周辺・都心部</a:t>
            </a:r>
            <a:r>
              <a:rPr lang="en-US" altLang="ja-JP" dirty="0">
                <a:latin typeface="Meiryo UI" panose="020B0604030504040204" pitchFamily="50" charset="-128"/>
                <a:ea typeface="Meiryo UI" panose="020B0604030504040204" pitchFamily="50" charset="-128"/>
                <a:cs typeface="Meiryo UI" panose="020B0604030504040204" pitchFamily="50" charset="-128"/>
              </a:rPr>
              <a:t>WG</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ja-JP"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27</a:t>
            </a:r>
            <a:r>
              <a:rPr lang="ja-JP" altLang="ja-JP"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5</a:t>
            </a:r>
            <a:r>
              <a:rPr lang="ja-JP" altLang="ja-JP" dirty="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26</a:t>
            </a:r>
            <a:r>
              <a:rPr lang="ja-JP" altLang="ja-JP" dirty="0">
                <a:latin typeface="Meiryo UI" panose="020B0604030504040204" pitchFamily="50" charset="-128"/>
                <a:ea typeface="Meiryo UI" panose="020B0604030504040204" pitchFamily="50" charset="-128"/>
                <a:cs typeface="Meiryo UI" panose="020B0604030504040204" pitchFamily="50" charset="-128"/>
              </a:rPr>
              <a:t>日　　　第５回主要駅周辺・都心部</a:t>
            </a:r>
            <a:r>
              <a:rPr lang="en-US" altLang="ja-JP" dirty="0">
                <a:latin typeface="Meiryo UI" panose="020B0604030504040204" pitchFamily="50" charset="-128"/>
                <a:ea typeface="Meiryo UI" panose="020B0604030504040204" pitchFamily="50" charset="-128"/>
                <a:cs typeface="Meiryo UI" panose="020B0604030504040204" pitchFamily="50" charset="-128"/>
              </a:rPr>
              <a:t>WG</a:t>
            </a:r>
            <a:r>
              <a:rPr lang="ja-JP" altLang="ja-JP" dirty="0">
                <a:latin typeface="Meiryo UI" panose="020B0604030504040204" pitchFamily="50" charset="-128"/>
                <a:ea typeface="Meiryo UI" panose="020B0604030504040204" pitchFamily="50" charset="-128"/>
                <a:cs typeface="Meiryo UI" panose="020B0604030504040204" pitchFamily="50" charset="-128"/>
              </a:rPr>
              <a:t>　</a:t>
            </a:r>
          </a:p>
          <a:p>
            <a:pPr>
              <a:lnSpc>
                <a:spcPct val="120000"/>
              </a:lnSpc>
            </a:pP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27</a:t>
            </a:r>
            <a:r>
              <a:rPr lang="ja-JP" altLang="ja-JP"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6</a:t>
            </a:r>
            <a:r>
              <a:rPr lang="ja-JP" altLang="ja-JP" dirty="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11</a:t>
            </a:r>
            <a:r>
              <a:rPr lang="ja-JP" altLang="ja-JP" dirty="0">
                <a:latin typeface="Meiryo UI" panose="020B0604030504040204" pitchFamily="50" charset="-128"/>
                <a:ea typeface="Meiryo UI" panose="020B0604030504040204" pitchFamily="50" charset="-128"/>
                <a:cs typeface="Meiryo UI" panose="020B0604030504040204" pitchFamily="50" charset="-128"/>
              </a:rPr>
              <a:t>日　　　「調査研究対象地域を素材として見えてきた地域コミュニティを活性化し</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、住民</a:t>
            </a:r>
            <a:r>
              <a:rPr lang="ja-JP" altLang="ja-JP" dirty="0">
                <a:latin typeface="Meiryo UI" panose="020B0604030504040204" pitchFamily="50" charset="-128"/>
                <a:ea typeface="Meiryo UI" panose="020B0604030504040204" pitchFamily="50" charset="-128"/>
                <a:cs typeface="Meiryo UI" panose="020B0604030504040204" pitchFamily="50" charset="-128"/>
              </a:rPr>
              <a:t>参加を促すしかけづくり対策等についての懇話会</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10726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円/楕円 35"/>
          <p:cNvSpPr/>
          <p:nvPr/>
        </p:nvSpPr>
        <p:spPr>
          <a:xfrm>
            <a:off x="107504" y="620688"/>
            <a:ext cx="9036496" cy="5807414"/>
          </a:xfrm>
          <a:prstGeom prst="ellipse">
            <a:avLst/>
          </a:prstGeom>
          <a:solidFill>
            <a:srgbClr val="FDA9CD"/>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p:cNvSpPr/>
          <p:nvPr/>
        </p:nvSpPr>
        <p:spPr>
          <a:xfrm>
            <a:off x="3259544" y="2470453"/>
            <a:ext cx="2391575" cy="2546123"/>
          </a:xfrm>
          <a:prstGeom prst="rect">
            <a:avLst/>
          </a:prstGeom>
          <a:solidFill>
            <a:schemeClr val="accent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dirty="0" smtClean="0">
                <a:solidFill>
                  <a:schemeClr val="tx1"/>
                </a:solidFill>
                <a:latin typeface="Meiryo UI" pitchFamily="50" charset="-128"/>
                <a:ea typeface="Meiryo UI" pitchFamily="50" charset="-128"/>
                <a:cs typeface="Meiryo UI" pitchFamily="50" charset="-128"/>
              </a:rPr>
              <a:t>　</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6" name="正方形/長方形 5"/>
          <p:cNvSpPr/>
          <p:nvPr/>
        </p:nvSpPr>
        <p:spPr>
          <a:xfrm>
            <a:off x="4650663" y="2484309"/>
            <a:ext cx="1000458" cy="557048"/>
          </a:xfrm>
          <a:prstGeom prst="rect">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dirty="0" smtClean="0">
                <a:solidFill>
                  <a:schemeClr val="tx1"/>
                </a:solidFill>
                <a:latin typeface="Meiryo UI" pitchFamily="50" charset="-128"/>
                <a:ea typeface="Meiryo UI" pitchFamily="50" charset="-128"/>
                <a:cs typeface="Meiryo UI" pitchFamily="50" charset="-128"/>
              </a:rPr>
              <a:t>入院基本料</a:t>
            </a:r>
            <a:endParaRPr kumimoji="1" lang="en-US" altLang="ja-JP" sz="1100" dirty="0" smtClean="0">
              <a:solidFill>
                <a:schemeClr val="tx1"/>
              </a:solidFill>
              <a:latin typeface="Meiryo UI" pitchFamily="50" charset="-128"/>
              <a:ea typeface="Meiryo UI" pitchFamily="50" charset="-128"/>
              <a:cs typeface="Meiryo UI" pitchFamily="50" charset="-128"/>
            </a:endParaRPr>
          </a:p>
          <a:p>
            <a:pPr algn="ctr"/>
            <a:r>
              <a:rPr lang="ja-JP" altLang="en-US" sz="1100" dirty="0" smtClean="0">
                <a:solidFill>
                  <a:schemeClr val="tx1"/>
                </a:solidFill>
                <a:latin typeface="Meiryo UI" pitchFamily="50" charset="-128"/>
                <a:ea typeface="Meiryo UI" pitchFamily="50" charset="-128"/>
                <a:cs typeface="Meiryo UI" pitchFamily="50" charset="-128"/>
              </a:rPr>
              <a:t>食事療養費等</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8" name="正方形/長方形 7"/>
          <p:cNvSpPr/>
          <p:nvPr/>
        </p:nvSpPr>
        <p:spPr>
          <a:xfrm>
            <a:off x="3418873" y="5728063"/>
            <a:ext cx="2160240" cy="401987"/>
          </a:xfrm>
          <a:prstGeom prst="rect">
            <a:avLst/>
          </a:prstGeom>
          <a:solidFill>
            <a:schemeClr val="accent1"/>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dirty="0">
                <a:solidFill>
                  <a:schemeClr val="tx1"/>
                </a:solidFill>
                <a:latin typeface="Meiryo UI" pitchFamily="50" charset="-128"/>
                <a:ea typeface="Meiryo UI" pitchFamily="50" charset="-128"/>
                <a:cs typeface="Meiryo UI" pitchFamily="50" charset="-128"/>
              </a:rPr>
              <a:t>介護</a:t>
            </a:r>
            <a:r>
              <a:rPr lang="ja-JP" altLang="en-US" sz="1100" dirty="0" smtClean="0">
                <a:solidFill>
                  <a:schemeClr val="tx1"/>
                </a:solidFill>
                <a:latin typeface="Meiryo UI" pitchFamily="50" charset="-128"/>
                <a:ea typeface="Meiryo UI" pitchFamily="50" charset="-128"/>
                <a:cs typeface="Meiryo UI" pitchFamily="50" charset="-128"/>
              </a:rPr>
              <a:t>保険</a:t>
            </a:r>
            <a:endParaRPr lang="en-US" altLang="ja-JP" sz="1100" dirty="0" smtClean="0">
              <a:solidFill>
                <a:schemeClr val="tx1"/>
              </a:solidFill>
              <a:latin typeface="Meiryo UI" pitchFamily="50" charset="-128"/>
              <a:ea typeface="Meiryo UI" pitchFamily="50" charset="-128"/>
              <a:cs typeface="Meiryo UI" pitchFamily="50" charset="-128"/>
            </a:endParaRPr>
          </a:p>
          <a:p>
            <a:r>
              <a:rPr kumimoji="1" lang="ja-JP" altLang="en-US" sz="1100" dirty="0" smtClean="0">
                <a:solidFill>
                  <a:schemeClr val="tx1"/>
                </a:solidFill>
                <a:latin typeface="Meiryo UI" pitchFamily="50" charset="-128"/>
                <a:ea typeface="Meiryo UI" pitchFamily="50" charset="-128"/>
                <a:cs typeface="Meiryo UI" pitchFamily="50" charset="-128"/>
              </a:rPr>
              <a:t>○訪問看護等　○訪</a:t>
            </a:r>
            <a:r>
              <a:rPr lang="ja-JP" altLang="en-US" sz="1100" dirty="0" smtClean="0">
                <a:solidFill>
                  <a:schemeClr val="tx1"/>
                </a:solidFill>
                <a:latin typeface="Meiryo UI" pitchFamily="50" charset="-128"/>
                <a:ea typeface="Meiryo UI" pitchFamily="50" charset="-128"/>
                <a:cs typeface="Meiryo UI" pitchFamily="50" charset="-128"/>
              </a:rPr>
              <a:t>問介護等</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9" name="正方形/長方形 8"/>
          <p:cNvSpPr/>
          <p:nvPr/>
        </p:nvSpPr>
        <p:spPr>
          <a:xfrm>
            <a:off x="971600" y="4964555"/>
            <a:ext cx="1725822" cy="765610"/>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dirty="0" smtClean="0">
                <a:solidFill>
                  <a:schemeClr val="tx1"/>
                </a:solidFill>
                <a:latin typeface="Meiryo UI" pitchFamily="50" charset="-128"/>
                <a:ea typeface="Meiryo UI" pitchFamily="50" charset="-128"/>
                <a:cs typeface="Meiryo UI" pitchFamily="50" charset="-128"/>
              </a:rPr>
              <a:t>予防・健康管理サービス</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dirty="0" smtClean="0">
                <a:solidFill>
                  <a:schemeClr val="tx1"/>
                </a:solidFill>
                <a:latin typeface="Meiryo UI" pitchFamily="50" charset="-128"/>
                <a:ea typeface="Meiryo UI" pitchFamily="50" charset="-128"/>
                <a:cs typeface="Meiryo UI" pitchFamily="50" charset="-128"/>
              </a:rPr>
              <a:t>○予防接種　</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dirty="0" smtClean="0">
                <a:solidFill>
                  <a:schemeClr val="tx1"/>
                </a:solidFill>
                <a:latin typeface="Meiryo UI" pitchFamily="50" charset="-128"/>
                <a:ea typeface="Meiryo UI" pitchFamily="50" charset="-128"/>
                <a:cs typeface="Meiryo UI" pitchFamily="50" charset="-128"/>
              </a:rPr>
              <a:t>○保健指導　　等</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10" name="正方形/長方形 9"/>
          <p:cNvSpPr/>
          <p:nvPr/>
        </p:nvSpPr>
        <p:spPr>
          <a:xfrm>
            <a:off x="6443210" y="4964555"/>
            <a:ext cx="1766004" cy="819931"/>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dirty="0" smtClean="0">
                <a:solidFill>
                  <a:schemeClr val="tx1"/>
                </a:solidFill>
                <a:latin typeface="Meiryo UI" pitchFamily="50" charset="-128"/>
                <a:ea typeface="Meiryo UI" pitchFamily="50" charset="-128"/>
                <a:cs typeface="Meiryo UI" pitchFamily="50" charset="-128"/>
              </a:rPr>
              <a:t>医療</a:t>
            </a:r>
            <a:r>
              <a:rPr lang="ja-JP" altLang="en-US" sz="1100" dirty="0">
                <a:solidFill>
                  <a:schemeClr val="tx1"/>
                </a:solidFill>
                <a:latin typeface="Meiryo UI" pitchFamily="50" charset="-128"/>
                <a:ea typeface="Meiryo UI" pitchFamily="50" charset="-128"/>
                <a:cs typeface="Meiryo UI" pitchFamily="50" charset="-128"/>
              </a:rPr>
              <a:t>周辺</a:t>
            </a:r>
            <a:r>
              <a:rPr lang="ja-JP" altLang="en-US" sz="1100" dirty="0" smtClean="0">
                <a:solidFill>
                  <a:schemeClr val="tx1"/>
                </a:solidFill>
                <a:latin typeface="Meiryo UI" pitchFamily="50" charset="-128"/>
                <a:ea typeface="Meiryo UI" pitchFamily="50" charset="-128"/>
                <a:cs typeface="Meiryo UI" pitchFamily="50" charset="-128"/>
              </a:rPr>
              <a:t>サービス</a:t>
            </a:r>
            <a:endParaRPr lang="en-US" altLang="ja-JP" sz="1100" dirty="0" smtClean="0">
              <a:solidFill>
                <a:schemeClr val="tx1"/>
              </a:solidFill>
              <a:latin typeface="Meiryo UI" pitchFamily="50" charset="-128"/>
              <a:ea typeface="Meiryo UI" pitchFamily="50" charset="-128"/>
              <a:cs typeface="Meiryo UI" pitchFamily="50" charset="-128"/>
            </a:endParaRPr>
          </a:p>
          <a:p>
            <a:r>
              <a:rPr kumimoji="1" lang="ja-JP" altLang="en-US" sz="1100" dirty="0" smtClean="0">
                <a:solidFill>
                  <a:schemeClr val="tx1"/>
                </a:solidFill>
                <a:latin typeface="Meiryo UI" pitchFamily="50" charset="-128"/>
                <a:ea typeface="Meiryo UI" pitchFamily="50" charset="-128"/>
                <a:cs typeface="Meiryo UI" pitchFamily="50" charset="-128"/>
              </a:rPr>
              <a:t>○移送費</a:t>
            </a:r>
            <a:r>
              <a:rPr lang="en-US" altLang="ja-JP" sz="1100" dirty="0" smtClean="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保険適用以外</a:t>
            </a:r>
            <a:r>
              <a:rPr lang="en-US" altLang="ja-JP" sz="1100" dirty="0" smtClean="0">
                <a:solidFill>
                  <a:schemeClr val="tx1"/>
                </a:solidFill>
                <a:latin typeface="Meiryo UI" pitchFamily="50" charset="-128"/>
                <a:ea typeface="Meiryo UI" pitchFamily="50" charset="-128"/>
                <a:cs typeface="Meiryo UI" pitchFamily="50" charset="-128"/>
              </a:rPr>
              <a:t>)</a:t>
            </a:r>
          </a:p>
          <a:p>
            <a:r>
              <a:rPr kumimoji="1" lang="ja-JP" altLang="en-US" sz="1100" dirty="0" smtClean="0">
                <a:solidFill>
                  <a:schemeClr val="tx1"/>
                </a:solidFill>
                <a:latin typeface="Meiryo UI" pitchFamily="50" charset="-128"/>
                <a:ea typeface="Meiryo UI" pitchFamily="50" charset="-128"/>
                <a:cs typeface="Meiryo UI" pitchFamily="50" charset="-128"/>
              </a:rPr>
              <a:t>○救急業務　           等</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11" name="正方形/長方形 10"/>
          <p:cNvSpPr/>
          <p:nvPr/>
        </p:nvSpPr>
        <p:spPr>
          <a:xfrm>
            <a:off x="4650778" y="3037423"/>
            <a:ext cx="993417" cy="546684"/>
          </a:xfrm>
          <a:prstGeom prst="rect">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Meiryo UI" pitchFamily="50" charset="-128"/>
                <a:ea typeface="Meiryo UI" pitchFamily="50" charset="-128"/>
                <a:cs typeface="Meiryo UI" pitchFamily="50" charset="-128"/>
              </a:rPr>
              <a:t>その他</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13" name="正方形/長方形 12"/>
          <p:cNvSpPr/>
          <p:nvPr/>
        </p:nvSpPr>
        <p:spPr>
          <a:xfrm>
            <a:off x="5651120" y="2482050"/>
            <a:ext cx="972108" cy="558062"/>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smtClean="0">
                <a:solidFill>
                  <a:schemeClr val="tx1"/>
                </a:solidFill>
                <a:latin typeface="Meiryo UI" pitchFamily="50" charset="-128"/>
                <a:ea typeface="Meiryo UI" pitchFamily="50" charset="-128"/>
                <a:cs typeface="Meiryo UI" pitchFamily="50" charset="-128"/>
              </a:rPr>
              <a:t>特別料金</a:t>
            </a:r>
            <a:endParaRPr lang="en-US" altLang="ja-JP" sz="1100" dirty="0" smtClean="0">
              <a:solidFill>
                <a:schemeClr val="tx1"/>
              </a:solidFill>
              <a:latin typeface="Meiryo UI" pitchFamily="50" charset="-128"/>
              <a:ea typeface="Meiryo UI" pitchFamily="50" charset="-128"/>
              <a:cs typeface="Meiryo UI" pitchFamily="50" charset="-128"/>
            </a:endParaRPr>
          </a:p>
          <a:p>
            <a:pPr algn="ctr"/>
            <a:r>
              <a:rPr lang="en-US" altLang="ja-JP" sz="1100" dirty="0" smtClean="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室料差額、特別な給食等</a:t>
            </a:r>
            <a:r>
              <a:rPr lang="en-US" altLang="ja-JP" sz="1100" dirty="0" smtClean="0">
                <a:solidFill>
                  <a:schemeClr val="tx1"/>
                </a:solidFill>
                <a:latin typeface="Meiryo UI" pitchFamily="50" charset="-128"/>
                <a:ea typeface="Meiryo UI" pitchFamily="50" charset="-128"/>
                <a:cs typeface="Meiryo UI" pitchFamily="50" charset="-128"/>
              </a:rPr>
              <a:t>)</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15" name="正方形/長方形 14"/>
          <p:cNvSpPr/>
          <p:nvPr/>
        </p:nvSpPr>
        <p:spPr>
          <a:xfrm>
            <a:off x="5651121" y="3048194"/>
            <a:ext cx="972108" cy="38642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smtClean="0">
                <a:solidFill>
                  <a:schemeClr val="tx1"/>
                </a:solidFill>
                <a:latin typeface="Meiryo UI" pitchFamily="50" charset="-128"/>
                <a:ea typeface="Meiryo UI" pitchFamily="50" charset="-128"/>
                <a:cs typeface="Meiryo UI" pitchFamily="50" charset="-128"/>
              </a:rPr>
              <a:t>歯科</a:t>
            </a:r>
            <a:endParaRPr lang="en-US" altLang="ja-JP" sz="1100" dirty="0" smtClean="0">
              <a:solidFill>
                <a:schemeClr val="tx1"/>
              </a:solidFill>
              <a:latin typeface="Meiryo UI" pitchFamily="50" charset="-128"/>
              <a:ea typeface="Meiryo UI" pitchFamily="50" charset="-128"/>
              <a:cs typeface="Meiryo UI" pitchFamily="50" charset="-128"/>
            </a:endParaRPr>
          </a:p>
          <a:p>
            <a:pPr algn="ctr"/>
            <a:r>
              <a:rPr lang="ja-JP" altLang="en-US" sz="1100" dirty="0">
                <a:solidFill>
                  <a:schemeClr val="tx1"/>
                </a:solidFill>
                <a:latin typeface="Meiryo UI" pitchFamily="50" charset="-128"/>
                <a:ea typeface="Meiryo UI" pitchFamily="50" charset="-128"/>
                <a:cs typeface="Meiryo UI" pitchFamily="50" charset="-128"/>
              </a:rPr>
              <a:t>自由診療</a:t>
            </a:r>
            <a:r>
              <a:rPr lang="ja-JP" altLang="en-US" sz="1100" dirty="0" smtClean="0">
                <a:solidFill>
                  <a:schemeClr val="tx1"/>
                </a:solidFill>
                <a:latin typeface="Meiryo UI" pitchFamily="50" charset="-128"/>
                <a:ea typeface="Meiryo UI" pitchFamily="50" charset="-128"/>
                <a:cs typeface="Meiryo UI" pitchFamily="50" charset="-128"/>
              </a:rPr>
              <a:t>等</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16" name="正方形/長方形 15"/>
          <p:cNvSpPr/>
          <p:nvPr/>
        </p:nvSpPr>
        <p:spPr>
          <a:xfrm>
            <a:off x="5651120" y="3426281"/>
            <a:ext cx="972108" cy="15782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Meiryo UI" pitchFamily="50" charset="-128"/>
                <a:ea typeface="Meiryo UI" pitchFamily="50" charset="-128"/>
                <a:cs typeface="Meiryo UI" pitchFamily="50" charset="-128"/>
              </a:rPr>
              <a:t>予約診療等</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grpSp>
        <p:nvGrpSpPr>
          <p:cNvPr id="21" name="グループ化 20"/>
          <p:cNvGrpSpPr/>
          <p:nvPr/>
        </p:nvGrpSpPr>
        <p:grpSpPr>
          <a:xfrm>
            <a:off x="3418872" y="2019558"/>
            <a:ext cx="2016225" cy="438824"/>
            <a:chOff x="3347864" y="1598356"/>
            <a:chExt cx="1440160" cy="438824"/>
          </a:xfrm>
        </p:grpSpPr>
        <p:sp>
          <p:nvSpPr>
            <p:cNvPr id="18" name="正方形/長方形 17"/>
            <p:cNvSpPr/>
            <p:nvPr/>
          </p:nvSpPr>
          <p:spPr>
            <a:xfrm>
              <a:off x="4076238" y="1598356"/>
              <a:ext cx="711786" cy="438824"/>
            </a:xfrm>
            <a:prstGeom prst="rect">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100" dirty="0" smtClean="0">
                  <a:solidFill>
                    <a:schemeClr val="tx1"/>
                  </a:solidFill>
                  <a:latin typeface="Meiryo UI" pitchFamily="50" charset="-128"/>
                  <a:ea typeface="Meiryo UI" pitchFamily="50" charset="-128"/>
                  <a:cs typeface="Meiryo UI" pitchFamily="50" charset="-128"/>
                </a:rPr>
                <a:t>進医療</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19" name="正方形/長方形 18"/>
            <p:cNvSpPr/>
            <p:nvPr/>
          </p:nvSpPr>
          <p:spPr>
            <a:xfrm>
              <a:off x="3347864" y="1598356"/>
              <a:ext cx="728374" cy="43882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r"/>
              <a:r>
                <a:rPr lang="ja-JP" altLang="en-US" sz="1100" dirty="0" smtClean="0">
                  <a:solidFill>
                    <a:schemeClr val="tx1"/>
                  </a:solidFill>
                  <a:latin typeface="Meiryo UI" pitchFamily="50" charset="-128"/>
                  <a:ea typeface="Meiryo UI" pitchFamily="50" charset="-128"/>
                  <a:cs typeface="Meiryo UI" pitchFamily="50" charset="-128"/>
                </a:rPr>
                <a:t>高度先</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grpSp>
      <p:sp>
        <p:nvSpPr>
          <p:cNvPr id="20" name="正方形/長方形 19"/>
          <p:cNvSpPr/>
          <p:nvPr/>
        </p:nvSpPr>
        <p:spPr>
          <a:xfrm>
            <a:off x="3421341" y="1592536"/>
            <a:ext cx="2030071" cy="43882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Meiryo UI" pitchFamily="50" charset="-128"/>
                <a:ea typeface="Meiryo UI" pitchFamily="50" charset="-128"/>
                <a:cs typeface="Meiryo UI" pitchFamily="50" charset="-128"/>
              </a:rPr>
              <a:t>保険給付外</a:t>
            </a:r>
            <a:r>
              <a:rPr lang="ja-JP" altLang="en-US" sz="1100" dirty="0" smtClean="0">
                <a:solidFill>
                  <a:schemeClr val="tx1"/>
                </a:solidFill>
                <a:latin typeface="Meiryo UI" pitchFamily="50" charset="-128"/>
                <a:ea typeface="Meiryo UI" pitchFamily="50" charset="-128"/>
                <a:cs typeface="Meiryo UI" pitchFamily="50" charset="-128"/>
              </a:rPr>
              <a:t>の高度医療</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22" name="正方形/長方形 21"/>
          <p:cNvSpPr/>
          <p:nvPr/>
        </p:nvSpPr>
        <p:spPr>
          <a:xfrm>
            <a:off x="5671509" y="1674772"/>
            <a:ext cx="1812212" cy="647703"/>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100" dirty="0" smtClean="0">
                <a:solidFill>
                  <a:schemeClr val="tx1"/>
                </a:solidFill>
                <a:latin typeface="Meiryo UI" pitchFamily="50" charset="-128"/>
                <a:ea typeface="Meiryo UI" pitchFamily="50" charset="-128"/>
                <a:cs typeface="Meiryo UI" pitchFamily="50" charset="-128"/>
              </a:rPr>
              <a:t>民間保険からの給付</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23" name="正方形/長方形 22"/>
          <p:cNvSpPr/>
          <p:nvPr/>
        </p:nvSpPr>
        <p:spPr>
          <a:xfrm>
            <a:off x="4438596" y="4517913"/>
            <a:ext cx="1205599" cy="462882"/>
          </a:xfrm>
          <a:prstGeom prst="rect">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看護</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24" name="正方形/長方形 23"/>
          <p:cNvSpPr/>
          <p:nvPr/>
        </p:nvSpPr>
        <p:spPr>
          <a:xfrm>
            <a:off x="3259543" y="4517913"/>
            <a:ext cx="1159533" cy="468052"/>
          </a:xfrm>
          <a:prstGeom prst="rect">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Meiryo UI" pitchFamily="50" charset="-128"/>
                <a:ea typeface="Meiryo UI" pitchFamily="50" charset="-128"/>
                <a:cs typeface="Meiryo UI" pitchFamily="50" charset="-128"/>
              </a:rPr>
              <a:t>在宅医療</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25" name="正方形/長方形 24"/>
          <p:cNvSpPr/>
          <p:nvPr/>
        </p:nvSpPr>
        <p:spPr>
          <a:xfrm>
            <a:off x="2307236" y="2320532"/>
            <a:ext cx="804399" cy="570326"/>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dirty="0" smtClean="0">
                <a:solidFill>
                  <a:schemeClr val="tx1"/>
                </a:solidFill>
                <a:latin typeface="Meiryo UI" pitchFamily="50" charset="-128"/>
                <a:ea typeface="Meiryo UI" pitchFamily="50" charset="-128"/>
                <a:cs typeface="Meiryo UI" pitchFamily="50" charset="-128"/>
              </a:rPr>
              <a:t>健康</a:t>
            </a:r>
            <a:r>
              <a:rPr lang="ja-JP" altLang="en-US" sz="1100" dirty="0">
                <a:solidFill>
                  <a:schemeClr val="tx1"/>
                </a:solidFill>
                <a:latin typeface="Meiryo UI" pitchFamily="50" charset="-128"/>
                <a:ea typeface="Meiryo UI" pitchFamily="50" charset="-128"/>
                <a:cs typeface="Meiryo UI" pitchFamily="50" charset="-128"/>
              </a:rPr>
              <a:t>診断</a:t>
            </a:r>
            <a:r>
              <a:rPr kumimoji="1" lang="ja-JP" altLang="en-US" sz="1100" dirty="0" smtClean="0">
                <a:solidFill>
                  <a:schemeClr val="tx1"/>
                </a:solidFill>
                <a:latin typeface="Meiryo UI" pitchFamily="50" charset="-128"/>
                <a:ea typeface="Meiryo UI" pitchFamily="50" charset="-128"/>
                <a:cs typeface="Meiryo UI" pitchFamily="50" charset="-128"/>
              </a:rPr>
              <a:t>・</a:t>
            </a:r>
            <a:endParaRPr kumimoji="1" lang="en-US" altLang="ja-JP" sz="1100" dirty="0" smtClean="0">
              <a:solidFill>
                <a:schemeClr val="tx1"/>
              </a:solidFill>
              <a:latin typeface="Meiryo UI" pitchFamily="50" charset="-128"/>
              <a:ea typeface="Meiryo UI" pitchFamily="50" charset="-128"/>
              <a:cs typeface="Meiryo UI" pitchFamily="50" charset="-128"/>
            </a:endParaRPr>
          </a:p>
          <a:p>
            <a:pPr algn="ctr"/>
            <a:r>
              <a:rPr kumimoji="1" lang="ja-JP" altLang="en-US" sz="1100" dirty="0" smtClean="0">
                <a:solidFill>
                  <a:schemeClr val="tx1"/>
                </a:solidFill>
                <a:latin typeface="Meiryo UI" pitchFamily="50" charset="-128"/>
                <a:ea typeface="Meiryo UI" pitchFamily="50" charset="-128"/>
                <a:cs typeface="Meiryo UI" pitchFamily="50" charset="-128"/>
              </a:rPr>
              <a:t>人間ドック</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grpSp>
        <p:nvGrpSpPr>
          <p:cNvPr id="33" name="グループ化 32"/>
          <p:cNvGrpSpPr/>
          <p:nvPr/>
        </p:nvGrpSpPr>
        <p:grpSpPr>
          <a:xfrm>
            <a:off x="2435625" y="3877822"/>
            <a:ext cx="1711041" cy="264494"/>
            <a:chOff x="1477494" y="2996952"/>
            <a:chExt cx="1711041" cy="325657"/>
          </a:xfrm>
        </p:grpSpPr>
        <p:sp>
          <p:nvSpPr>
            <p:cNvPr id="31" name="正方形/長方形 30"/>
            <p:cNvSpPr/>
            <p:nvPr/>
          </p:nvSpPr>
          <p:spPr>
            <a:xfrm>
              <a:off x="1477494" y="3000243"/>
              <a:ext cx="804399" cy="32236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r"/>
              <a:r>
                <a:rPr lang="ja-JP" altLang="en-US" sz="1100" dirty="0" smtClean="0">
                  <a:solidFill>
                    <a:schemeClr val="tx1"/>
                  </a:solidFill>
                  <a:latin typeface="Meiryo UI" pitchFamily="50" charset="-128"/>
                  <a:ea typeface="Meiryo UI" pitchFamily="50" charset="-128"/>
                  <a:cs typeface="Meiryo UI" pitchFamily="50" charset="-128"/>
                </a:rPr>
                <a:t>あんま・鍼・</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32" name="正方形/長方形 31"/>
            <p:cNvSpPr/>
            <p:nvPr/>
          </p:nvSpPr>
          <p:spPr>
            <a:xfrm>
              <a:off x="2281233" y="2996952"/>
              <a:ext cx="907302" cy="313171"/>
            </a:xfrm>
            <a:prstGeom prst="rect">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100" dirty="0" smtClean="0">
                  <a:solidFill>
                    <a:schemeClr val="tx1"/>
                  </a:solidFill>
                  <a:latin typeface="Meiryo UI" pitchFamily="50" charset="-128"/>
                  <a:ea typeface="Meiryo UI" pitchFamily="50" charset="-128"/>
                  <a:cs typeface="Meiryo UI" pitchFamily="50" charset="-128"/>
                </a:rPr>
                <a:t>灸柔道整復</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grpSp>
      <p:sp>
        <p:nvSpPr>
          <p:cNvPr id="34" name="正方形/長方形 33"/>
          <p:cNvSpPr/>
          <p:nvPr/>
        </p:nvSpPr>
        <p:spPr>
          <a:xfrm>
            <a:off x="2435625" y="4250966"/>
            <a:ext cx="804399" cy="2229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Meiryo UI" pitchFamily="50" charset="-128"/>
                <a:ea typeface="Meiryo UI" pitchFamily="50" charset="-128"/>
                <a:cs typeface="Meiryo UI" pitchFamily="50" charset="-128"/>
              </a:rPr>
              <a:t>大衆薬</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37" name="正方形/長方形 36"/>
          <p:cNvSpPr/>
          <p:nvPr/>
        </p:nvSpPr>
        <p:spPr>
          <a:xfrm>
            <a:off x="2435625" y="3147476"/>
            <a:ext cx="801189" cy="658912"/>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dirty="0" smtClean="0">
                <a:solidFill>
                  <a:schemeClr val="tx1"/>
                </a:solidFill>
                <a:latin typeface="Meiryo UI" pitchFamily="50" charset="-128"/>
                <a:ea typeface="Meiryo UI" pitchFamily="50" charset="-128"/>
                <a:cs typeface="Meiryo UI" pitchFamily="50" charset="-128"/>
              </a:rPr>
              <a:t>正常な分べん費用</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41" name="下矢印 40"/>
          <p:cNvSpPr/>
          <p:nvPr/>
        </p:nvSpPr>
        <p:spPr>
          <a:xfrm rot="16200000">
            <a:off x="6467834" y="3168992"/>
            <a:ext cx="670831" cy="144016"/>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下矢印 43"/>
          <p:cNvSpPr/>
          <p:nvPr/>
        </p:nvSpPr>
        <p:spPr>
          <a:xfrm>
            <a:off x="4116194" y="5088584"/>
            <a:ext cx="670831" cy="144016"/>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下矢印 44"/>
          <p:cNvSpPr/>
          <p:nvPr/>
        </p:nvSpPr>
        <p:spPr>
          <a:xfrm rot="5400000">
            <a:off x="1847309" y="3192307"/>
            <a:ext cx="670831" cy="144016"/>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下矢印 45"/>
          <p:cNvSpPr/>
          <p:nvPr/>
        </p:nvSpPr>
        <p:spPr>
          <a:xfrm rot="10800000">
            <a:off x="4088604" y="1344168"/>
            <a:ext cx="670831" cy="144016"/>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正方形/長方形 46"/>
          <p:cNvSpPr/>
          <p:nvPr/>
        </p:nvSpPr>
        <p:spPr>
          <a:xfrm>
            <a:off x="3111635" y="1004115"/>
            <a:ext cx="2687391" cy="340053"/>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高度先進医療等の</a:t>
            </a:r>
            <a:r>
              <a:rPr kumimoji="1" lang="ja-JP" altLang="en-US" sz="1600" b="1" dirty="0" smtClean="0">
                <a:solidFill>
                  <a:schemeClr val="tx1"/>
                </a:solidFill>
                <a:latin typeface="Meiryo UI" pitchFamily="50" charset="-128"/>
                <a:ea typeface="Meiryo UI" pitchFamily="50" charset="-128"/>
                <a:cs typeface="Meiryo UI" pitchFamily="50" charset="-128"/>
              </a:rPr>
              <a:t>研究開発</a:t>
            </a:r>
            <a:endParaRPr kumimoji="1"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48" name="正方形/長方形 47"/>
          <p:cNvSpPr/>
          <p:nvPr/>
        </p:nvSpPr>
        <p:spPr>
          <a:xfrm>
            <a:off x="3872970" y="5388010"/>
            <a:ext cx="1202087" cy="340053"/>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介護関連</a:t>
            </a:r>
            <a:endParaRPr kumimoji="1"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49" name="正方形/長方形 48"/>
          <p:cNvSpPr/>
          <p:nvPr/>
        </p:nvSpPr>
        <p:spPr>
          <a:xfrm>
            <a:off x="6900060" y="2398413"/>
            <a:ext cx="780076" cy="1776331"/>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algn="ctr"/>
            <a:r>
              <a:rPr kumimoji="1" lang="ja-JP" altLang="en-US" sz="1600" b="1" dirty="0" smtClean="0">
                <a:solidFill>
                  <a:schemeClr val="tx1"/>
                </a:solidFill>
                <a:latin typeface="Meiryo UI" pitchFamily="50" charset="-128"/>
                <a:ea typeface="Meiryo UI" pitchFamily="50" charset="-128"/>
                <a:cs typeface="Meiryo UI" pitchFamily="50" charset="-128"/>
              </a:rPr>
              <a:t>生活支援関連</a:t>
            </a:r>
            <a:endParaRPr kumimoji="1"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50" name="正方形/長方形 49"/>
          <p:cNvSpPr/>
          <p:nvPr/>
        </p:nvSpPr>
        <p:spPr>
          <a:xfrm>
            <a:off x="1487186" y="2444859"/>
            <a:ext cx="492044" cy="1776331"/>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algn="ctr"/>
            <a:r>
              <a:rPr kumimoji="1" lang="ja-JP" altLang="en-US" sz="1600" b="1" dirty="0" smtClean="0">
                <a:solidFill>
                  <a:schemeClr val="tx1"/>
                </a:solidFill>
                <a:latin typeface="Meiryo UI" pitchFamily="50" charset="-128"/>
                <a:ea typeface="Meiryo UI" pitchFamily="50" charset="-128"/>
                <a:cs typeface="Meiryo UI" pitchFamily="50" charset="-128"/>
              </a:rPr>
              <a:t>予防・健康増進等</a:t>
            </a:r>
            <a:endParaRPr kumimoji="1"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51" name="正方形/長方形 50"/>
          <p:cNvSpPr/>
          <p:nvPr/>
        </p:nvSpPr>
        <p:spPr>
          <a:xfrm>
            <a:off x="719812" y="6353944"/>
            <a:ext cx="683836" cy="387424"/>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smtClean="0">
                <a:solidFill>
                  <a:schemeClr val="tx1"/>
                </a:solidFill>
                <a:latin typeface="Meiryo UI" pitchFamily="50" charset="-128"/>
                <a:ea typeface="Meiryo UI" pitchFamily="50" charset="-128"/>
                <a:cs typeface="Meiryo UI" pitchFamily="50" charset="-128"/>
              </a:rPr>
              <a:t>公的保険の</a:t>
            </a:r>
            <a:r>
              <a:rPr lang="ja-JP" altLang="en-US" sz="1100" dirty="0">
                <a:solidFill>
                  <a:schemeClr val="tx1"/>
                </a:solidFill>
                <a:latin typeface="Meiryo UI" pitchFamily="50" charset="-128"/>
                <a:ea typeface="Meiryo UI" pitchFamily="50" charset="-128"/>
                <a:cs typeface="Meiryo UI" pitchFamily="50" charset="-128"/>
              </a:rPr>
              <a:t>範囲</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52" name="円/楕円 51"/>
          <p:cNvSpPr/>
          <p:nvPr/>
        </p:nvSpPr>
        <p:spPr>
          <a:xfrm>
            <a:off x="2863340" y="6359252"/>
            <a:ext cx="628540" cy="526132"/>
          </a:xfrm>
          <a:prstGeom prst="ellipse">
            <a:avLst/>
          </a:prstGeom>
          <a:solidFill>
            <a:srgbClr val="FDA9CD"/>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900" dirty="0">
                <a:solidFill>
                  <a:schemeClr val="tx1"/>
                </a:solidFill>
              </a:rPr>
              <a:t>総保健医療支出範囲</a:t>
            </a:r>
          </a:p>
        </p:txBody>
      </p:sp>
      <p:sp>
        <p:nvSpPr>
          <p:cNvPr id="53" name="正方形/長方形 52"/>
          <p:cNvSpPr/>
          <p:nvPr/>
        </p:nvSpPr>
        <p:spPr>
          <a:xfrm>
            <a:off x="3523787" y="6622317"/>
            <a:ext cx="5440701" cy="134029"/>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en-US" altLang="ja-JP" sz="1100" dirty="0" smtClean="0">
                <a:solidFill>
                  <a:schemeClr val="tx1"/>
                </a:solidFill>
                <a:latin typeface="Meiryo UI" pitchFamily="50" charset="-128"/>
                <a:ea typeface="Meiryo UI" pitchFamily="50" charset="-128"/>
                <a:cs typeface="Meiryo UI" pitchFamily="50" charset="-128"/>
              </a:rPr>
              <a:t>※</a:t>
            </a:r>
            <a:r>
              <a:rPr kumimoji="1" lang="ja-JP" altLang="en-US" sz="1100" dirty="0" smtClean="0">
                <a:solidFill>
                  <a:schemeClr val="tx1"/>
                </a:solidFill>
                <a:latin typeface="Meiryo UI" pitchFamily="50" charset="-128"/>
                <a:ea typeface="Meiryo UI" pitchFamily="50" charset="-128"/>
                <a:cs typeface="Meiryo UI" pitchFamily="50" charset="-128"/>
              </a:rPr>
              <a:t>「</a:t>
            </a:r>
            <a:r>
              <a:rPr kumimoji="1" lang="en-US" altLang="ja-JP" sz="1100" dirty="0" smtClean="0">
                <a:solidFill>
                  <a:schemeClr val="tx1"/>
                </a:solidFill>
                <a:latin typeface="Meiryo UI" pitchFamily="50" charset="-128"/>
                <a:ea typeface="Meiryo UI" pitchFamily="50" charset="-128"/>
                <a:cs typeface="Meiryo UI" pitchFamily="50" charset="-128"/>
              </a:rPr>
              <a:t>OECD</a:t>
            </a:r>
            <a:r>
              <a:rPr kumimoji="1" lang="ja-JP" altLang="en-US" sz="1100" dirty="0" smtClean="0">
                <a:solidFill>
                  <a:schemeClr val="tx1"/>
                </a:solidFill>
                <a:latin typeface="Meiryo UI" pitchFamily="50" charset="-128"/>
                <a:ea typeface="Meiryo UI" pitchFamily="50" charset="-128"/>
                <a:cs typeface="Meiryo UI" pitchFamily="50" charset="-128"/>
              </a:rPr>
              <a:t>・</a:t>
            </a:r>
            <a:r>
              <a:rPr kumimoji="1" lang="en-US" altLang="ja-JP" sz="1100" dirty="0" smtClean="0">
                <a:solidFill>
                  <a:schemeClr val="tx1"/>
                </a:solidFill>
                <a:latin typeface="Meiryo UI" pitchFamily="50" charset="-128"/>
                <a:ea typeface="Meiryo UI" pitchFamily="50" charset="-128"/>
                <a:cs typeface="Meiryo UI" pitchFamily="50" charset="-128"/>
              </a:rPr>
              <a:t>SHA</a:t>
            </a:r>
            <a:r>
              <a:rPr kumimoji="1" lang="ja-JP" altLang="en-US" sz="1100" dirty="0" smtClean="0">
                <a:solidFill>
                  <a:schemeClr val="tx1"/>
                </a:solidFill>
                <a:latin typeface="Meiryo UI" pitchFamily="50" charset="-128"/>
                <a:ea typeface="Meiryo UI" pitchFamily="50" charset="-128"/>
                <a:cs typeface="Meiryo UI" pitchFamily="50" charset="-128"/>
              </a:rPr>
              <a:t>手法に基づく</a:t>
            </a:r>
            <a:r>
              <a:rPr lang="ja-JP" altLang="en-US" sz="1100" dirty="0" smtClean="0">
                <a:solidFill>
                  <a:schemeClr val="tx1"/>
                </a:solidFill>
                <a:latin typeface="Meiryo UI" pitchFamily="50" charset="-128"/>
                <a:ea typeface="Meiryo UI" pitchFamily="50" charset="-128"/>
                <a:cs typeface="Meiryo UI" pitchFamily="50" charset="-128"/>
              </a:rPr>
              <a:t>総</a:t>
            </a:r>
            <a:r>
              <a:rPr kumimoji="1" lang="ja-JP" altLang="en-US" sz="1100" dirty="0" smtClean="0">
                <a:solidFill>
                  <a:schemeClr val="tx1"/>
                </a:solidFill>
                <a:latin typeface="Meiryo UI" pitchFamily="50" charset="-128"/>
                <a:ea typeface="Meiryo UI" pitchFamily="50" charset="-128"/>
                <a:cs typeface="Meiryo UI" pitchFamily="50" charset="-128"/>
              </a:rPr>
              <a:t>保険医療支出推計」（財）医療経済研究機構　図１を改変</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2" name="円/楕円 1"/>
          <p:cNvSpPr/>
          <p:nvPr/>
        </p:nvSpPr>
        <p:spPr>
          <a:xfrm>
            <a:off x="3926328" y="2634180"/>
            <a:ext cx="995382" cy="2143575"/>
          </a:xfrm>
          <a:prstGeom prst="ellipse">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dirty="0" smtClean="0"/>
              <a:t>自己負担</a:t>
            </a:r>
            <a:endParaRPr kumimoji="1" lang="ja-JP" altLang="en-US" sz="1600" dirty="0"/>
          </a:p>
        </p:txBody>
      </p:sp>
      <p:sp>
        <p:nvSpPr>
          <p:cNvPr id="54" name="正方形/長方形 53"/>
          <p:cNvSpPr/>
          <p:nvPr/>
        </p:nvSpPr>
        <p:spPr>
          <a:xfrm>
            <a:off x="1459424" y="6353944"/>
            <a:ext cx="683836" cy="38742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smtClean="0">
                <a:solidFill>
                  <a:schemeClr val="tx1"/>
                </a:solidFill>
                <a:latin typeface="Meiryo UI" pitchFamily="50" charset="-128"/>
                <a:ea typeface="Meiryo UI" pitchFamily="50" charset="-128"/>
                <a:cs typeface="Meiryo UI" pitchFamily="50" charset="-128"/>
              </a:rPr>
              <a:t>医療保険の</a:t>
            </a:r>
            <a:r>
              <a:rPr lang="ja-JP" altLang="en-US" sz="1100" dirty="0">
                <a:solidFill>
                  <a:schemeClr val="tx1"/>
                </a:solidFill>
                <a:latin typeface="Meiryo UI" pitchFamily="50" charset="-128"/>
                <a:ea typeface="Meiryo UI" pitchFamily="50" charset="-128"/>
                <a:cs typeface="Meiryo UI" pitchFamily="50" charset="-128"/>
              </a:rPr>
              <a:t>範囲</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55" name="正方形/長方形 54"/>
          <p:cNvSpPr/>
          <p:nvPr/>
        </p:nvSpPr>
        <p:spPr>
          <a:xfrm>
            <a:off x="2179504" y="6335113"/>
            <a:ext cx="683836" cy="3874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Meiryo UI" pitchFamily="50" charset="-128"/>
                <a:ea typeface="Meiryo UI" pitchFamily="50" charset="-128"/>
                <a:cs typeface="Meiryo UI" pitchFamily="50" charset="-128"/>
              </a:rPr>
              <a:t>介護</a:t>
            </a:r>
            <a:r>
              <a:rPr lang="ja-JP" altLang="en-US" sz="1100" dirty="0" smtClean="0">
                <a:solidFill>
                  <a:schemeClr val="tx1"/>
                </a:solidFill>
                <a:latin typeface="Meiryo UI" pitchFamily="50" charset="-128"/>
                <a:ea typeface="Meiryo UI" pitchFamily="50" charset="-128"/>
                <a:cs typeface="Meiryo UI" pitchFamily="50" charset="-128"/>
              </a:rPr>
              <a:t>保険の</a:t>
            </a:r>
            <a:r>
              <a:rPr lang="ja-JP" altLang="en-US" sz="1100" dirty="0">
                <a:solidFill>
                  <a:schemeClr val="tx1"/>
                </a:solidFill>
                <a:latin typeface="Meiryo UI" pitchFamily="50" charset="-128"/>
                <a:ea typeface="Meiryo UI" pitchFamily="50" charset="-128"/>
                <a:cs typeface="Meiryo UI" pitchFamily="50" charset="-128"/>
              </a:rPr>
              <a:t>範囲</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57" name="正方形/長方形 56"/>
          <p:cNvSpPr/>
          <p:nvPr/>
        </p:nvSpPr>
        <p:spPr>
          <a:xfrm>
            <a:off x="23483" y="6311358"/>
            <a:ext cx="660085" cy="430010"/>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dirty="0" smtClean="0">
                <a:solidFill>
                  <a:schemeClr val="tx1"/>
                </a:solidFill>
                <a:latin typeface="Meiryo UI" pitchFamily="50" charset="-128"/>
                <a:ea typeface="Meiryo UI" pitchFamily="50" charset="-128"/>
                <a:cs typeface="Meiryo UI" pitchFamily="50" charset="-128"/>
              </a:rPr>
              <a:t>一部公費</a:t>
            </a:r>
            <a:endParaRPr kumimoji="1" lang="en-US" altLang="ja-JP" sz="1100" dirty="0" smtClean="0">
              <a:solidFill>
                <a:schemeClr val="tx1"/>
              </a:solidFill>
              <a:latin typeface="Meiryo UI" pitchFamily="50" charset="-128"/>
              <a:ea typeface="Meiryo UI" pitchFamily="50" charset="-128"/>
              <a:cs typeface="Meiryo UI" pitchFamily="50" charset="-128"/>
            </a:endParaRPr>
          </a:p>
          <a:p>
            <a:pPr algn="ctr"/>
            <a:r>
              <a:rPr kumimoji="1" lang="ja-JP" altLang="en-US" sz="1100" dirty="0" smtClean="0">
                <a:solidFill>
                  <a:schemeClr val="tx1"/>
                </a:solidFill>
                <a:latin typeface="Meiryo UI" pitchFamily="50" charset="-128"/>
                <a:ea typeface="Meiryo UI" pitchFamily="50" charset="-128"/>
                <a:cs typeface="Meiryo UI" pitchFamily="50" charset="-128"/>
              </a:rPr>
              <a:t>負担</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58" name="正方形/長方形 57"/>
          <p:cNvSpPr/>
          <p:nvPr/>
        </p:nvSpPr>
        <p:spPr>
          <a:xfrm>
            <a:off x="3344848" y="2716191"/>
            <a:ext cx="1414587" cy="647840"/>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dirty="0" smtClean="0">
                <a:solidFill>
                  <a:schemeClr val="tx1"/>
                </a:solidFill>
                <a:latin typeface="Meiryo UI" pitchFamily="50" charset="-128"/>
                <a:ea typeface="Meiryo UI" pitchFamily="50" charset="-128"/>
                <a:cs typeface="Meiryo UI" pitchFamily="50" charset="-128"/>
              </a:rPr>
              <a:t>診療（診断・治療）</a:t>
            </a:r>
            <a:endParaRPr kumimoji="1" lang="en-US" altLang="ja-JP" sz="1200" dirty="0" smtClean="0">
              <a:solidFill>
                <a:schemeClr val="tx1"/>
              </a:solidFill>
              <a:latin typeface="Meiryo UI" pitchFamily="50" charset="-128"/>
              <a:ea typeface="Meiryo UI" pitchFamily="50" charset="-128"/>
              <a:cs typeface="Meiryo UI" pitchFamily="50" charset="-128"/>
            </a:endParaRPr>
          </a:p>
          <a:p>
            <a:r>
              <a:rPr lang="ja-JP" altLang="en-US" sz="1400" dirty="0" smtClean="0">
                <a:solidFill>
                  <a:schemeClr val="tx1"/>
                </a:solidFill>
                <a:latin typeface="Meiryo UI" pitchFamily="50" charset="-128"/>
                <a:ea typeface="Meiryo UI" pitchFamily="50" charset="-128"/>
                <a:cs typeface="Meiryo UI" pitchFamily="50" charset="-128"/>
              </a:rPr>
              <a:t>　</a:t>
            </a:r>
            <a:r>
              <a:rPr kumimoji="1" lang="ja-JP" altLang="en-US" sz="1100" dirty="0" smtClean="0">
                <a:solidFill>
                  <a:schemeClr val="tx1"/>
                </a:solidFill>
                <a:latin typeface="Meiryo UI" pitchFamily="50" charset="-128"/>
                <a:ea typeface="Meiryo UI" pitchFamily="50" charset="-128"/>
                <a:cs typeface="Meiryo UI" pitchFamily="50" charset="-128"/>
              </a:rPr>
              <a:t>日常外来医療</a:t>
            </a:r>
            <a:endParaRPr kumimoji="1"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ﾘﾊﾋﾞﾘﾃｰｼｮﾝ</a:t>
            </a:r>
            <a:endParaRPr kumimoji="1" lang="en-US" altLang="ja-JP" sz="1100" dirty="0" smtClean="0">
              <a:solidFill>
                <a:schemeClr val="tx1"/>
              </a:solidFill>
              <a:latin typeface="Meiryo UI" pitchFamily="50" charset="-128"/>
              <a:ea typeface="Meiryo UI" pitchFamily="50" charset="-128"/>
              <a:cs typeface="Meiryo UI" pitchFamily="50" charset="-128"/>
            </a:endParaRPr>
          </a:p>
        </p:txBody>
      </p:sp>
      <p:sp>
        <p:nvSpPr>
          <p:cNvPr id="59" name="テキスト ボックス 58"/>
          <p:cNvSpPr txBox="1"/>
          <p:nvPr/>
        </p:nvSpPr>
        <p:spPr>
          <a:xfrm>
            <a:off x="467544" y="2352280"/>
            <a:ext cx="1224136" cy="2154436"/>
          </a:xfrm>
          <a:prstGeom prst="rect">
            <a:avLst/>
          </a:prstGeom>
          <a:noFill/>
        </p:spPr>
        <p:txBody>
          <a:bodyPr wrap="square" rtlCol="0">
            <a:spAutoFit/>
          </a:bodyPr>
          <a:lstStyle/>
          <a:p>
            <a:pPr>
              <a:spcBef>
                <a:spcPts val="1200"/>
              </a:spcBef>
            </a:pPr>
            <a:r>
              <a:rPr lang="ja-JP" altLang="en-US" sz="1400" dirty="0" smtClean="0">
                <a:latin typeface="Meiryo UI" pitchFamily="50" charset="-128"/>
                <a:ea typeface="Meiryo UI" pitchFamily="50" charset="-128"/>
                <a:cs typeface="Meiryo UI" pitchFamily="50" charset="-128"/>
              </a:rPr>
              <a:t>栄養食品</a:t>
            </a:r>
            <a:endParaRPr lang="en-US" altLang="ja-JP" sz="1400" dirty="0" smtClean="0">
              <a:latin typeface="Meiryo UI" pitchFamily="50" charset="-128"/>
              <a:ea typeface="Meiryo UI" pitchFamily="50" charset="-128"/>
              <a:cs typeface="Meiryo UI" pitchFamily="50" charset="-128"/>
            </a:endParaRPr>
          </a:p>
          <a:p>
            <a:pPr>
              <a:spcBef>
                <a:spcPts val="1200"/>
              </a:spcBef>
            </a:pPr>
            <a:r>
              <a:rPr lang="ja-JP" altLang="en-US" sz="1400" dirty="0" smtClean="0">
                <a:latin typeface="Meiryo UI" pitchFamily="50" charset="-128"/>
                <a:ea typeface="Meiryo UI" pitchFamily="50" charset="-128"/>
                <a:cs typeface="Meiryo UI" pitchFamily="50" charset="-128"/>
              </a:rPr>
              <a:t>サプリメント</a:t>
            </a:r>
            <a:endParaRPr lang="en-US" altLang="ja-JP" sz="1400" dirty="0" smtClean="0">
              <a:latin typeface="Meiryo UI" pitchFamily="50" charset="-128"/>
              <a:ea typeface="Meiryo UI" pitchFamily="50" charset="-128"/>
              <a:cs typeface="Meiryo UI" pitchFamily="50" charset="-128"/>
            </a:endParaRPr>
          </a:p>
          <a:p>
            <a:pPr>
              <a:spcBef>
                <a:spcPts val="1200"/>
              </a:spcBef>
            </a:pPr>
            <a:r>
              <a:rPr lang="ja-JP" altLang="en-US" sz="1400" dirty="0" smtClean="0">
                <a:latin typeface="Meiryo UI" pitchFamily="50" charset="-128"/>
                <a:ea typeface="Meiryo UI" pitchFamily="50" charset="-128"/>
                <a:cs typeface="Meiryo UI" pitchFamily="50" charset="-128"/>
              </a:rPr>
              <a:t>疲労対策</a:t>
            </a:r>
            <a:endParaRPr lang="en-US" altLang="ja-JP" sz="1400" dirty="0" smtClean="0">
              <a:latin typeface="Meiryo UI" pitchFamily="50" charset="-128"/>
              <a:ea typeface="Meiryo UI" pitchFamily="50" charset="-128"/>
              <a:cs typeface="Meiryo UI" pitchFamily="50" charset="-128"/>
            </a:endParaRPr>
          </a:p>
          <a:p>
            <a:pPr>
              <a:spcBef>
                <a:spcPts val="1200"/>
              </a:spcBef>
            </a:pPr>
            <a:r>
              <a:rPr lang="ja-JP" altLang="en-US" sz="1400" dirty="0" smtClean="0">
                <a:latin typeface="Meiryo UI" pitchFamily="50" charset="-128"/>
                <a:ea typeface="Meiryo UI" pitchFamily="50" charset="-128"/>
                <a:cs typeface="Meiryo UI" pitchFamily="50" charset="-128"/>
              </a:rPr>
              <a:t>運動</a:t>
            </a:r>
            <a:endParaRPr lang="en-US" altLang="ja-JP" sz="1400" dirty="0" smtClean="0">
              <a:latin typeface="Meiryo UI" pitchFamily="50" charset="-128"/>
              <a:ea typeface="Meiryo UI" pitchFamily="50" charset="-128"/>
              <a:cs typeface="Meiryo UI" pitchFamily="50" charset="-128"/>
            </a:endParaRPr>
          </a:p>
          <a:p>
            <a:pPr>
              <a:spcBef>
                <a:spcPts val="1200"/>
              </a:spcBef>
            </a:pPr>
            <a:r>
              <a:rPr lang="ja-JP" altLang="en-US" sz="1400" dirty="0" smtClean="0">
                <a:latin typeface="Meiryo UI" pitchFamily="50" charset="-128"/>
                <a:ea typeface="Meiryo UI" pitchFamily="50" charset="-128"/>
                <a:cs typeface="Meiryo UI" pitchFamily="50" charset="-128"/>
              </a:rPr>
              <a:t>食生活</a:t>
            </a:r>
            <a:endParaRPr lang="en-US" altLang="ja-JP" sz="1400" dirty="0" smtClean="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体重管理</a:t>
            </a:r>
            <a:endParaRPr lang="en-US" altLang="ja-JP" sz="1400" dirty="0" smtClean="0">
              <a:latin typeface="Meiryo UI" pitchFamily="50" charset="-128"/>
              <a:ea typeface="Meiryo UI" pitchFamily="50" charset="-128"/>
              <a:cs typeface="Meiryo UI" pitchFamily="50" charset="-128"/>
            </a:endParaRPr>
          </a:p>
        </p:txBody>
      </p:sp>
      <p:sp>
        <p:nvSpPr>
          <p:cNvPr id="60" name="テキスト ボックス 59"/>
          <p:cNvSpPr txBox="1"/>
          <p:nvPr/>
        </p:nvSpPr>
        <p:spPr>
          <a:xfrm>
            <a:off x="7680136" y="2398413"/>
            <a:ext cx="1458439" cy="1785104"/>
          </a:xfrm>
          <a:prstGeom prst="rect">
            <a:avLst/>
          </a:prstGeom>
          <a:noFill/>
        </p:spPr>
        <p:txBody>
          <a:bodyPr wrap="square" rtlCol="0">
            <a:spAutoFit/>
          </a:bodyPr>
          <a:lstStyle/>
          <a:p>
            <a:pPr>
              <a:spcBef>
                <a:spcPts val="1200"/>
              </a:spcBef>
            </a:pPr>
            <a:r>
              <a:rPr lang="ja-JP" altLang="en-US" sz="1400" dirty="0" smtClean="0">
                <a:latin typeface="Meiryo UI" pitchFamily="50" charset="-128"/>
                <a:ea typeface="Meiryo UI" pitchFamily="50" charset="-128"/>
                <a:cs typeface="Meiryo UI" pitchFamily="50" charset="-128"/>
              </a:rPr>
              <a:t>介護予防</a:t>
            </a:r>
            <a:endParaRPr lang="en-US" altLang="ja-JP" sz="1400" dirty="0" smtClean="0">
              <a:latin typeface="Meiryo UI" pitchFamily="50" charset="-128"/>
              <a:ea typeface="Meiryo UI" pitchFamily="50" charset="-128"/>
              <a:cs typeface="Meiryo UI" pitchFamily="50" charset="-128"/>
            </a:endParaRPr>
          </a:p>
          <a:p>
            <a:pPr>
              <a:spcBef>
                <a:spcPts val="1200"/>
              </a:spcBef>
            </a:pPr>
            <a:r>
              <a:rPr lang="ja-JP" altLang="en-US" sz="1400" dirty="0" smtClean="0">
                <a:latin typeface="Meiryo UI" pitchFamily="50" charset="-128"/>
                <a:ea typeface="Meiryo UI" pitchFamily="50" charset="-128"/>
                <a:cs typeface="Meiryo UI" pitchFamily="50" charset="-128"/>
              </a:rPr>
              <a:t>見守りサービス</a:t>
            </a:r>
            <a:endParaRPr lang="en-US" altLang="ja-JP" sz="1400" dirty="0" smtClean="0">
              <a:latin typeface="Meiryo UI" pitchFamily="50" charset="-128"/>
              <a:ea typeface="Meiryo UI" pitchFamily="50" charset="-128"/>
              <a:cs typeface="Meiryo UI" pitchFamily="50" charset="-128"/>
            </a:endParaRPr>
          </a:p>
          <a:p>
            <a:pPr>
              <a:spcBef>
                <a:spcPts val="1200"/>
              </a:spcBef>
            </a:pPr>
            <a:r>
              <a:rPr lang="ja-JP" altLang="en-US" sz="1400" dirty="0" smtClean="0">
                <a:latin typeface="Meiryo UI" pitchFamily="50" charset="-128"/>
                <a:ea typeface="Meiryo UI" pitchFamily="50" charset="-128"/>
                <a:cs typeface="Meiryo UI" pitchFamily="50" charset="-128"/>
              </a:rPr>
              <a:t>配食サービス</a:t>
            </a:r>
            <a:endParaRPr lang="en-US" altLang="ja-JP" sz="1400" dirty="0" smtClean="0">
              <a:latin typeface="Meiryo UI" pitchFamily="50" charset="-128"/>
              <a:ea typeface="Meiryo UI" pitchFamily="50" charset="-128"/>
              <a:cs typeface="Meiryo UI" pitchFamily="50" charset="-128"/>
            </a:endParaRPr>
          </a:p>
          <a:p>
            <a:pPr>
              <a:spcBef>
                <a:spcPts val="1200"/>
              </a:spcBef>
            </a:pPr>
            <a:r>
              <a:rPr lang="ja-JP" altLang="en-US" sz="1400" dirty="0" smtClean="0">
                <a:latin typeface="Meiryo UI" pitchFamily="50" charset="-128"/>
                <a:ea typeface="Meiryo UI" pitchFamily="50" charset="-128"/>
                <a:cs typeface="Meiryo UI" pitchFamily="50" charset="-128"/>
              </a:rPr>
              <a:t>買い物支援</a:t>
            </a:r>
            <a:endParaRPr lang="en-US" altLang="ja-JP" sz="1400" dirty="0" smtClean="0">
              <a:latin typeface="Meiryo UI" pitchFamily="50" charset="-128"/>
              <a:ea typeface="Meiryo UI" pitchFamily="50" charset="-128"/>
              <a:cs typeface="Meiryo UI" pitchFamily="50" charset="-128"/>
            </a:endParaRPr>
          </a:p>
          <a:p>
            <a:pPr>
              <a:spcBef>
                <a:spcPts val="1200"/>
              </a:spcBef>
            </a:pPr>
            <a:r>
              <a:rPr lang="ja-JP" altLang="en-US" sz="1400" dirty="0" smtClean="0">
                <a:latin typeface="Meiryo UI" pitchFamily="50" charset="-128"/>
                <a:ea typeface="Meiryo UI" pitchFamily="50" charset="-128"/>
                <a:cs typeface="Meiryo UI" pitchFamily="50" charset="-128"/>
              </a:rPr>
              <a:t>疾病管理サービス</a:t>
            </a:r>
            <a:endParaRPr lang="en-US" altLang="ja-JP" sz="1400" dirty="0" smtClean="0">
              <a:latin typeface="Meiryo UI" pitchFamily="50" charset="-128"/>
              <a:ea typeface="Meiryo UI" pitchFamily="50" charset="-128"/>
              <a:cs typeface="Meiryo UI" pitchFamily="50" charset="-128"/>
            </a:endParaRPr>
          </a:p>
        </p:txBody>
      </p:sp>
      <p:sp>
        <p:nvSpPr>
          <p:cNvPr id="28" name="タイトル 27"/>
          <p:cNvSpPr>
            <a:spLocks noGrp="1"/>
          </p:cNvSpPr>
          <p:nvPr>
            <p:ph type="title"/>
          </p:nvPr>
        </p:nvSpPr>
        <p:spPr>
          <a:xfrm>
            <a:off x="457200" y="152400"/>
            <a:ext cx="8507288" cy="990600"/>
          </a:xfrm>
        </p:spPr>
        <p:txBody>
          <a:bodyPr>
            <a:normAutofit fontScale="90000"/>
          </a:bodyPr>
          <a:lstStyle/>
          <a:p>
            <a:r>
              <a:rPr lang="en-US" altLang="ja-JP" sz="2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600" dirty="0" smtClean="0">
                <a:latin typeface="Meiryo UI" panose="020B0604030504040204" pitchFamily="50" charset="-128"/>
                <a:ea typeface="Meiryo UI" panose="020B0604030504040204" pitchFamily="50" charset="-128"/>
                <a:cs typeface="Meiryo UI" panose="020B0604030504040204" pitchFamily="50" charset="-128"/>
              </a:rPr>
            </a:br>
            <a:r>
              <a:rPr lang="en-US" altLang="ja-JP" sz="2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600" dirty="0" smtClean="0">
                <a:latin typeface="Meiryo UI" panose="020B0604030504040204" pitchFamily="50" charset="-128"/>
                <a:ea typeface="Meiryo UI" panose="020B0604030504040204" pitchFamily="50" charset="-128"/>
                <a:cs typeface="Meiryo UI" panose="020B0604030504040204" pitchFamily="50" charset="-128"/>
              </a:rPr>
              <a:t>参考</a:t>
            </a:r>
            <a:r>
              <a:rPr lang="en-US" altLang="ja-JP" sz="2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600" dirty="0" smtClean="0">
                <a:latin typeface="Meiryo UI" panose="020B0604030504040204" pitchFamily="50" charset="-128"/>
                <a:ea typeface="Meiryo UI" panose="020B0604030504040204" pitchFamily="50" charset="-128"/>
                <a:cs typeface="Meiryo UI" panose="020B0604030504040204" pitchFamily="50" charset="-128"/>
              </a:rPr>
              <a:t>そこで、医療戦略で考える医療・健康づくりの範囲とは</a:t>
            </a:r>
            <a:r>
              <a:rPr lang="en-US" altLang="ja-JP" sz="2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医療保険給付の対象とならない健康づくり・予防・未病対策の推進！</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効率化、生産性の向上、規制緩和やイノベーションで産業振興と積極的な投資を推進！</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6</a:t>
            </a:fld>
            <a:endParaRPr kumimoji="1" lang="ja-JP" altLang="en-US"/>
          </a:p>
        </p:txBody>
      </p:sp>
      <p:grpSp>
        <p:nvGrpSpPr>
          <p:cNvPr id="69" name="グループ化 68"/>
          <p:cNvGrpSpPr/>
          <p:nvPr/>
        </p:nvGrpSpPr>
        <p:grpSpPr>
          <a:xfrm>
            <a:off x="3236814" y="2057237"/>
            <a:ext cx="2434695" cy="2959339"/>
            <a:chOff x="3236814" y="2033850"/>
            <a:chExt cx="2434695" cy="2959339"/>
          </a:xfrm>
        </p:grpSpPr>
        <p:cxnSp>
          <p:nvCxnSpPr>
            <p:cNvPr id="7" name="直線コネクタ 6"/>
            <p:cNvCxnSpPr/>
            <p:nvPr/>
          </p:nvCxnSpPr>
          <p:spPr>
            <a:xfrm>
              <a:off x="3259544" y="2469953"/>
              <a:ext cx="0" cy="24712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5671509" y="2458663"/>
              <a:ext cx="0" cy="253452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3259544" y="4993189"/>
              <a:ext cx="241196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a:endCxn id="26" idx="0"/>
            </p:cNvCxnSpPr>
            <p:nvPr/>
          </p:nvCxnSpPr>
          <p:spPr>
            <a:xfrm>
              <a:off x="3236814" y="2470453"/>
              <a:ext cx="1218518"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4415627" y="2033850"/>
              <a:ext cx="105177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V="1">
              <a:off x="4427984" y="2033850"/>
              <a:ext cx="0" cy="40114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V="1">
              <a:off x="5436096" y="2060848"/>
              <a:ext cx="0" cy="40114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5435097" y="2458663"/>
              <a:ext cx="209098" cy="1129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グループ化 34"/>
          <p:cNvGrpSpPr/>
          <p:nvPr/>
        </p:nvGrpSpPr>
        <p:grpSpPr>
          <a:xfrm>
            <a:off x="4067944" y="1553541"/>
            <a:ext cx="3024336" cy="1733037"/>
            <a:chOff x="4067944" y="1553541"/>
            <a:chExt cx="3024336" cy="1733037"/>
          </a:xfrm>
        </p:grpSpPr>
        <p:cxnSp>
          <p:nvCxnSpPr>
            <p:cNvPr id="12" name="直線コネクタ 11"/>
            <p:cNvCxnSpPr/>
            <p:nvPr/>
          </p:nvCxnSpPr>
          <p:spPr>
            <a:xfrm>
              <a:off x="4067944" y="1556792"/>
              <a:ext cx="3024336" cy="0"/>
            </a:xfrm>
            <a:prstGeom prst="line">
              <a:avLst/>
            </a:prstGeom>
            <a:no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66" name="直線コネクタ 65"/>
            <p:cNvCxnSpPr/>
            <p:nvPr/>
          </p:nvCxnSpPr>
          <p:spPr>
            <a:xfrm>
              <a:off x="5671509" y="3279471"/>
              <a:ext cx="1020616" cy="7107"/>
            </a:xfrm>
            <a:prstGeom prst="line">
              <a:avLst/>
            </a:prstGeom>
            <a:no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70" name="直線コネクタ 69"/>
            <p:cNvCxnSpPr/>
            <p:nvPr/>
          </p:nvCxnSpPr>
          <p:spPr>
            <a:xfrm>
              <a:off x="4067944" y="1553541"/>
              <a:ext cx="0" cy="904841"/>
            </a:xfrm>
            <a:prstGeom prst="line">
              <a:avLst/>
            </a:prstGeom>
            <a:no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71" name="直線コネクタ 70"/>
            <p:cNvCxnSpPr/>
            <p:nvPr/>
          </p:nvCxnSpPr>
          <p:spPr>
            <a:xfrm>
              <a:off x="7061900" y="1576187"/>
              <a:ext cx="0" cy="844872"/>
            </a:xfrm>
            <a:prstGeom prst="line">
              <a:avLst/>
            </a:prstGeom>
            <a:no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72" name="直線コネクタ 71"/>
            <p:cNvCxnSpPr/>
            <p:nvPr/>
          </p:nvCxnSpPr>
          <p:spPr>
            <a:xfrm>
              <a:off x="6692125" y="2441706"/>
              <a:ext cx="0" cy="844872"/>
            </a:xfrm>
            <a:prstGeom prst="line">
              <a:avLst/>
            </a:prstGeom>
            <a:no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73" name="直線コネクタ 72"/>
            <p:cNvCxnSpPr/>
            <p:nvPr/>
          </p:nvCxnSpPr>
          <p:spPr>
            <a:xfrm>
              <a:off x="6692125" y="2428741"/>
              <a:ext cx="400155" cy="0"/>
            </a:xfrm>
            <a:prstGeom prst="line">
              <a:avLst/>
            </a:prstGeom>
            <a:no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grpSp>
      <p:sp>
        <p:nvSpPr>
          <p:cNvPr id="30" name="正方形/長方形 29"/>
          <p:cNvSpPr/>
          <p:nvPr/>
        </p:nvSpPr>
        <p:spPr>
          <a:xfrm>
            <a:off x="198280" y="2084235"/>
            <a:ext cx="1789735" cy="24336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6982726" y="2169022"/>
            <a:ext cx="2080364" cy="24336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44471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具体化に向けた検討の手順①</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重点的に取り組むセグメントと領域を選択</a:t>
            </a:r>
          </a:p>
        </p:txBody>
      </p:sp>
      <p:sp>
        <p:nvSpPr>
          <p:cNvPr id="3" name="コンテンツ プレースホルダー 2"/>
          <p:cNvSpPr>
            <a:spLocks noGrp="1"/>
          </p:cNvSpPr>
          <p:nvPr>
            <p:ph idx="1"/>
          </p:nvPr>
        </p:nvSpPr>
        <p:spPr>
          <a:xfrm>
            <a:off x="457200" y="1600200"/>
            <a:ext cx="8507288" cy="4525963"/>
          </a:xfrm>
        </p:spPr>
        <p:txBody>
          <a:bodyPr>
            <a:no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対象地域の現状を把握する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統計資料等をもとに、定量的に分析</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既存アンケートの生データをもとに、地域課題を整理</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主要駅周辺・都心部モデル基礎データ集参照</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b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地域の関係者（医療・福祉関係者、住民に直接的サービ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スを提供する主体、地域の事業者等）へのヒアリングにより、</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地域課題を整理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住民ニーズ調査により、分析結果を裏付ける。</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スマートエイジング・シティの実現に向けた調査報告書参照</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4"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69</a:t>
            </a:fld>
            <a:endParaRPr kumimoji="1" lang="ja-JP" altLang="en-US" dirty="0"/>
          </a:p>
        </p:txBody>
      </p:sp>
    </p:spTree>
    <p:extLst>
      <p:ext uri="{BB962C8B-B14F-4D97-AF65-F5344CB8AC3E}">
        <p14:creationId xmlns:p14="http://schemas.microsoft.com/office/powerpoint/2010/main" val="32223144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対象者のセグメントと対象領域に応じた取組み内容</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0" name="グループ化 19"/>
          <p:cNvGrpSpPr/>
          <p:nvPr/>
        </p:nvGrpSpPr>
        <p:grpSpPr>
          <a:xfrm>
            <a:off x="179512" y="2184589"/>
            <a:ext cx="8733624" cy="4052723"/>
            <a:chOff x="393171" y="2472621"/>
            <a:chExt cx="8733624" cy="4052723"/>
          </a:xfrm>
        </p:grpSpPr>
        <p:graphicFrame>
          <p:nvGraphicFramePr>
            <p:cNvPr id="21" name="コンテンツ プレースホルダー 3"/>
            <p:cNvGraphicFramePr>
              <a:graphicFrameLocks/>
            </p:cNvGraphicFramePr>
            <p:nvPr>
              <p:extLst>
                <p:ext uri="{D42A27DB-BD31-4B8C-83A1-F6EECF244321}">
                  <p14:modId xmlns:p14="http://schemas.microsoft.com/office/powerpoint/2010/main" val="2694859309"/>
                </p:ext>
              </p:extLst>
            </p:nvPr>
          </p:nvGraphicFramePr>
          <p:xfrm>
            <a:off x="1360439" y="2564904"/>
            <a:ext cx="6707088"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正方形/長方形 21"/>
            <p:cNvSpPr/>
            <p:nvPr/>
          </p:nvSpPr>
          <p:spPr>
            <a:xfrm>
              <a:off x="4813983" y="2870731"/>
              <a:ext cx="783021" cy="672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endParaRPr>
            </a:p>
          </p:txBody>
        </p:sp>
        <p:sp>
          <p:nvSpPr>
            <p:cNvPr id="23" name="正方形/長方形 22"/>
            <p:cNvSpPr/>
            <p:nvPr/>
          </p:nvSpPr>
          <p:spPr>
            <a:xfrm>
              <a:off x="4881859" y="2584751"/>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寿命</a:t>
              </a:r>
              <a:endParaRPr lang="en-US" altLang="ja-JP" sz="1400" dirty="0">
                <a:solidFill>
                  <a:prstClr val="black"/>
                </a:solidFill>
              </a:endParaRPr>
            </a:p>
          </p:txBody>
        </p:sp>
        <p:sp>
          <p:nvSpPr>
            <p:cNvPr id="24" name="正方形/長方形 23"/>
            <p:cNvSpPr/>
            <p:nvPr/>
          </p:nvSpPr>
          <p:spPr>
            <a:xfrm>
              <a:off x="4743322" y="6239364"/>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rPr>
                <a:t>40</a:t>
              </a:r>
              <a:r>
                <a:rPr lang="ja-JP" altLang="en-US" sz="1400" dirty="0">
                  <a:solidFill>
                    <a:prstClr val="black"/>
                  </a:solidFill>
                </a:rPr>
                <a:t>歳</a:t>
              </a:r>
              <a:endParaRPr lang="en-US" altLang="ja-JP" sz="1400" dirty="0">
                <a:solidFill>
                  <a:prstClr val="black"/>
                </a:solidFill>
              </a:endParaRPr>
            </a:p>
          </p:txBody>
        </p:sp>
        <p:sp>
          <p:nvSpPr>
            <p:cNvPr id="25" name="正方形/長方形 24"/>
            <p:cNvSpPr/>
            <p:nvPr/>
          </p:nvSpPr>
          <p:spPr>
            <a:xfrm>
              <a:off x="1299245" y="4540492"/>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元気</a:t>
              </a:r>
              <a:endParaRPr lang="en-US" altLang="ja-JP" sz="1400" dirty="0">
                <a:solidFill>
                  <a:prstClr val="black"/>
                </a:solidFill>
              </a:endParaRPr>
            </a:p>
          </p:txBody>
        </p:sp>
        <p:sp>
          <p:nvSpPr>
            <p:cNvPr id="26" name="正方形/長方形 25"/>
            <p:cNvSpPr/>
            <p:nvPr/>
          </p:nvSpPr>
          <p:spPr>
            <a:xfrm>
              <a:off x="7527114" y="4548867"/>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病気</a:t>
              </a:r>
              <a:endParaRPr lang="en-US" altLang="ja-JP" sz="1400" dirty="0">
                <a:solidFill>
                  <a:prstClr val="black"/>
                </a:solidFill>
              </a:endParaRPr>
            </a:p>
          </p:txBody>
        </p:sp>
        <p:sp>
          <p:nvSpPr>
            <p:cNvPr id="27" name="正方形/長方形 26"/>
            <p:cNvSpPr/>
            <p:nvPr/>
          </p:nvSpPr>
          <p:spPr>
            <a:xfrm>
              <a:off x="4411177" y="4389128"/>
              <a:ext cx="664291"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rPr>
                <a:t>65</a:t>
              </a:r>
              <a:r>
                <a:rPr lang="ja-JP" altLang="en-US" sz="1400" dirty="0">
                  <a:solidFill>
                    <a:prstClr val="black"/>
                  </a:solidFill>
                </a:rPr>
                <a:t>歳</a:t>
              </a:r>
              <a:endParaRPr lang="en-US" altLang="ja-JP" sz="1400" dirty="0">
                <a:solidFill>
                  <a:prstClr val="black"/>
                </a:solidFill>
              </a:endParaRPr>
            </a:p>
          </p:txBody>
        </p:sp>
        <p:sp>
          <p:nvSpPr>
            <p:cNvPr id="28" name="正方形/長方形 27"/>
            <p:cNvSpPr/>
            <p:nvPr/>
          </p:nvSpPr>
          <p:spPr>
            <a:xfrm>
              <a:off x="3072712" y="2472621"/>
              <a:ext cx="826827"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増加</a:t>
              </a:r>
              <a:endParaRPr lang="en-US" altLang="ja-JP"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30" name="正方形/長方形 29"/>
            <p:cNvSpPr/>
            <p:nvPr/>
          </p:nvSpPr>
          <p:spPr>
            <a:xfrm>
              <a:off x="6032154" y="2505071"/>
              <a:ext cx="826827" cy="285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減少</a:t>
              </a:r>
              <a:endParaRPr lang="en-US" altLang="ja-JP"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31" name="円/楕円 30"/>
            <p:cNvSpPr/>
            <p:nvPr/>
          </p:nvSpPr>
          <p:spPr>
            <a:xfrm>
              <a:off x="6516216" y="3861048"/>
              <a:ext cx="2610579" cy="764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在宅療養・介護・</a:t>
              </a:r>
              <a:endParaRPr lang="en-US" altLang="ja-JP" sz="1600" dirty="0">
                <a:solidFill>
                  <a:schemeClr val="tx1"/>
                </a:solidFill>
              </a:endParaRPr>
            </a:p>
            <a:p>
              <a:pPr algn="ctr"/>
              <a:r>
                <a:rPr lang="ja-JP" altLang="en-US" sz="1600" dirty="0">
                  <a:solidFill>
                    <a:schemeClr val="tx1"/>
                  </a:solidFill>
                </a:rPr>
                <a:t>リハビリモデルルーム</a:t>
              </a:r>
            </a:p>
          </p:txBody>
        </p:sp>
        <p:sp>
          <p:nvSpPr>
            <p:cNvPr id="33" name="円/楕円 32"/>
            <p:cNvSpPr/>
            <p:nvPr/>
          </p:nvSpPr>
          <p:spPr>
            <a:xfrm>
              <a:off x="6515033" y="2708920"/>
              <a:ext cx="2594653" cy="12094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早期介入・支援のためのネットワーク</a:t>
              </a:r>
              <a:r>
                <a:rPr lang="en-US" altLang="ja-JP" sz="1600" dirty="0">
                  <a:solidFill>
                    <a:schemeClr val="tx1"/>
                  </a:solidFill>
                </a:rPr>
                <a:t>【</a:t>
              </a:r>
              <a:r>
                <a:rPr lang="ja-JP" altLang="en-US" sz="1600" dirty="0">
                  <a:solidFill>
                    <a:schemeClr val="tx1"/>
                  </a:solidFill>
                </a:rPr>
                <a:t>見守りの強化</a:t>
              </a:r>
              <a:r>
                <a:rPr lang="en-US" altLang="ja-JP" sz="1600" dirty="0">
                  <a:solidFill>
                    <a:schemeClr val="tx1"/>
                  </a:solidFill>
                </a:rPr>
                <a:t>】</a:t>
              </a:r>
              <a:endParaRPr lang="ja-JP" altLang="en-US" sz="1600" dirty="0">
                <a:solidFill>
                  <a:schemeClr val="tx1"/>
                </a:solidFill>
              </a:endParaRPr>
            </a:p>
          </p:txBody>
        </p:sp>
        <p:sp>
          <p:nvSpPr>
            <p:cNvPr id="34" name="円/楕円 33"/>
            <p:cNvSpPr/>
            <p:nvPr/>
          </p:nvSpPr>
          <p:spPr>
            <a:xfrm>
              <a:off x="3473589" y="4077072"/>
              <a:ext cx="2610579" cy="764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健康寿命延伸につながるサービス</a:t>
              </a:r>
            </a:p>
          </p:txBody>
        </p:sp>
        <p:sp>
          <p:nvSpPr>
            <p:cNvPr id="37" name="円/楕円 36"/>
            <p:cNvSpPr/>
            <p:nvPr/>
          </p:nvSpPr>
          <p:spPr>
            <a:xfrm>
              <a:off x="393171" y="3068960"/>
              <a:ext cx="2594653" cy="143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早期介入・支援のためのネットワーク</a:t>
              </a:r>
              <a:endParaRPr lang="en-US" altLang="ja-JP" sz="1600" dirty="0">
                <a:solidFill>
                  <a:schemeClr val="tx1"/>
                </a:solidFill>
              </a:endParaRPr>
            </a:p>
            <a:p>
              <a:pPr algn="ctr"/>
              <a:r>
                <a:rPr lang="en-US" altLang="ja-JP" sz="1600" dirty="0">
                  <a:solidFill>
                    <a:schemeClr val="tx1"/>
                  </a:solidFill>
                </a:rPr>
                <a:t>【</a:t>
              </a:r>
              <a:r>
                <a:rPr lang="ja-JP" altLang="en-US" sz="1600" dirty="0">
                  <a:solidFill>
                    <a:schemeClr val="tx1"/>
                  </a:solidFill>
                </a:rPr>
                <a:t>予兆発見・介入</a:t>
              </a:r>
              <a:r>
                <a:rPr lang="en-US" altLang="ja-JP" sz="1600" dirty="0">
                  <a:solidFill>
                    <a:schemeClr val="tx1"/>
                  </a:solidFill>
                </a:rPr>
                <a:t>】</a:t>
              </a:r>
              <a:endParaRPr lang="ja-JP" altLang="en-US" sz="1600" dirty="0">
                <a:solidFill>
                  <a:schemeClr val="tx1"/>
                </a:solidFill>
              </a:endParaRPr>
            </a:p>
          </p:txBody>
        </p:sp>
      </p:grpSp>
      <p:sp>
        <p:nvSpPr>
          <p:cNvPr id="38" name="コンテンツ プレースホルダー 2"/>
          <p:cNvSpPr>
            <a:spLocks noGrp="1"/>
          </p:cNvSpPr>
          <p:nvPr>
            <p:ph idx="1"/>
          </p:nvPr>
        </p:nvSpPr>
        <p:spPr>
          <a:xfrm>
            <a:off x="457200" y="1340768"/>
            <a:ext cx="8507288" cy="4525963"/>
          </a:xfrm>
        </p:spPr>
        <p:txBody>
          <a:bodyPr>
            <a:no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②病気・</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ADL</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低下高齢者に対する取組みからスタートする。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70</a:t>
            </a:fld>
            <a:endParaRPr kumimoji="1" lang="ja-JP" altLang="en-US" dirty="0"/>
          </a:p>
        </p:txBody>
      </p:sp>
    </p:spTree>
    <p:extLst>
      <p:ext uri="{BB962C8B-B14F-4D97-AF65-F5344CB8AC3E}">
        <p14:creationId xmlns:p14="http://schemas.microsoft.com/office/powerpoint/2010/main" val="15105905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99592" y="188640"/>
            <a:ext cx="7272808" cy="707886"/>
          </a:xfrm>
          <a:prstGeom prst="rect">
            <a:avLst/>
          </a:prstGeom>
          <a:noFill/>
        </p:spPr>
        <p:txBody>
          <a:bodyPr wrap="square" rtlCol="0">
            <a:spAutoFit/>
          </a:bodyPr>
          <a:lstStyle/>
          <a:p>
            <a:pPr algn="ctr"/>
            <a:r>
              <a:rPr kumimoji="1" lang="ja-JP" altLang="en-US" sz="2000" b="1" dirty="0" smtClean="0">
                <a:latin typeface="Meiryo UI" pitchFamily="50" charset="-128"/>
                <a:ea typeface="Meiryo UI" pitchFamily="50" charset="-128"/>
                <a:cs typeface="Meiryo UI" pitchFamily="50" charset="-128"/>
              </a:rPr>
              <a:t>なぜ、森之宮地域にスマートエイジング・シティの</a:t>
            </a:r>
            <a:endParaRPr kumimoji="1" lang="en-US" altLang="ja-JP" sz="2000" b="1" dirty="0" smtClean="0">
              <a:latin typeface="Meiryo UI" pitchFamily="50" charset="-128"/>
              <a:ea typeface="Meiryo UI" pitchFamily="50" charset="-128"/>
              <a:cs typeface="Meiryo UI" pitchFamily="50" charset="-128"/>
            </a:endParaRPr>
          </a:p>
          <a:p>
            <a:pPr algn="ctr"/>
            <a:r>
              <a:rPr kumimoji="1" lang="ja-JP" altLang="en-US" sz="2000" b="1" dirty="0" smtClean="0">
                <a:latin typeface="Meiryo UI" pitchFamily="50" charset="-128"/>
                <a:ea typeface="Meiryo UI" pitchFamily="50" charset="-128"/>
                <a:cs typeface="Meiryo UI" pitchFamily="50" charset="-128"/>
              </a:rPr>
              <a:t>理念を踏まえたまちづくりが必要なのか？</a:t>
            </a:r>
            <a:endParaRPr kumimoji="1" lang="ja-JP" altLang="en-US" sz="2000" b="1" dirty="0">
              <a:latin typeface="Meiryo UI" pitchFamily="50" charset="-128"/>
              <a:ea typeface="Meiryo UI" pitchFamily="50" charset="-128"/>
              <a:cs typeface="Meiryo UI" pitchFamily="50" charset="-128"/>
            </a:endParaRPr>
          </a:p>
        </p:txBody>
      </p:sp>
      <p:sp>
        <p:nvSpPr>
          <p:cNvPr id="9" name="テキスト ボックス 8"/>
          <p:cNvSpPr txBox="1"/>
          <p:nvPr/>
        </p:nvSpPr>
        <p:spPr>
          <a:xfrm>
            <a:off x="467544" y="1052736"/>
            <a:ext cx="2520280" cy="523220"/>
          </a:xfrm>
          <a:prstGeom prst="rect">
            <a:avLst/>
          </a:prstGeom>
          <a:noFill/>
        </p:spPr>
        <p:txBody>
          <a:bodyPr wrap="square" rtlCol="0">
            <a:spAutoFit/>
          </a:bodyPr>
          <a:lstStyle/>
          <a:p>
            <a:r>
              <a:rPr kumimoji="1" lang="ja-JP" altLang="en-US" sz="2800" u="sng" dirty="0" smtClean="0">
                <a:latin typeface="HGPｺﾞｼｯｸE" pitchFamily="50" charset="-128"/>
                <a:ea typeface="HGPｺﾞｼｯｸE" pitchFamily="50" charset="-128"/>
                <a:cs typeface="Meiryo UI" pitchFamily="50" charset="-128"/>
              </a:rPr>
              <a:t>地域の課題</a:t>
            </a:r>
            <a:endParaRPr kumimoji="1" lang="ja-JP" altLang="en-US" sz="2800" u="sng" dirty="0">
              <a:latin typeface="HGPｺﾞｼｯｸE" pitchFamily="50" charset="-128"/>
              <a:ea typeface="HGPｺﾞｼｯｸE" pitchFamily="50" charset="-128"/>
              <a:cs typeface="Meiryo UI" pitchFamily="50" charset="-128"/>
            </a:endParaRPr>
          </a:p>
        </p:txBody>
      </p:sp>
      <p:grpSp>
        <p:nvGrpSpPr>
          <p:cNvPr id="12" name="グループ化 11"/>
          <p:cNvGrpSpPr/>
          <p:nvPr/>
        </p:nvGrpSpPr>
        <p:grpSpPr>
          <a:xfrm>
            <a:off x="451731" y="1196752"/>
            <a:ext cx="8330382" cy="5733256"/>
            <a:chOff x="482862" y="1772816"/>
            <a:chExt cx="7344816" cy="5013176"/>
          </a:xfrm>
        </p:grpSpPr>
        <p:graphicFrame>
          <p:nvGraphicFramePr>
            <p:cNvPr id="6" name="図表 5"/>
            <p:cNvGraphicFramePr/>
            <p:nvPr>
              <p:extLst>
                <p:ext uri="{D42A27DB-BD31-4B8C-83A1-F6EECF244321}">
                  <p14:modId xmlns:p14="http://schemas.microsoft.com/office/powerpoint/2010/main" val="1490357722"/>
                </p:ext>
              </p:extLst>
            </p:nvPr>
          </p:nvGraphicFramePr>
          <p:xfrm>
            <a:off x="482862" y="1772816"/>
            <a:ext cx="7344816" cy="5013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テキスト ボックス 6"/>
            <p:cNvSpPr txBox="1"/>
            <p:nvPr/>
          </p:nvSpPr>
          <p:spPr>
            <a:xfrm>
              <a:off x="593069" y="3472844"/>
              <a:ext cx="2887706" cy="618978"/>
            </a:xfrm>
            <a:prstGeom prst="rect">
              <a:avLst/>
            </a:prstGeom>
            <a:noFill/>
          </p:spPr>
          <p:txBody>
            <a:bodyPr wrap="square" rtlCol="0">
              <a:spAutoFit/>
            </a:bodyPr>
            <a:lstStyle/>
            <a:p>
              <a:pPr lvl="0"/>
              <a:r>
                <a:rPr lang="ja-JP" altLang="en-US" sz="2000" dirty="0">
                  <a:latin typeface="メイリオ" pitchFamily="50" charset="-128"/>
                  <a:ea typeface="メイリオ" pitchFamily="50" charset="-128"/>
                  <a:cs typeface="メイリオ" pitchFamily="50" charset="-128"/>
                </a:rPr>
                <a:t>都心集合</a:t>
              </a:r>
              <a:r>
                <a:rPr lang="ja-JP" altLang="en-US" sz="2000" dirty="0" smtClean="0">
                  <a:latin typeface="メイリオ" pitchFamily="50" charset="-128"/>
                  <a:ea typeface="メイリオ" pitchFamily="50" charset="-128"/>
                  <a:cs typeface="メイリオ" pitchFamily="50" charset="-128"/>
                </a:rPr>
                <a:t>住宅特有の</a:t>
              </a:r>
              <a:endParaRPr lang="en-US" altLang="ja-JP" sz="2000" dirty="0" smtClean="0">
                <a:latin typeface="メイリオ" pitchFamily="50" charset="-128"/>
                <a:ea typeface="メイリオ" pitchFamily="50" charset="-128"/>
                <a:cs typeface="メイリオ" pitchFamily="50" charset="-128"/>
              </a:endParaRPr>
            </a:p>
            <a:p>
              <a:pPr lvl="0"/>
              <a:r>
                <a:rPr lang="ja-JP" altLang="en-US" sz="2000" dirty="0" smtClean="0">
                  <a:latin typeface="メイリオ" pitchFamily="50" charset="-128"/>
                  <a:ea typeface="メイリオ" pitchFamily="50" charset="-128"/>
                  <a:cs typeface="メイリオ" pitchFamily="50" charset="-128"/>
                </a:rPr>
                <a:t>社会的関係性</a:t>
              </a:r>
              <a:r>
                <a:rPr lang="ja-JP" altLang="en-US" sz="2000" dirty="0">
                  <a:latin typeface="メイリオ" pitchFamily="50" charset="-128"/>
                  <a:ea typeface="メイリオ" pitchFamily="50" charset="-128"/>
                  <a:cs typeface="メイリオ" pitchFamily="50" charset="-128"/>
                </a:rPr>
                <a:t>の希薄化</a:t>
              </a:r>
            </a:p>
          </p:txBody>
        </p:sp>
        <p:sp>
          <p:nvSpPr>
            <p:cNvPr id="8" name="テキスト ボックス 7"/>
            <p:cNvSpPr txBox="1"/>
            <p:nvPr/>
          </p:nvSpPr>
          <p:spPr>
            <a:xfrm>
              <a:off x="2782399" y="2178527"/>
              <a:ext cx="2981427" cy="349857"/>
            </a:xfrm>
            <a:prstGeom prst="rect">
              <a:avLst/>
            </a:prstGeom>
            <a:noFill/>
          </p:spPr>
          <p:txBody>
            <a:bodyPr wrap="square" rtlCol="0">
              <a:spAutoFit/>
            </a:bodyPr>
            <a:lstStyle/>
            <a:p>
              <a:pPr lvl="0"/>
              <a:r>
                <a:rPr lang="ja-JP" altLang="en-US" sz="2000" dirty="0">
                  <a:latin typeface="メイリオ" pitchFamily="50" charset="-128"/>
                  <a:ea typeface="メイリオ" pitchFamily="50" charset="-128"/>
                  <a:cs typeface="メイリオ" pitchFamily="50" charset="-128"/>
                </a:rPr>
                <a:t>少子・高齢化が著しく</a:t>
              </a:r>
              <a:r>
                <a:rPr lang="ja-JP" altLang="en-US" sz="2000" dirty="0" smtClean="0">
                  <a:latin typeface="メイリオ" pitchFamily="50" charset="-128"/>
                  <a:ea typeface="メイリオ" pitchFamily="50" charset="-128"/>
                  <a:cs typeface="メイリオ" pitchFamily="50" charset="-128"/>
                </a:rPr>
                <a:t>進行</a:t>
              </a:r>
              <a:endParaRPr kumimoji="1" lang="ja-JP" altLang="en-US" sz="2000" dirty="0">
                <a:latin typeface="メイリオ" pitchFamily="50" charset="-128"/>
                <a:ea typeface="メイリオ" pitchFamily="50" charset="-128"/>
                <a:cs typeface="メイリオ" pitchFamily="50" charset="-128"/>
              </a:endParaRPr>
            </a:p>
          </p:txBody>
        </p:sp>
        <p:sp>
          <p:nvSpPr>
            <p:cNvPr id="10" name="正方形/長方形 9"/>
            <p:cNvSpPr/>
            <p:nvPr/>
          </p:nvSpPr>
          <p:spPr>
            <a:xfrm>
              <a:off x="5258460" y="3472844"/>
              <a:ext cx="2476061" cy="349857"/>
            </a:xfrm>
            <a:prstGeom prst="rect">
              <a:avLst/>
            </a:prstGeom>
          </p:spPr>
          <p:txBody>
            <a:bodyPr wrap="square">
              <a:spAutoFit/>
            </a:bodyPr>
            <a:lstStyle/>
            <a:p>
              <a:r>
                <a:rPr lang="ja-JP" altLang="en-US" sz="2000" dirty="0">
                  <a:latin typeface="メイリオ" pitchFamily="50" charset="-128"/>
                  <a:ea typeface="メイリオ" pitchFamily="50" charset="-128"/>
                  <a:cs typeface="メイリオ" pitchFamily="50" charset="-128"/>
                </a:rPr>
                <a:t>高齢単独世帯の孤立化</a:t>
              </a:r>
            </a:p>
          </p:txBody>
        </p:sp>
        <p:sp>
          <p:nvSpPr>
            <p:cNvPr id="11" name="テキスト ボックス 10"/>
            <p:cNvSpPr txBox="1"/>
            <p:nvPr/>
          </p:nvSpPr>
          <p:spPr>
            <a:xfrm>
              <a:off x="3163332" y="5389691"/>
              <a:ext cx="2031640" cy="349857"/>
            </a:xfrm>
            <a:prstGeom prst="rect">
              <a:avLst/>
            </a:prstGeom>
            <a:noFill/>
          </p:spPr>
          <p:txBody>
            <a:bodyPr wrap="square" rtlCol="0">
              <a:spAutoFit/>
            </a:bodyPr>
            <a:lstStyle/>
            <a:p>
              <a:pPr lvl="0"/>
              <a:r>
                <a:rPr kumimoji="1" lang="ja-JP" altLang="en-US" sz="2000" dirty="0" smtClean="0">
                  <a:latin typeface="メイリオ" pitchFamily="50" charset="-128"/>
                  <a:ea typeface="メイリオ" pitchFamily="50" charset="-128"/>
                  <a:cs typeface="メイリオ" pitchFamily="50" charset="-128"/>
                </a:rPr>
                <a:t>生活利便性の低下</a:t>
              </a:r>
              <a:endParaRPr kumimoji="1" lang="ja-JP" altLang="en-US" sz="2000" dirty="0">
                <a:latin typeface="メイリオ" pitchFamily="50" charset="-128"/>
                <a:ea typeface="メイリオ" pitchFamily="50" charset="-128"/>
                <a:cs typeface="メイリオ" pitchFamily="50" charset="-128"/>
              </a:endParaRPr>
            </a:p>
          </p:txBody>
        </p:sp>
      </p:grpSp>
      <p:sp>
        <p:nvSpPr>
          <p:cNvPr id="14" name="スライド番号プレースホルダ 13"/>
          <p:cNvSpPr>
            <a:spLocks noGrp="1"/>
          </p:cNvSpPr>
          <p:nvPr>
            <p:ph type="sldNum" sz="quarter" idx="12"/>
          </p:nvPr>
        </p:nvSpPr>
        <p:spPr/>
        <p:txBody>
          <a:bodyPr/>
          <a:lstStyle/>
          <a:p>
            <a:fld id="{AADD1205-76E9-4A0D-9290-3BB85703424D}" type="slidenum">
              <a:rPr kumimoji="1" lang="ja-JP" altLang="en-US" smtClean="0"/>
              <a:pPr/>
              <a:t>71</a:t>
            </a:fld>
            <a:endParaRPr kumimoji="1" lang="ja-JP" altLang="en-US"/>
          </a:p>
        </p:txBody>
      </p:sp>
      <p:sp>
        <p:nvSpPr>
          <p:cNvPr id="13" name="テキスト ボックス 12"/>
          <p:cNvSpPr txBox="1"/>
          <p:nvPr/>
        </p:nvSpPr>
        <p:spPr>
          <a:xfrm>
            <a:off x="5520461" y="6561091"/>
            <a:ext cx="360040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solidFill>
                  <a:prstClr val="black"/>
                </a:solidFill>
                <a:latin typeface="Meiryo UI" pitchFamily="50" charset="-128"/>
                <a:ea typeface="Meiryo UI" pitchFamily="50" charset="-128"/>
                <a:cs typeface="Meiryo UI" pitchFamily="50" charset="-128"/>
              </a:rPr>
              <a:t>平成</a:t>
            </a:r>
            <a:r>
              <a:rPr lang="en-US" altLang="ja-JP" sz="1200" dirty="0" smtClean="0">
                <a:solidFill>
                  <a:prstClr val="black"/>
                </a:solidFill>
                <a:latin typeface="Meiryo UI" pitchFamily="50" charset="-128"/>
                <a:ea typeface="Meiryo UI" pitchFamily="50" charset="-128"/>
                <a:cs typeface="Meiryo UI" pitchFamily="50" charset="-128"/>
              </a:rPr>
              <a:t>27</a:t>
            </a:r>
            <a:r>
              <a:rPr lang="ja-JP" altLang="en-US" sz="1200" dirty="0" smtClean="0">
                <a:solidFill>
                  <a:prstClr val="black"/>
                </a:solidFill>
                <a:latin typeface="Meiryo UI" pitchFamily="50" charset="-128"/>
                <a:ea typeface="Meiryo UI" pitchFamily="50" charset="-128"/>
                <a:cs typeface="Meiryo UI" pitchFamily="50" charset="-128"/>
              </a:rPr>
              <a:t>年</a:t>
            </a:r>
            <a:r>
              <a:rPr lang="en-US" altLang="ja-JP" sz="1200" dirty="0">
                <a:solidFill>
                  <a:prstClr val="black"/>
                </a:solidFill>
                <a:latin typeface="Meiryo UI" pitchFamily="50" charset="-128"/>
                <a:ea typeface="Meiryo UI" pitchFamily="50" charset="-128"/>
                <a:cs typeface="Meiryo UI" pitchFamily="50" charset="-128"/>
              </a:rPr>
              <a:t>11</a:t>
            </a:r>
            <a:r>
              <a:rPr lang="ja-JP" altLang="en-US" sz="1200" dirty="0" smtClean="0">
                <a:solidFill>
                  <a:prstClr val="black"/>
                </a:solidFill>
                <a:latin typeface="Meiryo UI" pitchFamily="50" charset="-128"/>
                <a:ea typeface="Meiryo UI" pitchFamily="50" charset="-128"/>
                <a:cs typeface="Meiryo UI" pitchFamily="50" charset="-128"/>
              </a:rPr>
              <a:t>月城東区作成資料より</a:t>
            </a:r>
            <a:endParaRPr lang="en-US" altLang="ja-JP" sz="1200" dirty="0" smtClean="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7527944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現在実施している事業の概要（１）</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在宅療養・介護・リハビリモデルルーム</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p>
        </p:txBody>
      </p:sp>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t>72</a:t>
            </a:fld>
            <a:endParaRPr kumimoji="1" lang="ja-JP" altLang="en-US"/>
          </a:p>
        </p:txBody>
      </p:sp>
      <p:sp>
        <p:nvSpPr>
          <p:cNvPr id="5" name="コンテンツ プレースホルダー 4"/>
          <p:cNvSpPr>
            <a:spLocks noGrp="1"/>
          </p:cNvSpPr>
          <p:nvPr>
            <p:ph sz="quarter" idx="1"/>
          </p:nvPr>
        </p:nvSpPr>
        <p:spPr>
          <a:xfrm>
            <a:off x="457200" y="1219200"/>
            <a:ext cx="8507288" cy="5018112"/>
          </a:xfrm>
        </p:spPr>
        <p:txBody>
          <a:bodyPr>
            <a:norm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目的：在宅療養生活の提案、専門性を活かした助言や支援</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開設</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場所：</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UR</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森之宮第</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2</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団地６号棟</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322</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号室</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利用</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時間</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2400" dirty="0">
                <a:latin typeface="Meiryo UI" panose="020B0604030504040204" pitchFamily="50" charset="-128"/>
                <a:ea typeface="Meiryo UI" panose="020B0604030504040204" pitchFamily="50" charset="-128"/>
                <a:cs typeface="Meiryo UI" panose="020B0604030504040204" pitchFamily="50" charset="-128"/>
              </a:rPr>
              <a:t>月曜日から金曜日の</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10</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時</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時</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時</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（要事前予約）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定例</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毎月第</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月曜・第</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火曜</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時～</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時半</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（社医）大道会</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の専門</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スタッフによる</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身体機能や生活状況に応じた暮らし方の</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提案</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介護</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手技の</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指導</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、困りごと</a:t>
            </a:r>
            <a:r>
              <a:rPr lang="ja-JP" altLang="ja-JP" sz="2400" dirty="0" smtClean="0">
                <a:latin typeface="Meiryo UI" panose="020B0604030504040204" pitchFamily="50" charset="-128"/>
                <a:ea typeface="Meiryo UI" panose="020B0604030504040204" pitchFamily="50" charset="-128"/>
                <a:cs typeface="Meiryo UI" panose="020B0604030504040204" pitchFamily="50" charset="-128"/>
              </a:rPr>
              <a:t>相談会</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など</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を実施</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⇒今後、さらなる活用を検討中</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ja-JP" altLang="en-US" dirty="0"/>
          </a:p>
        </p:txBody>
      </p:sp>
      <p:pic>
        <p:nvPicPr>
          <p:cNvPr id="3074" name="Picture 2" descr="Z:\01_事業推進グループ\医療戦略関係\戦略６関連：スマートエイジング・シティ\１-１．大阪市・大阪城東側地区（城東区・東成区）\H280128　モデルルーム・プレス向け内覧会\P1040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1652" y="2637801"/>
            <a:ext cx="3132348"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8374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73</a:t>
            </a:fld>
            <a:endParaRPr kumimoji="1" lang="ja-JP" altLang="en-US"/>
          </a:p>
        </p:txBody>
      </p:sp>
      <p:sp>
        <p:nvSpPr>
          <p:cNvPr id="5" name="ドーナツ 4"/>
          <p:cNvSpPr/>
          <p:nvPr/>
        </p:nvSpPr>
        <p:spPr>
          <a:xfrm>
            <a:off x="971600" y="620688"/>
            <a:ext cx="7632848" cy="6237312"/>
          </a:xfrm>
          <a:prstGeom prst="donut">
            <a:avLst>
              <a:gd name="adj" fmla="val 1958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6" name="グループ化 81"/>
          <p:cNvGrpSpPr/>
          <p:nvPr/>
        </p:nvGrpSpPr>
        <p:grpSpPr>
          <a:xfrm>
            <a:off x="2699792" y="2276872"/>
            <a:ext cx="4536504" cy="2520280"/>
            <a:chOff x="3347864" y="3861048"/>
            <a:chExt cx="2509993" cy="1512168"/>
          </a:xfrm>
        </p:grpSpPr>
        <p:grpSp>
          <p:nvGrpSpPr>
            <p:cNvPr id="7" name="グループ化 73"/>
            <p:cNvGrpSpPr/>
            <p:nvPr/>
          </p:nvGrpSpPr>
          <p:grpSpPr>
            <a:xfrm>
              <a:off x="3347864" y="3861048"/>
              <a:ext cx="2509993" cy="1512168"/>
              <a:chOff x="3347864" y="2852936"/>
              <a:chExt cx="2509993" cy="1512168"/>
            </a:xfrm>
          </p:grpSpPr>
          <p:sp>
            <p:nvSpPr>
              <p:cNvPr id="9" name="正方形/長方形 8"/>
              <p:cNvSpPr/>
              <p:nvPr/>
            </p:nvSpPr>
            <p:spPr>
              <a:xfrm>
                <a:off x="3347864" y="2852936"/>
                <a:ext cx="2509993" cy="1512168"/>
              </a:xfrm>
              <a:prstGeom prst="rect">
                <a:avLst/>
              </a:prstGeom>
              <a:solidFill>
                <a:schemeClr val="accent1">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49188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49188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49188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85192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85192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85192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21196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21196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21196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57200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457200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57200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493204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493204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493204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29208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529208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529208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565212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565212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565212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a:off x="4211960" y="4287557"/>
              <a:ext cx="164590" cy="155094"/>
            </a:xfrm>
            <a:prstGeom prst="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二等辺三角形 30"/>
          <p:cNvSpPr/>
          <p:nvPr/>
        </p:nvSpPr>
        <p:spPr>
          <a:xfrm rot="15787316">
            <a:off x="5294695" y="1999703"/>
            <a:ext cx="2592288" cy="1587876"/>
          </a:xfrm>
          <a:prstGeom prst="triangle">
            <a:avLst>
              <a:gd name="adj" fmla="val 73397"/>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935088" y="6002124"/>
            <a:ext cx="1872208" cy="523220"/>
          </a:xfrm>
          <a:prstGeom prst="rect">
            <a:avLst/>
          </a:prstGeom>
          <a:noFill/>
        </p:spPr>
        <p:txBody>
          <a:bodyPr wrap="square" rtlCol="0">
            <a:spAutoFit/>
          </a:bodyPr>
          <a:lstStyle/>
          <a:p>
            <a:r>
              <a:rPr lang="ja-JP" altLang="en-US" sz="1400" b="1" dirty="0" smtClean="0">
                <a:latin typeface="HG丸ｺﾞｼｯｸM-PRO" pitchFamily="50" charset="-128"/>
                <a:ea typeface="HG丸ｺﾞｼｯｸM-PRO" pitchFamily="50" charset="-128"/>
              </a:rPr>
              <a:t>・地域に根付いた</a:t>
            </a:r>
            <a:endParaRPr lang="en-US" altLang="ja-JP" sz="1400" b="1" dirty="0" smtClean="0">
              <a:latin typeface="HG丸ｺﾞｼｯｸM-PRO" pitchFamily="50" charset="-128"/>
              <a:ea typeface="HG丸ｺﾞｼｯｸM-PRO" pitchFamily="50" charset="-128"/>
            </a:endParaRPr>
          </a:p>
          <a:p>
            <a:r>
              <a:rPr lang="en-US" altLang="ja-JP" sz="1400" b="1" dirty="0" smtClean="0">
                <a:latin typeface="HG丸ｺﾞｼｯｸM-PRO" pitchFamily="50" charset="-128"/>
                <a:ea typeface="HG丸ｺﾞｼｯｸM-PRO" pitchFamily="50" charset="-128"/>
              </a:rPr>
              <a:t>   </a:t>
            </a:r>
            <a:r>
              <a:rPr lang="ja-JP" altLang="en-US" sz="1400" b="1" dirty="0" smtClean="0">
                <a:latin typeface="HG丸ｺﾞｼｯｸM-PRO" pitchFamily="50" charset="-128"/>
                <a:ea typeface="HG丸ｺﾞｼｯｸM-PRO" pitchFamily="50" charset="-128"/>
              </a:rPr>
              <a:t>医療人材の育成</a:t>
            </a:r>
            <a:endParaRPr kumimoji="1" lang="ja-JP" altLang="en-US" sz="1400" b="1" dirty="0">
              <a:latin typeface="HG丸ｺﾞｼｯｸM-PRO" pitchFamily="50" charset="-128"/>
              <a:ea typeface="HG丸ｺﾞｼｯｸM-PRO" pitchFamily="50" charset="-128"/>
            </a:endParaRPr>
          </a:p>
        </p:txBody>
      </p:sp>
      <p:sp>
        <p:nvSpPr>
          <p:cNvPr id="33" name="テキスト ボックス 32"/>
          <p:cNvSpPr txBox="1"/>
          <p:nvPr/>
        </p:nvSpPr>
        <p:spPr>
          <a:xfrm>
            <a:off x="4067944" y="2780928"/>
            <a:ext cx="720080" cy="2616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100" dirty="0" smtClean="0">
                <a:latin typeface="HGPｺﾞｼｯｸE" pitchFamily="50" charset="-128"/>
                <a:ea typeface="HGPｺﾞｼｯｸE" pitchFamily="50" charset="-128"/>
                <a:cs typeface="Andalus" pitchFamily="18" charset="-78"/>
              </a:rPr>
              <a:t>空き室</a:t>
            </a:r>
            <a:endParaRPr kumimoji="1" lang="ja-JP" altLang="en-US" sz="1100" dirty="0">
              <a:latin typeface="HGPｺﾞｼｯｸE" pitchFamily="50" charset="-128"/>
              <a:ea typeface="HGPｺﾞｼｯｸE" pitchFamily="50" charset="-128"/>
              <a:cs typeface="Andalus" pitchFamily="18" charset="-78"/>
            </a:endParaRPr>
          </a:p>
        </p:txBody>
      </p:sp>
      <p:sp>
        <p:nvSpPr>
          <p:cNvPr id="34" name="正方形/長方形 33"/>
          <p:cNvSpPr/>
          <p:nvPr/>
        </p:nvSpPr>
        <p:spPr>
          <a:xfrm>
            <a:off x="6444208" y="4221088"/>
            <a:ext cx="504056" cy="432048"/>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6444208" y="692696"/>
            <a:ext cx="1728192" cy="93610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HGS創英角ｺﾞｼｯｸUB" pitchFamily="50" charset="-128"/>
                <a:ea typeface="HGS創英角ｺﾞｼｯｸUB" pitchFamily="50" charset="-128"/>
              </a:rPr>
              <a:t>森之宮病院</a:t>
            </a:r>
            <a:endParaRPr kumimoji="1" lang="ja-JP" altLang="en-US" sz="1600" dirty="0">
              <a:latin typeface="HGS創英角ｺﾞｼｯｸUB" pitchFamily="50" charset="-128"/>
              <a:ea typeface="HGS創英角ｺﾞｼｯｸUB" pitchFamily="50" charset="-128"/>
            </a:endParaRPr>
          </a:p>
        </p:txBody>
      </p:sp>
      <p:sp>
        <p:nvSpPr>
          <p:cNvPr id="36" name="円/楕円 35"/>
          <p:cNvSpPr/>
          <p:nvPr/>
        </p:nvSpPr>
        <p:spPr>
          <a:xfrm>
            <a:off x="4355976" y="1700808"/>
            <a:ext cx="1962393" cy="79863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HGS創英角ｺﾞｼｯｸUB" pitchFamily="50" charset="-128"/>
                <a:ea typeface="HGS創英角ｺﾞｼｯｸUB" pitchFamily="50" charset="-128"/>
              </a:rPr>
              <a:t>ＵＲ西日本</a:t>
            </a:r>
            <a:endParaRPr kumimoji="1" lang="ja-JP" altLang="en-US" sz="1600" dirty="0">
              <a:latin typeface="HGS創英角ｺﾞｼｯｸUB" pitchFamily="50" charset="-128"/>
              <a:ea typeface="HGS創英角ｺﾞｼｯｸUB" pitchFamily="50" charset="-128"/>
            </a:endParaRPr>
          </a:p>
        </p:txBody>
      </p:sp>
      <p:grpSp>
        <p:nvGrpSpPr>
          <p:cNvPr id="37" name="グループ化 117"/>
          <p:cNvGrpSpPr/>
          <p:nvPr/>
        </p:nvGrpSpPr>
        <p:grpSpPr>
          <a:xfrm>
            <a:off x="5364088" y="1268760"/>
            <a:ext cx="1080120" cy="720080"/>
            <a:chOff x="4788024" y="1124744"/>
            <a:chExt cx="1584176" cy="1152128"/>
          </a:xfrm>
        </p:grpSpPr>
        <p:pic>
          <p:nvPicPr>
            <p:cNvPr id="38" name="図 37" descr="010103172x172[1].png"/>
            <p:cNvPicPr>
              <a:picLocks noChangeAspect="1"/>
            </p:cNvPicPr>
            <p:nvPr/>
          </p:nvPicPr>
          <p:blipFill>
            <a:blip r:embed="rId2" cstate="print"/>
            <a:stretch>
              <a:fillRect/>
            </a:stretch>
          </p:blipFill>
          <p:spPr>
            <a:xfrm>
              <a:off x="4788024" y="1124744"/>
              <a:ext cx="1152128" cy="1152128"/>
            </a:xfrm>
            <a:prstGeom prst="rect">
              <a:avLst/>
            </a:prstGeom>
          </p:spPr>
        </p:pic>
        <p:pic>
          <p:nvPicPr>
            <p:cNvPr id="39" name="図 38" descr="010201172x172[1].png"/>
            <p:cNvPicPr>
              <a:picLocks noChangeAspect="1"/>
            </p:cNvPicPr>
            <p:nvPr/>
          </p:nvPicPr>
          <p:blipFill>
            <a:blip r:embed="rId3" cstate="print"/>
            <a:stretch>
              <a:fillRect/>
            </a:stretch>
          </p:blipFill>
          <p:spPr>
            <a:xfrm>
              <a:off x="5220072" y="1124744"/>
              <a:ext cx="1152128" cy="1152128"/>
            </a:xfrm>
            <a:prstGeom prst="rect">
              <a:avLst/>
            </a:prstGeom>
          </p:spPr>
        </p:pic>
      </p:grpSp>
      <p:sp>
        <p:nvSpPr>
          <p:cNvPr id="40" name="テキスト ボックス 39"/>
          <p:cNvSpPr txBox="1"/>
          <p:nvPr/>
        </p:nvSpPr>
        <p:spPr>
          <a:xfrm>
            <a:off x="7380312" y="4509120"/>
            <a:ext cx="1763688" cy="523220"/>
          </a:xfrm>
          <a:prstGeom prst="rect">
            <a:avLst/>
          </a:prstGeom>
          <a:noFill/>
        </p:spPr>
        <p:txBody>
          <a:bodyPr wrap="square" rtlCol="0">
            <a:spAutoFit/>
          </a:bodyPr>
          <a:lstStyle/>
          <a:p>
            <a:r>
              <a:rPr lang="ja-JP" altLang="en-US" sz="1400" b="1" dirty="0" smtClean="0">
                <a:latin typeface="HG丸ｺﾞｼｯｸM-PRO" pitchFamily="50" charset="-128"/>
                <a:ea typeface="HG丸ｺﾞｼｯｸM-PRO" pitchFamily="50" charset="-128"/>
              </a:rPr>
              <a:t>・関係者間の調整</a:t>
            </a:r>
            <a:endParaRPr lang="en-US" altLang="ja-JP" sz="1400" b="1" dirty="0" smtClean="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・コーディネート</a:t>
            </a:r>
            <a:endParaRPr kumimoji="1" lang="ja-JP" altLang="en-US" sz="1400" b="1" dirty="0">
              <a:latin typeface="HG丸ｺﾞｼｯｸM-PRO" pitchFamily="50" charset="-128"/>
              <a:ea typeface="HG丸ｺﾞｼｯｸM-PRO" pitchFamily="50" charset="-128"/>
            </a:endParaRPr>
          </a:p>
        </p:txBody>
      </p:sp>
      <p:sp>
        <p:nvSpPr>
          <p:cNvPr id="41" name="左右矢印 40"/>
          <p:cNvSpPr/>
          <p:nvPr/>
        </p:nvSpPr>
        <p:spPr>
          <a:xfrm rot="8604055">
            <a:off x="6621053" y="4410869"/>
            <a:ext cx="755689" cy="360040"/>
          </a:xfrm>
          <a:prstGeom prst="leftRightArrow">
            <a:avLst/>
          </a:prstGeom>
          <a:solidFill>
            <a:schemeClr val="tx2">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タイトル 1"/>
          <p:cNvSpPr txBox="1">
            <a:spLocks/>
          </p:cNvSpPr>
          <p:nvPr/>
        </p:nvSpPr>
        <p:spPr>
          <a:xfrm>
            <a:off x="-36512" y="0"/>
            <a:ext cx="9180512" cy="578495"/>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000" b="1" smtClean="0">
                <a:latin typeface="メイリオ" pitchFamily="50" charset="-128"/>
                <a:ea typeface="メイリオ" pitchFamily="50" charset="-128"/>
                <a:cs typeface="メイリオ" pitchFamily="50" charset="-128"/>
              </a:rPr>
              <a:t>　◆団地の空き室を活用したスマートエイジングモデルルーム</a:t>
            </a:r>
            <a:endParaRPr lang="en-US" altLang="ja-JP" sz="2000" b="1" dirty="0" smtClean="0">
              <a:latin typeface="メイリオ" pitchFamily="50" charset="-128"/>
              <a:ea typeface="メイリオ" pitchFamily="50" charset="-128"/>
              <a:cs typeface="メイリオ" pitchFamily="50" charset="-128"/>
            </a:endParaRPr>
          </a:p>
        </p:txBody>
      </p:sp>
      <p:sp>
        <p:nvSpPr>
          <p:cNvPr id="43" name="テキスト ボックス 42"/>
          <p:cNvSpPr txBox="1"/>
          <p:nvPr/>
        </p:nvSpPr>
        <p:spPr>
          <a:xfrm>
            <a:off x="3923928" y="980728"/>
            <a:ext cx="2160240" cy="523220"/>
          </a:xfrm>
          <a:prstGeom prst="rect">
            <a:avLst/>
          </a:prstGeom>
          <a:noFill/>
        </p:spPr>
        <p:txBody>
          <a:bodyPr wrap="square" rtlCol="0">
            <a:spAutoFit/>
          </a:bodyPr>
          <a:lstStyle/>
          <a:p>
            <a:r>
              <a:rPr lang="ja-JP" altLang="en-US" sz="1400" b="1" dirty="0" smtClean="0">
                <a:latin typeface="HG丸ｺﾞｼｯｸM-PRO" pitchFamily="50" charset="-128"/>
                <a:ea typeface="HG丸ｺﾞｼｯｸM-PRO" pitchFamily="50" charset="-128"/>
              </a:rPr>
              <a:t>・団地内のスペース提供</a:t>
            </a:r>
            <a:endParaRPr lang="en-US" altLang="ja-JP" sz="1400" b="1" dirty="0" smtClean="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・若者居住の促進</a:t>
            </a:r>
          </a:p>
        </p:txBody>
      </p:sp>
      <p:sp>
        <p:nvSpPr>
          <p:cNvPr id="44" name="テキスト ボックス 43"/>
          <p:cNvSpPr txBox="1"/>
          <p:nvPr/>
        </p:nvSpPr>
        <p:spPr>
          <a:xfrm>
            <a:off x="4499992" y="6237312"/>
            <a:ext cx="2736304" cy="523220"/>
          </a:xfrm>
          <a:prstGeom prst="rect">
            <a:avLst/>
          </a:prstGeom>
          <a:noFill/>
        </p:spPr>
        <p:txBody>
          <a:bodyPr wrap="square" rtlCol="0">
            <a:spAutoFit/>
          </a:bodyPr>
          <a:lstStyle/>
          <a:p>
            <a:r>
              <a:rPr kumimoji="1" lang="en-US" altLang="ja-JP" sz="1400" b="1" dirty="0" smtClean="0">
                <a:latin typeface="HG丸ｺﾞｼｯｸM-PRO" pitchFamily="50" charset="-128"/>
                <a:ea typeface="HG丸ｺﾞｼｯｸM-PRO" pitchFamily="50" charset="-128"/>
              </a:rPr>
              <a:t>※</a:t>
            </a:r>
            <a:r>
              <a:rPr kumimoji="1" lang="ja-JP" altLang="en-US" sz="1400" b="1" dirty="0" smtClean="0">
                <a:latin typeface="HG丸ｺﾞｼｯｸM-PRO" pitchFamily="50" charset="-128"/>
                <a:ea typeface="HG丸ｺﾞｼｯｸM-PRO" pitchFamily="50" charset="-128"/>
              </a:rPr>
              <a:t>民間事業者等との連携による</a:t>
            </a:r>
            <a:endParaRPr kumimoji="1" lang="en-US" altLang="ja-JP" sz="1400" b="1" dirty="0" smtClean="0">
              <a:latin typeface="HG丸ｺﾞｼｯｸM-PRO" pitchFamily="50" charset="-128"/>
              <a:ea typeface="HG丸ｺﾞｼｯｸM-PRO" pitchFamily="50" charset="-128"/>
            </a:endParaRPr>
          </a:p>
          <a:p>
            <a:r>
              <a:rPr kumimoji="1" lang="ja-JP" altLang="en-US" sz="1400" b="1" dirty="0" smtClean="0">
                <a:latin typeface="HG丸ｺﾞｼｯｸM-PRO" pitchFamily="50" charset="-128"/>
                <a:ea typeface="HG丸ｺﾞｼｯｸM-PRO" pitchFamily="50" charset="-128"/>
              </a:rPr>
              <a:t>　経済</a:t>
            </a:r>
            <a:r>
              <a:rPr lang="ja-JP" altLang="en-US" sz="1400" b="1" dirty="0" smtClean="0">
                <a:latin typeface="HG丸ｺﾞｼｯｸM-PRO" pitchFamily="50" charset="-128"/>
                <a:ea typeface="HG丸ｺﾞｼｯｸM-PRO" pitchFamily="50" charset="-128"/>
              </a:rPr>
              <a:t>合理性の確保の工夫</a:t>
            </a:r>
            <a:endParaRPr kumimoji="1" lang="ja-JP" altLang="en-US" sz="1400" b="1" dirty="0">
              <a:latin typeface="HG丸ｺﾞｼｯｸM-PRO" pitchFamily="50" charset="-128"/>
              <a:ea typeface="HG丸ｺﾞｼｯｸM-PRO" pitchFamily="50" charset="-128"/>
            </a:endParaRPr>
          </a:p>
        </p:txBody>
      </p:sp>
      <p:pic>
        <p:nvPicPr>
          <p:cNvPr id="45" name="図 44" descr="040108[1].png"/>
          <p:cNvPicPr>
            <a:picLocks noChangeAspect="1"/>
          </p:cNvPicPr>
          <p:nvPr/>
        </p:nvPicPr>
        <p:blipFill>
          <a:blip r:embed="rId4" cstate="print"/>
          <a:stretch>
            <a:fillRect/>
          </a:stretch>
        </p:blipFill>
        <p:spPr>
          <a:xfrm>
            <a:off x="7956376" y="908720"/>
            <a:ext cx="864096" cy="864096"/>
          </a:xfrm>
          <a:prstGeom prst="rect">
            <a:avLst/>
          </a:prstGeom>
        </p:spPr>
      </p:pic>
      <p:sp>
        <p:nvSpPr>
          <p:cNvPr id="46" name="正方形/長方形 45"/>
          <p:cNvSpPr/>
          <p:nvPr/>
        </p:nvSpPr>
        <p:spPr>
          <a:xfrm>
            <a:off x="4067944" y="4149080"/>
            <a:ext cx="1836203" cy="534917"/>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右矢印 46"/>
          <p:cNvSpPr/>
          <p:nvPr/>
        </p:nvSpPr>
        <p:spPr>
          <a:xfrm rot="14369771">
            <a:off x="3925770" y="4190677"/>
            <a:ext cx="2535693" cy="406199"/>
          </a:xfrm>
          <a:prstGeom prst="rightArrow">
            <a:avLst>
              <a:gd name="adj1" fmla="val 61066"/>
              <a:gd name="adj2" fmla="val 971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4716016" y="4896544"/>
            <a:ext cx="2367880" cy="792088"/>
          </a:xfrm>
          <a:prstGeom prst="rect">
            <a:avLst/>
          </a:prstGeom>
          <a:solidFill>
            <a:schemeClr val="accent6">
              <a:lumMod val="5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HGS創英角ｺﾞｼｯｸUB" pitchFamily="50" charset="-128"/>
                <a:ea typeface="HGS創英角ｺﾞｼｯｸUB" pitchFamily="50" charset="-128"/>
              </a:rPr>
              <a:t>地域包括支援センター</a:t>
            </a:r>
            <a:endParaRPr lang="en-US" altLang="ja-JP" sz="1600" dirty="0" smtClean="0">
              <a:latin typeface="HGS創英角ｺﾞｼｯｸUB" pitchFamily="50" charset="-128"/>
              <a:ea typeface="HGS創英角ｺﾞｼｯｸUB" pitchFamily="50" charset="-128"/>
            </a:endParaRPr>
          </a:p>
          <a:p>
            <a:pPr algn="ctr"/>
            <a:r>
              <a:rPr lang="ja-JP" altLang="en-US" sz="1600" dirty="0" smtClean="0">
                <a:latin typeface="HGS創英角ｺﾞｼｯｸUB" pitchFamily="50" charset="-128"/>
                <a:ea typeface="HGS創英角ｺﾞｼｯｸUB" pitchFamily="50" charset="-128"/>
              </a:rPr>
              <a:t>地域団体・</a:t>
            </a:r>
            <a:r>
              <a:rPr lang="en-US" altLang="ja-JP" sz="1600" dirty="0" smtClean="0">
                <a:latin typeface="HGS創英角ｺﾞｼｯｸUB" pitchFamily="50" charset="-128"/>
                <a:ea typeface="HGS創英角ｺﾞｼｯｸUB" pitchFamily="50" charset="-128"/>
              </a:rPr>
              <a:t>NPO</a:t>
            </a:r>
            <a:r>
              <a:rPr lang="ja-JP" altLang="en-US" sz="1600" dirty="0" smtClean="0">
                <a:latin typeface="HGS創英角ｺﾞｼｯｸUB" pitchFamily="50" charset="-128"/>
                <a:ea typeface="HGS創英角ｺﾞｼｯｸUB" pitchFamily="50" charset="-128"/>
              </a:rPr>
              <a:t>等</a:t>
            </a:r>
            <a:endParaRPr kumimoji="1" lang="ja-JP" altLang="en-US" sz="1600" dirty="0">
              <a:latin typeface="HGS創英角ｺﾞｼｯｸUB" pitchFamily="50" charset="-128"/>
              <a:ea typeface="HGS創英角ｺﾞｼｯｸUB" pitchFamily="50" charset="-128"/>
            </a:endParaRPr>
          </a:p>
        </p:txBody>
      </p:sp>
      <p:pic>
        <p:nvPicPr>
          <p:cNvPr id="49" name="図 1" descr="image001"/>
          <p:cNvPicPr>
            <a:picLocks noChangeAspect="1" noChangeArrowheads="1"/>
          </p:cNvPicPr>
          <p:nvPr/>
        </p:nvPicPr>
        <p:blipFill>
          <a:blip r:embed="rId5" cstate="print"/>
          <a:srcRect/>
          <a:stretch>
            <a:fillRect/>
          </a:stretch>
        </p:blipFill>
        <p:spPr bwMode="auto">
          <a:xfrm>
            <a:off x="8316416" y="5013176"/>
            <a:ext cx="570690" cy="742452"/>
          </a:xfrm>
          <a:prstGeom prst="rect">
            <a:avLst/>
          </a:prstGeom>
          <a:noFill/>
          <a:ln w="9525">
            <a:noFill/>
            <a:miter lim="800000"/>
            <a:headEnd/>
            <a:tailEnd/>
          </a:ln>
        </p:spPr>
      </p:pic>
      <p:sp>
        <p:nvSpPr>
          <p:cNvPr id="50" name="円/楕円 49"/>
          <p:cNvSpPr/>
          <p:nvPr/>
        </p:nvSpPr>
        <p:spPr>
          <a:xfrm>
            <a:off x="7236296" y="3501008"/>
            <a:ext cx="1791816" cy="936104"/>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HGS創英角ｺﾞｼｯｸUB" pitchFamily="50" charset="-128"/>
                <a:ea typeface="HGS創英角ｺﾞｼｯｸUB" pitchFamily="50" charset="-128"/>
              </a:rPr>
              <a:t>城東区役所</a:t>
            </a:r>
            <a:endParaRPr kumimoji="1" lang="ja-JP" altLang="en-US" sz="1600" dirty="0">
              <a:latin typeface="HGS創英角ｺﾞｼｯｸUB" pitchFamily="50" charset="-128"/>
              <a:ea typeface="HGS創英角ｺﾞｼｯｸUB" pitchFamily="50" charset="-128"/>
            </a:endParaRPr>
          </a:p>
        </p:txBody>
      </p:sp>
      <p:sp>
        <p:nvSpPr>
          <p:cNvPr id="51" name="正方形/長方形 50"/>
          <p:cNvSpPr/>
          <p:nvPr/>
        </p:nvSpPr>
        <p:spPr>
          <a:xfrm>
            <a:off x="4716016" y="5733256"/>
            <a:ext cx="2376807" cy="504056"/>
          </a:xfrm>
          <a:prstGeom prst="rect">
            <a:avLst/>
          </a:prstGeom>
          <a:solidFill>
            <a:schemeClr val="accent4">
              <a:lumMod val="7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HGS創英角ｺﾞｼｯｸUB" pitchFamily="50" charset="-128"/>
                <a:ea typeface="HGS創英角ｺﾞｼｯｸUB" pitchFamily="50" charset="-128"/>
              </a:rPr>
              <a:t>サービス提供事業者</a:t>
            </a:r>
            <a:endParaRPr kumimoji="1" lang="ja-JP" altLang="en-US" sz="1600" dirty="0">
              <a:latin typeface="HGS創英角ｺﾞｼｯｸUB" pitchFamily="50" charset="-128"/>
              <a:ea typeface="HGS創英角ｺﾞｼｯｸUB" pitchFamily="50" charset="-128"/>
            </a:endParaRPr>
          </a:p>
        </p:txBody>
      </p:sp>
      <p:sp>
        <p:nvSpPr>
          <p:cNvPr id="52" name="テキスト ボックス 51"/>
          <p:cNvSpPr txBox="1"/>
          <p:nvPr/>
        </p:nvSpPr>
        <p:spPr>
          <a:xfrm>
            <a:off x="7956376" y="5733256"/>
            <a:ext cx="1187624" cy="216024"/>
          </a:xfrm>
          <a:prstGeom prst="rect">
            <a:avLst/>
          </a:prstGeom>
          <a:noFill/>
        </p:spPr>
        <p:txBody>
          <a:bodyPr wrap="square" rtlCol="0">
            <a:spAutoFit/>
          </a:bodyPr>
          <a:lstStyle/>
          <a:p>
            <a:r>
              <a:rPr kumimoji="1" lang="en-US" altLang="ja-JP" sz="400" dirty="0" smtClean="0"/>
              <a:t>※</a:t>
            </a:r>
            <a:r>
              <a:rPr kumimoji="1" lang="ja-JP" altLang="en-US" sz="400" dirty="0" smtClean="0"/>
              <a:t>城東区マスコットキャラクターキャラクター</a:t>
            </a:r>
            <a:endParaRPr kumimoji="1" lang="en-US" altLang="ja-JP" sz="400" dirty="0" smtClean="0"/>
          </a:p>
          <a:p>
            <a:r>
              <a:rPr kumimoji="1" lang="ja-JP" altLang="en-US" sz="400" dirty="0" smtClean="0"/>
              <a:t> 　コスモちゃん</a:t>
            </a:r>
            <a:endParaRPr kumimoji="1" lang="ja-JP" altLang="en-US" sz="400" dirty="0"/>
          </a:p>
        </p:txBody>
      </p:sp>
      <p:sp>
        <p:nvSpPr>
          <p:cNvPr id="53" name="テキスト ボックス 52"/>
          <p:cNvSpPr txBox="1"/>
          <p:nvPr/>
        </p:nvSpPr>
        <p:spPr>
          <a:xfrm>
            <a:off x="7308304" y="1753652"/>
            <a:ext cx="1800200" cy="307777"/>
          </a:xfrm>
          <a:prstGeom prst="rect">
            <a:avLst/>
          </a:prstGeom>
          <a:noFill/>
        </p:spPr>
        <p:txBody>
          <a:bodyPr wrap="square" rtlCol="0">
            <a:spAutoFit/>
          </a:bodyPr>
          <a:lstStyle/>
          <a:p>
            <a:r>
              <a:rPr lang="ja-JP" altLang="en-US" sz="1400" b="1" dirty="0" smtClean="0">
                <a:latin typeface="HG丸ｺﾞｼｯｸM-PRO" pitchFamily="50" charset="-128"/>
                <a:ea typeface="HG丸ｺﾞｼｯｸM-PRO" pitchFamily="50" charset="-128"/>
              </a:rPr>
              <a:t>・医療関係者の派遣</a:t>
            </a:r>
            <a:endParaRPr kumimoji="1" lang="ja-JP" altLang="en-US" sz="1400" b="1" dirty="0">
              <a:latin typeface="HG丸ｺﾞｼｯｸM-PRO" pitchFamily="50" charset="-128"/>
              <a:ea typeface="HG丸ｺﾞｼｯｸM-PRO" pitchFamily="50" charset="-128"/>
            </a:endParaRPr>
          </a:p>
        </p:txBody>
      </p:sp>
      <p:sp>
        <p:nvSpPr>
          <p:cNvPr id="54" name="テキスト ボックス 53"/>
          <p:cNvSpPr txBox="1"/>
          <p:nvPr/>
        </p:nvSpPr>
        <p:spPr>
          <a:xfrm>
            <a:off x="7308304" y="2041684"/>
            <a:ext cx="1835696" cy="523220"/>
          </a:xfrm>
          <a:prstGeom prst="rect">
            <a:avLst/>
          </a:prstGeom>
          <a:noFill/>
        </p:spPr>
        <p:txBody>
          <a:bodyPr wrap="square" rtlCol="0">
            <a:spAutoFit/>
          </a:bodyPr>
          <a:lstStyle/>
          <a:p>
            <a:r>
              <a:rPr kumimoji="1" lang="ja-JP" altLang="en-US" sz="1400" b="1" dirty="0" smtClean="0">
                <a:latin typeface="HG丸ｺﾞｼｯｸM-PRO" pitchFamily="50" charset="-128"/>
                <a:ea typeface="HG丸ｺﾞｼｯｸM-PRO" pitchFamily="50" charset="-128"/>
              </a:rPr>
              <a:t>・専門性を活かした</a:t>
            </a:r>
            <a:endParaRPr kumimoji="1" lang="en-US" altLang="ja-JP" sz="1400" b="1" dirty="0" smtClean="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　</a:t>
            </a:r>
            <a:r>
              <a:rPr kumimoji="1" lang="ja-JP" altLang="en-US" sz="1400" b="1" dirty="0" smtClean="0">
                <a:latin typeface="HG丸ｺﾞｼｯｸM-PRO" pitchFamily="50" charset="-128"/>
                <a:ea typeface="HG丸ｺﾞｼｯｸM-PRO" pitchFamily="50" charset="-128"/>
              </a:rPr>
              <a:t>助言、支援</a:t>
            </a:r>
            <a:endParaRPr kumimoji="1" lang="ja-JP" altLang="en-US" sz="1400" b="1" dirty="0">
              <a:latin typeface="HG丸ｺﾞｼｯｸM-PRO" pitchFamily="50" charset="-128"/>
              <a:ea typeface="HG丸ｺﾞｼｯｸM-PRO" pitchFamily="50" charset="-128"/>
            </a:endParaRPr>
          </a:p>
        </p:txBody>
      </p:sp>
      <p:sp>
        <p:nvSpPr>
          <p:cNvPr id="55" name="右矢印 54"/>
          <p:cNvSpPr/>
          <p:nvPr/>
        </p:nvSpPr>
        <p:spPr>
          <a:xfrm rot="17568664">
            <a:off x="2697410" y="4257302"/>
            <a:ext cx="2535693" cy="406199"/>
          </a:xfrm>
          <a:prstGeom prst="rightArrow">
            <a:avLst>
              <a:gd name="adj1" fmla="val 61066"/>
              <a:gd name="adj2" fmla="val 971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1719064" y="5426060"/>
            <a:ext cx="1944216" cy="504056"/>
          </a:xfrm>
          <a:prstGeom prst="rect">
            <a:avLst/>
          </a:prstGeom>
          <a:solidFill>
            <a:schemeClr val="accent2">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HGS創英角ｺﾞｼｯｸUB" pitchFamily="50" charset="-128"/>
                <a:ea typeface="HGS創英角ｺﾞｼｯｸUB" pitchFamily="50" charset="-128"/>
              </a:rPr>
              <a:t>大学</a:t>
            </a:r>
            <a:endParaRPr kumimoji="1" lang="ja-JP" altLang="en-US" sz="1600" dirty="0">
              <a:latin typeface="HGS創英角ｺﾞｼｯｸUB" pitchFamily="50" charset="-128"/>
              <a:ea typeface="HGS創英角ｺﾞｼｯｸUB" pitchFamily="50" charset="-128"/>
            </a:endParaRPr>
          </a:p>
        </p:txBody>
      </p:sp>
      <p:pic>
        <p:nvPicPr>
          <p:cNvPr id="57" name="図 56" descr="020902172x172[1].png"/>
          <p:cNvPicPr>
            <a:picLocks noChangeAspect="1"/>
          </p:cNvPicPr>
          <p:nvPr/>
        </p:nvPicPr>
        <p:blipFill>
          <a:blip r:embed="rId6" cstate="print"/>
          <a:stretch>
            <a:fillRect/>
          </a:stretch>
        </p:blipFill>
        <p:spPr>
          <a:xfrm>
            <a:off x="3447256" y="5642084"/>
            <a:ext cx="764704" cy="764704"/>
          </a:xfrm>
          <a:prstGeom prst="rect">
            <a:avLst/>
          </a:prstGeom>
        </p:spPr>
      </p:pic>
      <p:sp>
        <p:nvSpPr>
          <p:cNvPr id="58" name="角丸四角形吹き出し 57"/>
          <p:cNvSpPr/>
          <p:nvPr/>
        </p:nvSpPr>
        <p:spPr>
          <a:xfrm rot="16200000">
            <a:off x="233772" y="1034988"/>
            <a:ext cx="3491880" cy="3744415"/>
          </a:xfrm>
          <a:prstGeom prst="wedgeRoundRectCallout">
            <a:avLst>
              <a:gd name="adj1" fmla="val -6733"/>
              <a:gd name="adj2" fmla="val 640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0" y="1253659"/>
            <a:ext cx="4032448" cy="2031325"/>
          </a:xfrm>
          <a:prstGeom prst="rect">
            <a:avLst/>
          </a:prstGeom>
          <a:noFill/>
        </p:spPr>
        <p:txBody>
          <a:bodyPr wrap="square" rtlCol="0">
            <a:spAutoFit/>
          </a:bodyPr>
          <a:lstStyle/>
          <a:p>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○家族等への介護指導・技術移行</a:t>
            </a:r>
            <a:endParaRPr lang="en-US" altLang="ja-JP" sz="1400" dirty="0" smtClean="0">
              <a:latin typeface="メイリオ" pitchFamily="50" charset="-128"/>
              <a:ea typeface="メイリオ" pitchFamily="50" charset="-128"/>
              <a:cs typeface="メイリオ" pitchFamily="50" charset="-128"/>
            </a:endParaRPr>
          </a:p>
          <a:p>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○リハビリおよびリハビリ指導</a:t>
            </a:r>
            <a:endParaRPr lang="en-US" altLang="ja-JP" sz="1400" dirty="0" smtClean="0">
              <a:latin typeface="メイリオ" pitchFamily="50" charset="-128"/>
              <a:ea typeface="メイリオ" pitchFamily="50" charset="-128"/>
              <a:cs typeface="メイリオ" pitchFamily="50" charset="-128"/>
            </a:endParaRPr>
          </a:p>
          <a:p>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○住宅改修例の紹介</a:t>
            </a:r>
            <a:endParaRPr lang="en-US" altLang="ja-JP" sz="1400" dirty="0" smtClean="0">
              <a:latin typeface="メイリオ" pitchFamily="50" charset="-128"/>
              <a:ea typeface="メイリオ" pitchFamily="50" charset="-128"/>
              <a:cs typeface="メイリオ" pitchFamily="50" charset="-128"/>
            </a:endParaRPr>
          </a:p>
          <a:p>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○医療や介護用品の紹介・展示など</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HG丸ｺﾞｼｯｸM-PRO" pitchFamily="50" charset="-128"/>
                <a:ea typeface="HG丸ｺﾞｼｯｸM-PRO" pitchFamily="50" charset="-128"/>
              </a:rPr>
              <a:t>　</a:t>
            </a:r>
            <a:endParaRPr kumimoji="1" lang="ja-JP" altLang="en-US" sz="1400" dirty="0">
              <a:latin typeface="HG丸ｺﾞｼｯｸM-PRO" pitchFamily="50" charset="-128"/>
              <a:ea typeface="HG丸ｺﾞｼｯｸM-PRO" pitchFamily="50" charset="-128"/>
            </a:endParaRPr>
          </a:p>
        </p:txBody>
      </p:sp>
      <p:sp>
        <p:nvSpPr>
          <p:cNvPr id="60" name="テキスト ボックス 59"/>
          <p:cNvSpPr txBox="1"/>
          <p:nvPr/>
        </p:nvSpPr>
        <p:spPr>
          <a:xfrm>
            <a:off x="107504" y="858198"/>
            <a:ext cx="3816424"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600" dirty="0" smtClean="0">
                <a:latin typeface="HGPｺﾞｼｯｸE" pitchFamily="50" charset="-128"/>
                <a:ea typeface="HGPｺﾞｼｯｸE" pitchFamily="50" charset="-128"/>
              </a:rPr>
              <a:t>団地での在宅療養のライフスタイルを提案</a:t>
            </a:r>
            <a:endParaRPr kumimoji="1" lang="ja-JP" altLang="en-US" sz="1600" dirty="0">
              <a:latin typeface="HGPｺﾞｼｯｸE" pitchFamily="50" charset="-128"/>
              <a:ea typeface="HGPｺﾞｼｯｸE" pitchFamily="50" charset="-128"/>
            </a:endParaRPr>
          </a:p>
        </p:txBody>
      </p:sp>
      <p:pic>
        <p:nvPicPr>
          <p:cNvPr id="61" name="図 60" descr="050301172x172[1].png"/>
          <p:cNvPicPr>
            <a:picLocks noChangeAspect="1"/>
          </p:cNvPicPr>
          <p:nvPr/>
        </p:nvPicPr>
        <p:blipFill>
          <a:blip r:embed="rId7" cstate="print"/>
          <a:stretch>
            <a:fillRect/>
          </a:stretch>
        </p:blipFill>
        <p:spPr>
          <a:xfrm>
            <a:off x="2339752" y="3356992"/>
            <a:ext cx="925107" cy="987266"/>
          </a:xfrm>
          <a:prstGeom prst="rect">
            <a:avLst/>
          </a:prstGeom>
        </p:spPr>
      </p:pic>
      <p:grpSp>
        <p:nvGrpSpPr>
          <p:cNvPr id="62" name="グループ化 96"/>
          <p:cNvGrpSpPr/>
          <p:nvPr/>
        </p:nvGrpSpPr>
        <p:grpSpPr>
          <a:xfrm>
            <a:off x="395536" y="3284984"/>
            <a:ext cx="1656184" cy="1080120"/>
            <a:chOff x="107504" y="5048178"/>
            <a:chExt cx="2664296" cy="1720252"/>
          </a:xfrm>
        </p:grpSpPr>
        <p:pic>
          <p:nvPicPr>
            <p:cNvPr id="63" name="Picture 3" descr="C:\Users\i9952729\AppData\Local\Microsoft\Windows\Temporary Internet Files\Content.IE5\DI5JKAYS\2010052814193825e[1].jpg"/>
            <p:cNvPicPr>
              <a:picLocks noChangeAspect="1" noChangeArrowheads="1"/>
            </p:cNvPicPr>
            <p:nvPr/>
          </p:nvPicPr>
          <p:blipFill>
            <a:blip r:embed="rId8" cstate="print"/>
            <a:srcRect/>
            <a:stretch>
              <a:fillRect/>
            </a:stretch>
          </p:blipFill>
          <p:spPr bwMode="auto">
            <a:xfrm>
              <a:off x="467544" y="5554568"/>
              <a:ext cx="2119286" cy="1186800"/>
            </a:xfrm>
            <a:prstGeom prst="rect">
              <a:avLst/>
            </a:prstGeom>
            <a:noFill/>
          </p:spPr>
        </p:pic>
        <p:pic>
          <p:nvPicPr>
            <p:cNvPr id="64" name="図 63" descr="050202172x172[1].png"/>
            <p:cNvPicPr>
              <a:picLocks noChangeAspect="1"/>
            </p:cNvPicPr>
            <p:nvPr/>
          </p:nvPicPr>
          <p:blipFill>
            <a:blip r:embed="rId9" cstate="print"/>
            <a:stretch>
              <a:fillRect/>
            </a:stretch>
          </p:blipFill>
          <p:spPr>
            <a:xfrm flipH="1">
              <a:off x="1331640" y="5048178"/>
              <a:ext cx="1440160" cy="1424609"/>
            </a:xfrm>
            <a:prstGeom prst="rect">
              <a:avLst/>
            </a:prstGeom>
          </p:spPr>
        </p:pic>
        <p:pic>
          <p:nvPicPr>
            <p:cNvPr id="65" name="図 64" descr="050106172x172[1].png"/>
            <p:cNvPicPr>
              <a:picLocks noChangeAspect="1"/>
            </p:cNvPicPr>
            <p:nvPr/>
          </p:nvPicPr>
          <p:blipFill>
            <a:blip r:embed="rId10" cstate="print"/>
            <a:stretch>
              <a:fillRect/>
            </a:stretch>
          </p:blipFill>
          <p:spPr>
            <a:xfrm>
              <a:off x="107504" y="5373216"/>
              <a:ext cx="1395214" cy="1395214"/>
            </a:xfrm>
            <a:prstGeom prst="rect">
              <a:avLst/>
            </a:prstGeom>
          </p:spPr>
        </p:pic>
      </p:grpSp>
      <p:sp>
        <p:nvSpPr>
          <p:cNvPr id="66" name="テキスト ボックス 65"/>
          <p:cNvSpPr txBox="1"/>
          <p:nvPr/>
        </p:nvSpPr>
        <p:spPr>
          <a:xfrm>
            <a:off x="5520461" y="6561091"/>
            <a:ext cx="360040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solidFill>
                  <a:prstClr val="black"/>
                </a:solidFill>
                <a:latin typeface="Meiryo UI" pitchFamily="50" charset="-128"/>
                <a:ea typeface="Meiryo UI" pitchFamily="50" charset="-128"/>
                <a:cs typeface="Meiryo UI" pitchFamily="50" charset="-128"/>
              </a:rPr>
              <a:t>平成</a:t>
            </a:r>
            <a:r>
              <a:rPr lang="en-US" altLang="ja-JP" sz="1200" dirty="0" smtClean="0">
                <a:solidFill>
                  <a:prstClr val="black"/>
                </a:solidFill>
                <a:latin typeface="Meiryo UI" pitchFamily="50" charset="-128"/>
                <a:ea typeface="Meiryo UI" pitchFamily="50" charset="-128"/>
                <a:cs typeface="Meiryo UI" pitchFamily="50" charset="-128"/>
              </a:rPr>
              <a:t>27</a:t>
            </a:r>
            <a:r>
              <a:rPr lang="ja-JP" altLang="en-US" sz="1200" dirty="0" smtClean="0">
                <a:solidFill>
                  <a:prstClr val="black"/>
                </a:solidFill>
                <a:latin typeface="Meiryo UI" pitchFamily="50" charset="-128"/>
                <a:ea typeface="Meiryo UI" pitchFamily="50" charset="-128"/>
                <a:cs typeface="Meiryo UI" pitchFamily="50" charset="-128"/>
              </a:rPr>
              <a:t>年</a:t>
            </a:r>
            <a:r>
              <a:rPr lang="en-US" altLang="ja-JP" sz="1200" dirty="0">
                <a:solidFill>
                  <a:prstClr val="black"/>
                </a:solidFill>
                <a:latin typeface="Meiryo UI" pitchFamily="50" charset="-128"/>
                <a:ea typeface="Meiryo UI" pitchFamily="50" charset="-128"/>
                <a:cs typeface="Meiryo UI" pitchFamily="50" charset="-128"/>
              </a:rPr>
              <a:t>11</a:t>
            </a:r>
            <a:r>
              <a:rPr lang="ja-JP" altLang="en-US" sz="1200" dirty="0" smtClean="0">
                <a:solidFill>
                  <a:prstClr val="black"/>
                </a:solidFill>
                <a:latin typeface="Meiryo UI" pitchFamily="50" charset="-128"/>
                <a:ea typeface="Meiryo UI" pitchFamily="50" charset="-128"/>
                <a:cs typeface="Meiryo UI" pitchFamily="50" charset="-128"/>
              </a:rPr>
              <a:t>月城東区作成資料より</a:t>
            </a:r>
            <a:endParaRPr lang="en-US" altLang="ja-JP" sz="1200" dirty="0" smtClean="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3182064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900" dirty="0" smtClean="0">
                <a:latin typeface="Meiryo UI" panose="020B0604030504040204" pitchFamily="50" charset="-128"/>
                <a:ea typeface="Meiryo UI" panose="020B0604030504040204" pitchFamily="50" charset="-128"/>
                <a:cs typeface="Meiryo UI" panose="020B0604030504040204" pitchFamily="50" charset="-128"/>
              </a:rPr>
              <a:t>在宅療養・介護・リハビリモデルルーム</a:t>
            </a:r>
            <a:r>
              <a:rPr lang="en-US" altLang="ja-JP" sz="2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74</a:t>
            </a:fld>
            <a:endParaRPr kumimoji="1" lang="ja-JP" altLang="en-US"/>
          </a:p>
        </p:txBody>
      </p:sp>
      <p:sp>
        <p:nvSpPr>
          <p:cNvPr id="4" name="コンテンツ プレースホルダー 3"/>
          <p:cNvSpPr>
            <a:spLocks noGrp="1"/>
          </p:cNvSpPr>
          <p:nvPr>
            <p:ph sz="quarter" idx="1"/>
          </p:nvPr>
        </p:nvSpPr>
        <p:spPr/>
        <p:txBody>
          <a:bodyPr>
            <a:normAutofit lnSpcReduction="10000"/>
          </a:bodyPr>
          <a:lstStyle/>
          <a:p>
            <a:r>
              <a:rPr lang="ja-JP" altLang="ja-JP" dirty="0" smtClean="0">
                <a:latin typeface="Meiryo UI" panose="020B0604030504040204" pitchFamily="50" charset="-128"/>
                <a:ea typeface="Meiryo UI" panose="020B0604030504040204" pitchFamily="50" charset="-128"/>
                <a:cs typeface="Meiryo UI" panose="020B0604030504040204" pitchFamily="50" charset="-128"/>
              </a:rPr>
              <a:t>型式</a:t>
            </a:r>
            <a:r>
              <a:rPr lang="ja-JP" altLang="ja-JP" dirty="0">
                <a:latin typeface="Meiryo UI" panose="020B0604030504040204" pitchFamily="50" charset="-128"/>
                <a:ea typeface="Meiryo UI" panose="020B0604030504040204" pitchFamily="50" charset="-128"/>
                <a:cs typeface="Meiryo UI" panose="020B0604030504040204" pitchFamily="50" charset="-128"/>
              </a:rPr>
              <a:t>：３ＬＤＫ（２戸１・改造住戸</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ja-JP" dirty="0" smtClean="0">
                <a:latin typeface="Meiryo UI" panose="020B0604030504040204" pitchFamily="50" charset="-128"/>
                <a:ea typeface="Meiryo UI" panose="020B0604030504040204" pitchFamily="50" charset="-128"/>
                <a:cs typeface="Meiryo UI" panose="020B0604030504040204" pitchFamily="50" charset="-128"/>
              </a:rPr>
              <a:t>管理</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運営</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方法</a:t>
            </a:r>
            <a:r>
              <a:rPr lang="ja-JP" altLang="ja-JP" dirty="0">
                <a:latin typeface="Meiryo UI" panose="020B0604030504040204" pitchFamily="50" charset="-128"/>
                <a:ea typeface="Meiryo UI" panose="020B0604030504040204" pitchFamily="50" charset="-128"/>
                <a:cs typeface="Meiryo UI" panose="020B0604030504040204" pitchFamily="50" charset="-128"/>
              </a:rPr>
              <a:t>等</a:t>
            </a:r>
          </a:p>
          <a:p>
            <a:pPr marL="0" indent="0">
              <a:buNone/>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ja-JP" sz="2000" dirty="0">
                <a:latin typeface="Meiryo UI" panose="020B0604030504040204" pitchFamily="50" charset="-128"/>
                <a:ea typeface="Meiryo UI" panose="020B0604030504040204" pitchFamily="50" charset="-128"/>
                <a:cs typeface="Meiryo UI" panose="020B0604030504040204" pitchFamily="50" charset="-128"/>
              </a:rPr>
              <a:t>が住戸を無償で提供</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住戸の電気代は</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都市</a:t>
            </a:r>
            <a:r>
              <a:rPr lang="ja-JP" altLang="ja-JP" sz="2000" dirty="0">
                <a:latin typeface="Meiryo UI" panose="020B0604030504040204" pitchFamily="50" charset="-128"/>
                <a:ea typeface="Meiryo UI" panose="020B0604030504040204" pitchFamily="50" charset="-128"/>
                <a:cs typeface="Meiryo UI" panose="020B0604030504040204" pitchFamily="50" charset="-128"/>
              </a:rPr>
              <a:t>機構が負担</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社医</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大道会</a:t>
            </a:r>
            <a:r>
              <a:rPr lang="ja-JP" altLang="ja-JP" sz="2000" dirty="0">
                <a:latin typeface="Meiryo UI" panose="020B0604030504040204" pitchFamily="50" charset="-128"/>
                <a:ea typeface="Meiryo UI" panose="020B0604030504040204" pitchFamily="50" charset="-128"/>
                <a:cs typeface="Meiryo UI" panose="020B0604030504040204" pitchFamily="50" charset="-128"/>
              </a:rPr>
              <a:t>の医療・介護・福祉の専門スタッフが</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ボランティア</a:t>
            </a:r>
            <a:r>
              <a:rPr lang="ja-JP" altLang="ja-JP" sz="2000" dirty="0">
                <a:latin typeface="Meiryo UI" panose="020B0604030504040204" pitchFamily="50" charset="-128"/>
                <a:ea typeface="Meiryo UI" panose="020B0604030504040204" pitchFamily="50" charset="-128"/>
                <a:cs typeface="Meiryo UI" panose="020B0604030504040204" pitchFamily="50" charset="-128"/>
              </a:rPr>
              <a:t>で監修</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運営</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協力。設置</a:t>
            </a:r>
            <a:r>
              <a:rPr lang="ja-JP" altLang="ja-JP" sz="2000" dirty="0">
                <a:latin typeface="Meiryo UI" panose="020B0604030504040204" pitchFamily="50" charset="-128"/>
                <a:ea typeface="Meiryo UI" panose="020B0604030504040204" pitchFamily="50" charset="-128"/>
                <a:cs typeface="Meiryo UI" panose="020B0604030504040204" pitchFamily="50" charset="-128"/>
              </a:rPr>
              <a:t>する福祉用具の費用</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、説明</a:t>
            </a:r>
            <a:r>
              <a:rPr lang="ja-JP" altLang="ja-JP" sz="2000" dirty="0">
                <a:latin typeface="Meiryo UI" panose="020B0604030504040204" pitchFamily="50" charset="-128"/>
                <a:ea typeface="Meiryo UI" panose="020B0604030504040204" pitchFamily="50" charset="-128"/>
                <a:cs typeface="Meiryo UI" panose="020B0604030504040204" pitchFamily="50" charset="-128"/>
              </a:rPr>
              <a:t>・対応する</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スタッフの</a:t>
            </a:r>
            <a:r>
              <a:rPr lang="ja-JP" altLang="ja-JP" sz="2000" dirty="0">
                <a:latin typeface="Meiryo UI" panose="020B0604030504040204" pitchFamily="50" charset="-128"/>
                <a:ea typeface="Meiryo UI" panose="020B0604030504040204" pitchFamily="50" charset="-128"/>
                <a:cs typeface="Meiryo UI" panose="020B0604030504040204" pitchFamily="50" charset="-128"/>
              </a:rPr>
              <a:t>人件費</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等</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2000" dirty="0">
                <a:latin typeface="Meiryo UI" panose="020B0604030504040204" pitchFamily="50" charset="-128"/>
                <a:ea typeface="Meiryo UI" panose="020B0604030504040204" pitchFamily="50" charset="-128"/>
                <a:cs typeface="Meiryo UI" panose="020B0604030504040204" pitchFamily="50" charset="-128"/>
              </a:rPr>
              <a:t>社医</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a:t>
            </a:r>
            <a:r>
              <a:rPr lang="ja-JP" altLang="ja-JP" sz="2000" dirty="0">
                <a:latin typeface="Meiryo UI" panose="020B0604030504040204" pitchFamily="50" charset="-128"/>
                <a:ea typeface="Meiryo UI" panose="020B0604030504040204" pitchFamily="50" charset="-128"/>
                <a:cs typeface="Meiryo UI" panose="020B0604030504040204" pitchFamily="50" charset="-128"/>
              </a:rPr>
              <a:t>大道会が負担</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コンセプト</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・在宅での療養や介護は必要となった場合に、間取りや改修工事に制約があっ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err="1" smtClean="0">
                <a:latin typeface="Meiryo UI" panose="020B0604030504040204" pitchFamily="50" charset="-128"/>
                <a:ea typeface="Meiryo UI" panose="020B0604030504040204" pitchFamily="50" charset="-128"/>
                <a:cs typeface="Meiryo UI" panose="020B0604030504040204" pitchFamily="50" charset="-128"/>
              </a:rPr>
              <a:t>ても</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特段の工事を行わずに現在のお住まいで住みつづけられることを理解、体</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err="1" smtClean="0">
                <a:latin typeface="Meiryo UI" panose="020B0604030504040204" pitchFamily="50" charset="-128"/>
                <a:ea typeface="Meiryo UI" panose="020B0604030504040204" pitchFamily="50" charset="-128"/>
                <a:cs typeface="Meiryo UI" panose="020B0604030504040204" pitchFamily="50" charset="-128"/>
              </a:rPr>
              <a:t>感して</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もらう</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・従来の生活スタイルを尊重しつつ、福祉用具の活用等で工夫し、負担の少な</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err="1" smtClean="0">
                <a:latin typeface="Meiryo UI" panose="020B0604030504040204" pitchFamily="50" charset="-128"/>
                <a:ea typeface="Meiryo UI" panose="020B0604030504040204" pitchFamily="50" charset="-128"/>
                <a:cs typeface="Meiryo UI" panose="020B0604030504040204" pitchFamily="50" charset="-128"/>
              </a:rPr>
              <a:t>い</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方法での対応を可能とする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905340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t>75</a:t>
            </a:fld>
            <a:endParaRPr kumimoji="1" lang="ja-JP" altLang="en-US"/>
          </a:p>
        </p:txBody>
      </p:sp>
      <p:pic>
        <p:nvPicPr>
          <p:cNvPr id="5" name="コンテンツ プレースホルダー 4"/>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592900" y="260648"/>
            <a:ext cx="8129934" cy="4111424"/>
          </a:xfrm>
          <a:prstGeom prst="rect">
            <a:avLst/>
          </a:prstGeom>
        </p:spPr>
      </p:pic>
      <p:sp>
        <p:nvSpPr>
          <p:cNvPr id="8" name="正方形/長方形 7"/>
          <p:cNvSpPr/>
          <p:nvPr/>
        </p:nvSpPr>
        <p:spPr>
          <a:xfrm>
            <a:off x="323528" y="188640"/>
            <a:ext cx="4248472" cy="42484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700014" y="188640"/>
            <a:ext cx="1888210" cy="26724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線吹き出し 1 (枠付き) 9"/>
          <p:cNvSpPr/>
          <p:nvPr/>
        </p:nvSpPr>
        <p:spPr>
          <a:xfrm>
            <a:off x="251520" y="4581129"/>
            <a:ext cx="5544616" cy="1728191"/>
          </a:xfrm>
          <a:prstGeom prst="borderCallout1">
            <a:avLst>
              <a:gd name="adj1" fmla="val -2497"/>
              <a:gd name="adj2" fmla="val 50833"/>
              <a:gd name="adj3" fmla="val -65779"/>
              <a:gd name="adj4" fmla="val 5528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事例</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想定する</a:t>
            </a:r>
            <a:r>
              <a:rPr lang="ja-JP" altLang="en-US" sz="12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a:t>
            </a:r>
            <a:r>
              <a:rPr lang="ja-JP" altLang="en-US" sz="12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の状態</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車</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いすレベルの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左手片</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麻痺の方</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日常の移動は車</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いす。介助</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で何とか立てる</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方</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要介護度：３～５</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特徴</a:t>
            </a:r>
            <a:endParaRPr lang="en-US" altLang="ja-JP" sz="12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寝室（和室）に介護用ベットを設置し、家族の居住空間を妨げない</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介護者と同居者の寝室が</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同じ⇒</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夜間の介護が行いやすい</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来客時はベッドを隠す事が可能</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線吹き出し 1 (枠付き) 10"/>
          <p:cNvSpPr/>
          <p:nvPr/>
        </p:nvSpPr>
        <p:spPr>
          <a:xfrm>
            <a:off x="6012160" y="4149081"/>
            <a:ext cx="2780206" cy="2160240"/>
          </a:xfrm>
          <a:prstGeom prst="borderCallout1">
            <a:avLst>
              <a:gd name="adj1" fmla="val -2924"/>
              <a:gd name="adj2" fmla="val 49290"/>
              <a:gd name="adj3" fmla="val -75810"/>
              <a:gd name="adj4" fmla="val 1296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事例</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想定する</a:t>
            </a:r>
            <a:r>
              <a:rPr lang="ja-JP" altLang="en-US" sz="12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a:t>
            </a:r>
            <a:r>
              <a:rPr lang="ja-JP" altLang="en-US" sz="12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状態</a:t>
            </a:r>
            <a:endParaRPr lang="en-US" altLang="ja-JP" sz="12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左側に麻痺がある方</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何</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とか歩けるが、転倒しやすい</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方</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要介護度：１～２</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特徴</a:t>
            </a:r>
            <a:endParaRPr lang="en-US" altLang="ja-JP" sz="12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工事をせず手</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すりを設置</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椅子での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生活を中心に考える</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介護ベッドでは</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なく</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、元のベッドを使用</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起き上がりを助ける福祉用具を</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使用</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02887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現在実施している事業の概要</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en-US" altLang="ja-JP" sz="2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dirty="0" smtClean="0">
                <a:latin typeface="Meiryo UI" panose="020B0604030504040204" pitchFamily="50" charset="-128"/>
                <a:ea typeface="Meiryo UI" panose="020B0604030504040204" pitchFamily="50" charset="-128"/>
                <a:cs typeface="Meiryo UI" panose="020B0604030504040204" pitchFamily="50" charset="-128"/>
              </a:rPr>
              <a:t>孤立化防止のための早期介入・支援ﾈｯﾄﾜｰｸ検討会議</a:t>
            </a:r>
            <a:r>
              <a:rPr lang="en-US" altLang="ja-JP" sz="27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700" dirty="0"/>
          </a:p>
        </p:txBody>
      </p:sp>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t>76</a:t>
            </a:fld>
            <a:endParaRPr kumimoji="1" lang="ja-JP" altLang="en-US"/>
          </a:p>
        </p:txBody>
      </p:sp>
      <p:sp>
        <p:nvSpPr>
          <p:cNvPr id="5" name="コンテンツ プレースホルダー 4"/>
          <p:cNvSpPr>
            <a:spLocks noGrp="1"/>
          </p:cNvSpPr>
          <p:nvPr>
            <p:ph sz="quarter" idx="1"/>
          </p:nvPr>
        </p:nvSpPr>
        <p:spPr>
          <a:xfrm>
            <a:off x="457200" y="1219200"/>
            <a:ext cx="8686800" cy="5018112"/>
          </a:xfrm>
        </p:spPr>
        <p:txBody>
          <a:bodyPr>
            <a:normAutofit lnSpcReduction="10000"/>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目的：関係協力機関が、地域団体等と連携して、ネットワークを　　</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構築し、孤立化防止に向けた早期の介入・支援を行う。</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構成：</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協定締結３者（森之宮病院、</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都市機構、城東区役所）</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地域包括ｹｱｾﾝﾀｰ、区社会福祉協議会、民生委員等介護福祉関係者</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警察、消防</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関西電力、大阪ガス、市水道局、市環境局等ライフライン関連機関等</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地域内薬局（ハザマ薬局）</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課題：困りごとや問題があるにも関わらず、孤立度が高く、行政や</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専門機関等の支援やサービスを受けていない高齢者が増加。</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このような場合、問題の発見が遅れ、事態が深刻化する</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傾向が強い。個人情報保護の制約が発見を遅らせ、問題</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解決や支援が十分届いていない。　</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ja-JP" altLang="en-US" dirty="0"/>
          </a:p>
        </p:txBody>
      </p:sp>
    </p:spTree>
    <p:extLst>
      <p:ext uri="{BB962C8B-B14F-4D97-AF65-F5344CB8AC3E}">
        <p14:creationId xmlns:p14="http://schemas.microsoft.com/office/powerpoint/2010/main" val="12101632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700" dirty="0">
                <a:latin typeface="Meiryo UI" panose="020B0604030504040204" pitchFamily="50" charset="-128"/>
                <a:ea typeface="Meiryo UI" panose="020B0604030504040204" pitchFamily="50" charset="-128"/>
                <a:cs typeface="Meiryo UI" panose="020B0604030504040204" pitchFamily="50" charset="-128"/>
              </a:rPr>
              <a:t>孤立化防止のための早期介入・支援ﾈｯﾄﾜｰｸ検討会議</a:t>
            </a:r>
            <a:r>
              <a:rPr lang="en-US" altLang="ja-JP" sz="27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700" dirty="0"/>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77</a:t>
            </a:fld>
            <a:endParaRPr kumimoji="1" lang="ja-JP" altLang="en-US"/>
          </a:p>
        </p:txBody>
      </p:sp>
      <p:grpSp>
        <p:nvGrpSpPr>
          <p:cNvPr id="5" name="グループ化 4"/>
          <p:cNvGrpSpPr/>
          <p:nvPr/>
        </p:nvGrpSpPr>
        <p:grpSpPr>
          <a:xfrm>
            <a:off x="399295" y="1324961"/>
            <a:ext cx="8205153" cy="4950904"/>
            <a:chOff x="-55701" y="692696"/>
            <a:chExt cx="9092197" cy="5904656"/>
          </a:xfrm>
        </p:grpSpPr>
        <p:sp>
          <p:nvSpPr>
            <p:cNvPr id="6" name="ドーナツ 5"/>
            <p:cNvSpPr/>
            <p:nvPr/>
          </p:nvSpPr>
          <p:spPr>
            <a:xfrm>
              <a:off x="1403648" y="908720"/>
              <a:ext cx="6264696" cy="5229200"/>
            </a:xfrm>
            <a:prstGeom prst="donut">
              <a:avLst>
                <a:gd name="adj" fmla="val 1958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円/楕円 6"/>
            <p:cNvSpPr/>
            <p:nvPr/>
          </p:nvSpPr>
          <p:spPr>
            <a:xfrm>
              <a:off x="3779912" y="5661248"/>
              <a:ext cx="1944215" cy="93610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Meiryo UI" pitchFamily="50" charset="-128"/>
                  <a:ea typeface="Meiryo UI" pitchFamily="50" charset="-128"/>
                  <a:cs typeface="Meiryo UI" pitchFamily="50" charset="-128"/>
                </a:rPr>
                <a:t>森之宮病院</a:t>
              </a:r>
              <a:endParaRPr kumimoji="1" lang="ja-JP" altLang="en-US" sz="1600" dirty="0">
                <a:latin typeface="Meiryo UI" pitchFamily="50" charset="-128"/>
                <a:ea typeface="Meiryo UI" pitchFamily="50" charset="-128"/>
                <a:cs typeface="Meiryo UI" pitchFamily="50" charset="-128"/>
              </a:endParaRPr>
            </a:p>
          </p:txBody>
        </p:sp>
        <p:sp>
          <p:nvSpPr>
            <p:cNvPr id="8" name="正方形/長方形 7"/>
            <p:cNvSpPr/>
            <p:nvPr/>
          </p:nvSpPr>
          <p:spPr>
            <a:xfrm>
              <a:off x="7020272" y="3573016"/>
              <a:ext cx="1944216" cy="50405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Meiryo UI" pitchFamily="50" charset="-128"/>
                  <a:ea typeface="Meiryo UI" pitchFamily="50" charset="-128"/>
                  <a:cs typeface="Meiryo UI" pitchFamily="50" charset="-128"/>
                </a:rPr>
                <a:t>民生委員</a:t>
              </a:r>
              <a:endParaRPr kumimoji="1" lang="ja-JP" altLang="en-US" sz="1600" dirty="0">
                <a:latin typeface="Meiryo UI" pitchFamily="50" charset="-128"/>
                <a:ea typeface="Meiryo UI" pitchFamily="50" charset="-128"/>
                <a:cs typeface="Meiryo UI" pitchFamily="50" charset="-128"/>
              </a:endParaRPr>
            </a:p>
          </p:txBody>
        </p:sp>
        <p:sp>
          <p:nvSpPr>
            <p:cNvPr id="9" name="円/楕円 8"/>
            <p:cNvSpPr/>
            <p:nvPr/>
          </p:nvSpPr>
          <p:spPr>
            <a:xfrm>
              <a:off x="611560" y="4221088"/>
              <a:ext cx="1962393" cy="79863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Meiryo UI" pitchFamily="50" charset="-128"/>
                  <a:ea typeface="Meiryo UI" pitchFamily="50" charset="-128"/>
                  <a:cs typeface="Meiryo UI" pitchFamily="50" charset="-128"/>
                </a:rPr>
                <a:t>ＵＲ西日本</a:t>
              </a:r>
              <a:endParaRPr kumimoji="1" lang="ja-JP" altLang="en-US" sz="1600" dirty="0">
                <a:latin typeface="Meiryo UI" pitchFamily="50" charset="-128"/>
                <a:ea typeface="Meiryo UI" pitchFamily="50" charset="-128"/>
                <a:cs typeface="Meiryo UI" pitchFamily="50" charset="-128"/>
              </a:endParaRPr>
            </a:p>
          </p:txBody>
        </p:sp>
        <p:sp>
          <p:nvSpPr>
            <p:cNvPr id="10" name="テキスト ボックス 9"/>
            <p:cNvSpPr txBox="1"/>
            <p:nvPr/>
          </p:nvSpPr>
          <p:spPr>
            <a:xfrm>
              <a:off x="2339752" y="2498993"/>
              <a:ext cx="4257924" cy="844255"/>
            </a:xfrm>
            <a:prstGeom prst="rect">
              <a:avLst/>
            </a:prstGeom>
            <a:noFill/>
          </p:spPr>
          <p:txBody>
            <a:bodyPr wrap="square" rtlCol="0">
              <a:spAutoFit/>
            </a:bodyPr>
            <a:lstStyle/>
            <a:p>
              <a:pPr algn="ctr"/>
              <a:r>
                <a:rPr lang="ja-JP" altLang="en-US" sz="2000" dirty="0" smtClean="0">
                  <a:latin typeface="Meiryo UI" pitchFamily="50" charset="-128"/>
                  <a:ea typeface="Meiryo UI" pitchFamily="50" charset="-128"/>
                  <a:cs typeface="Meiryo UI" pitchFamily="50" charset="-128"/>
                </a:rPr>
                <a:t>森之宮地域</a:t>
              </a:r>
              <a:endParaRPr lang="en-US" altLang="ja-JP" sz="2000" dirty="0" smtClean="0">
                <a:latin typeface="Meiryo UI" pitchFamily="50" charset="-128"/>
                <a:ea typeface="Meiryo UI" pitchFamily="50" charset="-128"/>
                <a:cs typeface="Meiryo UI" pitchFamily="50" charset="-128"/>
              </a:endParaRPr>
            </a:p>
            <a:p>
              <a:pPr algn="ctr"/>
              <a:r>
                <a:rPr lang="ja-JP" altLang="en-US" sz="2000" dirty="0" smtClean="0">
                  <a:latin typeface="Meiryo UI" pitchFamily="50" charset="-128"/>
                  <a:ea typeface="Meiryo UI" pitchFamily="50" charset="-128"/>
                  <a:cs typeface="Meiryo UI" pitchFamily="50" charset="-128"/>
                </a:rPr>
                <a:t>早期介入・支援のためのネットワーク</a:t>
              </a:r>
              <a:endParaRPr kumimoji="1" lang="en-US" altLang="ja-JP" sz="2000" dirty="0" smtClean="0">
                <a:latin typeface="Meiryo UI" pitchFamily="50" charset="-128"/>
                <a:ea typeface="Meiryo UI" pitchFamily="50" charset="-128"/>
                <a:cs typeface="Meiryo UI" pitchFamily="50" charset="-128"/>
              </a:endParaRPr>
            </a:p>
          </p:txBody>
        </p:sp>
        <p:sp>
          <p:nvSpPr>
            <p:cNvPr id="11" name="正方形/長方形 10"/>
            <p:cNvSpPr/>
            <p:nvPr/>
          </p:nvSpPr>
          <p:spPr>
            <a:xfrm>
              <a:off x="6948264" y="4293096"/>
              <a:ext cx="1944216" cy="50405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Meiryo UI" pitchFamily="50" charset="-128"/>
                  <a:ea typeface="Meiryo UI" pitchFamily="50" charset="-128"/>
                  <a:cs typeface="Meiryo UI" pitchFamily="50" charset="-128"/>
                </a:rPr>
                <a:t>地域団体</a:t>
              </a:r>
              <a:endParaRPr kumimoji="1" lang="ja-JP" altLang="en-US" sz="1600" dirty="0">
                <a:latin typeface="Meiryo UI" pitchFamily="50" charset="-128"/>
                <a:ea typeface="Meiryo UI" pitchFamily="50" charset="-128"/>
                <a:cs typeface="Meiryo UI" pitchFamily="50" charset="-128"/>
              </a:endParaRPr>
            </a:p>
          </p:txBody>
        </p:sp>
        <p:sp>
          <p:nvSpPr>
            <p:cNvPr id="12" name="正方形/長方形 11"/>
            <p:cNvSpPr/>
            <p:nvPr/>
          </p:nvSpPr>
          <p:spPr>
            <a:xfrm>
              <a:off x="6876256" y="2924944"/>
              <a:ext cx="2160240" cy="50405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Meiryo UI" pitchFamily="50" charset="-128"/>
                  <a:ea typeface="Meiryo UI" pitchFamily="50" charset="-128"/>
                  <a:cs typeface="Meiryo UI" pitchFamily="50" charset="-128"/>
                </a:rPr>
                <a:t>区社会福祉協議会</a:t>
              </a:r>
              <a:endParaRPr kumimoji="1" lang="ja-JP" altLang="en-US" sz="1600" dirty="0">
                <a:latin typeface="Meiryo UI" pitchFamily="50" charset="-128"/>
                <a:ea typeface="Meiryo UI" pitchFamily="50" charset="-128"/>
                <a:cs typeface="Meiryo UI" pitchFamily="50" charset="-128"/>
              </a:endParaRPr>
            </a:p>
          </p:txBody>
        </p:sp>
        <p:sp>
          <p:nvSpPr>
            <p:cNvPr id="13" name="正方形/長方形 12"/>
            <p:cNvSpPr/>
            <p:nvPr/>
          </p:nvSpPr>
          <p:spPr>
            <a:xfrm>
              <a:off x="5724128" y="1196752"/>
              <a:ext cx="2655912" cy="50405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Meiryo UI" pitchFamily="50" charset="-128"/>
                  <a:ea typeface="Meiryo UI" pitchFamily="50" charset="-128"/>
                  <a:cs typeface="Meiryo UI" pitchFamily="50" charset="-128"/>
                </a:rPr>
                <a:t>地域包括支援センター</a:t>
              </a:r>
              <a:endParaRPr kumimoji="1" lang="ja-JP" altLang="en-US" dirty="0">
                <a:latin typeface="Meiryo UI" pitchFamily="50" charset="-128"/>
                <a:ea typeface="Meiryo UI" pitchFamily="50" charset="-128"/>
                <a:cs typeface="Meiryo UI" pitchFamily="50" charset="-128"/>
              </a:endParaRPr>
            </a:p>
          </p:txBody>
        </p:sp>
        <p:sp>
          <p:nvSpPr>
            <p:cNvPr id="14" name="正方形/長方形 13"/>
            <p:cNvSpPr/>
            <p:nvPr/>
          </p:nvSpPr>
          <p:spPr>
            <a:xfrm>
              <a:off x="6732240" y="2348880"/>
              <a:ext cx="2138300" cy="50405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latin typeface="Meiryo UI" pitchFamily="50" charset="-128"/>
                  <a:ea typeface="Meiryo UI" pitchFamily="50" charset="-128"/>
                  <a:cs typeface="Meiryo UI" pitchFamily="50" charset="-128"/>
                </a:rPr>
                <a:t>介護保険サービス事業所</a:t>
              </a:r>
              <a:endParaRPr kumimoji="1" lang="ja-JP" altLang="en-US" sz="1200" dirty="0">
                <a:latin typeface="Meiryo UI" pitchFamily="50" charset="-128"/>
                <a:ea typeface="Meiryo UI" pitchFamily="50" charset="-128"/>
                <a:cs typeface="Meiryo UI" pitchFamily="50" charset="-128"/>
              </a:endParaRPr>
            </a:p>
          </p:txBody>
        </p:sp>
        <p:sp>
          <p:nvSpPr>
            <p:cNvPr id="16" name="正方形/長方形 15"/>
            <p:cNvSpPr/>
            <p:nvPr/>
          </p:nvSpPr>
          <p:spPr>
            <a:xfrm>
              <a:off x="1475656" y="5157192"/>
              <a:ext cx="1440160" cy="50405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Meiryo UI" pitchFamily="50" charset="-128"/>
                  <a:ea typeface="Meiryo UI" pitchFamily="50" charset="-128"/>
                  <a:cs typeface="Meiryo UI" pitchFamily="50" charset="-128"/>
                </a:rPr>
                <a:t>関西電力</a:t>
              </a:r>
              <a:endParaRPr kumimoji="1" lang="ja-JP" altLang="en-US" sz="1600" dirty="0">
                <a:latin typeface="Meiryo UI" pitchFamily="50" charset="-128"/>
                <a:ea typeface="Meiryo UI" pitchFamily="50" charset="-128"/>
                <a:cs typeface="Meiryo UI" pitchFamily="50" charset="-128"/>
              </a:endParaRPr>
            </a:p>
          </p:txBody>
        </p:sp>
        <p:sp>
          <p:nvSpPr>
            <p:cNvPr id="17" name="テキスト ボックス 16"/>
            <p:cNvSpPr txBox="1"/>
            <p:nvPr/>
          </p:nvSpPr>
          <p:spPr>
            <a:xfrm>
              <a:off x="2699792" y="3354818"/>
              <a:ext cx="3888432" cy="1211322"/>
            </a:xfrm>
            <a:prstGeom prst="rect">
              <a:avLst/>
            </a:prstGeom>
            <a:noFill/>
          </p:spPr>
          <p:txBody>
            <a:bodyPr wrap="square" rtlCol="0">
              <a:spAutoFit/>
            </a:bodyPr>
            <a:lstStyle/>
            <a:p>
              <a:r>
                <a:rPr lang="ja-JP" altLang="en-US" sz="1200" dirty="0" smtClean="0">
                  <a:latin typeface="メイリオ" pitchFamily="50" charset="-128"/>
                  <a:ea typeface="メイリオ" pitchFamily="50" charset="-128"/>
                  <a:cs typeface="メイリオ" pitchFamily="50" charset="-128"/>
                </a:rPr>
                <a:t>○日常的な情報共有手段の確保</a:t>
              </a:r>
              <a:endParaRPr lang="en-US" altLang="ja-JP" sz="1200" dirty="0" smtClean="0">
                <a:latin typeface="メイリオ" pitchFamily="50" charset="-128"/>
                <a:ea typeface="メイリオ" pitchFamily="50" charset="-128"/>
                <a:cs typeface="メイリオ" pitchFamily="50" charset="-128"/>
              </a:endParaRPr>
            </a:p>
            <a:p>
              <a:r>
                <a:rPr kumimoji="1" lang="ja-JP" altLang="en-US" sz="1200" dirty="0" smtClean="0">
                  <a:latin typeface="メイリオ" pitchFamily="50" charset="-128"/>
                  <a:ea typeface="メイリオ" pitchFamily="50" charset="-128"/>
                  <a:cs typeface="メイリオ" pitchFamily="50" charset="-128"/>
                </a:rPr>
                <a:t>・情報共有、状況把握のしくみやルールづくり</a:t>
              </a:r>
              <a:endParaRPr kumimoji="1" lang="en-US" altLang="ja-JP" sz="1200" dirty="0" smtClean="0">
                <a:latin typeface="メイリオ" pitchFamily="50" charset="-128"/>
                <a:ea typeface="メイリオ" pitchFamily="50" charset="-128"/>
                <a:cs typeface="メイリオ" pitchFamily="50" charset="-128"/>
              </a:endParaRPr>
            </a:p>
            <a:p>
              <a:r>
                <a:rPr lang="ja-JP" altLang="en-US" sz="1200" dirty="0" smtClean="0">
                  <a:latin typeface="メイリオ" pitchFamily="50" charset="-128"/>
                  <a:ea typeface="メイリオ" pitchFamily="50" charset="-128"/>
                  <a:cs typeface="メイリオ" pitchFamily="50" charset="-128"/>
                </a:rPr>
                <a:t>・事故、急変等緊急時即応体制づくり　　など</a:t>
              </a:r>
              <a:endParaRPr lang="en-US" altLang="ja-JP" sz="1200" dirty="0" smtClean="0">
                <a:latin typeface="メイリオ" pitchFamily="50" charset="-128"/>
                <a:ea typeface="メイリオ" pitchFamily="50" charset="-128"/>
                <a:cs typeface="メイリオ" pitchFamily="50" charset="-128"/>
              </a:endParaRPr>
            </a:p>
            <a:p>
              <a:r>
                <a:rPr kumimoji="1" lang="ja-JP" altLang="en-US" sz="1200" dirty="0" smtClean="0">
                  <a:latin typeface="メイリオ" pitchFamily="50" charset="-128"/>
                  <a:ea typeface="メイリオ" pitchFamily="50" charset="-128"/>
                  <a:cs typeface="メイリオ" pitchFamily="50" charset="-128"/>
                </a:rPr>
                <a:t>〇見守り、早期介入・支援体制</a:t>
              </a:r>
              <a:endParaRPr kumimoji="1" lang="en-US" altLang="ja-JP" sz="1200" dirty="0" smtClean="0">
                <a:latin typeface="メイリオ" pitchFamily="50" charset="-128"/>
                <a:ea typeface="メイリオ" pitchFamily="50" charset="-128"/>
                <a:cs typeface="メイリオ" pitchFamily="50" charset="-128"/>
              </a:endParaRPr>
            </a:p>
            <a:p>
              <a:r>
                <a:rPr kumimoji="1" lang="ja-JP" altLang="en-US" sz="1200" dirty="0" smtClean="0">
                  <a:latin typeface="メイリオ" pitchFamily="50" charset="-128"/>
                  <a:ea typeface="メイリオ" pitchFamily="50" charset="-128"/>
                  <a:cs typeface="メイリオ" pitchFamily="50" charset="-128"/>
                </a:rPr>
                <a:t>・連携による早期介入</a:t>
              </a:r>
              <a:r>
                <a:rPr lang="ja-JP" altLang="en-US" sz="1200" dirty="0" smtClean="0">
                  <a:latin typeface="メイリオ" pitchFamily="50" charset="-128"/>
                  <a:ea typeface="メイリオ" pitchFamily="50" charset="-128"/>
                  <a:cs typeface="メイリオ" pitchFamily="50" charset="-128"/>
                </a:rPr>
                <a:t>・支援を実行</a:t>
              </a:r>
              <a:endParaRPr kumimoji="1" lang="en-US" altLang="ja-JP" sz="1200" dirty="0" smtClean="0">
                <a:latin typeface="メイリオ" pitchFamily="50" charset="-128"/>
                <a:ea typeface="メイリオ" pitchFamily="50" charset="-128"/>
                <a:cs typeface="メイリオ" pitchFamily="50" charset="-128"/>
              </a:endParaRPr>
            </a:p>
          </p:txBody>
        </p:sp>
        <p:sp>
          <p:nvSpPr>
            <p:cNvPr id="18" name="正方形/長方形 17"/>
            <p:cNvSpPr/>
            <p:nvPr/>
          </p:nvSpPr>
          <p:spPr>
            <a:xfrm>
              <a:off x="6732240" y="4941168"/>
              <a:ext cx="1251551" cy="50405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Meiryo UI" pitchFamily="50" charset="-128"/>
                  <a:ea typeface="Meiryo UI" pitchFamily="50" charset="-128"/>
                  <a:cs typeface="Meiryo UI" pitchFamily="50" charset="-128"/>
                </a:rPr>
                <a:t>ハザマ薬局</a:t>
              </a:r>
              <a:endParaRPr kumimoji="1" lang="ja-JP" altLang="en-US" sz="1600" dirty="0">
                <a:latin typeface="Meiryo UI" pitchFamily="50" charset="-128"/>
                <a:ea typeface="Meiryo UI" pitchFamily="50" charset="-128"/>
                <a:cs typeface="Meiryo UI" pitchFamily="50" charset="-128"/>
              </a:endParaRPr>
            </a:p>
          </p:txBody>
        </p:sp>
        <p:sp>
          <p:nvSpPr>
            <p:cNvPr id="19" name="正方形/長方形 18"/>
            <p:cNvSpPr/>
            <p:nvPr/>
          </p:nvSpPr>
          <p:spPr>
            <a:xfrm>
              <a:off x="6588224" y="1772816"/>
              <a:ext cx="2146684" cy="50405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latin typeface="Meiryo UI" pitchFamily="50" charset="-128"/>
                  <a:ea typeface="Meiryo UI" pitchFamily="50" charset="-128"/>
                  <a:cs typeface="Meiryo UI" pitchFamily="50" charset="-128"/>
                </a:rPr>
                <a:t>介護支援専門員事業所</a:t>
              </a:r>
              <a:endParaRPr kumimoji="1" lang="ja-JP" altLang="en-US" sz="1200" dirty="0">
                <a:latin typeface="Meiryo UI" pitchFamily="50" charset="-128"/>
                <a:ea typeface="Meiryo UI" pitchFamily="50" charset="-128"/>
                <a:cs typeface="Meiryo UI" pitchFamily="50" charset="-128"/>
              </a:endParaRPr>
            </a:p>
          </p:txBody>
        </p:sp>
        <p:sp>
          <p:nvSpPr>
            <p:cNvPr id="20" name="正方形/長方形 19"/>
            <p:cNvSpPr/>
            <p:nvPr/>
          </p:nvSpPr>
          <p:spPr>
            <a:xfrm>
              <a:off x="2339752" y="5733256"/>
              <a:ext cx="1440160" cy="50405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Meiryo UI" pitchFamily="50" charset="-128"/>
                  <a:ea typeface="Meiryo UI" pitchFamily="50" charset="-128"/>
                  <a:cs typeface="Meiryo UI" pitchFamily="50" charset="-128"/>
                </a:rPr>
                <a:t>大阪</a:t>
              </a:r>
              <a:r>
                <a:rPr lang="ja-JP" altLang="en-US" sz="1600" dirty="0">
                  <a:latin typeface="Meiryo UI" pitchFamily="50" charset="-128"/>
                  <a:ea typeface="Meiryo UI" pitchFamily="50" charset="-128"/>
                  <a:cs typeface="Meiryo UI" pitchFamily="50" charset="-128"/>
                </a:rPr>
                <a:t>ガス</a:t>
              </a:r>
              <a:endParaRPr kumimoji="1" lang="ja-JP" altLang="en-US" sz="1600" dirty="0">
                <a:latin typeface="Meiryo UI" pitchFamily="50" charset="-128"/>
                <a:ea typeface="Meiryo UI" pitchFamily="50" charset="-128"/>
                <a:cs typeface="Meiryo UI" pitchFamily="50" charset="-128"/>
              </a:endParaRPr>
            </a:p>
          </p:txBody>
        </p:sp>
        <p:sp>
          <p:nvSpPr>
            <p:cNvPr id="21" name="円/楕円 20"/>
            <p:cNvSpPr/>
            <p:nvPr/>
          </p:nvSpPr>
          <p:spPr>
            <a:xfrm>
              <a:off x="1024419" y="936486"/>
              <a:ext cx="2243652" cy="8640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大阪市消防局</a:t>
              </a:r>
              <a:endParaRPr kumimoji="1" lang="en-US" altLang="ja-JP" sz="1400" dirty="0" smtClean="0">
                <a:latin typeface="Meiryo UI" pitchFamily="50" charset="-128"/>
                <a:ea typeface="Meiryo UI" pitchFamily="50" charset="-128"/>
                <a:cs typeface="Meiryo UI" pitchFamily="50" charset="-128"/>
              </a:endParaRPr>
            </a:p>
            <a:p>
              <a:pPr algn="ctr"/>
              <a:r>
                <a:rPr lang="ja-JP" altLang="en-US" sz="1400" dirty="0" smtClean="0">
                  <a:latin typeface="Meiryo UI" pitchFamily="50" charset="-128"/>
                  <a:ea typeface="Meiryo UI" pitchFamily="50" charset="-128"/>
                  <a:cs typeface="Meiryo UI" pitchFamily="50" charset="-128"/>
                </a:rPr>
                <a:t>（城東消防署）</a:t>
              </a:r>
              <a:endParaRPr kumimoji="1" lang="ja-JP" altLang="en-US" sz="1400" dirty="0">
                <a:latin typeface="Meiryo UI" pitchFamily="50" charset="-128"/>
                <a:ea typeface="Meiryo UI" pitchFamily="50" charset="-128"/>
                <a:cs typeface="Meiryo UI" pitchFamily="50" charset="-128"/>
              </a:endParaRPr>
            </a:p>
          </p:txBody>
        </p:sp>
        <p:sp>
          <p:nvSpPr>
            <p:cNvPr id="22" name="円/楕円 21"/>
            <p:cNvSpPr/>
            <p:nvPr/>
          </p:nvSpPr>
          <p:spPr>
            <a:xfrm>
              <a:off x="3419872" y="692696"/>
              <a:ext cx="2160240" cy="93610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eiryo UI" pitchFamily="50" charset="-128"/>
                  <a:ea typeface="Meiryo UI" pitchFamily="50" charset="-128"/>
                  <a:cs typeface="Meiryo UI" pitchFamily="50" charset="-128"/>
                </a:rPr>
                <a:t>城東区役所</a:t>
              </a:r>
              <a:endParaRPr kumimoji="1" lang="ja-JP" altLang="en-US" dirty="0">
                <a:latin typeface="Meiryo UI" pitchFamily="50" charset="-128"/>
                <a:ea typeface="Meiryo UI" pitchFamily="50" charset="-128"/>
                <a:cs typeface="Meiryo UI" pitchFamily="50" charset="-128"/>
              </a:endParaRPr>
            </a:p>
          </p:txBody>
        </p:sp>
        <p:sp>
          <p:nvSpPr>
            <p:cNvPr id="23" name="円/楕円 22"/>
            <p:cNvSpPr/>
            <p:nvPr/>
          </p:nvSpPr>
          <p:spPr>
            <a:xfrm>
              <a:off x="683568" y="1916832"/>
              <a:ext cx="2088232" cy="6480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dirty="0" smtClean="0">
                <a:latin typeface="Meiryo UI" pitchFamily="50" charset="-128"/>
                <a:ea typeface="Meiryo UI" pitchFamily="50" charset="-128"/>
                <a:cs typeface="Meiryo UI" pitchFamily="50" charset="-128"/>
              </a:endParaRPr>
            </a:p>
            <a:p>
              <a:pPr algn="ctr"/>
              <a:r>
                <a:rPr kumimoji="1" lang="ja-JP" altLang="en-US" sz="1400" dirty="0" smtClean="0">
                  <a:latin typeface="Meiryo UI" pitchFamily="50" charset="-128"/>
                  <a:ea typeface="Meiryo UI" pitchFamily="50" charset="-128"/>
                  <a:cs typeface="Meiryo UI" pitchFamily="50" charset="-128"/>
                </a:rPr>
                <a:t>大阪市環境局</a:t>
              </a:r>
              <a:endParaRPr kumimoji="1" lang="en-US" altLang="ja-JP" sz="1400" dirty="0" smtClean="0">
                <a:latin typeface="Meiryo UI" pitchFamily="50" charset="-128"/>
                <a:ea typeface="Meiryo UI" pitchFamily="50" charset="-128"/>
                <a:cs typeface="Meiryo UI" pitchFamily="50" charset="-128"/>
              </a:endParaRPr>
            </a:p>
            <a:p>
              <a:pPr algn="ctr"/>
              <a:endParaRPr kumimoji="1" lang="ja-JP" altLang="en-US" sz="1400" dirty="0">
                <a:latin typeface="Meiryo UI" pitchFamily="50" charset="-128"/>
                <a:ea typeface="Meiryo UI" pitchFamily="50" charset="-128"/>
                <a:cs typeface="Meiryo UI" pitchFamily="50" charset="-128"/>
              </a:endParaRPr>
            </a:p>
          </p:txBody>
        </p:sp>
        <p:sp>
          <p:nvSpPr>
            <p:cNvPr id="24" name="円/楕円 23"/>
            <p:cNvSpPr/>
            <p:nvPr/>
          </p:nvSpPr>
          <p:spPr>
            <a:xfrm>
              <a:off x="-55701" y="2528900"/>
              <a:ext cx="2160240" cy="648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dirty="0" smtClean="0">
                <a:latin typeface="Meiryo UI" pitchFamily="50" charset="-128"/>
                <a:ea typeface="Meiryo UI" pitchFamily="50" charset="-128"/>
                <a:cs typeface="Meiryo UI" pitchFamily="50" charset="-128"/>
              </a:endParaRPr>
            </a:p>
            <a:p>
              <a:pPr algn="ctr"/>
              <a:r>
                <a:rPr kumimoji="1" lang="ja-JP" altLang="en-US" sz="1400" dirty="0" smtClean="0">
                  <a:latin typeface="Meiryo UI" pitchFamily="50" charset="-128"/>
                  <a:ea typeface="Meiryo UI" pitchFamily="50" charset="-128"/>
                  <a:cs typeface="Meiryo UI" pitchFamily="50" charset="-128"/>
                </a:rPr>
                <a:t>大阪市水道局</a:t>
              </a:r>
              <a:endParaRPr kumimoji="1" lang="en-US" altLang="ja-JP" sz="1400" dirty="0" smtClean="0">
                <a:latin typeface="Meiryo UI" pitchFamily="50" charset="-128"/>
                <a:ea typeface="Meiryo UI" pitchFamily="50" charset="-128"/>
                <a:cs typeface="Meiryo UI" pitchFamily="50" charset="-128"/>
              </a:endParaRPr>
            </a:p>
            <a:p>
              <a:pPr algn="ctr"/>
              <a:endParaRPr kumimoji="1" lang="ja-JP" altLang="en-US" sz="1400" dirty="0">
                <a:latin typeface="Meiryo UI" pitchFamily="50" charset="-128"/>
                <a:ea typeface="Meiryo UI" pitchFamily="50" charset="-128"/>
                <a:cs typeface="Meiryo UI" pitchFamily="50" charset="-128"/>
              </a:endParaRPr>
            </a:p>
          </p:txBody>
        </p:sp>
        <p:sp>
          <p:nvSpPr>
            <p:cNvPr id="25" name="正方形/長方形 24"/>
            <p:cNvSpPr/>
            <p:nvPr/>
          </p:nvSpPr>
          <p:spPr>
            <a:xfrm>
              <a:off x="5724128" y="5517232"/>
              <a:ext cx="1251551" cy="504056"/>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Meiryo UI" pitchFamily="50" charset="-128"/>
                  <a:ea typeface="Meiryo UI" pitchFamily="50" charset="-128"/>
                  <a:cs typeface="Meiryo UI" pitchFamily="50" charset="-128"/>
                </a:rPr>
                <a:t>大学等</a:t>
              </a:r>
              <a:endParaRPr kumimoji="1" lang="ja-JP" altLang="en-US" sz="1600" dirty="0">
                <a:latin typeface="Meiryo UI" pitchFamily="50" charset="-128"/>
                <a:ea typeface="Meiryo UI" pitchFamily="50" charset="-128"/>
                <a:cs typeface="Meiryo UI" pitchFamily="50" charset="-128"/>
              </a:endParaRPr>
            </a:p>
          </p:txBody>
        </p:sp>
      </p:grpSp>
      <p:sp>
        <p:nvSpPr>
          <p:cNvPr id="26" name="円/楕円 25"/>
          <p:cNvSpPr/>
          <p:nvPr/>
        </p:nvSpPr>
        <p:spPr>
          <a:xfrm>
            <a:off x="467544" y="3455870"/>
            <a:ext cx="2093501" cy="82755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府警本部</a:t>
            </a:r>
            <a:r>
              <a:rPr kumimoji="1" lang="en-US" altLang="ja-JP" dirty="0" smtClean="0"/>
              <a:t/>
            </a:r>
            <a:br>
              <a:rPr kumimoji="1" lang="en-US" altLang="ja-JP" dirty="0" smtClean="0"/>
            </a:br>
            <a:r>
              <a:rPr kumimoji="1" lang="ja-JP" altLang="en-US" sz="1600" dirty="0" smtClean="0"/>
              <a:t>（城東警察署）</a:t>
            </a:r>
            <a:endParaRPr kumimoji="1" lang="ja-JP" altLang="en-US" sz="1600" dirty="0"/>
          </a:p>
        </p:txBody>
      </p:sp>
    </p:spTree>
    <p:extLst>
      <p:ext uri="{BB962C8B-B14F-4D97-AF65-F5344CB8AC3E}">
        <p14:creationId xmlns:p14="http://schemas.microsoft.com/office/powerpoint/2010/main" val="42159012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AADD1205-76E9-4A0D-9290-3BB85703424D}" type="slidenum">
              <a:rPr kumimoji="1" lang="ja-JP" altLang="en-US" smtClean="0"/>
              <a:pPr/>
              <a:t>78</a:t>
            </a:fld>
            <a:endParaRPr kumimoji="1" lang="ja-JP" altLang="en-US" dirty="0"/>
          </a:p>
        </p:txBody>
      </p:sp>
      <p:sp>
        <p:nvSpPr>
          <p:cNvPr id="5" name="タイトル 1"/>
          <p:cNvSpPr txBox="1">
            <a:spLocks/>
          </p:cNvSpPr>
          <p:nvPr/>
        </p:nvSpPr>
        <p:spPr>
          <a:xfrm>
            <a:off x="0" y="114201"/>
            <a:ext cx="9180512" cy="578495"/>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000" b="1" smtClean="0">
                <a:latin typeface="メイリオ" pitchFamily="50" charset="-128"/>
                <a:ea typeface="メイリオ" pitchFamily="50" charset="-128"/>
                <a:cs typeface="メイリオ" pitchFamily="50" charset="-128"/>
              </a:rPr>
              <a:t>　◆孤立死防止に向けた入居者情報の関係者間共有方法について</a:t>
            </a:r>
            <a:endParaRPr lang="ja-JP" altLang="en-US" sz="2000" b="1" dirty="0">
              <a:latin typeface="メイリオ" pitchFamily="50" charset="-128"/>
              <a:ea typeface="メイリオ" pitchFamily="50" charset="-128"/>
              <a:cs typeface="メイリオ" pitchFamily="50" charset="-128"/>
            </a:endParaRPr>
          </a:p>
        </p:txBody>
      </p:sp>
      <p:sp>
        <p:nvSpPr>
          <p:cNvPr id="6" name="タイトル 1"/>
          <p:cNvSpPr txBox="1">
            <a:spLocks/>
          </p:cNvSpPr>
          <p:nvPr/>
        </p:nvSpPr>
        <p:spPr>
          <a:xfrm>
            <a:off x="251520" y="692696"/>
            <a:ext cx="5832648" cy="57606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ja-JP" altLang="en-US" sz="2400" noProof="0" dirty="0" smtClean="0">
                <a:solidFill>
                  <a:schemeClr val="accent1">
                    <a:lumMod val="75000"/>
                  </a:schemeClr>
                </a:solidFill>
                <a:latin typeface="HGPｺﾞｼｯｸE" pitchFamily="50" charset="-128"/>
                <a:ea typeface="HGPｺﾞｼｯｸE" pitchFamily="50" charset="-128"/>
                <a:cs typeface="メイリオ" pitchFamily="50" charset="-128"/>
              </a:rPr>
              <a:t>⇒</a:t>
            </a:r>
            <a:r>
              <a:rPr kumimoji="1" lang="ja-JP" altLang="en-US" sz="2400" b="0" i="0" u="none" strike="noStrike" kern="1200" cap="none" spc="0" normalizeH="0" baseline="0" noProof="0" dirty="0" smtClean="0">
                <a:ln>
                  <a:noFill/>
                </a:ln>
                <a:solidFill>
                  <a:schemeClr val="accent1">
                    <a:lumMod val="75000"/>
                  </a:schemeClr>
                </a:solidFill>
                <a:effectLst/>
                <a:uLnTx/>
                <a:uFillTx/>
                <a:latin typeface="HGPｺﾞｼｯｸE" pitchFamily="50" charset="-128"/>
                <a:ea typeface="HGPｺﾞｼｯｸE" pitchFamily="50" charset="-128"/>
                <a:cs typeface="メイリオ" pitchFamily="50" charset="-128"/>
              </a:rPr>
              <a:t>ＳＴＥＰ１　情報の</a:t>
            </a:r>
            <a:r>
              <a:rPr lang="ja-JP" altLang="en-US" sz="2400" dirty="0" smtClean="0">
                <a:solidFill>
                  <a:schemeClr val="accent1">
                    <a:lumMod val="75000"/>
                  </a:schemeClr>
                </a:solidFill>
                <a:latin typeface="HGPｺﾞｼｯｸE" pitchFamily="50" charset="-128"/>
                <a:ea typeface="HGPｺﾞｼｯｸE" pitchFamily="50" charset="-128"/>
                <a:cs typeface="メイリオ" pitchFamily="50" charset="-128"/>
              </a:rPr>
              <a:t>保有状況の確認</a:t>
            </a:r>
            <a:endParaRPr kumimoji="1" lang="ja-JP" altLang="en-US" sz="2400" b="0" i="0" u="none" strike="noStrike" kern="1200" cap="none" spc="0" normalizeH="0" baseline="0" noProof="0" dirty="0">
              <a:ln>
                <a:noFill/>
              </a:ln>
              <a:solidFill>
                <a:schemeClr val="accent1">
                  <a:lumMod val="75000"/>
                </a:schemeClr>
              </a:solidFill>
              <a:effectLst/>
              <a:uLnTx/>
              <a:uFillTx/>
              <a:latin typeface="HGPｺﾞｼｯｸE" pitchFamily="50" charset="-128"/>
              <a:ea typeface="HGPｺﾞｼｯｸE" pitchFamily="50" charset="-128"/>
              <a:cs typeface="メイリオ" pitchFamily="50" charset="-128"/>
            </a:endParaRPr>
          </a:p>
        </p:txBody>
      </p:sp>
      <p:sp>
        <p:nvSpPr>
          <p:cNvPr id="7" name="テキスト ボックス 6"/>
          <p:cNvSpPr txBox="1"/>
          <p:nvPr/>
        </p:nvSpPr>
        <p:spPr>
          <a:xfrm>
            <a:off x="323528" y="4183920"/>
            <a:ext cx="8568952" cy="147732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US" altLang="ja-JP" dirty="0" smtClean="0">
              <a:latin typeface="メイリオ" pitchFamily="50" charset="-128"/>
              <a:ea typeface="メイリオ" pitchFamily="50" charset="-128"/>
              <a:cs typeface="メイリオ" pitchFamily="50" charset="-128"/>
            </a:endParaRPr>
          </a:p>
          <a:p>
            <a:r>
              <a:rPr lang="ja-JP" altLang="en-US" dirty="0" smtClean="0">
                <a:latin typeface="メイリオ" pitchFamily="50" charset="-128"/>
                <a:ea typeface="メイリオ" pitchFamily="50" charset="-128"/>
                <a:cs typeface="メイリオ" pitchFamily="50" charset="-128"/>
              </a:rPr>
              <a:t>・関係機関における情報ネットワークについての本人同意取得と情報</a:t>
            </a:r>
            <a:r>
              <a:rPr lang="ja-JP" altLang="en-US" dirty="0">
                <a:latin typeface="メイリオ" pitchFamily="50" charset="-128"/>
                <a:ea typeface="メイリオ" pitchFamily="50" charset="-128"/>
                <a:cs typeface="メイリオ" pitchFamily="50" charset="-128"/>
              </a:rPr>
              <a:t>共有</a:t>
            </a:r>
            <a:endParaRPr lang="en-US" altLang="ja-JP" dirty="0" smtClean="0">
              <a:latin typeface="メイリオ" pitchFamily="50" charset="-128"/>
              <a:ea typeface="メイリオ" pitchFamily="50" charset="-128"/>
              <a:cs typeface="メイリオ" pitchFamily="50" charset="-128"/>
            </a:endParaRPr>
          </a:p>
          <a:p>
            <a:r>
              <a:rPr kumimoji="1" lang="ja-JP" altLang="en-US" dirty="0" smtClean="0">
                <a:latin typeface="メイリオ" pitchFamily="50" charset="-128"/>
                <a:ea typeface="メイリオ" pitchFamily="50" charset="-128"/>
                <a:cs typeface="メイリオ" pitchFamily="50" charset="-128"/>
              </a:rPr>
              <a:t>・関係機関連名での一斉調査、地域団体と協力した個別訪問調査や声掛けに</a:t>
            </a:r>
            <a:endParaRPr kumimoji="1" lang="en-US" altLang="ja-JP" dirty="0" smtClean="0">
              <a:latin typeface="メイリオ" pitchFamily="50" charset="-128"/>
              <a:ea typeface="メイリオ" pitchFamily="50" charset="-128"/>
              <a:cs typeface="メイリオ" pitchFamily="50" charset="-128"/>
            </a:endParaRPr>
          </a:p>
          <a:p>
            <a:r>
              <a:rPr lang="ja-JP" altLang="en-US" dirty="0" smtClean="0">
                <a:latin typeface="メイリオ" pitchFamily="50" charset="-128"/>
                <a:ea typeface="メイリオ" pitchFamily="50" charset="-128"/>
                <a:cs typeface="メイリオ" pitchFamily="50" charset="-128"/>
              </a:rPr>
              <a:t>　</a:t>
            </a:r>
            <a:r>
              <a:rPr kumimoji="1" lang="ja-JP" altLang="en-US" dirty="0" smtClean="0">
                <a:latin typeface="メイリオ" pitchFamily="50" charset="-128"/>
                <a:ea typeface="メイリオ" pitchFamily="50" charset="-128"/>
                <a:cs typeface="メイリオ" pitchFamily="50" charset="-128"/>
              </a:rPr>
              <a:t>よる状況把握と情報共有への本人同意取得のためのアプローチ　など</a:t>
            </a:r>
            <a:endParaRPr kumimoji="1" lang="en-US" altLang="ja-JP" dirty="0" smtClean="0">
              <a:latin typeface="メイリオ" pitchFamily="50" charset="-128"/>
              <a:ea typeface="メイリオ" pitchFamily="50" charset="-128"/>
              <a:cs typeface="メイリオ" pitchFamily="50" charset="-128"/>
            </a:endParaRPr>
          </a:p>
          <a:p>
            <a:endParaRPr kumimoji="1" lang="ja-JP" altLang="en-US" dirty="0">
              <a:latin typeface="メイリオ" pitchFamily="50" charset="-128"/>
              <a:ea typeface="メイリオ" pitchFamily="50" charset="-128"/>
              <a:cs typeface="メイリオ" pitchFamily="50" charset="-128"/>
            </a:endParaRPr>
          </a:p>
        </p:txBody>
      </p:sp>
      <p:sp>
        <p:nvSpPr>
          <p:cNvPr id="8" name="テキスト ボックス 7"/>
          <p:cNvSpPr txBox="1"/>
          <p:nvPr/>
        </p:nvSpPr>
        <p:spPr>
          <a:xfrm>
            <a:off x="323528" y="1340768"/>
            <a:ext cx="8604448"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en-US" altLang="ja-JP" dirty="0" smtClean="0">
              <a:latin typeface="メイリオ" pitchFamily="50" charset="-128"/>
              <a:ea typeface="メイリオ" pitchFamily="50" charset="-128"/>
              <a:cs typeface="メイリオ" pitchFamily="50" charset="-128"/>
            </a:endParaRPr>
          </a:p>
          <a:p>
            <a:r>
              <a:rPr lang="ja-JP" altLang="en-US" dirty="0" smtClean="0">
                <a:latin typeface="メイリオ" pitchFamily="50" charset="-128"/>
                <a:ea typeface="メイリオ" pitchFamily="50" charset="-128"/>
                <a:cs typeface="メイリオ" pitchFamily="50" charset="-128"/>
              </a:rPr>
              <a:t>・情報の把握状況を共有するため、</a:t>
            </a:r>
            <a:r>
              <a:rPr kumimoji="1" lang="ja-JP" altLang="en-US" dirty="0" smtClean="0">
                <a:latin typeface="メイリオ" pitchFamily="50" charset="-128"/>
                <a:ea typeface="メイリオ" pitchFamily="50" charset="-128"/>
                <a:cs typeface="メイリオ" pitchFamily="50" charset="-128"/>
              </a:rPr>
              <a:t>懸念事項、問題となる事象をつかんだ際の</a:t>
            </a:r>
            <a:endParaRPr kumimoji="1" lang="en-US" altLang="ja-JP" dirty="0" smtClean="0">
              <a:latin typeface="メイリオ" pitchFamily="50" charset="-128"/>
              <a:ea typeface="メイリオ" pitchFamily="50" charset="-128"/>
              <a:cs typeface="メイリオ" pitchFamily="50" charset="-128"/>
            </a:endParaRPr>
          </a:p>
          <a:p>
            <a:r>
              <a:rPr lang="ja-JP" altLang="en-US" dirty="0" smtClean="0">
                <a:latin typeface="メイリオ" pitchFamily="50" charset="-128"/>
                <a:ea typeface="メイリオ" pitchFamily="50" charset="-128"/>
                <a:cs typeface="メイリオ" pitchFamily="50" charset="-128"/>
              </a:rPr>
              <a:t>　</a:t>
            </a:r>
            <a:r>
              <a:rPr kumimoji="1" lang="ja-JP" altLang="en-US" dirty="0" smtClean="0">
                <a:latin typeface="メイリオ" pitchFamily="50" charset="-128"/>
                <a:ea typeface="メイリオ" pitchFamily="50" charset="-128"/>
                <a:cs typeface="メイリオ" pitchFamily="50" charset="-128"/>
              </a:rPr>
              <a:t>連絡・情報共有ルールを取り決め、運用する</a:t>
            </a:r>
            <a:endParaRPr kumimoji="1" lang="en-US" altLang="ja-JP" dirty="0" smtClean="0">
              <a:latin typeface="メイリオ" pitchFamily="50" charset="-128"/>
              <a:ea typeface="メイリオ" pitchFamily="50" charset="-128"/>
              <a:cs typeface="メイリオ" pitchFamily="50" charset="-128"/>
            </a:endParaRPr>
          </a:p>
          <a:p>
            <a:r>
              <a:rPr lang="ja-JP" altLang="en-US" dirty="0" smtClean="0">
                <a:latin typeface="メイリオ" pitchFamily="50" charset="-128"/>
                <a:ea typeface="メイリオ" pitchFamily="50" charset="-128"/>
                <a:cs typeface="メイリオ" pitchFamily="50" charset="-128"/>
              </a:rPr>
              <a:t>・必要に応じて、関係機関が横断的に問題に対処するしくみ（ネットワーク）</a:t>
            </a:r>
            <a:endParaRPr lang="en-US" altLang="ja-JP" dirty="0" smtClean="0">
              <a:latin typeface="メイリオ" pitchFamily="50" charset="-128"/>
              <a:ea typeface="メイリオ" pitchFamily="50" charset="-128"/>
              <a:cs typeface="メイリオ" pitchFamily="50" charset="-128"/>
            </a:endParaRPr>
          </a:p>
          <a:p>
            <a:r>
              <a:rPr lang="ja-JP" altLang="en-US" dirty="0" smtClean="0">
                <a:latin typeface="メイリオ" pitchFamily="50" charset="-128"/>
                <a:ea typeface="メイリオ" pitchFamily="50" charset="-128"/>
                <a:cs typeface="メイリオ" pitchFamily="50" charset="-128"/>
              </a:rPr>
              <a:t>　をつくる</a:t>
            </a:r>
            <a:endParaRPr lang="en-US" altLang="ja-JP" dirty="0" smtClean="0">
              <a:latin typeface="メイリオ" pitchFamily="50" charset="-128"/>
              <a:ea typeface="メイリオ" pitchFamily="50" charset="-128"/>
              <a:cs typeface="メイリオ" pitchFamily="50" charset="-128"/>
            </a:endParaRPr>
          </a:p>
          <a:p>
            <a:endParaRPr kumimoji="1" lang="ja-JP" altLang="en-US" dirty="0">
              <a:latin typeface="メイリオ" pitchFamily="50" charset="-128"/>
              <a:ea typeface="メイリオ" pitchFamily="50" charset="-128"/>
              <a:cs typeface="メイリオ" pitchFamily="50" charset="-128"/>
            </a:endParaRPr>
          </a:p>
        </p:txBody>
      </p:sp>
      <p:sp>
        <p:nvSpPr>
          <p:cNvPr id="9" name="タイトル 1"/>
          <p:cNvSpPr txBox="1">
            <a:spLocks/>
          </p:cNvSpPr>
          <p:nvPr/>
        </p:nvSpPr>
        <p:spPr>
          <a:xfrm>
            <a:off x="251520" y="3535848"/>
            <a:ext cx="8496944" cy="576064"/>
          </a:xfrm>
          <a:prstGeom prst="rect">
            <a:avLst/>
          </a:prstGeom>
        </p:spPr>
        <p:txBody>
          <a:bodyPr vert="horz" lIns="91440" tIns="45720" rIns="91440" bIns="45720" rtlCol="0" anchor="ctr">
            <a:noAutofit/>
          </a:bodyPr>
          <a:lstStyle/>
          <a:p>
            <a:pPr lvl="0">
              <a:spcBef>
                <a:spcPct val="0"/>
              </a:spcBef>
              <a:defRPr/>
            </a:pPr>
            <a:r>
              <a:rPr lang="ja-JP" altLang="en-US" sz="2400" noProof="0" dirty="0" smtClean="0">
                <a:solidFill>
                  <a:schemeClr val="accent1">
                    <a:lumMod val="75000"/>
                  </a:schemeClr>
                </a:solidFill>
                <a:latin typeface="HGPｺﾞｼｯｸE" pitchFamily="50" charset="-128"/>
                <a:ea typeface="HGPｺﾞｼｯｸE" pitchFamily="50" charset="-128"/>
                <a:cs typeface="メイリオ" pitchFamily="50" charset="-128"/>
              </a:rPr>
              <a:t>⇒</a:t>
            </a:r>
            <a:r>
              <a:rPr kumimoji="1" lang="ja-JP" altLang="en-US" sz="2400" b="0" i="0" u="none" strike="noStrike" kern="1200" cap="none" spc="0" normalizeH="0" baseline="0" noProof="0" dirty="0" smtClean="0">
                <a:ln>
                  <a:noFill/>
                </a:ln>
                <a:solidFill>
                  <a:schemeClr val="accent1">
                    <a:lumMod val="75000"/>
                  </a:schemeClr>
                </a:solidFill>
                <a:effectLst/>
                <a:uLnTx/>
                <a:uFillTx/>
                <a:latin typeface="HGPｺﾞｼｯｸE" pitchFamily="50" charset="-128"/>
                <a:ea typeface="HGPｺﾞｼｯｸE" pitchFamily="50" charset="-128"/>
                <a:cs typeface="メイリオ" pitchFamily="50" charset="-128"/>
              </a:rPr>
              <a:t>ＳＴＥＰ</a:t>
            </a:r>
            <a:r>
              <a:rPr lang="ja-JP" altLang="en-US" sz="2400" dirty="0" smtClean="0">
                <a:solidFill>
                  <a:schemeClr val="accent1">
                    <a:lumMod val="75000"/>
                  </a:schemeClr>
                </a:solidFill>
                <a:latin typeface="HGPｺﾞｼｯｸE" pitchFamily="50" charset="-128"/>
                <a:ea typeface="HGPｺﾞｼｯｸE" pitchFamily="50" charset="-128"/>
                <a:cs typeface="メイリオ" pitchFamily="50" charset="-128"/>
              </a:rPr>
              <a:t>２</a:t>
            </a:r>
            <a:r>
              <a:rPr kumimoji="1" lang="ja-JP" altLang="en-US" sz="2400" b="0" i="0" u="none" strike="noStrike" kern="1200" cap="none" spc="0" normalizeH="0" baseline="0" noProof="0" dirty="0" smtClean="0">
                <a:ln>
                  <a:noFill/>
                </a:ln>
                <a:solidFill>
                  <a:schemeClr val="accent1">
                    <a:lumMod val="75000"/>
                  </a:schemeClr>
                </a:solidFill>
                <a:effectLst/>
                <a:uLnTx/>
                <a:uFillTx/>
                <a:latin typeface="HGPｺﾞｼｯｸE" pitchFamily="50" charset="-128"/>
                <a:ea typeface="HGPｺﾞｼｯｸE" pitchFamily="50" charset="-128"/>
                <a:cs typeface="メイリオ" pitchFamily="50" charset="-128"/>
              </a:rPr>
              <a:t>　</a:t>
            </a:r>
            <a:r>
              <a:rPr lang="ja-JP" altLang="en-US" sz="2400" dirty="0" smtClean="0">
                <a:solidFill>
                  <a:schemeClr val="accent1">
                    <a:lumMod val="75000"/>
                  </a:schemeClr>
                </a:solidFill>
                <a:latin typeface="HGPｺﾞｼｯｸE" pitchFamily="50" charset="-128"/>
                <a:ea typeface="HGPｺﾞｼｯｸE" pitchFamily="50" charset="-128"/>
                <a:cs typeface="メイリオ" pitchFamily="50" charset="-128"/>
              </a:rPr>
              <a:t>森之宮地域早期介入・支援のためのネットワーク</a:t>
            </a:r>
            <a:endParaRPr kumimoji="1" lang="ja-JP" altLang="en-US" sz="2400" b="0" i="0" u="none" strike="noStrike" kern="1200" cap="none" spc="0" normalizeH="0" baseline="0" noProof="0" dirty="0">
              <a:ln>
                <a:noFill/>
              </a:ln>
              <a:solidFill>
                <a:schemeClr val="accent1">
                  <a:lumMod val="75000"/>
                </a:schemeClr>
              </a:solidFill>
              <a:effectLst/>
              <a:uLnTx/>
              <a:uFillTx/>
              <a:latin typeface="HGPｺﾞｼｯｸE" pitchFamily="50" charset="-128"/>
              <a:ea typeface="HGPｺﾞｼｯｸE" pitchFamily="50" charset="-128"/>
              <a:cs typeface="メイリオ" pitchFamily="50" charset="-128"/>
            </a:endParaRPr>
          </a:p>
        </p:txBody>
      </p:sp>
      <p:sp>
        <p:nvSpPr>
          <p:cNvPr id="10" name="テキスト ボックス 9"/>
          <p:cNvSpPr txBox="1"/>
          <p:nvPr/>
        </p:nvSpPr>
        <p:spPr>
          <a:xfrm>
            <a:off x="5520461" y="6561091"/>
            <a:ext cx="360040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solidFill>
                  <a:prstClr val="black"/>
                </a:solidFill>
                <a:latin typeface="Meiryo UI" pitchFamily="50" charset="-128"/>
                <a:ea typeface="Meiryo UI" pitchFamily="50" charset="-128"/>
                <a:cs typeface="Meiryo UI" pitchFamily="50" charset="-128"/>
              </a:rPr>
              <a:t>平成</a:t>
            </a:r>
            <a:r>
              <a:rPr lang="en-US" altLang="ja-JP" sz="1200" dirty="0" smtClean="0">
                <a:solidFill>
                  <a:prstClr val="black"/>
                </a:solidFill>
                <a:latin typeface="Meiryo UI" pitchFamily="50" charset="-128"/>
                <a:ea typeface="Meiryo UI" pitchFamily="50" charset="-128"/>
                <a:cs typeface="Meiryo UI" pitchFamily="50" charset="-128"/>
              </a:rPr>
              <a:t>27</a:t>
            </a:r>
            <a:r>
              <a:rPr lang="ja-JP" altLang="en-US" sz="1200" dirty="0" smtClean="0">
                <a:solidFill>
                  <a:prstClr val="black"/>
                </a:solidFill>
                <a:latin typeface="Meiryo UI" pitchFamily="50" charset="-128"/>
                <a:ea typeface="Meiryo UI" pitchFamily="50" charset="-128"/>
                <a:cs typeface="Meiryo UI" pitchFamily="50" charset="-128"/>
              </a:rPr>
              <a:t>年</a:t>
            </a:r>
            <a:r>
              <a:rPr lang="en-US" altLang="ja-JP" sz="1200" dirty="0">
                <a:solidFill>
                  <a:prstClr val="black"/>
                </a:solidFill>
                <a:latin typeface="Meiryo UI" pitchFamily="50" charset="-128"/>
                <a:ea typeface="Meiryo UI" pitchFamily="50" charset="-128"/>
                <a:cs typeface="Meiryo UI" pitchFamily="50" charset="-128"/>
              </a:rPr>
              <a:t>11</a:t>
            </a:r>
            <a:r>
              <a:rPr lang="ja-JP" altLang="en-US" sz="1200" dirty="0" smtClean="0">
                <a:solidFill>
                  <a:prstClr val="black"/>
                </a:solidFill>
                <a:latin typeface="Meiryo UI" pitchFamily="50" charset="-128"/>
                <a:ea typeface="Meiryo UI" pitchFamily="50" charset="-128"/>
                <a:cs typeface="Meiryo UI" pitchFamily="50" charset="-128"/>
              </a:rPr>
              <a:t>月城東区作成資料より</a:t>
            </a:r>
            <a:endParaRPr lang="en-US" altLang="ja-JP" sz="1200" dirty="0" smtClean="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091246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正方形/長方形 51"/>
          <p:cNvSpPr/>
          <p:nvPr/>
        </p:nvSpPr>
        <p:spPr>
          <a:xfrm>
            <a:off x="695925" y="1403350"/>
            <a:ext cx="1380530" cy="619125"/>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400" dirty="0" smtClean="0">
                <a:solidFill>
                  <a:schemeClr val="tx1"/>
                </a:solidFill>
                <a:latin typeface="Meiryo UI" pitchFamily="50" charset="-128"/>
                <a:ea typeface="Meiryo UI" pitchFamily="50" charset="-128"/>
                <a:cs typeface="Meiryo UI" pitchFamily="50" charset="-128"/>
              </a:rPr>
              <a:t>予防・疾病管理、府民行動変革</a:t>
            </a:r>
            <a:endParaRPr lang="en-US" sz="1400" dirty="0">
              <a:solidFill>
                <a:schemeClr val="tx1"/>
              </a:solidFill>
              <a:latin typeface="Meiryo UI" pitchFamily="50" charset="-128"/>
              <a:ea typeface="Meiryo UI" pitchFamily="50" charset="-128"/>
              <a:cs typeface="Meiryo UI" pitchFamily="50" charset="-128"/>
            </a:endParaRPr>
          </a:p>
        </p:txBody>
      </p:sp>
      <p:sp>
        <p:nvSpPr>
          <p:cNvPr id="54" name="正方形/長方形 53"/>
          <p:cNvSpPr/>
          <p:nvPr/>
        </p:nvSpPr>
        <p:spPr>
          <a:xfrm>
            <a:off x="5733702" y="1403350"/>
            <a:ext cx="1277938" cy="636588"/>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健康</a:t>
            </a:r>
            <a:r>
              <a:rPr lang="ja-JP" altLang="en-US" sz="1200" dirty="0">
                <a:solidFill>
                  <a:schemeClr val="tx1"/>
                </a:solidFill>
                <a:latin typeface="Meiryo UI" pitchFamily="50" charset="-128"/>
                <a:ea typeface="Meiryo UI" pitchFamily="50" charset="-128"/>
                <a:cs typeface="Meiryo UI" pitchFamily="50" charset="-128"/>
              </a:rPr>
              <a:t>指標の</a:t>
            </a:r>
            <a:r>
              <a:rPr lang="ja-JP" altLang="en-US" sz="1200" dirty="0" smtClean="0">
                <a:solidFill>
                  <a:schemeClr val="tx1"/>
                </a:solidFill>
                <a:latin typeface="Meiryo UI" pitchFamily="50" charset="-128"/>
                <a:ea typeface="Meiryo UI" pitchFamily="50" charset="-128"/>
                <a:cs typeface="Meiryo UI" pitchFamily="50" charset="-128"/>
              </a:rPr>
              <a:t>向上</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健康格差</a:t>
            </a:r>
            <a:r>
              <a:rPr lang="ja-JP" altLang="en-US" sz="1200" dirty="0" smtClean="0">
                <a:solidFill>
                  <a:schemeClr val="tx1"/>
                </a:solidFill>
                <a:latin typeface="Meiryo UI" pitchFamily="50" charset="-128"/>
                <a:ea typeface="Meiryo UI" pitchFamily="50" charset="-128"/>
                <a:cs typeface="Meiryo UI" pitchFamily="50" charset="-128"/>
              </a:rPr>
              <a:t>の</a:t>
            </a:r>
            <a:r>
              <a:rPr lang="ja-JP" altLang="en-US" sz="1200" dirty="0">
                <a:solidFill>
                  <a:schemeClr val="tx1"/>
                </a:solidFill>
                <a:latin typeface="Meiryo UI" pitchFamily="50" charset="-128"/>
                <a:ea typeface="Meiryo UI" pitchFamily="50" charset="-128"/>
                <a:cs typeface="Meiryo UI" pitchFamily="50" charset="-128"/>
              </a:rPr>
              <a:t>解消</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58" name="テキスト ボックス 57"/>
          <p:cNvSpPr txBox="1"/>
          <p:nvPr/>
        </p:nvSpPr>
        <p:spPr>
          <a:xfrm>
            <a:off x="2070770" y="1557338"/>
            <a:ext cx="530225" cy="36671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ja-JP" altLang="en-US" dirty="0">
                <a:solidFill>
                  <a:schemeClr val="tx1"/>
                </a:solidFill>
                <a:latin typeface="Meiryo UI" pitchFamily="50" charset="-128"/>
                <a:ea typeface="Meiryo UI" pitchFamily="50" charset="-128"/>
                <a:cs typeface="Meiryo UI" pitchFamily="50" charset="-128"/>
              </a:rPr>
              <a:t>＝</a:t>
            </a:r>
            <a:endParaRPr lang="en-US" dirty="0">
              <a:solidFill>
                <a:schemeClr val="tx1"/>
              </a:solidFill>
              <a:latin typeface="Meiryo UI" pitchFamily="50" charset="-128"/>
              <a:ea typeface="Meiryo UI" pitchFamily="50" charset="-128"/>
              <a:cs typeface="Meiryo UI" pitchFamily="50" charset="-128"/>
            </a:endParaRPr>
          </a:p>
        </p:txBody>
      </p:sp>
      <p:sp>
        <p:nvSpPr>
          <p:cNvPr id="59" name="テキスト ボックス 58"/>
          <p:cNvSpPr txBox="1"/>
          <p:nvPr/>
        </p:nvSpPr>
        <p:spPr>
          <a:xfrm>
            <a:off x="5317777" y="1557338"/>
            <a:ext cx="530225" cy="36671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ja-JP" altLang="en-US" dirty="0">
                <a:solidFill>
                  <a:schemeClr val="tx1"/>
                </a:solidFill>
                <a:latin typeface="Meiryo UI" pitchFamily="50" charset="-128"/>
                <a:ea typeface="Meiryo UI" pitchFamily="50" charset="-128"/>
                <a:cs typeface="Meiryo UI" pitchFamily="50" charset="-128"/>
              </a:rPr>
              <a:t>→</a:t>
            </a:r>
            <a:endParaRPr lang="en-US" dirty="0">
              <a:solidFill>
                <a:schemeClr val="tx1"/>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2067595" y="2265363"/>
            <a:ext cx="530225" cy="36671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ja-JP" altLang="en-US" dirty="0">
                <a:solidFill>
                  <a:schemeClr val="tx1"/>
                </a:solidFill>
                <a:latin typeface="Meiryo UI" pitchFamily="50" charset="-128"/>
                <a:ea typeface="Meiryo UI" pitchFamily="50" charset="-128"/>
                <a:cs typeface="Meiryo UI" pitchFamily="50" charset="-128"/>
              </a:rPr>
              <a:t>＝</a:t>
            </a:r>
            <a:endParaRPr lang="en-US" sz="1600" dirty="0">
              <a:solidFill>
                <a:schemeClr val="tx1"/>
              </a:solidFill>
              <a:latin typeface="Meiryo UI" pitchFamily="50" charset="-128"/>
              <a:ea typeface="Meiryo UI" pitchFamily="50" charset="-128"/>
              <a:cs typeface="Meiryo UI" pitchFamily="50" charset="-128"/>
            </a:endParaRPr>
          </a:p>
        </p:txBody>
      </p:sp>
      <p:sp>
        <p:nvSpPr>
          <p:cNvPr id="68" name="テキスト ボックス 67"/>
          <p:cNvSpPr txBox="1"/>
          <p:nvPr/>
        </p:nvSpPr>
        <p:spPr>
          <a:xfrm>
            <a:off x="2070770" y="3681413"/>
            <a:ext cx="530225" cy="36671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ja-JP" altLang="en-US" dirty="0">
                <a:latin typeface="Meiryo UI" pitchFamily="50" charset="-128"/>
                <a:ea typeface="Meiryo UI" pitchFamily="50" charset="-128"/>
                <a:cs typeface="Meiryo UI" pitchFamily="50" charset="-128"/>
              </a:rPr>
              <a:t>＝</a:t>
            </a:r>
            <a:endParaRPr lang="en-US" sz="1600" dirty="0">
              <a:latin typeface="Meiryo UI" pitchFamily="50" charset="-128"/>
              <a:ea typeface="Meiryo UI" pitchFamily="50" charset="-128"/>
              <a:cs typeface="Meiryo UI" pitchFamily="50" charset="-128"/>
            </a:endParaRPr>
          </a:p>
        </p:txBody>
      </p:sp>
      <p:sp>
        <p:nvSpPr>
          <p:cNvPr id="73" name="テキスト ボックス 72"/>
          <p:cNvSpPr txBox="1"/>
          <p:nvPr/>
        </p:nvSpPr>
        <p:spPr>
          <a:xfrm>
            <a:off x="2067595" y="4395788"/>
            <a:ext cx="530225" cy="368300"/>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ja-JP" altLang="en-US" dirty="0">
                <a:latin typeface="Meiryo UI" pitchFamily="50" charset="-128"/>
                <a:ea typeface="Meiryo UI" pitchFamily="50" charset="-128"/>
                <a:cs typeface="Meiryo UI" pitchFamily="50" charset="-128"/>
              </a:rPr>
              <a:t>＝</a:t>
            </a:r>
            <a:endParaRPr lang="en-US" sz="1600" dirty="0">
              <a:latin typeface="Meiryo UI" pitchFamily="50" charset="-128"/>
              <a:ea typeface="Meiryo UI" pitchFamily="50" charset="-128"/>
              <a:cs typeface="Meiryo UI" pitchFamily="50" charset="-128"/>
            </a:endParaRPr>
          </a:p>
        </p:txBody>
      </p:sp>
      <p:sp>
        <p:nvSpPr>
          <p:cNvPr id="39960" name="テキスト ボックス 77"/>
          <p:cNvSpPr txBox="1">
            <a:spLocks noChangeArrowheads="1"/>
          </p:cNvSpPr>
          <p:nvPr/>
        </p:nvSpPr>
        <p:spPr bwMode="auto">
          <a:xfrm>
            <a:off x="348928" y="1612900"/>
            <a:ext cx="336550" cy="396875"/>
          </a:xfrm>
          <a:prstGeom prst="rect">
            <a:avLst/>
          </a:prstGeom>
          <a:noFill/>
          <a:ln w="9525">
            <a:noFill/>
            <a:miter lim="800000"/>
            <a:headEnd/>
            <a:tailEnd/>
          </a:ln>
        </p:spPr>
        <p:txBody>
          <a:bodyPr lIns="36000" rIns="36000">
            <a:spAutoFit/>
          </a:bodyPr>
          <a:lstStyle/>
          <a:p>
            <a:pPr algn="ctr"/>
            <a:r>
              <a:rPr lang="ja-JP" altLang="en-US" sz="2000" dirty="0">
                <a:latin typeface="Meiryo UI" pitchFamily="50" charset="-128"/>
                <a:ea typeface="Meiryo UI" pitchFamily="50" charset="-128"/>
                <a:cs typeface="Meiryo UI" pitchFamily="50" charset="-128"/>
              </a:rPr>
              <a:t>①</a:t>
            </a:r>
            <a:endParaRPr lang="en-US" altLang="ja-JP" sz="2000" dirty="0">
              <a:latin typeface="Meiryo UI" pitchFamily="50" charset="-128"/>
              <a:ea typeface="Meiryo UI" pitchFamily="50" charset="-128"/>
              <a:cs typeface="Meiryo UI" pitchFamily="50" charset="-128"/>
            </a:endParaRPr>
          </a:p>
        </p:txBody>
      </p:sp>
      <p:sp>
        <p:nvSpPr>
          <p:cNvPr id="39961" name="テキスト ボックス 78"/>
          <p:cNvSpPr txBox="1">
            <a:spLocks noChangeArrowheads="1"/>
          </p:cNvSpPr>
          <p:nvPr/>
        </p:nvSpPr>
        <p:spPr bwMode="auto">
          <a:xfrm>
            <a:off x="348928" y="2227263"/>
            <a:ext cx="336550" cy="396875"/>
          </a:xfrm>
          <a:prstGeom prst="rect">
            <a:avLst/>
          </a:prstGeom>
          <a:noFill/>
          <a:ln w="9525">
            <a:noFill/>
            <a:miter lim="800000"/>
            <a:headEnd/>
            <a:tailEnd/>
          </a:ln>
        </p:spPr>
        <p:txBody>
          <a:bodyPr lIns="36000" rIns="36000">
            <a:spAutoFit/>
          </a:bodyPr>
          <a:lstStyle/>
          <a:p>
            <a:pPr algn="ctr"/>
            <a:r>
              <a:rPr lang="ja-JP" altLang="en-US" sz="2000" dirty="0">
                <a:latin typeface="Meiryo UI" pitchFamily="50" charset="-128"/>
                <a:ea typeface="Meiryo UI" pitchFamily="50" charset="-128"/>
                <a:cs typeface="Meiryo UI" pitchFamily="50" charset="-128"/>
              </a:rPr>
              <a:t>②</a:t>
            </a:r>
            <a:endParaRPr lang="en-US" altLang="ja-JP" sz="2000" dirty="0">
              <a:latin typeface="Meiryo UI" pitchFamily="50" charset="-128"/>
              <a:ea typeface="Meiryo UI" pitchFamily="50" charset="-128"/>
              <a:cs typeface="Meiryo UI" pitchFamily="50" charset="-128"/>
            </a:endParaRPr>
          </a:p>
        </p:txBody>
      </p:sp>
      <p:sp>
        <p:nvSpPr>
          <p:cNvPr id="39962" name="テキスト ボックス 79"/>
          <p:cNvSpPr txBox="1">
            <a:spLocks noChangeArrowheads="1"/>
          </p:cNvSpPr>
          <p:nvPr/>
        </p:nvSpPr>
        <p:spPr bwMode="auto">
          <a:xfrm>
            <a:off x="348928" y="2952750"/>
            <a:ext cx="336550" cy="396875"/>
          </a:xfrm>
          <a:prstGeom prst="rect">
            <a:avLst/>
          </a:prstGeom>
          <a:noFill/>
          <a:ln w="9525">
            <a:noFill/>
            <a:miter lim="800000"/>
            <a:headEnd/>
            <a:tailEnd/>
          </a:ln>
        </p:spPr>
        <p:txBody>
          <a:bodyPr lIns="36000" rIns="36000">
            <a:spAutoFit/>
          </a:bodyPr>
          <a:lstStyle/>
          <a:p>
            <a:pPr algn="ctr"/>
            <a:r>
              <a:rPr lang="ja-JP" altLang="en-US" sz="2000" dirty="0">
                <a:latin typeface="Meiryo UI" pitchFamily="50" charset="-128"/>
                <a:ea typeface="Meiryo UI" pitchFamily="50" charset="-128"/>
                <a:cs typeface="Meiryo UI" pitchFamily="50" charset="-128"/>
              </a:rPr>
              <a:t>③</a:t>
            </a:r>
            <a:endParaRPr lang="en-US" altLang="ja-JP" sz="2000" dirty="0">
              <a:latin typeface="Meiryo UI" pitchFamily="50" charset="-128"/>
              <a:ea typeface="Meiryo UI" pitchFamily="50" charset="-128"/>
              <a:cs typeface="Meiryo UI" pitchFamily="50" charset="-128"/>
            </a:endParaRPr>
          </a:p>
        </p:txBody>
      </p:sp>
      <p:sp>
        <p:nvSpPr>
          <p:cNvPr id="39963" name="テキスト ボックス 80"/>
          <p:cNvSpPr txBox="1">
            <a:spLocks noChangeArrowheads="1"/>
          </p:cNvSpPr>
          <p:nvPr/>
        </p:nvSpPr>
        <p:spPr bwMode="auto">
          <a:xfrm>
            <a:off x="353691" y="3646488"/>
            <a:ext cx="336550" cy="396875"/>
          </a:xfrm>
          <a:prstGeom prst="rect">
            <a:avLst/>
          </a:prstGeom>
          <a:noFill/>
          <a:ln w="9525">
            <a:noFill/>
            <a:miter lim="800000"/>
            <a:headEnd/>
            <a:tailEnd/>
          </a:ln>
        </p:spPr>
        <p:txBody>
          <a:bodyPr lIns="36000" rIns="36000">
            <a:spAutoFit/>
          </a:bodyPr>
          <a:lstStyle/>
          <a:p>
            <a:pPr algn="ctr"/>
            <a:r>
              <a:rPr lang="ja-JP" altLang="en-US" sz="2000" dirty="0">
                <a:latin typeface="Meiryo UI" pitchFamily="50" charset="-128"/>
                <a:ea typeface="Meiryo UI" pitchFamily="50" charset="-128"/>
                <a:cs typeface="Meiryo UI" pitchFamily="50" charset="-128"/>
              </a:rPr>
              <a:t>④</a:t>
            </a:r>
            <a:endParaRPr lang="en-US" altLang="ja-JP" sz="2000" dirty="0">
              <a:latin typeface="Meiryo UI" pitchFamily="50" charset="-128"/>
              <a:ea typeface="Meiryo UI" pitchFamily="50" charset="-128"/>
              <a:cs typeface="Meiryo UI" pitchFamily="50" charset="-128"/>
            </a:endParaRPr>
          </a:p>
        </p:txBody>
      </p:sp>
      <p:sp>
        <p:nvSpPr>
          <p:cNvPr id="90" name="正方形/長方形 89"/>
          <p:cNvSpPr/>
          <p:nvPr/>
        </p:nvSpPr>
        <p:spPr>
          <a:xfrm>
            <a:off x="690241" y="2128838"/>
            <a:ext cx="1380529" cy="619125"/>
          </a:xfrm>
          <a:prstGeom prst="rect">
            <a:avLst/>
          </a:prstGeom>
          <a:solidFill>
            <a:schemeClr val="bg2">
              <a:lumMod val="90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400" dirty="0">
                <a:solidFill>
                  <a:schemeClr val="tx1"/>
                </a:solidFill>
                <a:latin typeface="Meiryo UI" pitchFamily="50" charset="-128"/>
                <a:ea typeface="Meiryo UI" pitchFamily="50" charset="-128"/>
                <a:cs typeface="Meiryo UI" pitchFamily="50" charset="-128"/>
              </a:rPr>
              <a:t>ﾚｾﾌﾟﾄﾃﾞｰﾀの</a:t>
            </a:r>
            <a:endParaRPr lang="en-US" altLang="ja-JP" sz="14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400" dirty="0">
                <a:solidFill>
                  <a:schemeClr val="tx1"/>
                </a:solidFill>
                <a:latin typeface="Meiryo UI" pitchFamily="50" charset="-128"/>
                <a:ea typeface="Meiryo UI" pitchFamily="50" charset="-128"/>
                <a:cs typeface="Meiryo UI" pitchFamily="50" charset="-128"/>
              </a:rPr>
              <a:t>戦略的活用</a:t>
            </a:r>
            <a:endParaRPr lang="en-US" sz="1400" dirty="0">
              <a:solidFill>
                <a:schemeClr val="tx1"/>
              </a:solidFill>
              <a:latin typeface="Meiryo UI" pitchFamily="50" charset="-128"/>
              <a:ea typeface="Meiryo UI" pitchFamily="50" charset="-128"/>
              <a:cs typeface="Meiryo UI" pitchFamily="50" charset="-128"/>
            </a:endParaRPr>
          </a:p>
        </p:txBody>
      </p:sp>
      <p:sp>
        <p:nvSpPr>
          <p:cNvPr id="91" name="正方形/長方形 90"/>
          <p:cNvSpPr/>
          <p:nvPr/>
        </p:nvSpPr>
        <p:spPr>
          <a:xfrm>
            <a:off x="690241" y="2840038"/>
            <a:ext cx="1380529" cy="619125"/>
          </a:xfrm>
          <a:prstGeom prst="rect">
            <a:avLst/>
          </a:prstGeom>
          <a:solidFill>
            <a:schemeClr val="bg2">
              <a:lumMod val="25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smtClean="0">
                <a:solidFill>
                  <a:schemeClr val="bg1"/>
                </a:solidFill>
                <a:latin typeface="Meiryo UI" pitchFamily="50" charset="-128"/>
                <a:ea typeface="Meiryo UI" pitchFamily="50" charset="-128"/>
                <a:cs typeface="Meiryo UI" pitchFamily="50" charset="-128"/>
              </a:rPr>
              <a:t>医療情報の電子化とビッグデータの</a:t>
            </a:r>
            <a:endParaRPr lang="en-US" altLang="ja-JP" sz="1200" dirty="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bg1"/>
                </a:solidFill>
                <a:latin typeface="Meiryo UI" pitchFamily="50" charset="-128"/>
                <a:ea typeface="Meiryo UI" pitchFamily="50" charset="-128"/>
                <a:cs typeface="Meiryo UI" pitchFamily="50" charset="-128"/>
              </a:rPr>
              <a:t>戦略的活用</a:t>
            </a:r>
            <a:endParaRPr lang="en-US" sz="1200" dirty="0">
              <a:solidFill>
                <a:schemeClr val="bg1"/>
              </a:solidFill>
              <a:latin typeface="Meiryo UI" pitchFamily="50" charset="-128"/>
              <a:ea typeface="Meiryo UI" pitchFamily="50" charset="-128"/>
              <a:cs typeface="Meiryo UI" pitchFamily="50" charset="-128"/>
            </a:endParaRPr>
          </a:p>
        </p:txBody>
      </p:sp>
      <p:sp>
        <p:nvSpPr>
          <p:cNvPr id="92" name="正方形/長方形 91"/>
          <p:cNvSpPr/>
          <p:nvPr/>
        </p:nvSpPr>
        <p:spPr>
          <a:xfrm>
            <a:off x="690241" y="3549650"/>
            <a:ext cx="1380529" cy="620713"/>
          </a:xfrm>
          <a:prstGeom prst="rect">
            <a:avLst/>
          </a:prstGeom>
          <a:solidFill>
            <a:schemeClr val="bg1"/>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地域密着型</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医療</a:t>
            </a:r>
            <a:r>
              <a:rPr lang="ja-JP" altLang="en-US" sz="1200" dirty="0">
                <a:solidFill>
                  <a:schemeClr val="tx1"/>
                </a:solidFill>
                <a:latin typeface="Meiryo UI" pitchFamily="50" charset="-128"/>
                <a:ea typeface="Meiryo UI" pitchFamily="50" charset="-128"/>
                <a:cs typeface="Meiryo UI" pitchFamily="50" charset="-128"/>
              </a:rPr>
              <a:t>・介護</a:t>
            </a:r>
            <a:r>
              <a:rPr lang="ja-JP" altLang="en-US" sz="1200" dirty="0" smtClean="0">
                <a:solidFill>
                  <a:schemeClr val="tx1"/>
                </a:solidFill>
                <a:latin typeface="Meiryo UI" pitchFamily="50" charset="-128"/>
                <a:ea typeface="Meiryo UI" pitchFamily="50" charset="-128"/>
                <a:cs typeface="Meiryo UI" pitchFamily="50" charset="-128"/>
              </a:rPr>
              <a:t>連携</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最適モデル</a:t>
            </a:r>
            <a:r>
              <a:rPr lang="ja-JP" altLang="en-US" sz="1200" dirty="0">
                <a:solidFill>
                  <a:schemeClr val="tx1"/>
                </a:solidFill>
                <a:latin typeface="Meiryo UI" pitchFamily="50" charset="-128"/>
                <a:ea typeface="Meiryo UI" pitchFamily="50" charset="-128"/>
                <a:cs typeface="Meiryo UI" pitchFamily="50" charset="-128"/>
              </a:rPr>
              <a:t>実現</a:t>
            </a:r>
            <a:endParaRPr lang="en-US" sz="1200" dirty="0">
              <a:solidFill>
                <a:schemeClr val="tx1"/>
              </a:solidFill>
              <a:latin typeface="Meiryo UI" pitchFamily="50" charset="-128"/>
              <a:ea typeface="Meiryo UI" pitchFamily="50" charset="-128"/>
              <a:cs typeface="Meiryo UI" pitchFamily="50" charset="-128"/>
            </a:endParaRPr>
          </a:p>
        </p:txBody>
      </p:sp>
      <p:sp>
        <p:nvSpPr>
          <p:cNvPr id="93" name="正方形/長方形 92"/>
          <p:cNvSpPr/>
          <p:nvPr/>
        </p:nvSpPr>
        <p:spPr>
          <a:xfrm>
            <a:off x="685478" y="4283075"/>
            <a:ext cx="1382244" cy="619125"/>
          </a:xfrm>
          <a:prstGeom prst="rect">
            <a:avLst/>
          </a:prstGeom>
          <a:solidFill>
            <a:schemeClr val="bg2">
              <a:lumMod val="90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増益モデル型</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民間</a:t>
            </a:r>
            <a:r>
              <a:rPr lang="ja-JP" altLang="en-US" sz="1200" dirty="0">
                <a:solidFill>
                  <a:schemeClr val="tx1"/>
                </a:solidFill>
                <a:latin typeface="Meiryo UI" pitchFamily="50" charset="-128"/>
                <a:ea typeface="Meiryo UI" pitchFamily="50" charset="-128"/>
                <a:cs typeface="Meiryo UI" pitchFamily="50" charset="-128"/>
              </a:rPr>
              <a:t>病院</a:t>
            </a:r>
            <a:r>
              <a:rPr lang="ja-JP" altLang="en-US" sz="1200" dirty="0" smtClean="0">
                <a:solidFill>
                  <a:schemeClr val="tx1"/>
                </a:solidFill>
                <a:latin typeface="Meiryo UI" pitchFamily="50" charset="-128"/>
                <a:ea typeface="Meiryo UI" pitchFamily="50" charset="-128"/>
                <a:cs typeface="Meiryo UI" pitchFamily="50" charset="-128"/>
              </a:rPr>
              <a:t>の高度化・</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経営基盤</a:t>
            </a:r>
            <a:r>
              <a:rPr lang="ja-JP" altLang="en-US" sz="1200" dirty="0">
                <a:solidFill>
                  <a:schemeClr val="tx1"/>
                </a:solidFill>
                <a:latin typeface="Meiryo UI" pitchFamily="50" charset="-128"/>
                <a:ea typeface="Meiryo UI" pitchFamily="50" charset="-128"/>
                <a:cs typeface="Meiryo UI" pitchFamily="50" charset="-128"/>
              </a:rPr>
              <a:t>強化</a:t>
            </a:r>
            <a:endParaRPr lang="en-US" sz="1200" dirty="0">
              <a:solidFill>
                <a:schemeClr val="tx1"/>
              </a:solidFill>
              <a:latin typeface="Meiryo UI" pitchFamily="50" charset="-128"/>
              <a:ea typeface="Meiryo UI" pitchFamily="50" charset="-128"/>
              <a:cs typeface="Meiryo UI" pitchFamily="50" charset="-128"/>
            </a:endParaRPr>
          </a:p>
        </p:txBody>
      </p:sp>
      <p:sp>
        <p:nvSpPr>
          <p:cNvPr id="94" name="正方形/長方形 93"/>
          <p:cNvSpPr/>
          <p:nvPr/>
        </p:nvSpPr>
        <p:spPr>
          <a:xfrm>
            <a:off x="690241" y="5029200"/>
            <a:ext cx="1380529" cy="619125"/>
          </a:xfrm>
          <a:prstGeom prst="rect">
            <a:avLst/>
          </a:prstGeom>
          <a:solidFill>
            <a:schemeClr val="bg2">
              <a:lumMod val="25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400" dirty="0" smtClean="0">
                <a:solidFill>
                  <a:schemeClr val="bg1"/>
                </a:solidFill>
                <a:latin typeface="Meiryo UI" pitchFamily="50" charset="-128"/>
                <a:ea typeface="Meiryo UI" pitchFamily="50" charset="-128"/>
                <a:cs typeface="Meiryo UI" pitchFamily="50" charset="-128"/>
              </a:rPr>
              <a:t>スマートエイジング・</a:t>
            </a:r>
            <a:endParaRPr lang="en-US" altLang="ja-JP" sz="1400" dirty="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400" dirty="0">
                <a:solidFill>
                  <a:schemeClr val="bg1"/>
                </a:solidFill>
                <a:latin typeface="Meiryo UI" pitchFamily="50" charset="-128"/>
                <a:ea typeface="Meiryo UI" pitchFamily="50" charset="-128"/>
                <a:cs typeface="Meiryo UI" pitchFamily="50" charset="-128"/>
              </a:rPr>
              <a:t>シティ</a:t>
            </a:r>
          </a:p>
        </p:txBody>
      </p:sp>
      <p:sp>
        <p:nvSpPr>
          <p:cNvPr id="95" name="正方形/長方形 94"/>
          <p:cNvSpPr/>
          <p:nvPr/>
        </p:nvSpPr>
        <p:spPr>
          <a:xfrm>
            <a:off x="685478" y="5791200"/>
            <a:ext cx="1382244" cy="620713"/>
          </a:xfrm>
          <a:prstGeom prst="rect">
            <a:avLst/>
          </a:prstGeom>
          <a:solidFill>
            <a:schemeClr val="bg2">
              <a:lumMod val="25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400" dirty="0" smtClean="0">
                <a:solidFill>
                  <a:schemeClr val="bg1"/>
                </a:solidFill>
                <a:latin typeface="Meiryo UI" pitchFamily="50" charset="-128"/>
                <a:ea typeface="Meiryo UI" pitchFamily="50" charset="-128"/>
                <a:cs typeface="Meiryo UI" pitchFamily="50" charset="-128"/>
              </a:rPr>
              <a:t>スマートエイジング・</a:t>
            </a:r>
            <a:endParaRPr lang="en-US" altLang="ja-JP" sz="1400" dirty="0" smtClean="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400" dirty="0" smtClean="0">
                <a:solidFill>
                  <a:schemeClr val="bg1"/>
                </a:solidFill>
                <a:latin typeface="Meiryo UI" pitchFamily="50" charset="-128"/>
                <a:ea typeface="Meiryo UI" pitchFamily="50" charset="-128"/>
                <a:cs typeface="Meiryo UI" pitchFamily="50" charset="-128"/>
              </a:rPr>
              <a:t>バレー構想</a:t>
            </a:r>
            <a:endParaRPr lang="en-US" altLang="ja-JP" sz="1400" dirty="0" smtClean="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smtClean="0">
                <a:solidFill>
                  <a:schemeClr val="bg1"/>
                </a:solidFill>
                <a:latin typeface="Meiryo UI" pitchFamily="50" charset="-128"/>
                <a:ea typeface="Meiryo UI" pitchFamily="50" charset="-128"/>
                <a:cs typeface="Meiryo UI" pitchFamily="50" charset="-128"/>
              </a:rPr>
              <a:t>（産業振興）</a:t>
            </a:r>
            <a:endParaRPr lang="en-US" sz="1200" dirty="0">
              <a:solidFill>
                <a:schemeClr val="bg1"/>
              </a:solidFill>
              <a:latin typeface="Meiryo UI" pitchFamily="50" charset="-128"/>
              <a:ea typeface="Meiryo UI" pitchFamily="50" charset="-128"/>
              <a:cs typeface="Meiryo UI" pitchFamily="50" charset="-128"/>
            </a:endParaRPr>
          </a:p>
        </p:txBody>
      </p:sp>
      <p:sp>
        <p:nvSpPr>
          <p:cNvPr id="96" name="正方形/長方形 95"/>
          <p:cNvSpPr/>
          <p:nvPr/>
        </p:nvSpPr>
        <p:spPr>
          <a:xfrm>
            <a:off x="4135090" y="1419225"/>
            <a:ext cx="1277937" cy="620713"/>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主役は消費者</a:t>
            </a:r>
            <a:endParaRPr lang="en-US" altLang="ja-JP"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治療から予防へ</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39974" name="テキスト ボックス 96"/>
          <p:cNvSpPr txBox="1">
            <a:spLocks noChangeArrowheads="1"/>
          </p:cNvSpPr>
          <p:nvPr/>
        </p:nvSpPr>
        <p:spPr bwMode="auto">
          <a:xfrm>
            <a:off x="337816" y="4395788"/>
            <a:ext cx="336550" cy="396875"/>
          </a:xfrm>
          <a:prstGeom prst="rect">
            <a:avLst/>
          </a:prstGeom>
          <a:noFill/>
          <a:ln w="9525">
            <a:noFill/>
            <a:miter lim="800000"/>
            <a:headEnd/>
            <a:tailEnd/>
          </a:ln>
        </p:spPr>
        <p:txBody>
          <a:bodyPr lIns="36000" rIns="36000">
            <a:spAutoFit/>
          </a:bodyPr>
          <a:lstStyle/>
          <a:p>
            <a:pPr algn="ctr"/>
            <a:r>
              <a:rPr lang="ja-JP" altLang="en-US" sz="2000" dirty="0">
                <a:latin typeface="Meiryo UI" pitchFamily="50" charset="-128"/>
                <a:ea typeface="Meiryo UI" pitchFamily="50" charset="-128"/>
                <a:cs typeface="Meiryo UI" pitchFamily="50" charset="-128"/>
              </a:rPr>
              <a:t>⑤</a:t>
            </a:r>
            <a:endParaRPr lang="en-US" altLang="ja-JP" sz="2000" dirty="0">
              <a:latin typeface="Meiryo UI" pitchFamily="50" charset="-128"/>
              <a:ea typeface="Meiryo UI" pitchFamily="50" charset="-128"/>
              <a:cs typeface="Meiryo UI" pitchFamily="50" charset="-128"/>
            </a:endParaRPr>
          </a:p>
        </p:txBody>
      </p:sp>
      <p:sp>
        <p:nvSpPr>
          <p:cNvPr id="39975" name="テキスト ボックス 97"/>
          <p:cNvSpPr txBox="1">
            <a:spLocks noChangeArrowheads="1"/>
          </p:cNvSpPr>
          <p:nvPr/>
        </p:nvSpPr>
        <p:spPr bwMode="auto">
          <a:xfrm>
            <a:off x="348928" y="5126038"/>
            <a:ext cx="336550" cy="396875"/>
          </a:xfrm>
          <a:prstGeom prst="rect">
            <a:avLst/>
          </a:prstGeom>
          <a:noFill/>
          <a:ln w="9525">
            <a:noFill/>
            <a:miter lim="800000"/>
            <a:headEnd/>
            <a:tailEnd/>
          </a:ln>
        </p:spPr>
        <p:txBody>
          <a:bodyPr lIns="36000" rIns="36000">
            <a:spAutoFit/>
          </a:bodyPr>
          <a:lstStyle/>
          <a:p>
            <a:pPr algn="ctr"/>
            <a:r>
              <a:rPr lang="ja-JP" altLang="en-US" sz="2000" dirty="0">
                <a:latin typeface="Meiryo UI" pitchFamily="50" charset="-128"/>
                <a:ea typeface="Meiryo UI" pitchFamily="50" charset="-128"/>
                <a:cs typeface="Meiryo UI" pitchFamily="50" charset="-128"/>
              </a:rPr>
              <a:t>⑥</a:t>
            </a:r>
            <a:endParaRPr lang="en-US" altLang="ja-JP" sz="2000" dirty="0">
              <a:latin typeface="Meiryo UI" pitchFamily="50" charset="-128"/>
              <a:ea typeface="Meiryo UI" pitchFamily="50" charset="-128"/>
              <a:cs typeface="Meiryo UI" pitchFamily="50" charset="-128"/>
            </a:endParaRPr>
          </a:p>
        </p:txBody>
      </p:sp>
      <p:sp>
        <p:nvSpPr>
          <p:cNvPr id="39976" name="テキスト ボックス 98"/>
          <p:cNvSpPr txBox="1">
            <a:spLocks noChangeArrowheads="1"/>
          </p:cNvSpPr>
          <p:nvPr/>
        </p:nvSpPr>
        <p:spPr bwMode="auto">
          <a:xfrm>
            <a:off x="323528" y="5888038"/>
            <a:ext cx="336550" cy="396875"/>
          </a:xfrm>
          <a:prstGeom prst="rect">
            <a:avLst/>
          </a:prstGeom>
          <a:noFill/>
          <a:ln w="9525">
            <a:noFill/>
            <a:miter lim="800000"/>
            <a:headEnd/>
            <a:tailEnd/>
          </a:ln>
        </p:spPr>
        <p:txBody>
          <a:bodyPr lIns="36000" rIns="36000">
            <a:spAutoFit/>
          </a:bodyPr>
          <a:lstStyle/>
          <a:p>
            <a:pPr algn="ctr"/>
            <a:r>
              <a:rPr lang="ja-JP" altLang="en-US" sz="2000" dirty="0">
                <a:latin typeface="Meiryo UI" pitchFamily="50" charset="-128"/>
                <a:ea typeface="Meiryo UI" pitchFamily="50" charset="-128"/>
                <a:cs typeface="Meiryo UI" pitchFamily="50" charset="-128"/>
              </a:rPr>
              <a:t>⑦</a:t>
            </a:r>
            <a:endParaRPr lang="en-US" altLang="ja-JP" sz="2000" dirty="0">
              <a:latin typeface="Meiryo UI" pitchFamily="50" charset="-128"/>
              <a:ea typeface="Meiryo UI" pitchFamily="50" charset="-128"/>
              <a:cs typeface="Meiryo UI" pitchFamily="50" charset="-128"/>
            </a:endParaRPr>
          </a:p>
        </p:txBody>
      </p:sp>
      <p:sp>
        <p:nvSpPr>
          <p:cNvPr id="100" name="テキスト ボックス 99"/>
          <p:cNvSpPr txBox="1"/>
          <p:nvPr/>
        </p:nvSpPr>
        <p:spPr>
          <a:xfrm>
            <a:off x="2051720" y="2982913"/>
            <a:ext cx="531812" cy="368300"/>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ja-JP" altLang="en-US" dirty="0">
                <a:latin typeface="Meiryo UI" pitchFamily="50" charset="-128"/>
                <a:ea typeface="Meiryo UI" pitchFamily="50" charset="-128"/>
                <a:cs typeface="Meiryo UI" pitchFamily="50" charset="-128"/>
              </a:rPr>
              <a:t>＝</a:t>
            </a:r>
            <a:endParaRPr lang="en-US" dirty="0">
              <a:latin typeface="Meiryo UI" pitchFamily="50" charset="-128"/>
              <a:ea typeface="Meiryo UI" pitchFamily="50" charset="-128"/>
              <a:cs typeface="Meiryo UI" pitchFamily="50" charset="-128"/>
            </a:endParaRPr>
          </a:p>
        </p:txBody>
      </p:sp>
      <p:sp>
        <p:nvSpPr>
          <p:cNvPr id="101" name="テキスト ボックス 100"/>
          <p:cNvSpPr txBox="1"/>
          <p:nvPr/>
        </p:nvSpPr>
        <p:spPr>
          <a:xfrm>
            <a:off x="2070770" y="5127625"/>
            <a:ext cx="530225" cy="366713"/>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ja-JP" altLang="en-US" dirty="0">
                <a:latin typeface="Meiryo UI" pitchFamily="50" charset="-128"/>
                <a:ea typeface="Meiryo UI" pitchFamily="50" charset="-128"/>
                <a:cs typeface="Meiryo UI" pitchFamily="50" charset="-128"/>
              </a:rPr>
              <a:t>＝</a:t>
            </a:r>
            <a:endParaRPr lang="en-US" dirty="0">
              <a:latin typeface="Meiryo UI" pitchFamily="50" charset="-128"/>
              <a:ea typeface="Meiryo UI" pitchFamily="50" charset="-128"/>
              <a:cs typeface="Meiryo UI" pitchFamily="50" charset="-128"/>
            </a:endParaRPr>
          </a:p>
        </p:txBody>
      </p:sp>
      <p:sp>
        <p:nvSpPr>
          <p:cNvPr id="102" name="テキスト ボックス 101"/>
          <p:cNvSpPr txBox="1"/>
          <p:nvPr/>
        </p:nvSpPr>
        <p:spPr>
          <a:xfrm>
            <a:off x="2070770" y="5922963"/>
            <a:ext cx="530225" cy="36671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ja-JP" altLang="en-US" dirty="0">
                <a:latin typeface="Meiryo UI" pitchFamily="50" charset="-128"/>
                <a:ea typeface="Meiryo UI" pitchFamily="50" charset="-128"/>
                <a:cs typeface="Meiryo UI" pitchFamily="50" charset="-128"/>
              </a:rPr>
              <a:t>＝</a:t>
            </a:r>
            <a:endParaRPr lang="en-US" sz="1600" dirty="0">
              <a:latin typeface="Meiryo UI" pitchFamily="50" charset="-128"/>
              <a:ea typeface="Meiryo UI" pitchFamily="50" charset="-128"/>
              <a:cs typeface="Meiryo UI" pitchFamily="50" charset="-128"/>
            </a:endParaRPr>
          </a:p>
        </p:txBody>
      </p:sp>
      <p:sp>
        <p:nvSpPr>
          <p:cNvPr id="103" name="正方形/長方形 102"/>
          <p:cNvSpPr/>
          <p:nvPr/>
        </p:nvSpPr>
        <p:spPr>
          <a:xfrm>
            <a:off x="4135090" y="2139950"/>
            <a:ext cx="1279525" cy="620713"/>
          </a:xfrm>
          <a:prstGeom prst="rect">
            <a:avLst/>
          </a:prstGeom>
          <a:solidFill>
            <a:schemeClr val="bg2">
              <a:lumMod val="90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endParaRPr lang="en-US" altLang="ja-JP" sz="11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100" dirty="0">
                <a:solidFill>
                  <a:schemeClr val="tx1"/>
                </a:solidFill>
                <a:latin typeface="Meiryo UI" pitchFamily="50" charset="-128"/>
                <a:ea typeface="Meiryo UI" pitchFamily="50" charset="-128"/>
                <a:cs typeface="Meiryo UI" pitchFamily="50" charset="-128"/>
              </a:rPr>
              <a:t>支払者の行動変革</a:t>
            </a:r>
            <a:endParaRPr lang="en-US" altLang="ja-JP" sz="11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医療費適正化</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医療</a:t>
            </a:r>
            <a:r>
              <a:rPr lang="ja-JP" altLang="en-US" sz="1200" dirty="0" smtClean="0">
                <a:solidFill>
                  <a:schemeClr val="tx1"/>
                </a:solidFill>
                <a:latin typeface="Meiryo UI" pitchFamily="50" charset="-128"/>
                <a:ea typeface="Meiryo UI" pitchFamily="50" charset="-128"/>
                <a:cs typeface="Meiryo UI" pitchFamily="50" charset="-128"/>
              </a:rPr>
              <a:t>の標準化</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200" dirty="0" smtClean="0">
              <a:solidFill>
                <a:schemeClr val="tx1"/>
              </a:solidFill>
              <a:latin typeface="Meiryo UI" pitchFamily="50" charset="-128"/>
              <a:ea typeface="Meiryo UI" pitchFamily="50" charset="-128"/>
              <a:cs typeface="Meiryo UI" pitchFamily="50" charset="-128"/>
            </a:endParaRPr>
          </a:p>
        </p:txBody>
      </p:sp>
      <p:sp>
        <p:nvSpPr>
          <p:cNvPr id="105" name="正方形/長方形 104"/>
          <p:cNvSpPr/>
          <p:nvPr/>
        </p:nvSpPr>
        <p:spPr>
          <a:xfrm>
            <a:off x="4160490" y="2857500"/>
            <a:ext cx="1279525" cy="619125"/>
          </a:xfrm>
          <a:prstGeom prst="rect">
            <a:avLst/>
          </a:prstGeom>
          <a:solidFill>
            <a:schemeClr val="bg2">
              <a:lumMod val="25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050" dirty="0">
                <a:solidFill>
                  <a:schemeClr val="bg1"/>
                </a:solidFill>
                <a:latin typeface="Meiryo UI" pitchFamily="50" charset="-128"/>
                <a:ea typeface="Meiryo UI" pitchFamily="50" charset="-128"/>
                <a:cs typeface="Meiryo UI" pitchFamily="50" charset="-128"/>
              </a:rPr>
              <a:t>創薬等ﾋﾞｼﾞﾈｽ支援</a:t>
            </a:r>
            <a:endParaRPr lang="en-US" altLang="ja-JP" sz="1050" dirty="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050" dirty="0">
                <a:solidFill>
                  <a:schemeClr val="bg1"/>
                </a:solidFill>
                <a:latin typeface="Meiryo UI" pitchFamily="50" charset="-128"/>
                <a:ea typeface="Meiryo UI" pitchFamily="50" charset="-128"/>
                <a:cs typeface="Meiryo UI" pitchFamily="50" charset="-128"/>
              </a:rPr>
              <a:t>医療</a:t>
            </a:r>
            <a:r>
              <a:rPr lang="ja-JP" altLang="en-US" sz="1050" dirty="0" smtClean="0">
                <a:solidFill>
                  <a:schemeClr val="bg1"/>
                </a:solidFill>
                <a:latin typeface="Meiryo UI" pitchFamily="50" charset="-128"/>
                <a:ea typeface="Meiryo UI" pitchFamily="50" charset="-128"/>
                <a:cs typeface="Meiryo UI" pitchFamily="50" charset="-128"/>
              </a:rPr>
              <a:t>データベース構築</a:t>
            </a:r>
            <a:endParaRPr lang="en-US" altLang="ja-JP" sz="1050" dirty="0">
              <a:solidFill>
                <a:schemeClr val="bg1"/>
              </a:solidFill>
              <a:latin typeface="Meiryo UI" pitchFamily="50" charset="-128"/>
              <a:ea typeface="Meiryo UI" pitchFamily="50" charset="-128"/>
              <a:cs typeface="Meiryo UI" pitchFamily="50" charset="-128"/>
            </a:endParaRPr>
          </a:p>
        </p:txBody>
      </p:sp>
      <p:sp>
        <p:nvSpPr>
          <p:cNvPr id="106" name="正方形/長方形 105"/>
          <p:cNvSpPr/>
          <p:nvPr/>
        </p:nvSpPr>
        <p:spPr>
          <a:xfrm>
            <a:off x="5755927" y="2139950"/>
            <a:ext cx="1279525" cy="1336675"/>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endParaRPr lang="en-US" altLang="ja-JP"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医療の価値追求</a:t>
            </a:r>
            <a:endParaRPr lang="en-US" altLang="ja-JP"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情報管理産業化</a:t>
            </a:r>
            <a:endParaRPr lang="en-US" altLang="ja-JP"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sz="1200" dirty="0">
              <a:solidFill>
                <a:schemeClr val="tx1"/>
              </a:solidFill>
              <a:latin typeface="Meiryo UI" pitchFamily="50" charset="-128"/>
              <a:ea typeface="Meiryo UI" pitchFamily="50" charset="-128"/>
              <a:cs typeface="Meiryo UI" pitchFamily="50" charset="-128"/>
            </a:endParaRPr>
          </a:p>
        </p:txBody>
      </p:sp>
      <p:sp>
        <p:nvSpPr>
          <p:cNvPr id="107" name="正方形/長方形 106"/>
          <p:cNvSpPr/>
          <p:nvPr/>
        </p:nvSpPr>
        <p:spPr>
          <a:xfrm>
            <a:off x="4141440" y="5014913"/>
            <a:ext cx="1277937" cy="620712"/>
          </a:xfrm>
          <a:prstGeom prst="rect">
            <a:avLst/>
          </a:prstGeom>
          <a:solidFill>
            <a:schemeClr val="bg2">
              <a:lumMod val="25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050" dirty="0" smtClean="0">
                <a:solidFill>
                  <a:schemeClr val="bg1"/>
                </a:solidFill>
                <a:latin typeface="Meiryo UI" pitchFamily="50" charset="-128"/>
                <a:ea typeface="Meiryo UI" pitchFamily="50" charset="-128"/>
                <a:cs typeface="Meiryo UI" pitchFamily="50" charset="-128"/>
              </a:rPr>
              <a:t>サプライチェーン</a:t>
            </a:r>
            <a:endParaRPr lang="en-US" altLang="ja-JP" sz="1050" dirty="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050" dirty="0">
                <a:solidFill>
                  <a:schemeClr val="bg1"/>
                </a:solidFill>
                <a:latin typeface="Meiryo UI" pitchFamily="50" charset="-128"/>
                <a:ea typeface="Meiryo UI" pitchFamily="50" charset="-128"/>
                <a:cs typeface="Meiryo UI" pitchFamily="50" charset="-128"/>
              </a:rPr>
              <a:t>仕組み・構造変革</a:t>
            </a:r>
            <a:endParaRPr lang="en-US" altLang="ja-JP" sz="1050" dirty="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050" dirty="0">
                <a:solidFill>
                  <a:schemeClr val="bg1"/>
                </a:solidFill>
                <a:latin typeface="Meiryo UI" pitchFamily="50" charset="-128"/>
                <a:ea typeface="Meiryo UI" pitchFamily="50" charset="-128"/>
                <a:cs typeface="Meiryo UI" pitchFamily="50" charset="-128"/>
              </a:rPr>
              <a:t>まちづくり</a:t>
            </a:r>
            <a:endParaRPr lang="en-US" altLang="ja-JP" sz="1050" dirty="0">
              <a:solidFill>
                <a:schemeClr val="bg1"/>
              </a:solidFill>
              <a:latin typeface="Meiryo UI" pitchFamily="50" charset="-128"/>
              <a:ea typeface="Meiryo UI" pitchFamily="50" charset="-128"/>
              <a:cs typeface="Meiryo UI" pitchFamily="50" charset="-128"/>
            </a:endParaRPr>
          </a:p>
        </p:txBody>
      </p:sp>
      <p:sp>
        <p:nvSpPr>
          <p:cNvPr id="108" name="正方形/長方形 107"/>
          <p:cNvSpPr/>
          <p:nvPr/>
        </p:nvSpPr>
        <p:spPr>
          <a:xfrm>
            <a:off x="4141440" y="5772150"/>
            <a:ext cx="1277937" cy="620713"/>
          </a:xfrm>
          <a:prstGeom prst="rect">
            <a:avLst/>
          </a:prstGeom>
          <a:solidFill>
            <a:schemeClr val="bg2">
              <a:lumMod val="25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endParaRPr lang="en-US" altLang="ja-JP"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smtClean="0">
                <a:solidFill>
                  <a:schemeClr val="bg1"/>
                </a:solidFill>
                <a:latin typeface="Meiryo UI" pitchFamily="50" charset="-128"/>
                <a:ea typeface="Meiryo UI" pitchFamily="50" charset="-128"/>
                <a:cs typeface="Meiryo UI" pitchFamily="50" charset="-128"/>
              </a:rPr>
              <a:t>研究・開発</a:t>
            </a:r>
            <a:endParaRPr lang="en-US" altLang="ja-JP" sz="1200" dirty="0" smtClean="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smtClean="0">
                <a:solidFill>
                  <a:schemeClr val="bg1"/>
                </a:solidFill>
                <a:latin typeface="Meiryo UI" pitchFamily="50" charset="-128"/>
                <a:ea typeface="Meiryo UI" pitchFamily="50" charset="-128"/>
                <a:cs typeface="Meiryo UI" pitchFamily="50" charset="-128"/>
              </a:rPr>
              <a:t>実証インフラ</a:t>
            </a:r>
            <a:endParaRPr lang="en-US" altLang="ja-JP" sz="1200" dirty="0" smtClean="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smtClean="0">
                <a:solidFill>
                  <a:schemeClr val="bg1"/>
                </a:solidFill>
                <a:latin typeface="Meiryo UI" pitchFamily="50" charset="-128"/>
                <a:ea typeface="Meiryo UI" pitchFamily="50" charset="-128"/>
                <a:cs typeface="Meiryo UI" pitchFamily="50" charset="-128"/>
              </a:rPr>
              <a:t>認証制度</a:t>
            </a:r>
            <a:endParaRPr lang="en-US" altLang="ja-JP" sz="1200" dirty="0" smtClean="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sz="1100" dirty="0">
              <a:solidFill>
                <a:schemeClr val="tx1"/>
              </a:solidFill>
              <a:latin typeface="Meiryo UI" pitchFamily="50" charset="-128"/>
              <a:ea typeface="Meiryo UI" pitchFamily="50" charset="-128"/>
              <a:cs typeface="Meiryo UI" pitchFamily="50" charset="-128"/>
            </a:endParaRPr>
          </a:p>
        </p:txBody>
      </p:sp>
      <p:sp>
        <p:nvSpPr>
          <p:cNvPr id="109" name="正方形/長方形 108"/>
          <p:cNvSpPr/>
          <p:nvPr/>
        </p:nvSpPr>
        <p:spPr>
          <a:xfrm>
            <a:off x="5762277" y="5014913"/>
            <a:ext cx="1279525" cy="1382712"/>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100" dirty="0">
                <a:solidFill>
                  <a:schemeClr val="tx1"/>
                </a:solidFill>
                <a:latin typeface="Meiryo UI" pitchFamily="50" charset="-128"/>
                <a:ea typeface="Meiryo UI" pitchFamily="50" charset="-128"/>
                <a:cs typeface="Meiryo UI" pitchFamily="50" charset="-128"/>
              </a:rPr>
              <a:t>重要戦略産業振興</a:t>
            </a:r>
            <a:endParaRPr lang="en-US" altLang="ja-JP" sz="11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1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生活総合産業化</a:t>
            </a:r>
            <a:endParaRPr lang="en-US" altLang="ja-JP"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1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en-US" altLang="ja-JP" sz="1200" dirty="0">
                <a:solidFill>
                  <a:schemeClr val="tx1"/>
                </a:solidFill>
                <a:latin typeface="Meiryo UI" pitchFamily="50" charset="-128"/>
                <a:ea typeface="Meiryo UI" pitchFamily="50" charset="-128"/>
                <a:cs typeface="Meiryo UI" pitchFamily="50" charset="-128"/>
              </a:rPr>
              <a:t>Aging</a:t>
            </a:r>
            <a:r>
              <a:rPr lang="ja-JP" altLang="en-US" sz="1200" dirty="0">
                <a:solidFill>
                  <a:schemeClr val="tx1"/>
                </a:solidFill>
                <a:latin typeface="Meiryo UI" pitchFamily="50" charset="-128"/>
                <a:ea typeface="Meiryo UI" pitchFamily="50" charset="-128"/>
                <a:cs typeface="Meiryo UI" pitchFamily="50" charset="-128"/>
              </a:rPr>
              <a:t> </a:t>
            </a:r>
            <a:r>
              <a:rPr lang="en-US" altLang="ja-JP" sz="1200" dirty="0">
                <a:solidFill>
                  <a:schemeClr val="tx1"/>
                </a:solidFill>
                <a:latin typeface="Meiryo UI" pitchFamily="50" charset="-128"/>
                <a:ea typeface="Meiryo UI" pitchFamily="50" charset="-128"/>
                <a:cs typeface="Meiryo UI" pitchFamily="50" charset="-128"/>
              </a:rPr>
              <a:t>in Place</a:t>
            </a:r>
            <a:endParaRPr lang="en-US" sz="1200" dirty="0">
              <a:solidFill>
                <a:schemeClr val="tx1"/>
              </a:solidFill>
              <a:latin typeface="Meiryo UI" pitchFamily="50" charset="-128"/>
              <a:ea typeface="Meiryo UI" pitchFamily="50" charset="-128"/>
              <a:cs typeface="Meiryo UI" pitchFamily="50" charset="-128"/>
            </a:endParaRPr>
          </a:p>
        </p:txBody>
      </p:sp>
      <p:sp>
        <p:nvSpPr>
          <p:cNvPr id="111" name="正方形/長方形 110"/>
          <p:cNvSpPr/>
          <p:nvPr/>
        </p:nvSpPr>
        <p:spPr>
          <a:xfrm>
            <a:off x="4156571" y="3573016"/>
            <a:ext cx="1279525" cy="620713"/>
          </a:xfrm>
          <a:prstGeom prst="rect">
            <a:avLst/>
          </a:prstGeom>
          <a:solidFill>
            <a:schemeClr val="bg1"/>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spc="-150" dirty="0" smtClean="0">
                <a:solidFill>
                  <a:schemeClr val="tx1"/>
                </a:solidFill>
                <a:latin typeface="Meiryo UI" pitchFamily="50" charset="-128"/>
                <a:ea typeface="Meiryo UI" pitchFamily="50" charset="-128"/>
                <a:cs typeface="Meiryo UI" pitchFamily="50" charset="-128"/>
              </a:rPr>
              <a:t>多職種・多機関連携</a:t>
            </a:r>
            <a:endParaRPr lang="en-US" altLang="ja-JP" sz="1200" spc="-15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市町村</a:t>
            </a:r>
            <a:r>
              <a:rPr lang="ja-JP" altLang="en-US" sz="1200" dirty="0" smtClean="0">
                <a:solidFill>
                  <a:schemeClr val="tx1"/>
                </a:solidFill>
                <a:latin typeface="Meiryo UI" pitchFamily="50" charset="-128"/>
                <a:ea typeface="Meiryo UI" pitchFamily="50" charset="-128"/>
                <a:cs typeface="Meiryo UI" pitchFamily="50" charset="-128"/>
              </a:rPr>
              <a:t>の</a:t>
            </a:r>
            <a:r>
              <a:rPr lang="ja-JP" altLang="en-US" sz="1200" dirty="0">
                <a:solidFill>
                  <a:schemeClr val="tx1"/>
                </a:solidFill>
                <a:latin typeface="Meiryo UI" pitchFamily="50" charset="-128"/>
                <a:ea typeface="Meiryo UI" pitchFamily="50" charset="-128"/>
                <a:cs typeface="Meiryo UI" pitchFamily="50" charset="-128"/>
              </a:rPr>
              <a:t>主体性</a:t>
            </a:r>
            <a:endParaRPr lang="en-US" sz="1200" dirty="0">
              <a:solidFill>
                <a:schemeClr val="tx1"/>
              </a:solidFill>
              <a:latin typeface="Meiryo UI" pitchFamily="50" charset="-128"/>
              <a:ea typeface="Meiryo UI" pitchFamily="50" charset="-128"/>
              <a:cs typeface="Meiryo UI" pitchFamily="50" charset="-128"/>
            </a:endParaRPr>
          </a:p>
        </p:txBody>
      </p:sp>
      <p:sp>
        <p:nvSpPr>
          <p:cNvPr id="113" name="正方形/長方形 112"/>
          <p:cNvSpPr/>
          <p:nvPr/>
        </p:nvSpPr>
        <p:spPr>
          <a:xfrm>
            <a:off x="4135090" y="4289425"/>
            <a:ext cx="1277937" cy="619125"/>
          </a:xfrm>
          <a:prstGeom prst="rect">
            <a:avLst/>
          </a:prstGeom>
          <a:solidFill>
            <a:schemeClr val="bg2">
              <a:lumMod val="90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増益モデル型</a:t>
            </a:r>
            <a:endParaRPr lang="en-US" altLang="ja-JP"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100" dirty="0">
                <a:solidFill>
                  <a:schemeClr val="tx1"/>
                </a:solidFill>
                <a:latin typeface="Meiryo UI" pitchFamily="50" charset="-128"/>
                <a:ea typeface="Meiryo UI" pitchFamily="50" charset="-128"/>
                <a:cs typeface="Meiryo UI" pitchFamily="50" charset="-128"/>
              </a:rPr>
              <a:t>地域や規模の</a:t>
            </a:r>
            <a:r>
              <a:rPr lang="ja-JP" altLang="en-US" sz="1100" dirty="0" smtClean="0">
                <a:solidFill>
                  <a:schemeClr val="tx1"/>
                </a:solidFill>
                <a:latin typeface="Meiryo UI" pitchFamily="50" charset="-128"/>
                <a:ea typeface="Meiryo UI" pitchFamily="50" charset="-128"/>
                <a:cs typeface="Meiryo UI" pitchFamily="50" charset="-128"/>
              </a:rPr>
              <a:t>経済</a:t>
            </a:r>
            <a:endParaRPr lang="en-US" altLang="ja-JP" sz="11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資金</a:t>
            </a:r>
            <a:r>
              <a:rPr lang="ja-JP" altLang="en-US" sz="1200" dirty="0" smtClean="0">
                <a:solidFill>
                  <a:schemeClr val="tx1"/>
                </a:solidFill>
                <a:latin typeface="Meiryo UI" pitchFamily="50" charset="-128"/>
                <a:ea typeface="Meiryo UI" pitchFamily="50" charset="-128"/>
                <a:cs typeface="Meiryo UI" pitchFamily="50" charset="-128"/>
              </a:rPr>
              <a:t>調達</a:t>
            </a:r>
            <a:r>
              <a:rPr lang="ja-JP" altLang="en-US" sz="1200" dirty="0">
                <a:solidFill>
                  <a:schemeClr val="tx1"/>
                </a:solidFill>
                <a:latin typeface="Meiryo UI" pitchFamily="50" charset="-128"/>
                <a:ea typeface="Meiryo UI" pitchFamily="50" charset="-128"/>
                <a:cs typeface="Meiryo UI" pitchFamily="50" charset="-128"/>
              </a:rPr>
              <a:t>システム</a:t>
            </a:r>
            <a:endParaRPr lang="en-US" sz="1100" dirty="0">
              <a:solidFill>
                <a:schemeClr val="tx1"/>
              </a:solidFill>
              <a:latin typeface="Meiryo UI" pitchFamily="50" charset="-128"/>
              <a:ea typeface="Meiryo UI" pitchFamily="50" charset="-128"/>
              <a:cs typeface="Meiryo UI" pitchFamily="50" charset="-128"/>
            </a:endParaRPr>
          </a:p>
        </p:txBody>
      </p:sp>
      <p:sp>
        <p:nvSpPr>
          <p:cNvPr id="114" name="正方形/長方形 113"/>
          <p:cNvSpPr/>
          <p:nvPr/>
        </p:nvSpPr>
        <p:spPr>
          <a:xfrm>
            <a:off x="5762277" y="3590925"/>
            <a:ext cx="1279525" cy="1273175"/>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endParaRPr lang="en-US" altLang="ja-JP"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保健医療ｻｰﾋﾞｽ</a:t>
            </a:r>
            <a:endParaRPr lang="en-US" altLang="ja-JP"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持続可能性確保</a:t>
            </a:r>
            <a:endParaRPr lang="en-US" altLang="ja-JP" sz="12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sz="1200" dirty="0">
              <a:solidFill>
                <a:schemeClr val="tx1"/>
              </a:solidFill>
              <a:latin typeface="Meiryo UI" pitchFamily="50" charset="-128"/>
              <a:ea typeface="Meiryo UI" pitchFamily="50" charset="-128"/>
              <a:cs typeface="Meiryo UI" pitchFamily="50" charset="-128"/>
            </a:endParaRPr>
          </a:p>
        </p:txBody>
      </p:sp>
      <p:sp>
        <p:nvSpPr>
          <p:cNvPr id="60" name="テキスト ボックス 59"/>
          <p:cNvSpPr txBox="1"/>
          <p:nvPr/>
        </p:nvSpPr>
        <p:spPr>
          <a:xfrm>
            <a:off x="5316190" y="2613025"/>
            <a:ext cx="530225" cy="366713"/>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ja-JP" altLang="en-US" dirty="0">
                <a:latin typeface="Meiryo UI" pitchFamily="50" charset="-128"/>
                <a:ea typeface="Meiryo UI" pitchFamily="50" charset="-128"/>
                <a:cs typeface="Meiryo UI" pitchFamily="50" charset="-128"/>
              </a:rPr>
              <a:t>→</a:t>
            </a:r>
            <a:endParaRPr lang="en-US" dirty="0">
              <a:latin typeface="Meiryo UI" pitchFamily="50" charset="-128"/>
              <a:ea typeface="Meiryo UI" pitchFamily="50" charset="-128"/>
              <a:cs typeface="Meiryo UI" pitchFamily="50" charset="-128"/>
            </a:endParaRPr>
          </a:p>
        </p:txBody>
      </p:sp>
      <p:sp>
        <p:nvSpPr>
          <p:cNvPr id="61" name="テキスト ボックス 60"/>
          <p:cNvSpPr txBox="1"/>
          <p:nvPr/>
        </p:nvSpPr>
        <p:spPr>
          <a:xfrm>
            <a:off x="5328890" y="4086225"/>
            <a:ext cx="531812" cy="368300"/>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ja-JP" altLang="en-US" dirty="0">
                <a:latin typeface="Meiryo UI" pitchFamily="50" charset="-128"/>
                <a:ea typeface="Meiryo UI" pitchFamily="50" charset="-128"/>
                <a:cs typeface="Meiryo UI" pitchFamily="50" charset="-128"/>
              </a:rPr>
              <a:t>→</a:t>
            </a:r>
            <a:endParaRPr lang="en-US" dirty="0">
              <a:latin typeface="Meiryo UI" pitchFamily="50" charset="-128"/>
              <a:ea typeface="Meiryo UI" pitchFamily="50" charset="-128"/>
              <a:cs typeface="Meiryo UI" pitchFamily="50" charset="-128"/>
            </a:endParaRPr>
          </a:p>
        </p:txBody>
      </p:sp>
      <p:sp>
        <p:nvSpPr>
          <p:cNvPr id="65" name="テキスト ボックス 64"/>
          <p:cNvSpPr txBox="1"/>
          <p:nvPr/>
        </p:nvSpPr>
        <p:spPr>
          <a:xfrm>
            <a:off x="5317777" y="5518150"/>
            <a:ext cx="530225" cy="366713"/>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ja-JP" altLang="en-US" dirty="0">
                <a:latin typeface="Meiryo UI" pitchFamily="50" charset="-128"/>
                <a:ea typeface="Meiryo UI" pitchFamily="50" charset="-128"/>
                <a:cs typeface="Meiryo UI" pitchFamily="50" charset="-128"/>
              </a:rPr>
              <a:t>→</a:t>
            </a:r>
            <a:endParaRPr lang="en-US" dirty="0">
              <a:latin typeface="Meiryo UI" pitchFamily="50" charset="-128"/>
              <a:ea typeface="Meiryo UI" pitchFamily="50" charset="-128"/>
              <a:cs typeface="Meiryo UI" pitchFamily="50" charset="-128"/>
            </a:endParaRPr>
          </a:p>
        </p:txBody>
      </p:sp>
      <p:sp>
        <p:nvSpPr>
          <p:cNvPr id="45" name="正方形/長方形 44"/>
          <p:cNvSpPr/>
          <p:nvPr/>
        </p:nvSpPr>
        <p:spPr>
          <a:xfrm>
            <a:off x="2564078" y="1412776"/>
            <a:ext cx="1260132" cy="619125"/>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400" dirty="0" smtClean="0">
                <a:solidFill>
                  <a:schemeClr val="tx1"/>
                </a:solidFill>
                <a:latin typeface="Meiryo UI" pitchFamily="50" charset="-128"/>
                <a:ea typeface="Meiryo UI" pitchFamily="50" charset="-128"/>
                <a:cs typeface="Meiryo UI" pitchFamily="50" charset="-128"/>
              </a:rPr>
              <a:t>府民</a:t>
            </a:r>
            <a:endParaRPr lang="en-US" altLang="ja-JP" sz="14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400" dirty="0" smtClean="0">
                <a:solidFill>
                  <a:schemeClr val="tx1"/>
                </a:solidFill>
                <a:latin typeface="Meiryo UI" pitchFamily="50" charset="-128"/>
                <a:ea typeface="Meiryo UI" pitchFamily="50" charset="-128"/>
                <a:cs typeface="Meiryo UI" pitchFamily="50" charset="-128"/>
              </a:rPr>
              <a:t>保険者等</a:t>
            </a:r>
            <a:endParaRPr lang="en-US" sz="1400" dirty="0">
              <a:solidFill>
                <a:schemeClr val="tx1"/>
              </a:solidFill>
              <a:latin typeface="Meiryo UI" pitchFamily="50" charset="-128"/>
              <a:ea typeface="Meiryo UI" pitchFamily="50" charset="-128"/>
              <a:cs typeface="Meiryo UI" pitchFamily="50" charset="-128"/>
            </a:endParaRPr>
          </a:p>
        </p:txBody>
      </p:sp>
      <p:sp>
        <p:nvSpPr>
          <p:cNvPr id="46" name="テキスト ボックス 45"/>
          <p:cNvSpPr txBox="1"/>
          <p:nvPr/>
        </p:nvSpPr>
        <p:spPr>
          <a:xfrm>
            <a:off x="3726954" y="1598761"/>
            <a:ext cx="530225" cy="36933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en-US" altLang="ja-JP" dirty="0" smtClean="0">
                <a:solidFill>
                  <a:schemeClr val="tx1"/>
                </a:solidFill>
                <a:latin typeface="Meiryo UI" pitchFamily="50" charset="-128"/>
                <a:ea typeface="Meiryo UI" pitchFamily="50" charset="-128"/>
                <a:cs typeface="Meiryo UI" pitchFamily="50" charset="-128"/>
              </a:rPr>
              <a:t>×</a:t>
            </a:r>
            <a:endParaRPr lang="en-US" dirty="0">
              <a:solidFill>
                <a:schemeClr val="tx1"/>
              </a:solidFill>
              <a:latin typeface="Meiryo UI" pitchFamily="50" charset="-128"/>
              <a:ea typeface="Meiryo UI" pitchFamily="50" charset="-128"/>
              <a:cs typeface="Meiryo UI" pitchFamily="50" charset="-128"/>
            </a:endParaRPr>
          </a:p>
        </p:txBody>
      </p:sp>
      <p:sp>
        <p:nvSpPr>
          <p:cNvPr id="47" name="テキスト ボックス 46"/>
          <p:cNvSpPr txBox="1"/>
          <p:nvPr/>
        </p:nvSpPr>
        <p:spPr>
          <a:xfrm>
            <a:off x="3723779" y="2306786"/>
            <a:ext cx="530225" cy="36933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en-US" altLang="ja-JP" dirty="0" smtClean="0">
                <a:solidFill>
                  <a:schemeClr val="tx1"/>
                </a:solidFill>
                <a:latin typeface="Meiryo UI" pitchFamily="50" charset="-128"/>
                <a:ea typeface="Meiryo UI" pitchFamily="50" charset="-128"/>
                <a:cs typeface="Meiryo UI" pitchFamily="50" charset="-128"/>
              </a:rPr>
              <a:t>×</a:t>
            </a:r>
            <a:endParaRPr lang="en-US"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3726954" y="3722836"/>
            <a:ext cx="530225" cy="36933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en-US" altLang="ja-JP" dirty="0">
                <a:latin typeface="Meiryo UI" pitchFamily="50" charset="-128"/>
                <a:ea typeface="Meiryo UI" pitchFamily="50" charset="-128"/>
                <a:cs typeface="Meiryo UI" pitchFamily="50" charset="-128"/>
              </a:rPr>
              <a:t>×</a:t>
            </a:r>
            <a:endParaRPr lang="en-US" sz="16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3723779" y="4437211"/>
            <a:ext cx="530225" cy="36933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en-US" altLang="ja-JP" dirty="0">
                <a:latin typeface="Meiryo UI" pitchFamily="50" charset="-128"/>
                <a:ea typeface="Meiryo UI" pitchFamily="50" charset="-128"/>
                <a:cs typeface="Meiryo UI" pitchFamily="50" charset="-128"/>
              </a:rPr>
              <a:t>×</a:t>
            </a:r>
            <a:endParaRPr lang="en-US" sz="1600" dirty="0">
              <a:latin typeface="Meiryo UI" pitchFamily="50" charset="-128"/>
              <a:ea typeface="Meiryo UI" pitchFamily="50" charset="-128"/>
              <a:cs typeface="Meiryo UI" pitchFamily="50" charset="-128"/>
            </a:endParaRPr>
          </a:p>
        </p:txBody>
      </p:sp>
      <p:sp>
        <p:nvSpPr>
          <p:cNvPr id="51" name="正方形/長方形 50"/>
          <p:cNvSpPr/>
          <p:nvPr/>
        </p:nvSpPr>
        <p:spPr>
          <a:xfrm>
            <a:off x="2546273" y="2138264"/>
            <a:ext cx="1277937" cy="619125"/>
          </a:xfrm>
          <a:prstGeom prst="rect">
            <a:avLst/>
          </a:prstGeom>
          <a:solidFill>
            <a:schemeClr val="bg2">
              <a:lumMod val="90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400" dirty="0" smtClean="0">
                <a:solidFill>
                  <a:schemeClr val="tx1"/>
                </a:solidFill>
                <a:latin typeface="Meiryo UI" pitchFamily="50" charset="-128"/>
                <a:ea typeface="Meiryo UI" pitchFamily="50" charset="-128"/>
                <a:cs typeface="Meiryo UI" pitchFamily="50" charset="-128"/>
              </a:rPr>
              <a:t>保険者等</a:t>
            </a:r>
            <a:endParaRPr lang="en-US" sz="1400" dirty="0">
              <a:solidFill>
                <a:schemeClr val="tx1"/>
              </a:solidFill>
              <a:latin typeface="Meiryo UI" pitchFamily="50" charset="-128"/>
              <a:ea typeface="Meiryo UI" pitchFamily="50" charset="-128"/>
              <a:cs typeface="Meiryo UI" pitchFamily="50" charset="-128"/>
            </a:endParaRPr>
          </a:p>
        </p:txBody>
      </p:sp>
      <p:sp>
        <p:nvSpPr>
          <p:cNvPr id="53" name="正方形/長方形 52"/>
          <p:cNvSpPr/>
          <p:nvPr/>
        </p:nvSpPr>
        <p:spPr>
          <a:xfrm>
            <a:off x="2546273" y="2849464"/>
            <a:ext cx="1277937" cy="619125"/>
          </a:xfrm>
          <a:prstGeom prst="rect">
            <a:avLst/>
          </a:prstGeom>
          <a:solidFill>
            <a:schemeClr val="bg2">
              <a:lumMod val="25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400" dirty="0" smtClean="0">
                <a:solidFill>
                  <a:schemeClr val="bg1"/>
                </a:solidFill>
                <a:latin typeface="Meiryo UI" pitchFamily="50" charset="-128"/>
                <a:ea typeface="Meiryo UI" pitchFamily="50" charset="-128"/>
                <a:cs typeface="Meiryo UI" pitchFamily="50" charset="-128"/>
              </a:rPr>
              <a:t>大阪府</a:t>
            </a:r>
            <a:endParaRPr lang="en-US" sz="1400" dirty="0">
              <a:solidFill>
                <a:schemeClr val="bg1"/>
              </a:solidFill>
              <a:latin typeface="Meiryo UI" pitchFamily="50" charset="-128"/>
              <a:ea typeface="Meiryo UI" pitchFamily="50" charset="-128"/>
              <a:cs typeface="Meiryo UI" pitchFamily="50" charset="-128"/>
            </a:endParaRPr>
          </a:p>
        </p:txBody>
      </p:sp>
      <p:sp>
        <p:nvSpPr>
          <p:cNvPr id="55" name="正方形/長方形 54"/>
          <p:cNvSpPr/>
          <p:nvPr/>
        </p:nvSpPr>
        <p:spPr>
          <a:xfrm>
            <a:off x="2546273" y="3559076"/>
            <a:ext cx="1277937" cy="620713"/>
          </a:xfrm>
          <a:prstGeom prst="rect">
            <a:avLst/>
          </a:prstGeom>
          <a:solidFill>
            <a:schemeClr val="bg1"/>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医療・介護従事者</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050" dirty="0">
                <a:solidFill>
                  <a:schemeClr val="tx1"/>
                </a:solidFill>
                <a:latin typeface="Meiryo UI" pitchFamily="50" charset="-128"/>
                <a:ea typeface="Meiryo UI" pitchFamily="50" charset="-128"/>
                <a:cs typeface="Meiryo UI" pitchFamily="50" charset="-128"/>
              </a:rPr>
              <a:t>保健</a:t>
            </a:r>
            <a:r>
              <a:rPr lang="ja-JP" altLang="en-US" sz="1050" dirty="0" smtClean="0">
                <a:solidFill>
                  <a:schemeClr val="tx1"/>
                </a:solidFill>
                <a:latin typeface="Meiryo UI" pitchFamily="50" charset="-128"/>
                <a:ea typeface="Meiryo UI" pitchFamily="50" charset="-128"/>
                <a:cs typeface="Meiryo UI" pitchFamily="50" charset="-128"/>
              </a:rPr>
              <a:t>医療提供機関等</a:t>
            </a:r>
            <a:r>
              <a:rPr lang="en-US" altLang="ja-JP" sz="1200" dirty="0" smtClean="0">
                <a:solidFill>
                  <a:schemeClr val="tx1"/>
                </a:solidFill>
                <a:latin typeface="Meiryo UI" pitchFamily="50" charset="-128"/>
                <a:ea typeface="Meiryo UI" pitchFamily="50" charset="-128"/>
                <a:cs typeface="Meiryo UI" pitchFamily="50" charset="-128"/>
              </a:rPr>
              <a:t/>
            </a:r>
            <a:br>
              <a:rPr lang="en-US" altLang="ja-JP" sz="1200" dirty="0" smtClean="0">
                <a:solidFill>
                  <a:schemeClr val="tx1"/>
                </a:solidFill>
                <a:latin typeface="Meiryo UI" pitchFamily="50" charset="-128"/>
                <a:ea typeface="Meiryo UI" pitchFamily="50" charset="-128"/>
                <a:cs typeface="Meiryo UI" pitchFamily="50" charset="-128"/>
              </a:rPr>
            </a:br>
            <a:r>
              <a:rPr lang="ja-JP" altLang="en-US" sz="1200" dirty="0">
                <a:solidFill>
                  <a:schemeClr val="tx1"/>
                </a:solidFill>
                <a:latin typeface="Meiryo UI" pitchFamily="50" charset="-128"/>
                <a:ea typeface="Meiryo UI" pitchFamily="50" charset="-128"/>
                <a:cs typeface="Meiryo UI" pitchFamily="50" charset="-128"/>
              </a:rPr>
              <a:t>基礎自治体</a:t>
            </a:r>
            <a:endParaRPr lang="en-US" sz="1200" dirty="0">
              <a:solidFill>
                <a:schemeClr val="tx1"/>
              </a:solidFill>
              <a:latin typeface="Meiryo UI" pitchFamily="50" charset="-128"/>
              <a:ea typeface="Meiryo UI" pitchFamily="50" charset="-128"/>
              <a:cs typeface="Meiryo UI" pitchFamily="50" charset="-128"/>
            </a:endParaRPr>
          </a:p>
        </p:txBody>
      </p:sp>
      <p:sp>
        <p:nvSpPr>
          <p:cNvPr id="56" name="正方形/長方形 55"/>
          <p:cNvSpPr/>
          <p:nvPr/>
        </p:nvSpPr>
        <p:spPr>
          <a:xfrm>
            <a:off x="2541510" y="4292501"/>
            <a:ext cx="1279525" cy="619125"/>
          </a:xfrm>
          <a:prstGeom prst="rect">
            <a:avLst/>
          </a:prstGeom>
          <a:solidFill>
            <a:schemeClr val="bg2">
              <a:lumMod val="90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400" dirty="0">
                <a:solidFill>
                  <a:schemeClr val="tx1"/>
                </a:solidFill>
                <a:latin typeface="Meiryo UI" pitchFamily="50" charset="-128"/>
                <a:ea typeface="Meiryo UI" pitchFamily="50" charset="-128"/>
                <a:cs typeface="Meiryo UI" pitchFamily="50" charset="-128"/>
              </a:rPr>
              <a:t>民間病院</a:t>
            </a:r>
            <a:r>
              <a:rPr lang="en-US" altLang="ja-JP" sz="1400" dirty="0" smtClean="0">
                <a:solidFill>
                  <a:schemeClr val="tx1"/>
                </a:solidFill>
                <a:latin typeface="Meiryo UI" pitchFamily="50" charset="-128"/>
                <a:ea typeface="Meiryo UI" pitchFamily="50" charset="-128"/>
                <a:cs typeface="Meiryo UI" pitchFamily="50" charset="-128"/>
              </a:rPr>
              <a:t/>
            </a:r>
            <a:br>
              <a:rPr lang="en-US" altLang="ja-JP" sz="1400" dirty="0" smtClean="0">
                <a:solidFill>
                  <a:schemeClr val="tx1"/>
                </a:solidFill>
                <a:latin typeface="Meiryo UI" pitchFamily="50" charset="-128"/>
                <a:ea typeface="Meiryo UI" pitchFamily="50" charset="-128"/>
                <a:cs typeface="Meiryo UI" pitchFamily="50" charset="-128"/>
              </a:rPr>
            </a:br>
            <a:r>
              <a:rPr lang="ja-JP" altLang="en-US" sz="1400" dirty="0" smtClean="0">
                <a:solidFill>
                  <a:schemeClr val="tx1"/>
                </a:solidFill>
                <a:latin typeface="Meiryo UI" pitchFamily="50" charset="-128"/>
                <a:ea typeface="Meiryo UI" pitchFamily="50" charset="-128"/>
                <a:cs typeface="Meiryo UI" pitchFamily="50" charset="-128"/>
              </a:rPr>
              <a:t>大阪府</a:t>
            </a:r>
            <a:endParaRPr lang="en-US" altLang="ja-JP" sz="1400" dirty="0">
              <a:solidFill>
                <a:schemeClr val="tx1"/>
              </a:solidFill>
              <a:latin typeface="Meiryo UI" pitchFamily="50" charset="-128"/>
              <a:ea typeface="Meiryo UI" pitchFamily="50" charset="-128"/>
              <a:cs typeface="Meiryo UI" pitchFamily="50" charset="-128"/>
            </a:endParaRPr>
          </a:p>
        </p:txBody>
      </p:sp>
      <p:sp>
        <p:nvSpPr>
          <p:cNvPr id="57" name="正方形/長方形 56"/>
          <p:cNvSpPr/>
          <p:nvPr/>
        </p:nvSpPr>
        <p:spPr>
          <a:xfrm>
            <a:off x="2546273" y="5038626"/>
            <a:ext cx="1277937" cy="619125"/>
          </a:xfrm>
          <a:prstGeom prst="rect">
            <a:avLst/>
          </a:prstGeom>
          <a:solidFill>
            <a:schemeClr val="bg2">
              <a:lumMod val="25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400" dirty="0">
                <a:solidFill>
                  <a:schemeClr val="bg1"/>
                </a:solidFill>
                <a:latin typeface="Meiryo UI" pitchFamily="50" charset="-128"/>
                <a:ea typeface="Meiryo UI" pitchFamily="50" charset="-128"/>
                <a:cs typeface="Meiryo UI" pitchFamily="50" charset="-128"/>
              </a:rPr>
              <a:t>基礎</a:t>
            </a:r>
            <a:r>
              <a:rPr lang="ja-JP" altLang="en-US" sz="1400" dirty="0" smtClean="0">
                <a:solidFill>
                  <a:schemeClr val="bg1"/>
                </a:solidFill>
                <a:latin typeface="Meiryo UI" pitchFamily="50" charset="-128"/>
                <a:ea typeface="Meiryo UI" pitchFamily="50" charset="-128"/>
                <a:cs typeface="Meiryo UI" pitchFamily="50" charset="-128"/>
              </a:rPr>
              <a:t>自治体</a:t>
            </a:r>
            <a:endParaRPr lang="en-US" altLang="ja-JP" sz="1400" dirty="0" smtClean="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400" dirty="0">
                <a:solidFill>
                  <a:schemeClr val="bg1"/>
                </a:solidFill>
                <a:latin typeface="Meiryo UI" pitchFamily="50" charset="-128"/>
                <a:ea typeface="Meiryo UI" pitchFamily="50" charset="-128"/>
                <a:cs typeface="Meiryo UI" pitchFamily="50" charset="-128"/>
              </a:rPr>
              <a:t>大阪府</a:t>
            </a:r>
            <a:endParaRPr lang="en-US" altLang="ja-JP" sz="1400" dirty="0">
              <a:solidFill>
                <a:schemeClr val="bg1"/>
              </a:solidFill>
              <a:latin typeface="Meiryo UI" pitchFamily="50" charset="-128"/>
              <a:ea typeface="Meiryo UI" pitchFamily="50" charset="-128"/>
              <a:cs typeface="Meiryo UI" pitchFamily="50" charset="-128"/>
            </a:endParaRPr>
          </a:p>
        </p:txBody>
      </p:sp>
      <p:sp>
        <p:nvSpPr>
          <p:cNvPr id="64" name="正方形/長方形 63"/>
          <p:cNvSpPr/>
          <p:nvPr/>
        </p:nvSpPr>
        <p:spPr>
          <a:xfrm>
            <a:off x="2541510" y="5800626"/>
            <a:ext cx="1279525" cy="620713"/>
          </a:xfrm>
          <a:prstGeom prst="rect">
            <a:avLst/>
          </a:prstGeom>
          <a:solidFill>
            <a:schemeClr val="bg2">
              <a:lumMod val="25000"/>
            </a:scheme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400" dirty="0" smtClean="0">
                <a:solidFill>
                  <a:schemeClr val="bg1"/>
                </a:solidFill>
                <a:latin typeface="Meiryo UI" pitchFamily="50" charset="-128"/>
                <a:ea typeface="Meiryo UI" pitchFamily="50" charset="-128"/>
                <a:cs typeface="Meiryo UI" pitchFamily="50" charset="-128"/>
              </a:rPr>
              <a:t>大阪府</a:t>
            </a:r>
            <a:endParaRPr lang="en-US" sz="1400" dirty="0">
              <a:solidFill>
                <a:schemeClr val="bg1"/>
              </a:solidFill>
              <a:latin typeface="Meiryo UI" pitchFamily="50" charset="-128"/>
              <a:ea typeface="Meiryo UI" pitchFamily="50" charset="-128"/>
              <a:cs typeface="Meiryo UI" pitchFamily="50" charset="-128"/>
            </a:endParaRPr>
          </a:p>
        </p:txBody>
      </p:sp>
      <p:sp>
        <p:nvSpPr>
          <p:cNvPr id="66" name="テキスト ボックス 65"/>
          <p:cNvSpPr txBox="1"/>
          <p:nvPr/>
        </p:nvSpPr>
        <p:spPr>
          <a:xfrm>
            <a:off x="3707904" y="3024336"/>
            <a:ext cx="531812" cy="36933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en-US" altLang="ja-JP" dirty="0">
                <a:latin typeface="Meiryo UI" pitchFamily="50" charset="-128"/>
                <a:ea typeface="Meiryo UI" pitchFamily="50" charset="-128"/>
                <a:cs typeface="Meiryo UI" pitchFamily="50" charset="-128"/>
              </a:rPr>
              <a:t>×</a:t>
            </a:r>
            <a:endParaRPr lang="en-US" dirty="0">
              <a:latin typeface="Meiryo UI" pitchFamily="50" charset="-128"/>
              <a:ea typeface="Meiryo UI" pitchFamily="50" charset="-128"/>
              <a:cs typeface="Meiryo UI" pitchFamily="50" charset="-128"/>
            </a:endParaRPr>
          </a:p>
        </p:txBody>
      </p:sp>
      <p:sp>
        <p:nvSpPr>
          <p:cNvPr id="67" name="テキスト ボックス 66"/>
          <p:cNvSpPr txBox="1"/>
          <p:nvPr/>
        </p:nvSpPr>
        <p:spPr>
          <a:xfrm>
            <a:off x="3726954" y="5169048"/>
            <a:ext cx="530225" cy="36933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en-US" altLang="ja-JP" dirty="0">
                <a:latin typeface="Meiryo UI" pitchFamily="50" charset="-128"/>
                <a:ea typeface="Meiryo UI" pitchFamily="50" charset="-128"/>
                <a:cs typeface="Meiryo UI" pitchFamily="50" charset="-128"/>
              </a:rPr>
              <a:t>×</a:t>
            </a:r>
            <a:endParaRPr lang="en-US" dirty="0">
              <a:latin typeface="Meiryo UI" pitchFamily="50" charset="-128"/>
              <a:ea typeface="Meiryo UI" pitchFamily="50" charset="-128"/>
              <a:cs typeface="Meiryo UI" pitchFamily="50" charset="-128"/>
            </a:endParaRPr>
          </a:p>
        </p:txBody>
      </p:sp>
      <p:sp>
        <p:nvSpPr>
          <p:cNvPr id="69" name="テキスト ボックス 68"/>
          <p:cNvSpPr txBox="1"/>
          <p:nvPr/>
        </p:nvSpPr>
        <p:spPr>
          <a:xfrm>
            <a:off x="3726954" y="5964386"/>
            <a:ext cx="530225" cy="36933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36000" rIns="36000">
            <a:spAutoFit/>
          </a:bodyPr>
          <a:lstStyle/>
          <a:p>
            <a:pPr algn="ctr" fontAlgn="auto">
              <a:spcBef>
                <a:spcPts val="0"/>
              </a:spcBef>
              <a:spcAft>
                <a:spcPts val="0"/>
              </a:spcAft>
              <a:defRPr/>
            </a:pPr>
            <a:r>
              <a:rPr lang="en-US" altLang="ja-JP" dirty="0">
                <a:latin typeface="Meiryo UI" pitchFamily="50" charset="-128"/>
                <a:ea typeface="Meiryo UI" pitchFamily="50" charset="-128"/>
                <a:cs typeface="Meiryo UI" pitchFamily="50" charset="-128"/>
              </a:rPr>
              <a:t>×</a:t>
            </a:r>
            <a:endParaRPr lang="en-US" sz="1600" dirty="0">
              <a:latin typeface="Meiryo UI" pitchFamily="50" charset="-128"/>
              <a:ea typeface="Meiryo UI" pitchFamily="50" charset="-128"/>
              <a:cs typeface="Meiryo UI" pitchFamily="50" charset="-128"/>
            </a:endParaRPr>
          </a:p>
        </p:txBody>
      </p:sp>
      <p:sp>
        <p:nvSpPr>
          <p:cNvPr id="74" name="正方形/長方形 73"/>
          <p:cNvSpPr/>
          <p:nvPr/>
        </p:nvSpPr>
        <p:spPr>
          <a:xfrm>
            <a:off x="7380313" y="1417912"/>
            <a:ext cx="1619672" cy="620714"/>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保健医療提供機関等、</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基礎</a:t>
            </a:r>
            <a:r>
              <a:rPr lang="ja-JP" altLang="en-US" sz="1200" dirty="0" smtClean="0">
                <a:solidFill>
                  <a:schemeClr val="tx1"/>
                </a:solidFill>
                <a:latin typeface="Meiryo UI" pitchFamily="50" charset="-128"/>
                <a:ea typeface="Meiryo UI" pitchFamily="50" charset="-128"/>
                <a:cs typeface="Meiryo UI" pitchFamily="50" charset="-128"/>
              </a:rPr>
              <a:t>自治体、大阪府等</a:t>
            </a:r>
            <a:endParaRPr lang="en-US" altLang="ja-JP" sz="1200" dirty="0">
              <a:solidFill>
                <a:schemeClr val="tx1"/>
              </a:solidFill>
              <a:latin typeface="Meiryo UI" pitchFamily="50" charset="-128"/>
              <a:ea typeface="Meiryo UI" pitchFamily="50" charset="-128"/>
              <a:cs typeface="Meiryo UI" pitchFamily="50" charset="-128"/>
            </a:endParaRPr>
          </a:p>
        </p:txBody>
      </p:sp>
      <p:cxnSp>
        <p:nvCxnSpPr>
          <p:cNvPr id="3" name="直線コネクタ 2"/>
          <p:cNvCxnSpPr/>
          <p:nvPr/>
        </p:nvCxnSpPr>
        <p:spPr>
          <a:xfrm>
            <a:off x="7236296" y="692696"/>
            <a:ext cx="0" cy="5832648"/>
          </a:xfrm>
          <a:prstGeom prst="line">
            <a:avLst/>
          </a:prstGeom>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7363048" y="5772149"/>
            <a:ext cx="1619672" cy="620714"/>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企業・研究機関等</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85" name="正方形/長方形 84"/>
          <p:cNvSpPr/>
          <p:nvPr/>
        </p:nvSpPr>
        <p:spPr>
          <a:xfrm>
            <a:off x="7363048" y="5043357"/>
            <a:ext cx="1619672" cy="620714"/>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府民</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保健</a:t>
            </a:r>
            <a:r>
              <a:rPr lang="ja-JP" altLang="en-US" sz="1200" dirty="0" smtClean="0">
                <a:solidFill>
                  <a:schemeClr val="tx1"/>
                </a:solidFill>
                <a:latin typeface="Meiryo UI" pitchFamily="50" charset="-128"/>
                <a:ea typeface="Meiryo UI" pitchFamily="50" charset="-128"/>
                <a:cs typeface="Meiryo UI" pitchFamily="50" charset="-128"/>
              </a:rPr>
              <a:t>医療</a:t>
            </a:r>
            <a:r>
              <a:rPr lang="ja-JP" altLang="en-US" sz="1200" dirty="0">
                <a:solidFill>
                  <a:schemeClr val="tx1"/>
                </a:solidFill>
                <a:latin typeface="Meiryo UI" pitchFamily="50" charset="-128"/>
                <a:ea typeface="Meiryo UI" pitchFamily="50" charset="-128"/>
                <a:cs typeface="Meiryo UI" pitchFamily="50" charset="-128"/>
              </a:rPr>
              <a:t>提供機関</a:t>
            </a:r>
            <a:r>
              <a:rPr lang="ja-JP" altLang="en-US" sz="1200" dirty="0" smtClean="0">
                <a:solidFill>
                  <a:schemeClr val="tx1"/>
                </a:solidFill>
                <a:latin typeface="Meiryo UI" pitchFamily="50" charset="-128"/>
                <a:ea typeface="Meiryo UI" pitchFamily="50" charset="-128"/>
                <a:cs typeface="Meiryo UI" pitchFamily="50" charset="-128"/>
              </a:rPr>
              <a:t>等</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企業</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86" name="正方形/長方形 85"/>
          <p:cNvSpPr/>
          <p:nvPr/>
        </p:nvSpPr>
        <p:spPr>
          <a:xfrm>
            <a:off x="7380313" y="4283868"/>
            <a:ext cx="1619672" cy="620714"/>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大阪府</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87" name="正方形/長方形 86"/>
          <p:cNvSpPr/>
          <p:nvPr/>
        </p:nvSpPr>
        <p:spPr>
          <a:xfrm>
            <a:off x="7380313" y="3559076"/>
            <a:ext cx="1619672" cy="620714"/>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大阪府</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88" name="正方形/長方形 87"/>
          <p:cNvSpPr/>
          <p:nvPr/>
        </p:nvSpPr>
        <p:spPr>
          <a:xfrm>
            <a:off x="7363048" y="2838449"/>
            <a:ext cx="1619672" cy="620714"/>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保険者等、</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保健</a:t>
            </a:r>
            <a:r>
              <a:rPr lang="ja-JP" altLang="en-US" sz="1200" dirty="0" smtClean="0">
                <a:solidFill>
                  <a:schemeClr val="tx1"/>
                </a:solidFill>
                <a:latin typeface="Meiryo UI" pitchFamily="50" charset="-128"/>
                <a:ea typeface="Meiryo UI" pitchFamily="50" charset="-128"/>
                <a:cs typeface="Meiryo UI" pitchFamily="50" charset="-128"/>
              </a:rPr>
              <a:t>医療提供機関等</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89" name="正方形/長方形 88"/>
          <p:cNvSpPr/>
          <p:nvPr/>
        </p:nvSpPr>
        <p:spPr>
          <a:xfrm>
            <a:off x="7363048" y="2127249"/>
            <a:ext cx="1619672" cy="620714"/>
          </a:xfrm>
          <a:prstGeom prst="rect">
            <a:avLst/>
          </a:prstGeom>
          <a:no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lIns="36000" rIns="36000" anchor="ctr"/>
          <a:lstStyle/>
          <a:p>
            <a:pPr algn="ctr" fontAlgn="auto">
              <a:spcBef>
                <a:spcPts val="0"/>
              </a:spcBef>
              <a:spcAft>
                <a:spcPts val="0"/>
              </a:spcAft>
              <a:defRPr/>
            </a:pPr>
            <a:r>
              <a:rPr lang="ja-JP" altLang="en-US" sz="1200" dirty="0" smtClean="0">
                <a:solidFill>
                  <a:schemeClr val="tx1"/>
                </a:solidFill>
                <a:latin typeface="Meiryo UI" pitchFamily="50" charset="-128"/>
                <a:ea typeface="Meiryo UI" pitchFamily="50" charset="-128"/>
                <a:cs typeface="Meiryo UI" pitchFamily="50" charset="-128"/>
              </a:rPr>
              <a:t>府民、</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保健</a:t>
            </a:r>
            <a:r>
              <a:rPr lang="ja-JP" altLang="en-US" sz="1200" dirty="0" smtClean="0">
                <a:solidFill>
                  <a:schemeClr val="tx1"/>
                </a:solidFill>
                <a:latin typeface="Meiryo UI" pitchFamily="50" charset="-128"/>
                <a:ea typeface="Meiryo UI" pitchFamily="50" charset="-128"/>
                <a:cs typeface="Meiryo UI" pitchFamily="50" charset="-128"/>
              </a:rPr>
              <a:t>医療提供機関等、</a:t>
            </a:r>
            <a:endParaRPr lang="en-US" altLang="ja-JP" sz="1200"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研究</a:t>
            </a:r>
            <a:r>
              <a:rPr lang="ja-JP" altLang="en-US" sz="1200" dirty="0" smtClean="0">
                <a:solidFill>
                  <a:schemeClr val="tx1"/>
                </a:solidFill>
                <a:latin typeface="Meiryo UI" pitchFamily="50" charset="-128"/>
                <a:ea typeface="Meiryo UI" pitchFamily="50" charset="-128"/>
                <a:cs typeface="Meiryo UI" pitchFamily="50" charset="-128"/>
              </a:rPr>
              <a:t>機関、大阪府等</a:t>
            </a:r>
            <a:endParaRPr lang="en-US" altLang="ja-JP" sz="1200" dirty="0" smtClean="0">
              <a:solidFill>
                <a:schemeClr val="tx1"/>
              </a:solidFill>
              <a:latin typeface="Meiryo UI" pitchFamily="50" charset="-128"/>
              <a:ea typeface="Meiryo UI" pitchFamily="50" charset="-128"/>
              <a:cs typeface="Meiryo UI" pitchFamily="50" charset="-128"/>
            </a:endParaRPr>
          </a:p>
        </p:txBody>
      </p:sp>
      <p:sp>
        <p:nvSpPr>
          <p:cNvPr id="78" name="スライド番号プレースホルダー 9"/>
          <p:cNvSpPr>
            <a:spLocks noGrp="1"/>
          </p:cNvSpPr>
          <p:nvPr/>
        </p:nvSpPr>
        <p:spPr>
          <a:xfrm>
            <a:off x="7010400" y="6492875"/>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kumimoji="1" lang="ja-JP" altLang="en-US" sz="2000" dirty="0">
              <a:solidFill>
                <a:schemeClr val="tx1"/>
              </a:solidFill>
            </a:endParaRPr>
          </a:p>
        </p:txBody>
      </p:sp>
      <p:cxnSp>
        <p:nvCxnSpPr>
          <p:cNvPr id="80" name="直線コネクタ 79"/>
          <p:cNvCxnSpPr/>
          <p:nvPr/>
        </p:nvCxnSpPr>
        <p:spPr>
          <a:xfrm>
            <a:off x="140252" y="2030563"/>
            <a:ext cx="889248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189735" y="4965882"/>
            <a:ext cx="889248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181647" y="3512579"/>
            <a:ext cx="889248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 name="左大かっこ 4"/>
          <p:cNvSpPr/>
          <p:nvPr/>
        </p:nvSpPr>
        <p:spPr>
          <a:xfrm>
            <a:off x="303308" y="2220192"/>
            <a:ext cx="180020" cy="115237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83" name="左大かっこ 82"/>
          <p:cNvSpPr/>
          <p:nvPr/>
        </p:nvSpPr>
        <p:spPr>
          <a:xfrm>
            <a:off x="303308" y="3659789"/>
            <a:ext cx="180020" cy="115237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97" name="左大かっこ 96"/>
          <p:cNvSpPr/>
          <p:nvPr/>
        </p:nvSpPr>
        <p:spPr>
          <a:xfrm>
            <a:off x="296716" y="5181341"/>
            <a:ext cx="180020" cy="115237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18" name="テキスト ボックス 65"/>
          <p:cNvSpPr txBox="1">
            <a:spLocks noChangeArrowheads="1"/>
          </p:cNvSpPr>
          <p:nvPr/>
        </p:nvSpPr>
        <p:spPr bwMode="auto">
          <a:xfrm>
            <a:off x="923702" y="6525344"/>
            <a:ext cx="8400826" cy="253916"/>
          </a:xfrm>
          <a:prstGeom prst="rect">
            <a:avLst/>
          </a:prstGeom>
          <a:noFill/>
          <a:ln w="12700">
            <a:noFill/>
            <a:miter lim="800000"/>
            <a:headEnd/>
            <a:tailEnd/>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050" dirty="0" smtClean="0">
                <a:latin typeface="Meiryo UI" pitchFamily="50" charset="-128"/>
                <a:ea typeface="Meiryo UI" pitchFamily="50" charset="-128"/>
                <a:cs typeface="Meiryo UI" pitchFamily="50" charset="-128"/>
              </a:rPr>
              <a:t>全国的な課題解決型の戦略：①④　　　大阪特有の課題を見据えた戦略：②⑤　　　　新たな視点で先駆的な取組みを実現する戦略：③⑥⑦</a:t>
            </a:r>
            <a:endParaRPr lang="en-US" altLang="ja-JP" sz="1050" dirty="0">
              <a:latin typeface="Meiryo UI" pitchFamily="50" charset="-128"/>
              <a:ea typeface="Meiryo UI" pitchFamily="50" charset="-128"/>
              <a:cs typeface="Meiryo UI" pitchFamily="50" charset="-128"/>
            </a:endParaRPr>
          </a:p>
        </p:txBody>
      </p:sp>
      <p:sp>
        <p:nvSpPr>
          <p:cNvPr id="4" name="タイトル 3"/>
          <p:cNvSpPr>
            <a:spLocks noGrp="1"/>
          </p:cNvSpPr>
          <p:nvPr>
            <p:ph type="title"/>
          </p:nvPr>
        </p:nvSpPr>
        <p:spPr/>
        <p:txBody>
          <a:bodyPr>
            <a:normAutofit/>
          </a:bodyPr>
          <a:lstStyle/>
          <a:p>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参考</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提言に示された７つの具体的戦略</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99AB3DE6-44B0-4A45-92C7-3BA56FC8569E}" type="slidenum">
              <a:rPr kumimoji="1" lang="ja-JP" altLang="en-US" smtClean="0"/>
              <a:pPr/>
              <a:t>7</a:t>
            </a:fld>
            <a:endParaRPr kumimoji="1" lang="ja-JP" altLang="en-US"/>
          </a:p>
        </p:txBody>
      </p:sp>
    </p:spTree>
    <p:extLst>
      <p:ext uri="{BB962C8B-B14F-4D97-AF65-F5344CB8AC3E}">
        <p14:creationId xmlns:p14="http://schemas.microsoft.com/office/powerpoint/2010/main" val="24843985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79</a:t>
            </a:fld>
            <a:endParaRPr kumimoji="1" lang="ja-JP" altLang="en-US"/>
          </a:p>
        </p:txBody>
      </p:sp>
      <p:cxnSp>
        <p:nvCxnSpPr>
          <p:cNvPr id="6" name="直線矢印コネクタ 5"/>
          <p:cNvCxnSpPr/>
          <p:nvPr/>
        </p:nvCxnSpPr>
        <p:spPr>
          <a:xfrm flipV="1">
            <a:off x="3419872" y="1412776"/>
            <a:ext cx="0" cy="25922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3419872" y="4347427"/>
            <a:ext cx="475252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899592" y="4347427"/>
            <a:ext cx="2520280" cy="160185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3563888" y="1334652"/>
            <a:ext cx="1728192" cy="307777"/>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困りごと・課題が多い</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矢印コネクタ 13"/>
          <p:cNvCxnSpPr/>
          <p:nvPr/>
        </p:nvCxnSpPr>
        <p:spPr>
          <a:xfrm>
            <a:off x="3419872" y="4005064"/>
            <a:ext cx="0" cy="227289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7737193" y="3905911"/>
            <a:ext cx="1018456" cy="307777"/>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孤立度高</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3578816" y="5949279"/>
            <a:ext cx="1785272" cy="307777"/>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困りごと・課題少ない</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539552" y="5972658"/>
            <a:ext cx="1620180" cy="307777"/>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何らかの支援あり</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35"/>
          <p:cNvSpPr/>
          <p:nvPr/>
        </p:nvSpPr>
        <p:spPr>
          <a:xfrm>
            <a:off x="3653774" y="1772816"/>
            <a:ext cx="4464496" cy="13681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状況が把握しにくく、</a:t>
            </a: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b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必要な支援が届いていない層</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円/楕円 39"/>
          <p:cNvSpPr/>
          <p:nvPr/>
        </p:nvSpPr>
        <p:spPr>
          <a:xfrm>
            <a:off x="179512" y="3153106"/>
            <a:ext cx="3024336" cy="172819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既存のしくみで</a:t>
            </a:r>
            <a:endPar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フォロー</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されている</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層</a:t>
            </a:r>
            <a:endPar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上矢印 40"/>
          <p:cNvSpPr/>
          <p:nvPr/>
        </p:nvSpPr>
        <p:spPr>
          <a:xfrm>
            <a:off x="5623198" y="3284984"/>
            <a:ext cx="484632" cy="48920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5005813" y="3833792"/>
            <a:ext cx="1760418" cy="369332"/>
          </a:xfrm>
          <a:prstGeom prst="rect">
            <a:avLst/>
          </a:prstGeom>
          <a:noFill/>
        </p:spPr>
        <p:txBody>
          <a:bodyPr wrap="none" rtlCol="0">
            <a:spAutoFit/>
          </a:bodyPr>
          <a:lstStyle/>
          <a:p>
            <a:r>
              <a:rPr lang="ja-JP" altLang="en-US"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ターゲット</a:t>
            </a:r>
            <a:endParaRPr kumimoji="1" lang="ja-JP" altLang="en-US"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円/楕円 42"/>
          <p:cNvSpPr/>
          <p:nvPr/>
        </p:nvSpPr>
        <p:spPr>
          <a:xfrm>
            <a:off x="3672906" y="4725143"/>
            <a:ext cx="4445364" cy="1098799"/>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状況が把握しにくく、将来</a:t>
            </a: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支援の必要性を発見しにくい層</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06572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620688"/>
            <a:ext cx="9144000" cy="56092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ja-JP" altLang="en-US" sz="2400" b="1" u="sng" dirty="0" smtClean="0">
                <a:latin typeface="Meiryo UI" pitchFamily="50" charset="-128"/>
                <a:ea typeface="Meiryo UI" pitchFamily="50" charset="-128"/>
                <a:cs typeface="Meiryo UI" pitchFamily="50" charset="-128"/>
              </a:rPr>
              <a:t>　</a:t>
            </a:r>
            <a:r>
              <a:rPr lang="ja-JP" altLang="en-US" sz="2800" b="1" u="sng" dirty="0" smtClean="0">
                <a:latin typeface="Meiryo UI" pitchFamily="50" charset="-128"/>
                <a:ea typeface="Meiryo UI" pitchFamily="50" charset="-128"/>
                <a:cs typeface="Meiryo UI" pitchFamily="50" charset="-128"/>
              </a:rPr>
              <a:t>◆第</a:t>
            </a:r>
            <a:r>
              <a:rPr lang="en-US" altLang="ja-JP" sz="2800" b="1" u="sng" dirty="0" smtClean="0">
                <a:latin typeface="Meiryo UI" pitchFamily="50" charset="-128"/>
                <a:ea typeface="Meiryo UI" pitchFamily="50" charset="-128"/>
                <a:cs typeface="Meiryo UI" pitchFamily="50" charset="-128"/>
              </a:rPr>
              <a:t>1</a:t>
            </a:r>
            <a:r>
              <a:rPr lang="ja-JP" altLang="en-US" sz="2800" b="1" u="sng" dirty="0" smtClean="0">
                <a:latin typeface="Meiryo UI" pitchFamily="50" charset="-128"/>
                <a:ea typeface="Meiryo UI" pitchFamily="50" charset="-128"/>
                <a:cs typeface="Meiryo UI" pitchFamily="50" charset="-128"/>
              </a:rPr>
              <a:t>の目標・ゴール</a:t>
            </a:r>
            <a:endParaRPr lang="en-US" altLang="ja-JP" sz="2400" b="1" u="sng" dirty="0" smtClean="0">
              <a:latin typeface="Meiryo UI" pitchFamily="50" charset="-128"/>
              <a:ea typeface="Meiryo UI" pitchFamily="50" charset="-128"/>
              <a:cs typeface="Meiryo UI" pitchFamily="50" charset="-128"/>
            </a:endParaRPr>
          </a:p>
          <a:p>
            <a:r>
              <a:rPr lang="ja-JP" altLang="en-US" sz="2000" b="1" dirty="0" smtClean="0">
                <a:latin typeface="Meiryo UI" pitchFamily="50" charset="-128"/>
                <a:ea typeface="Meiryo UI" pitchFamily="50" charset="-128"/>
                <a:cs typeface="Meiryo UI" pitchFamily="50" charset="-128"/>
              </a:rPr>
              <a:t>　</a:t>
            </a:r>
            <a:r>
              <a:rPr lang="ja-JP" altLang="en-US" sz="2400" b="1" dirty="0" smtClean="0">
                <a:latin typeface="Meiryo UI" pitchFamily="50" charset="-128"/>
                <a:ea typeface="Meiryo UI" pitchFamily="50" charset="-128"/>
                <a:cs typeface="Meiryo UI" pitchFamily="50" charset="-128"/>
              </a:rPr>
              <a:t>　</a:t>
            </a:r>
            <a:r>
              <a:rPr lang="ja-JP" altLang="en-US" sz="2800" b="1" u="sng" dirty="0" smtClean="0">
                <a:latin typeface="Meiryo UI" pitchFamily="50" charset="-128"/>
                <a:ea typeface="Meiryo UI" pitchFamily="50" charset="-128"/>
                <a:cs typeface="Meiryo UI" pitchFamily="50" charset="-128"/>
              </a:rPr>
              <a:t>○孤立住民に対して、地域との関わりをつくること</a:t>
            </a:r>
            <a:endParaRPr lang="en-US" altLang="ja-JP" sz="2000" b="1" u="sng" dirty="0" smtClean="0">
              <a:latin typeface="Meiryo UI" pitchFamily="50" charset="-128"/>
              <a:ea typeface="Meiryo UI" pitchFamily="50" charset="-128"/>
              <a:cs typeface="Meiryo UI" pitchFamily="50" charset="-128"/>
            </a:endParaRPr>
          </a:p>
          <a:p>
            <a:r>
              <a:rPr lang="ja-JP" altLang="en-US" sz="2000" b="1" dirty="0" smtClean="0">
                <a:latin typeface="Meiryo UI" pitchFamily="50" charset="-128"/>
                <a:ea typeface="Meiryo UI" pitchFamily="50" charset="-128"/>
                <a:cs typeface="Meiryo UI" pitchFamily="50" charset="-128"/>
              </a:rPr>
              <a:t>　　　　　　　　　　　　　　　                 ↓</a:t>
            </a:r>
            <a:endParaRPr lang="en-US" altLang="ja-JP" sz="2000" b="1" dirty="0" smtClean="0">
              <a:latin typeface="Meiryo UI" pitchFamily="50" charset="-128"/>
              <a:ea typeface="Meiryo UI" pitchFamily="50" charset="-128"/>
              <a:cs typeface="Meiryo UI" pitchFamily="50" charset="-128"/>
            </a:endParaRPr>
          </a:p>
          <a:p>
            <a:r>
              <a:rPr lang="ja-JP" altLang="en-US" sz="2000" b="1" dirty="0" smtClean="0">
                <a:latin typeface="Meiryo UI" pitchFamily="50" charset="-128"/>
                <a:ea typeface="Meiryo UI" pitchFamily="50" charset="-128"/>
                <a:cs typeface="Meiryo UI" pitchFamily="50" charset="-128"/>
              </a:rPr>
              <a:t>　　　</a:t>
            </a:r>
            <a:r>
              <a:rPr lang="ja-JP" altLang="en-US" sz="2400" b="1" dirty="0" smtClean="0">
                <a:latin typeface="Meiryo UI" pitchFamily="50" charset="-128"/>
                <a:ea typeface="Meiryo UI" pitchFamily="50" charset="-128"/>
                <a:cs typeface="Meiryo UI" pitchFamily="50" charset="-128"/>
              </a:rPr>
              <a:t>・当人が関わりを望まないことが多いが、近隣住民に見守り</a:t>
            </a:r>
            <a:endParaRPr lang="en-US" altLang="ja-JP" sz="24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意識を高めることが重要。</a:t>
            </a:r>
            <a:endParaRPr lang="en-US" altLang="ja-JP" sz="2400" b="1" dirty="0" smtClean="0">
              <a:latin typeface="Meiryo UI" pitchFamily="50" charset="-128"/>
              <a:ea typeface="Meiryo UI" pitchFamily="50" charset="-128"/>
              <a:cs typeface="Meiryo UI" pitchFamily="50" charset="-128"/>
            </a:endParaRPr>
          </a:p>
          <a:p>
            <a:endParaRPr lang="en-US" altLang="ja-JP" sz="105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・そのためにも、アンケートの取り組みや大阪市全体で取り組み</a:t>
            </a:r>
            <a:endParaRPr lang="en-US" altLang="ja-JP" sz="24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が始まった見守りネットワーク強化事業により得た名簿を地域</a:t>
            </a:r>
            <a:endParaRPr lang="en-US" altLang="ja-JP" sz="24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に還元することや徘徊情報メール登録を進めることで、住民へ</a:t>
            </a:r>
            <a:endParaRPr lang="en-US" altLang="ja-JP" sz="24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の意識づけ、見守りの仕組みづくりを促すことにつながる。</a:t>
            </a:r>
            <a:endParaRPr lang="en-US" altLang="ja-JP" sz="2400" b="1" dirty="0" smtClean="0">
              <a:latin typeface="Meiryo UI" pitchFamily="50" charset="-128"/>
              <a:ea typeface="Meiryo UI" pitchFamily="50" charset="-128"/>
              <a:cs typeface="Meiryo UI" pitchFamily="50" charset="-128"/>
            </a:endParaRPr>
          </a:p>
          <a:p>
            <a:endParaRPr lang="en-US" altLang="ja-JP" sz="16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・これまでの地域包括や区社協の取組みなどじっくり話あって進</a:t>
            </a:r>
            <a:endParaRPr lang="en-US" altLang="ja-JP" sz="24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a:t>
            </a:r>
            <a:r>
              <a:rPr lang="ja-JP" altLang="en-US" sz="2400" b="1" dirty="0" err="1" smtClean="0">
                <a:latin typeface="Meiryo UI" pitchFamily="50" charset="-128"/>
                <a:ea typeface="Meiryo UI" pitchFamily="50" charset="-128"/>
                <a:cs typeface="Meiryo UI" pitchFamily="50" charset="-128"/>
              </a:rPr>
              <a:t>めて</a:t>
            </a:r>
            <a:r>
              <a:rPr lang="ja-JP" altLang="en-US" sz="2400" b="1" dirty="0" smtClean="0">
                <a:latin typeface="Meiryo UI" pitchFamily="50" charset="-128"/>
                <a:ea typeface="Meiryo UI" pitchFamily="50" charset="-128"/>
                <a:cs typeface="Meiryo UI" pitchFamily="50" charset="-128"/>
              </a:rPr>
              <a:t>きたことも大切にしながら孤立住民との関わりを模索していく。</a:t>
            </a:r>
            <a:endParaRPr lang="en-US" altLang="ja-JP" sz="2400" b="1" dirty="0" smtClean="0">
              <a:latin typeface="Meiryo UI" pitchFamily="50" charset="-128"/>
              <a:ea typeface="Meiryo UI" pitchFamily="50" charset="-128"/>
              <a:cs typeface="Meiryo UI" pitchFamily="50" charset="-128"/>
            </a:endParaRPr>
          </a:p>
          <a:p>
            <a:r>
              <a:rPr lang="en-US" altLang="ja-JP" sz="2400" b="1" dirty="0" smtClean="0">
                <a:latin typeface="Meiryo UI" pitchFamily="50" charset="-128"/>
                <a:ea typeface="Meiryo UI" pitchFamily="50" charset="-128"/>
                <a:cs typeface="Meiryo UI" pitchFamily="50" charset="-128"/>
              </a:rPr>
              <a:t>        </a:t>
            </a:r>
          </a:p>
          <a:p>
            <a:endParaRPr lang="en-US" altLang="ja-JP" sz="2000" b="1" dirty="0" smtClean="0">
              <a:latin typeface="Meiryo UI" pitchFamily="50" charset="-128"/>
              <a:ea typeface="Meiryo UI" pitchFamily="50" charset="-128"/>
              <a:cs typeface="Meiryo UI" pitchFamily="50" charset="-128"/>
            </a:endParaRPr>
          </a:p>
          <a:p>
            <a:r>
              <a:rPr lang="ja-JP" altLang="en-US" sz="2000" b="1" dirty="0" smtClean="0">
                <a:latin typeface="Meiryo UI" pitchFamily="50" charset="-128"/>
                <a:ea typeface="Meiryo UI" pitchFamily="50" charset="-128"/>
                <a:cs typeface="Meiryo UI" pitchFamily="50" charset="-128"/>
              </a:rPr>
              <a:t>　　　　</a:t>
            </a:r>
            <a:r>
              <a:rPr lang="en-US" altLang="ja-JP" sz="2000" dirty="0" smtClean="0">
                <a:latin typeface="Meiryo UI" pitchFamily="50" charset="-128"/>
                <a:ea typeface="Meiryo UI" pitchFamily="50" charset="-128"/>
                <a:cs typeface="Meiryo UI" pitchFamily="50" charset="-128"/>
              </a:rPr>
              <a:t>  </a:t>
            </a:r>
            <a:r>
              <a:rPr lang="ja-JP" altLang="ja-JP" sz="2000" dirty="0">
                <a:latin typeface="Meiryo UI" pitchFamily="50" charset="-128"/>
                <a:ea typeface="Meiryo UI" pitchFamily="50" charset="-128"/>
                <a:cs typeface="Meiryo UI" pitchFamily="50" charset="-128"/>
              </a:rPr>
              <a:t>　</a:t>
            </a:r>
            <a:endParaRPr lang="en-US" altLang="ja-JP" dirty="0">
              <a:latin typeface="Meiryo UI" pitchFamily="50" charset="-128"/>
              <a:ea typeface="Meiryo UI" pitchFamily="50" charset="-128"/>
              <a:cs typeface="Meiryo UI" pitchFamily="50" charset="-128"/>
            </a:endParaRPr>
          </a:p>
        </p:txBody>
      </p:sp>
      <p:sp>
        <p:nvSpPr>
          <p:cNvPr id="6" name="正方形/長方形 5"/>
          <p:cNvSpPr/>
          <p:nvPr/>
        </p:nvSpPr>
        <p:spPr>
          <a:xfrm>
            <a:off x="0" y="0"/>
            <a:ext cx="9144000" cy="523220"/>
          </a:xfrm>
          <a:prstGeom prst="rect">
            <a:avLst/>
          </a:prstGeom>
          <a:solidFill>
            <a:srgbClr val="FFC000"/>
          </a:solidFill>
        </p:spPr>
        <p:txBody>
          <a:bodyPr wrap="square">
            <a:spAutoFit/>
          </a:bodyPr>
          <a:lstStyle/>
          <a:p>
            <a:pPr lvl="0" indent="381000" fontAlgn="base">
              <a:spcBef>
                <a:spcPct val="0"/>
              </a:spcBef>
              <a:spcAft>
                <a:spcPct val="0"/>
              </a:spcAft>
            </a:pPr>
            <a:r>
              <a:rPr lang="ja-JP" altLang="en-US" sz="2800" b="1" u="sng" dirty="0" smtClean="0">
                <a:solidFill>
                  <a:schemeClr val="accent6">
                    <a:lumMod val="50000"/>
                  </a:schemeClr>
                </a:solidFill>
                <a:latin typeface="Meiryo UI" pitchFamily="50" charset="-128"/>
                <a:ea typeface="Meiryo UI" pitchFamily="50" charset="-128"/>
                <a:cs typeface="Meiryo UI" pitchFamily="50" charset="-128"/>
              </a:rPr>
              <a:t>今回の孤立防止の取り組みの目標（城東区案）と進め方</a:t>
            </a:r>
            <a:endParaRPr lang="en-US" altLang="ja-JP" sz="2800" b="1" u="sng" dirty="0">
              <a:solidFill>
                <a:schemeClr val="accent6">
                  <a:lumMod val="50000"/>
                </a:schemeClr>
              </a:solidFill>
              <a:latin typeface="Meiryo UI" pitchFamily="50" charset="-128"/>
              <a:ea typeface="Meiryo UI" pitchFamily="50" charset="-128"/>
              <a:cs typeface="Meiryo UI" pitchFamily="50" charset="-128"/>
            </a:endParaRPr>
          </a:p>
        </p:txBody>
      </p:sp>
      <p:sp>
        <p:nvSpPr>
          <p:cNvPr id="5" name="スライド番号プレースホルダ 4"/>
          <p:cNvSpPr>
            <a:spLocks noGrp="1"/>
          </p:cNvSpPr>
          <p:nvPr>
            <p:ph type="sldNum" sz="quarter" idx="12"/>
          </p:nvPr>
        </p:nvSpPr>
        <p:spPr/>
        <p:txBody>
          <a:bodyPr/>
          <a:lstStyle/>
          <a:p>
            <a:fld id="{C907936F-EB6E-4B1A-8836-B76FBF6D538D}" type="slidenum">
              <a:rPr kumimoji="1" lang="ja-JP" altLang="en-US" smtClean="0"/>
              <a:pPr/>
              <a:t>80</a:t>
            </a:fld>
            <a:endParaRPr kumimoji="1" lang="ja-JP" altLang="en-US"/>
          </a:p>
        </p:txBody>
      </p:sp>
      <p:sp>
        <p:nvSpPr>
          <p:cNvPr id="7" name="テキスト ボックス 6"/>
          <p:cNvSpPr txBox="1"/>
          <p:nvPr/>
        </p:nvSpPr>
        <p:spPr>
          <a:xfrm>
            <a:off x="827584" y="6561091"/>
            <a:ext cx="8293277"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latin typeface="Meiryo UI" pitchFamily="50" charset="-128"/>
                <a:ea typeface="Meiryo UI" pitchFamily="50" charset="-128"/>
                <a:cs typeface="Meiryo UI" pitchFamily="50" charset="-128"/>
              </a:rPr>
              <a:t>平成</a:t>
            </a:r>
            <a:r>
              <a:rPr lang="en-US" altLang="ja-JP" sz="1200" dirty="0" smtClean="0">
                <a:latin typeface="Meiryo UI" pitchFamily="50" charset="-128"/>
                <a:ea typeface="Meiryo UI" pitchFamily="50" charset="-128"/>
                <a:cs typeface="Meiryo UI" pitchFamily="50" charset="-128"/>
              </a:rPr>
              <a:t>28</a:t>
            </a:r>
            <a:r>
              <a:rPr lang="ja-JP" altLang="en-US" sz="1200" dirty="0" smtClean="0">
                <a:latin typeface="Meiryo UI" pitchFamily="50" charset="-128"/>
                <a:ea typeface="Meiryo UI" pitchFamily="50" charset="-128"/>
                <a:cs typeface="Meiryo UI" pitchFamily="50" charset="-128"/>
              </a:rPr>
              <a:t>年３月「森之宮地域における孤立化防止に向けた早期介入・支援のためのネットワーク検討会議とりまとめ（案）」より抜粋</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043666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548680"/>
            <a:ext cx="9144000" cy="59170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ja-JP" altLang="en-US" sz="2400" b="1" u="sng" dirty="0" smtClean="0">
                <a:latin typeface="Meiryo UI" pitchFamily="50" charset="-128"/>
                <a:ea typeface="Meiryo UI" pitchFamily="50" charset="-128"/>
                <a:cs typeface="Meiryo UI" pitchFamily="50" charset="-128"/>
              </a:rPr>
              <a:t>　</a:t>
            </a:r>
            <a:r>
              <a:rPr lang="ja-JP" altLang="en-US" sz="2800" b="1" u="sng" dirty="0" smtClean="0">
                <a:latin typeface="Meiryo UI" pitchFamily="50" charset="-128"/>
                <a:ea typeface="Meiryo UI" pitchFamily="50" charset="-128"/>
                <a:cs typeface="Meiryo UI" pitchFamily="50" charset="-128"/>
              </a:rPr>
              <a:t>◆第</a:t>
            </a:r>
            <a:r>
              <a:rPr lang="en-US" altLang="ja-JP" sz="2800" b="1" u="sng" dirty="0" smtClean="0">
                <a:latin typeface="Meiryo UI" pitchFamily="50" charset="-128"/>
                <a:ea typeface="Meiryo UI" pitchFamily="50" charset="-128"/>
                <a:cs typeface="Meiryo UI" pitchFamily="50" charset="-128"/>
              </a:rPr>
              <a:t>2</a:t>
            </a:r>
            <a:r>
              <a:rPr lang="ja-JP" altLang="en-US" sz="2800" b="1" u="sng" dirty="0" smtClean="0">
                <a:latin typeface="Meiryo UI" pitchFamily="50" charset="-128"/>
                <a:ea typeface="Meiryo UI" pitchFamily="50" charset="-128"/>
                <a:cs typeface="Meiryo UI" pitchFamily="50" charset="-128"/>
              </a:rPr>
              <a:t>の目標・ゴール</a:t>
            </a:r>
            <a:endParaRPr lang="en-US" altLang="ja-JP" sz="2800" b="1" u="sng"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a:t>
            </a:r>
            <a:r>
              <a:rPr lang="ja-JP" altLang="en-US" sz="2800" b="1" dirty="0" smtClean="0">
                <a:latin typeface="Meiryo UI" pitchFamily="50" charset="-128"/>
                <a:ea typeface="Meiryo UI" pitchFamily="50" charset="-128"/>
                <a:cs typeface="Meiryo UI" pitchFamily="50" charset="-128"/>
              </a:rPr>
              <a:t>　</a:t>
            </a:r>
            <a:r>
              <a:rPr lang="ja-JP" altLang="en-US" sz="2800" b="1" u="sng" dirty="0" smtClean="0">
                <a:latin typeface="Meiryo UI" pitchFamily="50" charset="-128"/>
                <a:ea typeface="Meiryo UI" pitchFamily="50" charset="-128"/>
                <a:cs typeface="Meiryo UI" pitchFamily="50" charset="-128"/>
              </a:rPr>
              <a:t>○そのうえで、危険性の高い世帯には、地域及び各機関</a:t>
            </a:r>
            <a:endParaRPr lang="en-US" altLang="ja-JP" sz="2800" b="1" u="sng" dirty="0" smtClean="0">
              <a:latin typeface="Meiryo UI" pitchFamily="50" charset="-128"/>
              <a:ea typeface="Meiryo UI" pitchFamily="50" charset="-128"/>
              <a:cs typeface="Meiryo UI" pitchFamily="50" charset="-128"/>
            </a:endParaRPr>
          </a:p>
          <a:p>
            <a:r>
              <a:rPr lang="ja-JP" altLang="en-US" sz="2800" b="1" dirty="0" smtClean="0">
                <a:latin typeface="Meiryo UI" pitchFamily="50" charset="-128"/>
                <a:ea typeface="Meiryo UI" pitchFamily="50" charset="-128"/>
                <a:cs typeface="Meiryo UI" pitchFamily="50" charset="-128"/>
              </a:rPr>
              <a:t>　　　</a:t>
            </a:r>
            <a:r>
              <a:rPr lang="ja-JP" altLang="en-US" sz="2800" b="1" u="sng" dirty="0" smtClean="0">
                <a:latin typeface="Meiryo UI" pitchFamily="50" charset="-128"/>
                <a:ea typeface="Meiryo UI" pitchFamily="50" charset="-128"/>
                <a:cs typeface="Meiryo UI" pitchFamily="50" charset="-128"/>
              </a:rPr>
              <a:t>の情報を集約して集中した見守りの仕組みをつくる。</a:t>
            </a:r>
            <a:endParaRPr lang="en-US" altLang="ja-JP" sz="2400" b="1" u="sng" dirty="0" smtClean="0">
              <a:latin typeface="Meiryo UI" pitchFamily="50" charset="-128"/>
              <a:ea typeface="Meiryo UI" pitchFamily="50" charset="-128"/>
              <a:cs typeface="Meiryo UI" pitchFamily="50" charset="-128"/>
            </a:endParaRPr>
          </a:p>
          <a:p>
            <a:r>
              <a:rPr lang="ja-JP" altLang="en-US" sz="2000" b="1" dirty="0" smtClean="0">
                <a:latin typeface="Meiryo UI" pitchFamily="50" charset="-128"/>
                <a:ea typeface="Meiryo UI" pitchFamily="50" charset="-128"/>
                <a:cs typeface="Meiryo UI" pitchFamily="50" charset="-128"/>
              </a:rPr>
              <a:t>　　　　　　　　　　　　　　　                     ↓</a:t>
            </a:r>
            <a:endParaRPr lang="en-US" altLang="ja-JP" sz="2000" b="1" dirty="0" smtClean="0">
              <a:latin typeface="Meiryo UI" pitchFamily="50" charset="-128"/>
              <a:ea typeface="Meiryo UI" pitchFamily="50" charset="-128"/>
              <a:cs typeface="Meiryo UI" pitchFamily="50" charset="-128"/>
            </a:endParaRPr>
          </a:p>
          <a:p>
            <a:r>
              <a:rPr lang="ja-JP" altLang="en-US" sz="2000" b="1" dirty="0" smtClean="0">
                <a:latin typeface="Meiryo UI" pitchFamily="50" charset="-128"/>
                <a:ea typeface="Meiryo UI" pitchFamily="50" charset="-128"/>
                <a:cs typeface="Meiryo UI" pitchFamily="50" charset="-128"/>
              </a:rPr>
              <a:t>　　　</a:t>
            </a:r>
            <a:r>
              <a:rPr lang="ja-JP" altLang="en-US" sz="2400" b="1" dirty="0" smtClean="0">
                <a:latin typeface="Meiryo UI" pitchFamily="50" charset="-128"/>
                <a:ea typeface="Meiryo UI" pitchFamily="50" charset="-128"/>
                <a:cs typeface="Meiryo UI" pitchFamily="50" charset="-128"/>
              </a:rPr>
              <a:t>・そのため今回、保有情報の持ち寄りになったが、個人情報保護法</a:t>
            </a:r>
            <a:endParaRPr lang="en-US" altLang="ja-JP" sz="24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a:t>
            </a:r>
            <a:r>
              <a:rPr lang="en-US" altLang="ja-JP" sz="2400" b="1" dirty="0" smtClean="0">
                <a:latin typeface="Meiryo UI" pitchFamily="50" charset="-128"/>
                <a:ea typeface="Meiryo UI" pitchFamily="50" charset="-128"/>
                <a:cs typeface="Meiryo UI" pitchFamily="50" charset="-128"/>
              </a:rPr>
              <a:t>23</a:t>
            </a:r>
            <a:r>
              <a:rPr lang="ja-JP" altLang="en-US" sz="2400" b="1" dirty="0" smtClean="0">
                <a:latin typeface="Meiryo UI" pitchFamily="50" charset="-128"/>
                <a:ea typeface="Meiryo UI" pitchFamily="50" charset="-128"/>
                <a:cs typeface="Meiryo UI" pitchFamily="50" charset="-128"/>
              </a:rPr>
              <a:t>条</a:t>
            </a:r>
            <a:r>
              <a:rPr lang="en-US" altLang="ja-JP" sz="2400" b="1" dirty="0" smtClean="0">
                <a:latin typeface="Meiryo UI" pitchFamily="50" charset="-128"/>
                <a:ea typeface="Meiryo UI" pitchFamily="50" charset="-128"/>
                <a:cs typeface="Meiryo UI" pitchFamily="50" charset="-128"/>
              </a:rPr>
              <a:t>4</a:t>
            </a:r>
            <a:r>
              <a:rPr lang="ja-JP" altLang="en-US" sz="2400" b="1" dirty="0" smtClean="0">
                <a:latin typeface="Meiryo UI" pitchFamily="50" charset="-128"/>
                <a:ea typeface="Meiryo UI" pitchFamily="50" charset="-128"/>
                <a:cs typeface="Meiryo UI" pitchFamily="50" charset="-128"/>
              </a:rPr>
              <a:t>項により、高齢者全世帯の詳細情報を収集、共有など、</a:t>
            </a:r>
            <a:endParaRPr lang="en-US" altLang="ja-JP" sz="24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個人情報審議会での審査も想定した検討が必要。</a:t>
            </a:r>
            <a:endParaRPr lang="en-US" altLang="ja-JP" sz="2400" b="1" dirty="0" smtClean="0">
              <a:latin typeface="Meiryo UI" pitchFamily="50" charset="-128"/>
              <a:ea typeface="Meiryo UI" pitchFamily="50" charset="-128"/>
              <a:cs typeface="Meiryo UI" pitchFamily="50" charset="-128"/>
            </a:endParaRPr>
          </a:p>
          <a:p>
            <a:endParaRPr lang="en-US" altLang="ja-JP" sz="105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a:t>
            </a:r>
            <a:r>
              <a:rPr lang="ja-JP" altLang="en-US" sz="2400" b="1" u="sng" dirty="0" smtClean="0">
                <a:latin typeface="Meiryo UI" pitchFamily="50" charset="-128"/>
                <a:ea typeface="Meiryo UI" pitchFamily="50" charset="-128"/>
                <a:cs typeface="Meiryo UI" pitchFamily="50" charset="-128"/>
              </a:rPr>
              <a:t>　</a:t>
            </a:r>
            <a:r>
              <a:rPr lang="en-US" altLang="ja-JP" sz="2400" b="1" u="sng" dirty="0" smtClean="0">
                <a:latin typeface="Meiryo UI" pitchFamily="50" charset="-128"/>
                <a:ea typeface="Meiryo UI" pitchFamily="50" charset="-128"/>
                <a:cs typeface="Meiryo UI" pitchFamily="50" charset="-128"/>
              </a:rPr>
              <a:t>【</a:t>
            </a:r>
            <a:r>
              <a:rPr lang="ja-JP" altLang="en-US" sz="2400" b="1" u="sng" dirty="0" smtClean="0">
                <a:latin typeface="Meiryo UI" pitchFamily="50" charset="-128"/>
                <a:ea typeface="Meiryo UI" pitchFamily="50" charset="-128"/>
                <a:cs typeface="Meiryo UI" pitchFamily="50" charset="-128"/>
              </a:rPr>
              <a:t>今後の進め方</a:t>
            </a:r>
            <a:r>
              <a:rPr lang="en-US" altLang="ja-JP" sz="2400" b="1" u="sng" dirty="0" smtClean="0">
                <a:latin typeface="Meiryo UI" pitchFamily="50" charset="-128"/>
                <a:ea typeface="Meiryo UI" pitchFamily="50" charset="-128"/>
                <a:cs typeface="Meiryo UI" pitchFamily="50" charset="-128"/>
              </a:rPr>
              <a:t>】</a:t>
            </a:r>
          </a:p>
          <a:p>
            <a:r>
              <a:rPr lang="ja-JP" altLang="en-US" sz="2400" b="1" dirty="0" smtClean="0">
                <a:latin typeface="Meiryo UI" pitchFamily="50" charset="-128"/>
                <a:ea typeface="Meiryo UI" pitchFamily="50" charset="-128"/>
                <a:cs typeface="Meiryo UI" pitchFamily="50" charset="-128"/>
              </a:rPr>
              <a:t>　　　　①各機関がそれぞれの判断で、近隣・ライフライン等機関の</a:t>
            </a:r>
            <a:endParaRPr lang="en-US" altLang="ja-JP" sz="24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見守りが必要と思う世帯を抽出</a:t>
            </a:r>
            <a:endParaRPr lang="en-US" altLang="ja-JP" sz="24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②そして、どの機関や地域情報によっても○がつかない世帯に</a:t>
            </a:r>
            <a:endParaRPr lang="en-US" altLang="ja-JP" sz="24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ついて、区及び区社協で調査をし、見守り必要世帯を確定</a:t>
            </a:r>
            <a:endParaRPr lang="en-US" altLang="ja-JP" sz="24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していく作業が必要。</a:t>
            </a:r>
            <a:endParaRPr lang="en-US" altLang="ja-JP" sz="11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③入手した情報を、区で一元管理し、各機関からの情報提供</a:t>
            </a:r>
            <a:endParaRPr lang="en-US" altLang="ja-JP" sz="2400" b="1" dirty="0" smtClean="0">
              <a:latin typeface="Meiryo UI" pitchFamily="50" charset="-128"/>
              <a:ea typeface="Meiryo UI" pitchFamily="50" charset="-128"/>
              <a:cs typeface="Meiryo UI" pitchFamily="50" charset="-128"/>
            </a:endParaRPr>
          </a:p>
          <a:p>
            <a:r>
              <a:rPr lang="ja-JP" altLang="en-US" sz="2400" b="1" dirty="0" smtClean="0">
                <a:latin typeface="Meiryo UI" pitchFamily="50" charset="-128"/>
                <a:ea typeface="Meiryo UI" pitchFamily="50" charset="-128"/>
                <a:cs typeface="Meiryo UI" pitchFamily="50" charset="-128"/>
              </a:rPr>
              <a:t>　　　　　 に応えられるワンストップ体制をつくる。</a:t>
            </a:r>
            <a:r>
              <a:rPr lang="ja-JP" altLang="en-US" sz="2000" b="1" dirty="0" smtClean="0">
                <a:latin typeface="Meiryo UI" pitchFamily="50" charset="-128"/>
                <a:ea typeface="Meiryo UI" pitchFamily="50" charset="-128"/>
                <a:cs typeface="Meiryo UI" pitchFamily="50" charset="-128"/>
              </a:rPr>
              <a:t>　　</a:t>
            </a:r>
            <a:r>
              <a:rPr lang="en-US" altLang="ja-JP" sz="2000" dirty="0" smtClean="0">
                <a:latin typeface="Meiryo UI" pitchFamily="50" charset="-128"/>
                <a:ea typeface="Meiryo UI" pitchFamily="50" charset="-128"/>
                <a:cs typeface="Meiryo UI" pitchFamily="50" charset="-128"/>
              </a:rPr>
              <a:t>  </a:t>
            </a:r>
            <a:r>
              <a:rPr lang="ja-JP" altLang="ja-JP" sz="2000" dirty="0">
                <a:latin typeface="Meiryo UI" pitchFamily="50" charset="-128"/>
                <a:ea typeface="Meiryo UI" pitchFamily="50" charset="-128"/>
                <a:cs typeface="Meiryo UI" pitchFamily="50" charset="-128"/>
              </a:rPr>
              <a:t>　</a:t>
            </a:r>
            <a:endParaRPr lang="en-US" altLang="ja-JP" dirty="0">
              <a:latin typeface="Meiryo UI" pitchFamily="50" charset="-128"/>
              <a:ea typeface="Meiryo UI" pitchFamily="50" charset="-128"/>
              <a:cs typeface="Meiryo UI" pitchFamily="50" charset="-128"/>
            </a:endParaRPr>
          </a:p>
        </p:txBody>
      </p:sp>
      <p:sp>
        <p:nvSpPr>
          <p:cNvPr id="6" name="正方形/長方形 5"/>
          <p:cNvSpPr/>
          <p:nvPr/>
        </p:nvSpPr>
        <p:spPr>
          <a:xfrm>
            <a:off x="0" y="0"/>
            <a:ext cx="9144000" cy="523220"/>
          </a:xfrm>
          <a:prstGeom prst="rect">
            <a:avLst/>
          </a:prstGeom>
          <a:solidFill>
            <a:srgbClr val="FFC000"/>
          </a:solidFill>
        </p:spPr>
        <p:txBody>
          <a:bodyPr wrap="square">
            <a:spAutoFit/>
          </a:bodyPr>
          <a:lstStyle/>
          <a:p>
            <a:pPr lvl="0" indent="381000" fontAlgn="base">
              <a:spcBef>
                <a:spcPct val="0"/>
              </a:spcBef>
              <a:spcAft>
                <a:spcPct val="0"/>
              </a:spcAft>
            </a:pPr>
            <a:r>
              <a:rPr lang="ja-JP" altLang="en-US" sz="2800" b="1" u="sng" dirty="0" smtClean="0">
                <a:solidFill>
                  <a:schemeClr val="accent6">
                    <a:lumMod val="50000"/>
                  </a:schemeClr>
                </a:solidFill>
                <a:latin typeface="Meiryo UI" pitchFamily="50" charset="-128"/>
                <a:ea typeface="Meiryo UI" pitchFamily="50" charset="-128"/>
                <a:cs typeface="Meiryo UI" pitchFamily="50" charset="-128"/>
              </a:rPr>
              <a:t>今回の孤立防止の取り組みの目標（城東区案）と進め方</a:t>
            </a:r>
            <a:endParaRPr lang="en-US" altLang="ja-JP" sz="2800" b="1" u="sng" dirty="0">
              <a:solidFill>
                <a:schemeClr val="accent6">
                  <a:lumMod val="50000"/>
                </a:schemeClr>
              </a:solidFill>
              <a:latin typeface="Meiryo UI" pitchFamily="50" charset="-128"/>
              <a:ea typeface="Meiryo UI" pitchFamily="50" charset="-128"/>
              <a:cs typeface="Meiryo UI" pitchFamily="50" charset="-128"/>
            </a:endParaRPr>
          </a:p>
        </p:txBody>
      </p:sp>
      <p:sp>
        <p:nvSpPr>
          <p:cNvPr id="5" name="スライド番号プレースホルダ 4"/>
          <p:cNvSpPr>
            <a:spLocks noGrp="1"/>
          </p:cNvSpPr>
          <p:nvPr>
            <p:ph type="sldNum" sz="quarter" idx="12"/>
          </p:nvPr>
        </p:nvSpPr>
        <p:spPr/>
        <p:txBody>
          <a:bodyPr/>
          <a:lstStyle/>
          <a:p>
            <a:fld id="{C907936F-EB6E-4B1A-8836-B76FBF6D538D}" type="slidenum">
              <a:rPr kumimoji="1" lang="ja-JP" altLang="en-US" smtClean="0"/>
              <a:pPr/>
              <a:t>81</a:t>
            </a:fld>
            <a:endParaRPr kumimoji="1" lang="ja-JP" altLang="en-US"/>
          </a:p>
        </p:txBody>
      </p:sp>
      <p:sp>
        <p:nvSpPr>
          <p:cNvPr id="7" name="テキスト ボックス 6"/>
          <p:cNvSpPr txBox="1"/>
          <p:nvPr/>
        </p:nvSpPr>
        <p:spPr>
          <a:xfrm>
            <a:off x="827584" y="6561091"/>
            <a:ext cx="8293277"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latin typeface="Meiryo UI" pitchFamily="50" charset="-128"/>
                <a:ea typeface="Meiryo UI" pitchFamily="50" charset="-128"/>
                <a:cs typeface="Meiryo UI" pitchFamily="50" charset="-128"/>
              </a:rPr>
              <a:t>平成</a:t>
            </a:r>
            <a:r>
              <a:rPr lang="en-US" altLang="ja-JP" sz="1200" dirty="0" smtClean="0">
                <a:latin typeface="Meiryo UI" pitchFamily="50" charset="-128"/>
                <a:ea typeface="Meiryo UI" pitchFamily="50" charset="-128"/>
                <a:cs typeface="Meiryo UI" pitchFamily="50" charset="-128"/>
              </a:rPr>
              <a:t>28</a:t>
            </a:r>
            <a:r>
              <a:rPr lang="ja-JP" altLang="en-US" sz="1200" dirty="0" smtClean="0">
                <a:latin typeface="Meiryo UI" pitchFamily="50" charset="-128"/>
                <a:ea typeface="Meiryo UI" pitchFamily="50" charset="-128"/>
                <a:cs typeface="Meiryo UI" pitchFamily="50" charset="-128"/>
              </a:rPr>
              <a:t>年３月「森之宮地域における孤立化防止に向けた早期介入・支援のためのネットワーク検討会議とりまとめ（案）」より抜粋</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0444311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523220"/>
          </a:xfrm>
          <a:prstGeom prst="rect">
            <a:avLst/>
          </a:prstGeom>
          <a:solidFill>
            <a:srgbClr val="FFC000"/>
          </a:solidFill>
        </p:spPr>
        <p:txBody>
          <a:bodyPr wrap="square">
            <a:spAutoFit/>
          </a:bodyPr>
          <a:lstStyle/>
          <a:p>
            <a:pPr lvl="0" indent="381000" fontAlgn="base">
              <a:spcBef>
                <a:spcPct val="0"/>
              </a:spcBef>
              <a:spcAft>
                <a:spcPct val="0"/>
              </a:spcAft>
            </a:pPr>
            <a:r>
              <a:rPr lang="ja-JP" altLang="en-US" sz="2800" b="1" u="sng" dirty="0" smtClean="0">
                <a:solidFill>
                  <a:schemeClr val="accent6">
                    <a:lumMod val="50000"/>
                  </a:schemeClr>
                </a:solidFill>
                <a:latin typeface="Meiryo UI" pitchFamily="50" charset="-128"/>
                <a:ea typeface="Meiryo UI" pitchFamily="50" charset="-128"/>
                <a:cs typeface="Meiryo UI" pitchFamily="50" charset="-128"/>
              </a:rPr>
              <a:t>孤立化防止に向けた早期介入アイデア</a:t>
            </a:r>
            <a:endParaRPr lang="en-US" altLang="ja-JP" sz="2800" b="1" u="sng" dirty="0">
              <a:solidFill>
                <a:schemeClr val="accent6">
                  <a:lumMod val="50000"/>
                </a:schemeClr>
              </a:solidFill>
              <a:latin typeface="Meiryo UI" pitchFamily="50" charset="-128"/>
              <a:ea typeface="Meiryo UI" pitchFamily="50" charset="-128"/>
              <a:cs typeface="Meiryo UI" pitchFamily="50" charset="-128"/>
            </a:endParaRPr>
          </a:p>
        </p:txBody>
      </p:sp>
      <p:sp>
        <p:nvSpPr>
          <p:cNvPr id="30721" name="Rectangle 1"/>
          <p:cNvSpPr>
            <a:spLocks noChangeArrowheads="1"/>
          </p:cNvSpPr>
          <p:nvPr/>
        </p:nvSpPr>
        <p:spPr bwMode="auto">
          <a:xfrm>
            <a:off x="179512" y="620688"/>
            <a:ext cx="8388424"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ja-JP" altLang="ja-JP" u="sng" dirty="0">
                <a:latin typeface="Meiryo UI" pitchFamily="50" charset="-128"/>
                <a:ea typeface="Meiryo UI" pitchFamily="50" charset="-128"/>
                <a:cs typeface="Meiryo UI" pitchFamily="50" charset="-128"/>
              </a:rPr>
              <a:t>早期介入システムの</a:t>
            </a:r>
            <a:r>
              <a:rPr lang="ja-JP" altLang="ja-JP" u="sng" dirty="0" smtClean="0">
                <a:latin typeface="Meiryo UI" pitchFamily="50" charset="-128"/>
                <a:ea typeface="Meiryo UI" pitchFamily="50" charset="-128"/>
                <a:cs typeface="Meiryo UI" pitchFamily="50" charset="-128"/>
              </a:rPr>
              <a:t>構築</a:t>
            </a:r>
            <a:endParaRPr lang="en-US" altLang="ja-JP" u="sng" dirty="0" smtClean="0">
              <a:latin typeface="Meiryo UI" pitchFamily="50" charset="-128"/>
              <a:ea typeface="Meiryo UI" pitchFamily="50" charset="-128"/>
              <a:cs typeface="Meiryo UI" pitchFamily="50" charset="-128"/>
            </a:endParaRPr>
          </a:p>
          <a:p>
            <a:endParaRPr lang="en-US" altLang="ja-JP" dirty="0" smtClean="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ja-JP" dirty="0" smtClean="0">
                <a:latin typeface="Meiryo UI" pitchFamily="50" charset="-128"/>
                <a:ea typeface="Meiryo UI" pitchFamily="50" charset="-128"/>
                <a:cs typeface="Meiryo UI" pitchFamily="50" charset="-128"/>
              </a:rPr>
              <a:t>ネットワーク</a:t>
            </a:r>
            <a:r>
              <a:rPr lang="ja-JP" altLang="ja-JP" dirty="0">
                <a:latin typeface="Meiryo UI" pitchFamily="50" charset="-128"/>
                <a:ea typeface="Meiryo UI" pitchFamily="50" charset="-128"/>
                <a:cs typeface="Meiryo UI" pitchFamily="50" charset="-128"/>
              </a:rPr>
              <a:t>に加盟する協力事業者の協力を得て、要援護者の見守りをサポートする。</a:t>
            </a:r>
          </a:p>
          <a:p>
            <a:r>
              <a:rPr lang="ja-JP" altLang="ja-JP" dirty="0" smtClean="0">
                <a:latin typeface="Meiryo UI" pitchFamily="50" charset="-128"/>
                <a:ea typeface="Meiryo UI" pitchFamily="50" charset="-128"/>
                <a:cs typeface="Meiryo UI" pitchFamily="50" charset="-128"/>
              </a:rPr>
              <a:t>具体的</a:t>
            </a:r>
            <a:r>
              <a:rPr lang="ja-JP" altLang="ja-JP" dirty="0">
                <a:latin typeface="Meiryo UI" pitchFamily="50" charset="-128"/>
                <a:ea typeface="Meiryo UI" pitchFamily="50" charset="-128"/>
                <a:cs typeface="Meiryo UI" pitchFamily="50" charset="-128"/>
              </a:rPr>
              <a:t>には</a:t>
            </a:r>
            <a:r>
              <a:rPr lang="ja-JP" altLang="ja-JP" dirty="0" smtClean="0">
                <a:latin typeface="Meiryo UI" pitchFamily="50" charset="-128"/>
                <a:ea typeface="Meiryo UI" pitchFamily="50" charset="-128"/>
                <a:cs typeface="Meiryo UI" pitchFamily="50" charset="-128"/>
              </a:rPr>
              <a:t>、</a:t>
            </a:r>
            <a:endParaRPr lang="en-US" altLang="ja-JP" dirty="0" smtClean="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ja-JP" dirty="0" smtClean="0">
                <a:latin typeface="Meiryo UI" pitchFamily="50" charset="-128"/>
                <a:ea typeface="Meiryo UI" pitchFamily="50" charset="-128"/>
                <a:cs typeface="Meiryo UI" pitchFamily="50" charset="-128"/>
              </a:rPr>
              <a:t>ライフライン事</a:t>
            </a:r>
            <a:r>
              <a:rPr lang="ja-JP" altLang="ja-JP" dirty="0">
                <a:latin typeface="Meiryo UI" pitchFamily="50" charset="-128"/>
                <a:ea typeface="Meiryo UI" pitchFamily="50" charset="-128"/>
                <a:cs typeface="Meiryo UI" pitchFamily="50" charset="-128"/>
              </a:rPr>
              <a:t>業者 … </a:t>
            </a:r>
          </a:p>
          <a:p>
            <a:r>
              <a:rPr lang="en-US" altLang="ja-JP"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　　</a:t>
            </a:r>
            <a:r>
              <a:rPr lang="ja-JP" altLang="ja-JP" u="sng" dirty="0" smtClean="0">
                <a:latin typeface="Meiryo UI" pitchFamily="50" charset="-128"/>
                <a:ea typeface="Meiryo UI" pitchFamily="50" charset="-128"/>
                <a:cs typeface="Meiryo UI" pitchFamily="50" charset="-128"/>
              </a:rPr>
              <a:t>見守りサービスの利用促進</a:t>
            </a:r>
            <a:endParaRPr lang="ja-JP" altLang="ja-JP" dirty="0" smtClean="0">
              <a:latin typeface="Meiryo UI" pitchFamily="50" charset="-128"/>
              <a:ea typeface="Meiryo UI" pitchFamily="50" charset="-128"/>
              <a:cs typeface="Meiryo UI" pitchFamily="50" charset="-128"/>
            </a:endParaRPr>
          </a:p>
          <a:p>
            <a:r>
              <a:rPr lang="ja-JP" altLang="en-US" dirty="0" smtClean="0">
                <a:latin typeface="Meiryo UI" pitchFamily="50" charset="-128"/>
                <a:ea typeface="Meiryo UI" pitchFamily="50" charset="-128"/>
                <a:cs typeface="Meiryo UI" pitchFamily="50" charset="-128"/>
              </a:rPr>
              <a:t>　　　</a:t>
            </a:r>
            <a:r>
              <a:rPr lang="en-US" altLang="ja-JP" dirty="0" smtClean="0">
                <a:latin typeface="Meiryo UI" pitchFamily="50" charset="-128"/>
                <a:ea typeface="Meiryo UI" pitchFamily="50" charset="-128"/>
                <a:cs typeface="Meiryo UI" pitchFamily="50" charset="-128"/>
              </a:rPr>
              <a:t>UR</a:t>
            </a:r>
            <a:r>
              <a:rPr lang="ja-JP" altLang="ja-JP" dirty="0" smtClean="0">
                <a:latin typeface="Meiryo UI" pitchFamily="50" charset="-128"/>
                <a:ea typeface="Meiryo UI" pitchFamily="50" charset="-128"/>
                <a:cs typeface="Meiryo UI" pitchFamily="50" charset="-128"/>
              </a:rPr>
              <a:t>入居時の情報提供</a:t>
            </a:r>
          </a:p>
          <a:p>
            <a:r>
              <a:rPr lang="ja-JP" altLang="en-US" dirty="0" smtClean="0">
                <a:latin typeface="Meiryo UI" pitchFamily="50" charset="-128"/>
                <a:ea typeface="Meiryo UI" pitchFamily="50" charset="-128"/>
                <a:cs typeface="Meiryo UI" pitchFamily="50" charset="-128"/>
              </a:rPr>
              <a:t>　　　</a:t>
            </a:r>
            <a:r>
              <a:rPr lang="ja-JP" altLang="ja-JP" dirty="0" smtClean="0">
                <a:latin typeface="Meiryo UI" pitchFamily="50" charset="-128"/>
                <a:ea typeface="Meiryo UI" pitchFamily="50" charset="-128"/>
                <a:cs typeface="Meiryo UI" pitchFamily="50" charset="-128"/>
              </a:rPr>
              <a:t>標準仕様としての組込み（管理費への転換可能か？）</a:t>
            </a:r>
          </a:p>
          <a:p>
            <a:r>
              <a:rPr lang="ja-JP" altLang="en-US" dirty="0" smtClean="0">
                <a:latin typeface="Meiryo UI" pitchFamily="50" charset="-128"/>
                <a:ea typeface="Meiryo UI" pitchFamily="50" charset="-128"/>
                <a:cs typeface="Meiryo UI" pitchFamily="50" charset="-128"/>
              </a:rPr>
              <a:t>　　　</a:t>
            </a:r>
            <a:r>
              <a:rPr lang="ja-JP" altLang="ja-JP" dirty="0" smtClean="0">
                <a:latin typeface="Meiryo UI" pitchFamily="50" charset="-128"/>
                <a:ea typeface="Meiryo UI" pitchFamily="50" charset="-128"/>
                <a:cs typeface="Meiryo UI" pitchFamily="50" charset="-128"/>
              </a:rPr>
              <a:t>サービスの情報提供（神奈川県の事例）</a:t>
            </a:r>
          </a:p>
          <a:p>
            <a:r>
              <a:rPr lang="ja-JP" altLang="en-US" dirty="0" smtClean="0">
                <a:latin typeface="Meiryo UI" pitchFamily="50" charset="-128"/>
                <a:ea typeface="Meiryo UI" pitchFamily="50" charset="-128"/>
                <a:cs typeface="Meiryo UI" pitchFamily="50" charset="-128"/>
              </a:rPr>
              <a:t>　　　</a:t>
            </a:r>
            <a:r>
              <a:rPr lang="ja-JP" altLang="ja-JP" dirty="0" smtClean="0">
                <a:latin typeface="Meiryo UI" pitchFamily="50" charset="-128"/>
                <a:ea typeface="Meiryo UI" pitchFamily="50" charset="-128"/>
                <a:cs typeface="Meiryo UI" pitchFamily="50" charset="-128"/>
              </a:rPr>
              <a:t>⇒センサー等による見守りサービスを提供する事業者一覧を情報提供。</a:t>
            </a:r>
          </a:p>
          <a:p>
            <a:r>
              <a:rPr lang="ja-JP" altLang="en-US" dirty="0" smtClean="0">
                <a:latin typeface="Meiryo UI" pitchFamily="50" charset="-128"/>
                <a:ea typeface="Meiryo UI" pitchFamily="50" charset="-128"/>
                <a:cs typeface="Meiryo UI" pitchFamily="50" charset="-128"/>
              </a:rPr>
              <a:t>　</a:t>
            </a:r>
            <a:r>
              <a:rPr lang="ja-JP" altLang="ja-JP" dirty="0" smtClean="0">
                <a:latin typeface="Meiryo UI" pitchFamily="50" charset="-128"/>
                <a:ea typeface="Meiryo UI" pitchFamily="50" charset="-128"/>
                <a:cs typeface="Meiryo UI" pitchFamily="50" charset="-128"/>
              </a:rPr>
              <a:t>　　問い合わせ・利用は各企業に直接行う。</a:t>
            </a:r>
          </a:p>
          <a:p>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　　　</a:t>
            </a:r>
            <a:r>
              <a:rPr lang="en-US" altLang="ja-JP" u="sng" dirty="0" smtClean="0">
                <a:latin typeface="Meiryo UI" pitchFamily="50" charset="-128"/>
                <a:ea typeface="Meiryo UI" pitchFamily="50" charset="-128"/>
                <a:cs typeface="Meiryo UI" pitchFamily="50" charset="-128"/>
              </a:rPr>
              <a:t>http://www.pref.kanagawa.jp/cnt/f470004/</a:t>
            </a:r>
            <a:endParaRPr lang="ja-JP" altLang="ja-JP" dirty="0" smtClean="0">
              <a:latin typeface="Meiryo UI" pitchFamily="50" charset="-128"/>
              <a:ea typeface="Meiryo UI" pitchFamily="50" charset="-128"/>
              <a:cs typeface="Meiryo UI" pitchFamily="50" charset="-128"/>
            </a:endParaRPr>
          </a:p>
          <a:p>
            <a:endParaRPr lang="ja-JP" altLang="ja-JP" dirty="0">
              <a:latin typeface="Meiryo UI" pitchFamily="50" charset="-128"/>
              <a:ea typeface="Meiryo UI" pitchFamily="50" charset="-128"/>
              <a:cs typeface="Meiryo UI" pitchFamily="50" charset="-128"/>
            </a:endParaRPr>
          </a:p>
          <a:p>
            <a:r>
              <a:rPr lang="ja-JP" altLang="en-US" dirty="0" smtClean="0">
                <a:latin typeface="Meiryo UI" pitchFamily="50" charset="-128"/>
                <a:ea typeface="Meiryo UI" pitchFamily="50" charset="-128"/>
                <a:cs typeface="Meiryo UI" pitchFamily="50" charset="-128"/>
              </a:rPr>
              <a:t>　◆</a:t>
            </a:r>
            <a:r>
              <a:rPr lang="ja-JP" altLang="ja-JP" dirty="0" smtClean="0">
                <a:latin typeface="Meiryo UI" pitchFamily="50" charset="-128"/>
                <a:ea typeface="Meiryo UI" pitchFamily="50" charset="-128"/>
                <a:cs typeface="Meiryo UI" pitchFamily="50" charset="-128"/>
              </a:rPr>
              <a:t>宅配事</a:t>
            </a:r>
            <a:r>
              <a:rPr lang="ja-JP" altLang="ja-JP" dirty="0">
                <a:latin typeface="Meiryo UI" pitchFamily="50" charset="-128"/>
                <a:ea typeface="Meiryo UI" pitchFamily="50" charset="-128"/>
                <a:cs typeface="Meiryo UI" pitchFamily="50" charset="-128"/>
              </a:rPr>
              <a:t>業者</a:t>
            </a:r>
            <a:r>
              <a:rPr lang="en-US" altLang="ja-JP" dirty="0">
                <a:latin typeface="Meiryo UI" pitchFamily="50" charset="-128"/>
                <a:ea typeface="Meiryo UI" pitchFamily="50" charset="-128"/>
                <a:cs typeface="Meiryo UI" pitchFamily="50" charset="-128"/>
              </a:rPr>
              <a:t>   </a:t>
            </a:r>
            <a:r>
              <a:rPr lang="ja-JP" altLang="ja-JP" dirty="0">
                <a:latin typeface="Meiryo UI" pitchFamily="50" charset="-128"/>
                <a:ea typeface="Meiryo UI" pitchFamily="50" charset="-128"/>
                <a:cs typeface="Meiryo UI" pitchFamily="50" charset="-128"/>
              </a:rPr>
              <a:t>　 … </a:t>
            </a:r>
            <a:endParaRPr lang="en-US" altLang="ja-JP" dirty="0" smtClean="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　　都会での買い物サービスや食事サービスを重ね合わせた見守りサービスの取り込み　等</a:t>
            </a:r>
            <a:endParaRPr lang="en-US" altLang="ja-JP" dirty="0" smtClean="0">
              <a:latin typeface="Meiryo UI" pitchFamily="50" charset="-128"/>
              <a:ea typeface="Meiryo UI" pitchFamily="50" charset="-128"/>
              <a:cs typeface="Meiryo UI" pitchFamily="50" charset="-128"/>
            </a:endParaRPr>
          </a:p>
          <a:p>
            <a:endParaRPr lang="ja-JP" altLang="ja-JP" dirty="0">
              <a:latin typeface="Meiryo UI" pitchFamily="50" charset="-128"/>
              <a:ea typeface="Meiryo UI" pitchFamily="50" charset="-128"/>
              <a:cs typeface="Meiryo UI" pitchFamily="50" charset="-128"/>
            </a:endParaRPr>
          </a:p>
          <a:p>
            <a:r>
              <a:rPr lang="ja-JP" altLang="en-US" dirty="0" smtClean="0">
                <a:latin typeface="Meiryo UI" pitchFamily="50" charset="-128"/>
                <a:ea typeface="Meiryo UI" pitchFamily="50" charset="-128"/>
                <a:cs typeface="Meiryo UI" pitchFamily="50" charset="-128"/>
              </a:rPr>
              <a:t>　◆</a:t>
            </a:r>
            <a:r>
              <a:rPr lang="ja-JP" altLang="ja-JP" dirty="0" smtClean="0">
                <a:latin typeface="Meiryo UI" pitchFamily="50" charset="-128"/>
                <a:ea typeface="Meiryo UI" pitchFamily="50" charset="-128"/>
                <a:cs typeface="Meiryo UI" pitchFamily="50" charset="-128"/>
              </a:rPr>
              <a:t>訪問薬局</a:t>
            </a:r>
            <a:endParaRPr lang="en-US" altLang="ja-JP" dirty="0" smtClean="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　　服薬指導等の訪問サービスと見守りサービスとを重ね合わせたサービスの取り込み 等</a:t>
            </a:r>
            <a:endParaRPr lang="en-US" altLang="ja-JP" dirty="0" smtClean="0">
              <a:latin typeface="Meiryo UI" pitchFamily="50" charset="-128"/>
              <a:ea typeface="Meiryo UI" pitchFamily="50" charset="-128"/>
              <a:cs typeface="Meiryo UI" pitchFamily="50" charset="-128"/>
            </a:endParaRPr>
          </a:p>
          <a:p>
            <a:r>
              <a:rPr lang="ja-JP" altLang="ja-JP" dirty="0">
                <a:latin typeface="Meiryo UI" pitchFamily="50" charset="-128"/>
                <a:ea typeface="Meiryo UI" pitchFamily="50" charset="-128"/>
                <a:cs typeface="Meiryo UI" pitchFamily="50" charset="-128"/>
              </a:rPr>
              <a:t>　　　　　 </a:t>
            </a:r>
          </a:p>
          <a:p>
            <a:r>
              <a:rPr lang="ja-JP" altLang="en-US" dirty="0" smtClean="0">
                <a:latin typeface="Meiryo UI" pitchFamily="50" charset="-128"/>
                <a:ea typeface="Meiryo UI" pitchFamily="50" charset="-128"/>
                <a:cs typeface="Meiryo UI" pitchFamily="50" charset="-128"/>
              </a:rPr>
              <a:t>　◆</a:t>
            </a:r>
            <a:r>
              <a:rPr lang="ja-JP" altLang="ja-JP" dirty="0" smtClean="0">
                <a:latin typeface="Meiryo UI" pitchFamily="50" charset="-128"/>
                <a:ea typeface="Meiryo UI" pitchFamily="50" charset="-128"/>
                <a:cs typeface="Meiryo UI" pitchFamily="50" charset="-128"/>
              </a:rPr>
              <a:t>介護</a:t>
            </a:r>
            <a:r>
              <a:rPr lang="ja-JP" altLang="ja-JP" dirty="0">
                <a:latin typeface="Meiryo UI" pitchFamily="50" charset="-128"/>
                <a:ea typeface="Meiryo UI" pitchFamily="50" charset="-128"/>
                <a:cs typeface="Meiryo UI" pitchFamily="50" charset="-128"/>
              </a:rPr>
              <a:t>保険サービス提供事</a:t>
            </a:r>
            <a:r>
              <a:rPr lang="ja-JP" altLang="ja-JP" dirty="0" smtClean="0">
                <a:latin typeface="Meiryo UI" pitchFamily="50" charset="-128"/>
                <a:ea typeface="Meiryo UI" pitchFamily="50" charset="-128"/>
                <a:cs typeface="Meiryo UI" pitchFamily="50" charset="-128"/>
              </a:rPr>
              <a:t>業者</a:t>
            </a:r>
            <a:r>
              <a:rPr lang="en-US" altLang="ja-JP" dirty="0">
                <a:latin typeface="Meiryo UI" pitchFamily="50" charset="-128"/>
                <a:ea typeface="Meiryo UI" pitchFamily="50" charset="-128"/>
                <a:cs typeface="Meiryo UI" pitchFamily="50" charset="-128"/>
              </a:rPr>
              <a:t> </a:t>
            </a:r>
            <a:endParaRPr lang="ja-JP" altLang="ja-JP" dirty="0">
              <a:latin typeface="Meiryo UI" pitchFamily="50" charset="-128"/>
              <a:ea typeface="Meiryo UI" pitchFamily="50" charset="-128"/>
              <a:cs typeface="Meiryo UI" pitchFamily="50" charset="-128"/>
            </a:endParaRPr>
          </a:p>
          <a:p>
            <a:r>
              <a:rPr lang="en-US" altLang="ja-JP" dirty="0">
                <a:latin typeface="Meiryo UI" pitchFamily="50" charset="-128"/>
                <a:ea typeface="Meiryo UI" pitchFamily="50" charset="-128"/>
                <a:cs typeface="Meiryo UI" pitchFamily="50" charset="-128"/>
              </a:rPr>
              <a:t> </a:t>
            </a:r>
            <a:endParaRPr kumimoji="1" lang="ja-JP" altLang="en-US" b="0" i="0" u="none" strike="noStrike" cap="none" normalizeH="0" baseline="0" dirty="0" smtClean="0">
              <a:ln>
                <a:noFill/>
              </a:ln>
              <a:effectLst/>
              <a:latin typeface="Arial" pitchFamily="34" charset="0"/>
              <a:ea typeface="ＭＳ Ｐゴシック" pitchFamily="50" charset="-128"/>
              <a:cs typeface="ＭＳ Ｐゴシック" pitchFamily="50" charset="-128"/>
            </a:endParaRPr>
          </a:p>
        </p:txBody>
      </p:sp>
      <p:sp>
        <p:nvSpPr>
          <p:cNvPr id="4" name="スライド番号プレースホルダ 3"/>
          <p:cNvSpPr>
            <a:spLocks noGrp="1"/>
          </p:cNvSpPr>
          <p:nvPr>
            <p:ph type="sldNum" sz="quarter" idx="12"/>
          </p:nvPr>
        </p:nvSpPr>
        <p:spPr/>
        <p:txBody>
          <a:bodyPr/>
          <a:lstStyle/>
          <a:p>
            <a:fld id="{C907936F-EB6E-4B1A-8836-B76FBF6D538D}" type="slidenum">
              <a:rPr kumimoji="1" lang="ja-JP" altLang="en-US" smtClean="0"/>
              <a:pPr/>
              <a:t>82</a:t>
            </a:fld>
            <a:endParaRPr kumimoji="1" lang="ja-JP" altLang="en-US"/>
          </a:p>
        </p:txBody>
      </p:sp>
      <p:sp>
        <p:nvSpPr>
          <p:cNvPr id="5" name="テキスト ボックス 4"/>
          <p:cNvSpPr txBox="1"/>
          <p:nvPr/>
        </p:nvSpPr>
        <p:spPr>
          <a:xfrm>
            <a:off x="827584" y="6561091"/>
            <a:ext cx="8293277"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latin typeface="Meiryo UI" pitchFamily="50" charset="-128"/>
                <a:ea typeface="Meiryo UI" pitchFamily="50" charset="-128"/>
                <a:cs typeface="Meiryo UI" pitchFamily="50" charset="-128"/>
              </a:rPr>
              <a:t>平成</a:t>
            </a:r>
            <a:r>
              <a:rPr lang="en-US" altLang="ja-JP" sz="1200" dirty="0" smtClean="0">
                <a:latin typeface="Meiryo UI" pitchFamily="50" charset="-128"/>
                <a:ea typeface="Meiryo UI" pitchFamily="50" charset="-128"/>
                <a:cs typeface="Meiryo UI" pitchFamily="50" charset="-128"/>
              </a:rPr>
              <a:t>28</a:t>
            </a:r>
            <a:r>
              <a:rPr lang="ja-JP" altLang="en-US" sz="1200" dirty="0" smtClean="0">
                <a:latin typeface="Meiryo UI" pitchFamily="50" charset="-128"/>
                <a:ea typeface="Meiryo UI" pitchFamily="50" charset="-128"/>
                <a:cs typeface="Meiryo UI" pitchFamily="50" charset="-128"/>
              </a:rPr>
              <a:t>年３月「森之宮地域における孤立化防止に向けた早期介入・支援のためのネットワーク検討会議とりまとめ（案）」より抜粋</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125554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523220"/>
          </a:xfrm>
          <a:prstGeom prst="rect">
            <a:avLst/>
          </a:prstGeom>
          <a:solidFill>
            <a:srgbClr val="FFC000"/>
          </a:solidFill>
        </p:spPr>
        <p:txBody>
          <a:bodyPr wrap="square">
            <a:spAutoFit/>
          </a:bodyPr>
          <a:lstStyle/>
          <a:p>
            <a:pPr lvl="0" indent="381000" fontAlgn="base">
              <a:spcBef>
                <a:spcPct val="0"/>
              </a:spcBef>
              <a:spcAft>
                <a:spcPct val="0"/>
              </a:spcAft>
            </a:pPr>
            <a:r>
              <a:rPr lang="ja-JP" altLang="en-US" sz="2800" b="1" dirty="0" smtClean="0">
                <a:solidFill>
                  <a:schemeClr val="accent6">
                    <a:lumMod val="50000"/>
                  </a:schemeClr>
                </a:solidFill>
                <a:latin typeface="Meiryo UI" pitchFamily="50" charset="-128"/>
                <a:ea typeface="Meiryo UI" pitchFamily="50" charset="-128"/>
                <a:cs typeface="Meiryo UI" pitchFamily="50" charset="-128"/>
              </a:rPr>
              <a:t>①早期介入・支援のための</a:t>
            </a:r>
            <a:r>
              <a:rPr lang="ja-JP" altLang="en-US" sz="2800" b="1" dirty="0">
                <a:solidFill>
                  <a:schemeClr val="accent6">
                    <a:lumMod val="50000"/>
                  </a:schemeClr>
                </a:solidFill>
                <a:latin typeface="Meiryo UI" pitchFamily="50" charset="-128"/>
                <a:ea typeface="Meiryo UI" pitchFamily="50" charset="-128"/>
                <a:cs typeface="Meiryo UI" pitchFamily="50" charset="-128"/>
              </a:rPr>
              <a:t>体制（しくみイメージ）</a:t>
            </a:r>
            <a:endParaRPr lang="en-US" altLang="ja-JP" sz="2800" b="1" dirty="0">
              <a:solidFill>
                <a:schemeClr val="accent6">
                  <a:lumMod val="50000"/>
                </a:schemeClr>
              </a:solidFill>
              <a:latin typeface="Meiryo UI" pitchFamily="50" charset="-128"/>
              <a:ea typeface="Meiryo UI" pitchFamily="50" charset="-128"/>
              <a:cs typeface="Meiryo UI" pitchFamily="50" charset="-128"/>
            </a:endParaRPr>
          </a:p>
        </p:txBody>
      </p:sp>
      <p:sp>
        <p:nvSpPr>
          <p:cNvPr id="7" name="スライド番号プレースホルダ 6"/>
          <p:cNvSpPr>
            <a:spLocks noGrp="1"/>
          </p:cNvSpPr>
          <p:nvPr>
            <p:ph type="sldNum" sz="quarter" idx="12"/>
          </p:nvPr>
        </p:nvSpPr>
        <p:spPr/>
        <p:txBody>
          <a:bodyPr/>
          <a:lstStyle/>
          <a:p>
            <a:fld id="{C907936F-EB6E-4B1A-8836-B76FBF6D538D}" type="slidenum">
              <a:rPr kumimoji="1" lang="ja-JP" altLang="en-US" smtClean="0"/>
              <a:pPr/>
              <a:t>83</a:t>
            </a:fld>
            <a:endParaRPr kumimoji="1" lang="ja-JP" altLang="en-US"/>
          </a:p>
        </p:txBody>
      </p:sp>
      <p:sp>
        <p:nvSpPr>
          <p:cNvPr id="10" name="正方形/長方形 9"/>
          <p:cNvSpPr/>
          <p:nvPr/>
        </p:nvSpPr>
        <p:spPr>
          <a:xfrm>
            <a:off x="251520" y="620688"/>
            <a:ext cx="2940394"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t>要早期介入・支援者の発見</a:t>
            </a:r>
            <a:endParaRPr kumimoji="1" lang="en-US" altLang="ja-JP" dirty="0" smtClean="0"/>
          </a:p>
          <a:p>
            <a:r>
              <a:rPr lang="ja-JP" altLang="en-US" dirty="0" smtClean="0"/>
              <a:t>・公共料金滞納</a:t>
            </a:r>
            <a:endParaRPr lang="en-US" altLang="ja-JP" dirty="0" smtClean="0"/>
          </a:p>
          <a:p>
            <a:r>
              <a:rPr lang="ja-JP" altLang="en-US" dirty="0" smtClean="0"/>
              <a:t>・不衛生等の気づき</a:t>
            </a:r>
            <a:endParaRPr lang="en-US" altLang="ja-JP" dirty="0" smtClean="0"/>
          </a:p>
          <a:p>
            <a:r>
              <a:rPr lang="ja-JP" altLang="en-US" dirty="0" smtClean="0"/>
              <a:t>・警察署での保護　　　等</a:t>
            </a:r>
            <a:endParaRPr lang="en-US" altLang="ja-JP" dirty="0"/>
          </a:p>
          <a:p>
            <a:endParaRPr lang="en-US" altLang="ja-JP" dirty="0" smtClean="0"/>
          </a:p>
        </p:txBody>
      </p:sp>
      <p:sp>
        <p:nvSpPr>
          <p:cNvPr id="11" name="正方形/長方形 10"/>
          <p:cNvSpPr/>
          <p:nvPr/>
        </p:nvSpPr>
        <p:spPr>
          <a:xfrm>
            <a:off x="3275856" y="620688"/>
            <a:ext cx="3816424"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t>必要な方からのアプローチを増やす仕組み、個別支援から</a:t>
            </a:r>
            <a:r>
              <a:rPr lang="ja-JP" altLang="en-US" dirty="0"/>
              <a:t>まちの課題</a:t>
            </a:r>
            <a:r>
              <a:rPr lang="ja-JP" altLang="en-US" dirty="0" smtClean="0"/>
              <a:t>を</a:t>
            </a:r>
            <a:r>
              <a:rPr lang="ja-JP" altLang="en-US" dirty="0"/>
              <a:t>解決</a:t>
            </a:r>
            <a:r>
              <a:rPr lang="ja-JP" altLang="en-US" dirty="0" smtClean="0"/>
              <a:t>する仕組み</a:t>
            </a:r>
            <a:endParaRPr lang="en-US" altLang="ja-JP" dirty="0" smtClean="0"/>
          </a:p>
          <a:p>
            <a:r>
              <a:rPr lang="ja-JP" altLang="en-US" dirty="0"/>
              <a:t>・モデルルームの活用</a:t>
            </a:r>
            <a:endParaRPr lang="en-US" altLang="ja-JP" dirty="0"/>
          </a:p>
          <a:p>
            <a:r>
              <a:rPr lang="ja-JP" altLang="en-US" dirty="0"/>
              <a:t>・縁側カフェ</a:t>
            </a:r>
            <a:r>
              <a:rPr lang="ja-JP" altLang="en-US" dirty="0" smtClean="0"/>
              <a:t>等地域活動の活性化　等</a:t>
            </a:r>
            <a:endParaRPr lang="en-US" altLang="ja-JP" dirty="0" smtClean="0"/>
          </a:p>
        </p:txBody>
      </p:sp>
      <p:sp>
        <p:nvSpPr>
          <p:cNvPr id="13" name="下矢印 12"/>
          <p:cNvSpPr/>
          <p:nvPr/>
        </p:nvSpPr>
        <p:spPr>
          <a:xfrm>
            <a:off x="395536" y="2276872"/>
            <a:ext cx="1620180"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14"/>
          <p:cNvSpPr>
            <a:spLocks noChangeArrowheads="1"/>
          </p:cNvSpPr>
          <p:nvPr/>
        </p:nvSpPr>
        <p:spPr bwMode="auto">
          <a:xfrm>
            <a:off x="239586" y="2636912"/>
            <a:ext cx="2952328" cy="1815598"/>
          </a:xfrm>
          <a:prstGeom prst="rect">
            <a:avLst/>
          </a:prstGeom>
          <a:solidFill>
            <a:srgbClr val="FFFFFF"/>
          </a:solidFill>
          <a:ln w="38100" cmpd="dbl">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区役所</a:t>
            </a:r>
            <a:r>
              <a:rPr lang="ja-JP" altLang="en-US" sz="1400" dirty="0" smtClean="0">
                <a:latin typeface="HG丸ｺﾞｼｯｸM-PRO" pitchFamily="50" charset="-128"/>
                <a:ea typeface="HG丸ｺﾞｼｯｸM-PRO" pitchFamily="50" charset="-128"/>
                <a:cs typeface="ＭＳ Ｐゴシック" pitchFamily="50" charset="-128"/>
              </a:rPr>
              <a:t>（緊急通報先）</a:t>
            </a:r>
            <a:endPar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r>
              <a:rPr lang="ja-JP" altLang="en-US" sz="1400" dirty="0" smtClean="0">
                <a:latin typeface="HG丸ｺﾞｼｯｸM-PRO" pitchFamily="50" charset="-128"/>
                <a:ea typeface="HG丸ｺﾞｼｯｸM-PRO" pitchFamily="50" charset="-128"/>
                <a:cs typeface="ＭＳ Ｐゴシック" pitchFamily="50" charset="-128"/>
              </a:rPr>
              <a:t>・把握している情報と突合</a:t>
            </a:r>
            <a:endParaRPr lang="en-US" altLang="ja-JP" sz="1400" dirty="0">
              <a:latin typeface="HG丸ｺﾞｼｯｸM-PRO" pitchFamily="50" charset="-128"/>
              <a:ea typeface="HG丸ｺﾞｼｯｸM-PRO"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r>
              <a:rPr lang="ja-JP" altLang="en-US" sz="1400" dirty="0" smtClean="0">
                <a:latin typeface="HG丸ｺﾞｼｯｸM-PRO" pitchFamily="50" charset="-128"/>
                <a:ea typeface="HG丸ｺﾞｼｯｸM-PRO" pitchFamily="50" charset="-128"/>
                <a:cs typeface="ＭＳ Ｐゴシック" pitchFamily="50" charset="-128"/>
              </a:rPr>
              <a:t>　ＮＷ会議メンバーと連携・対応</a:t>
            </a:r>
            <a:endParaRPr lang="en-US" altLang="ja-JP" sz="1400" dirty="0" smtClean="0">
              <a:latin typeface="HG丸ｺﾞｼｯｸM-PRO" pitchFamily="50" charset="-128"/>
              <a:ea typeface="HG丸ｺﾞｼｯｸM-PRO"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r>
              <a:rPr lang="ja-JP" altLang="en-US" sz="1400" dirty="0" smtClean="0">
                <a:latin typeface="HG丸ｺﾞｼｯｸM-PRO" pitchFamily="50" charset="-128"/>
                <a:ea typeface="HG丸ｺﾞｼｯｸM-PRO" pitchFamily="50" charset="-128"/>
                <a:cs typeface="ＭＳ Ｐゴシック" pitchFamily="50" charset="-128"/>
              </a:rPr>
              <a:t>　</a:t>
            </a:r>
            <a:r>
              <a:rPr lang="ja-JP" altLang="en-US" sz="1400" u="sng" dirty="0" smtClean="0">
                <a:latin typeface="HG丸ｺﾞｼｯｸM-PRO" pitchFamily="50" charset="-128"/>
                <a:ea typeface="HG丸ｺﾞｼｯｸM-PRO" pitchFamily="50" charset="-128"/>
                <a:cs typeface="ＭＳ Ｐゴシック" pitchFamily="50" charset="-128"/>
              </a:rPr>
              <a:t>＜緊急対応チーム構成案＞</a:t>
            </a:r>
            <a:endParaRPr lang="en-US" altLang="ja-JP" sz="1400" u="sng" dirty="0" smtClean="0">
              <a:latin typeface="HG丸ｺﾞｼｯｸM-PRO" pitchFamily="50" charset="-128"/>
              <a:ea typeface="HG丸ｺﾞｼｯｸM-PRO"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r>
              <a:rPr lang="ja-JP" altLang="en-US" sz="1400" dirty="0" smtClean="0">
                <a:latin typeface="HG丸ｺﾞｼｯｸM-PRO" pitchFamily="50" charset="-128"/>
                <a:ea typeface="HG丸ｺﾞｼｯｸM-PRO" pitchFamily="50" charset="-128"/>
                <a:cs typeface="ＭＳ Ｐゴシック" pitchFamily="50" charset="-128"/>
              </a:rPr>
              <a:t>　　区役所：保健福祉課</a:t>
            </a:r>
            <a:endParaRPr lang="en-US" altLang="ja-JP" sz="1400" dirty="0" smtClean="0">
              <a:latin typeface="HG丸ｺﾞｼｯｸM-PRO" pitchFamily="50" charset="-128"/>
              <a:ea typeface="HG丸ｺﾞｼｯｸM-PRO"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r>
              <a:rPr lang="ja-JP" altLang="en-US" sz="1400" dirty="0" smtClean="0">
                <a:latin typeface="HG丸ｺﾞｼｯｸM-PRO" pitchFamily="50" charset="-128"/>
                <a:ea typeface="HG丸ｺﾞｼｯｸM-PRO" pitchFamily="50" charset="-128"/>
                <a:cs typeface="ＭＳ Ｐゴシック" pitchFamily="50" charset="-128"/>
              </a:rPr>
              <a:t>　　区社協：見守り相談室</a:t>
            </a:r>
            <a:endParaRPr lang="en-US" altLang="ja-JP" sz="1400" dirty="0" smtClean="0">
              <a:latin typeface="HG丸ｺﾞｼｯｸM-PRO" pitchFamily="50" charset="-128"/>
              <a:ea typeface="HG丸ｺﾞｼｯｸM-PRO"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r>
              <a:rPr lang="ja-JP" altLang="en-US" sz="1400" dirty="0" smtClean="0">
                <a:latin typeface="HG丸ｺﾞｼｯｸM-PRO" pitchFamily="50" charset="-128"/>
                <a:ea typeface="HG丸ｺﾞｼｯｸM-PRO" pitchFamily="50" charset="-128"/>
                <a:cs typeface="ＭＳ Ｐゴシック" pitchFamily="50" charset="-128"/>
              </a:rPr>
              <a:t>　　地域包括Ｃ</a:t>
            </a:r>
            <a:endParaRPr lang="en-US" altLang="ja-JP" sz="1400" dirty="0" smtClean="0">
              <a:latin typeface="HG丸ｺﾞｼｯｸM-PRO" pitchFamily="50" charset="-128"/>
              <a:ea typeface="HG丸ｺﾞｼｯｸM-PRO" pitchFamily="50" charset="-128"/>
              <a:cs typeface="ＭＳ Ｐゴシック" pitchFamily="50" charset="-128"/>
            </a:endParaRPr>
          </a:p>
        </p:txBody>
      </p:sp>
      <p:sp>
        <p:nvSpPr>
          <p:cNvPr id="16" name="下矢印 15"/>
          <p:cNvSpPr/>
          <p:nvPr/>
        </p:nvSpPr>
        <p:spPr>
          <a:xfrm rot="16200000">
            <a:off x="4074203" y="2686871"/>
            <a:ext cx="432048" cy="17156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5292080" y="2564904"/>
            <a:ext cx="3564841" cy="1467442"/>
          </a:xfrm>
          <a:prstGeom prst="rect">
            <a:avLst/>
          </a:prstGeom>
          <a:solidFill>
            <a:srgbClr val="FFFFFF"/>
          </a:solidFill>
          <a:ln w="19050" cmpd="sng">
            <a:solidFill>
              <a:srgbClr val="000000"/>
            </a:solidFill>
            <a:miter lim="800000"/>
            <a:headEnd/>
            <a:tailEnd/>
          </a:ln>
        </p:spPr>
        <p:txBody>
          <a:bodyPr vert="horz" wrap="square" lIns="74295" tIns="8890" rIns="74295" bIns="8890" numCol="1" anchor="ctr" anchorCtr="0" compatLnSpc="1">
            <a:prstTxWarp prst="textNoShape">
              <a:avLst/>
            </a:prstTxWarp>
          </a:bodyPr>
          <a:lstStyle/>
          <a:p>
            <a:pPr algn="just" fontAlgn="base">
              <a:spcBef>
                <a:spcPct val="0"/>
              </a:spcBef>
              <a:spcAft>
                <a:spcPct val="0"/>
              </a:spcAft>
            </a:pPr>
            <a:r>
              <a:rPr lang="ja-JP" altLang="en-US" sz="1600" dirty="0">
                <a:latin typeface="HG丸ｺﾞｼｯｸM-PRO" pitchFamily="50" charset="-128"/>
                <a:ea typeface="HG丸ｺﾞｼｯｸM-PRO" pitchFamily="50" charset="-128"/>
                <a:cs typeface="ＭＳ Ｐゴシック" pitchFamily="50" charset="-128"/>
              </a:rPr>
              <a:t>＜対応例＞</a:t>
            </a:r>
            <a:endParaRPr lang="en-US" altLang="ja-JP" sz="1600" dirty="0">
              <a:latin typeface="HG丸ｺﾞｼｯｸM-PRO" pitchFamily="50" charset="-128"/>
              <a:ea typeface="HG丸ｺﾞｼｯｸM-PRO" pitchFamily="50" charset="-128"/>
              <a:cs typeface="ＭＳ Ｐゴシック" pitchFamily="50" charset="-128"/>
            </a:endParaRPr>
          </a:p>
          <a:p>
            <a:pPr algn="just" fontAlgn="base">
              <a:spcBef>
                <a:spcPct val="0"/>
              </a:spcBef>
              <a:spcAft>
                <a:spcPct val="0"/>
              </a:spcAft>
            </a:pPr>
            <a:r>
              <a:rPr lang="ja-JP" altLang="en-US" sz="1600" dirty="0">
                <a:latin typeface="HG丸ｺﾞｼｯｸM-PRO" pitchFamily="50" charset="-128"/>
                <a:ea typeface="HG丸ｺﾞｼｯｸM-PRO" pitchFamily="50" charset="-128"/>
                <a:cs typeface="ＭＳ Ｐゴシック" pitchFamily="50" charset="-128"/>
              </a:rPr>
              <a:t>①従来の支援者が安否確認</a:t>
            </a:r>
            <a:endParaRPr lang="en-US" altLang="ja-JP" sz="1600" dirty="0">
              <a:latin typeface="HG丸ｺﾞｼｯｸM-PRO" pitchFamily="50" charset="-128"/>
              <a:ea typeface="HG丸ｺﾞｼｯｸM-PRO" pitchFamily="50" charset="-128"/>
              <a:cs typeface="ＭＳ Ｐゴシック" pitchFamily="50" charset="-128"/>
            </a:endParaRPr>
          </a:p>
          <a:p>
            <a:pPr algn="just" fontAlgn="base">
              <a:spcBef>
                <a:spcPct val="0"/>
              </a:spcBef>
              <a:spcAft>
                <a:spcPct val="0"/>
              </a:spcAft>
            </a:pPr>
            <a:r>
              <a:rPr lang="ja-JP" altLang="en-US" sz="1600" dirty="0">
                <a:latin typeface="HG丸ｺﾞｼｯｸM-PRO" pitchFamily="50" charset="-128"/>
                <a:ea typeface="HG丸ｺﾞｼｯｸM-PRO" pitchFamily="50" charset="-128"/>
                <a:cs typeface="ＭＳ Ｐゴシック" pitchFamily="50" charset="-128"/>
              </a:rPr>
              <a:t>　（ヘルパー・ケアマネ等）</a:t>
            </a:r>
            <a:endParaRPr lang="en-US" altLang="ja-JP" sz="1600" dirty="0">
              <a:latin typeface="HG丸ｺﾞｼｯｸM-PRO" pitchFamily="50" charset="-128"/>
              <a:ea typeface="HG丸ｺﾞｼｯｸM-PRO" pitchFamily="50" charset="-128"/>
              <a:cs typeface="ＭＳ Ｐゴシック" pitchFamily="50" charset="-128"/>
            </a:endParaRPr>
          </a:p>
          <a:p>
            <a:pPr algn="just" fontAlgn="base">
              <a:spcBef>
                <a:spcPct val="0"/>
              </a:spcBef>
              <a:spcAft>
                <a:spcPct val="0"/>
              </a:spcAft>
            </a:pPr>
            <a:r>
              <a:rPr lang="ja-JP" altLang="en-US" sz="1600" dirty="0">
                <a:latin typeface="HG丸ｺﾞｼｯｸM-PRO" pitchFamily="50" charset="-128"/>
                <a:ea typeface="HG丸ｺﾞｼｯｸM-PRO" pitchFamily="50" charset="-128"/>
                <a:cs typeface="ＭＳ Ｐゴシック" pitchFamily="50" charset="-128"/>
              </a:rPr>
              <a:t>②①の対応ができない場合、</a:t>
            </a:r>
            <a:endParaRPr lang="en-US" altLang="ja-JP" sz="1600" dirty="0">
              <a:latin typeface="HG丸ｺﾞｼｯｸM-PRO" pitchFamily="50" charset="-128"/>
              <a:ea typeface="HG丸ｺﾞｼｯｸM-PRO" pitchFamily="50" charset="-128"/>
              <a:cs typeface="ＭＳ Ｐゴシック" pitchFamily="50" charset="-128"/>
            </a:endParaRPr>
          </a:p>
          <a:p>
            <a:pPr algn="just" fontAlgn="base">
              <a:spcBef>
                <a:spcPct val="0"/>
              </a:spcBef>
              <a:spcAft>
                <a:spcPct val="0"/>
              </a:spcAft>
            </a:pPr>
            <a:r>
              <a:rPr lang="ja-JP" altLang="en-US" sz="1600" dirty="0">
                <a:latin typeface="HG丸ｺﾞｼｯｸM-PRO" pitchFamily="50" charset="-128"/>
                <a:ea typeface="HG丸ｺﾞｼｯｸM-PRO" pitchFamily="50" charset="-128"/>
                <a:cs typeface="ＭＳ Ｐゴシック" pitchFamily="50" charset="-128"/>
              </a:rPr>
              <a:t>　緊急対応チームが訪問・安否確認</a:t>
            </a:r>
            <a:endParaRPr lang="en-US" altLang="ja-JP" sz="1600" dirty="0">
              <a:latin typeface="HG丸ｺﾞｼｯｸM-PRO" pitchFamily="50" charset="-128"/>
              <a:ea typeface="HG丸ｺﾞｼｯｸM-PRO" pitchFamily="50" charset="-128"/>
              <a:cs typeface="ＭＳ Ｐゴシック" pitchFamily="50" charset="-128"/>
            </a:endParaRPr>
          </a:p>
          <a:p>
            <a:pPr algn="just" fontAlgn="base">
              <a:spcBef>
                <a:spcPct val="0"/>
              </a:spcBef>
              <a:spcAft>
                <a:spcPct val="0"/>
              </a:spcAft>
            </a:pPr>
            <a:r>
              <a:rPr lang="ja-JP" altLang="en-US" sz="1600" dirty="0">
                <a:latin typeface="HG丸ｺﾞｼｯｸM-PRO" pitchFamily="50" charset="-128"/>
                <a:ea typeface="HG丸ｺﾞｼｯｸM-PRO" pitchFamily="50" charset="-128"/>
                <a:cs typeface="ＭＳ Ｐゴシック" pitchFamily="50" charset="-128"/>
              </a:rPr>
              <a:t>③必要に応じ、ケアの見直し　　等</a:t>
            </a:r>
            <a:endParaRPr lang="en-US" altLang="ja-JP" sz="1600" dirty="0">
              <a:latin typeface="HG丸ｺﾞｼｯｸM-PRO" pitchFamily="50" charset="-128"/>
              <a:ea typeface="HG丸ｺﾞｼｯｸM-PRO" pitchFamily="50" charset="-128"/>
              <a:cs typeface="ＭＳ Ｐゴシック" pitchFamily="50" charset="-128"/>
            </a:endParaRPr>
          </a:p>
        </p:txBody>
      </p:sp>
      <p:sp>
        <p:nvSpPr>
          <p:cNvPr id="19" name="正方形/長方形 18"/>
          <p:cNvSpPr/>
          <p:nvPr/>
        </p:nvSpPr>
        <p:spPr>
          <a:xfrm>
            <a:off x="5292080" y="4089429"/>
            <a:ext cx="3564841" cy="1499811"/>
          </a:xfrm>
          <a:prstGeom prst="rect">
            <a:avLst/>
          </a:prstGeom>
          <a:solidFill>
            <a:srgbClr val="FFFFFF"/>
          </a:solidFill>
          <a:ln w="19050" cmpd="sng">
            <a:solidFill>
              <a:srgbClr val="000000"/>
            </a:solidFill>
            <a:miter lim="800000"/>
            <a:headEnd/>
            <a:tailEnd/>
          </a:ln>
        </p:spPr>
        <p:txBody>
          <a:bodyPr vert="horz" wrap="square" lIns="74295" tIns="0" rIns="74295" bIns="0" numCol="1" anchor="ctr" anchorCtr="0" compatLnSpc="1">
            <a:prstTxWarp prst="textNoShape">
              <a:avLst/>
            </a:prstTxWarp>
          </a:bodyPr>
          <a:lstStyle/>
          <a:p>
            <a:pPr algn="just" fontAlgn="base">
              <a:spcBef>
                <a:spcPct val="0"/>
              </a:spcBef>
              <a:spcAft>
                <a:spcPct val="0"/>
              </a:spcAft>
            </a:pPr>
            <a:r>
              <a:rPr lang="ja-JP" altLang="en-US" sz="1600" dirty="0" smtClean="0">
                <a:latin typeface="HG丸ｺﾞｼｯｸM-PRO" pitchFamily="50" charset="-128"/>
                <a:ea typeface="HG丸ｺﾞｼｯｸM-PRO" pitchFamily="50" charset="-128"/>
                <a:cs typeface="ＭＳ Ｐゴシック" pitchFamily="50" charset="-128"/>
              </a:rPr>
              <a:t>＜対応例＞</a:t>
            </a:r>
            <a:endParaRPr lang="en-US" altLang="ja-JP" sz="1600" dirty="0" smtClean="0">
              <a:latin typeface="HG丸ｺﾞｼｯｸM-PRO" pitchFamily="50" charset="-128"/>
              <a:ea typeface="HG丸ｺﾞｼｯｸM-PRO" pitchFamily="50" charset="-128"/>
              <a:cs typeface="ＭＳ Ｐゴシック" pitchFamily="50" charset="-128"/>
            </a:endParaRPr>
          </a:p>
          <a:p>
            <a:pPr algn="just" fontAlgn="base">
              <a:spcBef>
                <a:spcPct val="0"/>
              </a:spcBef>
              <a:spcAft>
                <a:spcPct val="0"/>
              </a:spcAft>
            </a:pPr>
            <a:r>
              <a:rPr lang="ja-JP" altLang="en-US" sz="1600" dirty="0" smtClean="0">
                <a:latin typeface="HG丸ｺﾞｼｯｸM-PRO" pitchFamily="50" charset="-128"/>
                <a:ea typeface="HG丸ｺﾞｼｯｸM-PRO" pitchFamily="50" charset="-128"/>
                <a:cs typeface="ＭＳ Ｐゴシック" pitchFamily="50" charset="-128"/>
              </a:rPr>
              <a:t>・緊急対応チームが訪問・安否確認</a:t>
            </a:r>
            <a:endParaRPr lang="en-US" altLang="ja-JP" sz="1600" dirty="0" smtClean="0">
              <a:latin typeface="HG丸ｺﾞｼｯｸM-PRO" pitchFamily="50" charset="-128"/>
              <a:ea typeface="HG丸ｺﾞｼｯｸM-PRO" pitchFamily="50" charset="-128"/>
              <a:cs typeface="ＭＳ Ｐゴシック" pitchFamily="50" charset="-128"/>
            </a:endParaRPr>
          </a:p>
          <a:p>
            <a:pPr algn="just" fontAlgn="base">
              <a:spcBef>
                <a:spcPct val="0"/>
              </a:spcBef>
              <a:spcAft>
                <a:spcPct val="0"/>
              </a:spcAft>
            </a:pPr>
            <a:r>
              <a:rPr lang="ja-JP" altLang="en-US" sz="1600" dirty="0" smtClean="0">
                <a:latin typeface="HG丸ｺﾞｼｯｸM-PRO" pitchFamily="50" charset="-128"/>
                <a:ea typeface="HG丸ｺﾞｼｯｸM-PRO" pitchFamily="50" charset="-128"/>
                <a:cs typeface="ＭＳ Ｐゴシック" pitchFamily="50" charset="-128"/>
              </a:rPr>
              <a:t>・緊急対応チームが、料金</a:t>
            </a:r>
            <a:r>
              <a:rPr lang="ja-JP" altLang="en-US" sz="1600" dirty="0">
                <a:latin typeface="HG丸ｺﾞｼｯｸM-PRO" pitchFamily="50" charset="-128"/>
                <a:ea typeface="HG丸ｺﾞｼｯｸM-PRO" pitchFamily="50" charset="-128"/>
                <a:cs typeface="ＭＳ Ｐゴシック" pitchFamily="50" charset="-128"/>
              </a:rPr>
              <a:t>督促</a:t>
            </a:r>
            <a:r>
              <a:rPr lang="ja-JP" altLang="en-US" sz="1600" dirty="0" smtClean="0">
                <a:latin typeface="HG丸ｺﾞｼｯｸM-PRO" pitchFamily="50" charset="-128"/>
                <a:ea typeface="HG丸ｺﾞｼｯｸM-PRO" pitchFamily="50" charset="-128"/>
                <a:cs typeface="ＭＳ Ｐゴシック" pitchFamily="50" charset="-128"/>
              </a:rPr>
              <a:t>交渉</a:t>
            </a:r>
            <a:endParaRPr lang="en-US" altLang="ja-JP" sz="1600" dirty="0" smtClean="0">
              <a:latin typeface="HG丸ｺﾞｼｯｸM-PRO" pitchFamily="50" charset="-128"/>
              <a:ea typeface="HG丸ｺﾞｼｯｸM-PRO" pitchFamily="50" charset="-128"/>
              <a:cs typeface="ＭＳ Ｐゴシック" pitchFamily="50" charset="-128"/>
            </a:endParaRPr>
          </a:p>
          <a:p>
            <a:pPr algn="just" fontAlgn="base">
              <a:spcBef>
                <a:spcPct val="0"/>
              </a:spcBef>
              <a:spcAft>
                <a:spcPct val="0"/>
              </a:spcAft>
            </a:pPr>
            <a:r>
              <a:rPr lang="ja-JP" altLang="en-US" sz="1600" dirty="0" smtClean="0">
                <a:latin typeface="HG丸ｺﾞｼｯｸM-PRO" pitchFamily="50" charset="-128"/>
                <a:ea typeface="HG丸ｺﾞｼｯｸM-PRO" pitchFamily="50" charset="-128"/>
                <a:cs typeface="ＭＳ Ｐゴシック" pitchFamily="50" charset="-128"/>
              </a:rPr>
              <a:t>　等</a:t>
            </a:r>
            <a:r>
              <a:rPr lang="ja-JP" altLang="en-US" sz="1600" dirty="0">
                <a:latin typeface="HG丸ｺﾞｼｯｸM-PRO" pitchFamily="50" charset="-128"/>
                <a:ea typeface="HG丸ｺﾞｼｯｸM-PRO" pitchFamily="50" charset="-128"/>
                <a:cs typeface="ＭＳ Ｐゴシック" pitchFamily="50" charset="-128"/>
              </a:rPr>
              <a:t>に</a:t>
            </a:r>
            <a:r>
              <a:rPr lang="ja-JP" altLang="en-US" sz="1600" dirty="0" smtClean="0">
                <a:latin typeface="HG丸ｺﾞｼｯｸM-PRO" pitchFamily="50" charset="-128"/>
                <a:ea typeface="HG丸ｺﾞｼｯｸM-PRO" pitchFamily="50" charset="-128"/>
                <a:cs typeface="ＭＳ Ｐゴシック" pitchFamily="50" charset="-128"/>
              </a:rPr>
              <a:t>同行</a:t>
            </a:r>
            <a:endParaRPr lang="en-US" altLang="ja-JP" sz="1600" dirty="0">
              <a:latin typeface="HG丸ｺﾞｼｯｸM-PRO" pitchFamily="50" charset="-128"/>
              <a:ea typeface="HG丸ｺﾞｼｯｸM-PRO" pitchFamily="50" charset="-128"/>
              <a:cs typeface="ＭＳ Ｐゴシック" pitchFamily="50" charset="-128"/>
            </a:endParaRPr>
          </a:p>
          <a:p>
            <a:pPr algn="just" fontAlgn="base">
              <a:spcBef>
                <a:spcPct val="0"/>
              </a:spcBef>
              <a:spcAft>
                <a:spcPct val="0"/>
              </a:spcAft>
            </a:pPr>
            <a:r>
              <a:rPr lang="ja-JP" altLang="en-US" sz="1600" dirty="0" smtClean="0">
                <a:latin typeface="HG丸ｺﾞｼｯｸM-PRO" pitchFamily="50" charset="-128"/>
                <a:ea typeface="HG丸ｺﾞｼｯｸM-PRO" pitchFamily="50" charset="-128"/>
                <a:cs typeface="ＭＳ Ｐゴシック" pitchFamily="50" charset="-128"/>
              </a:rPr>
              <a:t>・必要に応じ、新た</a:t>
            </a:r>
            <a:r>
              <a:rPr lang="ja-JP" altLang="en-US" sz="1600" dirty="0">
                <a:latin typeface="HG丸ｺﾞｼｯｸM-PRO" pitchFamily="50" charset="-128"/>
                <a:ea typeface="HG丸ｺﾞｼｯｸM-PRO" pitchFamily="50" charset="-128"/>
                <a:cs typeface="ＭＳ Ｐゴシック" pitchFamily="50" charset="-128"/>
              </a:rPr>
              <a:t>な支援</a:t>
            </a:r>
            <a:r>
              <a:rPr lang="ja-JP" altLang="en-US" sz="1600" dirty="0" smtClean="0">
                <a:latin typeface="HG丸ｺﾞｼｯｸM-PRO" pitchFamily="50" charset="-128"/>
                <a:ea typeface="HG丸ｺﾞｼｯｸM-PRO" pitchFamily="50" charset="-128"/>
                <a:cs typeface="ＭＳ Ｐゴシック" pitchFamily="50" charset="-128"/>
              </a:rPr>
              <a:t>体制構築</a:t>
            </a:r>
            <a:endParaRPr lang="en-US" altLang="ja-JP" sz="1600" dirty="0" smtClean="0">
              <a:latin typeface="HG丸ｺﾞｼｯｸM-PRO" pitchFamily="50" charset="-128"/>
              <a:ea typeface="HG丸ｺﾞｼｯｸM-PRO" pitchFamily="50" charset="-128"/>
              <a:cs typeface="ＭＳ Ｐゴシック" pitchFamily="50" charset="-128"/>
            </a:endParaRPr>
          </a:p>
          <a:p>
            <a:pPr algn="just" fontAlgn="base">
              <a:spcBef>
                <a:spcPct val="0"/>
              </a:spcBef>
              <a:spcAft>
                <a:spcPct val="0"/>
              </a:spcAft>
            </a:pPr>
            <a:r>
              <a:rPr lang="ja-JP" altLang="en-US" sz="1600" dirty="0">
                <a:latin typeface="HG丸ｺﾞｼｯｸM-PRO" pitchFamily="50" charset="-128"/>
                <a:ea typeface="HG丸ｺﾞｼｯｸM-PRO" pitchFamily="50" charset="-128"/>
                <a:cs typeface="ＭＳ Ｐゴシック" pitchFamily="50" charset="-128"/>
              </a:rPr>
              <a:t>　</a:t>
            </a:r>
            <a:r>
              <a:rPr lang="ja-JP" altLang="en-US" sz="1400" dirty="0" smtClean="0">
                <a:latin typeface="HG丸ｺﾞｼｯｸM-PRO" pitchFamily="50" charset="-128"/>
                <a:ea typeface="HG丸ｺﾞｼｯｸM-PRO" pitchFamily="50" charset="-128"/>
                <a:cs typeface="ＭＳ Ｐゴシック" pitchFamily="50" charset="-128"/>
              </a:rPr>
              <a:t>（介護認定、福祉サービスの導入） </a:t>
            </a:r>
            <a:r>
              <a:rPr lang="ja-JP" altLang="en-US" sz="1600" dirty="0" smtClean="0">
                <a:latin typeface="HG丸ｺﾞｼｯｸM-PRO" pitchFamily="50" charset="-128"/>
                <a:ea typeface="HG丸ｺﾞｼｯｸM-PRO" pitchFamily="50" charset="-128"/>
                <a:cs typeface="ＭＳ Ｐゴシック" pitchFamily="50" charset="-128"/>
              </a:rPr>
              <a:t>等</a:t>
            </a:r>
            <a:endParaRPr lang="en-US" altLang="ja-JP" sz="1400" dirty="0">
              <a:latin typeface="HG丸ｺﾞｼｯｸM-PRO" pitchFamily="50" charset="-128"/>
              <a:ea typeface="HG丸ｺﾞｼｯｸM-PRO" pitchFamily="50" charset="-128"/>
              <a:cs typeface="ＭＳ Ｐゴシック" pitchFamily="50" charset="-128"/>
            </a:endParaRPr>
          </a:p>
        </p:txBody>
      </p:sp>
      <p:sp>
        <p:nvSpPr>
          <p:cNvPr id="20" name="下矢印 19"/>
          <p:cNvSpPr/>
          <p:nvPr/>
        </p:nvSpPr>
        <p:spPr>
          <a:xfrm rot="16200000">
            <a:off x="4079808" y="3553901"/>
            <a:ext cx="432048" cy="17268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Rectangle 18"/>
          <p:cNvSpPr>
            <a:spLocks noChangeArrowheads="1"/>
          </p:cNvSpPr>
          <p:nvPr/>
        </p:nvSpPr>
        <p:spPr bwMode="auto">
          <a:xfrm>
            <a:off x="2087724" y="2276872"/>
            <a:ext cx="4572508" cy="324036"/>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一定の条件に該当した場合、連絡・</a:t>
            </a:r>
            <a:r>
              <a:rPr lang="ja-JP" altLang="en-US" sz="1600" dirty="0" smtClean="0">
                <a:latin typeface="HG丸ｺﾞｼｯｸM-PRO" pitchFamily="50" charset="-128"/>
                <a:ea typeface="HG丸ｺﾞｼｯｸM-PRO" pitchFamily="50" charset="-128"/>
                <a:cs typeface="ＭＳ Ｐゴシック" pitchFamily="50" charset="-128"/>
              </a:rPr>
              <a:t>情報提供</a:t>
            </a:r>
            <a:endParaRPr kumimoji="1" lang="ja-JP" sz="36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Rectangle 18"/>
          <p:cNvSpPr>
            <a:spLocks noChangeArrowheads="1"/>
          </p:cNvSpPr>
          <p:nvPr/>
        </p:nvSpPr>
        <p:spPr bwMode="auto">
          <a:xfrm>
            <a:off x="3191914" y="2772205"/>
            <a:ext cx="2520280" cy="556481"/>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lang="ja-JP" altLang="en-US" sz="1600" dirty="0" smtClean="0">
                <a:latin typeface="HG丸ｺﾞｼｯｸM-PRO" pitchFamily="50" charset="-128"/>
                <a:ea typeface="HG丸ｺﾞｼｯｸM-PRO" pitchFamily="50" charset="-128"/>
                <a:cs typeface="ＭＳ Ｐゴシック" pitchFamily="50" charset="-128"/>
              </a:rPr>
              <a:t>既存支援有</a:t>
            </a:r>
            <a:endParaRPr lang="en-US" altLang="ja-JP" sz="1600" dirty="0" smtClean="0">
              <a:latin typeface="HG丸ｺﾞｼｯｸM-PRO" pitchFamily="50" charset="-128"/>
              <a:ea typeface="HG丸ｺﾞｼｯｸM-PRO"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altLang="ja-JP" sz="1600" dirty="0" smtClean="0">
                <a:latin typeface="HG丸ｺﾞｼｯｸM-PRO" pitchFamily="50" charset="-128"/>
                <a:ea typeface="HG丸ｺﾞｼｯｸM-PRO" pitchFamily="50" charset="-128"/>
                <a:cs typeface="ＭＳ Ｐゴシック" pitchFamily="50" charset="-128"/>
              </a:rPr>
              <a:t>(</a:t>
            </a:r>
            <a:r>
              <a:rPr lang="ja-JP" altLang="en-US" sz="1600" dirty="0" smtClean="0">
                <a:latin typeface="HG丸ｺﾞｼｯｸM-PRO" pitchFamily="50" charset="-128"/>
                <a:ea typeface="HG丸ｺﾞｼｯｸM-PRO" pitchFamily="50" charset="-128"/>
                <a:cs typeface="ＭＳ Ｐゴシック" pitchFamily="50" charset="-128"/>
              </a:rPr>
              <a:t>日常の訪問介護など</a:t>
            </a:r>
            <a:r>
              <a:rPr lang="en-US" altLang="ja-JP" sz="1600" dirty="0" smtClean="0">
                <a:latin typeface="HG丸ｺﾞｼｯｸM-PRO" pitchFamily="50" charset="-128"/>
                <a:ea typeface="HG丸ｺﾞｼｯｸM-PRO" pitchFamily="50" charset="-128"/>
                <a:cs typeface="ＭＳ Ｐゴシック" pitchFamily="50" charset="-128"/>
              </a:rPr>
              <a:t>)</a:t>
            </a:r>
            <a:endParaRPr kumimoji="1" lang="ja-JP" sz="36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Rectangle 18"/>
          <p:cNvSpPr>
            <a:spLocks noChangeArrowheads="1"/>
          </p:cNvSpPr>
          <p:nvPr/>
        </p:nvSpPr>
        <p:spPr bwMode="auto">
          <a:xfrm>
            <a:off x="3203848" y="4005064"/>
            <a:ext cx="2664296" cy="491485"/>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lang="ja-JP" altLang="en-US" sz="1600" dirty="0" smtClean="0">
                <a:latin typeface="HG丸ｺﾞｼｯｸM-PRO" pitchFamily="50" charset="-128"/>
                <a:ea typeface="HG丸ｺﾞｼｯｸM-PRO" pitchFamily="50" charset="-128"/>
                <a:cs typeface="ＭＳ Ｐゴシック" pitchFamily="50" charset="-128"/>
              </a:rPr>
              <a:t>既存支援無</a:t>
            </a:r>
            <a:endParaRPr lang="en-US" altLang="ja-JP" sz="1600" dirty="0" smtClean="0">
              <a:latin typeface="HG丸ｺﾞｼｯｸM-PRO" pitchFamily="50" charset="-128"/>
              <a:ea typeface="HG丸ｺﾞｼｯｸM-PRO" pitchFamily="50" charset="-128"/>
              <a:cs typeface="ＭＳ Ｐゴシック" pitchFamily="50" charset="-128"/>
            </a:endParaRPr>
          </a:p>
        </p:txBody>
      </p:sp>
      <p:sp>
        <p:nvSpPr>
          <p:cNvPr id="3" name="円形吹き出し 2"/>
          <p:cNvSpPr/>
          <p:nvPr/>
        </p:nvSpPr>
        <p:spPr>
          <a:xfrm>
            <a:off x="7236296" y="692696"/>
            <a:ext cx="1728192" cy="792088"/>
          </a:xfrm>
          <a:prstGeom prst="wedgeEllipseCallout">
            <a:avLst>
              <a:gd name="adj1" fmla="val -68786"/>
              <a:gd name="adj2" fmla="val 5436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本人・家族等から気軽に相談</a:t>
            </a:r>
            <a:endParaRPr kumimoji="1" lang="ja-JP" altLang="en-US" sz="1200" dirty="0">
              <a:solidFill>
                <a:schemeClr val="tx1"/>
              </a:solidFill>
            </a:endParaRPr>
          </a:p>
        </p:txBody>
      </p:sp>
      <p:sp>
        <p:nvSpPr>
          <p:cNvPr id="28" name="円形吹き出し 27"/>
          <p:cNvSpPr/>
          <p:nvPr/>
        </p:nvSpPr>
        <p:spPr>
          <a:xfrm>
            <a:off x="7308304" y="1556792"/>
            <a:ext cx="1728192" cy="720080"/>
          </a:xfrm>
          <a:prstGeom prst="wedgeEllipseCallout">
            <a:avLst>
              <a:gd name="adj1" fmla="val -67972"/>
              <a:gd name="adj2" fmla="val -1987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地域活動の活性化にも寄与</a:t>
            </a:r>
            <a:endParaRPr kumimoji="1" lang="ja-JP" altLang="en-US" sz="1200" dirty="0">
              <a:solidFill>
                <a:schemeClr val="tx1"/>
              </a:solidFill>
            </a:endParaRPr>
          </a:p>
        </p:txBody>
      </p:sp>
      <p:sp>
        <p:nvSpPr>
          <p:cNvPr id="4" name="四角形吹き出し 3"/>
          <p:cNvSpPr/>
          <p:nvPr/>
        </p:nvSpPr>
        <p:spPr>
          <a:xfrm>
            <a:off x="239586" y="4581128"/>
            <a:ext cx="2952328" cy="864096"/>
          </a:xfrm>
          <a:prstGeom prst="wedgeRectCallout">
            <a:avLst>
              <a:gd name="adj1" fmla="val -24645"/>
              <a:gd name="adj2" fmla="val -7761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rPr>
              <a:t>ベースのなる情報把握数を増やす仕掛け</a:t>
            </a:r>
            <a:endParaRPr lang="en-US" altLang="ja-JP" sz="1200" dirty="0" smtClean="0">
              <a:solidFill>
                <a:schemeClr val="tx1"/>
              </a:solidFill>
            </a:endParaRPr>
          </a:p>
          <a:p>
            <a:r>
              <a:rPr lang="ja-JP" altLang="en-US" sz="1200" dirty="0" smtClean="0">
                <a:solidFill>
                  <a:schemeClr val="tx1"/>
                </a:solidFill>
              </a:rPr>
              <a:t>⇒本人同意取得の共通フォーマットの作成</a:t>
            </a:r>
            <a:endParaRPr lang="en-US" altLang="ja-JP" sz="1200" dirty="0" smtClean="0">
              <a:solidFill>
                <a:schemeClr val="tx1"/>
              </a:solidFill>
            </a:endParaRPr>
          </a:p>
          <a:p>
            <a:r>
              <a:rPr lang="ja-JP" altLang="en-US" sz="1200" dirty="0" smtClean="0">
                <a:solidFill>
                  <a:schemeClr val="tx1"/>
                </a:solidFill>
              </a:rPr>
              <a:t>⇒個人カルテの作成</a:t>
            </a:r>
            <a:endParaRPr lang="en-US" altLang="ja-JP" sz="1200" dirty="0" smtClean="0">
              <a:solidFill>
                <a:schemeClr val="tx1"/>
              </a:solidFill>
            </a:endParaRPr>
          </a:p>
          <a:p>
            <a:r>
              <a:rPr lang="ja-JP" altLang="en-US" sz="1200" dirty="0" smtClean="0">
                <a:solidFill>
                  <a:schemeClr val="tx1"/>
                </a:solidFill>
              </a:rPr>
              <a:t>⇒情報更新のタイミング　　　　等</a:t>
            </a:r>
            <a:endParaRPr lang="ja-JP" altLang="en-US" sz="1200" dirty="0">
              <a:solidFill>
                <a:schemeClr val="tx1"/>
              </a:solidFill>
            </a:endParaRPr>
          </a:p>
        </p:txBody>
      </p:sp>
      <p:sp>
        <p:nvSpPr>
          <p:cNvPr id="22" name="正方形/長方形 21"/>
          <p:cNvSpPr/>
          <p:nvPr/>
        </p:nvSpPr>
        <p:spPr>
          <a:xfrm>
            <a:off x="251520" y="5648891"/>
            <a:ext cx="7392645" cy="7656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latin typeface="HGP創英角ｺﾞｼｯｸUB" panose="020B0900000000000000" pitchFamily="50" charset="-128"/>
                <a:ea typeface="HGP創英角ｺﾞｼｯｸUB" panose="020B0900000000000000" pitchFamily="50" charset="-128"/>
              </a:rPr>
              <a:t>・情報管理は、城東区役所で一元化（情報の収集・修正含む）</a:t>
            </a:r>
            <a:endParaRPr kumimoji="1" lang="en-US" altLang="ja-JP" sz="1600" dirty="0" smtClean="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600" dirty="0" smtClean="0">
                <a:solidFill>
                  <a:schemeClr val="tx1"/>
                </a:solidFill>
                <a:latin typeface="HGP創英角ｺﾞｼｯｸUB" panose="020B0900000000000000" pitchFamily="50" charset="-128"/>
                <a:ea typeface="HGP創英角ｺﾞｼｯｸUB" panose="020B0900000000000000" pitchFamily="50" charset="-128"/>
              </a:rPr>
              <a:t>・情報共有は、城東区役所、区社協、地域包括支援センター３者で行う。</a:t>
            </a:r>
            <a:endParaRPr lang="en-US" altLang="ja-JP" sz="1600" dirty="0" smtClean="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sz="1600" dirty="0" smtClean="0">
                <a:solidFill>
                  <a:schemeClr val="tx1"/>
                </a:solidFill>
                <a:latin typeface="HGP創英角ｺﾞｼｯｸUB" panose="020B0900000000000000" pitchFamily="50" charset="-128"/>
                <a:ea typeface="HGP創英角ｺﾞｼｯｸUB" panose="020B0900000000000000" pitchFamily="50" charset="-128"/>
              </a:rPr>
              <a:t>・時間帯に応じて問い合わせ先を確定し、周知する。</a:t>
            </a:r>
            <a:endParaRPr kumimoji="1" lang="ja-JP" altLang="en-US" sz="16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3" name="テキスト ボックス 22"/>
          <p:cNvSpPr txBox="1"/>
          <p:nvPr/>
        </p:nvSpPr>
        <p:spPr>
          <a:xfrm>
            <a:off x="827584" y="6561091"/>
            <a:ext cx="8293277"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latin typeface="Meiryo UI" pitchFamily="50" charset="-128"/>
                <a:ea typeface="Meiryo UI" pitchFamily="50" charset="-128"/>
                <a:cs typeface="Meiryo UI" pitchFamily="50" charset="-128"/>
              </a:rPr>
              <a:t>平成</a:t>
            </a:r>
            <a:r>
              <a:rPr lang="en-US" altLang="ja-JP" sz="1200" dirty="0" smtClean="0">
                <a:latin typeface="Meiryo UI" pitchFamily="50" charset="-128"/>
                <a:ea typeface="Meiryo UI" pitchFamily="50" charset="-128"/>
                <a:cs typeface="Meiryo UI" pitchFamily="50" charset="-128"/>
              </a:rPr>
              <a:t>28</a:t>
            </a:r>
            <a:r>
              <a:rPr lang="ja-JP" altLang="en-US" sz="1200" dirty="0" smtClean="0">
                <a:latin typeface="Meiryo UI" pitchFamily="50" charset="-128"/>
                <a:ea typeface="Meiryo UI" pitchFamily="50" charset="-128"/>
                <a:cs typeface="Meiryo UI" pitchFamily="50" charset="-128"/>
              </a:rPr>
              <a:t>年３月「森之宮地域における孤立化防止に向けた早期介入・支援のためのネットワーク検討会議とりまとめ（案）」より抜粋</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9263467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98766" y="791022"/>
            <a:ext cx="9217024" cy="56528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81000" fontAlgn="base">
              <a:spcBef>
                <a:spcPct val="0"/>
              </a:spcBef>
              <a:spcAft>
                <a:spcPct val="0"/>
              </a:spcAft>
            </a:pPr>
            <a:r>
              <a:rPr lang="ja-JP" altLang="en-US" sz="2800" b="1" dirty="0">
                <a:latin typeface="+mn-ea"/>
                <a:cs typeface="Meiryo UI" pitchFamily="50" charset="-128"/>
              </a:rPr>
              <a:t>○</a:t>
            </a:r>
            <a:r>
              <a:rPr lang="en-US" altLang="ja-JP" sz="2800" b="1" dirty="0">
                <a:latin typeface="+mn-ea"/>
                <a:cs typeface="Meiryo UI" pitchFamily="50" charset="-128"/>
              </a:rPr>
              <a:t>NW</a:t>
            </a:r>
            <a:r>
              <a:rPr lang="ja-JP" altLang="en-US" sz="2800" b="1" dirty="0">
                <a:latin typeface="+mn-ea"/>
                <a:cs typeface="Meiryo UI" pitchFamily="50" charset="-128"/>
              </a:rPr>
              <a:t>会議参画者が行う具体的取組み</a:t>
            </a:r>
            <a:endParaRPr lang="en-US" altLang="ja-JP" sz="2800" b="1" dirty="0">
              <a:latin typeface="+mn-ea"/>
              <a:cs typeface="Meiryo UI" pitchFamily="50" charset="-128"/>
            </a:endParaRPr>
          </a:p>
          <a:p>
            <a:pPr marL="0" marR="0" lvl="0" indent="381000" defTabSz="914400" rtl="0" eaLnBrk="1" fontAlgn="base" latinLnBrk="0" hangingPunct="1">
              <a:lnSpc>
                <a:spcPts val="4000"/>
              </a:lnSpc>
              <a:spcBef>
                <a:spcPct val="0"/>
              </a:spcBef>
              <a:spcAft>
                <a:spcPct val="0"/>
              </a:spcAft>
              <a:buClrTx/>
              <a:buSzTx/>
              <a:tabLst/>
            </a:pPr>
            <a:r>
              <a:rPr kumimoji="1" lang="ja-JP" altLang="en-US" sz="2800" b="1" i="0" u="none" strike="noStrike" cap="none" normalizeH="0" baseline="0" dirty="0" smtClean="0">
                <a:ln>
                  <a:noFill/>
                </a:ln>
                <a:effectLst/>
                <a:latin typeface="+mn-ea"/>
                <a:cs typeface="Meiryo UI" pitchFamily="50" charset="-128"/>
              </a:rPr>
              <a:t>　</a:t>
            </a:r>
            <a:r>
              <a:rPr lang="ja-JP" altLang="en-US" sz="2800" b="1" dirty="0">
                <a:latin typeface="+mn-ea"/>
                <a:cs typeface="Meiryo UI" pitchFamily="50" charset="-128"/>
              </a:rPr>
              <a:t>１．</a:t>
            </a:r>
            <a:r>
              <a:rPr kumimoji="1" lang="ja-JP" altLang="en-US" sz="2800" b="1" i="0" u="none" strike="noStrike" cap="none" normalizeH="0" baseline="0" dirty="0" smtClean="0">
                <a:ln>
                  <a:noFill/>
                </a:ln>
                <a:effectLst/>
                <a:latin typeface="+mn-ea"/>
                <a:cs typeface="Meiryo UI" pitchFamily="50" charset="-128"/>
              </a:rPr>
              <a:t>既存事業の課題を検証し、連絡必須７項目を設定</a:t>
            </a:r>
            <a:endParaRPr kumimoji="1" lang="en-US" altLang="ja-JP" sz="2800" b="1" i="0" u="none" strike="noStrike" cap="none" normalizeH="0" baseline="0" dirty="0" smtClean="0">
              <a:ln>
                <a:noFill/>
              </a:ln>
              <a:effectLst/>
              <a:latin typeface="+mn-ea"/>
              <a:cs typeface="Meiryo UI" pitchFamily="50" charset="-128"/>
            </a:endParaRPr>
          </a:p>
          <a:p>
            <a:pPr marL="0" marR="0" lvl="0" indent="381000" defTabSz="914400" rtl="0" eaLnBrk="1" fontAlgn="base" latinLnBrk="0" hangingPunct="1">
              <a:lnSpc>
                <a:spcPts val="4000"/>
              </a:lnSpc>
              <a:spcBef>
                <a:spcPct val="0"/>
              </a:spcBef>
              <a:spcAft>
                <a:spcPct val="0"/>
              </a:spcAft>
              <a:buClrTx/>
              <a:buSzTx/>
              <a:tabLst/>
            </a:pPr>
            <a:r>
              <a:rPr lang="ja-JP" altLang="en-US" sz="2800" b="1" dirty="0">
                <a:latin typeface="+mn-ea"/>
                <a:cs typeface="Meiryo UI" pitchFamily="50" charset="-128"/>
              </a:rPr>
              <a:t>　　</a:t>
            </a:r>
            <a:r>
              <a:rPr lang="ja-JP" altLang="en-US" sz="2800" b="1" dirty="0" smtClean="0">
                <a:latin typeface="+mn-ea"/>
                <a:cs typeface="Meiryo UI" pitchFamily="50" charset="-128"/>
              </a:rPr>
              <a:t>　ルール</a:t>
            </a:r>
            <a:r>
              <a:rPr lang="ja-JP" altLang="en-US" sz="2800" b="1" dirty="0">
                <a:latin typeface="+mn-ea"/>
                <a:cs typeface="Meiryo UI" pitchFamily="50" charset="-128"/>
              </a:rPr>
              <a:t>の</a:t>
            </a:r>
            <a:r>
              <a:rPr kumimoji="1" lang="ja-JP" altLang="en-US" sz="2800" b="1" i="0" u="none" strike="noStrike" cap="none" normalizeH="0" baseline="0" dirty="0" smtClean="0">
                <a:ln>
                  <a:noFill/>
                </a:ln>
                <a:effectLst/>
                <a:latin typeface="+mn-ea"/>
                <a:cs typeface="Meiryo UI" pitchFamily="50" charset="-128"/>
              </a:rPr>
              <a:t>再周知・徹底（全員）</a:t>
            </a:r>
            <a:endParaRPr kumimoji="1" lang="en-US" altLang="ja-JP" sz="2800" b="1" i="0" u="none" strike="noStrike" cap="none" normalizeH="0" baseline="0" dirty="0" smtClean="0">
              <a:ln>
                <a:noFill/>
              </a:ln>
              <a:effectLst/>
              <a:latin typeface="+mn-ea"/>
              <a:cs typeface="Meiryo UI" pitchFamily="50" charset="-128"/>
            </a:endParaRPr>
          </a:p>
          <a:p>
            <a:pPr marL="0" marR="0" lvl="0" indent="381000" defTabSz="914400" rtl="0" eaLnBrk="1" fontAlgn="base" latinLnBrk="0" hangingPunct="1">
              <a:lnSpc>
                <a:spcPts val="4000"/>
              </a:lnSpc>
              <a:spcBef>
                <a:spcPct val="0"/>
              </a:spcBef>
              <a:spcAft>
                <a:spcPct val="0"/>
              </a:spcAft>
              <a:buClrTx/>
              <a:buSzTx/>
              <a:tabLst/>
            </a:pPr>
            <a:r>
              <a:rPr lang="ja-JP" altLang="en-US" sz="2800" b="1" dirty="0">
                <a:latin typeface="+mn-ea"/>
                <a:cs typeface="Meiryo UI" pitchFamily="50" charset="-128"/>
              </a:rPr>
              <a:t>　２</a:t>
            </a:r>
            <a:r>
              <a:rPr lang="ja-JP" altLang="en-US" sz="2800" b="1" dirty="0" smtClean="0">
                <a:latin typeface="+mn-ea"/>
                <a:cs typeface="Meiryo UI" pitchFamily="50" charset="-128"/>
              </a:rPr>
              <a:t>．早期介入・支援の仕組みを周知するため、</a:t>
            </a:r>
            <a:endParaRPr lang="en-US" altLang="ja-JP" sz="2800" b="1" dirty="0" smtClean="0">
              <a:latin typeface="+mn-ea"/>
              <a:cs typeface="Meiryo UI" pitchFamily="50" charset="-128"/>
            </a:endParaRPr>
          </a:p>
          <a:p>
            <a:pPr marL="0" marR="0" lvl="0" indent="381000" defTabSz="914400" rtl="0" eaLnBrk="1" fontAlgn="base" latinLnBrk="0" hangingPunct="1">
              <a:lnSpc>
                <a:spcPts val="4000"/>
              </a:lnSpc>
              <a:spcBef>
                <a:spcPct val="0"/>
              </a:spcBef>
              <a:spcAft>
                <a:spcPct val="0"/>
              </a:spcAft>
              <a:buClrTx/>
              <a:buSzTx/>
              <a:tabLst/>
            </a:pPr>
            <a:r>
              <a:rPr lang="ja-JP" altLang="en-US" sz="2800" b="1" dirty="0">
                <a:latin typeface="+mn-ea"/>
                <a:cs typeface="Meiryo UI" pitchFamily="50" charset="-128"/>
              </a:rPr>
              <a:t>　</a:t>
            </a:r>
            <a:r>
              <a:rPr lang="ja-JP" altLang="en-US" sz="2800" b="1" dirty="0" smtClean="0">
                <a:latin typeface="+mn-ea"/>
                <a:cs typeface="Meiryo UI" pitchFamily="50" charset="-128"/>
              </a:rPr>
              <a:t>　　特定個人にアプローチする際には、共通の</a:t>
            </a:r>
            <a:r>
              <a:rPr lang="en-US" altLang="ja-JP" sz="2800" b="1" dirty="0" smtClean="0">
                <a:latin typeface="+mn-ea"/>
                <a:cs typeface="Meiryo UI" pitchFamily="50" charset="-128"/>
              </a:rPr>
              <a:t>PR</a:t>
            </a:r>
            <a:r>
              <a:rPr lang="ja-JP" altLang="en-US" sz="2800" b="1" dirty="0" smtClean="0">
                <a:latin typeface="+mn-ea"/>
                <a:cs typeface="Meiryo UI" pitchFamily="50" charset="-128"/>
              </a:rPr>
              <a:t>チラシ</a:t>
            </a:r>
            <a:endParaRPr lang="en-US" altLang="ja-JP" sz="2800" b="1" dirty="0" smtClean="0">
              <a:latin typeface="+mn-ea"/>
              <a:cs typeface="Meiryo UI" pitchFamily="50" charset="-128"/>
            </a:endParaRPr>
          </a:p>
          <a:p>
            <a:pPr lvl="0" indent="381000" fontAlgn="base">
              <a:lnSpc>
                <a:spcPts val="4000"/>
              </a:lnSpc>
              <a:spcBef>
                <a:spcPct val="0"/>
              </a:spcBef>
              <a:spcAft>
                <a:spcPct val="0"/>
              </a:spcAft>
            </a:pPr>
            <a:r>
              <a:rPr kumimoji="1" lang="ja-JP" altLang="en-US" sz="2800" b="1" i="0" u="none" strike="noStrike" cap="none" normalizeH="0" baseline="0" dirty="0">
                <a:ln>
                  <a:noFill/>
                </a:ln>
                <a:effectLst/>
                <a:latin typeface="+mn-ea"/>
                <a:cs typeface="Meiryo UI" pitchFamily="50" charset="-128"/>
              </a:rPr>
              <a:t>　</a:t>
            </a:r>
            <a:r>
              <a:rPr kumimoji="1" lang="ja-JP" altLang="en-US" sz="2800" b="1" i="0" u="none" strike="noStrike" cap="none" normalizeH="0" baseline="0" dirty="0" smtClean="0">
                <a:ln>
                  <a:noFill/>
                </a:ln>
                <a:effectLst/>
                <a:latin typeface="+mn-ea"/>
                <a:cs typeface="Meiryo UI" pitchFamily="50" charset="-128"/>
              </a:rPr>
              <a:t>　　（同意フォーマットも含む）を</a:t>
            </a:r>
            <a:r>
              <a:rPr lang="ja-JP" altLang="en-US" sz="2800" b="1" dirty="0">
                <a:latin typeface="+mn-ea"/>
                <a:cs typeface="Meiryo UI" pitchFamily="50" charset="-128"/>
              </a:rPr>
              <a:t>配布（全員）</a:t>
            </a:r>
            <a:endParaRPr kumimoji="1" lang="en-US" altLang="ja-JP" sz="2800" b="1" i="0" u="none" strike="noStrike" cap="none" normalizeH="0" baseline="0" dirty="0" smtClean="0">
              <a:ln>
                <a:noFill/>
              </a:ln>
              <a:effectLst/>
              <a:latin typeface="+mn-ea"/>
              <a:cs typeface="Meiryo UI" pitchFamily="50" charset="-128"/>
            </a:endParaRPr>
          </a:p>
          <a:p>
            <a:pPr lvl="0" indent="381000" fontAlgn="base">
              <a:lnSpc>
                <a:spcPts val="4000"/>
              </a:lnSpc>
              <a:spcBef>
                <a:spcPct val="0"/>
              </a:spcBef>
              <a:spcAft>
                <a:spcPct val="0"/>
              </a:spcAft>
            </a:pPr>
            <a:r>
              <a:rPr lang="ja-JP" altLang="en-US" sz="2800" b="1" dirty="0">
                <a:latin typeface="+mn-ea"/>
                <a:cs typeface="Meiryo UI" pitchFamily="50" charset="-128"/>
              </a:rPr>
              <a:t>　３</a:t>
            </a:r>
            <a:r>
              <a:rPr lang="ja-JP" altLang="en-US" sz="2800" b="1" dirty="0" smtClean="0">
                <a:latin typeface="+mn-ea"/>
                <a:cs typeface="Meiryo UI" pitchFamily="50" charset="-128"/>
              </a:rPr>
              <a:t>．各主体ごとに設定する早期介入・支援のための情</a:t>
            </a:r>
            <a:r>
              <a:rPr lang="en-US" altLang="ja-JP" sz="2800" b="1" dirty="0" smtClean="0">
                <a:latin typeface="+mn-ea"/>
                <a:cs typeface="Meiryo UI" pitchFamily="50" charset="-128"/>
              </a:rPr>
              <a:t/>
            </a:r>
            <a:br>
              <a:rPr lang="en-US" altLang="ja-JP" sz="2800" b="1" dirty="0" smtClean="0">
                <a:latin typeface="+mn-ea"/>
                <a:cs typeface="Meiryo UI" pitchFamily="50" charset="-128"/>
              </a:rPr>
            </a:br>
            <a:r>
              <a:rPr lang="ja-JP" altLang="en-US" sz="2800" b="1" dirty="0" smtClean="0">
                <a:latin typeface="+mn-ea"/>
                <a:cs typeface="Meiryo UI" pitchFamily="50" charset="-128"/>
              </a:rPr>
              <a:t>　　　　　報提供基準に基づき、</a:t>
            </a:r>
            <a:r>
              <a:rPr kumimoji="1" lang="ja-JP" altLang="en-US" sz="2800" b="1" i="0" u="none" strike="noStrike" cap="none" normalizeH="0" baseline="0" dirty="0" smtClean="0">
                <a:ln>
                  <a:noFill/>
                </a:ln>
                <a:effectLst/>
                <a:latin typeface="+mn-ea"/>
                <a:cs typeface="Meiryo UI" pitchFamily="50" charset="-128"/>
              </a:rPr>
              <a:t>各協力事業者から、ワンス</a:t>
            </a:r>
            <a:r>
              <a:rPr kumimoji="1" lang="en-US" altLang="ja-JP" sz="2800" b="1" i="0" u="none" strike="noStrike" cap="none" normalizeH="0" baseline="0" dirty="0" smtClean="0">
                <a:ln>
                  <a:noFill/>
                </a:ln>
                <a:effectLst/>
                <a:latin typeface="+mn-ea"/>
                <a:cs typeface="Meiryo UI" pitchFamily="50" charset="-128"/>
              </a:rPr>
              <a:t/>
            </a:r>
            <a:br>
              <a:rPr kumimoji="1" lang="en-US" altLang="ja-JP" sz="2800" b="1" i="0" u="none" strike="noStrike" cap="none" normalizeH="0" baseline="0" dirty="0" smtClean="0">
                <a:ln>
                  <a:noFill/>
                </a:ln>
                <a:effectLst/>
                <a:latin typeface="+mn-ea"/>
                <a:cs typeface="Meiryo UI" pitchFamily="50" charset="-128"/>
              </a:rPr>
            </a:br>
            <a:r>
              <a:rPr kumimoji="1" lang="ja-JP" altLang="en-US" sz="2800" b="1" i="0" u="none" strike="noStrike" cap="none" normalizeH="0" baseline="0" dirty="0" smtClean="0">
                <a:ln>
                  <a:noFill/>
                </a:ln>
                <a:effectLst/>
                <a:latin typeface="+mn-ea"/>
                <a:cs typeface="Meiryo UI" pitchFamily="50" charset="-128"/>
              </a:rPr>
              <a:t>　　　　　トップ窓口へ情報提供</a:t>
            </a:r>
            <a:r>
              <a:rPr lang="ja-JP" altLang="en-US" sz="2800" b="1" dirty="0" smtClean="0">
                <a:latin typeface="+mn-ea"/>
                <a:cs typeface="Meiryo UI" pitchFamily="50" charset="-128"/>
              </a:rPr>
              <a:t>（次ページ）</a:t>
            </a:r>
            <a:endParaRPr lang="en-US" altLang="ja-JP" sz="2800" b="1" dirty="0">
              <a:latin typeface="+mn-ea"/>
              <a:cs typeface="Meiryo UI" pitchFamily="50" charset="-128"/>
            </a:endParaRPr>
          </a:p>
          <a:p>
            <a:pPr marL="0" marR="0" lvl="0" indent="381000" defTabSz="914400" rtl="0" eaLnBrk="1" fontAlgn="base" latinLnBrk="0" hangingPunct="1">
              <a:lnSpc>
                <a:spcPts val="4000"/>
              </a:lnSpc>
              <a:spcBef>
                <a:spcPct val="0"/>
              </a:spcBef>
              <a:spcAft>
                <a:spcPct val="0"/>
              </a:spcAft>
              <a:buClrTx/>
              <a:buSzTx/>
              <a:tabLst/>
            </a:pPr>
            <a:endParaRPr lang="en-US" altLang="ja-JP" sz="2800" b="1" dirty="0" smtClean="0">
              <a:latin typeface="+mn-ea"/>
              <a:cs typeface="Meiryo UI" pitchFamily="50" charset="-128"/>
            </a:endParaRPr>
          </a:p>
          <a:p>
            <a:pPr marL="0" marR="0" lvl="0" indent="381000" defTabSz="914400" rtl="0" eaLnBrk="1" fontAlgn="base" latinLnBrk="0" hangingPunct="1">
              <a:lnSpc>
                <a:spcPts val="4000"/>
              </a:lnSpc>
              <a:spcBef>
                <a:spcPct val="0"/>
              </a:spcBef>
              <a:spcAft>
                <a:spcPct val="0"/>
              </a:spcAft>
              <a:buClrTx/>
              <a:buSzTx/>
              <a:tabLst/>
            </a:pPr>
            <a:r>
              <a:rPr lang="ja-JP" altLang="en-US" sz="2800" b="1" dirty="0" smtClean="0">
                <a:latin typeface="+mn-ea"/>
                <a:cs typeface="Meiryo UI" pitchFamily="50" charset="-128"/>
              </a:rPr>
              <a:t>○地域力向上につながる取組みの検討</a:t>
            </a:r>
            <a:endParaRPr kumimoji="1" lang="en-US" altLang="ja-JP" sz="2800" b="1" i="0" u="none" strike="noStrike" cap="none" normalizeH="0" baseline="0" dirty="0" smtClean="0">
              <a:ln>
                <a:noFill/>
              </a:ln>
              <a:effectLst/>
              <a:latin typeface="+mn-ea"/>
              <a:cs typeface="Meiryo UI" pitchFamily="50" charset="-128"/>
            </a:endParaRPr>
          </a:p>
        </p:txBody>
      </p:sp>
      <p:sp>
        <p:nvSpPr>
          <p:cNvPr id="8" name="正方形/長方形 7"/>
          <p:cNvSpPr/>
          <p:nvPr/>
        </p:nvSpPr>
        <p:spPr>
          <a:xfrm>
            <a:off x="0" y="0"/>
            <a:ext cx="9144000" cy="523220"/>
          </a:xfrm>
          <a:prstGeom prst="rect">
            <a:avLst/>
          </a:prstGeom>
          <a:solidFill>
            <a:srgbClr val="FFC000"/>
          </a:solidFill>
        </p:spPr>
        <p:txBody>
          <a:bodyPr wrap="square">
            <a:spAutoFit/>
          </a:bodyPr>
          <a:lstStyle/>
          <a:p>
            <a:pPr lvl="0" indent="381000" fontAlgn="base">
              <a:spcBef>
                <a:spcPct val="0"/>
              </a:spcBef>
              <a:spcAft>
                <a:spcPct val="0"/>
              </a:spcAft>
            </a:pPr>
            <a:r>
              <a:rPr lang="ja-JP" altLang="en-US" sz="2800" b="1" dirty="0" smtClean="0">
                <a:solidFill>
                  <a:schemeClr val="accent6">
                    <a:lumMod val="50000"/>
                  </a:schemeClr>
                </a:solidFill>
                <a:latin typeface="Meiryo UI" pitchFamily="50" charset="-128"/>
                <a:ea typeface="Meiryo UI" pitchFamily="50" charset="-128"/>
                <a:cs typeface="Meiryo UI" pitchFamily="50" charset="-128"/>
              </a:rPr>
              <a:t>②早期介入・支援が必要な方の発見</a:t>
            </a:r>
            <a:endParaRPr lang="en-US" altLang="ja-JP" sz="2800" b="1" u="sng" dirty="0">
              <a:solidFill>
                <a:schemeClr val="accent6">
                  <a:lumMod val="50000"/>
                </a:schemeClr>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827584" y="6561091"/>
            <a:ext cx="8293277"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latin typeface="Meiryo UI" pitchFamily="50" charset="-128"/>
                <a:ea typeface="Meiryo UI" pitchFamily="50" charset="-128"/>
                <a:cs typeface="Meiryo UI" pitchFamily="50" charset="-128"/>
              </a:rPr>
              <a:t>平成</a:t>
            </a:r>
            <a:r>
              <a:rPr lang="en-US" altLang="ja-JP" sz="1200" dirty="0" smtClean="0">
                <a:latin typeface="Meiryo UI" pitchFamily="50" charset="-128"/>
                <a:ea typeface="Meiryo UI" pitchFamily="50" charset="-128"/>
                <a:cs typeface="Meiryo UI" pitchFamily="50" charset="-128"/>
              </a:rPr>
              <a:t>28</a:t>
            </a:r>
            <a:r>
              <a:rPr lang="ja-JP" altLang="en-US" sz="1200" dirty="0" smtClean="0">
                <a:latin typeface="Meiryo UI" pitchFamily="50" charset="-128"/>
                <a:ea typeface="Meiryo UI" pitchFamily="50" charset="-128"/>
                <a:cs typeface="Meiryo UI" pitchFamily="50" charset="-128"/>
              </a:rPr>
              <a:t>年３月「森之宮地域における孤立化防止に向けた早期介入・支援のためのネットワーク検討会議とりまとめ（案）」より抜粋</a:t>
            </a:r>
            <a:endParaRPr lang="en-US" altLang="ja-JP" sz="1200" dirty="0" smtClean="0">
              <a:latin typeface="Meiryo UI" pitchFamily="50" charset="-128"/>
              <a:ea typeface="Meiryo UI" pitchFamily="50" charset="-128"/>
              <a:cs typeface="Meiryo UI" pitchFamily="50" charset="-128"/>
            </a:endParaRPr>
          </a:p>
        </p:txBody>
      </p:sp>
      <p:sp>
        <p:nvSpPr>
          <p:cNvPr id="6"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84</a:t>
            </a:fld>
            <a:endParaRPr kumimoji="1" lang="ja-JP" altLang="en-US" dirty="0"/>
          </a:p>
        </p:txBody>
      </p:sp>
    </p:spTree>
    <p:extLst>
      <p:ext uri="{BB962C8B-B14F-4D97-AF65-F5344CB8AC3E}">
        <p14:creationId xmlns:p14="http://schemas.microsoft.com/office/powerpoint/2010/main" val="31398948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2970119413"/>
              </p:ext>
            </p:extLst>
          </p:nvPr>
        </p:nvGraphicFramePr>
        <p:xfrm>
          <a:off x="323528" y="1700808"/>
          <a:ext cx="8496944" cy="4608513"/>
        </p:xfrm>
        <a:graphic>
          <a:graphicData uri="http://schemas.openxmlformats.org/drawingml/2006/table">
            <a:tbl>
              <a:tblPr firstRow="1" firstCol="1" bandRow="1">
                <a:tableStyleId>{5C22544A-7EE6-4342-B048-85BDC9FD1C3A}</a:tableStyleId>
              </a:tblPr>
              <a:tblGrid>
                <a:gridCol w="314641"/>
                <a:gridCol w="4645517"/>
                <a:gridCol w="1885343"/>
                <a:gridCol w="1651443"/>
              </a:tblGrid>
              <a:tr h="494895">
                <a:tc gridSpan="2">
                  <a:txBody>
                    <a:bodyPr/>
                    <a:lstStyle/>
                    <a:p>
                      <a:pPr algn="l">
                        <a:spcAft>
                          <a:spcPts val="0"/>
                        </a:spcAft>
                      </a:pPr>
                      <a:r>
                        <a:rPr lang="ja-JP" sz="1400" kern="0" dirty="0">
                          <a:effectLst/>
                        </a:rPr>
                        <a:t>≪外から見た異変≫　　　</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hMerge="1">
                  <a:txBody>
                    <a:bodyPr/>
                    <a:lstStyle/>
                    <a:p>
                      <a:endParaRPr kumimoji="1" lang="ja-JP" altLang="en-US"/>
                    </a:p>
                  </a:txBody>
                  <a:tcPr/>
                </a:tc>
                <a:tc>
                  <a:txBody>
                    <a:bodyPr/>
                    <a:lstStyle/>
                    <a:p>
                      <a:pPr algn="ctr">
                        <a:spcAft>
                          <a:spcPts val="0"/>
                        </a:spcAft>
                      </a:pPr>
                      <a:r>
                        <a:rPr lang="ja-JP" sz="1400" kern="0" dirty="0">
                          <a:effectLst/>
                        </a:rPr>
                        <a:t>想定される事態</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400" kern="0">
                          <a:effectLst/>
                        </a:rPr>
                        <a:t>連携・対応</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r>
              <a:tr h="494895">
                <a:tc>
                  <a:txBody>
                    <a:bodyPr/>
                    <a:lstStyle/>
                    <a:p>
                      <a:pPr algn="ctr">
                        <a:spcAft>
                          <a:spcPts val="0"/>
                        </a:spcAft>
                      </a:pPr>
                      <a:r>
                        <a:rPr lang="ja-JP" sz="1400" kern="0" dirty="0">
                          <a:effectLst/>
                        </a:rPr>
                        <a:t>①</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dirty="0">
                          <a:effectLst/>
                        </a:rPr>
                        <a:t>配達物や新聞が新聞受け等に溜まっている</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a:effectLst/>
                        </a:rPr>
                        <a:t>孤立死・長期不在</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400" kern="0">
                          <a:effectLst/>
                        </a:rPr>
                        <a:t>区社協・地域</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r>
              <a:tr h="494895">
                <a:tc>
                  <a:txBody>
                    <a:bodyPr/>
                    <a:lstStyle/>
                    <a:p>
                      <a:pPr algn="ctr">
                        <a:spcAft>
                          <a:spcPts val="0"/>
                        </a:spcAft>
                      </a:pPr>
                      <a:r>
                        <a:rPr lang="ja-JP" sz="1400" kern="0">
                          <a:effectLst/>
                        </a:rPr>
                        <a:t>②</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dirty="0">
                          <a:effectLst/>
                        </a:rPr>
                        <a:t>異臭、異音がする状態　　　　　</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a:effectLst/>
                        </a:rPr>
                        <a:t>孤立死・虐待</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400" kern="0" dirty="0">
                          <a:effectLst/>
                        </a:rPr>
                        <a:t>区・</a:t>
                      </a:r>
                      <a:r>
                        <a:rPr lang="en-US" sz="1400" kern="0" dirty="0">
                          <a:effectLst/>
                        </a:rPr>
                        <a:t>UR</a:t>
                      </a:r>
                      <a:r>
                        <a:rPr lang="ja-JP" sz="1400" kern="0" dirty="0">
                          <a:effectLst/>
                        </a:rPr>
                        <a:t>（警察）</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r>
              <a:tr h="496386">
                <a:tc>
                  <a:txBody>
                    <a:bodyPr/>
                    <a:lstStyle/>
                    <a:p>
                      <a:pPr algn="ctr">
                        <a:spcAft>
                          <a:spcPts val="0"/>
                        </a:spcAft>
                      </a:pPr>
                      <a:r>
                        <a:rPr lang="ja-JP" sz="1400" kern="0">
                          <a:effectLst/>
                        </a:rPr>
                        <a:t>③</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dirty="0">
                          <a:effectLst/>
                        </a:rPr>
                        <a:t>部屋の中や家の周りが異常に散らかっている</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a:effectLst/>
                        </a:rPr>
                        <a:t>ごみ屋敷化・生活問題</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400" kern="0" dirty="0">
                          <a:effectLst/>
                        </a:rPr>
                        <a:t>区・</a:t>
                      </a:r>
                      <a:r>
                        <a:rPr lang="en-US" sz="1400" kern="0" dirty="0">
                          <a:effectLst/>
                        </a:rPr>
                        <a:t>UR</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r>
              <a:tr h="494895">
                <a:tc gridSpan="2">
                  <a:txBody>
                    <a:bodyPr/>
                    <a:lstStyle/>
                    <a:p>
                      <a:pPr algn="l">
                        <a:spcAft>
                          <a:spcPts val="0"/>
                        </a:spcAft>
                      </a:pPr>
                      <a:r>
                        <a:rPr lang="ja-JP" sz="1400" kern="0" dirty="0">
                          <a:effectLst/>
                        </a:rPr>
                        <a:t>≪対象者の姿から見た異変≫　</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hMerge="1">
                  <a:txBody>
                    <a:bodyPr/>
                    <a:lstStyle/>
                    <a:p>
                      <a:endParaRPr kumimoji="1" lang="ja-JP" altLang="en-US"/>
                    </a:p>
                  </a:txBody>
                  <a:tcPr/>
                </a:tc>
                <a:tc>
                  <a:txBody>
                    <a:bodyPr/>
                    <a:lstStyle/>
                    <a:p>
                      <a:pPr algn="ctr">
                        <a:spcAft>
                          <a:spcPts val="0"/>
                        </a:spcAft>
                      </a:pPr>
                      <a:r>
                        <a:rPr lang="ja-JP" altLang="ja-JP" sz="1400" b="1" kern="0" baseline="0" dirty="0" smtClean="0">
                          <a:solidFill>
                            <a:schemeClr val="bg1"/>
                          </a:solidFill>
                          <a:effectLst/>
                        </a:rPr>
                        <a:t>想定される事態</a:t>
                      </a:r>
                      <a:endParaRPr lang="ja-JP" altLang="ja-JP" sz="1800" b="1" kern="100" baseline="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solidFill>
                      <a:schemeClr val="accent1"/>
                    </a:solidFill>
                  </a:tcPr>
                </a:tc>
                <a:tc>
                  <a:txBody>
                    <a:bodyPr/>
                    <a:lstStyle/>
                    <a:p>
                      <a:pPr algn="ctr">
                        <a:spcAft>
                          <a:spcPts val="0"/>
                        </a:spcAft>
                      </a:pPr>
                      <a:r>
                        <a:rPr lang="ja-JP" sz="1400" b="1" kern="0" dirty="0">
                          <a:solidFill>
                            <a:schemeClr val="bg1"/>
                          </a:solidFill>
                          <a:effectLst/>
                        </a:rPr>
                        <a:t>連携・対応</a:t>
                      </a:r>
                      <a:endParaRPr lang="ja-JP" sz="1800" b="1"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solidFill>
                      <a:schemeClr val="accent1"/>
                    </a:solidFill>
                  </a:tcPr>
                </a:tc>
              </a:tr>
              <a:tr h="494895">
                <a:tc>
                  <a:txBody>
                    <a:bodyPr/>
                    <a:lstStyle/>
                    <a:p>
                      <a:pPr algn="ctr">
                        <a:spcAft>
                          <a:spcPts val="0"/>
                        </a:spcAft>
                      </a:pPr>
                      <a:r>
                        <a:rPr lang="ja-JP" sz="1400" kern="0">
                          <a:effectLst/>
                        </a:rPr>
                        <a:t>④</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dirty="0">
                          <a:effectLst/>
                        </a:rPr>
                        <a:t>倒れていたり、座り込んだまま、呼びかけに応じない</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a:effectLst/>
                        </a:rPr>
                        <a:t>体調不良</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400" kern="0" dirty="0">
                          <a:effectLst/>
                        </a:rPr>
                        <a:t>病院・区社協</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r>
              <a:tr h="647862">
                <a:tc>
                  <a:txBody>
                    <a:bodyPr/>
                    <a:lstStyle/>
                    <a:p>
                      <a:pPr algn="ctr">
                        <a:spcAft>
                          <a:spcPts val="0"/>
                        </a:spcAft>
                      </a:pPr>
                      <a:r>
                        <a:rPr lang="ja-JP" sz="1400" kern="0">
                          <a:effectLst/>
                        </a:rPr>
                        <a:t>⑤</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dirty="0">
                          <a:effectLst/>
                        </a:rPr>
                        <a:t>極端に痩せている、顔色が悪い、生気がない、不自然なケガやアザが見られる</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a:effectLst/>
                        </a:rPr>
                        <a:t>健康・虐待</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400" kern="0">
                          <a:effectLst/>
                        </a:rPr>
                        <a:t>区・病院</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r>
              <a:tr h="494895">
                <a:tc>
                  <a:txBody>
                    <a:bodyPr/>
                    <a:lstStyle/>
                    <a:p>
                      <a:pPr algn="ctr">
                        <a:spcAft>
                          <a:spcPts val="0"/>
                        </a:spcAft>
                      </a:pPr>
                      <a:r>
                        <a:rPr lang="ja-JP" sz="1400" kern="0">
                          <a:effectLst/>
                        </a:rPr>
                        <a:t>⑥</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dirty="0">
                          <a:effectLst/>
                        </a:rPr>
                        <a:t>季節に合わない服装、体や服が異常に汚れている</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a:effectLst/>
                        </a:rPr>
                        <a:t>認知症・生活問題</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400" kern="0">
                          <a:effectLst/>
                        </a:rPr>
                        <a:t>地域包括・区社協</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r>
              <a:tr h="494895">
                <a:tc>
                  <a:txBody>
                    <a:bodyPr/>
                    <a:lstStyle/>
                    <a:p>
                      <a:pPr algn="ctr">
                        <a:spcAft>
                          <a:spcPts val="0"/>
                        </a:spcAft>
                      </a:pPr>
                      <a:r>
                        <a:rPr lang="ja-JP" sz="1400" kern="0">
                          <a:effectLst/>
                        </a:rPr>
                        <a:t>⑦</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dirty="0">
                          <a:effectLst/>
                        </a:rPr>
                        <a:t>本人または部屋全体に尿などの異臭</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l">
                        <a:spcAft>
                          <a:spcPts val="0"/>
                        </a:spcAft>
                      </a:pPr>
                      <a:r>
                        <a:rPr lang="ja-JP" sz="1400" kern="0" dirty="0">
                          <a:effectLst/>
                        </a:rPr>
                        <a:t>生活問題・認知症</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400" kern="0" dirty="0">
                          <a:effectLst/>
                        </a:rPr>
                        <a:t>区・地域包括</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r>
            </a:tbl>
          </a:graphicData>
        </a:graphic>
      </p:graphicFrame>
      <p:sp>
        <p:nvSpPr>
          <p:cNvPr id="12" name="Rectangle 1"/>
          <p:cNvSpPr>
            <a:spLocks noChangeArrowheads="1"/>
          </p:cNvSpPr>
          <p:nvPr/>
        </p:nvSpPr>
        <p:spPr bwMode="auto">
          <a:xfrm>
            <a:off x="0" y="549260"/>
            <a:ext cx="878497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6700" algn="l" defTabSz="914400" rtl="0" eaLnBrk="0" fontAlgn="base" latinLnBrk="0" hangingPunct="0">
              <a:lnSpc>
                <a:spcPct val="100000"/>
              </a:lnSpc>
              <a:spcBef>
                <a:spcPct val="0"/>
              </a:spcBef>
              <a:spcAft>
                <a:spcPct val="0"/>
              </a:spcAft>
              <a:buClrTx/>
              <a:buSzTx/>
              <a:buFontTx/>
              <a:buNone/>
              <a:tabLst/>
            </a:pPr>
            <a:r>
              <a:rPr kumimoji="0" lang="ja-JP" altLang="en-US" sz="2000" b="0" i="0" u="none" strike="noStrike" cap="none" normalizeH="0" baseline="0" dirty="0" smtClean="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・これまでの</a:t>
            </a:r>
            <a:r>
              <a:rPr kumimoji="0" lang="ja-JP" altLang="en-US" sz="20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ライフライン等との見守り協定の</a:t>
            </a:r>
            <a:r>
              <a:rPr kumimoji="0" lang="ja-JP" altLang="en-US" sz="2000" b="0" i="0" u="none" strike="noStrike" cap="none" normalizeH="0" baseline="0" dirty="0" smtClean="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基準例をもとに、森之宮</a:t>
            </a:r>
            <a:endParaRPr kumimoji="0" lang="en-US" altLang="ja-JP" sz="2000" b="0" i="0" u="none" strike="noStrike" cap="none" normalizeH="0" baseline="0" dirty="0" smtClean="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marR="0" lvl="0" indent="266700" algn="l" defTabSz="914400" rtl="0" eaLnBrk="0" fontAlgn="base" latinLnBrk="0" hangingPunct="0">
              <a:lnSpc>
                <a:spcPct val="100000"/>
              </a:lnSpc>
              <a:spcBef>
                <a:spcPct val="0"/>
              </a:spcBef>
              <a:spcAft>
                <a:spcPct val="0"/>
              </a:spcAft>
              <a:buClrTx/>
              <a:buSzTx/>
              <a:buFontTx/>
              <a:buNone/>
              <a:tabLst/>
            </a:pPr>
            <a:r>
              <a:rPr kumimoji="0" lang="ja-JP" altLang="en-US" sz="20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kumimoji="0" lang="ja-JP" altLang="en-US" sz="2000" b="0" i="0" u="none" strike="noStrike" cap="none" normalizeH="0" baseline="0" dirty="0" smtClean="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地域における孤立化防止に向けた早期介入・支援ネットワークの</a:t>
            </a:r>
            <a:r>
              <a:rPr kumimoji="0" lang="ja-JP" altLang="en-US" sz="2000" b="1" i="0" u="sng" strike="noStrike" cap="none" normalizeH="0" baseline="0" dirty="0" smtClean="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連絡</a:t>
            </a:r>
            <a:endParaRPr kumimoji="0" lang="en-US" altLang="ja-JP" sz="2000" b="1" i="0" u="sng" strike="noStrike" cap="none" normalizeH="0" baseline="0" dirty="0" smtClean="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marR="0" lvl="0" indent="266700" algn="l" defTabSz="914400" rtl="0" eaLnBrk="0" fontAlgn="base" latinLnBrk="0" hangingPunct="0">
              <a:lnSpc>
                <a:spcPct val="100000"/>
              </a:lnSpc>
              <a:spcBef>
                <a:spcPct val="0"/>
              </a:spcBef>
              <a:spcAft>
                <a:spcPct val="0"/>
              </a:spcAft>
              <a:buClrTx/>
              <a:buSzTx/>
              <a:buFontTx/>
              <a:buNone/>
              <a:tabLst/>
            </a:pPr>
            <a:r>
              <a:rPr kumimoji="0" lang="ja-JP" altLang="en-US" sz="2000" b="1"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kumimoji="0" lang="ja-JP" altLang="en-US" sz="2000" b="1" i="0" u="sng" strike="noStrike" cap="none" normalizeH="0" baseline="0" dirty="0" smtClean="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（情報提供）必須７項目</a:t>
            </a:r>
            <a:r>
              <a:rPr kumimoji="0" lang="ja-JP" altLang="en-US" sz="2000" b="0" i="0" u="none" strike="noStrike" cap="none" normalizeH="0" baseline="0" dirty="0" smtClean="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とする。</a:t>
            </a:r>
            <a:endParaRPr kumimoji="0" lang="ja-JP" altLang="en-US" sz="2000" b="0" i="0" u="none" strike="noStrike" cap="none" normalizeH="0" baseline="0" dirty="0" smtClean="0">
              <a:ln>
                <a:noFill/>
              </a:ln>
              <a:solidFill>
                <a:schemeClr val="tx1"/>
              </a:solidFill>
              <a:effectLst/>
              <a:latin typeface="Arial" panose="020B0604020202020204" pitchFamily="34" charset="0"/>
            </a:endParaRPr>
          </a:p>
        </p:txBody>
      </p:sp>
      <p:sp>
        <p:nvSpPr>
          <p:cNvPr id="6" name="正方形/長方形 5"/>
          <p:cNvSpPr/>
          <p:nvPr/>
        </p:nvSpPr>
        <p:spPr>
          <a:xfrm>
            <a:off x="0" y="0"/>
            <a:ext cx="9144000" cy="523220"/>
          </a:xfrm>
          <a:prstGeom prst="rect">
            <a:avLst/>
          </a:prstGeom>
          <a:solidFill>
            <a:srgbClr val="FFC000"/>
          </a:solidFill>
        </p:spPr>
        <p:txBody>
          <a:bodyPr wrap="square">
            <a:spAutoFit/>
          </a:bodyPr>
          <a:lstStyle/>
          <a:p>
            <a:pPr lvl="0" indent="381000" fontAlgn="base">
              <a:spcBef>
                <a:spcPct val="0"/>
              </a:spcBef>
              <a:spcAft>
                <a:spcPct val="0"/>
              </a:spcAft>
            </a:pPr>
            <a:r>
              <a:rPr lang="ja-JP" altLang="en-US" sz="2800" b="1" u="sng" dirty="0" smtClean="0">
                <a:solidFill>
                  <a:schemeClr val="accent6">
                    <a:lumMod val="50000"/>
                  </a:schemeClr>
                </a:solidFill>
                <a:latin typeface="Meiryo UI" pitchFamily="50" charset="-128"/>
                <a:ea typeface="Meiryo UI" pitchFamily="50" charset="-128"/>
                <a:cs typeface="Meiryo UI" pitchFamily="50" charset="-128"/>
              </a:rPr>
              <a:t>◆</a:t>
            </a:r>
            <a:r>
              <a:rPr lang="ja-JP" altLang="en-US" sz="2800" b="1" u="sng" dirty="0">
                <a:solidFill>
                  <a:schemeClr val="accent6">
                    <a:lumMod val="50000"/>
                  </a:schemeClr>
                </a:solidFill>
                <a:latin typeface="Meiryo UI" pitchFamily="50" charset="-128"/>
                <a:ea typeface="Meiryo UI" pitchFamily="50" charset="-128"/>
                <a:cs typeface="Meiryo UI" pitchFamily="50" charset="-128"/>
              </a:rPr>
              <a:t>連絡</a:t>
            </a:r>
            <a:r>
              <a:rPr lang="ja-JP" altLang="en-US" sz="2800" b="1" u="sng" dirty="0" smtClean="0">
                <a:solidFill>
                  <a:schemeClr val="accent6">
                    <a:lumMod val="50000"/>
                  </a:schemeClr>
                </a:solidFill>
                <a:latin typeface="Meiryo UI" pitchFamily="50" charset="-128"/>
                <a:ea typeface="Meiryo UI" pitchFamily="50" charset="-128"/>
                <a:cs typeface="Meiryo UI" pitchFamily="50" charset="-128"/>
              </a:rPr>
              <a:t>（情報提供）必須</a:t>
            </a:r>
            <a:r>
              <a:rPr lang="en-US" altLang="ja-JP" sz="2800" b="1" u="sng" dirty="0" smtClean="0">
                <a:solidFill>
                  <a:schemeClr val="accent6">
                    <a:lumMod val="50000"/>
                  </a:schemeClr>
                </a:solidFill>
                <a:latin typeface="Meiryo UI" pitchFamily="50" charset="-128"/>
                <a:ea typeface="Meiryo UI" pitchFamily="50" charset="-128"/>
                <a:cs typeface="Meiryo UI" pitchFamily="50" charset="-128"/>
              </a:rPr>
              <a:t>7</a:t>
            </a:r>
            <a:r>
              <a:rPr lang="ja-JP" altLang="en-US" sz="2800" b="1" u="sng" dirty="0" smtClean="0">
                <a:solidFill>
                  <a:schemeClr val="accent6">
                    <a:lumMod val="50000"/>
                  </a:schemeClr>
                </a:solidFill>
                <a:latin typeface="Meiryo UI" pitchFamily="50" charset="-128"/>
                <a:ea typeface="Meiryo UI" pitchFamily="50" charset="-128"/>
                <a:cs typeface="Meiryo UI" pitchFamily="50" charset="-128"/>
              </a:rPr>
              <a:t>項目</a:t>
            </a:r>
            <a:endParaRPr lang="en-US" altLang="ja-JP" sz="2800" b="1" u="sng" dirty="0">
              <a:solidFill>
                <a:schemeClr val="accent6">
                  <a:lumMod val="50000"/>
                </a:schemeClr>
              </a:solidFill>
              <a:latin typeface="Meiryo UI" pitchFamily="50" charset="-128"/>
              <a:ea typeface="Meiryo UI" pitchFamily="50" charset="-128"/>
              <a:cs typeface="Meiryo UI" pitchFamily="50" charset="-128"/>
            </a:endParaRPr>
          </a:p>
        </p:txBody>
      </p:sp>
      <p:sp>
        <p:nvSpPr>
          <p:cNvPr id="8" name="テキスト ボックス 7"/>
          <p:cNvSpPr txBox="1"/>
          <p:nvPr/>
        </p:nvSpPr>
        <p:spPr>
          <a:xfrm>
            <a:off x="827584" y="6561091"/>
            <a:ext cx="8293277"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latin typeface="Meiryo UI" pitchFamily="50" charset="-128"/>
                <a:ea typeface="Meiryo UI" pitchFamily="50" charset="-128"/>
                <a:cs typeface="Meiryo UI" pitchFamily="50" charset="-128"/>
              </a:rPr>
              <a:t>平成</a:t>
            </a:r>
            <a:r>
              <a:rPr lang="en-US" altLang="ja-JP" sz="1200" dirty="0" smtClean="0">
                <a:latin typeface="Meiryo UI" pitchFamily="50" charset="-128"/>
                <a:ea typeface="Meiryo UI" pitchFamily="50" charset="-128"/>
                <a:cs typeface="Meiryo UI" pitchFamily="50" charset="-128"/>
              </a:rPr>
              <a:t>28</a:t>
            </a:r>
            <a:r>
              <a:rPr lang="ja-JP" altLang="en-US" sz="1200" dirty="0" smtClean="0">
                <a:latin typeface="Meiryo UI" pitchFamily="50" charset="-128"/>
                <a:ea typeface="Meiryo UI" pitchFamily="50" charset="-128"/>
                <a:cs typeface="Meiryo UI" pitchFamily="50" charset="-128"/>
              </a:rPr>
              <a:t>年３月「森之宮地域における孤立化防止に向けた早期介入・支援のためのネットワーク検討会議とりまとめ（案）」より抜粋</a:t>
            </a:r>
            <a:endParaRPr lang="en-US" altLang="ja-JP" sz="1200" dirty="0" smtClean="0">
              <a:latin typeface="Meiryo UI" pitchFamily="50" charset="-128"/>
              <a:ea typeface="Meiryo UI" pitchFamily="50" charset="-128"/>
              <a:cs typeface="Meiryo UI" pitchFamily="50" charset="-128"/>
            </a:endParaRPr>
          </a:p>
        </p:txBody>
      </p:sp>
      <p:sp>
        <p:nvSpPr>
          <p:cNvPr id="10" name="スライド番号プレースホルダー 2"/>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85</a:t>
            </a:fld>
            <a:endParaRPr kumimoji="1" lang="ja-JP" altLang="en-US" dirty="0"/>
          </a:p>
        </p:txBody>
      </p:sp>
    </p:spTree>
    <p:extLst>
      <p:ext uri="{BB962C8B-B14F-4D97-AF65-F5344CB8AC3E}">
        <p14:creationId xmlns:p14="http://schemas.microsoft.com/office/powerpoint/2010/main" val="19920119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6"/>
          <p:cNvSpPr>
            <a:spLocks noGrp="1"/>
          </p:cNvSpPr>
          <p:nvPr>
            <p:ph type="sldNum" sz="quarter" idx="12"/>
          </p:nvPr>
        </p:nvSpPr>
        <p:spPr/>
        <p:txBody>
          <a:bodyPr/>
          <a:lstStyle/>
          <a:p>
            <a:fld id="{C907936F-EB6E-4B1A-8836-B76FBF6D538D}" type="slidenum">
              <a:rPr kumimoji="1" lang="ja-JP" altLang="en-US" smtClean="0"/>
              <a:pPr/>
              <a:t>86</a:t>
            </a:fld>
            <a:endParaRPr kumimoji="1" lang="ja-JP" altLang="en-US" dirty="0"/>
          </a:p>
        </p:txBody>
      </p:sp>
      <p:sp>
        <p:nvSpPr>
          <p:cNvPr id="15" name="正方形/長方形 14"/>
          <p:cNvSpPr/>
          <p:nvPr/>
        </p:nvSpPr>
        <p:spPr>
          <a:xfrm>
            <a:off x="0" y="0"/>
            <a:ext cx="9144000" cy="523220"/>
          </a:xfrm>
          <a:prstGeom prst="rect">
            <a:avLst/>
          </a:prstGeom>
          <a:solidFill>
            <a:srgbClr val="FFC000"/>
          </a:solidFill>
        </p:spPr>
        <p:txBody>
          <a:bodyPr wrap="square">
            <a:spAutoFit/>
          </a:bodyPr>
          <a:lstStyle/>
          <a:p>
            <a:pPr lvl="0" indent="381000" fontAlgn="base">
              <a:spcBef>
                <a:spcPct val="0"/>
              </a:spcBef>
              <a:spcAft>
                <a:spcPct val="0"/>
              </a:spcAft>
            </a:pPr>
            <a:r>
              <a:rPr lang="ja-JP" altLang="en-US" sz="2800" b="1" dirty="0" smtClean="0">
                <a:solidFill>
                  <a:schemeClr val="accent6">
                    <a:lumMod val="50000"/>
                  </a:schemeClr>
                </a:solidFill>
                <a:latin typeface="Meiryo UI" pitchFamily="50" charset="-128"/>
                <a:ea typeface="Meiryo UI" pitchFamily="50" charset="-128"/>
                <a:cs typeface="Meiryo UI" pitchFamily="50" charset="-128"/>
              </a:rPr>
              <a:t>◆孤立化防止ワンストップ窓口の設置</a:t>
            </a:r>
            <a:endParaRPr lang="en-US" altLang="ja-JP" sz="2800" b="1" u="sng" dirty="0">
              <a:solidFill>
                <a:schemeClr val="accent6">
                  <a:lumMod val="50000"/>
                </a:schemeClr>
              </a:solidFill>
              <a:latin typeface="Meiryo UI" pitchFamily="50" charset="-128"/>
              <a:ea typeface="Meiryo UI" pitchFamily="50" charset="-128"/>
              <a:cs typeface="Meiryo UI" pitchFamily="50" charset="-128"/>
            </a:endParaRPr>
          </a:p>
        </p:txBody>
      </p:sp>
      <p:sp>
        <p:nvSpPr>
          <p:cNvPr id="1026" name="AutoShape 2"/>
          <p:cNvSpPr>
            <a:spLocks noChangeArrowheads="1"/>
          </p:cNvSpPr>
          <p:nvPr/>
        </p:nvSpPr>
        <p:spPr bwMode="auto">
          <a:xfrm>
            <a:off x="237604" y="611163"/>
            <a:ext cx="5270500" cy="430429"/>
          </a:xfrm>
          <a:prstGeom prst="roundRect">
            <a:avLst>
              <a:gd name="adj" fmla="val 36667"/>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1" i="0" u="sng"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区社協と地域による毎週の定例巡回</a:t>
            </a: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0" i="0" u="none"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⇒異変の有無にかかわらずワンストップ窓口へ報告</a:t>
            </a: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27" name="AutoShape 3"/>
          <p:cNvSpPr>
            <a:spLocks noChangeArrowheads="1"/>
          </p:cNvSpPr>
          <p:nvPr/>
        </p:nvSpPr>
        <p:spPr bwMode="auto">
          <a:xfrm>
            <a:off x="237604" y="1087356"/>
            <a:ext cx="5270500" cy="403225"/>
          </a:xfrm>
          <a:prstGeom prst="roundRect">
            <a:avLst>
              <a:gd name="adj" fmla="val 36667"/>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1" i="0" u="sng"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地域行事の回覧、区・地域包括・区社協の案内配付、</a:t>
            </a:r>
            <a:r>
              <a:rPr kumimoji="1" lang="en-US" altLang="ja-JP" sz="900" b="1" i="0" u="sng"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UR</a:t>
            </a:r>
            <a:r>
              <a:rPr kumimoji="1" lang="ja-JP" altLang="en-US" sz="900" b="1" i="0" u="sng"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の見守りサービス案内の際に状況確認</a:t>
            </a: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0" i="0" u="none"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⇒異変の有無にかかわらずワンストップ窓口へ報告</a:t>
            </a:r>
            <a:endParaRPr kumimoji="1" lang="ja-JP" altLang="en-US" sz="9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29" name="AutoShape 5"/>
          <p:cNvSpPr>
            <a:spLocks noChangeArrowheads="1"/>
          </p:cNvSpPr>
          <p:nvPr/>
        </p:nvSpPr>
        <p:spPr bwMode="auto">
          <a:xfrm>
            <a:off x="208558" y="1543817"/>
            <a:ext cx="5270500" cy="406400"/>
          </a:xfrm>
          <a:prstGeom prst="roundRect">
            <a:avLst>
              <a:gd name="adj" fmla="val 36667"/>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1" i="0" u="sng"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水道メーターの基準使用量に達していない世帯への確認訪問時にワンストップ窓口へ報告</a:t>
            </a: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0" i="0" u="none"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⇒区は、電気・ガス会社と連携し使用状況を確認、必要に応じて区が同伴訪問し対応</a:t>
            </a: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0" name="AutoShape 6"/>
          <p:cNvSpPr>
            <a:spLocks noChangeArrowheads="1"/>
          </p:cNvSpPr>
          <p:nvPr/>
        </p:nvSpPr>
        <p:spPr bwMode="auto">
          <a:xfrm>
            <a:off x="237604" y="2477212"/>
            <a:ext cx="5270500" cy="436563"/>
          </a:xfrm>
          <a:prstGeom prst="roundRect">
            <a:avLst>
              <a:gd name="adj" fmla="val 36667"/>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1" i="0" u="sng"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警察が保護した際の身元引受けを地域包括支援センターが協力</a:t>
            </a: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0" i="0" u="none"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⇒高齢者（認知症等）で家族等の身元引受けがない場合は、地域包括支援センターへ引き継ぎ</a:t>
            </a: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1" name="AutoShape 7"/>
          <p:cNvSpPr>
            <a:spLocks noChangeArrowheads="1"/>
          </p:cNvSpPr>
          <p:nvPr/>
        </p:nvSpPr>
        <p:spPr bwMode="auto">
          <a:xfrm>
            <a:off x="251520" y="2972193"/>
            <a:ext cx="5270500" cy="419100"/>
          </a:xfrm>
          <a:prstGeom prst="roundRect">
            <a:avLst>
              <a:gd name="adj" fmla="val 36667"/>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1" i="0" u="sng"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ライフライン協定をもとに電気・ガスのメーター点検及び新聞・郵便配達時に対応</a:t>
            </a: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⇒森之宮地域</a:t>
            </a:r>
            <a:r>
              <a:rPr kumimoji="1" lang="en-US" altLang="ja-JP" sz="9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NW</a:t>
            </a:r>
            <a:r>
              <a:rPr kumimoji="1" lang="ja-JP" altLang="en-US" sz="9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の留意事項（通報必須</a:t>
            </a:r>
            <a:r>
              <a:rPr kumimoji="1" lang="en-US" altLang="ja-JP" sz="9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7</a:t>
            </a:r>
            <a:r>
              <a:rPr kumimoji="1" lang="ja-JP" altLang="en-US" sz="9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項目）として各事業者内で周知</a:t>
            </a:r>
            <a:endParaRPr kumimoji="1" 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2" name="AutoShape 8"/>
          <p:cNvSpPr>
            <a:spLocks noChangeArrowheads="1"/>
          </p:cNvSpPr>
          <p:nvPr/>
        </p:nvSpPr>
        <p:spPr bwMode="auto">
          <a:xfrm>
            <a:off x="237604" y="3469855"/>
            <a:ext cx="5270500" cy="427037"/>
          </a:xfrm>
          <a:prstGeom prst="roundRect">
            <a:avLst>
              <a:gd name="adj" fmla="val 36667"/>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1" i="0" u="sng"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地域に対して、地域ぐるみの見守り研修会として、区・地域包括・区社協・消防で定期的に共催</a:t>
            </a: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⇒地域住民へも通報必須</a:t>
            </a:r>
            <a:r>
              <a:rPr kumimoji="1" lang="en-US" altLang="ja-JP" sz="9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7</a:t>
            </a:r>
            <a:r>
              <a:rPr kumimoji="1" lang="ja-JP" altLang="en-US" sz="9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項目を周知</a:t>
            </a:r>
            <a:endParaRPr kumimoji="1" 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3" name="AutoShape 9"/>
          <p:cNvSpPr>
            <a:spLocks noChangeArrowheads="1"/>
          </p:cNvSpPr>
          <p:nvPr/>
        </p:nvSpPr>
        <p:spPr bwMode="auto">
          <a:xfrm>
            <a:off x="251520" y="3963275"/>
            <a:ext cx="5270500" cy="419100"/>
          </a:xfrm>
          <a:prstGeom prst="roundRect">
            <a:avLst>
              <a:gd name="adj" fmla="val 36667"/>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1" i="0" u="sng"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日常の地域活動での異変発見</a:t>
            </a: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⇒ワンストップ窓口へ通報</a:t>
            </a:r>
            <a:endParaRPr kumimoji="1" 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4" name="AutoShape 10"/>
          <p:cNvSpPr>
            <a:spLocks noChangeArrowheads="1"/>
          </p:cNvSpPr>
          <p:nvPr/>
        </p:nvSpPr>
        <p:spPr bwMode="auto">
          <a:xfrm>
            <a:off x="251520" y="4436952"/>
            <a:ext cx="5270500" cy="419100"/>
          </a:xfrm>
          <a:prstGeom prst="roundRect">
            <a:avLst>
              <a:gd name="adj" fmla="val 36667"/>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1" i="0" u="sng"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必要な方からのアプローチを増やす仕組み、個別支援からまちの課題を解決する仕組みへ </a:t>
            </a: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⇒モデルルームの活用 、縁側カフェ等地域活動の活性化　</a:t>
            </a:r>
            <a:endParaRPr kumimoji="1" 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6" name="AutoShape 12"/>
          <p:cNvSpPr>
            <a:spLocks noChangeArrowheads="1"/>
          </p:cNvSpPr>
          <p:nvPr/>
        </p:nvSpPr>
        <p:spPr bwMode="auto">
          <a:xfrm>
            <a:off x="5896174" y="2273051"/>
            <a:ext cx="3025120" cy="1623841"/>
          </a:xfrm>
          <a:prstGeom prst="wedgeRoundRectCallout">
            <a:avLst>
              <a:gd name="adj1" fmla="val -742"/>
              <a:gd name="adj2" fmla="val -55680"/>
              <a:gd name="adj3" fmla="val 16667"/>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ts val="1200"/>
              </a:lnSpc>
              <a:spcBef>
                <a:spcPct val="0"/>
              </a:spcBef>
              <a:spcAft>
                <a:spcPct val="0"/>
              </a:spcAft>
              <a:buClrTx/>
              <a:buSzTx/>
              <a:buFontTx/>
              <a:buNone/>
              <a:tabLst/>
            </a:pPr>
            <a:endParaRPr kumimoji="1" lang="ja-JP" altLang="en-US" sz="8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endParaRPr>
          </a:p>
        </p:txBody>
      </p:sp>
      <p:sp>
        <p:nvSpPr>
          <p:cNvPr id="27" name="二等辺三角形 26"/>
          <p:cNvSpPr/>
          <p:nvPr/>
        </p:nvSpPr>
        <p:spPr>
          <a:xfrm rot="5400000">
            <a:off x="4010371" y="2399320"/>
            <a:ext cx="3400637" cy="314908"/>
          </a:xfrm>
          <a:prstGeom prst="triangle">
            <a:avLst>
              <a:gd name="adj" fmla="val 252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7" name="AutoShape 13"/>
          <p:cNvSpPr>
            <a:spLocks noChangeArrowheads="1"/>
          </p:cNvSpPr>
          <p:nvPr/>
        </p:nvSpPr>
        <p:spPr bwMode="auto">
          <a:xfrm>
            <a:off x="6012160" y="4437112"/>
            <a:ext cx="2880320" cy="2088232"/>
          </a:xfrm>
          <a:prstGeom prst="roundRect">
            <a:avLst>
              <a:gd name="adj" fmla="val 6106"/>
            </a:avLst>
          </a:prstGeom>
          <a:solidFill>
            <a:srgbClr val="F2F2F2">
              <a:alpha val="8000"/>
            </a:srgbClr>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1" lang="ja-JP" altLang="en-US" sz="1000" b="1"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森之宮地域における孤立化防止に向けた早期介入・支援のためのネットワーク</a:t>
            </a:r>
          </a:p>
          <a:p>
            <a:pPr marL="0" marR="0" lvl="0" indent="0" algn="ctr" defTabSz="914400" rtl="0" eaLnBrk="1" fontAlgn="base" latinLnBrk="0" hangingPunct="1">
              <a:lnSpc>
                <a:spcPct val="112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≪構成メンバー≫</a:t>
            </a:r>
          </a:p>
          <a:p>
            <a:pPr marL="0" marR="0" lvl="0" indent="0" algn="l" defTabSz="914400" rtl="0" eaLnBrk="1" fontAlgn="base" latinLnBrk="0" hangingPunct="1">
              <a:lnSpc>
                <a:spcPct val="112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城東区役所、地域包括支援センター</a:t>
            </a:r>
          </a:p>
          <a:p>
            <a:pPr marL="0" marR="0" lvl="0" indent="0" algn="l" defTabSz="914400" rtl="0" eaLnBrk="1" fontAlgn="base" latinLnBrk="0" hangingPunct="1">
              <a:lnSpc>
                <a:spcPct val="112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区社会福祉協議会、地域活動協議会</a:t>
            </a:r>
          </a:p>
          <a:p>
            <a:pPr marL="0" marR="0" lvl="0" indent="0" algn="l" defTabSz="914400" rtl="0" eaLnBrk="1" fontAlgn="base" latinLnBrk="0" hangingPunct="1">
              <a:lnSpc>
                <a:spcPct val="112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民生委員会、森之宮病院</a:t>
            </a:r>
          </a:p>
          <a:p>
            <a:pPr marL="0" marR="0" lvl="0" indent="0" algn="l" defTabSz="914400" rtl="0" eaLnBrk="1" fontAlgn="base" latinLnBrk="0" hangingPunct="1">
              <a:lnSpc>
                <a:spcPct val="112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UR</a:t>
            </a:r>
            <a:r>
              <a:rPr kumimoji="1" lang="ja-JP" altLang="en-US"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西日本支社、大阪府警、</a:t>
            </a:r>
            <a:endParaRPr kumimoji="1" lang="en-US" altLang="ja-JP"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endParaRPr>
          </a:p>
          <a:p>
            <a:pPr marL="0" marR="0" lvl="0" indent="0" algn="l" defTabSz="914400" rtl="0" eaLnBrk="1" fontAlgn="base" latinLnBrk="0" hangingPunct="1">
              <a:lnSpc>
                <a:spcPct val="112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大阪市消防局、大阪市水道局</a:t>
            </a:r>
          </a:p>
          <a:p>
            <a:pPr marL="0" marR="0" lvl="0" indent="0" algn="l" defTabSz="914400" rtl="0" eaLnBrk="1" fontAlgn="base" latinLnBrk="0" hangingPunct="1">
              <a:lnSpc>
                <a:spcPct val="112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関西電力、大阪ガス</a:t>
            </a:r>
            <a:endParaRPr kumimoji="1" lang="en-US" altLang="ja-JP"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endParaRPr>
          </a:p>
          <a:p>
            <a:pPr marL="0" marR="0" lvl="0" indent="0" algn="l" defTabSz="914400" rtl="0" eaLnBrk="1" fontAlgn="base" latinLnBrk="0" hangingPunct="1">
              <a:lnSpc>
                <a:spcPct val="112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a:t>
            </a:r>
            <a:r>
              <a:rPr kumimoji="1" lang="ja-JP" altLang="en-US"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通報必須項目から想定される事態をもとに介入・支援、確認</a:t>
            </a: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8" name="AutoShape 14"/>
          <p:cNvSpPr>
            <a:spLocks noChangeArrowheads="1"/>
          </p:cNvSpPr>
          <p:nvPr/>
        </p:nvSpPr>
        <p:spPr bwMode="auto">
          <a:xfrm>
            <a:off x="5896173" y="711918"/>
            <a:ext cx="3025121" cy="1446491"/>
          </a:xfrm>
          <a:prstGeom prst="roundRect">
            <a:avLst>
              <a:gd name="adj" fmla="val 6106"/>
            </a:avLst>
          </a:prstGeom>
          <a:solidFill>
            <a:srgbClr val="F2F2F2">
              <a:alpha val="8000"/>
            </a:srgbClr>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4000"/>
              </a:lnSpc>
              <a:spcBef>
                <a:spcPct val="0"/>
              </a:spcBef>
              <a:spcAft>
                <a:spcPct val="0"/>
              </a:spcAft>
              <a:buClrTx/>
              <a:buSzTx/>
              <a:buFontTx/>
              <a:buNone/>
              <a:tabLst/>
            </a:pPr>
            <a:r>
              <a:rPr kumimoji="1" lang="ja-JP" altLang="en-US" b="1" i="0" u="sng" strike="noStrike" cap="none" normalizeH="0" baseline="0" dirty="0" smtClean="0">
                <a:ln>
                  <a:noFill/>
                </a:ln>
                <a:solidFill>
                  <a:schemeClr val="tx1"/>
                </a:solidFill>
                <a:effectLst/>
                <a:latin typeface="HGP創英角ﾎﾟｯﾌﾟ体" panose="040B0A00000000000000" pitchFamily="50" charset="-128"/>
                <a:ea typeface="HGP創英角ﾎﾟｯﾌﾟ体" panose="040B0A00000000000000" pitchFamily="50" charset="-128"/>
                <a:cs typeface="ＭＳ Ｐゴシック" pitchFamily="50" charset="-128"/>
              </a:rPr>
              <a:t>孤立化防止ワンストップ窓口</a:t>
            </a:r>
            <a:endParaRPr kumimoji="1" lang="en-US" altLang="ja-JP" b="1" i="0" u="sng" strike="noStrike" cap="none" normalizeH="0" baseline="0" dirty="0" smtClean="0">
              <a:ln>
                <a:noFill/>
              </a:ln>
              <a:solidFill>
                <a:schemeClr val="tx1"/>
              </a:solidFill>
              <a:effectLst/>
              <a:latin typeface="HGP創英角ﾎﾟｯﾌﾟ体" panose="040B0A00000000000000" pitchFamily="50" charset="-128"/>
              <a:ea typeface="HGP創英角ﾎﾟｯﾌﾟ体" panose="040B0A00000000000000" pitchFamily="50" charset="-128"/>
              <a:cs typeface="ＭＳ Ｐゴシック" pitchFamily="50" charset="-128"/>
            </a:endParaRPr>
          </a:p>
          <a:p>
            <a:pPr marL="0" marR="0" lvl="0" indent="0" defTabSz="914400" rtl="0" eaLnBrk="1" fontAlgn="base" latinLnBrk="0" hangingPunct="1">
              <a:lnSpc>
                <a:spcPts val="12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　　</a:t>
            </a:r>
            <a:endParaRPr kumimoji="1" lang="en-US" altLang="ja-JP" sz="1200" b="1"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endParaRPr>
          </a:p>
          <a:p>
            <a:pPr marL="0" marR="0" lvl="0" indent="0" defTabSz="914400" rtl="0" eaLnBrk="1" fontAlgn="base" latinLnBrk="0" hangingPunct="1">
              <a:lnSpc>
                <a:spcPts val="1200"/>
              </a:lnSpc>
              <a:spcBef>
                <a:spcPct val="0"/>
              </a:spcBef>
              <a:spcAft>
                <a:spcPct val="0"/>
              </a:spcAft>
              <a:buClrTx/>
              <a:buSzTx/>
              <a:buFontTx/>
              <a:buNone/>
              <a:tabLst/>
            </a:pPr>
            <a:r>
              <a:rPr lang="ja-JP" altLang="en-US" sz="1200" b="1" dirty="0">
                <a:latin typeface="HG丸ｺﾞｼｯｸM-PRO" pitchFamily="50" charset="-128"/>
                <a:ea typeface="HG丸ｺﾞｼｯｸM-PRO" pitchFamily="50" charset="-128"/>
                <a:cs typeface="ＭＳ Ｐゴシック" pitchFamily="50" charset="-128"/>
              </a:rPr>
              <a:t>　</a:t>
            </a:r>
            <a:r>
              <a:rPr kumimoji="1" lang="ja-JP" altLang="en-US" sz="1200" b="1"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区保健福祉課、</a:t>
            </a:r>
            <a:r>
              <a:rPr lang="ja-JP" altLang="en-US" sz="1200" b="1" dirty="0" smtClean="0">
                <a:latin typeface="HG丸ｺﾞｼｯｸM-PRO" pitchFamily="50" charset="-128"/>
                <a:ea typeface="HG丸ｺﾞｼｯｸM-PRO" pitchFamily="50" charset="-128"/>
                <a:cs typeface="ＭＳ Ｐゴシック" pitchFamily="50" charset="-128"/>
              </a:rPr>
              <a:t>区社会福祉協議会</a:t>
            </a:r>
            <a:endParaRPr lang="en-US" altLang="ja-JP" sz="1200" b="1" dirty="0" smtClean="0">
              <a:latin typeface="HG丸ｺﾞｼｯｸM-PRO" pitchFamily="50" charset="-128"/>
              <a:ea typeface="HG丸ｺﾞｼｯｸM-PRO" pitchFamily="50" charset="-128"/>
              <a:cs typeface="ＭＳ Ｐゴシック" pitchFamily="50" charset="-128"/>
            </a:endParaRPr>
          </a:p>
          <a:p>
            <a:pPr marL="0" marR="0" lvl="0" indent="0" defTabSz="914400" rtl="0" eaLnBrk="1" fontAlgn="base" latinLnBrk="0" hangingPunct="1">
              <a:lnSpc>
                <a:spcPts val="12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　地域包括支援センター</a:t>
            </a:r>
            <a:endParaRPr kumimoji="1" lang="en-US" altLang="ja-JP" sz="1200" b="1"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endParaRPr>
          </a:p>
          <a:p>
            <a:pPr marL="0" marR="0" lvl="0" indent="0" algn="l" defTabSz="914400" rtl="0" eaLnBrk="1" fontAlgn="base" latinLnBrk="0" hangingPunct="1">
              <a:lnSpc>
                <a:spcPts val="1200"/>
              </a:lnSpc>
              <a:spcBef>
                <a:spcPct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endParaRPr>
          </a:p>
          <a:p>
            <a:pPr marL="0" marR="0" lvl="0" indent="0" algn="l" defTabSz="914400" rtl="0" eaLnBrk="1" fontAlgn="base" latinLnBrk="0" hangingPunct="1">
              <a:lnSpc>
                <a:spcPts val="12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a:t>
            </a:r>
            <a:r>
              <a:rPr kumimoji="1" lang="ja-JP" altLang="en-US"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見守り情報を一元管理</a:t>
            </a:r>
          </a:p>
          <a:p>
            <a:pPr lvl="0" fontAlgn="base">
              <a:lnSpc>
                <a:spcPts val="1200"/>
              </a:lnSpc>
              <a:spcBef>
                <a:spcPct val="0"/>
              </a:spcBef>
              <a:spcAft>
                <a:spcPct val="0"/>
              </a:spcAft>
            </a:pPr>
            <a:r>
              <a:rPr kumimoji="1" lang="en-US" altLang="ja-JP"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a:t>
            </a:r>
            <a:r>
              <a:rPr kumimoji="1" lang="ja-JP" altLang="en-US"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平日の</a:t>
            </a:r>
            <a:r>
              <a:rPr kumimoji="1" lang="en-US" altLang="ja-JP"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9</a:t>
            </a:r>
            <a:r>
              <a:rPr kumimoji="1" lang="ja-JP" altLang="en-US"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時～</a:t>
            </a:r>
            <a:r>
              <a:rPr kumimoji="1" lang="en-US" altLang="ja-JP"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5</a:t>
            </a:r>
            <a:r>
              <a:rPr kumimoji="1" lang="ja-JP" altLang="en-US"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時⇒</a:t>
            </a:r>
            <a:r>
              <a:rPr lang="ja-JP" altLang="en-US" sz="1200" b="1" dirty="0" smtClean="0">
                <a:latin typeface="HG丸ｺﾞｼｯｸM-PRO" pitchFamily="50" charset="-128"/>
                <a:ea typeface="HG丸ｺﾞｼｯｸM-PRO" pitchFamily="50" charset="-128"/>
                <a:cs typeface="ＭＳ Ｐゴシック" pitchFamily="50" charset="-128"/>
              </a:rPr>
              <a:t>区保健福祉課</a:t>
            </a:r>
            <a:endParaRPr kumimoji="1" lang="ja-JP" altLang="en-US"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endParaRPr>
          </a:p>
          <a:p>
            <a:pPr lvl="0" fontAlgn="base">
              <a:lnSpc>
                <a:spcPct val="104000"/>
              </a:lnSpc>
              <a:spcBef>
                <a:spcPct val="0"/>
              </a:spcBef>
              <a:spcAft>
                <a:spcPct val="0"/>
              </a:spcAft>
            </a:pPr>
            <a:r>
              <a:rPr kumimoji="1" lang="en-US" altLang="ja-JP"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a:t>
            </a:r>
            <a:r>
              <a:rPr kumimoji="1" lang="ja-JP" altLang="en-US"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休日・夜間・閉庁時間⇒</a:t>
            </a:r>
            <a:r>
              <a:rPr lang="ja-JP" altLang="en-US" sz="1200" b="1" dirty="0" smtClean="0">
                <a:latin typeface="HG丸ｺﾞｼｯｸM-PRO" pitchFamily="50" charset="-128"/>
                <a:ea typeface="HG丸ｺﾞｼｯｸM-PRO" pitchFamily="50" charset="-128"/>
                <a:cs typeface="ＭＳ Ｐゴシック" pitchFamily="50" charset="-128"/>
              </a:rPr>
              <a:t>地域包括</a:t>
            </a:r>
            <a:endParaRPr kumimoji="1" lang="ja-JP" altLang="en-US"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大かっこ 30"/>
          <p:cNvSpPr/>
          <p:nvPr/>
        </p:nvSpPr>
        <p:spPr>
          <a:xfrm>
            <a:off x="6021256" y="1089896"/>
            <a:ext cx="2655200" cy="463856"/>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40" name="AutoShape 16"/>
          <p:cNvSpPr>
            <a:spLocks noChangeArrowheads="1"/>
          </p:cNvSpPr>
          <p:nvPr/>
        </p:nvSpPr>
        <p:spPr bwMode="auto">
          <a:xfrm>
            <a:off x="1331640" y="5013176"/>
            <a:ext cx="2324100" cy="1625600"/>
          </a:xfrm>
          <a:prstGeom prst="irregularSeal2">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1200" b="1" i="0" u="none" strike="noStrike" cap="none" normalizeH="0" baseline="0" smtClean="0">
              <a:ln>
                <a:noFill/>
              </a:ln>
              <a:solidFill>
                <a:schemeClr val="tx1"/>
              </a:solidFill>
              <a:effectLst/>
              <a:latin typeface="HG丸ｺﾞｼｯｸM-PRO" pitchFamily="50" charset="-128"/>
              <a:ea typeface="HG丸ｺﾞｼｯｸM-PRO"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HG丸ｺﾞｼｯｸM-PRO" pitchFamily="50" charset="-128"/>
                <a:ea typeface="HG丸ｺﾞｼｯｸM-PRO" pitchFamily="50" charset="-128"/>
                <a:cs typeface="ＭＳ Ｐゴシック" pitchFamily="50" charset="-128"/>
              </a:rPr>
              <a:t>異変発見</a:t>
            </a:r>
            <a:endParaRPr kumimoji="1" 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1" name="Text Box 17"/>
          <p:cNvSpPr txBox="1">
            <a:spLocks noChangeArrowheads="1"/>
          </p:cNvSpPr>
          <p:nvPr/>
        </p:nvSpPr>
        <p:spPr bwMode="auto">
          <a:xfrm>
            <a:off x="3995936" y="5805264"/>
            <a:ext cx="1900237" cy="3302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早期介入・支援、現場確認</a:t>
            </a: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 name="下矢印 18"/>
          <p:cNvSpPr/>
          <p:nvPr/>
        </p:nvSpPr>
        <p:spPr>
          <a:xfrm>
            <a:off x="6588224" y="4077072"/>
            <a:ext cx="1152128" cy="360040"/>
          </a:xfrm>
          <a:prstGeom prst="downArrow">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下矢印 19"/>
          <p:cNvSpPr/>
          <p:nvPr/>
        </p:nvSpPr>
        <p:spPr>
          <a:xfrm rot="10800000">
            <a:off x="7740352" y="4005064"/>
            <a:ext cx="1008112" cy="360040"/>
          </a:xfrm>
          <a:prstGeom prst="downArrow">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下矢印 20"/>
          <p:cNvSpPr/>
          <p:nvPr/>
        </p:nvSpPr>
        <p:spPr>
          <a:xfrm rot="5400000">
            <a:off x="4608004" y="4617132"/>
            <a:ext cx="360040" cy="2160240"/>
          </a:xfrm>
          <a:prstGeom prst="downArrow">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471452" y="2006555"/>
            <a:ext cx="720080" cy="369332"/>
          </a:xfrm>
          <a:prstGeom prst="rect">
            <a:avLst/>
          </a:prstGeom>
          <a:noFill/>
        </p:spPr>
        <p:txBody>
          <a:bodyPr wrap="square" rtlCol="0">
            <a:spAutoFit/>
          </a:bodyPr>
          <a:lstStyle/>
          <a:p>
            <a:r>
              <a:rPr lang="ja-JP" altLang="en-US" sz="900" dirty="0"/>
              <a:t>連絡</a:t>
            </a:r>
            <a:endParaRPr kumimoji="1" lang="en-US" altLang="ja-JP" sz="900" dirty="0" smtClean="0"/>
          </a:p>
          <a:p>
            <a:r>
              <a:rPr kumimoji="1" lang="ja-JP" altLang="en-US" sz="900" dirty="0" smtClean="0"/>
              <a:t>情報提供</a:t>
            </a:r>
            <a:endParaRPr kumimoji="1" lang="ja-JP" altLang="en-US" sz="900" dirty="0"/>
          </a:p>
        </p:txBody>
      </p:sp>
      <p:sp>
        <p:nvSpPr>
          <p:cNvPr id="23" name="テキスト ボックス 22"/>
          <p:cNvSpPr txBox="1"/>
          <p:nvPr/>
        </p:nvSpPr>
        <p:spPr>
          <a:xfrm>
            <a:off x="6876256" y="4077072"/>
            <a:ext cx="720080" cy="215444"/>
          </a:xfrm>
          <a:prstGeom prst="rect">
            <a:avLst/>
          </a:prstGeom>
          <a:noFill/>
        </p:spPr>
        <p:txBody>
          <a:bodyPr wrap="square" rtlCol="0">
            <a:spAutoFit/>
          </a:bodyPr>
          <a:lstStyle/>
          <a:p>
            <a:r>
              <a:rPr kumimoji="1" lang="ja-JP" altLang="en-US" sz="800" dirty="0" smtClean="0">
                <a:latin typeface="Meiryo UI" pitchFamily="50" charset="-128"/>
                <a:ea typeface="Meiryo UI" pitchFamily="50" charset="-128"/>
                <a:cs typeface="Meiryo UI" pitchFamily="50" charset="-128"/>
              </a:rPr>
              <a:t>支援要請</a:t>
            </a:r>
            <a:endParaRPr kumimoji="1" lang="en-US" altLang="ja-JP" sz="80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7956376" y="4077072"/>
            <a:ext cx="720080" cy="215444"/>
          </a:xfrm>
          <a:prstGeom prst="rect">
            <a:avLst/>
          </a:prstGeom>
          <a:noFill/>
        </p:spPr>
        <p:txBody>
          <a:bodyPr wrap="square" rtlCol="0">
            <a:spAutoFit/>
          </a:bodyPr>
          <a:lstStyle/>
          <a:p>
            <a:r>
              <a:rPr kumimoji="1" lang="ja-JP" altLang="en-US" sz="800" dirty="0" smtClean="0">
                <a:latin typeface="Meiryo UI" pitchFamily="50" charset="-128"/>
                <a:ea typeface="Meiryo UI" pitchFamily="50" charset="-128"/>
                <a:cs typeface="Meiryo UI" pitchFamily="50" charset="-128"/>
              </a:rPr>
              <a:t>状況報告</a:t>
            </a:r>
            <a:endParaRPr kumimoji="1" lang="en-US" altLang="ja-JP" sz="800" dirty="0" smtClean="0">
              <a:latin typeface="Meiryo UI" pitchFamily="50" charset="-128"/>
              <a:ea typeface="Meiryo UI" pitchFamily="50" charset="-128"/>
              <a:cs typeface="Meiryo UI" pitchFamily="50" charset="-128"/>
            </a:endParaRPr>
          </a:p>
        </p:txBody>
      </p:sp>
      <p:sp>
        <p:nvSpPr>
          <p:cNvPr id="26" name="AutoShape 2"/>
          <p:cNvSpPr>
            <a:spLocks noChangeArrowheads="1"/>
          </p:cNvSpPr>
          <p:nvPr/>
        </p:nvSpPr>
        <p:spPr bwMode="auto">
          <a:xfrm>
            <a:off x="205271" y="2001704"/>
            <a:ext cx="5270500" cy="430429"/>
          </a:xfrm>
          <a:prstGeom prst="roundRect">
            <a:avLst>
              <a:gd name="adj" fmla="val 36667"/>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1" i="0" u="sng"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ふれあい収集の際の安否確認の通報サービス</a:t>
            </a: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900" b="0" i="0" u="none"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⇒収集時に声をかけても返事がない、約束時にごみが出されていない場合、登録した連絡先に通報</a:t>
            </a: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 name="テキスト ボックス 2"/>
          <p:cNvSpPr txBox="1"/>
          <p:nvPr/>
        </p:nvSpPr>
        <p:spPr>
          <a:xfrm>
            <a:off x="5971135" y="2419022"/>
            <a:ext cx="2950159" cy="1384995"/>
          </a:xfrm>
          <a:prstGeom prst="rect">
            <a:avLst/>
          </a:prstGeom>
          <a:noFill/>
        </p:spPr>
        <p:txBody>
          <a:bodyPr wrap="square" rtlCol="0">
            <a:spAutoFit/>
          </a:bodyPr>
          <a:lstStyle/>
          <a:p>
            <a:r>
              <a:rPr kumimoji="1" lang="ja-JP" altLang="en-US" sz="1400" dirty="0" smtClean="0"/>
              <a:t>・情報管理は、城東区役所で</a:t>
            </a:r>
            <a:r>
              <a:rPr lang="en-US" altLang="ja-JP" sz="1400" dirty="0" smtClean="0"/>
              <a:t> </a:t>
            </a:r>
            <a:r>
              <a:rPr kumimoji="1" lang="ja-JP" altLang="en-US" sz="1400" dirty="0" smtClean="0"/>
              <a:t>一元化  </a:t>
            </a:r>
            <a:endParaRPr kumimoji="1" lang="en-US" altLang="ja-JP" sz="1400" dirty="0" smtClean="0"/>
          </a:p>
          <a:p>
            <a:r>
              <a:rPr lang="en-US" altLang="ja-JP" sz="1400" dirty="0"/>
              <a:t> </a:t>
            </a:r>
            <a:r>
              <a:rPr lang="en-US" altLang="ja-JP" sz="1400" dirty="0" smtClean="0"/>
              <a:t>  </a:t>
            </a:r>
            <a:r>
              <a:rPr kumimoji="1" lang="ja-JP" altLang="en-US" sz="1400" dirty="0" smtClean="0"/>
              <a:t>（情報の収集・修正含む）</a:t>
            </a:r>
            <a:endParaRPr kumimoji="1" lang="en-US" altLang="ja-JP" sz="1400" dirty="0" smtClean="0"/>
          </a:p>
          <a:p>
            <a:r>
              <a:rPr lang="ja-JP" altLang="en-US" sz="1400" dirty="0" smtClean="0"/>
              <a:t>・情報共有は、城東区役所、区社協、</a:t>
            </a:r>
            <a:endParaRPr lang="en-US" altLang="ja-JP" sz="1400" dirty="0" smtClean="0"/>
          </a:p>
          <a:p>
            <a:r>
              <a:rPr kumimoji="1" lang="ja-JP" altLang="en-US" sz="1400" dirty="0"/>
              <a:t>　</a:t>
            </a:r>
            <a:r>
              <a:rPr kumimoji="1" lang="ja-JP" altLang="en-US" sz="1400" dirty="0" smtClean="0"/>
              <a:t>地域包括支援センター３者で行う。</a:t>
            </a:r>
            <a:endParaRPr kumimoji="1" lang="en-US" altLang="ja-JP" sz="1400" dirty="0" smtClean="0"/>
          </a:p>
          <a:p>
            <a:r>
              <a:rPr lang="ja-JP" altLang="en-US" sz="1400" dirty="0" smtClean="0"/>
              <a:t>・時間帯に応じて問い合わせ先を確定し、周知する。</a:t>
            </a:r>
            <a:endParaRPr kumimoji="1" lang="ja-JP" altLang="en-US" sz="1400" dirty="0"/>
          </a:p>
        </p:txBody>
      </p:sp>
      <p:sp>
        <p:nvSpPr>
          <p:cNvPr id="28" name="テキスト ボックス 27"/>
          <p:cNvSpPr txBox="1"/>
          <p:nvPr/>
        </p:nvSpPr>
        <p:spPr>
          <a:xfrm>
            <a:off x="827584" y="6561091"/>
            <a:ext cx="8293277"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latin typeface="Meiryo UI" pitchFamily="50" charset="-128"/>
                <a:ea typeface="Meiryo UI" pitchFamily="50" charset="-128"/>
                <a:cs typeface="Meiryo UI" pitchFamily="50" charset="-128"/>
              </a:rPr>
              <a:t>平成</a:t>
            </a:r>
            <a:r>
              <a:rPr lang="en-US" altLang="ja-JP" sz="1200" dirty="0" smtClean="0">
                <a:latin typeface="Meiryo UI" pitchFamily="50" charset="-128"/>
                <a:ea typeface="Meiryo UI" pitchFamily="50" charset="-128"/>
                <a:cs typeface="Meiryo UI" pitchFamily="50" charset="-128"/>
              </a:rPr>
              <a:t>28</a:t>
            </a:r>
            <a:r>
              <a:rPr lang="ja-JP" altLang="en-US" sz="1200" dirty="0" smtClean="0">
                <a:latin typeface="Meiryo UI" pitchFamily="50" charset="-128"/>
                <a:ea typeface="Meiryo UI" pitchFamily="50" charset="-128"/>
                <a:cs typeface="Meiryo UI" pitchFamily="50" charset="-128"/>
              </a:rPr>
              <a:t>年３月「森之宮地域における孤立化防止に向けた早期介入・支援のためのネットワーク検討会議とりまとめ（案）」より抜粋</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448932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6"/>
          <p:cNvSpPr>
            <a:spLocks noGrp="1"/>
          </p:cNvSpPr>
          <p:nvPr>
            <p:ph type="sldNum" sz="quarter" idx="12"/>
          </p:nvPr>
        </p:nvSpPr>
        <p:spPr/>
        <p:txBody>
          <a:bodyPr/>
          <a:lstStyle/>
          <a:p>
            <a:fld id="{C907936F-EB6E-4B1A-8836-B76FBF6D538D}" type="slidenum">
              <a:rPr kumimoji="1" lang="ja-JP" altLang="en-US" smtClean="0"/>
              <a:pPr/>
              <a:t>87</a:t>
            </a:fld>
            <a:endParaRPr kumimoji="1" lang="ja-JP" altLang="en-US" dirty="0"/>
          </a:p>
        </p:txBody>
      </p:sp>
      <p:sp>
        <p:nvSpPr>
          <p:cNvPr id="8" name="正方形/長方形 7"/>
          <p:cNvSpPr/>
          <p:nvPr/>
        </p:nvSpPr>
        <p:spPr>
          <a:xfrm>
            <a:off x="0" y="-35834"/>
            <a:ext cx="9144000" cy="523220"/>
          </a:xfrm>
          <a:prstGeom prst="rect">
            <a:avLst/>
          </a:prstGeom>
          <a:solidFill>
            <a:srgbClr val="FFC000"/>
          </a:solidFill>
        </p:spPr>
        <p:txBody>
          <a:bodyPr wrap="square">
            <a:spAutoFit/>
          </a:bodyPr>
          <a:lstStyle/>
          <a:p>
            <a:pPr lvl="0" indent="381000" fontAlgn="base">
              <a:spcBef>
                <a:spcPct val="0"/>
              </a:spcBef>
              <a:spcAft>
                <a:spcPct val="0"/>
              </a:spcAft>
            </a:pPr>
            <a:r>
              <a:rPr lang="ja-JP" altLang="en-US" sz="2800" b="1" dirty="0" smtClean="0">
                <a:solidFill>
                  <a:schemeClr val="accent6">
                    <a:lumMod val="50000"/>
                  </a:schemeClr>
                </a:solidFill>
                <a:latin typeface="Meiryo UI" pitchFamily="50" charset="-128"/>
                <a:ea typeface="Meiryo UI" pitchFamily="50" charset="-128"/>
                <a:cs typeface="Meiryo UI" pitchFamily="50" charset="-128"/>
              </a:rPr>
              <a:t>◆ワンストップ窓口 登録書</a:t>
            </a:r>
            <a:endParaRPr lang="en-US" altLang="ja-JP" sz="2800" b="1" u="sng" dirty="0">
              <a:solidFill>
                <a:schemeClr val="accent6">
                  <a:lumMod val="50000"/>
                </a:schemeClr>
              </a:solidFill>
              <a:latin typeface="Meiryo UI" pitchFamily="50" charset="-128"/>
              <a:ea typeface="Meiryo UI" pitchFamily="50" charset="-128"/>
              <a:cs typeface="Meiryo UI" pitchFamily="50" charset="-128"/>
            </a:endParaRPr>
          </a:p>
        </p:txBody>
      </p:sp>
      <p:sp>
        <p:nvSpPr>
          <p:cNvPr id="4" name="正方形/長方形 3"/>
          <p:cNvSpPr/>
          <p:nvPr/>
        </p:nvSpPr>
        <p:spPr>
          <a:xfrm>
            <a:off x="395536" y="692696"/>
            <a:ext cx="4176464" cy="56331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788024" y="692696"/>
            <a:ext cx="4104456" cy="5616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95536" y="692696"/>
            <a:ext cx="4176464" cy="4555093"/>
          </a:xfrm>
          <a:prstGeom prst="rect">
            <a:avLst/>
          </a:prstGeom>
          <a:noFill/>
        </p:spPr>
        <p:txBody>
          <a:bodyPr wrap="square" rtlCol="0">
            <a:spAutoFit/>
          </a:bodyPr>
          <a:lstStyle/>
          <a:p>
            <a:r>
              <a:rPr lang="ja-JP" altLang="en-US" dirty="0" smtClean="0"/>
              <a:t>　　　　　　　　　　</a:t>
            </a:r>
            <a:r>
              <a:rPr lang="ja-JP" altLang="en-US" sz="1600" dirty="0" smtClean="0"/>
              <a:t>　　（表）</a:t>
            </a:r>
            <a:endParaRPr lang="en-US" altLang="ja-JP" sz="1600" dirty="0" smtClean="0"/>
          </a:p>
          <a:p>
            <a:r>
              <a:rPr lang="ja-JP" altLang="en-US" sz="1600" dirty="0" smtClean="0"/>
              <a:t>　　　　　　　　　　　</a:t>
            </a:r>
            <a:r>
              <a:rPr lang="ja-JP" altLang="en-US" sz="1400" dirty="0" smtClean="0"/>
              <a:t> 登　　録　</a:t>
            </a:r>
            <a:r>
              <a:rPr lang="ja-JP" altLang="en-US" sz="1400" dirty="0"/>
              <a:t>　</a:t>
            </a:r>
            <a:r>
              <a:rPr lang="ja-JP" altLang="en-US" sz="1400" dirty="0" smtClean="0"/>
              <a:t>書</a:t>
            </a:r>
            <a:endParaRPr lang="en-US" altLang="ja-JP" sz="1400" dirty="0" smtClean="0"/>
          </a:p>
          <a:p>
            <a:endParaRPr kumimoji="1" lang="en-US" altLang="ja-JP" sz="1400" dirty="0"/>
          </a:p>
          <a:p>
            <a:r>
              <a:rPr lang="en-US" altLang="ja-JP" sz="1400" dirty="0"/>
              <a:t> </a:t>
            </a:r>
            <a:r>
              <a:rPr lang="en-US" altLang="ja-JP" sz="1400" dirty="0" smtClean="0"/>
              <a:t> </a:t>
            </a:r>
            <a:r>
              <a:rPr lang="ja-JP" altLang="en-US" sz="1400" dirty="0" smtClean="0"/>
              <a:t>森之宮ワンストップ窓口に、私の情報（別紙）</a:t>
            </a:r>
            <a:r>
              <a:rPr kumimoji="1" lang="ja-JP" altLang="en-US" sz="1400" dirty="0" smtClean="0"/>
              <a:t>を登録します。</a:t>
            </a:r>
            <a:endParaRPr kumimoji="1" lang="en-US" altLang="ja-JP" sz="1400" dirty="0" smtClean="0"/>
          </a:p>
          <a:p>
            <a:endParaRPr lang="en-US" altLang="ja-JP" sz="1400" dirty="0"/>
          </a:p>
          <a:p>
            <a:r>
              <a:rPr kumimoji="1" lang="ja-JP" altLang="en-US" sz="1400" dirty="0" smtClean="0"/>
              <a:t>　　　　　　　　　　　　　　　　平成　　年　月　　日</a:t>
            </a:r>
            <a:endParaRPr kumimoji="1" lang="en-US" altLang="ja-JP" sz="1400" dirty="0" smtClean="0"/>
          </a:p>
          <a:p>
            <a:r>
              <a:rPr lang="ja-JP" altLang="en-US" sz="1400" dirty="0"/>
              <a:t>　</a:t>
            </a:r>
            <a:r>
              <a:rPr lang="ja-JP" altLang="en-US" sz="1400" dirty="0" smtClean="0"/>
              <a:t>　　　　　　　　　　　　　　　住所</a:t>
            </a:r>
            <a:endParaRPr lang="en-US" altLang="ja-JP" sz="1400" dirty="0" smtClean="0"/>
          </a:p>
          <a:p>
            <a:r>
              <a:rPr kumimoji="1" lang="ja-JP" altLang="en-US" sz="1400" dirty="0"/>
              <a:t>　</a:t>
            </a:r>
            <a:r>
              <a:rPr kumimoji="1" lang="ja-JP" altLang="en-US" sz="1400" dirty="0" smtClean="0"/>
              <a:t>　　　　　　　　　　　　　　　氏名</a:t>
            </a:r>
            <a:endParaRPr kumimoji="1" lang="en-US" altLang="ja-JP" sz="1400" dirty="0" smtClean="0"/>
          </a:p>
          <a:p>
            <a:r>
              <a:rPr lang="ja-JP" altLang="en-US" sz="1400" dirty="0"/>
              <a:t>　</a:t>
            </a:r>
            <a:r>
              <a:rPr lang="ja-JP" altLang="en-US" sz="1400" dirty="0" smtClean="0"/>
              <a:t>　　　　　　　　　　　　　　　</a:t>
            </a:r>
            <a:r>
              <a:rPr lang="en-US" altLang="ja-JP" sz="1400" dirty="0" smtClean="0"/>
              <a:t>T</a:t>
            </a:r>
            <a:r>
              <a:rPr lang="ja-JP" altLang="en-US" sz="1400" dirty="0"/>
              <a:t> </a:t>
            </a:r>
            <a:r>
              <a:rPr lang="en-US" altLang="ja-JP" sz="1400" dirty="0" smtClean="0"/>
              <a:t>E L</a:t>
            </a:r>
          </a:p>
          <a:p>
            <a:endParaRPr kumimoji="1" lang="en-US" altLang="ja-JP" sz="1400" dirty="0"/>
          </a:p>
          <a:p>
            <a:r>
              <a:rPr lang="en-US" altLang="ja-JP" sz="1400" dirty="0" smtClean="0"/>
              <a:t>    </a:t>
            </a:r>
            <a:r>
              <a:rPr lang="ja-JP" altLang="en-US" sz="1200" dirty="0" smtClean="0"/>
              <a:t>＊日頃の見守りのため、森之宮地域活動協議会</a:t>
            </a:r>
            <a:r>
              <a:rPr kumimoji="1" lang="ja-JP" altLang="en-US" sz="1200" dirty="0" smtClean="0"/>
              <a:t>（自主防災</a:t>
            </a:r>
            <a:endParaRPr kumimoji="1" lang="en-US" altLang="ja-JP" sz="1200" dirty="0" smtClean="0"/>
          </a:p>
          <a:p>
            <a:r>
              <a:rPr lang="ja-JP" altLang="en-US" sz="1200" dirty="0"/>
              <a:t>　</a:t>
            </a:r>
            <a:r>
              <a:rPr lang="ja-JP" altLang="en-US" sz="1200" dirty="0" smtClean="0"/>
              <a:t>　　</a:t>
            </a:r>
            <a:r>
              <a:rPr kumimoji="1" lang="ja-JP" altLang="en-US" sz="1200" dirty="0" smtClean="0"/>
              <a:t>組織）との情報共有にも同意できる</a:t>
            </a:r>
            <a:r>
              <a:rPr lang="ja-JP" altLang="en-US" sz="1200" dirty="0" smtClean="0"/>
              <a:t>方は、下記にチェック</a:t>
            </a:r>
            <a:endParaRPr lang="en-US" altLang="ja-JP" sz="1200" dirty="0" smtClean="0"/>
          </a:p>
          <a:p>
            <a:r>
              <a:rPr lang="ja-JP" altLang="en-US" sz="1200" dirty="0"/>
              <a:t>　</a:t>
            </a:r>
            <a:r>
              <a:rPr lang="ja-JP" altLang="en-US" sz="1200" dirty="0" smtClean="0"/>
              <a:t>　　をお願いします。</a:t>
            </a:r>
            <a:endParaRPr lang="en-US" altLang="ja-JP" sz="1200" dirty="0" smtClean="0"/>
          </a:p>
          <a:p>
            <a:endParaRPr kumimoji="1" lang="en-US" altLang="ja-JP" sz="1200" dirty="0"/>
          </a:p>
          <a:p>
            <a:r>
              <a:rPr lang="ja-JP" altLang="en-US" sz="1400" dirty="0" smtClean="0"/>
              <a:t>　　　　□森之宮地域活動協議会への情報提供に</a:t>
            </a:r>
            <a:endParaRPr lang="en-US" altLang="ja-JP" sz="1400" dirty="0" smtClean="0"/>
          </a:p>
          <a:p>
            <a:r>
              <a:rPr kumimoji="1" lang="ja-JP" altLang="en-US" sz="1400" dirty="0"/>
              <a:t>　</a:t>
            </a:r>
            <a:r>
              <a:rPr kumimoji="1" lang="ja-JP" altLang="en-US" sz="1400" dirty="0" smtClean="0"/>
              <a:t>　　　　　同意します</a:t>
            </a:r>
            <a:endParaRPr kumimoji="1" lang="en-US" altLang="ja-JP" sz="1400" dirty="0" smtClean="0"/>
          </a:p>
          <a:p>
            <a:endParaRPr kumimoji="1" lang="en-US" altLang="ja-JP" sz="1400" dirty="0" smtClean="0"/>
          </a:p>
          <a:p>
            <a:endParaRPr lang="en-US" altLang="ja-JP" sz="1600" dirty="0" smtClean="0"/>
          </a:p>
          <a:p>
            <a:r>
              <a:rPr lang="ja-JP" altLang="en-US" sz="1600" dirty="0"/>
              <a:t>　</a:t>
            </a:r>
            <a:r>
              <a:rPr lang="ja-JP" altLang="en-US" sz="1600" dirty="0" smtClean="0"/>
              <a:t>　　　　　　　　　　　　　　　</a:t>
            </a:r>
            <a:endParaRPr kumimoji="1" lang="ja-JP" altLang="en-US" sz="1600" dirty="0"/>
          </a:p>
        </p:txBody>
      </p:sp>
      <p:sp>
        <p:nvSpPr>
          <p:cNvPr id="10" name="テキスト ボックス 9"/>
          <p:cNvSpPr txBox="1"/>
          <p:nvPr/>
        </p:nvSpPr>
        <p:spPr>
          <a:xfrm>
            <a:off x="4727773" y="706012"/>
            <a:ext cx="4176464" cy="4639732"/>
          </a:xfrm>
          <a:prstGeom prst="rect">
            <a:avLst/>
          </a:prstGeom>
          <a:noFill/>
          <a:ln>
            <a:solidFill>
              <a:schemeClr val="accent1">
                <a:lumMod val="60000"/>
                <a:lumOff val="40000"/>
              </a:schemeClr>
            </a:solidFill>
          </a:ln>
        </p:spPr>
        <p:txBody>
          <a:bodyPr wrap="square" rtlCol="0">
            <a:spAutoFit/>
          </a:bodyPr>
          <a:lstStyle/>
          <a:p>
            <a:r>
              <a:rPr lang="ja-JP" altLang="en-US" dirty="0" smtClean="0"/>
              <a:t>　　　　　　　　　　</a:t>
            </a:r>
            <a:r>
              <a:rPr lang="ja-JP" altLang="en-US" sz="1600" dirty="0" smtClean="0"/>
              <a:t>　　（裏）</a:t>
            </a:r>
            <a:endParaRPr lang="en-US" altLang="ja-JP" sz="1600" dirty="0" smtClean="0"/>
          </a:p>
          <a:p>
            <a:r>
              <a:rPr lang="ja-JP" altLang="en-US" sz="1600" dirty="0" smtClean="0"/>
              <a:t>　　　　　　　　　</a:t>
            </a:r>
            <a:r>
              <a:rPr lang="ja-JP" altLang="en-US" sz="1400" dirty="0" smtClean="0"/>
              <a:t> 　</a:t>
            </a:r>
            <a:r>
              <a:rPr lang="en-US" altLang="ja-JP" dirty="0" smtClean="0"/>
              <a:t>&lt;</a:t>
            </a:r>
            <a:r>
              <a:rPr lang="ja-JP" altLang="en-US" sz="1400" dirty="0" smtClean="0"/>
              <a:t>登　録　情　報</a:t>
            </a:r>
            <a:r>
              <a:rPr lang="en-US" altLang="ja-JP" dirty="0" smtClean="0"/>
              <a:t>&gt;</a:t>
            </a:r>
            <a:endParaRPr lang="en-US" altLang="ja-JP" sz="1400" dirty="0" smtClean="0"/>
          </a:p>
          <a:p>
            <a:r>
              <a:rPr lang="ja-JP" altLang="en-US" sz="1400" dirty="0" smtClean="0"/>
              <a:t>　　　　　　　　　　　　　　</a:t>
            </a:r>
            <a:r>
              <a:rPr lang="en-US" altLang="ja-JP" sz="1400" dirty="0" smtClean="0"/>
              <a:t>  </a:t>
            </a:r>
            <a:r>
              <a:rPr lang="ja-JP" altLang="en-US" sz="1400" dirty="0" smtClean="0"/>
              <a:t>　　　</a:t>
            </a:r>
            <a:r>
              <a:rPr lang="en-US" altLang="ja-JP" sz="1000" dirty="0" smtClean="0"/>
              <a:t>&lt;</a:t>
            </a:r>
            <a:r>
              <a:rPr lang="ja-JP" altLang="en-US" sz="1000" dirty="0" smtClean="0"/>
              <a:t>提供可能な範囲でご記入ください</a:t>
            </a:r>
            <a:r>
              <a:rPr lang="en-US" altLang="ja-JP" sz="1000" dirty="0" smtClean="0"/>
              <a:t>&gt;</a:t>
            </a:r>
            <a:endParaRPr kumimoji="1" lang="en-US" altLang="ja-JP" sz="1000" dirty="0" smtClean="0"/>
          </a:p>
          <a:p>
            <a:endParaRPr lang="en-US" altLang="ja-JP" sz="1200" dirty="0"/>
          </a:p>
          <a:p>
            <a:r>
              <a:rPr kumimoji="1" lang="ja-JP" altLang="en-US" sz="1200" dirty="0" smtClean="0"/>
              <a:t>　　　　　　　　　　　　　　　　</a:t>
            </a:r>
            <a:endParaRPr kumimoji="1" lang="en-US" altLang="ja-JP" sz="1200" dirty="0"/>
          </a:p>
          <a:p>
            <a:r>
              <a:rPr lang="en-US" altLang="ja-JP" sz="1200" dirty="0" smtClean="0"/>
              <a:t> </a:t>
            </a:r>
            <a:r>
              <a:rPr lang="ja-JP" altLang="en-US" sz="1100" dirty="0" smtClean="0"/>
              <a:t>□ひとり暮らし　　　□夫婦のみ　　　　□家族と同居　　　□その他</a:t>
            </a:r>
            <a:endParaRPr lang="en-US" altLang="ja-JP" sz="1100" dirty="0" smtClean="0"/>
          </a:p>
          <a:p>
            <a:r>
              <a:rPr kumimoji="1" lang="ja-JP" altLang="en-US" sz="1100" dirty="0"/>
              <a:t>　</a:t>
            </a:r>
            <a:r>
              <a:rPr kumimoji="1" lang="ja-JP" altLang="en-US" sz="1100" dirty="0" smtClean="0"/>
              <a:t>　　　　　　　　　　　　　　　　　　　　　　　</a:t>
            </a:r>
            <a:r>
              <a:rPr kumimoji="1" lang="ja-JP" altLang="en-US" sz="1000" dirty="0" smtClean="0"/>
              <a:t>（同居者の続柄）</a:t>
            </a:r>
            <a:endParaRPr kumimoji="1" lang="en-US" altLang="ja-JP" sz="1000" dirty="0" smtClean="0"/>
          </a:p>
          <a:p>
            <a:endParaRPr lang="en-US" altLang="ja-JP" sz="1000" dirty="0"/>
          </a:p>
          <a:p>
            <a:endParaRPr kumimoji="1" lang="en-US" altLang="ja-JP" sz="1000" dirty="0" smtClean="0"/>
          </a:p>
          <a:p>
            <a:endParaRPr lang="en-US" altLang="ja-JP" sz="1000" dirty="0"/>
          </a:p>
          <a:p>
            <a:endParaRPr kumimoji="1" lang="en-US" altLang="ja-JP" sz="1000" dirty="0" smtClean="0"/>
          </a:p>
          <a:p>
            <a:endParaRPr lang="en-US" altLang="ja-JP" sz="1000" dirty="0"/>
          </a:p>
          <a:p>
            <a:endParaRPr kumimoji="1" lang="en-US" altLang="ja-JP" sz="1000" dirty="0" smtClean="0"/>
          </a:p>
          <a:p>
            <a:endParaRPr lang="en-US" altLang="ja-JP" sz="1000" dirty="0"/>
          </a:p>
          <a:p>
            <a:r>
              <a:rPr kumimoji="1" lang="ja-JP" altLang="en-US" sz="1000" dirty="0" smtClean="0"/>
              <a:t>　</a:t>
            </a:r>
            <a:r>
              <a:rPr kumimoji="1" lang="ja-JP" altLang="en-US" sz="1100" dirty="0" smtClean="0"/>
              <a:t>氏名　　</a:t>
            </a:r>
            <a:r>
              <a:rPr kumimoji="1" lang="ja-JP" altLang="en-US" sz="1000" dirty="0" smtClean="0"/>
              <a:t>　　　　　　　　　　　　　　　　（本人との関係）</a:t>
            </a:r>
            <a:endParaRPr kumimoji="1" lang="en-US" altLang="ja-JP" sz="1000" dirty="0" smtClean="0"/>
          </a:p>
          <a:p>
            <a:endParaRPr lang="en-US" altLang="ja-JP" sz="1000" dirty="0"/>
          </a:p>
          <a:p>
            <a:r>
              <a:rPr kumimoji="1" lang="ja-JP" altLang="en-US" sz="1000" dirty="0" smtClean="0"/>
              <a:t>　住所　　　　　　　　　　　　　　　　　　（連絡先）　　　　－　　　　　－</a:t>
            </a:r>
            <a:endParaRPr kumimoji="1" lang="en-US" altLang="ja-JP" sz="1000" dirty="0" smtClean="0"/>
          </a:p>
          <a:p>
            <a:endParaRPr lang="en-US" altLang="ja-JP" sz="1000" dirty="0"/>
          </a:p>
          <a:p>
            <a:endParaRPr kumimoji="1" lang="en-US" altLang="ja-JP" sz="1000" dirty="0" smtClean="0"/>
          </a:p>
          <a:p>
            <a:r>
              <a:rPr lang="en-US" altLang="ja-JP" sz="1000" dirty="0" smtClean="0"/>
              <a:t> k</a:t>
            </a:r>
            <a:endParaRPr kumimoji="1" lang="en-US" altLang="ja-JP" sz="1000" dirty="0" smtClean="0"/>
          </a:p>
          <a:p>
            <a:endParaRPr lang="en-US" altLang="ja-JP" sz="1000" dirty="0"/>
          </a:p>
          <a:p>
            <a:r>
              <a:rPr kumimoji="1" lang="ja-JP" altLang="en-US" sz="1000" dirty="0" smtClean="0"/>
              <a:t>　</a:t>
            </a:r>
            <a:endParaRPr kumimoji="1" lang="en-US" altLang="ja-JP" sz="1000" dirty="0" smtClean="0"/>
          </a:p>
          <a:p>
            <a:endParaRPr kumimoji="1" lang="en-US" altLang="ja-JP" sz="1050" dirty="0" smtClean="0"/>
          </a:p>
          <a:p>
            <a:endParaRPr lang="en-US" altLang="ja-JP" sz="1400" dirty="0" smtClean="0"/>
          </a:p>
          <a:p>
            <a:r>
              <a:rPr lang="ja-JP" altLang="en-US" sz="1600" dirty="0"/>
              <a:t>　</a:t>
            </a:r>
            <a:r>
              <a:rPr lang="ja-JP" altLang="en-US" sz="1600" dirty="0" smtClean="0"/>
              <a:t>　　　　　　　　　　　　　　　</a:t>
            </a:r>
            <a:endParaRPr kumimoji="1" lang="ja-JP" altLang="en-US" sz="1600" dirty="0"/>
          </a:p>
        </p:txBody>
      </p:sp>
      <p:sp>
        <p:nvSpPr>
          <p:cNvPr id="6" name="正方形/長方形 5"/>
          <p:cNvSpPr/>
          <p:nvPr/>
        </p:nvSpPr>
        <p:spPr>
          <a:xfrm>
            <a:off x="4788024" y="1512431"/>
            <a:ext cx="4104456" cy="2880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788025" y="1471781"/>
            <a:ext cx="1887606" cy="307777"/>
          </a:xfrm>
          <a:prstGeom prst="rect">
            <a:avLst/>
          </a:prstGeom>
          <a:noFill/>
        </p:spPr>
        <p:txBody>
          <a:bodyPr wrap="square" rtlCol="0">
            <a:spAutoFit/>
          </a:bodyPr>
          <a:lstStyle/>
          <a:p>
            <a:r>
              <a:rPr kumimoji="1" lang="ja-JP" altLang="en-US" sz="1400" dirty="0" smtClean="0"/>
              <a:t>１　世帯の状況</a:t>
            </a:r>
            <a:endParaRPr kumimoji="1" lang="ja-JP" altLang="en-US" sz="1400" dirty="0"/>
          </a:p>
        </p:txBody>
      </p:sp>
      <p:sp>
        <p:nvSpPr>
          <p:cNvPr id="13" name="正方形/長方形 12"/>
          <p:cNvSpPr/>
          <p:nvPr/>
        </p:nvSpPr>
        <p:spPr>
          <a:xfrm>
            <a:off x="4792789" y="1800463"/>
            <a:ext cx="1075353" cy="8390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868144" y="1800463"/>
            <a:ext cx="1040534" cy="8390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908679" y="1800463"/>
            <a:ext cx="1118716" cy="8390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8039152" y="1800463"/>
            <a:ext cx="853328" cy="8390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4788022" y="2627097"/>
            <a:ext cx="4104456" cy="51593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4776265" y="2619813"/>
            <a:ext cx="4116213" cy="461665"/>
          </a:xfrm>
          <a:prstGeom prst="rect">
            <a:avLst/>
          </a:prstGeom>
          <a:noFill/>
        </p:spPr>
        <p:txBody>
          <a:bodyPr wrap="square" rtlCol="0">
            <a:spAutoFit/>
          </a:bodyPr>
          <a:lstStyle/>
          <a:p>
            <a:r>
              <a:rPr kumimoji="1" lang="ja-JP" altLang="en-US" sz="1200" dirty="0" smtClean="0"/>
              <a:t>２　緊急時の連絡先（情報をすることについて、同意を得た</a:t>
            </a:r>
            <a:r>
              <a:rPr kumimoji="1" lang="ja-JP" altLang="en-US" sz="1200" dirty="0" err="1" smtClean="0"/>
              <a:t>う</a:t>
            </a:r>
            <a:r>
              <a:rPr kumimoji="1" lang="ja-JP" altLang="en-US" sz="1200" dirty="0" smtClean="0"/>
              <a:t>　</a:t>
            </a:r>
            <a:endParaRPr kumimoji="1" lang="en-US" altLang="ja-JP" sz="1200" dirty="0" smtClean="0"/>
          </a:p>
          <a:p>
            <a:r>
              <a:rPr lang="ja-JP" altLang="en-US" sz="1200" dirty="0"/>
              <a:t>　</a:t>
            </a:r>
            <a:r>
              <a:rPr lang="ja-JP" altLang="en-US" sz="1200" dirty="0" smtClean="0"/>
              <a:t>　</a:t>
            </a:r>
            <a:r>
              <a:rPr kumimoji="1" lang="ja-JP" altLang="en-US" sz="1200" dirty="0" err="1" smtClean="0"/>
              <a:t>えで</a:t>
            </a:r>
            <a:r>
              <a:rPr kumimoji="1" lang="ja-JP" altLang="en-US" sz="1200" dirty="0" smtClean="0"/>
              <a:t>記入してください）</a:t>
            </a:r>
            <a:endParaRPr kumimoji="1" lang="ja-JP" altLang="en-US" sz="1200" dirty="0"/>
          </a:p>
        </p:txBody>
      </p:sp>
      <p:sp>
        <p:nvSpPr>
          <p:cNvPr id="22" name="正方形/長方形 21"/>
          <p:cNvSpPr/>
          <p:nvPr/>
        </p:nvSpPr>
        <p:spPr>
          <a:xfrm>
            <a:off x="4799781" y="3799854"/>
            <a:ext cx="4092697" cy="22505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rPr>
              <a:t>３　介護保険サービスの利用状況</a:t>
            </a:r>
            <a:endParaRPr kumimoji="1" lang="ja-JP" altLang="en-US" sz="1200" dirty="0">
              <a:solidFill>
                <a:schemeClr val="tx1"/>
              </a:solidFill>
            </a:endParaRPr>
          </a:p>
        </p:txBody>
      </p:sp>
      <p:sp>
        <p:nvSpPr>
          <p:cNvPr id="21" name="正方形/長方形 20"/>
          <p:cNvSpPr/>
          <p:nvPr/>
        </p:nvSpPr>
        <p:spPr>
          <a:xfrm>
            <a:off x="4788022" y="3143032"/>
            <a:ext cx="1765178" cy="3284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4788020" y="3471443"/>
            <a:ext cx="1765180" cy="3348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6553200" y="3143032"/>
            <a:ext cx="2339278" cy="3284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6553200" y="3471443"/>
            <a:ext cx="2327521" cy="3348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4799781" y="4024910"/>
            <a:ext cx="4092697" cy="2681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rPr>
              <a:t>居宅介護支援事業者名</a:t>
            </a:r>
            <a:endParaRPr kumimoji="1" lang="ja-JP" altLang="en-US" sz="1200" dirty="0">
              <a:noFill/>
            </a:endParaRPr>
          </a:p>
        </p:txBody>
      </p:sp>
      <p:sp>
        <p:nvSpPr>
          <p:cNvPr id="28" name="正方形/長方形 27"/>
          <p:cNvSpPr/>
          <p:nvPr/>
        </p:nvSpPr>
        <p:spPr>
          <a:xfrm>
            <a:off x="4804203" y="4293096"/>
            <a:ext cx="4092697" cy="2681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rPr>
              <a:t>担当ケアマネージャ名</a:t>
            </a:r>
            <a:endParaRPr kumimoji="1" lang="ja-JP" altLang="en-US" sz="1200" dirty="0">
              <a:noFill/>
            </a:endParaRPr>
          </a:p>
        </p:txBody>
      </p:sp>
      <p:sp>
        <p:nvSpPr>
          <p:cNvPr id="29" name="正方形/長方形 28"/>
          <p:cNvSpPr/>
          <p:nvPr/>
        </p:nvSpPr>
        <p:spPr>
          <a:xfrm>
            <a:off x="4792789" y="4553359"/>
            <a:ext cx="4092697" cy="2444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rPr>
              <a:t>４　通院先</a:t>
            </a:r>
            <a:endParaRPr kumimoji="1" lang="ja-JP" altLang="en-US" sz="1200" dirty="0">
              <a:solidFill>
                <a:schemeClr val="tx1"/>
              </a:solidFill>
            </a:endParaRPr>
          </a:p>
        </p:txBody>
      </p:sp>
      <p:sp>
        <p:nvSpPr>
          <p:cNvPr id="30" name="正方形/長方形 29"/>
          <p:cNvSpPr/>
          <p:nvPr/>
        </p:nvSpPr>
        <p:spPr>
          <a:xfrm>
            <a:off x="4783604" y="4796570"/>
            <a:ext cx="4092697" cy="2681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rPr>
              <a:t>病名・医院名</a:t>
            </a:r>
            <a:endParaRPr kumimoji="1" lang="ja-JP" altLang="en-US" sz="1200" dirty="0">
              <a:noFill/>
            </a:endParaRPr>
          </a:p>
        </p:txBody>
      </p:sp>
      <p:sp>
        <p:nvSpPr>
          <p:cNvPr id="31" name="正方形/長方形 30"/>
          <p:cNvSpPr/>
          <p:nvPr/>
        </p:nvSpPr>
        <p:spPr>
          <a:xfrm>
            <a:off x="4788118" y="5061098"/>
            <a:ext cx="4092697" cy="2749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rPr>
              <a:t>持病</a:t>
            </a:r>
            <a:endParaRPr kumimoji="1" lang="ja-JP" altLang="en-US" sz="1200" dirty="0">
              <a:noFill/>
            </a:endParaRPr>
          </a:p>
        </p:txBody>
      </p:sp>
      <p:sp>
        <p:nvSpPr>
          <p:cNvPr id="32" name="正方形/長方形 31"/>
          <p:cNvSpPr/>
          <p:nvPr/>
        </p:nvSpPr>
        <p:spPr>
          <a:xfrm>
            <a:off x="4794866" y="5336046"/>
            <a:ext cx="4092697" cy="2444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rPr>
              <a:t>５　支援の際に、配慮が必要な事項</a:t>
            </a:r>
            <a:endParaRPr kumimoji="1" lang="ja-JP" altLang="en-US" sz="1200" dirty="0">
              <a:solidFill>
                <a:schemeClr val="tx1"/>
              </a:solidFill>
            </a:endParaRPr>
          </a:p>
        </p:txBody>
      </p:sp>
      <p:sp>
        <p:nvSpPr>
          <p:cNvPr id="27" name="テキスト ボックス 26"/>
          <p:cNvSpPr txBox="1"/>
          <p:nvPr/>
        </p:nvSpPr>
        <p:spPr>
          <a:xfrm>
            <a:off x="4750971" y="5580542"/>
            <a:ext cx="954107" cy="276999"/>
          </a:xfrm>
          <a:prstGeom prst="rect">
            <a:avLst/>
          </a:prstGeom>
          <a:noFill/>
        </p:spPr>
        <p:txBody>
          <a:bodyPr wrap="none" rtlCol="0">
            <a:spAutoFit/>
          </a:bodyPr>
          <a:lstStyle/>
          <a:p>
            <a:r>
              <a:rPr kumimoji="1" lang="ja-JP" altLang="en-US" sz="1200" dirty="0" smtClean="0"/>
              <a:t>（自由記入）</a:t>
            </a:r>
            <a:endParaRPr kumimoji="1" lang="ja-JP" altLang="en-US" sz="1200" dirty="0"/>
          </a:p>
        </p:txBody>
      </p:sp>
      <p:sp>
        <p:nvSpPr>
          <p:cNvPr id="33" name="テキスト ボックス 32"/>
          <p:cNvSpPr txBox="1"/>
          <p:nvPr/>
        </p:nvSpPr>
        <p:spPr>
          <a:xfrm>
            <a:off x="827584" y="6561091"/>
            <a:ext cx="8293277"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latin typeface="Meiryo UI" pitchFamily="50" charset="-128"/>
                <a:ea typeface="Meiryo UI" pitchFamily="50" charset="-128"/>
                <a:cs typeface="Meiryo UI" pitchFamily="50" charset="-128"/>
              </a:rPr>
              <a:t>平成</a:t>
            </a:r>
            <a:r>
              <a:rPr lang="en-US" altLang="ja-JP" sz="1200" dirty="0" smtClean="0">
                <a:latin typeface="Meiryo UI" pitchFamily="50" charset="-128"/>
                <a:ea typeface="Meiryo UI" pitchFamily="50" charset="-128"/>
                <a:cs typeface="Meiryo UI" pitchFamily="50" charset="-128"/>
              </a:rPr>
              <a:t>28</a:t>
            </a:r>
            <a:r>
              <a:rPr lang="ja-JP" altLang="en-US" sz="1200" dirty="0" smtClean="0">
                <a:latin typeface="Meiryo UI" pitchFamily="50" charset="-128"/>
                <a:ea typeface="Meiryo UI" pitchFamily="50" charset="-128"/>
                <a:cs typeface="Meiryo UI" pitchFamily="50" charset="-128"/>
              </a:rPr>
              <a:t>年３月「森之宮地域における孤立化防止に向けた早期介入・支援のためのネットワーク検討会議とりまとめ（案）」より抜粋</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063007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6"/>
          <p:cNvSpPr>
            <a:spLocks noGrp="1"/>
          </p:cNvSpPr>
          <p:nvPr>
            <p:ph type="sldNum" sz="quarter" idx="12"/>
          </p:nvPr>
        </p:nvSpPr>
        <p:spPr/>
        <p:txBody>
          <a:bodyPr/>
          <a:lstStyle/>
          <a:p>
            <a:fld id="{C907936F-EB6E-4B1A-8836-B76FBF6D538D}" type="slidenum">
              <a:rPr kumimoji="1" lang="ja-JP" altLang="en-US" smtClean="0"/>
              <a:pPr/>
              <a:t>88</a:t>
            </a:fld>
            <a:endParaRPr kumimoji="1" lang="ja-JP" altLang="en-US" dirty="0"/>
          </a:p>
        </p:txBody>
      </p:sp>
      <p:sp>
        <p:nvSpPr>
          <p:cNvPr id="8" name="正方形/長方形 7"/>
          <p:cNvSpPr/>
          <p:nvPr/>
        </p:nvSpPr>
        <p:spPr>
          <a:xfrm>
            <a:off x="0" y="-35834"/>
            <a:ext cx="9144000" cy="523220"/>
          </a:xfrm>
          <a:prstGeom prst="rect">
            <a:avLst/>
          </a:prstGeom>
          <a:solidFill>
            <a:srgbClr val="FFC000"/>
          </a:solidFill>
        </p:spPr>
        <p:txBody>
          <a:bodyPr wrap="square">
            <a:spAutoFit/>
          </a:bodyPr>
          <a:lstStyle/>
          <a:p>
            <a:pPr lvl="0" indent="381000" fontAlgn="base">
              <a:spcBef>
                <a:spcPct val="0"/>
              </a:spcBef>
              <a:spcAft>
                <a:spcPct val="0"/>
              </a:spcAft>
            </a:pPr>
            <a:r>
              <a:rPr lang="ja-JP" altLang="en-US" sz="2800" b="1" dirty="0" smtClean="0">
                <a:solidFill>
                  <a:schemeClr val="accent6">
                    <a:lumMod val="50000"/>
                  </a:schemeClr>
                </a:solidFill>
                <a:latin typeface="Meiryo UI" pitchFamily="50" charset="-128"/>
                <a:ea typeface="Meiryo UI" pitchFamily="50" charset="-128"/>
                <a:cs typeface="Meiryo UI" pitchFamily="50" charset="-128"/>
              </a:rPr>
              <a:t>◆ワンストップ窓口 （本人・支援者用）案内</a:t>
            </a:r>
            <a:endParaRPr lang="en-US" altLang="ja-JP" sz="2800" b="1" u="sng" dirty="0">
              <a:solidFill>
                <a:schemeClr val="accent6">
                  <a:lumMod val="50000"/>
                </a:schemeClr>
              </a:solidFill>
              <a:latin typeface="Meiryo UI" pitchFamily="50" charset="-128"/>
              <a:ea typeface="Meiryo UI" pitchFamily="50" charset="-128"/>
              <a:cs typeface="Meiryo UI" pitchFamily="50" charset="-128"/>
            </a:endParaRPr>
          </a:p>
        </p:txBody>
      </p:sp>
      <p:sp>
        <p:nvSpPr>
          <p:cNvPr id="4" name="正方形/長方形 3"/>
          <p:cNvSpPr/>
          <p:nvPr/>
        </p:nvSpPr>
        <p:spPr>
          <a:xfrm>
            <a:off x="395536" y="654749"/>
            <a:ext cx="4176464" cy="5654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95536" y="654749"/>
            <a:ext cx="4176464" cy="5986254"/>
          </a:xfrm>
          <a:prstGeom prst="rect">
            <a:avLst/>
          </a:prstGeom>
          <a:noFill/>
        </p:spPr>
        <p:txBody>
          <a:bodyPr wrap="square" rtlCol="0">
            <a:spAutoFit/>
          </a:bodyPr>
          <a:lstStyle/>
          <a:p>
            <a:r>
              <a:rPr lang="ja-JP" altLang="en-US" dirty="0" smtClean="0"/>
              <a:t>　　　　　　　　　　</a:t>
            </a:r>
            <a:r>
              <a:rPr lang="ja-JP" altLang="en-US" sz="1600" dirty="0" smtClean="0"/>
              <a:t>（ご本人用）</a:t>
            </a:r>
            <a:endParaRPr lang="en-US" altLang="ja-JP" sz="1600" dirty="0" smtClean="0"/>
          </a:p>
          <a:p>
            <a:r>
              <a:rPr lang="ja-JP" altLang="en-US" sz="1600" dirty="0" smtClean="0"/>
              <a:t>　　　　　　　　　　　</a:t>
            </a:r>
            <a:endParaRPr lang="en-US" altLang="ja-JP" sz="1100" dirty="0" smtClean="0"/>
          </a:p>
          <a:p>
            <a:r>
              <a:rPr lang="ja-JP" altLang="en-US" sz="1100" dirty="0" smtClean="0"/>
              <a:t>ご高齢で不安をお持ちの方へ</a:t>
            </a:r>
            <a:endParaRPr lang="en-US" altLang="ja-JP" sz="1100" dirty="0" smtClean="0"/>
          </a:p>
          <a:p>
            <a:endParaRPr lang="en-US" altLang="ja-JP" sz="1100" dirty="0"/>
          </a:p>
          <a:p>
            <a:r>
              <a:rPr lang="ja-JP" altLang="en-US" sz="1100" dirty="0" smtClean="0"/>
              <a:t>　　　　　　</a:t>
            </a:r>
            <a:r>
              <a:rPr lang="ja-JP" altLang="en-US" sz="1400" dirty="0" smtClean="0"/>
              <a:t>　　　森之宮安心登録のご案内</a:t>
            </a:r>
            <a:endParaRPr lang="en-US" altLang="ja-JP" sz="1400" dirty="0" smtClean="0"/>
          </a:p>
          <a:p>
            <a:endParaRPr lang="en-US" altLang="ja-JP" sz="1100" dirty="0"/>
          </a:p>
          <a:p>
            <a:r>
              <a:rPr lang="ja-JP" altLang="en-US" sz="1100" dirty="0" smtClean="0"/>
              <a:t>　　　　　　　　　　　　　　森之宮地域孤立化防止ネットワーク検討会議</a:t>
            </a:r>
            <a:endParaRPr lang="en-US" altLang="ja-JP" sz="1100" dirty="0" smtClean="0"/>
          </a:p>
          <a:p>
            <a:r>
              <a:rPr lang="ja-JP" altLang="en-US" sz="1100" dirty="0"/>
              <a:t>　</a:t>
            </a:r>
            <a:r>
              <a:rPr lang="ja-JP" altLang="en-US" sz="1100" dirty="0" smtClean="0"/>
              <a:t>　　　　　　　　　　　　　城東区役所・城東区保健福祉センター</a:t>
            </a:r>
            <a:endParaRPr lang="en-US" altLang="ja-JP" sz="1100" dirty="0" smtClean="0"/>
          </a:p>
          <a:p>
            <a:r>
              <a:rPr lang="ja-JP" altLang="en-US" sz="1100" dirty="0"/>
              <a:t>　</a:t>
            </a:r>
            <a:r>
              <a:rPr lang="ja-JP" altLang="en-US" sz="1100" dirty="0" smtClean="0"/>
              <a:t>　　　　　　　　　　　　　　　（保健福祉課：６９３０－９１４２）</a:t>
            </a:r>
            <a:endParaRPr lang="en-US" altLang="ja-JP" sz="1100" dirty="0" smtClean="0"/>
          </a:p>
          <a:p>
            <a:r>
              <a:rPr lang="ja-JP" altLang="en-US" sz="1100" dirty="0"/>
              <a:t>　</a:t>
            </a:r>
            <a:r>
              <a:rPr lang="ja-JP" altLang="en-US" sz="1100" dirty="0" smtClean="0"/>
              <a:t>　　　　</a:t>
            </a:r>
            <a:endParaRPr lang="en-US" altLang="ja-JP" sz="1100" dirty="0" smtClean="0"/>
          </a:p>
          <a:p>
            <a:r>
              <a:rPr lang="ja-JP" altLang="en-US" sz="1100" dirty="0"/>
              <a:t>　</a:t>
            </a:r>
            <a:r>
              <a:rPr lang="ja-JP" altLang="en-US" sz="1100" dirty="0" smtClean="0"/>
              <a:t>　　城東区では、森之宮地区を対象に、ご高齢で一人暮らしの方な　</a:t>
            </a:r>
            <a:endParaRPr lang="en-US" altLang="ja-JP" sz="1100" dirty="0" smtClean="0"/>
          </a:p>
          <a:p>
            <a:r>
              <a:rPr lang="ja-JP" altLang="en-US" sz="1100" dirty="0"/>
              <a:t>　</a:t>
            </a:r>
            <a:r>
              <a:rPr lang="ja-JP" altLang="en-US" sz="1100" dirty="0" smtClean="0"/>
              <a:t>　どの生活を支え、ご不安を解消するための仕組みづくりを進めて　</a:t>
            </a:r>
            <a:endParaRPr lang="en-US" altLang="ja-JP" sz="1100" dirty="0" smtClean="0"/>
          </a:p>
          <a:p>
            <a:r>
              <a:rPr lang="ja-JP" altLang="en-US" sz="1100" dirty="0"/>
              <a:t>　</a:t>
            </a:r>
            <a:r>
              <a:rPr lang="ja-JP" altLang="en-US" sz="1100" dirty="0" smtClean="0"/>
              <a:t>　いるところです。</a:t>
            </a:r>
            <a:endParaRPr lang="en-US" altLang="ja-JP" sz="1100" dirty="0" smtClean="0"/>
          </a:p>
          <a:p>
            <a:r>
              <a:rPr lang="ja-JP" altLang="en-US" sz="1100" dirty="0"/>
              <a:t>　</a:t>
            </a:r>
            <a:r>
              <a:rPr lang="ja-JP" altLang="en-US" sz="1100" dirty="0" smtClean="0"/>
              <a:t>　　今回ご案内いたします森之宮安心登録は、その一環として、緊　</a:t>
            </a:r>
            <a:endParaRPr lang="en-US" altLang="ja-JP" sz="1100" dirty="0" smtClean="0"/>
          </a:p>
          <a:p>
            <a:r>
              <a:rPr lang="ja-JP" altLang="en-US" sz="1100" dirty="0"/>
              <a:t>　</a:t>
            </a:r>
            <a:r>
              <a:rPr lang="ja-JP" altLang="en-US" sz="1100" dirty="0" smtClean="0"/>
              <a:t>　急時の対応の参考となる情報を事前に区へ登録いただくシステ</a:t>
            </a:r>
            <a:endParaRPr lang="en-US" altLang="ja-JP" sz="1100" dirty="0" smtClean="0"/>
          </a:p>
          <a:p>
            <a:r>
              <a:rPr lang="ja-JP" altLang="en-US" sz="1100" dirty="0"/>
              <a:t>　</a:t>
            </a:r>
            <a:r>
              <a:rPr lang="ja-JP" altLang="en-US" sz="1100" dirty="0" smtClean="0"/>
              <a:t>　ムです。ぜひご登録いただけますよう、お願いいたします。</a:t>
            </a:r>
            <a:endParaRPr lang="en-US" altLang="ja-JP" sz="1100" dirty="0" smtClean="0"/>
          </a:p>
          <a:p>
            <a:r>
              <a:rPr lang="ja-JP" altLang="en-US" sz="1100" dirty="0"/>
              <a:t>　</a:t>
            </a:r>
            <a:r>
              <a:rPr lang="ja-JP" altLang="en-US" sz="1100" dirty="0" smtClean="0"/>
              <a:t>　　また、日頃のお悩みなど、生活・健康・介護などについてご相談</a:t>
            </a:r>
            <a:endParaRPr lang="en-US" altLang="ja-JP" sz="1100" dirty="0" smtClean="0"/>
          </a:p>
          <a:p>
            <a:r>
              <a:rPr lang="ja-JP" altLang="en-US" sz="1100" dirty="0"/>
              <a:t>　</a:t>
            </a:r>
            <a:r>
              <a:rPr lang="ja-JP" altLang="en-US" sz="1100" dirty="0" smtClean="0"/>
              <a:t>　がありましたら、下記相談機関へご連絡ください。</a:t>
            </a:r>
            <a:endParaRPr lang="en-US" altLang="ja-JP" sz="1100" dirty="0" smtClean="0"/>
          </a:p>
          <a:p>
            <a:endParaRPr lang="en-US" altLang="ja-JP" sz="1100" dirty="0"/>
          </a:p>
          <a:p>
            <a:endParaRPr lang="en-US" altLang="ja-JP" sz="1100" dirty="0" smtClean="0"/>
          </a:p>
          <a:p>
            <a:endParaRPr lang="en-US" altLang="ja-JP" sz="1100" dirty="0"/>
          </a:p>
          <a:p>
            <a:endParaRPr lang="en-US" altLang="ja-JP" sz="1100" dirty="0" smtClean="0"/>
          </a:p>
          <a:p>
            <a:endParaRPr lang="en-US" altLang="ja-JP" sz="1100" dirty="0"/>
          </a:p>
          <a:p>
            <a:endParaRPr lang="en-US" altLang="ja-JP" sz="1100" dirty="0" smtClean="0"/>
          </a:p>
          <a:p>
            <a:endParaRPr lang="en-US" altLang="ja-JP" sz="1100" dirty="0"/>
          </a:p>
          <a:p>
            <a:endParaRPr lang="en-US" altLang="ja-JP" sz="1100" dirty="0" smtClean="0"/>
          </a:p>
          <a:p>
            <a:r>
              <a:rPr lang="ja-JP" altLang="en-US" sz="1100" dirty="0"/>
              <a:t>　</a:t>
            </a:r>
            <a:r>
              <a:rPr lang="ja-JP" altLang="en-US" sz="1100" dirty="0" smtClean="0"/>
              <a:t>　（ご参考）</a:t>
            </a:r>
            <a:endParaRPr lang="en-US" altLang="ja-JP" sz="1100" dirty="0" smtClean="0"/>
          </a:p>
          <a:p>
            <a:r>
              <a:rPr lang="ja-JP" altLang="en-US" sz="1100" dirty="0"/>
              <a:t>　</a:t>
            </a:r>
            <a:r>
              <a:rPr lang="ja-JP" altLang="en-US" sz="1100" dirty="0" smtClean="0"/>
              <a:t>　　　大阪市、</a:t>
            </a:r>
            <a:r>
              <a:rPr lang="en-US" altLang="ja-JP" sz="1100" dirty="0" smtClean="0"/>
              <a:t>UR</a:t>
            </a:r>
            <a:r>
              <a:rPr lang="ja-JP" altLang="en-US" sz="1100" dirty="0" smtClean="0"/>
              <a:t>では、別添の見守り・緊急対応サービスも行って　　</a:t>
            </a:r>
            <a:r>
              <a:rPr lang="en-US" altLang="ja-JP" sz="1100" dirty="0" smtClean="0"/>
              <a:t/>
            </a:r>
            <a:br>
              <a:rPr lang="en-US" altLang="ja-JP" sz="1100" dirty="0" smtClean="0"/>
            </a:br>
            <a:r>
              <a:rPr lang="ja-JP" altLang="en-US" sz="1100" dirty="0" smtClean="0"/>
              <a:t>　　　おります。こちらもぜひご利用ください。</a:t>
            </a:r>
            <a:endParaRPr lang="en-US" altLang="ja-JP" sz="1100" dirty="0" smtClean="0"/>
          </a:p>
          <a:p>
            <a:endParaRPr lang="en-US" altLang="ja-JP" sz="1100" dirty="0" smtClean="0"/>
          </a:p>
          <a:p>
            <a:endParaRPr lang="en-US" altLang="ja-JP" sz="1100" dirty="0"/>
          </a:p>
          <a:p>
            <a:r>
              <a:rPr lang="ja-JP" altLang="en-US" sz="1100" dirty="0" smtClean="0"/>
              <a:t>　　　</a:t>
            </a:r>
            <a:endParaRPr lang="en-US" altLang="ja-JP" sz="1100" dirty="0" smtClean="0"/>
          </a:p>
          <a:p>
            <a:r>
              <a:rPr lang="ja-JP" altLang="en-US" sz="1100" dirty="0"/>
              <a:t>　</a:t>
            </a:r>
            <a:r>
              <a:rPr lang="ja-JP" altLang="en-US" sz="1600" dirty="0" smtClean="0"/>
              <a:t>　　　　　　　　　　　　　　　</a:t>
            </a:r>
            <a:endParaRPr kumimoji="1" lang="ja-JP" altLang="en-US" sz="1600" dirty="0"/>
          </a:p>
        </p:txBody>
      </p:sp>
      <p:sp>
        <p:nvSpPr>
          <p:cNvPr id="2" name="正方形/長方形 1"/>
          <p:cNvSpPr/>
          <p:nvPr/>
        </p:nvSpPr>
        <p:spPr>
          <a:xfrm>
            <a:off x="1403648" y="4221088"/>
            <a:ext cx="2808312" cy="9361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相談</a:t>
            </a:r>
            <a:endParaRPr kumimoji="1" lang="ja-JP" altLang="en-US" dirty="0"/>
          </a:p>
        </p:txBody>
      </p:sp>
      <p:sp>
        <p:nvSpPr>
          <p:cNvPr id="3" name="テキスト ボックス 2"/>
          <p:cNvSpPr txBox="1"/>
          <p:nvPr/>
        </p:nvSpPr>
        <p:spPr>
          <a:xfrm>
            <a:off x="1583668" y="4221088"/>
            <a:ext cx="2808312" cy="1723549"/>
          </a:xfrm>
          <a:prstGeom prst="rect">
            <a:avLst/>
          </a:prstGeom>
          <a:noFill/>
        </p:spPr>
        <p:txBody>
          <a:bodyPr wrap="square" rtlCol="0">
            <a:spAutoFit/>
          </a:bodyPr>
          <a:lstStyle/>
          <a:p>
            <a:r>
              <a:rPr kumimoji="1" lang="ja-JP" altLang="en-US" sz="1100" dirty="0" smtClean="0"/>
              <a:t>相談機関</a:t>
            </a:r>
            <a:endParaRPr kumimoji="1" lang="en-US" altLang="ja-JP" sz="1100" dirty="0" smtClean="0"/>
          </a:p>
          <a:p>
            <a:r>
              <a:rPr kumimoji="1" lang="ja-JP" altLang="en-US" sz="1100" dirty="0" smtClean="0"/>
              <a:t>・城東区社会福祉協議会見守り相談室</a:t>
            </a:r>
            <a:endParaRPr kumimoji="1" lang="en-US" altLang="ja-JP" sz="1100" dirty="0" smtClean="0"/>
          </a:p>
          <a:p>
            <a:r>
              <a:rPr lang="ja-JP" altLang="en-US" sz="1100" dirty="0"/>
              <a:t>　</a:t>
            </a:r>
            <a:r>
              <a:rPr lang="ja-JP" altLang="en-US" sz="1100" dirty="0" smtClean="0"/>
              <a:t>　６９３６－１１３１</a:t>
            </a:r>
            <a:endParaRPr lang="en-US" altLang="ja-JP" sz="1100" dirty="0" smtClean="0"/>
          </a:p>
          <a:p>
            <a:r>
              <a:rPr lang="ja-JP" altLang="en-US" sz="1100" dirty="0" smtClean="0"/>
              <a:t>・城陽包括支援センター</a:t>
            </a:r>
            <a:endParaRPr lang="en-US" altLang="ja-JP" sz="1100" dirty="0" smtClean="0"/>
          </a:p>
          <a:p>
            <a:r>
              <a:rPr lang="ja-JP" altLang="en-US" sz="1100" dirty="0"/>
              <a:t>　</a:t>
            </a:r>
            <a:r>
              <a:rPr lang="ja-JP" altLang="en-US" sz="1100" dirty="0" smtClean="0"/>
              <a:t>　６９６３－６７００</a:t>
            </a:r>
            <a:endParaRPr lang="en-US" altLang="ja-JP" sz="1100" dirty="0" smtClean="0"/>
          </a:p>
          <a:p>
            <a:r>
              <a:rPr lang="ja-JP" altLang="en-US" sz="1100" dirty="0"/>
              <a:t>　</a:t>
            </a:r>
            <a:r>
              <a:rPr lang="ja-JP" altLang="en-US" sz="1100" dirty="0" smtClean="0"/>
              <a:t>　</a:t>
            </a:r>
            <a:endParaRPr kumimoji="1" lang="en-US" altLang="ja-JP" sz="1100" dirty="0" smtClean="0"/>
          </a:p>
          <a:p>
            <a:endParaRPr lang="en-US" altLang="ja-JP" sz="1100" dirty="0"/>
          </a:p>
          <a:p>
            <a:endParaRPr kumimoji="1" lang="en-US" altLang="ja-JP" sz="1100" dirty="0" smtClean="0"/>
          </a:p>
          <a:p>
            <a:endParaRPr kumimoji="1" lang="ja-JP" altLang="en-US" dirty="0"/>
          </a:p>
        </p:txBody>
      </p:sp>
      <p:sp>
        <p:nvSpPr>
          <p:cNvPr id="33" name="テキスト ボックス 32"/>
          <p:cNvSpPr txBox="1"/>
          <p:nvPr/>
        </p:nvSpPr>
        <p:spPr>
          <a:xfrm>
            <a:off x="4764270" y="654749"/>
            <a:ext cx="4176464" cy="4632037"/>
          </a:xfrm>
          <a:prstGeom prst="rect">
            <a:avLst/>
          </a:prstGeom>
          <a:noFill/>
        </p:spPr>
        <p:txBody>
          <a:bodyPr wrap="square" rtlCol="0">
            <a:spAutoFit/>
          </a:bodyPr>
          <a:lstStyle/>
          <a:p>
            <a:r>
              <a:rPr lang="ja-JP" altLang="en-US" dirty="0" smtClean="0"/>
              <a:t>　　　　　　　　　　</a:t>
            </a:r>
            <a:r>
              <a:rPr lang="ja-JP" altLang="en-US" sz="1600" dirty="0" smtClean="0"/>
              <a:t>（支援者用）</a:t>
            </a:r>
            <a:endParaRPr lang="en-US" altLang="ja-JP" sz="1600" dirty="0" smtClean="0"/>
          </a:p>
          <a:p>
            <a:r>
              <a:rPr lang="ja-JP" altLang="en-US" sz="1600" dirty="0" smtClean="0"/>
              <a:t>　　　　　　　　　　　</a:t>
            </a:r>
            <a:endParaRPr lang="en-US" altLang="ja-JP" sz="1100" dirty="0" smtClean="0"/>
          </a:p>
          <a:p>
            <a:r>
              <a:rPr lang="ja-JP" altLang="en-US" sz="1100" dirty="0" smtClean="0"/>
              <a:t>森之宮地域孤立化防止ネットワーク検討会議</a:t>
            </a:r>
            <a:endParaRPr lang="en-US" altLang="ja-JP" sz="1100" dirty="0" smtClean="0"/>
          </a:p>
          <a:p>
            <a:r>
              <a:rPr lang="ja-JP" altLang="en-US" sz="1100" dirty="0" smtClean="0"/>
              <a:t>構成機関各位</a:t>
            </a:r>
            <a:endParaRPr lang="en-US" altLang="ja-JP" sz="1100" dirty="0" smtClean="0"/>
          </a:p>
          <a:p>
            <a:endParaRPr lang="en-US" altLang="ja-JP" sz="1100" dirty="0"/>
          </a:p>
          <a:p>
            <a:r>
              <a:rPr lang="ja-JP" altLang="en-US" sz="1100" dirty="0" smtClean="0"/>
              <a:t>　　　　　</a:t>
            </a:r>
            <a:r>
              <a:rPr lang="ja-JP" altLang="en-US" sz="1400" dirty="0" smtClean="0"/>
              <a:t>森之宮ワンストップ窓口の開設について</a:t>
            </a:r>
            <a:endParaRPr lang="en-US" altLang="ja-JP" sz="1400" dirty="0" smtClean="0"/>
          </a:p>
          <a:p>
            <a:endParaRPr lang="en-US" altLang="ja-JP" sz="1100" dirty="0"/>
          </a:p>
          <a:p>
            <a:r>
              <a:rPr lang="ja-JP" altLang="en-US" sz="1100" dirty="0" smtClean="0"/>
              <a:t>　　　　　　　　　　　　　　</a:t>
            </a:r>
            <a:endParaRPr lang="en-US" altLang="ja-JP" sz="1100" dirty="0" smtClean="0"/>
          </a:p>
          <a:p>
            <a:r>
              <a:rPr lang="ja-JP" altLang="en-US" sz="1100" dirty="0"/>
              <a:t>　</a:t>
            </a:r>
            <a:r>
              <a:rPr lang="ja-JP" altLang="en-US" sz="1100" dirty="0" smtClean="0"/>
              <a:t>　　　　　　　　　　　　　　　　　　　　　城東区役所保健福祉課長</a:t>
            </a:r>
            <a:endParaRPr lang="en-US" altLang="ja-JP" sz="1100" dirty="0" smtClean="0"/>
          </a:p>
          <a:p>
            <a:r>
              <a:rPr lang="ja-JP" altLang="en-US" sz="1100" dirty="0"/>
              <a:t>　</a:t>
            </a:r>
            <a:r>
              <a:rPr lang="ja-JP" altLang="en-US" sz="1100" dirty="0" smtClean="0"/>
              <a:t>　　　　　　　　　　　　　　　</a:t>
            </a:r>
            <a:r>
              <a:rPr lang="ja-JP" altLang="en-US" sz="1100" dirty="0"/>
              <a:t>　</a:t>
            </a:r>
            <a:r>
              <a:rPr lang="ja-JP" altLang="en-US" sz="1100" dirty="0" smtClean="0"/>
              <a:t>　　　　</a:t>
            </a:r>
            <a:endParaRPr lang="en-US" altLang="ja-JP" sz="1100" dirty="0" smtClean="0"/>
          </a:p>
          <a:p>
            <a:r>
              <a:rPr lang="ja-JP" altLang="en-US" sz="1100" dirty="0"/>
              <a:t>　</a:t>
            </a:r>
            <a:r>
              <a:rPr lang="ja-JP" altLang="en-US" sz="1100" dirty="0" smtClean="0"/>
              <a:t>　　城東区では、森之宮地区を対象に、ご高齢で一人暮らしの方</a:t>
            </a:r>
            <a:endParaRPr lang="en-US" altLang="ja-JP" sz="1100" dirty="0" smtClean="0"/>
          </a:p>
          <a:p>
            <a:r>
              <a:rPr lang="ja-JP" altLang="en-US" sz="1100" dirty="0"/>
              <a:t>　</a:t>
            </a:r>
            <a:r>
              <a:rPr lang="ja-JP" altLang="en-US" sz="1100" dirty="0" smtClean="0"/>
              <a:t>　などに対応する、見守りワンストップ窓口を設置しました。</a:t>
            </a:r>
            <a:endParaRPr lang="en-US" altLang="ja-JP" sz="1100" dirty="0" smtClean="0"/>
          </a:p>
          <a:p>
            <a:r>
              <a:rPr lang="ja-JP" altLang="en-US" sz="1100" dirty="0"/>
              <a:t>　</a:t>
            </a:r>
            <a:r>
              <a:rPr lang="ja-JP" altLang="en-US" sz="1100" dirty="0" smtClean="0"/>
              <a:t>　　つきましては、各機関において、住民の方の気になる情報が　</a:t>
            </a:r>
            <a:endParaRPr lang="en-US" altLang="ja-JP" sz="1100" dirty="0" smtClean="0"/>
          </a:p>
          <a:p>
            <a:r>
              <a:rPr lang="ja-JP" altLang="en-US" sz="1100" dirty="0"/>
              <a:t>　</a:t>
            </a:r>
            <a:r>
              <a:rPr lang="ja-JP" altLang="en-US" sz="1100" dirty="0" smtClean="0"/>
              <a:t>　あった際には、下記ワンストップ窓口への連絡をお願いします。</a:t>
            </a:r>
            <a:endParaRPr lang="en-US" altLang="ja-JP" sz="1100" dirty="0" smtClean="0"/>
          </a:p>
          <a:p>
            <a:r>
              <a:rPr lang="ja-JP" altLang="en-US" sz="1100" dirty="0"/>
              <a:t>　</a:t>
            </a:r>
            <a:r>
              <a:rPr lang="ja-JP" altLang="en-US" sz="1100" dirty="0" smtClean="0"/>
              <a:t>　　いただいた情報をもとに、区役所を中心に、ワンストップ窓口</a:t>
            </a:r>
            <a:endParaRPr lang="en-US" altLang="ja-JP" sz="1100" dirty="0" smtClean="0"/>
          </a:p>
          <a:p>
            <a:r>
              <a:rPr lang="ja-JP" altLang="en-US" sz="1100" dirty="0"/>
              <a:t>　</a:t>
            </a:r>
            <a:r>
              <a:rPr lang="ja-JP" altLang="en-US" sz="1100" dirty="0" smtClean="0"/>
              <a:t>　構成機関において対応を協議いたします。</a:t>
            </a:r>
            <a:endParaRPr lang="en-US" altLang="ja-JP" sz="1100" dirty="0" smtClean="0"/>
          </a:p>
          <a:p>
            <a:r>
              <a:rPr lang="ja-JP" altLang="en-US" sz="1100" dirty="0"/>
              <a:t>　</a:t>
            </a:r>
            <a:r>
              <a:rPr lang="ja-JP" altLang="en-US" sz="1100" dirty="0" smtClean="0"/>
              <a:t>　　　また、ワンストップ窓口において対応を検討している方に</a:t>
            </a:r>
            <a:r>
              <a:rPr lang="ja-JP" altLang="en-US" sz="1100" dirty="0" err="1" smtClean="0"/>
              <a:t>つ</a:t>
            </a:r>
            <a:endParaRPr lang="en-US" altLang="ja-JP" sz="1100" dirty="0" smtClean="0"/>
          </a:p>
          <a:p>
            <a:r>
              <a:rPr lang="ja-JP" altLang="en-US" sz="1100" dirty="0"/>
              <a:t>　</a:t>
            </a:r>
            <a:r>
              <a:rPr lang="ja-JP" altLang="en-US" sz="1100" dirty="0" smtClean="0"/>
              <a:t>　いて、各構成機関の皆様へ、問い合わせをさせていただく場合</a:t>
            </a:r>
            <a:endParaRPr lang="en-US" altLang="ja-JP" sz="1100" dirty="0" smtClean="0"/>
          </a:p>
          <a:p>
            <a:r>
              <a:rPr lang="ja-JP" altLang="en-US" sz="1100" dirty="0"/>
              <a:t>　</a:t>
            </a:r>
            <a:r>
              <a:rPr lang="ja-JP" altLang="en-US" sz="1100" dirty="0" smtClean="0"/>
              <a:t>　があります。「生命・身体または財産に対する危険を避けるため</a:t>
            </a:r>
            <a:endParaRPr lang="en-US" altLang="ja-JP" sz="1100" dirty="0" smtClean="0"/>
          </a:p>
          <a:p>
            <a:r>
              <a:rPr lang="ja-JP" altLang="en-US" sz="1100" dirty="0"/>
              <a:t>　</a:t>
            </a:r>
            <a:r>
              <a:rPr lang="ja-JP" altLang="en-US" sz="1100" dirty="0" smtClean="0"/>
              <a:t>　緊急かつやむをえない」場合には、個人情報保護の定めを超え</a:t>
            </a:r>
            <a:endParaRPr lang="en-US" altLang="ja-JP" sz="1100" dirty="0" smtClean="0"/>
          </a:p>
          <a:p>
            <a:r>
              <a:rPr lang="ja-JP" altLang="en-US" sz="1100" dirty="0"/>
              <a:t>　</a:t>
            </a:r>
            <a:r>
              <a:rPr lang="ja-JP" altLang="en-US" sz="1100" dirty="0" smtClean="0"/>
              <a:t>　</a:t>
            </a:r>
            <a:r>
              <a:rPr lang="ja-JP" altLang="en-US" sz="1100" dirty="0" err="1" smtClean="0"/>
              <a:t>て</a:t>
            </a:r>
            <a:r>
              <a:rPr lang="ja-JP" altLang="en-US" sz="1100" dirty="0" smtClean="0"/>
              <a:t>提供も可能ですので、ご協力をいただければ幸いです。</a:t>
            </a:r>
            <a:endParaRPr lang="en-US" altLang="ja-JP" sz="1100" dirty="0" smtClean="0"/>
          </a:p>
          <a:p>
            <a:endParaRPr lang="en-US" altLang="ja-JP" sz="1100" dirty="0"/>
          </a:p>
          <a:p>
            <a:endParaRPr lang="en-US" altLang="ja-JP" sz="1100" dirty="0"/>
          </a:p>
          <a:p>
            <a:r>
              <a:rPr lang="ja-JP" altLang="en-US" sz="1100" dirty="0" smtClean="0"/>
              <a:t>　　　</a:t>
            </a:r>
            <a:endParaRPr lang="en-US" altLang="ja-JP" sz="1100" dirty="0" smtClean="0"/>
          </a:p>
          <a:p>
            <a:r>
              <a:rPr lang="ja-JP" altLang="en-US" sz="1100" dirty="0"/>
              <a:t>　</a:t>
            </a:r>
            <a:r>
              <a:rPr lang="ja-JP" altLang="en-US" sz="1600" dirty="0" smtClean="0"/>
              <a:t>　　　　　　　　　　　　　　　</a:t>
            </a:r>
            <a:endParaRPr kumimoji="1" lang="ja-JP" altLang="en-US" sz="1600" dirty="0"/>
          </a:p>
        </p:txBody>
      </p:sp>
      <p:sp>
        <p:nvSpPr>
          <p:cNvPr id="12" name="正方形/長方形 11"/>
          <p:cNvSpPr/>
          <p:nvPr/>
        </p:nvSpPr>
        <p:spPr>
          <a:xfrm>
            <a:off x="4764270" y="654750"/>
            <a:ext cx="4176464" cy="56531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5610693" y="4657523"/>
            <a:ext cx="2808312" cy="2062103"/>
          </a:xfrm>
          <a:prstGeom prst="rect">
            <a:avLst/>
          </a:prstGeom>
          <a:noFill/>
        </p:spPr>
        <p:txBody>
          <a:bodyPr wrap="square" rtlCol="0">
            <a:spAutoFit/>
          </a:bodyPr>
          <a:lstStyle/>
          <a:p>
            <a:r>
              <a:rPr kumimoji="1" lang="ja-JP" altLang="en-US" sz="1100" dirty="0" smtClean="0"/>
              <a:t>ワンストップ窓口構成機関</a:t>
            </a:r>
            <a:endParaRPr kumimoji="1" lang="en-US" altLang="ja-JP" sz="1100" dirty="0" smtClean="0"/>
          </a:p>
          <a:p>
            <a:r>
              <a:rPr kumimoji="1" lang="ja-JP" altLang="en-US" sz="1100" dirty="0" smtClean="0"/>
              <a:t>・城東区役所保健福祉課</a:t>
            </a:r>
            <a:endParaRPr kumimoji="1" lang="en-US" altLang="ja-JP" sz="1100" dirty="0" smtClean="0"/>
          </a:p>
          <a:p>
            <a:r>
              <a:rPr lang="ja-JP" altLang="en-US" sz="1100" dirty="0"/>
              <a:t>　</a:t>
            </a:r>
            <a:r>
              <a:rPr lang="ja-JP" altLang="en-US" sz="1100" dirty="0" smtClean="0"/>
              <a:t>　６９３０－９１４２</a:t>
            </a:r>
            <a:endParaRPr lang="en-US" altLang="ja-JP" sz="1100" dirty="0" smtClean="0"/>
          </a:p>
          <a:p>
            <a:r>
              <a:rPr lang="ja-JP" altLang="en-US" sz="1100" dirty="0" smtClean="0"/>
              <a:t>・城東区社会福祉協議会見守り相談室</a:t>
            </a:r>
            <a:endParaRPr lang="en-US" altLang="ja-JP" sz="1100" dirty="0" smtClean="0"/>
          </a:p>
          <a:p>
            <a:r>
              <a:rPr lang="ja-JP" altLang="en-US" sz="1100" dirty="0"/>
              <a:t>　</a:t>
            </a:r>
            <a:r>
              <a:rPr lang="ja-JP" altLang="en-US" sz="1100" dirty="0" smtClean="0"/>
              <a:t>　６９３６－１１３１</a:t>
            </a:r>
            <a:endParaRPr lang="en-US" altLang="ja-JP" sz="1100" dirty="0" smtClean="0"/>
          </a:p>
          <a:p>
            <a:r>
              <a:rPr lang="ja-JP" altLang="en-US" sz="1100" dirty="0" smtClean="0"/>
              <a:t>・城陽包括支援センター</a:t>
            </a:r>
            <a:endParaRPr lang="en-US" altLang="ja-JP" sz="1100" dirty="0" smtClean="0"/>
          </a:p>
          <a:p>
            <a:r>
              <a:rPr lang="ja-JP" altLang="en-US" sz="1100" dirty="0"/>
              <a:t>　</a:t>
            </a:r>
            <a:r>
              <a:rPr lang="ja-JP" altLang="en-US" sz="1100" dirty="0" smtClean="0"/>
              <a:t>　６９６３－６７００</a:t>
            </a:r>
            <a:endParaRPr lang="en-US" altLang="ja-JP" sz="1100" dirty="0" smtClean="0"/>
          </a:p>
          <a:p>
            <a:r>
              <a:rPr lang="ja-JP" altLang="en-US" sz="1100" dirty="0" smtClean="0"/>
              <a:t>　</a:t>
            </a:r>
            <a:endParaRPr kumimoji="1" lang="en-US" altLang="ja-JP" sz="1100" dirty="0" smtClean="0"/>
          </a:p>
          <a:p>
            <a:endParaRPr lang="en-US" altLang="ja-JP" sz="1100" dirty="0"/>
          </a:p>
          <a:p>
            <a:endParaRPr kumimoji="1" lang="en-US" altLang="ja-JP" sz="1100" dirty="0" smtClean="0"/>
          </a:p>
          <a:p>
            <a:endParaRPr kumimoji="1" lang="ja-JP" altLang="en-US" dirty="0"/>
          </a:p>
        </p:txBody>
      </p:sp>
      <p:sp>
        <p:nvSpPr>
          <p:cNvPr id="35" name="正方形/長方形 34"/>
          <p:cNvSpPr/>
          <p:nvPr/>
        </p:nvSpPr>
        <p:spPr>
          <a:xfrm>
            <a:off x="5574683" y="4621857"/>
            <a:ext cx="2844322" cy="13227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正方形/長方形 35"/>
          <p:cNvSpPr/>
          <p:nvPr/>
        </p:nvSpPr>
        <p:spPr>
          <a:xfrm>
            <a:off x="0" y="-33691"/>
            <a:ext cx="9144000" cy="523220"/>
          </a:xfrm>
          <a:prstGeom prst="rect">
            <a:avLst/>
          </a:prstGeom>
          <a:solidFill>
            <a:srgbClr val="FFC000"/>
          </a:solidFill>
        </p:spPr>
        <p:txBody>
          <a:bodyPr wrap="square">
            <a:spAutoFit/>
          </a:bodyPr>
          <a:lstStyle/>
          <a:p>
            <a:pPr lvl="0" indent="381000" fontAlgn="base">
              <a:spcBef>
                <a:spcPct val="0"/>
              </a:spcBef>
              <a:spcAft>
                <a:spcPct val="0"/>
              </a:spcAft>
            </a:pPr>
            <a:r>
              <a:rPr lang="ja-JP" altLang="en-US" sz="2800" b="1" dirty="0" smtClean="0">
                <a:solidFill>
                  <a:schemeClr val="accent6">
                    <a:lumMod val="50000"/>
                  </a:schemeClr>
                </a:solidFill>
                <a:latin typeface="Meiryo UI" pitchFamily="50" charset="-128"/>
                <a:ea typeface="Meiryo UI" pitchFamily="50" charset="-128"/>
                <a:cs typeface="Meiryo UI" pitchFamily="50" charset="-128"/>
              </a:rPr>
              <a:t>◆ワンストップ窓口 （本人・支援者用）案内</a:t>
            </a:r>
            <a:endParaRPr lang="en-US" altLang="ja-JP" sz="2800" b="1" u="sng" dirty="0">
              <a:solidFill>
                <a:schemeClr val="accent6">
                  <a:lumMod val="50000"/>
                </a:schemeClr>
              </a:solidFill>
              <a:latin typeface="Meiryo UI" pitchFamily="50" charset="-128"/>
              <a:ea typeface="Meiryo UI" pitchFamily="50" charset="-128"/>
              <a:cs typeface="Meiryo UI" pitchFamily="50" charset="-128"/>
            </a:endParaRPr>
          </a:p>
        </p:txBody>
      </p:sp>
      <p:sp>
        <p:nvSpPr>
          <p:cNvPr id="13" name="テキスト ボックス 12"/>
          <p:cNvSpPr txBox="1"/>
          <p:nvPr/>
        </p:nvSpPr>
        <p:spPr>
          <a:xfrm>
            <a:off x="827584" y="6561091"/>
            <a:ext cx="8293277"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latin typeface="Meiryo UI" pitchFamily="50" charset="-128"/>
                <a:ea typeface="Meiryo UI" pitchFamily="50" charset="-128"/>
                <a:cs typeface="Meiryo UI" pitchFamily="50" charset="-128"/>
              </a:rPr>
              <a:t>平成</a:t>
            </a:r>
            <a:r>
              <a:rPr lang="en-US" altLang="ja-JP" sz="1200" dirty="0" smtClean="0">
                <a:latin typeface="Meiryo UI" pitchFamily="50" charset="-128"/>
                <a:ea typeface="Meiryo UI" pitchFamily="50" charset="-128"/>
                <a:cs typeface="Meiryo UI" pitchFamily="50" charset="-128"/>
              </a:rPr>
              <a:t>28</a:t>
            </a:r>
            <a:r>
              <a:rPr lang="ja-JP" altLang="en-US" sz="1200" dirty="0" smtClean="0">
                <a:latin typeface="Meiryo UI" pitchFamily="50" charset="-128"/>
                <a:ea typeface="Meiryo UI" pitchFamily="50" charset="-128"/>
                <a:cs typeface="Meiryo UI" pitchFamily="50" charset="-128"/>
              </a:rPr>
              <a:t>年３月「森之宮地域における孤立化防止に向けた早期介入・支援のためのネットワーク検討会議とりまとめ（案）」より抜粋</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447695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8" name="表 37"/>
          <p:cNvGraphicFramePr>
            <a:graphicFrameLocks noGrp="1"/>
          </p:cNvGraphicFramePr>
          <p:nvPr>
            <p:extLst>
              <p:ext uri="{D42A27DB-BD31-4B8C-83A1-F6EECF244321}">
                <p14:modId xmlns:p14="http://schemas.microsoft.com/office/powerpoint/2010/main" val="529256376"/>
              </p:ext>
            </p:extLst>
          </p:nvPr>
        </p:nvGraphicFramePr>
        <p:xfrm>
          <a:off x="125760" y="558903"/>
          <a:ext cx="8892480" cy="6048672"/>
        </p:xfrm>
        <a:graphic>
          <a:graphicData uri="http://schemas.openxmlformats.org/drawingml/2006/table">
            <a:tbl>
              <a:tblPr firstRow="1" bandRow="1">
                <a:tableStyleId>{5940675A-B579-460E-94D1-54222C63F5DA}</a:tableStyleId>
              </a:tblPr>
              <a:tblGrid>
                <a:gridCol w="1763797"/>
                <a:gridCol w="7128683"/>
              </a:tblGrid>
              <a:tr h="1889173">
                <a:tc>
                  <a:txBody>
                    <a:bodyPr/>
                    <a:lstStyle/>
                    <a:p>
                      <a:pPr algn="l"/>
                      <a:r>
                        <a:rPr kumimoji="1" lang="ja-JP" altLang="en-US" sz="1600" dirty="0" smtClean="0">
                          <a:solidFill>
                            <a:schemeClr val="tx1"/>
                          </a:solidFill>
                          <a:latin typeface="Meiryo UI" pitchFamily="50" charset="-128"/>
                          <a:ea typeface="Meiryo UI" pitchFamily="50" charset="-128"/>
                          <a:cs typeface="Meiryo UI" pitchFamily="50" charset="-128"/>
                        </a:rPr>
                        <a:t>現状認識</a:t>
                      </a:r>
                      <a:endParaRPr kumimoji="1" lang="en-US" altLang="ja-JP" sz="1600" dirty="0" smtClean="0">
                        <a:solidFill>
                          <a:schemeClr val="tx1"/>
                        </a:solidFill>
                        <a:latin typeface="Meiryo UI" pitchFamily="50" charset="-128"/>
                        <a:ea typeface="Meiryo UI" pitchFamily="50" charset="-128"/>
                        <a:cs typeface="Meiryo UI" pitchFamily="50" charset="-128"/>
                      </a:endParaRPr>
                    </a:p>
                    <a:p>
                      <a:pPr algn="l"/>
                      <a:r>
                        <a:rPr kumimoji="1" lang="ja-JP" altLang="en-US" sz="1600" dirty="0" smtClean="0">
                          <a:solidFill>
                            <a:schemeClr val="tx1"/>
                          </a:solidFill>
                          <a:latin typeface="Meiryo UI" pitchFamily="50" charset="-128"/>
                          <a:ea typeface="Meiryo UI" pitchFamily="50" charset="-128"/>
                          <a:cs typeface="Meiryo UI" pitchFamily="50" charset="-128"/>
                        </a:rPr>
                        <a:t>（</a:t>
                      </a:r>
                      <a:r>
                        <a:rPr kumimoji="1" lang="en-US" altLang="ja-JP" sz="1600" dirty="0" smtClean="0">
                          <a:solidFill>
                            <a:schemeClr val="tx1"/>
                          </a:solidFill>
                          <a:latin typeface="Meiryo UI" pitchFamily="50" charset="-128"/>
                          <a:ea typeface="Meiryo UI" pitchFamily="50" charset="-128"/>
                          <a:cs typeface="Meiryo UI" pitchFamily="50" charset="-128"/>
                        </a:rPr>
                        <a:t>Why)</a:t>
                      </a:r>
                      <a:endParaRPr kumimoji="1" lang="ja-JP" altLang="en-US" sz="1600" dirty="0">
                        <a:solidFill>
                          <a:schemeClr val="tx1"/>
                        </a:solidFill>
                        <a:latin typeface="Meiryo UI" pitchFamily="50" charset="-128"/>
                        <a:ea typeface="Meiryo UI" pitchFamily="50" charset="-128"/>
                        <a:cs typeface="Meiryo UI" pitchFamily="50" charset="-128"/>
                      </a:endParaRPr>
                    </a:p>
                  </a:txBody>
                  <a:tcPr anchor="ctr">
                    <a:lnR w="12700" cap="flat" cmpd="sng" algn="ctr">
                      <a:solidFill>
                        <a:schemeClr val="tx1"/>
                      </a:solidFill>
                      <a:prstDash val="solid"/>
                      <a:round/>
                      <a:headEnd type="none" w="med" len="med"/>
                      <a:tailEnd type="none" w="med" len="med"/>
                    </a:lnR>
                    <a:solidFill>
                      <a:schemeClr val="bg2">
                        <a:lumMod val="90000"/>
                      </a:schemeClr>
                    </a:solidFill>
                  </a:tcPr>
                </a:tc>
                <a:tc>
                  <a:txBody>
                    <a:bodyPr/>
                    <a:lstStyle/>
                    <a:p>
                      <a:pPr marL="185738" indent="-185738">
                        <a:spcBef>
                          <a:spcPts val="0"/>
                        </a:spcBef>
                      </a:pPr>
                      <a:r>
                        <a:rPr kumimoji="1" lang="ja-JP" altLang="en-US" sz="1600" dirty="0" smtClean="0">
                          <a:solidFill>
                            <a:schemeClr val="tx1"/>
                          </a:solidFill>
                          <a:latin typeface="Meiryo UI" pitchFamily="50" charset="-128"/>
                          <a:ea typeface="Meiryo UI" pitchFamily="50" charset="-128"/>
                          <a:cs typeface="Meiryo UI" pitchFamily="50" charset="-128"/>
                        </a:rPr>
                        <a:t>●府は、三大都市圏で最も早く超高齢社会に突入。今後、さらに医療・介護ニーズが急増するが、サービスや施設、人材が不足。</a:t>
                      </a:r>
                      <a:endParaRPr kumimoji="1" lang="en-US" altLang="ja-JP" sz="1600" dirty="0" smtClean="0">
                        <a:solidFill>
                          <a:schemeClr val="tx1"/>
                        </a:solidFill>
                        <a:latin typeface="Meiryo UI" pitchFamily="50" charset="-128"/>
                        <a:ea typeface="Meiryo UI" pitchFamily="50" charset="-128"/>
                        <a:cs typeface="Meiryo UI" pitchFamily="50" charset="-128"/>
                      </a:endParaRPr>
                    </a:p>
                    <a:p>
                      <a:pPr marL="92075" indent="-92075">
                        <a:spcBef>
                          <a:spcPts val="0"/>
                        </a:spcBef>
                      </a:pPr>
                      <a:r>
                        <a:rPr kumimoji="1" lang="ja-JP" altLang="en-US" sz="1600" dirty="0" smtClean="0">
                          <a:solidFill>
                            <a:schemeClr val="tx1"/>
                          </a:solidFill>
                          <a:latin typeface="Meiryo UI" pitchFamily="50" charset="-128"/>
                          <a:ea typeface="Meiryo UI" pitchFamily="50" charset="-128"/>
                          <a:cs typeface="Meiryo UI" pitchFamily="50" charset="-128"/>
                        </a:rPr>
                        <a:t>　　－</a:t>
                      </a:r>
                      <a:r>
                        <a:rPr kumimoji="1" lang="en-US" altLang="ja-JP" sz="1600" dirty="0" smtClean="0">
                          <a:solidFill>
                            <a:schemeClr val="tx1"/>
                          </a:solidFill>
                          <a:latin typeface="Meiryo UI" pitchFamily="50" charset="-128"/>
                          <a:ea typeface="Meiryo UI" pitchFamily="50" charset="-128"/>
                          <a:cs typeface="Meiryo UI" pitchFamily="50" charset="-128"/>
                        </a:rPr>
                        <a:t>2025</a:t>
                      </a:r>
                      <a:r>
                        <a:rPr kumimoji="1" lang="ja-JP" altLang="en-US" sz="1600" dirty="0" smtClean="0">
                          <a:solidFill>
                            <a:schemeClr val="tx1"/>
                          </a:solidFill>
                          <a:latin typeface="Meiryo UI" pitchFamily="50" charset="-128"/>
                          <a:ea typeface="Meiryo UI" pitchFamily="50" charset="-128"/>
                          <a:cs typeface="Meiryo UI" pitchFamily="50" charset="-128"/>
                        </a:rPr>
                        <a:t>年、要介護・支援は</a:t>
                      </a:r>
                      <a:r>
                        <a:rPr kumimoji="1" lang="en-US" altLang="ja-JP" sz="1600" dirty="0" smtClean="0">
                          <a:solidFill>
                            <a:schemeClr val="tx1"/>
                          </a:solidFill>
                          <a:latin typeface="Meiryo UI" pitchFamily="50" charset="-128"/>
                          <a:ea typeface="Meiryo UI" pitchFamily="50" charset="-128"/>
                          <a:cs typeface="Meiryo UI" pitchFamily="50" charset="-128"/>
                        </a:rPr>
                        <a:t>23.5</a:t>
                      </a:r>
                      <a:r>
                        <a:rPr kumimoji="1" lang="ja-JP" altLang="en-US" sz="1600" dirty="0" smtClean="0">
                          <a:solidFill>
                            <a:schemeClr val="tx1"/>
                          </a:solidFill>
                          <a:latin typeface="Meiryo UI" pitchFamily="50" charset="-128"/>
                          <a:ea typeface="Meiryo UI" pitchFamily="50" charset="-128"/>
                          <a:cs typeface="Meiryo UI" pitchFamily="50" charset="-128"/>
                        </a:rPr>
                        <a:t>万人増、介護保険施設入所は</a:t>
                      </a:r>
                      <a:r>
                        <a:rPr kumimoji="1" lang="en-US" altLang="ja-JP" sz="1600" dirty="0" smtClean="0">
                          <a:solidFill>
                            <a:schemeClr val="tx1"/>
                          </a:solidFill>
                          <a:latin typeface="Meiryo UI" pitchFamily="50" charset="-128"/>
                          <a:ea typeface="Meiryo UI" pitchFamily="50" charset="-128"/>
                          <a:cs typeface="Meiryo UI" pitchFamily="50" charset="-128"/>
                        </a:rPr>
                        <a:t>2.1</a:t>
                      </a:r>
                      <a:r>
                        <a:rPr kumimoji="1" lang="ja-JP" altLang="en-US" sz="1600" dirty="0" smtClean="0">
                          <a:solidFill>
                            <a:schemeClr val="tx1"/>
                          </a:solidFill>
                          <a:latin typeface="Meiryo UI" pitchFamily="50" charset="-128"/>
                          <a:ea typeface="Meiryo UI" pitchFamily="50" charset="-128"/>
                          <a:cs typeface="Meiryo UI" pitchFamily="50" charset="-128"/>
                        </a:rPr>
                        <a:t>万人増</a:t>
                      </a:r>
                      <a:endParaRPr kumimoji="1" lang="en-US" altLang="ja-JP" sz="1600" dirty="0" smtClean="0">
                        <a:solidFill>
                          <a:schemeClr val="tx1"/>
                        </a:solidFill>
                        <a:latin typeface="Meiryo UI" pitchFamily="50" charset="-128"/>
                        <a:ea typeface="Meiryo UI" pitchFamily="50" charset="-128"/>
                        <a:cs typeface="Meiryo UI" pitchFamily="50" charset="-128"/>
                      </a:endParaRPr>
                    </a:p>
                    <a:p>
                      <a:pPr marL="92075" indent="-92075">
                        <a:lnSpc>
                          <a:spcPts val="120"/>
                        </a:lnSpc>
                        <a:spcBef>
                          <a:spcPts val="0"/>
                        </a:spcBef>
                      </a:pPr>
                      <a:r>
                        <a:rPr kumimoji="1" lang="ja-JP" altLang="en-US" sz="1600" dirty="0" smtClean="0">
                          <a:solidFill>
                            <a:schemeClr val="tx1"/>
                          </a:solidFill>
                          <a:latin typeface="Meiryo UI" pitchFamily="50" charset="-128"/>
                          <a:ea typeface="Meiryo UI" pitchFamily="50" charset="-128"/>
                          <a:cs typeface="Meiryo UI" pitchFamily="50" charset="-128"/>
                        </a:rPr>
                        <a:t>　　</a:t>
                      </a:r>
                      <a:endParaRPr kumimoji="1" lang="en-US" altLang="ja-JP" sz="1600" dirty="0" smtClean="0">
                        <a:solidFill>
                          <a:schemeClr val="tx1"/>
                        </a:solidFill>
                        <a:latin typeface="Meiryo UI" pitchFamily="50" charset="-128"/>
                        <a:ea typeface="Meiryo UI" pitchFamily="50" charset="-128"/>
                        <a:cs typeface="Meiryo UI" pitchFamily="50" charset="-128"/>
                      </a:endParaRPr>
                    </a:p>
                    <a:p>
                      <a:pPr marL="92075" indent="-92075">
                        <a:lnSpc>
                          <a:spcPts val="0"/>
                        </a:lnSpc>
                        <a:spcBef>
                          <a:spcPts val="0"/>
                        </a:spcBef>
                      </a:pPr>
                      <a:endParaRPr kumimoji="1" lang="en-US" altLang="ja-JP" sz="1600" dirty="0" smtClean="0">
                        <a:solidFill>
                          <a:schemeClr val="tx1"/>
                        </a:solidFill>
                        <a:latin typeface="Meiryo UI" pitchFamily="50" charset="-128"/>
                        <a:ea typeface="Meiryo UI" pitchFamily="50" charset="-128"/>
                        <a:cs typeface="Meiryo UI" pitchFamily="50" charset="-128"/>
                      </a:endParaRPr>
                    </a:p>
                    <a:p>
                      <a:pPr marL="177800" indent="-177800">
                        <a:spcBef>
                          <a:spcPts val="1200"/>
                        </a:spcBef>
                      </a:pPr>
                      <a:r>
                        <a:rPr kumimoji="1" lang="ja-JP" altLang="en-US" sz="1600" dirty="0" smtClean="0">
                          <a:solidFill>
                            <a:schemeClr val="tx1"/>
                          </a:solidFill>
                          <a:latin typeface="Meiryo UI" pitchFamily="50" charset="-128"/>
                          <a:ea typeface="Meiryo UI" pitchFamily="50" charset="-128"/>
                          <a:cs typeface="Meiryo UI" pitchFamily="50" charset="-128"/>
                        </a:rPr>
                        <a:t>●個人の</a:t>
                      </a:r>
                      <a:r>
                        <a:rPr kumimoji="1" lang="en-US" altLang="ja-JP" sz="1600" dirty="0" smtClean="0">
                          <a:solidFill>
                            <a:schemeClr val="tx1"/>
                          </a:solidFill>
                          <a:latin typeface="Meiryo UI" pitchFamily="50" charset="-128"/>
                          <a:ea typeface="Meiryo UI" pitchFamily="50" charset="-128"/>
                          <a:cs typeface="Meiryo UI" pitchFamily="50" charset="-128"/>
                        </a:rPr>
                        <a:t>ADL</a:t>
                      </a:r>
                      <a:r>
                        <a:rPr kumimoji="1" lang="ja-JP" altLang="en-US" sz="1600" dirty="0" smtClean="0">
                          <a:solidFill>
                            <a:schemeClr val="tx1"/>
                          </a:solidFill>
                          <a:latin typeface="Meiryo UI" pitchFamily="50" charset="-128"/>
                          <a:ea typeface="Meiryo UI" pitchFamily="50" charset="-128"/>
                          <a:cs typeface="Meiryo UI" pitchFamily="50" charset="-128"/>
                        </a:rPr>
                        <a:t>の低下、高齢者のみの単独・夫婦世帯の増加等世帯機能の弱体化が進み、住まいや移動手段なども含め</a:t>
                      </a:r>
                      <a:r>
                        <a:rPr kumimoji="1" lang="ja-JP" altLang="en-US" sz="1600" dirty="0" smtClean="0">
                          <a:solidFill>
                            <a:srgbClr val="FF0000"/>
                          </a:solidFill>
                          <a:latin typeface="Meiryo UI" pitchFamily="50" charset="-128"/>
                          <a:ea typeface="Meiryo UI" pitchFamily="50" charset="-128"/>
                          <a:cs typeface="Meiryo UI" pitchFamily="50" charset="-128"/>
                        </a:rPr>
                        <a:t>高齢者の生活を支える社会的環境が必要</a:t>
                      </a:r>
                      <a:r>
                        <a:rPr kumimoji="1" lang="ja-JP" altLang="en-US" sz="1600" dirty="0" smtClean="0">
                          <a:solidFill>
                            <a:schemeClr val="tx1"/>
                          </a:solidFill>
                          <a:latin typeface="Meiryo UI" pitchFamily="50" charset="-128"/>
                          <a:ea typeface="Meiryo UI" pitchFamily="50" charset="-128"/>
                          <a:cs typeface="Meiryo UI" pitchFamily="50" charset="-128"/>
                        </a:rPr>
                        <a:t>。</a:t>
                      </a:r>
                      <a:endParaRPr kumimoji="1" lang="en-US" altLang="ja-JP" sz="1600" dirty="0" smtClean="0">
                        <a:solidFill>
                          <a:schemeClr val="tx1"/>
                        </a:solidFill>
                        <a:latin typeface="Meiryo UI" pitchFamily="50" charset="-128"/>
                        <a:ea typeface="Meiryo UI" pitchFamily="50" charset="-128"/>
                        <a:cs typeface="Meiryo UI" pitchFamily="50" charset="-128"/>
                      </a:endParaRPr>
                    </a:p>
                    <a:p>
                      <a:pPr marL="185738" indent="-185738">
                        <a:spcBef>
                          <a:spcPts val="1200"/>
                        </a:spcBef>
                      </a:pPr>
                      <a:r>
                        <a:rPr kumimoji="1" lang="ja-JP" altLang="en-US" sz="1600" dirty="0" smtClean="0">
                          <a:solidFill>
                            <a:schemeClr val="tx1"/>
                          </a:solidFill>
                          <a:latin typeface="Meiryo UI" pitchFamily="50" charset="-128"/>
                          <a:ea typeface="Meiryo UI" pitchFamily="50" charset="-128"/>
                          <a:cs typeface="Meiryo UI" pitchFamily="50" charset="-128"/>
                        </a:rPr>
                        <a:t>●</a:t>
                      </a:r>
                      <a:r>
                        <a:rPr kumimoji="1" lang="ja-JP" altLang="en-US" sz="1600" dirty="0" smtClean="0">
                          <a:solidFill>
                            <a:srgbClr val="FF0000"/>
                          </a:solidFill>
                          <a:latin typeface="Meiryo UI" pitchFamily="50" charset="-128"/>
                          <a:ea typeface="Meiryo UI" pitchFamily="50" charset="-128"/>
                          <a:cs typeface="Meiryo UI" pitchFamily="50" charset="-128"/>
                        </a:rPr>
                        <a:t>従来の住環境や地域サービスなど社会経済システムとその基盤となるインフラでは、</a:t>
                      </a:r>
                      <a:r>
                        <a:rPr kumimoji="1" lang="ja-JP" altLang="en-US" sz="1600" dirty="0" smtClean="0">
                          <a:solidFill>
                            <a:schemeClr val="tx1"/>
                          </a:solidFill>
                          <a:latin typeface="Meiryo UI" pitchFamily="50" charset="-128"/>
                          <a:ea typeface="Meiryo UI" pitchFamily="50" charset="-128"/>
                          <a:cs typeface="Meiryo UI" pitchFamily="50" charset="-128"/>
                        </a:rPr>
                        <a:t>人口減少時代の超高齢社会に</a:t>
                      </a:r>
                      <a:r>
                        <a:rPr kumimoji="1" lang="ja-JP" altLang="en-US" sz="1600" dirty="0" smtClean="0">
                          <a:solidFill>
                            <a:srgbClr val="FF0000"/>
                          </a:solidFill>
                          <a:latin typeface="Meiryo UI" pitchFamily="50" charset="-128"/>
                          <a:ea typeface="Meiryo UI" pitchFamily="50" charset="-128"/>
                          <a:cs typeface="Meiryo UI" pitchFamily="50" charset="-128"/>
                        </a:rPr>
                        <a:t>対応できないため、変革が急務</a:t>
                      </a:r>
                      <a:r>
                        <a:rPr kumimoji="1" lang="ja-JP" altLang="en-US" sz="1600" dirty="0" smtClean="0">
                          <a:solidFill>
                            <a:schemeClr val="tx1"/>
                          </a:solidFill>
                          <a:latin typeface="Meiryo UI" pitchFamily="50" charset="-128"/>
                          <a:ea typeface="Meiryo UI" pitchFamily="50" charset="-128"/>
                          <a:cs typeface="Meiryo UI" pitchFamily="50" charset="-128"/>
                        </a:rPr>
                        <a:t>。</a:t>
                      </a:r>
                      <a:endParaRPr kumimoji="1" lang="en-US" altLang="ja-JP" sz="1600" dirty="0" smtClean="0">
                        <a:solidFill>
                          <a:schemeClr val="tx1"/>
                        </a:solidFill>
                        <a:latin typeface="Meiryo UI" pitchFamily="50" charset="-128"/>
                        <a:ea typeface="Meiryo UI" pitchFamily="50" charset="-128"/>
                        <a:cs typeface="Meiryo UI" pitchFamily="50" charset="-128"/>
                      </a:endParaRPr>
                    </a:p>
                  </a:txBody>
                  <a:tcPr marL="36000" marR="36000">
                    <a:lnL w="12700" cap="flat" cmpd="sng" algn="ctr">
                      <a:solidFill>
                        <a:schemeClr val="tx1"/>
                      </a:solidFill>
                      <a:prstDash val="solid"/>
                      <a:round/>
                      <a:headEnd type="none" w="med" len="med"/>
                      <a:tailEnd type="none" w="med" len="med"/>
                    </a:lnL>
                  </a:tcPr>
                </a:tc>
              </a:tr>
              <a:tr h="1539326">
                <a:tc>
                  <a:txBody>
                    <a:bodyPr/>
                    <a:lstStyle/>
                    <a:p>
                      <a:pPr algn="l"/>
                      <a:r>
                        <a:rPr kumimoji="1" lang="ja-JP" altLang="en-US" sz="1600" dirty="0" smtClean="0">
                          <a:solidFill>
                            <a:schemeClr val="tx1"/>
                          </a:solidFill>
                          <a:latin typeface="Meiryo UI" pitchFamily="50" charset="-128"/>
                          <a:ea typeface="Meiryo UI" pitchFamily="50" charset="-128"/>
                          <a:cs typeface="Meiryo UI" pitchFamily="50" charset="-128"/>
                        </a:rPr>
                        <a:t>戦略目標</a:t>
                      </a:r>
                      <a:endParaRPr kumimoji="1" lang="en-US" altLang="ja-JP" sz="1600" dirty="0" smtClean="0">
                        <a:solidFill>
                          <a:schemeClr val="tx1"/>
                        </a:solidFill>
                        <a:latin typeface="Meiryo UI" pitchFamily="50" charset="-128"/>
                        <a:ea typeface="Meiryo UI" pitchFamily="50" charset="-128"/>
                        <a:cs typeface="Meiryo UI" pitchFamily="50" charset="-128"/>
                      </a:endParaRPr>
                    </a:p>
                    <a:p>
                      <a:pPr algn="l"/>
                      <a:r>
                        <a:rPr kumimoji="1" lang="ja-JP" altLang="en-US" sz="1600" dirty="0" smtClean="0">
                          <a:solidFill>
                            <a:schemeClr val="tx1"/>
                          </a:solidFill>
                          <a:latin typeface="Meiryo UI" pitchFamily="50" charset="-128"/>
                          <a:ea typeface="Meiryo UI" pitchFamily="50" charset="-128"/>
                          <a:cs typeface="Meiryo UI" pitchFamily="50" charset="-128"/>
                        </a:rPr>
                        <a:t>（</a:t>
                      </a:r>
                      <a:r>
                        <a:rPr kumimoji="1" lang="en-US" altLang="ja-JP" sz="1600" dirty="0" smtClean="0">
                          <a:solidFill>
                            <a:schemeClr val="tx1"/>
                          </a:solidFill>
                          <a:latin typeface="Meiryo UI" pitchFamily="50" charset="-128"/>
                          <a:ea typeface="Meiryo UI" pitchFamily="50" charset="-128"/>
                          <a:cs typeface="Meiryo UI" pitchFamily="50" charset="-128"/>
                        </a:rPr>
                        <a:t>Vision</a:t>
                      </a:r>
                      <a:r>
                        <a:rPr kumimoji="1" lang="ja-JP" altLang="en-US" sz="1600" dirty="0" smtClean="0">
                          <a:solidFill>
                            <a:schemeClr val="tx1"/>
                          </a:solidFill>
                          <a:latin typeface="Meiryo UI" pitchFamily="50" charset="-128"/>
                          <a:ea typeface="Meiryo UI" pitchFamily="50" charset="-128"/>
                          <a:cs typeface="Meiryo UI" pitchFamily="50" charset="-128"/>
                        </a:rPr>
                        <a:t>）</a:t>
                      </a:r>
                      <a:endParaRPr kumimoji="1" lang="ja-JP" altLang="en-US" sz="1600" dirty="0">
                        <a:solidFill>
                          <a:schemeClr val="tx1"/>
                        </a:solidFill>
                        <a:latin typeface="Meiryo UI" pitchFamily="50" charset="-128"/>
                        <a:ea typeface="Meiryo UI" pitchFamily="50" charset="-128"/>
                        <a:cs typeface="Meiryo UI" pitchFamily="50" charset="-128"/>
                      </a:endParaRPr>
                    </a:p>
                  </a:txBody>
                  <a:tcPr anchor="ctr">
                    <a:lnR w="12700" cap="flat" cmpd="sng" algn="ctr">
                      <a:solidFill>
                        <a:schemeClr val="tx1"/>
                      </a:solidFill>
                      <a:prstDash val="solid"/>
                      <a:round/>
                      <a:headEnd type="none" w="med" len="med"/>
                      <a:tailEnd type="none" w="med" len="med"/>
                    </a:lnR>
                    <a:solidFill>
                      <a:schemeClr val="bg2">
                        <a:lumMod val="90000"/>
                      </a:schemeClr>
                    </a:solidFill>
                  </a:tcPr>
                </a:tc>
                <a:tc>
                  <a:txBody>
                    <a:bodyPr/>
                    <a:lstStyle/>
                    <a:p>
                      <a:pPr marL="177800" marR="0" indent="-17780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ja-JP" altLang="en-US" sz="1600" dirty="0" smtClean="0">
                          <a:solidFill>
                            <a:schemeClr val="tx1"/>
                          </a:solidFill>
                          <a:latin typeface="Meiryo UI" pitchFamily="50" charset="-128"/>
                          <a:ea typeface="Meiryo UI" pitchFamily="50" charset="-128"/>
                          <a:cs typeface="Meiryo UI" pitchFamily="50" charset="-128"/>
                        </a:rPr>
                        <a:t>●</a:t>
                      </a:r>
                      <a:r>
                        <a:rPr lang="ja-JP" altLang="en-US" sz="1600" dirty="0" smtClean="0">
                          <a:solidFill>
                            <a:srgbClr val="FF0000"/>
                          </a:solidFill>
                          <a:latin typeface="Meiryo UI" pitchFamily="50" charset="-128"/>
                          <a:ea typeface="Meiryo UI" pitchFamily="50" charset="-128"/>
                          <a:cs typeface="Meiryo UI" pitchFamily="50" charset="-128"/>
                        </a:rPr>
                        <a:t>今いる住民が住み慣れた地域で安心して快適に住み続けられ、多様な世代の新たな住民を惹きつける、超高齢社会における課題解決型の活気あるまちのモデルを実現</a:t>
                      </a:r>
                      <a:r>
                        <a:rPr lang="ja-JP" altLang="en-US" sz="1600" dirty="0" smtClean="0">
                          <a:solidFill>
                            <a:schemeClr val="tx1"/>
                          </a:solidFill>
                          <a:latin typeface="Meiryo UI" pitchFamily="50" charset="-128"/>
                          <a:ea typeface="Meiryo UI" pitchFamily="50" charset="-128"/>
                          <a:cs typeface="Meiryo UI" pitchFamily="50" charset="-128"/>
                        </a:rPr>
                        <a:t>。</a:t>
                      </a:r>
                      <a:endParaRPr lang="en-US" altLang="ja-JP" sz="1600" dirty="0" smtClean="0">
                        <a:solidFill>
                          <a:schemeClr val="tx1"/>
                        </a:solidFill>
                        <a:latin typeface="Meiryo UI" pitchFamily="50" charset="-128"/>
                        <a:ea typeface="Meiryo UI" pitchFamily="50" charset="-128"/>
                        <a:cs typeface="Meiryo UI" pitchFamily="50" charset="-128"/>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latin typeface="Meiryo UI" pitchFamily="50" charset="-128"/>
                          <a:ea typeface="Meiryo UI" pitchFamily="50" charset="-128"/>
                          <a:cs typeface="Meiryo UI" pitchFamily="50" charset="-128"/>
                        </a:rPr>
                        <a:t>　・土地利用や移動手段など、</a:t>
                      </a:r>
                      <a:r>
                        <a:rPr lang="ja-JP" altLang="en-US" sz="1600" dirty="0" smtClean="0">
                          <a:solidFill>
                            <a:srgbClr val="FF0000"/>
                          </a:solidFill>
                          <a:latin typeface="Meiryo UI" pitchFamily="50" charset="-128"/>
                          <a:ea typeface="Meiryo UI" pitchFamily="50" charset="-128"/>
                          <a:cs typeface="Meiryo UI" pitchFamily="50" charset="-128"/>
                        </a:rPr>
                        <a:t>新たな視点で都市・住宅政策を展開</a:t>
                      </a:r>
                      <a:r>
                        <a:rPr lang="ja-JP" altLang="en-US" sz="1600" dirty="0" smtClean="0">
                          <a:solidFill>
                            <a:schemeClr val="tx1"/>
                          </a:solidFill>
                          <a:latin typeface="Meiryo UI" pitchFamily="50" charset="-128"/>
                          <a:ea typeface="Meiryo UI" pitchFamily="50" charset="-128"/>
                          <a:cs typeface="Meiryo UI" pitchFamily="50" charset="-128"/>
                        </a:rPr>
                        <a:t>する</a:t>
                      </a:r>
                      <a:endParaRPr lang="en-US" altLang="ja-JP" sz="1600" dirty="0" smtClean="0">
                        <a:solidFill>
                          <a:schemeClr val="tx1"/>
                        </a:solidFill>
                        <a:latin typeface="Meiryo UI" pitchFamily="50" charset="-128"/>
                        <a:ea typeface="Meiryo UI" pitchFamily="50" charset="-128"/>
                        <a:cs typeface="Meiryo UI" pitchFamily="50" charset="-128"/>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latin typeface="Meiryo UI" pitchFamily="50" charset="-128"/>
                          <a:ea typeface="Meiryo UI" pitchFamily="50" charset="-128"/>
                          <a:cs typeface="Meiryo UI" pitchFamily="50" charset="-128"/>
                        </a:rPr>
                        <a:t>　・</a:t>
                      </a:r>
                      <a:r>
                        <a:rPr lang="ja-JP" altLang="en-US" sz="1600" dirty="0" smtClean="0">
                          <a:solidFill>
                            <a:srgbClr val="FF0000"/>
                          </a:solidFill>
                          <a:latin typeface="Meiryo UI" pitchFamily="50" charset="-128"/>
                          <a:ea typeface="Meiryo UI" pitchFamily="50" charset="-128"/>
                          <a:cs typeface="Meiryo UI" pitchFamily="50" charset="-128"/>
                        </a:rPr>
                        <a:t>ストックを有効に活用</a:t>
                      </a:r>
                      <a:r>
                        <a:rPr lang="ja-JP" altLang="en-US" sz="1600" dirty="0" smtClean="0">
                          <a:solidFill>
                            <a:schemeClr val="tx1"/>
                          </a:solidFill>
                          <a:latin typeface="Meiryo UI" pitchFamily="50" charset="-128"/>
                          <a:ea typeface="Meiryo UI" pitchFamily="50" charset="-128"/>
                          <a:cs typeface="Meiryo UI" pitchFamily="50" charset="-128"/>
                        </a:rPr>
                        <a:t>するとともに、</a:t>
                      </a:r>
                      <a:r>
                        <a:rPr lang="ja-JP" altLang="en-US" sz="1600" dirty="0" smtClean="0">
                          <a:solidFill>
                            <a:srgbClr val="FF0000"/>
                          </a:solidFill>
                          <a:latin typeface="Meiryo UI" pitchFamily="50" charset="-128"/>
                          <a:ea typeface="Meiryo UI" pitchFamily="50" charset="-128"/>
                          <a:cs typeface="Meiryo UI" pitchFamily="50" charset="-128"/>
                        </a:rPr>
                        <a:t>新たな投資を呼び込み、まちの活力を再生</a:t>
                      </a:r>
                      <a:r>
                        <a:rPr lang="ja-JP" altLang="en-US" sz="1600" dirty="0" smtClean="0">
                          <a:solidFill>
                            <a:schemeClr val="tx1"/>
                          </a:solidFill>
                          <a:latin typeface="Meiryo UI" pitchFamily="50" charset="-128"/>
                          <a:ea typeface="Meiryo UI" pitchFamily="50" charset="-128"/>
                          <a:cs typeface="Meiryo UI" pitchFamily="50" charset="-128"/>
                        </a:rPr>
                        <a:t>する</a:t>
                      </a:r>
                      <a:endParaRPr lang="en-US" altLang="ja-JP" sz="1600" dirty="0" smtClean="0">
                        <a:solidFill>
                          <a:schemeClr val="tx1"/>
                        </a:solidFill>
                        <a:latin typeface="Meiryo UI" pitchFamily="50" charset="-128"/>
                        <a:ea typeface="Meiryo UI" pitchFamily="50" charset="-128"/>
                        <a:cs typeface="Meiryo UI" pitchFamily="50" charset="-128"/>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latin typeface="Meiryo UI" pitchFamily="50" charset="-128"/>
                          <a:ea typeface="Meiryo UI" pitchFamily="50" charset="-128"/>
                          <a:cs typeface="Meiryo UI" pitchFamily="50" charset="-128"/>
                        </a:rPr>
                        <a:t>　・高齢者や多世代混住の生活を総合的に支える課題解決型産業の振興に寄与する</a:t>
                      </a:r>
                      <a:endParaRPr lang="en-US" altLang="ja-JP" sz="1600" dirty="0" smtClean="0">
                        <a:solidFill>
                          <a:schemeClr val="tx1"/>
                        </a:solidFill>
                        <a:latin typeface="Meiryo UI" pitchFamily="50" charset="-128"/>
                        <a:ea typeface="Meiryo UI" pitchFamily="50" charset="-128"/>
                        <a:cs typeface="Meiryo UI" pitchFamily="50" charset="-128"/>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latin typeface="Meiryo UI" pitchFamily="50" charset="-128"/>
                          <a:ea typeface="Meiryo UI" pitchFamily="50" charset="-128"/>
                          <a:cs typeface="Meiryo UI" pitchFamily="50" charset="-128"/>
                        </a:rPr>
                        <a:t>　・</a:t>
                      </a:r>
                      <a:r>
                        <a:rPr lang="ja-JP" altLang="en-US" sz="1600" baseline="0" dirty="0" smtClean="0">
                          <a:solidFill>
                            <a:srgbClr val="FF0000"/>
                          </a:solidFill>
                          <a:latin typeface="Meiryo UI" pitchFamily="50" charset="-128"/>
                          <a:ea typeface="Meiryo UI" pitchFamily="50" charset="-128"/>
                          <a:cs typeface="Meiryo UI" pitchFamily="50" charset="-128"/>
                        </a:rPr>
                        <a:t>高齢者が、住み慣れた地域で支援やサービスを利用しながら</a:t>
                      </a:r>
                      <a:r>
                        <a:rPr lang="ja-JP" altLang="en-US" sz="1600" dirty="0" smtClean="0">
                          <a:solidFill>
                            <a:srgbClr val="FF0000"/>
                          </a:solidFill>
                          <a:latin typeface="Meiryo UI" pitchFamily="50" charset="-128"/>
                          <a:ea typeface="Meiryo UI" pitchFamily="50" charset="-128"/>
                          <a:cs typeface="Meiryo UI" pitchFamily="50" charset="-128"/>
                        </a:rPr>
                        <a:t>自立した生活</a:t>
                      </a:r>
                      <a:r>
                        <a:rPr lang="ja-JP" altLang="en-US" sz="1600" dirty="0" smtClean="0">
                          <a:solidFill>
                            <a:schemeClr val="tx1"/>
                          </a:solidFill>
                          <a:latin typeface="Meiryo UI" pitchFamily="50" charset="-128"/>
                          <a:ea typeface="Meiryo UI" pitchFamily="50" charset="-128"/>
                          <a:cs typeface="Meiryo UI" pitchFamily="50" charset="-128"/>
                        </a:rPr>
                        <a:t>を送る</a:t>
                      </a:r>
                      <a:endParaRPr lang="en-US" altLang="ja-JP" sz="1600" dirty="0" smtClean="0">
                        <a:solidFill>
                          <a:schemeClr val="tx1"/>
                        </a:solidFill>
                        <a:latin typeface="Meiryo UI" pitchFamily="50" charset="-128"/>
                        <a:ea typeface="Meiryo UI" pitchFamily="50" charset="-128"/>
                        <a:cs typeface="Meiryo UI" pitchFamily="50" charset="-128"/>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latin typeface="Meiryo UI" pitchFamily="50" charset="-128"/>
                          <a:ea typeface="Meiryo UI" pitchFamily="50" charset="-128"/>
                          <a:cs typeface="Meiryo UI" pitchFamily="50" charset="-128"/>
                        </a:rPr>
                        <a:t>　</a:t>
                      </a:r>
                      <a:endParaRPr lang="en-US" altLang="ja-JP" sz="1600" dirty="0" smtClean="0">
                        <a:solidFill>
                          <a:schemeClr val="tx1"/>
                        </a:solidFill>
                        <a:latin typeface="Meiryo UI" pitchFamily="50" charset="-128"/>
                        <a:ea typeface="Meiryo UI" pitchFamily="50" charset="-128"/>
                        <a:cs typeface="Meiryo UI" pitchFamily="50" charset="-128"/>
                      </a:endParaRPr>
                    </a:p>
                  </a:txBody>
                  <a:tcPr marL="36000" marR="36000">
                    <a:lnL w="12700" cap="flat" cmpd="sng" algn="ctr">
                      <a:solidFill>
                        <a:schemeClr val="tx1"/>
                      </a:solidFill>
                      <a:prstDash val="solid"/>
                      <a:round/>
                      <a:headEnd type="none" w="med" len="med"/>
                      <a:tailEnd type="none" w="med" len="med"/>
                    </a:lnL>
                  </a:tcPr>
                </a:tc>
              </a:tr>
              <a:tr h="2134468">
                <a:tc>
                  <a:txBody>
                    <a:bodyPr/>
                    <a:lstStyle/>
                    <a:p>
                      <a:pPr algn="l"/>
                      <a:r>
                        <a:rPr kumimoji="1" lang="ja-JP" altLang="en-US" sz="1600" dirty="0" smtClean="0">
                          <a:solidFill>
                            <a:schemeClr val="tx1"/>
                          </a:solidFill>
                          <a:latin typeface="Meiryo UI" pitchFamily="50" charset="-128"/>
                          <a:ea typeface="Meiryo UI" pitchFamily="50" charset="-128"/>
                          <a:cs typeface="Meiryo UI" pitchFamily="50" charset="-128"/>
                        </a:rPr>
                        <a:t>戦略行動</a:t>
                      </a:r>
                      <a:endParaRPr kumimoji="1" lang="en-US" altLang="ja-JP" sz="1600" dirty="0" smtClean="0">
                        <a:solidFill>
                          <a:schemeClr val="tx1"/>
                        </a:solidFill>
                        <a:latin typeface="Meiryo UI" pitchFamily="50" charset="-128"/>
                        <a:ea typeface="Meiryo UI" pitchFamily="50" charset="-128"/>
                        <a:cs typeface="Meiryo UI" pitchFamily="50" charset="-128"/>
                      </a:endParaRPr>
                    </a:p>
                    <a:p>
                      <a:pPr algn="l"/>
                      <a:r>
                        <a:rPr kumimoji="1" lang="ja-JP" altLang="en-US" sz="1600" dirty="0" smtClean="0">
                          <a:solidFill>
                            <a:schemeClr val="tx1"/>
                          </a:solidFill>
                          <a:latin typeface="Meiryo UI" pitchFamily="50" charset="-128"/>
                          <a:ea typeface="Meiryo UI" pitchFamily="50" charset="-128"/>
                          <a:cs typeface="Meiryo UI" pitchFamily="50" charset="-128"/>
                        </a:rPr>
                        <a:t>（</a:t>
                      </a:r>
                      <a:r>
                        <a:rPr kumimoji="1" lang="en-US" altLang="ja-JP" sz="1600" dirty="0" smtClean="0">
                          <a:solidFill>
                            <a:schemeClr val="tx1"/>
                          </a:solidFill>
                          <a:latin typeface="Meiryo UI" pitchFamily="50" charset="-128"/>
                          <a:ea typeface="Meiryo UI" pitchFamily="50" charset="-128"/>
                          <a:cs typeface="Meiryo UI" pitchFamily="50" charset="-128"/>
                        </a:rPr>
                        <a:t>Who/What</a:t>
                      </a:r>
                      <a:r>
                        <a:rPr kumimoji="1" lang="ja-JP" altLang="en-US" sz="1600" dirty="0" smtClean="0">
                          <a:solidFill>
                            <a:schemeClr val="tx1"/>
                          </a:solidFill>
                          <a:latin typeface="Meiryo UI" pitchFamily="50" charset="-128"/>
                          <a:ea typeface="Meiryo UI" pitchFamily="50" charset="-128"/>
                          <a:cs typeface="Meiryo UI" pitchFamily="50" charset="-128"/>
                        </a:rPr>
                        <a:t>）</a:t>
                      </a:r>
                    </a:p>
                  </a:txBody>
                  <a:tcPr anchor="ctr">
                    <a:lnR w="12700" cap="flat" cmpd="sng" algn="ctr">
                      <a:solidFill>
                        <a:schemeClr val="tx1"/>
                      </a:solidFill>
                      <a:prstDash val="solid"/>
                      <a:round/>
                      <a:headEnd type="none" w="med" len="med"/>
                      <a:tailEnd type="none" w="med" len="med"/>
                    </a:lnR>
                    <a:solidFill>
                      <a:schemeClr val="bg2">
                        <a:lumMod val="90000"/>
                      </a:schemeClr>
                    </a:solidFill>
                  </a:tcPr>
                </a:tc>
                <a:tc>
                  <a:txBody>
                    <a:bodyPr/>
                    <a:lstStyle/>
                    <a:p>
                      <a:pPr marL="185738" marR="0" indent="-185738" algn="l" defTabSz="914400" rtl="0" eaLnBrk="1" fontAlgn="auto" latinLnBrk="0" hangingPunct="1">
                        <a:lnSpc>
                          <a:spcPct val="100000"/>
                        </a:lnSpc>
                        <a:spcBef>
                          <a:spcPts val="1200"/>
                        </a:spcBef>
                        <a:spcAft>
                          <a:spcPts val="0"/>
                        </a:spcAft>
                        <a:buClrTx/>
                        <a:buSzTx/>
                        <a:buFontTx/>
                        <a:buNone/>
                        <a:tabLst/>
                        <a:defRPr/>
                      </a:pPr>
                      <a:r>
                        <a:rPr lang="ja-JP" altLang="en-US" sz="1600" dirty="0" smtClean="0">
                          <a:solidFill>
                            <a:schemeClr val="tx1"/>
                          </a:solidFill>
                          <a:latin typeface="Meiryo UI" pitchFamily="50" charset="-128"/>
                          <a:ea typeface="Meiryo UI" pitchFamily="50" charset="-128"/>
                          <a:cs typeface="Meiryo UI" pitchFamily="50" charset="-128"/>
                        </a:rPr>
                        <a:t>●府は、土地利用、住まい・住環境、公共空間、移動・交通システム、情報通信技術などの領域で、超高齢社会を見据えた、地域の新たなマスター・プランを策定、提示する。</a:t>
                      </a:r>
                      <a:endParaRPr lang="en-US" altLang="ja-JP" sz="1600" dirty="0" smtClean="0">
                        <a:solidFill>
                          <a:schemeClr val="tx1"/>
                        </a:solidFill>
                        <a:latin typeface="Meiryo UI" pitchFamily="50" charset="-128"/>
                        <a:ea typeface="Meiryo UI" pitchFamily="50" charset="-128"/>
                        <a:cs typeface="Meiryo UI" pitchFamily="50" charset="-128"/>
                      </a:endParaRPr>
                    </a:p>
                    <a:p>
                      <a:pPr marL="185738" marR="0" indent="-185738" algn="l" defTabSz="914400" rtl="0" eaLnBrk="1" fontAlgn="auto" latinLnBrk="0" hangingPunct="1">
                        <a:lnSpc>
                          <a:spcPct val="100000"/>
                        </a:lnSpc>
                        <a:spcBef>
                          <a:spcPts val="1200"/>
                        </a:spcBef>
                        <a:spcAft>
                          <a:spcPts val="0"/>
                        </a:spcAft>
                        <a:buClrTx/>
                        <a:buSzTx/>
                        <a:buFontTx/>
                        <a:buNone/>
                        <a:tabLst/>
                        <a:defRPr/>
                      </a:pPr>
                      <a:r>
                        <a:rPr lang="ja-JP" altLang="en-US" sz="1600" dirty="0" smtClean="0">
                          <a:solidFill>
                            <a:schemeClr val="tx1"/>
                          </a:solidFill>
                          <a:latin typeface="Meiryo UI" pitchFamily="50" charset="-128"/>
                          <a:ea typeface="Meiryo UI" pitchFamily="50" charset="-128"/>
                          <a:cs typeface="Meiryo UI" pitchFamily="50" charset="-128"/>
                        </a:rPr>
                        <a:t>●府と基礎自治体が連携し、住民や民間事業者等ステークホルダー間の合意形成、協調的な行動を促しつつ、「ヘルスケア」、「エイジング」をコンセプトに、行政分野横断的に課題解決と地域の活性化を進める。民間の投資を呼び込める様々な打ち手も講じる。</a:t>
                      </a:r>
                      <a:endParaRPr lang="en-US" altLang="ja-JP" sz="1600" dirty="0" smtClean="0">
                        <a:solidFill>
                          <a:schemeClr val="tx1"/>
                        </a:solidFill>
                        <a:latin typeface="Meiryo UI" pitchFamily="50" charset="-128"/>
                        <a:ea typeface="Meiryo UI" pitchFamily="50" charset="-128"/>
                        <a:cs typeface="Meiryo UI" pitchFamily="50" charset="-128"/>
                      </a:endParaRPr>
                    </a:p>
                    <a:p>
                      <a:pPr marL="185738" marR="0" indent="-185738" algn="l" defTabSz="914400" rtl="0" eaLnBrk="1" fontAlgn="auto" latinLnBrk="0" hangingPunct="1">
                        <a:lnSpc>
                          <a:spcPct val="100000"/>
                        </a:lnSpc>
                        <a:spcBef>
                          <a:spcPts val="1200"/>
                        </a:spcBef>
                        <a:spcAft>
                          <a:spcPts val="0"/>
                        </a:spcAft>
                        <a:buClrTx/>
                        <a:buSzTx/>
                        <a:buFontTx/>
                        <a:buNone/>
                        <a:tabLst/>
                        <a:defRPr/>
                      </a:pPr>
                      <a:r>
                        <a:rPr lang="ja-JP" altLang="en-US" sz="1600" dirty="0" smtClean="0">
                          <a:solidFill>
                            <a:schemeClr val="tx1"/>
                          </a:solidFill>
                          <a:latin typeface="Meiryo UI" pitchFamily="50" charset="-128"/>
                          <a:ea typeface="Meiryo UI" pitchFamily="50" charset="-128"/>
                          <a:cs typeface="Meiryo UI" pitchFamily="50" charset="-128"/>
                        </a:rPr>
                        <a:t>●府と基礎自治体は、「スマートエイジング・シティ」を具体的に目に見える形で速やかに実現するため、行政権限や支援方策を駆使し、総合調整力を発揮する。</a:t>
                      </a:r>
                      <a:endParaRPr lang="en-US" altLang="ja-JP" sz="1600" dirty="0" smtClean="0">
                        <a:solidFill>
                          <a:schemeClr val="tx1"/>
                        </a:solidFill>
                        <a:latin typeface="Meiryo UI" pitchFamily="50" charset="-128"/>
                        <a:ea typeface="Meiryo UI" pitchFamily="50" charset="-128"/>
                        <a:cs typeface="Meiryo UI" pitchFamily="50" charset="-128"/>
                      </a:endParaRPr>
                    </a:p>
                  </a:txBody>
                  <a:tcPr marL="36000" marR="0">
                    <a:lnL w="12700" cap="flat" cmpd="sng" algn="ctr">
                      <a:solidFill>
                        <a:schemeClr val="tx1"/>
                      </a:solidFill>
                      <a:prstDash val="solid"/>
                      <a:round/>
                      <a:headEnd type="none" w="med" len="med"/>
                      <a:tailEnd type="none" w="med" len="med"/>
                    </a:lnL>
                  </a:tcPr>
                </a:tc>
              </a:tr>
            </a:tbl>
          </a:graphicData>
        </a:graphic>
      </p:graphicFrame>
      <p:sp>
        <p:nvSpPr>
          <p:cNvPr id="4" name="テキスト ボックス 3"/>
          <p:cNvSpPr txBox="1"/>
          <p:nvPr/>
        </p:nvSpPr>
        <p:spPr>
          <a:xfrm>
            <a:off x="0" y="13880"/>
            <a:ext cx="914400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ja-JP"/>
            </a:defPPr>
            <a:lvl1pPr>
              <a:spcBef>
                <a:spcPts val="1200"/>
              </a:spcBef>
              <a:defRPr b="1" u="sng">
                <a:solidFill>
                  <a:schemeClr val="lt1"/>
                </a:solidFill>
                <a:latin typeface="Meiryo UI" pitchFamily="50" charset="-128"/>
                <a:ea typeface="Meiryo UI" pitchFamily="50" charset="-128"/>
                <a:cs typeface="Meiryo UI"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smtClean="0"/>
              <a:t>８－７．◆</a:t>
            </a:r>
            <a:r>
              <a:rPr lang="ja-JP" altLang="en-US" dirty="0"/>
              <a:t>戦略６◆　スマートエイジング・シティ</a:t>
            </a:r>
            <a:endParaRPr lang="en-US" altLang="ja-JP" dirty="0"/>
          </a:p>
        </p:txBody>
      </p:sp>
      <p:sp>
        <p:nvSpPr>
          <p:cNvPr id="2" name="スライド番号プレースホルダー 1"/>
          <p:cNvSpPr>
            <a:spLocks noGrp="1"/>
          </p:cNvSpPr>
          <p:nvPr>
            <p:ph type="sldNum" sz="quarter" idx="12"/>
          </p:nvPr>
        </p:nvSpPr>
        <p:spPr>
          <a:xfrm>
            <a:off x="467544" y="6517930"/>
            <a:ext cx="1512168" cy="365760"/>
          </a:xfrm>
        </p:spPr>
        <p:txBody>
          <a:bodyPr/>
          <a:lstStyle/>
          <a:p>
            <a:fld id="{99AB3DE6-44B0-4A45-92C7-3BA56FC8569E}" type="slidenum">
              <a:rPr kumimoji="1" lang="ja-JP" altLang="en-US" smtClean="0"/>
              <a:pPr/>
              <a:t>8</a:t>
            </a:fld>
            <a:endParaRPr kumimoji="1" lang="ja-JP" altLang="en-US" dirty="0"/>
          </a:p>
        </p:txBody>
      </p:sp>
    </p:spTree>
    <p:extLst>
      <p:ext uri="{BB962C8B-B14F-4D97-AF65-F5344CB8AC3E}">
        <p14:creationId xmlns:p14="http://schemas.microsoft.com/office/powerpoint/2010/main" val="38811621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523220"/>
          </a:xfrm>
          <a:prstGeom prst="rect">
            <a:avLst/>
          </a:prstGeom>
          <a:solidFill>
            <a:srgbClr val="FFC000"/>
          </a:solidFill>
        </p:spPr>
        <p:txBody>
          <a:bodyPr wrap="square">
            <a:spAutoFit/>
          </a:bodyPr>
          <a:lstStyle/>
          <a:p>
            <a:pPr lvl="0" indent="381000" fontAlgn="base">
              <a:spcBef>
                <a:spcPct val="0"/>
              </a:spcBef>
              <a:spcAft>
                <a:spcPct val="0"/>
              </a:spcAft>
            </a:pPr>
            <a:r>
              <a:rPr lang="en-US" altLang="ja-JP" sz="2800" b="1" u="sng" dirty="0" smtClean="0">
                <a:solidFill>
                  <a:schemeClr val="accent6">
                    <a:lumMod val="50000"/>
                  </a:schemeClr>
                </a:solidFill>
                <a:latin typeface="Meiryo UI" pitchFamily="50" charset="-128"/>
                <a:ea typeface="Meiryo UI" pitchFamily="50" charset="-128"/>
                <a:cs typeface="Meiryo UI" pitchFamily="50" charset="-128"/>
              </a:rPr>
              <a:t>NW</a:t>
            </a:r>
            <a:r>
              <a:rPr lang="ja-JP" altLang="en-US" sz="2800" b="1" u="sng" smtClean="0">
                <a:solidFill>
                  <a:schemeClr val="accent6">
                    <a:lumMod val="50000"/>
                  </a:schemeClr>
                </a:solidFill>
                <a:latin typeface="Meiryo UI" pitchFamily="50" charset="-128"/>
                <a:ea typeface="Meiryo UI" pitchFamily="50" charset="-128"/>
                <a:cs typeface="Meiryo UI" pitchFamily="50" charset="-128"/>
              </a:rPr>
              <a:t>検討会議の申し合わせ</a:t>
            </a:r>
            <a:r>
              <a:rPr lang="ja-JP" altLang="en-US" sz="2800" b="1" u="sng" dirty="0" smtClean="0">
                <a:solidFill>
                  <a:schemeClr val="accent6">
                    <a:lumMod val="50000"/>
                  </a:schemeClr>
                </a:solidFill>
                <a:latin typeface="Meiryo UI" pitchFamily="50" charset="-128"/>
                <a:ea typeface="Meiryo UI" pitchFamily="50" charset="-128"/>
                <a:cs typeface="Meiryo UI" pitchFamily="50" charset="-128"/>
              </a:rPr>
              <a:t>事項</a:t>
            </a:r>
            <a:endParaRPr lang="en-US" altLang="ja-JP" sz="2800" b="1" u="sng" dirty="0">
              <a:solidFill>
                <a:schemeClr val="accent6">
                  <a:lumMod val="50000"/>
                </a:schemeClr>
              </a:solidFill>
              <a:latin typeface="Meiryo UI" pitchFamily="50" charset="-128"/>
              <a:ea typeface="Meiryo UI" pitchFamily="50" charset="-128"/>
              <a:cs typeface="Meiryo UI" pitchFamily="50" charset="-128"/>
            </a:endParaRPr>
          </a:p>
        </p:txBody>
      </p:sp>
      <p:sp>
        <p:nvSpPr>
          <p:cNvPr id="7" name="スライド番号プレースホルダ 6"/>
          <p:cNvSpPr>
            <a:spLocks noGrp="1"/>
          </p:cNvSpPr>
          <p:nvPr>
            <p:ph type="sldNum" sz="quarter" idx="12"/>
          </p:nvPr>
        </p:nvSpPr>
        <p:spPr/>
        <p:txBody>
          <a:bodyPr/>
          <a:lstStyle/>
          <a:p>
            <a:fld id="{C907936F-EB6E-4B1A-8836-B76FBF6D538D}" type="slidenum">
              <a:rPr kumimoji="1" lang="ja-JP" altLang="en-US" smtClean="0"/>
              <a:pPr/>
              <a:t>89</a:t>
            </a:fld>
            <a:endParaRPr kumimoji="1" lang="ja-JP" altLang="en-US"/>
          </a:p>
        </p:txBody>
      </p:sp>
      <p:sp>
        <p:nvSpPr>
          <p:cNvPr id="5" name="Rectangle 1"/>
          <p:cNvSpPr>
            <a:spLocks noChangeArrowheads="1"/>
          </p:cNvSpPr>
          <p:nvPr/>
        </p:nvSpPr>
        <p:spPr bwMode="auto">
          <a:xfrm>
            <a:off x="0" y="908720"/>
            <a:ext cx="914501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0" defTabSz="914400" rtl="0" eaLnBrk="1" fontAlgn="base" latinLnBrk="0" hangingPunct="1">
              <a:spcBef>
                <a:spcPct val="0"/>
              </a:spcBef>
              <a:spcAft>
                <a:spcPct val="0"/>
              </a:spcAft>
              <a:buClrTx/>
              <a:buSzTx/>
              <a:tabLst/>
            </a:pPr>
            <a:r>
              <a:rPr lang="ja-JP" altLang="en-US" sz="2400" b="1" dirty="0" smtClean="0">
                <a:latin typeface="+mn-ea"/>
                <a:cs typeface="Meiryo UI" pitchFamily="50" charset="-128"/>
              </a:rPr>
              <a:t>①孤立化防止に向けた早期介入・支援ネットワークの申し合わせ</a:t>
            </a:r>
            <a:endParaRPr lang="en-US" altLang="ja-JP" sz="2400" b="1"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endParaRPr lang="en-US" altLang="ja-JP" sz="2400" b="1"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a:latin typeface="+mn-ea"/>
                <a:cs typeface="Meiryo UI" pitchFamily="50" charset="-128"/>
              </a:rPr>
              <a:t>　　</a:t>
            </a:r>
            <a:r>
              <a:rPr lang="ja-JP" altLang="en-US" sz="2400" dirty="0" smtClean="0">
                <a:latin typeface="+mn-ea"/>
                <a:cs typeface="Meiryo UI" pitchFamily="50" charset="-128"/>
              </a:rPr>
              <a:t>・ネットワーク参画者等</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smtClean="0">
                <a:latin typeface="+mn-ea"/>
                <a:cs typeface="Meiryo UI" pitchFamily="50" charset="-128"/>
              </a:rPr>
              <a:t>　　・推進する取組み</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smtClean="0">
                <a:latin typeface="+mn-ea"/>
                <a:cs typeface="Meiryo UI" pitchFamily="50" charset="-128"/>
              </a:rPr>
              <a:t>　　・関係者連絡会議の開催</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smtClean="0">
                <a:latin typeface="+mn-ea"/>
                <a:cs typeface="Meiryo UI" pitchFamily="50" charset="-128"/>
              </a:rPr>
              <a:t>　　　</a:t>
            </a:r>
            <a:r>
              <a:rPr lang="en-US" altLang="ja-JP" sz="2400" dirty="0" smtClean="0">
                <a:latin typeface="+mn-ea"/>
                <a:cs typeface="Meiryo UI" pitchFamily="50" charset="-128"/>
              </a:rPr>
              <a:t>(</a:t>
            </a:r>
            <a:r>
              <a:rPr lang="ja-JP" altLang="en-US" sz="2400" dirty="0" smtClean="0">
                <a:latin typeface="+mn-ea"/>
                <a:cs typeface="Meiryo UI" pitchFamily="50" charset="-128"/>
              </a:rPr>
              <a:t>四半期毎に検証・今後の取組みを検討）</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smtClean="0">
                <a:latin typeface="+mn-ea"/>
                <a:cs typeface="Meiryo UI" pitchFamily="50" charset="-128"/>
              </a:rPr>
              <a:t>　　・ネットワークの事務局</a:t>
            </a:r>
            <a:r>
              <a:rPr lang="ja-JP" altLang="en-US" sz="2400" dirty="0">
                <a:latin typeface="+mn-ea"/>
                <a:cs typeface="Meiryo UI" pitchFamily="50" charset="-128"/>
              </a:rPr>
              <a:t>　</a:t>
            </a:r>
            <a:r>
              <a:rPr lang="ja-JP" altLang="en-US" sz="2400" dirty="0" smtClean="0">
                <a:latin typeface="+mn-ea"/>
                <a:cs typeface="Meiryo UI" pitchFamily="50" charset="-128"/>
              </a:rPr>
              <a:t>　</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endParaRPr lang="en-US" altLang="ja-JP" sz="2400" b="1"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b="1" dirty="0" smtClean="0">
                <a:latin typeface="+mn-ea"/>
                <a:cs typeface="Meiryo UI" pitchFamily="50" charset="-128"/>
              </a:rPr>
              <a:t>②「ワンストップ窓口の設置及び運用」と「安心登録制度の普及」</a:t>
            </a:r>
            <a:endParaRPr lang="en-US" altLang="ja-JP" sz="2400" b="1"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b="1" dirty="0" smtClean="0">
                <a:latin typeface="+mn-ea"/>
                <a:cs typeface="Meiryo UI" pitchFamily="50" charset="-128"/>
              </a:rPr>
              <a:t>　　に関する申し合わせ</a:t>
            </a:r>
            <a:endParaRPr lang="en-US" altLang="ja-JP" sz="2400" b="1"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endParaRPr lang="en-US" altLang="ja-JP" sz="2400" b="1"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smtClean="0">
                <a:latin typeface="+mn-ea"/>
                <a:cs typeface="Meiryo UI" pitchFamily="50" charset="-128"/>
              </a:rPr>
              <a:t>　　・情報提供ワンストップ窓口の設置</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smtClean="0">
                <a:latin typeface="+mn-ea"/>
                <a:cs typeface="Meiryo UI" pitchFamily="50" charset="-128"/>
              </a:rPr>
              <a:t>　　・情報提供基準（連絡必須</a:t>
            </a:r>
            <a:r>
              <a:rPr lang="en-US" altLang="ja-JP" sz="2400" dirty="0" smtClean="0">
                <a:latin typeface="+mn-ea"/>
                <a:cs typeface="Meiryo UI" pitchFamily="50" charset="-128"/>
              </a:rPr>
              <a:t>7</a:t>
            </a:r>
            <a:r>
              <a:rPr lang="ja-JP" altLang="en-US" sz="2400" dirty="0" smtClean="0">
                <a:latin typeface="+mn-ea"/>
                <a:cs typeface="Meiryo UI" pitchFamily="50" charset="-128"/>
              </a:rPr>
              <a:t>項目）</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smtClean="0">
                <a:latin typeface="+mn-ea"/>
                <a:cs typeface="Meiryo UI" pitchFamily="50" charset="-128"/>
              </a:rPr>
              <a:t>　　・安心登録制度の普及</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smtClean="0">
                <a:latin typeface="+mn-ea"/>
                <a:cs typeface="Meiryo UI" pitchFamily="50" charset="-128"/>
              </a:rPr>
              <a:t>　　　　　　　</a:t>
            </a:r>
            <a:endParaRPr lang="en-US" altLang="ja-JP" sz="2400" dirty="0">
              <a:latin typeface="+mn-ea"/>
              <a:cs typeface="Meiryo UI" pitchFamily="50" charset="-128"/>
            </a:endParaRPr>
          </a:p>
        </p:txBody>
      </p:sp>
      <p:sp>
        <p:nvSpPr>
          <p:cNvPr id="8" name="テキスト ボックス 7"/>
          <p:cNvSpPr txBox="1"/>
          <p:nvPr/>
        </p:nvSpPr>
        <p:spPr>
          <a:xfrm>
            <a:off x="827584" y="6561091"/>
            <a:ext cx="8293277"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latin typeface="Meiryo UI" pitchFamily="50" charset="-128"/>
                <a:ea typeface="Meiryo UI" pitchFamily="50" charset="-128"/>
                <a:cs typeface="Meiryo UI" pitchFamily="50" charset="-128"/>
              </a:rPr>
              <a:t>平成</a:t>
            </a:r>
            <a:r>
              <a:rPr lang="en-US" altLang="ja-JP" sz="1200" dirty="0" smtClean="0">
                <a:latin typeface="Meiryo UI" pitchFamily="50" charset="-128"/>
                <a:ea typeface="Meiryo UI" pitchFamily="50" charset="-128"/>
                <a:cs typeface="Meiryo UI" pitchFamily="50" charset="-128"/>
              </a:rPr>
              <a:t>28</a:t>
            </a:r>
            <a:r>
              <a:rPr lang="ja-JP" altLang="en-US" sz="1200" dirty="0" smtClean="0">
                <a:latin typeface="Meiryo UI" pitchFamily="50" charset="-128"/>
                <a:ea typeface="Meiryo UI" pitchFamily="50" charset="-128"/>
                <a:cs typeface="Meiryo UI" pitchFamily="50" charset="-128"/>
              </a:rPr>
              <a:t>年３月「森之宮地域における孤立化防止に向けた早期介入・支援のためのネットワーク検討会議とりまとめ（案）」より抜粋</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9883609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523220"/>
          </a:xfrm>
          <a:prstGeom prst="rect">
            <a:avLst/>
          </a:prstGeom>
          <a:solidFill>
            <a:srgbClr val="FFC000"/>
          </a:solidFill>
        </p:spPr>
        <p:txBody>
          <a:bodyPr wrap="square">
            <a:spAutoFit/>
          </a:bodyPr>
          <a:lstStyle/>
          <a:p>
            <a:pPr lvl="0" indent="381000" fontAlgn="base">
              <a:spcBef>
                <a:spcPct val="0"/>
              </a:spcBef>
              <a:spcAft>
                <a:spcPct val="0"/>
              </a:spcAft>
            </a:pPr>
            <a:r>
              <a:rPr lang="ja-JP" altLang="en-US" sz="2800" b="1" dirty="0" smtClean="0">
                <a:solidFill>
                  <a:schemeClr val="accent6">
                    <a:lumMod val="50000"/>
                  </a:schemeClr>
                </a:solidFill>
                <a:latin typeface="Meiryo UI" pitchFamily="50" charset="-128"/>
                <a:ea typeface="Meiryo UI" pitchFamily="50" charset="-128"/>
                <a:cs typeface="Meiryo UI" pitchFamily="50" charset="-128"/>
              </a:rPr>
              <a:t>今後、引き続き検討していく事項</a:t>
            </a:r>
            <a:endParaRPr lang="en-US" altLang="ja-JP" sz="2800" b="1" u="sng" dirty="0">
              <a:solidFill>
                <a:schemeClr val="accent6">
                  <a:lumMod val="50000"/>
                </a:schemeClr>
              </a:solidFill>
              <a:latin typeface="Meiryo UI" pitchFamily="50" charset="-128"/>
              <a:ea typeface="Meiryo UI" pitchFamily="50" charset="-128"/>
              <a:cs typeface="Meiryo UI" pitchFamily="50" charset="-128"/>
            </a:endParaRPr>
          </a:p>
        </p:txBody>
      </p:sp>
      <p:sp>
        <p:nvSpPr>
          <p:cNvPr id="7" name="スライド番号プレースホルダ 6"/>
          <p:cNvSpPr>
            <a:spLocks noGrp="1"/>
          </p:cNvSpPr>
          <p:nvPr>
            <p:ph type="sldNum" sz="quarter" idx="12"/>
          </p:nvPr>
        </p:nvSpPr>
        <p:spPr/>
        <p:txBody>
          <a:bodyPr/>
          <a:lstStyle/>
          <a:p>
            <a:fld id="{C907936F-EB6E-4B1A-8836-B76FBF6D538D}" type="slidenum">
              <a:rPr kumimoji="1" lang="ja-JP" altLang="en-US" smtClean="0"/>
              <a:pPr/>
              <a:t>90</a:t>
            </a:fld>
            <a:endParaRPr kumimoji="1" lang="ja-JP" altLang="en-US"/>
          </a:p>
        </p:txBody>
      </p:sp>
      <p:sp>
        <p:nvSpPr>
          <p:cNvPr id="5" name="Rectangle 1"/>
          <p:cNvSpPr>
            <a:spLocks noChangeArrowheads="1"/>
          </p:cNvSpPr>
          <p:nvPr/>
        </p:nvSpPr>
        <p:spPr bwMode="auto">
          <a:xfrm>
            <a:off x="-180528" y="548680"/>
            <a:ext cx="914501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0" defTabSz="914400" rtl="0" eaLnBrk="1" fontAlgn="base" latinLnBrk="0" hangingPunct="1">
              <a:spcBef>
                <a:spcPct val="0"/>
              </a:spcBef>
              <a:spcAft>
                <a:spcPct val="0"/>
              </a:spcAft>
              <a:buClrTx/>
              <a:buSzTx/>
              <a:tabLst/>
            </a:pPr>
            <a:r>
              <a:rPr lang="ja-JP" altLang="en-US" sz="2400" b="1" dirty="0" smtClean="0">
                <a:latin typeface="+mn-ea"/>
                <a:cs typeface="Meiryo UI" pitchFamily="50" charset="-128"/>
              </a:rPr>
              <a:t>①さらなる世帯把握（見守り対象者把握）とアプローチ方法</a:t>
            </a:r>
            <a:endParaRPr lang="en-US" altLang="ja-JP" sz="2400" b="1"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a:latin typeface="+mn-ea"/>
                <a:cs typeface="Meiryo UI" pitchFamily="50" charset="-128"/>
              </a:rPr>
              <a:t>　　・個別訪問による情報把握</a:t>
            </a:r>
            <a:r>
              <a:rPr lang="ja-JP" altLang="en-US" sz="2400" dirty="0" smtClean="0">
                <a:latin typeface="+mn-ea"/>
                <a:cs typeface="Meiryo UI" pitchFamily="50" charset="-128"/>
              </a:rPr>
              <a:t>の手法の検討</a:t>
            </a:r>
            <a:endParaRPr lang="en-US" altLang="ja-JP" sz="2400" dirty="0">
              <a:latin typeface="+mn-ea"/>
              <a:cs typeface="Meiryo UI" pitchFamily="50" charset="-128"/>
            </a:endParaRPr>
          </a:p>
          <a:p>
            <a:pPr lvl="0" indent="381000" fontAlgn="base">
              <a:spcBef>
                <a:spcPct val="0"/>
              </a:spcBef>
              <a:spcAft>
                <a:spcPct val="0"/>
              </a:spcAft>
            </a:pPr>
            <a:r>
              <a:rPr lang="ja-JP" altLang="en-US" sz="2400" dirty="0" smtClean="0">
                <a:latin typeface="+mn-ea"/>
                <a:cs typeface="Meiryo UI" pitchFamily="50" charset="-128"/>
              </a:rPr>
              <a:t>　　・個人</a:t>
            </a:r>
            <a:r>
              <a:rPr lang="ja-JP" altLang="en-US" sz="2400" dirty="0">
                <a:latin typeface="+mn-ea"/>
                <a:cs typeface="Meiryo UI" pitchFamily="50" charset="-128"/>
              </a:rPr>
              <a:t>情報保護審議会への</a:t>
            </a:r>
            <a:r>
              <a:rPr lang="ja-JP" altLang="en-US" sz="2400" dirty="0" smtClean="0">
                <a:latin typeface="+mn-ea"/>
                <a:cs typeface="Meiryo UI" pitchFamily="50" charset="-128"/>
              </a:rPr>
              <a:t>諮問等の必要な条件をクリアし、</a:t>
            </a:r>
            <a:endParaRPr lang="en-US" altLang="ja-JP" sz="2400" dirty="0" smtClean="0">
              <a:latin typeface="+mn-ea"/>
              <a:cs typeface="Meiryo UI" pitchFamily="50" charset="-128"/>
            </a:endParaRPr>
          </a:p>
          <a:p>
            <a:pPr lvl="0" indent="381000" fontAlgn="base">
              <a:spcBef>
                <a:spcPct val="0"/>
              </a:spcBef>
              <a:spcAft>
                <a:spcPct val="0"/>
              </a:spcAft>
            </a:pPr>
            <a:r>
              <a:rPr lang="ja-JP" altLang="en-US" sz="2400" dirty="0">
                <a:latin typeface="+mn-ea"/>
                <a:cs typeface="Meiryo UI" pitchFamily="50" charset="-128"/>
              </a:rPr>
              <a:t>　</a:t>
            </a:r>
            <a:r>
              <a:rPr lang="ja-JP" altLang="en-US" sz="2400" dirty="0" smtClean="0">
                <a:latin typeface="+mn-ea"/>
                <a:cs typeface="Meiryo UI" pitchFamily="50" charset="-128"/>
              </a:rPr>
              <a:t>　　行政の保有</a:t>
            </a:r>
            <a:r>
              <a:rPr lang="ja-JP" altLang="en-US" sz="2400" dirty="0">
                <a:latin typeface="+mn-ea"/>
                <a:cs typeface="Meiryo UI" pitchFamily="50" charset="-128"/>
              </a:rPr>
              <a:t>情報を</a:t>
            </a:r>
            <a:r>
              <a:rPr lang="ja-JP" altLang="en-US" sz="2400" dirty="0" smtClean="0">
                <a:latin typeface="+mn-ea"/>
                <a:cs typeface="Meiryo UI" pitchFamily="50" charset="-128"/>
              </a:rPr>
              <a:t>活用</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a:latin typeface="+mn-ea"/>
                <a:cs typeface="Meiryo UI" pitchFamily="50" charset="-128"/>
              </a:rPr>
              <a:t>　</a:t>
            </a:r>
            <a:r>
              <a:rPr lang="ja-JP" altLang="en-US" sz="2400" dirty="0" smtClean="0">
                <a:latin typeface="+mn-ea"/>
                <a:cs typeface="Meiryo UI" pitchFamily="50" charset="-128"/>
              </a:rPr>
              <a:t>　　　（介護保険被保険者情報</a:t>
            </a:r>
            <a:r>
              <a:rPr lang="ja-JP" altLang="en-US" sz="2400" dirty="0">
                <a:latin typeface="+mn-ea"/>
                <a:cs typeface="Meiryo UI" pitchFamily="50" charset="-128"/>
              </a:rPr>
              <a:t>、</a:t>
            </a:r>
            <a:r>
              <a:rPr lang="ja-JP" altLang="en-US" sz="2400" dirty="0" smtClean="0">
                <a:latin typeface="+mn-ea"/>
                <a:cs typeface="Meiryo UI" pitchFamily="50" charset="-128"/>
              </a:rPr>
              <a:t>水道局契約者情報　等）</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a:latin typeface="+mn-ea"/>
                <a:cs typeface="Meiryo UI" pitchFamily="50" charset="-128"/>
              </a:rPr>
              <a:t>　</a:t>
            </a:r>
            <a:r>
              <a:rPr lang="ja-JP" altLang="en-US" sz="2400" dirty="0" smtClean="0">
                <a:latin typeface="+mn-ea"/>
                <a:cs typeface="Meiryo UI" pitchFamily="50" charset="-128"/>
              </a:rPr>
              <a:t>　・ふれあい収集・緊急通報システムの普及拡大と</a:t>
            </a:r>
            <a:r>
              <a:rPr lang="en-US" altLang="ja-JP" sz="2400" dirty="0" smtClean="0">
                <a:latin typeface="+mn-ea"/>
                <a:cs typeface="Meiryo UI" pitchFamily="50" charset="-128"/>
              </a:rPr>
              <a:t/>
            </a:r>
            <a:br>
              <a:rPr lang="en-US" altLang="ja-JP" sz="2400" dirty="0" smtClean="0">
                <a:latin typeface="+mn-ea"/>
                <a:cs typeface="Meiryo UI" pitchFamily="50" charset="-128"/>
              </a:rPr>
            </a:br>
            <a:r>
              <a:rPr lang="ja-JP" altLang="en-US" sz="2400" dirty="0" smtClean="0">
                <a:latin typeface="+mn-ea"/>
                <a:cs typeface="Meiryo UI" pitchFamily="50" charset="-128"/>
              </a:rPr>
              <a:t>　　　　通報先協力者を本ネットワークとすることの検討</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a:latin typeface="+mn-ea"/>
                <a:cs typeface="Meiryo UI" pitchFamily="50" charset="-128"/>
              </a:rPr>
              <a:t>　</a:t>
            </a:r>
            <a:r>
              <a:rPr lang="ja-JP" altLang="en-US" sz="2400" dirty="0" smtClean="0">
                <a:latin typeface="+mn-ea"/>
                <a:cs typeface="Meiryo UI" pitchFamily="50" charset="-128"/>
              </a:rPr>
              <a:t>　・適宜、状況の共有と、情報の更新　　</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b="1" dirty="0" smtClean="0">
                <a:latin typeface="+mn-ea"/>
                <a:cs typeface="Meiryo UI" pitchFamily="50" charset="-128"/>
              </a:rPr>
              <a:t>②見守りサービスや早期問題把握と支援の方策の検討</a:t>
            </a:r>
            <a:endParaRPr lang="en-US" altLang="ja-JP" sz="2400" b="1"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smtClean="0">
                <a:latin typeface="+mn-ea"/>
                <a:cs typeface="Meiryo UI" pitchFamily="50" charset="-128"/>
              </a:rPr>
              <a:t>　　　－は</a:t>
            </a:r>
            <a:r>
              <a:rPr lang="ja-JP" altLang="en-US" sz="2400" dirty="0" err="1" smtClean="0">
                <a:latin typeface="+mn-ea"/>
                <a:cs typeface="Meiryo UI" pitchFamily="50" charset="-128"/>
              </a:rPr>
              <a:t>ぴ</a:t>
            </a:r>
            <a:r>
              <a:rPr lang="en-US" altLang="ja-JP" sz="2400" dirty="0" smtClean="0">
                <a:latin typeface="+mn-ea"/>
                <a:cs typeface="Meiryo UI" pitchFamily="50" charset="-128"/>
              </a:rPr>
              <a:t>e</a:t>
            </a:r>
            <a:r>
              <a:rPr lang="ja-JP" altLang="en-US" sz="2400" dirty="0" smtClean="0">
                <a:latin typeface="+mn-ea"/>
                <a:cs typeface="Meiryo UI" pitchFamily="50" charset="-128"/>
              </a:rPr>
              <a:t>みる電（関西電力）を活用した異常の発見</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a:latin typeface="+mn-ea"/>
                <a:cs typeface="Meiryo UI" pitchFamily="50" charset="-128"/>
              </a:rPr>
              <a:t>　</a:t>
            </a:r>
            <a:r>
              <a:rPr lang="ja-JP" altLang="en-US" sz="2400" dirty="0" smtClean="0">
                <a:latin typeface="+mn-ea"/>
                <a:cs typeface="Meiryo UI" pitchFamily="50" charset="-128"/>
              </a:rPr>
              <a:t>　　－</a:t>
            </a:r>
            <a:r>
              <a:rPr lang="en-US" altLang="ja-JP" sz="2400" dirty="0" smtClean="0">
                <a:latin typeface="+mn-ea"/>
                <a:cs typeface="Meiryo UI" pitchFamily="50" charset="-128"/>
              </a:rPr>
              <a:t>ICT</a:t>
            </a:r>
            <a:r>
              <a:rPr lang="ja-JP" altLang="en-US" sz="2400" dirty="0" smtClean="0">
                <a:latin typeface="+mn-ea"/>
                <a:cs typeface="Meiryo UI" pitchFamily="50" charset="-128"/>
              </a:rPr>
              <a:t>等を活用した見守りサービスの普及・啓発</a:t>
            </a:r>
            <a:endParaRPr lang="en-US" altLang="ja-JP" sz="2400"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a:latin typeface="+mn-ea"/>
                <a:cs typeface="Meiryo UI" pitchFamily="50" charset="-128"/>
              </a:rPr>
              <a:t>　</a:t>
            </a:r>
            <a:r>
              <a:rPr lang="ja-JP" altLang="en-US" sz="2400" dirty="0" smtClean="0">
                <a:latin typeface="+mn-ea"/>
                <a:cs typeface="Meiryo UI" pitchFamily="50" charset="-128"/>
              </a:rPr>
              <a:t>　　－配食・食事提供や買い物支援など日常常生活サポートを</a:t>
            </a:r>
            <a:r>
              <a:rPr lang="en-US" altLang="ja-JP" sz="2400" dirty="0" smtClean="0">
                <a:latin typeface="+mn-ea"/>
                <a:cs typeface="Meiryo UI" pitchFamily="50" charset="-128"/>
              </a:rPr>
              <a:t/>
            </a:r>
            <a:br>
              <a:rPr lang="en-US" altLang="ja-JP" sz="2400" dirty="0" smtClean="0">
                <a:latin typeface="+mn-ea"/>
                <a:cs typeface="Meiryo UI" pitchFamily="50" charset="-128"/>
              </a:rPr>
            </a:br>
            <a:r>
              <a:rPr lang="ja-JP" altLang="en-US" sz="2400" dirty="0" smtClean="0">
                <a:latin typeface="+mn-ea"/>
                <a:cs typeface="Meiryo UI" pitchFamily="50" charset="-128"/>
              </a:rPr>
              <a:t>　　　　　　通じた困りごとの発見とフォロー</a:t>
            </a:r>
            <a:r>
              <a:rPr lang="ja-JP" altLang="en-US" sz="2400" dirty="0">
                <a:latin typeface="+mn-ea"/>
                <a:cs typeface="Meiryo UI" pitchFamily="50" charset="-128"/>
              </a:rPr>
              <a:t>　</a:t>
            </a:r>
            <a:r>
              <a:rPr lang="ja-JP" altLang="en-US" sz="2400" dirty="0" smtClean="0">
                <a:latin typeface="+mn-ea"/>
                <a:cs typeface="Meiryo UI" pitchFamily="50" charset="-128"/>
              </a:rPr>
              <a:t>　　　　　　　　　　　　　　　等</a:t>
            </a:r>
            <a:endParaRPr lang="en-US" altLang="ja-JP" sz="2400" b="1" dirty="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b="1" dirty="0" smtClean="0">
                <a:latin typeface="+mn-ea"/>
                <a:cs typeface="Meiryo UI" pitchFamily="50" charset="-128"/>
              </a:rPr>
              <a:t>③</a:t>
            </a:r>
            <a:r>
              <a:rPr lang="en-US" altLang="ja-JP" sz="2400" b="1" dirty="0" smtClean="0">
                <a:latin typeface="+mn-ea"/>
                <a:cs typeface="Meiryo UI" pitchFamily="50" charset="-128"/>
              </a:rPr>
              <a:t>NW</a:t>
            </a:r>
            <a:r>
              <a:rPr lang="ja-JP" altLang="en-US" sz="2400" b="1" dirty="0" smtClean="0">
                <a:latin typeface="+mn-ea"/>
                <a:cs typeface="Meiryo UI" pitchFamily="50" charset="-128"/>
              </a:rPr>
              <a:t>の取組みに関する広報</a:t>
            </a:r>
            <a:endParaRPr lang="en-US" altLang="ja-JP" sz="2400" b="1" dirty="0" smtClean="0">
              <a:latin typeface="+mn-ea"/>
              <a:cs typeface="Meiryo UI" pitchFamily="50" charset="-128"/>
            </a:endParaRPr>
          </a:p>
          <a:p>
            <a:pPr marL="0" marR="0" lvl="0" indent="381000" defTabSz="914400" rtl="0" eaLnBrk="1" fontAlgn="base" latinLnBrk="0" hangingPunct="1">
              <a:spcBef>
                <a:spcPct val="0"/>
              </a:spcBef>
              <a:spcAft>
                <a:spcPct val="0"/>
              </a:spcAft>
              <a:buClrTx/>
              <a:buSzTx/>
              <a:tabLst/>
            </a:pPr>
            <a:r>
              <a:rPr lang="ja-JP" altLang="en-US" sz="2400" dirty="0">
                <a:latin typeface="+mn-ea"/>
                <a:cs typeface="Meiryo UI" pitchFamily="50" charset="-128"/>
              </a:rPr>
              <a:t>　</a:t>
            </a:r>
            <a:r>
              <a:rPr lang="ja-JP" altLang="en-US" sz="2400" dirty="0" smtClean="0">
                <a:latin typeface="+mn-ea"/>
                <a:cs typeface="Meiryo UI" pitchFamily="50" charset="-128"/>
              </a:rPr>
              <a:t>　　－民間事業者等とタイアップした啓発グッズ等の活用　等</a:t>
            </a:r>
            <a:endParaRPr lang="en-US" altLang="ja-JP" sz="2400" dirty="0" smtClean="0">
              <a:latin typeface="+mn-ea"/>
              <a:cs typeface="Meiryo UI" pitchFamily="50" charset="-128"/>
            </a:endParaRPr>
          </a:p>
        </p:txBody>
      </p:sp>
      <p:sp>
        <p:nvSpPr>
          <p:cNvPr id="8" name="テキスト ボックス 7"/>
          <p:cNvSpPr txBox="1"/>
          <p:nvPr/>
        </p:nvSpPr>
        <p:spPr>
          <a:xfrm>
            <a:off x="827584" y="6561091"/>
            <a:ext cx="8293277"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latin typeface="Meiryo UI" pitchFamily="50" charset="-128"/>
                <a:ea typeface="Meiryo UI" pitchFamily="50" charset="-128"/>
                <a:cs typeface="Meiryo UI" pitchFamily="50" charset="-128"/>
              </a:rPr>
              <a:t>平成</a:t>
            </a:r>
            <a:r>
              <a:rPr lang="en-US" altLang="ja-JP" sz="1200" dirty="0" smtClean="0">
                <a:latin typeface="Meiryo UI" pitchFamily="50" charset="-128"/>
                <a:ea typeface="Meiryo UI" pitchFamily="50" charset="-128"/>
                <a:cs typeface="Meiryo UI" pitchFamily="50" charset="-128"/>
              </a:rPr>
              <a:t>28</a:t>
            </a:r>
            <a:r>
              <a:rPr lang="ja-JP" altLang="en-US" sz="1200" dirty="0" smtClean="0">
                <a:latin typeface="Meiryo UI" pitchFamily="50" charset="-128"/>
                <a:ea typeface="Meiryo UI" pitchFamily="50" charset="-128"/>
                <a:cs typeface="Meiryo UI" pitchFamily="50" charset="-128"/>
              </a:rPr>
              <a:t>年３月「森之宮地域における孤立化防止に向けた早期介入・支援のためのネットワーク検討会議とりまとめ（案）」より抜粋</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314109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91</a:t>
            </a:fld>
            <a:endParaRPr kumimoji="1" lang="ja-JP" altLang="en-US"/>
          </a:p>
        </p:txBody>
      </p:sp>
      <p:sp>
        <p:nvSpPr>
          <p:cNvPr id="5" name="ドーナツ 4"/>
          <p:cNvSpPr/>
          <p:nvPr/>
        </p:nvSpPr>
        <p:spPr>
          <a:xfrm>
            <a:off x="899592" y="836712"/>
            <a:ext cx="7632848" cy="5832648"/>
          </a:xfrm>
          <a:prstGeom prst="donut">
            <a:avLst>
              <a:gd name="adj" fmla="val 1958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6" name="グループ化 73"/>
          <p:cNvGrpSpPr/>
          <p:nvPr/>
        </p:nvGrpSpPr>
        <p:grpSpPr>
          <a:xfrm>
            <a:off x="2699792" y="2132856"/>
            <a:ext cx="4536504" cy="2520280"/>
            <a:chOff x="3347864" y="2852936"/>
            <a:chExt cx="2592288" cy="1512168"/>
          </a:xfrm>
        </p:grpSpPr>
        <p:sp>
          <p:nvSpPr>
            <p:cNvPr id="7" name="正方形/長方形 6"/>
            <p:cNvSpPr/>
            <p:nvPr/>
          </p:nvSpPr>
          <p:spPr>
            <a:xfrm>
              <a:off x="3347864" y="2852936"/>
              <a:ext cx="2592288" cy="1512168"/>
            </a:xfrm>
            <a:prstGeom prst="rect">
              <a:avLst/>
            </a:prstGeom>
            <a:solidFill>
              <a:schemeClr val="accent1">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49188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49188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49188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85192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85192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85192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21196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21196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21196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57200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57200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57200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493204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93204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493204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29208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529208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29208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5652120" y="2996952"/>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5652120" y="3284984"/>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5652120" y="3573016"/>
              <a:ext cx="144016" cy="144016"/>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正方形/長方形 28"/>
          <p:cNvSpPr/>
          <p:nvPr/>
        </p:nvSpPr>
        <p:spPr>
          <a:xfrm>
            <a:off x="6444208" y="4005064"/>
            <a:ext cx="504056" cy="432048"/>
          </a:xfrm>
          <a:prstGeom prst="rect">
            <a:avLst/>
          </a:prstGeom>
          <a:no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タイトル 1"/>
          <p:cNvSpPr txBox="1">
            <a:spLocks/>
          </p:cNvSpPr>
          <p:nvPr/>
        </p:nvSpPr>
        <p:spPr>
          <a:xfrm>
            <a:off x="-36512" y="44624"/>
            <a:ext cx="9180512" cy="578495"/>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000" b="1" smtClean="0">
                <a:latin typeface="メイリオ" pitchFamily="50" charset="-128"/>
                <a:ea typeface="メイリオ" pitchFamily="50" charset="-128"/>
                <a:cs typeface="メイリオ" pitchFamily="50" charset="-128"/>
              </a:rPr>
              <a:t>　◆健康で安心して暮らせる環境づくり</a:t>
            </a:r>
            <a:endParaRPr lang="ja-JP" altLang="en-US" sz="2000" b="1" dirty="0">
              <a:latin typeface="メイリオ" pitchFamily="50" charset="-128"/>
              <a:ea typeface="メイリオ" pitchFamily="50" charset="-128"/>
              <a:cs typeface="メイリオ" pitchFamily="50" charset="-128"/>
            </a:endParaRPr>
          </a:p>
        </p:txBody>
      </p:sp>
      <p:sp>
        <p:nvSpPr>
          <p:cNvPr id="31" name="正方形/長方形 30"/>
          <p:cNvSpPr/>
          <p:nvPr/>
        </p:nvSpPr>
        <p:spPr>
          <a:xfrm>
            <a:off x="4067944" y="3933056"/>
            <a:ext cx="1836203" cy="534917"/>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4572000" y="3645024"/>
            <a:ext cx="792088" cy="2616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100" dirty="0" smtClean="0">
                <a:latin typeface="HGPｺﾞｼｯｸE" pitchFamily="50" charset="-128"/>
                <a:ea typeface="HGPｺﾞｼｯｸE" pitchFamily="50" charset="-128"/>
                <a:cs typeface="Andalus" pitchFamily="18" charset="-78"/>
              </a:rPr>
              <a:t>集いの場</a:t>
            </a:r>
            <a:endParaRPr kumimoji="1" lang="ja-JP" altLang="en-US" sz="1100" dirty="0">
              <a:latin typeface="HGPｺﾞｼｯｸE" pitchFamily="50" charset="-128"/>
              <a:ea typeface="HGPｺﾞｼｯｸE" pitchFamily="50" charset="-128"/>
              <a:cs typeface="Andalus" pitchFamily="18" charset="-78"/>
            </a:endParaRPr>
          </a:p>
        </p:txBody>
      </p:sp>
      <p:sp>
        <p:nvSpPr>
          <p:cNvPr id="33" name="二等辺三角形 32"/>
          <p:cNvSpPr/>
          <p:nvPr/>
        </p:nvSpPr>
        <p:spPr>
          <a:xfrm rot="15787316">
            <a:off x="5294695" y="1999703"/>
            <a:ext cx="2592288" cy="1587876"/>
          </a:xfrm>
          <a:prstGeom prst="triangle">
            <a:avLst>
              <a:gd name="adj" fmla="val 73397"/>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1835696" y="6309320"/>
            <a:ext cx="1872208" cy="307777"/>
          </a:xfrm>
          <a:prstGeom prst="rect">
            <a:avLst/>
          </a:prstGeom>
          <a:noFill/>
        </p:spPr>
        <p:txBody>
          <a:bodyPr wrap="square" rtlCol="0">
            <a:spAutoFit/>
          </a:bodyPr>
          <a:lstStyle/>
          <a:p>
            <a:r>
              <a:rPr lang="ja-JP" altLang="en-US" sz="1400" b="1" dirty="0" smtClean="0">
                <a:latin typeface="HG丸ｺﾞｼｯｸM-PRO" pitchFamily="50" charset="-128"/>
                <a:ea typeface="HG丸ｺﾞｼｯｸM-PRO" pitchFamily="50" charset="-128"/>
              </a:rPr>
              <a:t>・地域の活性化</a:t>
            </a:r>
            <a:endParaRPr kumimoji="1" lang="ja-JP" altLang="en-US" sz="1400" b="1" dirty="0">
              <a:latin typeface="HG丸ｺﾞｼｯｸM-PRO" pitchFamily="50" charset="-128"/>
              <a:ea typeface="HG丸ｺﾞｼｯｸM-PRO" pitchFamily="50" charset="-128"/>
            </a:endParaRPr>
          </a:p>
        </p:txBody>
      </p:sp>
      <p:sp>
        <p:nvSpPr>
          <p:cNvPr id="35" name="円/楕円 34"/>
          <p:cNvSpPr/>
          <p:nvPr/>
        </p:nvSpPr>
        <p:spPr>
          <a:xfrm>
            <a:off x="6444208" y="692696"/>
            <a:ext cx="1728192" cy="93610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HGS創英角ｺﾞｼｯｸUB" pitchFamily="50" charset="-128"/>
                <a:ea typeface="HGS創英角ｺﾞｼｯｸUB" pitchFamily="50" charset="-128"/>
              </a:rPr>
              <a:t>森之宮病院</a:t>
            </a:r>
            <a:endParaRPr kumimoji="1" lang="ja-JP" altLang="en-US" sz="1600" dirty="0">
              <a:latin typeface="HGS創英角ｺﾞｼｯｸUB" pitchFamily="50" charset="-128"/>
              <a:ea typeface="HGS創英角ｺﾞｼｯｸUB" pitchFamily="50" charset="-128"/>
            </a:endParaRPr>
          </a:p>
        </p:txBody>
      </p:sp>
      <p:sp>
        <p:nvSpPr>
          <p:cNvPr id="36" name="円/楕円 35"/>
          <p:cNvSpPr/>
          <p:nvPr/>
        </p:nvSpPr>
        <p:spPr>
          <a:xfrm>
            <a:off x="4355976" y="1700808"/>
            <a:ext cx="1962393" cy="79863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HGS創英角ｺﾞｼｯｸUB" pitchFamily="50" charset="-128"/>
                <a:ea typeface="HGS創英角ｺﾞｼｯｸUB" pitchFamily="50" charset="-128"/>
              </a:rPr>
              <a:t>ＵＲ西日本</a:t>
            </a:r>
            <a:endParaRPr kumimoji="1" lang="ja-JP" altLang="en-US" sz="1600" dirty="0">
              <a:latin typeface="HGS創英角ｺﾞｼｯｸUB" pitchFamily="50" charset="-128"/>
              <a:ea typeface="HGS創英角ｺﾞｼｯｸUB" pitchFamily="50" charset="-128"/>
            </a:endParaRPr>
          </a:p>
        </p:txBody>
      </p:sp>
      <p:grpSp>
        <p:nvGrpSpPr>
          <p:cNvPr id="37" name="グループ化 117"/>
          <p:cNvGrpSpPr/>
          <p:nvPr/>
        </p:nvGrpSpPr>
        <p:grpSpPr>
          <a:xfrm>
            <a:off x="5364088" y="1268760"/>
            <a:ext cx="1080120" cy="720080"/>
            <a:chOff x="4788024" y="1124744"/>
            <a:chExt cx="1584176" cy="1152128"/>
          </a:xfrm>
        </p:grpSpPr>
        <p:pic>
          <p:nvPicPr>
            <p:cNvPr id="38" name="図 37" descr="010103172x172[1].png"/>
            <p:cNvPicPr>
              <a:picLocks noChangeAspect="1"/>
            </p:cNvPicPr>
            <p:nvPr/>
          </p:nvPicPr>
          <p:blipFill>
            <a:blip r:embed="rId2" cstate="print"/>
            <a:stretch>
              <a:fillRect/>
            </a:stretch>
          </p:blipFill>
          <p:spPr>
            <a:xfrm>
              <a:off x="4788024" y="1124744"/>
              <a:ext cx="1152128" cy="1152128"/>
            </a:xfrm>
            <a:prstGeom prst="rect">
              <a:avLst/>
            </a:prstGeom>
          </p:spPr>
        </p:pic>
        <p:pic>
          <p:nvPicPr>
            <p:cNvPr id="39" name="図 38" descr="010201172x172[1].png"/>
            <p:cNvPicPr>
              <a:picLocks noChangeAspect="1"/>
            </p:cNvPicPr>
            <p:nvPr/>
          </p:nvPicPr>
          <p:blipFill>
            <a:blip r:embed="rId3" cstate="print"/>
            <a:stretch>
              <a:fillRect/>
            </a:stretch>
          </p:blipFill>
          <p:spPr>
            <a:xfrm>
              <a:off x="5220072" y="1124744"/>
              <a:ext cx="1152128" cy="1152128"/>
            </a:xfrm>
            <a:prstGeom prst="rect">
              <a:avLst/>
            </a:prstGeom>
          </p:spPr>
        </p:pic>
      </p:grpSp>
      <p:sp>
        <p:nvSpPr>
          <p:cNvPr id="40" name="テキスト ボックス 39"/>
          <p:cNvSpPr txBox="1"/>
          <p:nvPr/>
        </p:nvSpPr>
        <p:spPr>
          <a:xfrm>
            <a:off x="7380312" y="4509120"/>
            <a:ext cx="1763688" cy="523220"/>
          </a:xfrm>
          <a:prstGeom prst="rect">
            <a:avLst/>
          </a:prstGeom>
          <a:noFill/>
        </p:spPr>
        <p:txBody>
          <a:bodyPr wrap="square" rtlCol="0">
            <a:spAutoFit/>
          </a:bodyPr>
          <a:lstStyle/>
          <a:p>
            <a:r>
              <a:rPr lang="ja-JP" altLang="en-US" sz="1400" b="1" dirty="0" smtClean="0">
                <a:latin typeface="HG丸ｺﾞｼｯｸM-PRO" pitchFamily="50" charset="-128"/>
                <a:ea typeface="HG丸ｺﾞｼｯｸM-PRO" pitchFamily="50" charset="-128"/>
              </a:rPr>
              <a:t>・関係者間の調整</a:t>
            </a:r>
            <a:endParaRPr lang="en-US" altLang="ja-JP" sz="1400" b="1" dirty="0" smtClean="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・コーディネート</a:t>
            </a:r>
            <a:endParaRPr kumimoji="1" lang="ja-JP" altLang="en-US" sz="1400" b="1" dirty="0">
              <a:latin typeface="HG丸ｺﾞｼｯｸM-PRO" pitchFamily="50" charset="-128"/>
              <a:ea typeface="HG丸ｺﾞｼｯｸM-PRO" pitchFamily="50" charset="-128"/>
            </a:endParaRPr>
          </a:p>
        </p:txBody>
      </p:sp>
      <p:sp>
        <p:nvSpPr>
          <p:cNvPr id="41" name="左右矢印 40"/>
          <p:cNvSpPr/>
          <p:nvPr/>
        </p:nvSpPr>
        <p:spPr>
          <a:xfrm rot="8604055">
            <a:off x="6621053" y="4410869"/>
            <a:ext cx="755689" cy="360040"/>
          </a:xfrm>
          <a:prstGeom prst="leftRightArrow">
            <a:avLst/>
          </a:prstGeom>
          <a:solidFill>
            <a:schemeClr val="tx2">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4499992" y="6290156"/>
            <a:ext cx="2736304" cy="523220"/>
          </a:xfrm>
          <a:prstGeom prst="rect">
            <a:avLst/>
          </a:prstGeom>
          <a:noFill/>
        </p:spPr>
        <p:txBody>
          <a:bodyPr wrap="square" rtlCol="0">
            <a:spAutoFit/>
          </a:bodyPr>
          <a:lstStyle/>
          <a:p>
            <a:r>
              <a:rPr kumimoji="1" lang="en-US" altLang="ja-JP" sz="1400" b="1" dirty="0" smtClean="0">
                <a:latin typeface="HG丸ｺﾞｼｯｸM-PRO" pitchFamily="50" charset="-128"/>
                <a:ea typeface="HG丸ｺﾞｼｯｸM-PRO" pitchFamily="50" charset="-128"/>
              </a:rPr>
              <a:t>※</a:t>
            </a:r>
            <a:r>
              <a:rPr kumimoji="1" lang="ja-JP" altLang="en-US" sz="1400" b="1" dirty="0" smtClean="0">
                <a:latin typeface="HG丸ｺﾞｼｯｸM-PRO" pitchFamily="50" charset="-128"/>
                <a:ea typeface="HG丸ｺﾞｼｯｸM-PRO" pitchFamily="50" charset="-128"/>
              </a:rPr>
              <a:t>民間事業者等との連携による</a:t>
            </a:r>
            <a:endParaRPr kumimoji="1" lang="en-US" altLang="ja-JP" sz="1400" b="1" dirty="0" smtClean="0">
              <a:latin typeface="HG丸ｺﾞｼｯｸM-PRO" pitchFamily="50" charset="-128"/>
              <a:ea typeface="HG丸ｺﾞｼｯｸM-PRO" pitchFamily="50" charset="-128"/>
            </a:endParaRPr>
          </a:p>
          <a:p>
            <a:r>
              <a:rPr kumimoji="1" lang="ja-JP" altLang="en-US" sz="1400" b="1" dirty="0" smtClean="0">
                <a:latin typeface="HG丸ｺﾞｼｯｸM-PRO" pitchFamily="50" charset="-128"/>
                <a:ea typeface="HG丸ｺﾞｼｯｸM-PRO" pitchFamily="50" charset="-128"/>
              </a:rPr>
              <a:t>　経済</a:t>
            </a:r>
            <a:r>
              <a:rPr lang="ja-JP" altLang="en-US" sz="1400" b="1" dirty="0" smtClean="0">
                <a:latin typeface="HG丸ｺﾞｼｯｸM-PRO" pitchFamily="50" charset="-128"/>
                <a:ea typeface="HG丸ｺﾞｼｯｸM-PRO" pitchFamily="50" charset="-128"/>
              </a:rPr>
              <a:t>合理性の確保の工夫</a:t>
            </a:r>
            <a:endParaRPr kumimoji="1" lang="ja-JP" altLang="en-US" sz="1400" b="1" dirty="0">
              <a:latin typeface="HG丸ｺﾞｼｯｸM-PRO" pitchFamily="50" charset="-128"/>
              <a:ea typeface="HG丸ｺﾞｼｯｸM-PRO" pitchFamily="50" charset="-128"/>
            </a:endParaRPr>
          </a:p>
        </p:txBody>
      </p:sp>
      <p:pic>
        <p:nvPicPr>
          <p:cNvPr id="43" name="図 42" descr="040108[1].png"/>
          <p:cNvPicPr>
            <a:picLocks noChangeAspect="1"/>
          </p:cNvPicPr>
          <p:nvPr/>
        </p:nvPicPr>
        <p:blipFill>
          <a:blip r:embed="rId4" cstate="print"/>
          <a:stretch>
            <a:fillRect/>
          </a:stretch>
        </p:blipFill>
        <p:spPr>
          <a:xfrm>
            <a:off x="7956376" y="908720"/>
            <a:ext cx="864096" cy="864096"/>
          </a:xfrm>
          <a:prstGeom prst="rect">
            <a:avLst/>
          </a:prstGeom>
        </p:spPr>
      </p:pic>
      <p:sp>
        <p:nvSpPr>
          <p:cNvPr id="44" name="右矢印 43"/>
          <p:cNvSpPr/>
          <p:nvPr/>
        </p:nvSpPr>
        <p:spPr>
          <a:xfrm rot="14369771">
            <a:off x="4985719" y="4796440"/>
            <a:ext cx="1129548" cy="406199"/>
          </a:xfrm>
          <a:prstGeom prst="rightArrow">
            <a:avLst>
              <a:gd name="adj1" fmla="val 61066"/>
              <a:gd name="adj2" fmla="val 76583"/>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4716016" y="4941168"/>
            <a:ext cx="2367880" cy="792088"/>
          </a:xfrm>
          <a:prstGeom prst="rect">
            <a:avLst/>
          </a:prstGeom>
          <a:solidFill>
            <a:schemeClr val="accent6">
              <a:lumMod val="5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HGS創英角ｺﾞｼｯｸUB" pitchFamily="50" charset="-128"/>
                <a:ea typeface="HGS創英角ｺﾞｼｯｸUB" pitchFamily="50" charset="-128"/>
              </a:rPr>
              <a:t>地域包括支援センター</a:t>
            </a:r>
            <a:endParaRPr lang="en-US" altLang="ja-JP" sz="1600" dirty="0" smtClean="0">
              <a:latin typeface="HGS創英角ｺﾞｼｯｸUB" pitchFamily="50" charset="-128"/>
              <a:ea typeface="HGS創英角ｺﾞｼｯｸUB" pitchFamily="50" charset="-128"/>
            </a:endParaRPr>
          </a:p>
          <a:p>
            <a:pPr algn="ctr"/>
            <a:r>
              <a:rPr lang="ja-JP" altLang="en-US" sz="1600" dirty="0" smtClean="0">
                <a:latin typeface="HGS創英角ｺﾞｼｯｸUB" pitchFamily="50" charset="-128"/>
                <a:ea typeface="HGS創英角ｺﾞｼｯｸUB" pitchFamily="50" charset="-128"/>
              </a:rPr>
              <a:t>地域団体・</a:t>
            </a:r>
            <a:r>
              <a:rPr lang="en-US" altLang="ja-JP" sz="1600" dirty="0" smtClean="0">
                <a:latin typeface="HGS創英角ｺﾞｼｯｸUB" pitchFamily="50" charset="-128"/>
                <a:ea typeface="HGS創英角ｺﾞｼｯｸUB" pitchFamily="50" charset="-128"/>
              </a:rPr>
              <a:t>NPO</a:t>
            </a:r>
            <a:r>
              <a:rPr lang="ja-JP" altLang="en-US" sz="1600" dirty="0" smtClean="0">
                <a:latin typeface="HGS創英角ｺﾞｼｯｸUB" pitchFamily="50" charset="-128"/>
                <a:ea typeface="HGS創英角ｺﾞｼｯｸUB" pitchFamily="50" charset="-128"/>
              </a:rPr>
              <a:t>等</a:t>
            </a:r>
            <a:endParaRPr kumimoji="1" lang="ja-JP" altLang="en-US" sz="1600" dirty="0">
              <a:latin typeface="HGS創英角ｺﾞｼｯｸUB" pitchFamily="50" charset="-128"/>
              <a:ea typeface="HGS創英角ｺﾞｼｯｸUB" pitchFamily="50" charset="-128"/>
            </a:endParaRPr>
          </a:p>
        </p:txBody>
      </p:sp>
      <p:pic>
        <p:nvPicPr>
          <p:cNvPr id="46" name="図 1" descr="image001"/>
          <p:cNvPicPr>
            <a:picLocks noChangeAspect="1" noChangeArrowheads="1"/>
          </p:cNvPicPr>
          <p:nvPr/>
        </p:nvPicPr>
        <p:blipFill>
          <a:blip r:embed="rId5" cstate="print"/>
          <a:srcRect/>
          <a:stretch>
            <a:fillRect/>
          </a:stretch>
        </p:blipFill>
        <p:spPr bwMode="auto">
          <a:xfrm>
            <a:off x="8316416" y="5013176"/>
            <a:ext cx="570690" cy="742452"/>
          </a:xfrm>
          <a:prstGeom prst="rect">
            <a:avLst/>
          </a:prstGeom>
          <a:noFill/>
          <a:ln w="9525">
            <a:noFill/>
            <a:miter lim="800000"/>
            <a:headEnd/>
            <a:tailEnd/>
          </a:ln>
        </p:spPr>
      </p:pic>
      <p:sp>
        <p:nvSpPr>
          <p:cNvPr id="47" name="円/楕円 46"/>
          <p:cNvSpPr/>
          <p:nvPr/>
        </p:nvSpPr>
        <p:spPr>
          <a:xfrm>
            <a:off x="7236296" y="3501008"/>
            <a:ext cx="1791816" cy="936104"/>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HGS創英角ｺﾞｼｯｸUB" pitchFamily="50" charset="-128"/>
                <a:ea typeface="HGS創英角ｺﾞｼｯｸUB" pitchFamily="50" charset="-128"/>
              </a:rPr>
              <a:t>城東区役所</a:t>
            </a:r>
            <a:endParaRPr kumimoji="1" lang="ja-JP" altLang="en-US" sz="1600" dirty="0">
              <a:latin typeface="HGS創英角ｺﾞｼｯｸUB" pitchFamily="50" charset="-128"/>
              <a:ea typeface="HGS創英角ｺﾞｼｯｸUB" pitchFamily="50" charset="-128"/>
            </a:endParaRPr>
          </a:p>
        </p:txBody>
      </p:sp>
      <p:sp>
        <p:nvSpPr>
          <p:cNvPr id="48" name="正方形/長方形 47"/>
          <p:cNvSpPr/>
          <p:nvPr/>
        </p:nvSpPr>
        <p:spPr>
          <a:xfrm>
            <a:off x="4716016" y="5805264"/>
            <a:ext cx="2376807" cy="504056"/>
          </a:xfrm>
          <a:prstGeom prst="rect">
            <a:avLst/>
          </a:prstGeom>
          <a:solidFill>
            <a:schemeClr val="accent4">
              <a:lumMod val="7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HGS創英角ｺﾞｼｯｸUB" pitchFamily="50" charset="-128"/>
                <a:ea typeface="HGS創英角ｺﾞｼｯｸUB" pitchFamily="50" charset="-128"/>
              </a:rPr>
              <a:t>サービス提供事業者</a:t>
            </a:r>
            <a:endParaRPr kumimoji="1" lang="ja-JP" altLang="en-US" sz="1600" dirty="0">
              <a:latin typeface="HGS創英角ｺﾞｼｯｸUB" pitchFamily="50" charset="-128"/>
              <a:ea typeface="HGS創英角ｺﾞｼｯｸUB" pitchFamily="50" charset="-128"/>
            </a:endParaRPr>
          </a:p>
        </p:txBody>
      </p:sp>
      <p:sp>
        <p:nvSpPr>
          <p:cNvPr id="49" name="テキスト ボックス 48"/>
          <p:cNvSpPr txBox="1"/>
          <p:nvPr/>
        </p:nvSpPr>
        <p:spPr>
          <a:xfrm>
            <a:off x="7956376" y="5733256"/>
            <a:ext cx="1187624" cy="216024"/>
          </a:xfrm>
          <a:prstGeom prst="rect">
            <a:avLst/>
          </a:prstGeom>
          <a:noFill/>
        </p:spPr>
        <p:txBody>
          <a:bodyPr wrap="square" rtlCol="0">
            <a:spAutoFit/>
          </a:bodyPr>
          <a:lstStyle/>
          <a:p>
            <a:r>
              <a:rPr kumimoji="1" lang="en-US" altLang="ja-JP" sz="400" dirty="0" smtClean="0"/>
              <a:t>※</a:t>
            </a:r>
            <a:r>
              <a:rPr kumimoji="1" lang="ja-JP" altLang="en-US" sz="400" dirty="0" smtClean="0"/>
              <a:t>城東区マスコットキャラクターキャラクター</a:t>
            </a:r>
            <a:endParaRPr kumimoji="1" lang="en-US" altLang="ja-JP" sz="400" dirty="0" smtClean="0"/>
          </a:p>
          <a:p>
            <a:r>
              <a:rPr lang="ja-JP" altLang="en-US" sz="400" dirty="0" smtClean="0"/>
              <a:t> </a:t>
            </a:r>
            <a:r>
              <a:rPr kumimoji="1" lang="ja-JP" altLang="en-US" sz="400" dirty="0" smtClean="0"/>
              <a:t>　コスモちゃん</a:t>
            </a:r>
            <a:endParaRPr kumimoji="1" lang="ja-JP" altLang="en-US" sz="400" dirty="0"/>
          </a:p>
        </p:txBody>
      </p:sp>
      <p:sp>
        <p:nvSpPr>
          <p:cNvPr id="50" name="テキスト ボックス 49"/>
          <p:cNvSpPr txBox="1"/>
          <p:nvPr/>
        </p:nvSpPr>
        <p:spPr>
          <a:xfrm>
            <a:off x="7308304" y="1753652"/>
            <a:ext cx="1800200" cy="307777"/>
          </a:xfrm>
          <a:prstGeom prst="rect">
            <a:avLst/>
          </a:prstGeom>
          <a:noFill/>
        </p:spPr>
        <p:txBody>
          <a:bodyPr wrap="square" rtlCol="0">
            <a:spAutoFit/>
          </a:bodyPr>
          <a:lstStyle/>
          <a:p>
            <a:r>
              <a:rPr lang="ja-JP" altLang="en-US" sz="1400" b="1" dirty="0" smtClean="0">
                <a:latin typeface="HG丸ｺﾞｼｯｸM-PRO" pitchFamily="50" charset="-128"/>
                <a:ea typeface="HG丸ｺﾞｼｯｸM-PRO" pitchFamily="50" charset="-128"/>
              </a:rPr>
              <a:t>・医療関係者の派遣</a:t>
            </a:r>
            <a:endParaRPr kumimoji="1" lang="ja-JP" altLang="en-US" sz="1400" b="1" dirty="0">
              <a:latin typeface="HG丸ｺﾞｼｯｸM-PRO" pitchFamily="50" charset="-128"/>
              <a:ea typeface="HG丸ｺﾞｼｯｸM-PRO" pitchFamily="50" charset="-128"/>
            </a:endParaRPr>
          </a:p>
        </p:txBody>
      </p:sp>
      <p:sp>
        <p:nvSpPr>
          <p:cNvPr id="51" name="テキスト ボックス 50"/>
          <p:cNvSpPr txBox="1"/>
          <p:nvPr/>
        </p:nvSpPr>
        <p:spPr>
          <a:xfrm>
            <a:off x="7308304" y="2041684"/>
            <a:ext cx="1835696" cy="523220"/>
          </a:xfrm>
          <a:prstGeom prst="rect">
            <a:avLst/>
          </a:prstGeom>
          <a:noFill/>
        </p:spPr>
        <p:txBody>
          <a:bodyPr wrap="square" rtlCol="0">
            <a:spAutoFit/>
          </a:bodyPr>
          <a:lstStyle/>
          <a:p>
            <a:r>
              <a:rPr kumimoji="1" lang="ja-JP" altLang="en-US" sz="1400" b="1" dirty="0" smtClean="0">
                <a:latin typeface="HG丸ｺﾞｼｯｸM-PRO" pitchFamily="50" charset="-128"/>
                <a:ea typeface="HG丸ｺﾞｼｯｸM-PRO" pitchFamily="50" charset="-128"/>
              </a:rPr>
              <a:t>・専門性を活かした</a:t>
            </a:r>
            <a:endParaRPr kumimoji="1" lang="en-US" altLang="ja-JP" sz="1400" b="1" dirty="0" smtClean="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　</a:t>
            </a:r>
            <a:r>
              <a:rPr kumimoji="1" lang="ja-JP" altLang="en-US" sz="1400" b="1" dirty="0" smtClean="0">
                <a:latin typeface="HG丸ｺﾞｼｯｸM-PRO" pitchFamily="50" charset="-128"/>
                <a:ea typeface="HG丸ｺﾞｼｯｸM-PRO" pitchFamily="50" charset="-128"/>
              </a:rPr>
              <a:t>助言、支援</a:t>
            </a:r>
            <a:endParaRPr kumimoji="1" lang="ja-JP" altLang="en-US" sz="1400" b="1" dirty="0">
              <a:latin typeface="HG丸ｺﾞｼｯｸM-PRO" pitchFamily="50" charset="-128"/>
              <a:ea typeface="HG丸ｺﾞｼｯｸM-PRO" pitchFamily="50" charset="-128"/>
            </a:endParaRPr>
          </a:p>
        </p:txBody>
      </p:sp>
      <p:sp>
        <p:nvSpPr>
          <p:cNvPr id="52" name="右矢印 51"/>
          <p:cNvSpPr/>
          <p:nvPr/>
        </p:nvSpPr>
        <p:spPr>
          <a:xfrm rot="17868369">
            <a:off x="3004470" y="5195915"/>
            <a:ext cx="1960725" cy="406199"/>
          </a:xfrm>
          <a:prstGeom prst="rightArrow">
            <a:avLst>
              <a:gd name="adj1" fmla="val 61066"/>
              <a:gd name="adj2" fmla="val 6897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1907704" y="5805264"/>
            <a:ext cx="1944216" cy="504056"/>
          </a:xfrm>
          <a:prstGeom prst="rect">
            <a:avLst/>
          </a:prstGeom>
          <a:solidFill>
            <a:schemeClr val="accent2">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HGS創英角ｺﾞｼｯｸUB" pitchFamily="50" charset="-128"/>
                <a:ea typeface="HGS創英角ｺﾞｼｯｸUB" pitchFamily="50" charset="-128"/>
              </a:rPr>
              <a:t>大学</a:t>
            </a:r>
            <a:endParaRPr kumimoji="1" lang="ja-JP" altLang="en-US" sz="1600" dirty="0">
              <a:latin typeface="HGS創英角ｺﾞｼｯｸUB" pitchFamily="50" charset="-128"/>
              <a:ea typeface="HGS創英角ｺﾞｼｯｸUB" pitchFamily="50" charset="-128"/>
            </a:endParaRPr>
          </a:p>
        </p:txBody>
      </p:sp>
      <p:sp>
        <p:nvSpPr>
          <p:cNvPr id="54" name="角丸四角形吹き出し 53"/>
          <p:cNvSpPr/>
          <p:nvPr/>
        </p:nvSpPr>
        <p:spPr>
          <a:xfrm rot="16200000">
            <a:off x="-90265" y="890464"/>
            <a:ext cx="4139954" cy="3744415"/>
          </a:xfrm>
          <a:prstGeom prst="wedgeRoundRectCallout">
            <a:avLst>
              <a:gd name="adj1" fmla="val -33578"/>
              <a:gd name="adj2" fmla="val 6519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 name="図 54" descr="040203172x172[1].png"/>
          <p:cNvPicPr>
            <a:picLocks noChangeAspect="1"/>
          </p:cNvPicPr>
          <p:nvPr/>
        </p:nvPicPr>
        <p:blipFill>
          <a:blip r:embed="rId6" cstate="print"/>
          <a:stretch>
            <a:fillRect/>
          </a:stretch>
        </p:blipFill>
        <p:spPr>
          <a:xfrm>
            <a:off x="2915816" y="3429000"/>
            <a:ext cx="1008112" cy="1075848"/>
          </a:xfrm>
          <a:prstGeom prst="rect">
            <a:avLst/>
          </a:prstGeom>
        </p:spPr>
      </p:pic>
      <p:pic>
        <p:nvPicPr>
          <p:cNvPr id="56" name="図 55" descr="011106.png"/>
          <p:cNvPicPr>
            <a:picLocks noChangeAspect="1"/>
          </p:cNvPicPr>
          <p:nvPr/>
        </p:nvPicPr>
        <p:blipFill>
          <a:blip r:embed="rId7" cstate="print"/>
          <a:stretch>
            <a:fillRect/>
          </a:stretch>
        </p:blipFill>
        <p:spPr>
          <a:xfrm flipH="1">
            <a:off x="2411760" y="4365104"/>
            <a:ext cx="727281" cy="727281"/>
          </a:xfrm>
          <a:prstGeom prst="rect">
            <a:avLst/>
          </a:prstGeom>
        </p:spPr>
      </p:pic>
      <p:sp>
        <p:nvSpPr>
          <p:cNvPr id="57" name="テキスト ボックス 56"/>
          <p:cNvSpPr txBox="1"/>
          <p:nvPr/>
        </p:nvSpPr>
        <p:spPr>
          <a:xfrm>
            <a:off x="323528" y="576064"/>
            <a:ext cx="3147565"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ja-JP" altLang="en-US" sz="1600" dirty="0" smtClean="0">
                <a:latin typeface="HGPｺﾞｼｯｸE" pitchFamily="50" charset="-128"/>
                <a:ea typeface="HGPｺﾞｼｯｸE" pitchFamily="50" charset="-128"/>
              </a:rPr>
              <a:t>住民ニーズに隙間な</a:t>
            </a:r>
            <a:r>
              <a:rPr lang="ja-JP" altLang="en-US" sz="1600" dirty="0" smtClean="0">
                <a:latin typeface="HGPｺﾞｼｯｸE" pitchFamily="50" charset="-128"/>
                <a:ea typeface="HGPｺﾞｼｯｸE" pitchFamily="50" charset="-128"/>
              </a:rPr>
              <a:t>く対応</a:t>
            </a:r>
            <a:endParaRPr kumimoji="1" lang="ja-JP" altLang="en-US" sz="1600" dirty="0">
              <a:latin typeface="HGPｺﾞｼｯｸE" pitchFamily="50" charset="-128"/>
              <a:ea typeface="HGPｺﾞｼｯｸE" pitchFamily="50" charset="-128"/>
            </a:endParaRPr>
          </a:p>
        </p:txBody>
      </p:sp>
      <p:sp>
        <p:nvSpPr>
          <p:cNvPr id="58" name="テキスト ボックス 57"/>
          <p:cNvSpPr txBox="1"/>
          <p:nvPr/>
        </p:nvSpPr>
        <p:spPr>
          <a:xfrm>
            <a:off x="35496" y="1042858"/>
            <a:ext cx="3816424" cy="3970318"/>
          </a:xfrm>
          <a:prstGeom prst="rect">
            <a:avLst/>
          </a:prstGeom>
          <a:noFill/>
        </p:spPr>
        <p:txBody>
          <a:bodyPr wrap="square" rtlCol="0">
            <a:spAutoFit/>
          </a:bodyPr>
          <a:lstStyle/>
          <a:p>
            <a:r>
              <a:rPr lang="ja-JP" altLang="en-US" sz="1400" dirty="0" smtClean="0">
                <a:latin typeface="メイリオ" pitchFamily="50" charset="-128"/>
                <a:ea typeface="メイリオ" pitchFamily="50" charset="-128"/>
                <a:cs typeface="メイリオ" pitchFamily="50" charset="-128"/>
              </a:rPr>
              <a:t>　○</a:t>
            </a:r>
            <a:r>
              <a:rPr lang="ja-JP" altLang="en-US" sz="1400" u="sng" dirty="0" smtClean="0">
                <a:latin typeface="メイリオ" pitchFamily="50" charset="-128"/>
                <a:ea typeface="メイリオ" pitchFamily="50" charset="-128"/>
                <a:cs typeface="メイリオ" pitchFamily="50" charset="-128"/>
              </a:rPr>
              <a:t>地域の見守り拠点</a:t>
            </a:r>
            <a:endParaRPr lang="en-US" altLang="ja-JP" sz="1400" u="sng"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・事業者等と連携した地域の見守り</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（ネットワーク会議の開催）</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・ライフラインを活用した見守り</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a:t>
            </a:r>
            <a:r>
              <a:rPr lang="ja-JP" altLang="en-US" sz="1400" u="sng" dirty="0" smtClean="0">
                <a:latin typeface="メイリオ" pitchFamily="50" charset="-128"/>
                <a:ea typeface="メイリオ" pitchFamily="50" charset="-128"/>
                <a:cs typeface="メイリオ" pitchFamily="50" charset="-128"/>
              </a:rPr>
              <a:t>民間事業者等と協働した新たな取組み</a:t>
            </a:r>
            <a:endParaRPr lang="en-US" altLang="ja-JP" sz="1400" u="sng"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・ＩＣＴを活用した買い物サービスなど</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a:t>
            </a:r>
            <a:r>
              <a:rPr lang="ja-JP" altLang="en-US" sz="1400" u="sng" dirty="0" smtClean="0">
                <a:latin typeface="メイリオ" pitchFamily="50" charset="-128"/>
                <a:ea typeface="メイリオ" pitchFamily="50" charset="-128"/>
                <a:cs typeface="メイリオ" pitchFamily="50" charset="-128"/>
              </a:rPr>
              <a:t>○食品・暮らし用品の提供支援</a:t>
            </a:r>
            <a:endParaRPr lang="en-US" altLang="ja-JP" sz="1400" u="sng"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・新たな健康・食事サービスモデルの提供</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a:t>
            </a:r>
            <a:r>
              <a:rPr lang="en-US" altLang="ja-JP" sz="1400" dirty="0" smtClean="0">
                <a:latin typeface="メイリオ" pitchFamily="50" charset="-128"/>
                <a:ea typeface="メイリオ" pitchFamily="50" charset="-128"/>
                <a:cs typeface="メイリオ" pitchFamily="50" charset="-128"/>
              </a:rPr>
              <a:t>NPO</a:t>
            </a:r>
            <a:r>
              <a:rPr lang="ja-JP" altLang="en-US" sz="1400" dirty="0" smtClean="0">
                <a:latin typeface="メイリオ" pitchFamily="50" charset="-128"/>
                <a:ea typeface="メイリオ" pitchFamily="50" charset="-128"/>
                <a:cs typeface="メイリオ" pitchFamily="50" charset="-128"/>
              </a:rPr>
              <a:t>を通じた生鮮品等の販売</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・地域商店街との協働</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a:t>
            </a:r>
            <a:r>
              <a:rPr lang="ja-JP" altLang="en-US" sz="1400" u="sng" dirty="0" smtClean="0">
                <a:latin typeface="メイリオ" pitchFamily="50" charset="-128"/>
                <a:ea typeface="メイリオ" pitchFamily="50" charset="-128"/>
                <a:cs typeface="メイリオ" pitchFamily="50" charset="-128"/>
              </a:rPr>
              <a:t>住民の健康増進</a:t>
            </a:r>
            <a:endParaRPr lang="en-US" altLang="ja-JP" sz="1400" u="sng"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・健康相談・セミナーなど</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a:t>
            </a:r>
            <a:r>
              <a:rPr lang="ja-JP" altLang="en-US" sz="1400" u="sng" dirty="0" smtClean="0">
                <a:latin typeface="メイリオ" pitchFamily="50" charset="-128"/>
                <a:ea typeface="メイリオ" pitchFamily="50" charset="-128"/>
                <a:cs typeface="メイリオ" pitchFamily="50" charset="-128"/>
              </a:rPr>
              <a:t>コンシェルジュ</a:t>
            </a:r>
            <a:endParaRPr lang="en-US" altLang="ja-JP" sz="1400" u="sng"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・ちょっとした困り事の相談</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・介護保険外サービスの提供</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・かかりつけ医の紹介など</a:t>
            </a:r>
            <a:endParaRPr lang="en-US" altLang="ja-JP" sz="1400" dirty="0" smtClean="0">
              <a:latin typeface="メイリオ" pitchFamily="50" charset="-128"/>
              <a:ea typeface="メイリオ" pitchFamily="50" charset="-128"/>
              <a:cs typeface="メイリオ" pitchFamily="50" charset="-128"/>
            </a:endParaRPr>
          </a:p>
          <a:p>
            <a:endParaRPr lang="en-US" altLang="ja-JP" sz="1400" dirty="0" smtClean="0">
              <a:latin typeface="メイリオ" pitchFamily="50" charset="-128"/>
              <a:ea typeface="メイリオ" pitchFamily="50" charset="-128"/>
              <a:cs typeface="メイリオ" pitchFamily="50" charset="-128"/>
            </a:endParaRPr>
          </a:p>
          <a:p>
            <a:endParaRPr kumimoji="1" lang="ja-JP" altLang="en-US" sz="1400" dirty="0">
              <a:latin typeface="メイリオ" pitchFamily="50" charset="-128"/>
              <a:ea typeface="メイリオ" pitchFamily="50" charset="-128"/>
              <a:cs typeface="メイリオ" pitchFamily="50" charset="-128"/>
            </a:endParaRPr>
          </a:p>
        </p:txBody>
      </p:sp>
      <p:sp>
        <p:nvSpPr>
          <p:cNvPr id="59" name="テキスト ボックス 58"/>
          <p:cNvSpPr txBox="1"/>
          <p:nvPr/>
        </p:nvSpPr>
        <p:spPr>
          <a:xfrm>
            <a:off x="3923928" y="980728"/>
            <a:ext cx="2160240" cy="523220"/>
          </a:xfrm>
          <a:prstGeom prst="rect">
            <a:avLst/>
          </a:prstGeom>
          <a:noFill/>
        </p:spPr>
        <p:txBody>
          <a:bodyPr wrap="square" rtlCol="0">
            <a:spAutoFit/>
          </a:bodyPr>
          <a:lstStyle/>
          <a:p>
            <a:r>
              <a:rPr lang="ja-JP" altLang="en-US" sz="1400" b="1" dirty="0" smtClean="0">
                <a:latin typeface="HG丸ｺﾞｼｯｸM-PRO" pitchFamily="50" charset="-128"/>
                <a:ea typeface="HG丸ｺﾞｼｯｸM-PRO" pitchFamily="50" charset="-128"/>
              </a:rPr>
              <a:t>・団地内のスペース提供</a:t>
            </a:r>
            <a:endParaRPr lang="en-US" altLang="ja-JP" sz="1400" b="1" dirty="0" smtClean="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・若者居住の促進</a:t>
            </a:r>
          </a:p>
        </p:txBody>
      </p:sp>
      <p:pic>
        <p:nvPicPr>
          <p:cNvPr id="60" name="図 59" descr="020902172x172[1].png"/>
          <p:cNvPicPr>
            <a:picLocks noChangeAspect="1"/>
          </p:cNvPicPr>
          <p:nvPr/>
        </p:nvPicPr>
        <p:blipFill>
          <a:blip r:embed="rId8" cstate="print"/>
          <a:stretch>
            <a:fillRect/>
          </a:stretch>
        </p:blipFill>
        <p:spPr>
          <a:xfrm>
            <a:off x="3635896" y="5949280"/>
            <a:ext cx="764704" cy="764704"/>
          </a:xfrm>
          <a:prstGeom prst="rect">
            <a:avLst/>
          </a:prstGeom>
        </p:spPr>
      </p:pic>
      <p:sp>
        <p:nvSpPr>
          <p:cNvPr id="61" name="テキスト ボックス 60"/>
          <p:cNvSpPr txBox="1"/>
          <p:nvPr/>
        </p:nvSpPr>
        <p:spPr>
          <a:xfrm>
            <a:off x="5520461" y="6561091"/>
            <a:ext cx="360040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200" dirty="0" smtClean="0">
                <a:solidFill>
                  <a:prstClr val="black"/>
                </a:solidFill>
                <a:latin typeface="Meiryo UI" pitchFamily="50" charset="-128"/>
                <a:ea typeface="Meiryo UI" pitchFamily="50" charset="-128"/>
                <a:cs typeface="Meiryo UI" pitchFamily="50" charset="-128"/>
              </a:rPr>
              <a:t>平成</a:t>
            </a:r>
            <a:r>
              <a:rPr lang="en-US" altLang="ja-JP" sz="1200" dirty="0" smtClean="0">
                <a:solidFill>
                  <a:prstClr val="black"/>
                </a:solidFill>
                <a:latin typeface="Meiryo UI" pitchFamily="50" charset="-128"/>
                <a:ea typeface="Meiryo UI" pitchFamily="50" charset="-128"/>
                <a:cs typeface="Meiryo UI" pitchFamily="50" charset="-128"/>
              </a:rPr>
              <a:t>27</a:t>
            </a:r>
            <a:r>
              <a:rPr lang="ja-JP" altLang="en-US" sz="1200" dirty="0" smtClean="0">
                <a:solidFill>
                  <a:prstClr val="black"/>
                </a:solidFill>
                <a:latin typeface="Meiryo UI" pitchFamily="50" charset="-128"/>
                <a:ea typeface="Meiryo UI" pitchFamily="50" charset="-128"/>
                <a:cs typeface="Meiryo UI" pitchFamily="50" charset="-128"/>
              </a:rPr>
              <a:t>年</a:t>
            </a:r>
            <a:r>
              <a:rPr lang="en-US" altLang="ja-JP" sz="1200" dirty="0">
                <a:solidFill>
                  <a:prstClr val="black"/>
                </a:solidFill>
                <a:latin typeface="Meiryo UI" pitchFamily="50" charset="-128"/>
                <a:ea typeface="Meiryo UI" pitchFamily="50" charset="-128"/>
                <a:cs typeface="Meiryo UI" pitchFamily="50" charset="-128"/>
              </a:rPr>
              <a:t>11</a:t>
            </a:r>
            <a:r>
              <a:rPr lang="ja-JP" altLang="en-US" sz="1200" dirty="0" smtClean="0">
                <a:solidFill>
                  <a:prstClr val="black"/>
                </a:solidFill>
                <a:latin typeface="Meiryo UI" pitchFamily="50" charset="-128"/>
                <a:ea typeface="Meiryo UI" pitchFamily="50" charset="-128"/>
                <a:cs typeface="Meiryo UI" pitchFamily="50" charset="-128"/>
              </a:rPr>
              <a:t>月城東区作成資料より</a:t>
            </a:r>
            <a:endParaRPr lang="en-US" altLang="ja-JP" sz="1200" dirty="0" smtClean="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0829597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２．東成区エリア</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特徴</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92</a:t>
            </a:fld>
            <a:endParaRPr kumimoji="1" lang="ja-JP" altLang="en-US"/>
          </a:p>
        </p:txBody>
      </p:sp>
      <p:sp>
        <p:nvSpPr>
          <p:cNvPr id="4" name="コンテンツ プレースホルダー 3"/>
          <p:cNvSpPr>
            <a:spLocks noGrp="1"/>
          </p:cNvSpPr>
          <p:nvPr>
            <p:ph sz="quarter" idx="1"/>
          </p:nvPr>
        </p:nvSpPr>
        <p:spPr>
          <a:xfrm>
            <a:off x="457200" y="1219200"/>
            <a:ext cx="8579296" cy="5638800"/>
          </a:xfrm>
        </p:spPr>
        <p:txBody>
          <a:bodyPr>
            <a:norm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地域包括ケアシステムを推進する先行した取組みが充実</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地区医師会が多職種連携、在宅医療・介護連携を積極的に推進</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－区社会福祉協議会や区役所が地域福祉活動と介護保険サービスを連続した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ものと捉え、暮らしやすい地域づくりを推進</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従来からの地域団体、医療・介護関係団体（関係者）、区役所の関係性を基盤に取組みを推進</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－地域と高齢者支援施設等が情報を共有して高齢者を支援する地域づくりが</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進められており、今後も充実、発展が期待できる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既にある、古くからの下町的地域特性に合った商店街空店舗を活用した連携・交流拠点を活用</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－東成区医師会、介護・住まい・防災ネットワーク</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、区役所、</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協力関係</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ある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等</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が連携し、さらなる事業</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展開を</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検討・調整</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0816999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２．東成区エリア</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これまでの先進的取組み</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93</a:t>
            </a:fld>
            <a:endParaRPr kumimoji="1" lang="ja-JP" altLang="en-US"/>
          </a:p>
        </p:txBody>
      </p:sp>
      <p:sp>
        <p:nvSpPr>
          <p:cNvPr id="4" name="コンテンツ プレースホルダー 3"/>
          <p:cNvSpPr>
            <a:spLocks noGrp="1"/>
          </p:cNvSpPr>
          <p:nvPr>
            <p:ph sz="quarter" idx="1"/>
          </p:nvPr>
        </p:nvSpPr>
        <p:spPr>
          <a:xfrm>
            <a:off x="457200" y="1219200"/>
            <a:ext cx="8686800" cy="5638800"/>
          </a:xfrm>
        </p:spPr>
        <p:txBody>
          <a:bodyPr>
            <a:norm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東成区医師会が積極的に在宅医療連携を推進</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
            </a:r>
            <a:br>
              <a:rPr lang="en-US" altLang="ja-JP" sz="2400" dirty="0">
                <a:latin typeface="Meiryo UI" panose="020B0604030504040204" pitchFamily="50" charset="-128"/>
                <a:ea typeface="Meiryo UI" panose="020B0604030504040204" pitchFamily="50" charset="-128"/>
                <a:cs typeface="Meiryo UI" panose="020B0604030504040204" pitchFamily="50" charset="-128"/>
              </a:rPr>
            </a:b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2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年度厚生労働省在宅医療連携拠点事業として採択）</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区医師会に地域医療連携室を設置、在宅医療を推進</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－多職種の連携をスムーズに行うため、「在宅医療連携ガイドブック」</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を作成・配布。</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など　　　</a:t>
            </a:r>
            <a:endParaRPr lang="en-US" altLang="ja-JP" sz="2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地域と高齢者支援機関が情報を共有し協働して支援</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「高齢者安心登録システム」の構築、「おまもりネット手帳」を配布</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－地域福祉活動と介護保険ｻｰﾋﾞｽを連続したものと捉えて暮らしやすい地域づくり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－区社会福祉協議会、地域ネットワーク委員会、商店街等が連携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地域居住を支える連携・交流拠点「新道パトリ」のポテンシャル</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－市の補助事業を活用して、今里新道筋商店街内に、憩い・集いの場、看護・</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介護の相談・支援、地域情報の提供、暮らし・見守りの支援、気軽に楽しめる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事業の拠点を整備・運営</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7758500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２．東成区エリア</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推進を検討中の事業の内容</a:t>
            </a: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94</a:t>
            </a:fld>
            <a:endParaRPr kumimoji="1" lang="ja-JP" altLang="en-US"/>
          </a:p>
        </p:txBody>
      </p:sp>
      <p:sp>
        <p:nvSpPr>
          <p:cNvPr id="4" name="コンテンツ プレースホルダー 3"/>
          <p:cNvSpPr>
            <a:spLocks noGrp="1"/>
          </p:cNvSpPr>
          <p:nvPr>
            <p:ph sz="quarter" idx="1"/>
          </p:nvPr>
        </p:nvSpPr>
        <p:spPr/>
        <p:txBody>
          <a:bodyPr>
            <a:norm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健康、介護、子育てなどに関わり不安への相談</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必要な支援やサービスへの繋ぎ</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健康づくりや介護予防の魅力イベントや教室の展開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多世代交流と、多世代の活躍、地域活動の場づくり</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ビジネスプラン</a:t>
            </a:r>
            <a:r>
              <a:rPr lang="ja-JP" altLang="en-US" dirty="0">
                <a:latin typeface="Meiryo UI" panose="020B0604030504040204" pitchFamily="50" charset="-128"/>
                <a:ea typeface="Meiryo UI" panose="020B0604030504040204" pitchFamily="50" charset="-128"/>
                <a:cs typeface="Meiryo UI" panose="020B0604030504040204" pitchFamily="50" charset="-128"/>
              </a:rPr>
              <a:t>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のマッチング</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699147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２．東成区エリア</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（参考）取組み経過</a:t>
            </a: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95</a:t>
            </a:fld>
            <a:endParaRPr kumimoji="1" lang="ja-JP" altLang="en-US"/>
          </a:p>
        </p:txBody>
      </p:sp>
      <p:sp>
        <p:nvSpPr>
          <p:cNvPr id="6" name="コンテンツ プレースホルダー 2"/>
          <p:cNvSpPr>
            <a:spLocks noGrp="1"/>
          </p:cNvSpPr>
          <p:nvPr>
            <p:ph sz="quarter" idx="1"/>
          </p:nvPr>
        </p:nvSpPr>
        <p:spPr>
          <a:xfrm>
            <a:off x="457200" y="1219200"/>
            <a:ext cx="8229600" cy="4937760"/>
          </a:xfrm>
        </p:spPr>
        <p:txBody>
          <a:bodyPr>
            <a:no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　　厚生労働省「在宅医療連携拠点事業」に採択</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　「大阪府市医療戦略会議提言」で、スマートエイジング・シティ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に取り組んではどうかと思われる地区のイメージとして提示</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月「調査</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研究対象</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地域」として府、市、城東区、東成区の行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政の実務的な検討を開始。以降、地域関係者へのヒアリン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グ、外部有識者を交えた懇話会等を開催（城東区同様）</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　東成区医師会と意見交換</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　大阪健康寿命延伸産業創出プラットフォーム「ニーズ発表</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会」において、ビジネスプランを募集。</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件の事業提案有。</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　　東成区医師会、介護・住まい・防災ネットワーク、東成区、</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協力関係にある</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法人（平成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年度東成区</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に</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根差した医療</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・福祉・介護の連携</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推進事業」助成団体）</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等が連携、新たな事業展開を検討・調整中</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014417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現在、具体化を検討中の事業の概要</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～「わがまち保健室」事業プランイメージ～</a:t>
            </a: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96</a:t>
            </a:fld>
            <a:endParaRPr kumimoji="1" lang="ja-JP" altLang="en-US"/>
          </a:p>
        </p:txBody>
      </p:sp>
      <p:grpSp>
        <p:nvGrpSpPr>
          <p:cNvPr id="52" name="グループ化 51"/>
          <p:cNvGrpSpPr/>
          <p:nvPr/>
        </p:nvGrpSpPr>
        <p:grpSpPr>
          <a:xfrm>
            <a:off x="360040" y="1268760"/>
            <a:ext cx="8460432" cy="5040560"/>
            <a:chOff x="467544" y="1196752"/>
            <a:chExt cx="8460432" cy="5184576"/>
          </a:xfrm>
        </p:grpSpPr>
        <p:sp>
          <p:nvSpPr>
            <p:cNvPr id="53" name="角丸四角形 52"/>
            <p:cNvSpPr/>
            <p:nvPr/>
          </p:nvSpPr>
          <p:spPr>
            <a:xfrm>
              <a:off x="3707904" y="1340768"/>
              <a:ext cx="3024336" cy="5040560"/>
            </a:xfrm>
            <a:prstGeom prst="roundRect">
              <a:avLst>
                <a:gd name="adj" fmla="val 4564"/>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467544" y="1916832"/>
              <a:ext cx="1872208" cy="28803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itchFamily="50" charset="-128"/>
                  <a:ea typeface="Meiryo UI" pitchFamily="50" charset="-128"/>
                  <a:cs typeface="Meiryo UI" pitchFamily="50" charset="-128"/>
                </a:rPr>
                <a:t>相談内容</a:t>
              </a:r>
              <a:endParaRPr kumimoji="1" lang="ja-JP" altLang="en-US" sz="1400" b="1" dirty="0">
                <a:solidFill>
                  <a:schemeClr val="tx1"/>
                </a:solidFill>
                <a:latin typeface="Meiryo UI" pitchFamily="50" charset="-128"/>
                <a:ea typeface="Meiryo UI" pitchFamily="50" charset="-128"/>
                <a:cs typeface="Meiryo UI" pitchFamily="50" charset="-128"/>
              </a:endParaRPr>
            </a:p>
          </p:txBody>
        </p:sp>
        <p:sp>
          <p:nvSpPr>
            <p:cNvPr id="55" name="角丸四角形 54"/>
            <p:cNvSpPr/>
            <p:nvPr/>
          </p:nvSpPr>
          <p:spPr>
            <a:xfrm>
              <a:off x="3786074" y="1196752"/>
              <a:ext cx="2874158" cy="360040"/>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itchFamily="50" charset="-128"/>
                  <a:ea typeface="Meiryo UI" pitchFamily="50" charset="-128"/>
                  <a:cs typeface="Meiryo UI" pitchFamily="50" charset="-128"/>
                </a:rPr>
                <a:t>わがまち保健室</a:t>
              </a:r>
              <a:endParaRPr kumimoji="1" lang="ja-JP" altLang="en-US" sz="1400" b="1" dirty="0">
                <a:solidFill>
                  <a:schemeClr val="tx1"/>
                </a:solidFill>
                <a:latin typeface="Meiryo UI" pitchFamily="50" charset="-128"/>
                <a:ea typeface="Meiryo UI" pitchFamily="50" charset="-128"/>
                <a:cs typeface="Meiryo UI" pitchFamily="50" charset="-128"/>
              </a:endParaRPr>
            </a:p>
          </p:txBody>
        </p:sp>
        <p:sp>
          <p:nvSpPr>
            <p:cNvPr id="56" name="正方形/長方形 55"/>
            <p:cNvSpPr/>
            <p:nvPr/>
          </p:nvSpPr>
          <p:spPr>
            <a:xfrm>
              <a:off x="467544" y="2348880"/>
              <a:ext cx="1872208" cy="9361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kumimoji="1" lang="ja-JP" altLang="en-US" sz="1200" dirty="0" smtClean="0">
                  <a:solidFill>
                    <a:schemeClr val="tx1"/>
                  </a:solidFill>
                  <a:latin typeface="Meiryo UI" pitchFamily="50" charset="-128"/>
                  <a:ea typeface="Meiryo UI" pitchFamily="50" charset="-128"/>
                  <a:cs typeface="Meiryo UI" pitchFamily="50" charset="-128"/>
                </a:rPr>
                <a:t>　　　　　健　　　康</a:t>
              </a:r>
              <a:endParaRPr kumimoji="1" lang="en-US" altLang="ja-JP" sz="1200" dirty="0" smtClean="0">
                <a:solidFill>
                  <a:schemeClr val="tx1"/>
                </a:solidFill>
                <a:latin typeface="Meiryo UI" pitchFamily="50" charset="-128"/>
                <a:ea typeface="Meiryo UI" pitchFamily="50" charset="-128"/>
                <a:cs typeface="Meiryo UI" pitchFamily="50" charset="-128"/>
              </a:endParaRPr>
            </a:p>
            <a:p>
              <a:pPr>
                <a:lnSpc>
                  <a:spcPts val="1800"/>
                </a:lnSpc>
              </a:pPr>
              <a:r>
                <a:rPr lang="ja-JP" altLang="en-US" sz="1200" dirty="0" smtClean="0">
                  <a:solidFill>
                    <a:schemeClr val="tx1"/>
                  </a:solidFill>
                  <a:latin typeface="Meiryo UI" pitchFamily="50" charset="-128"/>
                  <a:ea typeface="Meiryo UI" pitchFamily="50" charset="-128"/>
                  <a:cs typeface="Meiryo UI" pitchFamily="50" charset="-128"/>
                </a:rPr>
                <a:t>○健康にかかわること</a:t>
              </a:r>
              <a:endParaRPr lang="en-US" altLang="ja-JP" sz="1200" dirty="0" smtClean="0">
                <a:solidFill>
                  <a:schemeClr val="tx1"/>
                </a:solidFill>
                <a:latin typeface="Meiryo UI" pitchFamily="50" charset="-128"/>
                <a:ea typeface="Meiryo UI" pitchFamily="50" charset="-128"/>
                <a:cs typeface="Meiryo UI" pitchFamily="50" charset="-128"/>
              </a:endParaRPr>
            </a:p>
            <a:p>
              <a:pPr>
                <a:lnSpc>
                  <a:spcPts val="1800"/>
                </a:lnSpc>
              </a:pPr>
              <a:r>
                <a:rPr kumimoji="1" lang="ja-JP" altLang="en-US" sz="1200" dirty="0" smtClean="0">
                  <a:solidFill>
                    <a:schemeClr val="tx1"/>
                  </a:solidFill>
                  <a:latin typeface="Meiryo UI" pitchFamily="50" charset="-128"/>
                  <a:ea typeface="Meiryo UI" pitchFamily="50" charset="-128"/>
                  <a:cs typeface="Meiryo UI" pitchFamily="50" charset="-128"/>
                </a:rPr>
                <a:t>○心のケア</a:t>
              </a:r>
              <a:endParaRPr kumimoji="1" lang="en-US" altLang="ja-JP" sz="1200" dirty="0" smtClean="0">
                <a:solidFill>
                  <a:schemeClr val="tx1"/>
                </a:solidFill>
                <a:latin typeface="Meiryo UI" pitchFamily="50" charset="-128"/>
                <a:ea typeface="Meiryo UI" pitchFamily="50" charset="-128"/>
                <a:cs typeface="Meiryo UI" pitchFamily="50" charset="-128"/>
              </a:endParaRPr>
            </a:p>
            <a:p>
              <a:pPr>
                <a:lnSpc>
                  <a:spcPts val="1800"/>
                </a:lnSpc>
              </a:pPr>
              <a:r>
                <a:rPr lang="ja-JP" altLang="en-US" sz="1200" dirty="0" smtClean="0">
                  <a:solidFill>
                    <a:schemeClr val="tx1"/>
                  </a:solidFill>
                  <a:latin typeface="Meiryo UI" pitchFamily="50" charset="-128"/>
                  <a:ea typeface="Meiryo UI" pitchFamily="50" charset="-128"/>
                  <a:cs typeface="Meiryo UI" pitchFamily="50" charset="-128"/>
                </a:rPr>
                <a:t>○もの忘れ　など</a:t>
              </a:r>
              <a:endParaRPr kumimoji="1" lang="ja-JP" altLang="en-US" sz="1200" dirty="0">
                <a:solidFill>
                  <a:schemeClr val="tx1"/>
                </a:solidFill>
                <a:latin typeface="Meiryo UI" pitchFamily="50" charset="-128"/>
                <a:ea typeface="Meiryo UI" pitchFamily="50" charset="-128"/>
                <a:cs typeface="Meiryo UI" pitchFamily="50" charset="-128"/>
              </a:endParaRPr>
            </a:p>
          </p:txBody>
        </p:sp>
        <p:sp>
          <p:nvSpPr>
            <p:cNvPr id="57" name="正方形/長方形 56"/>
            <p:cNvSpPr/>
            <p:nvPr/>
          </p:nvSpPr>
          <p:spPr>
            <a:xfrm>
              <a:off x="467544" y="3501008"/>
              <a:ext cx="1872208" cy="9361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kumimoji="1" lang="ja-JP" altLang="en-US" sz="1200" dirty="0" smtClean="0">
                  <a:solidFill>
                    <a:schemeClr val="tx1"/>
                  </a:solidFill>
                  <a:latin typeface="Meiryo UI" pitchFamily="50" charset="-128"/>
                  <a:ea typeface="Meiryo UI" pitchFamily="50" charset="-128"/>
                  <a:cs typeface="Meiryo UI" pitchFamily="50" charset="-128"/>
                </a:rPr>
                <a:t>　　　　　子　育　</a:t>
              </a:r>
              <a:r>
                <a:rPr kumimoji="1" lang="ja-JP" altLang="en-US" sz="1200" dirty="0" err="1" smtClean="0">
                  <a:solidFill>
                    <a:schemeClr val="tx1"/>
                  </a:solidFill>
                  <a:latin typeface="Meiryo UI" pitchFamily="50" charset="-128"/>
                  <a:ea typeface="Meiryo UI" pitchFamily="50" charset="-128"/>
                  <a:cs typeface="Meiryo UI" pitchFamily="50" charset="-128"/>
                </a:rPr>
                <a:t>て</a:t>
              </a:r>
              <a:endParaRPr kumimoji="1" lang="en-US" altLang="ja-JP" sz="1200" dirty="0" smtClean="0">
                <a:solidFill>
                  <a:schemeClr val="tx1"/>
                </a:solidFill>
                <a:latin typeface="Meiryo UI" pitchFamily="50" charset="-128"/>
                <a:ea typeface="Meiryo UI" pitchFamily="50" charset="-128"/>
                <a:cs typeface="Meiryo UI" pitchFamily="50" charset="-128"/>
              </a:endParaRPr>
            </a:p>
            <a:p>
              <a:pPr>
                <a:lnSpc>
                  <a:spcPts val="1800"/>
                </a:lnSpc>
              </a:pPr>
              <a:r>
                <a:rPr lang="ja-JP" altLang="en-US" sz="1200" dirty="0" smtClean="0">
                  <a:solidFill>
                    <a:schemeClr val="tx1"/>
                  </a:solidFill>
                  <a:latin typeface="Meiryo UI" pitchFamily="50" charset="-128"/>
                  <a:ea typeface="Meiryo UI" pitchFamily="50" charset="-128"/>
                  <a:cs typeface="Meiryo UI" pitchFamily="50" charset="-128"/>
                </a:rPr>
                <a:t>○お母さんの悩み</a:t>
              </a:r>
              <a:endParaRPr lang="en-US" altLang="ja-JP" sz="1200" dirty="0" smtClean="0">
                <a:solidFill>
                  <a:schemeClr val="tx1"/>
                </a:solidFill>
                <a:latin typeface="Meiryo UI" pitchFamily="50" charset="-128"/>
                <a:ea typeface="Meiryo UI" pitchFamily="50" charset="-128"/>
                <a:cs typeface="Meiryo UI" pitchFamily="50" charset="-128"/>
              </a:endParaRPr>
            </a:p>
            <a:p>
              <a:pPr>
                <a:lnSpc>
                  <a:spcPts val="1800"/>
                </a:lnSpc>
              </a:pPr>
              <a:r>
                <a:rPr kumimoji="1" lang="ja-JP" altLang="en-US" sz="1200" dirty="0" smtClean="0">
                  <a:solidFill>
                    <a:schemeClr val="tx1"/>
                  </a:solidFill>
                  <a:latin typeface="Meiryo UI" pitchFamily="50" charset="-128"/>
                  <a:ea typeface="Meiryo UI" pitchFamily="50" charset="-128"/>
                  <a:cs typeface="Meiryo UI" pitchFamily="50" charset="-128"/>
                </a:rPr>
                <a:t>○栄養のこと</a:t>
              </a:r>
              <a:endParaRPr kumimoji="1" lang="en-US" altLang="ja-JP" sz="1200" dirty="0" smtClean="0">
                <a:solidFill>
                  <a:schemeClr val="tx1"/>
                </a:solidFill>
                <a:latin typeface="Meiryo UI" pitchFamily="50" charset="-128"/>
                <a:ea typeface="Meiryo UI" pitchFamily="50" charset="-128"/>
                <a:cs typeface="Meiryo UI" pitchFamily="50" charset="-128"/>
              </a:endParaRPr>
            </a:p>
            <a:p>
              <a:pPr>
                <a:lnSpc>
                  <a:spcPts val="1800"/>
                </a:lnSpc>
              </a:pPr>
              <a:r>
                <a:rPr lang="ja-JP" altLang="en-US" sz="1200" dirty="0" smtClean="0">
                  <a:solidFill>
                    <a:schemeClr val="tx1"/>
                  </a:solidFill>
                  <a:latin typeface="Meiryo UI" pitchFamily="50" charset="-128"/>
                  <a:ea typeface="Meiryo UI" pitchFamily="50" charset="-128"/>
                  <a:cs typeface="Meiryo UI" pitchFamily="50" charset="-128"/>
                </a:rPr>
                <a:t>○保育園　　など</a:t>
              </a:r>
              <a:endParaRPr kumimoji="1" lang="ja-JP" altLang="en-US" sz="1200" dirty="0">
                <a:solidFill>
                  <a:schemeClr val="tx1"/>
                </a:solidFill>
                <a:latin typeface="Meiryo UI" pitchFamily="50" charset="-128"/>
                <a:ea typeface="Meiryo UI" pitchFamily="50" charset="-128"/>
                <a:cs typeface="Meiryo UI" pitchFamily="50" charset="-128"/>
              </a:endParaRPr>
            </a:p>
          </p:txBody>
        </p:sp>
        <p:sp>
          <p:nvSpPr>
            <p:cNvPr id="58" name="正方形/長方形 57"/>
            <p:cNvSpPr/>
            <p:nvPr/>
          </p:nvSpPr>
          <p:spPr>
            <a:xfrm>
              <a:off x="467544" y="4869160"/>
              <a:ext cx="1872208" cy="9361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00"/>
                </a:lnSpc>
              </a:pPr>
              <a:r>
                <a:rPr kumimoji="1" lang="ja-JP" altLang="en-US" sz="1200" dirty="0" smtClean="0">
                  <a:solidFill>
                    <a:schemeClr val="tx1"/>
                  </a:solidFill>
                  <a:latin typeface="Meiryo UI" pitchFamily="50" charset="-128"/>
                  <a:ea typeface="Meiryo UI" pitchFamily="50" charset="-128"/>
                  <a:cs typeface="Meiryo UI" pitchFamily="50" charset="-128"/>
                </a:rPr>
                <a:t>　　　　　介　　護</a:t>
              </a:r>
              <a:endParaRPr kumimoji="1" lang="en-US" altLang="ja-JP" sz="1200" dirty="0" smtClean="0">
                <a:solidFill>
                  <a:schemeClr val="tx1"/>
                </a:solidFill>
                <a:latin typeface="Meiryo UI" pitchFamily="50" charset="-128"/>
                <a:ea typeface="Meiryo UI" pitchFamily="50" charset="-128"/>
                <a:cs typeface="Meiryo UI" pitchFamily="50" charset="-128"/>
              </a:endParaRPr>
            </a:p>
            <a:p>
              <a:pPr>
                <a:lnSpc>
                  <a:spcPts val="1600"/>
                </a:lnSpc>
              </a:pPr>
              <a:r>
                <a:rPr lang="ja-JP" altLang="en-US" sz="1200" dirty="0" smtClean="0">
                  <a:solidFill>
                    <a:schemeClr val="tx1"/>
                  </a:solidFill>
                  <a:latin typeface="Meiryo UI" pitchFamily="50" charset="-128"/>
                  <a:ea typeface="Meiryo UI" pitchFamily="50" charset="-128"/>
                  <a:cs typeface="Meiryo UI" pitchFamily="50" charset="-128"/>
                </a:rPr>
                <a:t>○介護の制度</a:t>
              </a:r>
              <a:endParaRPr lang="en-US" altLang="ja-JP" sz="1200" dirty="0" smtClean="0">
                <a:solidFill>
                  <a:schemeClr val="tx1"/>
                </a:solidFill>
                <a:latin typeface="Meiryo UI" pitchFamily="50" charset="-128"/>
                <a:ea typeface="Meiryo UI" pitchFamily="50" charset="-128"/>
                <a:cs typeface="Meiryo UI" pitchFamily="50" charset="-128"/>
              </a:endParaRPr>
            </a:p>
            <a:p>
              <a:pPr>
                <a:lnSpc>
                  <a:spcPts val="1600"/>
                </a:lnSpc>
              </a:pPr>
              <a:r>
                <a:rPr kumimoji="1" lang="ja-JP" altLang="en-US" sz="1200" dirty="0" smtClean="0">
                  <a:solidFill>
                    <a:schemeClr val="tx1"/>
                  </a:solidFill>
                  <a:latin typeface="Meiryo UI" pitchFamily="50" charset="-128"/>
                  <a:ea typeface="Meiryo UI" pitchFamily="50" charset="-128"/>
                  <a:cs typeface="Meiryo UI" pitchFamily="50" charset="-128"/>
                </a:rPr>
                <a:t>○施設・住宅</a:t>
              </a:r>
              <a:endParaRPr kumimoji="1" lang="en-US" altLang="ja-JP" sz="1200" dirty="0" smtClean="0">
                <a:solidFill>
                  <a:schemeClr val="tx1"/>
                </a:solidFill>
                <a:latin typeface="Meiryo UI" pitchFamily="50" charset="-128"/>
                <a:ea typeface="Meiryo UI" pitchFamily="50" charset="-128"/>
                <a:cs typeface="Meiryo UI" pitchFamily="50" charset="-128"/>
              </a:endParaRPr>
            </a:p>
            <a:p>
              <a:pPr>
                <a:lnSpc>
                  <a:spcPts val="1600"/>
                </a:lnSpc>
              </a:pPr>
              <a:r>
                <a:rPr lang="ja-JP" altLang="en-US" sz="1200" dirty="0" smtClean="0">
                  <a:solidFill>
                    <a:schemeClr val="tx1"/>
                  </a:solidFill>
                  <a:latin typeface="Meiryo UI" pitchFamily="50" charset="-128"/>
                  <a:ea typeface="Meiryo UI" pitchFamily="50" charset="-128"/>
                  <a:cs typeface="Meiryo UI" pitchFamily="50" charset="-128"/>
                </a:rPr>
                <a:t>○金銭的な悩み　など</a:t>
              </a:r>
              <a:endParaRPr kumimoji="1" lang="ja-JP" altLang="en-US" sz="1200" dirty="0">
                <a:solidFill>
                  <a:schemeClr val="tx1"/>
                </a:solidFill>
                <a:latin typeface="Meiryo UI" pitchFamily="50" charset="-128"/>
                <a:ea typeface="Meiryo UI" pitchFamily="50" charset="-128"/>
                <a:cs typeface="Meiryo UI" pitchFamily="50" charset="-128"/>
              </a:endParaRPr>
            </a:p>
          </p:txBody>
        </p:sp>
        <p:cxnSp>
          <p:nvCxnSpPr>
            <p:cNvPr id="59" name="直線コネクタ 58"/>
            <p:cNvCxnSpPr/>
            <p:nvPr/>
          </p:nvCxnSpPr>
          <p:spPr>
            <a:xfrm>
              <a:off x="467544" y="2564904"/>
              <a:ext cx="18722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467544" y="3717032"/>
              <a:ext cx="18722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467544" y="5085184"/>
              <a:ext cx="1872208"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雲形吹き出し 61"/>
            <p:cNvSpPr/>
            <p:nvPr/>
          </p:nvSpPr>
          <p:spPr>
            <a:xfrm>
              <a:off x="2555776" y="1916832"/>
              <a:ext cx="792088" cy="2016224"/>
            </a:xfrm>
            <a:prstGeom prst="cloudCallout">
              <a:avLst>
                <a:gd name="adj1" fmla="val -62954"/>
                <a:gd name="adj2" fmla="val 625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Meiryo UI" pitchFamily="50" charset="-128"/>
                  <a:ea typeface="Meiryo UI" pitchFamily="50" charset="-128"/>
                  <a:cs typeface="Meiryo UI" pitchFamily="50" charset="-128"/>
                </a:rPr>
                <a:t>不安</a:t>
              </a:r>
              <a:endParaRPr kumimoji="1" lang="en-US" altLang="ja-JP" sz="1600" dirty="0" smtClean="0">
                <a:solidFill>
                  <a:schemeClr val="tx1"/>
                </a:solidFill>
                <a:latin typeface="Meiryo UI" pitchFamily="50" charset="-128"/>
                <a:ea typeface="Meiryo UI" pitchFamily="50" charset="-128"/>
                <a:cs typeface="Meiryo UI" pitchFamily="50" charset="-128"/>
              </a:endParaRPr>
            </a:p>
            <a:p>
              <a:pPr algn="ctr"/>
              <a:r>
                <a:rPr kumimoji="1" lang="ja-JP" altLang="en-US" sz="1600" dirty="0" smtClean="0">
                  <a:solidFill>
                    <a:schemeClr val="tx1"/>
                  </a:solidFill>
                  <a:latin typeface="Meiryo UI" pitchFamily="50" charset="-128"/>
                  <a:ea typeface="Meiryo UI" pitchFamily="50" charset="-128"/>
                  <a:cs typeface="Meiryo UI" pitchFamily="50" charset="-128"/>
                </a:rPr>
                <a:t>＊＊</a:t>
              </a:r>
              <a:endParaRPr kumimoji="1" lang="ja-JP" altLang="en-US" sz="1600" dirty="0">
                <a:solidFill>
                  <a:schemeClr val="tx1"/>
                </a:solidFill>
                <a:latin typeface="Meiryo UI" pitchFamily="50" charset="-128"/>
                <a:ea typeface="Meiryo UI" pitchFamily="50" charset="-128"/>
                <a:cs typeface="Meiryo UI" pitchFamily="50" charset="-128"/>
              </a:endParaRPr>
            </a:p>
          </p:txBody>
        </p:sp>
        <p:sp>
          <p:nvSpPr>
            <p:cNvPr id="63" name="スマイル 62"/>
            <p:cNvSpPr/>
            <p:nvPr/>
          </p:nvSpPr>
          <p:spPr>
            <a:xfrm>
              <a:off x="2555776" y="4293096"/>
              <a:ext cx="792088" cy="1728192"/>
            </a:xfrm>
            <a:prstGeom prst="smileyFac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itchFamily="50" charset="-128"/>
                  <a:ea typeface="Meiryo UI" pitchFamily="50" charset="-128"/>
                  <a:cs typeface="Meiryo UI" pitchFamily="50" charset="-128"/>
                </a:rPr>
                <a:t>楽</a:t>
              </a:r>
              <a:endParaRPr kumimoji="1" lang="en-US" altLang="ja-JP" sz="1400" dirty="0" smtClean="0">
                <a:solidFill>
                  <a:schemeClr val="tx1"/>
                </a:solidFill>
                <a:latin typeface="Meiryo UI" pitchFamily="50" charset="-128"/>
                <a:ea typeface="Meiryo UI" pitchFamily="50" charset="-128"/>
                <a:cs typeface="Meiryo UI" pitchFamily="50" charset="-128"/>
              </a:endParaRPr>
            </a:p>
            <a:p>
              <a:pPr algn="ctr"/>
              <a:r>
                <a:rPr kumimoji="1" lang="ja-JP" altLang="en-US" sz="1400" dirty="0" smtClean="0">
                  <a:solidFill>
                    <a:schemeClr val="tx1"/>
                  </a:solidFill>
                  <a:latin typeface="Meiryo UI" pitchFamily="50" charset="-128"/>
                  <a:ea typeface="Meiryo UI" pitchFamily="50" charset="-128"/>
                  <a:cs typeface="Meiryo UI" pitchFamily="50" charset="-128"/>
                </a:rPr>
                <a:t>し</a:t>
              </a:r>
              <a:endParaRPr kumimoji="1" lang="en-US" altLang="ja-JP" sz="1400" dirty="0" smtClean="0">
                <a:solidFill>
                  <a:schemeClr val="tx1"/>
                </a:solidFill>
                <a:latin typeface="Meiryo UI" pitchFamily="50" charset="-128"/>
                <a:ea typeface="Meiryo UI" pitchFamily="50" charset="-128"/>
                <a:cs typeface="Meiryo UI" pitchFamily="50" charset="-128"/>
              </a:endParaRPr>
            </a:p>
            <a:p>
              <a:pPr algn="ctr"/>
              <a:r>
                <a:rPr kumimoji="1" lang="ja-JP" altLang="en-US" sz="1400" dirty="0" smtClean="0">
                  <a:solidFill>
                    <a:schemeClr val="tx1"/>
                  </a:solidFill>
                  <a:latin typeface="Meiryo UI" pitchFamily="50" charset="-128"/>
                  <a:ea typeface="Meiryo UI" pitchFamily="50" charset="-128"/>
                  <a:cs typeface="Meiryo UI" pitchFamily="50" charset="-128"/>
                </a:rPr>
                <a:t>み</a:t>
              </a:r>
              <a:endParaRPr kumimoji="1" lang="ja-JP" altLang="en-US" sz="1400" dirty="0">
                <a:solidFill>
                  <a:schemeClr val="tx1"/>
                </a:solidFill>
                <a:latin typeface="Meiryo UI" pitchFamily="50" charset="-128"/>
                <a:ea typeface="Meiryo UI" pitchFamily="50" charset="-128"/>
                <a:cs typeface="Meiryo UI" pitchFamily="50" charset="-128"/>
              </a:endParaRPr>
            </a:p>
          </p:txBody>
        </p:sp>
        <p:sp>
          <p:nvSpPr>
            <p:cNvPr id="64" name="右矢印 63"/>
            <p:cNvSpPr/>
            <p:nvPr/>
          </p:nvSpPr>
          <p:spPr>
            <a:xfrm>
              <a:off x="3347864" y="2852936"/>
              <a:ext cx="28803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右矢印 64"/>
            <p:cNvSpPr/>
            <p:nvPr/>
          </p:nvSpPr>
          <p:spPr>
            <a:xfrm>
              <a:off x="3419872" y="4797152"/>
              <a:ext cx="288032" cy="72008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4499992" y="1556792"/>
              <a:ext cx="1080120" cy="307777"/>
            </a:xfrm>
            <a:prstGeom prst="rect">
              <a:avLst/>
            </a:prstGeom>
            <a:noFill/>
          </p:spPr>
          <p:txBody>
            <a:bodyPr wrap="square" rtlCol="0">
              <a:spAutoFit/>
            </a:bodyPr>
            <a:lstStyle/>
            <a:p>
              <a:r>
                <a:rPr kumimoji="1" lang="ja-JP" altLang="en-US" sz="1400" dirty="0" smtClean="0">
                  <a:latin typeface="Meiryo UI" pitchFamily="50" charset="-128"/>
                  <a:ea typeface="Meiryo UI" pitchFamily="50" charset="-128"/>
                  <a:cs typeface="Meiryo UI" pitchFamily="50" charset="-128"/>
                </a:rPr>
                <a:t>カフェ機能</a:t>
              </a:r>
              <a:endParaRPr kumimoji="1" lang="ja-JP" altLang="en-US" sz="1400" dirty="0">
                <a:latin typeface="Meiryo UI" pitchFamily="50" charset="-128"/>
                <a:ea typeface="Meiryo UI" pitchFamily="50" charset="-128"/>
                <a:cs typeface="Meiryo UI" pitchFamily="50" charset="-128"/>
              </a:endParaRPr>
            </a:p>
          </p:txBody>
        </p:sp>
        <p:sp>
          <p:nvSpPr>
            <p:cNvPr id="67" name="角丸四角形 66"/>
            <p:cNvSpPr/>
            <p:nvPr/>
          </p:nvSpPr>
          <p:spPr>
            <a:xfrm>
              <a:off x="4788024" y="2348880"/>
              <a:ext cx="1296144" cy="28803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itchFamily="50" charset="-128"/>
                  <a:ea typeface="Meiryo UI" pitchFamily="50" charset="-128"/>
                  <a:cs typeface="Meiryo UI" pitchFamily="50" charset="-128"/>
                </a:rPr>
                <a:t>顔が見える</a:t>
              </a:r>
              <a:r>
                <a:rPr kumimoji="1" lang="en-US" altLang="ja-JP" sz="1200" b="1" dirty="0" smtClean="0">
                  <a:solidFill>
                    <a:schemeClr val="tx1"/>
                  </a:solidFill>
                  <a:latin typeface="Meiryo UI" pitchFamily="50" charset="-128"/>
                  <a:ea typeface="Meiryo UI" pitchFamily="50" charset="-128"/>
                  <a:cs typeface="Meiryo UI" pitchFamily="50" charset="-128"/>
                </a:rPr>
                <a:t>ICT</a:t>
              </a:r>
              <a:endParaRPr kumimoji="1" lang="ja-JP" altLang="en-US" sz="1200" b="1" dirty="0">
                <a:solidFill>
                  <a:schemeClr val="tx1"/>
                </a:solidFill>
                <a:latin typeface="Meiryo UI" pitchFamily="50" charset="-128"/>
                <a:ea typeface="Meiryo UI" pitchFamily="50" charset="-128"/>
                <a:cs typeface="Meiryo UI" pitchFamily="50" charset="-128"/>
              </a:endParaRPr>
            </a:p>
          </p:txBody>
        </p:sp>
        <p:sp>
          <p:nvSpPr>
            <p:cNvPr id="68" name="角丸四角形 67"/>
            <p:cNvSpPr/>
            <p:nvPr/>
          </p:nvSpPr>
          <p:spPr>
            <a:xfrm>
              <a:off x="4788024" y="1916832"/>
              <a:ext cx="1296144" cy="28803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itchFamily="50" charset="-128"/>
                  <a:ea typeface="Meiryo UI" pitchFamily="50" charset="-128"/>
                  <a:cs typeface="Meiryo UI" pitchFamily="50" charset="-128"/>
                </a:rPr>
                <a:t>対　面</a:t>
              </a:r>
              <a:endParaRPr kumimoji="1" lang="ja-JP" altLang="en-US" sz="1200" b="1" dirty="0">
                <a:solidFill>
                  <a:schemeClr val="tx1"/>
                </a:solidFill>
                <a:latin typeface="Meiryo UI" pitchFamily="50" charset="-128"/>
                <a:ea typeface="Meiryo UI" pitchFamily="50" charset="-128"/>
                <a:cs typeface="Meiryo UI" pitchFamily="50" charset="-128"/>
              </a:endParaRPr>
            </a:p>
          </p:txBody>
        </p:sp>
        <p:sp>
          <p:nvSpPr>
            <p:cNvPr id="69" name="角丸四角形 68"/>
            <p:cNvSpPr/>
            <p:nvPr/>
          </p:nvSpPr>
          <p:spPr>
            <a:xfrm>
              <a:off x="4788024" y="2780928"/>
              <a:ext cx="1296144" cy="28803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itchFamily="50" charset="-128"/>
                  <a:ea typeface="Meiryo UI" pitchFamily="50" charset="-128"/>
                  <a:cs typeface="Meiryo UI" pitchFamily="50" charset="-128"/>
                </a:rPr>
                <a:t>メール・</a:t>
              </a:r>
              <a:r>
                <a:rPr kumimoji="1" lang="en-US" altLang="ja-JP" sz="1200" b="1" dirty="0" smtClean="0">
                  <a:solidFill>
                    <a:schemeClr val="tx1"/>
                  </a:solidFill>
                  <a:latin typeface="Meiryo UI" pitchFamily="50" charset="-128"/>
                  <a:ea typeface="Meiryo UI" pitchFamily="50" charset="-128"/>
                  <a:cs typeface="Meiryo UI" pitchFamily="50" charset="-128"/>
                </a:rPr>
                <a:t>LINE</a:t>
              </a:r>
              <a:endParaRPr kumimoji="1" lang="ja-JP" altLang="en-US" sz="1200" b="1" dirty="0">
                <a:solidFill>
                  <a:schemeClr val="tx1"/>
                </a:solidFill>
                <a:latin typeface="Meiryo UI" pitchFamily="50" charset="-128"/>
                <a:ea typeface="Meiryo UI" pitchFamily="50" charset="-128"/>
                <a:cs typeface="Meiryo UI" pitchFamily="50" charset="-128"/>
              </a:endParaRPr>
            </a:p>
          </p:txBody>
        </p:sp>
        <p:sp>
          <p:nvSpPr>
            <p:cNvPr id="70" name="角丸四角形 69"/>
            <p:cNvSpPr/>
            <p:nvPr/>
          </p:nvSpPr>
          <p:spPr>
            <a:xfrm>
              <a:off x="3995936" y="2276872"/>
              <a:ext cx="720080" cy="504056"/>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itchFamily="50" charset="-128"/>
                  <a:ea typeface="Meiryo UI" pitchFamily="50" charset="-128"/>
                  <a:cs typeface="Meiryo UI" pitchFamily="50" charset="-128"/>
                </a:rPr>
                <a:t>相談</a:t>
              </a:r>
              <a:endParaRPr kumimoji="1" lang="ja-JP" altLang="en-US" sz="1400" b="1" dirty="0">
                <a:solidFill>
                  <a:schemeClr val="tx1"/>
                </a:solidFill>
                <a:latin typeface="Meiryo UI" pitchFamily="50" charset="-128"/>
                <a:ea typeface="Meiryo UI" pitchFamily="50" charset="-128"/>
                <a:cs typeface="Meiryo UI" pitchFamily="50" charset="-128"/>
              </a:endParaRPr>
            </a:p>
          </p:txBody>
        </p:sp>
        <p:sp>
          <p:nvSpPr>
            <p:cNvPr id="71" name="角丸四角形 70"/>
            <p:cNvSpPr/>
            <p:nvPr/>
          </p:nvSpPr>
          <p:spPr>
            <a:xfrm>
              <a:off x="3995936" y="3645024"/>
              <a:ext cx="720080" cy="43204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itchFamily="50" charset="-128"/>
                  <a:ea typeface="Meiryo UI" pitchFamily="50" charset="-128"/>
                  <a:cs typeface="Meiryo UI" pitchFamily="50" charset="-128"/>
                </a:rPr>
                <a:t>相談員</a:t>
              </a:r>
              <a:endParaRPr kumimoji="1" lang="ja-JP" altLang="en-US" sz="1200" b="1" dirty="0">
                <a:solidFill>
                  <a:schemeClr val="tx1"/>
                </a:solidFill>
                <a:latin typeface="Meiryo UI" pitchFamily="50" charset="-128"/>
                <a:ea typeface="Meiryo UI" pitchFamily="50" charset="-128"/>
                <a:cs typeface="Meiryo UI" pitchFamily="50" charset="-128"/>
              </a:endParaRPr>
            </a:p>
          </p:txBody>
        </p:sp>
        <p:sp>
          <p:nvSpPr>
            <p:cNvPr id="72" name="角丸四角形 71"/>
            <p:cNvSpPr/>
            <p:nvPr/>
          </p:nvSpPr>
          <p:spPr>
            <a:xfrm>
              <a:off x="3923928" y="1844824"/>
              <a:ext cx="2376264" cy="1296144"/>
            </a:xfrm>
            <a:prstGeom prst="roundRect">
              <a:avLst/>
            </a:prstGeom>
            <a:solidFill>
              <a:schemeClr val="bg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左矢印吹き出し 72"/>
            <p:cNvSpPr/>
            <p:nvPr/>
          </p:nvSpPr>
          <p:spPr>
            <a:xfrm>
              <a:off x="4716016" y="3645024"/>
              <a:ext cx="1800200" cy="504056"/>
            </a:xfrm>
            <a:prstGeom prst="leftArrowCallou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smtClean="0">
                  <a:solidFill>
                    <a:schemeClr val="tx1"/>
                  </a:solidFill>
                  <a:latin typeface="Meiryo UI" pitchFamily="50" charset="-128"/>
                  <a:ea typeface="Meiryo UI" pitchFamily="50" charset="-128"/>
                  <a:cs typeface="Meiryo UI" pitchFamily="50" charset="-128"/>
                </a:rPr>
                <a:t>・三師会や</a:t>
              </a:r>
              <a:r>
                <a:rPr kumimoji="1" lang="ja-JP" altLang="en-US" sz="900" dirty="0" smtClean="0">
                  <a:solidFill>
                    <a:schemeClr val="tx1"/>
                  </a:solidFill>
                  <a:latin typeface="Meiryo UI" pitchFamily="50" charset="-128"/>
                  <a:ea typeface="Meiryo UI" pitchFamily="50" charset="-128"/>
                  <a:cs typeface="Meiryo UI" pitchFamily="50" charset="-128"/>
                </a:rPr>
                <a:t>行政　　等</a:t>
              </a:r>
              <a:endParaRPr kumimoji="1" lang="ja-JP" altLang="en-US" sz="900" dirty="0">
                <a:solidFill>
                  <a:schemeClr val="tx1"/>
                </a:solidFill>
                <a:latin typeface="Meiryo UI" pitchFamily="50" charset="-128"/>
                <a:ea typeface="Meiryo UI" pitchFamily="50" charset="-128"/>
                <a:cs typeface="Meiryo UI" pitchFamily="50" charset="-128"/>
              </a:endParaRPr>
            </a:p>
          </p:txBody>
        </p:sp>
        <p:sp>
          <p:nvSpPr>
            <p:cNvPr id="74" name="テキスト ボックス 73"/>
            <p:cNvSpPr txBox="1"/>
            <p:nvPr/>
          </p:nvSpPr>
          <p:spPr>
            <a:xfrm>
              <a:off x="4891970" y="3573016"/>
              <a:ext cx="400110" cy="720080"/>
            </a:xfrm>
            <a:prstGeom prst="rect">
              <a:avLst/>
            </a:prstGeom>
            <a:noFill/>
          </p:spPr>
          <p:txBody>
            <a:bodyPr vert="eaVert" wrap="square" rtlCol="0">
              <a:spAutoFit/>
            </a:bodyPr>
            <a:lstStyle/>
            <a:p>
              <a:r>
                <a:rPr kumimoji="1" lang="ja-JP" altLang="en-US" sz="1400" dirty="0" smtClean="0">
                  <a:latin typeface="Meiryo UI" pitchFamily="50" charset="-128"/>
                  <a:ea typeface="Meiryo UI" pitchFamily="50" charset="-128"/>
                  <a:cs typeface="Meiryo UI" pitchFamily="50" charset="-128"/>
                </a:rPr>
                <a:t>連</a:t>
              </a:r>
              <a:r>
                <a:rPr lang="ja-JP" altLang="en-US" sz="1400" dirty="0" smtClean="0">
                  <a:latin typeface="Meiryo UI" pitchFamily="50" charset="-128"/>
                  <a:ea typeface="Meiryo UI" pitchFamily="50" charset="-128"/>
                  <a:cs typeface="Meiryo UI" pitchFamily="50" charset="-128"/>
                </a:rPr>
                <a:t>　</a:t>
              </a:r>
              <a:r>
                <a:rPr kumimoji="1" lang="ja-JP" altLang="en-US" sz="1400" dirty="0" smtClean="0">
                  <a:latin typeface="Meiryo UI" pitchFamily="50" charset="-128"/>
                  <a:ea typeface="Meiryo UI" pitchFamily="50" charset="-128"/>
                  <a:cs typeface="Meiryo UI" pitchFamily="50" charset="-128"/>
                </a:rPr>
                <a:t>携</a:t>
              </a:r>
              <a:endParaRPr kumimoji="1" lang="ja-JP" altLang="en-US" sz="1400" dirty="0">
                <a:latin typeface="Meiryo UI" pitchFamily="50" charset="-128"/>
                <a:ea typeface="Meiryo UI" pitchFamily="50" charset="-128"/>
                <a:cs typeface="Meiryo UI" pitchFamily="50" charset="-128"/>
              </a:endParaRPr>
            </a:p>
          </p:txBody>
        </p:sp>
        <p:cxnSp>
          <p:nvCxnSpPr>
            <p:cNvPr id="75" name="直線矢印コネクタ 74"/>
            <p:cNvCxnSpPr/>
            <p:nvPr/>
          </p:nvCxnSpPr>
          <p:spPr>
            <a:xfrm>
              <a:off x="4355976" y="2780928"/>
              <a:ext cx="0" cy="792088"/>
            </a:xfrm>
            <a:prstGeom prst="straightConnector1">
              <a:avLst/>
            </a:prstGeom>
            <a:ln w="19050">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76" name="角丸四角形 75"/>
            <p:cNvSpPr/>
            <p:nvPr/>
          </p:nvSpPr>
          <p:spPr>
            <a:xfrm>
              <a:off x="3923928" y="4509120"/>
              <a:ext cx="1152128" cy="28803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itchFamily="50" charset="-128"/>
                  <a:ea typeface="Meiryo UI" pitchFamily="50" charset="-128"/>
                  <a:cs typeface="Meiryo UI" pitchFamily="50" charset="-128"/>
                </a:rPr>
                <a:t>楽しいイベント</a:t>
              </a:r>
              <a:endParaRPr kumimoji="1" lang="ja-JP" altLang="en-US" sz="1200" b="1" dirty="0">
                <a:solidFill>
                  <a:schemeClr val="tx1"/>
                </a:solidFill>
                <a:latin typeface="Meiryo UI" pitchFamily="50" charset="-128"/>
                <a:ea typeface="Meiryo UI" pitchFamily="50" charset="-128"/>
                <a:cs typeface="Meiryo UI" pitchFamily="50" charset="-128"/>
              </a:endParaRPr>
            </a:p>
          </p:txBody>
        </p:sp>
        <p:sp>
          <p:nvSpPr>
            <p:cNvPr id="77" name="角丸四角形 76"/>
            <p:cNvSpPr/>
            <p:nvPr/>
          </p:nvSpPr>
          <p:spPr>
            <a:xfrm>
              <a:off x="3923928" y="5445224"/>
              <a:ext cx="1368152" cy="28803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itchFamily="50" charset="-128"/>
                  <a:ea typeface="Meiryo UI" pitchFamily="50" charset="-128"/>
                  <a:cs typeface="Meiryo UI" pitchFamily="50" charset="-128"/>
                </a:rPr>
                <a:t>ワンコイン寺子屋</a:t>
              </a:r>
              <a:endParaRPr kumimoji="1" lang="ja-JP" altLang="en-US" sz="1200" b="1" dirty="0">
                <a:solidFill>
                  <a:schemeClr val="tx1"/>
                </a:solidFill>
                <a:latin typeface="Meiryo UI" pitchFamily="50" charset="-128"/>
                <a:ea typeface="Meiryo UI" pitchFamily="50" charset="-128"/>
                <a:cs typeface="Meiryo UI" pitchFamily="50" charset="-128"/>
              </a:endParaRPr>
            </a:p>
          </p:txBody>
        </p:sp>
        <p:sp>
          <p:nvSpPr>
            <p:cNvPr id="78" name="正方形/長方形 77"/>
            <p:cNvSpPr/>
            <p:nvPr/>
          </p:nvSpPr>
          <p:spPr>
            <a:xfrm>
              <a:off x="3779912" y="4365104"/>
              <a:ext cx="2808312" cy="936104"/>
            </a:xfrm>
            <a:prstGeom prst="rect">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latin typeface="Meiryo UI" pitchFamily="50" charset="-128"/>
                  <a:ea typeface="Meiryo UI" pitchFamily="50" charset="-128"/>
                  <a:cs typeface="Meiryo UI" pitchFamily="50" charset="-128"/>
                </a:rPr>
                <a:t>　　　　　　　　　　　　　　・介護予防体操</a:t>
              </a:r>
              <a:endParaRPr lang="en-US" altLang="ja-JP" sz="1200" dirty="0" smtClean="0">
                <a:solidFill>
                  <a:schemeClr val="tx1"/>
                </a:solidFill>
                <a:latin typeface="Meiryo UI" pitchFamily="50" charset="-128"/>
                <a:ea typeface="Meiryo UI" pitchFamily="50" charset="-128"/>
                <a:cs typeface="Meiryo UI" pitchFamily="50" charset="-128"/>
              </a:endParaRPr>
            </a:p>
            <a:p>
              <a:r>
                <a:rPr kumimoji="1" lang="ja-JP" altLang="en-US" sz="1200" dirty="0" smtClean="0">
                  <a:solidFill>
                    <a:schemeClr val="tx1"/>
                  </a:solidFill>
                  <a:latin typeface="Meiryo UI" pitchFamily="50" charset="-128"/>
                  <a:ea typeface="Meiryo UI" pitchFamily="50" charset="-128"/>
                  <a:cs typeface="Meiryo UI" pitchFamily="50" charset="-128"/>
                </a:rPr>
                <a:t>　　　　　　　　　　　　　　・いきいき糖尿ライフ</a:t>
              </a:r>
              <a:endParaRPr kumimoji="1" lang="en-US" altLang="ja-JP" sz="1200" dirty="0" smtClean="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　　　　　　　　　　　　　　・アロマオイルケア</a:t>
              </a:r>
              <a:endParaRPr lang="en-US" altLang="ja-JP" sz="1200" dirty="0" smtClean="0">
                <a:solidFill>
                  <a:schemeClr val="tx1"/>
                </a:solidFill>
                <a:latin typeface="Meiryo UI" pitchFamily="50" charset="-128"/>
                <a:ea typeface="Meiryo UI" pitchFamily="50" charset="-128"/>
                <a:cs typeface="Meiryo UI" pitchFamily="50" charset="-128"/>
              </a:endParaRPr>
            </a:p>
            <a:p>
              <a:r>
                <a:rPr kumimoji="1" lang="ja-JP" altLang="en-US" sz="1200" dirty="0" smtClean="0">
                  <a:solidFill>
                    <a:schemeClr val="tx1"/>
                  </a:solidFill>
                  <a:latin typeface="Meiryo UI" pitchFamily="50" charset="-128"/>
                  <a:ea typeface="Meiryo UI" pitchFamily="50" charset="-128"/>
                  <a:cs typeface="Meiryo UI" pitchFamily="50" charset="-128"/>
                </a:rPr>
                <a:t>○きっかけづくり　　　</a:t>
              </a:r>
              <a:endParaRPr kumimoji="1" lang="en-US" altLang="ja-JP" sz="1200" dirty="0" smtClean="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○楽しみ　　　　　　　　　　　　　　　　　など</a:t>
              </a:r>
              <a:endParaRPr kumimoji="1" lang="ja-JP" altLang="en-US" sz="1200" dirty="0">
                <a:solidFill>
                  <a:schemeClr val="tx1"/>
                </a:solidFill>
                <a:latin typeface="Meiryo UI" pitchFamily="50" charset="-128"/>
                <a:ea typeface="Meiryo UI" pitchFamily="50" charset="-128"/>
                <a:cs typeface="Meiryo UI" pitchFamily="50" charset="-128"/>
              </a:endParaRPr>
            </a:p>
          </p:txBody>
        </p:sp>
        <p:sp>
          <p:nvSpPr>
            <p:cNvPr id="79" name="正方形/長方形 78"/>
            <p:cNvSpPr/>
            <p:nvPr/>
          </p:nvSpPr>
          <p:spPr>
            <a:xfrm>
              <a:off x="3786074" y="5353809"/>
              <a:ext cx="2808312" cy="936104"/>
            </a:xfrm>
            <a:prstGeom prst="rect">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latin typeface="Meiryo UI" pitchFamily="50" charset="-128"/>
                  <a:ea typeface="Meiryo UI" pitchFamily="50" charset="-128"/>
                  <a:cs typeface="Meiryo UI" pitchFamily="50" charset="-128"/>
                </a:rPr>
                <a:t>　　　　　　　　　　　　　　・紙飛行機</a:t>
              </a:r>
              <a:endParaRPr lang="en-US" altLang="ja-JP" sz="1200" dirty="0" smtClean="0">
                <a:solidFill>
                  <a:schemeClr val="tx1"/>
                </a:solidFill>
                <a:latin typeface="Meiryo UI" pitchFamily="50" charset="-128"/>
                <a:ea typeface="Meiryo UI" pitchFamily="50" charset="-128"/>
                <a:cs typeface="Meiryo UI" pitchFamily="50" charset="-128"/>
              </a:endParaRPr>
            </a:p>
            <a:p>
              <a:r>
                <a:rPr kumimoji="1" lang="ja-JP" altLang="en-US" sz="1200" dirty="0" smtClean="0">
                  <a:solidFill>
                    <a:schemeClr val="tx1"/>
                  </a:solidFill>
                  <a:latin typeface="Meiryo UI" pitchFamily="50" charset="-128"/>
                  <a:ea typeface="Meiryo UI" pitchFamily="50" charset="-128"/>
                  <a:cs typeface="Meiryo UI" pitchFamily="50" charset="-128"/>
                </a:rPr>
                <a:t>　　　　　　　　　　　　　　・わり箸鉄砲</a:t>
              </a:r>
              <a:endParaRPr kumimoji="1" lang="en-US" altLang="ja-JP" sz="1200" dirty="0" smtClean="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○子ども触れ合い　　　・宿題の手伝い</a:t>
              </a:r>
              <a:endParaRPr lang="en-US" altLang="ja-JP" sz="1200" dirty="0" smtClean="0">
                <a:solidFill>
                  <a:schemeClr val="tx1"/>
                </a:solidFill>
                <a:latin typeface="Meiryo UI" pitchFamily="50" charset="-128"/>
                <a:ea typeface="Meiryo UI" pitchFamily="50" charset="-128"/>
                <a:cs typeface="Meiryo UI" pitchFamily="50" charset="-128"/>
              </a:endParaRPr>
            </a:p>
            <a:p>
              <a:r>
                <a:rPr kumimoji="1" lang="ja-JP" altLang="en-US" sz="1200" dirty="0" smtClean="0">
                  <a:solidFill>
                    <a:schemeClr val="tx1"/>
                  </a:solidFill>
                  <a:latin typeface="Meiryo UI" pitchFamily="50" charset="-128"/>
                  <a:ea typeface="Meiryo UI" pitchFamily="50" charset="-128"/>
                  <a:cs typeface="Meiryo UI" pitchFamily="50" charset="-128"/>
                </a:rPr>
                <a:t>○自己存在感　　　</a:t>
              </a:r>
              <a:endParaRPr kumimoji="1" lang="en-US" altLang="ja-JP" sz="1200" dirty="0" smtClean="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○楽しみ　　　　　　　　　　　　　　　　　など</a:t>
              </a:r>
              <a:endParaRPr kumimoji="1" lang="ja-JP" altLang="en-US" sz="1200" dirty="0">
                <a:solidFill>
                  <a:schemeClr val="tx1"/>
                </a:solidFill>
                <a:latin typeface="Meiryo UI" pitchFamily="50" charset="-128"/>
                <a:ea typeface="Meiryo UI" pitchFamily="50" charset="-128"/>
                <a:cs typeface="Meiryo UI" pitchFamily="50" charset="-128"/>
              </a:endParaRPr>
            </a:p>
          </p:txBody>
        </p:sp>
        <p:sp>
          <p:nvSpPr>
            <p:cNvPr id="80" name="角丸四角形 79"/>
            <p:cNvSpPr/>
            <p:nvPr/>
          </p:nvSpPr>
          <p:spPr>
            <a:xfrm>
              <a:off x="6876256" y="1772816"/>
              <a:ext cx="1656184" cy="504056"/>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itchFamily="50" charset="-128"/>
                  <a:ea typeface="Meiryo UI" pitchFamily="50" charset="-128"/>
                  <a:cs typeface="Meiryo UI" pitchFamily="50" charset="-128"/>
                </a:rPr>
                <a:t>顔が見える相談</a:t>
              </a:r>
              <a:endParaRPr kumimoji="1" lang="en-US" altLang="ja-JP" sz="1200" dirty="0" smtClean="0">
                <a:solidFill>
                  <a:schemeClr val="tx1"/>
                </a:solidFill>
                <a:latin typeface="Meiryo UI" pitchFamily="50" charset="-128"/>
                <a:ea typeface="Meiryo UI" pitchFamily="50" charset="-128"/>
                <a:cs typeface="Meiryo UI" pitchFamily="50" charset="-128"/>
              </a:endParaRPr>
            </a:p>
            <a:p>
              <a:pPr algn="ctr"/>
              <a:r>
                <a:rPr lang="ja-JP" altLang="en-US" sz="1200" dirty="0">
                  <a:solidFill>
                    <a:schemeClr val="tx1"/>
                  </a:solidFill>
                  <a:latin typeface="Meiryo UI" pitchFamily="50" charset="-128"/>
                  <a:ea typeface="Meiryo UI" pitchFamily="50" charset="-128"/>
                  <a:cs typeface="Meiryo UI" pitchFamily="50" charset="-128"/>
                </a:rPr>
                <a:t>画像に</a:t>
              </a:r>
              <a:r>
                <a:rPr lang="ja-JP" altLang="en-US" sz="1200" dirty="0" smtClean="0">
                  <a:solidFill>
                    <a:schemeClr val="tx1"/>
                  </a:solidFill>
                  <a:latin typeface="Meiryo UI" pitchFamily="50" charset="-128"/>
                  <a:ea typeface="Meiryo UI" pitchFamily="50" charset="-128"/>
                  <a:cs typeface="Meiryo UI" pitchFamily="50" charset="-128"/>
                </a:rPr>
                <a:t>よる遠隔操作</a:t>
              </a:r>
              <a:endParaRPr kumimoji="1" lang="ja-JP" altLang="en-US" sz="1200" dirty="0">
                <a:solidFill>
                  <a:schemeClr val="tx1"/>
                </a:solidFill>
                <a:latin typeface="Meiryo UI" pitchFamily="50" charset="-128"/>
                <a:ea typeface="Meiryo UI" pitchFamily="50" charset="-128"/>
                <a:cs typeface="Meiryo UI" pitchFamily="50" charset="-128"/>
              </a:endParaRPr>
            </a:p>
          </p:txBody>
        </p:sp>
        <p:sp>
          <p:nvSpPr>
            <p:cNvPr id="81" name="円弧 80"/>
            <p:cNvSpPr/>
            <p:nvPr/>
          </p:nvSpPr>
          <p:spPr>
            <a:xfrm rot="15886629">
              <a:off x="6725590" y="1633549"/>
              <a:ext cx="1944216" cy="1327397"/>
            </a:xfrm>
            <a:prstGeom prst="arc">
              <a:avLst>
                <a:gd name="adj1" fmla="val 5738322"/>
                <a:gd name="adj2" fmla="val 16745819"/>
              </a:avLst>
            </a:prstGeom>
            <a:ln w="127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2" name="円/楕円 81"/>
            <p:cNvSpPr/>
            <p:nvPr/>
          </p:nvSpPr>
          <p:spPr>
            <a:xfrm>
              <a:off x="7092280" y="2276872"/>
              <a:ext cx="1152128" cy="432048"/>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smtClean="0">
                  <a:solidFill>
                    <a:schemeClr val="tx1"/>
                  </a:solidFill>
                  <a:latin typeface="Meiryo UI" pitchFamily="50" charset="-128"/>
                  <a:ea typeface="Meiryo UI" pitchFamily="50" charset="-128"/>
                  <a:cs typeface="Meiryo UI" pitchFamily="50" charset="-128"/>
                </a:rPr>
                <a:t>各科</a:t>
              </a:r>
              <a:r>
                <a:rPr kumimoji="1" lang="ja-JP" altLang="en-US" sz="900" dirty="0" smtClean="0">
                  <a:solidFill>
                    <a:schemeClr val="tx1"/>
                  </a:solidFill>
                  <a:latin typeface="Meiryo UI" pitchFamily="50" charset="-128"/>
                  <a:ea typeface="Meiryo UI" pitchFamily="50" charset="-128"/>
                  <a:cs typeface="Meiryo UI" pitchFamily="50" charset="-128"/>
                </a:rPr>
                <a:t>クリニック</a:t>
              </a:r>
              <a:endParaRPr kumimoji="1" lang="ja-JP" altLang="en-US" sz="900" dirty="0">
                <a:solidFill>
                  <a:schemeClr val="tx1"/>
                </a:solidFill>
                <a:latin typeface="Meiryo UI" pitchFamily="50" charset="-128"/>
                <a:ea typeface="Meiryo UI" pitchFamily="50" charset="-128"/>
                <a:cs typeface="Meiryo UI" pitchFamily="50" charset="-128"/>
              </a:endParaRPr>
            </a:p>
          </p:txBody>
        </p:sp>
        <p:sp>
          <p:nvSpPr>
            <p:cNvPr id="83" name="円/楕円 82"/>
            <p:cNvSpPr/>
            <p:nvPr/>
          </p:nvSpPr>
          <p:spPr>
            <a:xfrm>
              <a:off x="7236296" y="2708920"/>
              <a:ext cx="936104" cy="432048"/>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Meiryo UI" pitchFamily="50" charset="-128"/>
                  <a:ea typeface="Meiryo UI" pitchFamily="50" charset="-128"/>
                  <a:cs typeface="Meiryo UI" pitchFamily="50" charset="-128"/>
                </a:rPr>
                <a:t>歯科</a:t>
              </a:r>
              <a:endParaRPr kumimoji="1" lang="ja-JP" altLang="en-US" sz="900" dirty="0">
                <a:solidFill>
                  <a:schemeClr val="tx1"/>
                </a:solidFill>
                <a:latin typeface="Meiryo UI" pitchFamily="50" charset="-128"/>
                <a:ea typeface="Meiryo UI" pitchFamily="50" charset="-128"/>
                <a:cs typeface="Meiryo UI" pitchFamily="50" charset="-128"/>
              </a:endParaRPr>
            </a:p>
          </p:txBody>
        </p:sp>
        <p:sp>
          <p:nvSpPr>
            <p:cNvPr id="84" name="角丸四角形 83"/>
            <p:cNvSpPr/>
            <p:nvPr/>
          </p:nvSpPr>
          <p:spPr>
            <a:xfrm>
              <a:off x="7164288" y="3789040"/>
              <a:ext cx="360040" cy="1224136"/>
            </a:xfrm>
            <a:prstGeom prst="roundRect">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itchFamily="50" charset="-128"/>
                  <a:ea typeface="Meiryo UI" pitchFamily="50" charset="-128"/>
                  <a:cs typeface="Meiryo UI" pitchFamily="50" charset="-128"/>
                </a:rPr>
                <a:t>振り分け</a:t>
              </a:r>
              <a:endParaRPr kumimoji="1" lang="ja-JP" altLang="en-US" sz="1200" dirty="0">
                <a:solidFill>
                  <a:schemeClr val="tx1"/>
                </a:solidFill>
                <a:latin typeface="Meiryo UI" pitchFamily="50" charset="-128"/>
                <a:ea typeface="Meiryo UI" pitchFamily="50" charset="-128"/>
                <a:cs typeface="Meiryo UI" pitchFamily="50" charset="-128"/>
              </a:endParaRPr>
            </a:p>
          </p:txBody>
        </p:sp>
        <p:cxnSp>
          <p:nvCxnSpPr>
            <p:cNvPr id="85" name="直線コネクタ 84"/>
            <p:cNvCxnSpPr/>
            <p:nvPr/>
          </p:nvCxnSpPr>
          <p:spPr>
            <a:xfrm flipV="1">
              <a:off x="7596336" y="3861048"/>
              <a:ext cx="360040" cy="288032"/>
            </a:xfrm>
            <a:prstGeom prst="line">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7596336" y="4149080"/>
              <a:ext cx="288032" cy="72008"/>
            </a:xfrm>
            <a:prstGeom prst="line">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7596336" y="4149080"/>
              <a:ext cx="288032" cy="360040"/>
            </a:xfrm>
            <a:prstGeom prst="line">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7596336" y="4149080"/>
              <a:ext cx="360040" cy="936104"/>
            </a:xfrm>
            <a:prstGeom prst="line">
              <a:avLst/>
            </a:prstGeom>
            <a:ln>
              <a:headEnd type="oval"/>
              <a:tailEnd type="triangle"/>
            </a:ln>
          </p:spPr>
          <p:style>
            <a:lnRef idx="1">
              <a:schemeClr val="accent1"/>
            </a:lnRef>
            <a:fillRef idx="0">
              <a:schemeClr val="accent1"/>
            </a:fillRef>
            <a:effectRef idx="0">
              <a:schemeClr val="accent1"/>
            </a:effectRef>
            <a:fontRef idx="minor">
              <a:schemeClr val="tx1"/>
            </a:fontRef>
          </p:style>
        </p:cxnSp>
        <p:sp>
          <p:nvSpPr>
            <p:cNvPr id="89" name="円/楕円 88"/>
            <p:cNvSpPr/>
            <p:nvPr/>
          </p:nvSpPr>
          <p:spPr>
            <a:xfrm>
              <a:off x="7884368" y="3501008"/>
              <a:ext cx="1043608" cy="432048"/>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itchFamily="50" charset="-128"/>
                  <a:ea typeface="Meiryo UI" pitchFamily="50" charset="-128"/>
                  <a:cs typeface="Meiryo UI" pitchFamily="50" charset="-128"/>
                </a:rPr>
                <a:t>要医療行為</a:t>
              </a:r>
              <a:endParaRPr kumimoji="1" lang="ja-JP" altLang="en-US" sz="800" dirty="0">
                <a:solidFill>
                  <a:schemeClr val="tx1"/>
                </a:solidFill>
                <a:latin typeface="Meiryo UI" pitchFamily="50" charset="-128"/>
                <a:ea typeface="Meiryo UI" pitchFamily="50" charset="-128"/>
                <a:cs typeface="Meiryo UI" pitchFamily="50" charset="-128"/>
              </a:endParaRPr>
            </a:p>
          </p:txBody>
        </p:sp>
        <p:sp>
          <p:nvSpPr>
            <p:cNvPr id="90" name="円/楕円 89"/>
            <p:cNvSpPr/>
            <p:nvPr/>
          </p:nvSpPr>
          <p:spPr>
            <a:xfrm>
              <a:off x="7956376" y="4005064"/>
              <a:ext cx="936104" cy="432048"/>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Meiryo UI" pitchFamily="50" charset="-128"/>
                  <a:ea typeface="Meiryo UI" pitchFamily="50" charset="-128"/>
                  <a:cs typeface="Meiryo UI" pitchFamily="50" charset="-128"/>
                </a:rPr>
                <a:t>要介護</a:t>
              </a:r>
              <a:endParaRPr kumimoji="1" lang="ja-JP" altLang="en-US" sz="900" dirty="0">
                <a:solidFill>
                  <a:schemeClr val="tx1"/>
                </a:solidFill>
                <a:latin typeface="Meiryo UI" pitchFamily="50" charset="-128"/>
                <a:ea typeface="Meiryo UI" pitchFamily="50" charset="-128"/>
                <a:cs typeface="Meiryo UI" pitchFamily="50" charset="-128"/>
              </a:endParaRPr>
            </a:p>
          </p:txBody>
        </p:sp>
        <p:sp>
          <p:nvSpPr>
            <p:cNvPr id="91" name="円/楕円 90"/>
            <p:cNvSpPr/>
            <p:nvPr/>
          </p:nvSpPr>
          <p:spPr>
            <a:xfrm>
              <a:off x="7956376" y="4509120"/>
              <a:ext cx="936104" cy="432048"/>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Meiryo UI" pitchFamily="50" charset="-128"/>
                  <a:ea typeface="Meiryo UI" pitchFamily="50" charset="-128"/>
                  <a:cs typeface="Meiryo UI" pitchFamily="50" charset="-128"/>
                </a:rPr>
                <a:t>その他</a:t>
              </a:r>
              <a:endParaRPr kumimoji="1" lang="en-US" altLang="ja-JP" sz="900" dirty="0" smtClean="0">
                <a:solidFill>
                  <a:schemeClr val="tx1"/>
                </a:solidFill>
                <a:latin typeface="Meiryo UI" pitchFamily="50" charset="-128"/>
                <a:ea typeface="Meiryo UI" pitchFamily="50" charset="-128"/>
                <a:cs typeface="Meiryo UI" pitchFamily="50" charset="-128"/>
              </a:endParaRPr>
            </a:p>
          </p:txBody>
        </p:sp>
        <p:sp>
          <p:nvSpPr>
            <p:cNvPr id="92" name="円/楕円 91"/>
            <p:cNvSpPr/>
            <p:nvPr/>
          </p:nvSpPr>
          <p:spPr>
            <a:xfrm>
              <a:off x="7956376" y="5013176"/>
              <a:ext cx="936104" cy="432048"/>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Meiryo UI" pitchFamily="50" charset="-128"/>
                  <a:ea typeface="Meiryo UI" pitchFamily="50" charset="-128"/>
                  <a:cs typeface="Meiryo UI" pitchFamily="50" charset="-128"/>
                </a:rPr>
                <a:t>要保育</a:t>
              </a:r>
              <a:endParaRPr kumimoji="1" lang="ja-JP" altLang="en-US" sz="900" dirty="0">
                <a:solidFill>
                  <a:schemeClr val="tx1"/>
                </a:solidFill>
                <a:latin typeface="Meiryo UI" pitchFamily="50" charset="-128"/>
                <a:ea typeface="Meiryo UI" pitchFamily="50" charset="-128"/>
                <a:cs typeface="Meiryo UI" pitchFamily="50" charset="-128"/>
              </a:endParaRPr>
            </a:p>
          </p:txBody>
        </p:sp>
        <p:sp>
          <p:nvSpPr>
            <p:cNvPr id="93" name="山形 92"/>
            <p:cNvSpPr/>
            <p:nvPr/>
          </p:nvSpPr>
          <p:spPr>
            <a:xfrm>
              <a:off x="6804248" y="4005064"/>
              <a:ext cx="288032" cy="72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4" name="山形 93"/>
            <p:cNvSpPr/>
            <p:nvPr/>
          </p:nvSpPr>
          <p:spPr>
            <a:xfrm>
              <a:off x="6228184" y="2132856"/>
              <a:ext cx="216024" cy="720080"/>
            </a:xfrm>
            <a:prstGeom prst="chevron">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5" name="山形 94"/>
            <p:cNvSpPr/>
            <p:nvPr/>
          </p:nvSpPr>
          <p:spPr>
            <a:xfrm>
              <a:off x="6444208" y="2132856"/>
              <a:ext cx="216024" cy="720080"/>
            </a:xfrm>
            <a:prstGeom prst="chevron">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6" name="山形 95"/>
            <p:cNvSpPr/>
            <p:nvPr/>
          </p:nvSpPr>
          <p:spPr>
            <a:xfrm>
              <a:off x="6732240" y="2132856"/>
              <a:ext cx="216024" cy="720080"/>
            </a:xfrm>
            <a:prstGeom prst="chevron">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37385508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現在、具体化を検討中の事業の概要</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dirty="0">
                <a:latin typeface="Meiryo UI" panose="020B0604030504040204" pitchFamily="50" charset="-128"/>
                <a:ea typeface="Meiryo UI" panose="020B0604030504040204" pitchFamily="50" charset="-128"/>
                <a:cs typeface="Meiryo UI" panose="020B0604030504040204" pitchFamily="50" charset="-128"/>
              </a:rPr>
              <a:t>～「わがまち保健室」プロジェクトスキームイメージ～</a:t>
            </a:r>
          </a:p>
        </p:txBody>
      </p:sp>
      <p:sp>
        <p:nvSpPr>
          <p:cNvPr id="3" name="スライド番号プレースホルダー 2"/>
          <p:cNvSpPr>
            <a:spLocks noGrp="1"/>
          </p:cNvSpPr>
          <p:nvPr>
            <p:ph type="sldNum" sz="quarter" idx="12"/>
          </p:nvPr>
        </p:nvSpPr>
        <p:spPr/>
        <p:txBody>
          <a:bodyPr/>
          <a:lstStyle/>
          <a:p>
            <a:fld id="{99AB3DE6-44B0-4A45-92C7-3BA56FC8569E}" type="slidenum">
              <a:rPr kumimoji="1" lang="ja-JP" altLang="en-US" smtClean="0"/>
              <a:pPr/>
              <a:t>97</a:t>
            </a:fld>
            <a:endParaRPr kumimoji="1" lang="ja-JP" altLang="en-US"/>
          </a:p>
        </p:txBody>
      </p:sp>
      <p:grpSp>
        <p:nvGrpSpPr>
          <p:cNvPr id="49" name="グループ化 48"/>
          <p:cNvGrpSpPr/>
          <p:nvPr/>
        </p:nvGrpSpPr>
        <p:grpSpPr>
          <a:xfrm>
            <a:off x="107504" y="1340768"/>
            <a:ext cx="8892480" cy="4968552"/>
            <a:chOff x="0" y="1052736"/>
            <a:chExt cx="8892480" cy="4968552"/>
          </a:xfrm>
        </p:grpSpPr>
        <p:sp>
          <p:nvSpPr>
            <p:cNvPr id="50" name="円/楕円 49"/>
            <p:cNvSpPr/>
            <p:nvPr/>
          </p:nvSpPr>
          <p:spPr>
            <a:xfrm>
              <a:off x="539552" y="1628800"/>
              <a:ext cx="3528392" cy="3600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角丸四角形 50"/>
            <p:cNvSpPr/>
            <p:nvPr/>
          </p:nvSpPr>
          <p:spPr>
            <a:xfrm>
              <a:off x="4499992" y="1052736"/>
              <a:ext cx="2448272" cy="360040"/>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latin typeface="Meiryo UI" pitchFamily="50" charset="-128"/>
                  <a:ea typeface="Meiryo UI" pitchFamily="50" charset="-128"/>
                  <a:cs typeface="Meiryo UI" pitchFamily="50" charset="-128"/>
                </a:rPr>
                <a:t>メディカル・介護ケアチーム</a:t>
              </a:r>
              <a:endParaRPr kumimoji="1" lang="ja-JP" altLang="en-US" sz="1400" b="1" dirty="0">
                <a:solidFill>
                  <a:schemeClr val="tx1"/>
                </a:solidFill>
                <a:latin typeface="Meiryo UI" pitchFamily="50" charset="-128"/>
                <a:ea typeface="Meiryo UI" pitchFamily="50" charset="-128"/>
                <a:cs typeface="Meiryo UI" pitchFamily="50" charset="-128"/>
              </a:endParaRPr>
            </a:p>
          </p:txBody>
        </p:sp>
        <p:sp>
          <p:nvSpPr>
            <p:cNvPr id="97" name="正方形/長方形 96"/>
            <p:cNvSpPr/>
            <p:nvPr/>
          </p:nvSpPr>
          <p:spPr>
            <a:xfrm>
              <a:off x="4499992" y="1412776"/>
              <a:ext cx="4392488" cy="504056"/>
            </a:xfrm>
            <a:prstGeom prst="rect">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latin typeface="Meiryo UI" pitchFamily="50" charset="-128"/>
                  <a:ea typeface="Meiryo UI" pitchFamily="50" charset="-128"/>
                  <a:cs typeface="Meiryo UI" pitchFamily="50" charset="-128"/>
                </a:rPr>
                <a:t>東成区医師会を中心に、歯科医師会、薬剤師の協力を得て定期相談会、</a:t>
              </a:r>
              <a:r>
                <a:rPr lang="en-US" altLang="ja-JP" sz="1200" dirty="0" smtClean="0">
                  <a:solidFill>
                    <a:schemeClr val="tx1"/>
                  </a:solidFill>
                  <a:latin typeface="Meiryo UI" pitchFamily="50" charset="-128"/>
                  <a:ea typeface="Meiryo UI" pitchFamily="50" charset="-128"/>
                  <a:cs typeface="Meiryo UI" pitchFamily="50" charset="-128"/>
                </a:rPr>
                <a:t>ICT</a:t>
              </a:r>
              <a:r>
                <a:rPr lang="ja-JP" altLang="en-US" sz="1200" dirty="0" smtClean="0">
                  <a:solidFill>
                    <a:schemeClr val="tx1"/>
                  </a:solidFill>
                  <a:latin typeface="Meiryo UI" pitchFamily="50" charset="-128"/>
                  <a:ea typeface="Meiryo UI" pitchFamily="50" charset="-128"/>
                  <a:cs typeface="Meiryo UI" pitchFamily="50" charset="-128"/>
                </a:rPr>
                <a:t>ツールによる遠隔相談を具現化</a:t>
              </a:r>
              <a:endParaRPr kumimoji="1" lang="ja-JP" altLang="en-US" sz="1200" dirty="0">
                <a:solidFill>
                  <a:schemeClr val="tx1"/>
                </a:solidFill>
                <a:latin typeface="Meiryo UI" pitchFamily="50" charset="-128"/>
                <a:ea typeface="Meiryo UI" pitchFamily="50" charset="-128"/>
                <a:cs typeface="Meiryo UI" pitchFamily="50" charset="-128"/>
              </a:endParaRPr>
            </a:p>
          </p:txBody>
        </p:sp>
        <p:sp>
          <p:nvSpPr>
            <p:cNvPr id="98" name="円/楕円 97"/>
            <p:cNvSpPr/>
            <p:nvPr/>
          </p:nvSpPr>
          <p:spPr>
            <a:xfrm>
              <a:off x="1691680" y="4725144"/>
              <a:ext cx="1152128" cy="108012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itchFamily="50" charset="-128"/>
                  <a:ea typeface="Meiryo UI" pitchFamily="50" charset="-128"/>
                  <a:cs typeface="Meiryo UI" pitchFamily="50" charset="-128"/>
                </a:rPr>
                <a:t>健康づくり推進</a:t>
              </a:r>
              <a:endParaRPr kumimoji="1" lang="en-US" altLang="ja-JP" sz="1200" dirty="0" smtClean="0">
                <a:solidFill>
                  <a:schemeClr val="tx1"/>
                </a:solidFill>
                <a:latin typeface="Meiryo UI" pitchFamily="50" charset="-128"/>
                <a:ea typeface="Meiryo UI" pitchFamily="50" charset="-128"/>
                <a:cs typeface="Meiryo UI" pitchFamily="50" charset="-128"/>
              </a:endParaRPr>
            </a:p>
            <a:p>
              <a:pPr algn="ctr"/>
              <a:r>
                <a:rPr kumimoji="1" lang="ja-JP" altLang="en-US" sz="1200" dirty="0" smtClean="0">
                  <a:solidFill>
                    <a:schemeClr val="tx1"/>
                  </a:solidFill>
                  <a:latin typeface="Meiryo UI" pitchFamily="50" charset="-128"/>
                  <a:ea typeface="Meiryo UI" pitchFamily="50" charset="-128"/>
                  <a:cs typeface="Meiryo UI" pitchFamily="50" charset="-128"/>
                </a:rPr>
                <a:t>チーム</a:t>
              </a:r>
              <a:endParaRPr kumimoji="1" lang="ja-JP" altLang="en-US" sz="1200" dirty="0">
                <a:solidFill>
                  <a:schemeClr val="tx1"/>
                </a:solidFill>
                <a:latin typeface="Meiryo UI" pitchFamily="50" charset="-128"/>
                <a:ea typeface="Meiryo UI" pitchFamily="50" charset="-128"/>
                <a:cs typeface="Meiryo UI" pitchFamily="50" charset="-128"/>
              </a:endParaRPr>
            </a:p>
          </p:txBody>
        </p:sp>
        <p:sp>
          <p:nvSpPr>
            <p:cNvPr id="99" name="角丸四角形 98"/>
            <p:cNvSpPr/>
            <p:nvPr/>
          </p:nvSpPr>
          <p:spPr>
            <a:xfrm>
              <a:off x="4499992" y="1988840"/>
              <a:ext cx="2448272" cy="360040"/>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itchFamily="50" charset="-128"/>
                  <a:ea typeface="Meiryo UI" pitchFamily="50" charset="-128"/>
                  <a:cs typeface="Meiryo UI" pitchFamily="50" charset="-128"/>
                </a:rPr>
                <a:t>エンターテイメント</a:t>
              </a:r>
              <a:r>
                <a:rPr kumimoji="1" lang="ja-JP" altLang="en-US" sz="1400" b="1" dirty="0" smtClean="0">
                  <a:solidFill>
                    <a:schemeClr val="tx1"/>
                  </a:solidFill>
                  <a:latin typeface="Meiryo UI" pitchFamily="50" charset="-128"/>
                  <a:ea typeface="Meiryo UI" pitchFamily="50" charset="-128"/>
                  <a:cs typeface="Meiryo UI" pitchFamily="50" charset="-128"/>
                </a:rPr>
                <a:t>チーム</a:t>
              </a:r>
              <a:endParaRPr kumimoji="1" lang="ja-JP" altLang="en-US" sz="1400" b="1" dirty="0">
                <a:solidFill>
                  <a:schemeClr val="tx1"/>
                </a:solidFill>
                <a:latin typeface="Meiryo UI" pitchFamily="50" charset="-128"/>
                <a:ea typeface="Meiryo UI" pitchFamily="50" charset="-128"/>
                <a:cs typeface="Meiryo UI" pitchFamily="50" charset="-128"/>
              </a:endParaRPr>
            </a:p>
          </p:txBody>
        </p:sp>
        <p:sp>
          <p:nvSpPr>
            <p:cNvPr id="100" name="角丸四角形 99"/>
            <p:cNvSpPr/>
            <p:nvPr/>
          </p:nvSpPr>
          <p:spPr>
            <a:xfrm>
              <a:off x="4499992" y="4365104"/>
              <a:ext cx="2448272" cy="360040"/>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itchFamily="50" charset="-128"/>
                  <a:ea typeface="Meiryo UI" pitchFamily="50" charset="-128"/>
                  <a:cs typeface="Meiryo UI" pitchFamily="50" charset="-128"/>
                </a:rPr>
                <a:t>健康づくり推進チーム</a:t>
              </a:r>
              <a:endParaRPr kumimoji="1" lang="ja-JP" altLang="en-US" sz="1400" b="1" dirty="0">
                <a:solidFill>
                  <a:schemeClr val="tx1"/>
                </a:solidFill>
                <a:latin typeface="Meiryo UI" pitchFamily="50" charset="-128"/>
                <a:ea typeface="Meiryo UI" pitchFamily="50" charset="-128"/>
                <a:cs typeface="Meiryo UI" pitchFamily="50" charset="-128"/>
              </a:endParaRPr>
            </a:p>
          </p:txBody>
        </p:sp>
        <p:sp>
          <p:nvSpPr>
            <p:cNvPr id="101" name="角丸四角形 100"/>
            <p:cNvSpPr/>
            <p:nvPr/>
          </p:nvSpPr>
          <p:spPr>
            <a:xfrm>
              <a:off x="4499992" y="5157192"/>
              <a:ext cx="2448272" cy="360040"/>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itchFamily="50" charset="-128"/>
                  <a:ea typeface="Meiryo UI" pitchFamily="50" charset="-128"/>
                  <a:cs typeface="Meiryo UI" pitchFamily="50" charset="-128"/>
                </a:rPr>
                <a:t>地域連携チーム</a:t>
              </a:r>
              <a:endParaRPr kumimoji="1" lang="ja-JP" altLang="en-US" sz="1400" b="1" dirty="0">
                <a:solidFill>
                  <a:schemeClr val="tx1"/>
                </a:solidFill>
                <a:latin typeface="Meiryo UI" pitchFamily="50" charset="-128"/>
                <a:ea typeface="Meiryo UI" pitchFamily="50" charset="-128"/>
                <a:cs typeface="Meiryo UI" pitchFamily="50" charset="-128"/>
              </a:endParaRPr>
            </a:p>
          </p:txBody>
        </p:sp>
        <p:sp>
          <p:nvSpPr>
            <p:cNvPr id="102" name="正方形/長方形 101"/>
            <p:cNvSpPr/>
            <p:nvPr/>
          </p:nvSpPr>
          <p:spPr>
            <a:xfrm>
              <a:off x="4499992" y="2348880"/>
              <a:ext cx="4392488" cy="1944216"/>
            </a:xfrm>
            <a:prstGeom prst="rect">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レクリエーション介護士の育成</a:t>
              </a:r>
              <a:r>
                <a:rPr lang="en-US" altLang="ja-JP" sz="1200" dirty="0" smtClean="0">
                  <a:solidFill>
                    <a:schemeClr val="tx1"/>
                  </a:solidFill>
                  <a:latin typeface="Meiryo UI" pitchFamily="50" charset="-128"/>
                  <a:ea typeface="Meiryo UI" pitchFamily="50" charset="-128"/>
                  <a:cs typeface="Meiryo UI" pitchFamily="50" charset="-128"/>
                </a:rPr>
                <a:t>】</a:t>
              </a:r>
            </a:p>
            <a:p>
              <a:r>
                <a:rPr kumimoji="1" lang="ja-JP" altLang="en-US" sz="1200" dirty="0">
                  <a:solidFill>
                    <a:schemeClr val="tx1"/>
                  </a:solidFill>
                  <a:latin typeface="Meiryo UI" pitchFamily="50" charset="-128"/>
                  <a:ea typeface="Meiryo UI" pitchFamily="50" charset="-128"/>
                  <a:cs typeface="Meiryo UI" pitchFamily="50" charset="-128"/>
                </a:rPr>
                <a:t>地域</a:t>
              </a:r>
              <a:r>
                <a:rPr kumimoji="1" lang="ja-JP" altLang="en-US" sz="1200" dirty="0" smtClean="0">
                  <a:solidFill>
                    <a:schemeClr val="tx1"/>
                  </a:solidFill>
                  <a:latin typeface="Meiryo UI" pitchFamily="50" charset="-128"/>
                  <a:ea typeface="Meiryo UI" pitchFamily="50" charset="-128"/>
                  <a:cs typeface="Meiryo UI" pitchFamily="50" charset="-128"/>
                </a:rPr>
                <a:t>の健康高齢者に資格とスキルを身に付けていただき現場</a:t>
              </a:r>
              <a:r>
                <a:rPr lang="ja-JP" altLang="en-US" sz="1200" dirty="0" smtClean="0">
                  <a:solidFill>
                    <a:schemeClr val="tx1"/>
                  </a:solidFill>
                  <a:latin typeface="Meiryo UI" pitchFamily="50" charset="-128"/>
                  <a:ea typeface="Meiryo UI" pitchFamily="50" charset="-128"/>
                  <a:cs typeface="Meiryo UI" pitchFamily="50" charset="-128"/>
                </a:rPr>
                <a:t>で講師、ファシリテーターとして活躍</a:t>
              </a:r>
              <a:endParaRPr lang="en-US" altLang="ja-JP" sz="1200" dirty="0" smtClean="0">
                <a:solidFill>
                  <a:schemeClr val="tx1"/>
                </a:solidFill>
                <a:latin typeface="Meiryo UI" pitchFamily="50" charset="-128"/>
                <a:ea typeface="Meiryo UI" pitchFamily="50" charset="-128"/>
                <a:cs typeface="Meiryo UI" pitchFamily="50" charset="-128"/>
              </a:endParaRPr>
            </a:p>
            <a:p>
              <a:r>
                <a:rPr kumimoji="1" lang="ja-JP" altLang="en-US" sz="900" dirty="0">
                  <a:solidFill>
                    <a:schemeClr val="tx1"/>
                  </a:solidFill>
                  <a:latin typeface="Meiryo UI" pitchFamily="50" charset="-128"/>
                  <a:ea typeface="Meiryo UI" pitchFamily="50" charset="-128"/>
                  <a:cs typeface="Meiryo UI" pitchFamily="50" charset="-128"/>
                </a:rPr>
                <a:t>（</a:t>
              </a:r>
              <a:r>
                <a:rPr kumimoji="1" lang="ja-JP" altLang="en-US" sz="900" dirty="0" smtClean="0">
                  <a:solidFill>
                    <a:schemeClr val="tx1"/>
                  </a:solidFill>
                  <a:latin typeface="Meiryo UI" pitchFamily="50" charset="-128"/>
                  <a:ea typeface="Meiryo UI" pitchFamily="50" charset="-128"/>
                  <a:cs typeface="Meiryo UI" pitchFamily="50" charset="-128"/>
                </a:rPr>
                <a:t>レクリエーション介護士）</a:t>
              </a:r>
              <a:endParaRPr kumimoji="1" lang="en-US" altLang="ja-JP" sz="900" dirty="0" smtClean="0">
                <a:solidFill>
                  <a:schemeClr val="tx1"/>
                </a:solidFill>
                <a:latin typeface="Meiryo UI" pitchFamily="50" charset="-128"/>
                <a:ea typeface="Meiryo UI" pitchFamily="50" charset="-128"/>
                <a:cs typeface="Meiryo UI" pitchFamily="50" charset="-128"/>
              </a:endParaRPr>
            </a:p>
            <a:p>
              <a:r>
                <a:rPr lang="ja-JP" altLang="en-US" sz="900" dirty="0" smtClean="0">
                  <a:solidFill>
                    <a:schemeClr val="tx1"/>
                  </a:solidFill>
                  <a:latin typeface="Meiryo UI" pitchFamily="50" charset="-128"/>
                  <a:ea typeface="Meiryo UI" pitchFamily="50" charset="-128"/>
                  <a:cs typeface="Meiryo UI" pitchFamily="50" charset="-128"/>
                </a:rPr>
                <a:t>高齢者対象のレクリエーションが実行できる資格　一社）日本アクティブコミュニティ協会認定</a:t>
              </a:r>
              <a:endParaRPr lang="en-US" altLang="ja-JP" sz="900" dirty="0" smtClean="0">
                <a:solidFill>
                  <a:schemeClr val="tx1"/>
                </a:solidFill>
                <a:latin typeface="Meiryo UI" pitchFamily="50" charset="-128"/>
                <a:ea typeface="Meiryo UI" pitchFamily="50" charset="-128"/>
                <a:cs typeface="Meiryo UI" pitchFamily="50" charset="-128"/>
              </a:endParaRPr>
            </a:p>
            <a:p>
              <a:endParaRPr lang="en-US" altLang="ja-JP" sz="900" dirty="0" smtClean="0">
                <a:solidFill>
                  <a:schemeClr val="tx1"/>
                </a:solidFill>
                <a:latin typeface="Meiryo UI" pitchFamily="50" charset="-128"/>
                <a:ea typeface="Meiryo UI" pitchFamily="50" charset="-128"/>
                <a:cs typeface="Meiryo UI" pitchFamily="50" charset="-128"/>
              </a:endParaRPr>
            </a:p>
            <a:p>
              <a:r>
                <a:rPr kumimoji="1" lang="en-US" altLang="ja-JP" sz="1200" dirty="0" smtClean="0">
                  <a:solidFill>
                    <a:schemeClr val="tx1"/>
                  </a:solidFill>
                  <a:latin typeface="Meiryo UI" pitchFamily="50" charset="-128"/>
                  <a:ea typeface="Meiryo UI" pitchFamily="50" charset="-128"/>
                  <a:cs typeface="Meiryo UI" pitchFamily="50" charset="-128"/>
                </a:rPr>
                <a:t>【</a:t>
              </a:r>
              <a:r>
                <a:rPr kumimoji="1" lang="ja-JP" altLang="en-US" sz="1200" dirty="0" smtClean="0">
                  <a:solidFill>
                    <a:schemeClr val="tx1"/>
                  </a:solidFill>
                  <a:latin typeface="Meiryo UI" pitchFamily="50" charset="-128"/>
                  <a:ea typeface="Meiryo UI" pitchFamily="50" charset="-128"/>
                  <a:cs typeface="Meiryo UI" pitchFamily="50" charset="-128"/>
                </a:rPr>
                <a:t>ワンコイン寺子屋</a:t>
              </a:r>
              <a:r>
                <a:rPr lang="en-US" altLang="ja-JP" sz="1200" dirty="0" smtClean="0">
                  <a:solidFill>
                    <a:schemeClr val="tx1"/>
                  </a:solidFill>
                  <a:latin typeface="Meiryo UI" pitchFamily="50" charset="-128"/>
                  <a:ea typeface="Meiryo UI" pitchFamily="50" charset="-128"/>
                  <a:cs typeface="Meiryo UI" pitchFamily="50" charset="-128"/>
                </a:rPr>
                <a:t>】</a:t>
              </a:r>
            </a:p>
            <a:p>
              <a:r>
                <a:rPr kumimoji="1" lang="ja-JP" altLang="en-US" sz="1200" dirty="0">
                  <a:solidFill>
                    <a:schemeClr val="tx1"/>
                  </a:solidFill>
                  <a:latin typeface="Meiryo UI" pitchFamily="50" charset="-128"/>
                  <a:ea typeface="Meiryo UI" pitchFamily="50" charset="-128"/>
                  <a:cs typeface="Meiryo UI" pitchFamily="50" charset="-128"/>
                </a:rPr>
                <a:t>元</a:t>
              </a:r>
              <a:r>
                <a:rPr kumimoji="1" lang="ja-JP" altLang="en-US" sz="1200" dirty="0" smtClean="0">
                  <a:solidFill>
                    <a:schemeClr val="tx1"/>
                  </a:solidFill>
                  <a:latin typeface="Meiryo UI" pitchFamily="50" charset="-128"/>
                  <a:ea typeface="Meiryo UI" pitchFamily="50" charset="-128"/>
                  <a:cs typeface="Meiryo UI" pitchFamily="50" charset="-128"/>
                </a:rPr>
                <a:t>小学校教諭による「宿題お手伝い塾」や「割箸鉄砲の工作」など、昔の経験を活かし、子どもたちにワンコインで教える子どもたちが先生になる「スマホ活用塾」なども開催</a:t>
              </a:r>
              <a:endParaRPr kumimoji="1" lang="en-US" altLang="ja-JP" sz="1200" dirty="0" smtClean="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⇒生きる喜び、自己存在感の創出、多世代交流</a:t>
              </a:r>
              <a:endParaRPr kumimoji="1" lang="en-US" altLang="ja-JP" sz="1200" dirty="0" smtClean="0">
                <a:solidFill>
                  <a:schemeClr val="tx1"/>
                </a:solidFill>
                <a:latin typeface="Meiryo UI" pitchFamily="50" charset="-128"/>
                <a:ea typeface="Meiryo UI" pitchFamily="50" charset="-128"/>
                <a:cs typeface="Meiryo UI" pitchFamily="50" charset="-128"/>
              </a:endParaRPr>
            </a:p>
          </p:txBody>
        </p:sp>
        <p:sp>
          <p:nvSpPr>
            <p:cNvPr id="103" name="正方形/長方形 102"/>
            <p:cNvSpPr/>
            <p:nvPr/>
          </p:nvSpPr>
          <p:spPr>
            <a:xfrm>
              <a:off x="4499992" y="4725144"/>
              <a:ext cx="4392488" cy="360040"/>
            </a:xfrm>
            <a:prstGeom prst="rect">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latin typeface="Meiryo UI" pitchFamily="50" charset="-128"/>
                  <a:ea typeface="Meiryo UI" pitchFamily="50" charset="-128"/>
                  <a:cs typeface="Meiryo UI" pitchFamily="50" charset="-128"/>
                </a:rPr>
                <a:t>事業者と連携して、血圧計など健康チェック器具の設置など</a:t>
              </a:r>
              <a:endParaRPr kumimoji="1" lang="ja-JP" altLang="en-US" sz="1200" dirty="0">
                <a:solidFill>
                  <a:schemeClr val="tx1"/>
                </a:solidFill>
                <a:latin typeface="Meiryo UI" pitchFamily="50" charset="-128"/>
                <a:ea typeface="Meiryo UI" pitchFamily="50" charset="-128"/>
                <a:cs typeface="Meiryo UI" pitchFamily="50" charset="-128"/>
              </a:endParaRPr>
            </a:p>
          </p:txBody>
        </p:sp>
        <p:sp>
          <p:nvSpPr>
            <p:cNvPr id="104" name="正方形/長方形 103"/>
            <p:cNvSpPr/>
            <p:nvPr/>
          </p:nvSpPr>
          <p:spPr>
            <a:xfrm>
              <a:off x="4499992" y="5517232"/>
              <a:ext cx="4392488" cy="504056"/>
            </a:xfrm>
            <a:prstGeom prst="rect">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latin typeface="Meiryo UI" pitchFamily="50" charset="-128"/>
                  <a:ea typeface="Meiryo UI" pitchFamily="50" charset="-128"/>
                  <a:cs typeface="Meiryo UI" pitchFamily="50" charset="-128"/>
                </a:rPr>
                <a:t>区役所内「まちづくり支援センター」の協力により、商店街組合・町内会の希望</a:t>
              </a:r>
              <a:r>
                <a:rPr lang="ja-JP" altLang="en-US" sz="1200" dirty="0" smtClean="0">
                  <a:solidFill>
                    <a:schemeClr val="tx1"/>
                  </a:solidFill>
                  <a:latin typeface="Meiryo UI" pitchFamily="50" charset="-128"/>
                  <a:ea typeface="Meiryo UI" pitchFamily="50" charset="-128"/>
                  <a:cs typeface="Meiryo UI" pitchFamily="50" charset="-128"/>
                </a:rPr>
                <a:t>、意見を取り入れ、地域の声が反映した施設に</a:t>
              </a:r>
              <a:endParaRPr kumimoji="1" lang="ja-JP" altLang="en-US" sz="1200" dirty="0">
                <a:solidFill>
                  <a:schemeClr val="tx1"/>
                </a:solidFill>
                <a:latin typeface="Meiryo UI" pitchFamily="50" charset="-128"/>
                <a:ea typeface="Meiryo UI" pitchFamily="50" charset="-128"/>
                <a:cs typeface="Meiryo UI" pitchFamily="50" charset="-128"/>
              </a:endParaRPr>
            </a:p>
          </p:txBody>
        </p:sp>
        <p:sp>
          <p:nvSpPr>
            <p:cNvPr id="105" name="円/楕円 104"/>
            <p:cNvSpPr/>
            <p:nvPr/>
          </p:nvSpPr>
          <p:spPr>
            <a:xfrm>
              <a:off x="1691680" y="1052736"/>
              <a:ext cx="1080120" cy="100811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Meiryo UI" pitchFamily="50" charset="-128"/>
                  <a:ea typeface="Meiryo UI" pitchFamily="50" charset="-128"/>
                  <a:cs typeface="Meiryo UI" pitchFamily="50" charset="-128"/>
                </a:rPr>
                <a:t>メディカル・介護ケアチーム</a:t>
              </a:r>
              <a:endParaRPr kumimoji="1" lang="ja-JP" altLang="en-US" sz="900" dirty="0">
                <a:solidFill>
                  <a:schemeClr val="tx1"/>
                </a:solidFill>
                <a:latin typeface="Meiryo UI" pitchFamily="50" charset="-128"/>
                <a:ea typeface="Meiryo UI" pitchFamily="50" charset="-128"/>
                <a:cs typeface="Meiryo UI" pitchFamily="50" charset="-128"/>
              </a:endParaRPr>
            </a:p>
          </p:txBody>
        </p:sp>
        <p:sp>
          <p:nvSpPr>
            <p:cNvPr id="106" name="円/楕円 105"/>
            <p:cNvSpPr/>
            <p:nvPr/>
          </p:nvSpPr>
          <p:spPr>
            <a:xfrm>
              <a:off x="0" y="2924944"/>
              <a:ext cx="971600" cy="108012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Meiryo UI" pitchFamily="50" charset="-128"/>
                  <a:ea typeface="Meiryo UI" pitchFamily="50" charset="-128"/>
                  <a:cs typeface="Meiryo UI" pitchFamily="50" charset="-128"/>
                </a:rPr>
                <a:t>地域連携</a:t>
              </a:r>
              <a:endParaRPr kumimoji="1" lang="en-US" altLang="ja-JP" sz="900" dirty="0" smtClean="0">
                <a:solidFill>
                  <a:schemeClr val="tx1"/>
                </a:solidFill>
                <a:latin typeface="Meiryo UI" pitchFamily="50" charset="-128"/>
                <a:ea typeface="Meiryo UI" pitchFamily="50" charset="-128"/>
                <a:cs typeface="Meiryo UI" pitchFamily="50" charset="-128"/>
              </a:endParaRPr>
            </a:p>
            <a:p>
              <a:pPr algn="ctr"/>
              <a:r>
                <a:rPr kumimoji="1" lang="ja-JP" altLang="en-US" sz="900" dirty="0" smtClean="0">
                  <a:solidFill>
                    <a:schemeClr val="tx1"/>
                  </a:solidFill>
                  <a:latin typeface="Meiryo UI" pitchFamily="50" charset="-128"/>
                  <a:ea typeface="Meiryo UI" pitchFamily="50" charset="-128"/>
                  <a:cs typeface="Meiryo UI" pitchFamily="50" charset="-128"/>
                </a:rPr>
                <a:t>チーム</a:t>
              </a:r>
              <a:endParaRPr kumimoji="1" lang="ja-JP" altLang="en-US" sz="900" dirty="0">
                <a:solidFill>
                  <a:schemeClr val="tx1"/>
                </a:solidFill>
                <a:latin typeface="Meiryo UI" pitchFamily="50" charset="-128"/>
                <a:ea typeface="Meiryo UI" pitchFamily="50" charset="-128"/>
                <a:cs typeface="Meiryo UI" pitchFamily="50" charset="-128"/>
              </a:endParaRPr>
            </a:p>
          </p:txBody>
        </p:sp>
        <p:sp>
          <p:nvSpPr>
            <p:cNvPr id="107" name="円/楕円 106"/>
            <p:cNvSpPr/>
            <p:nvPr/>
          </p:nvSpPr>
          <p:spPr>
            <a:xfrm>
              <a:off x="3491880" y="2924944"/>
              <a:ext cx="1008112" cy="100811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Meiryo UI" pitchFamily="50" charset="-128"/>
                  <a:ea typeface="Meiryo UI" pitchFamily="50" charset="-128"/>
                  <a:cs typeface="Meiryo UI" pitchFamily="50" charset="-128"/>
                </a:rPr>
                <a:t>エンターテイ</a:t>
              </a:r>
              <a:endParaRPr kumimoji="1" lang="en-US" altLang="ja-JP" sz="900" dirty="0" smtClean="0">
                <a:solidFill>
                  <a:schemeClr val="tx1"/>
                </a:solidFill>
                <a:latin typeface="Meiryo UI" pitchFamily="50" charset="-128"/>
                <a:ea typeface="Meiryo UI" pitchFamily="50" charset="-128"/>
                <a:cs typeface="Meiryo UI" pitchFamily="50" charset="-128"/>
              </a:endParaRPr>
            </a:p>
            <a:p>
              <a:pPr algn="ctr"/>
              <a:r>
                <a:rPr kumimoji="1" lang="ja-JP" altLang="en-US" sz="900" dirty="0" smtClean="0">
                  <a:solidFill>
                    <a:schemeClr val="tx1"/>
                  </a:solidFill>
                  <a:latin typeface="Meiryo UI" pitchFamily="50" charset="-128"/>
                  <a:ea typeface="Meiryo UI" pitchFamily="50" charset="-128"/>
                  <a:cs typeface="Meiryo UI" pitchFamily="50" charset="-128"/>
                </a:rPr>
                <a:t>メントチーム</a:t>
              </a:r>
              <a:endParaRPr kumimoji="1" lang="ja-JP" altLang="en-US" sz="900" dirty="0">
                <a:solidFill>
                  <a:schemeClr val="tx1"/>
                </a:solidFill>
                <a:latin typeface="Meiryo UI" pitchFamily="50" charset="-128"/>
                <a:ea typeface="Meiryo UI" pitchFamily="50" charset="-128"/>
                <a:cs typeface="Meiryo UI" pitchFamily="50" charset="-128"/>
              </a:endParaRPr>
            </a:p>
          </p:txBody>
        </p:sp>
        <p:sp>
          <p:nvSpPr>
            <p:cNvPr id="108" name="円/楕円 107"/>
            <p:cNvSpPr/>
            <p:nvPr/>
          </p:nvSpPr>
          <p:spPr>
            <a:xfrm>
              <a:off x="1547664" y="2636912"/>
              <a:ext cx="1440160" cy="1584176"/>
            </a:xfrm>
            <a:prstGeom prst="ellipse">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itchFamily="50" charset="-128"/>
                  <a:ea typeface="Meiryo UI" pitchFamily="50" charset="-128"/>
                  <a:cs typeface="Meiryo UI" pitchFamily="50" charset="-128"/>
                </a:rPr>
                <a:t>コーディネート運営実行チーム</a:t>
              </a:r>
              <a:endParaRPr kumimoji="1" lang="ja-JP" altLang="en-US" sz="1200" dirty="0">
                <a:solidFill>
                  <a:schemeClr val="tx1"/>
                </a:solidFill>
                <a:latin typeface="Meiryo UI" pitchFamily="50" charset="-128"/>
                <a:ea typeface="Meiryo UI" pitchFamily="50" charset="-128"/>
                <a:cs typeface="Meiryo UI" pitchFamily="50" charset="-128"/>
              </a:endParaRPr>
            </a:p>
          </p:txBody>
        </p:sp>
        <p:sp>
          <p:nvSpPr>
            <p:cNvPr id="109" name="角丸四角形 108"/>
            <p:cNvSpPr/>
            <p:nvPr/>
          </p:nvSpPr>
          <p:spPr>
            <a:xfrm>
              <a:off x="1403648" y="4437112"/>
              <a:ext cx="1584176" cy="216024"/>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smtClean="0">
                  <a:solidFill>
                    <a:schemeClr val="tx1"/>
                  </a:solidFill>
                  <a:latin typeface="Meiryo UI" pitchFamily="50" charset="-128"/>
                  <a:ea typeface="Meiryo UI" pitchFamily="50" charset="-128"/>
                  <a:cs typeface="Meiryo UI" pitchFamily="50" charset="-128"/>
                </a:rPr>
                <a:t>ICT</a:t>
              </a:r>
              <a:r>
                <a:rPr kumimoji="1" lang="ja-JP" altLang="en-US" sz="900" b="1" dirty="0" smtClean="0">
                  <a:solidFill>
                    <a:schemeClr val="tx1"/>
                  </a:solidFill>
                  <a:latin typeface="Meiryo UI" pitchFamily="50" charset="-128"/>
                  <a:ea typeface="Meiryo UI" pitchFamily="50" charset="-128"/>
                  <a:cs typeface="Meiryo UI" pitchFamily="50" charset="-128"/>
                </a:rPr>
                <a:t>ツール活用遠隔診療</a:t>
              </a:r>
              <a:endParaRPr kumimoji="1" lang="ja-JP" altLang="en-US" sz="900" b="1" dirty="0">
                <a:solidFill>
                  <a:schemeClr val="tx1"/>
                </a:solidFill>
                <a:latin typeface="Meiryo UI" pitchFamily="50" charset="-128"/>
                <a:ea typeface="Meiryo UI" pitchFamily="50" charset="-128"/>
                <a:cs typeface="Meiryo UI" pitchFamily="50" charset="-128"/>
              </a:endParaRPr>
            </a:p>
          </p:txBody>
        </p:sp>
        <p:sp>
          <p:nvSpPr>
            <p:cNvPr id="110" name="角丸四角形 109"/>
            <p:cNvSpPr/>
            <p:nvPr/>
          </p:nvSpPr>
          <p:spPr>
            <a:xfrm>
              <a:off x="1115616" y="2492896"/>
              <a:ext cx="288032" cy="1800200"/>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Meiryo UI" pitchFamily="50" charset="-128"/>
                  <a:ea typeface="Meiryo UI" pitchFamily="50" charset="-128"/>
                  <a:cs typeface="Meiryo UI" pitchFamily="50" charset="-128"/>
                </a:rPr>
                <a:t>商店街</a:t>
              </a:r>
              <a:endParaRPr kumimoji="1" lang="en-US" altLang="ja-JP" sz="900" dirty="0" smtClean="0">
                <a:solidFill>
                  <a:schemeClr val="tx1"/>
                </a:solidFill>
                <a:latin typeface="Meiryo UI" pitchFamily="50" charset="-128"/>
                <a:ea typeface="Meiryo UI" pitchFamily="50" charset="-128"/>
                <a:cs typeface="Meiryo UI" pitchFamily="50" charset="-128"/>
              </a:endParaRPr>
            </a:p>
            <a:p>
              <a:pPr algn="ctr"/>
              <a:r>
                <a:rPr lang="ja-JP" altLang="en-US" sz="900" dirty="0" smtClean="0">
                  <a:solidFill>
                    <a:schemeClr val="tx1"/>
                  </a:solidFill>
                  <a:latin typeface="Meiryo UI" pitchFamily="50" charset="-128"/>
                  <a:ea typeface="Meiryo UI" pitchFamily="50" charset="-128"/>
                  <a:cs typeface="Meiryo UI" pitchFamily="50" charset="-128"/>
                </a:rPr>
                <a:t>・町内会</a:t>
              </a:r>
              <a:endParaRPr lang="en-US" altLang="ja-JP" sz="900" dirty="0" smtClean="0">
                <a:solidFill>
                  <a:schemeClr val="tx1"/>
                </a:solidFill>
                <a:latin typeface="Meiryo UI" pitchFamily="50" charset="-128"/>
                <a:ea typeface="Meiryo UI" pitchFamily="50" charset="-128"/>
                <a:cs typeface="Meiryo UI" pitchFamily="50" charset="-128"/>
              </a:endParaRPr>
            </a:p>
            <a:p>
              <a:pPr algn="ctr"/>
              <a:r>
                <a:rPr kumimoji="1" lang="ja-JP" altLang="en-US" sz="900" dirty="0" smtClean="0">
                  <a:solidFill>
                    <a:schemeClr val="tx1"/>
                  </a:solidFill>
                  <a:latin typeface="Meiryo UI" pitchFamily="50" charset="-128"/>
                  <a:ea typeface="Meiryo UI" pitchFamily="50" charset="-128"/>
                  <a:cs typeface="Meiryo UI" pitchFamily="50" charset="-128"/>
                </a:rPr>
                <a:t>の意見反映</a:t>
              </a:r>
              <a:endParaRPr kumimoji="1" lang="ja-JP" altLang="en-US" sz="900" dirty="0">
                <a:solidFill>
                  <a:schemeClr val="tx1"/>
                </a:solidFill>
                <a:latin typeface="Meiryo UI" pitchFamily="50" charset="-128"/>
                <a:ea typeface="Meiryo UI" pitchFamily="50" charset="-128"/>
                <a:cs typeface="Meiryo UI" pitchFamily="50" charset="-128"/>
              </a:endParaRPr>
            </a:p>
          </p:txBody>
        </p:sp>
        <p:sp>
          <p:nvSpPr>
            <p:cNvPr id="111" name="角丸四角形 110"/>
            <p:cNvSpPr/>
            <p:nvPr/>
          </p:nvSpPr>
          <p:spPr>
            <a:xfrm>
              <a:off x="3131840" y="2564904"/>
              <a:ext cx="288032" cy="1800200"/>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Meiryo UI" pitchFamily="50" charset="-128"/>
                  <a:ea typeface="Meiryo UI" pitchFamily="50" charset="-128"/>
                  <a:cs typeface="Meiryo UI" pitchFamily="50" charset="-128"/>
                </a:rPr>
                <a:t>ゲ｜ム体操レクリ</a:t>
              </a:r>
              <a:r>
                <a:rPr lang="ja-JP" altLang="en-US" sz="900" dirty="0" smtClean="0">
                  <a:solidFill>
                    <a:schemeClr val="tx1"/>
                  </a:solidFill>
                  <a:latin typeface="Meiryo UI" pitchFamily="50" charset="-128"/>
                  <a:ea typeface="Meiryo UI" pitchFamily="50" charset="-128"/>
                  <a:cs typeface="Meiryo UI" pitchFamily="50" charset="-128"/>
                </a:rPr>
                <a:t>エ｜ション</a:t>
              </a:r>
              <a:endParaRPr kumimoji="1" lang="en-US" altLang="ja-JP" sz="900" dirty="0" smtClean="0">
                <a:solidFill>
                  <a:schemeClr val="tx1"/>
                </a:solidFill>
                <a:latin typeface="Meiryo UI" pitchFamily="50" charset="-128"/>
                <a:ea typeface="Meiryo UI" pitchFamily="50" charset="-128"/>
                <a:cs typeface="Meiryo UI" pitchFamily="50" charset="-128"/>
              </a:endParaRPr>
            </a:p>
          </p:txBody>
        </p:sp>
        <p:sp>
          <p:nvSpPr>
            <p:cNvPr id="112" name="角丸四角形 111"/>
            <p:cNvSpPr/>
            <p:nvPr/>
          </p:nvSpPr>
          <p:spPr>
            <a:xfrm>
              <a:off x="1475656" y="2276872"/>
              <a:ext cx="1584176" cy="216024"/>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smtClean="0">
                  <a:solidFill>
                    <a:schemeClr val="tx1"/>
                  </a:solidFill>
                  <a:latin typeface="Meiryo UI" pitchFamily="50" charset="-128"/>
                  <a:ea typeface="Meiryo UI" pitchFamily="50" charset="-128"/>
                  <a:cs typeface="Meiryo UI" pitchFamily="50" charset="-128"/>
                </a:rPr>
                <a:t>ICT</a:t>
              </a:r>
              <a:r>
                <a:rPr kumimoji="1" lang="ja-JP" altLang="en-US" sz="900" b="1" dirty="0" smtClean="0">
                  <a:solidFill>
                    <a:schemeClr val="tx1"/>
                  </a:solidFill>
                  <a:latin typeface="Meiryo UI" pitchFamily="50" charset="-128"/>
                  <a:ea typeface="Meiryo UI" pitchFamily="50" charset="-128"/>
                  <a:cs typeface="Meiryo UI" pitchFamily="50" charset="-128"/>
                </a:rPr>
                <a:t>ツール活用遠隔診療</a:t>
              </a:r>
              <a:endParaRPr kumimoji="1" lang="ja-JP" altLang="en-US" sz="900" b="1" dirty="0">
                <a:solidFill>
                  <a:schemeClr val="tx1"/>
                </a:solidFill>
                <a:latin typeface="Meiryo UI" pitchFamily="50" charset="-128"/>
                <a:ea typeface="Meiryo UI" pitchFamily="50" charset="-128"/>
                <a:cs typeface="Meiryo UI" pitchFamily="50" charset="-128"/>
              </a:endParaRPr>
            </a:p>
          </p:txBody>
        </p:sp>
        <p:sp>
          <p:nvSpPr>
            <p:cNvPr id="113" name="等号 112"/>
            <p:cNvSpPr/>
            <p:nvPr/>
          </p:nvSpPr>
          <p:spPr>
            <a:xfrm rot="5400000">
              <a:off x="1871700" y="4329100"/>
              <a:ext cx="720080" cy="360040"/>
            </a:xfrm>
            <a:prstGeom prst="mathEqual">
              <a:avLst/>
            </a:prstGeom>
            <a:no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4" name="等号 113"/>
            <p:cNvSpPr/>
            <p:nvPr/>
          </p:nvSpPr>
          <p:spPr>
            <a:xfrm rot="5400000">
              <a:off x="1871700" y="2168860"/>
              <a:ext cx="720080" cy="360040"/>
            </a:xfrm>
            <a:prstGeom prst="mathEqual">
              <a:avLst/>
            </a:prstGeom>
            <a:no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5" name="等号 114"/>
            <p:cNvSpPr/>
            <p:nvPr/>
          </p:nvSpPr>
          <p:spPr>
            <a:xfrm rot="10800000">
              <a:off x="899592" y="3284984"/>
              <a:ext cx="720080" cy="360040"/>
            </a:xfrm>
            <a:prstGeom prst="mathEqual">
              <a:avLst/>
            </a:prstGeom>
            <a:no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6" name="等号 115"/>
            <p:cNvSpPr/>
            <p:nvPr/>
          </p:nvSpPr>
          <p:spPr>
            <a:xfrm rot="10800000">
              <a:off x="2915816" y="3284984"/>
              <a:ext cx="576064" cy="360040"/>
            </a:xfrm>
            <a:prstGeom prst="mathEqual">
              <a:avLst/>
            </a:prstGeom>
            <a:no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382359275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anchor="b" anchorCtr="0">
            <a:normAutofit fontScale="90000"/>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（参考）大阪健康寿命延伸産業創出プラットフォーム</a:t>
            </a:r>
          </a:p>
        </p:txBody>
      </p:sp>
      <p:sp>
        <p:nvSpPr>
          <p:cNvPr id="3" name="コンテンツ プレースホルダー 2"/>
          <p:cNvSpPr>
            <a:spLocks noGrp="1"/>
          </p:cNvSpPr>
          <p:nvPr>
            <p:ph sz="quarter" idx="1"/>
          </p:nvPr>
        </p:nvSpPr>
        <p:spPr/>
        <p:txBody>
          <a:bodyPr/>
          <a:lstStyle/>
          <a:p>
            <a:endParaRPr kumimoji="1" lang="ja-JP" altLang="en-US" dirty="0"/>
          </a:p>
        </p:txBody>
      </p:sp>
      <p:sp>
        <p:nvSpPr>
          <p:cNvPr id="8" name="フローチャート: 処理 7"/>
          <p:cNvSpPr/>
          <p:nvPr/>
        </p:nvSpPr>
        <p:spPr>
          <a:xfrm>
            <a:off x="42124" y="1628799"/>
            <a:ext cx="9029867" cy="5030639"/>
          </a:xfrm>
          <a:prstGeom prst="flowChartProcess">
            <a:avLst/>
          </a:prstGeom>
          <a:pattFill prst="pct10">
            <a:fgClr>
              <a:schemeClr val="accent6">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9" name="グループ化 5"/>
          <p:cNvGrpSpPr>
            <a:grpSpLocks/>
          </p:cNvGrpSpPr>
          <p:nvPr/>
        </p:nvGrpSpPr>
        <p:grpSpPr bwMode="auto">
          <a:xfrm>
            <a:off x="75880" y="1216481"/>
            <a:ext cx="8997891" cy="1060391"/>
            <a:chOff x="-118796" y="1295365"/>
            <a:chExt cx="7456053" cy="1257930"/>
          </a:xfrm>
        </p:grpSpPr>
        <p:sp>
          <p:nvSpPr>
            <p:cNvPr id="39" name="角丸四角形 38"/>
            <p:cNvSpPr/>
            <p:nvPr/>
          </p:nvSpPr>
          <p:spPr>
            <a:xfrm>
              <a:off x="-118796" y="1295365"/>
              <a:ext cx="7456053" cy="1257930"/>
            </a:xfrm>
            <a:prstGeom prst="roundRect">
              <a:avLst>
                <a:gd name="adj" fmla="val 10737"/>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8749" tIns="0" rIns="98749" bIns="0" anchorCtr="1"/>
            <a:lstStyle/>
            <a:p>
              <a:pPr>
                <a:defRPr/>
              </a:pP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大阪健康寿命延伸産業創出プラットフォーム</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ＯＫＰ</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）は、超高齢</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社会に</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おいて成長</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となりうる</a:t>
              </a:r>
              <a:endParaRPr lang="en-US" altLang="ja-JP"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寿命延伸</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の創出</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振興を目的として、平成</a:t>
              </a:r>
              <a:r>
                <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月に発足。</a:t>
              </a:r>
              <a:endParaRPr lang="en-US" altLang="ja-JP"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9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9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11852" y="1955340"/>
              <a:ext cx="7176615" cy="520139"/>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1500"/>
                </a:lnSpc>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（＊）健康寿命延伸産業：地域包括ケアとの連携や地域資源・地域人材を活用した</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500"/>
                </a:lnSpc>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例：見守り、買い物支援、生活支援</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、シニア人材</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の活用、地産物の活用　等</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3" name="正方形/長方形 32"/>
          <p:cNvSpPr/>
          <p:nvPr/>
        </p:nvSpPr>
        <p:spPr bwMode="auto">
          <a:xfrm>
            <a:off x="2407730" y="3709209"/>
            <a:ext cx="6589407" cy="636847"/>
          </a:xfrm>
          <a:prstGeom prst="rect">
            <a:avLst/>
          </a:prstGeom>
          <a:gradFill>
            <a:gsLst>
              <a:gs pos="0">
                <a:schemeClr val="accent1">
                  <a:lumMod val="60000"/>
                  <a:lumOff val="40000"/>
                </a:schemeClr>
              </a:gs>
              <a:gs pos="20000">
                <a:schemeClr val="accent1">
                  <a:lumMod val="60000"/>
                  <a:lumOff val="40000"/>
                </a:schemeClr>
              </a:gs>
              <a:gs pos="100000">
                <a:schemeClr val="accent5">
                  <a:lumMod val="20000"/>
                  <a:lumOff val="8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anchor="ctr"/>
          <a:lstStyle/>
          <a:p>
            <a:pPr fontAlgn="auto">
              <a:spcBef>
                <a:spcPts val="0"/>
              </a:spcBef>
              <a:spcAft>
                <a:spcPts val="0"/>
              </a:spcAft>
              <a:defRPr/>
            </a:pP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　　　　◆ </a:t>
            </a:r>
            <a:r>
              <a:rPr lang="ja-JP" altLang="en-US" sz="1400" dirty="0">
                <a:solidFill>
                  <a:prstClr val="black"/>
                </a:solidFill>
                <a:latin typeface="HG丸ｺﾞｼｯｸM-PRO" panose="020F0600000000000000" pitchFamily="50" charset="-128"/>
                <a:ea typeface="HG丸ｺﾞｼｯｸM-PRO" panose="020F0600000000000000" pitchFamily="50" charset="-128"/>
              </a:rPr>
              <a:t>国や府内自治体による関連施策の最新情報の提供</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fontAlgn="auto">
              <a:spcBef>
                <a:spcPts val="0"/>
              </a:spcBef>
              <a:spcAft>
                <a:spcPts val="0"/>
              </a:spcAft>
              <a:defRPr/>
            </a:pP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　　　　◆ セミナー・ビジネスコンテスト等の</a:t>
            </a:r>
            <a:r>
              <a:rPr lang="ja-JP" altLang="en-US" sz="1400" dirty="0">
                <a:solidFill>
                  <a:prstClr val="black"/>
                </a:solidFill>
                <a:latin typeface="HG丸ｺﾞｼｯｸM-PRO" panose="020F0600000000000000" pitchFamily="50" charset="-128"/>
                <a:ea typeface="HG丸ｺﾞｼｯｸM-PRO" panose="020F0600000000000000" pitchFamily="50" charset="-128"/>
              </a:rPr>
              <a:t>紹介　　　　　　　　　</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　等</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4" name="正方形/長方形 33"/>
          <p:cNvSpPr/>
          <p:nvPr/>
        </p:nvSpPr>
        <p:spPr bwMode="auto">
          <a:xfrm>
            <a:off x="2407729" y="3009991"/>
            <a:ext cx="6589407" cy="659906"/>
          </a:xfrm>
          <a:prstGeom prst="rect">
            <a:avLst/>
          </a:prstGeom>
          <a:gradFill>
            <a:gsLst>
              <a:gs pos="0">
                <a:schemeClr val="accent1">
                  <a:lumMod val="60000"/>
                  <a:lumOff val="40000"/>
                </a:schemeClr>
              </a:gs>
              <a:gs pos="20000">
                <a:schemeClr val="accent1">
                  <a:lumMod val="60000"/>
                  <a:lumOff val="40000"/>
                </a:schemeClr>
              </a:gs>
              <a:gs pos="100000">
                <a:schemeClr val="accent5">
                  <a:lumMod val="20000"/>
                  <a:lumOff val="8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anchor="ctr"/>
          <a:lstStyle/>
          <a:p>
            <a:pPr fontAlgn="auto">
              <a:spcBef>
                <a:spcPts val="0"/>
              </a:spcBef>
              <a:spcAft>
                <a:spcPts val="0"/>
              </a:spcAft>
              <a:defRPr/>
            </a:pP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　　　　◆ </a:t>
            </a:r>
            <a:r>
              <a:rPr lang="ja-JP" altLang="en-US" sz="1400" dirty="0">
                <a:solidFill>
                  <a:prstClr val="black"/>
                </a:solidFill>
                <a:latin typeface="HG丸ｺﾞｼｯｸM-PRO" panose="020F0600000000000000" pitchFamily="50" charset="-128"/>
                <a:ea typeface="HG丸ｺﾞｼｯｸM-PRO" panose="020F0600000000000000" pitchFamily="50" charset="-128"/>
              </a:rPr>
              <a:t>プラットフォーム事務局主催のセミナー・</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研究会・交流会</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fontAlgn="auto">
              <a:spcBef>
                <a:spcPts val="0"/>
              </a:spcBef>
              <a:spcAft>
                <a:spcPts val="0"/>
              </a:spcAft>
              <a:defRPr/>
            </a:pP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　　　　◆ </a:t>
            </a:r>
            <a:r>
              <a:rPr lang="ja-JP" altLang="en-US" sz="1400" dirty="0">
                <a:solidFill>
                  <a:prstClr val="black"/>
                </a:solidFill>
                <a:latin typeface="HG丸ｺﾞｼｯｸM-PRO" panose="020F0600000000000000" pitchFamily="50" charset="-128"/>
                <a:ea typeface="HG丸ｺﾞｼｯｸM-PRO" panose="020F0600000000000000" pitchFamily="50" charset="-128"/>
              </a:rPr>
              <a:t>金融機関等主催の</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ビジネスマッチング・交流会</a:t>
            </a:r>
            <a:endParaRPr lang="en-US" altLang="ja-JP" sz="1400" dirty="0" smtClean="0">
              <a:solidFill>
                <a:prstClr val="black"/>
              </a:solidFill>
              <a:latin typeface="HG丸ｺﾞｼｯｸM-PRO" panose="020F0600000000000000" pitchFamily="50" charset="-128"/>
              <a:ea typeface="HG丸ｺﾞｼｯｸM-PRO" panose="020F0600000000000000" pitchFamily="50" charset="-128"/>
            </a:endParaRPr>
          </a:p>
          <a:p>
            <a:pPr fontAlgn="auto">
              <a:spcBef>
                <a:spcPts val="0"/>
              </a:spcBef>
              <a:spcAft>
                <a:spcPts val="0"/>
              </a:spcAft>
              <a:defRPr/>
            </a:pP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　　　　◆ </a:t>
            </a:r>
            <a:r>
              <a:rPr lang="ja-JP" altLang="en-US" sz="1400" dirty="0">
                <a:solidFill>
                  <a:prstClr val="black"/>
                </a:solidFill>
                <a:latin typeface="HG丸ｺﾞｼｯｸM-PRO" panose="020F0600000000000000" pitchFamily="50" charset="-128"/>
                <a:ea typeface="HG丸ｺﾞｼｯｸM-PRO" panose="020F0600000000000000" pitchFamily="50" charset="-128"/>
              </a:rPr>
              <a:t>支援</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機関会員に</a:t>
            </a:r>
            <a:r>
              <a:rPr lang="ja-JP" altLang="en-US" sz="1400" dirty="0">
                <a:solidFill>
                  <a:prstClr val="black"/>
                </a:solidFill>
                <a:latin typeface="HG丸ｺﾞｼｯｸM-PRO" panose="020F0600000000000000" pitchFamily="50" charset="-128"/>
                <a:ea typeface="HG丸ｺﾞｼｯｸM-PRO" panose="020F0600000000000000" pitchFamily="50" charset="-128"/>
              </a:rPr>
              <a:t>よるエビデンス構築</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支援　　　　　　　　　　等　　　</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5" name="正方形/長方形 34"/>
          <p:cNvSpPr/>
          <p:nvPr/>
        </p:nvSpPr>
        <p:spPr bwMode="auto">
          <a:xfrm>
            <a:off x="2407729" y="2276872"/>
            <a:ext cx="6589407" cy="680687"/>
          </a:xfrm>
          <a:prstGeom prst="rect">
            <a:avLst/>
          </a:prstGeom>
          <a:gradFill>
            <a:gsLst>
              <a:gs pos="0">
                <a:schemeClr val="accent1">
                  <a:lumMod val="60000"/>
                  <a:lumOff val="40000"/>
                </a:schemeClr>
              </a:gs>
              <a:gs pos="20000">
                <a:schemeClr val="accent1">
                  <a:lumMod val="60000"/>
                  <a:lumOff val="40000"/>
                </a:schemeClr>
              </a:gs>
              <a:gs pos="100000">
                <a:schemeClr val="accent5">
                  <a:lumMod val="20000"/>
                  <a:lumOff val="8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anchor="ctr"/>
          <a:lstStyle/>
          <a:p>
            <a:pPr fontAlgn="auto">
              <a:spcBef>
                <a:spcPts val="0"/>
              </a:spcBef>
              <a:spcAft>
                <a:spcPts val="0"/>
              </a:spcAft>
              <a:defRPr/>
            </a:pP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　　　　◆ </a:t>
            </a:r>
            <a:r>
              <a:rPr lang="ja-JP" altLang="en-US" sz="1400" dirty="0">
                <a:solidFill>
                  <a:prstClr val="black"/>
                </a:solidFill>
                <a:latin typeface="HG丸ｺﾞｼｯｸM-PRO" panose="020F0600000000000000" pitchFamily="50" charset="-128"/>
                <a:ea typeface="HG丸ｺﾞｼｯｸM-PRO" panose="020F0600000000000000" pitchFamily="50" charset="-128"/>
              </a:rPr>
              <a:t>新たなビジネス</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のヒント</a:t>
            </a:r>
            <a:r>
              <a:rPr lang="ja-JP" altLang="en-US" sz="1400" dirty="0">
                <a:solidFill>
                  <a:prstClr val="black"/>
                </a:solidFill>
                <a:latin typeface="HG丸ｺﾞｼｯｸM-PRO" panose="020F0600000000000000" pitchFamily="50" charset="-128"/>
                <a:ea typeface="HG丸ｺﾞｼｯｸM-PRO" panose="020F0600000000000000" pitchFamily="50" charset="-128"/>
              </a:rPr>
              <a:t>となる</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地域における課題</a:t>
            </a:r>
            <a:r>
              <a:rPr lang="ja-JP" altLang="en-US" sz="1400" dirty="0">
                <a:solidFill>
                  <a:prstClr val="black"/>
                </a:solidFill>
                <a:latin typeface="HG丸ｺﾞｼｯｸM-PRO" panose="020F0600000000000000" pitchFamily="50" charset="-128"/>
                <a:ea typeface="HG丸ｺﾞｼｯｸM-PRO" panose="020F0600000000000000" pitchFamily="50" charset="-128"/>
              </a:rPr>
              <a:t>の</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提示</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fontAlgn="auto">
              <a:spcBef>
                <a:spcPts val="0"/>
              </a:spcBef>
              <a:spcAft>
                <a:spcPts val="0"/>
              </a:spcAft>
              <a:defRPr/>
            </a:pP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　　　　◆ </a:t>
            </a:r>
            <a:r>
              <a:rPr lang="ja-JP" altLang="en-US" sz="1400" dirty="0">
                <a:solidFill>
                  <a:prstClr val="black"/>
                </a:solidFill>
                <a:latin typeface="HG丸ｺﾞｼｯｸM-PRO" panose="020F0600000000000000" pitchFamily="50" charset="-128"/>
                <a:ea typeface="HG丸ｺﾞｼｯｸM-PRO" panose="020F0600000000000000" pitchFamily="50" charset="-128"/>
              </a:rPr>
              <a:t>課題解決につながるビジネスプランの地域で</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の実証</a:t>
            </a:r>
            <a:r>
              <a:rPr lang="ja-JP" altLang="en-US" sz="1400" dirty="0">
                <a:solidFill>
                  <a:prstClr val="black"/>
                </a:solidFill>
                <a:latin typeface="HG丸ｺﾞｼｯｸM-PRO" panose="020F0600000000000000" pitchFamily="50" charset="-128"/>
                <a:ea typeface="HG丸ｺﾞｼｯｸM-PRO" panose="020F0600000000000000" pitchFamily="50" charset="-128"/>
              </a:rPr>
              <a:t>のコーディネート</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fontAlgn="auto">
              <a:spcBef>
                <a:spcPts val="0"/>
              </a:spcBef>
              <a:spcAft>
                <a:spcPts val="0"/>
              </a:spcAft>
              <a:defRPr/>
            </a:pP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　　　　◆ </a:t>
            </a:r>
            <a:r>
              <a:rPr lang="ja-JP" altLang="en-US" sz="1400" dirty="0">
                <a:solidFill>
                  <a:prstClr val="black"/>
                </a:solidFill>
                <a:latin typeface="HG丸ｺﾞｼｯｸM-PRO" panose="020F0600000000000000" pitchFamily="50" charset="-128"/>
                <a:ea typeface="HG丸ｺﾞｼｯｸM-PRO" panose="020F0600000000000000" pitchFamily="50" charset="-128"/>
              </a:rPr>
              <a:t>実証成果の発表会やＨＰに</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よる情報</a:t>
            </a:r>
            <a:r>
              <a:rPr lang="ja-JP" altLang="en-US" sz="1400" dirty="0">
                <a:solidFill>
                  <a:prstClr val="black"/>
                </a:solidFill>
                <a:latin typeface="HG丸ｺﾞｼｯｸM-PRO" panose="020F0600000000000000" pitchFamily="50" charset="-128"/>
                <a:ea typeface="HG丸ｺﾞｼｯｸM-PRO" panose="020F0600000000000000" pitchFamily="50" charset="-128"/>
              </a:rPr>
              <a:t>提供等を通じた</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ＰＲ　　　等</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6" name="角丸四角形 35"/>
          <p:cNvSpPr/>
          <p:nvPr/>
        </p:nvSpPr>
        <p:spPr>
          <a:xfrm>
            <a:off x="151212" y="2276872"/>
            <a:ext cx="2943094" cy="680687"/>
          </a:xfrm>
          <a:prstGeom prst="roundRect">
            <a:avLst/>
          </a:prstGeom>
          <a:solidFill>
            <a:schemeClr val="tx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府内における実証の側面支援</a:t>
            </a:r>
            <a:endParaRPr kumimoji="1"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151213" y="2986729"/>
            <a:ext cx="2943094" cy="704959"/>
          </a:xfrm>
          <a:prstGeom prst="roundRect">
            <a:avLst/>
          </a:prstGeom>
          <a:solidFill>
            <a:schemeClr val="tx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支援機関会員による</a:t>
            </a:r>
            <a:endParaRPr kumimoji="1" lang="en-US" altLang="ja-JP"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多様な取り組み</a:t>
            </a:r>
            <a:endParaRPr kumimoji="1"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151212" y="3709209"/>
            <a:ext cx="2943094" cy="636847"/>
          </a:xfrm>
          <a:prstGeom prst="roundRect">
            <a:avLst/>
          </a:prstGeom>
          <a:solidFill>
            <a:schemeClr val="tx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健康寿命延伸産業施策等の</a:t>
            </a:r>
            <a:endParaRPr kumimoji="1" lang="en-US" altLang="ja-JP"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情報提供</a:t>
            </a:r>
            <a:endParaRPr kumimoji="1"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3" descr="D:\SasakiI\Desktop\無題.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6381" y="5685236"/>
            <a:ext cx="1549896" cy="876150"/>
          </a:xfrm>
          <a:prstGeom prst="rect">
            <a:avLst/>
          </a:prstGeom>
          <a:noFill/>
          <a:extLst>
            <a:ext uri="{909E8E84-426E-40DD-AFC4-6F175D3DCCD1}">
              <a14:hiddenFill xmlns:a14="http://schemas.microsoft.com/office/drawing/2010/main">
                <a:solidFill>
                  <a:srgbClr val="FFFFFF"/>
                </a:solidFill>
              </a14:hiddenFill>
            </a:ext>
          </a:extLst>
        </p:spPr>
      </p:pic>
      <p:sp>
        <p:nvSpPr>
          <p:cNvPr id="23" name="円/楕円 22"/>
          <p:cNvSpPr/>
          <p:nvPr/>
        </p:nvSpPr>
        <p:spPr>
          <a:xfrm>
            <a:off x="755576" y="4674994"/>
            <a:ext cx="5400600" cy="16457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円/楕円 23"/>
          <p:cNvSpPr/>
          <p:nvPr/>
        </p:nvSpPr>
        <p:spPr>
          <a:xfrm>
            <a:off x="1979712" y="4393135"/>
            <a:ext cx="2687250" cy="620020"/>
          </a:xfrm>
          <a:prstGeom prst="ellipse">
            <a:avLst/>
          </a:prstGeom>
          <a:pattFill prst="smGrid">
            <a:fgClr>
              <a:schemeClr val="accent1"/>
            </a:fgClr>
            <a:bgClr>
              <a:schemeClr val="bg1"/>
            </a:bgClr>
          </a:pattFill>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事業者会員</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35496" y="5185223"/>
            <a:ext cx="2712754" cy="620020"/>
          </a:xfrm>
          <a:prstGeom prst="ellipse">
            <a:avLst/>
          </a:prstGeom>
          <a:pattFill prst="diagBrick">
            <a:fgClr>
              <a:schemeClr val="accent1"/>
            </a:fgClr>
            <a:bgClr>
              <a:schemeClr val="bg1"/>
            </a:bgClr>
          </a:pattFill>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アドバイザー会員</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円/楕円 25"/>
          <p:cNvSpPr/>
          <p:nvPr/>
        </p:nvSpPr>
        <p:spPr>
          <a:xfrm>
            <a:off x="3932087" y="5185223"/>
            <a:ext cx="2728145" cy="620020"/>
          </a:xfrm>
          <a:prstGeom prst="ellipse">
            <a:avLst/>
          </a:prstGeom>
          <a:pattFill prst="ltHorz">
            <a:fgClr>
              <a:schemeClr val="accent1"/>
            </a:fgClr>
            <a:bgClr>
              <a:schemeClr val="bg1"/>
            </a:bgClr>
          </a:pattFill>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機関会員</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2021558" y="6001792"/>
            <a:ext cx="2694458" cy="588923"/>
          </a:xfrm>
          <a:prstGeom prst="roundRect">
            <a:avLst/>
          </a:prstGeom>
          <a:pattFill prst="ltUpDiag">
            <a:fgClr>
              <a:schemeClr val="accent1"/>
            </a:fgClr>
            <a:bgClr>
              <a:schemeClr val="bg1"/>
            </a:bgClr>
          </a:pattFill>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オブザーバー</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Picture 2" descr="https://scontent-nrt1-1.xx.fbcdn.net/hphotos-xfa1/v/t1.0-9/12316383_1078914685485933_8263686327817631221_n.jpg?oh=efe4861d524f35967bef09b8edadc537&amp;oe=57604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71" y="5159907"/>
            <a:ext cx="1031145" cy="7776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2861224" y="4837707"/>
            <a:ext cx="999286" cy="150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r>
              <a:rPr kumimoji="1"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930656" y="5613299"/>
            <a:ext cx="999286" cy="150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１機関</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4796850" y="5636248"/>
            <a:ext cx="999286" cy="150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２５</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機関</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2852634" y="6418456"/>
            <a:ext cx="999286" cy="150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１機関</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75880" y="6500931"/>
            <a:ext cx="1617314" cy="158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年３月時点</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7982" y="4544898"/>
            <a:ext cx="1257801" cy="106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ホームベース 14"/>
          <p:cNvSpPr/>
          <p:nvPr/>
        </p:nvSpPr>
        <p:spPr>
          <a:xfrm>
            <a:off x="5255032" y="4570433"/>
            <a:ext cx="2125280" cy="264073"/>
          </a:xfrm>
          <a:prstGeom prst="homePlate">
            <a:avLst>
              <a:gd name="adj" fmla="val 32277"/>
            </a:avLst>
          </a:prstGeom>
          <a:gradFill flip="none" rotWithShape="1">
            <a:gsLst>
              <a:gs pos="0">
                <a:srgbClr val="EEC100"/>
              </a:gs>
              <a:gs pos="40000">
                <a:srgbClr val="FFC000"/>
              </a:gs>
              <a:gs pos="100000">
                <a:schemeClr val="bg1"/>
              </a:gs>
            </a:gsLst>
            <a:lin ang="189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http://kenko-osaka.jp/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6687528" y="5484813"/>
            <a:ext cx="2327736" cy="218567"/>
            <a:chOff x="2941902" y="9629667"/>
            <a:chExt cx="2448272" cy="185641"/>
          </a:xfrm>
        </p:grpSpPr>
        <p:sp>
          <p:nvSpPr>
            <p:cNvPr id="17" name="テキスト ボックス 16"/>
            <p:cNvSpPr txBox="1"/>
            <p:nvPr/>
          </p:nvSpPr>
          <p:spPr>
            <a:xfrm>
              <a:off x="2941902" y="9630319"/>
              <a:ext cx="2448272" cy="184989"/>
            </a:xfrm>
            <a:prstGeom prst="rect">
              <a:avLst/>
            </a:prstGeom>
            <a:solidFill>
              <a:srgbClr val="FFFFFF"/>
            </a:solidFill>
            <a:ln w="3175"/>
          </p:spPr>
          <p:style>
            <a:lnRef idx="2">
              <a:schemeClr val="dk1"/>
            </a:lnRef>
            <a:fillRef idx="1">
              <a:schemeClr val="lt1"/>
            </a:fillRef>
            <a:effectRef idx="0">
              <a:schemeClr val="dk1"/>
            </a:effectRef>
            <a:fontRef idx="minor">
              <a:schemeClr val="dk1"/>
            </a:fontRef>
          </p:style>
          <p:txBody>
            <a:bodyPr wrap="square" rtlCol="0" anchor="ctr">
              <a:spAutoFit/>
            </a:bodyPr>
            <a:lstStyle/>
            <a:p>
              <a:r>
                <a:rPr lang="ja-JP" altLang="en-US" sz="1000" dirty="0">
                  <a:solidFill>
                    <a:srgbClr val="231F20"/>
                  </a:solidFill>
                  <a:latin typeface="HG丸ｺﾞｼｯｸM-PRO" panose="020F0600000000000000" pitchFamily="50" charset="-128"/>
                  <a:ea typeface="HG丸ｺﾞｼｯｸM-PRO" panose="020F0600000000000000" pitchFamily="50" charset="-128"/>
                  <a:cs typeface="ヒラギノ明朝体8"/>
                </a:rPr>
                <a:t>大阪健康寿命  </a:t>
              </a:r>
              <a:r>
                <a:rPr lang="ja-JP" altLang="en-US" sz="1000" dirty="0" smtClean="0">
                  <a:solidFill>
                    <a:srgbClr val="231F20"/>
                  </a:solidFill>
                  <a:latin typeface="HG丸ｺﾞｼｯｸM-PRO" panose="020F0600000000000000" pitchFamily="50" charset="-128"/>
                  <a:ea typeface="HG丸ｺﾞｼｯｸM-PRO" panose="020F0600000000000000" pitchFamily="50" charset="-128"/>
                  <a:cs typeface="ヒラギノ明朝体8"/>
                </a:rPr>
                <a:t>フェイスブック</a:t>
              </a:r>
              <a:endParaRPr lang="ja-JP" altLang="en-US" sz="1000" dirty="0">
                <a:latin typeface="HG丸ｺﾞｼｯｸM-PRO" panose="020F0600000000000000" pitchFamily="50" charset="-128"/>
                <a:ea typeface="HG丸ｺﾞｼｯｸM-PRO" panose="020F0600000000000000" pitchFamily="50" charset="-128"/>
                <a:cs typeface="ヒラギノ明朝体8"/>
              </a:endParaRPr>
            </a:p>
          </p:txBody>
        </p:sp>
        <p:grpSp>
          <p:nvGrpSpPr>
            <p:cNvPr id="18" name="グループ化 3"/>
            <p:cNvGrpSpPr>
              <a:grpSpLocks/>
            </p:cNvGrpSpPr>
            <p:nvPr/>
          </p:nvGrpSpPr>
          <p:grpSpPr bwMode="auto">
            <a:xfrm>
              <a:off x="4887730" y="9629667"/>
              <a:ext cx="496887" cy="181055"/>
              <a:chOff x="4951731" y="9417066"/>
              <a:chExt cx="468313" cy="217488"/>
            </a:xfrm>
          </p:grpSpPr>
          <p:sp>
            <p:nvSpPr>
              <p:cNvPr id="19" name="正方形/長方形 18"/>
              <p:cNvSpPr/>
              <p:nvPr/>
            </p:nvSpPr>
            <p:spPr>
              <a:xfrm>
                <a:off x="4951731" y="9417066"/>
                <a:ext cx="468313" cy="217488"/>
              </a:xfrm>
              <a:prstGeom prst="rect">
                <a:avLst/>
              </a:prstGeom>
              <a:ln w="3175"/>
              <a:effectLst/>
            </p:spPr>
            <p:style>
              <a:lnRef idx="1">
                <a:schemeClr val="dk1"/>
              </a:lnRef>
              <a:fillRef idx="2">
                <a:schemeClr val="dk1"/>
              </a:fillRef>
              <a:effectRef idx="1">
                <a:schemeClr val="dk1"/>
              </a:effectRef>
              <a:fontRef idx="minor">
                <a:schemeClr val="dk1"/>
              </a:fontRef>
            </p:style>
            <p:txBody>
              <a:bodyPr anchor="ctr"/>
              <a:lstStyle/>
              <a:p>
                <a:pPr algn="ctr">
                  <a:defRPr/>
                </a:pPr>
                <a:endParaRPr lang="ja-JP" altLang="en-US"/>
              </a:p>
            </p:txBody>
          </p:sp>
          <p:grpSp>
            <p:nvGrpSpPr>
              <p:cNvPr id="20" name="グループ化 20"/>
              <p:cNvGrpSpPr>
                <a:grpSpLocks/>
              </p:cNvGrpSpPr>
              <p:nvPr/>
            </p:nvGrpSpPr>
            <p:grpSpPr bwMode="auto">
              <a:xfrm>
                <a:off x="5124449" y="9468744"/>
                <a:ext cx="133350" cy="133350"/>
                <a:chOff x="5020777" y="9414494"/>
                <a:chExt cx="133456" cy="133456"/>
              </a:xfrm>
            </p:grpSpPr>
            <p:sp>
              <p:nvSpPr>
                <p:cNvPr id="21" name="円/楕円 20"/>
                <p:cNvSpPr/>
                <p:nvPr/>
              </p:nvSpPr>
              <p:spPr>
                <a:xfrm>
                  <a:off x="5019373" y="9414037"/>
                  <a:ext cx="71875" cy="72554"/>
                </a:xfrm>
                <a:prstGeom prst="ellipse">
                  <a:avLst/>
                </a:prstGeom>
                <a:no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2" name="直線コネクタ 21"/>
                <p:cNvCxnSpPr>
                  <a:stCxn id="21" idx="5"/>
                </p:cNvCxnSpPr>
                <p:nvPr/>
              </p:nvCxnSpPr>
              <p:spPr>
                <a:xfrm>
                  <a:off x="5082264" y="9475549"/>
                  <a:ext cx="70378" cy="72554"/>
                </a:xfrm>
                <a:prstGeom prst="line">
                  <a:avLst/>
                </a:prstGeom>
                <a:ln w="3175">
                  <a:solidFill>
                    <a:srgbClr val="000000"/>
                  </a:solidFill>
                </a:ln>
              </p:spPr>
              <p:style>
                <a:lnRef idx="1">
                  <a:schemeClr val="accent1"/>
                </a:lnRef>
                <a:fillRef idx="0">
                  <a:schemeClr val="accent1"/>
                </a:fillRef>
                <a:effectRef idx="0">
                  <a:schemeClr val="accent1"/>
                </a:effectRef>
                <a:fontRef idx="minor">
                  <a:schemeClr val="tx1"/>
                </a:fontRef>
              </p:style>
            </p:cxnSp>
          </p:grpSp>
        </p:grpSp>
      </p:grpSp>
      <p:sp>
        <p:nvSpPr>
          <p:cNvPr id="41" name="スライド番号プレースホルダー 2"/>
          <p:cNvSpPr txBox="1">
            <a:spLocks/>
          </p:cNvSpPr>
          <p:nvPr/>
        </p:nvSpPr>
        <p:spPr>
          <a:xfrm>
            <a:off x="612648" y="6614212"/>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AB3DE6-44B0-4A45-92C7-3BA56FC8569E}" type="slidenum">
              <a:rPr kumimoji="1" lang="ja-JP" altLang="en-US" smtClean="0"/>
              <a:pPr/>
              <a:t>98</a:t>
            </a:fld>
            <a:endParaRPr kumimoji="1" lang="ja-JP" altLang="en-US" dirty="0"/>
          </a:p>
        </p:txBody>
      </p:sp>
    </p:spTree>
    <p:extLst>
      <p:ext uri="{BB962C8B-B14F-4D97-AF65-F5344CB8AC3E}">
        <p14:creationId xmlns:p14="http://schemas.microsoft.com/office/powerpoint/2010/main" val="149678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7008</TotalTime>
  <Words>10906</Words>
  <Application>Microsoft Office PowerPoint</Application>
  <PresentationFormat>画面に合わせる (4:3)</PresentationFormat>
  <Paragraphs>3032</Paragraphs>
  <Slides>160</Slides>
  <Notes>32</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160</vt:i4>
      </vt:variant>
    </vt:vector>
  </HeadingPairs>
  <TitlesOfParts>
    <vt:vector size="162" baseType="lpstr">
      <vt:lpstr>アース</vt:lpstr>
      <vt:lpstr>Acrobat Document</vt:lpstr>
      <vt:lpstr>スマートエイジング・シティの具体化手法 ～『大阪府市医療戦略会議提言』戦略６の具体化を進めた経験から～ </vt:lpstr>
      <vt:lpstr>目　次</vt:lpstr>
      <vt:lpstr>はじめに～具体化手法のとりまとめ～ </vt:lpstr>
      <vt:lpstr>スマートエイジング・シティの具体化について</vt:lpstr>
      <vt:lpstr>具体化手法とりまとめの趣旨</vt:lpstr>
      <vt:lpstr>【参考】『大阪府市医療戦略会議提言』の目標</vt:lpstr>
      <vt:lpstr> 【参考】そこで、医療戦略で考える医療・健康づくりの範囲とは… 　医療保険給付の対象とならない健康づくり・予防・未病対策の推進！ 　効率化、生産性の向上、規制緩和やイノベーションで産業振興と積極的な投資を推進！</vt:lpstr>
      <vt:lpstr>【参考】提言に示された７つの具体的戦略</vt:lpstr>
      <vt:lpstr>PowerPoint プレゼンテーション</vt:lpstr>
      <vt:lpstr>PowerPoint プレゼンテーション</vt:lpstr>
      <vt:lpstr>PowerPoint プレゼンテーション</vt:lpstr>
      <vt:lpstr>スマートエイジング・シティのエッセンス ～なぜ、健康寿命延伸が必要か～</vt:lpstr>
      <vt:lpstr>超高齢社会で何が起こるか</vt:lpstr>
      <vt:lpstr>循環器疾患や糖尿病での受療率が高い</vt:lpstr>
      <vt:lpstr>大阪府民の危険因子</vt:lpstr>
      <vt:lpstr>PowerPoint プレゼンテーション</vt:lpstr>
      <vt:lpstr>超高齢社会では、 健康寿命の延伸とQOL向上が重要課題</vt:lpstr>
      <vt:lpstr>具体化検討に向けた基本方針</vt:lpstr>
      <vt:lpstr>戦略６・スマートエイジング・シティ</vt:lpstr>
      <vt:lpstr>推進にあたっての基本姿勢</vt:lpstr>
      <vt:lpstr>具体化戦略の構成</vt:lpstr>
      <vt:lpstr>具体化に向けた視点</vt:lpstr>
      <vt:lpstr>大阪府内の現状分析と課題抽出 ～都心市街地・郊外住宅地２地域の分析～</vt:lpstr>
      <vt:lpstr>現状分析と課題抽出について</vt:lpstr>
      <vt:lpstr>既存データ等の分析を補うための調査について</vt:lpstr>
      <vt:lpstr>現状分析・課題抽出のため必要なデータ例一覧</vt:lpstr>
      <vt:lpstr>都心市街地と郊外住宅地の特性の概要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具体化に向けた検討の手順① スマートエイジング・シティの具体化に向けた調査概要</vt:lpstr>
      <vt:lpstr>具体化に向けた検討の手順① スマートエイジング・シティの具体化に向けた調査概要</vt:lpstr>
      <vt:lpstr>具体化に向けた検討の手順① スマートエイジング・シティの具体化に向けた調査概要</vt:lpstr>
      <vt:lpstr>具体化に向けた検討の手順① スマートエイジング・シティの具体化に向けた調査概要</vt:lpstr>
      <vt:lpstr>具体化に向けた検討の手順① スマートエイジング・シティの具体化に向けた調査概要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「くらしと地域に関する住民意識調査」①</vt:lpstr>
      <vt:lpstr>「くらしと地域に関する住民意識調査」②</vt:lpstr>
      <vt:lpstr>共通して見られる課題①</vt:lpstr>
      <vt:lpstr>共通して見られる課題②</vt:lpstr>
      <vt:lpstr>具体化へのアプローチ</vt:lpstr>
      <vt:lpstr>「健康寿命の延伸」を最重要目標にするとは</vt:lpstr>
      <vt:lpstr>既存の制度やしくみの狭間等に対応</vt:lpstr>
      <vt:lpstr>（参考）「健康」とは</vt:lpstr>
      <vt:lpstr>（参考）ICF（国際生活機能分類）概念図</vt:lpstr>
      <vt:lpstr>対象者のセグメントと対象領域</vt:lpstr>
      <vt:lpstr>具体化に向けた検討の手順① 重点的に取り組む対象と領域を選択、地域資源を把握</vt:lpstr>
      <vt:lpstr>具体化に向けた検討の手順② セグメントに応じた先進事例を研究</vt:lpstr>
      <vt:lpstr>具体化に向けた検討の手順③ 事業アイデアを出し、取組みメニューを検討</vt:lpstr>
      <vt:lpstr>取組みメニュー選択の際の整理イメージ</vt:lpstr>
      <vt:lpstr>取組みメニュー選択の際の整理例（１）</vt:lpstr>
      <vt:lpstr>取組みメニュー選択の際の整理例（２）</vt:lpstr>
      <vt:lpstr>取組みメニュー選択の際の整理例（３）</vt:lpstr>
      <vt:lpstr>取組みメニュー選択の際の整理例（４）</vt:lpstr>
      <vt:lpstr>推進体制づくりのポイント（１）</vt:lpstr>
      <vt:lpstr>推進体制づくりのポイント（２）</vt:lpstr>
      <vt:lpstr>具体的な対応方策 ～事業メニューを考える～</vt:lpstr>
      <vt:lpstr>大阪城東側・森之宮地域 【都心部市街地集合住宅の課題に臨む】</vt:lpstr>
      <vt:lpstr>１．城東区エリア 特徴</vt:lpstr>
      <vt:lpstr>１．城東区エリア 推進体制</vt:lpstr>
      <vt:lpstr>１．城東区エリア 推進する事業の内容</vt:lpstr>
      <vt:lpstr>１．城東区エリア （参考）取組み経過</vt:lpstr>
      <vt:lpstr>１．城東区エリア （参考）取組み経過②　行政内部の研究会等</vt:lpstr>
      <vt:lpstr>具体化に向けた検討の手順① 重点的に取り組むセグメントと領域を選択</vt:lpstr>
      <vt:lpstr> 対象者のセグメントと対象領域に応じた取組み内容</vt:lpstr>
      <vt:lpstr>PowerPoint プレゼンテーション</vt:lpstr>
      <vt:lpstr>現在実施している事業の概要（１） ~在宅療養・介護・リハビリモデルルーム~</vt:lpstr>
      <vt:lpstr>PowerPoint プレゼンテーション</vt:lpstr>
      <vt:lpstr>~在宅療養・介護・リハビリモデルルーム~</vt:lpstr>
      <vt:lpstr>PowerPoint プレゼンテーション</vt:lpstr>
      <vt:lpstr>現在実施している事業の概要（２） ~孤立化防止のための早期介入・支援ﾈｯﾄﾜｰｸ検討会議~</vt:lpstr>
      <vt:lpstr>~孤立化防止のための早期介入・支援ﾈｯﾄﾜｰｸ検討会議~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２．東成区エリア 特徴</vt:lpstr>
      <vt:lpstr>２．東成区エリア これまでの先進的取組み</vt:lpstr>
      <vt:lpstr>２．東成区エリア 推進を検討中の事業の内容</vt:lpstr>
      <vt:lpstr>２．東成区エリア （参考）取組み経過</vt:lpstr>
      <vt:lpstr>現在、具体化を検討中の事業の概要 ～「わがまち保健室」事業プランイメージ～</vt:lpstr>
      <vt:lpstr>現在、具体化を検討中の事業の概要 ～「わがまち保健室」プロジェクトスキームイメージ～</vt:lpstr>
      <vt:lpstr>（参考）大阪健康寿命延伸産業創出プラットフォーム</vt:lpstr>
      <vt:lpstr>上新庄・淡路地区を中心とする東淀川区 【都心部市街地下町的地域の課題に臨む】</vt:lpstr>
      <vt:lpstr>特徴</vt:lpstr>
      <vt:lpstr>推進体制</vt:lpstr>
      <vt:lpstr>事業概要・推進体制</vt:lpstr>
      <vt:lpstr>推進する事業の内容</vt:lpstr>
      <vt:lpstr>PowerPoint プレゼンテーション</vt:lpstr>
      <vt:lpstr>よどきり医療と介護のまちづくり株式会社の概要</vt:lpstr>
      <vt:lpstr>PowerPoint プレゼンテーション</vt:lpstr>
      <vt:lpstr>地域包括ケアのまちづくりのイメージ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特色</vt:lpstr>
      <vt:lpstr>施設との違い</vt:lpstr>
      <vt:lpstr>PowerPoint プレゼンテーション</vt:lpstr>
      <vt:lpstr>PowerPoint プレゼンテーション</vt:lpstr>
      <vt:lpstr>南花台を中心とする開発団地 【郊外開発団地の課題に臨む】</vt:lpstr>
      <vt:lpstr>特徴</vt:lpstr>
      <vt:lpstr>特徴</vt:lpstr>
      <vt:lpstr>推進体制</vt:lpstr>
      <vt:lpstr>PowerPoint プレゼンテーション</vt:lpstr>
      <vt:lpstr>推進する事業の狙いと内容</vt:lpstr>
      <vt:lpstr>PowerPoint プレゼンテーション</vt:lpstr>
      <vt:lpstr>具体化に向けた検討の手順① 重点的に取り組むセグメントと領域を選択</vt:lpstr>
      <vt:lpstr>具体化に向けた検討の手順② 重点的に取り組むセグメントと領域を選択</vt:lpstr>
      <vt:lpstr> 対象者のセグメントと対象領域に応じた取組み内容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先進事例に学ぶ</vt:lpstr>
      <vt:lpstr>①「市民の健康寿命延伸にむけた取組み」 【取組み主体：兵庫県尼崎市】</vt:lpstr>
      <vt:lpstr>①「市民の健康寿命延伸にむけた取組み」 【取組み主体：兵庫県尼崎市】</vt:lpstr>
      <vt:lpstr>②「組合員の健康寿命延伸にむけた取組み」 【取組み主体：公立学校共済組合大阪支部】</vt:lpstr>
      <vt:lpstr>②「組合員の健康寿命延伸にむけた取組み」 【取組み主体：公立学校共済組合大阪支部】</vt:lpstr>
      <vt:lpstr>③「くらしの保健室」（東京都新宿区） 【取組み主体：(株)ケアーズ白十字訪問看護ステーション】</vt:lpstr>
      <vt:lpstr>③「くらしの保健室」（東京都新宿区） 【取組み主体：(株)ケアーズ白十字訪問看護ステーション】</vt:lpstr>
      <vt:lpstr>④「ふくいまちケアプロジェクト」(福井県福井市) 【取組み主体：オレンジホームケアクリニック】</vt:lpstr>
      <vt:lpstr>⑤「介護予防の取組み」 【取組み主体：埼玉県和光市】</vt:lpstr>
      <vt:lpstr>⑤「介護予防の取組み」 【取組み主体：埼玉県和光市】</vt:lpstr>
      <vt:lpstr>⑤「介護予防の取組み」 【取組み主体：埼玉県和光市】</vt:lpstr>
      <vt:lpstr>⑥民間事業者による『世代循環型』の街づくり 【事業主体：東急不動産株式会社】</vt:lpstr>
      <vt:lpstr>⑥民間事業者による『世代循環型』の街づくり 【事業主体：東急不動産株式会社】</vt:lpstr>
      <vt:lpstr>⑥民間事業者による『世代循環型』の街づくり 【事業主体：東急不動産株式会社】</vt:lpstr>
      <vt:lpstr>⑦市有地を活用した持続可能な住宅地モデル構築 【実施主体：横浜市】</vt:lpstr>
      <vt:lpstr>⑦市有地を活用した持続可能な住宅地モデル構築 【実施主体：横浜市】</vt:lpstr>
      <vt:lpstr>⑧府営住宅ストックを活用した医療機能の導入 　　　　　　　　　　　　　　　　（大阪府）</vt:lpstr>
      <vt:lpstr>スマートエイジング・シティ具体化手法セミナー概要</vt:lpstr>
      <vt:lpstr>スマートエイジング・シティ具体化手法セミナー① 「全国“まちの保健室”フォーラム2016」 ～超高齢社会に寄り添う新たなまちの機能を目指して～</vt:lpstr>
      <vt:lpstr>スマートエイジング・シティ具体化手法セミナー② 「住み続けたいまち、住み続けられるまち」 ～今なら間に合う！住宅地の高齢化対応と再生～</vt:lpstr>
      <vt:lpstr>スマートエイジング・シティ具体化手法セミナー③ 「「孤独」、「孤立」の何が問題か？　」 ～見守り、見守られ、気づき、気づかれ、支え、支えられるコミュニティをめざして～</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人口減少・超高齢社会における コンビニエンストア加盟店様への期待 </dc:title>
  <dc:creator>HOSTNAME</dc:creator>
  <cp:lastModifiedBy>HOSTNAME</cp:lastModifiedBy>
  <cp:revision>598</cp:revision>
  <cp:lastPrinted>2016-03-31T01:46:30Z</cp:lastPrinted>
  <dcterms:created xsi:type="dcterms:W3CDTF">2015-06-08T01:22:25Z</dcterms:created>
  <dcterms:modified xsi:type="dcterms:W3CDTF">2016-11-07T00:46:27Z</dcterms:modified>
</cp:coreProperties>
</file>