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sldIdLst>
    <p:sldId id="534" r:id="rId2"/>
    <p:sldId id="535" r:id="rId3"/>
    <p:sldId id="536" r:id="rId4"/>
    <p:sldId id="537" r:id="rId5"/>
    <p:sldId id="538" r:id="rId6"/>
    <p:sldId id="539" r:id="rId7"/>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700" autoAdjust="0"/>
  </p:normalViewPr>
  <p:slideViewPr>
    <p:cSldViewPr>
      <p:cViewPr>
        <p:scale>
          <a:sx n="100" d="100"/>
          <a:sy n="100" d="100"/>
        </p:scale>
        <p:origin x="-546" y="438"/>
      </p:cViewPr>
      <p:guideLst>
        <p:guide orient="horz" pos="2160"/>
        <p:guide pos="2880"/>
      </p:guideLst>
    </p:cSldViewPr>
  </p:slideViewPr>
  <p:outlineViewPr>
    <p:cViewPr>
      <p:scale>
        <a:sx n="33" d="100"/>
        <a:sy n="33" d="100"/>
      </p:scale>
      <p:origin x="0" y="220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2"/>
            <a:ext cx="2880308" cy="488871"/>
          </a:xfrm>
          <a:prstGeom prst="rect">
            <a:avLst/>
          </a:prstGeom>
        </p:spPr>
        <p:txBody>
          <a:bodyPr vert="horz" lIns="89590" tIns="44796" rIns="89590" bIns="4479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765029" y="12"/>
            <a:ext cx="2880308" cy="488871"/>
          </a:xfrm>
          <a:prstGeom prst="rect">
            <a:avLst/>
          </a:prstGeom>
        </p:spPr>
        <p:txBody>
          <a:bodyPr vert="horz" lIns="89590" tIns="44796" rIns="89590" bIns="44796" rtlCol="0"/>
          <a:lstStyle>
            <a:lvl1pPr algn="r">
              <a:defRPr sz="1200"/>
            </a:lvl1pPr>
          </a:lstStyle>
          <a:p>
            <a:fld id="{6E968005-233D-467A-8C64-0E16B058005C}" type="datetimeFigureOut">
              <a:rPr kumimoji="1" lang="ja-JP" altLang="en-US" smtClean="0"/>
              <a:t>2016/1/25</a:t>
            </a:fld>
            <a:endParaRPr kumimoji="1" lang="ja-JP" altLang="en-US" dirty="0"/>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590" tIns="44796" rIns="89590" bIns="44796" rtlCol="0" anchor="ctr"/>
          <a:lstStyle/>
          <a:p>
            <a:endParaRPr lang="ja-JP" altLang="en-US" dirty="0"/>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590" tIns="44796" rIns="89590" bIns="4479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58"/>
            <a:ext cx="2880308" cy="488871"/>
          </a:xfrm>
          <a:prstGeom prst="rect">
            <a:avLst/>
          </a:prstGeom>
        </p:spPr>
        <p:txBody>
          <a:bodyPr vert="horz" lIns="89590" tIns="44796" rIns="89590" bIns="4479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765029" y="9286858"/>
            <a:ext cx="2880308" cy="488871"/>
          </a:xfrm>
          <a:prstGeom prst="rect">
            <a:avLst/>
          </a:prstGeom>
        </p:spPr>
        <p:txBody>
          <a:bodyPr vert="horz" lIns="89590" tIns="44796" rIns="89590" bIns="44796" rtlCol="0" anchor="b"/>
          <a:lstStyle>
            <a:lvl1pPr algn="r">
              <a:defRPr sz="1200"/>
            </a:lvl1pPr>
          </a:lstStyle>
          <a:p>
            <a:fld id="{0D228277-90E2-4377-B680-EF81D3F1B87A}" type="slidenum">
              <a:rPr kumimoji="1" lang="ja-JP" altLang="en-US" smtClean="0"/>
              <a:t>‹#›</a:t>
            </a:fld>
            <a:endParaRPr kumimoji="1" lang="ja-JP" altLang="en-US" dirty="0"/>
          </a:p>
        </p:txBody>
      </p:sp>
    </p:spTree>
    <p:extLst>
      <p:ext uri="{BB962C8B-B14F-4D97-AF65-F5344CB8AC3E}">
        <p14:creationId xmlns:p14="http://schemas.microsoft.com/office/powerpoint/2010/main" val="24162703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228277-90E2-4377-B680-EF81D3F1B87A}" type="slidenum">
              <a:rPr kumimoji="1" lang="ja-JP" altLang="en-US" smtClean="0"/>
              <a:t>1</a:t>
            </a:fld>
            <a:endParaRPr kumimoji="1" lang="ja-JP" altLang="en-US" dirty="0"/>
          </a:p>
        </p:txBody>
      </p:sp>
    </p:spTree>
    <p:extLst>
      <p:ext uri="{BB962C8B-B14F-4D97-AF65-F5344CB8AC3E}">
        <p14:creationId xmlns:p14="http://schemas.microsoft.com/office/powerpoint/2010/main" val="241508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94619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71943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36887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157162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10745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29601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603551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128085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4146608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11225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CFE548-EFB5-4BA0-BB66-D7F9FFA3C1CE}" type="datetimeFigureOut">
              <a:rPr kumimoji="1" lang="ja-JP" altLang="en-US" smtClean="0"/>
              <a:t>2016/1/25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577441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FE548-EFB5-4BA0-BB66-D7F9FFA3C1CE}" type="datetimeFigureOut">
              <a:rPr kumimoji="1" lang="ja-JP" altLang="en-US" smtClean="0"/>
              <a:t>2016/1/25</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CD5EA7-EB63-40CA-AC39-25C4DB511530}" type="slidenum">
              <a:rPr kumimoji="1" lang="ja-JP" altLang="en-US" smtClean="0"/>
              <a:t>‹#›</a:t>
            </a:fld>
            <a:endParaRPr kumimoji="1" lang="ja-JP" altLang="en-US" dirty="0"/>
          </a:p>
        </p:txBody>
      </p:sp>
    </p:spTree>
    <p:extLst>
      <p:ext uri="{BB962C8B-B14F-4D97-AF65-F5344CB8AC3E}">
        <p14:creationId xmlns:p14="http://schemas.microsoft.com/office/powerpoint/2010/main" val="3565105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emf"/><Relationship Id="rId16" Type="http://schemas.openxmlformats.org/officeDocument/2006/relationships/image" Target="../media/image15.emf"/><Relationship Id="rId1" Type="http://schemas.openxmlformats.org/officeDocument/2006/relationships/slideLayout" Target="../slideLayouts/slideLayout7.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image" Target="../media/image14.emf"/><Relationship Id="rId10" Type="http://schemas.openxmlformats.org/officeDocument/2006/relationships/image" Target="../media/image9.emf"/><Relationship Id="rId4" Type="http://schemas.openxmlformats.org/officeDocument/2006/relationships/image" Target="../media/image3.png"/><Relationship Id="rId9" Type="http://schemas.openxmlformats.org/officeDocument/2006/relationships/image" Target="../media/image8.emf"/><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37"/>
          <p:cNvGraphicFramePr>
            <a:graphicFrameLocks noGrp="1"/>
          </p:cNvGraphicFramePr>
          <p:nvPr>
            <p:extLst>
              <p:ext uri="{D42A27DB-BD31-4B8C-83A1-F6EECF244321}">
                <p14:modId xmlns:p14="http://schemas.microsoft.com/office/powerpoint/2010/main" val="3663218547"/>
              </p:ext>
            </p:extLst>
          </p:nvPr>
        </p:nvGraphicFramePr>
        <p:xfrm>
          <a:off x="125760" y="558903"/>
          <a:ext cx="8892480" cy="6048672"/>
        </p:xfrm>
        <a:graphic>
          <a:graphicData uri="http://schemas.openxmlformats.org/drawingml/2006/table">
            <a:tbl>
              <a:tblPr firstRow="1" bandRow="1">
                <a:tableStyleId>{5940675A-B579-460E-94D1-54222C63F5DA}</a:tableStyleId>
              </a:tblPr>
              <a:tblGrid>
                <a:gridCol w="1763797"/>
                <a:gridCol w="7128683"/>
              </a:tblGrid>
              <a:tr h="1889173">
                <a:tc>
                  <a:txBody>
                    <a:bodyPr/>
                    <a:lstStyle/>
                    <a:p>
                      <a:pPr algn="l"/>
                      <a:r>
                        <a:rPr kumimoji="1" lang="ja-JP" altLang="en-US" sz="1600" dirty="0" smtClean="0">
                          <a:solidFill>
                            <a:schemeClr val="tx1"/>
                          </a:solidFill>
                          <a:latin typeface="Meiryo UI" pitchFamily="50" charset="-128"/>
                          <a:ea typeface="Meiryo UI" pitchFamily="50" charset="-128"/>
                          <a:cs typeface="Meiryo UI" pitchFamily="50" charset="-128"/>
                        </a:rPr>
                        <a:t>現状認識</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gn="l"/>
                      <a:r>
                        <a:rPr kumimoji="1" lang="ja-JP" altLang="en-US" sz="1600" dirty="0" smtClean="0">
                          <a:solidFill>
                            <a:schemeClr val="tx1"/>
                          </a:solidFill>
                          <a:latin typeface="Meiryo UI" pitchFamily="50" charset="-128"/>
                          <a:ea typeface="Meiryo UI" pitchFamily="50" charset="-128"/>
                          <a:cs typeface="Meiryo UI" pitchFamily="50" charset="-128"/>
                        </a:rPr>
                        <a:t>（</a:t>
                      </a:r>
                      <a:r>
                        <a:rPr kumimoji="1" lang="en-US" altLang="ja-JP" sz="1600" dirty="0" smtClean="0">
                          <a:solidFill>
                            <a:schemeClr val="tx1"/>
                          </a:solidFill>
                          <a:latin typeface="Meiryo UI" pitchFamily="50" charset="-128"/>
                          <a:ea typeface="Meiryo UI" pitchFamily="50" charset="-128"/>
                          <a:cs typeface="Meiryo UI" pitchFamily="50" charset="-128"/>
                        </a:rPr>
                        <a:t>Why)</a:t>
                      </a:r>
                      <a:endParaRPr kumimoji="1" lang="ja-JP" altLang="en-US" sz="1600" dirty="0">
                        <a:solidFill>
                          <a:schemeClr val="tx1"/>
                        </a:solidFill>
                        <a:latin typeface="Meiryo UI" pitchFamily="50" charset="-128"/>
                        <a:ea typeface="Meiryo UI" pitchFamily="50" charset="-128"/>
                        <a:cs typeface="Meiryo UI" pitchFamily="50" charset="-128"/>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185738" indent="-185738">
                        <a:spcBef>
                          <a:spcPts val="0"/>
                        </a:spcBef>
                      </a:pPr>
                      <a:r>
                        <a:rPr kumimoji="1" lang="ja-JP" altLang="en-US" sz="1600" dirty="0" smtClean="0">
                          <a:solidFill>
                            <a:schemeClr val="tx1"/>
                          </a:solidFill>
                          <a:latin typeface="Meiryo UI" pitchFamily="50" charset="-128"/>
                          <a:ea typeface="Meiryo UI" pitchFamily="50" charset="-128"/>
                          <a:cs typeface="Meiryo UI" pitchFamily="50" charset="-128"/>
                        </a:rPr>
                        <a:t>●府は、三大都市圏で最も早く超高齢社会に突入。今後、さらに医療・介護ニーズが急増するが、サービスや施設、人材が不足。</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marL="92075" indent="-92075">
                        <a:spcBef>
                          <a:spcPts val="0"/>
                        </a:spcBef>
                      </a:pPr>
                      <a:r>
                        <a:rPr kumimoji="1" lang="ja-JP" altLang="en-US" sz="1600" dirty="0" smtClean="0">
                          <a:solidFill>
                            <a:schemeClr val="tx1"/>
                          </a:solidFill>
                          <a:latin typeface="Meiryo UI" pitchFamily="50" charset="-128"/>
                          <a:ea typeface="Meiryo UI" pitchFamily="50" charset="-128"/>
                          <a:cs typeface="Meiryo UI" pitchFamily="50" charset="-128"/>
                        </a:rPr>
                        <a:t>　　－</a:t>
                      </a:r>
                      <a:r>
                        <a:rPr kumimoji="1" lang="en-US" altLang="ja-JP" sz="1600" dirty="0" smtClean="0">
                          <a:solidFill>
                            <a:schemeClr val="tx1"/>
                          </a:solidFill>
                          <a:latin typeface="Meiryo UI" pitchFamily="50" charset="-128"/>
                          <a:ea typeface="Meiryo UI" pitchFamily="50" charset="-128"/>
                          <a:cs typeface="Meiryo UI" pitchFamily="50" charset="-128"/>
                        </a:rPr>
                        <a:t>2025</a:t>
                      </a:r>
                      <a:r>
                        <a:rPr kumimoji="1" lang="ja-JP" altLang="en-US" sz="1600" dirty="0" smtClean="0">
                          <a:solidFill>
                            <a:schemeClr val="tx1"/>
                          </a:solidFill>
                          <a:latin typeface="Meiryo UI" pitchFamily="50" charset="-128"/>
                          <a:ea typeface="Meiryo UI" pitchFamily="50" charset="-128"/>
                          <a:cs typeface="Meiryo UI" pitchFamily="50" charset="-128"/>
                        </a:rPr>
                        <a:t>年、要介護・支援は</a:t>
                      </a:r>
                      <a:r>
                        <a:rPr kumimoji="1" lang="en-US" altLang="ja-JP" sz="1600" dirty="0" smtClean="0">
                          <a:solidFill>
                            <a:schemeClr val="tx1"/>
                          </a:solidFill>
                          <a:latin typeface="Meiryo UI" pitchFamily="50" charset="-128"/>
                          <a:ea typeface="Meiryo UI" pitchFamily="50" charset="-128"/>
                          <a:cs typeface="Meiryo UI" pitchFamily="50" charset="-128"/>
                        </a:rPr>
                        <a:t>23.5</a:t>
                      </a:r>
                      <a:r>
                        <a:rPr kumimoji="1" lang="ja-JP" altLang="en-US" sz="1600" dirty="0" smtClean="0">
                          <a:solidFill>
                            <a:schemeClr val="tx1"/>
                          </a:solidFill>
                          <a:latin typeface="Meiryo UI" pitchFamily="50" charset="-128"/>
                          <a:ea typeface="Meiryo UI" pitchFamily="50" charset="-128"/>
                          <a:cs typeface="Meiryo UI" pitchFamily="50" charset="-128"/>
                        </a:rPr>
                        <a:t>万人増、介護保険施設入所は</a:t>
                      </a:r>
                      <a:r>
                        <a:rPr kumimoji="1" lang="en-US" altLang="ja-JP" sz="1600" dirty="0" smtClean="0">
                          <a:solidFill>
                            <a:schemeClr val="tx1"/>
                          </a:solidFill>
                          <a:latin typeface="Meiryo UI" pitchFamily="50" charset="-128"/>
                          <a:ea typeface="Meiryo UI" pitchFamily="50" charset="-128"/>
                          <a:cs typeface="Meiryo UI" pitchFamily="50" charset="-128"/>
                        </a:rPr>
                        <a:t>2.1</a:t>
                      </a:r>
                      <a:r>
                        <a:rPr kumimoji="1" lang="ja-JP" altLang="en-US" sz="1600" dirty="0" smtClean="0">
                          <a:solidFill>
                            <a:schemeClr val="tx1"/>
                          </a:solidFill>
                          <a:latin typeface="Meiryo UI" pitchFamily="50" charset="-128"/>
                          <a:ea typeface="Meiryo UI" pitchFamily="50" charset="-128"/>
                          <a:cs typeface="Meiryo UI" pitchFamily="50" charset="-128"/>
                        </a:rPr>
                        <a:t>万人増</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marL="92075" indent="-92075">
                        <a:lnSpc>
                          <a:spcPts val="120"/>
                        </a:lnSpc>
                        <a:spcBef>
                          <a:spcPts val="0"/>
                        </a:spcBef>
                      </a:pPr>
                      <a:r>
                        <a:rPr kumimoji="1" lang="ja-JP" altLang="en-US" sz="1600" dirty="0" smtClean="0">
                          <a:solidFill>
                            <a:schemeClr val="tx1"/>
                          </a:solidFill>
                          <a:latin typeface="Meiryo UI" pitchFamily="50" charset="-128"/>
                          <a:ea typeface="Meiryo UI" pitchFamily="50" charset="-128"/>
                          <a:cs typeface="Meiryo UI" pitchFamily="50" charset="-128"/>
                        </a:rPr>
                        <a:t>　　</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marL="92075" indent="-92075">
                        <a:lnSpc>
                          <a:spcPts val="0"/>
                        </a:lnSpc>
                        <a:spcBef>
                          <a:spcPts val="0"/>
                        </a:spcBef>
                      </a:pPr>
                      <a:endParaRPr kumimoji="1" lang="en-US" altLang="ja-JP" sz="1600" dirty="0" smtClean="0">
                        <a:solidFill>
                          <a:schemeClr val="tx1"/>
                        </a:solidFill>
                        <a:latin typeface="Meiryo UI" pitchFamily="50" charset="-128"/>
                        <a:ea typeface="Meiryo UI" pitchFamily="50" charset="-128"/>
                        <a:cs typeface="Meiryo UI" pitchFamily="50" charset="-128"/>
                      </a:endParaRPr>
                    </a:p>
                    <a:p>
                      <a:pPr marL="177800" indent="-177800">
                        <a:spcBef>
                          <a:spcPts val="1200"/>
                        </a:spcBef>
                      </a:pPr>
                      <a:r>
                        <a:rPr kumimoji="1" lang="ja-JP" altLang="en-US" sz="1600" dirty="0" smtClean="0">
                          <a:solidFill>
                            <a:schemeClr val="tx1"/>
                          </a:solidFill>
                          <a:latin typeface="Meiryo UI" pitchFamily="50" charset="-128"/>
                          <a:ea typeface="Meiryo UI" pitchFamily="50" charset="-128"/>
                          <a:cs typeface="Meiryo UI" pitchFamily="50" charset="-128"/>
                        </a:rPr>
                        <a:t>●個人の</a:t>
                      </a:r>
                      <a:r>
                        <a:rPr kumimoji="1" lang="en-US" altLang="ja-JP" sz="1600" dirty="0" smtClean="0">
                          <a:solidFill>
                            <a:schemeClr val="tx1"/>
                          </a:solidFill>
                          <a:latin typeface="Meiryo UI" pitchFamily="50" charset="-128"/>
                          <a:ea typeface="Meiryo UI" pitchFamily="50" charset="-128"/>
                          <a:cs typeface="Meiryo UI" pitchFamily="50" charset="-128"/>
                        </a:rPr>
                        <a:t>ADL</a:t>
                      </a:r>
                      <a:r>
                        <a:rPr kumimoji="1" lang="ja-JP" altLang="en-US" sz="1600" dirty="0" smtClean="0">
                          <a:solidFill>
                            <a:schemeClr val="tx1"/>
                          </a:solidFill>
                          <a:latin typeface="Meiryo UI" pitchFamily="50" charset="-128"/>
                          <a:ea typeface="Meiryo UI" pitchFamily="50" charset="-128"/>
                          <a:cs typeface="Meiryo UI" pitchFamily="50" charset="-128"/>
                        </a:rPr>
                        <a:t>の低下、高齢者のみの単独・夫婦世帯の増加等世帯機能の弱体化が進み、住まいや移動手段なども含め高齢者の生活を支える社会的環境が必要。</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marL="185738" indent="-185738">
                        <a:spcBef>
                          <a:spcPts val="1200"/>
                        </a:spcBef>
                      </a:pPr>
                      <a:r>
                        <a:rPr kumimoji="1" lang="ja-JP" altLang="en-US" sz="1600" dirty="0" smtClean="0">
                          <a:solidFill>
                            <a:schemeClr val="tx1"/>
                          </a:solidFill>
                          <a:latin typeface="Meiryo UI" pitchFamily="50" charset="-128"/>
                          <a:ea typeface="Meiryo UI" pitchFamily="50" charset="-128"/>
                          <a:cs typeface="Meiryo UI" pitchFamily="50" charset="-128"/>
                        </a:rPr>
                        <a:t>●従来の住環境や地域サービスなど社会経済システムとその基盤となるインフラでは、人口減少時代の超高齢社会に対応できないため、変革が急務。</a:t>
                      </a:r>
                      <a:endParaRPr kumimoji="1" lang="en-US" altLang="ja-JP" sz="1600" dirty="0" smtClean="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tcPr>
                </a:tc>
              </a:tr>
              <a:tr h="1539326">
                <a:tc>
                  <a:txBody>
                    <a:bodyPr/>
                    <a:lstStyle/>
                    <a:p>
                      <a:pPr algn="l"/>
                      <a:r>
                        <a:rPr kumimoji="1" lang="ja-JP" altLang="en-US" sz="1600" dirty="0" smtClean="0">
                          <a:solidFill>
                            <a:schemeClr val="tx1"/>
                          </a:solidFill>
                          <a:latin typeface="Meiryo UI" pitchFamily="50" charset="-128"/>
                          <a:ea typeface="Meiryo UI" pitchFamily="50" charset="-128"/>
                          <a:cs typeface="Meiryo UI" pitchFamily="50" charset="-128"/>
                        </a:rPr>
                        <a:t>戦略目標</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gn="l"/>
                      <a:r>
                        <a:rPr kumimoji="1" lang="ja-JP" altLang="en-US" sz="1600" dirty="0" smtClean="0">
                          <a:solidFill>
                            <a:schemeClr val="tx1"/>
                          </a:solidFill>
                          <a:latin typeface="Meiryo UI" pitchFamily="50" charset="-128"/>
                          <a:ea typeface="Meiryo UI" pitchFamily="50" charset="-128"/>
                          <a:cs typeface="Meiryo UI" pitchFamily="50" charset="-128"/>
                        </a:rPr>
                        <a:t>（</a:t>
                      </a:r>
                      <a:r>
                        <a:rPr kumimoji="1" lang="en-US" altLang="ja-JP" sz="1600" dirty="0" smtClean="0">
                          <a:solidFill>
                            <a:schemeClr val="tx1"/>
                          </a:solidFill>
                          <a:latin typeface="Meiryo UI" pitchFamily="50" charset="-128"/>
                          <a:ea typeface="Meiryo UI" pitchFamily="50" charset="-128"/>
                          <a:cs typeface="Meiryo UI" pitchFamily="50" charset="-128"/>
                        </a:rPr>
                        <a:t>Vision</a:t>
                      </a:r>
                      <a:r>
                        <a:rPr kumimoji="1" lang="ja-JP" altLang="en-US" sz="1600" dirty="0" smtClean="0">
                          <a:solidFill>
                            <a:schemeClr val="tx1"/>
                          </a:solidFill>
                          <a:latin typeface="Meiryo UI" pitchFamily="50" charset="-128"/>
                          <a:ea typeface="Meiryo UI" pitchFamily="50" charset="-128"/>
                          <a:cs typeface="Meiryo UI" pitchFamily="50" charset="-128"/>
                        </a:rPr>
                        <a:t>）</a:t>
                      </a:r>
                      <a:endParaRPr kumimoji="1" lang="ja-JP" altLang="en-US" sz="1600" dirty="0">
                        <a:solidFill>
                          <a:schemeClr val="tx1"/>
                        </a:solidFill>
                        <a:latin typeface="Meiryo UI" pitchFamily="50" charset="-128"/>
                        <a:ea typeface="Meiryo UI" pitchFamily="50" charset="-128"/>
                        <a:cs typeface="Meiryo UI" pitchFamily="50" charset="-128"/>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177800" marR="0" indent="-17780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sz="1600" dirty="0" smtClean="0">
                          <a:solidFill>
                            <a:schemeClr val="tx1"/>
                          </a:solidFill>
                          <a:latin typeface="Meiryo UI" pitchFamily="50" charset="-128"/>
                          <a:ea typeface="Meiryo UI" pitchFamily="50" charset="-128"/>
                          <a:cs typeface="Meiryo UI" pitchFamily="50" charset="-128"/>
                        </a:rPr>
                        <a:t>●今いる住民が住み慣れた地域で安心して快適に住み続けられ、多様な世代の新たな住民を惹きつける、超高齢社会における課題解決型の活気あるまちのモデルを実現。</a:t>
                      </a:r>
                      <a:endParaRPr lang="en-US" altLang="ja-JP" sz="1600"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　・土地利用や移動手段など、新たな視点で都市・住宅政策を展開する</a:t>
                      </a:r>
                      <a:endParaRPr lang="en-US" altLang="ja-JP" sz="1600"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　・ストックを有効に活用するとともに、新たな投資を呼び込み、まちの活力を再生する</a:t>
                      </a:r>
                      <a:endParaRPr lang="en-US" altLang="ja-JP" sz="1600"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　・高齢者や多世代混住の生活を総合的に支える課題解決型産業の振興に寄与する</a:t>
                      </a:r>
                      <a:endParaRPr lang="en-US" altLang="ja-JP" sz="1600"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baseline="0" dirty="0" smtClean="0">
                          <a:solidFill>
                            <a:schemeClr val="tx1"/>
                          </a:solidFill>
                          <a:latin typeface="Meiryo UI" pitchFamily="50" charset="-128"/>
                          <a:ea typeface="Meiryo UI" pitchFamily="50" charset="-128"/>
                          <a:cs typeface="Meiryo UI" pitchFamily="50" charset="-128"/>
                        </a:rPr>
                        <a:t>高齢者が、住み慣れた地域で支援やサービスを利用しながら</a:t>
                      </a:r>
                      <a:r>
                        <a:rPr lang="ja-JP" altLang="en-US" sz="1600" dirty="0" smtClean="0">
                          <a:solidFill>
                            <a:schemeClr val="tx1"/>
                          </a:solidFill>
                          <a:latin typeface="Meiryo UI" pitchFamily="50" charset="-128"/>
                          <a:ea typeface="Meiryo UI" pitchFamily="50" charset="-128"/>
                          <a:cs typeface="Meiryo UI" pitchFamily="50" charset="-128"/>
                        </a:rPr>
                        <a:t>自立した生活を送る</a:t>
                      </a:r>
                      <a:endParaRPr lang="en-US" altLang="ja-JP" sz="1600"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tcPr>
                </a:tc>
              </a:tr>
              <a:tr h="2134468">
                <a:tc>
                  <a:txBody>
                    <a:bodyPr/>
                    <a:lstStyle/>
                    <a:p>
                      <a:pPr algn="l"/>
                      <a:r>
                        <a:rPr kumimoji="1" lang="ja-JP" altLang="en-US" sz="1600" dirty="0" smtClean="0">
                          <a:solidFill>
                            <a:schemeClr val="tx1"/>
                          </a:solidFill>
                          <a:latin typeface="Meiryo UI" pitchFamily="50" charset="-128"/>
                          <a:ea typeface="Meiryo UI" pitchFamily="50" charset="-128"/>
                          <a:cs typeface="Meiryo UI" pitchFamily="50" charset="-128"/>
                        </a:rPr>
                        <a:t>戦略行動</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gn="l"/>
                      <a:r>
                        <a:rPr kumimoji="1" lang="ja-JP" altLang="en-US" sz="1600" dirty="0" smtClean="0">
                          <a:solidFill>
                            <a:schemeClr val="tx1"/>
                          </a:solidFill>
                          <a:latin typeface="Meiryo UI" pitchFamily="50" charset="-128"/>
                          <a:ea typeface="Meiryo UI" pitchFamily="50" charset="-128"/>
                          <a:cs typeface="Meiryo UI" pitchFamily="50" charset="-128"/>
                        </a:rPr>
                        <a:t>（</a:t>
                      </a:r>
                      <a:r>
                        <a:rPr kumimoji="1" lang="en-US" altLang="ja-JP" sz="1600" dirty="0" smtClean="0">
                          <a:solidFill>
                            <a:schemeClr val="tx1"/>
                          </a:solidFill>
                          <a:latin typeface="Meiryo UI" pitchFamily="50" charset="-128"/>
                          <a:ea typeface="Meiryo UI" pitchFamily="50" charset="-128"/>
                          <a:cs typeface="Meiryo UI" pitchFamily="50" charset="-128"/>
                        </a:rPr>
                        <a:t>Who/What</a:t>
                      </a:r>
                      <a:r>
                        <a:rPr kumimoji="1" lang="ja-JP" altLang="en-US" sz="1600" dirty="0" smtClean="0">
                          <a:solidFill>
                            <a:schemeClr val="tx1"/>
                          </a:solidFill>
                          <a:latin typeface="Meiryo UI" pitchFamily="50" charset="-128"/>
                          <a:ea typeface="Meiryo UI" pitchFamily="50" charset="-128"/>
                          <a:cs typeface="Meiryo UI" pitchFamily="50" charset="-128"/>
                        </a:rPr>
                        <a:t>）</a:t>
                      </a:r>
                    </a:p>
                  </a:txBody>
                  <a:tcPr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185738" marR="0" indent="-185738" algn="l" defTabSz="914400" rtl="0" eaLnBrk="1" fontAlgn="auto" latinLnBrk="0" hangingPunct="1">
                        <a:lnSpc>
                          <a:spcPct val="100000"/>
                        </a:lnSpc>
                        <a:spcBef>
                          <a:spcPts val="120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●府は、土地利用、住まい・住環境、公共空間、移動・交通システム、情報通信技術などの領域で、超高齢社会を見据えた、地域の新たなマスター・プランを策定、提示する。</a:t>
                      </a:r>
                      <a:endParaRPr lang="en-US" altLang="ja-JP" sz="1600" dirty="0" smtClean="0">
                        <a:solidFill>
                          <a:schemeClr val="tx1"/>
                        </a:solidFill>
                        <a:latin typeface="Meiryo UI" pitchFamily="50" charset="-128"/>
                        <a:ea typeface="Meiryo UI" pitchFamily="50" charset="-128"/>
                        <a:cs typeface="Meiryo UI" pitchFamily="50" charset="-128"/>
                      </a:endParaRPr>
                    </a:p>
                    <a:p>
                      <a:pPr marL="185738" marR="0" indent="-185738" algn="l" defTabSz="914400" rtl="0" eaLnBrk="1" fontAlgn="auto" latinLnBrk="0" hangingPunct="1">
                        <a:lnSpc>
                          <a:spcPct val="100000"/>
                        </a:lnSpc>
                        <a:spcBef>
                          <a:spcPts val="120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府と基礎自治体が連携し、住民や民間事業者等ステークホルダー間の合意形成、協調的な行動を促しつつ、「ヘルスケア」、「エイジング」をコンセプトに、行政分野横断的に課題解決と地域の活性化を進める。民間の投資を呼び込める様々な打ち手も講じる。</a:t>
                      </a:r>
                      <a:endParaRPr lang="en-US" altLang="ja-JP" sz="1600" dirty="0" smtClean="0">
                        <a:solidFill>
                          <a:schemeClr val="tx1"/>
                        </a:solidFill>
                        <a:latin typeface="Meiryo UI" pitchFamily="50" charset="-128"/>
                        <a:ea typeface="Meiryo UI" pitchFamily="50" charset="-128"/>
                        <a:cs typeface="Meiryo UI" pitchFamily="50" charset="-128"/>
                      </a:endParaRPr>
                    </a:p>
                    <a:p>
                      <a:pPr marL="185738" marR="0" indent="-185738" algn="l" defTabSz="914400" rtl="0" eaLnBrk="1" fontAlgn="auto" latinLnBrk="0" hangingPunct="1">
                        <a:lnSpc>
                          <a:spcPct val="100000"/>
                        </a:lnSpc>
                        <a:spcBef>
                          <a:spcPts val="1200"/>
                        </a:spcBef>
                        <a:spcAft>
                          <a:spcPts val="0"/>
                        </a:spcAft>
                        <a:buClrTx/>
                        <a:buSzTx/>
                        <a:buFontTx/>
                        <a:buNone/>
                        <a:tabLst/>
                        <a:defRPr/>
                      </a:pPr>
                      <a:r>
                        <a:rPr lang="ja-JP" altLang="en-US" sz="1600" dirty="0" smtClean="0">
                          <a:solidFill>
                            <a:schemeClr val="tx1"/>
                          </a:solidFill>
                          <a:latin typeface="Meiryo UI" pitchFamily="50" charset="-128"/>
                          <a:ea typeface="Meiryo UI" pitchFamily="50" charset="-128"/>
                          <a:cs typeface="Meiryo UI" pitchFamily="50" charset="-128"/>
                        </a:rPr>
                        <a:t>●府と基礎自治体は、「スマートエイジング・シティ」を具体的に目に見える形で速やかに実現するため、行政権限や支援方策を駆使し、総合調整力を発揮する。</a:t>
                      </a:r>
                      <a:endParaRPr lang="en-US" altLang="ja-JP" sz="1600" dirty="0" smtClean="0">
                        <a:solidFill>
                          <a:schemeClr val="tx1"/>
                        </a:solidFill>
                        <a:latin typeface="Meiryo UI" pitchFamily="50" charset="-128"/>
                        <a:ea typeface="Meiryo UI" pitchFamily="50" charset="-128"/>
                        <a:cs typeface="Meiryo UI" pitchFamily="50" charset="-128"/>
                      </a:endParaRPr>
                    </a:p>
                  </a:txBody>
                  <a:tcPr marL="36000" marR="0">
                    <a:lnL w="12700" cap="flat" cmpd="sng" algn="ctr">
                      <a:solidFill>
                        <a:schemeClr val="tx1"/>
                      </a:solidFill>
                      <a:prstDash val="solid"/>
                      <a:round/>
                      <a:headEnd type="none" w="med" len="med"/>
                      <a:tailEnd type="none" w="med" len="med"/>
                    </a:lnL>
                  </a:tcPr>
                </a:tc>
              </a:tr>
            </a:tbl>
          </a:graphicData>
        </a:graphic>
      </p:graphicFrame>
      <p:sp>
        <p:nvSpPr>
          <p:cNvPr id="4" name="テキスト ボックス 3"/>
          <p:cNvSpPr txBox="1"/>
          <p:nvPr/>
        </p:nvSpPr>
        <p:spPr>
          <a:xfrm>
            <a:off x="0" y="13880"/>
            <a:ext cx="9144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smtClean="0"/>
              <a:t>８－７．◆</a:t>
            </a:r>
            <a:r>
              <a:rPr lang="ja-JP" altLang="en-US" dirty="0"/>
              <a:t>戦略６◆　スマートエイジング・シティ</a:t>
            </a:r>
            <a:endParaRPr lang="en-US" altLang="ja-JP" dirty="0"/>
          </a:p>
        </p:txBody>
      </p:sp>
      <p:sp>
        <p:nvSpPr>
          <p:cNvPr id="5" name="スライド番号プレースホルダー 9"/>
          <p:cNvSpPr>
            <a:spLocks noGrp="1"/>
          </p:cNvSpPr>
          <p:nvPr/>
        </p:nvSpPr>
        <p:spPr>
          <a:xfrm>
            <a:off x="7020126" y="656445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0</a:t>
            </a:fld>
            <a:endParaRPr kumimoji="1" lang="ja-JP" altLang="en-US" sz="2000" dirty="0">
              <a:solidFill>
                <a:schemeClr val="tx1"/>
              </a:solidFill>
            </a:endParaRPr>
          </a:p>
        </p:txBody>
      </p:sp>
    </p:spTree>
    <p:extLst>
      <p:ext uri="{BB962C8B-B14F-4D97-AF65-F5344CB8AC3E}">
        <p14:creationId xmlns:p14="http://schemas.microsoft.com/office/powerpoint/2010/main" val="2239479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4018" y="142326"/>
            <a:ext cx="4460203" cy="230982"/>
          </a:xfrm>
          <a:prstGeom prst="rect">
            <a:avLst/>
          </a:prstGeom>
        </p:spPr>
        <p:style>
          <a:lnRef idx="1">
            <a:schemeClr val="accent2"/>
          </a:lnRef>
          <a:fillRef idx="3">
            <a:schemeClr val="accent2"/>
          </a:fillRef>
          <a:effectRef idx="2">
            <a:schemeClr val="accent2"/>
          </a:effectRef>
          <a:fontRef idx="minor">
            <a:schemeClr val="lt1"/>
          </a:fontRef>
        </p:style>
        <p:txBody>
          <a:bodyPr wrap="square" lIns="91429" tIns="36000" rIns="91429" bIns="36000" rtlCol="0">
            <a:no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ja-JP" altLang="en-US" sz="1200" b="1" u="none" dirty="0">
                <a:solidFill>
                  <a:schemeClr val="bg1"/>
                </a:solidFill>
              </a:rPr>
              <a:t>超高齢社会における高齢者をめぐる課題</a:t>
            </a:r>
            <a:endParaRPr lang="en-US" altLang="ja-JP" sz="1200" b="1" u="none" dirty="0">
              <a:solidFill>
                <a:schemeClr val="bg1"/>
              </a:solidFill>
            </a:endParaRPr>
          </a:p>
        </p:txBody>
      </p:sp>
      <p:sp>
        <p:nvSpPr>
          <p:cNvPr id="4" name="正方形/長方形 3"/>
          <p:cNvSpPr/>
          <p:nvPr/>
        </p:nvSpPr>
        <p:spPr>
          <a:xfrm>
            <a:off x="45294" y="1986959"/>
            <a:ext cx="4295384" cy="159536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65306" tIns="32653" rIns="65306" bIns="32653" rtlCol="0" anchor="ctr"/>
          <a:lstStyle/>
          <a:p>
            <a:pPr algn="ctr"/>
            <a:endParaRPr kumimoji="1" lang="ja-JP" altLang="en-US" dirty="0"/>
          </a:p>
        </p:txBody>
      </p:sp>
      <p:sp>
        <p:nvSpPr>
          <p:cNvPr id="5" name="正方形/長方形 4"/>
          <p:cNvSpPr/>
          <p:nvPr/>
        </p:nvSpPr>
        <p:spPr>
          <a:xfrm>
            <a:off x="39058" y="3741479"/>
            <a:ext cx="4301621" cy="123587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65306" tIns="32653" rIns="65306" bIns="32653" rtlCol="0" anchor="ctr"/>
          <a:lstStyle/>
          <a:p>
            <a:pPr algn="ctr"/>
            <a:endParaRPr kumimoji="1" lang="ja-JP" altLang="en-US" dirty="0"/>
          </a:p>
        </p:txBody>
      </p:sp>
      <p:sp>
        <p:nvSpPr>
          <p:cNvPr id="6" name="正方形/長方形 5"/>
          <p:cNvSpPr/>
          <p:nvPr/>
        </p:nvSpPr>
        <p:spPr>
          <a:xfrm>
            <a:off x="45294" y="5116983"/>
            <a:ext cx="4295384" cy="161536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65306" tIns="32653" rIns="65306" bIns="32653" rtlCol="0" anchor="ctr"/>
          <a:lstStyle/>
          <a:p>
            <a:pPr algn="ctr"/>
            <a:endParaRPr kumimoji="1" lang="ja-JP" altLang="en-US" dirty="0"/>
          </a:p>
        </p:txBody>
      </p:sp>
      <p:cxnSp>
        <p:nvCxnSpPr>
          <p:cNvPr id="24" name="直線コネクタ 23"/>
          <p:cNvCxnSpPr>
            <a:stCxn id="3" idx="3"/>
            <a:endCxn id="18" idx="1"/>
          </p:cNvCxnSpPr>
          <p:nvPr/>
        </p:nvCxnSpPr>
        <p:spPr>
          <a:xfrm>
            <a:off x="4340678" y="1172963"/>
            <a:ext cx="308589" cy="2405301"/>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4" idx="3"/>
            <a:endCxn id="18" idx="1"/>
          </p:cNvCxnSpPr>
          <p:nvPr/>
        </p:nvCxnSpPr>
        <p:spPr>
          <a:xfrm>
            <a:off x="4340678" y="2784642"/>
            <a:ext cx="308589" cy="79362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5" idx="3"/>
            <a:endCxn id="18" idx="1"/>
          </p:cNvCxnSpPr>
          <p:nvPr/>
        </p:nvCxnSpPr>
        <p:spPr>
          <a:xfrm flipV="1">
            <a:off x="4340679" y="3578264"/>
            <a:ext cx="308588" cy="781151"/>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6" idx="3"/>
            <a:endCxn id="18" idx="1"/>
          </p:cNvCxnSpPr>
          <p:nvPr/>
        </p:nvCxnSpPr>
        <p:spPr>
          <a:xfrm flipV="1">
            <a:off x="4340678" y="3578264"/>
            <a:ext cx="308589" cy="2346404"/>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4575878" y="142325"/>
            <a:ext cx="4523889" cy="230982"/>
          </a:xfrm>
          <a:prstGeom prst="rect">
            <a:avLst/>
          </a:prstGeom>
        </p:spPr>
        <p:style>
          <a:lnRef idx="1">
            <a:schemeClr val="accent2"/>
          </a:lnRef>
          <a:fillRef idx="3">
            <a:schemeClr val="accent2"/>
          </a:fillRef>
          <a:effectRef idx="2">
            <a:schemeClr val="accent2"/>
          </a:effectRef>
          <a:fontRef idx="minor">
            <a:schemeClr val="lt1"/>
          </a:fontRef>
        </p:style>
        <p:txBody>
          <a:bodyPr wrap="square" lIns="91429" tIns="36000" rIns="91429" bIns="36000" rtlCol="0">
            <a:no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ja-JP" altLang="en-US" sz="1200" b="1" u="none" dirty="0">
                <a:solidFill>
                  <a:schemeClr val="bg1"/>
                </a:solidFill>
              </a:rPr>
              <a:t>課題解決型の政策分野、市場</a:t>
            </a:r>
            <a:endParaRPr lang="en-US" altLang="ja-JP" sz="1200" b="1" u="none" dirty="0">
              <a:solidFill>
                <a:schemeClr val="bg1"/>
              </a:solidFill>
            </a:endParaRPr>
          </a:p>
        </p:txBody>
      </p:sp>
      <p:grpSp>
        <p:nvGrpSpPr>
          <p:cNvPr id="79" name="グループ化 78"/>
          <p:cNvGrpSpPr/>
          <p:nvPr/>
        </p:nvGrpSpPr>
        <p:grpSpPr>
          <a:xfrm>
            <a:off x="5967019" y="450572"/>
            <a:ext cx="3176980" cy="1281528"/>
            <a:chOff x="8531392" y="568554"/>
            <a:chExt cx="4327591" cy="1794139"/>
          </a:xfrm>
        </p:grpSpPr>
        <p:sp>
          <p:nvSpPr>
            <p:cNvPr id="36" name="角丸四角形 35"/>
            <p:cNvSpPr/>
            <p:nvPr/>
          </p:nvSpPr>
          <p:spPr>
            <a:xfrm>
              <a:off x="8531392" y="568554"/>
              <a:ext cx="4249866" cy="1751272"/>
            </a:xfrm>
            <a:prstGeom prst="roundRect">
              <a:avLst>
                <a:gd name="adj" fmla="val 2068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49" name="テキスト ボックス 48"/>
            <p:cNvSpPr txBox="1"/>
            <p:nvPr/>
          </p:nvSpPr>
          <p:spPr>
            <a:xfrm>
              <a:off x="8709410" y="811499"/>
              <a:ext cx="4149573" cy="1551194"/>
            </a:xfrm>
            <a:prstGeom prst="rect">
              <a:avLst/>
            </a:prstGeom>
            <a:noFill/>
          </p:spPr>
          <p:txBody>
            <a:bodyPr wrap="square" lIns="0" tIns="0" rIns="0" bIns="0"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・個人向けウェアラブルセンサー付デバイス等健康管理・測定機器</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・健康関連測定機能付きトイレ</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・医療機器（人工臓器、義足等生体機能代行・補助具）</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・介護・福祉用具・ロボット・ベッド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・ｱｸﾃｨﾌﾞｼﾆｱ向け衣料品（ﾌｧｯｼｮﾝ性と機能性を兼ねた服・靴等）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・ﾕﾆﾊﾞｰｻﾙﾃﾞｻﾞｲﾝ製品（日常生活用品・家電・家具・住居設備）</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・センサー付き調理器具・家電（消火、</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On/Off</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・パーソナルモビリティ、自動運転乗用車</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8709412" y="587039"/>
              <a:ext cx="535476" cy="215444"/>
            </a:xfrm>
            <a:prstGeom prst="rect">
              <a:avLst/>
            </a:prstGeom>
            <a:noFill/>
          </p:spPr>
          <p:txBody>
            <a:bodyPr vert="horz" wrap="square" lIns="0" tIns="0" rIns="0" bIns="0" rtlCol="0">
              <a:spAutoFit/>
            </a:bodyPr>
            <a:lstStyle/>
            <a:p>
              <a:pPr algn="dist"/>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製品</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8" name="グループ化 77"/>
          <p:cNvGrpSpPr/>
          <p:nvPr/>
        </p:nvGrpSpPr>
        <p:grpSpPr>
          <a:xfrm>
            <a:off x="5967019" y="1757808"/>
            <a:ext cx="3134867" cy="1274392"/>
            <a:chOff x="8366484" y="2190615"/>
            <a:chExt cx="4388814" cy="1784149"/>
          </a:xfrm>
        </p:grpSpPr>
        <p:sp>
          <p:nvSpPr>
            <p:cNvPr id="45" name="角丸四角形 44"/>
            <p:cNvSpPr/>
            <p:nvPr/>
          </p:nvSpPr>
          <p:spPr>
            <a:xfrm>
              <a:off x="8366484" y="2190615"/>
              <a:ext cx="4388814" cy="1760521"/>
            </a:xfrm>
            <a:prstGeom prst="roundRect">
              <a:avLst>
                <a:gd name="adj" fmla="val 2166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50" name="テキスト ボックス 49"/>
            <p:cNvSpPr txBox="1"/>
            <p:nvPr/>
          </p:nvSpPr>
          <p:spPr>
            <a:xfrm>
              <a:off x="8549449" y="2423569"/>
              <a:ext cx="4202883" cy="1551195"/>
            </a:xfrm>
            <a:prstGeom prst="rect">
              <a:avLst/>
            </a:prstGeom>
            <a:noFill/>
          </p:spPr>
          <p:txBody>
            <a:bodyPr wrap="square" lIns="0" tIns="0" rIns="0" bIns="0"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・オーダーメイドのヘルスケアプログラム提供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・アクティブシニア向け理美容サービス</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・食事サービス（健康レシピ、配食、外食）</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・家事代行（買いもの、家の手入れ、ペット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・リノベーション</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（建物の用途転換や住居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バリアフリー化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・見守り・警備サービス</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・生活総合よろず相談（コンシェルジェサービス）</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・住宅・自動車・機器等のシェアリング</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8549449" y="2206449"/>
              <a:ext cx="672322" cy="215445"/>
            </a:xfrm>
            <a:prstGeom prst="rect">
              <a:avLst/>
            </a:prstGeom>
            <a:noFill/>
          </p:spPr>
          <p:txBody>
            <a:bodyPr vert="horz" wrap="square" lIns="0" tIns="0" rIns="0" bIns="0" rtlCol="0">
              <a:spAutoFit/>
            </a:bodyPr>
            <a:lstStyle/>
            <a:p>
              <a:pPr algn="dist"/>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7" name="グループ化 76"/>
          <p:cNvGrpSpPr/>
          <p:nvPr/>
        </p:nvGrpSpPr>
        <p:grpSpPr>
          <a:xfrm>
            <a:off x="5967019" y="4583822"/>
            <a:ext cx="3134867" cy="1178045"/>
            <a:chOff x="8412786" y="3909185"/>
            <a:chExt cx="4388814" cy="1649263"/>
          </a:xfrm>
        </p:grpSpPr>
        <p:sp>
          <p:nvSpPr>
            <p:cNvPr id="46" name="角丸四角形 45"/>
            <p:cNvSpPr/>
            <p:nvPr/>
          </p:nvSpPr>
          <p:spPr>
            <a:xfrm>
              <a:off x="8412786" y="3909185"/>
              <a:ext cx="4388814" cy="1639556"/>
            </a:xfrm>
            <a:prstGeom prst="roundRect">
              <a:avLst>
                <a:gd name="adj" fmla="val 28401"/>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51" name="テキスト ボックス 50"/>
            <p:cNvSpPr txBox="1"/>
            <p:nvPr/>
          </p:nvSpPr>
          <p:spPr>
            <a:xfrm>
              <a:off x="8582719" y="4201154"/>
              <a:ext cx="4218881" cy="1357294"/>
            </a:xfrm>
            <a:prstGeom prst="rect">
              <a:avLst/>
            </a:prstGeom>
            <a:noFill/>
          </p:spPr>
          <p:txBody>
            <a:bodyPr wrap="square" lIns="0" tIns="0" rIns="0" bIns="0"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・パーソナル・ヘルス・レコードの構築、共有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・遠隔診療システム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・住宅と医療・介護機関等を結ぶ</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網、クラウド化</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・安全運転支援システム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・地域内キャッシュフリーシステム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・ヘルスケアリート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・リバースモゲージ</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8595749" y="3966879"/>
              <a:ext cx="1214926" cy="215445"/>
            </a:xfrm>
            <a:prstGeom prst="rect">
              <a:avLst/>
            </a:prstGeom>
            <a:noFill/>
          </p:spPr>
          <p:txBody>
            <a:bodyPr vert="horz" wrap="square" lIns="0" tIns="0" rIns="0" bIns="0" rtlCol="0">
              <a:spAutoFit/>
            </a:bodyPr>
            <a:lstStyle/>
            <a:p>
              <a:r>
                <a:rPr lang="en-US" altLang="ja-JP" sz="1000" b="1" u="sng"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・金融等</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5" name="グループ化 74"/>
          <p:cNvGrpSpPr/>
          <p:nvPr/>
        </p:nvGrpSpPr>
        <p:grpSpPr>
          <a:xfrm>
            <a:off x="5967020" y="5821144"/>
            <a:ext cx="3134868" cy="896311"/>
            <a:chOff x="8384581" y="6026321"/>
            <a:chExt cx="4388815" cy="1254836"/>
          </a:xfrm>
        </p:grpSpPr>
        <p:sp>
          <p:nvSpPr>
            <p:cNvPr id="47" name="角丸四角形 46"/>
            <p:cNvSpPr/>
            <p:nvPr/>
          </p:nvSpPr>
          <p:spPr>
            <a:xfrm>
              <a:off x="8384581" y="6026321"/>
              <a:ext cx="4388815" cy="1250725"/>
            </a:xfrm>
            <a:prstGeom prst="roundRect">
              <a:avLst>
                <a:gd name="adj" fmla="val 28603"/>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52" name="テキスト ボックス 51"/>
            <p:cNvSpPr txBox="1"/>
            <p:nvPr/>
          </p:nvSpPr>
          <p:spPr>
            <a:xfrm>
              <a:off x="8554513" y="6311661"/>
              <a:ext cx="4126676" cy="969496"/>
            </a:xfrm>
            <a:prstGeom prst="rect">
              <a:avLst/>
            </a:prstGeom>
            <a:noFill/>
          </p:spPr>
          <p:txBody>
            <a:bodyPr wrap="square" lIns="0" tIns="0" rIns="0" bIns="0"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・不要地・未利用公有地等の利活用促進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老朽化施設の移転・建替えの推進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まちのバリアフリー化（段差解消、階段改良等）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900" dirty="0">
                  <a:latin typeface="Meiryo UI" panose="020B0604030504040204" pitchFamily="50" charset="-128"/>
                  <a:ea typeface="Meiryo UI" panose="020B0604030504040204" pitchFamily="50" charset="-128"/>
                  <a:cs typeface="Meiryo UI" panose="020B0604030504040204" pitchFamily="50" charset="-128"/>
                </a:rPr>
                <a:t>・道路利用の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見直し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・コミュニティバス、オンデマンド交通</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8567544" y="6057635"/>
              <a:ext cx="1553698" cy="215445"/>
            </a:xfrm>
            <a:prstGeom prst="rect">
              <a:avLst/>
            </a:prstGeom>
            <a:noFill/>
          </p:spPr>
          <p:txBody>
            <a:bodyPr vert="horz" wrap="square" lIns="0" tIns="0" rIns="0" bIns="0" rtlCol="0">
              <a:spAutoFit/>
            </a:bodyPr>
            <a:lstStyle/>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インフラ</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6" name="グループ化 75"/>
          <p:cNvGrpSpPr/>
          <p:nvPr/>
        </p:nvGrpSpPr>
        <p:grpSpPr>
          <a:xfrm>
            <a:off x="5967019" y="3060317"/>
            <a:ext cx="3134868" cy="649060"/>
            <a:chOff x="8392330" y="6842510"/>
            <a:chExt cx="4388815" cy="908684"/>
          </a:xfrm>
        </p:grpSpPr>
        <p:sp>
          <p:nvSpPr>
            <p:cNvPr id="48" name="角丸四角形 47"/>
            <p:cNvSpPr/>
            <p:nvPr/>
          </p:nvSpPr>
          <p:spPr>
            <a:xfrm>
              <a:off x="8392330" y="6842510"/>
              <a:ext cx="4388815" cy="908684"/>
            </a:xfrm>
            <a:prstGeom prst="roundRect">
              <a:avLst>
                <a:gd name="adj" fmla="val 2688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chemeClr val="tx1"/>
                </a:solidFill>
              </a:endParaRPr>
            </a:p>
          </p:txBody>
        </p:sp>
        <p:sp>
          <p:nvSpPr>
            <p:cNvPr id="53" name="テキスト ボックス 52"/>
            <p:cNvSpPr txBox="1"/>
            <p:nvPr/>
          </p:nvSpPr>
          <p:spPr>
            <a:xfrm>
              <a:off x="8562263" y="7087874"/>
              <a:ext cx="4152151" cy="653511"/>
            </a:xfrm>
            <a:prstGeom prst="rect">
              <a:avLst/>
            </a:prstGeom>
            <a:noFill/>
            <a:ln>
              <a:noFill/>
            </a:ln>
          </p:spPr>
          <p:txBody>
            <a:bodyPr wrap="square" lIns="0" tIns="0" rIns="0" bIns="0" rtlCol="0">
              <a:spAutoFit/>
            </a:bodyPr>
            <a:lstStyle/>
            <a:p>
              <a:pPr marL="61225" indent="-61225">
                <a:spcBef>
                  <a:spcPts val="2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・空き地・旧耕地を活用した農園、共同家庭菜園、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園芸サービス</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2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・高齢者ｻｰｸﾙ活動支援（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健康</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・ｽﾎﾟｰﾂ、趣味</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音楽</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美術等</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2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・高齢者向け旅行の催行（一人参加限定、体験型</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575295" y="6846101"/>
              <a:ext cx="3005380" cy="215443"/>
            </a:xfrm>
            <a:prstGeom prst="rect">
              <a:avLst/>
            </a:prstGeom>
            <a:noFill/>
          </p:spPr>
          <p:txBody>
            <a:bodyPr vert="horz" wrap="square" lIns="0" tIns="0" rIns="0" bIns="0" rtlCol="0">
              <a:spAutoFit/>
            </a:bodyPr>
            <a:lstStyle/>
            <a:p>
              <a:r>
                <a:rPr lang="ja-JP" altLang="en-US" sz="1000" b="1" u="sng" dirty="0">
                  <a:latin typeface="Meiryo UI" panose="020B0604030504040204" pitchFamily="50" charset="-128"/>
                  <a:ea typeface="Meiryo UI" panose="020B0604030504040204" pitchFamily="50" charset="-128"/>
                  <a:cs typeface="Meiryo UI" panose="020B0604030504040204" pitchFamily="50" charset="-128"/>
                </a:rPr>
                <a:t>エンターテインメント</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、憩い</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0" name="グループ化 29"/>
          <p:cNvGrpSpPr/>
          <p:nvPr/>
        </p:nvGrpSpPr>
        <p:grpSpPr>
          <a:xfrm>
            <a:off x="107929" y="5190929"/>
            <a:ext cx="4200385" cy="1658200"/>
            <a:chOff x="151101" y="7313950"/>
            <a:chExt cx="5880539" cy="2321480"/>
          </a:xfrm>
        </p:grpSpPr>
        <p:sp>
          <p:nvSpPr>
            <p:cNvPr id="10" name="正方形/長方形 9"/>
            <p:cNvSpPr/>
            <p:nvPr/>
          </p:nvSpPr>
          <p:spPr>
            <a:xfrm>
              <a:off x="151101" y="7313950"/>
              <a:ext cx="5873985" cy="2084496"/>
            </a:xfrm>
            <a:prstGeom prst="rect">
              <a:avLst/>
            </a:prstGeom>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lstStyle/>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・建物、住宅の老朽化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・不要公共施設・公有地の増加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・居住環境へのニーズが変化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高齢者事故の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割が家庭内</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8505" indent="-258505"/>
              <a:r>
                <a:rPr lang="ja-JP" altLang="en-US" sz="700" dirty="0">
                  <a:latin typeface="Meiryo UI" panose="020B0604030504040204" pitchFamily="50" charset="-128"/>
                  <a:ea typeface="Meiryo UI" panose="020B0604030504040204" pitchFamily="50" charset="-128"/>
                  <a:cs typeface="Meiryo UI" panose="020B0604030504040204" pitchFamily="50" charset="-128"/>
                </a:rPr>
                <a:t>　　（居室</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％、階段</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％、台所・食堂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・まちの空洞化、活力低下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・子どものいる家族世帯、就労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世帯</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向けの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まちとのミスマッチ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郊外型大規模店舗、交通量増に</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応じ</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た道路網</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の整備、ミニ戸建　など</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894530" y="7408887"/>
              <a:ext cx="3137110" cy="222654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lstStyle/>
            <a:p>
              <a:pPr marL="129252" indent="-129252">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➣施設・住宅の建替え、リノベーション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➣高齢者の住まいの確保</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➣多世代、循環居住型のまちづくりへ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➣まちの再生、活性化の仕掛け</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➣公共施設・公有地の再編・再構築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直線コネクタ 22"/>
            <p:cNvCxnSpPr/>
            <p:nvPr/>
          </p:nvCxnSpPr>
          <p:spPr>
            <a:xfrm>
              <a:off x="2894529" y="7313950"/>
              <a:ext cx="0" cy="2084496"/>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57" name="正方形/長方形 56"/>
          <p:cNvSpPr/>
          <p:nvPr/>
        </p:nvSpPr>
        <p:spPr>
          <a:xfrm>
            <a:off x="1524099" y="5026634"/>
            <a:ext cx="1028571" cy="180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25711" tIns="25711" rIns="25711" bIns="25711"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生活環境</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7" name="グループ化 36"/>
          <p:cNvGrpSpPr/>
          <p:nvPr/>
        </p:nvGrpSpPr>
        <p:grpSpPr>
          <a:xfrm>
            <a:off x="103854" y="3790287"/>
            <a:ext cx="4195705" cy="1168496"/>
            <a:chOff x="145396" y="5133975"/>
            <a:chExt cx="5873987" cy="1635895"/>
          </a:xfrm>
        </p:grpSpPr>
        <p:sp>
          <p:nvSpPr>
            <p:cNvPr id="9" name="正方形/長方形 8"/>
            <p:cNvSpPr/>
            <p:nvPr/>
          </p:nvSpPr>
          <p:spPr>
            <a:xfrm>
              <a:off x="145396" y="5133975"/>
              <a:ext cx="5873985" cy="1599537"/>
            </a:xfrm>
            <a:prstGeom prst="rect">
              <a:avLst/>
            </a:prstGeom>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b"/>
            <a:lstStyle/>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・全世帯の４割が高齢者世帯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　その過半数が単身・夫婦のみ世帯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・孤立死（孤独死）問題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単身世帯の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割：「身近な問題」</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・リタイアによる社会参加機会の減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・社会関係脆弱（会話・近所づき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いが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希薄）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894530" y="5195292"/>
              <a:ext cx="3124853" cy="148932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lIns="0" tIns="36000" rIns="0" bIns="36000" rtlCol="0" anchor="b"/>
            <a:lstStyle/>
            <a:p>
              <a:pPr marL="128588" indent="-80963">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➣会話への渇望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8588" indent="-80963">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➣交流機会の不足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8588" indent="-80963">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➣困ったときに頼れる人の不在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8588" indent="-80963">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➣承認欲求、生きがい・生活の充実重視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8588" indent="-80963">
                <a:spcBef>
                  <a:spcPts val="429"/>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➣消費トラブル・詐欺被害などの増加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3" name="直線コネクタ 62"/>
            <p:cNvCxnSpPr/>
            <p:nvPr/>
          </p:nvCxnSpPr>
          <p:spPr>
            <a:xfrm>
              <a:off x="2872409" y="5170333"/>
              <a:ext cx="0" cy="1599537"/>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56" name="正方形/長方形 55"/>
          <p:cNvSpPr/>
          <p:nvPr/>
        </p:nvSpPr>
        <p:spPr>
          <a:xfrm>
            <a:off x="1228772" y="3646229"/>
            <a:ext cx="1645896" cy="180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25711" tIns="25711" rIns="25711" bIns="25711"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社会関係・人間関係</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2" name="グループ化 41"/>
          <p:cNvGrpSpPr/>
          <p:nvPr/>
        </p:nvGrpSpPr>
        <p:grpSpPr>
          <a:xfrm>
            <a:off x="107929" y="2040111"/>
            <a:ext cx="4195704" cy="1508196"/>
            <a:chOff x="151101" y="2928392"/>
            <a:chExt cx="5873985" cy="2111474"/>
          </a:xfrm>
        </p:grpSpPr>
        <p:sp>
          <p:nvSpPr>
            <p:cNvPr id="8" name="正方形/長方形 7"/>
            <p:cNvSpPr/>
            <p:nvPr/>
          </p:nvSpPr>
          <p:spPr>
            <a:xfrm>
              <a:off x="151101" y="2928392"/>
              <a:ext cx="5873985" cy="2111474"/>
            </a:xfrm>
            <a:prstGeom prst="rect">
              <a:avLst/>
            </a:prstGeom>
            <a:ln>
              <a:noFill/>
            </a:ln>
          </p:spPr>
          <p:style>
            <a:lnRef idx="2">
              <a:schemeClr val="accent2"/>
            </a:lnRef>
            <a:fillRef idx="1">
              <a:schemeClr val="lt1"/>
            </a:fillRef>
            <a:effectRef idx="0">
              <a:schemeClr val="accent2"/>
            </a:effectRef>
            <a:fontRef idx="minor">
              <a:schemeClr val="dk1"/>
            </a:fontRef>
          </p:style>
          <p:txBody>
            <a:bodyPr lIns="36000" tIns="108000" rIns="36000" bIns="36000" rtlCol="0" anchor="t"/>
            <a:lstStyle/>
            <a:p>
              <a:pPr marL="61225" indent="-61225"/>
              <a:r>
                <a:rPr lang="ja-JP" altLang="en-US" sz="1000" dirty="0">
                  <a:latin typeface="Meiryo UI" panose="020B0604030504040204" pitchFamily="50" charset="-128"/>
                  <a:ea typeface="Meiryo UI" panose="020B0604030504040204" pitchFamily="50" charset="-128"/>
                  <a:cs typeface="Meiryo UI" panose="020B0604030504040204" pitchFamily="50" charset="-128"/>
                </a:rPr>
                <a:t>・高齢者の約半数が、病気やけが等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での自覚症状あり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857"/>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＜高齢化に伴う機能低下＞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spcBef>
                  <a:spcPts val="429"/>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運動機能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spcBef>
                  <a:spcPts val="429"/>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生理機能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spcBef>
                  <a:spcPts val="429"/>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認知・感覚機能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2894529" y="2954418"/>
              <a:ext cx="3129029" cy="2061215"/>
              <a:chOff x="2990105" y="2969126"/>
              <a:chExt cx="3129029" cy="2061215"/>
            </a:xfrm>
            <a:noFill/>
          </p:grpSpPr>
          <p:sp>
            <p:nvSpPr>
              <p:cNvPr id="12" name="正方形/長方形 11"/>
              <p:cNvSpPr/>
              <p:nvPr/>
            </p:nvSpPr>
            <p:spPr>
              <a:xfrm>
                <a:off x="2990105" y="2969126"/>
                <a:ext cx="3129029" cy="750422"/>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lstStyle/>
              <a:p>
                <a:pPr marL="129252" indent="-129252"/>
                <a:r>
                  <a:rPr lang="ja-JP" altLang="en-US" sz="1000" dirty="0">
                    <a:latin typeface="Meiryo UI" panose="020B0604030504040204" pitchFamily="50" charset="-128"/>
                    <a:ea typeface="Meiryo UI" panose="020B0604030504040204" pitchFamily="50" charset="-128"/>
                    <a:cs typeface="Meiryo UI" panose="020B0604030504040204" pitchFamily="50" charset="-128"/>
                  </a:rPr>
                  <a:t>➣病気、けがの予防・治療が必要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1000" dirty="0">
                    <a:latin typeface="Meiryo UI" panose="020B0604030504040204" pitchFamily="50" charset="-128"/>
                    <a:ea typeface="Meiryo UI" panose="020B0604030504040204" pitchFamily="50" charset="-128"/>
                    <a:cs typeface="Meiryo UI" panose="020B0604030504040204" pitchFamily="50" charset="-128"/>
                  </a:rPr>
                  <a:t>➣日常生活への影響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1000" dirty="0">
                    <a:latin typeface="Meiryo UI" panose="020B0604030504040204" pitchFamily="50" charset="-128"/>
                    <a:ea typeface="Meiryo UI" panose="020B0604030504040204" pitchFamily="50" charset="-128"/>
                    <a:cs typeface="Meiryo UI" panose="020B0604030504040204" pitchFamily="50" charset="-128"/>
                  </a:rPr>
                  <a:t>➣安全性の問題、不安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大かっこ 13"/>
              <p:cNvSpPr/>
              <p:nvPr/>
            </p:nvSpPr>
            <p:spPr>
              <a:xfrm>
                <a:off x="2990105" y="3634754"/>
                <a:ext cx="3090220" cy="1395587"/>
              </a:xfrm>
              <a:prstGeom prst="bracketPair">
                <a:avLst>
                  <a:gd name="adj" fmla="val 7849"/>
                </a:avLst>
              </a:prstGeom>
              <a:grpFill/>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lIns="36000" tIns="0" rIns="0" bIns="0" rtlCol="0" anchor="t"/>
              <a:lstStyle/>
              <a:p>
                <a:pPr marL="129252" indent="-129252"/>
                <a:r>
                  <a:rPr lang="ja-JP" altLang="en-US" sz="800" dirty="0">
                    <a:latin typeface="Meiryo UI" panose="020B0604030504040204" pitchFamily="50" charset="-128"/>
                    <a:ea typeface="Meiryo UI" panose="020B0604030504040204" pitchFamily="50" charset="-128"/>
                    <a:cs typeface="Meiryo UI" panose="020B0604030504040204" pitchFamily="50" charset="-128"/>
                  </a:rPr>
                  <a:t>日常生活動作：起床、衣服着脱、食事、入浴などでの不便、介護の必要</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800" spc="-150" dirty="0">
                    <a:latin typeface="Meiryo UI" panose="020B0604030504040204" pitchFamily="50" charset="-128"/>
                    <a:ea typeface="Meiryo UI" panose="020B0604030504040204" pitchFamily="50" charset="-128"/>
                    <a:cs typeface="Meiryo UI" panose="020B0604030504040204" pitchFamily="50" charset="-128"/>
                  </a:rPr>
                  <a:t>家事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：炊事洗濯・家の手入れ・買い物等の不便</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800" dirty="0">
                    <a:latin typeface="Meiryo UI" panose="020B0604030504040204" pitchFamily="50" charset="-128"/>
                    <a:ea typeface="Meiryo UI" panose="020B0604030504040204" pitchFamily="50" charset="-128"/>
                    <a:cs typeface="Meiryo UI" panose="020B0604030504040204" pitchFamily="50" charset="-128"/>
                  </a:rPr>
                  <a:t>不測の事態：戸締り、火の始末、体調</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319729" indent="-319729"/>
                <a:r>
                  <a:rPr lang="ja-JP" altLang="en-US" sz="800" dirty="0">
                    <a:latin typeface="Meiryo UI" panose="020B0604030504040204" pitchFamily="50" charset="-128"/>
                    <a:ea typeface="Meiryo UI" panose="020B0604030504040204" pitchFamily="50" charset="-128"/>
                    <a:cs typeface="Meiryo UI" panose="020B0604030504040204" pitchFamily="50" charset="-128"/>
                  </a:rPr>
                  <a:t>外出：公共交通の不便、事故・怪我への不安</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319729" indent="-319729"/>
                <a:r>
                  <a:rPr lang="ja-JP" altLang="en-US" sz="800" dirty="0">
                    <a:latin typeface="Meiryo UI" panose="020B0604030504040204" pitchFamily="50" charset="-128"/>
                    <a:ea typeface="Meiryo UI" panose="020B0604030504040204" pitchFamily="50" charset="-128"/>
                    <a:cs typeface="Meiryo UI" panose="020B0604030504040204" pitchFamily="50" charset="-128"/>
                  </a:rPr>
                  <a:t>教養・学習：余暇があり、意欲も高い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800" dirty="0">
                    <a:latin typeface="Meiryo UI" panose="020B0604030504040204" pitchFamily="50" charset="-128"/>
                    <a:ea typeface="Meiryo UI" panose="020B0604030504040204" pitchFamily="50" charset="-128"/>
                    <a:cs typeface="Meiryo UI" panose="020B0604030504040204" pitchFamily="50" charset="-128"/>
                  </a:rPr>
                  <a:t>運動：健康志向で適度な運動に意欲的、リハビリとしての運動ニーズ、転倒・怪我への不安</a:t>
                </a:r>
              </a:p>
            </p:txBody>
          </p:sp>
        </p:grpSp>
        <p:cxnSp>
          <p:nvCxnSpPr>
            <p:cNvPr id="67" name="直線コネクタ 66"/>
            <p:cNvCxnSpPr/>
            <p:nvPr/>
          </p:nvCxnSpPr>
          <p:spPr>
            <a:xfrm>
              <a:off x="2860150" y="2977391"/>
              <a:ext cx="12258" cy="2047348"/>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55" name="正方形/長方形 54"/>
          <p:cNvSpPr/>
          <p:nvPr/>
        </p:nvSpPr>
        <p:spPr>
          <a:xfrm>
            <a:off x="1503114" y="1916832"/>
            <a:ext cx="1028571" cy="180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25711" tIns="25711" rIns="25711" bIns="25711"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健康状態</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6" name="グループ化 85"/>
          <p:cNvGrpSpPr/>
          <p:nvPr/>
        </p:nvGrpSpPr>
        <p:grpSpPr>
          <a:xfrm>
            <a:off x="45294" y="381543"/>
            <a:ext cx="4295384" cy="1489764"/>
            <a:chOff x="63412" y="568760"/>
            <a:chExt cx="6013538" cy="2085670"/>
          </a:xfrm>
        </p:grpSpPr>
        <p:sp>
          <p:nvSpPr>
            <p:cNvPr id="3" name="正方形/長方形 2"/>
            <p:cNvSpPr/>
            <p:nvPr/>
          </p:nvSpPr>
          <p:spPr>
            <a:xfrm>
              <a:off x="63412" y="699065"/>
              <a:ext cx="6013538" cy="19553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7" name="正方形/長方形 6"/>
            <p:cNvSpPr/>
            <p:nvPr/>
          </p:nvSpPr>
          <p:spPr>
            <a:xfrm>
              <a:off x="151100" y="784344"/>
              <a:ext cx="5873985" cy="1807368"/>
            </a:xfrm>
            <a:prstGeom prst="rect">
              <a:avLst/>
            </a:prstGeom>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・年間所得：全世帯平均と大差なし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477"/>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高齢者</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197.4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万円／１人あたり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8505"/>
              <a:r>
                <a:rPr lang="ja-JP" altLang="en-US" sz="700" dirty="0">
                  <a:latin typeface="Meiryo UI" panose="020B0604030504040204" pitchFamily="50" charset="-128"/>
                  <a:ea typeface="Meiryo UI" panose="020B0604030504040204" pitchFamily="50" charset="-128"/>
                  <a:cs typeface="Meiryo UI" panose="020B0604030504040204" pitchFamily="50" charset="-128"/>
                </a:rPr>
                <a:t>　（全世帯平均との差▲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・貯蓄：大きな純貯蓄を有している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90477"/>
              <a:r>
                <a:rPr lang="en-US" altLang="ja-JP" sz="9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歳以上世帯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2,300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19729"/>
              <a:r>
                <a:rPr lang="ja-JP" altLang="en-US" sz="700" dirty="0">
                  <a:latin typeface="Meiryo UI" panose="020B0604030504040204" pitchFamily="50" charset="-128"/>
                  <a:ea typeface="Meiryo UI" panose="020B0604030504040204" pitchFamily="50" charset="-128"/>
                  <a:cs typeface="Meiryo UI" panose="020B0604030504040204" pitchFamily="50" charset="-128"/>
                </a:rPr>
                <a:t>（全世帯平均の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現在の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歳以上が高齢化する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年頃は、安定</a:t>
              </a:r>
            </a:p>
          </p:txBody>
        </p:sp>
        <p:grpSp>
          <p:nvGrpSpPr>
            <p:cNvPr id="61" name="グループ化 60"/>
            <p:cNvGrpSpPr/>
            <p:nvPr/>
          </p:nvGrpSpPr>
          <p:grpSpPr>
            <a:xfrm>
              <a:off x="2894529" y="831969"/>
              <a:ext cx="3134380" cy="1726627"/>
              <a:chOff x="2995937" y="659608"/>
              <a:chExt cx="3035808" cy="1726627"/>
            </a:xfrm>
            <a:noFill/>
          </p:grpSpPr>
          <p:sp>
            <p:nvSpPr>
              <p:cNvPr id="11" name="正方形/長方形 10"/>
              <p:cNvSpPr/>
              <p:nvPr/>
            </p:nvSpPr>
            <p:spPr>
              <a:xfrm>
                <a:off x="2995937" y="659608"/>
                <a:ext cx="3035808" cy="1159668"/>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lstStyle/>
              <a:p>
                <a:pPr marL="129252" indent="-129252"/>
                <a:r>
                  <a:rPr lang="ja-JP" altLang="en-US" sz="1000" dirty="0">
                    <a:latin typeface="Meiryo UI" panose="020B0604030504040204" pitchFamily="50" charset="-128"/>
                    <a:ea typeface="Meiryo UI" panose="020B0604030504040204" pitchFamily="50" charset="-128"/>
                    <a:cs typeface="Meiryo UI" panose="020B0604030504040204" pitchFamily="50" charset="-128"/>
                  </a:rPr>
                  <a:t>➣消費・購買意欲は活発で、平均消費性向は他の世帯より高い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900" dirty="0">
                    <a:latin typeface="Meiryo UI" panose="020B0604030504040204" pitchFamily="50" charset="-128"/>
                    <a:ea typeface="Meiryo UI" panose="020B0604030504040204" pitchFamily="50" charset="-128"/>
                    <a:cs typeface="Meiryo UI" panose="020B0604030504040204" pitchFamily="50" charset="-128"/>
                  </a:rPr>
                  <a:t>　（収入は低いが貯蓄・持家あり）</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29252" indent="-129252"/>
                <a:r>
                  <a:rPr lang="ja-JP" altLang="en-US" sz="1000" dirty="0">
                    <a:latin typeface="Meiryo UI" panose="020B0604030504040204" pitchFamily="50" charset="-128"/>
                    <a:ea typeface="Meiryo UI" panose="020B0604030504040204" pitchFamily="50" charset="-128"/>
                    <a:cs typeface="Meiryo UI" panose="020B0604030504040204" pitchFamily="50" charset="-128"/>
                  </a:rPr>
                  <a:t>➣貯蓄する（使わない）のは、病気、介護に備えるため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大かっこ 12"/>
              <p:cNvSpPr/>
              <p:nvPr/>
            </p:nvSpPr>
            <p:spPr>
              <a:xfrm>
                <a:off x="2995938" y="1676400"/>
                <a:ext cx="2997711" cy="709835"/>
              </a:xfrm>
              <a:prstGeom prst="bracketPair">
                <a:avLst>
                  <a:gd name="adj" fmla="val 7849"/>
                </a:avLst>
              </a:prstGeom>
              <a:grpFill/>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t"/>
              <a:lstStyle/>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高齢者の消費の特徴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：交際費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（贈与金等）、保健医療、光熱・水道、家具・家事用品が額・率ともに高い、さらに教養娯楽の割合が高い、少量・高品質志向</a:t>
                </a:r>
              </a:p>
            </p:txBody>
          </p:sp>
        </p:grpSp>
        <p:cxnSp>
          <p:nvCxnSpPr>
            <p:cNvPr id="74" name="直線コネクタ 73"/>
            <p:cNvCxnSpPr/>
            <p:nvPr/>
          </p:nvCxnSpPr>
          <p:spPr>
            <a:xfrm>
              <a:off x="2872409" y="784345"/>
              <a:ext cx="0" cy="180736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2152408" y="568760"/>
              <a:ext cx="1439999" cy="25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36000" tIns="36000" rIns="36000" bIns="36000"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経済状況</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角丸四角形 17"/>
          <p:cNvSpPr/>
          <p:nvPr/>
        </p:nvSpPr>
        <p:spPr>
          <a:xfrm>
            <a:off x="4649267" y="464315"/>
            <a:ext cx="1208591" cy="6227897"/>
          </a:xfrm>
          <a:prstGeom prst="roundRect">
            <a:avLst>
              <a:gd name="adj" fmla="val 946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lIns="25711" tIns="32653" rIns="25711" bIns="32653" rtlCol="0" anchor="ctr"/>
          <a:lstStyle/>
          <a:p>
            <a:pPr>
              <a:spcBef>
                <a:spcPts val="429"/>
              </a:spcBef>
            </a:pP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1" name="グループ化 100"/>
          <p:cNvGrpSpPr/>
          <p:nvPr/>
        </p:nvGrpSpPr>
        <p:grpSpPr>
          <a:xfrm>
            <a:off x="4707958" y="489029"/>
            <a:ext cx="1304202" cy="6178469"/>
            <a:chOff x="6591141" y="623990"/>
            <a:chExt cx="1825883" cy="8649855"/>
          </a:xfrm>
        </p:grpSpPr>
        <p:sp>
          <p:nvSpPr>
            <p:cNvPr id="93" name="角丸四角形 92"/>
            <p:cNvSpPr/>
            <p:nvPr/>
          </p:nvSpPr>
          <p:spPr>
            <a:xfrm>
              <a:off x="6591141" y="623990"/>
              <a:ext cx="338073" cy="2181407"/>
            </a:xfrm>
            <a:prstGeom prst="roundRect">
              <a:avLst>
                <a:gd name="adj"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rPr>
                <a:t>◆高齢社会の普遍的な価値◆</a:t>
              </a:r>
            </a:p>
          </p:txBody>
        </p:sp>
        <p:sp>
          <p:nvSpPr>
            <p:cNvPr id="94" name="角丸四角形 93"/>
            <p:cNvSpPr/>
            <p:nvPr/>
          </p:nvSpPr>
          <p:spPr>
            <a:xfrm>
              <a:off x="6591141" y="2864054"/>
              <a:ext cx="338073" cy="2321000"/>
            </a:xfrm>
            <a:prstGeom prst="roundRect">
              <a:avLst>
                <a:gd name="adj"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rPr>
                <a:t>◆高齢者ニーズに応える価値◆</a:t>
              </a:r>
              <a:endParaRPr lang="ja-JP" altLang="en-US" sz="900"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95" name="角丸四角形 94"/>
            <p:cNvSpPr/>
            <p:nvPr/>
          </p:nvSpPr>
          <p:spPr>
            <a:xfrm>
              <a:off x="6591141" y="5254764"/>
              <a:ext cx="338073" cy="1970020"/>
            </a:xfrm>
            <a:prstGeom prst="roundRect">
              <a:avLst>
                <a:gd name="adj"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lstStyle/>
            <a:p>
              <a:pPr algn="ctr"/>
              <a:r>
                <a:rPr lang="ja-JP" altLang="en-US"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rPr>
                <a:t>◆機能、性能の付加価値◆</a:t>
              </a:r>
              <a:endParaRPr lang="en-US" altLang="ja-JP"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96" name="角丸四角形 95"/>
            <p:cNvSpPr/>
            <p:nvPr/>
          </p:nvSpPr>
          <p:spPr>
            <a:xfrm>
              <a:off x="6591141" y="7297418"/>
              <a:ext cx="338073" cy="1976427"/>
            </a:xfrm>
            <a:prstGeom prst="roundRect">
              <a:avLst>
                <a:gd name="adj"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lIns="36000" rIns="36000" rtlCol="0" anchor="ctr"/>
            <a:lstStyle/>
            <a:p>
              <a:pPr algn="ctr"/>
              <a:r>
                <a:rPr lang="ja-JP" altLang="en-US"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rPr>
                <a:t>◆提供手法の付加価値◆</a:t>
              </a:r>
              <a:endParaRPr lang="en-US" altLang="ja-JP" sz="900" b="1" dirty="0">
                <a:solidFill>
                  <a:srgbClr val="002060"/>
                </a:solidFill>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97" name="正方形/長方形 96"/>
            <p:cNvSpPr/>
            <p:nvPr/>
          </p:nvSpPr>
          <p:spPr>
            <a:xfrm>
              <a:off x="7009393" y="1166657"/>
              <a:ext cx="1281288" cy="141327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36000" rtlCol="0" anchor="ctr"/>
            <a:lstStyle/>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・ユニバーサル</a:t>
              </a:r>
              <a: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デザイン</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・パーソナル</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・コンパクト</a:t>
              </a:r>
            </a:p>
          </p:txBody>
        </p:sp>
        <p:sp>
          <p:nvSpPr>
            <p:cNvPr id="98" name="正方形/長方形 97"/>
            <p:cNvSpPr/>
            <p:nvPr/>
          </p:nvSpPr>
          <p:spPr>
            <a:xfrm>
              <a:off x="6996073" y="3105675"/>
              <a:ext cx="1276935" cy="1982066"/>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36000" rtlCol="0" anchor="ctr"/>
            <a:lstStyle/>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Care</a:t>
              </a: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と</a:t>
              </a:r>
              <a: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Cure</a:t>
              </a:r>
            </a:p>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・安全</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・ｺﾐｭﾆｹｰｼｮﾝ</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・アクティブ</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正方形/長方形 98"/>
            <p:cNvSpPr/>
            <p:nvPr/>
          </p:nvSpPr>
          <p:spPr>
            <a:xfrm>
              <a:off x="6978140" y="5721869"/>
              <a:ext cx="1343793" cy="1261469"/>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36000" rtlCol="0" anchor="ctr"/>
            <a:lstStyle/>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・オート</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・インテリジェント</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61225" indent="-61225">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ICT</a:t>
              </a:r>
              <a:endPar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p:cNvSpPr/>
            <p:nvPr/>
          </p:nvSpPr>
          <p:spPr>
            <a:xfrm>
              <a:off x="6996073" y="7654024"/>
              <a:ext cx="1420951" cy="1078624"/>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36000" rtlCol="0" anchor="ctr"/>
            <a:lstStyle/>
            <a:p>
              <a:pPr>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・シェア</a:t>
              </a:r>
              <a:endParaRPr lang="en-US" altLang="ja-JP"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857"/>
                </a:spcBef>
              </a:pPr>
              <a:r>
                <a:rPr lang="ja-JP" altLang="en-US" sz="10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・ｺｰﾃﾞｨﾈｰｼｮﾝ</a:t>
              </a:r>
            </a:p>
          </p:txBody>
        </p:sp>
      </p:grpSp>
      <p:sp>
        <p:nvSpPr>
          <p:cNvPr id="66" name="スライド番号プレースホルダー 9"/>
          <p:cNvSpPr>
            <a:spLocks noGrp="1"/>
          </p:cNvSpPr>
          <p:nvPr/>
        </p:nvSpPr>
        <p:spPr>
          <a:xfrm>
            <a:off x="7020126" y="6467168"/>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1</a:t>
            </a:fld>
            <a:endParaRPr kumimoji="1" lang="ja-JP" altLang="en-US" sz="2000" dirty="0">
              <a:solidFill>
                <a:schemeClr val="tx1"/>
              </a:solidFill>
            </a:endParaRPr>
          </a:p>
        </p:txBody>
      </p:sp>
      <p:sp>
        <p:nvSpPr>
          <p:cNvPr id="68" name="テキスト ボックス 67"/>
          <p:cNvSpPr txBox="1"/>
          <p:nvPr/>
        </p:nvSpPr>
        <p:spPr>
          <a:xfrm>
            <a:off x="9525" y="-84930"/>
            <a:ext cx="914400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1400" b="0" dirty="0">
                <a:solidFill>
                  <a:schemeClr val="tx1"/>
                </a:solidFill>
              </a:rPr>
              <a:t>◆</a:t>
            </a:r>
            <a:r>
              <a:rPr lang="ja-JP" altLang="en-US" sz="1400" b="0" dirty="0" smtClean="0">
                <a:solidFill>
                  <a:schemeClr val="tx1"/>
                </a:solidFill>
              </a:rPr>
              <a:t>戦略６◆　具体的な戦略イメージ①</a:t>
            </a:r>
            <a:r>
              <a:rPr lang="ja-JP" altLang="en-US" sz="1400" dirty="0">
                <a:solidFill>
                  <a:schemeClr val="tx1"/>
                </a:solidFill>
              </a:rPr>
              <a:t>　</a:t>
            </a:r>
            <a:endParaRPr lang="en-US" altLang="ja-JP" sz="1400" dirty="0">
              <a:solidFill>
                <a:schemeClr val="tx1"/>
              </a:solidFill>
            </a:endParaRPr>
          </a:p>
        </p:txBody>
      </p:sp>
      <p:grpSp>
        <p:nvGrpSpPr>
          <p:cNvPr id="80" name="グループ化 79"/>
          <p:cNvGrpSpPr/>
          <p:nvPr/>
        </p:nvGrpSpPr>
        <p:grpSpPr>
          <a:xfrm>
            <a:off x="5967658" y="3765970"/>
            <a:ext cx="3134868" cy="761629"/>
            <a:chOff x="12953974" y="7140170"/>
            <a:chExt cx="4388815" cy="1066281"/>
          </a:xfrm>
        </p:grpSpPr>
        <p:sp>
          <p:nvSpPr>
            <p:cNvPr id="81" name="角丸四角形 80"/>
            <p:cNvSpPr/>
            <p:nvPr/>
          </p:nvSpPr>
          <p:spPr>
            <a:xfrm>
              <a:off x="12953974" y="7140170"/>
              <a:ext cx="4388815" cy="1066281"/>
            </a:xfrm>
            <a:prstGeom prst="roundRect">
              <a:avLst>
                <a:gd name="adj" fmla="val 26882"/>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chemeClr val="tx1"/>
                </a:solidFill>
              </a:endParaRPr>
            </a:p>
          </p:txBody>
        </p:sp>
        <p:sp>
          <p:nvSpPr>
            <p:cNvPr id="82" name="テキスト ボックス 81"/>
            <p:cNvSpPr txBox="1"/>
            <p:nvPr/>
          </p:nvSpPr>
          <p:spPr>
            <a:xfrm>
              <a:off x="13123907" y="7417538"/>
              <a:ext cx="4152151" cy="775597"/>
            </a:xfrm>
            <a:prstGeom prst="rect">
              <a:avLst/>
            </a:prstGeom>
            <a:noFill/>
          </p:spPr>
          <p:txBody>
            <a:bodyPr wrap="square" lIns="0" tIns="0" rIns="0" bIns="0" rtlCol="0">
              <a:spAutoFit/>
            </a:bodyPr>
            <a:lstStyle/>
            <a:p>
              <a:pPr marL="61225" indent="-61225"/>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コミュニティの自主</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60325" indent="-60325"/>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・高齢者向けオープンカレッジ、専門講座など</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60325" indent="-60325"/>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・高齢者の新たな職の創出（生活、福祉・子育て、農業などでの新たな活躍の場と年金以外の収入源）</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13136938" y="7165097"/>
              <a:ext cx="3005380" cy="215443"/>
            </a:xfrm>
            <a:prstGeom prst="rect">
              <a:avLst/>
            </a:prstGeom>
            <a:noFill/>
          </p:spPr>
          <p:txBody>
            <a:bodyPr vert="horz" wrap="square" lIns="0" tIns="0" rIns="0" bIns="0" rtlCol="0">
              <a:spAutoFit/>
            </a:bodyPr>
            <a:lstStyle/>
            <a:p>
              <a:r>
                <a:rPr lang="ja-JP" altLang="en-US" sz="1000" b="1" u="sng" dirty="0" smtClean="0">
                  <a:latin typeface="Meiryo UI" panose="020B0604030504040204" pitchFamily="50" charset="-128"/>
                  <a:ea typeface="Meiryo UI" panose="020B0604030504040204" pitchFamily="50" charset="-128"/>
                  <a:cs typeface="Meiryo UI" panose="020B0604030504040204" pitchFamily="50" charset="-128"/>
                </a:rPr>
                <a:t>生きがい、学び、職</a:t>
              </a:r>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4" name="テキスト ボックス 83"/>
          <p:cNvSpPr txBox="1"/>
          <p:nvPr/>
        </p:nvSpPr>
        <p:spPr>
          <a:xfrm>
            <a:off x="4071052" y="6679854"/>
            <a:ext cx="4101348" cy="230832"/>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900" b="0" u="none" dirty="0" smtClean="0">
                <a:solidFill>
                  <a:schemeClr val="tx1"/>
                </a:solidFill>
              </a:rPr>
              <a:t>総務省「家計調査」「貯蓄動向調査」、内閣府「高齢社会白書」等を参考に作成</a:t>
            </a:r>
            <a:r>
              <a:rPr lang="ja-JP" altLang="en-US" sz="900" b="0" u="none" dirty="0">
                <a:solidFill>
                  <a:schemeClr val="tx1"/>
                </a:solidFill>
              </a:rPr>
              <a:t>　</a:t>
            </a:r>
            <a:endParaRPr lang="en-US" altLang="ja-JP" sz="900" b="0" u="none" dirty="0">
              <a:solidFill>
                <a:schemeClr val="tx1"/>
              </a:solidFill>
            </a:endParaRPr>
          </a:p>
        </p:txBody>
      </p:sp>
    </p:spTree>
    <p:extLst>
      <p:ext uri="{BB962C8B-B14F-4D97-AF65-F5344CB8AC3E}">
        <p14:creationId xmlns:p14="http://schemas.microsoft.com/office/powerpoint/2010/main" val="2139420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4639586" y="1637150"/>
            <a:ext cx="4417696" cy="1476420"/>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36000" rtlCol="0" anchor="t" anchorCtr="0"/>
          <a:lstStyle/>
          <a:p>
            <a:pPr marL="85725" indent="-85725"/>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・駅周辺と郊外をつなぐ交通ネットワークの形成</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オンデマンド交通の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普及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乗り合いタクシー・路線バスの規制緩和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・郊外における高齢者の移動の課題に対応するパーソナルモビリティの普及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（一般走行環境の整備や運用規制の見直し）</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道路交通法の規制緩和・運用柔軟化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道を利用した専用道路の形成・整備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特定エリア内の自家用車通行制限</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87911" y="-23608"/>
            <a:ext cx="8995412" cy="338554"/>
          </a:xfrm>
          <a:prstGeom prst="rect">
            <a:avLst/>
          </a:prstGeom>
          <a:noFill/>
        </p:spPr>
        <p:txBody>
          <a:bodyPr wrap="square" rtlCol="0">
            <a:sp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en-US" altLang="ja-JP" dirty="0">
                <a:solidFill>
                  <a:schemeClr val="tx1"/>
                </a:solidFill>
              </a:rPr>
              <a:t>《</a:t>
            </a:r>
            <a:r>
              <a:rPr lang="ja-JP" altLang="en-US" dirty="0">
                <a:solidFill>
                  <a:schemeClr val="tx1"/>
                </a:solidFill>
              </a:rPr>
              <a:t>スマートエイジング・</a:t>
            </a:r>
            <a:r>
              <a:rPr lang="ja-JP" altLang="en-US" dirty="0" smtClean="0">
                <a:solidFill>
                  <a:schemeClr val="tx1"/>
                </a:solidFill>
              </a:rPr>
              <a:t>シティを実現するための様々な仕掛けのイメージ</a:t>
            </a:r>
            <a:r>
              <a:rPr lang="en-US" altLang="ja-JP" dirty="0" smtClean="0">
                <a:solidFill>
                  <a:schemeClr val="tx1"/>
                </a:solidFill>
              </a:rPr>
              <a:t>》</a:t>
            </a:r>
            <a:endParaRPr lang="en-US" altLang="ja-JP" dirty="0">
              <a:solidFill>
                <a:schemeClr val="tx1"/>
              </a:solidFill>
            </a:endParaRPr>
          </a:p>
        </p:txBody>
      </p:sp>
      <p:sp>
        <p:nvSpPr>
          <p:cNvPr id="19" name="正方形/長方形 18"/>
          <p:cNvSpPr/>
          <p:nvPr/>
        </p:nvSpPr>
        <p:spPr>
          <a:xfrm>
            <a:off x="4639666" y="3299664"/>
            <a:ext cx="4412904" cy="977062"/>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72000" rtlCol="0" anchor="t" anchorCtr="0"/>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・医療、産業、生活全般を支える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基盤の確立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itchFamily="50" charset="-128"/>
                <a:ea typeface="Meiryo UI" pitchFamily="50" charset="-128"/>
                <a:cs typeface="Meiryo UI" pitchFamily="50" charset="-128"/>
              </a:rPr>
              <a:t>病院、医療機関、介護施設、住宅等を結ぶ</a:t>
            </a:r>
            <a:r>
              <a:rPr lang="en-US" altLang="ja-JP" sz="1100" dirty="0" smtClean="0">
                <a:latin typeface="Meiryo UI" pitchFamily="50" charset="-128"/>
                <a:ea typeface="Meiryo UI" pitchFamily="50" charset="-128"/>
                <a:cs typeface="Meiryo UI" pitchFamily="50" charset="-128"/>
              </a:rPr>
              <a:t>ICT</a:t>
            </a:r>
            <a:r>
              <a:rPr lang="ja-JP" altLang="en-US" sz="1100" dirty="0" smtClean="0">
                <a:latin typeface="Meiryo UI" pitchFamily="50" charset="-128"/>
                <a:ea typeface="Meiryo UI" pitchFamily="50" charset="-128"/>
                <a:cs typeface="Meiryo UI" pitchFamily="50" charset="-128"/>
              </a:rPr>
              <a:t>ﾈｯﾄﾜｰｸ、無線通信網の整備、クラウド化の推進など標準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プラットフォームとサービス技術の確立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-ICT</a:t>
            </a:r>
            <a:r>
              <a:rPr lang="ja-JP" altLang="en-US" sz="1100" dirty="0" smtClean="0">
                <a:latin typeface="Meiryo UI" pitchFamily="50" charset="-128"/>
                <a:ea typeface="Meiryo UI" pitchFamily="50" charset="-128"/>
                <a:cs typeface="Meiryo UI" pitchFamily="50" charset="-128"/>
              </a:rPr>
              <a:t>弱者を支援する「</a:t>
            </a:r>
            <a:r>
              <a:rPr lang="en-US" altLang="ja-JP" sz="1100" dirty="0" smtClean="0">
                <a:latin typeface="Meiryo UI" pitchFamily="50" charset="-128"/>
                <a:ea typeface="Meiryo UI" pitchFamily="50" charset="-128"/>
                <a:cs typeface="Meiryo UI" pitchFamily="50" charset="-128"/>
              </a:rPr>
              <a:t>ICT</a:t>
            </a:r>
            <a:r>
              <a:rPr lang="ja-JP" altLang="en-US" sz="1100" dirty="0" smtClean="0">
                <a:latin typeface="Meiryo UI" pitchFamily="50" charset="-128"/>
                <a:ea typeface="Meiryo UI" pitchFamily="50" charset="-128"/>
                <a:cs typeface="Meiryo UI" pitchFamily="50" charset="-128"/>
              </a:rPr>
              <a:t>サポーター」の育成と組織化</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itchFamily="50" charset="-128"/>
                <a:ea typeface="Meiryo UI" pitchFamily="50" charset="-128"/>
                <a:cs typeface="Meiryo UI" pitchFamily="50" charset="-128"/>
              </a:rPr>
              <a:t>公共アンビエント端末の整備、普及促進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87912" y="425226"/>
            <a:ext cx="4416314" cy="1336899"/>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72000" numCol="1" rtlCol="0" anchor="t" anchorCtr="0"/>
          <a:lstStyle/>
          <a:p>
            <a:r>
              <a:rPr lang="ja-JP" altLang="en-US" sz="1100" dirty="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都市計画、建築に関する環境整備</a:t>
            </a:r>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地域マスタープランの策定と整備、地域循環居住の実現</a:t>
            </a:r>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モデル地域の指定</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エリアマネジメントの推進</a:t>
            </a:r>
            <a:endParaRPr lang="en-US" altLang="ja-JP" sz="1100" dirty="0" smtClean="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駅前等の中心地や交通至便地の再開発</a:t>
            </a:r>
            <a:endParaRPr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用途</a:t>
            </a:r>
            <a:r>
              <a:rPr lang="ja-JP" altLang="en-US" sz="1100" dirty="0">
                <a:latin typeface="Meiryo UI" pitchFamily="50" charset="-128"/>
                <a:ea typeface="Meiryo UI" pitchFamily="50" charset="-128"/>
                <a:cs typeface="Meiryo UI" pitchFamily="50" charset="-128"/>
              </a:rPr>
              <a:t>地域の変更、運用柔軟化</a:t>
            </a:r>
            <a:endParaRPr lang="en-US" altLang="ja-JP" sz="1100" dirty="0">
              <a:latin typeface="Meiryo UI" pitchFamily="50" charset="-128"/>
              <a:ea typeface="Meiryo UI" pitchFamily="50" charset="-128"/>
              <a:cs typeface="Meiryo UI" pitchFamily="50" charset="-128"/>
            </a:endParaRPr>
          </a:p>
          <a:p>
            <a:pPr marL="85725" indent="-85725"/>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容積率</a:t>
            </a:r>
            <a:r>
              <a:rPr lang="ja-JP" altLang="en-US" sz="1100" dirty="0">
                <a:latin typeface="Meiryo UI" pitchFamily="50" charset="-128"/>
                <a:ea typeface="Meiryo UI" pitchFamily="50" charset="-128"/>
                <a:cs typeface="Meiryo UI" pitchFamily="50" charset="-128"/>
              </a:rPr>
              <a:t>緩和などの建築基準法上</a:t>
            </a:r>
            <a:r>
              <a:rPr lang="ja-JP" altLang="en-US" sz="1100" dirty="0" smtClean="0">
                <a:latin typeface="Meiryo UI" pitchFamily="50" charset="-128"/>
                <a:ea typeface="Meiryo UI" pitchFamily="50" charset="-128"/>
                <a:cs typeface="Meiryo UI" pitchFamily="50" charset="-128"/>
              </a:rPr>
              <a:t>の規制</a:t>
            </a:r>
            <a:r>
              <a:rPr lang="ja-JP" altLang="en-US" sz="1100" dirty="0">
                <a:latin typeface="Meiryo UI" pitchFamily="50" charset="-128"/>
                <a:ea typeface="Meiryo UI" pitchFamily="50" charset="-128"/>
                <a:cs typeface="Meiryo UI" pitchFamily="50" charset="-128"/>
              </a:rPr>
              <a:t>緩和</a:t>
            </a:r>
            <a:r>
              <a:rPr lang="ja-JP" altLang="en-US" sz="1100" dirty="0" smtClean="0">
                <a:latin typeface="Meiryo UI" pitchFamily="50" charset="-128"/>
                <a:ea typeface="Meiryo UI" pitchFamily="50" charset="-128"/>
                <a:cs typeface="Meiryo UI" pitchFamily="50" charset="-128"/>
              </a:rPr>
              <a:t>、運用柔軟化</a:t>
            </a:r>
            <a:endParaRPr lang="en-US" altLang="ja-JP" sz="1100" dirty="0" smtClean="0"/>
          </a:p>
        </p:txBody>
      </p:sp>
      <p:sp>
        <p:nvSpPr>
          <p:cNvPr id="22" name="テキスト ボックス 21"/>
          <p:cNvSpPr txBox="1"/>
          <p:nvPr/>
        </p:nvSpPr>
        <p:spPr>
          <a:xfrm>
            <a:off x="5940152" y="-5898"/>
            <a:ext cx="3203848"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1400" b="0" dirty="0">
                <a:solidFill>
                  <a:schemeClr val="tx1"/>
                </a:solidFill>
              </a:rPr>
              <a:t>◆</a:t>
            </a:r>
            <a:r>
              <a:rPr lang="ja-JP" altLang="en-US" sz="1400" b="0" dirty="0" smtClean="0">
                <a:solidFill>
                  <a:schemeClr val="tx1"/>
                </a:solidFill>
              </a:rPr>
              <a:t>戦略６◆　具体的な戦略イメージ②</a:t>
            </a:r>
            <a:r>
              <a:rPr lang="ja-JP" altLang="en-US" sz="1400" dirty="0">
                <a:solidFill>
                  <a:schemeClr val="tx1"/>
                </a:solidFill>
              </a:rPr>
              <a:t>　</a:t>
            </a:r>
            <a:endParaRPr lang="en-US" altLang="ja-JP" sz="1400" dirty="0">
              <a:solidFill>
                <a:schemeClr val="tx1"/>
              </a:solidFill>
            </a:endParaRPr>
          </a:p>
        </p:txBody>
      </p:sp>
      <p:sp>
        <p:nvSpPr>
          <p:cNvPr id="6" name="角丸四角形 5"/>
          <p:cNvSpPr/>
          <p:nvPr/>
        </p:nvSpPr>
        <p:spPr>
          <a:xfrm>
            <a:off x="74530" y="317770"/>
            <a:ext cx="4420547"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都市政策</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4640965" y="1493483"/>
            <a:ext cx="4416315"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移動・交通システム</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4640967" y="3162166"/>
            <a:ext cx="4416316"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情報通信技術（</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ICT)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3925" y="6134138"/>
            <a:ext cx="9019398" cy="570532"/>
          </a:xfrm>
          <a:prstGeom prst="roundRect">
            <a:avLst/>
          </a:prstGeom>
        </p:spPr>
        <p:style>
          <a:lnRef idx="1">
            <a:schemeClr val="accent2"/>
          </a:lnRef>
          <a:fillRef idx="2">
            <a:schemeClr val="accent2"/>
          </a:fillRef>
          <a:effectRef idx="1">
            <a:schemeClr val="accent2"/>
          </a:effectRef>
          <a:fontRef idx="minor">
            <a:schemeClr val="dk1"/>
          </a:fontRef>
        </p:style>
        <p:txBody>
          <a:bodyPr lIns="36000" rIns="3600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既存</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の公的資源を最大限に活用しながら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住民、企業、大学、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、行政などの多様な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担い手が参画する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PPP(Public-Private Partnership)</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手法を取り入れ、自立したまちづくりのマネジメントを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●住み慣れた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地域で、老いても安心して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生活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多世代の住民がアクティブに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生活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まちが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活性化・再生</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高齢化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による空洞化、寂れの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解消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83676" y="1922511"/>
            <a:ext cx="4416314" cy="2001789"/>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36000" numCol="1" rtlCol="0" anchor="t" anchorCtr="0"/>
          <a:lstStyle/>
          <a:p>
            <a:pPr>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・住宅ストック（公的賃貸住宅、戸建）の老朽化対策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・高齢者が住み慣れた地域で住み続けられる仕組み</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賃貸住宅のバリアフリー化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高齢者</a:t>
            </a:r>
            <a:r>
              <a:rPr lang="ja-JP" altLang="en-US" sz="1100" dirty="0" smtClean="0">
                <a:solidFill>
                  <a:schemeClr val="tx1"/>
                </a:solidFill>
                <a:latin typeface="Meiryo UI" pitchFamily="50" charset="-128"/>
                <a:ea typeface="Meiryo UI" pitchFamily="50" charset="-128"/>
                <a:cs typeface="Meiryo UI" pitchFamily="50" charset="-128"/>
              </a:rPr>
              <a:t>への住</a:t>
            </a:r>
            <a:r>
              <a:rPr lang="ja-JP" altLang="en-US" sz="1100" dirty="0" smtClean="0">
                <a:latin typeface="Meiryo UI" pitchFamily="50" charset="-128"/>
                <a:ea typeface="Meiryo UI" pitchFamily="50" charset="-128"/>
                <a:cs typeface="Meiryo UI" pitchFamily="50" charset="-128"/>
              </a:rPr>
              <a:t>宅支援制度の充実</a:t>
            </a:r>
            <a:endParaRPr lang="en-US" altLang="ja-JP" sz="1100" dirty="0" smtClean="0">
              <a:latin typeface="Meiryo UI" pitchFamily="50" charset="-128"/>
              <a:ea typeface="Meiryo UI" pitchFamily="50" charset="-128"/>
              <a:cs typeface="Meiryo UI" pitchFamily="50" charset="-128"/>
            </a:endParaRPr>
          </a:p>
          <a:p>
            <a:pPr marL="88900" indent="-88900"/>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ﾘﾊﾞｰｽﾓｹﾞｰｼﾞ制度・保証人引受制度</a:t>
            </a:r>
            <a:r>
              <a:rPr lang="ja-JP" altLang="en-US" sz="1100" dirty="0">
                <a:latin typeface="Meiryo UI" pitchFamily="50" charset="-128"/>
                <a:ea typeface="Meiryo UI" pitchFamily="50" charset="-128"/>
                <a:cs typeface="Meiryo UI" pitchFamily="50" charset="-128"/>
              </a:rPr>
              <a:t>の</a:t>
            </a:r>
            <a:r>
              <a:rPr lang="ja-JP" altLang="en-US" sz="1100" dirty="0" smtClean="0">
                <a:latin typeface="Meiryo UI" pitchFamily="50" charset="-128"/>
                <a:ea typeface="Meiryo UI" pitchFamily="50" charset="-128"/>
                <a:cs typeface="Meiryo UI" pitchFamily="50" charset="-128"/>
              </a:rPr>
              <a:t>整備による高齢者の住替え支援</a:t>
            </a:r>
            <a:endParaRPr lang="en-US" altLang="ja-JP" sz="1100" dirty="0" smtClean="0">
              <a:latin typeface="Meiryo UI" pitchFamily="50" charset="-128"/>
              <a:ea typeface="Meiryo UI" pitchFamily="50" charset="-128"/>
              <a:cs typeface="Meiryo UI" pitchFamily="50" charset="-128"/>
            </a:endParaRPr>
          </a:p>
          <a:p>
            <a:pPr marL="88900" indent="-88900"/>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住替え後の空き家活用（若年世帯への賃貸など）</a:t>
            </a:r>
            <a:endParaRPr lang="en-US" altLang="ja-JP" sz="1100" dirty="0" smtClean="0">
              <a:latin typeface="Meiryo UI" pitchFamily="50" charset="-128"/>
              <a:ea typeface="Meiryo UI" pitchFamily="50" charset="-128"/>
              <a:cs typeface="Meiryo UI"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・若年世帯の流入を促す魅力ある住宅環境の創出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賃貸住宅におけるリノベーションフリーの促進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-SOHO</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、環境共生住宅など多様な生活・就労ｽﾀｲﾙに対応する住宅整備促進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空き家活用によるシェアハウス、家賃補助など、安価な住宅の供給促進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78763" y="1814511"/>
            <a:ext cx="4416314"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住宅</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83675" y="4083907"/>
            <a:ext cx="4416317" cy="1847836"/>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72000" numCol="1" rtlCol="0" anchor="t" anchorCtr="0"/>
          <a:lstStyle/>
          <a:p>
            <a:pPr>
              <a:spcBef>
                <a:spcPts val="3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・活用用地の創出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老朽化する公営住宅・学校等の公的施設建替えによる用地創出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itchFamily="50" charset="-128"/>
                <a:ea typeface="Meiryo UI" pitchFamily="50" charset="-128"/>
                <a:cs typeface="Meiryo UI" pitchFamily="50" charset="-128"/>
              </a:rPr>
              <a:t>大規模</a:t>
            </a:r>
            <a:r>
              <a:rPr lang="ja-JP" altLang="en-US" sz="1100" dirty="0">
                <a:latin typeface="Meiryo UI" pitchFamily="50" charset="-128"/>
                <a:ea typeface="Meiryo UI" pitchFamily="50" charset="-128"/>
                <a:cs typeface="Meiryo UI" pitchFamily="50" charset="-128"/>
              </a:rPr>
              <a:t>施設建替え予定・跡地の情報収集、提供</a:t>
            </a:r>
          </a:p>
          <a:p>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空き家</a:t>
            </a:r>
            <a:r>
              <a:rPr lang="ja-JP" altLang="en-US" sz="1100" dirty="0">
                <a:latin typeface="Meiryo UI" pitchFamily="50" charset="-128"/>
                <a:ea typeface="Meiryo UI" pitchFamily="50" charset="-128"/>
                <a:cs typeface="Meiryo UI" pitchFamily="50" charset="-128"/>
              </a:rPr>
              <a:t>条例の活用による土地の</a:t>
            </a:r>
            <a:r>
              <a:rPr lang="ja-JP" altLang="en-US" sz="1100" dirty="0" smtClean="0">
                <a:latin typeface="Meiryo UI" pitchFamily="50" charset="-128"/>
                <a:ea typeface="Meiryo UI" pitchFamily="50" charset="-128"/>
                <a:cs typeface="Meiryo UI" pitchFamily="50" charset="-128"/>
              </a:rPr>
              <a:t>創出</a:t>
            </a:r>
            <a:endParaRPr lang="en-US" altLang="ja-JP" sz="1100" dirty="0">
              <a:latin typeface="Meiryo UI" pitchFamily="50" charset="-128"/>
              <a:ea typeface="Meiryo UI" pitchFamily="50" charset="-128"/>
              <a:cs typeface="Meiryo UI"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・優良な都市基盤（道路・公園・学校・公共施設等）の活用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動線や空間の連続性を強化し、利用度の低い公園・空間の魅力・ポテンシャルを向上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緑道を活用した歩車分離の実現</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歩行空間と沿道施設の一体的な整備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・道路・公園等の老朽化対策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83678" y="3975907"/>
            <a:ext cx="4416315"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ストックの活用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628581" y="444276"/>
            <a:ext cx="4416315" cy="993999"/>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72000" numCol="1" rtlCol="0" anchor="t" anchorCtr="0"/>
          <a:lstStyle/>
          <a:p>
            <a:pPr marL="85725" indent="-85725"/>
            <a:r>
              <a:rPr lang="ja-JP" altLang="en-US" sz="1100" dirty="0" smtClean="0">
                <a:latin typeface="Meiryo UI" pitchFamily="50" charset="-128"/>
                <a:ea typeface="Meiryo UI" pitchFamily="50" charset="-128"/>
                <a:cs typeface="Meiryo UI" pitchFamily="50" charset="-128"/>
              </a:rPr>
              <a:t>・企業や大学等の立地魅力の向上</a:t>
            </a:r>
            <a:endParaRPr lang="en-US" altLang="ja-JP" sz="1100" dirty="0">
              <a:latin typeface="Meiryo UI" pitchFamily="50" charset="-128"/>
              <a:ea typeface="Meiryo UI" pitchFamily="50" charset="-128"/>
              <a:cs typeface="Meiryo UI" pitchFamily="50" charset="-128"/>
            </a:endParaRPr>
          </a:p>
          <a:p>
            <a:pPr marL="266700" indent="-266700"/>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不要地</a:t>
            </a:r>
            <a:r>
              <a:rPr lang="ja-JP" altLang="en-US" sz="1100" dirty="0">
                <a:latin typeface="Meiryo UI" pitchFamily="50" charset="-128"/>
                <a:ea typeface="Meiryo UI" pitchFamily="50" charset="-128"/>
                <a:cs typeface="Meiryo UI" pitchFamily="50" charset="-128"/>
              </a:rPr>
              <a:t>、低利用・未利用公有地での定期</a:t>
            </a:r>
            <a:r>
              <a:rPr lang="ja-JP" altLang="en-US" sz="1100" dirty="0" smtClean="0">
                <a:latin typeface="Meiryo UI" pitchFamily="50" charset="-128"/>
                <a:ea typeface="Meiryo UI" pitchFamily="50" charset="-128"/>
                <a:cs typeface="Meiryo UI" pitchFamily="50" charset="-128"/>
              </a:rPr>
              <a:t>借地権</a:t>
            </a:r>
            <a:r>
              <a:rPr lang="ja-JP" altLang="en-US" sz="1100" dirty="0">
                <a:latin typeface="Meiryo UI" pitchFamily="50" charset="-128"/>
                <a:ea typeface="Meiryo UI" pitchFamily="50" charset="-128"/>
                <a:cs typeface="Meiryo UI" pitchFamily="50" charset="-128"/>
              </a:rPr>
              <a:t>設定</a:t>
            </a:r>
            <a:r>
              <a:rPr lang="ja-JP" altLang="en-US" sz="1100" dirty="0" smtClean="0">
                <a:latin typeface="Meiryo UI" pitchFamily="50" charset="-128"/>
                <a:ea typeface="Meiryo UI" pitchFamily="50" charset="-128"/>
                <a:cs typeface="Meiryo UI" pitchFamily="50" charset="-128"/>
              </a:rPr>
              <a:t>、暫定</a:t>
            </a:r>
            <a:r>
              <a:rPr lang="ja-JP" altLang="en-US" sz="1100" dirty="0">
                <a:latin typeface="Meiryo UI" pitchFamily="50" charset="-128"/>
                <a:ea typeface="Meiryo UI" pitchFamily="50" charset="-128"/>
                <a:cs typeface="Meiryo UI" pitchFamily="50" charset="-128"/>
              </a:rPr>
              <a:t>利用の仕組み</a:t>
            </a:r>
            <a:r>
              <a:rPr lang="ja-JP" altLang="en-US" sz="1100" dirty="0" smtClean="0">
                <a:latin typeface="Meiryo UI" pitchFamily="50" charset="-128"/>
                <a:ea typeface="Meiryo UI" pitchFamily="50" charset="-128"/>
                <a:cs typeface="Meiryo UI" pitchFamily="50" charset="-128"/>
              </a:rPr>
              <a:t>、払下げ</a:t>
            </a:r>
            <a:r>
              <a:rPr lang="ja-JP" altLang="en-US" sz="1100" dirty="0">
                <a:latin typeface="Meiryo UI" pitchFamily="50" charset="-128"/>
                <a:ea typeface="Meiryo UI" pitchFamily="50" charset="-128"/>
                <a:cs typeface="Meiryo UI" pitchFamily="50" charset="-128"/>
              </a:rPr>
              <a:t>など、</a:t>
            </a:r>
            <a:r>
              <a:rPr lang="ja-JP" altLang="en-US" sz="1100" dirty="0" smtClean="0">
                <a:latin typeface="Meiryo UI" pitchFamily="50" charset="-128"/>
                <a:ea typeface="Meiryo UI" pitchFamily="50" charset="-128"/>
                <a:cs typeface="Meiryo UI" pitchFamily="50" charset="-128"/>
              </a:rPr>
              <a:t>優遇条件</a:t>
            </a:r>
            <a:r>
              <a:rPr lang="ja-JP" altLang="en-US" sz="1100" dirty="0">
                <a:latin typeface="Meiryo UI" pitchFamily="50" charset="-128"/>
                <a:ea typeface="Meiryo UI" pitchFamily="50" charset="-128"/>
                <a:cs typeface="Meiryo UI" pitchFamily="50" charset="-128"/>
              </a:rPr>
              <a:t>の</a:t>
            </a:r>
            <a:r>
              <a:rPr lang="ja-JP" altLang="en-US" sz="1100" dirty="0" smtClean="0">
                <a:latin typeface="Meiryo UI" pitchFamily="50" charset="-128"/>
                <a:ea typeface="Meiryo UI" pitchFamily="50" charset="-128"/>
                <a:cs typeface="Meiryo UI" pitchFamily="50" charset="-128"/>
              </a:rPr>
              <a:t>整備</a:t>
            </a:r>
            <a:endParaRPr lang="en-US" altLang="ja-JP" sz="1100" dirty="0" smtClean="0">
              <a:latin typeface="Meiryo UI" pitchFamily="50" charset="-128"/>
              <a:ea typeface="Meiryo UI" pitchFamily="50" charset="-128"/>
              <a:cs typeface="Meiryo UI" pitchFamily="50" charset="-128"/>
            </a:endParaRPr>
          </a:p>
          <a:p>
            <a:pPr marL="85725" indent="-85725"/>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大規模施設建替え予定・跡地の情報収集、提供</a:t>
            </a:r>
            <a:endParaRPr lang="en-US" altLang="ja-JP" sz="1100" dirty="0" smtClean="0">
              <a:latin typeface="Meiryo UI" pitchFamily="50" charset="-128"/>
              <a:ea typeface="Meiryo UI" pitchFamily="50" charset="-128"/>
              <a:cs typeface="Meiryo UI" pitchFamily="50" charset="-128"/>
            </a:endParaRPr>
          </a:p>
          <a:p>
            <a:pPr marL="85725" indent="-85725"/>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空き家・空き店舗のブランチオフィス（実証拠点等）としての利用促進</a:t>
            </a:r>
            <a:endParaRPr lang="en-US" altLang="ja-JP" sz="1100" dirty="0">
              <a:latin typeface="Meiryo UI" pitchFamily="50" charset="-128"/>
              <a:ea typeface="Meiryo UI" pitchFamily="50" charset="-128"/>
              <a:cs typeface="Meiryo UI" pitchFamily="50" charset="-128"/>
            </a:endParaRPr>
          </a:p>
        </p:txBody>
      </p:sp>
      <p:sp>
        <p:nvSpPr>
          <p:cNvPr id="34" name="角丸四角形 33"/>
          <p:cNvSpPr/>
          <p:nvPr/>
        </p:nvSpPr>
        <p:spPr>
          <a:xfrm>
            <a:off x="4628580" y="317770"/>
            <a:ext cx="4416315"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立地促進</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4644379" y="4450610"/>
            <a:ext cx="4412904" cy="1482259"/>
          </a:xfrm>
          <a:prstGeom prst="rect">
            <a:avLst/>
          </a:prstGeom>
        </p:spPr>
        <p:style>
          <a:lnRef idx="2">
            <a:schemeClr val="accent2"/>
          </a:lnRef>
          <a:fillRef idx="1">
            <a:schemeClr val="lt1"/>
          </a:fillRef>
          <a:effectRef idx="0">
            <a:schemeClr val="accent2"/>
          </a:effectRef>
          <a:fontRef idx="minor">
            <a:schemeClr val="dk1"/>
          </a:fontRef>
        </p:style>
        <p:txBody>
          <a:bodyPr lIns="72000" tIns="126000" rIns="0" rtlCol="0" anchor="t" anchorCtr="0"/>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・世代、職業など多様な住民がつながりながら活躍できる場と機会の創出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アクティブシニアが活動する機会の創出（子育て支援、経験・技術を活かした後進指導、教育への参加　など）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シニアのビジネスでの活躍支援（起業・ソーシャルビジネス展開など）</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の活動（高齢者見守り、交流イベント、まちづくり）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空き地を活用した園芸・農地の創出、空き家、空き店舗を活用した日常的な交流、イベント・アート等の活動の場の創出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企業・大学等の実証支援（安全性確認やﾏｯﾁﾝｸﾞ等ﾌﾟﾗｯﾄﾌｫｰﾑ整備）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4644196" y="4323692"/>
            <a:ext cx="4424041" cy="216000"/>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人の交流、多様化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スライド番号プレースホルダー 9"/>
          <p:cNvSpPr>
            <a:spLocks noGrp="1"/>
          </p:cNvSpPr>
          <p:nvPr/>
        </p:nvSpPr>
        <p:spPr>
          <a:xfrm>
            <a:off x="7086871" y="659412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2</a:t>
            </a:fld>
            <a:endParaRPr kumimoji="1" lang="ja-JP" altLang="en-US" sz="2000" dirty="0">
              <a:solidFill>
                <a:schemeClr val="tx1"/>
              </a:solidFill>
            </a:endParaRPr>
          </a:p>
        </p:txBody>
      </p:sp>
      <p:sp>
        <p:nvSpPr>
          <p:cNvPr id="11" name="二等辺三角形 10"/>
          <p:cNvSpPr/>
          <p:nvPr/>
        </p:nvSpPr>
        <p:spPr>
          <a:xfrm rot="10800000">
            <a:off x="2410661" y="5970518"/>
            <a:ext cx="4320480" cy="139995"/>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1666022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7771" y="147990"/>
            <a:ext cx="8995412" cy="307777"/>
          </a:xfrm>
          <a:prstGeom prst="rect">
            <a:avLst/>
          </a:prstGeom>
          <a:noFill/>
        </p:spPr>
        <p:txBody>
          <a:bodyPr wrap="square" rtlCol="0">
            <a:sp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en-US" altLang="ja-JP" sz="1400" dirty="0" smtClean="0">
                <a:solidFill>
                  <a:schemeClr val="tx1"/>
                </a:solidFill>
              </a:rPr>
              <a:t>《</a:t>
            </a:r>
            <a:r>
              <a:rPr lang="ja-JP" altLang="en-US" sz="1400" dirty="0" smtClean="0">
                <a:solidFill>
                  <a:schemeClr val="tx1"/>
                </a:solidFill>
              </a:rPr>
              <a:t>ポテンシャルがあり、先行的・モデル的に取組んではどうかと考える地区のイメージ</a:t>
            </a:r>
            <a:r>
              <a:rPr lang="en-US" altLang="ja-JP" sz="1400" dirty="0" smtClean="0">
                <a:solidFill>
                  <a:schemeClr val="tx1"/>
                </a:solidFill>
              </a:rPr>
              <a:t>》</a:t>
            </a:r>
            <a:endParaRPr lang="en-US" altLang="ja-JP" sz="1400" dirty="0">
              <a:solidFill>
                <a:schemeClr val="tx1"/>
              </a:solidFill>
            </a:endParaRPr>
          </a:p>
        </p:txBody>
      </p:sp>
      <p:sp>
        <p:nvSpPr>
          <p:cNvPr id="3" name="テキスト ボックス 2"/>
          <p:cNvSpPr txBox="1"/>
          <p:nvPr/>
        </p:nvSpPr>
        <p:spPr>
          <a:xfrm>
            <a:off x="5940152" y="-5898"/>
            <a:ext cx="3203848"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1400" b="0" dirty="0">
                <a:solidFill>
                  <a:schemeClr val="tx1"/>
                </a:solidFill>
              </a:rPr>
              <a:t>◆</a:t>
            </a:r>
            <a:r>
              <a:rPr lang="ja-JP" altLang="en-US" sz="1400" b="0" dirty="0" smtClean="0">
                <a:solidFill>
                  <a:schemeClr val="tx1"/>
                </a:solidFill>
              </a:rPr>
              <a:t>戦略６◆　具体的な戦略イメージ③</a:t>
            </a:r>
            <a:r>
              <a:rPr lang="ja-JP" altLang="en-US" sz="1400" dirty="0">
                <a:solidFill>
                  <a:schemeClr val="tx1"/>
                </a:solidFill>
              </a:rPr>
              <a:t>　</a:t>
            </a:r>
            <a:endParaRPr lang="en-US" altLang="ja-JP" sz="1400" dirty="0">
              <a:solidFill>
                <a:schemeClr val="tx1"/>
              </a:solidFill>
            </a:endParaRPr>
          </a:p>
        </p:txBody>
      </p:sp>
      <p:sp>
        <p:nvSpPr>
          <p:cNvPr id="6" name="正方形/長方形 5"/>
          <p:cNvSpPr/>
          <p:nvPr/>
        </p:nvSpPr>
        <p:spPr>
          <a:xfrm>
            <a:off x="1489372" y="564514"/>
            <a:ext cx="3234032" cy="371534"/>
          </a:xfrm>
          <a:prstGeom prst="rect">
            <a:avLst/>
          </a:prstGeom>
          <a:solidFill>
            <a:schemeClr val="accent6"/>
          </a:solidFill>
          <a:ln/>
        </p:spPr>
        <p:style>
          <a:lnRef idx="3">
            <a:schemeClr val="lt1"/>
          </a:lnRef>
          <a:fillRef idx="1">
            <a:schemeClr val="accent5"/>
          </a:fillRef>
          <a:effectRef idx="1">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特徴</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5809848" y="564514"/>
            <a:ext cx="3124345" cy="371534"/>
          </a:xfrm>
          <a:prstGeom prst="rect">
            <a:avLst/>
          </a:prstGeom>
          <a:solidFill>
            <a:schemeClr val="accent6"/>
          </a:solidFill>
          <a:ln/>
        </p:spPr>
        <p:style>
          <a:lnRef idx="3">
            <a:schemeClr val="lt1"/>
          </a:lnRef>
          <a:fillRef idx="1">
            <a:schemeClr val="accent5"/>
          </a:fillRef>
          <a:effectRef idx="1">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489371" y="2334176"/>
            <a:ext cx="7440307" cy="1311338"/>
            <a:chOff x="1014446" y="3635841"/>
            <a:chExt cx="4700562" cy="1311338"/>
          </a:xfrm>
        </p:grpSpPr>
        <p:sp>
          <p:nvSpPr>
            <p:cNvPr id="22" name="円/楕円 21"/>
            <p:cNvSpPr/>
            <p:nvPr/>
          </p:nvSpPr>
          <p:spPr>
            <a:xfrm>
              <a:off x="1014446" y="3718193"/>
              <a:ext cx="2043165" cy="1228986"/>
            </a:xfrm>
            <a:prstGeom prst="ellipse">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フローチャート: 処理 22"/>
            <p:cNvSpPr/>
            <p:nvPr/>
          </p:nvSpPr>
          <p:spPr>
            <a:xfrm>
              <a:off x="3743995" y="3635841"/>
              <a:ext cx="1971013" cy="1310848"/>
            </a:xfrm>
            <a:prstGeom prst="flowChartProcess">
              <a:avLst/>
            </a:prstGeom>
            <a:solidFill>
              <a:schemeClr val="bg1"/>
            </a:solidFill>
            <a:ln cmpd="thickThi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・森ノ宮駅周辺・大阪城東側エリア</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門真・寝屋川エリア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（守口市、門真市、寝屋川市）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・枚方市駅周辺エリア（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枚方</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・高槻駅前周辺エリア（高槻市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右矢印 23"/>
            <p:cNvSpPr/>
            <p:nvPr/>
          </p:nvSpPr>
          <p:spPr>
            <a:xfrm>
              <a:off x="3152594" y="3702394"/>
              <a:ext cx="500066" cy="1217301"/>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3" name="グループ化 12"/>
          <p:cNvGrpSpPr/>
          <p:nvPr/>
        </p:nvGrpSpPr>
        <p:grpSpPr>
          <a:xfrm>
            <a:off x="1489372" y="1058260"/>
            <a:ext cx="7439351" cy="1237816"/>
            <a:chOff x="1014447" y="2340793"/>
            <a:chExt cx="4699958" cy="1237816"/>
          </a:xfrm>
        </p:grpSpPr>
        <p:sp>
          <p:nvSpPr>
            <p:cNvPr id="19" name="円/楕円 18"/>
            <p:cNvSpPr/>
            <p:nvPr/>
          </p:nvSpPr>
          <p:spPr>
            <a:xfrm>
              <a:off x="1014447" y="2340793"/>
              <a:ext cx="2043164" cy="1237816"/>
            </a:xfrm>
            <a:prstGeom prst="ellipse">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フローチャート: 処理 19"/>
            <p:cNvSpPr/>
            <p:nvPr/>
          </p:nvSpPr>
          <p:spPr>
            <a:xfrm>
              <a:off x="3743995" y="2414048"/>
              <a:ext cx="1970410" cy="1080120"/>
            </a:xfrm>
            <a:prstGeom prst="flowChartProcess">
              <a:avLst/>
            </a:prstGeom>
            <a:solidFill>
              <a:schemeClr val="bg1"/>
            </a:solidFill>
            <a:ln cmpd="thickThi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・泉北ニュータウン（堺市、和泉市）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・千里ニュータウン（豊中市、吹田市）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・金剛ニュータウン（富田林市）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・狭山ニュータウン（大阪狭山市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右矢印 20"/>
            <p:cNvSpPr/>
            <p:nvPr/>
          </p:nvSpPr>
          <p:spPr>
            <a:xfrm>
              <a:off x="3152594" y="2364163"/>
              <a:ext cx="500066" cy="1214446"/>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4" name="グループ化 13"/>
          <p:cNvGrpSpPr/>
          <p:nvPr/>
        </p:nvGrpSpPr>
        <p:grpSpPr>
          <a:xfrm>
            <a:off x="1489371" y="3791021"/>
            <a:ext cx="7439353" cy="1250744"/>
            <a:chOff x="1014446" y="5187854"/>
            <a:chExt cx="4699959" cy="1250744"/>
          </a:xfrm>
        </p:grpSpPr>
        <p:sp>
          <p:nvSpPr>
            <p:cNvPr id="16" name="円/楕円 15"/>
            <p:cNvSpPr/>
            <p:nvPr/>
          </p:nvSpPr>
          <p:spPr>
            <a:xfrm>
              <a:off x="1014446" y="5200782"/>
              <a:ext cx="2043165" cy="1237816"/>
            </a:xfrm>
            <a:prstGeom prst="ellipse">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フローチャート: 処理 16"/>
            <p:cNvSpPr/>
            <p:nvPr/>
          </p:nvSpPr>
          <p:spPr>
            <a:xfrm>
              <a:off x="3743994" y="5236040"/>
              <a:ext cx="1970411" cy="1080120"/>
            </a:xfrm>
            <a:prstGeom prst="flowChartProcess">
              <a:avLst/>
            </a:prstGeom>
            <a:solidFill>
              <a:schemeClr val="bg1"/>
            </a:solidFill>
            <a:ln cmpd="thickThi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・羽曳が丘エリア（羽曳野市）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・志紀エリア（八尾市）</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・香里が丘エリア（枚方市）</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・岸和田エリア（岸和田市）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・阪南エリア（阪南市）</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右矢印 17"/>
            <p:cNvSpPr/>
            <p:nvPr/>
          </p:nvSpPr>
          <p:spPr>
            <a:xfrm>
              <a:off x="3152594" y="5187854"/>
              <a:ext cx="500066" cy="1214446"/>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テキスト ボックス 24"/>
          <p:cNvSpPr txBox="1"/>
          <p:nvPr/>
        </p:nvSpPr>
        <p:spPr>
          <a:xfrm>
            <a:off x="2169100" y="1081630"/>
            <a:ext cx="1797035"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大規模団地、ニュータウン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633390" y="1349960"/>
            <a:ext cx="3007521" cy="830997"/>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・数千人から数万人規模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・開発から</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年程度経過し、施設・設備が一斉に老朽化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・高齢化の進展、若年世帯の流出が課題</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2128217" y="2416528"/>
            <a:ext cx="1797035"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主要駅周辺・都心部</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1633390" y="2693527"/>
            <a:ext cx="3090016" cy="830997"/>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・主要駅前などの人口密集地</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・事業所や商店、戸建住宅、マンション等が混在</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・利便性を活かし、高齢社会に対応する新たな機能、にぎわいの仕掛けが必要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2135934" y="3812408"/>
            <a:ext cx="1999825" cy="276999"/>
          </a:xfrm>
          <a:prstGeom prst="rect">
            <a:avLst/>
          </a:prstGeom>
          <a:noFill/>
        </p:spPr>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郊外住宅地・旧新市街地</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1633389" y="4066614"/>
            <a:ext cx="3090015" cy="830997"/>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・主要駅から離れた戸建の多い人口密集地</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・戸建での単身高齢者の生活支援体制が必要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・空き家・空き地増によるまちの空洞化が課題</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・可能性と課題がまだら模様に混在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489372" y="5130577"/>
            <a:ext cx="7440308" cy="1542810"/>
            <a:chOff x="1013844" y="5157192"/>
            <a:chExt cx="4700562" cy="1542810"/>
          </a:xfrm>
        </p:grpSpPr>
        <p:sp>
          <p:nvSpPr>
            <p:cNvPr id="35" name="円/楕円 34"/>
            <p:cNvSpPr/>
            <p:nvPr/>
          </p:nvSpPr>
          <p:spPr>
            <a:xfrm>
              <a:off x="1013844" y="5157192"/>
              <a:ext cx="2043165" cy="1542810"/>
            </a:xfrm>
            <a:prstGeom prst="ellipse">
              <a:avLst/>
            </a:prstGeom>
            <a:solidFill>
              <a:schemeClr val="bg1"/>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フローチャート: 処理 35"/>
            <p:cNvSpPr/>
            <p:nvPr/>
          </p:nvSpPr>
          <p:spPr>
            <a:xfrm>
              <a:off x="3743393" y="5236040"/>
              <a:ext cx="1971013" cy="1463962"/>
            </a:xfrm>
            <a:prstGeom prst="flowChartProcess">
              <a:avLst/>
            </a:prstGeom>
            <a:solidFill>
              <a:schemeClr val="bg1"/>
            </a:solidFill>
            <a:ln cmpd="thickThi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・彩都エリア（茨木市・箕面市）</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・箕面森町（箕面市）</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右矢印 36"/>
            <p:cNvSpPr/>
            <p:nvPr/>
          </p:nvSpPr>
          <p:spPr>
            <a:xfrm>
              <a:off x="3151992" y="5168877"/>
              <a:ext cx="500066" cy="1531125"/>
            </a:xfrm>
            <a:prstGeom prst="rightArrow">
              <a:avLst/>
            </a:prstGeom>
            <a:ln/>
          </p:spPr>
          <p:style>
            <a:lnRef idx="1">
              <a:schemeClr val="accent5"/>
            </a:lnRef>
            <a:fillRef idx="2">
              <a:schemeClr val="accent5"/>
            </a:fillRef>
            <a:effectRef idx="1">
              <a:schemeClr val="accent5"/>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テキスト ボックス 37"/>
          <p:cNvSpPr txBox="1"/>
          <p:nvPr/>
        </p:nvSpPr>
        <p:spPr>
          <a:xfrm>
            <a:off x="2246015" y="5143253"/>
            <a:ext cx="1797035"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新しい</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郊外住宅地</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1633390" y="5346564"/>
            <a:ext cx="3090016" cy="1200329"/>
          </a:xfrm>
          <a:prstGeom prst="rect">
            <a:avLst/>
          </a:prstGeom>
          <a:noFill/>
        </p:spPr>
        <p:txBody>
          <a:bodyPr wrap="square" rtlCol="0">
            <a:spAutoFit/>
          </a:bodyPr>
          <a:lstStyle/>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ネットワークなど、超高齢社会対応型の新しい技術基盤が充実している可能性が高い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・バリアフリー対応・環境共生型住宅など最新設備が導入済みあるいは導入が容易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・若年世代を中心に、将来を見越した超高齢社会対応のまちづくりのモデルとなり得る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8473078" y="1934636"/>
            <a:ext cx="455648"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8478545" y="3329925"/>
            <a:ext cx="455648"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8478545" y="4642328"/>
            <a:ext cx="455648"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8473078" y="6130543"/>
            <a:ext cx="455648"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60741" y="557528"/>
            <a:ext cx="1184616" cy="371534"/>
          </a:xfrm>
          <a:prstGeom prst="rect">
            <a:avLst/>
          </a:prstGeom>
          <a:solidFill>
            <a:schemeClr val="accent6"/>
          </a:solidFill>
          <a:ln/>
        </p:spPr>
        <p:style>
          <a:lnRef idx="3">
            <a:schemeClr val="lt1"/>
          </a:lnRef>
          <a:fillRef idx="1">
            <a:schemeClr val="accent5"/>
          </a:fillRef>
          <a:effectRef idx="1">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共通の条件</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137177" y="1058259"/>
            <a:ext cx="1208180" cy="5615127"/>
          </a:xfrm>
          <a:prstGeom prst="roundRect">
            <a:avLst>
              <a:gd name="adj" fmla="val 20687"/>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dirty="0"/>
          </a:p>
        </p:txBody>
      </p:sp>
      <p:sp>
        <p:nvSpPr>
          <p:cNvPr id="46" name="テキスト ボックス 45"/>
          <p:cNvSpPr txBox="1"/>
          <p:nvPr/>
        </p:nvSpPr>
        <p:spPr>
          <a:xfrm>
            <a:off x="115851" y="1123935"/>
            <a:ext cx="1301513" cy="830997"/>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課題意識・積極的な取組み意向のある基礎自治体が存在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115851" y="2133620"/>
            <a:ext cx="1301514" cy="646331"/>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エリア内または周辺に、中核となる医療機関が存在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115118" y="2914426"/>
            <a:ext cx="1302245" cy="646331"/>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大学・研究機関等の積極的な介在が期待できる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115851" y="3865822"/>
            <a:ext cx="1301514" cy="830997"/>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再開発や公的施設の統廃合・移転など“まち”に動きがある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107145" y="4807411"/>
            <a:ext cx="1310220" cy="646331"/>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住宅ストックがあり、既に一定の人口規模がある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107145" y="5568601"/>
            <a:ext cx="1310220" cy="830997"/>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、地域ｺﾐｭﾆﾃｨなどの社会資本がある、または育つ芽がある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9"/>
          <p:cNvSpPr>
            <a:spLocks noGrp="1"/>
          </p:cNvSpPr>
          <p:nvPr/>
        </p:nvSpPr>
        <p:spPr>
          <a:xfrm>
            <a:off x="7029400" y="6538227"/>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3</a:t>
            </a:fld>
            <a:endParaRPr kumimoji="1" lang="ja-JP" altLang="en-US" sz="2000" dirty="0">
              <a:solidFill>
                <a:schemeClr val="tx1"/>
              </a:solidFill>
            </a:endParaRPr>
          </a:p>
        </p:txBody>
      </p:sp>
    </p:spTree>
    <p:extLst>
      <p:ext uri="{BB962C8B-B14F-4D97-AF65-F5344CB8AC3E}">
        <p14:creationId xmlns:p14="http://schemas.microsoft.com/office/powerpoint/2010/main" val="3736770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4771" y="908720"/>
            <a:ext cx="8229600" cy="5472608"/>
          </a:xfrm>
          <a:solidFill>
            <a:schemeClr val="accent6">
              <a:lumMod val="20000"/>
              <a:lumOff val="80000"/>
            </a:schemeClr>
          </a:solidFill>
        </p:spPr>
        <p:txBody>
          <a:bodyPr>
            <a:noAutofit/>
          </a:bodyPr>
          <a:lstStyle/>
          <a:p>
            <a:pPr marL="85725" indent="-85725">
              <a:spcBef>
                <a:spcPts val="1200"/>
              </a:spcBef>
              <a:buNone/>
            </a:pPr>
            <a:r>
              <a:rPr kumimoji="1" lang="ja-JP" altLang="en-US" sz="1600" dirty="0" smtClean="0"/>
              <a:t>・二人とも</a:t>
            </a:r>
            <a:r>
              <a:rPr kumimoji="1" lang="en-US" altLang="ja-JP" sz="1600" dirty="0" smtClean="0"/>
              <a:t>70</a:t>
            </a:r>
            <a:r>
              <a:rPr kumimoji="1" lang="ja-JP" altLang="en-US" sz="1600" dirty="0" smtClean="0"/>
              <a:t>歳を超えた山田一郎さん、花子さん夫妻</a:t>
            </a:r>
            <a:endParaRPr kumimoji="1" lang="en-US" altLang="ja-JP" sz="1600" dirty="0" smtClean="0"/>
          </a:p>
          <a:p>
            <a:pPr marL="85725" indent="-85725">
              <a:spcBef>
                <a:spcPts val="1200"/>
              </a:spcBef>
              <a:buNone/>
            </a:pPr>
            <a:r>
              <a:rPr lang="ja-JP" altLang="en-US" sz="1600" dirty="0" smtClean="0"/>
              <a:t>・</a:t>
            </a:r>
            <a:r>
              <a:rPr kumimoji="1" lang="ja-JP" altLang="en-US" sz="1600" dirty="0" smtClean="0"/>
              <a:t>半年前</a:t>
            </a:r>
            <a:r>
              <a:rPr lang="ja-JP" altLang="en-US" sz="1600" dirty="0" smtClean="0"/>
              <a:t>、民間情報会社と住宅メーカー５社、</a:t>
            </a:r>
            <a:r>
              <a:rPr lang="en-US" altLang="ja-JP" sz="1600" dirty="0" smtClean="0"/>
              <a:t>O</a:t>
            </a:r>
            <a:r>
              <a:rPr lang="ja-JP" altLang="en-US" sz="1600" dirty="0" smtClean="0"/>
              <a:t>大学エイジング研究所が主宰ずる「スマートエイジング・コンシェルジュ・サービス」を利用。持ち家をバリアフリー等高齢者仕様に改修するアドバイスを得て見積もりを依頼。思いの他に高額の費用がかかることが判明。</a:t>
            </a:r>
            <a:endParaRPr lang="en-US" altLang="ja-JP" sz="1600" dirty="0" smtClean="0"/>
          </a:p>
          <a:p>
            <a:pPr marL="85725" indent="-85725">
              <a:spcBef>
                <a:spcPts val="1200"/>
              </a:spcBef>
              <a:buNone/>
            </a:pPr>
            <a:r>
              <a:rPr lang="ja-JP" altLang="en-US" sz="1600" dirty="0" smtClean="0"/>
              <a:t>・同じ区内の市有施設跡地に来春オープンする○○ハウス社のスマートエイジング実証モデルホームへの転居を勧められた。</a:t>
            </a:r>
            <a:endParaRPr lang="en-US" altLang="ja-JP" sz="1600" dirty="0" smtClean="0"/>
          </a:p>
          <a:p>
            <a:pPr marL="85725" indent="-85725">
              <a:spcBef>
                <a:spcPts val="1200"/>
              </a:spcBef>
              <a:buNone/>
            </a:pPr>
            <a:r>
              <a:rPr lang="ja-JP" altLang="en-US" sz="1600" dirty="0" smtClean="0"/>
              <a:t>・愛着のある家を離れるのは辛いが、すぐ近くで、住み慣れた地域に居られる。資金に不安があったが、リバースモーゲージを利用し、さらに、自宅は大学生にシェアハウスとして賃貸すると、年金に加えて、一定の生活資金が確保でき、入居一時金は貯金で賄い、月々の家賃とサービス利用料を払っても、若干余裕があるプランを提示された。保証人引き受け制度も利用できる。</a:t>
            </a:r>
            <a:endParaRPr lang="en-US" altLang="ja-JP" sz="1600" dirty="0" smtClean="0"/>
          </a:p>
          <a:p>
            <a:pPr marL="85725" indent="-85725">
              <a:spcBef>
                <a:spcPts val="1200"/>
              </a:spcBef>
              <a:buNone/>
            </a:pPr>
            <a:r>
              <a:rPr lang="ja-JP" altLang="en-US" sz="1600" dirty="0" smtClean="0"/>
              <a:t>・一時金には、基本的なＩＣＴインフラや見守り・相談サービスの利用料は組み込まれており、オプションを、後から自由に選択追加できるという。</a:t>
            </a:r>
            <a:endParaRPr lang="en-US" altLang="ja-JP" sz="1600" dirty="0" smtClean="0"/>
          </a:p>
          <a:p>
            <a:pPr marL="85725" indent="-85725">
              <a:spcBef>
                <a:spcPts val="1200"/>
              </a:spcBef>
              <a:buNone/>
            </a:pPr>
            <a:r>
              <a:rPr lang="ja-JP" altLang="en-US" sz="1600" dirty="0" smtClean="0"/>
              <a:t>・アンケートに協力したり、自分のヘルスケアデータを提供するなど企業等の実証事業に協力すると、タダで使える物やサービスなどの特典も豊富。</a:t>
            </a:r>
            <a:endParaRPr lang="en-US" altLang="ja-JP" sz="1600" dirty="0" smtClean="0"/>
          </a:p>
          <a:p>
            <a:pPr marL="85725" indent="-85725">
              <a:spcBef>
                <a:spcPts val="1200"/>
              </a:spcBef>
              <a:buNone/>
            </a:pPr>
            <a:r>
              <a:rPr lang="ja-JP" altLang="en-US" sz="1600" dirty="0" smtClean="0"/>
              <a:t>・「モルモットにされてたまるか」と不満気だった一郎さんも、元来の新しい物好きと、一言言いたがりの性格が相俟って、すっかり実証モニターにはまっている。自分の意見で改良された製品やサービスが全国や場合によってはアジアの高齢者にも販売されると思うと、やりがいがある。</a:t>
            </a:r>
            <a:endParaRPr lang="en-US" altLang="ja-JP" sz="1600" dirty="0" smtClean="0"/>
          </a:p>
        </p:txBody>
      </p:sp>
      <p:sp>
        <p:nvSpPr>
          <p:cNvPr id="4" name="テキスト ボックス 3"/>
          <p:cNvSpPr txBox="1"/>
          <p:nvPr/>
        </p:nvSpPr>
        <p:spPr>
          <a:xfrm>
            <a:off x="179511" y="395372"/>
            <a:ext cx="8903811" cy="338554"/>
          </a:xfrm>
          <a:prstGeom prst="rect">
            <a:avLst/>
          </a:prstGeom>
          <a:noFill/>
        </p:spPr>
        <p:txBody>
          <a:bodyPr wrap="square" rtlCol="0">
            <a:sp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ja-JP" altLang="en-US" u="none" dirty="0" smtClean="0">
                <a:solidFill>
                  <a:schemeClr val="tx1"/>
                </a:solidFill>
              </a:rPr>
              <a:t>スマートエイジング</a:t>
            </a:r>
            <a:r>
              <a:rPr lang="ja-JP" altLang="en-US" u="none" dirty="0">
                <a:solidFill>
                  <a:schemeClr val="tx1"/>
                </a:solidFill>
              </a:rPr>
              <a:t>・シティでの生活　～山田さん夫妻の場合</a:t>
            </a:r>
            <a:r>
              <a:rPr lang="ja-JP" altLang="en-US" u="none" dirty="0" smtClean="0">
                <a:solidFill>
                  <a:schemeClr val="tx1"/>
                </a:solidFill>
              </a:rPr>
              <a:t>～</a:t>
            </a:r>
            <a:endParaRPr lang="en-US" altLang="ja-JP" dirty="0">
              <a:solidFill>
                <a:schemeClr val="tx1"/>
              </a:solidFill>
            </a:endParaRPr>
          </a:p>
        </p:txBody>
      </p:sp>
      <p:sp>
        <p:nvSpPr>
          <p:cNvPr id="5" name="スライド番号プレースホルダー 9"/>
          <p:cNvSpPr>
            <a:spLocks noGrp="1"/>
          </p:cNvSpPr>
          <p:nvPr/>
        </p:nvSpPr>
        <p:spPr>
          <a:xfrm>
            <a:off x="7010400"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4</a:t>
            </a:fld>
            <a:endParaRPr kumimoji="1" lang="ja-JP" altLang="en-US" sz="2000" dirty="0">
              <a:solidFill>
                <a:schemeClr val="tx1"/>
              </a:solidFill>
            </a:endParaRPr>
          </a:p>
        </p:txBody>
      </p:sp>
      <p:sp>
        <p:nvSpPr>
          <p:cNvPr id="6" name="テキスト ボックス 5"/>
          <p:cNvSpPr txBox="1"/>
          <p:nvPr/>
        </p:nvSpPr>
        <p:spPr>
          <a:xfrm>
            <a:off x="0" y="-5898"/>
            <a:ext cx="914400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1400" b="0" dirty="0">
                <a:solidFill>
                  <a:schemeClr val="tx1"/>
                </a:solidFill>
              </a:rPr>
              <a:t>◆</a:t>
            </a:r>
            <a:r>
              <a:rPr lang="ja-JP" altLang="en-US" sz="1400" b="0" dirty="0" smtClean="0">
                <a:solidFill>
                  <a:schemeClr val="tx1"/>
                </a:solidFill>
              </a:rPr>
              <a:t>戦略６◆　参考①</a:t>
            </a:r>
            <a:r>
              <a:rPr lang="ja-JP" altLang="en-US" sz="1400" dirty="0">
                <a:solidFill>
                  <a:schemeClr val="tx1"/>
                </a:solidFill>
              </a:rPr>
              <a:t>　</a:t>
            </a:r>
            <a:endParaRPr lang="en-US" altLang="ja-JP" sz="1400" dirty="0">
              <a:solidFill>
                <a:schemeClr val="tx1"/>
              </a:solidFill>
            </a:endParaRPr>
          </a:p>
        </p:txBody>
      </p:sp>
      <p:sp>
        <p:nvSpPr>
          <p:cNvPr id="7" name="正方形/長方形 6"/>
          <p:cNvSpPr/>
          <p:nvPr/>
        </p:nvSpPr>
        <p:spPr>
          <a:xfrm>
            <a:off x="160170" y="352425"/>
            <a:ext cx="8876326" cy="6140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 name="直線コネクタ 7"/>
          <p:cNvCxnSpPr/>
          <p:nvPr/>
        </p:nvCxnSpPr>
        <p:spPr>
          <a:xfrm>
            <a:off x="198438" y="725991"/>
            <a:ext cx="8837612"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557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1" y="251356"/>
            <a:ext cx="8903811" cy="338554"/>
          </a:xfrm>
          <a:prstGeom prst="rect">
            <a:avLst/>
          </a:prstGeom>
          <a:noFill/>
        </p:spPr>
        <p:txBody>
          <a:bodyPr wrap="square" rtlCol="0">
            <a:spAutoFit/>
          </a:bodyPr>
          <a:lstStyle>
            <a:defPPr>
              <a:defRPr lang="ja-JP"/>
            </a:defPPr>
            <a:lvl1pPr marL="182563" indent="-182563">
              <a:spcBef>
                <a:spcPts val="1200"/>
              </a:spcBef>
              <a:defRPr sz="1600" u="sng">
                <a:solidFill>
                  <a:srgbClr val="FF0000"/>
                </a:solidFill>
                <a:latin typeface="Meiryo UI" pitchFamily="50" charset="-128"/>
                <a:ea typeface="Meiryo UI" pitchFamily="50" charset="-128"/>
                <a:cs typeface="Meiryo UI" pitchFamily="50" charset="-128"/>
              </a:defRPr>
            </a:lvl1pPr>
          </a:lstStyle>
          <a:p>
            <a:r>
              <a:rPr lang="ja-JP" altLang="en-US" u="none" dirty="0" smtClean="0">
                <a:solidFill>
                  <a:schemeClr val="tx1"/>
                </a:solidFill>
              </a:rPr>
              <a:t>スマートエイジング</a:t>
            </a:r>
            <a:r>
              <a:rPr lang="ja-JP" altLang="en-US" u="none" dirty="0">
                <a:solidFill>
                  <a:schemeClr val="tx1"/>
                </a:solidFill>
              </a:rPr>
              <a:t>・シティでの生活　～山田さん夫妻の場合・ある１日</a:t>
            </a:r>
            <a:r>
              <a:rPr lang="ja-JP" altLang="en-US" u="none" dirty="0" smtClean="0">
                <a:solidFill>
                  <a:schemeClr val="tx1"/>
                </a:solidFill>
              </a:rPr>
              <a:t>～</a:t>
            </a:r>
            <a:endParaRPr lang="en-US" altLang="ja-JP" u="none"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660944429"/>
              </p:ext>
            </p:extLst>
          </p:nvPr>
        </p:nvGraphicFramePr>
        <p:xfrm>
          <a:off x="167215" y="607890"/>
          <a:ext cx="4380059" cy="5882038"/>
        </p:xfrm>
        <a:graphic>
          <a:graphicData uri="http://schemas.openxmlformats.org/drawingml/2006/table">
            <a:tbl>
              <a:tblPr bandRow="1">
                <a:tableStyleId>{5C22544A-7EE6-4342-B048-85BDC9FD1C3A}</a:tableStyleId>
              </a:tblPr>
              <a:tblGrid>
                <a:gridCol w="713436"/>
                <a:gridCol w="3666623"/>
              </a:tblGrid>
              <a:tr h="370840">
                <a:tc>
                  <a:txBody>
                    <a:bodyPr/>
                    <a:lstStyle/>
                    <a:p>
                      <a:r>
                        <a:rPr lang="ja-JP" altLang="en-US" sz="1200" dirty="0" smtClean="0"/>
                        <a:t>６：００</a:t>
                      </a:r>
                      <a:endParaRPr kumimoji="1" lang="ja-JP" altLang="en-US" sz="1200" dirty="0"/>
                    </a:p>
                  </a:txBody>
                  <a:tcPr/>
                </a:tc>
                <a:tc>
                  <a:txBody>
                    <a:bodyPr/>
                    <a:lstStyle/>
                    <a:p>
                      <a:pPr marL="61913" indent="-61913"/>
                      <a:r>
                        <a:rPr kumimoji="1" lang="ja-JP" altLang="en-US" sz="1200" dirty="0" smtClean="0"/>
                        <a:t>・</a:t>
                      </a:r>
                      <a:r>
                        <a:rPr lang="ja-JP" altLang="en-US" sz="1200" dirty="0" smtClean="0"/>
                        <a:t>睡眠時脈拍、脳波、血圧等を自動蓄積・</a:t>
                      </a:r>
                      <a:r>
                        <a:rPr lang="en-US" altLang="ja-JP" sz="1200" dirty="0" smtClean="0"/>
                        <a:t/>
                      </a:r>
                      <a:br>
                        <a:rPr lang="en-US" altLang="ja-JP" sz="1200" dirty="0" smtClean="0"/>
                      </a:br>
                      <a:r>
                        <a:rPr lang="ja-JP" altLang="en-US" sz="1200" dirty="0" smtClean="0"/>
                        <a:t>転送機能付測定器で測定しヘルス・チェック</a:t>
                      </a:r>
                      <a:endParaRPr lang="en-US" altLang="ja-JP" sz="1200" dirty="0" smtClean="0"/>
                    </a:p>
                    <a:p>
                      <a:pPr marL="61913" marR="0" indent="-61913"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r>
                        <a:rPr lang="ja-JP" altLang="en-US" sz="1200" dirty="0" smtClean="0"/>
                        <a:t>配食サービスで管理栄養士による糖尿病</a:t>
                      </a:r>
                      <a:r>
                        <a:rPr lang="en-US" altLang="ja-JP" sz="1200" dirty="0" smtClean="0"/>
                        <a:t/>
                      </a:r>
                      <a:br>
                        <a:rPr lang="en-US" altLang="ja-JP" sz="1200" dirty="0" smtClean="0"/>
                      </a:br>
                      <a:r>
                        <a:rPr lang="ja-JP" altLang="en-US" sz="1200" dirty="0" smtClean="0"/>
                        <a:t>重症化予防疾病管理食や健康維持食を利用</a:t>
                      </a:r>
                      <a:endParaRPr lang="en-US" altLang="ja-JP" sz="1200" dirty="0" smtClean="0"/>
                    </a:p>
                    <a:p>
                      <a:pPr marL="61913" indent="-61913"/>
                      <a:r>
                        <a:rPr kumimoji="1" lang="ja-JP" altLang="en-US" sz="1200" dirty="0" smtClean="0"/>
                        <a:t>・</a:t>
                      </a:r>
                      <a:r>
                        <a:rPr lang="ja-JP" altLang="en-US" sz="1200" dirty="0" smtClean="0"/>
                        <a:t>かかりつけ医にも相談し、サプリメント</a:t>
                      </a:r>
                      <a:r>
                        <a:rPr lang="en-US" altLang="ja-JP" sz="1200" dirty="0" smtClean="0"/>
                        <a:t/>
                      </a:r>
                      <a:br>
                        <a:rPr lang="en-US" altLang="ja-JP" sz="1200" dirty="0" smtClean="0"/>
                      </a:br>
                      <a:r>
                        <a:rPr lang="ja-JP" altLang="en-US" sz="1200" dirty="0" smtClean="0"/>
                        <a:t>で微量成分を補助</a:t>
                      </a:r>
                      <a:endParaRPr lang="en-US" altLang="ja-JP" sz="1200" dirty="0" smtClean="0"/>
                    </a:p>
                    <a:p>
                      <a:pPr marL="61913" indent="-61913"/>
                      <a:r>
                        <a:rPr kumimoji="1" lang="ja-JP" altLang="en-US" sz="1200" dirty="0" smtClean="0"/>
                        <a:t>・</a:t>
                      </a:r>
                      <a:r>
                        <a:rPr lang="ja-JP" altLang="en-US" sz="1200" dirty="0" smtClean="0"/>
                        <a:t>アラーム付処方薬自動配送シューター</a:t>
                      </a:r>
                      <a:r>
                        <a:rPr lang="en-US" altLang="ja-JP" sz="1200" dirty="0" smtClean="0"/>
                        <a:t/>
                      </a:r>
                      <a:br>
                        <a:rPr lang="en-US" altLang="ja-JP" sz="1200" dirty="0" smtClean="0"/>
                      </a:br>
                      <a:r>
                        <a:rPr lang="ja-JP" altLang="en-US" sz="1200" dirty="0" smtClean="0"/>
                        <a:t>で服薬忘れなし</a:t>
                      </a:r>
                      <a:endParaRPr lang="en-US" altLang="ja-JP" sz="1200" dirty="0" smtClean="0"/>
                    </a:p>
                    <a:p>
                      <a:pPr marL="61913" indent="-61913"/>
                      <a:r>
                        <a:rPr kumimoji="1" lang="ja-JP" altLang="en-US" sz="1200" dirty="0" smtClean="0"/>
                        <a:t>・</a:t>
                      </a:r>
                      <a:r>
                        <a:rPr lang="ja-JP" altLang="en-US" sz="1200" dirty="0" smtClean="0"/>
                        <a:t>○○社の簡易尿検査機能等の付いたインテリ</a:t>
                      </a:r>
                      <a:r>
                        <a:rPr lang="en-US" altLang="ja-JP" sz="1200" dirty="0" smtClean="0"/>
                        <a:t/>
                      </a:r>
                      <a:br>
                        <a:rPr lang="en-US" altLang="ja-JP" sz="1200" dirty="0" smtClean="0"/>
                      </a:br>
                      <a:r>
                        <a:rPr lang="ja-JP" altLang="en-US" sz="1200" dirty="0" smtClean="0"/>
                        <a:t>ジェント・トイレをモニター利用</a:t>
                      </a:r>
                      <a:endParaRPr lang="en-US" altLang="ja-JP" sz="1200" dirty="0" smtClean="0"/>
                    </a:p>
                    <a:p>
                      <a:pPr marL="61913" marR="0" indent="-61913"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r>
                        <a:rPr lang="ja-JP" altLang="en-US" sz="1200" dirty="0" smtClean="0"/>
                        <a:t>ゴミは、分別自動シューターへ</a:t>
                      </a:r>
                      <a:endParaRPr lang="en-US" altLang="ja-JP" sz="1200" dirty="0" smtClean="0"/>
                    </a:p>
                  </a:txBody>
                  <a:tcPr/>
                </a:tc>
              </a:tr>
              <a:tr h="717990">
                <a:tc>
                  <a:txBody>
                    <a:bodyPr/>
                    <a:lstStyle/>
                    <a:p>
                      <a:r>
                        <a:rPr lang="ja-JP" altLang="en-US" sz="1200" dirty="0" smtClean="0"/>
                        <a:t>７：３０</a:t>
                      </a:r>
                      <a:endParaRPr kumimoji="1" lang="ja-JP" altLang="en-US" sz="1200" dirty="0"/>
                    </a:p>
                  </a:txBody>
                  <a:tcPr/>
                </a:tc>
                <a:tc>
                  <a:txBody>
                    <a:bodyPr/>
                    <a:lstStyle/>
                    <a:p>
                      <a:pPr marL="49213" marR="0" indent="-49213" algn="l" defTabSz="914400" rtl="0" eaLnBrk="1" fontAlgn="auto" latinLnBrk="0" hangingPunct="1">
                        <a:lnSpc>
                          <a:spcPct val="100000"/>
                        </a:lnSpc>
                        <a:spcBef>
                          <a:spcPts val="0"/>
                        </a:spcBef>
                        <a:spcAft>
                          <a:spcPts val="0"/>
                        </a:spcAft>
                        <a:buClrTx/>
                        <a:buSzTx/>
                        <a:buFontTx/>
                        <a:buNone/>
                        <a:tabLst/>
                        <a:defRPr/>
                      </a:pPr>
                      <a:r>
                        <a:rPr lang="ja-JP" altLang="en-US" sz="1200" dirty="0" smtClean="0"/>
                        <a:t>・モニターを見ながら専門医監修○○ジム</a:t>
                      </a:r>
                      <a:r>
                        <a:rPr lang="en-US" altLang="ja-JP" sz="1200" dirty="0" smtClean="0"/>
                        <a:t/>
                      </a:r>
                      <a:br>
                        <a:rPr lang="en-US" altLang="ja-JP" sz="1200" dirty="0" smtClean="0"/>
                      </a:br>
                      <a:r>
                        <a:rPr lang="ja-JP" altLang="en-US" sz="1200" dirty="0" smtClean="0"/>
                        <a:t>によるオーダーメイド・プログラムで運動</a:t>
                      </a:r>
                    </a:p>
                  </a:txBody>
                  <a:tcPr/>
                </a:tc>
              </a:tr>
              <a:tr h="764846">
                <a:tc>
                  <a:txBody>
                    <a:bodyPr/>
                    <a:lstStyle/>
                    <a:p>
                      <a:r>
                        <a:rPr lang="ja-JP" altLang="en-US" sz="1200" dirty="0" smtClean="0"/>
                        <a:t>９：００</a:t>
                      </a:r>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・ＩＤ管理で診察券・保険証不要の</a:t>
                      </a:r>
                      <a:r>
                        <a:rPr lang="en-US" altLang="ja-JP" sz="1200" dirty="0" smtClean="0"/>
                        <a:t/>
                      </a:r>
                      <a:br>
                        <a:rPr lang="en-US" altLang="ja-JP" sz="1200" dirty="0" smtClean="0"/>
                      </a:br>
                      <a:r>
                        <a:rPr lang="ja-JP" altLang="en-US" sz="1200" dirty="0" smtClean="0"/>
                        <a:t>診察予約</a:t>
                      </a:r>
                    </a:p>
                  </a:txBody>
                  <a:tcPr/>
                </a:tc>
              </a:tr>
              <a:tr h="1107362">
                <a:tc>
                  <a:txBody>
                    <a:bodyPr/>
                    <a:lstStyle/>
                    <a:p>
                      <a:r>
                        <a:rPr lang="ja-JP" altLang="en-US" sz="1200" dirty="0" smtClean="0"/>
                        <a:t>９：３０</a:t>
                      </a:r>
                      <a:endParaRPr kumimoji="1" lang="ja-JP" altLang="en-US" sz="1200" dirty="0"/>
                    </a:p>
                  </a:txBody>
                  <a:tcPr/>
                </a:tc>
                <a:tc>
                  <a:txBody>
                    <a:bodyPr/>
                    <a:lstStyle/>
                    <a:p>
                      <a:pPr marL="61913" indent="-61913">
                        <a:buFont typeface="Arial" pitchFamily="34" charset="0"/>
                        <a:buNone/>
                      </a:pPr>
                      <a:r>
                        <a:rPr lang="ja-JP" altLang="en-US" sz="1200" dirty="0" smtClean="0"/>
                        <a:t>・診療時間内は通院と同様に利用できる</a:t>
                      </a:r>
                      <a:r>
                        <a:rPr lang="en-US" altLang="ja-JP" sz="1200" dirty="0" smtClean="0"/>
                        <a:t/>
                      </a:r>
                      <a:br>
                        <a:rPr lang="en-US" altLang="ja-JP" sz="1200" dirty="0" smtClean="0"/>
                      </a:br>
                      <a:r>
                        <a:rPr lang="ja-JP" altLang="en-US" sz="1200" dirty="0" smtClean="0"/>
                        <a:t>テレビ電話遠隔対面診療でかかりつけ</a:t>
                      </a:r>
                      <a:r>
                        <a:rPr lang="en-US" altLang="ja-JP" sz="1200" dirty="0" smtClean="0"/>
                        <a:t/>
                      </a:r>
                      <a:br>
                        <a:rPr lang="en-US" altLang="ja-JP" sz="1200" dirty="0" smtClean="0"/>
                      </a:br>
                      <a:r>
                        <a:rPr lang="ja-JP" altLang="en-US" sz="1200" dirty="0" smtClean="0"/>
                        <a:t>医を受診</a:t>
                      </a:r>
                      <a:endParaRPr lang="en-US" altLang="ja-JP" sz="1200" dirty="0" smtClean="0"/>
                    </a:p>
                    <a:p>
                      <a:pPr marL="136525" indent="-136525">
                        <a:buFont typeface="Arial" pitchFamily="34" charset="0"/>
                        <a:buNone/>
                      </a:pPr>
                      <a:r>
                        <a:rPr lang="en-US" altLang="ja-JP" sz="1200" dirty="0" smtClean="0"/>
                        <a:t>※</a:t>
                      </a:r>
                      <a:r>
                        <a:rPr lang="ja-JP" altLang="en-US" sz="1200" dirty="0" smtClean="0"/>
                        <a:t>ＰＨＲで、プロフィールに加え、診療情報、</a:t>
                      </a:r>
                      <a:r>
                        <a:rPr lang="en-US" altLang="ja-JP" sz="1200" dirty="0" smtClean="0"/>
                        <a:t/>
                      </a:r>
                      <a:br>
                        <a:rPr lang="en-US" altLang="ja-JP" sz="1200" dirty="0" smtClean="0"/>
                      </a:br>
                      <a:r>
                        <a:rPr lang="ja-JP" altLang="en-US" sz="1200" dirty="0" smtClean="0"/>
                        <a:t>処方履歴等を記録、関係者間で共有</a:t>
                      </a:r>
                    </a:p>
                  </a:txBody>
                  <a:tcPr/>
                </a:tc>
              </a:tr>
              <a:tr h="370840">
                <a:tc>
                  <a:txBody>
                    <a:bodyPr/>
                    <a:lstStyle/>
                    <a:p>
                      <a:r>
                        <a:rPr lang="ja-JP" altLang="en-US" sz="1200" dirty="0" smtClean="0"/>
                        <a:t>１１：００</a:t>
                      </a:r>
                      <a:endParaRPr kumimoji="1" lang="ja-JP" altLang="en-US" sz="1200" dirty="0"/>
                    </a:p>
                  </a:txBody>
                  <a:tcPr/>
                </a:tc>
                <a:tc>
                  <a:txBody>
                    <a:bodyPr/>
                    <a:lstStyle/>
                    <a:p>
                      <a:pPr marL="36513" indent="-36513">
                        <a:buFont typeface="Arial" pitchFamily="34" charset="0"/>
                        <a:buNone/>
                      </a:pPr>
                      <a:r>
                        <a:rPr lang="ja-JP" altLang="en-US" sz="1200" dirty="0" smtClean="0"/>
                        <a:t>・眼科を探そうと、○○メディカル・サービスで、経歴や専門領域、これまでの診療実績、検査機能、施設設備情報等、詳細な医師や病院の情報を検索閲覧</a:t>
                      </a:r>
                      <a:endParaRPr lang="en-US" altLang="ja-JP" sz="1200" dirty="0" smtClean="0"/>
                    </a:p>
                    <a:p>
                      <a:pPr marL="36513" indent="-36513">
                        <a:buFont typeface="Arial" pitchFamily="34" charset="0"/>
                        <a:buNone/>
                      </a:pPr>
                      <a:endParaRPr lang="en-US" altLang="ja-JP" sz="1200" dirty="0" smtClean="0"/>
                    </a:p>
                    <a:p>
                      <a:pPr marL="36513" indent="-36513">
                        <a:buFont typeface="Arial" pitchFamily="34" charset="0"/>
                        <a:buNone/>
                      </a:pPr>
                      <a:endParaRPr lang="en-US" altLang="ja-JP" sz="1200" dirty="0" smtClean="0"/>
                    </a:p>
                    <a:p>
                      <a:pPr marL="36513" indent="-36513">
                        <a:buFont typeface="Arial" pitchFamily="34" charset="0"/>
                        <a:buNone/>
                      </a:pPr>
                      <a:endParaRPr lang="ja-JP" altLang="en-US" sz="1200" dirty="0" smtClean="0"/>
                    </a:p>
                  </a:txBody>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689549105"/>
              </p:ext>
            </p:extLst>
          </p:nvPr>
        </p:nvGraphicFramePr>
        <p:xfrm>
          <a:off x="4703264" y="600532"/>
          <a:ext cx="4380059" cy="6212844"/>
        </p:xfrm>
        <a:graphic>
          <a:graphicData uri="http://schemas.openxmlformats.org/drawingml/2006/table">
            <a:tbl>
              <a:tblPr bandRow="1">
                <a:tableStyleId>{5C22544A-7EE6-4342-B048-85BDC9FD1C3A}</a:tableStyleId>
              </a:tblPr>
              <a:tblGrid>
                <a:gridCol w="713436"/>
                <a:gridCol w="3666623"/>
              </a:tblGrid>
              <a:tr h="796986">
                <a:tc>
                  <a:txBody>
                    <a:bodyPr/>
                    <a:lstStyle/>
                    <a:p>
                      <a:r>
                        <a:rPr lang="ja-JP" altLang="en-US" sz="1200" dirty="0" smtClean="0"/>
                        <a:t>１２：００</a:t>
                      </a:r>
                      <a:endParaRPr kumimoji="1" lang="ja-JP" altLang="en-US" sz="1200" dirty="0"/>
                    </a:p>
                  </a:txBody>
                  <a:tcPr/>
                </a:tc>
                <a:tc>
                  <a:txBody>
                    <a:bodyPr/>
                    <a:lstStyle/>
                    <a:p>
                      <a:pPr marL="61913" indent="-61913">
                        <a:buFont typeface="Arial" pitchFamily="34" charset="0"/>
                        <a:buNone/>
                      </a:pPr>
                      <a:r>
                        <a:rPr lang="ja-JP" altLang="en-US" sz="1200" dirty="0" smtClean="0"/>
                        <a:t>・花子さんは、昨晩予約したオンデマンド・コミュニティ・バスで、○○カフェへ</a:t>
                      </a:r>
                      <a:endParaRPr lang="en-US" altLang="ja-JP" sz="1200" dirty="0" smtClean="0"/>
                    </a:p>
                    <a:p>
                      <a:pPr marL="209550" indent="-123825">
                        <a:buFont typeface="Arial" pitchFamily="34" charset="0"/>
                        <a:buNone/>
                      </a:pPr>
                      <a:r>
                        <a:rPr lang="en-US" altLang="ja-JP" sz="1200" dirty="0" smtClean="0"/>
                        <a:t>※</a:t>
                      </a:r>
                      <a:r>
                        <a:rPr lang="ja-JP" altLang="en-US" sz="1200" dirty="0" smtClean="0"/>
                        <a:t>○○カフェは、ヘルスケア・データを共有し、お勧めランチと食後の服薬を提供</a:t>
                      </a:r>
                      <a:endParaRPr lang="en-US" altLang="ja-JP" sz="1200" dirty="0" smtClean="0"/>
                    </a:p>
                  </a:txBody>
                  <a:tcPr/>
                </a:tc>
              </a:tr>
              <a:tr h="974094">
                <a:tc>
                  <a:txBody>
                    <a:bodyPr/>
                    <a:lstStyle/>
                    <a:p>
                      <a:r>
                        <a:rPr lang="ja-JP" altLang="en-US" sz="1200" dirty="0" smtClean="0"/>
                        <a:t>１２：３０　</a:t>
                      </a:r>
                      <a:endParaRPr kumimoji="1" lang="ja-JP" altLang="en-US" sz="1200" dirty="0"/>
                    </a:p>
                  </a:txBody>
                  <a:tcPr/>
                </a:tc>
                <a:tc>
                  <a:txBody>
                    <a:bodyPr/>
                    <a:lstStyle/>
                    <a:p>
                      <a:pPr marL="61913" indent="-61913">
                        <a:buFont typeface="Arial" pitchFamily="34" charset="0"/>
                        <a:buNone/>
                      </a:pPr>
                      <a:r>
                        <a:rPr lang="ja-JP" altLang="en-US" sz="1200" dirty="0" smtClean="0"/>
                        <a:t>・一郎さんは、マンション住人がシェア</a:t>
                      </a:r>
                      <a:r>
                        <a:rPr lang="en-US" altLang="ja-JP" sz="1200" dirty="0" smtClean="0"/>
                        <a:t/>
                      </a:r>
                      <a:br>
                        <a:rPr lang="en-US" altLang="ja-JP" sz="1200" dirty="0" smtClean="0"/>
                      </a:br>
                      <a:r>
                        <a:rPr lang="ja-JP" altLang="en-US" sz="1200" dirty="0" smtClean="0"/>
                        <a:t>リングする、パーソナル・モビリティ</a:t>
                      </a:r>
                      <a:r>
                        <a:rPr lang="en-US" altLang="ja-JP" sz="1200" dirty="0" smtClean="0"/>
                        <a:t/>
                      </a:r>
                      <a:br>
                        <a:rPr lang="en-US" altLang="ja-JP" sz="1200" dirty="0" smtClean="0"/>
                      </a:br>
                      <a:r>
                        <a:rPr lang="ja-JP" altLang="en-US" sz="1200" dirty="0" smtClean="0"/>
                        <a:t>“ＥＶ２人乗り自動運転付小型カー”で、</a:t>
                      </a:r>
                      <a:r>
                        <a:rPr lang="en-US" altLang="ja-JP" sz="1200" dirty="0" smtClean="0"/>
                        <a:t/>
                      </a:r>
                      <a:br>
                        <a:rPr lang="en-US" altLang="ja-JP" sz="1200" dirty="0" smtClean="0"/>
                      </a:br>
                      <a:r>
                        <a:rPr lang="ja-JP" altLang="en-US" sz="1200" dirty="0" smtClean="0"/>
                        <a:t>○○社へ。昼食付の新製品実証モニ</a:t>
                      </a:r>
                      <a:r>
                        <a:rPr lang="en-US" altLang="ja-JP" sz="1200" dirty="0" smtClean="0"/>
                        <a:t/>
                      </a:r>
                      <a:br>
                        <a:rPr lang="en-US" altLang="ja-JP" sz="1200" dirty="0" smtClean="0"/>
                      </a:br>
                      <a:r>
                        <a:rPr lang="ja-JP" altLang="en-US" sz="1200" dirty="0" smtClean="0"/>
                        <a:t>ター会議に参加。</a:t>
                      </a:r>
                      <a:endParaRPr lang="en-US" altLang="ja-JP" sz="1200" dirty="0" smtClean="0"/>
                    </a:p>
                  </a:txBody>
                  <a:tcPr/>
                </a:tc>
              </a:tr>
              <a:tr h="619878">
                <a:tc>
                  <a:txBody>
                    <a:bodyPr/>
                    <a:lstStyle/>
                    <a:p>
                      <a:r>
                        <a:rPr lang="ja-JP" altLang="en-US" sz="1200" dirty="0" smtClean="0"/>
                        <a:t>１４：００</a:t>
                      </a:r>
                      <a:endParaRPr kumimoji="1" lang="ja-JP" altLang="en-US" sz="1200" dirty="0"/>
                    </a:p>
                  </a:txBody>
                  <a:tcPr/>
                </a:tc>
                <a:tc>
                  <a:txBody>
                    <a:bodyPr/>
                    <a:lstStyle/>
                    <a:p>
                      <a:pPr marL="49213" marR="0" indent="-49213" algn="l" defTabSz="914400" rtl="0" eaLnBrk="1" fontAlgn="auto" latinLnBrk="0" hangingPunct="1">
                        <a:lnSpc>
                          <a:spcPct val="100000"/>
                        </a:lnSpc>
                        <a:spcBef>
                          <a:spcPts val="0"/>
                        </a:spcBef>
                        <a:spcAft>
                          <a:spcPts val="0"/>
                        </a:spcAft>
                        <a:buClrTx/>
                        <a:buSzTx/>
                        <a:buFontTx/>
                        <a:buNone/>
                        <a:tabLst/>
                        <a:defRPr/>
                      </a:pPr>
                      <a:r>
                        <a:rPr lang="ja-JP" altLang="en-US" sz="1200" dirty="0" smtClean="0"/>
                        <a:t>・花子さんは、スーパーに行き、</a:t>
                      </a:r>
                      <a:r>
                        <a:rPr lang="en-US" altLang="ja-JP" sz="1200" dirty="0" smtClean="0"/>
                        <a:t/>
                      </a:r>
                      <a:br>
                        <a:rPr lang="en-US" altLang="ja-JP" sz="1200" dirty="0" smtClean="0"/>
                      </a:br>
                      <a:r>
                        <a:rPr lang="ja-JP" altLang="en-US" sz="1200" dirty="0" smtClean="0"/>
                        <a:t>キャッシュ・フリーで買い物。</a:t>
                      </a:r>
                      <a:r>
                        <a:rPr lang="en-US" altLang="ja-JP" sz="1200" dirty="0" smtClean="0"/>
                        <a:t/>
                      </a:r>
                      <a:br>
                        <a:rPr lang="en-US" altLang="ja-JP" sz="1200" dirty="0" smtClean="0"/>
                      </a:br>
                      <a:r>
                        <a:rPr lang="ja-JP" altLang="en-US" sz="1200" dirty="0" smtClean="0"/>
                        <a:t>配達を申し込む。</a:t>
                      </a:r>
                      <a:endParaRPr lang="en-US" altLang="ja-JP" sz="1200" dirty="0" smtClean="0"/>
                    </a:p>
                  </a:txBody>
                  <a:tcPr/>
                </a:tc>
              </a:tr>
              <a:tr h="639175">
                <a:tc>
                  <a:txBody>
                    <a:bodyPr/>
                    <a:lstStyle/>
                    <a:p>
                      <a:r>
                        <a:rPr lang="ja-JP" altLang="en-US" sz="1200" dirty="0" smtClean="0"/>
                        <a:t>１５：３０</a:t>
                      </a:r>
                      <a:endParaRPr kumimoji="1" lang="ja-JP" altLang="en-US" sz="1200" dirty="0"/>
                    </a:p>
                  </a:txBody>
                  <a:tcPr/>
                </a:tc>
                <a:tc>
                  <a:txBody>
                    <a:bodyPr/>
                    <a:lstStyle/>
                    <a:p>
                      <a:pPr marL="61913" marR="0" indent="-61913" algn="l" defTabSz="914400" rtl="0" eaLnBrk="1" fontAlgn="auto" latinLnBrk="0" hangingPunct="1">
                        <a:lnSpc>
                          <a:spcPct val="100000"/>
                        </a:lnSpc>
                        <a:spcBef>
                          <a:spcPts val="0"/>
                        </a:spcBef>
                        <a:spcAft>
                          <a:spcPts val="0"/>
                        </a:spcAft>
                        <a:buClrTx/>
                        <a:buSzTx/>
                        <a:buFontTx/>
                        <a:buNone/>
                        <a:tabLst/>
                        <a:defRPr/>
                      </a:pPr>
                      <a:r>
                        <a:rPr lang="ja-JP" altLang="en-US" sz="1200" dirty="0" smtClean="0"/>
                        <a:t>・花子さんは、空家再生・高齢者デイ</a:t>
                      </a:r>
                      <a:r>
                        <a:rPr lang="en-US" altLang="ja-JP" sz="1200" dirty="0" smtClean="0"/>
                        <a:t/>
                      </a:r>
                      <a:br>
                        <a:rPr lang="en-US" altLang="ja-JP" sz="1200" dirty="0" smtClean="0"/>
                      </a:br>
                      <a:r>
                        <a:rPr lang="ja-JP" altLang="en-US" sz="1200" dirty="0" smtClean="0"/>
                        <a:t>サービス＆子育て支援施設で</a:t>
                      </a:r>
                      <a:r>
                        <a:rPr lang="en-US" altLang="ja-JP" sz="1200" dirty="0" smtClean="0"/>
                        <a:t/>
                      </a:r>
                      <a:br>
                        <a:rPr lang="en-US" altLang="ja-JP" sz="1200" dirty="0" smtClean="0"/>
                      </a:br>
                      <a:r>
                        <a:rPr lang="ja-JP" altLang="en-US" sz="1200" dirty="0" smtClean="0"/>
                        <a:t>ボランティア</a:t>
                      </a:r>
                      <a:endParaRPr lang="en-US" altLang="ja-JP" sz="1200" dirty="0" smtClean="0"/>
                    </a:p>
                  </a:txBody>
                  <a:tcPr/>
                </a:tc>
              </a:tr>
              <a:tr h="442770">
                <a:tc>
                  <a:txBody>
                    <a:bodyPr/>
                    <a:lstStyle/>
                    <a:p>
                      <a:r>
                        <a:rPr lang="ja-JP" altLang="en-US" sz="1200" dirty="0" smtClean="0"/>
                        <a:t>１７：３０</a:t>
                      </a:r>
                      <a:endParaRPr kumimoji="1" lang="ja-JP" altLang="en-US" sz="1200" dirty="0"/>
                    </a:p>
                  </a:txBody>
                  <a:tcPr/>
                </a:tc>
                <a:tc>
                  <a:txBody>
                    <a:bodyPr/>
                    <a:lstStyle/>
                    <a:p>
                      <a:pPr marL="49213" marR="0" indent="-49213" algn="l" defTabSz="914400" rtl="0" eaLnBrk="1" fontAlgn="auto" latinLnBrk="0" hangingPunct="1">
                        <a:lnSpc>
                          <a:spcPct val="100000"/>
                        </a:lnSpc>
                        <a:spcBef>
                          <a:spcPts val="0"/>
                        </a:spcBef>
                        <a:spcAft>
                          <a:spcPts val="0"/>
                        </a:spcAft>
                        <a:buClrTx/>
                        <a:buSzTx/>
                        <a:buFontTx/>
                        <a:buNone/>
                        <a:tabLst/>
                        <a:defRPr/>
                      </a:pPr>
                      <a:r>
                        <a:rPr lang="ja-JP" altLang="en-US" sz="1200" dirty="0" smtClean="0"/>
                        <a:t>・花子さんは、帰宅後、夕食の食材等の配送</a:t>
                      </a:r>
                      <a:r>
                        <a:rPr lang="en-US" altLang="ja-JP" sz="1200" dirty="0" smtClean="0"/>
                        <a:t/>
                      </a:r>
                      <a:br>
                        <a:rPr lang="en-US" altLang="ja-JP" sz="1200" dirty="0" smtClean="0"/>
                      </a:br>
                      <a:r>
                        <a:rPr lang="ja-JP" altLang="en-US" sz="1200" dirty="0" smtClean="0"/>
                        <a:t>を受け取り。一郎さんも帰宅</a:t>
                      </a:r>
                    </a:p>
                  </a:txBody>
                  <a:tcPr/>
                </a:tc>
              </a:tr>
              <a:tr h="442770">
                <a:tc>
                  <a:txBody>
                    <a:bodyPr/>
                    <a:lstStyle/>
                    <a:p>
                      <a:r>
                        <a:rPr lang="ja-JP" altLang="en-US" sz="1200" dirty="0" smtClean="0"/>
                        <a:t>１８：００</a:t>
                      </a:r>
                      <a:endParaRPr kumimoji="1" lang="ja-JP" altLang="en-US" sz="1200" dirty="0"/>
                    </a:p>
                  </a:txBody>
                  <a:tcPr/>
                </a:tc>
                <a:tc>
                  <a:txBody>
                    <a:bodyPr/>
                    <a:lstStyle/>
                    <a:p>
                      <a:pPr marL="61913" marR="0" indent="-61913" algn="l" defTabSz="914400" rtl="0" eaLnBrk="1" fontAlgn="auto" latinLnBrk="0" hangingPunct="1">
                        <a:lnSpc>
                          <a:spcPct val="100000"/>
                        </a:lnSpc>
                        <a:spcBef>
                          <a:spcPts val="0"/>
                        </a:spcBef>
                        <a:spcAft>
                          <a:spcPts val="0"/>
                        </a:spcAft>
                        <a:buClrTx/>
                        <a:buSzTx/>
                        <a:buFontTx/>
                        <a:buNone/>
                        <a:tabLst/>
                        <a:defRPr/>
                      </a:pPr>
                      <a:r>
                        <a:rPr lang="ja-JP" altLang="en-US" sz="1200" dirty="0" smtClean="0"/>
                        <a:t>・２人で○○総合医療センター特製電子レシピの夕食を調理して、夕食</a:t>
                      </a:r>
                    </a:p>
                  </a:txBody>
                  <a:tcPr/>
                </a:tc>
              </a:tr>
              <a:tr h="442770">
                <a:tc>
                  <a:txBody>
                    <a:bodyPr/>
                    <a:lstStyle/>
                    <a:p>
                      <a:r>
                        <a:rPr lang="ja-JP" altLang="en-US" sz="1200" dirty="0" smtClean="0"/>
                        <a:t>１９：３０</a:t>
                      </a:r>
                      <a:endParaRPr kumimoji="1" lang="ja-JP" altLang="en-US" sz="1200" dirty="0"/>
                    </a:p>
                  </a:txBody>
                  <a:tcPr/>
                </a:tc>
                <a:tc>
                  <a:txBody>
                    <a:bodyPr/>
                    <a:lstStyle/>
                    <a:p>
                      <a:pPr marL="49213" marR="0" indent="-49213" algn="l" defTabSz="914400" rtl="0" eaLnBrk="1" fontAlgn="auto" latinLnBrk="0" hangingPunct="1">
                        <a:lnSpc>
                          <a:spcPct val="100000"/>
                        </a:lnSpc>
                        <a:spcBef>
                          <a:spcPts val="0"/>
                        </a:spcBef>
                        <a:spcAft>
                          <a:spcPts val="0"/>
                        </a:spcAft>
                        <a:buClrTx/>
                        <a:buSzTx/>
                        <a:buFontTx/>
                        <a:buNone/>
                        <a:tabLst/>
                        <a:defRPr/>
                      </a:pPr>
                      <a:r>
                        <a:rPr lang="ja-JP" altLang="en-US" sz="1200" dirty="0" smtClean="0"/>
                        <a:t>・花子さん、ホームの共同利用美容院施設で美容師の出張シャンプー＆カット＆カラー</a:t>
                      </a:r>
                      <a:endParaRPr lang="en-US" altLang="ja-JP" sz="1200" dirty="0" smtClean="0"/>
                    </a:p>
                  </a:txBody>
                  <a:tcPr/>
                </a:tc>
              </a:tr>
              <a:tr h="442770">
                <a:tc>
                  <a:txBody>
                    <a:bodyPr/>
                    <a:lstStyle/>
                    <a:p>
                      <a:r>
                        <a:rPr lang="ja-JP" altLang="en-US" sz="1200" dirty="0" smtClean="0"/>
                        <a:t>２０：３０</a:t>
                      </a:r>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・○○社のマッサージ機能付</a:t>
                      </a:r>
                      <a:r>
                        <a:rPr lang="en-US" altLang="ja-JP" sz="1200" dirty="0" smtClean="0"/>
                        <a:t/>
                      </a:r>
                      <a:br>
                        <a:rPr lang="en-US" altLang="ja-JP" sz="1200" dirty="0" smtClean="0"/>
                      </a:br>
                      <a:r>
                        <a:rPr lang="ja-JP" altLang="en-US" sz="1200" dirty="0" smtClean="0"/>
                        <a:t>ジャクジーバスで入浴</a:t>
                      </a:r>
                    </a:p>
                  </a:txBody>
                  <a:tcPr/>
                </a:tc>
              </a:tr>
              <a:tr h="1275084">
                <a:tc>
                  <a:txBody>
                    <a:bodyPr/>
                    <a:lstStyle/>
                    <a:p>
                      <a:r>
                        <a:rPr lang="ja-JP" altLang="en-US" sz="1200" dirty="0" smtClean="0"/>
                        <a:t>２２：００</a:t>
                      </a:r>
                      <a:endParaRPr kumimoji="1" lang="ja-JP" altLang="en-US" sz="1200" dirty="0"/>
                    </a:p>
                  </a:txBody>
                  <a:tcPr/>
                </a:tc>
                <a:tc>
                  <a:txBody>
                    <a:bodyPr/>
                    <a:lstStyle/>
                    <a:p>
                      <a:pPr marL="61913" indent="-61913">
                        <a:buFont typeface="Arial" pitchFamily="34" charset="0"/>
                        <a:buNone/>
                      </a:pPr>
                      <a:r>
                        <a:rPr lang="ja-JP" altLang="en-US" sz="1200" dirty="0" smtClean="0"/>
                        <a:t>・一郎さん、悪寒がし発熱の気配。マンション１階のナーシング室の看護師に相談。</a:t>
                      </a:r>
                      <a:endParaRPr lang="en-US" altLang="ja-JP" sz="1200" dirty="0" smtClean="0"/>
                    </a:p>
                    <a:p>
                      <a:pPr marL="61913" indent="-61913">
                        <a:buFont typeface="Arial" pitchFamily="34" charset="0"/>
                        <a:buNone/>
                      </a:pPr>
                      <a:r>
                        <a:rPr lang="ja-JP" altLang="en-US" sz="1200" dirty="0" smtClean="0"/>
                        <a:t>・看護師と一緒に、コール・ドクター・</a:t>
                      </a:r>
                      <a:r>
                        <a:rPr lang="en-US" altLang="ja-JP" sz="1200" dirty="0" smtClean="0"/>
                        <a:t/>
                      </a:r>
                      <a:br>
                        <a:rPr lang="en-US" altLang="ja-JP" sz="1200" dirty="0" smtClean="0"/>
                      </a:br>
                      <a:r>
                        <a:rPr lang="ja-JP" altLang="en-US" sz="1200" dirty="0" smtClean="0"/>
                        <a:t>サービスを利用、救急外来を受診</a:t>
                      </a:r>
                      <a:r>
                        <a:rPr lang="en-US" altLang="ja-JP" sz="1200" dirty="0" smtClean="0"/>
                        <a:t/>
                      </a:r>
                      <a:br>
                        <a:rPr lang="en-US" altLang="ja-JP" sz="1200" dirty="0" smtClean="0"/>
                      </a:br>
                      <a:r>
                        <a:rPr lang="ja-JP" altLang="en-US" sz="1200" dirty="0" smtClean="0"/>
                        <a:t>するほどではないので、ケアの方法</a:t>
                      </a:r>
                      <a:r>
                        <a:rPr lang="en-US" altLang="ja-JP" sz="1200" dirty="0" smtClean="0"/>
                        <a:t/>
                      </a:r>
                      <a:br>
                        <a:rPr lang="en-US" altLang="ja-JP" sz="1200" dirty="0" smtClean="0"/>
                      </a:br>
                      <a:r>
                        <a:rPr lang="ja-JP" altLang="en-US" sz="1200" dirty="0" smtClean="0"/>
                        <a:t>と薬を買って、自宅で安静に。</a:t>
                      </a:r>
                      <a:endParaRPr lang="en-US" altLang="ja-JP" sz="1200" dirty="0" smtClean="0"/>
                    </a:p>
                  </a:txBody>
                  <a:tcPr/>
                </a:tc>
              </a:tr>
            </a:tbl>
          </a:graphicData>
        </a:graphic>
      </p:graphicFrame>
      <p:pic>
        <p:nvPicPr>
          <p:cNvPr id="1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8412" y="3530593"/>
            <a:ext cx="657700" cy="574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8082" y="1560577"/>
            <a:ext cx="759787" cy="687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KondoMi\AppData\Local\Microsoft\Windows\Temporary Internet Files\Content.IE5\VCPCM1SW\MC90043709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7108" y="622937"/>
            <a:ext cx="592299" cy="59229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17488" y="1484623"/>
            <a:ext cx="941909" cy="529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9668" y="2735770"/>
            <a:ext cx="399387" cy="64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06769" y="4427330"/>
            <a:ext cx="476488" cy="267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19362" y="4525228"/>
            <a:ext cx="493903" cy="558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31470" y="2163400"/>
            <a:ext cx="505668" cy="473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グループ化 4"/>
          <p:cNvGrpSpPr/>
          <p:nvPr/>
        </p:nvGrpSpPr>
        <p:grpSpPr>
          <a:xfrm>
            <a:off x="2902254" y="5776813"/>
            <a:ext cx="1458458" cy="707288"/>
            <a:chOff x="2902254" y="5474290"/>
            <a:chExt cx="1458458" cy="707288"/>
          </a:xfrm>
        </p:grpSpPr>
        <p:pic>
          <p:nvPicPr>
            <p:cNvPr id="1031" name="Picture 7"/>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902254" y="5601774"/>
              <a:ext cx="804515" cy="452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988442" y="5474290"/>
              <a:ext cx="372270" cy="353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8"/>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798412" y="5827934"/>
              <a:ext cx="372270" cy="353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コネクタ 5"/>
            <p:cNvCxnSpPr>
              <a:stCxn id="1031" idx="3"/>
              <a:endCxn id="15" idx="1"/>
            </p:cNvCxnSpPr>
            <p:nvPr/>
          </p:nvCxnSpPr>
          <p:spPr>
            <a:xfrm flipV="1">
              <a:off x="3706769" y="5651112"/>
              <a:ext cx="281673" cy="17682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1" name="直線コネクタ 20"/>
            <p:cNvCxnSpPr>
              <a:endCxn id="16" idx="1"/>
            </p:cNvCxnSpPr>
            <p:nvPr/>
          </p:nvCxnSpPr>
          <p:spPr>
            <a:xfrm>
              <a:off x="3706769" y="5827933"/>
              <a:ext cx="91643" cy="176823"/>
            </a:xfrm>
            <a:prstGeom prst="line">
              <a:avLst/>
            </a:prstGeom>
            <a:ln w="22225"/>
          </p:spPr>
          <p:style>
            <a:lnRef idx="1">
              <a:schemeClr val="accent1"/>
            </a:lnRef>
            <a:fillRef idx="0">
              <a:schemeClr val="accent1"/>
            </a:fillRef>
            <a:effectRef idx="0">
              <a:schemeClr val="accent1"/>
            </a:effectRef>
            <a:fontRef idx="minor">
              <a:schemeClr val="tx1"/>
            </a:fontRef>
          </p:style>
        </p:cxnSp>
      </p:grpSp>
      <p:pic>
        <p:nvPicPr>
          <p:cNvPr id="1032" name="Picture 8" descr="C:\Users\KondoMi\AppData\Local\Microsoft\Windows\Temporary Internet Files\Content.IE5\G69I4OJT\MC900434883[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434775" y="3668237"/>
            <a:ext cx="566793" cy="56679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KondoMi\AppData\Local\Microsoft\Windows\Temporary Internet Files\Content.IE5\7DON0D2P\MC900440384[1].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18103" y="2482585"/>
            <a:ext cx="506369" cy="506369"/>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69176" y="2988954"/>
            <a:ext cx="804515" cy="631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1669" y="5083457"/>
            <a:ext cx="753106" cy="41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72325" y="6043957"/>
            <a:ext cx="411514" cy="755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descr="C:\Users\KondoMi\AppData\Local\Microsoft\Windows\Temporary Internet Files\Content.IE5\VCPCM1SW\MC900431507[1].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452879" y="6083855"/>
            <a:ext cx="372523" cy="372523"/>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KondoMi\AppData\Local\Microsoft\Windows\Temporary Internet Files\Content.IE5\04LMF6A2\MC900433937[1].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671433" y="5825997"/>
            <a:ext cx="515716" cy="515716"/>
          </a:xfrm>
          <a:prstGeom prst="rect">
            <a:avLst/>
          </a:prstGeom>
          <a:noFill/>
          <a:extLst>
            <a:ext uri="{909E8E84-426E-40DD-AFC4-6F175D3DCCD1}">
              <a14:hiddenFill xmlns:a14="http://schemas.microsoft.com/office/drawing/2010/main">
                <a:solidFill>
                  <a:srgbClr val="FFFFFF"/>
                </a:solidFill>
              </a14:hiddenFill>
            </a:ext>
          </a:extLst>
        </p:spPr>
      </p:pic>
      <p:sp>
        <p:nvSpPr>
          <p:cNvPr id="26" name="スライド番号プレースホルダー 9"/>
          <p:cNvSpPr>
            <a:spLocks noGrp="1"/>
          </p:cNvSpPr>
          <p:nvPr/>
        </p:nvSpPr>
        <p:spPr>
          <a:xfrm>
            <a:off x="7010400"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59D2436-F7F1-4333-A19C-1A7D69B13089}" type="slidenum">
              <a:rPr kumimoji="1" lang="ja-JP" altLang="en-US" sz="2000" smtClean="0">
                <a:solidFill>
                  <a:schemeClr val="tx1"/>
                </a:solidFill>
              </a:rPr>
              <a:pPr/>
              <a:t>5</a:t>
            </a:fld>
            <a:endParaRPr kumimoji="1" lang="ja-JP" altLang="en-US" sz="2000" dirty="0">
              <a:solidFill>
                <a:schemeClr val="tx1"/>
              </a:solidFill>
            </a:endParaRPr>
          </a:p>
        </p:txBody>
      </p:sp>
      <p:sp>
        <p:nvSpPr>
          <p:cNvPr id="27" name="テキスト ボックス 26"/>
          <p:cNvSpPr txBox="1"/>
          <p:nvPr/>
        </p:nvSpPr>
        <p:spPr>
          <a:xfrm>
            <a:off x="0" y="-5898"/>
            <a:ext cx="914400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defPPr>
              <a:defRPr lang="ja-JP"/>
            </a:defPPr>
            <a:lvl1pPr>
              <a:spcBef>
                <a:spcPts val="1200"/>
              </a:spcBef>
              <a:defRPr b="1" u="sng">
                <a:solidFill>
                  <a:schemeClr val="lt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r"/>
            <a:r>
              <a:rPr lang="ja-JP" altLang="en-US" sz="1400" b="0" dirty="0">
                <a:solidFill>
                  <a:schemeClr val="tx1"/>
                </a:solidFill>
              </a:rPr>
              <a:t>◆</a:t>
            </a:r>
            <a:r>
              <a:rPr lang="ja-JP" altLang="en-US" sz="1400" b="0" dirty="0" smtClean="0">
                <a:solidFill>
                  <a:schemeClr val="tx1"/>
                </a:solidFill>
              </a:rPr>
              <a:t>戦略６◆　参考②</a:t>
            </a:r>
            <a:r>
              <a:rPr lang="ja-JP" altLang="en-US" sz="1400" dirty="0">
                <a:solidFill>
                  <a:schemeClr val="tx1"/>
                </a:solidFill>
              </a:rPr>
              <a:t>　</a:t>
            </a:r>
            <a:endParaRPr lang="en-US" altLang="ja-JP" sz="1400" dirty="0">
              <a:solidFill>
                <a:schemeClr val="tx1"/>
              </a:solidFill>
            </a:endParaRPr>
          </a:p>
        </p:txBody>
      </p:sp>
      <p:sp>
        <p:nvSpPr>
          <p:cNvPr id="28" name="正方形/長方形 27"/>
          <p:cNvSpPr/>
          <p:nvPr/>
        </p:nvSpPr>
        <p:spPr>
          <a:xfrm>
            <a:off x="76199" y="266608"/>
            <a:ext cx="9039225" cy="65666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9" name="直線コネクタ 28"/>
          <p:cNvCxnSpPr/>
          <p:nvPr/>
        </p:nvCxnSpPr>
        <p:spPr>
          <a:xfrm>
            <a:off x="76199" y="552993"/>
            <a:ext cx="900927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858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prstDash val="sysDash"/>
        </a:ln>
      </a:spPr>
      <a:bodyPr wrap="square" lIns="72000" rIns="72000" rtlCol="0">
        <a:noAutofit/>
      </a:bodyPr>
      <a:lstStyle>
        <a:defPPr>
          <a:defRPr kumimoji="1"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3689</TotalTime>
  <Words>2156</Words>
  <Application>Microsoft Office PowerPoint</Application>
  <PresentationFormat>画面に合わせる (4:3)</PresentationFormat>
  <Paragraphs>296</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283</cp:revision>
  <cp:lastPrinted>2014-02-05T12:36:38Z</cp:lastPrinted>
  <dcterms:created xsi:type="dcterms:W3CDTF">2013-10-24T00:58:21Z</dcterms:created>
  <dcterms:modified xsi:type="dcterms:W3CDTF">2016-01-25T05:59:24Z</dcterms:modified>
</cp:coreProperties>
</file>