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14"/>
  </p:notesMasterIdLst>
  <p:handoutMasterIdLst>
    <p:handoutMasterId r:id="rId15"/>
  </p:handoutMasterIdLst>
  <p:sldIdLst>
    <p:sldId id="260" r:id="rId2"/>
    <p:sldId id="264" r:id="rId3"/>
    <p:sldId id="265" r:id="rId4"/>
    <p:sldId id="269" r:id="rId5"/>
    <p:sldId id="261" r:id="rId6"/>
    <p:sldId id="262" r:id="rId7"/>
    <p:sldId id="256" r:id="rId8"/>
    <p:sldId id="270" r:id="rId9"/>
    <p:sldId id="266" r:id="rId10"/>
    <p:sldId id="271" r:id="rId11"/>
    <p:sldId id="272" r:id="rId12"/>
    <p:sldId id="273" r:id="rId13"/>
  </p:sldIdLst>
  <p:sldSz cx="9144000" cy="6858000" type="screen4x3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C1489"/>
    <a:srgbClr val="D99694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516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58BF997E-208D-4635-9F58-8344DA030E3A}" type="doc">
      <dgm:prSet loTypeId="urn:microsoft.com/office/officeart/2005/8/layout/venn1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kumimoji="1" lang="ja-JP" altLang="en-US"/>
        </a:p>
      </dgm:t>
    </dgm:pt>
    <dgm:pt modelId="{14AA15CC-8F86-4D86-AE4E-669D5CCEEA4E}">
      <dgm:prSet phldrT="[テキスト]" custT="1"/>
      <dgm:spPr>
        <a:solidFill>
          <a:srgbClr val="92D050">
            <a:alpha val="50000"/>
          </a:srgbClr>
        </a:solidFill>
      </dgm:spPr>
      <dgm:t>
        <a:bodyPr/>
        <a:lstStyle/>
        <a:p>
          <a:endParaRPr kumimoji="1" lang="ja-JP" altLang="en-US" sz="2400" b="1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gm:t>
    </dgm:pt>
    <dgm:pt modelId="{756CECF2-3EDD-475A-B60F-C29B3DCAC0D2}" type="parTrans" cxnId="{91CAB137-6C40-4971-8888-995F6FA911ED}">
      <dgm:prSet/>
      <dgm:spPr/>
      <dgm:t>
        <a:bodyPr/>
        <a:lstStyle/>
        <a:p>
          <a:endParaRPr kumimoji="1" lang="ja-JP" altLang="en-US" b="1"/>
        </a:p>
      </dgm:t>
    </dgm:pt>
    <dgm:pt modelId="{3FABFDED-8854-4671-BB12-C51E221A0834}" type="sibTrans" cxnId="{91CAB137-6C40-4971-8888-995F6FA911ED}">
      <dgm:prSet/>
      <dgm:spPr/>
      <dgm:t>
        <a:bodyPr/>
        <a:lstStyle/>
        <a:p>
          <a:endParaRPr kumimoji="1" lang="ja-JP" altLang="en-US" b="1"/>
        </a:p>
      </dgm:t>
    </dgm:pt>
    <dgm:pt modelId="{49C89D03-6572-4021-9A12-913E7E4166C3}">
      <dgm:prSet phldrT="[テキスト]" custT="1"/>
      <dgm:spPr>
        <a:solidFill>
          <a:schemeClr val="accent6">
            <a:lumMod val="40000"/>
            <a:lumOff val="60000"/>
            <a:alpha val="60000"/>
          </a:schemeClr>
        </a:solidFill>
      </dgm:spPr>
      <dgm:t>
        <a:bodyPr/>
        <a:lstStyle/>
        <a:p>
          <a:pPr algn="l"/>
          <a:endParaRPr kumimoji="1" lang="ja-JP" altLang="en-US" sz="2400" b="1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gm:t>
    </dgm:pt>
    <dgm:pt modelId="{AD892D5D-B703-4A5A-80B9-0AA49E3BF991}" type="parTrans" cxnId="{38C1C1A4-226B-43D5-93E6-50B8A87AB596}">
      <dgm:prSet/>
      <dgm:spPr/>
      <dgm:t>
        <a:bodyPr/>
        <a:lstStyle/>
        <a:p>
          <a:endParaRPr kumimoji="1" lang="ja-JP" altLang="en-US" b="1"/>
        </a:p>
      </dgm:t>
    </dgm:pt>
    <dgm:pt modelId="{FF7474A1-1993-4B7B-BB40-5EB93D51C34D}" type="sibTrans" cxnId="{38C1C1A4-226B-43D5-93E6-50B8A87AB596}">
      <dgm:prSet/>
      <dgm:spPr/>
      <dgm:t>
        <a:bodyPr/>
        <a:lstStyle/>
        <a:p>
          <a:endParaRPr kumimoji="1" lang="ja-JP" altLang="en-US" b="1"/>
        </a:p>
      </dgm:t>
    </dgm:pt>
    <dgm:pt modelId="{7C14E731-B256-4A1A-A7C6-804C2525D8F2}">
      <dgm:prSet phldrT="[テキスト]" custT="1"/>
      <dgm:spPr>
        <a:solidFill>
          <a:schemeClr val="accent5">
            <a:lumMod val="40000"/>
            <a:lumOff val="60000"/>
            <a:alpha val="56000"/>
          </a:schemeClr>
        </a:solidFill>
      </dgm:spPr>
      <dgm:t>
        <a:bodyPr/>
        <a:lstStyle/>
        <a:p>
          <a:endParaRPr kumimoji="1" lang="ja-JP" altLang="en-US" sz="2400" b="1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gm:t>
    </dgm:pt>
    <dgm:pt modelId="{ECB3B994-8FE3-4B69-8818-316F613EAE0E}" type="parTrans" cxnId="{BC133E5E-F245-4916-BF22-9F108B3810FE}">
      <dgm:prSet/>
      <dgm:spPr/>
      <dgm:t>
        <a:bodyPr/>
        <a:lstStyle/>
        <a:p>
          <a:endParaRPr kumimoji="1" lang="ja-JP" altLang="en-US" b="1"/>
        </a:p>
      </dgm:t>
    </dgm:pt>
    <dgm:pt modelId="{8C07535C-75C7-461B-A06A-F2F96ED00A7C}" type="sibTrans" cxnId="{BC133E5E-F245-4916-BF22-9F108B3810FE}">
      <dgm:prSet/>
      <dgm:spPr/>
      <dgm:t>
        <a:bodyPr/>
        <a:lstStyle/>
        <a:p>
          <a:endParaRPr kumimoji="1" lang="ja-JP" altLang="en-US" b="1"/>
        </a:p>
      </dgm:t>
    </dgm:pt>
    <dgm:pt modelId="{2CF95492-472D-4029-9D75-10526940182F}">
      <dgm:prSet phldrT="[テキスト]" custT="1"/>
      <dgm:spPr>
        <a:solidFill>
          <a:srgbClr val="FFFF99">
            <a:alpha val="50000"/>
          </a:srgbClr>
        </a:solidFill>
      </dgm:spPr>
      <dgm:t>
        <a:bodyPr/>
        <a:lstStyle/>
        <a:p>
          <a:endParaRPr kumimoji="1" lang="ja-JP" altLang="en-US" sz="2000" b="1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gm:t>
    </dgm:pt>
    <dgm:pt modelId="{EE0AFF67-DDB8-4B87-B2EB-A1EA578DFA5D}" type="parTrans" cxnId="{9B0D0AE1-B7ED-4EEA-A1CD-C853A6DA903A}">
      <dgm:prSet/>
      <dgm:spPr/>
      <dgm:t>
        <a:bodyPr/>
        <a:lstStyle/>
        <a:p>
          <a:endParaRPr kumimoji="1" lang="ja-JP" altLang="en-US" b="1"/>
        </a:p>
      </dgm:t>
    </dgm:pt>
    <dgm:pt modelId="{C9C6257F-FDE0-4ADB-A292-6D2D5491F911}" type="sibTrans" cxnId="{9B0D0AE1-B7ED-4EEA-A1CD-C853A6DA903A}">
      <dgm:prSet/>
      <dgm:spPr/>
      <dgm:t>
        <a:bodyPr/>
        <a:lstStyle/>
        <a:p>
          <a:endParaRPr kumimoji="1" lang="ja-JP" altLang="en-US" b="1"/>
        </a:p>
      </dgm:t>
    </dgm:pt>
    <dgm:pt modelId="{C330C353-ED61-4A31-82D0-D11AC6CD8CCF}" type="pres">
      <dgm:prSet presAssocID="{58BF997E-208D-4635-9F58-8344DA030E3A}" presName="compositeShape" presStyleCnt="0">
        <dgm:presLayoutVars>
          <dgm:chMax val="7"/>
          <dgm:dir/>
          <dgm:resizeHandles val="exact"/>
        </dgm:presLayoutVars>
      </dgm:prSet>
      <dgm:spPr/>
      <dgm:t>
        <a:bodyPr/>
        <a:lstStyle/>
        <a:p>
          <a:endParaRPr kumimoji="1" lang="ja-JP" altLang="en-US"/>
        </a:p>
      </dgm:t>
    </dgm:pt>
    <dgm:pt modelId="{D9DDC42A-FB1A-4F7A-BC14-52F88ABA5FD8}" type="pres">
      <dgm:prSet presAssocID="{14AA15CC-8F86-4D86-AE4E-669D5CCEEA4E}" presName="circ1" presStyleLbl="vennNode1" presStyleIdx="0" presStyleCnt="4" custScaleX="168032" custScaleY="88338" custLinFactNeighborX="287" custLinFactNeighborY="-8493"/>
      <dgm:spPr/>
      <dgm:t>
        <a:bodyPr/>
        <a:lstStyle/>
        <a:p>
          <a:endParaRPr kumimoji="1" lang="ja-JP" altLang="en-US"/>
        </a:p>
      </dgm:t>
    </dgm:pt>
    <dgm:pt modelId="{6EE0939A-419D-4B29-9085-C9F1AFD6C58F}" type="pres">
      <dgm:prSet presAssocID="{14AA15CC-8F86-4D86-AE4E-669D5CCEEA4E}" presName="circ1Tx" presStyleLbl="revTx" presStyleIdx="0" presStyleCnt="0" custScaleX="340405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4E74EA6E-D618-474F-9B72-7F90CBDA27D5}" type="pres">
      <dgm:prSet presAssocID="{49C89D03-6572-4021-9A12-913E7E4166C3}" presName="circ2" presStyleLbl="vennNode1" presStyleIdx="1" presStyleCnt="4" custScaleX="175479" custScaleY="101587" custLinFactNeighborX="7885" custLinFactNeighborY="-2220"/>
      <dgm:spPr/>
      <dgm:t>
        <a:bodyPr/>
        <a:lstStyle/>
        <a:p>
          <a:endParaRPr kumimoji="1" lang="ja-JP" altLang="en-US"/>
        </a:p>
      </dgm:t>
    </dgm:pt>
    <dgm:pt modelId="{F801ADE9-223D-43C9-B0CB-25DEBA3C5314}" type="pres">
      <dgm:prSet presAssocID="{49C89D03-6572-4021-9A12-913E7E4166C3}" presName="circ2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B5EA5ABD-64EE-4DBD-B721-AC9E81A86876}" type="pres">
      <dgm:prSet presAssocID="{7C14E731-B256-4A1A-A7C6-804C2525D8F2}" presName="circ3" presStyleLbl="vennNode1" presStyleIdx="2" presStyleCnt="4" custScaleX="169728" custScaleY="106892" custLinFactNeighborX="1932" custLinFactNeighborY="-9148"/>
      <dgm:spPr/>
      <dgm:t>
        <a:bodyPr/>
        <a:lstStyle/>
        <a:p>
          <a:endParaRPr kumimoji="1" lang="ja-JP" altLang="en-US"/>
        </a:p>
      </dgm:t>
    </dgm:pt>
    <dgm:pt modelId="{A6DED717-9235-4C45-9D1A-67D324BE4668}" type="pres">
      <dgm:prSet presAssocID="{7C14E731-B256-4A1A-A7C6-804C2525D8F2}" presName="circ3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  <dgm:pt modelId="{AA1DDF48-C14C-4495-B002-4D63D0CD024F}" type="pres">
      <dgm:prSet presAssocID="{2CF95492-472D-4029-9D75-10526940182F}" presName="circ4" presStyleLbl="vennNode1" presStyleIdx="3" presStyleCnt="4" custScaleX="172696" custScaleY="88225" custLinFactNeighborX="-8436" custLinFactNeighborY="-7615"/>
      <dgm:spPr/>
      <dgm:t>
        <a:bodyPr/>
        <a:lstStyle/>
        <a:p>
          <a:endParaRPr kumimoji="1" lang="ja-JP" altLang="en-US"/>
        </a:p>
      </dgm:t>
    </dgm:pt>
    <dgm:pt modelId="{375840E8-67FA-48FF-AE85-889414682814}" type="pres">
      <dgm:prSet presAssocID="{2CF95492-472D-4029-9D75-10526940182F}" presName="circ4Tx" presStyleLbl="revTx" presStyleIdx="0" presStyleCnt="0">
        <dgm:presLayoutVars>
          <dgm:chMax val="0"/>
          <dgm:chPref val="0"/>
          <dgm:bulletEnabled val="1"/>
        </dgm:presLayoutVars>
      </dgm:prSet>
      <dgm:spPr/>
      <dgm:t>
        <a:bodyPr/>
        <a:lstStyle/>
        <a:p>
          <a:endParaRPr kumimoji="1" lang="ja-JP" altLang="en-US"/>
        </a:p>
      </dgm:t>
    </dgm:pt>
  </dgm:ptLst>
  <dgm:cxnLst>
    <dgm:cxn modelId="{EACAAED1-88EF-49C0-A887-42D57BE61171}" type="presOf" srcId="{14AA15CC-8F86-4D86-AE4E-669D5CCEEA4E}" destId="{6EE0939A-419D-4B29-9085-C9F1AFD6C58F}" srcOrd="1" destOrd="0" presId="urn:microsoft.com/office/officeart/2005/8/layout/venn1"/>
    <dgm:cxn modelId="{BC133E5E-F245-4916-BF22-9F108B3810FE}" srcId="{58BF997E-208D-4635-9F58-8344DA030E3A}" destId="{7C14E731-B256-4A1A-A7C6-804C2525D8F2}" srcOrd="2" destOrd="0" parTransId="{ECB3B994-8FE3-4B69-8818-316F613EAE0E}" sibTransId="{8C07535C-75C7-461B-A06A-F2F96ED00A7C}"/>
    <dgm:cxn modelId="{9B0D0AE1-B7ED-4EEA-A1CD-C853A6DA903A}" srcId="{58BF997E-208D-4635-9F58-8344DA030E3A}" destId="{2CF95492-472D-4029-9D75-10526940182F}" srcOrd="3" destOrd="0" parTransId="{EE0AFF67-DDB8-4B87-B2EB-A1EA578DFA5D}" sibTransId="{C9C6257F-FDE0-4ADB-A292-6D2D5491F911}"/>
    <dgm:cxn modelId="{38C1C1A4-226B-43D5-93E6-50B8A87AB596}" srcId="{58BF997E-208D-4635-9F58-8344DA030E3A}" destId="{49C89D03-6572-4021-9A12-913E7E4166C3}" srcOrd="1" destOrd="0" parTransId="{AD892D5D-B703-4A5A-80B9-0AA49E3BF991}" sibTransId="{FF7474A1-1993-4B7B-BB40-5EB93D51C34D}"/>
    <dgm:cxn modelId="{F9E208B4-9F4C-41DE-A926-DCF440455CD3}" type="presOf" srcId="{58BF997E-208D-4635-9F58-8344DA030E3A}" destId="{C330C353-ED61-4A31-82D0-D11AC6CD8CCF}" srcOrd="0" destOrd="0" presId="urn:microsoft.com/office/officeart/2005/8/layout/venn1"/>
    <dgm:cxn modelId="{D1B12A7C-7F01-4D41-A024-970AA83C447E}" type="presOf" srcId="{7C14E731-B256-4A1A-A7C6-804C2525D8F2}" destId="{B5EA5ABD-64EE-4DBD-B721-AC9E81A86876}" srcOrd="0" destOrd="0" presId="urn:microsoft.com/office/officeart/2005/8/layout/venn1"/>
    <dgm:cxn modelId="{EFA387E5-8163-44CF-9AC9-C4FC3403EAE2}" type="presOf" srcId="{7C14E731-B256-4A1A-A7C6-804C2525D8F2}" destId="{A6DED717-9235-4C45-9D1A-67D324BE4668}" srcOrd="1" destOrd="0" presId="urn:microsoft.com/office/officeart/2005/8/layout/venn1"/>
    <dgm:cxn modelId="{F8181B28-B34D-4686-B8AB-FAABBE65A6D5}" type="presOf" srcId="{14AA15CC-8F86-4D86-AE4E-669D5CCEEA4E}" destId="{D9DDC42A-FB1A-4F7A-BC14-52F88ABA5FD8}" srcOrd="0" destOrd="0" presId="urn:microsoft.com/office/officeart/2005/8/layout/venn1"/>
    <dgm:cxn modelId="{91CAB137-6C40-4971-8888-995F6FA911ED}" srcId="{58BF997E-208D-4635-9F58-8344DA030E3A}" destId="{14AA15CC-8F86-4D86-AE4E-669D5CCEEA4E}" srcOrd="0" destOrd="0" parTransId="{756CECF2-3EDD-475A-B60F-C29B3DCAC0D2}" sibTransId="{3FABFDED-8854-4671-BB12-C51E221A0834}"/>
    <dgm:cxn modelId="{A9172BDF-CA1C-4D12-8F34-CC306D64ED44}" type="presOf" srcId="{49C89D03-6572-4021-9A12-913E7E4166C3}" destId="{4E74EA6E-D618-474F-9B72-7F90CBDA27D5}" srcOrd="0" destOrd="0" presId="urn:microsoft.com/office/officeart/2005/8/layout/venn1"/>
    <dgm:cxn modelId="{37816A05-D3DA-4BD6-B0D4-79D229285C3A}" type="presOf" srcId="{49C89D03-6572-4021-9A12-913E7E4166C3}" destId="{F801ADE9-223D-43C9-B0CB-25DEBA3C5314}" srcOrd="1" destOrd="0" presId="urn:microsoft.com/office/officeart/2005/8/layout/venn1"/>
    <dgm:cxn modelId="{FC9C83BE-A395-4064-AB71-E6A610E164B3}" type="presOf" srcId="{2CF95492-472D-4029-9D75-10526940182F}" destId="{375840E8-67FA-48FF-AE85-889414682814}" srcOrd="1" destOrd="0" presId="urn:microsoft.com/office/officeart/2005/8/layout/venn1"/>
    <dgm:cxn modelId="{8C3D690A-E859-4FB8-9CF8-A317ACCF195A}" type="presOf" srcId="{2CF95492-472D-4029-9D75-10526940182F}" destId="{AA1DDF48-C14C-4495-B002-4D63D0CD024F}" srcOrd="0" destOrd="0" presId="urn:microsoft.com/office/officeart/2005/8/layout/venn1"/>
    <dgm:cxn modelId="{D4EDAC7E-9E3A-42E7-98F7-90291634BDC2}" type="presParOf" srcId="{C330C353-ED61-4A31-82D0-D11AC6CD8CCF}" destId="{D9DDC42A-FB1A-4F7A-BC14-52F88ABA5FD8}" srcOrd="0" destOrd="0" presId="urn:microsoft.com/office/officeart/2005/8/layout/venn1"/>
    <dgm:cxn modelId="{BF890B40-2985-4093-9472-99C342322D18}" type="presParOf" srcId="{C330C353-ED61-4A31-82D0-D11AC6CD8CCF}" destId="{6EE0939A-419D-4B29-9085-C9F1AFD6C58F}" srcOrd="1" destOrd="0" presId="urn:microsoft.com/office/officeart/2005/8/layout/venn1"/>
    <dgm:cxn modelId="{6D742BB1-1DAD-4A12-B4FA-30BE7C5D9CAF}" type="presParOf" srcId="{C330C353-ED61-4A31-82D0-D11AC6CD8CCF}" destId="{4E74EA6E-D618-474F-9B72-7F90CBDA27D5}" srcOrd="2" destOrd="0" presId="urn:microsoft.com/office/officeart/2005/8/layout/venn1"/>
    <dgm:cxn modelId="{420B3FC2-1032-4B72-972F-60CFC0E4D645}" type="presParOf" srcId="{C330C353-ED61-4A31-82D0-D11AC6CD8CCF}" destId="{F801ADE9-223D-43C9-B0CB-25DEBA3C5314}" srcOrd="3" destOrd="0" presId="urn:microsoft.com/office/officeart/2005/8/layout/venn1"/>
    <dgm:cxn modelId="{E09DBBE7-8720-44EE-954C-2C0F514282EE}" type="presParOf" srcId="{C330C353-ED61-4A31-82D0-D11AC6CD8CCF}" destId="{B5EA5ABD-64EE-4DBD-B721-AC9E81A86876}" srcOrd="4" destOrd="0" presId="urn:microsoft.com/office/officeart/2005/8/layout/venn1"/>
    <dgm:cxn modelId="{4BA97562-BAA0-4AF7-A076-4F5CF539BA08}" type="presParOf" srcId="{C330C353-ED61-4A31-82D0-D11AC6CD8CCF}" destId="{A6DED717-9235-4C45-9D1A-67D324BE4668}" srcOrd="5" destOrd="0" presId="urn:microsoft.com/office/officeart/2005/8/layout/venn1"/>
    <dgm:cxn modelId="{0EA19936-27DA-431F-B733-5C81FA73F954}" type="presParOf" srcId="{C330C353-ED61-4A31-82D0-D11AC6CD8CCF}" destId="{AA1DDF48-C14C-4495-B002-4D63D0CD024F}" srcOrd="6" destOrd="0" presId="urn:microsoft.com/office/officeart/2005/8/layout/venn1"/>
    <dgm:cxn modelId="{AD5919B2-B183-4D44-BE00-3474A4BFCFD0}" type="presParOf" srcId="{C330C353-ED61-4A31-82D0-D11AC6CD8CCF}" destId="{375840E8-67FA-48FF-AE85-889414682814}" srcOrd="7" destOrd="0" presId="urn:microsoft.com/office/officeart/2005/8/layout/venn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9DDC42A-FB1A-4F7A-BC14-52F88ABA5FD8}">
      <dsp:nvSpPr>
        <dsp:cNvPr id="0" name=""/>
        <dsp:cNvSpPr/>
      </dsp:nvSpPr>
      <dsp:spPr>
        <a:xfrm>
          <a:off x="1648241" y="0"/>
          <a:ext cx="5009526" cy="2633614"/>
        </a:xfrm>
        <a:prstGeom prst="ellipse">
          <a:avLst/>
        </a:prstGeom>
        <a:solidFill>
          <a:srgbClr val="92D050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b="1" kern="1200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sp:txBody>
      <dsp:txXfrm>
        <a:off x="2226264" y="354525"/>
        <a:ext cx="3853481" cy="835666"/>
      </dsp:txXfrm>
    </dsp:sp>
    <dsp:sp modelId="{4E74EA6E-D618-474F-9B72-7F90CBDA27D5}">
      <dsp:nvSpPr>
        <dsp:cNvPr id="0" name=""/>
        <dsp:cNvSpPr/>
      </dsp:nvSpPr>
      <dsp:spPr>
        <a:xfrm>
          <a:off x="3082400" y="1147852"/>
          <a:ext cx="5231543" cy="3028606"/>
        </a:xfrm>
        <a:prstGeom prst="ellipse">
          <a:avLst/>
        </a:prstGeom>
        <a:solidFill>
          <a:schemeClr val="accent6">
            <a:lumMod val="40000"/>
            <a:lumOff val="60000"/>
            <a:alpha val="60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l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b="1" kern="1200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sp:txBody>
      <dsp:txXfrm>
        <a:off x="5899385" y="1497307"/>
        <a:ext cx="2012132" cy="2329697"/>
      </dsp:txXfrm>
    </dsp:sp>
    <dsp:sp modelId="{B5EA5ABD-64EE-4DBD-B721-AC9E81A86876}">
      <dsp:nvSpPr>
        <dsp:cNvPr id="0" name=""/>
        <dsp:cNvSpPr/>
      </dsp:nvSpPr>
      <dsp:spPr>
        <a:xfrm>
          <a:off x="1672002" y="2180878"/>
          <a:ext cx="5060089" cy="3186763"/>
        </a:xfrm>
        <a:prstGeom prst="ellipse">
          <a:avLst/>
        </a:prstGeom>
        <a:solidFill>
          <a:schemeClr val="accent5">
            <a:lumMod val="40000"/>
            <a:lumOff val="60000"/>
            <a:alpha val="5600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400" b="1" kern="1200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sp:txBody>
      <dsp:txXfrm>
        <a:off x="2255859" y="3927470"/>
        <a:ext cx="3892376" cy="1011184"/>
      </dsp:txXfrm>
    </dsp:sp>
    <dsp:sp modelId="{AA1DDF48-C14C-4495-B002-4D63D0CD024F}">
      <dsp:nvSpPr>
        <dsp:cNvPr id="0" name=""/>
        <dsp:cNvSpPr/>
      </dsp:nvSpPr>
      <dsp:spPr>
        <a:xfrm>
          <a:off x="10" y="1186192"/>
          <a:ext cx="5148573" cy="2630245"/>
        </a:xfrm>
        <a:prstGeom prst="ellipse">
          <a:avLst/>
        </a:prstGeom>
        <a:solidFill>
          <a:srgbClr val="FFFF99">
            <a:alpha val="50000"/>
          </a:srgb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tx1"/>
        </a:fontRef>
      </dsp:style>
      <dsp:txBody>
        <a:bodyPr spcFirstLastPara="0" vert="horz" wrap="square" lIns="0" tIns="0" rIns="0" bIns="0" numCol="1" spcCol="1270" anchor="ctr" anchorCtr="0">
          <a:noAutofit/>
        </a:bodyPr>
        <a:lstStyle/>
        <a:p>
          <a:pPr lvl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endParaRPr kumimoji="1" lang="ja-JP" altLang="en-US" sz="2000" b="1" kern="1200" dirty="0">
            <a:latin typeface="Meiryo UI" pitchFamily="50" charset="-128"/>
            <a:ea typeface="Meiryo UI" pitchFamily="50" charset="-128"/>
            <a:cs typeface="Meiryo UI" pitchFamily="50" charset="-128"/>
          </a:endParaRPr>
        </a:p>
      </dsp:txBody>
      <dsp:txXfrm>
        <a:off x="396055" y="1489682"/>
        <a:ext cx="1980220" cy="2023266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enn1">
  <dgm:title val=""/>
  <dgm:desc val=""/>
  <dgm:catLst>
    <dgm:cat type="relationship" pri="28000"/>
    <dgm:cat type="convert" pri="19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</dgm:cxnLst>
      <dgm:bg/>
      <dgm:whole/>
    </dgm:dataModel>
  </dgm:clrData>
  <dgm:layoutNode name="compositeShape">
    <dgm:varLst>
      <dgm:chMax val="7"/>
      <dgm:dir/>
      <dgm:resizeHandles val="exact"/>
    </dgm:varLst>
    <dgm:choose name="Name0">
      <dgm:if name="Name1" axis="ch" ptType="node" func="cnt" op="equ" val="1">
        <dgm:alg type="composite">
          <dgm:param type="ar" val="1"/>
        </dgm:alg>
      </dgm:if>
      <dgm:if name="Name2" axis="ch" ptType="node" func="cnt" op="equ" val="2">
        <dgm:alg type="composite">
          <dgm:param type="ar" val="1.792"/>
        </dgm:alg>
      </dgm:if>
      <dgm:if name="Name3" axis="ch" ptType="node" func="cnt" op="equ" val="3">
        <dgm:alg type="composite">
          <dgm:param type="ar" val="1"/>
        </dgm:alg>
      </dgm:if>
      <dgm:if name="Name4" axis="ch" ptType="node" func="cnt" op="equ" val="4">
        <dgm:alg type="composite">
          <dgm:param type="ar" val="1"/>
        </dgm:alg>
      </dgm:if>
      <dgm:if name="Name5" axis="ch" ptType="node" func="cnt" op="equ" val="5">
        <dgm:alg type="composite">
          <dgm:param type="ar" val="1.4"/>
        </dgm:alg>
      </dgm:if>
      <dgm:if name="Name6" axis="ch" ptType="node" func="cnt" op="equ" val="6">
        <dgm:alg type="composite">
          <dgm:param type="ar" val="1.285"/>
        </dgm:alg>
      </dgm:if>
      <dgm:if name="Name7" axis="ch" ptType="node" func="cnt" op="equ" val="7">
        <dgm:alg type="composite">
          <dgm:param type="ar" val="1.359"/>
        </dgm:alg>
      </dgm:if>
      <dgm:else name="Name8">
        <dgm:alg type="composite">
          <dgm:param type="ar" val="1.359"/>
        </dgm:alg>
      </dgm:else>
    </dgm:choose>
    <dgm:shape xmlns:r="http://schemas.openxmlformats.org/officeDocument/2006/relationships" r:blip="">
      <dgm:adjLst/>
    </dgm:shape>
    <dgm:presOf/>
    <dgm:choose name="Name9">
      <dgm:if name="Name10" axis="ch" ptType="node" func="cnt" op="equ" val="1">
        <dgm:constrLst>
          <dgm:constr type="ctrX" for="ch" forName="circ1TxSh" refType="w" fact="0.5"/>
          <dgm:constr type="ctrY" for="ch" forName="circ1TxSh" refType="h" fact="0.5"/>
          <dgm:constr type="w" for="ch" forName="circ1TxSh" refType="w"/>
          <dgm:constr type="h" for="ch" forName="circ1TxSh" refType="h"/>
          <dgm:constr type="primFontSz" for="ch" ptType="node" op="equ"/>
        </dgm:constrLst>
      </dgm:if>
      <dgm:if name="Name11" axis="ch" ptType="node" func="cnt" op="equ" val="2">
        <dgm:constrLst>
          <dgm:constr type="ctrX" for="ch" forName="circ1" refType="w" fact="0.3"/>
          <dgm:constr type="ctrY" for="ch" forName="circ1" refType="h" fact="0.5"/>
          <dgm:constr type="w" for="ch" forName="circ1" refType="w" fact="0.555"/>
          <dgm:constr type="h" for="ch" forName="circ1" refType="h" fact="0.99456"/>
          <dgm:constr type="l" for="ch" forName="circ1Tx" refType="w" fact="0.1"/>
          <dgm:constr type="t" for="ch" forName="circ1Tx" refType="h" fact="0.12"/>
          <dgm:constr type="w" for="ch" forName="circ1Tx" refType="w" fact="0.32"/>
          <dgm:constr type="h" for="ch" forName="circ1Tx" refType="h" fact="0.76"/>
          <dgm:constr type="ctrX" for="ch" forName="circ2" refType="w" fact="0.7"/>
          <dgm:constr type="ctrY" for="ch" forName="circ2" refType="h" fact="0.5"/>
          <dgm:constr type="w" for="ch" forName="circ2" refType="w" fact="0.555"/>
          <dgm:constr type="h" for="ch" forName="circ2" refType="h" fact="0.99456"/>
          <dgm:constr type="l" for="ch" forName="circ2Tx" refType="w" fact="0.58"/>
          <dgm:constr type="t" for="ch" forName="circ2Tx" refType="h" fact="0.12"/>
          <dgm:constr type="w" for="ch" forName="circ2Tx" refType="w" fact="0.32"/>
          <dgm:constr type="h" for="ch" forName="circ2Tx" refType="h" fact="0.76"/>
          <dgm:constr type="primFontSz" for="ch" ptType="node" op="equ"/>
        </dgm:constrLst>
      </dgm:if>
      <dgm:if name="Name12" axis="ch" ptType="node" func="cnt" op="equ" val="3">
        <dgm:constrLst>
          <dgm:constr type="ctrX" for="ch" forName="circ1" refType="w" fact="0.5"/>
          <dgm:constr type="ctrY" for="ch" forName="circ1" refType="w" fact="0.25"/>
          <dgm:constr type="w" for="ch" forName="circ1" refType="w" fact="0.6"/>
          <dgm:constr type="h" for="ch" forName="circ1" refType="h" fact="0.6"/>
          <dgm:constr type="l" for="ch" forName="circ1Tx" refType="w" fact="0.28"/>
          <dgm:constr type="t" for="ch" forName="circ1Tx" refType="h" fact="0.055"/>
          <dgm:constr type="w" for="ch" forName="circ1Tx" refType="w" fact="0.44"/>
          <dgm:constr type="h" for="ch" forName="circ1Tx" refType="h" fact="0.27"/>
          <dgm:constr type="ctrX" for="ch" forName="circ2" refType="w" fact="0.7165"/>
          <dgm:constr type="ctrY" for="ch" forName="circ2" refType="w" fact="0.625"/>
          <dgm:constr type="w" for="ch" forName="circ2" refType="w" fact="0.6"/>
          <dgm:constr type="h" for="ch" forName="circ2" refType="h" fact="0.6"/>
          <dgm:constr type="l" for="ch" forName="circ2Tx" refType="w" fact="0.6"/>
          <dgm:constr type="t" for="ch" forName="circ2Tx" refType="h" fact="0.48"/>
          <dgm:constr type="w" for="ch" forName="circ2Tx" refType="w" fact="0.36"/>
          <dgm:constr type="h" for="ch" forName="circ2Tx" refType="h" fact="0.33"/>
          <dgm:constr type="ctrX" for="ch" forName="circ3" refType="w" fact="0.2835"/>
          <dgm:constr type="ctrY" for="ch" forName="circ3" refType="w" fact="0.625"/>
          <dgm:constr type="w" for="ch" forName="circ3" refType="w" fact="0.6"/>
          <dgm:constr type="h" for="ch" forName="circ3" refType="h" fact="0.6"/>
          <dgm:constr type="l" for="ch" forName="circ3Tx" refType="w" fact="0.04"/>
          <dgm:constr type="t" for="ch" forName="circ3Tx" refType="h" fact="0.48"/>
          <dgm:constr type="w" for="ch" forName="circ3Tx" refType="w" fact="0.36"/>
          <dgm:constr type="h" for="ch" forName="circ3Tx" refType="h" fact="0.33"/>
          <dgm:constr type="primFontSz" for="ch" ptType="node" op="equ"/>
        </dgm:constrLst>
      </dgm:if>
      <dgm:if name="Name13" axis="ch" ptType="node" func="cnt" op="equ" val="4">
        <dgm:constrLst>
          <dgm:constr type="ctrX" for="ch" forName="circ1" refType="w" fact="0.5"/>
          <dgm:constr type="ctrY" for="ch" forName="circ1" refType="w" fact="0.27"/>
          <dgm:constr type="w" for="ch" forName="circ1" refType="w" fact="0.52"/>
          <dgm:constr type="h" for="ch" forName="circ1" refType="h" fact="0.52"/>
          <dgm:constr type="l" for="ch" forName="circ1Tx" refType="w" fact="0.3"/>
          <dgm:constr type="t" for="ch" forName="circ1Tx" refType="h" fact="0.08"/>
          <dgm:constr type="w" for="ch" forName="circ1Tx" refType="w" fact="0.4"/>
          <dgm:constr type="h" for="ch" forName="circ1Tx" refType="h" fact="0.165"/>
          <dgm:constr type="ctrX" for="ch" forName="circ2" refType="w" fact="0.73"/>
          <dgm:constr type="ctrY" for="ch" forName="circ2" refType="w" fact="0.5"/>
          <dgm:constr type="w" for="ch" forName="circ2" refType="w" fact="0.52"/>
          <dgm:constr type="h" for="ch" forName="circ2" refType="h" fact="0.52"/>
          <dgm:constr type="r" for="ch" forName="circ2Tx" refType="w" fact="0.95"/>
          <dgm:constr type="t" for="ch" forName="circ2Tx" refType="h" fact="0.3"/>
          <dgm:constr type="w" for="ch" forName="circ2Tx" refType="w" fact="0.2"/>
          <dgm:constr type="h" for="ch" forName="circ2Tx" refType="h" fact="0.4"/>
          <dgm:constr type="ctrX" for="ch" forName="circ3" refType="w" fact="0.5"/>
          <dgm:constr type="ctrY" for="ch" forName="circ3" refType="w" fact="0.73"/>
          <dgm:constr type="w" for="ch" forName="circ3" refType="w" fact="0.52"/>
          <dgm:constr type="h" for="ch" forName="circ3" refType="h" fact="0.52"/>
          <dgm:constr type="l" for="ch" forName="circ3Tx" refType="w" fact="0.3"/>
          <dgm:constr type="b" for="ch" forName="circ3Tx" refType="h" fact="0.92"/>
          <dgm:constr type="w" for="ch" forName="circ3Tx" refType="w" fact="0.4"/>
          <dgm:constr type="h" for="ch" forName="circ3Tx" refType="h" fact="0.165"/>
          <dgm:constr type="ctrX" for="ch" forName="circ4" refType="w" fact="0.27"/>
          <dgm:constr type="ctrY" for="ch" forName="circ4" refType="h" fact="0.5"/>
          <dgm:constr type="w" for="ch" forName="circ4" refType="w" fact="0.52"/>
          <dgm:constr type="h" for="ch" forName="circ4" refType="h" fact="0.52"/>
          <dgm:constr type="l" for="ch" forName="circ4Tx" refType="w" fact="0.05"/>
          <dgm:constr type="t" for="ch" forName="circ4Tx" refType="h" fact="0.3"/>
          <dgm:constr type="w" for="ch" forName="circ4Tx" refType="w" fact="0.2"/>
          <dgm:constr type="h" for="ch" forName="circ4Tx" refType="h" fact="0.4"/>
          <dgm:constr type="primFontSz" for="ch" ptType="node" op="equ"/>
        </dgm:constrLst>
      </dgm:if>
      <dgm:if name="Name14" axis="ch" ptType="node" func="cnt" op="equ" val="5">
        <dgm:constrLst>
          <dgm:constr type="ctrX" for="ch" forName="circ1" refType="w" fact="0.5"/>
          <dgm:constr type="ctrY" for="ch" forName="circ1" refType="h" fact="0.46"/>
          <dgm:constr type="w" for="ch" forName="circ1" refType="w" fact="0.25"/>
          <dgm:constr type="h" for="ch" forName="circ1" refType="h" fact="0.35"/>
          <dgm:constr type="l" for="ch" forName="circ1Tx" refType="w" fact="0.355"/>
          <dgm:constr type="t" for="ch" forName="circ1Tx"/>
          <dgm:constr type="w" for="ch" forName="circ1Tx" refType="w" fact="0.29"/>
          <dgm:constr type="h" for="ch" forName="circ1Tx" refType="h" fact="0.235"/>
          <dgm:constr type="ctrX" for="ch" forName="circ2" refType="w" fact="0.5951"/>
          <dgm:constr type="ctrY" for="ch" forName="circ2" refType="h" fact="0.5567"/>
          <dgm:constr type="w" for="ch" forName="circ2" refType="w" fact="0.25"/>
          <dgm:constr type="h" for="ch" forName="circ2" refType="h" fact="0.35"/>
          <dgm:constr type="l" for="ch" forName="circ2Tx" refType="w" fact="0.74"/>
          <dgm:constr type="t" for="ch" forName="circ2Tx" refType="h" fact="0.31"/>
          <dgm:constr type="w" for="ch" forName="circ2Tx" refType="w" fact="0.26"/>
          <dgm:constr type="h" for="ch" forName="circ2Tx" refType="h" fact="0.255"/>
          <dgm:constr type="ctrX" for="ch" forName="circ3" refType="w" fact="0.5588"/>
          <dgm:constr type="ctrY" for="ch" forName="circ3" refType="h" fact="0.7133"/>
          <dgm:constr type="w" for="ch" forName="circ3" refType="w" fact="0.25"/>
          <dgm:constr type="h" for="ch" forName="circ3" refType="h" fact="0.35"/>
          <dgm:constr type="l" for="ch" forName="circ3Tx" refType="w" fact="0.7"/>
          <dgm:constr type="t" for="ch" forName="circ3Tx" refType="h" fact="0.745"/>
          <dgm:constr type="w" for="ch" forName="circ3Tx" refType="w" fact="0.26"/>
          <dgm:constr type="h" for="ch" forName="circ3Tx" refType="h" fact="0.255"/>
          <dgm:constr type="ctrX" for="ch" forName="circ4" refType="w" fact="0.4412"/>
          <dgm:constr type="ctrY" for="ch" forName="circ4" refType="h" fact="0.7133"/>
          <dgm:constr type="w" for="ch" forName="circ4" refType="w" fact="0.25"/>
          <dgm:constr type="h" for="ch" forName="circ4" refType="h" fact="0.35"/>
          <dgm:constr type="l" for="ch" forName="circ4Tx" refType="w" fact="0.04"/>
          <dgm:constr type="t" for="ch" forName="circ4Tx" refType="h" fact="0.745"/>
          <dgm:constr type="w" for="ch" forName="circ4Tx" refType="w" fact="0.26"/>
          <dgm:constr type="h" for="ch" forName="circ4Tx" refType="h" fact="0.255"/>
          <dgm:constr type="ctrX" for="ch" forName="circ5" refType="w" fact="0.4049"/>
          <dgm:constr type="ctrY" for="ch" forName="circ5" refType="h" fact="0.5567"/>
          <dgm:constr type="w" for="ch" forName="circ5" refType="w" fact="0.25"/>
          <dgm:constr type="h" for="ch" forName="circ5" refType="h" fact="0.35"/>
          <dgm:constr type="l" for="ch" forName="circ5Tx"/>
          <dgm:constr type="t" for="ch" forName="circ5Tx" refType="h" fact="0.31"/>
          <dgm:constr type="w" for="ch" forName="circ5Tx" refType="w" fact="0.26"/>
          <dgm:constr type="h" for="ch" forName="circ5Tx" refType="h" fact="0.255"/>
          <dgm:constr type="primFontSz" for="ch" ptType="node" op="equ"/>
        </dgm:constrLst>
      </dgm:if>
      <dgm:if name="Name15" axis="ch" ptType="node" func="cnt" op="equ" val="6">
        <dgm:constrLst>
          <dgm:constr type="ctrX" for="ch" forName="circ1" refType="w" fact="0.5"/>
          <dgm:constr type="ctrY" for="ch" forName="circ1" refType="h" fact="0.3844"/>
          <dgm:constr type="w" for="ch" forName="circ1" refType="w" fact="0.24"/>
          <dgm:constr type="h" for="ch" forName="circ1" refType="h" fact="0.3084"/>
          <dgm:constr type="l" for="ch" forName="circ1Tx" refType="w" fact="0.35"/>
          <dgm:constr type="t" for="ch" forName="circ1Tx"/>
          <dgm:constr type="w" for="ch" forName="circ1Tx" refType="w" fact="0.3"/>
          <dgm:constr type="h" for="ch" forName="circ1Tx" refType="h" fact="0.21"/>
          <dgm:constr type="ctrX" for="ch" forName="circ2" refType="w" fact="0.5779"/>
          <dgm:constr type="ctrY" for="ch" forName="circ2" refType="h" fact="0.4422"/>
          <dgm:constr type="w" for="ch" forName="circ2" refType="w" fact="0.24"/>
          <dgm:constr type="h" for="ch" forName="circ2" refType="h" fact="0.3084"/>
          <dgm:constr type="l" for="ch" forName="circ2Tx" refType="w" fact="0.7157"/>
          <dgm:constr type="t" for="ch" forName="circ2Tx" refType="h" fact="0.2"/>
          <dgm:constr type="w" for="ch" forName="circ2Tx" refType="w" fact="0.2843"/>
          <dgm:constr type="h" for="ch" forName="circ2Tx" refType="h" fact="0.23"/>
          <dgm:constr type="ctrX" for="ch" forName="circ3" refType="w" fact="0.5779"/>
          <dgm:constr type="ctrY" for="ch" forName="circ3" refType="h" fact="0.5578"/>
          <dgm:constr type="w" for="ch" forName="circ3" refType="w" fact="0.24"/>
          <dgm:constr type="h" for="ch" forName="circ3" refType="h" fact="0.3084"/>
          <dgm:constr type="l" for="ch" forName="circ3Tx" refType="w" fact="0.7157"/>
          <dgm:constr type="t" for="ch" forName="circ3Tx" refType="h" fact="0.543"/>
          <dgm:constr type="w" for="ch" forName="circ3Tx" refType="w" fact="0.2843"/>
          <dgm:constr type="h" for="ch" forName="circ3Tx" refType="h" fact="0.257"/>
          <dgm:constr type="ctrX" for="ch" forName="circ4" refType="w" fact="0.5"/>
          <dgm:constr type="ctrY" for="ch" forName="circ4" refType="h" fact="0.6157"/>
          <dgm:constr type="w" for="ch" forName="circ4" refType="w" fact="0.24"/>
          <dgm:constr type="h" for="ch" forName="circ4" refType="h" fact="0.3084"/>
          <dgm:constr type="l" for="ch" forName="circ4Tx" refType="w" fact="0.35"/>
          <dgm:constr type="t" for="ch" forName="circ4Tx" refType="h" fact="0.79"/>
          <dgm:constr type="w" for="ch" forName="circ4Tx" refType="w" fact="0.3"/>
          <dgm:constr type="h" for="ch" forName="circ4Tx" refType="h" fact="0.21"/>
          <dgm:constr type="ctrX" for="ch" forName="circ5" refType="w" fact="0.4221"/>
          <dgm:constr type="ctrY" for="ch" forName="circ5" refType="h" fact="0.5578"/>
          <dgm:constr type="w" for="ch" forName="circ5" refType="w" fact="0.24"/>
          <dgm:constr type="h" for="ch" forName="circ5" refType="h" fact="0.3084"/>
          <dgm:constr type="l" for="ch" forName="circ5Tx" refType="w" fact="0"/>
          <dgm:constr type="t" for="ch" forName="circ5Tx" refType="h" fact="0.543"/>
          <dgm:constr type="w" for="ch" forName="circ5Tx" refType="w" fact="0.2843"/>
          <dgm:constr type="h" for="ch" forName="circ5Tx" refType="h" fact="0.257"/>
          <dgm:constr type="ctrX" for="ch" forName="circ6" refType="w" fact="0.4221"/>
          <dgm:constr type="ctrY" for="ch" forName="circ6" refType="h" fact="0.4422"/>
          <dgm:constr type="w" for="ch" forName="circ6" refType="w" fact="0.24"/>
          <dgm:constr type="h" for="ch" forName="circ6" refType="h" fact="0.3084"/>
          <dgm:constr type="l" for="ch" forName="circ6Tx" refType="w" fact="0"/>
          <dgm:constr type="t" for="ch" forName="circ6Tx" refType="h" fact="0.2"/>
          <dgm:constr type="w" for="ch" forName="circ6Tx" refType="w" fact="0.2843"/>
          <dgm:constr type="h" for="ch" forName="circ6Tx" refType="h" fact="0.257"/>
          <dgm:constr type="primFontSz" for="ch" ptType="node" op="equ"/>
        </dgm:constrLst>
      </dgm:if>
      <dgm:else name="Name16">
        <dgm:constrLst>
          <dgm:constr type="ctrX" for="ch" forName="circ1" refType="w" fact="0.5"/>
          <dgm:constr type="ctrY" for="ch" forName="circ1" refType="h" fact="0.4177"/>
          <dgm:constr type="w" for="ch" forName="circ1" refType="w" fact="0.24"/>
          <dgm:constr type="h" for="ch" forName="circ1" refType="h" fact="0.3262"/>
          <dgm:constr type="l" for="ch" forName="circ1Tx" refType="w" fact="0.3625"/>
          <dgm:constr type="t" for="ch" forName="circ1Tx"/>
          <dgm:constr type="w" for="ch" forName="circ1Tx" refType="w" fact="0.275"/>
          <dgm:constr type="h" for="ch" forName="circ1Tx" refType="h" fact="0.2"/>
          <dgm:constr type="ctrX" for="ch" forName="circ2" refType="w" fact="0.5704"/>
          <dgm:constr type="ctrY" for="ch" forName="circ2" refType="h" fact="0.4637"/>
          <dgm:constr type="w" for="ch" forName="circ2" refType="w" fact="0.24"/>
          <dgm:constr type="h" for="ch" forName="circ2" refType="h" fact="0.3262"/>
          <dgm:constr type="l" for="ch" forName="circ2Tx" refType="w" fact="0.72"/>
          <dgm:constr type="t" for="ch" forName="circ2Tx" refType="h" fact="0.19"/>
          <dgm:constr type="w" for="ch" forName="circ2Tx" refType="w" fact="0.26"/>
          <dgm:constr type="h" for="ch" forName="circ2Tx" refType="h" fact="0.22"/>
          <dgm:constr type="ctrX" for="ch" forName="circ3" refType="w" fact="0.5877"/>
          <dgm:constr type="ctrY" for="ch" forName="circ3" refType="h" fact="0.5672"/>
          <dgm:constr type="w" for="ch" forName="circ3" refType="w" fact="0.24"/>
          <dgm:constr type="h" for="ch" forName="circ3" refType="h" fact="0.3262"/>
          <dgm:constr type="l" for="ch" forName="circ3Tx" refType="w" fact="0.745"/>
          <dgm:constr type="t" for="ch" forName="circ3Tx" refType="h" fact="0.47"/>
          <dgm:constr type="w" for="ch" forName="circ3Tx" refType="w" fact="0.255"/>
          <dgm:constr type="h" for="ch" forName="circ3Tx" refType="h" fact="0.235"/>
          <dgm:constr type="ctrX" for="ch" forName="circ4" refType="w" fact="0.539"/>
          <dgm:constr type="ctrY" for="ch" forName="circ4" refType="h" fact="0.6502"/>
          <dgm:constr type="w" for="ch" forName="circ4" refType="w" fact="0.24"/>
          <dgm:constr type="h" for="ch" forName="circ4" refType="h" fact="0.3262"/>
          <dgm:constr type="l" for="ch" forName="circ4Tx" refType="w" fact="0.635"/>
          <dgm:constr type="t" for="ch" forName="circ4Tx" refType="h" fact="0.785"/>
          <dgm:constr type="w" for="ch" forName="circ4Tx" refType="w" fact="0.275"/>
          <dgm:constr type="h" for="ch" forName="circ4Tx" refType="h" fact="0.215"/>
          <dgm:constr type="ctrX" for="ch" forName="circ5" refType="w" fact="0.461"/>
          <dgm:constr type="ctrY" for="ch" forName="circ5" refType="h" fact="0.6502"/>
          <dgm:constr type="w" for="ch" forName="circ5" refType="w" fact="0.24"/>
          <dgm:constr type="h" for="ch" forName="circ5" refType="h" fact="0.3262"/>
          <dgm:constr type="l" for="ch" forName="circ5Tx" refType="w" fact="0.09"/>
          <dgm:constr type="t" for="ch" forName="circ5Tx" refType="h" fact="0.785"/>
          <dgm:constr type="w" for="ch" forName="circ5Tx" refType="w" fact="0.275"/>
          <dgm:constr type="h" for="ch" forName="circ5Tx" refType="h" fact="0.215"/>
          <dgm:constr type="ctrX" for="ch" forName="circ6" refType="w" fact="0.4123"/>
          <dgm:constr type="ctrY" for="ch" forName="circ6" refType="h" fact="0.5672"/>
          <dgm:constr type="w" for="ch" forName="circ6" refType="w" fact="0.24"/>
          <dgm:constr type="h" for="ch" forName="circ6" refType="h" fact="0.3262"/>
          <dgm:constr type="l" for="ch" forName="circ6Tx"/>
          <dgm:constr type="t" for="ch" forName="circ6Tx" refType="h" fact="0.47"/>
          <dgm:constr type="w" for="ch" forName="circ6Tx" refType="w" fact="0.255"/>
          <dgm:constr type="h" for="ch" forName="circ6Tx" refType="h" fact="0.235"/>
          <dgm:constr type="ctrX" for="ch" forName="circ7" refType="w" fact="0.4296"/>
          <dgm:constr type="ctrY" for="ch" forName="circ7" refType="h" fact="0.4637"/>
          <dgm:constr type="w" for="ch" forName="circ7" refType="w" fact="0.24"/>
          <dgm:constr type="h" for="ch" forName="circ7" refType="h" fact="0.3262"/>
          <dgm:constr type="l" for="ch" forName="circ7Tx" refType="w" fact="0.02"/>
          <dgm:constr type="t" for="ch" forName="circ7Tx" refType="h" fact="0.19"/>
          <dgm:constr type="w" for="ch" forName="circ7Tx" refType="w" fact="0.26"/>
          <dgm:constr type="h" for="ch" forName="circ7Tx" refType="h" fact="0.22"/>
          <dgm:constr type="primFontSz" for="ch" ptType="node" op="equ"/>
        </dgm:constrLst>
      </dgm:else>
    </dgm:choose>
    <dgm:ruleLst/>
    <dgm:forEach name="Name17" axis="ch" ptType="node" cnt="1">
      <dgm:choose name="Name18">
        <dgm:if name="Name19" axis="root ch" ptType="all node" func="cnt" op="equ" val="1">
          <dgm:layoutNode name="circ1TxSh" styleLbl="vennNode1"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ellipse" r:blip="">
              <dgm:adjLst/>
            </dgm:shape>
            <dgm:choose name="Name20">
              <dgm:if name="Name21" func="var" arg="dir" op="equ" val="norm">
                <dgm:choose name="Name22">
                  <dgm:if name="Name23" axis="root ch" ptType="all node" func="cnt" op="lte" val="4">
                    <dgm:presOf axis="desOrSelf" ptType="node"/>
                  </dgm:if>
                  <dgm:else name="Name24">
                    <dgm:presOf/>
                  </dgm:else>
                </dgm:choose>
              </dgm:if>
              <dgm:else name="Name25">
                <dgm:choose name="Name26">
                  <dgm:if name="Name27" axis="root ch" ptType="all node" func="cnt" op="equ" val="2">
                    <dgm:presOf axis="root ch desOrSelf" ptType="all node node" st="1 2 1" cnt="1 1 0"/>
                  </dgm:if>
                  <dgm:else name="Name28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if>
        <dgm:else name="Name29">
          <dgm:layoutNode name="circ1" styleLbl="vennNode1">
            <dgm:alg type="sp"/>
            <dgm:shape xmlns:r="http://schemas.openxmlformats.org/officeDocument/2006/relationships" type="ellipse" r:blip="">
              <dgm:adjLst/>
            </dgm:shape>
            <dgm:choose name="Name30">
              <dgm:if name="Name31" func="var" arg="dir" op="equ" val="norm">
                <dgm:choose name="Name32">
                  <dgm:if name="Name33" axis="root ch" ptType="all node" func="cnt" op="lte" val="4">
                    <dgm:presOf axis="desOrSelf" ptType="node"/>
                  </dgm:if>
                  <dgm:else name="Name34">
                    <dgm:presOf/>
                  </dgm:else>
                </dgm:choose>
              </dgm:if>
              <dgm:else name="Name35">
                <dgm:choose name="Name36">
                  <dgm:if name="Name37" axis="root ch" ptType="all node" func="cnt" op="equ" val="2">
                    <dgm:presOf axis="root ch desOrSelf" ptType="all node node" st="1 2 1" cnt="1 1 0"/>
                  </dgm:if>
                  <dgm:else name="Name38">
                    <dgm:choose name="Name39">
                      <dgm:if name="Name40" axis="root ch" ptType="all node" func="cnt" op="lte" val="4">
                        <dgm:presOf axis="desOrSelf" ptType="node"/>
                      </dgm:if>
                      <dgm:else name="Name41">
                        <dgm:presOf/>
                      </dgm:else>
                    </dgm:choose>
                  </dgm:else>
                </dgm:choose>
              </dgm:else>
            </dgm:choose>
            <dgm:constrLst/>
            <dgm:ruleLst/>
          </dgm:layoutNode>
          <dgm:layoutNode name="circ1Tx" styleLbl="revTx">
            <dgm:varLst>
              <dgm:chMax val="0"/>
              <dgm:chPref val="0"/>
              <dgm:bulletEnabled val="1"/>
            </dgm:varLst>
            <dgm:alg type="tx">
              <dgm:param type="txAnchorHorzCh" val="ctr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choose name="Name42">
              <dgm:if name="Name43" func="var" arg="dir" op="equ" val="norm">
                <dgm:presOf axis="desOrSelf" ptType="node"/>
              </dgm:if>
              <dgm:else name="Name44">
                <dgm:choose name="Name45">
                  <dgm:if name="Name46" axis="root ch" ptType="all node" func="cnt" op="equ" val="2">
                    <dgm:presOf axis="root ch desOrSelf" ptType="all node node" st="1 2 1" cnt="1 1 0"/>
                  </dgm:if>
                  <dgm:else name="Name47">
                    <dgm:presOf axis="desOrSelf" ptType="node"/>
                  </dgm:else>
                </dgm:choose>
              </dgm:else>
            </dgm:choose>
            <dgm:constrLst>
              <dgm:constr type="tMarg"/>
              <dgm:constr type="bMarg"/>
              <dgm:constr type="lMarg"/>
              <dgm:constr type="rMarg"/>
              <dgm:constr type="primFontSz" val="65"/>
            </dgm:constrLst>
            <dgm:ruleLst>
              <dgm:rule type="primFontSz" val="5" fact="NaN" max="NaN"/>
            </dgm:ruleLst>
          </dgm:layoutNode>
        </dgm:else>
      </dgm:choose>
    </dgm:forEach>
    <dgm:forEach name="Name48" axis="ch" ptType="node" st="2" cnt="1">
      <dgm:layoutNode name="circ2" styleLbl="vennNode1">
        <dgm:alg type="sp"/>
        <dgm:shape xmlns:r="http://schemas.openxmlformats.org/officeDocument/2006/relationships" type="ellipse" r:blip="">
          <dgm:adjLst/>
        </dgm:shape>
        <dgm:choose name="Name49">
          <dgm:if name="Name50" func="var" arg="dir" op="equ" val="norm">
            <dgm:choose name="Name51">
              <dgm:if name="Name52" axis="root ch" ptType="all node" func="cnt" op="lte" val="4">
                <dgm:presOf axis="desOrSelf" ptType="node"/>
              </dgm:if>
              <dgm:else name="Name53">
                <dgm:presOf/>
              </dgm:else>
            </dgm:choose>
          </dgm:if>
          <dgm:else name="Name54">
            <dgm:choose name="Name55">
              <dgm:if name="Name56" axis="root ch" ptType="all node" func="cnt" op="equ" val="2">
                <dgm:presOf axis="root ch desOrSelf" ptType="all node node" st="1 1 1" cnt="1 1 0"/>
              </dgm:if>
              <dgm:if name="Name57" axis="root ch" ptType="all node" func="cnt" op="equ" val="3">
                <dgm:presOf axis="root ch desOrSelf" ptType="all node node" st="1 3 1" cnt="1 1 0"/>
              </dgm:if>
              <dgm:if name="Name58" axis="root ch" ptType="all node" func="cnt" op="equ" val="4">
                <dgm:presOf axis="root ch desOrSelf" ptType="all node node" st="1 4 1" cnt="1 1 0"/>
              </dgm:if>
              <dgm:else name="Name59">
                <dgm:presOf/>
              </dgm:else>
            </dgm:choose>
          </dgm:else>
        </dgm:choose>
        <dgm:constrLst/>
        <dgm:ruleLst/>
      </dgm:layoutNode>
      <dgm:layoutNode name="circ2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60">
          <dgm:if name="Name61" func="var" arg="dir" op="equ" val="norm">
            <dgm:presOf axis="desOrSelf" ptType="node"/>
          </dgm:if>
          <dgm:else name="Name62">
            <dgm:choose name="Name63">
              <dgm:if name="Name64" axis="root ch" ptType="all node" func="cnt" op="equ" val="2">
                <dgm:presOf axis="root ch desOrSelf" ptType="all node node" st="1 1 1" cnt="1 1 0"/>
              </dgm:if>
              <dgm:if name="Name65" axis="root ch" ptType="all node" func="cnt" op="equ" val="3">
                <dgm:presOf axis="root ch desOrSelf" ptType="all node node" st="1 3 1" cnt="1 1 0"/>
              </dgm:if>
              <dgm:if name="Name66" axis="root ch" ptType="all node" func="cnt" op="equ" val="4">
                <dgm:presOf axis="root ch desOrSelf" ptType="all node node" st="1 4 1" cnt="1 1 0"/>
              </dgm:if>
              <dgm:if name="Name67" axis="root ch" ptType="all node" func="cnt" op="equ" val="5">
                <dgm:presOf axis="root ch desOrSelf" ptType="all node node" st="1 5 1" cnt="1 1 0"/>
              </dgm:if>
              <dgm:if name="Name68" axis="root ch" ptType="all node" func="cnt" op="equ" val="6">
                <dgm:presOf axis="root ch desOrSelf" ptType="all node node" st="1 6 1" cnt="1 1 0"/>
              </dgm:if>
              <dgm:else name="Name69">
                <dgm:presOf axis="root ch desOrSelf" ptType="all node node" st="1 7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70" axis="ch" ptType="node" st="3" cnt="1">
      <dgm:layoutNode name="circ3" styleLbl="vennNode1">
        <dgm:alg type="sp"/>
        <dgm:shape xmlns:r="http://schemas.openxmlformats.org/officeDocument/2006/relationships" type="ellipse" r:blip="">
          <dgm:adjLst/>
        </dgm:shape>
        <dgm:choose name="Name71">
          <dgm:if name="Name72" func="var" arg="dir" op="equ" val="norm">
            <dgm:choose name="Name73">
              <dgm:if name="Name74" axis="root ch" ptType="all node" func="cnt" op="lte" val="4">
                <dgm:presOf axis="desOrSelf" ptType="node"/>
              </dgm:if>
              <dgm:else name="Name75">
                <dgm:presOf/>
              </dgm:else>
            </dgm:choose>
          </dgm:if>
          <dgm:else name="Name76">
            <dgm:choose name="Name77">
              <dgm:if name="Name78" axis="root ch" ptType="all node" func="cnt" op="equ" val="3">
                <dgm:presOf axis="root ch desOrSelf" ptType="all node node" st="1 2 1" cnt="1 1 0"/>
              </dgm:if>
              <dgm:if name="Name79" axis="root ch" ptType="all node" func="cnt" op="equ" val="4">
                <dgm:presOf axis="root ch desOrSelf" ptType="all node node" st="1 3 1" cnt="1 1 0"/>
              </dgm:if>
              <dgm:else name="Name80">
                <dgm:presOf/>
              </dgm:else>
            </dgm:choose>
          </dgm:else>
        </dgm:choose>
        <dgm:constrLst/>
        <dgm:ruleLst/>
      </dgm:layoutNode>
      <dgm:layoutNode name="circ3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81">
          <dgm:if name="Name82" func="var" arg="dir" op="equ" val="norm">
            <dgm:presOf axis="desOrSelf" ptType="node"/>
          </dgm:if>
          <dgm:else name="Name83">
            <dgm:choose name="Name84">
              <dgm:if name="Name85" axis="root ch" ptType="all node" func="cnt" op="equ" val="3">
                <dgm:presOf axis="root ch desOrSelf" ptType="all node node" st="1 2 1" cnt="1 1 0"/>
              </dgm:if>
              <dgm:if name="Name86" axis="root ch" ptType="all node" func="cnt" op="equ" val="4">
                <dgm:presOf axis="root ch desOrSelf" ptType="all node node" st="1 3 1" cnt="1 1 0"/>
              </dgm:if>
              <dgm:if name="Name87" axis="root ch" ptType="all node" func="cnt" op="equ" val="5">
                <dgm:presOf axis="root ch desOrSelf" ptType="all node node" st="1 4 1" cnt="1 1 0"/>
              </dgm:if>
              <dgm:if name="Name88" axis="root ch" ptType="all node" func="cnt" op="equ" val="6">
                <dgm:presOf axis="root ch desOrSelf" ptType="all node node" st="1 5 1" cnt="1 1 0"/>
              </dgm:if>
              <dgm:else name="Name89">
                <dgm:presOf axis="root ch desOrSelf" ptType="all node node" st="1 6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90" axis="ch" ptType="node" st="4" cnt="1">
      <dgm:layoutNode name="circ4" styleLbl="vennNode1">
        <dgm:alg type="sp"/>
        <dgm:shape xmlns:r="http://schemas.openxmlformats.org/officeDocument/2006/relationships" type="ellipse" r:blip="">
          <dgm:adjLst/>
        </dgm:shape>
        <dgm:choose name="Name91">
          <dgm:if name="Name92" func="var" arg="dir" op="equ" val="norm">
            <dgm:choose name="Name93">
              <dgm:if name="Name94" axis="root ch" ptType="all node" func="cnt" op="lte" val="4">
                <dgm:presOf axis="desOrSelf" ptType="node"/>
              </dgm:if>
              <dgm:else name="Name95">
                <dgm:presOf/>
              </dgm:else>
            </dgm:choose>
          </dgm:if>
          <dgm:else name="Name96">
            <dgm:choose name="Name97">
              <dgm:if name="Name98" axis="root ch" ptType="all node" func="cnt" op="equ" val="4">
                <dgm:presOf axis="root ch desOrSelf" ptType="all node node" st="1 2 1" cnt="1 1 0"/>
              </dgm:if>
              <dgm:else name="Name99">
                <dgm:presOf/>
              </dgm:else>
            </dgm:choose>
          </dgm:else>
        </dgm:choose>
        <dgm:constrLst/>
        <dgm:ruleLst/>
      </dgm:layoutNode>
      <dgm:layoutNode name="circ4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0">
          <dgm:if name="Name101" func="var" arg="dir" op="equ" val="norm">
            <dgm:presOf axis="desOrSelf" ptType="node"/>
          </dgm:if>
          <dgm:else name="Name102">
            <dgm:choose name="Name103">
              <dgm:if name="Name104" axis="root ch" ptType="all node" func="cnt" op="equ" val="4">
                <dgm:presOf axis="root ch desOrSelf" ptType="all node node" st="1 2 1" cnt="1 1 0"/>
              </dgm:if>
              <dgm:if name="Name105" axis="root ch" ptType="all node" func="cnt" op="equ" val="5">
                <dgm:presOf axis="root ch desOrSelf" ptType="all node node" st="1 3 1" cnt="1 1 0"/>
              </dgm:if>
              <dgm:if name="Name106" axis="root ch" ptType="all node" func="cnt" op="equ" val="6">
                <dgm:presOf axis="root ch desOrSelf" ptType="all node node" st="1 4 1" cnt="1 1 0"/>
              </dgm:if>
              <dgm:else name="Name107">
                <dgm:presOf axis="root ch desOrSelf" ptType="all node node" st="1 5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08" axis="ch" ptType="node" st="5" cnt="1">
      <dgm:layoutNode name="circ5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5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09">
          <dgm:if name="Name110" func="var" arg="dir" op="equ" val="norm">
            <dgm:presOf axis="desOrSelf" ptType="node"/>
          </dgm:if>
          <dgm:else name="Name111">
            <dgm:choose name="Name112">
              <dgm:if name="Name113" axis="root ch" ptType="all node" func="cnt" op="equ" val="5">
                <dgm:presOf axis="root ch desOrSelf" ptType="all node node" st="1 2 1" cnt="1 1 0"/>
              </dgm:if>
              <dgm:if name="Name114" axis="root ch" ptType="all node" func="cnt" op="equ" val="6">
                <dgm:presOf axis="root ch desOrSelf" ptType="all node node" st="1 3 1" cnt="1 1 0"/>
              </dgm:if>
              <dgm:else name="Name115">
                <dgm:presOf axis="root ch desOrSelf" ptType="all node node" st="1 4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16" axis="ch" ptType="node" st="6" cnt="1">
      <dgm:layoutNode name="circ6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6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17">
          <dgm:if name="Name118" func="var" arg="dir" op="equ" val="norm">
            <dgm:presOf axis="desOrSelf" ptType="node"/>
          </dgm:if>
          <dgm:else name="Name119">
            <dgm:choose name="Name120">
              <dgm:if name="Name121" axis="root ch" ptType="all node" func="cnt" op="equ" val="6">
                <dgm:presOf axis="root ch desOrSelf" ptType="all node node" st="1 2 1" cnt="1 1 0"/>
              </dgm:if>
              <dgm:else name="Name122">
                <dgm:presOf axis="root ch desOrSelf" ptType="all node node" st="1 3 1" cnt="1 1 0"/>
              </dgm:else>
            </dgm:choose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  <dgm:forEach name="Name123" axis="ch" ptType="node" st="7" cnt="1">
      <dgm:layoutNode name="circ7" styleLbl="vennNode1">
        <dgm:alg type="sp"/>
        <dgm:shape xmlns:r="http://schemas.openxmlformats.org/officeDocument/2006/relationships" type="ellipse" r:blip="">
          <dgm:adjLst/>
        </dgm:shape>
        <dgm:presOf/>
        <dgm:constrLst/>
        <dgm:ruleLst/>
      </dgm:layoutNode>
      <dgm:layoutNode name="circ7Tx" styleLbl="revTx">
        <dgm:varLst>
          <dgm:chMax val="0"/>
          <dgm:chPref val="0"/>
          <dgm:bulletEnabled val="1"/>
        </dgm:varLst>
        <dgm:alg type="tx">
          <dgm:param type="txAnchorHorzCh" val="ctr"/>
          <dgm:param type="txAnchorVertCh" val="mid"/>
        </dgm:alg>
        <dgm:shape xmlns:r="http://schemas.openxmlformats.org/officeDocument/2006/relationships" type="rect" r:blip="" hideGeom="1">
          <dgm:adjLst/>
        </dgm:shape>
        <dgm:choose name="Name124">
          <dgm:if name="Name125" func="var" arg="dir" op="equ" val="norm">
            <dgm:presOf axis="desOrSelf" ptType="node"/>
          </dgm:if>
          <dgm:else name="Name126">
            <dgm:presOf axis="root ch desOrSelf" ptType="all node node" st="1 2 1" cnt="1 1 0"/>
          </dgm:else>
        </dgm:choose>
        <dgm:constrLst>
          <dgm:constr type="tMarg"/>
          <dgm:constr type="bMarg"/>
          <dgm:constr type="lMarg"/>
          <dgm:constr type="rMarg"/>
          <dgm:constr type="primFontSz" val="65"/>
        </dgm:constrLst>
        <dgm:ruleLst>
          <dgm:rule type="primFontSz" val="5" fact="NaN" max="NaN"/>
        </dgm:ruleLst>
      </dgm:layoutNod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quarter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E3FF466-A0BC-4E15-9570-780B101DA08F}" type="datetimeFigureOut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2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3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D40337-CFA8-4B9E-A474-673437CF1386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087451006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56038" y="0"/>
            <a:ext cx="2949575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D2F08F2-E5B2-42FE-B254-88F039B30403}" type="datetimeFigureOut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920750" y="746125"/>
            <a:ext cx="4965700" cy="37258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81038" y="4721225"/>
            <a:ext cx="5445125" cy="447198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56038" y="9440863"/>
            <a:ext cx="2949575" cy="4968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1398AEA-0C33-4802-BF06-28C52B79ECF4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03746843"/>
      </p:ext>
    </p:extLst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kumimoji="1" lang="ja-JP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 サブタイトルの書式設定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DA87F80-59B6-491D-BCA6-09082A029523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9FEB142-D6C3-4E01-AF8D-828A95973302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FCDB21-C52E-4878-A177-B92478C700F5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CE0336A-1E8A-4D3A-A249-ED466EF85E6F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06E303-FE82-4446-BABA-D7972DE69567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5EEAF43-E548-4080-9FC3-3DB9ED4A510C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36FB25D-3536-45A8-97CF-A185CCB3DE66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8" name="フッター プレースホル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265285-BEC3-4CCC-BF34-897F0E3C64E4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4" name="フッター プレースホル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1C53B2A-926E-47D3-BFF0-D10BE6C6092C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3" name="フッター プレースホル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5A6DE61-29A6-4E47-A0F4-08D5760DB3D1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 テキストの書式設定</a:t>
            </a:r>
          </a:p>
        </p:txBody>
      </p:sp>
      <p:sp>
        <p:nvSpPr>
          <p:cNvPr id="5" name="日付プレースホル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F0A9249-813F-4719-BCA2-583870B66F44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 タイトルの書式設定</a:t>
            </a:r>
            <a:endParaRPr kumimoji="1" lang="ja-JP" altLang="en-US"/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FB2B839-6F0B-4D13-9DED-A6DE172C19B3}" type="datetime1">
              <a:rPr kumimoji="1" lang="ja-JP" altLang="en-US" smtClean="0"/>
              <a:pPr/>
              <a:t>2015/11/10</a:t>
            </a:fld>
            <a:endParaRPr kumimoji="1" lang="ja-JP" altLang="en-US"/>
          </a:p>
        </p:txBody>
      </p:sp>
      <p:sp>
        <p:nvSpPr>
          <p:cNvPr id="5" name="フッター プレースホル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ADD1205-76E9-4A0D-9290-3BB85703424D}" type="slidenum">
              <a:rPr kumimoji="1" lang="ja-JP" altLang="en-US" smtClean="0"/>
              <a:pPr/>
              <a:t>‹#›</a:t>
            </a:fld>
            <a:endParaRPr kumimoji="1" lang="ja-JP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10" Type="http://schemas.openxmlformats.org/officeDocument/2006/relationships/image" Target="../media/image11.png"/><Relationship Id="rId4" Type="http://schemas.openxmlformats.org/officeDocument/2006/relationships/image" Target="../media/image5.png"/><Relationship Id="rId9" Type="http://schemas.openxmlformats.org/officeDocument/2006/relationships/image" Target="../media/image10.png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png"/><Relationship Id="rId3" Type="http://schemas.openxmlformats.org/officeDocument/2006/relationships/image" Target="../media/image4.png"/><Relationship Id="rId7" Type="http://schemas.openxmlformats.org/officeDocument/2006/relationships/image" Target="../media/image13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2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正方形/長方形 3"/>
          <p:cNvSpPr/>
          <p:nvPr/>
        </p:nvSpPr>
        <p:spPr>
          <a:xfrm>
            <a:off x="323528" y="3284984"/>
            <a:ext cx="8388424" cy="72008"/>
          </a:xfrm>
          <a:prstGeom prst="rect">
            <a:avLst/>
          </a:prstGeom>
          <a:solidFill>
            <a:srgbClr val="FFCC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テキスト ボックス 4"/>
          <p:cNvSpPr txBox="1"/>
          <p:nvPr/>
        </p:nvSpPr>
        <p:spPr>
          <a:xfrm>
            <a:off x="251520" y="2204864"/>
            <a:ext cx="8496944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森之宮地域におけるスマートエイジング・シティの</a:t>
            </a:r>
            <a:endParaRPr kumimoji="1" lang="en-US" altLang="ja-JP" sz="2800" dirty="0" smtClean="0">
              <a:latin typeface="HGS創英角ｺﾞｼｯｸUB" pitchFamily="50" charset="-128"/>
              <a:ea typeface="HGS創英角ｺﾞｼｯｸUB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理念を踏まえたまちづくりに向けて</a:t>
            </a:r>
            <a:endParaRPr kumimoji="1" lang="ja-JP" altLang="en-US" sz="2800" dirty="0">
              <a:latin typeface="HGS創英角ｺﾞｼｯｸUB" pitchFamily="50" charset="-128"/>
              <a:ea typeface="HGS創英角ｺﾞｼｯｸUB" pitchFamily="50" charset="-128"/>
              <a:cs typeface="Meiryo UI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5292080" y="6021288"/>
            <a:ext cx="34563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平成</a:t>
            </a:r>
            <a:r>
              <a:rPr kumimoji="1" lang="en-US" altLang="ja-JP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27</a:t>
            </a:r>
            <a:r>
              <a:rPr kumimoji="1" lang="ja-JP" altLang="en-US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年</a:t>
            </a:r>
            <a:r>
              <a:rPr kumimoji="1" lang="en-US" altLang="ja-JP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11</a:t>
            </a:r>
            <a:r>
              <a:rPr kumimoji="1" lang="ja-JP" altLang="en-US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月</a:t>
            </a:r>
            <a:r>
              <a:rPr kumimoji="1" lang="en-US" altLang="ja-JP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10</a:t>
            </a:r>
            <a:r>
              <a:rPr kumimoji="1" lang="ja-JP" altLang="en-US" sz="2800" dirty="0" smtClean="0">
                <a:latin typeface="HGS創英角ｺﾞｼｯｸUB" pitchFamily="50" charset="-128"/>
                <a:ea typeface="HGS創英角ｺﾞｼｯｸUB" pitchFamily="50" charset="-128"/>
                <a:cs typeface="Meiryo UI" pitchFamily="50" charset="-128"/>
              </a:rPr>
              <a:t>日</a:t>
            </a:r>
            <a:endParaRPr kumimoji="1" lang="en-US" altLang="ja-JP" sz="2800" dirty="0" smtClean="0">
              <a:latin typeface="HGS創英角ｺﾞｼｯｸUB" pitchFamily="50" charset="-128"/>
              <a:ea typeface="HGS創英角ｺﾞｼｯｸUB" pitchFamily="50" charset="-128"/>
              <a:cs typeface="Meiryo UI" pitchFamily="50" charset="-128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ドーナツ 122"/>
          <p:cNvSpPr/>
          <p:nvPr/>
        </p:nvSpPr>
        <p:spPr>
          <a:xfrm>
            <a:off x="1331640" y="692696"/>
            <a:ext cx="6264696" cy="5229200"/>
          </a:xfrm>
          <a:prstGeom prst="donut">
            <a:avLst>
              <a:gd name="adj" fmla="val 19585"/>
            </a:avLst>
          </a:prstGeom>
          <a:solidFill>
            <a:schemeClr val="accent1">
              <a:lumMod val="20000"/>
              <a:lumOff val="8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115" name="円/楕円 114"/>
          <p:cNvSpPr/>
          <p:nvPr/>
        </p:nvSpPr>
        <p:spPr>
          <a:xfrm>
            <a:off x="4716016" y="5339568"/>
            <a:ext cx="1728192" cy="936104"/>
          </a:xfrm>
          <a:prstGeom prst="ellipse">
            <a:avLst/>
          </a:prstGeom>
          <a:solidFill>
            <a:srgbClr val="FFC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森之宮病院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16" name="正方形/長方形 115"/>
          <p:cNvSpPr/>
          <p:nvPr/>
        </p:nvSpPr>
        <p:spPr>
          <a:xfrm>
            <a:off x="6876256" y="3645024"/>
            <a:ext cx="1944216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民生委員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395536" y="3573016"/>
            <a:ext cx="1962393" cy="798631"/>
          </a:xfrm>
          <a:prstGeom prst="ellipse">
            <a:avLst/>
          </a:prstGeom>
          <a:solidFill>
            <a:srgbClr val="00B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ＵＲ西日本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21" name="テキスト ボックス 120"/>
          <p:cNvSpPr txBox="1"/>
          <p:nvPr/>
        </p:nvSpPr>
        <p:spPr>
          <a:xfrm>
            <a:off x="2555776" y="1844824"/>
            <a:ext cx="3816425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森之宮地域</a:t>
            </a:r>
            <a:endParaRPr lang="en-US" altLang="ja-JP" sz="2800" dirty="0" smtClean="0">
              <a:latin typeface="HGP創英角ｺﾞｼｯｸUB" pitchFamily="50" charset="-128"/>
              <a:ea typeface="HGP創英角ｺﾞｼｯｸUB" pitchFamily="50" charset="-128"/>
            </a:endParaRPr>
          </a:p>
          <a:p>
            <a:r>
              <a:rPr lang="ja-JP" altLang="en-US" sz="2800" dirty="0" smtClean="0">
                <a:latin typeface="HGP創英角ｺﾞｼｯｸUB" pitchFamily="50" charset="-128"/>
                <a:ea typeface="HGP創英角ｺﾞｼｯｸUB" pitchFamily="50" charset="-128"/>
              </a:rPr>
              <a:t>早期介入・支援のためのネットワーク</a:t>
            </a:r>
            <a:endParaRPr kumimoji="1" lang="en-US" altLang="ja-JP" sz="2800" dirty="0" smtClean="0"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6804248" y="4365104"/>
            <a:ext cx="1944216" cy="504056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地域団体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27" name="タイトル 1"/>
          <p:cNvSpPr>
            <a:spLocks noGrp="1"/>
          </p:cNvSpPr>
          <p:nvPr>
            <p:ph type="ctrTitle"/>
          </p:nvPr>
        </p:nvSpPr>
        <p:spPr>
          <a:xfrm>
            <a:off x="0" y="83096"/>
            <a:ext cx="9144000" cy="578495"/>
          </a:xfrm>
        </p:spPr>
        <p:txBody>
          <a:bodyPr>
            <a:noAutofit/>
          </a:bodyPr>
          <a:lstStyle/>
          <a:p>
            <a:pPr algn="l"/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◆森之宮地域早期介入・支援のためのネットワーク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6660232" y="2924944"/>
            <a:ext cx="2160240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社会福祉協議会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67" name="正方形/長方形 66"/>
          <p:cNvSpPr/>
          <p:nvPr/>
        </p:nvSpPr>
        <p:spPr>
          <a:xfrm>
            <a:off x="4872608" y="877063"/>
            <a:ext cx="2655912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S創英角ｺﾞｼｯｸUB" pitchFamily="50" charset="-128"/>
                <a:ea typeface="HGS創英角ｺﾞｼｯｸUB" pitchFamily="50" charset="-128"/>
              </a:rPr>
              <a:t>地域包括支援センター</a:t>
            </a:r>
            <a:endParaRPr kumimoji="1" lang="ja-JP" altLang="en-US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68" name="正方形/長方形 67"/>
          <p:cNvSpPr/>
          <p:nvPr/>
        </p:nvSpPr>
        <p:spPr>
          <a:xfrm>
            <a:off x="6322132" y="2248888"/>
            <a:ext cx="2548408" cy="504056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介護保険サービス事業所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69" name="正方形/長方形 68"/>
          <p:cNvSpPr/>
          <p:nvPr/>
        </p:nvSpPr>
        <p:spPr>
          <a:xfrm>
            <a:off x="899592" y="1556792"/>
            <a:ext cx="1584176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城東消防署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70" name="正方形/長方形 69"/>
          <p:cNvSpPr/>
          <p:nvPr/>
        </p:nvSpPr>
        <p:spPr>
          <a:xfrm>
            <a:off x="539552" y="2636912"/>
            <a:ext cx="1584176" cy="504056"/>
          </a:xfrm>
          <a:prstGeom prst="rect">
            <a:avLst/>
          </a:prstGeom>
          <a:solidFill>
            <a:schemeClr val="accent1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警察署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76" name="正方形/長方形 75"/>
          <p:cNvSpPr/>
          <p:nvPr/>
        </p:nvSpPr>
        <p:spPr>
          <a:xfrm>
            <a:off x="1115616" y="4509120"/>
            <a:ext cx="1440160" cy="504056"/>
          </a:xfrm>
          <a:prstGeom prst="rect">
            <a:avLst/>
          </a:prstGeom>
          <a:solidFill>
            <a:schemeClr val="accent3">
              <a:lumMod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関西電力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77" name="テキスト ボックス 76"/>
          <p:cNvSpPr txBox="1"/>
          <p:nvPr/>
        </p:nvSpPr>
        <p:spPr>
          <a:xfrm>
            <a:off x="2771800" y="3218834"/>
            <a:ext cx="3888432" cy="15063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○月１回程度の定例開催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○日常的な情報共有手段の確保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・情報共有、状況把握のしくみやルールづくり</a:t>
            </a:r>
            <a:endPara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・事故、急変等緊急時即応体制づくり　　など</a:t>
            </a:r>
            <a:endParaRPr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〇見守り、早期介入・支援体制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・連携による早期介入</a:t>
            </a:r>
            <a:r>
              <a:rPr lang="ja-JP" altLang="en-US" sz="12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・支援を実行</a:t>
            </a:r>
            <a:endParaRPr kumimoji="1" lang="en-US" altLang="ja-JP" sz="12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9" name="正方形/長方形 18"/>
          <p:cNvSpPr/>
          <p:nvPr/>
        </p:nvSpPr>
        <p:spPr>
          <a:xfrm>
            <a:off x="6404545" y="5005842"/>
            <a:ext cx="1251551" cy="504056"/>
          </a:xfrm>
          <a:prstGeom prst="rect">
            <a:avLst/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薬局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0" name="正方形/長方形 19"/>
          <p:cNvSpPr/>
          <p:nvPr/>
        </p:nvSpPr>
        <p:spPr>
          <a:xfrm>
            <a:off x="6322132" y="1592796"/>
            <a:ext cx="2412776" cy="504056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介護支援専門員事業所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051720" y="5229200"/>
            <a:ext cx="1440160" cy="504056"/>
          </a:xfrm>
          <a:prstGeom prst="rect">
            <a:avLst/>
          </a:prstGeom>
          <a:solidFill>
            <a:schemeClr val="accent3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大阪</a:t>
            </a:r>
            <a:r>
              <a:rPr lang="ja-JP" altLang="en-US" sz="1600" dirty="0">
                <a:latin typeface="HGS創英角ｺﾞｼｯｸUB" pitchFamily="50" charset="-128"/>
                <a:ea typeface="HGS創英角ｺﾞｼｯｸUB" pitchFamily="50" charset="-128"/>
              </a:rPr>
              <a:t>ガス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73" name="正方形/長方形 72"/>
          <p:cNvSpPr/>
          <p:nvPr/>
        </p:nvSpPr>
        <p:spPr>
          <a:xfrm>
            <a:off x="3275856" y="5805264"/>
            <a:ext cx="1296144" cy="504056"/>
          </a:xfrm>
          <a:prstGeom prst="rect">
            <a:avLst/>
          </a:prstGeom>
          <a:solidFill>
            <a:srgbClr val="92D05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郵便局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14" name="円/楕円 113"/>
          <p:cNvSpPr/>
          <p:nvPr/>
        </p:nvSpPr>
        <p:spPr>
          <a:xfrm>
            <a:off x="2987824" y="548680"/>
            <a:ext cx="1791816" cy="9361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ｺﾞｼｯｸUB" pitchFamily="50" charset="-128"/>
                <a:ea typeface="HGS創英角ｺﾞｼｯｸUB" pitchFamily="50" charset="-128"/>
              </a:rPr>
              <a:t>城東区役所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3" name="テキスト ボックス 22"/>
          <p:cNvSpPr txBox="1"/>
          <p:nvPr/>
        </p:nvSpPr>
        <p:spPr>
          <a:xfrm>
            <a:off x="5940152" y="6237312"/>
            <a:ext cx="309634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※</a:t>
            </a:r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メンバーは、現段階でのイメージ</a:t>
            </a:r>
            <a:endParaRPr kumimoji="1"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68918581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ドーナツ 122"/>
          <p:cNvSpPr/>
          <p:nvPr/>
        </p:nvSpPr>
        <p:spPr>
          <a:xfrm>
            <a:off x="971600" y="620688"/>
            <a:ext cx="7632848" cy="6237312"/>
          </a:xfrm>
          <a:prstGeom prst="donut">
            <a:avLst>
              <a:gd name="adj" fmla="val 19585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2" name="グループ化 81"/>
          <p:cNvGrpSpPr/>
          <p:nvPr/>
        </p:nvGrpSpPr>
        <p:grpSpPr>
          <a:xfrm>
            <a:off x="2699792" y="2276872"/>
            <a:ext cx="4536504" cy="2520280"/>
            <a:chOff x="3347864" y="3861048"/>
            <a:chExt cx="2509993" cy="1512168"/>
          </a:xfrm>
        </p:grpSpPr>
        <p:grpSp>
          <p:nvGrpSpPr>
            <p:cNvPr id="3" name="グループ化 73"/>
            <p:cNvGrpSpPr/>
            <p:nvPr/>
          </p:nvGrpSpPr>
          <p:grpSpPr>
            <a:xfrm>
              <a:off x="3347864" y="3861048"/>
              <a:ext cx="2509993" cy="1512168"/>
              <a:chOff x="3347864" y="2852936"/>
              <a:chExt cx="2509993" cy="1512168"/>
            </a:xfrm>
          </p:grpSpPr>
          <p:sp>
            <p:nvSpPr>
              <p:cNvPr id="36" name="正方形/長方形 35"/>
              <p:cNvSpPr/>
              <p:nvPr/>
            </p:nvSpPr>
            <p:spPr>
              <a:xfrm>
                <a:off x="3347864" y="2852936"/>
                <a:ext cx="2509993" cy="1512168"/>
              </a:xfrm>
              <a:prstGeom prst="rect">
                <a:avLst/>
              </a:prstGeom>
              <a:solidFill>
                <a:schemeClr val="accent1">
                  <a:lumMod val="60000"/>
                  <a:lumOff val="40000"/>
                </a:schemeClr>
              </a:solidFill>
              <a:ln w="9525"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0" name="正方形/長方形 39"/>
              <p:cNvSpPr/>
              <p:nvPr/>
            </p:nvSpPr>
            <p:spPr>
              <a:xfrm>
                <a:off x="3491880" y="2996952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6" name="正方形/長方形 45"/>
              <p:cNvSpPr/>
              <p:nvPr/>
            </p:nvSpPr>
            <p:spPr>
              <a:xfrm>
                <a:off x="3491880" y="3284984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7" name="正方形/長方形 46"/>
              <p:cNvSpPr/>
              <p:nvPr/>
            </p:nvSpPr>
            <p:spPr>
              <a:xfrm>
                <a:off x="3491880" y="3573016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8" name="正方形/長方形 47"/>
              <p:cNvSpPr/>
              <p:nvPr/>
            </p:nvSpPr>
            <p:spPr>
              <a:xfrm>
                <a:off x="3851920" y="2996952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49" name="正方形/長方形 48"/>
              <p:cNvSpPr/>
              <p:nvPr/>
            </p:nvSpPr>
            <p:spPr>
              <a:xfrm>
                <a:off x="3851920" y="3284984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0" name="正方形/長方形 49"/>
              <p:cNvSpPr/>
              <p:nvPr/>
            </p:nvSpPr>
            <p:spPr>
              <a:xfrm>
                <a:off x="3851920" y="3573016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1" name="正方形/長方形 50"/>
              <p:cNvSpPr/>
              <p:nvPr/>
            </p:nvSpPr>
            <p:spPr>
              <a:xfrm>
                <a:off x="4211960" y="2996952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2" name="正方形/長方形 51"/>
              <p:cNvSpPr/>
              <p:nvPr/>
            </p:nvSpPr>
            <p:spPr>
              <a:xfrm>
                <a:off x="4211960" y="3284984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3" name="正方形/長方形 52"/>
              <p:cNvSpPr/>
              <p:nvPr/>
            </p:nvSpPr>
            <p:spPr>
              <a:xfrm>
                <a:off x="4211960" y="3573016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4" name="正方形/長方形 53"/>
              <p:cNvSpPr/>
              <p:nvPr/>
            </p:nvSpPr>
            <p:spPr>
              <a:xfrm>
                <a:off x="4572000" y="2996952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5" name="正方形/長方形 54"/>
              <p:cNvSpPr/>
              <p:nvPr/>
            </p:nvSpPr>
            <p:spPr>
              <a:xfrm>
                <a:off x="4572000" y="3284984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6" name="正方形/長方形 55"/>
              <p:cNvSpPr/>
              <p:nvPr/>
            </p:nvSpPr>
            <p:spPr>
              <a:xfrm>
                <a:off x="4572000" y="3573016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7" name="正方形/長方形 56"/>
              <p:cNvSpPr/>
              <p:nvPr/>
            </p:nvSpPr>
            <p:spPr>
              <a:xfrm>
                <a:off x="4932040" y="2996952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8" name="正方形/長方形 57"/>
              <p:cNvSpPr/>
              <p:nvPr/>
            </p:nvSpPr>
            <p:spPr>
              <a:xfrm>
                <a:off x="4932040" y="3284984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59" name="正方形/長方形 58"/>
              <p:cNvSpPr/>
              <p:nvPr/>
            </p:nvSpPr>
            <p:spPr>
              <a:xfrm>
                <a:off x="4932040" y="3573016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0" name="正方形/長方形 59"/>
              <p:cNvSpPr/>
              <p:nvPr/>
            </p:nvSpPr>
            <p:spPr>
              <a:xfrm>
                <a:off x="5292080" y="2996952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1" name="正方形/長方形 60"/>
              <p:cNvSpPr/>
              <p:nvPr/>
            </p:nvSpPr>
            <p:spPr>
              <a:xfrm>
                <a:off x="5292080" y="3284984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2" name="正方形/長方形 61"/>
              <p:cNvSpPr/>
              <p:nvPr/>
            </p:nvSpPr>
            <p:spPr>
              <a:xfrm>
                <a:off x="5292080" y="3573016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3" name="正方形/長方形 62"/>
              <p:cNvSpPr/>
              <p:nvPr/>
            </p:nvSpPr>
            <p:spPr>
              <a:xfrm>
                <a:off x="5652120" y="2996952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4" name="正方形/長方形 63"/>
              <p:cNvSpPr/>
              <p:nvPr/>
            </p:nvSpPr>
            <p:spPr>
              <a:xfrm>
                <a:off x="5652120" y="3284984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  <p:sp>
            <p:nvSpPr>
              <p:cNvPr id="65" name="正方形/長方形 64"/>
              <p:cNvSpPr/>
              <p:nvPr/>
            </p:nvSpPr>
            <p:spPr>
              <a:xfrm>
                <a:off x="5652120" y="3573016"/>
                <a:ext cx="144016" cy="144016"/>
              </a:xfrm>
              <a:prstGeom prst="rect">
                <a:avLst/>
              </a:prstGeom>
              <a:noFill/>
              <a:ln w="9525">
                <a:solidFill>
                  <a:schemeClr val="accent5">
                    <a:lumMod val="5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kumimoji="1" lang="ja-JP" altLang="en-US"/>
              </a:p>
            </p:txBody>
          </p:sp>
        </p:grpSp>
        <p:sp>
          <p:nvSpPr>
            <p:cNvPr id="37" name="正方形/長方形 36"/>
            <p:cNvSpPr/>
            <p:nvPr/>
          </p:nvSpPr>
          <p:spPr>
            <a:xfrm>
              <a:off x="4211960" y="4287557"/>
              <a:ext cx="164590" cy="155094"/>
            </a:xfrm>
            <a:prstGeom prst="rect">
              <a:avLst/>
            </a:prstGeom>
            <a:solidFill>
              <a:schemeClr val="bg1"/>
            </a:solidFill>
            <a:ln w="38100">
              <a:solidFill>
                <a:schemeClr val="accent4">
                  <a:lumMod val="75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129" name="二等辺三角形 128"/>
          <p:cNvSpPr/>
          <p:nvPr/>
        </p:nvSpPr>
        <p:spPr>
          <a:xfrm rot="15787316">
            <a:off x="5294695" y="1999703"/>
            <a:ext cx="2592288" cy="1587876"/>
          </a:xfrm>
          <a:prstGeom prst="triangle">
            <a:avLst>
              <a:gd name="adj" fmla="val 73397"/>
            </a:avLst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2" name="テキスト ボックス 71"/>
          <p:cNvSpPr txBox="1"/>
          <p:nvPr/>
        </p:nvSpPr>
        <p:spPr>
          <a:xfrm>
            <a:off x="1935088" y="6002124"/>
            <a:ext cx="187220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・地域に根付いた</a:t>
            </a:r>
            <a:endParaRPr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   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医療人材の育成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5" name="テキスト ボックス 74"/>
          <p:cNvSpPr txBox="1"/>
          <p:nvPr/>
        </p:nvSpPr>
        <p:spPr>
          <a:xfrm>
            <a:off x="4067944" y="2780928"/>
            <a:ext cx="720080" cy="2616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HGPｺﾞｼｯｸE" pitchFamily="50" charset="-128"/>
                <a:ea typeface="HGPｺﾞｼｯｸE" pitchFamily="50" charset="-128"/>
                <a:cs typeface="Andalus" pitchFamily="18" charset="-78"/>
              </a:rPr>
              <a:t>空き室</a:t>
            </a:r>
            <a:endParaRPr kumimoji="1" lang="ja-JP" altLang="en-US" sz="1100" dirty="0">
              <a:latin typeface="HGPｺﾞｼｯｸE" pitchFamily="50" charset="-128"/>
              <a:ea typeface="HGPｺﾞｼｯｸE" pitchFamily="50" charset="-128"/>
              <a:cs typeface="Andalus" pitchFamily="18" charset="-78"/>
            </a:endParaRPr>
          </a:p>
        </p:txBody>
      </p:sp>
      <p:sp>
        <p:nvSpPr>
          <p:cNvPr id="90" name="正方形/長方形 89"/>
          <p:cNvSpPr/>
          <p:nvPr/>
        </p:nvSpPr>
        <p:spPr>
          <a:xfrm>
            <a:off x="6444208" y="4221088"/>
            <a:ext cx="504056" cy="432048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5" name="円/楕円 114"/>
          <p:cNvSpPr/>
          <p:nvPr/>
        </p:nvSpPr>
        <p:spPr>
          <a:xfrm>
            <a:off x="6444208" y="692696"/>
            <a:ext cx="1728192" cy="93610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森之宮病院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17" name="円/楕円 116"/>
          <p:cNvSpPr/>
          <p:nvPr/>
        </p:nvSpPr>
        <p:spPr>
          <a:xfrm>
            <a:off x="4355976" y="1700808"/>
            <a:ext cx="1962393" cy="798631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ＵＲ西日本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grpSp>
        <p:nvGrpSpPr>
          <p:cNvPr id="8" name="グループ化 117"/>
          <p:cNvGrpSpPr/>
          <p:nvPr/>
        </p:nvGrpSpPr>
        <p:grpSpPr>
          <a:xfrm>
            <a:off x="5364088" y="1268760"/>
            <a:ext cx="1080120" cy="720080"/>
            <a:chOff x="4788024" y="1124744"/>
            <a:chExt cx="1584176" cy="1152128"/>
          </a:xfrm>
        </p:grpSpPr>
        <p:pic>
          <p:nvPicPr>
            <p:cNvPr id="119" name="図 118" descr="010103172x172[1]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88024" y="1124744"/>
              <a:ext cx="1152128" cy="1152128"/>
            </a:xfrm>
            <a:prstGeom prst="rect">
              <a:avLst/>
            </a:prstGeom>
          </p:spPr>
        </p:pic>
        <p:pic>
          <p:nvPicPr>
            <p:cNvPr id="120" name="図 119" descr="010201172x172[1]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0072" y="1124744"/>
              <a:ext cx="1152128" cy="1152128"/>
            </a:xfrm>
            <a:prstGeom prst="rect">
              <a:avLst/>
            </a:prstGeom>
          </p:spPr>
        </p:pic>
      </p:grpSp>
      <p:sp>
        <p:nvSpPr>
          <p:cNvPr id="121" name="テキスト ボックス 120"/>
          <p:cNvSpPr txBox="1"/>
          <p:nvPr/>
        </p:nvSpPr>
        <p:spPr>
          <a:xfrm>
            <a:off x="7380312" y="4509120"/>
            <a:ext cx="176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・関係者間の調整</a:t>
            </a:r>
            <a:endParaRPr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・コーディネート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24" name="左右矢印 123"/>
          <p:cNvSpPr/>
          <p:nvPr/>
        </p:nvSpPr>
        <p:spPr>
          <a:xfrm rot="8604055">
            <a:off x="6621053" y="4410869"/>
            <a:ext cx="755689" cy="360040"/>
          </a:xfrm>
          <a:prstGeom prst="left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タイトル 1"/>
          <p:cNvSpPr>
            <a:spLocks noGrp="1"/>
          </p:cNvSpPr>
          <p:nvPr>
            <p:ph type="ctrTitle"/>
          </p:nvPr>
        </p:nvSpPr>
        <p:spPr>
          <a:xfrm>
            <a:off x="-36512" y="0"/>
            <a:ext cx="9180512" cy="578495"/>
          </a:xfrm>
        </p:spPr>
        <p:txBody>
          <a:bodyPr>
            <a:no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◆団地の空き室を活用したスマートエイジングモデルルーム</a:t>
            </a:r>
            <a:endParaRPr lang="en-US" altLang="ja-JP" sz="20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8" name="テキスト ボックス 127"/>
          <p:cNvSpPr txBox="1"/>
          <p:nvPr/>
        </p:nvSpPr>
        <p:spPr>
          <a:xfrm>
            <a:off x="3923928" y="98072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・団地内のスペース提供</a:t>
            </a:r>
            <a:endParaRPr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・若者居住の促進</a:t>
            </a:r>
          </a:p>
        </p:txBody>
      </p:sp>
      <p:sp>
        <p:nvSpPr>
          <p:cNvPr id="73" name="テキスト ボックス 72"/>
          <p:cNvSpPr txBox="1"/>
          <p:nvPr/>
        </p:nvSpPr>
        <p:spPr>
          <a:xfrm>
            <a:off x="4499992" y="6237312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民間事業者等との連携による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経済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合理性の確保の工夫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84" name="図 83" descr="040108[1]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6376" y="908720"/>
            <a:ext cx="864096" cy="864096"/>
          </a:xfrm>
          <a:prstGeom prst="rect">
            <a:avLst/>
          </a:prstGeom>
        </p:spPr>
      </p:pic>
      <p:sp>
        <p:nvSpPr>
          <p:cNvPr id="77" name="正方形/長方形 76"/>
          <p:cNvSpPr/>
          <p:nvPr/>
        </p:nvSpPr>
        <p:spPr>
          <a:xfrm>
            <a:off x="4067944" y="4149080"/>
            <a:ext cx="1836203" cy="534917"/>
          </a:xfrm>
          <a:prstGeom prst="rect">
            <a:avLst/>
          </a:prstGeom>
          <a:noFill/>
          <a:ln w="6350">
            <a:solidFill>
              <a:schemeClr val="tx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0" name="右矢印 69"/>
          <p:cNvSpPr/>
          <p:nvPr/>
        </p:nvSpPr>
        <p:spPr>
          <a:xfrm rot="14369771">
            <a:off x="3925770" y="4190677"/>
            <a:ext cx="2535693" cy="406199"/>
          </a:xfrm>
          <a:prstGeom prst="rightArrow">
            <a:avLst>
              <a:gd name="adj1" fmla="val 61066"/>
              <a:gd name="adj2" fmla="val 97146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2" name="正方形/長方形 121"/>
          <p:cNvSpPr/>
          <p:nvPr/>
        </p:nvSpPr>
        <p:spPr>
          <a:xfrm>
            <a:off x="4716016" y="4896544"/>
            <a:ext cx="2367880" cy="7920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地域包括支援センター</a:t>
            </a:r>
            <a:endParaRPr lang="en-US" altLang="ja-JP" sz="16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地域団体・</a:t>
            </a:r>
            <a:r>
              <a:rPr lang="en-US" altLang="ja-JP" sz="1600" dirty="0" smtClean="0">
                <a:latin typeface="HGS創英角ｺﾞｼｯｸUB" pitchFamily="50" charset="-128"/>
                <a:ea typeface="HGS創英角ｺﾞｼｯｸUB" pitchFamily="50" charset="-128"/>
              </a:rPr>
              <a:t>NPO</a:t>
            </a:r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等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66" name="図 1" descr="image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5013176"/>
            <a:ext cx="570690" cy="7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14" name="円/楕円 113"/>
          <p:cNvSpPr/>
          <p:nvPr/>
        </p:nvSpPr>
        <p:spPr>
          <a:xfrm>
            <a:off x="7236296" y="3501008"/>
            <a:ext cx="1791816" cy="9361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ｺﾞｼｯｸUB" pitchFamily="50" charset="-128"/>
                <a:ea typeface="HGS創英角ｺﾞｼｯｸUB" pitchFamily="50" charset="-128"/>
              </a:rPr>
              <a:t>城東区役所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30" name="正方形/長方形 129"/>
          <p:cNvSpPr/>
          <p:nvPr/>
        </p:nvSpPr>
        <p:spPr>
          <a:xfrm>
            <a:off x="4716016" y="5733256"/>
            <a:ext cx="2376807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サービス提供事業者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78" name="テキスト ボックス 77"/>
          <p:cNvSpPr txBox="1"/>
          <p:nvPr/>
        </p:nvSpPr>
        <p:spPr>
          <a:xfrm>
            <a:off x="7956376" y="5733256"/>
            <a:ext cx="1187624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" dirty="0" smtClean="0"/>
              <a:t>※</a:t>
            </a:r>
            <a:r>
              <a:rPr kumimoji="1" lang="ja-JP" altLang="en-US" sz="400" dirty="0" smtClean="0"/>
              <a:t>城東区マスコットキャラクターキャラクター</a:t>
            </a:r>
            <a:endParaRPr kumimoji="1" lang="en-US" altLang="ja-JP" sz="400" dirty="0" smtClean="0"/>
          </a:p>
          <a:p>
            <a:r>
              <a:rPr kumimoji="1" lang="ja-JP" altLang="en-US" sz="400" dirty="0" smtClean="0"/>
              <a:t> 　コスモちゃん</a:t>
            </a:r>
            <a:endParaRPr kumimoji="1" lang="ja-JP" altLang="en-US" sz="400" dirty="0"/>
          </a:p>
        </p:txBody>
      </p:sp>
      <p:sp>
        <p:nvSpPr>
          <p:cNvPr id="71" name="テキスト ボックス 70"/>
          <p:cNvSpPr txBox="1"/>
          <p:nvPr/>
        </p:nvSpPr>
        <p:spPr>
          <a:xfrm>
            <a:off x="7308304" y="1753652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・医療関係者の派遣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68" name="テキスト ボックス 67"/>
          <p:cNvSpPr txBox="1"/>
          <p:nvPr/>
        </p:nvSpPr>
        <p:spPr>
          <a:xfrm>
            <a:off x="7308304" y="2041684"/>
            <a:ext cx="1835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・専門性を活かした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助言、支援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9" name="右矢印 78"/>
          <p:cNvSpPr/>
          <p:nvPr/>
        </p:nvSpPr>
        <p:spPr>
          <a:xfrm rot="17568664">
            <a:off x="2697410" y="4257302"/>
            <a:ext cx="2535693" cy="406199"/>
          </a:xfrm>
          <a:prstGeom prst="rightArrow">
            <a:avLst>
              <a:gd name="adj1" fmla="val 61066"/>
              <a:gd name="adj2" fmla="val 97146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6" name="正方形/長方形 115"/>
          <p:cNvSpPr/>
          <p:nvPr/>
        </p:nvSpPr>
        <p:spPr>
          <a:xfrm>
            <a:off x="1719064" y="5426060"/>
            <a:ext cx="1944216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大学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93" name="図 92" descr="020902172x172[1]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3447256" y="5642084"/>
            <a:ext cx="764704" cy="764704"/>
          </a:xfrm>
          <a:prstGeom prst="rect">
            <a:avLst/>
          </a:prstGeom>
        </p:spPr>
      </p:pic>
      <p:sp>
        <p:nvSpPr>
          <p:cNvPr id="80" name="角丸四角形吹き出し 79"/>
          <p:cNvSpPr/>
          <p:nvPr/>
        </p:nvSpPr>
        <p:spPr>
          <a:xfrm rot="16200000">
            <a:off x="233772" y="1034988"/>
            <a:ext cx="3491880" cy="3744415"/>
          </a:xfrm>
          <a:prstGeom prst="wedgeRoundRectCallout">
            <a:avLst>
              <a:gd name="adj1" fmla="val -6733"/>
              <a:gd name="adj2" fmla="val 64063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0" y="1253659"/>
            <a:ext cx="4032448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○家族等への介護指導・技術移行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○リハビリおよびリハビリ指導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 ○住宅改修例の紹介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 ○医療や介護用品の紹介・展示など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endParaRPr kumimoji="1" lang="ja-JP" altLang="en-US" sz="1400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74" name="テキスト ボックス 73"/>
          <p:cNvSpPr txBox="1"/>
          <p:nvPr/>
        </p:nvSpPr>
        <p:spPr>
          <a:xfrm>
            <a:off x="107504" y="858198"/>
            <a:ext cx="3816424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600" dirty="0" smtClean="0">
                <a:latin typeface="HGPｺﾞｼｯｸE" pitchFamily="50" charset="-128"/>
                <a:ea typeface="HGPｺﾞｼｯｸE" pitchFamily="50" charset="-128"/>
              </a:rPr>
              <a:t>団地での在宅療養のライフスタイルを提案</a:t>
            </a:r>
            <a:endParaRPr kumimoji="1" lang="ja-JP" altLang="en-US" sz="1600" dirty="0">
              <a:latin typeface="HGPｺﾞｼｯｸE" pitchFamily="50" charset="-128"/>
              <a:ea typeface="HGPｺﾞｼｯｸE" pitchFamily="50" charset="-128"/>
            </a:endParaRPr>
          </a:p>
        </p:txBody>
      </p:sp>
      <p:pic>
        <p:nvPicPr>
          <p:cNvPr id="86" name="図 85" descr="050301172x172[1]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2339752" y="3356992"/>
            <a:ext cx="925107" cy="987266"/>
          </a:xfrm>
          <a:prstGeom prst="rect">
            <a:avLst/>
          </a:prstGeom>
        </p:spPr>
      </p:pic>
      <p:grpSp>
        <p:nvGrpSpPr>
          <p:cNvPr id="6" name="グループ化 96"/>
          <p:cNvGrpSpPr/>
          <p:nvPr/>
        </p:nvGrpSpPr>
        <p:grpSpPr>
          <a:xfrm>
            <a:off x="395536" y="3284984"/>
            <a:ext cx="1656184" cy="1080120"/>
            <a:chOff x="107504" y="5048178"/>
            <a:chExt cx="2664296" cy="1720252"/>
          </a:xfrm>
        </p:grpSpPr>
        <p:pic>
          <p:nvPicPr>
            <p:cNvPr id="4" name="Picture 3" descr="C:\Users\i9952729\AppData\Local\Microsoft\Windows\Temporary Internet Files\Content.IE5\DI5JKAYS\2010052814193825e[1].jpg"/>
            <p:cNvPicPr>
              <a:picLocks noChangeAspect="1" noChangeArrowheads="1"/>
            </p:cNvPicPr>
            <p:nvPr/>
          </p:nvPicPr>
          <p:blipFill>
            <a:blip r:embed="rId8" cstate="print"/>
            <a:srcRect/>
            <a:stretch>
              <a:fillRect/>
            </a:stretch>
          </p:blipFill>
          <p:spPr bwMode="auto">
            <a:xfrm>
              <a:off x="467544" y="5554568"/>
              <a:ext cx="2119286" cy="1186800"/>
            </a:xfrm>
            <a:prstGeom prst="rect">
              <a:avLst/>
            </a:prstGeom>
            <a:noFill/>
          </p:spPr>
        </p:pic>
        <p:pic>
          <p:nvPicPr>
            <p:cNvPr id="89" name="図 88" descr="050202172x172[1].png"/>
            <p:cNvPicPr>
              <a:picLocks noChangeAspect="1"/>
            </p:cNvPicPr>
            <p:nvPr/>
          </p:nvPicPr>
          <p:blipFill>
            <a:blip r:embed="rId9" cstate="print"/>
            <a:stretch>
              <a:fillRect/>
            </a:stretch>
          </p:blipFill>
          <p:spPr>
            <a:xfrm flipH="1">
              <a:off x="1331640" y="5048178"/>
              <a:ext cx="1440160" cy="1424609"/>
            </a:xfrm>
            <a:prstGeom prst="rect">
              <a:avLst/>
            </a:prstGeom>
          </p:spPr>
        </p:pic>
        <p:pic>
          <p:nvPicPr>
            <p:cNvPr id="91" name="図 90" descr="050106172x172[1].png"/>
            <p:cNvPicPr>
              <a:picLocks noChangeAspect="1"/>
            </p:cNvPicPr>
            <p:nvPr/>
          </p:nvPicPr>
          <p:blipFill>
            <a:blip r:embed="rId10" cstate="print"/>
            <a:stretch>
              <a:fillRect/>
            </a:stretch>
          </p:blipFill>
          <p:spPr>
            <a:xfrm>
              <a:off x="107504" y="5373216"/>
              <a:ext cx="1395214" cy="1395214"/>
            </a:xfrm>
            <a:prstGeom prst="rect">
              <a:avLst/>
            </a:prstGeom>
          </p:spPr>
        </p:pic>
      </p:grpSp>
      <p:sp>
        <p:nvSpPr>
          <p:cNvPr id="69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13887468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3" name="ドーナツ 122"/>
          <p:cNvSpPr/>
          <p:nvPr/>
        </p:nvSpPr>
        <p:spPr>
          <a:xfrm>
            <a:off x="899592" y="836712"/>
            <a:ext cx="7632848" cy="5832648"/>
          </a:xfrm>
          <a:prstGeom prst="donut">
            <a:avLst>
              <a:gd name="adj" fmla="val 19585"/>
            </a:avLst>
          </a:prstGeom>
          <a:solidFill>
            <a:schemeClr val="accent3">
              <a:lumMod val="40000"/>
              <a:lumOff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grpSp>
        <p:nvGrpSpPr>
          <p:cNvPr id="3" name="グループ化 73"/>
          <p:cNvGrpSpPr/>
          <p:nvPr/>
        </p:nvGrpSpPr>
        <p:grpSpPr>
          <a:xfrm>
            <a:off x="2699792" y="2132856"/>
            <a:ext cx="4536504" cy="2520280"/>
            <a:chOff x="3347864" y="2852936"/>
            <a:chExt cx="2592288" cy="1512168"/>
          </a:xfrm>
        </p:grpSpPr>
        <p:sp>
          <p:nvSpPr>
            <p:cNvPr id="36" name="正方形/長方形 35"/>
            <p:cNvSpPr/>
            <p:nvPr/>
          </p:nvSpPr>
          <p:spPr>
            <a:xfrm>
              <a:off x="3347864" y="2852936"/>
              <a:ext cx="2592288" cy="1512168"/>
            </a:xfrm>
            <a:prstGeom prst="rect">
              <a:avLst/>
            </a:prstGeom>
            <a:solidFill>
              <a:schemeClr val="accent1">
                <a:lumMod val="60000"/>
                <a:lumOff val="40000"/>
              </a:schemeClr>
            </a:solidFill>
            <a:ln w="9525"/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0" name="正方形/長方形 39"/>
            <p:cNvSpPr/>
            <p:nvPr/>
          </p:nvSpPr>
          <p:spPr>
            <a:xfrm>
              <a:off x="3491880" y="2996952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6" name="正方形/長方形 45"/>
            <p:cNvSpPr/>
            <p:nvPr/>
          </p:nvSpPr>
          <p:spPr>
            <a:xfrm>
              <a:off x="3491880" y="3284984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7" name="正方形/長方形 46"/>
            <p:cNvSpPr/>
            <p:nvPr/>
          </p:nvSpPr>
          <p:spPr>
            <a:xfrm>
              <a:off x="3491880" y="3573016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8" name="正方形/長方形 47"/>
            <p:cNvSpPr/>
            <p:nvPr/>
          </p:nvSpPr>
          <p:spPr>
            <a:xfrm>
              <a:off x="3851920" y="2996952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49" name="正方形/長方形 48"/>
            <p:cNvSpPr/>
            <p:nvPr/>
          </p:nvSpPr>
          <p:spPr>
            <a:xfrm>
              <a:off x="3851920" y="3284984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0" name="正方形/長方形 49"/>
            <p:cNvSpPr/>
            <p:nvPr/>
          </p:nvSpPr>
          <p:spPr>
            <a:xfrm>
              <a:off x="3851920" y="3573016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1" name="正方形/長方形 50"/>
            <p:cNvSpPr/>
            <p:nvPr/>
          </p:nvSpPr>
          <p:spPr>
            <a:xfrm>
              <a:off x="4211960" y="2996952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2" name="正方形/長方形 51"/>
            <p:cNvSpPr/>
            <p:nvPr/>
          </p:nvSpPr>
          <p:spPr>
            <a:xfrm>
              <a:off x="4211960" y="3284984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3" name="正方形/長方形 52"/>
            <p:cNvSpPr/>
            <p:nvPr/>
          </p:nvSpPr>
          <p:spPr>
            <a:xfrm>
              <a:off x="4211960" y="3573016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4" name="正方形/長方形 53"/>
            <p:cNvSpPr/>
            <p:nvPr/>
          </p:nvSpPr>
          <p:spPr>
            <a:xfrm>
              <a:off x="4572000" y="2996952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5" name="正方形/長方形 54"/>
            <p:cNvSpPr/>
            <p:nvPr/>
          </p:nvSpPr>
          <p:spPr>
            <a:xfrm>
              <a:off x="4572000" y="3284984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6" name="正方形/長方形 55"/>
            <p:cNvSpPr/>
            <p:nvPr/>
          </p:nvSpPr>
          <p:spPr>
            <a:xfrm>
              <a:off x="4572000" y="3573016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7" name="正方形/長方形 56"/>
            <p:cNvSpPr/>
            <p:nvPr/>
          </p:nvSpPr>
          <p:spPr>
            <a:xfrm>
              <a:off x="4932040" y="2996952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8" name="正方形/長方形 57"/>
            <p:cNvSpPr/>
            <p:nvPr/>
          </p:nvSpPr>
          <p:spPr>
            <a:xfrm>
              <a:off x="4932040" y="3284984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59" name="正方形/長方形 58"/>
            <p:cNvSpPr/>
            <p:nvPr/>
          </p:nvSpPr>
          <p:spPr>
            <a:xfrm>
              <a:off x="4932040" y="3573016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0" name="正方形/長方形 59"/>
            <p:cNvSpPr/>
            <p:nvPr/>
          </p:nvSpPr>
          <p:spPr>
            <a:xfrm>
              <a:off x="5292080" y="2996952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1" name="正方形/長方形 60"/>
            <p:cNvSpPr/>
            <p:nvPr/>
          </p:nvSpPr>
          <p:spPr>
            <a:xfrm>
              <a:off x="5292080" y="3284984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2" name="正方形/長方形 61"/>
            <p:cNvSpPr/>
            <p:nvPr/>
          </p:nvSpPr>
          <p:spPr>
            <a:xfrm>
              <a:off x="5292080" y="3573016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3" name="正方形/長方形 62"/>
            <p:cNvSpPr/>
            <p:nvPr/>
          </p:nvSpPr>
          <p:spPr>
            <a:xfrm>
              <a:off x="5652120" y="2996952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4" name="正方形/長方形 63"/>
            <p:cNvSpPr/>
            <p:nvPr/>
          </p:nvSpPr>
          <p:spPr>
            <a:xfrm>
              <a:off x="5652120" y="3284984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  <p:sp>
          <p:nvSpPr>
            <p:cNvPr id="65" name="正方形/長方形 64"/>
            <p:cNvSpPr/>
            <p:nvPr/>
          </p:nvSpPr>
          <p:spPr>
            <a:xfrm>
              <a:off x="5652120" y="3573016"/>
              <a:ext cx="144016" cy="144016"/>
            </a:xfrm>
            <a:prstGeom prst="rect">
              <a:avLst/>
            </a:prstGeom>
            <a:noFill/>
            <a:ln w="9525">
              <a:solidFill>
                <a:schemeClr val="accent5">
                  <a:lumMod val="5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kumimoji="1" lang="ja-JP" altLang="en-US"/>
            </a:p>
          </p:txBody>
        </p:sp>
      </p:grpSp>
      <p:sp>
        <p:nvSpPr>
          <p:cNvPr id="90" name="正方形/長方形 89"/>
          <p:cNvSpPr/>
          <p:nvPr/>
        </p:nvSpPr>
        <p:spPr>
          <a:xfrm>
            <a:off x="6444208" y="4005064"/>
            <a:ext cx="504056" cy="432048"/>
          </a:xfrm>
          <a:prstGeom prst="rect">
            <a:avLst/>
          </a:prstGeom>
          <a:noFill/>
          <a:ln w="9525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7" name="タイトル 1"/>
          <p:cNvSpPr>
            <a:spLocks noGrp="1"/>
          </p:cNvSpPr>
          <p:nvPr>
            <p:ph type="ctrTitle"/>
          </p:nvPr>
        </p:nvSpPr>
        <p:spPr>
          <a:xfrm>
            <a:off x="-36512" y="44624"/>
            <a:ext cx="9180512" cy="578495"/>
          </a:xfrm>
        </p:spPr>
        <p:txBody>
          <a:bodyPr>
            <a:noAutofit/>
          </a:bodyPr>
          <a:lstStyle/>
          <a:p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◆健康で安心して暮らせる環境づくり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79" name="正方形/長方形 78"/>
          <p:cNvSpPr/>
          <p:nvPr/>
        </p:nvSpPr>
        <p:spPr>
          <a:xfrm>
            <a:off x="4067944" y="3933056"/>
            <a:ext cx="1836203" cy="534917"/>
          </a:xfrm>
          <a:prstGeom prst="rect">
            <a:avLst/>
          </a:prstGeom>
          <a:solidFill>
            <a:schemeClr val="bg1"/>
          </a:solidFill>
          <a:ln w="57150">
            <a:solidFill>
              <a:schemeClr val="accent4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2" name="テキスト ボックス 81"/>
          <p:cNvSpPr txBox="1"/>
          <p:nvPr/>
        </p:nvSpPr>
        <p:spPr>
          <a:xfrm>
            <a:off x="4572000" y="3645024"/>
            <a:ext cx="792088" cy="26161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ja-JP" altLang="en-US" sz="1100" dirty="0" smtClean="0">
                <a:latin typeface="HGPｺﾞｼｯｸE" pitchFamily="50" charset="-128"/>
                <a:ea typeface="HGPｺﾞｼｯｸE" pitchFamily="50" charset="-128"/>
                <a:cs typeface="Andalus" pitchFamily="18" charset="-78"/>
              </a:rPr>
              <a:t>集いの場</a:t>
            </a:r>
            <a:endParaRPr kumimoji="1" lang="ja-JP" altLang="en-US" sz="1100" dirty="0">
              <a:latin typeface="HGPｺﾞｼｯｸE" pitchFamily="50" charset="-128"/>
              <a:ea typeface="HGPｺﾞｼｯｸE" pitchFamily="50" charset="-128"/>
              <a:cs typeface="Andalus" pitchFamily="18" charset="-78"/>
            </a:endParaRPr>
          </a:p>
        </p:txBody>
      </p:sp>
      <p:sp>
        <p:nvSpPr>
          <p:cNvPr id="83" name="二等辺三角形 82"/>
          <p:cNvSpPr/>
          <p:nvPr/>
        </p:nvSpPr>
        <p:spPr>
          <a:xfrm rot="15787316">
            <a:off x="5294695" y="1999703"/>
            <a:ext cx="2592288" cy="1587876"/>
          </a:xfrm>
          <a:prstGeom prst="triangle">
            <a:avLst>
              <a:gd name="adj" fmla="val 73397"/>
            </a:avLst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5" name="テキスト ボックス 84"/>
          <p:cNvSpPr txBox="1"/>
          <p:nvPr/>
        </p:nvSpPr>
        <p:spPr>
          <a:xfrm>
            <a:off x="1835696" y="6309320"/>
            <a:ext cx="1872208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・地域の活性化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86" name="円/楕円 85"/>
          <p:cNvSpPr/>
          <p:nvPr/>
        </p:nvSpPr>
        <p:spPr>
          <a:xfrm>
            <a:off x="6444208" y="692696"/>
            <a:ext cx="1728192" cy="936104"/>
          </a:xfrm>
          <a:prstGeom prst="ellipse">
            <a:avLst/>
          </a:prstGeom>
          <a:solidFill>
            <a:srgbClr val="FFC0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森之宮病院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87" name="円/楕円 86"/>
          <p:cNvSpPr/>
          <p:nvPr/>
        </p:nvSpPr>
        <p:spPr>
          <a:xfrm>
            <a:off x="4355976" y="1700808"/>
            <a:ext cx="1962393" cy="798631"/>
          </a:xfrm>
          <a:prstGeom prst="ellipse">
            <a:avLst/>
          </a:prstGeom>
          <a:solidFill>
            <a:srgbClr val="92D05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ＵＲ西日本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grpSp>
        <p:nvGrpSpPr>
          <p:cNvPr id="88" name="グループ化 117"/>
          <p:cNvGrpSpPr/>
          <p:nvPr/>
        </p:nvGrpSpPr>
        <p:grpSpPr>
          <a:xfrm>
            <a:off x="5364088" y="1268760"/>
            <a:ext cx="1080120" cy="720080"/>
            <a:chOff x="4788024" y="1124744"/>
            <a:chExt cx="1584176" cy="1152128"/>
          </a:xfrm>
        </p:grpSpPr>
        <p:pic>
          <p:nvPicPr>
            <p:cNvPr id="89" name="図 88" descr="010103172x172[1].png"/>
            <p:cNvPicPr>
              <a:picLocks noChangeAspect="1"/>
            </p:cNvPicPr>
            <p:nvPr/>
          </p:nvPicPr>
          <p:blipFill>
            <a:blip r:embed="rId2" cstate="print"/>
            <a:stretch>
              <a:fillRect/>
            </a:stretch>
          </p:blipFill>
          <p:spPr>
            <a:xfrm>
              <a:off x="4788024" y="1124744"/>
              <a:ext cx="1152128" cy="1152128"/>
            </a:xfrm>
            <a:prstGeom prst="rect">
              <a:avLst/>
            </a:prstGeom>
          </p:spPr>
        </p:pic>
        <p:pic>
          <p:nvPicPr>
            <p:cNvPr id="91" name="図 90" descr="010201172x172[1].png"/>
            <p:cNvPicPr>
              <a:picLocks noChangeAspect="1"/>
            </p:cNvPicPr>
            <p:nvPr/>
          </p:nvPicPr>
          <p:blipFill>
            <a:blip r:embed="rId3" cstate="print"/>
            <a:stretch>
              <a:fillRect/>
            </a:stretch>
          </p:blipFill>
          <p:spPr>
            <a:xfrm>
              <a:off x="5220072" y="1124744"/>
              <a:ext cx="1152128" cy="1152128"/>
            </a:xfrm>
            <a:prstGeom prst="rect">
              <a:avLst/>
            </a:prstGeom>
          </p:spPr>
        </p:pic>
      </p:grpSp>
      <p:sp>
        <p:nvSpPr>
          <p:cNvPr id="92" name="テキスト ボックス 91"/>
          <p:cNvSpPr txBox="1"/>
          <p:nvPr/>
        </p:nvSpPr>
        <p:spPr>
          <a:xfrm>
            <a:off x="7380312" y="4509120"/>
            <a:ext cx="176368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・関係者間の調整</a:t>
            </a:r>
            <a:endParaRPr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・コーディネート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94" name="左右矢印 93"/>
          <p:cNvSpPr/>
          <p:nvPr/>
        </p:nvSpPr>
        <p:spPr>
          <a:xfrm rot="8604055">
            <a:off x="6621053" y="4410869"/>
            <a:ext cx="755689" cy="360040"/>
          </a:xfrm>
          <a:prstGeom prst="leftRightArrow">
            <a:avLst/>
          </a:prstGeom>
          <a:solidFill>
            <a:schemeClr val="tx2">
              <a:lumMod val="60000"/>
              <a:lumOff val="40000"/>
            </a:schemeClr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6" name="テキスト ボックス 95"/>
          <p:cNvSpPr txBox="1"/>
          <p:nvPr/>
        </p:nvSpPr>
        <p:spPr>
          <a:xfrm>
            <a:off x="4499992" y="6290156"/>
            <a:ext cx="273630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1400" b="1" dirty="0" smtClean="0">
                <a:latin typeface="HG丸ｺﾞｼｯｸM-PRO" pitchFamily="50" charset="-128"/>
                <a:ea typeface="HG丸ｺﾞｼｯｸM-PRO" pitchFamily="50" charset="-128"/>
              </a:rPr>
              <a:t>※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民間事業者等との連携による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経済</a:t>
            </a:r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合理性の確保の工夫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pic>
        <p:nvPicPr>
          <p:cNvPr id="97" name="図 96" descr="040108[1].png"/>
          <p:cNvPicPr>
            <a:picLocks noChangeAspect="1"/>
          </p:cNvPicPr>
          <p:nvPr/>
        </p:nvPicPr>
        <p:blipFill>
          <a:blip r:embed="rId4" cstate="print"/>
          <a:stretch>
            <a:fillRect/>
          </a:stretch>
        </p:blipFill>
        <p:spPr>
          <a:xfrm>
            <a:off x="7956376" y="908720"/>
            <a:ext cx="864096" cy="864096"/>
          </a:xfrm>
          <a:prstGeom prst="rect">
            <a:avLst/>
          </a:prstGeom>
        </p:spPr>
      </p:pic>
      <p:sp>
        <p:nvSpPr>
          <p:cNvPr id="98" name="右矢印 97"/>
          <p:cNvSpPr/>
          <p:nvPr/>
        </p:nvSpPr>
        <p:spPr>
          <a:xfrm rot="14369771">
            <a:off x="4985719" y="4796440"/>
            <a:ext cx="1129548" cy="406199"/>
          </a:xfrm>
          <a:prstGeom prst="rightArrow">
            <a:avLst>
              <a:gd name="adj1" fmla="val 61066"/>
              <a:gd name="adj2" fmla="val 76583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9" name="正方形/長方形 98"/>
          <p:cNvSpPr/>
          <p:nvPr/>
        </p:nvSpPr>
        <p:spPr>
          <a:xfrm>
            <a:off x="4716016" y="4941168"/>
            <a:ext cx="2367880" cy="792088"/>
          </a:xfrm>
          <a:prstGeom prst="rect">
            <a:avLst/>
          </a:prstGeom>
          <a:solidFill>
            <a:schemeClr val="accent6">
              <a:lumMod val="5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地域包括支援センター</a:t>
            </a:r>
            <a:endParaRPr lang="en-US" altLang="ja-JP" sz="1600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地域団体・</a:t>
            </a:r>
            <a:r>
              <a:rPr lang="en-US" altLang="ja-JP" sz="1600" dirty="0" smtClean="0">
                <a:latin typeface="HGS創英角ｺﾞｼｯｸUB" pitchFamily="50" charset="-128"/>
                <a:ea typeface="HGS創英角ｺﾞｼｯｸUB" pitchFamily="50" charset="-128"/>
              </a:rPr>
              <a:t>NPO</a:t>
            </a:r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等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pic>
        <p:nvPicPr>
          <p:cNvPr id="100" name="図 1" descr="image001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8316416" y="5013176"/>
            <a:ext cx="570690" cy="74245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01" name="円/楕円 100"/>
          <p:cNvSpPr/>
          <p:nvPr/>
        </p:nvSpPr>
        <p:spPr>
          <a:xfrm>
            <a:off x="7236296" y="3501008"/>
            <a:ext cx="1791816" cy="936104"/>
          </a:xfrm>
          <a:prstGeom prst="ellipse">
            <a:avLst/>
          </a:prstGeom>
          <a:solidFill>
            <a:schemeClr val="accent5">
              <a:lumMod val="75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>
                <a:latin typeface="HGS創英角ｺﾞｼｯｸUB" pitchFamily="50" charset="-128"/>
                <a:ea typeface="HGS創英角ｺﾞｼｯｸUB" pitchFamily="50" charset="-128"/>
              </a:rPr>
              <a:t>城東区役所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03" name="正方形/長方形 102"/>
          <p:cNvSpPr/>
          <p:nvPr/>
        </p:nvSpPr>
        <p:spPr>
          <a:xfrm>
            <a:off x="4716016" y="5805264"/>
            <a:ext cx="2376807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サービス提供事業者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05" name="テキスト ボックス 104"/>
          <p:cNvSpPr txBox="1"/>
          <p:nvPr/>
        </p:nvSpPr>
        <p:spPr>
          <a:xfrm>
            <a:off x="7956376" y="5733256"/>
            <a:ext cx="1187624" cy="2160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sz="400" dirty="0" smtClean="0"/>
              <a:t>※</a:t>
            </a:r>
            <a:r>
              <a:rPr kumimoji="1" lang="ja-JP" altLang="en-US" sz="400" dirty="0" smtClean="0"/>
              <a:t>城東区マスコットキャラクターキャラクター</a:t>
            </a:r>
            <a:endParaRPr kumimoji="1" lang="en-US" altLang="ja-JP" sz="400" dirty="0" smtClean="0"/>
          </a:p>
          <a:p>
            <a:r>
              <a:rPr lang="ja-JP" altLang="en-US" sz="400" dirty="0" smtClean="0"/>
              <a:t> </a:t>
            </a:r>
            <a:r>
              <a:rPr kumimoji="1" lang="ja-JP" altLang="en-US" sz="400" dirty="0" smtClean="0"/>
              <a:t>　コスモちゃん</a:t>
            </a:r>
            <a:endParaRPr kumimoji="1" lang="ja-JP" altLang="en-US" sz="400" dirty="0"/>
          </a:p>
        </p:txBody>
      </p:sp>
      <p:sp>
        <p:nvSpPr>
          <p:cNvPr id="106" name="テキスト ボックス 105"/>
          <p:cNvSpPr txBox="1"/>
          <p:nvPr/>
        </p:nvSpPr>
        <p:spPr>
          <a:xfrm>
            <a:off x="7308304" y="1753652"/>
            <a:ext cx="18002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・医療関係者の派遣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7" name="テキスト ボックス 106"/>
          <p:cNvSpPr txBox="1"/>
          <p:nvPr/>
        </p:nvSpPr>
        <p:spPr>
          <a:xfrm>
            <a:off x="7308304" y="2041684"/>
            <a:ext cx="183569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・専門性を活かした</a:t>
            </a:r>
            <a:endParaRPr kumimoji="1"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　</a:t>
            </a:r>
            <a:r>
              <a:rPr kumimoji="1"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助言、支援</a:t>
            </a:r>
            <a:endParaRPr kumimoji="1" lang="ja-JP" altLang="en-US" sz="1400" b="1" dirty="0">
              <a:latin typeface="HG丸ｺﾞｼｯｸM-PRO" pitchFamily="50" charset="-128"/>
              <a:ea typeface="HG丸ｺﾞｼｯｸM-PRO" pitchFamily="50" charset="-128"/>
            </a:endParaRPr>
          </a:p>
        </p:txBody>
      </p:sp>
      <p:sp>
        <p:nvSpPr>
          <p:cNvPr id="108" name="右矢印 107"/>
          <p:cNvSpPr/>
          <p:nvPr/>
        </p:nvSpPr>
        <p:spPr>
          <a:xfrm rot="17868369">
            <a:off x="3004470" y="5195915"/>
            <a:ext cx="1960725" cy="406199"/>
          </a:xfrm>
          <a:prstGeom prst="rightArrow">
            <a:avLst>
              <a:gd name="adj1" fmla="val 61066"/>
              <a:gd name="adj2" fmla="val 68975"/>
            </a:avLst>
          </a:prstGeom>
          <a:solidFill>
            <a:schemeClr val="accent6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9" name="正方形/長方形 108"/>
          <p:cNvSpPr/>
          <p:nvPr/>
        </p:nvSpPr>
        <p:spPr>
          <a:xfrm>
            <a:off x="1907704" y="5805264"/>
            <a:ext cx="1944216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solidFill>
              <a:schemeClr val="tx1"/>
            </a:solidFill>
            <a:prstDash val="sysDash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sz="1600" dirty="0" smtClean="0">
                <a:latin typeface="HGS創英角ｺﾞｼｯｸUB" pitchFamily="50" charset="-128"/>
                <a:ea typeface="HGS創英角ｺﾞｼｯｸUB" pitchFamily="50" charset="-128"/>
              </a:rPr>
              <a:t>大学</a:t>
            </a:r>
            <a:endParaRPr kumimoji="1" lang="ja-JP" altLang="en-US" sz="1600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110" name="角丸四角形吹き出し 109"/>
          <p:cNvSpPr/>
          <p:nvPr/>
        </p:nvSpPr>
        <p:spPr>
          <a:xfrm rot="16200000">
            <a:off x="-90265" y="890464"/>
            <a:ext cx="4139954" cy="3744415"/>
          </a:xfrm>
          <a:prstGeom prst="wedgeRoundRectCallout">
            <a:avLst>
              <a:gd name="adj1" fmla="val -33578"/>
              <a:gd name="adj2" fmla="val 65190"/>
              <a:gd name="adj3" fmla="val 16667"/>
            </a:avLst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77" name="図 76" descr="040203172x172[1].png"/>
          <p:cNvPicPr>
            <a:picLocks noChangeAspect="1"/>
          </p:cNvPicPr>
          <p:nvPr/>
        </p:nvPicPr>
        <p:blipFill>
          <a:blip r:embed="rId6" cstate="print"/>
          <a:stretch>
            <a:fillRect/>
          </a:stretch>
        </p:blipFill>
        <p:spPr>
          <a:xfrm>
            <a:off x="2915816" y="3429000"/>
            <a:ext cx="1008112" cy="1075848"/>
          </a:xfrm>
          <a:prstGeom prst="rect">
            <a:avLst/>
          </a:prstGeom>
        </p:spPr>
      </p:pic>
      <p:pic>
        <p:nvPicPr>
          <p:cNvPr id="78" name="図 77" descr="011106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 flipH="1">
            <a:off x="2411760" y="4365104"/>
            <a:ext cx="727281" cy="727281"/>
          </a:xfrm>
          <a:prstGeom prst="rect">
            <a:avLst/>
          </a:prstGeom>
        </p:spPr>
      </p:pic>
      <p:sp>
        <p:nvSpPr>
          <p:cNvPr id="75" name="テキスト ボックス 74"/>
          <p:cNvSpPr txBox="1"/>
          <p:nvPr/>
        </p:nvSpPr>
        <p:spPr>
          <a:xfrm>
            <a:off x="323528" y="576064"/>
            <a:ext cx="3147565" cy="338554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sz="1600" dirty="0" smtClean="0">
                <a:latin typeface="HGPｺﾞｼｯｸE" pitchFamily="50" charset="-128"/>
                <a:ea typeface="HGPｺﾞｼｯｸE" pitchFamily="50" charset="-128"/>
              </a:rPr>
              <a:t>住民ニーズに隙間な</a:t>
            </a:r>
            <a:r>
              <a:rPr lang="ja-JP" altLang="en-US" sz="1600" dirty="0" smtClean="0">
                <a:latin typeface="HGPｺﾞｼｯｸE" pitchFamily="50" charset="-128"/>
                <a:ea typeface="HGPｺﾞｼｯｸE" pitchFamily="50" charset="-128"/>
              </a:rPr>
              <a:t>く対応</a:t>
            </a:r>
            <a:endParaRPr kumimoji="1" lang="ja-JP" altLang="en-US" sz="1600" dirty="0">
              <a:latin typeface="HGPｺﾞｼｯｸE" pitchFamily="50" charset="-128"/>
              <a:ea typeface="HGPｺﾞｼｯｸE" pitchFamily="50" charset="-128"/>
            </a:endParaRPr>
          </a:p>
        </p:txBody>
      </p:sp>
      <p:sp>
        <p:nvSpPr>
          <p:cNvPr id="76" name="テキスト ボックス 75"/>
          <p:cNvSpPr txBox="1"/>
          <p:nvPr/>
        </p:nvSpPr>
        <p:spPr>
          <a:xfrm>
            <a:off x="35496" y="1042858"/>
            <a:ext cx="3816424" cy="39703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○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地域の見守り拠点</a:t>
            </a:r>
            <a:endParaRPr lang="en-US" altLang="ja-JP" sz="1400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・事業者等と連携した地域の見守り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（ネットワーク会議の開催）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・ライフラインを活用した見守り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○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民間事業者等と協働した新たな取組み</a:t>
            </a:r>
            <a:endParaRPr lang="en-US" altLang="ja-JP" sz="1400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・ＩＣＴを活用した買い物サービスなど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○食品・暮らし用品の提供支援</a:t>
            </a:r>
            <a:endParaRPr lang="en-US" altLang="ja-JP" sz="1400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・新たな健康・食事サービスモデルの提供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</a:t>
            </a:r>
            <a:r>
              <a:rPr lang="en-US" altLang="ja-JP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NPO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を通じた生鮮品等の販売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・地域商店街との協働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○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住民の健康増進</a:t>
            </a:r>
            <a:endParaRPr lang="en-US" altLang="ja-JP" sz="1400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・健康相談・セミナーなど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○</a:t>
            </a:r>
            <a:r>
              <a:rPr lang="ja-JP" altLang="en-US" sz="1400" u="sng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コンシェルジュ</a:t>
            </a:r>
            <a:endParaRPr lang="en-US" altLang="ja-JP" sz="1400" u="sng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・ちょっとした困り事の相談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・介護保険外サービスの提供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・かかりつけ医の紹介など</a:t>
            </a:r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1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1" name="テキスト ボックス 110"/>
          <p:cNvSpPr txBox="1"/>
          <p:nvPr/>
        </p:nvSpPr>
        <p:spPr>
          <a:xfrm>
            <a:off x="3923928" y="980728"/>
            <a:ext cx="216024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・団地内のスペース提供</a:t>
            </a:r>
            <a:endParaRPr lang="en-US" altLang="ja-JP" sz="1400" b="1" dirty="0" smtClean="0">
              <a:latin typeface="HG丸ｺﾞｼｯｸM-PRO" pitchFamily="50" charset="-128"/>
              <a:ea typeface="HG丸ｺﾞｼｯｸM-PRO" pitchFamily="50" charset="-128"/>
            </a:endParaRPr>
          </a:p>
          <a:p>
            <a:r>
              <a:rPr lang="ja-JP" altLang="en-US" sz="1400" b="1" dirty="0" smtClean="0">
                <a:latin typeface="HG丸ｺﾞｼｯｸM-PRO" pitchFamily="50" charset="-128"/>
                <a:ea typeface="HG丸ｺﾞｼｯｸM-PRO" pitchFamily="50" charset="-128"/>
              </a:rPr>
              <a:t>・若者居住の促進</a:t>
            </a:r>
          </a:p>
        </p:txBody>
      </p:sp>
      <p:pic>
        <p:nvPicPr>
          <p:cNvPr id="66" name="図 65" descr="020902172x172[1].png"/>
          <p:cNvPicPr>
            <a:picLocks noChangeAspect="1"/>
          </p:cNvPicPr>
          <p:nvPr/>
        </p:nvPicPr>
        <p:blipFill>
          <a:blip r:embed="rId8" cstate="print"/>
          <a:stretch>
            <a:fillRect/>
          </a:stretch>
        </p:blipFill>
        <p:spPr>
          <a:xfrm>
            <a:off x="3635896" y="5949280"/>
            <a:ext cx="764704" cy="76470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8486834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79512" y="188640"/>
            <a:ext cx="8424936" cy="360040"/>
          </a:xfrm>
          <a:solidFill>
            <a:schemeClr val="accent3">
              <a:lumMod val="60000"/>
              <a:lumOff val="4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sz="16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</a:rPr>
              <a:t>大阪府市医療戦略会議提言（平成２６年１月）</a:t>
            </a:r>
            <a:endParaRPr kumimoji="1" lang="ja-JP" altLang="en-US" sz="1600" dirty="0">
              <a:solidFill>
                <a:schemeClr val="tx1"/>
              </a:solidFill>
              <a:latin typeface="HGP創英角ｺﾞｼｯｸUB" pitchFamily="50" charset="-128"/>
              <a:ea typeface="HGP創英角ｺﾞｼｯｸUB" pitchFamily="50" charset="-128"/>
            </a:endParaRP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35496" y="764704"/>
            <a:ext cx="8568952" cy="1152128"/>
          </a:xfrm>
        </p:spPr>
        <p:txBody>
          <a:bodyPr>
            <a:noAutofit/>
          </a:bodyPr>
          <a:lstStyle/>
          <a:p>
            <a:pPr algn="l"/>
            <a:r>
              <a:rPr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・大阪府市医療戦略会議は、府民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・市民の健康寿命の延伸とＱＯＬ（生活の質）の向上の</a:t>
            </a:r>
            <a:r>
              <a:rPr kumimoji="1" lang="ja-JP" altLang="en-US" sz="1600" dirty="0" err="1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た</a:t>
            </a:r>
            <a:endParaRPr kumimoji="1" lang="en-US" altLang="ja-JP" sz="16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en-US" altLang="ja-JP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kumimoji="1" lang="ja-JP" altLang="en-US" sz="1600" dirty="0" err="1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めの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新たな仕組みの構築等、超高齢社会に向けた対応策を外部の専門家に検討していた</a:t>
            </a:r>
            <a:r>
              <a:rPr kumimoji="1" lang="ja-JP" altLang="en-US" sz="1600" dirty="0" err="1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だ</a:t>
            </a:r>
            <a:endParaRPr kumimoji="1" lang="en-US" altLang="ja-JP" sz="16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en-US" altLang="ja-JP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くために設置され、議論を重ねて、平成</a:t>
            </a:r>
            <a:r>
              <a:rPr lang="en-US" altLang="ja-JP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26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年１月、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大阪府・大阪市に対して大阪府市医</a:t>
            </a:r>
            <a:endParaRPr lang="en-US" altLang="ja-JP" sz="1600" dirty="0" smtClean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algn="l"/>
            <a:r>
              <a:rPr lang="en-US" altLang="ja-JP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  </a:t>
            </a:r>
            <a:r>
              <a:rPr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療戦略会議提言が</a:t>
            </a:r>
            <a:r>
              <a:rPr kumimoji="1" lang="ja-JP" altLang="en-US" sz="1600" dirty="0" smtClean="0">
                <a:solidFill>
                  <a:schemeClr val="tx1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答申されました。</a:t>
            </a:r>
            <a:endParaRPr kumimoji="1" lang="ja-JP" altLang="en-US" sz="1600" dirty="0">
              <a:solidFill>
                <a:schemeClr val="tx1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83" name="正方形/長方形 82"/>
          <p:cNvSpPr/>
          <p:nvPr/>
        </p:nvSpPr>
        <p:spPr>
          <a:xfrm>
            <a:off x="395536" y="2060848"/>
            <a:ext cx="8136904" cy="362694"/>
          </a:xfrm>
          <a:prstGeom prst="rect">
            <a:avLst/>
          </a:prstGeom>
          <a:ln>
            <a:solidFill>
              <a:schemeClr val="bg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lIns="104434" tIns="52217" rIns="104434" bIns="52217" anchor="ctr"/>
          <a:lstStyle/>
          <a:p>
            <a:pPr algn="ctr">
              <a:defRPr/>
            </a:pPr>
            <a:r>
              <a:rPr lang="ja-JP" altLang="en-US" dirty="0">
                <a:latin typeface="HG創英角ｺﾞｼｯｸUB" pitchFamily="49" charset="-128"/>
                <a:ea typeface="HG創英角ｺﾞｼｯｸUB" pitchFamily="49" charset="-128"/>
                <a:cs typeface="Meiryo UI" pitchFamily="50" charset="-128"/>
              </a:rPr>
              <a:t>◆医療戦略会議提言～７つの戦略</a:t>
            </a:r>
          </a:p>
        </p:txBody>
      </p:sp>
      <p:sp>
        <p:nvSpPr>
          <p:cNvPr id="84" name="対角する 2 つの角を丸めた四角形 83"/>
          <p:cNvSpPr/>
          <p:nvPr/>
        </p:nvSpPr>
        <p:spPr bwMode="auto">
          <a:xfrm>
            <a:off x="395536" y="6058960"/>
            <a:ext cx="8136904" cy="682408"/>
          </a:xfrm>
          <a:prstGeom prst="round2DiagRect">
            <a:avLst/>
          </a:prstGeom>
          <a:ln>
            <a:solidFill>
              <a:srgbClr val="B2B2B2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04434" tIns="52217" rIns="104434" bIns="52217" anchor="ctr"/>
          <a:lstStyle/>
          <a:p>
            <a:pPr algn="ctr">
              <a:lnSpc>
                <a:spcPct val="135000"/>
              </a:lnSpc>
              <a:spcBef>
                <a:spcPct val="40000"/>
              </a:spcBef>
              <a:defRPr/>
            </a:pPr>
            <a:endParaRPr lang="ja-JP" altLang="en-US" b="1" dirty="0">
              <a:solidFill>
                <a:srgbClr val="000099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85" name="対角する 2 つの角を丸めた四角形 84"/>
          <p:cNvSpPr/>
          <p:nvPr/>
        </p:nvSpPr>
        <p:spPr bwMode="auto">
          <a:xfrm>
            <a:off x="411650" y="2519673"/>
            <a:ext cx="8120789" cy="515318"/>
          </a:xfrm>
          <a:prstGeom prst="round2DiagRect">
            <a:avLst/>
          </a:prstGeom>
          <a:ln>
            <a:solidFill>
              <a:srgbClr val="B2B2B2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04434" tIns="52217" rIns="104434" bIns="52217" anchor="ctr"/>
          <a:lstStyle/>
          <a:p>
            <a:pPr algn="ctr">
              <a:lnSpc>
                <a:spcPct val="135000"/>
              </a:lnSpc>
              <a:spcBef>
                <a:spcPct val="40000"/>
              </a:spcBef>
              <a:defRPr/>
            </a:pPr>
            <a:endParaRPr lang="ja-JP" altLang="en-US" dirty="0">
              <a:solidFill>
                <a:srgbClr val="0033CC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86" name="対角する 2 つの角を丸めた四角形 85"/>
          <p:cNvSpPr/>
          <p:nvPr/>
        </p:nvSpPr>
        <p:spPr bwMode="auto">
          <a:xfrm>
            <a:off x="395536" y="3091394"/>
            <a:ext cx="8136904" cy="514037"/>
          </a:xfrm>
          <a:prstGeom prst="round2DiagRect">
            <a:avLst/>
          </a:prstGeom>
          <a:ln>
            <a:solidFill>
              <a:srgbClr val="B2B2B2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04434" tIns="52217" rIns="104434" bIns="52217" anchor="ctr"/>
          <a:lstStyle/>
          <a:p>
            <a:pPr algn="ctr">
              <a:lnSpc>
                <a:spcPct val="135000"/>
              </a:lnSpc>
              <a:spcBef>
                <a:spcPct val="40000"/>
              </a:spcBef>
              <a:defRPr/>
            </a:pPr>
            <a:endParaRPr lang="ja-JP" altLang="en-US" b="1" dirty="0">
              <a:solidFill>
                <a:srgbClr val="000099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87" name="対角する 2 つの角を丸めた四角形 86"/>
          <p:cNvSpPr/>
          <p:nvPr/>
        </p:nvSpPr>
        <p:spPr bwMode="auto">
          <a:xfrm>
            <a:off x="395536" y="3661834"/>
            <a:ext cx="8136903" cy="515318"/>
          </a:xfrm>
          <a:prstGeom prst="round2DiagRect">
            <a:avLst/>
          </a:prstGeom>
          <a:ln>
            <a:solidFill>
              <a:srgbClr val="B2B2B2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04434" tIns="52217" rIns="104434" bIns="52217" anchor="ctr"/>
          <a:lstStyle/>
          <a:p>
            <a:pPr algn="ctr">
              <a:lnSpc>
                <a:spcPct val="135000"/>
              </a:lnSpc>
              <a:spcBef>
                <a:spcPct val="40000"/>
              </a:spcBef>
              <a:defRPr/>
            </a:pPr>
            <a:endParaRPr lang="ja-JP" altLang="en-US" b="1" dirty="0">
              <a:solidFill>
                <a:srgbClr val="000099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88" name="対角する 2 つの角を丸めた四角形 87"/>
          <p:cNvSpPr/>
          <p:nvPr/>
        </p:nvSpPr>
        <p:spPr bwMode="auto">
          <a:xfrm>
            <a:off x="395536" y="4233555"/>
            <a:ext cx="8136904" cy="514036"/>
          </a:xfrm>
          <a:prstGeom prst="round2DiagRect">
            <a:avLst/>
          </a:prstGeom>
          <a:ln>
            <a:solidFill>
              <a:srgbClr val="B2B2B2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04434" tIns="52217" rIns="104434" bIns="52217" anchor="ctr"/>
          <a:lstStyle/>
          <a:p>
            <a:pPr algn="ctr">
              <a:lnSpc>
                <a:spcPct val="135000"/>
              </a:lnSpc>
              <a:spcBef>
                <a:spcPct val="40000"/>
              </a:spcBef>
              <a:defRPr/>
            </a:pPr>
            <a:endParaRPr lang="ja-JP" altLang="en-US" b="1" dirty="0">
              <a:solidFill>
                <a:srgbClr val="000099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89" name="対角する 2 つの角を丸めた四角形 88"/>
          <p:cNvSpPr/>
          <p:nvPr/>
        </p:nvSpPr>
        <p:spPr bwMode="auto">
          <a:xfrm>
            <a:off x="395536" y="4789893"/>
            <a:ext cx="8136904" cy="676836"/>
          </a:xfrm>
          <a:prstGeom prst="round2DiagRect">
            <a:avLst/>
          </a:prstGeom>
          <a:ln>
            <a:solidFill>
              <a:srgbClr val="B2B2B2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04434" tIns="52217" rIns="104434" bIns="52217" anchor="ctr"/>
          <a:lstStyle/>
          <a:p>
            <a:pPr algn="ctr">
              <a:lnSpc>
                <a:spcPct val="135000"/>
              </a:lnSpc>
              <a:spcBef>
                <a:spcPct val="40000"/>
              </a:spcBef>
              <a:defRPr/>
            </a:pPr>
            <a:endParaRPr lang="ja-JP" altLang="en-US" b="1" dirty="0">
              <a:solidFill>
                <a:srgbClr val="000099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90" name="対角する 2 つの角を丸めた四角形 89"/>
          <p:cNvSpPr/>
          <p:nvPr/>
        </p:nvSpPr>
        <p:spPr bwMode="auto">
          <a:xfrm>
            <a:off x="395536" y="5509031"/>
            <a:ext cx="8136904" cy="515318"/>
          </a:xfrm>
          <a:prstGeom prst="round2DiagRect">
            <a:avLst/>
          </a:prstGeom>
          <a:ln>
            <a:solidFill>
              <a:srgbClr val="B2B2B2"/>
            </a:solidFill>
            <a:headEnd/>
            <a:tailEnd/>
          </a:ln>
          <a:effectLst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none" lIns="104434" tIns="52217" rIns="104434" bIns="52217" anchor="ctr"/>
          <a:lstStyle/>
          <a:p>
            <a:pPr algn="ctr">
              <a:lnSpc>
                <a:spcPct val="135000"/>
              </a:lnSpc>
              <a:spcBef>
                <a:spcPct val="40000"/>
              </a:spcBef>
              <a:defRPr/>
            </a:pPr>
            <a:endParaRPr lang="ja-JP" altLang="en-US" b="1" dirty="0">
              <a:solidFill>
                <a:srgbClr val="000099"/>
              </a:solidFill>
              <a:latin typeface="HG創英角ｺﾞｼｯｸUB" pitchFamily="49" charset="-128"/>
              <a:ea typeface="HG創英角ｺﾞｼｯｸUB" pitchFamily="49" charset="-128"/>
            </a:endParaRPr>
          </a:p>
        </p:txBody>
      </p:sp>
      <p:sp>
        <p:nvSpPr>
          <p:cNvPr id="91" name="テキスト ボックス 90"/>
          <p:cNvSpPr txBox="1"/>
          <p:nvPr/>
        </p:nvSpPr>
        <p:spPr>
          <a:xfrm>
            <a:off x="1134672" y="2564904"/>
            <a:ext cx="3149296" cy="382453"/>
          </a:xfrm>
          <a:prstGeom prst="rect">
            <a:avLst/>
          </a:prstGeom>
          <a:noFill/>
        </p:spPr>
        <p:txBody>
          <a:bodyPr wrap="square"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予防・疾病管理 府民行動変革</a:t>
            </a:r>
          </a:p>
        </p:txBody>
      </p:sp>
      <p:sp>
        <p:nvSpPr>
          <p:cNvPr id="93" name="テキスト ボックス 92"/>
          <p:cNvSpPr txBox="1"/>
          <p:nvPr/>
        </p:nvSpPr>
        <p:spPr>
          <a:xfrm>
            <a:off x="402441" y="2564904"/>
            <a:ext cx="1917802" cy="382453"/>
          </a:xfrm>
          <a:prstGeom prst="rect">
            <a:avLst/>
          </a:prstGeom>
          <a:noFill/>
        </p:spPr>
        <p:txBody>
          <a:bodyPr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戦略①</a:t>
            </a:r>
            <a:endParaRPr lang="ja-JP" altLang="en-US" dirty="0">
              <a:solidFill>
                <a:schemeClr val="accent6">
                  <a:lumMod val="75000"/>
                </a:schemeClr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99" name="テキスト ボックス 98"/>
          <p:cNvSpPr txBox="1"/>
          <p:nvPr/>
        </p:nvSpPr>
        <p:spPr>
          <a:xfrm>
            <a:off x="1169204" y="3140968"/>
            <a:ext cx="3365030" cy="382453"/>
          </a:xfrm>
          <a:prstGeom prst="rect">
            <a:avLst/>
          </a:prstGeom>
          <a:noFill/>
        </p:spPr>
        <p:txBody>
          <a:bodyPr wrap="square"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レセプトデータの戦略的活用</a:t>
            </a:r>
          </a:p>
        </p:txBody>
      </p:sp>
      <p:sp>
        <p:nvSpPr>
          <p:cNvPr id="100" name="テキスト ボックス 99"/>
          <p:cNvSpPr txBox="1"/>
          <p:nvPr/>
        </p:nvSpPr>
        <p:spPr>
          <a:xfrm>
            <a:off x="1115616" y="3717032"/>
            <a:ext cx="4798238" cy="382453"/>
          </a:xfrm>
          <a:prstGeom prst="rect">
            <a:avLst/>
          </a:prstGeom>
          <a:noFill/>
        </p:spPr>
        <p:txBody>
          <a:bodyPr wrap="square"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医療情報の電子化とビッグデータの戦略的活用</a:t>
            </a:r>
          </a:p>
        </p:txBody>
      </p:sp>
      <p:sp>
        <p:nvSpPr>
          <p:cNvPr id="101" name="テキスト ボックス 100"/>
          <p:cNvSpPr txBox="1"/>
          <p:nvPr/>
        </p:nvSpPr>
        <p:spPr>
          <a:xfrm>
            <a:off x="1115616" y="4293096"/>
            <a:ext cx="7101661" cy="382453"/>
          </a:xfrm>
          <a:prstGeom prst="rect">
            <a:avLst/>
          </a:prstGeom>
          <a:noFill/>
        </p:spPr>
        <p:txBody>
          <a:bodyPr wrap="square"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地域密着型医療・介護</a:t>
            </a:r>
            <a:r>
              <a:rPr lang="ja-JP" altLang="en-US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連携</a:t>
            </a: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　</a:t>
            </a:r>
            <a:r>
              <a:rPr lang="ja-JP" altLang="en-US" dirty="0" smtClean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最適</a:t>
            </a: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モデル実現</a:t>
            </a:r>
          </a:p>
        </p:txBody>
      </p:sp>
      <p:sp>
        <p:nvSpPr>
          <p:cNvPr id="102" name="テキスト ボックス 101"/>
          <p:cNvSpPr txBox="1"/>
          <p:nvPr/>
        </p:nvSpPr>
        <p:spPr>
          <a:xfrm>
            <a:off x="1115616" y="4941168"/>
            <a:ext cx="4980126" cy="382453"/>
          </a:xfrm>
          <a:prstGeom prst="rect">
            <a:avLst/>
          </a:prstGeom>
          <a:noFill/>
        </p:spPr>
        <p:txBody>
          <a:bodyPr wrap="square"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増益型モデル民間病院の高度化・経営基盤強化</a:t>
            </a:r>
            <a:endParaRPr lang="en-US" altLang="ja-JP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03" name="テキスト ボックス 102"/>
          <p:cNvSpPr txBox="1"/>
          <p:nvPr/>
        </p:nvSpPr>
        <p:spPr>
          <a:xfrm>
            <a:off x="1115616" y="5566827"/>
            <a:ext cx="3683982" cy="382453"/>
          </a:xfrm>
          <a:prstGeom prst="rect">
            <a:avLst/>
          </a:prstGeom>
          <a:noFill/>
        </p:spPr>
        <p:txBody>
          <a:bodyPr wrap="square"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スマートエイジング・シティ</a:t>
            </a:r>
          </a:p>
        </p:txBody>
      </p:sp>
      <p:sp>
        <p:nvSpPr>
          <p:cNvPr id="104" name="テキスト ボックス 103"/>
          <p:cNvSpPr txBox="1"/>
          <p:nvPr/>
        </p:nvSpPr>
        <p:spPr>
          <a:xfrm>
            <a:off x="1115616" y="6142891"/>
            <a:ext cx="4044022" cy="382453"/>
          </a:xfrm>
          <a:prstGeom prst="rect">
            <a:avLst/>
          </a:prstGeom>
          <a:noFill/>
        </p:spPr>
        <p:txBody>
          <a:bodyPr wrap="square"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スマートエイジング・バレー</a:t>
            </a:r>
            <a:r>
              <a:rPr lang="en-US" altLang="ja-JP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(</a:t>
            </a:r>
            <a:r>
              <a:rPr lang="ja-JP" altLang="en-US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産業振興</a:t>
            </a:r>
            <a:r>
              <a:rPr lang="en-US" altLang="ja-JP" dirty="0">
                <a:solidFill>
                  <a:srgbClr val="003399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)</a:t>
            </a:r>
            <a:endParaRPr lang="ja-JP" altLang="en-US" dirty="0">
              <a:solidFill>
                <a:srgbClr val="003399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05" name="テキスト ボックス 99"/>
          <p:cNvSpPr txBox="1">
            <a:spLocks noChangeArrowheads="1"/>
          </p:cNvSpPr>
          <p:nvPr/>
        </p:nvSpPr>
        <p:spPr bwMode="auto">
          <a:xfrm>
            <a:off x="4286702" y="2604047"/>
            <a:ext cx="4245738" cy="32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⇒民間ノウハウの活用等による住民の行動変革</a:t>
            </a:r>
            <a:endParaRPr lang="ja-JP" altLang="en-US" sz="1400" dirty="0">
              <a:solidFill>
                <a:srgbClr val="003399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06" name="テキスト ボックス 100"/>
          <p:cNvSpPr txBox="1">
            <a:spLocks noChangeArrowheads="1"/>
          </p:cNvSpPr>
          <p:nvPr/>
        </p:nvSpPr>
        <p:spPr bwMode="auto">
          <a:xfrm>
            <a:off x="4180019" y="3180111"/>
            <a:ext cx="4424429" cy="32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⇒レセプトデータ分析による医療費削減・高額化防止</a:t>
            </a:r>
            <a:endParaRPr lang="ja-JP" altLang="en-US" sz="1400" dirty="0">
              <a:solidFill>
                <a:srgbClr val="003399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07" name="テキスト ボックス 102"/>
          <p:cNvSpPr txBox="1">
            <a:spLocks noChangeArrowheads="1"/>
          </p:cNvSpPr>
          <p:nvPr/>
        </p:nvSpPr>
        <p:spPr bwMode="auto">
          <a:xfrm>
            <a:off x="5926769" y="4869160"/>
            <a:ext cx="2677679" cy="53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⇒増益モデルへの転換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や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再編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・建替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等に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よる基盤強化</a:t>
            </a:r>
            <a:endParaRPr lang="ja-JP" altLang="en-US" sz="1400" dirty="0">
              <a:solidFill>
                <a:srgbClr val="003399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08" name="テキスト ボックス 103"/>
          <p:cNvSpPr txBox="1">
            <a:spLocks noChangeArrowheads="1"/>
          </p:cNvSpPr>
          <p:nvPr/>
        </p:nvSpPr>
        <p:spPr bwMode="auto">
          <a:xfrm>
            <a:off x="5724128" y="4332239"/>
            <a:ext cx="4831187" cy="32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⇒シームレスな連携の実現</a:t>
            </a:r>
            <a:endParaRPr lang="ja-JP" altLang="en-US" sz="1400" dirty="0">
              <a:solidFill>
                <a:srgbClr val="003399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09" name="テキスト ボックス 104"/>
          <p:cNvSpPr txBox="1">
            <a:spLocks noChangeArrowheads="1"/>
          </p:cNvSpPr>
          <p:nvPr/>
        </p:nvSpPr>
        <p:spPr bwMode="auto">
          <a:xfrm>
            <a:off x="3923928" y="5610235"/>
            <a:ext cx="3240360" cy="32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⇒超高齢社会に対応するまちのモデルづくり</a:t>
            </a:r>
            <a:endParaRPr lang="ja-JP" altLang="en-US" sz="1400" dirty="0">
              <a:solidFill>
                <a:srgbClr val="003399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10" name="テキスト ボックス 105"/>
          <p:cNvSpPr txBox="1">
            <a:spLocks noChangeArrowheads="1"/>
          </p:cNvSpPr>
          <p:nvPr/>
        </p:nvSpPr>
        <p:spPr bwMode="auto">
          <a:xfrm>
            <a:off x="5004048" y="6165304"/>
            <a:ext cx="2520280" cy="53634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⇒健康・医療・生活関連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の</a:t>
            </a:r>
            <a:endParaRPr lang="en-US" altLang="ja-JP" sz="1400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r>
              <a:rPr lang="en-US" altLang="ja-JP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   </a:t>
            </a:r>
            <a:r>
              <a:rPr lang="ja-JP" altLang="en-US" sz="1400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ビジネス</a:t>
            </a:r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等集積拠点形成</a:t>
            </a:r>
            <a:endParaRPr lang="ja-JP" altLang="en-US" sz="1400" dirty="0">
              <a:solidFill>
                <a:srgbClr val="003399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111" name="テキスト ボックス 103"/>
          <p:cNvSpPr txBox="1">
            <a:spLocks noChangeArrowheads="1"/>
          </p:cNvSpPr>
          <p:nvPr/>
        </p:nvSpPr>
        <p:spPr bwMode="auto">
          <a:xfrm>
            <a:off x="5917790" y="3756175"/>
            <a:ext cx="2470634" cy="3208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 lIns="104434" tIns="52217" rIns="104434" bIns="52217">
            <a:spAutoFit/>
          </a:bodyPr>
          <a:lstStyle/>
          <a:p>
            <a:r>
              <a:rPr lang="ja-JP" altLang="en-US" sz="1400" dirty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⇒医療関連データの利活用</a:t>
            </a:r>
            <a:endParaRPr lang="ja-JP" altLang="en-US" sz="1400" dirty="0">
              <a:solidFill>
                <a:srgbClr val="003399"/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395536" y="3140968"/>
            <a:ext cx="1917802" cy="382453"/>
          </a:xfrm>
          <a:prstGeom prst="rect">
            <a:avLst/>
          </a:prstGeom>
          <a:noFill/>
        </p:spPr>
        <p:txBody>
          <a:bodyPr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戦略②</a:t>
            </a:r>
            <a:endParaRPr lang="ja-JP" altLang="en-US" dirty="0">
              <a:solidFill>
                <a:schemeClr val="accent6">
                  <a:lumMod val="75000"/>
                </a:schemeClr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395536" y="3717032"/>
            <a:ext cx="1917802" cy="382453"/>
          </a:xfrm>
          <a:prstGeom prst="rect">
            <a:avLst/>
          </a:prstGeom>
          <a:noFill/>
        </p:spPr>
        <p:txBody>
          <a:bodyPr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戦略③</a:t>
            </a:r>
            <a:endParaRPr lang="ja-JP" altLang="en-US" dirty="0">
              <a:solidFill>
                <a:schemeClr val="accent6">
                  <a:lumMod val="75000"/>
                </a:schemeClr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395536" y="4293096"/>
            <a:ext cx="1917802" cy="382453"/>
          </a:xfrm>
          <a:prstGeom prst="rect">
            <a:avLst/>
          </a:prstGeom>
          <a:noFill/>
        </p:spPr>
        <p:txBody>
          <a:bodyPr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戦略④</a:t>
            </a:r>
            <a:endParaRPr lang="ja-JP" altLang="en-US" dirty="0">
              <a:solidFill>
                <a:schemeClr val="accent6">
                  <a:lumMod val="75000"/>
                </a:schemeClr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395536" y="4941168"/>
            <a:ext cx="1917802" cy="382453"/>
          </a:xfrm>
          <a:prstGeom prst="rect">
            <a:avLst/>
          </a:prstGeom>
          <a:noFill/>
        </p:spPr>
        <p:txBody>
          <a:bodyPr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戦略⑤</a:t>
            </a:r>
            <a:endParaRPr lang="ja-JP" altLang="en-US" dirty="0">
              <a:solidFill>
                <a:schemeClr val="accent6">
                  <a:lumMod val="75000"/>
                </a:schemeClr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395536" y="5566827"/>
            <a:ext cx="1917802" cy="382453"/>
          </a:xfrm>
          <a:prstGeom prst="rect">
            <a:avLst/>
          </a:prstGeom>
          <a:noFill/>
        </p:spPr>
        <p:txBody>
          <a:bodyPr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戦略⑥</a:t>
            </a:r>
            <a:endParaRPr lang="ja-JP" altLang="en-US" dirty="0">
              <a:solidFill>
                <a:schemeClr val="accent6">
                  <a:lumMod val="75000"/>
                </a:schemeClr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395536" y="6142891"/>
            <a:ext cx="1917802" cy="382453"/>
          </a:xfrm>
          <a:prstGeom prst="rect">
            <a:avLst/>
          </a:prstGeom>
          <a:noFill/>
        </p:spPr>
        <p:txBody>
          <a:bodyPr lIns="104434" tIns="52217" rIns="104434" bIns="52217">
            <a:spAutoFit/>
          </a:bodyPr>
          <a:lstStyle/>
          <a:p>
            <a:pPr>
              <a:defRPr/>
            </a:pPr>
            <a:r>
              <a:rPr lang="ja-JP" altLang="en-US" dirty="0" smtClean="0">
                <a:solidFill>
                  <a:schemeClr val="accent6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戦略⑦</a:t>
            </a:r>
            <a:endParaRPr lang="ja-JP" altLang="en-US" dirty="0">
              <a:solidFill>
                <a:schemeClr val="accent6">
                  <a:lumMod val="75000"/>
                </a:schemeClr>
              </a:solidFill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sp>
        <p:nvSpPr>
          <p:cNvPr id="53" name="角丸四角形 52"/>
          <p:cNvSpPr/>
          <p:nvPr/>
        </p:nvSpPr>
        <p:spPr>
          <a:xfrm>
            <a:off x="251520" y="5445224"/>
            <a:ext cx="8424936" cy="648072"/>
          </a:xfrm>
          <a:prstGeom prst="roundRect">
            <a:avLst/>
          </a:prstGeom>
          <a:noFill/>
          <a:ln w="76200"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4" name="下矢印 53"/>
          <p:cNvSpPr/>
          <p:nvPr/>
        </p:nvSpPr>
        <p:spPr>
          <a:xfrm rot="2771447">
            <a:off x="8527918" y="5094051"/>
            <a:ext cx="395536" cy="360040"/>
          </a:xfrm>
          <a:prstGeom prst="downArrow">
            <a:avLst/>
          </a:prstGeom>
          <a:solidFill>
            <a:schemeClr val="accent2"/>
          </a:solidFill>
          <a:ln>
            <a:solidFill>
              <a:schemeClr val="accent2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4" name="正方形/長方形 123"/>
          <p:cNvSpPr/>
          <p:nvPr/>
        </p:nvSpPr>
        <p:spPr>
          <a:xfrm>
            <a:off x="827584" y="3645024"/>
            <a:ext cx="7560840" cy="2736304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 anchorCtr="0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◇ＵＲ団地の空きスペースを活用した地域の健康・医療・介護等の拠点づくり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13" name="タイトル 1"/>
          <p:cNvSpPr txBox="1">
            <a:spLocks/>
          </p:cNvSpPr>
          <p:nvPr/>
        </p:nvSpPr>
        <p:spPr>
          <a:xfrm>
            <a:off x="179512" y="188640"/>
            <a:ext cx="8856984" cy="360040"/>
          </a:xfrm>
          <a:prstGeom prst="rect">
            <a:avLst/>
          </a:prstGeom>
          <a:solidFill>
            <a:schemeClr val="accent1">
              <a:lumMod val="40000"/>
              <a:lumOff val="60000"/>
            </a:schemeClr>
          </a:solidFill>
          <a:ln w="12700">
            <a:solidFill>
              <a:schemeClr val="tx1"/>
            </a:solidFill>
          </a:ln>
        </p:spPr>
        <p:style>
          <a:lnRef idx="1">
            <a:schemeClr val="accent6"/>
          </a:lnRef>
          <a:fillRef idx="3">
            <a:schemeClr val="accent6"/>
          </a:fillRef>
          <a:effectRef idx="2">
            <a:schemeClr val="accent6"/>
          </a:effectRef>
          <a:fontRef idx="minor">
            <a:schemeClr val="lt1"/>
          </a:fontRef>
        </p:style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dirty="0" smtClean="0">
                <a:solidFill>
                  <a:schemeClr val="tx1"/>
                </a:solidFill>
                <a:latin typeface="HGP創英角ｺﾞｼｯｸUB" pitchFamily="50" charset="-128"/>
                <a:ea typeface="HGP創英角ｺﾞｼｯｸUB" pitchFamily="50" charset="-128"/>
                <a:cs typeface="+mj-cs"/>
              </a:rPr>
              <a:t>スマートエイジング・シティモデルの研究</a:t>
            </a:r>
            <a:endParaRPr kumimoji="1" lang="ja-JP" altLang="en-US" sz="1600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+mj-cs"/>
            </a:endParaRPr>
          </a:p>
        </p:txBody>
      </p:sp>
      <p:sp>
        <p:nvSpPr>
          <p:cNvPr id="114" name="サブタイトル 2"/>
          <p:cNvSpPr txBox="1">
            <a:spLocks/>
          </p:cNvSpPr>
          <p:nvPr/>
        </p:nvSpPr>
        <p:spPr>
          <a:xfrm>
            <a:off x="179512" y="692696"/>
            <a:ext cx="8677472" cy="576064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/>
          <a:p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大阪府市医療戦略会議提言の答申を受けて以降、大阪府・大阪市では、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例示された森之宮地域周辺を研究対象地域として、行政関係者をはじめ、</a:t>
            </a:r>
            <a:r>
              <a:rPr lang="ja-JP" altLang="en-US" sz="16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医療関係者や</a:t>
            </a:r>
            <a:r>
              <a:rPr kumimoji="1" lang="ja-JP" altLang="en-US" sz="1600" b="0" i="0" u="none" strike="noStrike" kern="1200" cap="none" spc="0" normalizeH="0" baseline="0" noProof="0" dirty="0" smtClean="0">
                <a:ln>
                  <a:noFill/>
                </a:ln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ＵＲ等も交えて、モデルの具体化に向けた研究を重ねてきました。</a:t>
            </a:r>
          </a:p>
        </p:txBody>
      </p:sp>
      <p:sp>
        <p:nvSpPr>
          <p:cNvPr id="115" name="サブタイトル 2"/>
          <p:cNvSpPr txBox="1">
            <a:spLocks/>
          </p:cNvSpPr>
          <p:nvPr/>
        </p:nvSpPr>
        <p:spPr>
          <a:xfrm>
            <a:off x="827584" y="2060848"/>
            <a:ext cx="7560840" cy="936104"/>
          </a:xfrm>
          <a:prstGeom prst="rect">
            <a:avLst/>
          </a:prstGeom>
          <a:ln w="3175">
            <a:solidFill>
              <a:schemeClr val="tx1"/>
            </a:solidFill>
          </a:ln>
        </p:spPr>
        <p:txBody>
          <a:bodyPr vert="horz" lIns="91440" tIns="45720" rIns="91440" bIns="45720" rtlCol="0" anchor="ctr" anchorCtr="0">
            <a:noAutofit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・人口や健康状況、医療関係の現状分析と課題抽出</a:t>
            </a:r>
            <a:endParaRPr kumimoji="1" lang="en-US" altLang="ja-JP" sz="1400" b="1" i="0" u="none" strike="noStrike" kern="1200" cap="none" spc="0" normalizeH="0" baseline="0" noProof="0" dirty="0" smtClean="0">
              <a:ln>
                <a:noFill/>
              </a:ln>
              <a:solidFill>
                <a:schemeClr val="tx1">
                  <a:tint val="75000"/>
                </a:schemeClr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lang="ja-JP" altLang="en-US" sz="1400" b="1" dirty="0" smtClean="0">
                <a:solidFill>
                  <a:schemeClr val="tx1">
                    <a:tint val="75000"/>
                  </a:schemeClr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・各地の先進事例の紹介</a:t>
            </a:r>
            <a:endParaRPr lang="en-US" altLang="ja-JP" sz="1400" b="1" dirty="0" smtClean="0">
              <a:solidFill>
                <a:schemeClr val="tx1">
                  <a:tint val="75000"/>
                </a:schemeClr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20000"/>
              </a:spcBef>
              <a:spcAft>
                <a:spcPts val="0"/>
              </a:spcAft>
              <a:buClrTx/>
              <a:buSzTx/>
              <a:buFont typeface="Arial" pitchFamily="34" charset="0"/>
              <a:buNone/>
              <a:tabLst/>
              <a:defRPr/>
            </a:pPr>
            <a:r>
              <a:rPr kumimoji="1" lang="ja-JP" altLang="en-US" sz="1400" b="1" i="0" u="none" strike="noStrike" kern="1200" cap="none" spc="0" normalizeH="0" baseline="0" noProof="0" dirty="0" smtClean="0">
                <a:ln>
                  <a:noFill/>
                </a:ln>
                <a:solidFill>
                  <a:schemeClr val="tx1">
                    <a:tint val="75000"/>
                  </a:schemeClr>
                </a:solidFill>
                <a:effectLst/>
                <a:uLnTx/>
                <a:uFillTx/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・課題への対応策の検討</a:t>
            </a:r>
          </a:p>
        </p:txBody>
      </p:sp>
      <p:sp>
        <p:nvSpPr>
          <p:cNvPr id="117" name="正方形/長方形 116"/>
          <p:cNvSpPr/>
          <p:nvPr/>
        </p:nvSpPr>
        <p:spPr>
          <a:xfrm>
            <a:off x="827584" y="1628800"/>
            <a:ext cx="7560840" cy="360040"/>
          </a:xfrm>
          <a:prstGeom prst="rect">
            <a:avLst/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これま</a:t>
            </a:r>
            <a:r>
              <a:rPr kumimoji="1" lang="ja-JP" altLang="en-US" sz="1600" b="1" dirty="0" smtClean="0"/>
              <a:t>での議論</a:t>
            </a:r>
            <a:endParaRPr kumimoji="1" lang="ja-JP" altLang="en-US" sz="1600" b="1" dirty="0"/>
          </a:p>
        </p:txBody>
      </p:sp>
      <p:sp>
        <p:nvSpPr>
          <p:cNvPr id="118" name="正方形/長方形 117"/>
          <p:cNvSpPr/>
          <p:nvPr/>
        </p:nvSpPr>
        <p:spPr>
          <a:xfrm>
            <a:off x="971600" y="4005064"/>
            <a:ext cx="7200800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在宅療養拠点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9" name="正方形/長方形 118"/>
          <p:cNvSpPr/>
          <p:nvPr/>
        </p:nvSpPr>
        <p:spPr>
          <a:xfrm>
            <a:off x="971600" y="4365104"/>
            <a:ext cx="7200800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地域</a:t>
            </a:r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の見守り拠点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0" name="正方形/長方形 119"/>
          <p:cNvSpPr/>
          <p:nvPr/>
        </p:nvSpPr>
        <p:spPr>
          <a:xfrm>
            <a:off x="971600" y="4725144"/>
            <a:ext cx="7200800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コンシェルジュ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1" name="正方形/長方形 120"/>
          <p:cNvSpPr/>
          <p:nvPr/>
        </p:nvSpPr>
        <p:spPr>
          <a:xfrm>
            <a:off x="971600" y="5085184"/>
            <a:ext cx="7200800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まちなか保健室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2" name="正方形/長方形 121"/>
          <p:cNvSpPr/>
          <p:nvPr/>
        </p:nvSpPr>
        <p:spPr>
          <a:xfrm>
            <a:off x="971600" y="5445224"/>
            <a:ext cx="7200800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健康・医療・介護・子育て等の情報発信ステーション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3" name="正方形/長方形 122"/>
          <p:cNvSpPr/>
          <p:nvPr/>
        </p:nvSpPr>
        <p:spPr>
          <a:xfrm>
            <a:off x="971600" y="5805264"/>
            <a:ext cx="7200800" cy="288032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ja-JP" altLang="en-US" sz="1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在宅医療介護のモデルルーム</a:t>
            </a:r>
            <a:endParaRPr kumimoji="1" lang="ja-JP" altLang="en-US" sz="1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5" name="正方形/長方形 124"/>
          <p:cNvSpPr/>
          <p:nvPr/>
        </p:nvSpPr>
        <p:spPr>
          <a:xfrm>
            <a:off x="827584" y="6237312"/>
            <a:ext cx="7560840" cy="432048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ja-JP" altLang="en-US" sz="1400" b="1" dirty="0" smtClean="0">
                <a:solidFill>
                  <a:schemeClr val="tx1"/>
                </a:solidFill>
              </a:rPr>
              <a:t>◇民間事業者等と協働した健康寿命ＵＰの取組み</a:t>
            </a:r>
            <a:endParaRPr kumimoji="1" lang="ja-JP" altLang="en-US" sz="1400" b="1" dirty="0">
              <a:solidFill>
                <a:schemeClr val="tx1"/>
              </a:solidFill>
            </a:endParaRPr>
          </a:p>
        </p:txBody>
      </p:sp>
      <p:sp>
        <p:nvSpPr>
          <p:cNvPr id="126" name="正方形/長方形 125"/>
          <p:cNvSpPr/>
          <p:nvPr/>
        </p:nvSpPr>
        <p:spPr>
          <a:xfrm>
            <a:off x="827584" y="3212976"/>
            <a:ext cx="7560840" cy="360040"/>
          </a:xfrm>
          <a:prstGeom prst="rect">
            <a:avLst/>
          </a:prstGeom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sz="1600" b="1" dirty="0" smtClean="0"/>
              <a:t>政策アイデア（これまでの議論を踏まえて）</a:t>
            </a:r>
            <a:endParaRPr kumimoji="1" lang="ja-JP" altLang="en-US" sz="1600" b="1" dirty="0"/>
          </a:p>
        </p:txBody>
      </p:sp>
      <p:sp>
        <p:nvSpPr>
          <p:cNvPr id="17" name="下矢印 16"/>
          <p:cNvSpPr/>
          <p:nvPr/>
        </p:nvSpPr>
        <p:spPr>
          <a:xfrm>
            <a:off x="4139952" y="2852936"/>
            <a:ext cx="648072" cy="288032"/>
          </a:xfrm>
          <a:prstGeom prst="downArrow">
            <a:avLst>
              <a:gd name="adj1" fmla="val 50000"/>
              <a:gd name="adj2" fmla="val 56614"/>
            </a:avLst>
          </a:prstGeom>
          <a:solidFill>
            <a:schemeClr val="accent5">
              <a:lumMod val="75000"/>
            </a:schemeClr>
          </a:solidFill>
          <a:ln>
            <a:solidFill>
              <a:schemeClr val="accent5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4</a:t>
            </a:fld>
            <a:endParaRPr kumimoji="1" lang="ja-JP" altLang="en-US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980728"/>
            <a:ext cx="7200799" cy="345043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6" name="テキスト ボックス 5"/>
          <p:cNvSpPr txBox="1"/>
          <p:nvPr/>
        </p:nvSpPr>
        <p:spPr>
          <a:xfrm>
            <a:off x="899592" y="116632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なぜ、森之宮地域にスマートエイジング・シティの</a:t>
            </a:r>
            <a:endParaRPr kumimoji="1" lang="en-US" altLang="ja-JP" sz="2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理念を踏まえたまちづくりが必要なのか？</a:t>
            </a:r>
            <a:endParaRPr kumimoji="1" lang="ja-JP" altLang="en-US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7" name="テキスト ボックス 6"/>
          <p:cNvSpPr txBox="1"/>
          <p:nvPr/>
        </p:nvSpPr>
        <p:spPr>
          <a:xfrm>
            <a:off x="755576" y="5949280"/>
            <a:ext cx="763284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○医療機関について、区内は全国に比して、比較的充実しているが、</a:t>
            </a:r>
            <a:endParaRPr lang="en-US" altLang="ja-JP" sz="2000" dirty="0" smtClean="0">
              <a:latin typeface="HGPｺﾞｼｯｸE" pitchFamily="50" charset="-128"/>
              <a:ea typeface="HGPｺﾞｼｯｸE" pitchFamily="50" charset="-128"/>
            </a:endParaRPr>
          </a:p>
          <a:p>
            <a:r>
              <a:rPr lang="en-US" altLang="ja-JP" sz="2000" dirty="0" smtClean="0">
                <a:latin typeface="HGPｺﾞｼｯｸE" pitchFamily="50" charset="-128"/>
                <a:ea typeface="HGPｺﾞｼｯｸE" pitchFamily="50" charset="-128"/>
              </a:rPr>
              <a:t>   </a:t>
            </a:r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森之宮地域内には、診療所が</a:t>
            </a:r>
            <a:r>
              <a:rPr lang="en-US" altLang="ja-JP" sz="2000" dirty="0" smtClean="0">
                <a:latin typeface="HGPｺﾞｼｯｸE" pitchFamily="50" charset="-128"/>
                <a:ea typeface="HGPｺﾞｼｯｸE" pitchFamily="50" charset="-128"/>
              </a:rPr>
              <a:t>1</a:t>
            </a:r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施設しかない。</a:t>
            </a:r>
            <a:endParaRPr kumimoji="1" lang="ja-JP" altLang="en-US" sz="2000" dirty="0">
              <a:latin typeface="HGPｺﾞｼｯｸE" pitchFamily="50" charset="-128"/>
              <a:ea typeface="HGPｺﾞｼｯｸE" pitchFamily="50" charset="-128"/>
            </a:endParaRPr>
          </a:p>
        </p:txBody>
      </p:sp>
      <p:graphicFrame>
        <p:nvGraphicFramePr>
          <p:cNvPr id="9" name="表 8"/>
          <p:cNvGraphicFramePr>
            <a:graphicFrameLocks noGrp="1"/>
          </p:cNvGraphicFramePr>
          <p:nvPr/>
        </p:nvGraphicFramePr>
        <p:xfrm>
          <a:off x="899592" y="5157192"/>
          <a:ext cx="7200801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400267"/>
                <a:gridCol w="2400267"/>
                <a:gridCol w="2400267"/>
              </a:tblGrid>
              <a:tr h="370840">
                <a:tc>
                  <a:txBody>
                    <a:bodyPr/>
                    <a:lstStyle/>
                    <a:p>
                      <a:pPr algn="ctr"/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城東区内</a:t>
                      </a:r>
                      <a:endParaRPr kumimoji="1" lang="ja-JP" alt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/>
                        <a:t>森之宮地域内</a:t>
                      </a:r>
                      <a:endParaRPr kumimoji="1" lang="ja-JP" altLang="en-US" dirty="0"/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b="0" dirty="0" smtClean="0">
                          <a:solidFill>
                            <a:schemeClr val="bg1"/>
                          </a:solidFill>
                          <a:latin typeface="HGPｺﾞｼｯｸE" pitchFamily="50" charset="-128"/>
                          <a:ea typeface="HGPｺﾞｼｯｸE" pitchFamily="50" charset="-128"/>
                          <a:cs typeface="メイリオ" pitchFamily="50" charset="-128"/>
                        </a:rPr>
                        <a:t>医療機関の数</a:t>
                      </a:r>
                      <a:endParaRPr kumimoji="1" lang="ja-JP" altLang="en-US" b="0" dirty="0">
                        <a:solidFill>
                          <a:schemeClr val="bg1"/>
                        </a:solidFill>
                        <a:latin typeface="HGPｺﾞｼｯｸE" pitchFamily="50" charset="-128"/>
                        <a:ea typeface="HGPｺﾞｼｯｸE" pitchFamily="50" charset="-128"/>
                        <a:cs typeface="メイリオ" pitchFamily="50" charset="-128"/>
                      </a:endParaRPr>
                    </a:p>
                  </a:txBody>
                  <a:tcPr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１５０施設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dirty="0" smtClean="0">
                          <a:latin typeface="メイリオ" pitchFamily="50" charset="-128"/>
                          <a:ea typeface="メイリオ" pitchFamily="50" charset="-128"/>
                          <a:cs typeface="メイリオ" pitchFamily="50" charset="-128"/>
                        </a:rPr>
                        <a:t>１施設</a:t>
                      </a:r>
                      <a:endParaRPr kumimoji="1" lang="ja-JP" altLang="en-US" dirty="0">
                        <a:latin typeface="メイリオ" pitchFamily="50" charset="-128"/>
                        <a:ea typeface="メイリオ" pitchFamily="50" charset="-128"/>
                        <a:cs typeface="メイリオ" pitchFamily="50" charset="-128"/>
                      </a:endParaRPr>
                    </a:p>
                  </a:txBody>
                  <a:tcPr/>
                </a:tc>
              </a:tr>
            </a:tbl>
          </a:graphicData>
        </a:graphic>
      </p:graphicFrame>
      <p:sp>
        <p:nvSpPr>
          <p:cNvPr id="11" name="テキスト ボックス 10"/>
          <p:cNvSpPr txBox="1"/>
          <p:nvPr/>
        </p:nvSpPr>
        <p:spPr>
          <a:xfrm>
            <a:off x="827584" y="4365104"/>
            <a:ext cx="7632848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2000" dirty="0" smtClean="0">
                <a:latin typeface="HGPｺﾞｼｯｸE" pitchFamily="50" charset="-128"/>
                <a:ea typeface="HGPｺﾞｼｯｸE" pitchFamily="50" charset="-128"/>
              </a:rPr>
              <a:t>○森之宮地域は城東区内でも、特に少子高齢化が進んでいる。</a:t>
            </a:r>
            <a:endParaRPr kumimoji="1" lang="ja-JP" altLang="en-US" sz="2000" dirty="0">
              <a:latin typeface="HGPｺﾞｼｯｸE" pitchFamily="50" charset="-128"/>
              <a:ea typeface="HGPｺﾞｼｯｸE" pitchFamily="50" charset="-128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テキスト ボックス 2"/>
          <p:cNvSpPr txBox="1"/>
          <p:nvPr/>
        </p:nvSpPr>
        <p:spPr>
          <a:xfrm>
            <a:off x="899592" y="188640"/>
            <a:ext cx="7272808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なぜ、森之宮地域にスマートエイジング・シティの</a:t>
            </a:r>
            <a:endParaRPr kumimoji="1" lang="en-US" altLang="ja-JP" sz="2000" b="1" dirty="0" smtClean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  <a:p>
            <a:pPr algn="ctr"/>
            <a:r>
              <a:rPr kumimoji="1" lang="ja-JP" altLang="en-US" sz="2000" b="1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理念を踏まえたまちづくりが必要なのか？</a:t>
            </a:r>
            <a:endParaRPr kumimoji="1" lang="ja-JP" altLang="en-US" sz="2000" b="1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9" name="テキスト ボックス 8"/>
          <p:cNvSpPr txBox="1"/>
          <p:nvPr/>
        </p:nvSpPr>
        <p:spPr>
          <a:xfrm>
            <a:off x="467544" y="1052736"/>
            <a:ext cx="252028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u="sng" dirty="0" smtClean="0">
                <a:latin typeface="HGPｺﾞｼｯｸE" pitchFamily="50" charset="-128"/>
                <a:ea typeface="HGPｺﾞｼｯｸE" pitchFamily="50" charset="-128"/>
                <a:cs typeface="Meiryo UI" pitchFamily="50" charset="-128"/>
              </a:rPr>
              <a:t>地域の課題</a:t>
            </a:r>
            <a:endParaRPr kumimoji="1" lang="ja-JP" altLang="en-US" sz="2800" u="sng" dirty="0">
              <a:latin typeface="HGPｺﾞｼｯｸE" pitchFamily="50" charset="-128"/>
              <a:ea typeface="HGPｺﾞｼｯｸE" pitchFamily="50" charset="-128"/>
              <a:cs typeface="Meiryo UI" pitchFamily="50" charset="-128"/>
            </a:endParaRPr>
          </a:p>
        </p:txBody>
      </p:sp>
      <p:grpSp>
        <p:nvGrpSpPr>
          <p:cNvPr id="12" name="グループ化 11"/>
          <p:cNvGrpSpPr/>
          <p:nvPr/>
        </p:nvGrpSpPr>
        <p:grpSpPr>
          <a:xfrm>
            <a:off x="451731" y="1196752"/>
            <a:ext cx="8330382" cy="5733256"/>
            <a:chOff x="482862" y="1772816"/>
            <a:chExt cx="7344816" cy="5013176"/>
          </a:xfrm>
        </p:grpSpPr>
        <p:graphicFrame>
          <p:nvGraphicFramePr>
            <p:cNvPr id="6" name="図表 5"/>
            <p:cNvGraphicFramePr/>
            <p:nvPr/>
          </p:nvGraphicFramePr>
          <p:xfrm>
            <a:off x="482862" y="1772816"/>
            <a:ext cx="7344816" cy="5013176"/>
          </p:xfrm>
          <a:graphic>
            <a:graphicData uri="http://schemas.openxmlformats.org/drawingml/2006/diagram">
              <dgm:relIds xmlns:dgm="http://schemas.openxmlformats.org/drawingml/2006/diagram" xmlns:r="http://schemas.openxmlformats.org/officeDocument/2006/relationships" r:dm="rId3" r:lo="rId4" r:qs="rId5" r:cs="rId6"/>
            </a:graphicData>
          </a:graphic>
        </p:graphicFrame>
        <p:sp>
          <p:nvSpPr>
            <p:cNvPr id="7" name="テキスト ボックス 6"/>
            <p:cNvSpPr txBox="1"/>
            <p:nvPr/>
          </p:nvSpPr>
          <p:spPr>
            <a:xfrm>
              <a:off x="593069" y="3472844"/>
              <a:ext cx="2887706" cy="61897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ja-JP" altLang="en-US" sz="20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都心集合</a:t>
              </a:r>
              <a:r>
                <a:rPr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住宅特有の</a:t>
              </a:r>
              <a:endParaRPr lang="en-US" altLang="ja-JP" sz="20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  <a:p>
              <a:pPr lvl="0"/>
              <a:r>
                <a:rPr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社会的関係性</a:t>
              </a:r>
              <a:r>
                <a:rPr lang="ja-JP" altLang="en-US" sz="20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の希薄化</a:t>
              </a: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2782399" y="2178527"/>
              <a:ext cx="2981427" cy="349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lang="ja-JP" altLang="en-US" sz="20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少子・高齢化が著しく</a:t>
              </a:r>
              <a:r>
                <a:rPr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進行</a:t>
              </a:r>
              <a:endParaRPr kumimoji="1"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  <p:sp>
          <p:nvSpPr>
            <p:cNvPr id="10" name="正方形/長方形 9"/>
            <p:cNvSpPr/>
            <p:nvPr/>
          </p:nvSpPr>
          <p:spPr>
            <a:xfrm>
              <a:off x="5258460" y="3472844"/>
              <a:ext cx="2476061" cy="349857"/>
            </a:xfrm>
            <a:prstGeom prst="rect">
              <a:avLst/>
            </a:prstGeom>
          </p:spPr>
          <p:txBody>
            <a:bodyPr wrap="square">
              <a:spAutoFit/>
            </a:bodyPr>
            <a:lstStyle/>
            <a:p>
              <a:r>
                <a:rPr lang="ja-JP" altLang="en-US" sz="20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高齢単独世帯の孤立化</a:t>
              </a:r>
            </a:p>
          </p:txBody>
        </p:sp>
        <p:sp>
          <p:nvSpPr>
            <p:cNvPr id="11" name="テキスト ボックス 10"/>
            <p:cNvSpPr txBox="1"/>
            <p:nvPr/>
          </p:nvSpPr>
          <p:spPr>
            <a:xfrm>
              <a:off x="3163332" y="5389691"/>
              <a:ext cx="2031640" cy="34985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lvl="0"/>
              <a:r>
                <a:rPr kumimoji="1" lang="ja-JP" altLang="en-US" sz="2000" dirty="0" smtClean="0">
                  <a:latin typeface="メイリオ" pitchFamily="50" charset="-128"/>
                  <a:ea typeface="メイリオ" pitchFamily="50" charset="-128"/>
                  <a:cs typeface="メイリオ" pitchFamily="50" charset="-128"/>
                </a:rPr>
                <a:t>生活利便性の低下</a:t>
              </a:r>
              <a:endParaRPr kumimoji="1" lang="ja-JP" altLang="en-US" sz="2000" dirty="0">
                <a:latin typeface="メイリオ" pitchFamily="50" charset="-128"/>
                <a:ea typeface="メイリオ" pitchFamily="50" charset="-128"/>
                <a:cs typeface="メイリオ" pitchFamily="50" charset="-128"/>
              </a:endParaRPr>
            </a:p>
          </p:txBody>
        </p:sp>
      </p:grpSp>
      <p:sp>
        <p:nvSpPr>
          <p:cNvPr id="14" name="スライド番号プレースホルダ 1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5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テキスト ボックス 1"/>
          <p:cNvSpPr txBox="1"/>
          <p:nvPr/>
        </p:nvSpPr>
        <p:spPr>
          <a:xfrm>
            <a:off x="467544" y="1556792"/>
            <a:ext cx="8424936" cy="4726935"/>
          </a:xfrm>
          <a:prstGeom prst="rect">
            <a:avLst/>
          </a:prstGeom>
          <a:noFill/>
          <a:ln w="12700">
            <a:noFill/>
            <a:prstDash val="sysDash"/>
          </a:ln>
        </p:spPr>
        <p:txBody>
          <a:bodyPr wrap="square" rtlCol="0">
            <a:spAutoFit/>
          </a:bodyPr>
          <a:lstStyle/>
          <a:p>
            <a:pPr>
              <a:lnSpc>
                <a:spcPts val="5500"/>
              </a:lnSpc>
            </a:pPr>
            <a:r>
              <a:rPr kumimoji="1"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○待ったなしの対応が必要であり、関係者間の更なる</a:t>
            </a:r>
            <a:endParaRPr kumimoji="1"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5500"/>
              </a:lnSpc>
            </a:pP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連携強化が必要</a:t>
            </a:r>
            <a:endParaRPr kumimoji="1"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5500"/>
              </a:lnSpc>
            </a:pPr>
            <a:r>
              <a:rPr kumimoji="1"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○これまでの様々な仕組みを活用し</a:t>
            </a: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、出来る</a:t>
            </a:r>
            <a:r>
              <a:rPr kumimoji="1"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ことから</a:t>
            </a:r>
            <a:endParaRPr kumimoji="1"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5500"/>
              </a:lnSpc>
            </a:pPr>
            <a:r>
              <a:rPr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sz="24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取組みをスタート</a:t>
            </a:r>
            <a:endParaRPr kumimoji="1"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lnSpc>
                <a:spcPts val="5500"/>
              </a:lnSpc>
            </a:pPr>
            <a:endParaRPr lang="en-US" altLang="ja-JP" sz="2400" b="1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⇒上記の点を念頭に、地域の行政、医療、住環境の中心的</a:t>
            </a:r>
            <a:endParaRPr lang="en-US" altLang="ja-JP" sz="240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sz="240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役割を果たす関係者間で協定書を締結し、事業を推進</a:t>
            </a:r>
            <a:endParaRPr kumimoji="1" lang="ja-JP" altLang="en-US" sz="2400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899592" y="764704"/>
            <a:ext cx="7632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36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地域の課題に対する取組み</a:t>
            </a:r>
            <a:r>
              <a:rPr lang="ja-JP" altLang="en-US" sz="3600" u="sng" dirty="0" smtClean="0">
                <a:latin typeface="Meiryo UI" pitchFamily="50" charset="-128"/>
                <a:ea typeface="Meiryo UI" pitchFamily="50" charset="-128"/>
                <a:cs typeface="Meiryo UI" pitchFamily="50" charset="-128"/>
              </a:rPr>
              <a:t>に向けて</a:t>
            </a:r>
            <a:endParaRPr kumimoji="1" lang="ja-JP" altLang="en-US" sz="3600" u="sng" dirty="0"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角丸四角形 3"/>
          <p:cNvSpPr/>
          <p:nvPr/>
        </p:nvSpPr>
        <p:spPr>
          <a:xfrm>
            <a:off x="323528" y="1484784"/>
            <a:ext cx="8496944" cy="3096344"/>
          </a:xfrm>
          <a:prstGeom prst="roundRect">
            <a:avLst/>
          </a:prstGeom>
          <a:solidFill>
            <a:srgbClr val="FFCC99">
              <a:alpha val="36863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6" name="スライド番号プレースホル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6</a:t>
            </a:fld>
            <a:endParaRPr kumimoji="1" lang="ja-JP" alt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角丸四角形 35"/>
          <p:cNvSpPr/>
          <p:nvPr/>
        </p:nvSpPr>
        <p:spPr>
          <a:xfrm>
            <a:off x="251520" y="836712"/>
            <a:ext cx="8640960" cy="4608512"/>
          </a:xfrm>
          <a:prstGeom prst="roundRect">
            <a:avLst/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32" name="タイトル 1"/>
          <p:cNvSpPr txBox="1">
            <a:spLocks/>
          </p:cNvSpPr>
          <p:nvPr/>
        </p:nvSpPr>
        <p:spPr>
          <a:xfrm>
            <a:off x="611560" y="1050305"/>
            <a:ext cx="8352928" cy="5784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三</a:t>
            </a:r>
            <a:r>
              <a:rPr lang="ja-JP" altLang="en-US" sz="1600" b="1" noProof="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者間の基本連携協定　</a:t>
            </a:r>
            <a:r>
              <a:rPr lang="en-US" altLang="ja-JP" sz="1600" b="1" noProof="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…</a:t>
            </a:r>
            <a:r>
              <a:rPr lang="ja-JP" altLang="en-US" sz="1600" b="1" noProof="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課題認識、理念、方向性の共有</a:t>
            </a:r>
            <a:endParaRPr lang="en-US" altLang="ja-JP" sz="1600" b="1" noProof="0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1600" b="1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　　　　　　　　　　課題への対応、</a:t>
            </a:r>
            <a:r>
              <a:rPr lang="ja-JP" altLang="en-US" sz="1600" b="1" noProof="0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目的を達成するために必要な事業を検討・立案</a:t>
            </a:r>
            <a:endParaRPr kumimoji="1" lang="ja-JP" altLang="en-US" sz="1600" b="1" i="0" u="none" strike="noStrike" kern="1200" cap="none" spc="0" normalizeH="0" baseline="0" noProof="0" dirty="0" smtClean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24" name="タイトル 1"/>
          <p:cNvSpPr txBox="1">
            <a:spLocks/>
          </p:cNvSpPr>
          <p:nvPr/>
        </p:nvSpPr>
        <p:spPr>
          <a:xfrm>
            <a:off x="0" y="188640"/>
            <a:ext cx="9144000" cy="578495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森之宮地域におけるスマートエイジング・シティの</a:t>
            </a:r>
            <a:endParaRPr lang="en-US" altLang="ja-JP" dirty="0" smtClean="0">
              <a:latin typeface="HGP創英角ｺﾞｼｯｸUB" pitchFamily="50" charset="-128"/>
              <a:ea typeface="HGP創英角ｺﾞｼｯｸUB" pitchFamily="50" charset="-128"/>
              <a:cs typeface="メイリオ" pitchFamily="50" charset="-128"/>
            </a:endParaRPr>
          </a:p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dirty="0" smtClean="0">
                <a:latin typeface="HGP創英角ｺﾞｼｯｸUB" pitchFamily="50" charset="-128"/>
                <a:ea typeface="HGP創英角ｺﾞｼｯｸUB" pitchFamily="50" charset="-128"/>
                <a:cs typeface="メイリオ" pitchFamily="50" charset="-128"/>
              </a:rPr>
              <a:t>理念を踏まえたまちづくりに関する協定</a:t>
            </a:r>
            <a:endParaRPr kumimoji="1" lang="ja-JP" altLang="en-US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HGP創英角ｺﾞｼｯｸUB" pitchFamily="50" charset="-128"/>
              <a:ea typeface="HGP創英角ｺﾞｼｯｸUB" pitchFamily="50" charset="-128"/>
              <a:cs typeface="メイリオ" pitchFamily="50" charset="-128"/>
            </a:endParaRPr>
          </a:p>
        </p:txBody>
      </p:sp>
      <p:cxnSp>
        <p:nvCxnSpPr>
          <p:cNvPr id="9" name="直線コネクタ 8"/>
          <p:cNvCxnSpPr>
            <a:stCxn id="5" idx="6"/>
            <a:endCxn id="6" idx="2"/>
          </p:cNvCxnSpPr>
          <p:nvPr/>
        </p:nvCxnSpPr>
        <p:spPr>
          <a:xfrm>
            <a:off x="4430095" y="4418503"/>
            <a:ext cx="499834" cy="8323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44" name="グループ化 43"/>
          <p:cNvGrpSpPr/>
          <p:nvPr/>
        </p:nvGrpSpPr>
        <p:grpSpPr>
          <a:xfrm>
            <a:off x="2195736" y="1628800"/>
            <a:ext cx="4968552" cy="3672408"/>
            <a:chOff x="1835696" y="1340768"/>
            <a:chExt cx="5364946" cy="2886863"/>
          </a:xfrm>
        </p:grpSpPr>
        <p:pic>
          <p:nvPicPr>
            <p:cNvPr id="1033" name="Picture 9" descr="C:\Users\i9952729\AppData\Local\Microsoft\Windows\Temporary Internet Files\Content.IE5\SRMQEMY4\cc-library010005377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18705504">
              <a:off x="2828455" y="2443623"/>
              <a:ext cx="743553" cy="504222"/>
            </a:xfrm>
            <a:prstGeom prst="rect">
              <a:avLst/>
            </a:prstGeom>
            <a:noFill/>
          </p:spPr>
        </p:pic>
        <p:pic>
          <p:nvPicPr>
            <p:cNvPr id="34" name="Picture 9" descr="C:\Users\i9952729\AppData\Local\Microsoft\Windows\Temporary Internet Files\Content.IE5\SRMQEMY4\cc-library010005377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 rot="3216798">
              <a:off x="5199795" y="2398075"/>
              <a:ext cx="743553" cy="504222"/>
            </a:xfrm>
            <a:prstGeom prst="rect">
              <a:avLst/>
            </a:prstGeom>
            <a:noFill/>
          </p:spPr>
        </p:pic>
        <p:grpSp>
          <p:nvGrpSpPr>
            <p:cNvPr id="35" name="グループ化 34"/>
            <p:cNvGrpSpPr/>
            <p:nvPr/>
          </p:nvGrpSpPr>
          <p:grpSpPr>
            <a:xfrm>
              <a:off x="1835696" y="2846393"/>
              <a:ext cx="2412618" cy="1374695"/>
              <a:chOff x="251520" y="2039488"/>
              <a:chExt cx="2412618" cy="1374695"/>
            </a:xfrm>
          </p:grpSpPr>
          <p:sp>
            <p:nvSpPr>
              <p:cNvPr id="5" name="円/楕円 4"/>
              <p:cNvSpPr/>
              <p:nvPr/>
            </p:nvSpPr>
            <p:spPr>
              <a:xfrm>
                <a:off x="251520" y="2039488"/>
                <a:ext cx="2412618" cy="1374695"/>
              </a:xfrm>
              <a:prstGeom prst="ellipse">
                <a:avLst/>
              </a:prstGeom>
              <a:solidFill>
                <a:srgbClr val="FFC00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kumimoji="1" lang="ja-JP" altLang="en-US" sz="2200" dirty="0" smtClean="0">
                    <a:latin typeface="HGS創英角ｺﾞｼｯｸUB" pitchFamily="50" charset="-128"/>
                    <a:ea typeface="HGS創英角ｺﾞｼｯｸUB" pitchFamily="50" charset="-128"/>
                  </a:rPr>
                  <a:t>森之宮病院</a:t>
                </a:r>
                <a:endParaRPr kumimoji="1" lang="ja-JP" altLang="en-US" sz="2200" dirty="0">
                  <a:latin typeface="HGS創英角ｺﾞｼｯｸUB" pitchFamily="50" charset="-128"/>
                  <a:ea typeface="HGS創英角ｺﾞｼｯｸUB" pitchFamily="50" charset="-128"/>
                </a:endParaRPr>
              </a:p>
            </p:txBody>
          </p:sp>
          <p:sp>
            <p:nvSpPr>
              <p:cNvPr id="46" name="テキスト ボックス 45"/>
              <p:cNvSpPr txBox="1"/>
              <p:nvPr/>
            </p:nvSpPr>
            <p:spPr>
              <a:xfrm>
                <a:off x="539552" y="2852936"/>
                <a:ext cx="1919865" cy="217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地域医療の中核的役割</a:t>
                </a:r>
                <a:endParaRPr kumimoji="1"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30" name="グループ化 29"/>
            <p:cNvGrpSpPr/>
            <p:nvPr/>
          </p:nvGrpSpPr>
          <p:grpSpPr>
            <a:xfrm>
              <a:off x="4788024" y="2852936"/>
              <a:ext cx="2412618" cy="1374695"/>
              <a:chOff x="3329687" y="1974023"/>
              <a:chExt cx="2412618" cy="1374695"/>
            </a:xfrm>
          </p:grpSpPr>
          <p:sp>
            <p:nvSpPr>
              <p:cNvPr id="6" name="円/楕円 5"/>
              <p:cNvSpPr/>
              <p:nvPr/>
            </p:nvSpPr>
            <p:spPr>
              <a:xfrm>
                <a:off x="3329687" y="1974023"/>
                <a:ext cx="2412618" cy="1374695"/>
              </a:xfrm>
              <a:prstGeom prst="ellipse">
                <a:avLst/>
              </a:prstGeom>
              <a:solidFill>
                <a:srgbClr val="92D050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2200" dirty="0" smtClean="0">
                    <a:latin typeface="HGS創英角ｺﾞｼｯｸUB" pitchFamily="50" charset="-128"/>
                    <a:ea typeface="HGS創英角ｺﾞｼｯｸUB" pitchFamily="50" charset="-128"/>
                  </a:rPr>
                  <a:t>ＵＲ西日本</a:t>
                </a:r>
                <a:endParaRPr kumimoji="1" lang="ja-JP" altLang="en-US" sz="2200" dirty="0">
                  <a:latin typeface="HGS創英角ｺﾞｼｯｸUB" pitchFamily="50" charset="-128"/>
                  <a:ea typeface="HGS創英角ｺﾞｼｯｸUB" pitchFamily="50" charset="-128"/>
                </a:endParaRPr>
              </a:p>
            </p:txBody>
          </p:sp>
          <p:sp>
            <p:nvSpPr>
              <p:cNvPr id="47" name="テキスト ボックス 46"/>
              <p:cNvSpPr txBox="1"/>
              <p:nvPr/>
            </p:nvSpPr>
            <p:spPr>
              <a:xfrm>
                <a:off x="3932444" y="2852936"/>
                <a:ext cx="1551309" cy="217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sz="12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地域の住環境</a:t>
                </a:r>
                <a:endParaRPr kumimoji="1"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grpSp>
          <p:nvGrpSpPr>
            <p:cNvPr id="31" name="グループ化 30"/>
            <p:cNvGrpSpPr/>
            <p:nvPr/>
          </p:nvGrpSpPr>
          <p:grpSpPr>
            <a:xfrm>
              <a:off x="3203848" y="1340768"/>
              <a:ext cx="2412618" cy="1374695"/>
              <a:chOff x="6407854" y="1974023"/>
              <a:chExt cx="2412618" cy="1374695"/>
            </a:xfrm>
          </p:grpSpPr>
          <p:sp>
            <p:nvSpPr>
              <p:cNvPr id="7" name="円/楕円 6"/>
              <p:cNvSpPr/>
              <p:nvPr/>
            </p:nvSpPr>
            <p:spPr>
              <a:xfrm>
                <a:off x="6407854" y="1974023"/>
                <a:ext cx="2412618" cy="1374695"/>
              </a:xfrm>
              <a:prstGeom prst="ellipse">
                <a:avLst/>
              </a:prstGeom>
              <a:solidFill>
                <a:schemeClr val="accent5">
                  <a:lumMod val="7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ja-JP" altLang="en-US" sz="2200" dirty="0">
                    <a:latin typeface="HGS創英角ｺﾞｼｯｸUB" pitchFamily="50" charset="-128"/>
                    <a:ea typeface="HGS創英角ｺﾞｼｯｸUB" pitchFamily="50" charset="-128"/>
                  </a:rPr>
                  <a:t>城東区役所</a:t>
                </a:r>
                <a:endParaRPr kumimoji="1" lang="ja-JP" altLang="en-US" sz="2200" dirty="0">
                  <a:latin typeface="HGS創英角ｺﾞｼｯｸUB" pitchFamily="50" charset="-128"/>
                  <a:ea typeface="HGS創英角ｺﾞｼｯｸUB" pitchFamily="50" charset="-128"/>
                </a:endParaRPr>
              </a:p>
            </p:txBody>
          </p:sp>
          <p:sp>
            <p:nvSpPr>
              <p:cNvPr id="48" name="テキスト ボックス 47"/>
              <p:cNvSpPr txBox="1"/>
              <p:nvPr/>
            </p:nvSpPr>
            <p:spPr>
              <a:xfrm>
                <a:off x="6732239" y="2852936"/>
                <a:ext cx="1919865" cy="217748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ja-JP" altLang="en-US" sz="1200" dirty="0" smtClean="0">
                    <a:latin typeface="メイリオ" pitchFamily="50" charset="-128"/>
                    <a:ea typeface="メイリオ" pitchFamily="50" charset="-128"/>
                    <a:cs typeface="メイリオ" pitchFamily="50" charset="-128"/>
                  </a:rPr>
                  <a:t>住民に身近な地域行政</a:t>
                </a:r>
                <a:endParaRPr kumimoji="1" lang="ja-JP" altLang="en-US" sz="1200" dirty="0">
                  <a:latin typeface="メイリオ" pitchFamily="50" charset="-128"/>
                  <a:ea typeface="メイリオ" pitchFamily="50" charset="-128"/>
                  <a:cs typeface="メイリオ" pitchFamily="50" charset="-128"/>
                </a:endParaRPr>
              </a:p>
            </p:txBody>
          </p:sp>
        </p:grpSp>
        <p:pic>
          <p:nvPicPr>
            <p:cNvPr id="43" name="Picture 9" descr="C:\Users\i9952729\AppData\Local\Microsoft\Windows\Temporary Internet Files\Content.IE5\SRMQEMY4\cc-library010005377[1]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4067944" y="3284984"/>
              <a:ext cx="743553" cy="504222"/>
            </a:xfrm>
            <a:prstGeom prst="rect">
              <a:avLst/>
            </a:prstGeom>
            <a:noFill/>
          </p:spPr>
        </p:pic>
      </p:grpSp>
      <p:sp>
        <p:nvSpPr>
          <p:cNvPr id="19" name="角丸四角形 18"/>
          <p:cNvSpPr/>
          <p:nvPr/>
        </p:nvSpPr>
        <p:spPr>
          <a:xfrm>
            <a:off x="251520" y="5661248"/>
            <a:ext cx="8640960" cy="1008112"/>
          </a:xfrm>
          <a:prstGeom prst="roundRect">
            <a:avLst/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0" name="正方形/長方形 19"/>
          <p:cNvSpPr/>
          <p:nvPr/>
        </p:nvSpPr>
        <p:spPr>
          <a:xfrm>
            <a:off x="4923656" y="6093296"/>
            <a:ext cx="2816696" cy="504056"/>
          </a:xfrm>
          <a:prstGeom prst="rect">
            <a:avLst/>
          </a:prstGeom>
          <a:solidFill>
            <a:schemeClr val="accent2">
              <a:lumMod val="60000"/>
              <a:lumOff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en-US" altLang="ja-JP" dirty="0" smtClean="0">
              <a:latin typeface="HGS創英角ｺﾞｼｯｸUB" pitchFamily="50" charset="-128"/>
              <a:ea typeface="HGS創英角ｺﾞｼｯｸUB" pitchFamily="50" charset="-128"/>
            </a:endParaRPr>
          </a:p>
          <a:p>
            <a:pPr algn="ctr"/>
            <a:r>
              <a:rPr kumimoji="1" lang="ja-JP" altLang="en-US" dirty="0" smtClean="0">
                <a:latin typeface="HGS創英角ｺﾞｼｯｸUB" pitchFamily="50" charset="-128"/>
                <a:ea typeface="HGS創英角ｺﾞｼｯｸUB" pitchFamily="50" charset="-128"/>
              </a:rPr>
              <a:t>大学</a:t>
            </a:r>
          </a:p>
          <a:p>
            <a:pPr algn="ctr"/>
            <a:endParaRPr kumimoji="1" lang="ja-JP" altLang="en-US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907704" y="6093296"/>
            <a:ext cx="2655912" cy="504056"/>
          </a:xfrm>
          <a:prstGeom prst="rect">
            <a:avLst/>
          </a:prstGeom>
          <a:solidFill>
            <a:schemeClr val="accent4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ja-JP" altLang="en-US" dirty="0" smtClean="0">
                <a:latin typeface="HGS創英角ｺﾞｼｯｸUB" pitchFamily="50" charset="-128"/>
                <a:ea typeface="HGS創英角ｺﾞｼｯｸUB" pitchFamily="50" charset="-128"/>
              </a:rPr>
              <a:t>地域包括支援センター</a:t>
            </a:r>
            <a:endParaRPr kumimoji="1" lang="ja-JP" altLang="en-US" dirty="0">
              <a:latin typeface="HGS創英角ｺﾞｼｯｸUB" pitchFamily="50" charset="-128"/>
              <a:ea typeface="HGS創英角ｺﾞｼｯｸUB" pitchFamily="50" charset="-128"/>
            </a:endParaRPr>
          </a:p>
        </p:txBody>
      </p:sp>
      <p:sp>
        <p:nvSpPr>
          <p:cNvPr id="23" name="タイトル 1"/>
          <p:cNvSpPr txBox="1">
            <a:spLocks/>
          </p:cNvSpPr>
          <p:nvPr/>
        </p:nvSpPr>
        <p:spPr>
          <a:xfrm>
            <a:off x="467544" y="5586809"/>
            <a:ext cx="8352928" cy="578495"/>
          </a:xfrm>
          <a:prstGeom prst="rect">
            <a:avLst/>
          </a:prstGeom>
          <a:noFill/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確認書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覚書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…</a:t>
            </a:r>
            <a:r>
              <a:rPr lang="ja-JP" altLang="en-US" sz="16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協定書に定める事項に関し、事業内容に応じて連携</a:t>
            </a:r>
          </a:p>
        </p:txBody>
      </p:sp>
      <p:sp>
        <p:nvSpPr>
          <p:cNvPr id="25" name="正方形/長方形 24"/>
          <p:cNvSpPr/>
          <p:nvPr/>
        </p:nvSpPr>
        <p:spPr>
          <a:xfrm>
            <a:off x="4499992" y="5445224"/>
            <a:ext cx="360040" cy="216024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539552" y="1772816"/>
            <a:ext cx="8229600" cy="1143000"/>
          </a:xfrm>
          <a:ln w="9525">
            <a:solidFill>
              <a:schemeClr val="tx2"/>
            </a:solidFill>
          </a:ln>
        </p:spPr>
        <p:txBody>
          <a:bodyPr/>
          <a:lstStyle/>
          <a:p>
            <a:r>
              <a:rPr kumimoji="1" lang="ja-JP" altLang="en-US" b="1" dirty="0" smtClean="0">
                <a:solidFill>
                  <a:schemeClr val="tx2"/>
                </a:solidFill>
                <a:latin typeface="Meiryo UI" pitchFamily="50" charset="-128"/>
                <a:ea typeface="Meiryo UI" pitchFamily="50" charset="-128"/>
                <a:cs typeface="Meiryo UI" pitchFamily="50" charset="-128"/>
              </a:rPr>
              <a:t>今後、取り組みを検討していくこと</a:t>
            </a:r>
            <a:endParaRPr kumimoji="1" lang="ja-JP" altLang="en-US" b="1" dirty="0">
              <a:solidFill>
                <a:schemeClr val="tx2"/>
              </a:solidFill>
              <a:latin typeface="Meiryo UI" pitchFamily="50" charset="-128"/>
              <a:ea typeface="Meiryo UI" pitchFamily="50" charset="-128"/>
              <a:cs typeface="Meiryo UI" pitchFamily="50" charset="-128"/>
            </a:endParaRPr>
          </a:p>
        </p:txBody>
      </p:sp>
      <p:sp>
        <p:nvSpPr>
          <p:cNvPr id="4" name="スライド番号プレースホル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8</a:t>
            </a:fld>
            <a:endParaRPr kumimoji="1" lang="ja-JP" altLang="en-US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0" y="114201"/>
            <a:ext cx="9180512" cy="578495"/>
          </a:xfrm>
        </p:spPr>
        <p:txBody>
          <a:bodyPr>
            <a:noAutofit/>
          </a:bodyPr>
          <a:lstStyle/>
          <a:p>
            <a:pPr algn="l"/>
            <a:r>
              <a:rPr lang="ja-JP" altLang="en-US" sz="2000" b="1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◆孤立死防止に向けた入居者情報の関係者間共有方法について</a:t>
            </a:r>
            <a:endParaRPr kumimoji="1" lang="ja-JP" altLang="en-US" sz="2000" b="1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97" name="タイトル 1"/>
          <p:cNvSpPr txBox="1">
            <a:spLocks/>
          </p:cNvSpPr>
          <p:nvPr/>
        </p:nvSpPr>
        <p:spPr>
          <a:xfrm>
            <a:off x="251520" y="692696"/>
            <a:ext cx="5832648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ja-JP" altLang="en-US" sz="2400" noProof="0" dirty="0" smtClean="0">
                <a:solidFill>
                  <a:schemeClr val="accent1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ＳＴＥＰ１　情報の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保有状況の確認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メイリオ" pitchFamily="50" charset="-128"/>
            </a:endParaRPr>
          </a:p>
        </p:txBody>
      </p:sp>
      <p:sp>
        <p:nvSpPr>
          <p:cNvPr id="6" name="テキスト ボックス 5"/>
          <p:cNvSpPr txBox="1"/>
          <p:nvPr/>
        </p:nvSpPr>
        <p:spPr>
          <a:xfrm>
            <a:off x="323528" y="4183920"/>
            <a:ext cx="8568952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・関係機関における情報ネットワークについての本人同意取得と情報</a:t>
            </a:r>
            <a:r>
              <a:rPr lang="ja-JP" altLang="en-US" dirty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共有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・関係機関連名での一斉調査、地域団体と協力した個別訪問調査や声掛けに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よる状況把握と情報共有への本人同意取得のためのアプローチ　など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24" name="テキスト ボックス 123"/>
          <p:cNvSpPr txBox="1"/>
          <p:nvPr/>
        </p:nvSpPr>
        <p:spPr>
          <a:xfrm>
            <a:off x="323528" y="1340768"/>
            <a:ext cx="8604448" cy="1754326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・情報の把握状況を共有するため、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懸念事項、問題となる事象をつかんだ際の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kumimoji="1"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連絡・情報共有ルールを取り決め、運用する</a:t>
            </a:r>
            <a:endParaRPr kumimoji="1"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・必要に応じて、関係機関が横断的に問題に対処するしくみ（ネットワーク）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r>
              <a:rPr lang="ja-JP" altLang="en-US" dirty="0" smtClean="0"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をつくる</a:t>
            </a:r>
            <a:endParaRPr lang="en-US" altLang="ja-JP" dirty="0" smtClean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endParaRPr kumimoji="1" lang="ja-JP" altLang="en-US" dirty="0"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sp>
        <p:nvSpPr>
          <p:cNvPr id="112" name="タイトル 1"/>
          <p:cNvSpPr txBox="1">
            <a:spLocks/>
          </p:cNvSpPr>
          <p:nvPr/>
        </p:nvSpPr>
        <p:spPr>
          <a:xfrm>
            <a:off x="251520" y="3535848"/>
            <a:ext cx="8496944" cy="576064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lvl="0">
              <a:spcBef>
                <a:spcPct val="0"/>
              </a:spcBef>
              <a:defRPr/>
            </a:pPr>
            <a:r>
              <a:rPr lang="ja-JP" altLang="en-US" sz="2400" noProof="0" dirty="0" smtClean="0">
                <a:solidFill>
                  <a:schemeClr val="accent1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ＳＴＥＰ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２</a:t>
            </a:r>
            <a:r>
              <a:rPr kumimoji="1" lang="ja-JP" altLang="en-US" sz="24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accent1">
                    <a:lumMod val="75000"/>
                  </a:schemeClr>
                </a:solidFill>
                <a:effectLst/>
                <a:uLnTx/>
                <a:uFillTx/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　</a:t>
            </a:r>
            <a:r>
              <a:rPr lang="ja-JP" altLang="en-US" sz="2400" dirty="0" smtClean="0">
                <a:solidFill>
                  <a:schemeClr val="accent1">
                    <a:lumMod val="75000"/>
                  </a:schemeClr>
                </a:solidFill>
                <a:latin typeface="HGPｺﾞｼｯｸE" pitchFamily="50" charset="-128"/>
                <a:ea typeface="HGPｺﾞｼｯｸE" pitchFamily="50" charset="-128"/>
                <a:cs typeface="メイリオ" pitchFamily="50" charset="-128"/>
              </a:rPr>
              <a:t>森之宮地域早期介入・支援のためのネットワーク</a:t>
            </a:r>
            <a:endParaRPr kumimoji="1" lang="ja-JP" altLang="en-US" sz="2400" b="0" i="0" u="none" strike="noStrike" kern="1200" cap="none" spc="0" normalizeH="0" baseline="0" noProof="0" dirty="0">
              <a:ln>
                <a:noFill/>
              </a:ln>
              <a:solidFill>
                <a:schemeClr val="accent1">
                  <a:lumMod val="75000"/>
                </a:schemeClr>
              </a:solidFill>
              <a:effectLst/>
              <a:uLnTx/>
              <a:uFillTx/>
              <a:latin typeface="HGPｺﾞｼｯｸE" pitchFamily="50" charset="-128"/>
              <a:ea typeface="HGPｺﾞｼｯｸE" pitchFamily="50" charset="-128"/>
              <a:cs typeface="メイリオ" pitchFamily="50" charset="-128"/>
            </a:endParaRPr>
          </a:p>
        </p:txBody>
      </p:sp>
      <p:sp>
        <p:nvSpPr>
          <p:cNvPr id="7" name="スライド番号プレースホルダ 3"/>
          <p:cNvSpPr>
            <a:spLocks noGrp="1"/>
          </p:cNvSpPr>
          <p:nvPr>
            <p:ph type="sldNum" sz="quarter" idx="12"/>
          </p:nvPr>
        </p:nvSpPr>
        <p:spPr>
          <a:xfrm>
            <a:off x="6553200" y="6356350"/>
            <a:ext cx="2133600" cy="365125"/>
          </a:xfrm>
        </p:spPr>
        <p:txBody>
          <a:bodyPr/>
          <a:lstStyle/>
          <a:p>
            <a:fld id="{AADD1205-76E9-4A0D-9290-3BB85703424D}" type="slidenum">
              <a:rPr kumimoji="1" lang="ja-JP" altLang="en-US" smtClean="0"/>
              <a:pPr/>
              <a:t>9</a:t>
            </a:fld>
            <a:endParaRPr kumimoji="1" lang="ja-JP" altLang="en-US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1397</TotalTime>
  <Words>904</Words>
  <Application>Microsoft Office PowerPoint</Application>
  <PresentationFormat>画面に合わせる (4:3)</PresentationFormat>
  <Paragraphs>201</Paragraphs>
  <Slides>12</Slides>
  <Notes>3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12</vt:i4>
      </vt:variant>
    </vt:vector>
  </HeadingPairs>
  <TitlesOfParts>
    <vt:vector size="13" baseType="lpstr">
      <vt:lpstr>Office テーマ</vt:lpstr>
      <vt:lpstr>PowerPoint プレゼンテーション</vt:lpstr>
      <vt:lpstr>大阪府市医療戦略会議提言（平成２６年１月）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  <vt:lpstr>今後、取り組みを検討していくこと</vt:lpstr>
      <vt:lpstr>　◆孤立死防止に向けた入居者情報の関係者間共有方法について</vt:lpstr>
      <vt:lpstr>　◆森之宮地域早期介入・支援のためのネットワーク</vt:lpstr>
      <vt:lpstr>　◆団地の空き室を活用したスマートエイジングモデルルーム</vt:lpstr>
      <vt:lpstr>　◆健康で安心して暮らせる環境づくり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協定書イメージ</dc:title>
  <dc:creator>大阪市政策企画室</dc:creator>
  <cp:lastModifiedBy>HOSTNAME</cp:lastModifiedBy>
  <cp:revision>102</cp:revision>
  <cp:lastPrinted>2015-10-30T02:51:34Z</cp:lastPrinted>
  <dcterms:created xsi:type="dcterms:W3CDTF">2015-10-07T07:32:48Z</dcterms:created>
  <dcterms:modified xsi:type="dcterms:W3CDTF">2015-11-10T02:52:04Z</dcterms:modified>
</cp:coreProperties>
</file>