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022092C-73B1-428D-BB42-6A1D9351C7C0}" type="datetimeFigureOut">
              <a:rPr kumimoji="1" lang="ja-JP" altLang="en-US" smtClean="0"/>
              <a:t>2017/1/27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8E4074-8F02-4F6F-A05F-8D242236F927}" type="slidenum">
              <a:rPr kumimoji="1" lang="ja-JP" altLang="en-US" smtClean="0"/>
              <a:t>‹#›</a:t>
            </a:fld>
            <a:endParaRPr kumimoji="1" lang="ja-JP" altLang="en-US"/>
          </a:p>
        </p:txBody>
      </p:sp>
    </p:spTree>
    <p:extLst>
      <p:ext uri="{BB962C8B-B14F-4D97-AF65-F5344CB8AC3E}">
        <p14:creationId xmlns:p14="http://schemas.microsoft.com/office/powerpoint/2010/main" val="1033870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022092C-73B1-428D-BB42-6A1D9351C7C0}" type="datetimeFigureOut">
              <a:rPr kumimoji="1" lang="ja-JP" altLang="en-US" smtClean="0"/>
              <a:t>2017/1/27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8E4074-8F02-4F6F-A05F-8D242236F927}" type="slidenum">
              <a:rPr kumimoji="1" lang="ja-JP" altLang="en-US" smtClean="0"/>
              <a:t>‹#›</a:t>
            </a:fld>
            <a:endParaRPr kumimoji="1" lang="ja-JP" altLang="en-US"/>
          </a:p>
        </p:txBody>
      </p:sp>
    </p:spTree>
    <p:extLst>
      <p:ext uri="{BB962C8B-B14F-4D97-AF65-F5344CB8AC3E}">
        <p14:creationId xmlns:p14="http://schemas.microsoft.com/office/powerpoint/2010/main" val="390270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022092C-73B1-428D-BB42-6A1D9351C7C0}" type="datetimeFigureOut">
              <a:rPr kumimoji="1" lang="ja-JP" altLang="en-US" smtClean="0"/>
              <a:t>2017/1/27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8E4074-8F02-4F6F-A05F-8D242236F927}" type="slidenum">
              <a:rPr kumimoji="1" lang="ja-JP" altLang="en-US" smtClean="0"/>
              <a:t>‹#›</a:t>
            </a:fld>
            <a:endParaRPr kumimoji="1" lang="ja-JP" altLang="en-US"/>
          </a:p>
        </p:txBody>
      </p:sp>
    </p:spTree>
    <p:extLst>
      <p:ext uri="{BB962C8B-B14F-4D97-AF65-F5344CB8AC3E}">
        <p14:creationId xmlns:p14="http://schemas.microsoft.com/office/powerpoint/2010/main" val="428410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022092C-73B1-428D-BB42-6A1D9351C7C0}" type="datetimeFigureOut">
              <a:rPr kumimoji="1" lang="ja-JP" altLang="en-US" smtClean="0"/>
              <a:t>2017/1/27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8E4074-8F02-4F6F-A05F-8D242236F927}" type="slidenum">
              <a:rPr kumimoji="1" lang="ja-JP" altLang="en-US" smtClean="0"/>
              <a:t>‹#›</a:t>
            </a:fld>
            <a:endParaRPr kumimoji="1" lang="ja-JP" altLang="en-US"/>
          </a:p>
        </p:txBody>
      </p:sp>
    </p:spTree>
    <p:extLst>
      <p:ext uri="{BB962C8B-B14F-4D97-AF65-F5344CB8AC3E}">
        <p14:creationId xmlns:p14="http://schemas.microsoft.com/office/powerpoint/2010/main" val="26082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022092C-73B1-428D-BB42-6A1D9351C7C0}" type="datetimeFigureOut">
              <a:rPr kumimoji="1" lang="ja-JP" altLang="en-US" smtClean="0"/>
              <a:t>2017/1/27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8E4074-8F02-4F6F-A05F-8D242236F927}" type="slidenum">
              <a:rPr kumimoji="1" lang="ja-JP" altLang="en-US" smtClean="0"/>
              <a:t>‹#›</a:t>
            </a:fld>
            <a:endParaRPr kumimoji="1" lang="ja-JP" altLang="en-US"/>
          </a:p>
        </p:txBody>
      </p:sp>
    </p:spTree>
    <p:extLst>
      <p:ext uri="{BB962C8B-B14F-4D97-AF65-F5344CB8AC3E}">
        <p14:creationId xmlns:p14="http://schemas.microsoft.com/office/powerpoint/2010/main" val="370527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022092C-73B1-428D-BB42-6A1D9351C7C0}" type="datetimeFigureOut">
              <a:rPr kumimoji="1" lang="ja-JP" altLang="en-US" smtClean="0"/>
              <a:t>2017/1/27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D8E4074-8F02-4F6F-A05F-8D242236F927}" type="slidenum">
              <a:rPr kumimoji="1" lang="ja-JP" altLang="en-US" smtClean="0"/>
              <a:t>‹#›</a:t>
            </a:fld>
            <a:endParaRPr kumimoji="1" lang="ja-JP" altLang="en-US"/>
          </a:p>
        </p:txBody>
      </p:sp>
    </p:spTree>
    <p:extLst>
      <p:ext uri="{BB962C8B-B14F-4D97-AF65-F5344CB8AC3E}">
        <p14:creationId xmlns:p14="http://schemas.microsoft.com/office/powerpoint/2010/main" val="133483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022092C-73B1-428D-BB42-6A1D9351C7C0}" type="datetimeFigureOut">
              <a:rPr kumimoji="1" lang="ja-JP" altLang="en-US" smtClean="0"/>
              <a:t>2017/1/27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D8E4074-8F02-4F6F-A05F-8D242236F927}" type="slidenum">
              <a:rPr kumimoji="1" lang="ja-JP" altLang="en-US" smtClean="0"/>
              <a:t>‹#›</a:t>
            </a:fld>
            <a:endParaRPr kumimoji="1" lang="ja-JP" altLang="en-US"/>
          </a:p>
        </p:txBody>
      </p:sp>
    </p:spTree>
    <p:extLst>
      <p:ext uri="{BB962C8B-B14F-4D97-AF65-F5344CB8AC3E}">
        <p14:creationId xmlns:p14="http://schemas.microsoft.com/office/powerpoint/2010/main" val="323310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022092C-73B1-428D-BB42-6A1D9351C7C0}" type="datetimeFigureOut">
              <a:rPr kumimoji="1" lang="ja-JP" altLang="en-US" smtClean="0"/>
              <a:t>2017/1/27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D8E4074-8F02-4F6F-A05F-8D242236F927}" type="slidenum">
              <a:rPr kumimoji="1" lang="ja-JP" altLang="en-US" smtClean="0"/>
              <a:t>‹#›</a:t>
            </a:fld>
            <a:endParaRPr kumimoji="1" lang="ja-JP" altLang="en-US"/>
          </a:p>
        </p:txBody>
      </p:sp>
    </p:spTree>
    <p:extLst>
      <p:ext uri="{BB962C8B-B14F-4D97-AF65-F5344CB8AC3E}">
        <p14:creationId xmlns:p14="http://schemas.microsoft.com/office/powerpoint/2010/main" val="101157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022092C-73B1-428D-BB42-6A1D9351C7C0}" type="datetimeFigureOut">
              <a:rPr kumimoji="1" lang="ja-JP" altLang="en-US" smtClean="0"/>
              <a:t>2017/1/27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D8E4074-8F02-4F6F-A05F-8D242236F927}" type="slidenum">
              <a:rPr kumimoji="1" lang="ja-JP" altLang="en-US" smtClean="0"/>
              <a:t>‹#›</a:t>
            </a:fld>
            <a:endParaRPr kumimoji="1" lang="ja-JP" altLang="en-US"/>
          </a:p>
        </p:txBody>
      </p:sp>
    </p:spTree>
    <p:extLst>
      <p:ext uri="{BB962C8B-B14F-4D97-AF65-F5344CB8AC3E}">
        <p14:creationId xmlns:p14="http://schemas.microsoft.com/office/powerpoint/2010/main" val="356281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022092C-73B1-428D-BB42-6A1D9351C7C0}" type="datetimeFigureOut">
              <a:rPr kumimoji="1" lang="ja-JP" altLang="en-US" smtClean="0"/>
              <a:t>2017/1/27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D8E4074-8F02-4F6F-A05F-8D242236F927}" type="slidenum">
              <a:rPr kumimoji="1" lang="ja-JP" altLang="en-US" smtClean="0"/>
              <a:t>‹#›</a:t>
            </a:fld>
            <a:endParaRPr kumimoji="1" lang="ja-JP" altLang="en-US"/>
          </a:p>
        </p:txBody>
      </p:sp>
    </p:spTree>
    <p:extLst>
      <p:ext uri="{BB962C8B-B14F-4D97-AF65-F5344CB8AC3E}">
        <p14:creationId xmlns:p14="http://schemas.microsoft.com/office/powerpoint/2010/main" val="74364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022092C-73B1-428D-BB42-6A1D9351C7C0}" type="datetimeFigureOut">
              <a:rPr kumimoji="1" lang="ja-JP" altLang="en-US" smtClean="0"/>
              <a:t>2017/1/27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D8E4074-8F02-4F6F-A05F-8D242236F927}" type="slidenum">
              <a:rPr kumimoji="1" lang="ja-JP" altLang="en-US" smtClean="0"/>
              <a:t>‹#›</a:t>
            </a:fld>
            <a:endParaRPr kumimoji="1" lang="ja-JP" altLang="en-US"/>
          </a:p>
        </p:txBody>
      </p:sp>
    </p:spTree>
    <p:extLst>
      <p:ext uri="{BB962C8B-B14F-4D97-AF65-F5344CB8AC3E}">
        <p14:creationId xmlns:p14="http://schemas.microsoft.com/office/powerpoint/2010/main" val="126363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2092C-73B1-428D-BB42-6A1D9351C7C0}" type="datetimeFigureOut">
              <a:rPr kumimoji="1" lang="ja-JP" altLang="en-US" smtClean="0"/>
              <a:t>2017/1/27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E4074-8F02-4F6F-A05F-8D242236F927}" type="slidenum">
              <a:rPr kumimoji="1" lang="ja-JP" altLang="en-US" smtClean="0"/>
              <a:t>‹#›</a:t>
            </a:fld>
            <a:endParaRPr kumimoji="1" lang="ja-JP" altLang="en-US"/>
          </a:p>
        </p:txBody>
      </p:sp>
    </p:spTree>
    <p:extLst>
      <p:ext uri="{BB962C8B-B14F-4D97-AF65-F5344CB8AC3E}">
        <p14:creationId xmlns:p14="http://schemas.microsoft.com/office/powerpoint/2010/main" val="191033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1"/>
          <p:cNvPicPr>
            <a:picLocks noChangeAspect="1" noChangeArrowheads="1"/>
          </p:cNvPicPr>
          <p:nvPr/>
        </p:nvPicPr>
        <p:blipFill>
          <a:blip r:embed="rId2">
            <a:extLst>
              <a:ext uri="{28A0092B-C50C-407E-A947-70E740481C1C}">
                <a14:useLocalDpi xmlns:a14="http://schemas.microsoft.com/office/drawing/2010/main" val="0"/>
              </a:ext>
            </a:extLst>
          </a:blip>
          <a:srcRect l="18814" t="43694" r="52792" b="17471"/>
          <a:stretch>
            <a:fillRect/>
          </a:stretch>
        </p:blipFill>
        <p:spPr bwMode="auto">
          <a:xfrm>
            <a:off x="3230563" y="1305272"/>
            <a:ext cx="310832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みんなの拠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34185"/>
            <a:ext cx="31686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238" y="4034185"/>
            <a:ext cx="2643187"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2195736" y="332656"/>
            <a:ext cx="4370266" cy="707886"/>
          </a:xfrm>
          <a:prstGeom prst="rect">
            <a:avLst/>
          </a:prstGeom>
          <a:noFill/>
        </p:spPr>
        <p:txBody>
          <a:bodyPr>
            <a:spAutoFit/>
          </a:bodyPr>
          <a:lstStyle/>
          <a:p>
            <a:pPr algn="ctr">
              <a:defRPr/>
            </a:pPr>
            <a:r>
              <a:rPr lang="ja-JP" altLang="en-US" sz="4000" b="1" dirty="0">
                <a:ln w="12700">
                  <a:solidFill>
                    <a:schemeClr val="tx2">
                      <a:satMod val="155000"/>
                    </a:schemeClr>
                  </a:solidFill>
                  <a:prstDash val="solid"/>
                </a:ln>
                <a:solidFill>
                  <a:schemeClr val="accent4">
                    <a:lumMod val="40000"/>
                    <a:lumOff val="60000"/>
                  </a:schemeClr>
                </a:solidFill>
                <a:effectLst>
                  <a:outerShdw blurRad="41275" dist="20320" dir="1800000" algn="tl" rotWithShape="0">
                    <a:srgbClr val="000000">
                      <a:alpha val="40000"/>
                    </a:srgbClr>
                  </a:outerShdw>
                </a:effectLst>
              </a:rPr>
              <a:t>みんなの拠点づくり</a:t>
            </a:r>
          </a:p>
        </p:txBody>
      </p:sp>
      <p:sp>
        <p:nvSpPr>
          <p:cNvPr id="7174" name="テキスト ボックス 2"/>
          <p:cNvSpPr txBox="1">
            <a:spLocks noChangeArrowheads="1"/>
          </p:cNvSpPr>
          <p:nvPr/>
        </p:nvSpPr>
        <p:spPr bwMode="auto">
          <a:xfrm>
            <a:off x="120650" y="1305272"/>
            <a:ext cx="2881313" cy="2030412"/>
          </a:xfrm>
          <a:prstGeom prst="rect">
            <a:avLst/>
          </a:prstGeom>
          <a:solidFill>
            <a:schemeClr val="accent2">
              <a:lumMod val="75000"/>
            </a:schemeClr>
          </a:solidFill>
          <a:ln w="9525">
            <a:solidFill>
              <a:schemeClr val="accent2">
                <a:lumMod val="20000"/>
                <a:lumOff val="80000"/>
              </a:schemeClr>
            </a:solidFill>
            <a:miter lim="800000"/>
            <a:headEnd/>
            <a:tailEnd/>
          </a:ln>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eaLnBrk="1" hangingPunct="1">
              <a:spcBef>
                <a:spcPct val="0"/>
              </a:spcBef>
              <a:spcAft>
                <a:spcPct val="0"/>
              </a:spcAft>
              <a:buClrTx/>
              <a:buSzTx/>
              <a:buFontTx/>
              <a:buNone/>
              <a:defRPr/>
            </a:pPr>
            <a:r>
              <a:rPr lang="ja-JP" altLang="en-US" sz="1800" b="1" dirty="0" smtClean="0">
                <a:solidFill>
                  <a:schemeClr val="bg1"/>
                </a:solidFill>
                <a:latin typeface="HG丸ｺﾞｼｯｸM-PRO" pitchFamily="50" charset="-128"/>
                <a:ea typeface="HG丸ｺﾞｼｯｸM-PRO" pitchFamily="50" charset="-128"/>
              </a:rPr>
              <a:t>拠点機能</a:t>
            </a:r>
            <a:endParaRPr lang="en-US" altLang="ja-JP" sz="1800" b="1" dirty="0" smtClean="0">
              <a:solidFill>
                <a:schemeClr val="bg1"/>
              </a:solidFill>
              <a:latin typeface="HG丸ｺﾞｼｯｸM-PRO" pitchFamily="50" charset="-128"/>
              <a:ea typeface="HG丸ｺﾞｼｯｸM-PRO" pitchFamily="50" charset="-128"/>
            </a:endParaRPr>
          </a:p>
          <a:p>
            <a:pPr eaLnBrk="1" hangingPunct="1">
              <a:spcBef>
                <a:spcPct val="0"/>
              </a:spcBef>
              <a:spcAft>
                <a:spcPct val="0"/>
              </a:spcAft>
              <a:buClrTx/>
              <a:buSzTx/>
              <a:buFontTx/>
              <a:buNone/>
              <a:defRPr/>
            </a:pPr>
            <a:r>
              <a:rPr lang="ja-JP" altLang="en-US" sz="1800" b="1" dirty="0" smtClean="0">
                <a:solidFill>
                  <a:schemeClr val="bg1"/>
                </a:solidFill>
                <a:latin typeface="HG丸ｺﾞｼｯｸM-PRO" pitchFamily="50" charset="-128"/>
                <a:ea typeface="HG丸ｺﾞｼｯｸM-PRO" pitchFamily="50" charset="-128"/>
              </a:rPr>
              <a:t>■健康の拠点</a:t>
            </a:r>
            <a:endParaRPr lang="en-US" altLang="ja-JP" sz="1800" b="1" dirty="0" smtClean="0">
              <a:solidFill>
                <a:schemeClr val="bg1"/>
              </a:solidFill>
              <a:latin typeface="HG丸ｺﾞｼｯｸM-PRO" pitchFamily="50" charset="-128"/>
              <a:ea typeface="HG丸ｺﾞｼｯｸM-PRO" pitchFamily="50" charset="-128"/>
            </a:endParaRPr>
          </a:p>
          <a:p>
            <a:pPr eaLnBrk="1" hangingPunct="1">
              <a:spcBef>
                <a:spcPct val="0"/>
              </a:spcBef>
              <a:spcAft>
                <a:spcPct val="0"/>
              </a:spcAft>
              <a:buClrTx/>
              <a:buSzTx/>
              <a:buFontTx/>
              <a:buNone/>
              <a:defRPr/>
            </a:pPr>
            <a:r>
              <a:rPr lang="ja-JP" altLang="en-US" sz="1800" b="1" dirty="0" smtClean="0">
                <a:solidFill>
                  <a:schemeClr val="bg1"/>
                </a:solidFill>
                <a:latin typeface="HG丸ｺﾞｼｯｸM-PRO" pitchFamily="50" charset="-128"/>
                <a:ea typeface="HG丸ｺﾞｼｯｸM-PRO" pitchFamily="50" charset="-128"/>
              </a:rPr>
              <a:t>■生きがいの拠点</a:t>
            </a:r>
            <a:endParaRPr lang="en-US" altLang="ja-JP" sz="1800" b="1" dirty="0" smtClean="0">
              <a:solidFill>
                <a:schemeClr val="bg1"/>
              </a:solidFill>
              <a:latin typeface="HG丸ｺﾞｼｯｸM-PRO" pitchFamily="50" charset="-128"/>
              <a:ea typeface="HG丸ｺﾞｼｯｸM-PRO" pitchFamily="50" charset="-128"/>
            </a:endParaRPr>
          </a:p>
          <a:p>
            <a:pPr eaLnBrk="1" hangingPunct="1">
              <a:spcBef>
                <a:spcPct val="0"/>
              </a:spcBef>
              <a:spcAft>
                <a:spcPct val="0"/>
              </a:spcAft>
              <a:buClrTx/>
              <a:buSzTx/>
              <a:buFontTx/>
              <a:buNone/>
              <a:defRPr/>
            </a:pPr>
            <a:r>
              <a:rPr lang="ja-JP" altLang="en-US" sz="1800" b="1" dirty="0" smtClean="0">
                <a:solidFill>
                  <a:schemeClr val="bg1"/>
                </a:solidFill>
                <a:latin typeface="HG丸ｺﾞｼｯｸM-PRO" pitchFamily="50" charset="-128"/>
                <a:ea typeface="HG丸ｺﾞｼｯｸM-PRO" pitchFamily="50" charset="-128"/>
              </a:rPr>
              <a:t>■情報発信の拠点</a:t>
            </a:r>
            <a:endParaRPr lang="en-US" altLang="ja-JP" sz="1800" b="1" dirty="0" smtClean="0">
              <a:solidFill>
                <a:schemeClr val="bg1"/>
              </a:solidFill>
              <a:latin typeface="HG丸ｺﾞｼｯｸM-PRO" pitchFamily="50" charset="-128"/>
              <a:ea typeface="HG丸ｺﾞｼｯｸM-PRO" pitchFamily="50" charset="-128"/>
            </a:endParaRPr>
          </a:p>
          <a:p>
            <a:pPr eaLnBrk="1" hangingPunct="1">
              <a:spcBef>
                <a:spcPct val="0"/>
              </a:spcBef>
              <a:spcAft>
                <a:spcPct val="0"/>
              </a:spcAft>
              <a:buClrTx/>
              <a:buSzTx/>
              <a:buFontTx/>
              <a:buNone/>
              <a:defRPr/>
            </a:pPr>
            <a:r>
              <a:rPr lang="ja-JP" altLang="en-US" sz="1800" b="1" dirty="0" smtClean="0">
                <a:solidFill>
                  <a:schemeClr val="bg1"/>
                </a:solidFill>
                <a:latin typeface="HG丸ｺﾞｼｯｸM-PRO" pitchFamily="50" charset="-128"/>
                <a:ea typeface="HG丸ｺﾞｼｯｸM-PRO" pitchFamily="50" charset="-128"/>
              </a:rPr>
              <a:t>■子育て・子育ちの拠点</a:t>
            </a:r>
            <a:endParaRPr lang="en-US" altLang="ja-JP" sz="1800" b="1" dirty="0" smtClean="0">
              <a:solidFill>
                <a:schemeClr val="bg1"/>
              </a:solidFill>
              <a:latin typeface="HG丸ｺﾞｼｯｸM-PRO" pitchFamily="50" charset="-128"/>
              <a:ea typeface="HG丸ｺﾞｼｯｸM-PRO" pitchFamily="50" charset="-128"/>
            </a:endParaRPr>
          </a:p>
          <a:p>
            <a:pPr eaLnBrk="1" hangingPunct="1">
              <a:spcBef>
                <a:spcPct val="0"/>
              </a:spcBef>
              <a:spcAft>
                <a:spcPct val="0"/>
              </a:spcAft>
              <a:buClrTx/>
              <a:buSzTx/>
              <a:buFontTx/>
              <a:buNone/>
              <a:defRPr/>
            </a:pPr>
            <a:r>
              <a:rPr lang="ja-JP" altLang="en-US" sz="1800" b="1" dirty="0" smtClean="0">
                <a:solidFill>
                  <a:schemeClr val="bg1"/>
                </a:solidFill>
                <a:latin typeface="HG丸ｺﾞｼｯｸM-PRO" pitchFamily="50" charset="-128"/>
                <a:ea typeface="HG丸ｺﾞｼｯｸM-PRO" pitchFamily="50" charset="-128"/>
              </a:rPr>
              <a:t>★誰でも参加できる活動</a:t>
            </a:r>
            <a:endParaRPr lang="en-US" altLang="ja-JP" sz="1800" b="1" dirty="0" smtClean="0">
              <a:solidFill>
                <a:schemeClr val="bg1"/>
              </a:solidFill>
              <a:latin typeface="HG丸ｺﾞｼｯｸM-PRO" pitchFamily="50" charset="-128"/>
              <a:ea typeface="HG丸ｺﾞｼｯｸM-PRO" pitchFamily="50" charset="-128"/>
            </a:endParaRPr>
          </a:p>
          <a:p>
            <a:pPr eaLnBrk="1" hangingPunct="1">
              <a:spcBef>
                <a:spcPct val="0"/>
              </a:spcBef>
              <a:spcAft>
                <a:spcPct val="0"/>
              </a:spcAft>
              <a:buClrTx/>
              <a:buSzTx/>
              <a:buFontTx/>
              <a:buNone/>
              <a:defRPr/>
            </a:pPr>
            <a:r>
              <a:rPr lang="ja-JP" altLang="en-US" sz="1800" b="1" dirty="0" smtClean="0">
                <a:solidFill>
                  <a:schemeClr val="bg1"/>
                </a:solidFill>
                <a:latin typeface="HG丸ｺﾞｼｯｸM-PRO" pitchFamily="50" charset="-128"/>
                <a:ea typeface="HG丸ｺﾞｼｯｸM-PRO" pitchFamily="50" charset="-128"/>
              </a:rPr>
              <a:t>★占有しない活動</a:t>
            </a:r>
            <a:endParaRPr lang="en-US" altLang="ja-JP" sz="1800" b="1" dirty="0" smtClean="0">
              <a:solidFill>
                <a:schemeClr val="bg1"/>
              </a:solidFill>
              <a:latin typeface="HG丸ｺﾞｼｯｸM-PRO" pitchFamily="50" charset="-128"/>
              <a:ea typeface="HG丸ｺﾞｼｯｸM-PRO" pitchFamily="50" charset="-128"/>
            </a:endParaRPr>
          </a:p>
        </p:txBody>
      </p:sp>
      <p:sp>
        <p:nvSpPr>
          <p:cNvPr id="10247" name="テキスト ボックス 11"/>
          <p:cNvSpPr txBox="1">
            <a:spLocks noChangeArrowheads="1"/>
          </p:cNvSpPr>
          <p:nvPr/>
        </p:nvSpPr>
        <p:spPr bwMode="auto">
          <a:xfrm>
            <a:off x="6388100" y="1268760"/>
            <a:ext cx="27479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eaLnBrk="1" hangingPunct="1">
              <a:spcBef>
                <a:spcPct val="0"/>
              </a:spcBef>
              <a:spcAft>
                <a:spcPct val="0"/>
              </a:spcAft>
              <a:buClrTx/>
              <a:buSzTx/>
              <a:buFontTx/>
              <a:buNone/>
            </a:pPr>
            <a:r>
              <a:rPr lang="ja-JP" altLang="en-US" sz="1800" b="1" dirty="0">
                <a:solidFill>
                  <a:schemeClr val="tx1"/>
                </a:solidFill>
                <a:latin typeface="HG丸ｺﾞｼｯｸM-PRO" pitchFamily="50" charset="-128"/>
                <a:ea typeface="HG丸ｺﾞｼｯｸM-PRO" pitchFamily="50" charset="-128"/>
              </a:rPr>
              <a:t>地域の商業施設であるコノミヤ南花台店の空き店舗を無償貸付により活用</a:t>
            </a:r>
            <a:endParaRPr lang="en-US" altLang="ja-JP" sz="1800" b="1" dirty="0">
              <a:solidFill>
                <a:schemeClr val="tx1"/>
              </a:solidFill>
              <a:latin typeface="HG丸ｺﾞｼｯｸM-PRO" pitchFamily="50" charset="-128"/>
              <a:ea typeface="HG丸ｺﾞｼｯｸM-PRO" pitchFamily="50" charset="-128"/>
            </a:endParaRPr>
          </a:p>
          <a:p>
            <a:pPr eaLnBrk="1" hangingPunct="1">
              <a:spcBef>
                <a:spcPct val="0"/>
              </a:spcBef>
              <a:spcAft>
                <a:spcPct val="0"/>
              </a:spcAft>
              <a:buClrTx/>
              <a:buSzTx/>
              <a:buFontTx/>
              <a:buNone/>
            </a:pPr>
            <a:endParaRPr lang="en-US" altLang="ja-JP" sz="1800" b="1" dirty="0" smtClean="0">
              <a:solidFill>
                <a:schemeClr val="tx1"/>
              </a:solidFill>
              <a:latin typeface="HG丸ｺﾞｼｯｸM-PRO" pitchFamily="50" charset="-128"/>
              <a:ea typeface="HG丸ｺﾞｼｯｸM-PRO" pitchFamily="50" charset="-128"/>
            </a:endParaRPr>
          </a:p>
          <a:p>
            <a:pPr eaLnBrk="1" hangingPunct="1">
              <a:spcBef>
                <a:spcPct val="0"/>
              </a:spcBef>
              <a:spcAft>
                <a:spcPct val="0"/>
              </a:spcAft>
              <a:buClrTx/>
              <a:buSzTx/>
              <a:buFontTx/>
              <a:buNone/>
            </a:pPr>
            <a:r>
              <a:rPr lang="en-US" altLang="ja-JP" sz="1800" b="1" dirty="0" smtClean="0">
                <a:solidFill>
                  <a:schemeClr val="tx1"/>
                </a:solidFill>
                <a:latin typeface="HG丸ｺﾞｼｯｸM-PRO" pitchFamily="50" charset="-128"/>
                <a:ea typeface="HG丸ｺﾞｼｯｸM-PRO" pitchFamily="50" charset="-128"/>
              </a:rPr>
              <a:t>H28.3</a:t>
            </a:r>
            <a:r>
              <a:rPr lang="ja-JP" altLang="en-US" sz="1800" b="1" dirty="0" smtClean="0">
                <a:solidFill>
                  <a:schemeClr val="tx1"/>
                </a:solidFill>
                <a:latin typeface="HG丸ｺﾞｼｯｸM-PRO" pitchFamily="50" charset="-128"/>
                <a:ea typeface="HG丸ｺﾞｼｯｸM-PRO" pitchFamily="50" charset="-128"/>
              </a:rPr>
              <a:t>月全面オープン</a:t>
            </a:r>
            <a:endParaRPr lang="en-US" altLang="ja-JP" sz="1800" b="1" dirty="0">
              <a:solidFill>
                <a:schemeClr val="tx1"/>
              </a:solidFill>
              <a:latin typeface="HG丸ｺﾞｼｯｸM-PRO" pitchFamily="50" charset="-128"/>
              <a:ea typeface="HG丸ｺﾞｼｯｸM-PRO" pitchFamily="50" charset="-128"/>
            </a:endParaRPr>
          </a:p>
        </p:txBody>
      </p:sp>
      <p:sp>
        <p:nvSpPr>
          <p:cNvPr id="9225" name="テキスト ボックス 12"/>
          <p:cNvSpPr txBox="1">
            <a:spLocks noChangeArrowheads="1"/>
          </p:cNvSpPr>
          <p:nvPr/>
        </p:nvSpPr>
        <p:spPr bwMode="auto">
          <a:xfrm>
            <a:off x="3530600" y="4898206"/>
            <a:ext cx="28082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eaLnBrk="1" hangingPunct="1">
              <a:spcBef>
                <a:spcPct val="0"/>
              </a:spcBef>
              <a:spcAft>
                <a:spcPct val="0"/>
              </a:spcAft>
              <a:buClrTx/>
              <a:buSzTx/>
              <a:buFontTx/>
              <a:buNone/>
              <a:defRPr/>
            </a:pPr>
            <a:r>
              <a:rPr lang="ja-JP" altLang="en-US" sz="1800" b="1" dirty="0" smtClean="0">
                <a:solidFill>
                  <a:schemeClr val="tx1"/>
                </a:solidFill>
                <a:latin typeface="HG丸ｺﾞｼｯｸM-PRO" pitchFamily="50" charset="-128"/>
                <a:ea typeface="HG丸ｺﾞｼｯｸM-PRO" pitchFamily="50" charset="-128"/>
              </a:rPr>
              <a:t>子どもから高齢者まで多世代交流が図れる拠点</a:t>
            </a:r>
            <a:endParaRPr lang="en-US" altLang="ja-JP" sz="1800" b="1" dirty="0" smtClean="0">
              <a:solidFill>
                <a:schemeClr val="tx1"/>
              </a:solidFill>
              <a:latin typeface="HG丸ｺﾞｼｯｸM-PRO" pitchFamily="50" charset="-128"/>
              <a:ea typeface="HG丸ｺﾞｼｯｸM-PRO" pitchFamily="50" charset="-128"/>
            </a:endParaRPr>
          </a:p>
          <a:p>
            <a:pPr eaLnBrk="1" hangingPunct="1">
              <a:spcBef>
                <a:spcPct val="0"/>
              </a:spcBef>
              <a:spcAft>
                <a:spcPct val="0"/>
              </a:spcAft>
              <a:buClrTx/>
              <a:buSzTx/>
              <a:buFontTx/>
              <a:buNone/>
              <a:defRPr/>
            </a:pPr>
            <a:r>
              <a:rPr lang="ja-JP" altLang="en-US" sz="2800" b="1" dirty="0" smtClean="0">
                <a:solidFill>
                  <a:schemeClr val="accent2">
                    <a:lumMod val="75000"/>
                  </a:schemeClr>
                </a:solidFill>
                <a:latin typeface="HGP創英角ｺﾞｼｯｸUB" pitchFamily="50" charset="-128"/>
                <a:ea typeface="HGP創英角ｺﾞｼｯｸUB" pitchFamily="50" charset="-128"/>
              </a:rPr>
              <a:t>「コノミヤテラス」</a:t>
            </a:r>
            <a:endParaRPr lang="en-US" altLang="ja-JP" sz="2800" b="1" dirty="0" smtClean="0">
              <a:solidFill>
                <a:schemeClr val="accent2">
                  <a:lumMod val="75000"/>
                </a:schemeClr>
              </a:solidFill>
              <a:latin typeface="HGP創英角ｺﾞｼｯｸUB" pitchFamily="50" charset="-128"/>
              <a:ea typeface="HGP創英角ｺﾞｼｯｸUB" pitchFamily="50" charset="-128"/>
            </a:endParaRPr>
          </a:p>
        </p:txBody>
      </p:sp>
      <p:sp>
        <p:nvSpPr>
          <p:cNvPr id="10249" name="テキスト ボックス 13"/>
          <p:cNvSpPr txBox="1">
            <a:spLocks noChangeArrowheads="1"/>
          </p:cNvSpPr>
          <p:nvPr/>
        </p:nvSpPr>
        <p:spPr bwMode="auto">
          <a:xfrm>
            <a:off x="3541713" y="3818285"/>
            <a:ext cx="2614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eaLnBrk="1" hangingPunct="1">
              <a:spcBef>
                <a:spcPct val="0"/>
              </a:spcBef>
              <a:spcAft>
                <a:spcPct val="0"/>
              </a:spcAft>
              <a:buClrTx/>
              <a:buSzTx/>
              <a:buFontTx/>
              <a:buNone/>
            </a:pPr>
            <a:r>
              <a:rPr lang="ja-JP" altLang="en-US" sz="1800" b="1">
                <a:solidFill>
                  <a:schemeClr val="tx1"/>
                </a:solidFill>
                <a:latin typeface="HG丸ｺﾞｼｯｸM-PRO" pitchFamily="50" charset="-128"/>
                <a:ea typeface="HG丸ｺﾞｼｯｸM-PRO" pitchFamily="50" charset="-128"/>
              </a:rPr>
              <a:t>関西大学学生が中心に設計・整備・運営</a:t>
            </a:r>
            <a:endParaRPr lang="en-US" altLang="ja-JP" sz="1800" b="1">
              <a:solidFill>
                <a:schemeClr val="tx1"/>
              </a:solidFill>
              <a:latin typeface="HG丸ｺﾞｼｯｸM-PRO" pitchFamily="50" charset="-128"/>
              <a:ea typeface="HG丸ｺﾞｼｯｸM-PRO" pitchFamily="50" charset="-128"/>
            </a:endParaRPr>
          </a:p>
        </p:txBody>
      </p:sp>
      <p:cxnSp>
        <p:nvCxnSpPr>
          <p:cNvPr id="3" name="直線コネクタ 2"/>
          <p:cNvCxnSpPr/>
          <p:nvPr/>
        </p:nvCxnSpPr>
        <p:spPr>
          <a:xfrm>
            <a:off x="0" y="1184275"/>
            <a:ext cx="9144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51" name="Picture 3" descr="C:\Users\taninoue\AppData\Local\Microsoft\Windows\Temporary Internet Files\Content.Outlook\OD0X50FN\SAC_mark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8" y="88900"/>
            <a:ext cx="101441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99AB3DE6-44B0-4A45-92C7-3BA56FC8569E}" type="slidenum">
              <a:rPr kumimoji="1" lang="ja-JP" altLang="en-US" smtClean="0"/>
              <a:t>1</a:t>
            </a:fld>
            <a:endParaRPr kumimoji="1" lang="ja-JP" altLang="en-US"/>
          </a:p>
        </p:txBody>
      </p:sp>
    </p:spTree>
    <p:extLst>
      <p:ext uri="{BB962C8B-B14F-4D97-AF65-F5344CB8AC3E}">
        <p14:creationId xmlns:p14="http://schemas.microsoft.com/office/powerpoint/2010/main" val="2699883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80</Words>
  <Application>Microsoft Office PowerPoint</Application>
  <PresentationFormat>画面に合わせる (4:3)</PresentationFormat>
  <Paragraphs>15</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1</cp:revision>
  <dcterms:created xsi:type="dcterms:W3CDTF">2017-01-27T02:02:43Z</dcterms:created>
  <dcterms:modified xsi:type="dcterms:W3CDTF">2017-01-27T02:04:10Z</dcterms:modified>
</cp:coreProperties>
</file>