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633" autoAdjust="0"/>
  </p:normalViewPr>
  <p:slideViewPr>
    <p:cSldViewPr>
      <p:cViewPr>
        <p:scale>
          <a:sx n="82" d="100"/>
          <a:sy n="82" d="100"/>
        </p:scale>
        <p:origin x="-10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462BA-5CC3-4EC8-9A0B-2E627CF81F77}" type="datetimeFigureOut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DC2A2-0F92-4A2D-B712-1BC7170A0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4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DC2A2-0F92-4A2D-B712-1BC7170A09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9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DC2A2-0F92-4A2D-B712-1BC7170A09F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49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A5E3-E4E4-4349-8931-6BB7340E6C4A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8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165C-0207-4415-AAB7-2B0A26E90B2D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2E3F-40B0-423B-95FC-E7524B99EB11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3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DA12-A3EC-45A3-A005-24C6118B7F6A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3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FC49-F16C-4099-AAA0-9D3E79522558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82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83E40-9B27-4A71-8726-9E1D940CDB8A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56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A4E1-929C-4483-B343-41C5E79C5426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54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1C607-8A2B-4177-90E1-8387CF1EC33C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7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0C1B-BFF0-4B87-9E80-C77281EE69DF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5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9A78-42E9-437C-A773-D043CC83E67B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7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DAF-3806-4B9C-89DD-F4AE53C1B333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6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2BA9-AA5A-4FA2-9189-1DCF199B7269}" type="datetime1">
              <a:rPr kumimoji="1" lang="ja-JP" altLang="en-US" smtClean="0"/>
              <a:t>2017/2/13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179A-71AD-493A-9F71-EC4649DFD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41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18366" y="1008554"/>
            <a:ext cx="8496944" cy="5170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35971" tIns="45680" rIns="35971" bIns="45680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事業コンソーシアム</a:t>
            </a:r>
            <a:r>
              <a:rPr lang="ja-JP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ja-JP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江川直樹（関西大学環境都市工学部建築学科教授）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公益財団法人　大阪市都市型産業振興センター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公益社団法人　大阪府栄養士会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特定非営利活動</a:t>
            </a:r>
            <a:r>
              <a:rPr lang="zh-TW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国際</a:t>
            </a:r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医療支援</a:t>
            </a:r>
            <a:r>
              <a:rPr lang="zh-TW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機構</a:t>
            </a:r>
            <a:endParaRPr lang="en-US" altLang="zh-TW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株式会社　タニタヘルスリンク　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株式会社　辻料理教育研究所（辻調グループ）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zh-TW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公益財団法人　都市活力研究所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社会医療法人大道会　森之宮病院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どきり医療と介護のまちづくり株式会社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</a:t>
            </a:r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五十音</a:t>
            </a:r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：平成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月現在</a:t>
            </a:r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07504" y="161848"/>
            <a:ext cx="8856984" cy="530848"/>
          </a:xfrm>
          <a:prstGeom prst="rect">
            <a:avLst/>
          </a:prstGeom>
          <a:gradFill>
            <a:gsLst>
              <a:gs pos="0">
                <a:srgbClr val="A3BCE6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生涯活躍のまち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スマートエイジング・シティ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地方創生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戦略事業推進体制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1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09414" y="171452"/>
            <a:ext cx="8325172" cy="360040"/>
          </a:xfrm>
          <a:prstGeom prst="rect">
            <a:avLst/>
          </a:prstGeom>
          <a:gradFill>
            <a:gsLst>
              <a:gs pos="0">
                <a:srgbClr val="A3BCE6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推進体制に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ついて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Rectangle 133"/>
          <p:cNvSpPr>
            <a:spLocks noChangeArrowheads="1"/>
          </p:cNvSpPr>
          <p:nvPr/>
        </p:nvSpPr>
        <p:spPr bwMode="auto">
          <a:xfrm>
            <a:off x="3556000" y="2095500"/>
            <a:ext cx="3556000" cy="1155700"/>
          </a:xfrm>
          <a:prstGeom prst="rect">
            <a:avLst/>
          </a:prstGeom>
          <a:noFill/>
          <a:ln w="9525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5" name="Rectangle 132"/>
          <p:cNvSpPr>
            <a:spLocks noChangeArrowheads="1"/>
          </p:cNvSpPr>
          <p:nvPr/>
        </p:nvSpPr>
        <p:spPr bwMode="auto">
          <a:xfrm>
            <a:off x="74613" y="2270125"/>
            <a:ext cx="2171700" cy="627063"/>
          </a:xfrm>
          <a:prstGeom prst="rect">
            <a:avLst/>
          </a:prstGeom>
          <a:noFill/>
          <a:ln w="9525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6" name="Text Box 128"/>
          <p:cNvSpPr txBox="1">
            <a:spLocks noChangeArrowheads="1"/>
          </p:cNvSpPr>
          <p:nvPr/>
        </p:nvSpPr>
        <p:spPr bwMode="auto">
          <a:xfrm>
            <a:off x="3717925" y="2359025"/>
            <a:ext cx="3206750" cy="314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事</a:t>
            </a:r>
            <a:r>
              <a:rPr lang="ja-JP" altLang="en-US" sz="1400">
                <a:solidFill>
                  <a:schemeClr val="bg1"/>
                </a:solidFill>
                <a:ea typeface="HGP創英角ｺﾞｼｯｸUB" pitchFamily="50" charset="-128"/>
              </a:rPr>
              <a:t>　</a:t>
            </a: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業</a:t>
            </a:r>
            <a:r>
              <a:rPr lang="ja-JP" altLang="en-US" sz="1400">
                <a:solidFill>
                  <a:schemeClr val="bg1"/>
                </a:solidFill>
                <a:ea typeface="HGP創英角ｺﾞｼｯｸUB" pitchFamily="50" charset="-128"/>
              </a:rPr>
              <a:t>　</a:t>
            </a: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管</a:t>
            </a:r>
            <a:r>
              <a:rPr lang="ja-JP" altLang="en-US" sz="1400">
                <a:solidFill>
                  <a:schemeClr val="bg1"/>
                </a:solidFill>
                <a:ea typeface="HGP創英角ｺﾞｼｯｸUB" pitchFamily="50" charset="-128"/>
              </a:rPr>
              <a:t>　</a:t>
            </a: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理</a:t>
            </a:r>
            <a:r>
              <a:rPr lang="ja-JP" altLang="en-US" sz="1400">
                <a:solidFill>
                  <a:schemeClr val="bg1"/>
                </a:solidFill>
                <a:ea typeface="HGP創英角ｺﾞｼｯｸUB" pitchFamily="50" charset="-128"/>
              </a:rPr>
              <a:t>　</a:t>
            </a: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法</a:t>
            </a:r>
            <a:r>
              <a:rPr lang="ja-JP" altLang="en-US" sz="1400">
                <a:solidFill>
                  <a:schemeClr val="bg1"/>
                </a:solidFill>
                <a:ea typeface="HGP創英角ｺﾞｼｯｸUB" pitchFamily="50" charset="-128"/>
              </a:rPr>
              <a:t>　</a:t>
            </a:r>
            <a:r>
              <a:rPr lang="zh-TW" altLang="en-US" sz="1400">
                <a:solidFill>
                  <a:schemeClr val="bg1"/>
                </a:solidFill>
                <a:ea typeface="HGP創英角ｺﾞｼｯｸUB" pitchFamily="50" charset="-128"/>
              </a:rPr>
              <a:t>人</a:t>
            </a:r>
          </a:p>
        </p:txBody>
      </p:sp>
      <p:sp>
        <p:nvSpPr>
          <p:cNvPr id="47" name="Text Box 130"/>
          <p:cNvSpPr txBox="1">
            <a:spLocks noChangeArrowheads="1"/>
          </p:cNvSpPr>
          <p:nvPr/>
        </p:nvSpPr>
        <p:spPr bwMode="auto">
          <a:xfrm>
            <a:off x="128588" y="2446338"/>
            <a:ext cx="20653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chemeClr val="accent2"/>
                </a:solidFill>
                <a:ea typeface="HGP創英角ｺﾞｼｯｸUB" pitchFamily="50" charset="-128"/>
              </a:rPr>
              <a:t>民間病院・老人保健施設等</a:t>
            </a:r>
          </a:p>
        </p:txBody>
      </p:sp>
      <p:sp>
        <p:nvSpPr>
          <p:cNvPr id="48" name="Text Box 136"/>
          <p:cNvSpPr txBox="1">
            <a:spLocks noChangeArrowheads="1"/>
          </p:cNvSpPr>
          <p:nvPr/>
        </p:nvSpPr>
        <p:spPr bwMode="auto">
          <a:xfrm>
            <a:off x="3302000" y="4167188"/>
            <a:ext cx="1414463" cy="1046162"/>
          </a:xfrm>
          <a:prstGeom prst="rect">
            <a:avLst/>
          </a:prstGeom>
          <a:solidFill>
            <a:srgbClr val="66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solidFill>
                <a:schemeClr val="bg1"/>
              </a:solidFill>
              <a:ea typeface="HGP創英角ｺﾞｼｯｸUB" pitchFamily="50" charset="-128"/>
            </a:endParaRPr>
          </a:p>
          <a:p>
            <a:pPr algn="dist"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solidFill>
                <a:schemeClr val="bg1"/>
              </a:solidFill>
              <a:ea typeface="HGP創英角ｺﾞｼｯｸUB" pitchFamily="50" charset="-128"/>
            </a:endParaRP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ea typeface="HGP創英角ｺﾞｼｯｸUB" pitchFamily="50" charset="-128"/>
              </a:rPr>
              <a:t>コンソーシアム</a:t>
            </a: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ea typeface="HGP創英角ｺﾞｼｯｸUB" pitchFamily="50" charset="-128"/>
              </a:rPr>
              <a:t>事業推進コア</a:t>
            </a:r>
            <a:r>
              <a:rPr lang="en-US" altLang="ja-JP" sz="2000" dirty="0">
                <a:solidFill>
                  <a:schemeClr val="bg1"/>
                </a:solidFill>
                <a:latin typeface="Arial Black" pitchFamily="34" charset="0"/>
                <a:ea typeface="HGP創英角ｺﾞｼｯｸUB" pitchFamily="50" charset="-128"/>
              </a:rPr>
              <a:t>1</a:t>
            </a:r>
          </a:p>
        </p:txBody>
      </p:sp>
      <p:sp>
        <p:nvSpPr>
          <p:cNvPr id="49" name="Text Box 137"/>
          <p:cNvSpPr txBox="1">
            <a:spLocks noChangeArrowheads="1"/>
          </p:cNvSpPr>
          <p:nvPr/>
        </p:nvSpPr>
        <p:spPr bwMode="auto">
          <a:xfrm>
            <a:off x="5664200" y="4144963"/>
            <a:ext cx="1414463" cy="1046162"/>
          </a:xfrm>
          <a:prstGeom prst="rect">
            <a:avLst/>
          </a:prstGeom>
          <a:solidFill>
            <a:srgbClr val="66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solidFill>
                <a:schemeClr val="bg1"/>
              </a:solidFill>
              <a:ea typeface="HGP創英角ｺﾞｼｯｸUB" pitchFamily="50" charset="-128"/>
            </a:endParaRPr>
          </a:p>
          <a:p>
            <a:pPr algn="dist" eaLnBrk="1" hangingPunct="1">
              <a:spcBef>
                <a:spcPct val="0"/>
              </a:spcBef>
              <a:buFontTx/>
              <a:buNone/>
            </a:pPr>
            <a:endParaRPr lang="en-US" altLang="ja-JP" sz="1400" dirty="0">
              <a:solidFill>
                <a:schemeClr val="bg1"/>
              </a:solidFill>
              <a:ea typeface="HGP創英角ｺﾞｼｯｸUB" pitchFamily="50" charset="-128"/>
            </a:endParaRP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ea typeface="HGP創英角ｺﾞｼｯｸUB" pitchFamily="50" charset="-128"/>
              </a:rPr>
              <a:t>コンソーシアム</a:t>
            </a:r>
          </a:p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ea typeface="HGP創英角ｺﾞｼｯｸUB" pitchFamily="50" charset="-128"/>
              </a:rPr>
              <a:t>事業推進コア</a:t>
            </a:r>
            <a:r>
              <a:rPr lang="en-US" altLang="ja-JP" sz="2000" dirty="0">
                <a:solidFill>
                  <a:schemeClr val="bg1"/>
                </a:solidFill>
                <a:latin typeface="Arial Black" pitchFamily="34" charset="0"/>
                <a:ea typeface="HGP創英角ｺﾞｼｯｸUB" pitchFamily="50" charset="-128"/>
              </a:rPr>
              <a:t>2</a:t>
            </a:r>
          </a:p>
        </p:txBody>
      </p:sp>
      <p:cxnSp>
        <p:nvCxnSpPr>
          <p:cNvPr id="50" name="AutoShape 140"/>
          <p:cNvCxnSpPr>
            <a:cxnSpLocks noChangeShapeType="1"/>
            <a:stCxn id="44" idx="2"/>
            <a:endCxn id="48" idx="0"/>
          </p:cNvCxnSpPr>
          <p:nvPr/>
        </p:nvCxnSpPr>
        <p:spPr bwMode="auto">
          <a:xfrm rot="5400000">
            <a:off x="4213225" y="3046413"/>
            <a:ext cx="915988" cy="1325562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141"/>
          <p:cNvCxnSpPr>
            <a:cxnSpLocks noChangeShapeType="1"/>
            <a:stCxn id="44" idx="2"/>
            <a:endCxn id="49" idx="0"/>
          </p:cNvCxnSpPr>
          <p:nvPr/>
        </p:nvCxnSpPr>
        <p:spPr bwMode="auto">
          <a:xfrm rot="16200000" flipH="1">
            <a:off x="5405437" y="3179763"/>
            <a:ext cx="893763" cy="1036638"/>
          </a:xfrm>
          <a:prstGeom prst="bentConnector3">
            <a:avLst>
              <a:gd name="adj1" fmla="val 51421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tangle 145"/>
          <p:cNvSpPr>
            <a:spLocks noChangeArrowheads="1"/>
          </p:cNvSpPr>
          <p:nvPr/>
        </p:nvSpPr>
        <p:spPr bwMode="auto">
          <a:xfrm>
            <a:off x="2857500" y="1473200"/>
            <a:ext cx="4662488" cy="4179888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3" name="Text Box 135"/>
          <p:cNvSpPr txBox="1">
            <a:spLocks noChangeArrowheads="1"/>
          </p:cNvSpPr>
          <p:nvPr/>
        </p:nvSpPr>
        <p:spPr bwMode="auto">
          <a:xfrm>
            <a:off x="2346325" y="2592388"/>
            <a:ext cx="1098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accent2"/>
                </a:solidFill>
                <a:ea typeface="HG丸ｺﾞｼｯｸM-PRO" pitchFamily="50" charset="-128"/>
              </a:rPr>
              <a:t>医療に関する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accent2"/>
                </a:solidFill>
                <a:ea typeface="HG丸ｺﾞｼｯｸM-PRO" pitchFamily="50" charset="-128"/>
              </a:rPr>
              <a:t>サポート</a:t>
            </a:r>
          </a:p>
        </p:txBody>
      </p:sp>
      <p:sp>
        <p:nvSpPr>
          <p:cNvPr id="54" name="Line 134"/>
          <p:cNvSpPr>
            <a:spLocks noChangeShapeType="1"/>
          </p:cNvSpPr>
          <p:nvPr/>
        </p:nvSpPr>
        <p:spPr bwMode="auto">
          <a:xfrm>
            <a:off x="2320925" y="2552700"/>
            <a:ext cx="11747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" name="Text Box 146"/>
          <p:cNvSpPr txBox="1">
            <a:spLocks noChangeArrowheads="1"/>
          </p:cNvSpPr>
          <p:nvPr/>
        </p:nvSpPr>
        <p:spPr bwMode="auto">
          <a:xfrm>
            <a:off x="3184525" y="1292225"/>
            <a:ext cx="22748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ea typeface="HGP創英角ｺﾞｼｯｸUB" pitchFamily="50" charset="-128"/>
              </a:rPr>
              <a:t>《</a:t>
            </a:r>
            <a:r>
              <a:rPr lang="ja-JP" altLang="en-US" sz="1800" dirty="0">
                <a:solidFill>
                  <a:schemeClr val="accent2"/>
                </a:solidFill>
                <a:ea typeface="HGP創英角ｺﾞｼｯｸUB" pitchFamily="50" charset="-128"/>
              </a:rPr>
              <a:t>事業コンソーシアム</a:t>
            </a:r>
            <a:r>
              <a:rPr lang="en-US" altLang="ja-JP" sz="1800" dirty="0">
                <a:solidFill>
                  <a:schemeClr val="accent2"/>
                </a:solidFill>
                <a:ea typeface="HGP創英角ｺﾞｼｯｸUB" pitchFamily="50" charset="-128"/>
              </a:rPr>
              <a:t>》</a:t>
            </a:r>
            <a:endParaRPr lang="ja-JP" altLang="en-US" sz="1800" dirty="0">
              <a:solidFill>
                <a:schemeClr val="accent2"/>
              </a:solidFill>
              <a:ea typeface="HGP創英角ｺﾞｼｯｸUB" pitchFamily="50" charset="-128"/>
            </a:endParaRPr>
          </a:p>
        </p:txBody>
      </p:sp>
      <p:sp>
        <p:nvSpPr>
          <p:cNvPr id="56" name="Oval 147"/>
          <p:cNvSpPr>
            <a:spLocks noChangeArrowheads="1"/>
          </p:cNvSpPr>
          <p:nvPr/>
        </p:nvSpPr>
        <p:spPr bwMode="auto">
          <a:xfrm>
            <a:off x="3035300" y="5930900"/>
            <a:ext cx="508000" cy="5080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endParaRPr lang="ja-JP" altLang="en-US" sz="1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7" name="Oval 148"/>
          <p:cNvSpPr>
            <a:spLocks noChangeArrowheads="1"/>
          </p:cNvSpPr>
          <p:nvPr/>
        </p:nvSpPr>
        <p:spPr bwMode="auto">
          <a:xfrm>
            <a:off x="3733800" y="5930900"/>
            <a:ext cx="508000" cy="5080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endParaRPr lang="ja-JP" altLang="en-US" sz="1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8" name="Oval 149"/>
          <p:cNvSpPr>
            <a:spLocks noChangeArrowheads="1"/>
          </p:cNvSpPr>
          <p:nvPr/>
        </p:nvSpPr>
        <p:spPr bwMode="auto">
          <a:xfrm>
            <a:off x="4419600" y="5930900"/>
            <a:ext cx="508000" cy="5080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</a:t>
            </a:r>
            <a:endParaRPr lang="ja-JP" altLang="en-US" sz="160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9" name="Oval 150"/>
          <p:cNvSpPr>
            <a:spLocks noChangeArrowheads="1"/>
          </p:cNvSpPr>
          <p:nvPr/>
        </p:nvSpPr>
        <p:spPr bwMode="auto">
          <a:xfrm>
            <a:off x="5853113" y="5905500"/>
            <a:ext cx="508000" cy="5080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D</a:t>
            </a:r>
            <a:endParaRPr lang="ja-JP" altLang="en-US" sz="1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0" name="Oval 151"/>
          <p:cNvSpPr>
            <a:spLocks noChangeArrowheads="1"/>
          </p:cNvSpPr>
          <p:nvPr/>
        </p:nvSpPr>
        <p:spPr bwMode="auto">
          <a:xfrm>
            <a:off x="6516688" y="5905500"/>
            <a:ext cx="508000" cy="5080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E</a:t>
            </a:r>
            <a:endParaRPr lang="ja-JP" altLang="en-US" sz="160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61" name="AutoShape 153"/>
          <p:cNvCxnSpPr>
            <a:cxnSpLocks noChangeShapeType="1"/>
            <a:stCxn id="56" idx="0"/>
            <a:endCxn id="48" idx="2"/>
          </p:cNvCxnSpPr>
          <p:nvPr/>
        </p:nvCxnSpPr>
        <p:spPr bwMode="auto">
          <a:xfrm flipV="1">
            <a:off x="3289300" y="5213350"/>
            <a:ext cx="719138" cy="717550"/>
          </a:xfrm>
          <a:prstGeom prst="straightConnector1">
            <a:avLst/>
          </a:prstGeom>
          <a:noFill/>
          <a:ln w="28575" cap="rnd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AutoShape 154"/>
          <p:cNvCxnSpPr>
            <a:cxnSpLocks noChangeShapeType="1"/>
            <a:stCxn id="57" idx="0"/>
            <a:endCxn id="48" idx="2"/>
          </p:cNvCxnSpPr>
          <p:nvPr/>
        </p:nvCxnSpPr>
        <p:spPr bwMode="auto">
          <a:xfrm flipV="1">
            <a:off x="3987800" y="5213350"/>
            <a:ext cx="20638" cy="717550"/>
          </a:xfrm>
          <a:prstGeom prst="straightConnector1">
            <a:avLst/>
          </a:prstGeom>
          <a:noFill/>
          <a:ln w="28575" cap="rnd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AutoShape 155"/>
          <p:cNvCxnSpPr>
            <a:cxnSpLocks noChangeShapeType="1"/>
            <a:stCxn id="58" idx="0"/>
            <a:endCxn id="48" idx="2"/>
          </p:cNvCxnSpPr>
          <p:nvPr/>
        </p:nvCxnSpPr>
        <p:spPr bwMode="auto">
          <a:xfrm flipH="1" flipV="1">
            <a:off x="4008438" y="5213350"/>
            <a:ext cx="665162" cy="717550"/>
          </a:xfrm>
          <a:prstGeom prst="straightConnector1">
            <a:avLst/>
          </a:prstGeom>
          <a:noFill/>
          <a:ln w="28575" cap="rnd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AutoShape 156"/>
          <p:cNvCxnSpPr>
            <a:cxnSpLocks noChangeShapeType="1"/>
          </p:cNvCxnSpPr>
          <p:nvPr/>
        </p:nvCxnSpPr>
        <p:spPr bwMode="auto">
          <a:xfrm flipV="1">
            <a:off x="6113463" y="5210175"/>
            <a:ext cx="207962" cy="720725"/>
          </a:xfrm>
          <a:prstGeom prst="straightConnector1">
            <a:avLst/>
          </a:prstGeom>
          <a:noFill/>
          <a:ln w="28575" cap="rnd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157"/>
          <p:cNvCxnSpPr>
            <a:cxnSpLocks noChangeShapeType="1"/>
          </p:cNvCxnSpPr>
          <p:nvPr/>
        </p:nvCxnSpPr>
        <p:spPr bwMode="auto">
          <a:xfrm flipH="1" flipV="1">
            <a:off x="6318250" y="5197475"/>
            <a:ext cx="477838" cy="720725"/>
          </a:xfrm>
          <a:prstGeom prst="straightConnector1">
            <a:avLst/>
          </a:prstGeom>
          <a:noFill/>
          <a:ln w="28575" cap="rnd">
            <a:solidFill>
              <a:srgbClr val="007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Rectangle 158"/>
          <p:cNvSpPr>
            <a:spLocks noChangeArrowheads="1"/>
          </p:cNvSpPr>
          <p:nvPr/>
        </p:nvSpPr>
        <p:spPr bwMode="auto">
          <a:xfrm>
            <a:off x="2819400" y="5778500"/>
            <a:ext cx="4700588" cy="762000"/>
          </a:xfrm>
          <a:prstGeom prst="rect">
            <a:avLst/>
          </a:prstGeom>
          <a:noFill/>
          <a:ln w="9525">
            <a:solidFill>
              <a:srgbClr val="0070C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67" name="Text Box 159"/>
          <p:cNvSpPr txBox="1">
            <a:spLocks noChangeArrowheads="1"/>
          </p:cNvSpPr>
          <p:nvPr/>
        </p:nvSpPr>
        <p:spPr bwMode="auto">
          <a:xfrm>
            <a:off x="4418013" y="6435725"/>
            <a:ext cx="1895475" cy="27463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ea typeface="HGP創英角ｺﾞｼｯｸUB" pitchFamily="50" charset="-128"/>
              </a:rPr>
              <a:t>外注業者・実施団体群</a:t>
            </a:r>
          </a:p>
        </p:txBody>
      </p:sp>
      <p:sp>
        <p:nvSpPr>
          <p:cNvPr id="68" name="Text Box 160"/>
          <p:cNvSpPr txBox="1">
            <a:spLocks noChangeArrowheads="1"/>
          </p:cNvSpPr>
          <p:nvPr/>
        </p:nvSpPr>
        <p:spPr bwMode="auto">
          <a:xfrm>
            <a:off x="73025" y="3584049"/>
            <a:ext cx="2176463" cy="276999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ea typeface="HGP創英角ｺﾞｼｯｸUB" pitchFamily="50" charset="-128"/>
              </a:rPr>
              <a:t>■外部ナレッジ＆</a:t>
            </a:r>
            <a:r>
              <a:rPr lang="ja-JP" altLang="en-US" sz="1200" dirty="0" smtClean="0">
                <a:ea typeface="HGP創英角ｺﾞｼｯｸUB" pitchFamily="50" charset="-128"/>
              </a:rPr>
              <a:t>サポーター</a:t>
            </a:r>
            <a:endParaRPr lang="ja-JP" altLang="en-US" sz="1200" dirty="0">
              <a:ea typeface="HGP創英角ｺﾞｼｯｸUB" pitchFamily="50" charset="-128"/>
            </a:endParaRPr>
          </a:p>
        </p:txBody>
      </p:sp>
      <p:sp>
        <p:nvSpPr>
          <p:cNvPr id="69" name="AutoShape 161"/>
          <p:cNvSpPr>
            <a:spLocks noChangeArrowheads="1"/>
          </p:cNvSpPr>
          <p:nvPr/>
        </p:nvSpPr>
        <p:spPr bwMode="auto">
          <a:xfrm>
            <a:off x="2286000" y="3429000"/>
            <a:ext cx="520700" cy="495300"/>
          </a:xfrm>
          <a:prstGeom prst="rightArrow">
            <a:avLst>
              <a:gd name="adj1" fmla="val 50000"/>
              <a:gd name="adj2" fmla="val 26282"/>
            </a:avLst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70" name="Text Box 163"/>
          <p:cNvSpPr txBox="1">
            <a:spLocks noChangeArrowheads="1"/>
          </p:cNvSpPr>
          <p:nvPr/>
        </p:nvSpPr>
        <p:spPr bwMode="auto">
          <a:xfrm>
            <a:off x="2342118" y="3920569"/>
            <a:ext cx="369332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ea typeface="HGP創英角ｺﾞｼｯｸUB" pitchFamily="50" charset="-128"/>
              </a:rPr>
              <a:t>各種連携・協力</a:t>
            </a:r>
          </a:p>
        </p:txBody>
      </p:sp>
      <p:sp>
        <p:nvSpPr>
          <p:cNvPr id="71" name="Text Box 164"/>
          <p:cNvSpPr txBox="1">
            <a:spLocks noChangeArrowheads="1"/>
          </p:cNvSpPr>
          <p:nvPr/>
        </p:nvSpPr>
        <p:spPr bwMode="auto">
          <a:xfrm>
            <a:off x="5767388" y="2913063"/>
            <a:ext cx="12618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ea typeface="HG丸ｺﾞｼｯｸM-PRO" pitchFamily="50" charset="-128"/>
              </a:rPr>
              <a:t>事業総予算管理</a:t>
            </a:r>
          </a:p>
        </p:txBody>
      </p:sp>
      <p:sp>
        <p:nvSpPr>
          <p:cNvPr id="72" name="Text Box 165"/>
          <p:cNvSpPr txBox="1">
            <a:spLocks noChangeArrowheads="1"/>
          </p:cNvSpPr>
          <p:nvPr/>
        </p:nvSpPr>
        <p:spPr bwMode="auto">
          <a:xfrm>
            <a:off x="3208338" y="5210175"/>
            <a:ext cx="158432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ea typeface="HG丸ｺﾞｼｯｸM-PRO" pitchFamily="50" charset="-128"/>
              </a:rPr>
              <a:t>事業部分予算管理</a:t>
            </a:r>
          </a:p>
        </p:txBody>
      </p:sp>
      <p:sp>
        <p:nvSpPr>
          <p:cNvPr id="73" name="Text Box 175"/>
          <p:cNvSpPr txBox="1">
            <a:spLocks noChangeArrowheads="1"/>
          </p:cNvSpPr>
          <p:nvPr/>
        </p:nvSpPr>
        <p:spPr bwMode="auto">
          <a:xfrm>
            <a:off x="5697538" y="563563"/>
            <a:ext cx="17319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solidFill>
                  <a:schemeClr val="accent2"/>
                </a:solidFill>
                <a:ea typeface="HG丸ｺﾞｼｯｸM-PRO" pitchFamily="50" charset="-128"/>
              </a:rPr>
              <a:t>補助金交付</a:t>
            </a:r>
            <a:endParaRPr lang="en-US" altLang="ja-JP" sz="1200" b="1">
              <a:solidFill>
                <a:schemeClr val="accent2"/>
              </a:solidFill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solidFill>
                  <a:schemeClr val="accent2"/>
                </a:solidFill>
                <a:ea typeface="HG丸ｺﾞｼｯｸM-PRO" pitchFamily="50" charset="-128"/>
              </a:rPr>
              <a:t>補助金事業実績報告</a:t>
            </a:r>
          </a:p>
        </p:txBody>
      </p:sp>
      <p:pic>
        <p:nvPicPr>
          <p:cNvPr id="74" name="Picture 177" descr="osakapref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850" y="577851"/>
            <a:ext cx="6223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Text Box 165"/>
          <p:cNvSpPr txBox="1">
            <a:spLocks noChangeArrowheads="1"/>
          </p:cNvSpPr>
          <p:nvPr/>
        </p:nvSpPr>
        <p:spPr bwMode="auto">
          <a:xfrm>
            <a:off x="5526088" y="5168900"/>
            <a:ext cx="158591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ea typeface="HG丸ｺﾞｼｯｸM-PRO" pitchFamily="50" charset="-128"/>
              </a:rPr>
              <a:t>事業部分予算管理</a:t>
            </a:r>
          </a:p>
        </p:txBody>
      </p:sp>
      <p:cxnSp>
        <p:nvCxnSpPr>
          <p:cNvPr id="76" name="直線矢印コネクタ 75"/>
          <p:cNvCxnSpPr/>
          <p:nvPr/>
        </p:nvCxnSpPr>
        <p:spPr>
          <a:xfrm flipH="1">
            <a:off x="4927600" y="795338"/>
            <a:ext cx="7366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5651500" y="793750"/>
            <a:ext cx="0" cy="156527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下矢印 77"/>
          <p:cNvSpPr/>
          <p:nvPr/>
        </p:nvSpPr>
        <p:spPr>
          <a:xfrm>
            <a:off x="4686300" y="5480050"/>
            <a:ext cx="1095375" cy="530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Text Box 144"/>
          <p:cNvSpPr txBox="1">
            <a:spLocks noChangeArrowheads="1"/>
          </p:cNvSpPr>
          <p:nvPr/>
        </p:nvSpPr>
        <p:spPr bwMode="auto">
          <a:xfrm>
            <a:off x="4598144" y="5513388"/>
            <a:ext cx="12700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ea typeface="HG丸ｺﾞｼｯｸM-PRO" pitchFamily="50" charset="-128"/>
              </a:rPr>
              <a:t>発注</a:t>
            </a:r>
          </a:p>
        </p:txBody>
      </p:sp>
      <p:sp>
        <p:nvSpPr>
          <p:cNvPr id="80" name="Text Box 164"/>
          <p:cNvSpPr txBox="1">
            <a:spLocks noChangeArrowheads="1"/>
          </p:cNvSpPr>
          <p:nvPr/>
        </p:nvSpPr>
        <p:spPr bwMode="auto">
          <a:xfrm>
            <a:off x="3759200" y="2647950"/>
            <a:ext cx="31654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ea typeface="HG丸ｺﾞｼｯｸM-PRO" pitchFamily="50" charset="-128"/>
              </a:rPr>
              <a:t>よどきり医療と介護のまちづくり㈱</a:t>
            </a:r>
          </a:p>
        </p:txBody>
      </p:sp>
      <p:sp>
        <p:nvSpPr>
          <p:cNvPr id="81" name="Text Box 164"/>
          <p:cNvSpPr txBox="1">
            <a:spLocks noChangeArrowheads="1"/>
          </p:cNvSpPr>
          <p:nvPr/>
        </p:nvSpPr>
        <p:spPr bwMode="auto">
          <a:xfrm>
            <a:off x="3281363" y="4284663"/>
            <a:ext cx="1439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ea typeface="HG丸ｺﾞｼｯｸM-PRO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ea typeface="HG丸ｺﾞｼｯｸM-PRO" pitchFamily="50" charset="-128"/>
              </a:rPr>
              <a:t>お達者グルメ</a:t>
            </a:r>
            <a:r>
              <a:rPr lang="en-US" altLang="ja-JP" sz="1200" dirty="0">
                <a:solidFill>
                  <a:schemeClr val="bg1"/>
                </a:solidFill>
                <a:ea typeface="HG丸ｺﾞｼｯｸM-PRO" pitchFamily="50" charset="-128"/>
              </a:rPr>
              <a:t>】</a:t>
            </a:r>
          </a:p>
        </p:txBody>
      </p:sp>
      <p:sp>
        <p:nvSpPr>
          <p:cNvPr id="82" name="Text Box 164"/>
          <p:cNvSpPr txBox="1">
            <a:spLocks noChangeArrowheads="1"/>
          </p:cNvSpPr>
          <p:nvPr/>
        </p:nvSpPr>
        <p:spPr bwMode="auto">
          <a:xfrm>
            <a:off x="5649913" y="4192588"/>
            <a:ext cx="14398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ea typeface="HG丸ｺﾞｼｯｸM-PRO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ea typeface="HG丸ｺﾞｼｯｸM-PRO" pitchFamily="50" charset="-128"/>
              </a:rPr>
              <a:t>まちケアラボ＆お達者ドック</a:t>
            </a:r>
            <a:r>
              <a:rPr lang="en-US" altLang="ja-JP" sz="1200" dirty="0">
                <a:solidFill>
                  <a:schemeClr val="bg1"/>
                </a:solidFill>
                <a:ea typeface="HG丸ｺﾞｼｯｸM-PRO" pitchFamily="50" charset="-128"/>
              </a:rPr>
              <a:t>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179A-71AD-493A-9F71-EC4649DFD07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01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110</Words>
  <Application>Microsoft Office PowerPoint</Application>
  <PresentationFormat>画面に合わせる (4:3)</PresentationFormat>
  <Paragraphs>49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スマートエイジング・シティ地方創生戦略 『食の視点を通じた新たな「ご近所経済圏」の創出』事業コンソーシアム（仮称）発足会 ー説明資料ー</dc:title>
  <dc:creator>HOSTNAME</dc:creator>
  <cp:lastModifiedBy>HOSTNAME</cp:lastModifiedBy>
  <cp:revision>41</cp:revision>
  <cp:lastPrinted>2016-05-26T07:56:26Z</cp:lastPrinted>
  <dcterms:created xsi:type="dcterms:W3CDTF">2016-05-26T05:59:12Z</dcterms:created>
  <dcterms:modified xsi:type="dcterms:W3CDTF">2017-02-13T06:07:56Z</dcterms:modified>
</cp:coreProperties>
</file>