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Lst>
  <p:sldSz cx="6858000" cy="9144000" type="screen4x3"/>
  <p:notesSz cx="6646863" cy="97774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FFFF99"/>
    <a:srgbClr val="CCFF66"/>
    <a:srgbClr val="99FF66"/>
    <a:srgbClr val="FFFF00"/>
    <a:srgbClr val="33CC33"/>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68" autoAdjust="0"/>
    <p:restoredTop sz="94660"/>
  </p:normalViewPr>
  <p:slideViewPr>
    <p:cSldViewPr snapToGrid="0">
      <p:cViewPr>
        <p:scale>
          <a:sx n="100" d="100"/>
          <a:sy n="100" d="100"/>
        </p:scale>
        <p:origin x="-1548" y="247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FA06D25D-D7AF-475E-94FA-10F5199F8463}" type="datetimeFigureOut">
              <a:rPr lang="ja-JP" altLang="en-US"/>
              <a:pPr>
                <a:defRPr/>
              </a:pPr>
              <a:t>2017/10/23</a:t>
            </a:fld>
            <a:endParaRPr lang="ja-JP" altLang="en-US" dirty="0"/>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86FB8DD4-D065-4ED3-8162-3E9DCCA78C00}"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FFD80DE6-8076-4BAE-9188-663FAF74DFCE}" type="datetimeFigureOut">
              <a:rPr lang="ja-JP" altLang="en-US"/>
              <a:pPr>
                <a:defRPr/>
              </a:pPr>
              <a:t>2017/10/23</a:t>
            </a:fld>
            <a:endParaRPr lang="ja-JP" altLang="en-US" dirty="0"/>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BA3BA4A1-C678-43EE-9B38-734975BB41BA}"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0F413DC8-1B04-4E67-AFB1-178B4E950EBE}" type="datetimeFigureOut">
              <a:rPr lang="ja-JP" altLang="en-US"/>
              <a:pPr>
                <a:defRPr/>
              </a:pPr>
              <a:t>2017/10/23</a:t>
            </a:fld>
            <a:endParaRPr lang="ja-JP" altLang="en-US" dirty="0"/>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617DFDA1-AEF9-4D1A-9EAE-FCD85D6CE090}"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0B330242-3FDC-4F1F-8F3B-4ED51FD84392}" type="datetimeFigureOut">
              <a:rPr lang="ja-JP" altLang="en-US"/>
              <a:pPr>
                <a:defRPr/>
              </a:pPr>
              <a:t>2017/10/23</a:t>
            </a:fld>
            <a:endParaRPr lang="ja-JP" altLang="en-US" dirty="0"/>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67FAF84B-D4BB-4372-89EE-302E1D2A7A54}"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3F512E99-C256-4272-B103-03E131B134D7}" type="datetimeFigureOut">
              <a:rPr lang="ja-JP" altLang="en-US"/>
              <a:pPr>
                <a:defRPr/>
              </a:pPr>
              <a:t>2017/10/23</a:t>
            </a:fld>
            <a:endParaRPr lang="ja-JP" altLang="en-US" dirty="0"/>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30A3CF0D-4EE2-4B96-94CD-A30C9C12F3CA}" type="slidenum">
              <a:rPr lang="ja-JP" altLang="en-US"/>
              <a:pPr>
                <a:defRPr/>
              </a:pPr>
              <a: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C22BF880-2DDF-4B0F-AA53-44C6B108F509}" type="datetimeFigureOut">
              <a:rPr lang="ja-JP" altLang="en-US"/>
              <a:pPr>
                <a:defRPr/>
              </a:pPr>
              <a:t>2017/10/23</a:t>
            </a:fld>
            <a:endParaRPr lang="ja-JP" altLang="en-US" dirty="0"/>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A8494340-42FC-475E-9306-3F334E838EF7}" type="slidenum">
              <a:rPr lang="ja-JP" altLang="en-US"/>
              <a:pPr>
                <a:defRPr/>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20D88C2D-AAF0-48D3-A9C0-695A4CA818E1}" type="datetimeFigureOut">
              <a:rPr lang="ja-JP" altLang="en-US"/>
              <a:pPr>
                <a:defRPr/>
              </a:pPr>
              <a:t>2017/10/23</a:t>
            </a:fld>
            <a:endParaRPr lang="ja-JP" altLang="en-US" dirty="0"/>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4234F295-2C41-4E9E-8282-ECA27E4E80D0}" type="slidenum">
              <a:rPr lang="ja-JP" altLang="en-US"/>
              <a:pPr>
                <a:defRPr/>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46996358-7992-4DF8-8C77-DEF576392D12}" type="datetimeFigureOut">
              <a:rPr lang="ja-JP" altLang="en-US"/>
              <a:pPr>
                <a:defRPr/>
              </a:pPr>
              <a:t>2017/10/23</a:t>
            </a:fld>
            <a:endParaRPr lang="ja-JP" altLang="en-US" dirty="0"/>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05AF8AB5-8E1A-4247-8092-55B52AE14CA5}"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48D15F-77D8-4BA3-AA50-8380BCD6DD8C}" type="datetimeFigureOut">
              <a:rPr lang="ja-JP" altLang="en-US"/>
              <a:pPr>
                <a:defRPr/>
              </a:pPr>
              <a:t>2017/10/23</a:t>
            </a:fld>
            <a:endParaRPr lang="ja-JP" altLang="en-US" dirty="0"/>
          </a:p>
        </p:txBody>
      </p:sp>
      <p:sp>
        <p:nvSpPr>
          <p:cNvPr id="3" name="Footer Placeholder 4"/>
          <p:cNvSpPr>
            <a:spLocks noGrp="1"/>
          </p:cNvSpPr>
          <p:nvPr>
            <p:ph type="ftr" sz="quarter" idx="11"/>
          </p:nvPr>
        </p:nvSpPr>
        <p:spPr/>
        <p:txBody>
          <a:bodyPr/>
          <a:lstStyle>
            <a:lvl1pPr>
              <a:defRPr/>
            </a:lvl1pPr>
          </a:lstStyle>
          <a:p>
            <a:pPr>
              <a:defRPr/>
            </a:pPr>
            <a:endParaRPr lang="ja-JP" altLang="en-US"/>
          </a:p>
        </p:txBody>
      </p:sp>
      <p:sp>
        <p:nvSpPr>
          <p:cNvPr id="4" name="Slide Number Placeholder 5"/>
          <p:cNvSpPr>
            <a:spLocks noGrp="1"/>
          </p:cNvSpPr>
          <p:nvPr>
            <p:ph type="sldNum" sz="quarter" idx="12"/>
          </p:nvPr>
        </p:nvSpPr>
        <p:spPr/>
        <p:txBody>
          <a:bodyPr/>
          <a:lstStyle>
            <a:lvl1pPr>
              <a:defRPr/>
            </a:lvl1pPr>
          </a:lstStyle>
          <a:p>
            <a:pPr>
              <a:defRPr/>
            </a:pPr>
            <a:fld id="{4F1932C2-4B75-4D6B-A53C-B77E51B7E9D1}"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DC755209-F881-424C-9623-FDEF35F4F71A}" type="datetimeFigureOut">
              <a:rPr lang="ja-JP" altLang="en-US"/>
              <a:pPr>
                <a:defRPr/>
              </a:pPr>
              <a:t>2017/10/23</a:t>
            </a:fld>
            <a:endParaRPr lang="ja-JP" altLang="en-US" dirty="0"/>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E745DD56-19A3-446D-8593-FF0661C9FE86}"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dirty="0" smtClean="0"/>
              <a:t>図を追加</a:t>
            </a:r>
            <a:endParaRPr lang="en-US" noProof="0"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D6D4B8F0-423A-4D84-A5D4-D2E00B6FB3C4}" type="datetimeFigureOut">
              <a:rPr lang="ja-JP" altLang="en-US"/>
              <a:pPr>
                <a:defRPr/>
              </a:pPr>
              <a:t>2017/10/23</a:t>
            </a:fld>
            <a:endParaRPr lang="ja-JP" altLang="en-US" dirty="0"/>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0F243174-7764-4BEA-B41C-5D34F038CE3F}"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71488" y="487363"/>
            <a:ext cx="5915025" cy="1766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smtClean="0"/>
          </a:p>
        </p:txBody>
      </p:sp>
      <p:sp>
        <p:nvSpPr>
          <p:cNvPr id="1027" name="Text Placeholder 2"/>
          <p:cNvSpPr>
            <a:spLocks noGrp="1"/>
          </p:cNvSpPr>
          <p:nvPr>
            <p:ph type="body" idx="1"/>
          </p:nvPr>
        </p:nvSpPr>
        <p:spPr bwMode="auto">
          <a:xfrm>
            <a:off x="471488" y="2433638"/>
            <a:ext cx="5915025" cy="5802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4" name="Date Placeholder 3"/>
          <p:cNvSpPr>
            <a:spLocks noGrp="1"/>
          </p:cNvSpPr>
          <p:nvPr>
            <p:ph type="dt" sz="half" idx="2"/>
          </p:nvPr>
        </p:nvSpPr>
        <p:spPr>
          <a:xfrm>
            <a:off x="471488" y="8475663"/>
            <a:ext cx="1543050" cy="48577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ea typeface="+mn-ea"/>
              </a:defRPr>
            </a:lvl1pPr>
          </a:lstStyle>
          <a:p>
            <a:pPr>
              <a:defRPr/>
            </a:pPr>
            <a:fld id="{C7F0FB72-B745-4362-85DD-FEFBCB377999}" type="datetimeFigureOut">
              <a:rPr lang="ja-JP" altLang="en-US"/>
              <a:pPr>
                <a:defRPr/>
              </a:pPr>
              <a:t>2017/10/23</a:t>
            </a:fld>
            <a:endParaRPr lang="ja-JP" altLang="en-US" dirty="0"/>
          </a:p>
        </p:txBody>
      </p:sp>
      <p:sp>
        <p:nvSpPr>
          <p:cNvPr id="5" name="Footer Placeholder 4"/>
          <p:cNvSpPr>
            <a:spLocks noGrp="1"/>
          </p:cNvSpPr>
          <p:nvPr>
            <p:ph type="ftr" sz="quarter" idx="3"/>
          </p:nvPr>
        </p:nvSpPr>
        <p:spPr>
          <a:xfrm>
            <a:off x="2271713" y="8475663"/>
            <a:ext cx="2314575" cy="485775"/>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4843463" y="8475663"/>
            <a:ext cx="1543050" cy="48577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ea typeface="+mn-ea"/>
              </a:defRPr>
            </a:lvl1pPr>
          </a:lstStyle>
          <a:p>
            <a:pPr>
              <a:defRPr/>
            </a:pPr>
            <a:fld id="{3080E877-951B-497E-BDEB-D03168B120CC}"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a:ea typeface="ＭＳ Ｐゴシック"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a:ea typeface="ＭＳ Ｐゴシック"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a:ea typeface="ＭＳ Ｐゴシック"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a:ea typeface="ＭＳ Ｐゴシック" charset="-128"/>
        </a:defRPr>
      </a:lvl5pPr>
      <a:lvl6pPr marL="457200" algn="l" defTabSz="685800" rtl="0" fontAlgn="base">
        <a:lnSpc>
          <a:spcPct val="90000"/>
        </a:lnSpc>
        <a:spcBef>
          <a:spcPct val="0"/>
        </a:spcBef>
        <a:spcAft>
          <a:spcPct val="0"/>
        </a:spcAft>
        <a:defRPr kumimoji="1" sz="3300">
          <a:solidFill>
            <a:schemeClr val="tx1"/>
          </a:solidFill>
          <a:latin typeface="Calibri Light"/>
          <a:ea typeface="ＭＳ Ｐゴシック" charset="-128"/>
        </a:defRPr>
      </a:lvl6pPr>
      <a:lvl7pPr marL="914400" algn="l" defTabSz="685800" rtl="0" fontAlgn="base">
        <a:lnSpc>
          <a:spcPct val="90000"/>
        </a:lnSpc>
        <a:spcBef>
          <a:spcPct val="0"/>
        </a:spcBef>
        <a:spcAft>
          <a:spcPct val="0"/>
        </a:spcAft>
        <a:defRPr kumimoji="1" sz="3300">
          <a:solidFill>
            <a:schemeClr val="tx1"/>
          </a:solidFill>
          <a:latin typeface="Calibri Light"/>
          <a:ea typeface="ＭＳ Ｐゴシック" charset="-128"/>
        </a:defRPr>
      </a:lvl7pPr>
      <a:lvl8pPr marL="1371600" algn="l" defTabSz="685800" rtl="0" fontAlgn="base">
        <a:lnSpc>
          <a:spcPct val="90000"/>
        </a:lnSpc>
        <a:spcBef>
          <a:spcPct val="0"/>
        </a:spcBef>
        <a:spcAft>
          <a:spcPct val="0"/>
        </a:spcAft>
        <a:defRPr kumimoji="1" sz="3300">
          <a:solidFill>
            <a:schemeClr val="tx1"/>
          </a:solidFill>
          <a:latin typeface="Calibri Light"/>
          <a:ea typeface="ＭＳ Ｐゴシック" charset="-128"/>
        </a:defRPr>
      </a:lvl8pPr>
      <a:lvl9pPr marL="1828800" algn="l" defTabSz="685800" rtl="0" fontAlgn="base">
        <a:lnSpc>
          <a:spcPct val="90000"/>
        </a:lnSpc>
        <a:spcBef>
          <a:spcPct val="0"/>
        </a:spcBef>
        <a:spcAft>
          <a:spcPct val="0"/>
        </a:spcAft>
        <a:defRPr kumimoji="1" sz="3300">
          <a:solidFill>
            <a:schemeClr val="tx1"/>
          </a:solidFill>
          <a:latin typeface="Calibri Light"/>
          <a:ea typeface="ＭＳ Ｐゴシック" charset="-128"/>
        </a:defRPr>
      </a:lvl9pPr>
    </p:titleStyle>
    <p:body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hyperlink" Target="mailto:TanabeH@mbox.pref.osaka.lg.jp"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hyperlink" Target="http://nankadai.com/" TargetMode="Externa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2" Type="http://schemas.openxmlformats.org/officeDocument/2006/relationships/hyperlink" Target="mailto:TanabeH@mbox.pref.osaka.lg.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0" y="187325"/>
            <a:ext cx="6858000" cy="177800"/>
          </a:xfrm>
          <a:prstGeom prst="rect">
            <a:avLst/>
          </a:prstGeom>
          <a:solidFill>
            <a:srgbClr val="CCFF66"/>
          </a:solidFill>
          <a:ln w="12700" algn="ctr">
            <a:noFill/>
            <a:miter lim="800000"/>
            <a:headEnd/>
            <a:tailEnd/>
          </a:ln>
        </p:spPr>
        <p:txBody>
          <a:bodyPr anchor="ctr"/>
          <a:lstStyle/>
          <a:p>
            <a:pPr fontAlgn="auto">
              <a:spcBef>
                <a:spcPts val="0"/>
              </a:spcBef>
              <a:spcAft>
                <a:spcPts val="0"/>
              </a:spcAft>
              <a:defRPr/>
            </a:pPr>
            <a:endParaRPr lang="ja-JP" altLang="en-US" sz="1000" b="1" dirty="0">
              <a:solidFill>
                <a:schemeClr val="lt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額縁 5"/>
          <p:cNvSpPr>
            <a:spLocks noChangeArrowheads="1"/>
          </p:cNvSpPr>
          <p:nvPr/>
        </p:nvSpPr>
        <p:spPr bwMode="auto">
          <a:xfrm>
            <a:off x="0" y="9526"/>
            <a:ext cx="6858000" cy="355600"/>
          </a:xfrm>
          <a:prstGeom prst="bevel">
            <a:avLst>
              <a:gd name="adj" fmla="val 7598"/>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algn="ctr"/>
            <a:r>
              <a:rPr lang="ja-JP" altLang="en-US" sz="1900" b="1" dirty="0">
                <a:solidFill>
                  <a:schemeClr val="bg1"/>
                </a:solidFill>
                <a:effectLst>
                  <a:outerShdw blurRad="38100" dist="38100" dir="2700000" algn="tl">
                    <a:srgbClr val="000000"/>
                  </a:outerShdw>
                </a:effectLst>
                <a:latin typeface="Meiryo UI" pitchFamily="50" charset="-128"/>
                <a:ea typeface="Meiryo UI" pitchFamily="50" charset="-128"/>
                <a:cs typeface="Meiryo UI" pitchFamily="50" charset="-128"/>
              </a:rPr>
              <a:t>スマートエイジング・シティ具体化</a:t>
            </a:r>
            <a:r>
              <a:rPr lang="ja-JP" altLang="en-US" sz="1900" b="1" dirty="0" smtClean="0">
                <a:solidFill>
                  <a:schemeClr val="bg1"/>
                </a:solidFill>
                <a:effectLst>
                  <a:outerShdw blurRad="38100" dist="38100" dir="2700000" algn="tl">
                    <a:srgbClr val="000000"/>
                  </a:outerShdw>
                </a:effectLst>
                <a:latin typeface="Meiryo UI" pitchFamily="50" charset="-128"/>
                <a:ea typeface="Meiryo UI" pitchFamily="50" charset="-128"/>
                <a:cs typeface="Meiryo UI" pitchFamily="50" charset="-128"/>
              </a:rPr>
              <a:t>手法セミナー＆３地域見学ツアー</a:t>
            </a:r>
            <a:endParaRPr lang="en-US" altLang="ja-JP" sz="1900" b="1" dirty="0" smtClean="0">
              <a:solidFill>
                <a:schemeClr val="bg1"/>
              </a:solidFill>
              <a:effectLst>
                <a:outerShdw blurRad="38100" dist="38100" dir="2700000" algn="tl">
                  <a:srgbClr val="000000"/>
                </a:outerShdw>
              </a:effectLst>
              <a:latin typeface="Meiryo UI" pitchFamily="50" charset="-128"/>
              <a:ea typeface="Meiryo UI" pitchFamily="50" charset="-128"/>
              <a:cs typeface="Meiryo UI" pitchFamily="50" charset="-128"/>
            </a:endParaRPr>
          </a:p>
        </p:txBody>
      </p:sp>
      <p:sp>
        <p:nvSpPr>
          <p:cNvPr id="13316" name="テキスト ボックス 7"/>
          <p:cNvSpPr txBox="1">
            <a:spLocks noChangeArrowheads="1"/>
          </p:cNvSpPr>
          <p:nvPr/>
        </p:nvSpPr>
        <p:spPr bwMode="auto">
          <a:xfrm>
            <a:off x="-1" y="1936651"/>
            <a:ext cx="6857998" cy="5386090"/>
          </a:xfrm>
          <a:prstGeom prst="rect">
            <a:avLst/>
          </a:prstGeom>
          <a:solidFill>
            <a:srgbClr val="FFFFCC"/>
          </a:solidFill>
          <a:ln w="9525">
            <a:solidFill>
              <a:schemeClr val="tx1"/>
            </a:solidFill>
            <a:prstDash val="dash"/>
            <a:miter lim="800000"/>
            <a:headEnd/>
            <a:tailEnd/>
          </a:ln>
        </p:spPr>
        <p:txBody>
          <a:bodyPr wrap="square" anchor="ctr">
            <a:spAutoFit/>
          </a:bodyPr>
          <a:lstStyle/>
          <a:p>
            <a:r>
              <a:rPr lang="en-US" altLang="ja-JP" sz="1100" b="1" dirty="0" smtClean="0">
                <a:latin typeface="Meiryo UI" pitchFamily="50" charset="-128"/>
                <a:ea typeface="Meiryo UI" pitchFamily="50" charset="-128"/>
                <a:cs typeface="Meiryo UI" pitchFamily="50" charset="-128"/>
              </a:rPr>
              <a:t>9:00</a:t>
            </a:r>
            <a:r>
              <a:rPr lang="ja-JP" altLang="en-US" sz="1100" b="1" dirty="0" smtClean="0">
                <a:latin typeface="Meiryo UI" pitchFamily="50" charset="-128"/>
                <a:ea typeface="Meiryo UI" pitchFamily="50" charset="-128"/>
                <a:cs typeface="Meiryo UI" pitchFamily="50" charset="-128"/>
              </a:rPr>
              <a:t>　受付開始⇒南海高野線　三日市町駅集合（集合場所の詳細は２面参照）</a:t>
            </a:r>
            <a:endParaRPr lang="en-US" altLang="ja-JP" sz="1100" b="1" dirty="0" smtClean="0">
              <a:latin typeface="Meiryo UI" pitchFamily="50" charset="-128"/>
              <a:ea typeface="Meiryo UI" pitchFamily="50" charset="-128"/>
              <a:cs typeface="Meiryo UI" pitchFamily="50" charset="-128"/>
            </a:endParaRPr>
          </a:p>
          <a:p>
            <a:r>
              <a:rPr lang="en-US" altLang="ja-JP" sz="1100" b="1" dirty="0" smtClean="0">
                <a:latin typeface="Meiryo UI" pitchFamily="50" charset="-128"/>
                <a:ea typeface="Meiryo UI" pitchFamily="50" charset="-128"/>
                <a:cs typeface="Meiryo UI" pitchFamily="50" charset="-128"/>
              </a:rPr>
              <a:t>9:30</a:t>
            </a:r>
            <a:r>
              <a:rPr lang="ja-JP" altLang="en-US" sz="1100" b="1" dirty="0" smtClean="0">
                <a:latin typeface="Meiryo UI" pitchFamily="50" charset="-128"/>
                <a:ea typeface="Meiryo UI" pitchFamily="50" charset="-128"/>
                <a:cs typeface="Meiryo UI" pitchFamily="50" charset="-128"/>
              </a:rPr>
              <a:t>　出発⇒河内長野市南花台地域へ</a:t>
            </a:r>
            <a:r>
              <a:rPr lang="ja-JP" altLang="en-US" sz="1100" dirty="0" smtClean="0">
                <a:latin typeface="Meiryo UI" pitchFamily="50" charset="-128"/>
                <a:ea typeface="Meiryo UI" pitchFamily="50" charset="-128"/>
                <a:cs typeface="Meiryo UI" pitchFamily="50" charset="-128"/>
              </a:rPr>
              <a:t>（錦秀会看護専門学校）　</a:t>
            </a:r>
            <a:endParaRPr lang="en-US" altLang="ja-JP" sz="1100" dirty="0" smtClean="0">
              <a:latin typeface="Meiryo UI" pitchFamily="50" charset="-128"/>
              <a:ea typeface="Meiryo UI" pitchFamily="50" charset="-128"/>
              <a:cs typeface="Meiryo UI" pitchFamily="50" charset="-128"/>
            </a:endParaRPr>
          </a:p>
          <a:p>
            <a:r>
              <a:rPr lang="ja-JP" altLang="en-US" sz="1100" b="1" dirty="0" smtClean="0">
                <a:latin typeface="Meiryo UI" pitchFamily="50" charset="-128"/>
                <a:ea typeface="Meiryo UI" pitchFamily="50" charset="-128"/>
                <a:cs typeface="Meiryo UI" pitchFamily="50" charset="-128"/>
              </a:rPr>
              <a:t>　　　　＜南花台セミナー　</a:t>
            </a:r>
            <a:r>
              <a:rPr lang="en-US" altLang="ja-JP" sz="1100" b="1" dirty="0" smtClean="0">
                <a:latin typeface="Meiryo UI" pitchFamily="50" charset="-128"/>
                <a:ea typeface="Meiryo UI" pitchFamily="50" charset="-128"/>
                <a:cs typeface="Meiryo UI" pitchFamily="50" charset="-128"/>
              </a:rPr>
              <a:t>10:00</a:t>
            </a:r>
            <a:r>
              <a:rPr lang="ja-JP" altLang="en-US" sz="1100" b="1" dirty="0" smtClean="0">
                <a:latin typeface="Meiryo UI" pitchFamily="50" charset="-128"/>
                <a:ea typeface="Meiryo UI" pitchFamily="50" charset="-128"/>
                <a:cs typeface="Meiryo UI" pitchFamily="50" charset="-128"/>
              </a:rPr>
              <a:t>～</a:t>
            </a:r>
            <a:r>
              <a:rPr lang="en-US" altLang="ja-JP" sz="1100" b="1" dirty="0" smtClean="0">
                <a:latin typeface="Meiryo UI" pitchFamily="50" charset="-128"/>
                <a:ea typeface="Meiryo UI" pitchFamily="50" charset="-128"/>
                <a:cs typeface="Meiryo UI" pitchFamily="50" charset="-128"/>
              </a:rPr>
              <a:t>11:00</a:t>
            </a:r>
            <a:r>
              <a:rPr lang="ja-JP" altLang="en-US" sz="1100" b="1" dirty="0" smtClean="0">
                <a:latin typeface="Meiryo UI" pitchFamily="50" charset="-128"/>
                <a:ea typeface="Meiryo UI" pitchFamily="50" charset="-128"/>
                <a:cs typeface="Meiryo UI" pitchFamily="50" charset="-128"/>
              </a:rPr>
              <a:t>＞</a:t>
            </a:r>
            <a:r>
              <a:rPr lang="ja-JP" altLang="en-US" sz="1100" b="1" dirty="0">
                <a:latin typeface="Meiryo UI" pitchFamily="50" charset="-128"/>
                <a:ea typeface="Meiryo UI" pitchFamily="50" charset="-128"/>
                <a:cs typeface="Meiryo UI" pitchFamily="50" charset="-128"/>
              </a:rPr>
              <a:t>　</a:t>
            </a:r>
            <a:endParaRPr lang="en-US" altLang="ja-JP" sz="1100" b="1" dirty="0" smtClean="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主催者</a:t>
            </a:r>
            <a:r>
              <a:rPr lang="ja-JP" altLang="en-US" sz="1000" dirty="0" smtClean="0">
                <a:latin typeface="Meiryo UI" pitchFamily="50" charset="-128"/>
                <a:ea typeface="Meiryo UI" pitchFamily="50" charset="-128"/>
                <a:cs typeface="Meiryo UI" pitchFamily="50" charset="-128"/>
              </a:rPr>
              <a:t>あいさつ　　（大阪府政策企画部戦略事業室事業推進課長　増田將雄）</a:t>
            </a:r>
            <a:endParaRPr lang="ja-JP" altLang="en-US" sz="1000" dirty="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南花台「丘の生活拠点」の事業</a:t>
            </a:r>
            <a:r>
              <a:rPr lang="ja-JP" altLang="en-US" sz="1000" dirty="0" smtClean="0">
                <a:latin typeface="Meiryo UI" pitchFamily="50" charset="-128"/>
                <a:ea typeface="Meiryo UI" pitchFamily="50" charset="-128"/>
                <a:cs typeface="Meiryo UI" pitchFamily="50" charset="-128"/>
              </a:rPr>
              <a:t>概要　（河内長野市総合政策部政策企画課参事　谷ノ上浩久）</a:t>
            </a:r>
            <a:endParaRPr lang="en-US" altLang="ja-JP" sz="1000" dirty="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・南花台における関西大学の取組　（関西大学佐治スタジオ　関谷大志朗）</a:t>
            </a:r>
            <a:endParaRPr lang="en-US" altLang="ja-JP" sz="1000" dirty="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　　　　　　　・健康クラブ等の取組　（咲</a:t>
            </a:r>
            <a:r>
              <a:rPr lang="ja-JP" altLang="en-US" sz="1000" dirty="0" err="1">
                <a:latin typeface="Meiryo UI" pitchFamily="50" charset="-128"/>
                <a:ea typeface="Meiryo UI" pitchFamily="50" charset="-128"/>
                <a:cs typeface="Meiryo UI" pitchFamily="50" charset="-128"/>
              </a:rPr>
              <a:t>っく</a:t>
            </a:r>
            <a:r>
              <a:rPr lang="ja-JP" altLang="en-US" sz="1000" dirty="0">
                <a:latin typeface="Meiryo UI" pitchFamily="50" charset="-128"/>
                <a:ea typeface="Meiryo UI" pitchFamily="50" charset="-128"/>
                <a:cs typeface="Meiryo UI" pitchFamily="50" charset="-128"/>
              </a:rPr>
              <a:t>南花台健康クラブ　後藤幹雄</a:t>
            </a:r>
            <a:r>
              <a:rPr lang="ja-JP" altLang="en-US" sz="1000" dirty="0" smtClean="0">
                <a:latin typeface="Meiryo UI" pitchFamily="50" charset="-128"/>
                <a:ea typeface="Meiryo UI" pitchFamily="50" charset="-128"/>
                <a:cs typeface="Meiryo UI" pitchFamily="50" charset="-128"/>
              </a:rPr>
              <a:t>）</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南花台の商店等における</a:t>
            </a:r>
            <a:r>
              <a:rPr lang="ja-JP" altLang="en-US" sz="1000" dirty="0" smtClean="0">
                <a:latin typeface="Meiryo UI" pitchFamily="50" charset="-128"/>
                <a:ea typeface="Meiryo UI" pitchFamily="50" charset="-128"/>
                <a:cs typeface="Meiryo UI" pitchFamily="50" charset="-128"/>
              </a:rPr>
              <a:t>取組　（咲っく南花台事業者の会会長　アトリエ・ノアノール　天川麻子）</a:t>
            </a:r>
            <a:endParaRPr lang="en-US" altLang="ja-JP" sz="1000" dirty="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・錦秀会看護</a:t>
            </a:r>
            <a:r>
              <a:rPr lang="ja-JP" altLang="en-US" sz="1000" dirty="0">
                <a:latin typeface="Meiryo UI" pitchFamily="50" charset="-128"/>
                <a:ea typeface="Meiryo UI" pitchFamily="50" charset="-128"/>
                <a:cs typeface="Meiryo UI" pitchFamily="50" charset="-128"/>
              </a:rPr>
              <a:t>専門学校の取組　（学校法人阪和学園錦秀会看護専門学校理事　大給孝明）</a:t>
            </a:r>
            <a:endParaRPr lang="en-US" altLang="ja-JP" sz="1000" dirty="0">
              <a:latin typeface="Meiryo UI" pitchFamily="50" charset="-128"/>
              <a:ea typeface="Meiryo UI" pitchFamily="50" charset="-128"/>
              <a:cs typeface="Meiryo UI" pitchFamily="50" charset="-128"/>
            </a:endParaRPr>
          </a:p>
          <a:p>
            <a:endParaRPr lang="en-US" altLang="ja-JP" sz="1100" b="1" dirty="0" smtClean="0">
              <a:latin typeface="Meiryo UI" pitchFamily="50" charset="-128"/>
              <a:ea typeface="Meiryo UI" pitchFamily="50" charset="-128"/>
              <a:cs typeface="Meiryo UI" pitchFamily="50" charset="-128"/>
            </a:endParaRPr>
          </a:p>
          <a:p>
            <a:r>
              <a:rPr lang="ja-JP" altLang="en-US" sz="1100" b="1" dirty="0" smtClean="0">
                <a:latin typeface="Meiryo UI" pitchFamily="50" charset="-128"/>
                <a:ea typeface="Meiryo UI" pitchFamily="50" charset="-128"/>
                <a:cs typeface="Meiryo UI" pitchFamily="50" charset="-128"/>
              </a:rPr>
              <a:t>　　　　＜南花台現地見学・昼食休憩　</a:t>
            </a:r>
            <a:r>
              <a:rPr lang="en-US" altLang="ja-JP" sz="1100" b="1" dirty="0" smtClean="0">
                <a:latin typeface="Meiryo UI" pitchFamily="50" charset="-128"/>
                <a:ea typeface="Meiryo UI" pitchFamily="50" charset="-128"/>
                <a:cs typeface="Meiryo UI" pitchFamily="50" charset="-128"/>
              </a:rPr>
              <a:t>11:00</a:t>
            </a:r>
            <a:r>
              <a:rPr lang="ja-JP" altLang="en-US" sz="1100" b="1" dirty="0" smtClean="0">
                <a:latin typeface="Meiryo UI" pitchFamily="50" charset="-128"/>
                <a:ea typeface="Meiryo UI" pitchFamily="50" charset="-128"/>
                <a:cs typeface="Meiryo UI" pitchFamily="50" charset="-128"/>
              </a:rPr>
              <a:t>～</a:t>
            </a:r>
            <a:r>
              <a:rPr lang="en-US" altLang="ja-JP" sz="1100" b="1" dirty="0" smtClean="0">
                <a:latin typeface="Meiryo UI" pitchFamily="50" charset="-128"/>
                <a:ea typeface="Meiryo UI" pitchFamily="50" charset="-128"/>
                <a:cs typeface="Meiryo UI" pitchFamily="50" charset="-128"/>
              </a:rPr>
              <a:t>13:10</a:t>
            </a:r>
            <a:r>
              <a:rPr lang="ja-JP" altLang="en-US" sz="1100" b="1" dirty="0" smtClean="0">
                <a:latin typeface="Meiryo UI" pitchFamily="50" charset="-128"/>
                <a:ea typeface="Meiryo UI" pitchFamily="50" charset="-128"/>
                <a:cs typeface="Meiryo UI" pitchFamily="50" charset="-128"/>
              </a:rPr>
              <a:t>＞</a:t>
            </a:r>
            <a:endParaRPr lang="en-US" altLang="ja-JP" sz="1100" b="1"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閉校</a:t>
            </a:r>
            <a:r>
              <a:rPr lang="ja-JP" altLang="en-US" sz="1000" dirty="0" smtClean="0">
                <a:latin typeface="Meiryo UI" pitchFamily="50" charset="-128"/>
                <a:ea typeface="Meiryo UI" pitchFamily="50" charset="-128"/>
                <a:cs typeface="Meiryo UI" pitchFamily="50" charset="-128"/>
              </a:rPr>
              <a:t>した小学校の活用</a:t>
            </a:r>
            <a:r>
              <a:rPr lang="ja-JP" altLang="en-US" sz="1000" dirty="0">
                <a:latin typeface="Meiryo UI" pitchFamily="50" charset="-128"/>
                <a:ea typeface="Meiryo UI" pitchFamily="50" charset="-128"/>
                <a:cs typeface="Meiryo UI" pitchFamily="50" charset="-128"/>
              </a:rPr>
              <a:t>事例：学校法人阪和学園錦秀会看護専門学校</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・団地の集約化事例：ＵＲ南花台団地（徒歩移動中に見学）</a:t>
            </a:r>
            <a:endParaRPr lang="ja-JP" altLang="en-US" sz="1000" dirty="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・ショッピングセンターの空き店舗を活用した交流拠点：コノミヤテラス</a:t>
            </a:r>
            <a:endParaRPr lang="en-US" altLang="ja-JP" sz="1000" dirty="0" smtClean="0">
              <a:latin typeface="Meiryo UI" pitchFamily="50" charset="-128"/>
              <a:ea typeface="Meiryo UI" pitchFamily="50" charset="-128"/>
              <a:cs typeface="Meiryo UI" pitchFamily="50" charset="-128"/>
            </a:endParaRPr>
          </a:p>
          <a:p>
            <a:r>
              <a:rPr lang="ja-JP" altLang="en-US" sz="1100" b="1"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・昼食「咲</a:t>
            </a:r>
            <a:r>
              <a:rPr lang="ja-JP" altLang="en-US" sz="1000" dirty="0" err="1" smtClean="0">
                <a:latin typeface="Meiryo UI" pitchFamily="50" charset="-128"/>
                <a:ea typeface="Meiryo UI" pitchFamily="50" charset="-128"/>
                <a:cs typeface="Meiryo UI" pitchFamily="50" charset="-128"/>
              </a:rPr>
              <a:t>っく</a:t>
            </a:r>
            <a:r>
              <a:rPr lang="ja-JP" altLang="en-US" sz="1000" dirty="0" smtClean="0">
                <a:latin typeface="Meiryo UI" pitchFamily="50" charset="-128"/>
                <a:ea typeface="Meiryo UI" pitchFamily="50" charset="-128"/>
                <a:cs typeface="Meiryo UI" pitchFamily="50" charset="-128"/>
              </a:rPr>
              <a:t>ピクニック健康</a:t>
            </a:r>
            <a:r>
              <a:rPr lang="ja-JP" altLang="en-US" sz="1000" dirty="0">
                <a:latin typeface="Meiryo UI" pitchFamily="50" charset="-128"/>
                <a:ea typeface="Meiryo UI" pitchFamily="50" charset="-128"/>
                <a:cs typeface="Meiryo UI" pitchFamily="50" charset="-128"/>
              </a:rPr>
              <a:t>弁当」（２面参照）</a:t>
            </a:r>
            <a:endParaRPr lang="en-US" altLang="ja-JP" sz="1000" dirty="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endParaRPr lang="en-US" altLang="ja-JP" sz="1100" b="1" dirty="0">
              <a:latin typeface="Meiryo UI" pitchFamily="50" charset="-128"/>
              <a:ea typeface="Meiryo UI" pitchFamily="50" charset="-128"/>
              <a:cs typeface="Meiryo UI" pitchFamily="50" charset="-128"/>
            </a:endParaRPr>
          </a:p>
          <a:p>
            <a:r>
              <a:rPr lang="en-US" altLang="ja-JP" sz="1100" b="1" dirty="0" smtClean="0">
                <a:latin typeface="Meiryo UI" pitchFamily="50" charset="-128"/>
                <a:ea typeface="Meiryo UI" pitchFamily="50" charset="-128"/>
                <a:cs typeface="Meiryo UI" pitchFamily="50" charset="-128"/>
              </a:rPr>
              <a:t>13:10</a:t>
            </a:r>
            <a:r>
              <a:rPr lang="ja-JP" altLang="en-US" sz="1100" b="1" dirty="0" smtClean="0">
                <a:latin typeface="Meiryo UI" pitchFamily="50" charset="-128"/>
                <a:ea typeface="Meiryo UI" pitchFamily="50" charset="-128"/>
                <a:cs typeface="Meiryo UI" pitchFamily="50" charset="-128"/>
              </a:rPr>
              <a:t>　出発⇒森之宮地域へ</a:t>
            </a:r>
            <a:r>
              <a:rPr lang="ja-JP" altLang="en-US" sz="1100" dirty="0" smtClean="0">
                <a:latin typeface="Meiryo UI" pitchFamily="50" charset="-128"/>
                <a:ea typeface="Meiryo UI" pitchFamily="50" charset="-128"/>
                <a:cs typeface="Meiryo UI" pitchFamily="50" charset="-128"/>
              </a:rPr>
              <a:t>（大道会森之宮病院）</a:t>
            </a:r>
            <a:endParaRPr lang="en-US" altLang="ja-JP" sz="1100" dirty="0" smtClean="0">
              <a:latin typeface="Meiryo UI" pitchFamily="50" charset="-128"/>
              <a:ea typeface="Meiryo UI" pitchFamily="50" charset="-128"/>
              <a:cs typeface="Meiryo UI" pitchFamily="50" charset="-128"/>
            </a:endParaRPr>
          </a:p>
          <a:p>
            <a:r>
              <a:rPr lang="ja-JP" altLang="en-US" sz="1100" b="1" dirty="0" smtClean="0">
                <a:latin typeface="Meiryo UI" pitchFamily="50" charset="-128"/>
                <a:ea typeface="Meiryo UI" pitchFamily="50" charset="-128"/>
                <a:cs typeface="Meiryo UI" pitchFamily="50" charset="-128"/>
              </a:rPr>
              <a:t>　　　　＜森之宮セミナー・現地見学　</a:t>
            </a:r>
            <a:r>
              <a:rPr lang="en-US" altLang="ja-JP" sz="1100" b="1" dirty="0" smtClean="0">
                <a:latin typeface="Meiryo UI" pitchFamily="50" charset="-128"/>
                <a:ea typeface="Meiryo UI" pitchFamily="50" charset="-128"/>
                <a:cs typeface="Meiryo UI" pitchFamily="50" charset="-128"/>
              </a:rPr>
              <a:t>14:30</a:t>
            </a:r>
            <a:r>
              <a:rPr lang="ja-JP" altLang="en-US" sz="1100" b="1" dirty="0" smtClean="0">
                <a:latin typeface="Meiryo UI" pitchFamily="50" charset="-128"/>
                <a:ea typeface="Meiryo UI" pitchFamily="50" charset="-128"/>
                <a:cs typeface="Meiryo UI" pitchFamily="50" charset="-128"/>
              </a:rPr>
              <a:t>～</a:t>
            </a:r>
            <a:r>
              <a:rPr lang="en-US" altLang="ja-JP" sz="1100" b="1" dirty="0" smtClean="0">
                <a:latin typeface="Meiryo UI" pitchFamily="50" charset="-128"/>
                <a:ea typeface="Meiryo UI" pitchFamily="50" charset="-128"/>
                <a:cs typeface="Meiryo UI" pitchFamily="50" charset="-128"/>
              </a:rPr>
              <a:t>15:40</a:t>
            </a:r>
            <a:r>
              <a:rPr lang="ja-JP" altLang="en-US" sz="1100" b="1" dirty="0" smtClean="0">
                <a:latin typeface="Meiryo UI" pitchFamily="50" charset="-128"/>
                <a:ea typeface="Meiryo UI" pitchFamily="50" charset="-128"/>
                <a:cs typeface="Meiryo UI" pitchFamily="50" charset="-128"/>
              </a:rPr>
              <a:t>＞</a:t>
            </a:r>
            <a:endParaRPr lang="en-US" altLang="ja-JP" sz="1100" b="1" dirty="0" smtClean="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・全国初！ＵＲ賃貸住宅における病院監修の「介護</a:t>
            </a:r>
            <a:r>
              <a:rPr lang="ja-JP" altLang="en-US" sz="1000" dirty="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リハビリモデルルーム」：</a:t>
            </a:r>
            <a:r>
              <a:rPr lang="en-US" altLang="ja-JP" sz="1000" dirty="0" smtClean="0">
                <a:latin typeface="Meiryo UI" pitchFamily="50" charset="-128"/>
                <a:ea typeface="Meiryo UI" pitchFamily="50" charset="-128"/>
                <a:cs typeface="Meiryo UI" pitchFamily="50" charset="-128"/>
              </a:rPr>
              <a:t>UR</a:t>
            </a:r>
            <a:r>
              <a:rPr lang="ja-JP" altLang="en-US" sz="1000" dirty="0" smtClean="0">
                <a:latin typeface="Meiryo UI" pitchFamily="50" charset="-128"/>
                <a:ea typeface="Meiryo UI" pitchFamily="50" charset="-128"/>
                <a:cs typeface="Meiryo UI" pitchFamily="50" charset="-128"/>
              </a:rPr>
              <a:t>都市機構　森之宮団地</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・大道会森之宮</a:t>
            </a:r>
            <a:r>
              <a:rPr lang="ja-JP" altLang="en-US" sz="1000" dirty="0">
                <a:latin typeface="Meiryo UI" pitchFamily="50" charset="-128"/>
                <a:ea typeface="Meiryo UI" pitchFamily="50" charset="-128"/>
                <a:cs typeface="Meiryo UI" pitchFamily="50" charset="-128"/>
              </a:rPr>
              <a:t>病院の</a:t>
            </a:r>
            <a:r>
              <a:rPr lang="ja-JP" altLang="en-US" sz="1000" dirty="0" smtClean="0">
                <a:latin typeface="Meiryo UI" pitchFamily="50" charset="-128"/>
                <a:ea typeface="Meiryo UI" pitchFamily="50" charset="-128"/>
                <a:cs typeface="Meiryo UI" pitchFamily="50" charset="-128"/>
              </a:rPr>
              <a:t>取組（社会医療法人大道会森之宮病院理事長　大道道大）</a:t>
            </a:r>
            <a:endParaRPr lang="en-US" altLang="ja-JP" sz="1000" dirty="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「森之宮地域早期介入・支援のためのネットワーク」</a:t>
            </a:r>
            <a:r>
              <a:rPr lang="ja-JP" altLang="en-US" sz="1000" dirty="0" smtClean="0">
                <a:latin typeface="Meiryo UI" pitchFamily="50" charset="-128"/>
                <a:ea typeface="Meiryo UI" pitchFamily="50" charset="-128"/>
                <a:cs typeface="Meiryo UI" pitchFamily="50" charset="-128"/>
              </a:rPr>
              <a:t>の取組（大阪市城東区保健福祉課長　大熊章夫）</a:t>
            </a:r>
            <a:endParaRPr lang="en-US" altLang="ja-JP" sz="1000" dirty="0" smtClean="0">
              <a:latin typeface="Meiryo UI" pitchFamily="50" charset="-128"/>
              <a:ea typeface="Meiryo UI" pitchFamily="50" charset="-128"/>
              <a:cs typeface="Meiryo UI" pitchFamily="50" charset="-128"/>
            </a:endParaRPr>
          </a:p>
          <a:p>
            <a:endParaRPr lang="en-US" altLang="ja-JP" sz="1100" b="1" dirty="0" smtClean="0">
              <a:latin typeface="Meiryo UI" pitchFamily="50" charset="-128"/>
              <a:ea typeface="Meiryo UI" pitchFamily="50" charset="-128"/>
              <a:cs typeface="Meiryo UI" pitchFamily="50" charset="-128"/>
            </a:endParaRPr>
          </a:p>
          <a:p>
            <a:r>
              <a:rPr lang="en-US" altLang="ja-JP" sz="1100" b="1" dirty="0" smtClean="0">
                <a:latin typeface="Meiryo UI" pitchFamily="50" charset="-128"/>
                <a:ea typeface="Meiryo UI" pitchFamily="50" charset="-128"/>
                <a:cs typeface="Meiryo UI" pitchFamily="50" charset="-128"/>
              </a:rPr>
              <a:t>15:40</a:t>
            </a:r>
            <a:r>
              <a:rPr lang="ja-JP" altLang="en-US" sz="1100" b="1" dirty="0">
                <a:latin typeface="Meiryo UI" pitchFamily="50" charset="-128"/>
                <a:ea typeface="Meiryo UI" pitchFamily="50" charset="-128"/>
                <a:cs typeface="Meiryo UI" pitchFamily="50" charset="-128"/>
              </a:rPr>
              <a:t>　出発</a:t>
            </a:r>
            <a:r>
              <a:rPr lang="ja-JP" altLang="en-US" sz="1100" b="1" dirty="0" smtClean="0">
                <a:latin typeface="Meiryo UI" pitchFamily="50" charset="-128"/>
                <a:ea typeface="Meiryo UI" pitchFamily="50" charset="-128"/>
                <a:cs typeface="Meiryo UI" pitchFamily="50" charset="-128"/>
              </a:rPr>
              <a:t>⇒東淀川地域へ</a:t>
            </a:r>
            <a:r>
              <a:rPr lang="ja-JP" altLang="en-US" sz="1100" dirty="0" smtClean="0">
                <a:latin typeface="Meiryo UI" pitchFamily="50" charset="-128"/>
                <a:ea typeface="Meiryo UI" pitchFamily="50" charset="-128"/>
                <a:cs typeface="Meiryo UI" pitchFamily="50" charset="-128"/>
              </a:rPr>
              <a:t>（</a:t>
            </a:r>
            <a:r>
              <a:rPr lang="ja-JP" altLang="en-US" sz="1100" dirty="0" err="1" smtClean="0">
                <a:latin typeface="Meiryo UI" pitchFamily="50" charset="-128"/>
                <a:ea typeface="Meiryo UI" pitchFamily="50" charset="-128"/>
                <a:cs typeface="Meiryo UI" pitchFamily="50" charset="-128"/>
              </a:rPr>
              <a:t>よど</a:t>
            </a:r>
            <a:r>
              <a:rPr lang="ja-JP" altLang="en-US" sz="1100" dirty="0" smtClean="0">
                <a:latin typeface="Meiryo UI" pitchFamily="50" charset="-128"/>
                <a:ea typeface="Meiryo UI" pitchFamily="50" charset="-128"/>
                <a:cs typeface="Meiryo UI" pitchFamily="50" charset="-128"/>
              </a:rPr>
              <a:t>まちステーション）</a:t>
            </a:r>
            <a:endParaRPr lang="en-US" altLang="ja-JP" sz="1100" dirty="0" smtClean="0">
              <a:latin typeface="Meiryo UI" pitchFamily="50" charset="-128"/>
              <a:ea typeface="Meiryo UI" pitchFamily="50" charset="-128"/>
              <a:cs typeface="Meiryo UI" pitchFamily="50" charset="-128"/>
            </a:endParaRPr>
          </a:p>
          <a:p>
            <a:r>
              <a:rPr lang="ja-JP" altLang="en-US" sz="1100" b="1" dirty="0" smtClean="0">
                <a:latin typeface="Meiryo UI" pitchFamily="50" charset="-128"/>
                <a:ea typeface="Meiryo UI" pitchFamily="50" charset="-128"/>
                <a:cs typeface="Meiryo UI" pitchFamily="50" charset="-128"/>
              </a:rPr>
              <a:t>　　　　＜東淀川セミナー・現地見学  </a:t>
            </a:r>
            <a:r>
              <a:rPr lang="en-US" altLang="ja-JP" sz="1100" b="1" dirty="0" smtClean="0">
                <a:latin typeface="Meiryo UI" pitchFamily="50" charset="-128"/>
                <a:ea typeface="Meiryo UI" pitchFamily="50" charset="-128"/>
                <a:cs typeface="Meiryo UI" pitchFamily="50" charset="-128"/>
              </a:rPr>
              <a:t>16:10</a:t>
            </a:r>
            <a:r>
              <a:rPr lang="ja-JP" altLang="en-US" sz="1100" b="1" dirty="0" smtClean="0">
                <a:latin typeface="Meiryo UI" pitchFamily="50" charset="-128"/>
                <a:ea typeface="Meiryo UI" pitchFamily="50" charset="-128"/>
                <a:cs typeface="Meiryo UI" pitchFamily="50" charset="-128"/>
              </a:rPr>
              <a:t>～</a:t>
            </a:r>
            <a:r>
              <a:rPr lang="en-US" altLang="ja-JP" sz="1100" b="1" dirty="0" smtClean="0">
                <a:latin typeface="Meiryo UI" pitchFamily="50" charset="-128"/>
                <a:ea typeface="Meiryo UI" pitchFamily="50" charset="-128"/>
                <a:cs typeface="Meiryo UI" pitchFamily="50" charset="-128"/>
              </a:rPr>
              <a:t>17:00</a:t>
            </a:r>
            <a:r>
              <a:rPr lang="ja-JP" altLang="en-US" sz="1100" b="1" dirty="0" smtClean="0">
                <a:latin typeface="Meiryo UI" pitchFamily="50" charset="-128"/>
                <a:ea typeface="Meiryo UI" pitchFamily="50" charset="-128"/>
                <a:cs typeface="Meiryo UI" pitchFamily="50" charset="-128"/>
              </a:rPr>
              <a:t>＞</a:t>
            </a:r>
            <a:endParaRPr lang="ja-JP" altLang="en-US" sz="1100" b="1" dirty="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lang="ja-JP" altLang="en-US" sz="1000" dirty="0" err="1" smtClean="0">
                <a:latin typeface="Meiryo UI" pitchFamily="50" charset="-128"/>
                <a:ea typeface="Meiryo UI" pitchFamily="50" charset="-128"/>
                <a:cs typeface="Meiryo UI" pitchFamily="50" charset="-128"/>
              </a:rPr>
              <a:t>よど</a:t>
            </a:r>
            <a:r>
              <a:rPr lang="ja-JP" altLang="en-US" sz="1000" dirty="0" smtClean="0">
                <a:latin typeface="Meiryo UI" pitchFamily="50" charset="-128"/>
                <a:ea typeface="Meiryo UI" pitchFamily="50" charset="-128"/>
                <a:cs typeface="Meiryo UI" pitchFamily="50" charset="-128"/>
              </a:rPr>
              <a:t>まちステーションに</a:t>
            </a:r>
            <a:r>
              <a:rPr lang="ja-JP" altLang="en-US" sz="1000" dirty="0">
                <a:latin typeface="Meiryo UI" pitchFamily="50" charset="-128"/>
                <a:ea typeface="Meiryo UI" pitchFamily="50" charset="-128"/>
                <a:cs typeface="Meiryo UI" pitchFamily="50" charset="-128"/>
              </a:rPr>
              <a:t>おける</a:t>
            </a:r>
            <a:r>
              <a:rPr lang="ja-JP" altLang="en-US" sz="1000" dirty="0" smtClean="0">
                <a:latin typeface="Meiryo UI" pitchFamily="50" charset="-128"/>
                <a:ea typeface="Meiryo UI" pitchFamily="50" charset="-128"/>
                <a:cs typeface="Meiryo UI" pitchFamily="50" charset="-128"/>
              </a:rPr>
              <a:t>取組</a:t>
            </a:r>
            <a:r>
              <a:rPr lang="ja-JP" altLang="en-US" sz="1000" dirty="0">
                <a:latin typeface="Meiryo UI" pitchFamily="50" charset="-128"/>
                <a:ea typeface="Meiryo UI" pitchFamily="50" charset="-128"/>
                <a:cs typeface="Meiryo UI" pitchFamily="50" charset="-128"/>
                <a:sym typeface="Wingdings" panose="05000000000000000000" pitchFamily="2" charset="2"/>
              </a:rPr>
              <a:t>（</a:t>
            </a:r>
            <a:r>
              <a:rPr lang="ja-JP" altLang="en-US" sz="1000" dirty="0" smtClean="0">
                <a:latin typeface="Meiryo UI" pitchFamily="50" charset="-128"/>
                <a:ea typeface="Meiryo UI" pitchFamily="50" charset="-128"/>
                <a:cs typeface="Meiryo UI" pitchFamily="50" charset="-128"/>
              </a:rPr>
              <a:t>よどきり医療と介護のまちづくり㈱取締役</a:t>
            </a:r>
            <a:r>
              <a:rPr lang="zh-TW" altLang="en-US" sz="1000" dirty="0" smtClean="0">
                <a:latin typeface="Meiryo UI" pitchFamily="50" charset="-128"/>
                <a:ea typeface="Meiryo UI" pitchFamily="50" charset="-128"/>
                <a:cs typeface="Meiryo UI" pitchFamily="50" charset="-128"/>
              </a:rPr>
              <a:t>地域</a:t>
            </a:r>
            <a:r>
              <a:rPr lang="zh-TW" altLang="en-US" sz="1000" dirty="0">
                <a:latin typeface="Meiryo UI" pitchFamily="50" charset="-128"/>
                <a:ea typeface="Meiryo UI" pitchFamily="50" charset="-128"/>
                <a:cs typeface="Meiryo UI" pitchFamily="50" charset="-128"/>
              </a:rPr>
              <a:t>看護専門看護師 三輪 恭子</a:t>
            </a:r>
            <a:r>
              <a:rPr lang="ja-JP" altLang="en-US" sz="1000" dirty="0" smtClean="0">
                <a:latin typeface="Meiryo UI" pitchFamily="50" charset="-128"/>
                <a:ea typeface="Meiryo UI" pitchFamily="50" charset="-128"/>
                <a:cs typeface="Meiryo UI" pitchFamily="50" charset="-128"/>
              </a:rPr>
              <a:t>）</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・ホスピス型高齢者賃貸住宅見学：かんご庵</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lang="zh-TW" altLang="en-US" sz="1000" dirty="0" smtClean="0">
                <a:latin typeface="Meiryo UI" pitchFamily="50" charset="-128"/>
                <a:ea typeface="Meiryo UI" pitchFamily="50" charset="-128"/>
                <a:cs typeface="Meiryo UI" pitchFamily="50" charset="-128"/>
              </a:rPr>
              <a:t>健康</a:t>
            </a:r>
            <a:r>
              <a:rPr lang="zh-TW" altLang="en-US" sz="1000" dirty="0">
                <a:latin typeface="Meiryo UI" pitchFamily="50" charset="-128"/>
                <a:ea typeface="Meiryo UI" pitchFamily="50" charset="-128"/>
                <a:cs typeface="Meiryo UI" pitchFamily="50" charset="-128"/>
              </a:rPr>
              <a:t>測定</a:t>
            </a:r>
            <a:r>
              <a:rPr lang="zh-TW" altLang="en-US" sz="1000" dirty="0" smtClean="0">
                <a:latin typeface="Meiryo UI" pitchFamily="50" charset="-128"/>
                <a:ea typeface="Meiryo UI" pitchFamily="50" charset="-128"/>
                <a:cs typeface="Meiryo UI" pitchFamily="50" charset="-128"/>
              </a:rPr>
              <a:t>体験</a:t>
            </a:r>
            <a:r>
              <a:rPr lang="ja-JP" altLang="en-US" sz="1000" dirty="0" smtClean="0">
                <a:latin typeface="Meiryo UI" pitchFamily="50" charset="-128"/>
                <a:ea typeface="Meiryo UI" pitchFamily="50" charset="-128"/>
                <a:cs typeface="Meiryo UI" pitchFamily="50" charset="-128"/>
              </a:rPr>
              <a:t>：まちの保健室</a:t>
            </a:r>
            <a:endParaRPr lang="en-US" altLang="ja-JP" sz="1000" dirty="0" smtClean="0">
              <a:latin typeface="Meiryo UI" pitchFamily="50" charset="-128"/>
              <a:ea typeface="Meiryo UI" pitchFamily="50" charset="-128"/>
              <a:cs typeface="Meiryo UI" pitchFamily="50" charset="-128"/>
            </a:endParaRPr>
          </a:p>
          <a:p>
            <a:endParaRPr lang="en-US" altLang="ja-JP" sz="1000" dirty="0" smtClean="0">
              <a:latin typeface="Meiryo UI" pitchFamily="50" charset="-128"/>
              <a:ea typeface="Meiryo UI" pitchFamily="50" charset="-128"/>
              <a:cs typeface="Meiryo UI" pitchFamily="50" charset="-128"/>
            </a:endParaRPr>
          </a:p>
          <a:p>
            <a:r>
              <a:rPr lang="ja-JP" altLang="en-US" sz="1100" b="1" dirty="0" smtClean="0">
                <a:latin typeface="Meiryo UI" pitchFamily="50" charset="-128"/>
                <a:ea typeface="Meiryo UI" pitchFamily="50" charset="-128"/>
                <a:cs typeface="Meiryo UI" pitchFamily="50" charset="-128"/>
              </a:rPr>
              <a:t>　　　　＜参加者</a:t>
            </a:r>
            <a:r>
              <a:rPr lang="ja-JP" altLang="en-US" sz="1100" b="1" dirty="0">
                <a:latin typeface="Meiryo UI" pitchFamily="50" charset="-128"/>
                <a:ea typeface="Meiryo UI" pitchFamily="50" charset="-128"/>
                <a:cs typeface="Meiryo UI" pitchFamily="50" charset="-128"/>
              </a:rPr>
              <a:t>（事業者・行政担当者）名刺交換・意見</a:t>
            </a:r>
            <a:r>
              <a:rPr lang="ja-JP" altLang="en-US" sz="1100" b="1" dirty="0" smtClean="0">
                <a:latin typeface="Meiryo UI" pitchFamily="50" charset="-128"/>
                <a:ea typeface="Meiryo UI" pitchFamily="50" charset="-128"/>
                <a:cs typeface="Meiryo UI" pitchFamily="50" charset="-128"/>
              </a:rPr>
              <a:t>交換会  </a:t>
            </a:r>
            <a:r>
              <a:rPr lang="en-US" altLang="ja-JP" sz="1100" b="1" dirty="0" smtClean="0">
                <a:latin typeface="Meiryo UI" pitchFamily="50" charset="-128"/>
                <a:ea typeface="Meiryo UI" pitchFamily="50" charset="-128"/>
                <a:cs typeface="Meiryo UI" pitchFamily="50" charset="-128"/>
              </a:rPr>
              <a:t>17:00</a:t>
            </a:r>
            <a:r>
              <a:rPr lang="ja-JP" altLang="en-US" sz="1100" b="1" dirty="0" smtClean="0">
                <a:latin typeface="Meiryo UI" pitchFamily="50" charset="-128"/>
                <a:ea typeface="Meiryo UI" pitchFamily="50" charset="-128"/>
                <a:cs typeface="Meiryo UI" pitchFamily="50" charset="-128"/>
              </a:rPr>
              <a:t>～</a:t>
            </a:r>
            <a:r>
              <a:rPr lang="en-US" altLang="ja-JP" sz="1100" b="1" dirty="0" smtClean="0">
                <a:latin typeface="Meiryo UI" pitchFamily="50" charset="-128"/>
                <a:ea typeface="Meiryo UI" pitchFamily="50" charset="-128"/>
                <a:cs typeface="Meiryo UI" pitchFamily="50" charset="-128"/>
              </a:rPr>
              <a:t>17:30</a:t>
            </a:r>
            <a:r>
              <a:rPr lang="ja-JP" altLang="en-US" sz="1100" b="1"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　　　　　</a:t>
            </a:r>
            <a:endParaRPr lang="ja-JP" altLang="en-US" sz="1000" dirty="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参加者間でのニーズとシーズのマッチング</a:t>
            </a:r>
            <a:r>
              <a:rPr lang="en-US" altLang="ja-JP"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など</a:t>
            </a:r>
            <a:endParaRPr lang="en-US" altLang="ja-JP" sz="1000" dirty="0" smtClean="0">
              <a:latin typeface="Meiryo UI" pitchFamily="50" charset="-128"/>
              <a:ea typeface="Meiryo UI" pitchFamily="50" charset="-128"/>
              <a:cs typeface="Meiryo UI" pitchFamily="50" charset="-128"/>
            </a:endParaRPr>
          </a:p>
          <a:p>
            <a:endParaRPr lang="en-US" altLang="ja-JP" sz="1000" b="1" dirty="0" smtClean="0">
              <a:latin typeface="Meiryo UI" pitchFamily="50" charset="-128"/>
              <a:ea typeface="Meiryo UI" pitchFamily="50" charset="-128"/>
              <a:cs typeface="Meiryo UI" pitchFamily="50" charset="-128"/>
            </a:endParaRPr>
          </a:p>
          <a:p>
            <a:r>
              <a:rPr lang="en-US" altLang="ja-JP" sz="1100" b="1" dirty="0" smtClean="0">
                <a:latin typeface="Meiryo UI" pitchFamily="50" charset="-128"/>
                <a:ea typeface="Meiryo UI" pitchFamily="50" charset="-128"/>
                <a:cs typeface="Meiryo UI" pitchFamily="50" charset="-128"/>
              </a:rPr>
              <a:t>17:</a:t>
            </a:r>
            <a:r>
              <a:rPr lang="en-US" altLang="ja-JP" sz="1100" b="1" dirty="0">
                <a:latin typeface="Meiryo UI" pitchFamily="50" charset="-128"/>
                <a:ea typeface="Meiryo UI" pitchFamily="50" charset="-128"/>
                <a:cs typeface="Meiryo UI" pitchFamily="50" charset="-128"/>
              </a:rPr>
              <a:t>3</a:t>
            </a:r>
            <a:r>
              <a:rPr lang="en-US" altLang="ja-JP" sz="1100" b="1" dirty="0" smtClean="0">
                <a:latin typeface="Meiryo UI" pitchFamily="50" charset="-128"/>
                <a:ea typeface="Meiryo UI" pitchFamily="50" charset="-128"/>
                <a:cs typeface="Meiryo UI" pitchFamily="50" charset="-128"/>
              </a:rPr>
              <a:t>0</a:t>
            </a:r>
            <a:r>
              <a:rPr lang="ja-JP" altLang="en-US" sz="1100" b="1" dirty="0">
                <a:latin typeface="Meiryo UI" pitchFamily="50" charset="-128"/>
                <a:ea typeface="Meiryo UI" pitchFamily="50" charset="-128"/>
                <a:cs typeface="Meiryo UI" pitchFamily="50" charset="-128"/>
              </a:rPr>
              <a:t>　</a:t>
            </a:r>
            <a:r>
              <a:rPr lang="ja-JP" altLang="en-US" sz="1100" b="1" dirty="0" err="1" smtClean="0">
                <a:latin typeface="Meiryo UI" pitchFamily="50" charset="-128"/>
                <a:ea typeface="Meiryo UI" pitchFamily="50" charset="-128"/>
                <a:cs typeface="Meiryo UI" pitchFamily="50" charset="-128"/>
              </a:rPr>
              <a:t>よど</a:t>
            </a:r>
            <a:r>
              <a:rPr lang="ja-JP" altLang="en-US" sz="1100" b="1" dirty="0">
                <a:latin typeface="Meiryo UI" pitchFamily="50" charset="-128"/>
                <a:ea typeface="Meiryo UI" pitchFamily="50" charset="-128"/>
                <a:cs typeface="Meiryo UI" pitchFamily="50" charset="-128"/>
              </a:rPr>
              <a:t>まち</a:t>
            </a:r>
            <a:r>
              <a:rPr lang="ja-JP" altLang="en-US" sz="1100" b="1" dirty="0" smtClean="0">
                <a:latin typeface="Meiryo UI" pitchFamily="50" charset="-128"/>
                <a:ea typeface="Meiryo UI" pitchFamily="50" charset="-128"/>
                <a:cs typeface="Meiryo UI" pitchFamily="50" charset="-128"/>
              </a:rPr>
              <a:t>ステーションにて解散</a:t>
            </a:r>
            <a:endParaRPr lang="en-US" altLang="ja-JP" sz="1100" dirty="0" smtClean="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阪急京都線「上新庄駅」南口へ 徒歩約５分</a:t>
            </a:r>
            <a:r>
              <a:rPr lang="ja-JP" altLang="en-US" sz="1100" dirty="0" smtClean="0">
                <a:latin typeface="Meiryo UI" pitchFamily="50" charset="-128"/>
                <a:ea typeface="Meiryo UI" pitchFamily="50" charset="-128"/>
                <a:cs typeface="Meiryo UI" pitchFamily="50" charset="-128"/>
              </a:rPr>
              <a:t>）</a:t>
            </a:r>
            <a:endParaRPr lang="en-US" altLang="ja-JP" sz="1100" dirty="0" smtClean="0">
              <a:latin typeface="Meiryo UI" pitchFamily="50" charset="-128"/>
              <a:ea typeface="Meiryo UI" pitchFamily="50" charset="-128"/>
              <a:cs typeface="Meiryo UI" pitchFamily="50" charset="-128"/>
            </a:endParaRPr>
          </a:p>
        </p:txBody>
      </p:sp>
      <p:sp>
        <p:nvSpPr>
          <p:cNvPr id="13317" name="Text Box 211"/>
          <p:cNvSpPr txBox="1">
            <a:spLocks noChangeArrowheads="1"/>
          </p:cNvSpPr>
          <p:nvPr/>
        </p:nvSpPr>
        <p:spPr bwMode="auto">
          <a:xfrm>
            <a:off x="-175421" y="7361726"/>
            <a:ext cx="7208838" cy="1338828"/>
          </a:xfrm>
          <a:prstGeom prst="rect">
            <a:avLst/>
          </a:prstGeom>
          <a:noFill/>
          <a:ln w="9525">
            <a:noFill/>
            <a:miter lim="800000"/>
            <a:headEnd/>
            <a:tailEnd/>
          </a:ln>
        </p:spPr>
        <p:txBody>
          <a:bodyPr>
            <a:spAutoFit/>
          </a:bodyPr>
          <a:lstStyle/>
          <a:p>
            <a:r>
              <a:rPr lang="ja-JP" altLang="en-US" b="1" dirty="0">
                <a:solidFill>
                  <a:srgbClr val="0000FF"/>
                </a:solidFill>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◆日時</a:t>
            </a:r>
            <a:r>
              <a:rPr lang="ja-JP" altLang="en-US" sz="1400"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平成２９年１１月２８日 （火）９</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３</a:t>
            </a:r>
            <a:r>
              <a:rPr lang="en-US" altLang="ja-JP" sz="1400" b="1" dirty="0" smtClean="0">
                <a:latin typeface="Meiryo UI" pitchFamily="50" charset="-128"/>
                <a:ea typeface="Meiryo UI" pitchFamily="50" charset="-128"/>
                <a:cs typeface="Meiryo UI" pitchFamily="50" charset="-128"/>
              </a:rPr>
              <a:t>0</a:t>
            </a:r>
            <a:r>
              <a:rPr lang="ja-JP" altLang="en-US" sz="1400" b="1" dirty="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1</a:t>
            </a:r>
            <a:r>
              <a:rPr lang="ja-JP" altLang="en-US" sz="1400" b="1" dirty="0">
                <a:latin typeface="Meiryo UI" pitchFamily="50" charset="-128"/>
                <a:ea typeface="Meiryo UI" pitchFamily="50" charset="-128"/>
                <a:cs typeface="Meiryo UI" pitchFamily="50" charset="-128"/>
              </a:rPr>
              <a:t>７</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３</a:t>
            </a:r>
            <a:r>
              <a:rPr lang="en-US" altLang="ja-JP" sz="1400" b="1" dirty="0" smtClean="0">
                <a:latin typeface="Meiryo UI" pitchFamily="50" charset="-128"/>
                <a:ea typeface="Meiryo UI" pitchFamily="50" charset="-128"/>
                <a:cs typeface="Meiryo UI" pitchFamily="50" charset="-128"/>
              </a:rPr>
              <a:t>0 </a:t>
            </a:r>
            <a:r>
              <a:rPr lang="ja-JP" altLang="en-US" sz="1400" dirty="0">
                <a:latin typeface="Meiryo UI" pitchFamily="50" charset="-128"/>
                <a:ea typeface="Meiryo UI" pitchFamily="50" charset="-128"/>
                <a:cs typeface="Meiryo UI" pitchFamily="50" charset="-128"/>
              </a:rPr>
              <a:t>（受付</a:t>
            </a:r>
            <a:r>
              <a:rPr lang="ja-JP" altLang="en-US" sz="1400" dirty="0" smtClean="0">
                <a:latin typeface="Meiryo UI" pitchFamily="50" charset="-128"/>
                <a:ea typeface="Meiryo UI" pitchFamily="50" charset="-128"/>
                <a:cs typeface="Meiryo UI" pitchFamily="50" charset="-128"/>
              </a:rPr>
              <a:t>開始９</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０</a:t>
            </a:r>
            <a:r>
              <a:rPr lang="en-US" altLang="ja-JP" sz="1400" dirty="0" smtClean="0">
                <a:latin typeface="Meiryo UI" pitchFamily="50" charset="-128"/>
                <a:ea typeface="Meiryo UI" pitchFamily="50" charset="-128"/>
                <a:cs typeface="Meiryo UI" pitchFamily="50" charset="-128"/>
              </a:rPr>
              <a:t>0</a:t>
            </a:r>
            <a:r>
              <a:rPr lang="ja-JP" altLang="en-US" sz="1400" dirty="0" smtClean="0">
                <a:latin typeface="Meiryo UI" pitchFamily="50" charset="-128"/>
                <a:ea typeface="Meiryo UI" pitchFamily="50" charset="-128"/>
                <a:cs typeface="Meiryo UI" pitchFamily="50" charset="-128"/>
              </a:rPr>
              <a:t>）</a:t>
            </a:r>
            <a:endParaRPr lang="ja-JP" altLang="en-US" sz="800" dirty="0">
              <a:latin typeface="Meiryo UI" pitchFamily="50" charset="-128"/>
              <a:ea typeface="Meiryo UI" pitchFamily="50" charset="-128"/>
              <a:cs typeface="Meiryo UI" pitchFamily="50" charset="-128"/>
            </a:endParaRPr>
          </a:p>
          <a:p>
            <a:r>
              <a:rPr lang="ja-JP" altLang="en-US" sz="500" dirty="0">
                <a:latin typeface="Meiryo UI" pitchFamily="50" charset="-128"/>
                <a:ea typeface="Meiryo UI" pitchFamily="50" charset="-128"/>
                <a:cs typeface="Meiryo UI" pitchFamily="50" charset="-128"/>
              </a:rPr>
              <a:t>　</a:t>
            </a:r>
          </a:p>
          <a:p>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お申し込み ・ お問い合わせ</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　</a:t>
            </a:r>
          </a:p>
          <a:p>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参加申込書（</a:t>
            </a:r>
            <a:r>
              <a:rPr lang="en-US" altLang="ja-JP" sz="1000" dirty="0" smtClean="0">
                <a:latin typeface="Meiryo UI" pitchFamily="50" charset="-128"/>
                <a:ea typeface="Meiryo UI" pitchFamily="50" charset="-128"/>
                <a:cs typeface="Meiryo UI" pitchFamily="50" charset="-128"/>
              </a:rPr>
              <a:t>3</a:t>
            </a:r>
            <a:r>
              <a:rPr lang="ja-JP" altLang="en-US" sz="1000" dirty="0" smtClean="0">
                <a:latin typeface="Meiryo UI" pitchFamily="50" charset="-128"/>
                <a:ea typeface="Meiryo UI" pitchFamily="50" charset="-128"/>
                <a:cs typeface="Meiryo UI" pitchFamily="50" charset="-128"/>
              </a:rPr>
              <a:t>面）に</a:t>
            </a:r>
            <a:r>
              <a:rPr lang="ja-JP" altLang="en-US" sz="1000" dirty="0">
                <a:latin typeface="Meiryo UI" pitchFamily="50" charset="-128"/>
                <a:ea typeface="Meiryo UI" pitchFamily="50" charset="-128"/>
                <a:cs typeface="Meiryo UI" pitchFamily="50" charset="-128"/>
              </a:rPr>
              <a:t>必要事項をご記入の上</a:t>
            </a:r>
            <a:r>
              <a:rPr lang="ja-JP" altLang="en-US"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FAX</a:t>
            </a:r>
            <a:r>
              <a:rPr lang="ja-JP" altLang="en-US" sz="1000" dirty="0" smtClean="0">
                <a:latin typeface="Meiryo UI" pitchFamily="50" charset="-128"/>
                <a:ea typeface="Meiryo UI" pitchFamily="50" charset="-128"/>
                <a:cs typeface="Meiryo UI" pitchFamily="50" charset="-128"/>
              </a:rPr>
              <a:t>又はメールでお申込み下さい。</a:t>
            </a:r>
            <a:endParaRPr lang="ja-JP" altLang="en-US" sz="1000" dirty="0">
              <a:latin typeface="Meiryo UI" pitchFamily="50" charset="-128"/>
              <a:ea typeface="Meiryo UI" pitchFamily="50" charset="-128"/>
              <a:cs typeface="Meiryo UI" pitchFamily="50" charset="-128"/>
            </a:endParaRPr>
          </a:p>
          <a:p>
            <a:r>
              <a:rPr lang="ja-JP" altLang="en-US" sz="1000" dirty="0">
                <a:solidFill>
                  <a:srgbClr val="000000"/>
                </a:solidFill>
                <a:latin typeface="Meiryo UI" pitchFamily="50" charset="-128"/>
                <a:ea typeface="Meiryo UI" pitchFamily="50" charset="-128"/>
                <a:cs typeface="Meiryo UI" pitchFamily="50" charset="-128"/>
              </a:rPr>
              <a:t>　  </a:t>
            </a:r>
            <a:r>
              <a:rPr lang="ja-JP" altLang="en-US" sz="1200" b="1" dirty="0">
                <a:solidFill>
                  <a:srgbClr val="000000"/>
                </a:solidFill>
                <a:latin typeface="Meiryo UI" pitchFamily="50" charset="-128"/>
                <a:ea typeface="Meiryo UI" pitchFamily="50" charset="-128"/>
                <a:cs typeface="Meiryo UI" pitchFamily="50" charset="-128"/>
              </a:rPr>
              <a:t>ＦＡＸ番号：</a:t>
            </a:r>
            <a:r>
              <a:rPr lang="ja-JP" altLang="en-US" sz="1200" b="1" dirty="0" smtClean="0">
                <a:solidFill>
                  <a:srgbClr val="000000"/>
                </a:solidFill>
                <a:latin typeface="Meiryo UI" pitchFamily="50" charset="-128"/>
                <a:ea typeface="Meiryo UI" pitchFamily="50" charset="-128"/>
                <a:cs typeface="Meiryo UI" pitchFamily="50" charset="-128"/>
              </a:rPr>
              <a:t>０６－６９４４－６６１９</a:t>
            </a:r>
            <a:r>
              <a:rPr lang="ja-JP" altLang="en-US" sz="1000" dirty="0">
                <a:solidFill>
                  <a:srgbClr val="000000"/>
                </a:solidFill>
                <a:latin typeface="Meiryo UI" pitchFamily="50" charset="-128"/>
                <a:ea typeface="Meiryo UI" pitchFamily="50" charset="-128"/>
                <a:cs typeface="Meiryo UI" pitchFamily="50" charset="-128"/>
              </a:rPr>
              <a:t>　</a:t>
            </a:r>
            <a:endParaRPr lang="en-US" altLang="ja-JP" sz="1000" dirty="0" smtClean="0">
              <a:solidFill>
                <a:srgbClr val="000000"/>
              </a:solidFill>
              <a:latin typeface="Meiryo UI" pitchFamily="50" charset="-128"/>
              <a:ea typeface="Meiryo UI" pitchFamily="50" charset="-128"/>
              <a:cs typeface="Meiryo UI" pitchFamily="50" charset="-128"/>
            </a:endParaRPr>
          </a:p>
          <a:p>
            <a:r>
              <a:rPr lang="ja-JP" altLang="en-US" sz="1000" dirty="0">
                <a:solidFill>
                  <a:srgbClr val="000000"/>
                </a:solidFill>
                <a:latin typeface="Meiryo UI" pitchFamily="50" charset="-128"/>
                <a:ea typeface="Meiryo UI" pitchFamily="50" charset="-128"/>
                <a:cs typeface="Meiryo UI" pitchFamily="50" charset="-128"/>
              </a:rPr>
              <a:t>　</a:t>
            </a:r>
            <a:r>
              <a:rPr lang="ja-JP" altLang="en-US" sz="1000" dirty="0" smtClean="0">
                <a:solidFill>
                  <a:srgbClr val="000000"/>
                </a:solidFill>
                <a:latin typeface="Meiryo UI" pitchFamily="50" charset="-128"/>
                <a:ea typeface="Meiryo UI" pitchFamily="50" charset="-128"/>
                <a:cs typeface="Meiryo UI" pitchFamily="50" charset="-128"/>
              </a:rPr>
              <a:t>　 </a:t>
            </a:r>
            <a:r>
              <a:rPr lang="en-US" altLang="ja-JP" sz="1200" b="1" dirty="0" smtClean="0">
                <a:solidFill>
                  <a:srgbClr val="000000"/>
                </a:solidFill>
                <a:latin typeface="Meiryo UI" pitchFamily="50" charset="-128"/>
                <a:ea typeface="Meiryo UI" pitchFamily="50" charset="-128"/>
                <a:cs typeface="Meiryo UI" pitchFamily="50" charset="-128"/>
              </a:rPr>
              <a:t>E-mail</a:t>
            </a:r>
            <a:r>
              <a:rPr lang="ja-JP" altLang="en-US" sz="1200" b="1" dirty="0" smtClean="0">
                <a:solidFill>
                  <a:srgbClr val="000000"/>
                </a:solidFill>
                <a:latin typeface="Meiryo UI" pitchFamily="50" charset="-128"/>
                <a:ea typeface="Meiryo UI" pitchFamily="50" charset="-128"/>
                <a:cs typeface="Meiryo UI" pitchFamily="50" charset="-128"/>
              </a:rPr>
              <a:t>：</a:t>
            </a:r>
            <a:r>
              <a:rPr lang="en-US" altLang="ja-JP" sz="1200" b="1" dirty="0" smtClean="0">
                <a:solidFill>
                  <a:srgbClr val="000000"/>
                </a:solidFill>
                <a:latin typeface="Meiryo UI" pitchFamily="50" charset="-128"/>
                <a:ea typeface="Meiryo UI" pitchFamily="50" charset="-128"/>
                <a:cs typeface="Meiryo UI" pitchFamily="50" charset="-128"/>
                <a:hlinkClick r:id="rId2"/>
              </a:rPr>
              <a:t>TanabeH@mbox.pref.osaka.lg.jp</a:t>
            </a:r>
            <a:endParaRPr lang="en-US" altLang="ja-JP" sz="1200" b="1" dirty="0" smtClean="0">
              <a:solidFill>
                <a:srgbClr val="000000"/>
              </a:solidFill>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endParaRPr lang="ja-JP" altLang="en-US" sz="1000" dirty="0">
              <a:latin typeface="Meiryo UI" pitchFamily="50" charset="-128"/>
              <a:ea typeface="Meiryo UI" pitchFamily="50" charset="-128"/>
              <a:cs typeface="Meiryo UI" pitchFamily="50" charset="-128"/>
            </a:endParaRPr>
          </a:p>
        </p:txBody>
      </p:sp>
      <p:sp>
        <p:nvSpPr>
          <p:cNvPr id="16" name="角丸四角形 15"/>
          <p:cNvSpPr/>
          <p:nvPr/>
        </p:nvSpPr>
        <p:spPr>
          <a:xfrm>
            <a:off x="123822" y="8563197"/>
            <a:ext cx="4048128" cy="58080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600" b="1" dirty="0" smtClean="0">
                <a:solidFill>
                  <a:srgbClr val="FFFFFF"/>
                </a:solidFill>
                <a:latin typeface="Meiryo UI" pitchFamily="50" charset="-128"/>
                <a:ea typeface="Meiryo UI" pitchFamily="50" charset="-128"/>
                <a:cs typeface="Meiryo UI" pitchFamily="50" charset="-128"/>
              </a:rPr>
              <a:t>・参加費無料</a:t>
            </a:r>
            <a:r>
              <a:rPr lang="ja-JP" altLang="en-US" sz="1400" b="1" dirty="0" smtClean="0">
                <a:solidFill>
                  <a:srgbClr val="FFFFFF"/>
                </a:solidFill>
                <a:latin typeface="Meiryo UI" pitchFamily="50" charset="-128"/>
                <a:ea typeface="Meiryo UI" pitchFamily="50" charset="-128"/>
                <a:cs typeface="Meiryo UI" pitchFamily="50" charset="-128"/>
              </a:rPr>
              <a:t>（ただし、昼食代金</a:t>
            </a:r>
            <a:r>
              <a:rPr lang="en-US" altLang="ja-JP" sz="1400" b="1" dirty="0" smtClean="0">
                <a:solidFill>
                  <a:srgbClr val="FFFFFF"/>
                </a:solidFill>
                <a:latin typeface="Meiryo UI" pitchFamily="50" charset="-128"/>
                <a:ea typeface="Meiryo UI" pitchFamily="50" charset="-128"/>
                <a:cs typeface="Meiryo UI" pitchFamily="50" charset="-128"/>
              </a:rPr>
              <a:t>1</a:t>
            </a:r>
            <a:r>
              <a:rPr lang="ja-JP" altLang="en-US" sz="1400" b="1" dirty="0" smtClean="0">
                <a:solidFill>
                  <a:srgbClr val="FFFFFF"/>
                </a:solidFill>
                <a:latin typeface="Meiryo UI" pitchFamily="50" charset="-128"/>
                <a:ea typeface="Meiryo UI" pitchFamily="50" charset="-128"/>
                <a:cs typeface="Meiryo UI" pitchFamily="50" charset="-128"/>
              </a:rPr>
              <a:t>人</a:t>
            </a:r>
            <a:r>
              <a:rPr lang="en-US" altLang="ja-JP" sz="1400" b="1" dirty="0" smtClean="0">
                <a:solidFill>
                  <a:srgbClr val="FFFFFF"/>
                </a:solidFill>
                <a:latin typeface="Meiryo UI" pitchFamily="50" charset="-128"/>
                <a:ea typeface="Meiryo UI" pitchFamily="50" charset="-128"/>
                <a:cs typeface="Meiryo UI" pitchFamily="50" charset="-128"/>
              </a:rPr>
              <a:t>1,000</a:t>
            </a:r>
            <a:r>
              <a:rPr lang="ja-JP" altLang="en-US" sz="1400" b="1" dirty="0" smtClean="0">
                <a:solidFill>
                  <a:srgbClr val="FFFFFF"/>
                </a:solidFill>
                <a:latin typeface="Meiryo UI" pitchFamily="50" charset="-128"/>
                <a:ea typeface="Meiryo UI" pitchFamily="50" charset="-128"/>
                <a:cs typeface="Meiryo UI" pitchFamily="50" charset="-128"/>
              </a:rPr>
              <a:t>円）</a:t>
            </a:r>
            <a:endParaRPr lang="en-US" altLang="ja-JP" sz="1400" b="1" dirty="0" smtClean="0">
              <a:solidFill>
                <a:srgbClr val="FFFFFF"/>
              </a:solidFill>
              <a:latin typeface="Meiryo UI" pitchFamily="50" charset="-128"/>
              <a:ea typeface="Meiryo UI" pitchFamily="50" charset="-128"/>
              <a:cs typeface="Meiryo UI" pitchFamily="50" charset="-128"/>
            </a:endParaRPr>
          </a:p>
          <a:p>
            <a:r>
              <a:rPr lang="ja-JP" altLang="en-US" sz="1600" b="1" dirty="0" smtClean="0">
                <a:solidFill>
                  <a:srgbClr val="FFFFFF"/>
                </a:solidFill>
                <a:latin typeface="Meiryo UI" pitchFamily="50" charset="-128"/>
                <a:ea typeface="Meiryo UI" pitchFamily="50" charset="-128"/>
                <a:cs typeface="Meiryo UI" pitchFamily="50" charset="-128"/>
              </a:rPr>
              <a:t>・参加募集人数５０名程度</a:t>
            </a:r>
            <a:r>
              <a:rPr lang="ja-JP" altLang="en-US" sz="1400" b="1" dirty="0" smtClean="0">
                <a:solidFill>
                  <a:srgbClr val="FFFFFF"/>
                </a:solidFill>
                <a:latin typeface="Meiryo UI" pitchFamily="50" charset="-128"/>
                <a:ea typeface="Meiryo UI" pitchFamily="50" charset="-128"/>
                <a:cs typeface="Meiryo UI" pitchFamily="50" charset="-128"/>
              </a:rPr>
              <a:t>（申込先着順）</a:t>
            </a:r>
            <a:endParaRPr lang="ja-JP" altLang="en-US" sz="1400" b="1" dirty="0">
              <a:solidFill>
                <a:srgbClr val="FFFFFF"/>
              </a:solidFill>
              <a:latin typeface="Meiryo UI" pitchFamily="50" charset="-128"/>
              <a:ea typeface="Meiryo UI" pitchFamily="50" charset="-128"/>
              <a:cs typeface="Meiryo UI" pitchFamily="50" charset="-128"/>
            </a:endParaRPr>
          </a:p>
        </p:txBody>
      </p:sp>
      <p:sp>
        <p:nvSpPr>
          <p:cNvPr id="13320" name="テキスト ボックス 19"/>
          <p:cNvSpPr txBox="1">
            <a:spLocks noChangeArrowheads="1"/>
          </p:cNvSpPr>
          <p:nvPr/>
        </p:nvSpPr>
        <p:spPr bwMode="auto">
          <a:xfrm>
            <a:off x="-1" y="348523"/>
            <a:ext cx="6858000" cy="1477328"/>
          </a:xfrm>
          <a:prstGeom prst="rect">
            <a:avLst/>
          </a:prstGeom>
          <a:noFill/>
          <a:ln w="9525">
            <a:noFill/>
            <a:miter lim="800000"/>
            <a:headEnd/>
            <a:tailEnd/>
          </a:ln>
        </p:spPr>
        <p:txBody>
          <a:bodyPr anchor="ctr">
            <a:spAutoFit/>
          </a:bodyPr>
          <a:lstStyle/>
          <a:p>
            <a:pPr>
              <a:lnSpc>
                <a:spcPts val="1800"/>
              </a:lnSpc>
            </a:pPr>
            <a:r>
              <a:rPr lang="ja-JP" altLang="en-US" sz="1400" dirty="0">
                <a:latin typeface="Calibri" pitchFamily="34" charset="0"/>
                <a:ea typeface="Meiryo UI" pitchFamily="50" charset="-128"/>
                <a:cs typeface="Meiryo UI" pitchFamily="50" charset="-128"/>
              </a:rPr>
              <a:t>　</a:t>
            </a:r>
            <a:r>
              <a:rPr lang="ja-JP" altLang="en-US" sz="1300" dirty="0">
                <a:latin typeface="Calibri" pitchFamily="34" charset="0"/>
                <a:ea typeface="Meiryo UI" pitchFamily="50" charset="-128"/>
                <a:cs typeface="Meiryo UI" pitchFamily="50" charset="-128"/>
              </a:rPr>
              <a:t>大阪府市医療戦略会議提言（平成</a:t>
            </a:r>
            <a:r>
              <a:rPr lang="en-US" altLang="ja-JP" sz="1300" dirty="0">
                <a:latin typeface="Calibri" pitchFamily="34" charset="0"/>
                <a:ea typeface="Meiryo UI" pitchFamily="50" charset="-128"/>
                <a:cs typeface="Meiryo UI" pitchFamily="50" charset="-128"/>
              </a:rPr>
              <a:t>26</a:t>
            </a:r>
            <a:r>
              <a:rPr lang="ja-JP" altLang="en-US" sz="1300" dirty="0">
                <a:latin typeface="Calibri" pitchFamily="34" charset="0"/>
                <a:ea typeface="Meiryo UI" pitchFamily="50" charset="-128"/>
                <a:cs typeface="Meiryo UI" pitchFamily="50" charset="-128"/>
              </a:rPr>
              <a:t>年</a:t>
            </a:r>
            <a:r>
              <a:rPr lang="en-US" altLang="ja-JP" sz="1300" dirty="0">
                <a:latin typeface="Calibri" pitchFamily="34" charset="0"/>
                <a:ea typeface="Meiryo UI" pitchFamily="50" charset="-128"/>
                <a:cs typeface="Meiryo UI" pitchFamily="50" charset="-128"/>
              </a:rPr>
              <a:t>1</a:t>
            </a:r>
            <a:r>
              <a:rPr lang="ja-JP" altLang="en-US" sz="1300" dirty="0">
                <a:latin typeface="Calibri" pitchFamily="34" charset="0"/>
                <a:ea typeface="Meiryo UI" pitchFamily="50" charset="-128"/>
                <a:cs typeface="Meiryo UI" pitchFamily="50" charset="-128"/>
              </a:rPr>
              <a:t>月）に示された７つの戦略のうちの一つ「スマートエイジング・シティ」の具体化に向けた取組みを進めるため、府民の健康寿命の延伸と住民のＱＯＬ（生活の質）の向上に向けたまちづくりへの地域の行政、住民、事業者による参画のきっかけづくり</a:t>
            </a:r>
            <a:r>
              <a:rPr lang="ja-JP" altLang="en-US" sz="1300" dirty="0" smtClean="0">
                <a:latin typeface="Calibri" pitchFamily="34" charset="0"/>
                <a:ea typeface="Meiryo UI" pitchFamily="50" charset="-128"/>
                <a:cs typeface="Meiryo UI" pitchFamily="50" charset="-128"/>
              </a:rPr>
              <a:t>を行います。</a:t>
            </a:r>
            <a:r>
              <a:rPr lang="ja-JP" altLang="en-US" sz="1300" dirty="0" smtClean="0">
                <a:latin typeface="Meiryo UI" pitchFamily="50" charset="-128"/>
                <a:ea typeface="Meiryo UI" pitchFamily="50" charset="-128"/>
                <a:cs typeface="Meiryo UI" pitchFamily="50" charset="-128"/>
              </a:rPr>
              <a:t>今回は、府内の先行モデル３地域（東淀川、森之宮、河内長野市）の全てを</a:t>
            </a:r>
            <a:r>
              <a:rPr lang="ja-JP" altLang="en-US" sz="1300" dirty="0">
                <a:latin typeface="Meiryo UI" pitchFamily="50" charset="-128"/>
                <a:ea typeface="Meiryo UI" pitchFamily="50" charset="-128"/>
                <a:cs typeface="Meiryo UI" pitchFamily="50" charset="-128"/>
              </a:rPr>
              <a:t>貸切</a:t>
            </a:r>
            <a:r>
              <a:rPr lang="ja-JP" altLang="en-US" sz="1300" dirty="0" smtClean="0">
                <a:latin typeface="Meiryo UI" pitchFamily="50" charset="-128"/>
                <a:ea typeface="Meiryo UI" pitchFamily="50" charset="-128"/>
                <a:cs typeface="Meiryo UI" pitchFamily="50" charset="-128"/>
              </a:rPr>
              <a:t>バスで巡ります。</a:t>
            </a:r>
            <a:endParaRPr lang="en-US" altLang="ja-JP" sz="1300" dirty="0" smtClean="0">
              <a:latin typeface="Meiryo UI" pitchFamily="50" charset="-128"/>
              <a:ea typeface="Meiryo UI" pitchFamily="50" charset="-128"/>
              <a:cs typeface="Meiryo UI" pitchFamily="50" charset="-128"/>
            </a:endParaRPr>
          </a:p>
          <a:p>
            <a:pPr>
              <a:lnSpc>
                <a:spcPts val="1800"/>
              </a:lnSpc>
            </a:pPr>
            <a:r>
              <a:rPr lang="ja-JP" altLang="en-US" sz="1300" dirty="0" smtClean="0">
                <a:latin typeface="Meiryo UI" pitchFamily="50" charset="-128"/>
                <a:ea typeface="Meiryo UI" pitchFamily="50" charset="-128"/>
                <a:cs typeface="Meiryo UI" pitchFamily="50" charset="-128"/>
              </a:rPr>
              <a:t>　なお、本事業は、</a:t>
            </a:r>
            <a:r>
              <a:rPr lang="ja-JP" altLang="en-US" sz="1300" dirty="0" smtClean="0">
                <a:latin typeface="Calibri" pitchFamily="34" charset="0"/>
                <a:ea typeface="Meiryo UI" pitchFamily="50" charset="-128"/>
                <a:cs typeface="Meiryo UI" pitchFamily="50" charset="-128"/>
              </a:rPr>
              <a:t>三井</a:t>
            </a:r>
            <a:r>
              <a:rPr lang="ja-JP" altLang="en-US" sz="1300" dirty="0">
                <a:latin typeface="Calibri" pitchFamily="34" charset="0"/>
                <a:ea typeface="Meiryo UI" pitchFamily="50" charset="-128"/>
                <a:cs typeface="Meiryo UI" pitchFamily="50" charset="-128"/>
              </a:rPr>
              <a:t>住友海上火災保険株式会社の寄附を</a:t>
            </a:r>
            <a:r>
              <a:rPr lang="ja-JP" altLang="en-US" sz="1300" dirty="0" smtClean="0">
                <a:latin typeface="Calibri" pitchFamily="34" charset="0"/>
                <a:ea typeface="Meiryo UI" pitchFamily="50" charset="-128"/>
                <a:cs typeface="Meiryo UI" pitchFamily="50" charset="-128"/>
              </a:rPr>
              <a:t>財源にして</a:t>
            </a:r>
            <a:r>
              <a:rPr lang="ja-JP" altLang="en-US" sz="1300" dirty="0">
                <a:latin typeface="Calibri" pitchFamily="34" charset="0"/>
                <a:ea typeface="Meiryo UI" pitchFamily="50" charset="-128"/>
                <a:cs typeface="Meiryo UI" pitchFamily="50" charset="-128"/>
              </a:rPr>
              <a:t>実施し</a:t>
            </a:r>
            <a:r>
              <a:rPr lang="ja-JP" altLang="en-US" sz="1300" dirty="0">
                <a:latin typeface="Meiryo UI" pitchFamily="50" charset="-128"/>
                <a:ea typeface="Meiryo UI" pitchFamily="50" charset="-128"/>
                <a:cs typeface="Meiryo UI" pitchFamily="50" charset="-128"/>
              </a:rPr>
              <a:t>ます</a:t>
            </a:r>
            <a:r>
              <a:rPr lang="ja-JP" altLang="en-US" sz="1300" dirty="0" smtClean="0">
                <a:latin typeface="Meiryo UI" pitchFamily="50" charset="-128"/>
                <a:ea typeface="Meiryo UI" pitchFamily="50" charset="-128"/>
                <a:cs typeface="Meiryo UI" pitchFamily="50" charset="-128"/>
              </a:rPr>
              <a:t>。（</a:t>
            </a:r>
            <a:r>
              <a:rPr lang="ja-JP" altLang="en-US" sz="1300" dirty="0" smtClean="0">
                <a:latin typeface="Calibri" pitchFamily="34" charset="0"/>
                <a:ea typeface="Meiryo UI" pitchFamily="50" charset="-128"/>
                <a:cs typeface="Meiryo UI" pitchFamily="50" charset="-128"/>
              </a:rPr>
              <a:t>企業版</a:t>
            </a:r>
            <a:r>
              <a:rPr lang="ja-JP" altLang="en-US" sz="1300" dirty="0">
                <a:latin typeface="Calibri" pitchFamily="34" charset="0"/>
                <a:ea typeface="Meiryo UI" pitchFamily="50" charset="-128"/>
                <a:cs typeface="Meiryo UI" pitchFamily="50" charset="-128"/>
              </a:rPr>
              <a:t>ふるさと納税制度を</a:t>
            </a:r>
            <a:r>
              <a:rPr lang="ja-JP" altLang="en-US" sz="1300" dirty="0" smtClean="0">
                <a:latin typeface="Calibri" pitchFamily="34" charset="0"/>
                <a:ea typeface="Meiryo UI" pitchFamily="50" charset="-128"/>
                <a:cs typeface="Meiryo UI" pitchFamily="50" charset="-128"/>
              </a:rPr>
              <a:t>活用）</a:t>
            </a:r>
            <a:endParaRPr lang="ja-JP" altLang="en-US" sz="1300" dirty="0">
              <a:latin typeface="Meiryo UI" pitchFamily="50" charset="-128"/>
              <a:ea typeface="Meiryo UI" pitchFamily="50" charset="-128"/>
              <a:cs typeface="Meiryo UI" pitchFamily="50" charset="-128"/>
            </a:endParaRPr>
          </a:p>
        </p:txBody>
      </p:sp>
      <p:pic>
        <p:nvPicPr>
          <p:cNvPr id="9" name="Picture 4" descr="みんなの拠点"/>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3028" y="3493226"/>
            <a:ext cx="1561494" cy="94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p:cNvPicPr>
            <a:picLocks noChangeAspect="1"/>
          </p:cNvPicPr>
          <p:nvPr/>
        </p:nvPicPr>
        <p:blipFill rotWithShape="1">
          <a:blip r:embed="rId4" cstate="print">
            <a:extLst>
              <a:ext uri="{28A0092B-C50C-407E-A947-70E740481C1C}">
                <a14:useLocalDpi xmlns:a14="http://schemas.microsoft.com/office/drawing/2010/main" val="0"/>
              </a:ext>
            </a:extLst>
          </a:blip>
          <a:srcRect l="19063" t="6250" r="6875" b="3750"/>
          <a:stretch/>
        </p:blipFill>
        <p:spPr>
          <a:xfrm>
            <a:off x="5302997" y="3747451"/>
            <a:ext cx="1543050" cy="1056205"/>
          </a:xfrm>
          <a:prstGeom prst="rect">
            <a:avLst/>
          </a:prstGeom>
          <a:ln>
            <a:noFill/>
          </a:ln>
          <a:effectLst>
            <a:softEdge rad="112500"/>
          </a:effectLst>
        </p:spPr>
      </p:pic>
      <p:pic>
        <p:nvPicPr>
          <p:cNvPr id="11" name="Picture 9" descr="http://www.machi-care.jp/images/sub/kangoan_0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77378" y="6123476"/>
            <a:ext cx="1573751" cy="9525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W:\01_事業推進グループ\医療戦略関係\戦略６関連：スマートエイジング・シティ具体化戦略\90_具体化セミナー＆見学ツアー\06_チラシ\万博ロゴマーク\ExpoOsakaLoBV.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22250" y="7675029"/>
            <a:ext cx="1104899" cy="142020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W:\01_事業推進グループ\医療戦略関係\戦略６関連：スマートエイジング・シティ具体化戦略\90_具体化セミナー＆見学ツアー\06_チラシ\万博ロゴマーク\トップページ.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43913" y="7659939"/>
            <a:ext cx="512511" cy="512511"/>
          </a:xfrm>
          <a:prstGeom prst="rect">
            <a:avLst/>
          </a:prstGeom>
          <a:noFill/>
          <a:extLst>
            <a:ext uri="{909E8E84-426E-40DD-AFC4-6F175D3DCCD1}">
              <a14:hiddenFill xmlns:a14="http://schemas.microsoft.com/office/drawing/2010/main">
                <a:solidFill>
                  <a:srgbClr val="FFFFFF"/>
                </a:solidFill>
              </a14:hiddenFill>
            </a:ext>
          </a:extLst>
        </p:spPr>
      </p:pic>
      <p:sp>
        <p:nvSpPr>
          <p:cNvPr id="13" name="コンテンツ プレースホルダー 9"/>
          <p:cNvSpPr txBox="1">
            <a:spLocks/>
          </p:cNvSpPr>
          <p:nvPr/>
        </p:nvSpPr>
        <p:spPr bwMode="auto">
          <a:xfrm>
            <a:off x="5499461" y="8114206"/>
            <a:ext cx="1444264" cy="2532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900" dirty="0" smtClean="0"/>
              <a:t> 日本万国博覧会</a:t>
            </a:r>
            <a:r>
              <a:rPr lang="ja-JP" altLang="en-US" sz="900" dirty="0"/>
              <a:t>トップ</a:t>
            </a:r>
            <a:r>
              <a:rPr lang="ja-JP" altLang="en-US" sz="900" dirty="0" smtClean="0"/>
              <a:t>へ</a:t>
            </a:r>
            <a:r>
              <a:rPr lang="ja-JP" altLang="en-US" sz="900" dirty="0"/>
              <a:t>　</a:t>
            </a:r>
            <a:endParaRPr lang="en-US" altLang="ja-JP" sz="900" dirty="0"/>
          </a:p>
          <a:p>
            <a:pPr marL="0" indent="0">
              <a:buFont typeface="Arial" charset="0"/>
              <a:buNone/>
            </a:pPr>
            <a:endParaRPr lang="en-US" altLang="ja-JP" sz="1000" b="1" dirty="0"/>
          </a:p>
        </p:txBody>
      </p:sp>
      <p:pic>
        <p:nvPicPr>
          <p:cNvPr id="1028" name="Picture 4" descr="W:\01_事業推進グループ\医療戦略関係\戦略６関連：スマートエイジング・シティ具体化戦略\90_具体化セミナー＆見学ツアー\06_チラシ\万博ロゴマーク\会員募集ページ.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64255" y="8355433"/>
            <a:ext cx="492169" cy="492169"/>
          </a:xfrm>
          <a:prstGeom prst="rect">
            <a:avLst/>
          </a:prstGeom>
          <a:noFill/>
          <a:extLst>
            <a:ext uri="{909E8E84-426E-40DD-AFC4-6F175D3DCCD1}">
              <a14:hiddenFill xmlns:a14="http://schemas.microsoft.com/office/drawing/2010/main">
                <a:solidFill>
                  <a:srgbClr val="FFFFFF"/>
                </a:solidFill>
              </a14:hiddenFill>
            </a:ext>
          </a:extLst>
        </p:spPr>
      </p:pic>
      <p:sp>
        <p:nvSpPr>
          <p:cNvPr id="15" name="コンテンツ プレースホルダー 9"/>
          <p:cNvSpPr txBox="1">
            <a:spLocks/>
          </p:cNvSpPr>
          <p:nvPr/>
        </p:nvSpPr>
        <p:spPr bwMode="auto">
          <a:xfrm>
            <a:off x="5608099" y="8827437"/>
            <a:ext cx="1662110" cy="2532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900" dirty="0" smtClean="0"/>
              <a:t>賛同会員募集ページへ</a:t>
            </a:r>
            <a:r>
              <a:rPr lang="ja-JP" altLang="en-US" sz="900" dirty="0"/>
              <a:t>　</a:t>
            </a:r>
            <a:endParaRPr lang="en-US" altLang="ja-JP" sz="900" dirty="0"/>
          </a:p>
          <a:p>
            <a:pPr marL="0" indent="0">
              <a:buFont typeface="Arial" charset="0"/>
              <a:buNone/>
            </a:pPr>
            <a:endParaRPr lang="en-US" altLang="ja-JP" sz="1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7"/>
          <p:cNvSpPr txBox="1">
            <a:spLocks noChangeArrowheads="1"/>
          </p:cNvSpPr>
          <p:nvPr/>
        </p:nvSpPr>
        <p:spPr bwMode="auto">
          <a:xfrm>
            <a:off x="-9525" y="541656"/>
            <a:ext cx="6867525" cy="2123658"/>
          </a:xfrm>
          <a:prstGeom prst="rect">
            <a:avLst/>
          </a:prstGeom>
          <a:solidFill>
            <a:srgbClr val="FFFFCC"/>
          </a:solidFill>
          <a:ln w="9525">
            <a:solidFill>
              <a:schemeClr val="tx1"/>
            </a:solidFill>
            <a:prstDash val="dash"/>
            <a:miter lim="800000"/>
            <a:headEnd/>
            <a:tailEnd/>
          </a:ln>
        </p:spPr>
        <p:txBody>
          <a:bodyPr wrap="square" anchor="ctr">
            <a:spAutoFit/>
          </a:bodyPr>
          <a:lstStyle/>
          <a:p>
            <a:pPr marL="0" indent="0">
              <a:buNone/>
            </a:pPr>
            <a:endParaRPr lang="en-US" altLang="ja-JP" sz="1100" dirty="0" smtClean="0"/>
          </a:p>
          <a:p>
            <a:pPr marL="0" indent="0">
              <a:buNone/>
            </a:pPr>
            <a:endParaRPr lang="en-US" altLang="ja-JP" sz="1100" dirty="0"/>
          </a:p>
          <a:p>
            <a:pPr marL="0" indent="0">
              <a:buNone/>
            </a:pPr>
            <a:endParaRPr lang="en-US" altLang="ja-JP" sz="1100" dirty="0" smtClean="0"/>
          </a:p>
          <a:p>
            <a:pPr marL="0" indent="0">
              <a:buNone/>
            </a:pPr>
            <a:endParaRPr lang="en-US" altLang="ja-JP" sz="1100" dirty="0"/>
          </a:p>
          <a:p>
            <a:pPr marL="0" indent="0">
              <a:buNone/>
            </a:pPr>
            <a:endParaRPr lang="en-US" altLang="ja-JP" sz="1100" dirty="0" smtClean="0"/>
          </a:p>
          <a:p>
            <a:pPr marL="0" indent="0">
              <a:buNone/>
            </a:pPr>
            <a:endParaRPr lang="en-US" altLang="ja-JP" sz="1100" dirty="0"/>
          </a:p>
          <a:p>
            <a:pPr marL="0" indent="0">
              <a:buNone/>
            </a:pPr>
            <a:endParaRPr lang="en-US" altLang="ja-JP" sz="1100" dirty="0" smtClean="0"/>
          </a:p>
          <a:p>
            <a:pPr marL="0" indent="0">
              <a:buNone/>
            </a:pPr>
            <a:endParaRPr lang="en-US" altLang="ja-JP" sz="1100" dirty="0"/>
          </a:p>
          <a:p>
            <a:pPr marL="0" indent="0">
              <a:buNone/>
            </a:pPr>
            <a:endParaRPr lang="en-US" altLang="ja-JP" sz="1100" dirty="0" smtClean="0"/>
          </a:p>
          <a:p>
            <a:pPr marL="0" indent="0">
              <a:buNone/>
            </a:pPr>
            <a:endParaRPr lang="en-US" altLang="ja-JP" sz="1100" dirty="0"/>
          </a:p>
          <a:p>
            <a:pPr marL="0" indent="0">
              <a:buNone/>
            </a:pPr>
            <a:endParaRPr lang="en-US" altLang="ja-JP" sz="1100" dirty="0" smtClean="0"/>
          </a:p>
          <a:p>
            <a:pPr marL="0" indent="0">
              <a:buNone/>
            </a:pPr>
            <a:endParaRPr lang="en-US" altLang="ja-JP" sz="1100" dirty="0"/>
          </a:p>
        </p:txBody>
      </p:sp>
      <p:sp>
        <p:nvSpPr>
          <p:cNvPr id="7" name="テキスト ボックス 6"/>
          <p:cNvSpPr txBox="1"/>
          <p:nvPr/>
        </p:nvSpPr>
        <p:spPr>
          <a:xfrm>
            <a:off x="2647950" y="494168"/>
            <a:ext cx="4190998" cy="369332"/>
          </a:xfrm>
          <a:prstGeom prst="rect">
            <a:avLst/>
          </a:prstGeom>
          <a:noFill/>
        </p:spPr>
        <p:txBody>
          <a:bodyPr wrap="square" rtlCol="0">
            <a:spAutoFit/>
          </a:bodyPr>
          <a:lstStyle/>
          <a:p>
            <a:r>
              <a:rPr kumimoji="1" lang="ja-JP" altLang="en-US" dirty="0" smtClean="0"/>
              <a:t>平成</a:t>
            </a:r>
            <a:r>
              <a:rPr kumimoji="1" lang="en-US" altLang="ja-JP" dirty="0" smtClean="0"/>
              <a:t>29</a:t>
            </a:r>
            <a:r>
              <a:rPr kumimoji="1" lang="ja-JP" altLang="en-US" dirty="0" smtClean="0"/>
              <a:t>年</a:t>
            </a:r>
            <a:r>
              <a:rPr kumimoji="1" lang="en-US" altLang="ja-JP" dirty="0" smtClean="0"/>
              <a:t>11</a:t>
            </a:r>
            <a:r>
              <a:rPr kumimoji="1" lang="ja-JP" altLang="en-US" dirty="0" smtClean="0"/>
              <a:t>月</a:t>
            </a:r>
            <a:r>
              <a:rPr kumimoji="1" lang="en-US" altLang="ja-JP" dirty="0" smtClean="0"/>
              <a:t>28</a:t>
            </a:r>
            <a:r>
              <a:rPr kumimoji="1" lang="ja-JP" altLang="en-US" dirty="0" smtClean="0"/>
              <a:t>日（火）</a:t>
            </a:r>
            <a:r>
              <a:rPr kumimoji="1" lang="en-US" altLang="ja-JP" dirty="0" smtClean="0"/>
              <a:t>9:00</a:t>
            </a:r>
            <a:r>
              <a:rPr kumimoji="1" lang="ja-JP" altLang="en-US" dirty="0" smtClean="0"/>
              <a:t>～受付開始</a:t>
            </a:r>
            <a:endParaRPr kumimoji="1" lang="ja-JP" altLang="en-US" dirty="0"/>
          </a:p>
        </p:txBody>
      </p:sp>
      <p:sp>
        <p:nvSpPr>
          <p:cNvPr id="8" name="テキスト ボックス 7"/>
          <p:cNvSpPr txBox="1"/>
          <p:nvPr/>
        </p:nvSpPr>
        <p:spPr>
          <a:xfrm>
            <a:off x="2714624" y="863500"/>
            <a:ext cx="4024311" cy="1846659"/>
          </a:xfrm>
          <a:prstGeom prst="rect">
            <a:avLst/>
          </a:prstGeom>
          <a:noFill/>
        </p:spPr>
        <p:txBody>
          <a:bodyPr wrap="square" rtlCol="0">
            <a:spAutoFit/>
          </a:bodyPr>
          <a:lstStyle/>
          <a:p>
            <a:r>
              <a:rPr kumimoji="1" lang="ja-JP" altLang="en-US" sz="1400" b="1" dirty="0" smtClean="0"/>
              <a:t>南海電車高野線下り急行列車時刻表（参考）</a:t>
            </a:r>
            <a:endParaRPr kumimoji="1" lang="en-US" altLang="ja-JP" sz="1400" b="1" dirty="0" smtClean="0"/>
          </a:p>
          <a:p>
            <a:r>
              <a:rPr lang="ja-JP" altLang="en-US" sz="1000" dirty="0" smtClean="0"/>
              <a:t>　　　　　　　　急行</a:t>
            </a:r>
            <a:r>
              <a:rPr lang="en-US" altLang="ja-JP" sz="1000" dirty="0" smtClean="0"/>
              <a:t>【</a:t>
            </a:r>
            <a:r>
              <a:rPr lang="ja-JP" altLang="en-US" sz="1000" dirty="0" smtClean="0"/>
              <a:t>林間田園行</a:t>
            </a:r>
            <a:r>
              <a:rPr lang="en-US" altLang="ja-JP" sz="1000" dirty="0" smtClean="0"/>
              <a:t>】</a:t>
            </a:r>
            <a:r>
              <a:rPr lang="ja-JP" altLang="en-US" sz="1000" dirty="0" smtClean="0"/>
              <a:t>　急行</a:t>
            </a:r>
            <a:r>
              <a:rPr lang="en-US" altLang="ja-JP" sz="1000" dirty="0" smtClean="0"/>
              <a:t>【</a:t>
            </a:r>
            <a:r>
              <a:rPr lang="ja-JP" altLang="en-US" sz="1000" dirty="0" smtClean="0"/>
              <a:t>橋本</a:t>
            </a:r>
            <a:r>
              <a:rPr lang="ja-JP" altLang="en-US" sz="1000" dirty="0"/>
              <a:t>行</a:t>
            </a:r>
            <a:r>
              <a:rPr lang="en-US" altLang="ja-JP" sz="1000" dirty="0" smtClean="0"/>
              <a:t>】</a:t>
            </a:r>
            <a:r>
              <a:rPr lang="ja-JP" altLang="en-US" sz="1000" dirty="0" smtClean="0"/>
              <a:t>　　急行</a:t>
            </a:r>
            <a:r>
              <a:rPr lang="en-US" altLang="ja-JP" sz="1000" dirty="0" smtClean="0"/>
              <a:t>【</a:t>
            </a:r>
            <a:r>
              <a:rPr lang="ja-JP" altLang="en-US" sz="1000" dirty="0" smtClean="0"/>
              <a:t>三日市町</a:t>
            </a:r>
            <a:r>
              <a:rPr lang="ja-JP" altLang="en-US" sz="1000" dirty="0"/>
              <a:t>行</a:t>
            </a:r>
            <a:r>
              <a:rPr lang="en-US" altLang="ja-JP" sz="1000" dirty="0" smtClean="0"/>
              <a:t>】</a:t>
            </a:r>
          </a:p>
          <a:p>
            <a:r>
              <a:rPr lang="ja-JP" altLang="en-US" sz="1000" dirty="0" smtClean="0"/>
              <a:t>難波発　　　　　　　</a:t>
            </a:r>
            <a:r>
              <a:rPr lang="en-US" altLang="ja-JP" sz="1000" dirty="0" smtClean="0"/>
              <a:t>8:29</a:t>
            </a:r>
            <a:r>
              <a:rPr lang="ja-JP" altLang="en-US" sz="1000" dirty="0" smtClean="0"/>
              <a:t>　　　　　　　　　</a:t>
            </a:r>
            <a:r>
              <a:rPr lang="en-US" altLang="ja-JP" sz="1000" dirty="0" smtClean="0"/>
              <a:t>8:40</a:t>
            </a:r>
            <a:r>
              <a:rPr lang="ja-JP" altLang="en-US" sz="1000" dirty="0" smtClean="0"/>
              <a:t>　　　　　　　　</a:t>
            </a:r>
            <a:r>
              <a:rPr lang="en-US" altLang="ja-JP" sz="1000" dirty="0" smtClean="0"/>
              <a:t>8:50</a:t>
            </a:r>
          </a:p>
          <a:p>
            <a:r>
              <a:rPr lang="ja-JP" altLang="en-US" sz="1000" dirty="0" smtClean="0"/>
              <a:t>新今宮発　　　　　 </a:t>
            </a:r>
            <a:r>
              <a:rPr lang="en-US" altLang="ja-JP" sz="1000" dirty="0" smtClean="0"/>
              <a:t>8:32</a:t>
            </a:r>
            <a:r>
              <a:rPr lang="ja-JP" altLang="en-US" sz="1000" dirty="0" smtClean="0"/>
              <a:t>　　　　　　　　　</a:t>
            </a:r>
            <a:r>
              <a:rPr lang="en-US" altLang="ja-JP" sz="1000" dirty="0" smtClean="0"/>
              <a:t>8:42</a:t>
            </a:r>
            <a:r>
              <a:rPr lang="ja-JP" altLang="en-US" sz="1000" dirty="0" smtClean="0"/>
              <a:t>　　　　　　　　</a:t>
            </a:r>
            <a:r>
              <a:rPr lang="en-US" altLang="ja-JP" sz="1000" dirty="0" smtClean="0"/>
              <a:t>8:52</a:t>
            </a:r>
          </a:p>
          <a:p>
            <a:r>
              <a:rPr lang="ja-JP" altLang="en-US" sz="1000" dirty="0"/>
              <a:t>天下</a:t>
            </a:r>
            <a:r>
              <a:rPr lang="ja-JP" altLang="en-US" sz="1000" dirty="0" smtClean="0"/>
              <a:t>茶屋発　　　　</a:t>
            </a:r>
            <a:r>
              <a:rPr lang="en-US" altLang="ja-JP" sz="1000" dirty="0" smtClean="0"/>
              <a:t>8:34</a:t>
            </a:r>
            <a:r>
              <a:rPr lang="ja-JP" altLang="en-US" sz="1000" dirty="0" smtClean="0"/>
              <a:t>　　　　　　　　　</a:t>
            </a:r>
            <a:r>
              <a:rPr lang="en-US" altLang="ja-JP" sz="1000" dirty="0" smtClean="0"/>
              <a:t>8:45</a:t>
            </a:r>
            <a:r>
              <a:rPr lang="ja-JP" altLang="en-US" sz="1000" dirty="0" smtClean="0"/>
              <a:t>　　　　　　　　</a:t>
            </a:r>
            <a:r>
              <a:rPr lang="en-US" altLang="ja-JP" sz="1000" dirty="0" smtClean="0"/>
              <a:t>8:55</a:t>
            </a:r>
          </a:p>
          <a:p>
            <a:r>
              <a:rPr lang="ja-JP" altLang="en-US" sz="1000" dirty="0"/>
              <a:t>堺</a:t>
            </a:r>
            <a:r>
              <a:rPr lang="ja-JP" altLang="en-US" sz="1000" dirty="0" smtClean="0"/>
              <a:t>東発　　　　　　　</a:t>
            </a:r>
            <a:r>
              <a:rPr lang="en-US" altLang="ja-JP" sz="1000" dirty="0" smtClean="0"/>
              <a:t>8:42</a:t>
            </a:r>
            <a:r>
              <a:rPr lang="ja-JP" altLang="en-US" sz="1000" dirty="0" smtClean="0"/>
              <a:t>　　　　　　　　　</a:t>
            </a:r>
            <a:r>
              <a:rPr lang="en-US" altLang="ja-JP" sz="1000" dirty="0" smtClean="0"/>
              <a:t>8:53</a:t>
            </a:r>
            <a:r>
              <a:rPr lang="ja-JP" altLang="en-US" sz="1000" dirty="0" smtClean="0"/>
              <a:t>　　　　</a:t>
            </a:r>
            <a:r>
              <a:rPr lang="ja-JP" altLang="en-US" sz="1000" dirty="0"/>
              <a:t>　</a:t>
            </a:r>
            <a:r>
              <a:rPr lang="ja-JP" altLang="en-US" sz="1000" dirty="0" smtClean="0"/>
              <a:t>　　　</a:t>
            </a:r>
            <a:r>
              <a:rPr lang="en-US" altLang="ja-JP" sz="1000" dirty="0" smtClean="0"/>
              <a:t>9:03</a:t>
            </a:r>
          </a:p>
          <a:p>
            <a:r>
              <a:rPr lang="ja-JP" altLang="en-US" sz="1000" dirty="0" smtClean="0"/>
              <a:t>三日市町着　　　　</a:t>
            </a:r>
            <a:r>
              <a:rPr lang="en-US" altLang="ja-JP" sz="1000" dirty="0" smtClean="0"/>
              <a:t>9:02</a:t>
            </a:r>
            <a:r>
              <a:rPr lang="ja-JP" altLang="en-US" sz="1000" dirty="0" smtClean="0"/>
              <a:t>　　　　　　　　　</a:t>
            </a:r>
            <a:r>
              <a:rPr lang="en-US" altLang="ja-JP" sz="1000" dirty="0" smtClean="0"/>
              <a:t>9:16</a:t>
            </a:r>
            <a:r>
              <a:rPr lang="ja-JP" altLang="en-US" sz="1000" dirty="0" smtClean="0"/>
              <a:t>　　　　　　　　</a:t>
            </a:r>
            <a:r>
              <a:rPr lang="en-US" altLang="ja-JP" sz="1000" dirty="0" smtClean="0"/>
              <a:t>9:23</a:t>
            </a:r>
          </a:p>
          <a:p>
            <a:endParaRPr lang="en-US" altLang="ja-JP" sz="1000" dirty="0" smtClean="0"/>
          </a:p>
          <a:p>
            <a:r>
              <a:rPr lang="ja-JP" altLang="en-US" sz="1000" b="1" dirty="0" smtClean="0">
                <a:latin typeface="+mn-ea"/>
                <a:ea typeface="+mn-ea"/>
              </a:rPr>
              <a:t>注１）</a:t>
            </a:r>
            <a:r>
              <a:rPr kumimoji="1" lang="ja-JP" altLang="en-US" sz="1000" b="1" dirty="0" smtClean="0">
                <a:latin typeface="+mn-ea"/>
                <a:ea typeface="+mn-ea"/>
              </a:rPr>
              <a:t>バスは９：３０出発ですので、遅れないようにお願いします。</a:t>
            </a:r>
            <a:endParaRPr kumimoji="1" lang="en-US" altLang="ja-JP" sz="1000" b="1" dirty="0" smtClean="0">
              <a:latin typeface="+mn-ea"/>
              <a:ea typeface="+mn-ea"/>
            </a:endParaRPr>
          </a:p>
          <a:p>
            <a:r>
              <a:rPr lang="ja-JP" altLang="en-US" sz="1000" b="1" dirty="0" smtClean="0">
                <a:latin typeface="+mn-ea"/>
                <a:ea typeface="+mn-ea"/>
                <a:cs typeface="Meiryo UI" pitchFamily="50" charset="-128"/>
              </a:rPr>
              <a:t>注２）お車でのご来場</a:t>
            </a:r>
            <a:r>
              <a:rPr lang="ja-JP" altLang="en-US" sz="1000" b="1" dirty="0">
                <a:latin typeface="+mn-ea"/>
                <a:ea typeface="+mn-ea"/>
                <a:cs typeface="Meiryo UI" pitchFamily="50" charset="-128"/>
              </a:rPr>
              <a:t>はご遠慮下さい</a:t>
            </a:r>
            <a:r>
              <a:rPr lang="ja-JP" altLang="en-US" sz="1000" b="1" dirty="0" smtClean="0">
                <a:latin typeface="+mn-ea"/>
                <a:ea typeface="+mn-ea"/>
                <a:cs typeface="Meiryo UI" pitchFamily="50" charset="-128"/>
              </a:rPr>
              <a:t>。</a:t>
            </a:r>
            <a:endParaRPr lang="en-US" altLang="ja-JP" sz="1000" b="1" dirty="0" smtClean="0">
              <a:latin typeface="+mn-ea"/>
              <a:ea typeface="+mn-ea"/>
              <a:cs typeface="Meiryo UI" pitchFamily="50" charset="-128"/>
            </a:endParaRPr>
          </a:p>
          <a:p>
            <a:r>
              <a:rPr lang="ja-JP" altLang="en-US" sz="1000" b="1" dirty="0" smtClean="0">
                <a:latin typeface="+mn-ea"/>
                <a:ea typeface="+mn-ea"/>
                <a:cs typeface="Meiryo UI" pitchFamily="50" charset="-128"/>
              </a:rPr>
              <a:t>注３）集合</a:t>
            </a:r>
            <a:r>
              <a:rPr lang="ja-JP" altLang="en-US" sz="1000" b="1" dirty="0">
                <a:latin typeface="+mn-ea"/>
                <a:ea typeface="+mn-ea"/>
                <a:cs typeface="Meiryo UI" pitchFamily="50" charset="-128"/>
              </a:rPr>
              <a:t>場所と解散場所が異なりますのでご注意ください</a:t>
            </a:r>
            <a:r>
              <a:rPr lang="ja-JP" altLang="en-US" sz="1000" b="1" dirty="0" smtClean="0">
                <a:latin typeface="+mn-ea"/>
                <a:ea typeface="+mn-ea"/>
                <a:cs typeface="Meiryo UI" pitchFamily="50" charset="-128"/>
              </a:rPr>
              <a:t>。</a:t>
            </a:r>
            <a:endParaRPr lang="en-US" altLang="ja-JP" sz="1000" b="1" dirty="0" smtClean="0">
              <a:latin typeface="+mn-ea"/>
              <a:ea typeface="+mn-ea"/>
              <a:cs typeface="Meiryo UI" pitchFamily="50" charset="-128"/>
            </a:endParaRPr>
          </a:p>
        </p:txBody>
      </p:sp>
      <p:sp>
        <p:nvSpPr>
          <p:cNvPr id="22" name="角丸四角形 21"/>
          <p:cNvSpPr/>
          <p:nvPr/>
        </p:nvSpPr>
        <p:spPr>
          <a:xfrm>
            <a:off x="0" y="109808"/>
            <a:ext cx="6838948" cy="3683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sz="2000" b="1" dirty="0">
                <a:solidFill>
                  <a:srgbClr val="FFFFFF"/>
                </a:solidFill>
                <a:latin typeface="Meiryo UI" pitchFamily="50" charset="-128"/>
                <a:ea typeface="Meiryo UI" pitchFamily="50" charset="-128"/>
                <a:cs typeface="Meiryo UI" pitchFamily="50" charset="-128"/>
              </a:rPr>
              <a:t>集合場所（南海高野線　三日市町駅　</a:t>
            </a:r>
            <a:r>
              <a:rPr lang="ja-JP" altLang="en-US" sz="2000" b="1" dirty="0" smtClean="0">
                <a:solidFill>
                  <a:srgbClr val="FFFFFF"/>
                </a:solidFill>
                <a:latin typeface="Meiryo UI" pitchFamily="50" charset="-128"/>
                <a:ea typeface="Meiryo UI" pitchFamily="50" charset="-128"/>
                <a:cs typeface="Meiryo UI" pitchFamily="50" charset="-128"/>
              </a:rPr>
              <a:t>南東側ロータリー）</a:t>
            </a:r>
            <a:endParaRPr lang="ja-JP" altLang="en-US" sz="2000" b="1" dirty="0">
              <a:solidFill>
                <a:srgbClr val="FFFFFF"/>
              </a:solidFill>
              <a:latin typeface="Meiryo UI" pitchFamily="50" charset="-128"/>
              <a:ea typeface="Meiryo UI" pitchFamily="50" charset="-128"/>
              <a:cs typeface="Meiryo UI" pitchFamily="50" charset="-128"/>
            </a:endParaRPr>
          </a:p>
        </p:txBody>
      </p:sp>
      <p:sp>
        <p:nvSpPr>
          <p:cNvPr id="23" name="角丸四角形 22"/>
          <p:cNvSpPr/>
          <p:nvPr/>
        </p:nvSpPr>
        <p:spPr>
          <a:xfrm>
            <a:off x="9526" y="2743200"/>
            <a:ext cx="6819896" cy="1053124"/>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buNone/>
            </a:pPr>
            <a:r>
              <a:rPr lang="ja-JP" altLang="en-US" sz="2000" b="1" dirty="0" smtClean="0">
                <a:solidFill>
                  <a:schemeClr val="bg1"/>
                </a:solidFill>
              </a:rPr>
              <a:t>咲</a:t>
            </a:r>
            <a:r>
              <a:rPr lang="ja-JP" altLang="en-US" sz="2000" b="1" dirty="0" err="1">
                <a:solidFill>
                  <a:schemeClr val="bg1"/>
                </a:solidFill>
              </a:rPr>
              <a:t>っく</a:t>
            </a:r>
            <a:r>
              <a:rPr lang="ja-JP" altLang="en-US" sz="2000" b="1" dirty="0">
                <a:solidFill>
                  <a:schemeClr val="bg1"/>
                </a:solidFill>
              </a:rPr>
              <a:t>ピクニック健康</a:t>
            </a:r>
            <a:r>
              <a:rPr lang="ja-JP" altLang="en-US" sz="2000" b="1" dirty="0" smtClean="0">
                <a:solidFill>
                  <a:schemeClr val="bg1"/>
                </a:solidFill>
              </a:rPr>
              <a:t>弁当の</a:t>
            </a:r>
            <a:r>
              <a:rPr lang="ja-JP" altLang="en-US" sz="2000" b="1" dirty="0" smtClean="0"/>
              <a:t>斡旋について</a:t>
            </a:r>
            <a:endParaRPr lang="en-US" altLang="ja-JP" sz="2000" b="1" dirty="0" smtClean="0"/>
          </a:p>
          <a:p>
            <a:pPr marL="0" indent="0">
              <a:buNone/>
            </a:pPr>
            <a:endParaRPr lang="en-US" altLang="ja-JP" sz="1200" b="1" dirty="0" smtClean="0"/>
          </a:p>
          <a:p>
            <a:pPr marL="0" indent="0">
              <a:buNone/>
            </a:pPr>
            <a:r>
              <a:rPr lang="ja-JP" altLang="en-US" sz="1200" b="1" dirty="0" smtClean="0"/>
              <a:t>地方</a:t>
            </a:r>
            <a:r>
              <a:rPr lang="ja-JP" altLang="en-US" sz="1200" b="1" dirty="0"/>
              <a:t>創生加速化交付金を活用</a:t>
            </a:r>
            <a:r>
              <a:rPr lang="ja-JP" altLang="en-US" sz="1200" b="1" dirty="0" smtClean="0"/>
              <a:t>し</a:t>
            </a:r>
            <a:r>
              <a:rPr lang="ja-JP" altLang="en-US" sz="1200" b="1" dirty="0" smtClean="0">
                <a:solidFill>
                  <a:schemeClr val="bg1"/>
                </a:solidFill>
              </a:rPr>
              <a:t>、地元店舗のシェフが平成</a:t>
            </a:r>
            <a:r>
              <a:rPr lang="en-US" altLang="ja-JP" sz="1200" b="1" dirty="0" smtClean="0">
                <a:solidFill>
                  <a:schemeClr val="bg1"/>
                </a:solidFill>
              </a:rPr>
              <a:t>28</a:t>
            </a:r>
            <a:r>
              <a:rPr lang="ja-JP" altLang="en-US" sz="1200" b="1" dirty="0">
                <a:solidFill>
                  <a:schemeClr val="bg1"/>
                </a:solidFill>
              </a:rPr>
              <a:t>年度にメニュー開発</a:t>
            </a:r>
            <a:r>
              <a:rPr lang="ja-JP" altLang="en-US" sz="1200" b="1" dirty="0" smtClean="0">
                <a:solidFill>
                  <a:schemeClr val="bg1"/>
                </a:solidFill>
              </a:rPr>
              <a:t>したお弁当をご賞味いただきます。（</a:t>
            </a:r>
            <a:r>
              <a:rPr lang="ja-JP" altLang="en-US" sz="1200" b="1" u="sng" dirty="0" smtClean="0">
                <a:solidFill>
                  <a:schemeClr val="bg1"/>
                </a:solidFill>
              </a:rPr>
              <a:t>お一人様</a:t>
            </a:r>
            <a:r>
              <a:rPr lang="en-US" altLang="ja-JP" sz="1200" b="1" u="sng" dirty="0" smtClean="0">
                <a:solidFill>
                  <a:schemeClr val="bg1"/>
                </a:solidFill>
              </a:rPr>
              <a:t>1,000</a:t>
            </a:r>
            <a:r>
              <a:rPr lang="ja-JP" altLang="en-US" sz="1200" b="1" u="sng" dirty="0" smtClean="0">
                <a:solidFill>
                  <a:schemeClr val="bg1"/>
                </a:solidFill>
              </a:rPr>
              <a:t>円、参加申込書にＡかＢかを記入してください。</a:t>
            </a:r>
            <a:r>
              <a:rPr lang="ja-JP" altLang="en-US" sz="1200" b="1" dirty="0" smtClean="0">
                <a:solidFill>
                  <a:schemeClr val="bg1"/>
                </a:solidFill>
              </a:rPr>
              <a:t>）</a:t>
            </a:r>
            <a:endParaRPr lang="en-US" altLang="ja-JP" sz="1200" b="1" dirty="0">
              <a:solidFill>
                <a:schemeClr val="bg1"/>
              </a:solidFill>
            </a:endParaRPr>
          </a:p>
        </p:txBody>
      </p:sp>
      <p:sp>
        <p:nvSpPr>
          <p:cNvPr id="28" name="コンテンツ プレースホルダー 9"/>
          <p:cNvSpPr txBox="1">
            <a:spLocks/>
          </p:cNvSpPr>
          <p:nvPr/>
        </p:nvSpPr>
        <p:spPr bwMode="auto">
          <a:xfrm>
            <a:off x="100011" y="3805850"/>
            <a:ext cx="6638925" cy="4254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Font typeface="Arial" charset="0"/>
              <a:buNone/>
            </a:pPr>
            <a:r>
              <a:rPr lang="ja-JP" altLang="en-US" sz="1000" b="1" dirty="0" smtClean="0"/>
              <a:t>　地域の管理栄養士と地域のお店がコラボ。大阪府の</a:t>
            </a:r>
            <a:r>
              <a:rPr lang="en-US" altLang="ja-JP" sz="1000" b="1" dirty="0" smtClean="0"/>
              <a:t>V.O.S.</a:t>
            </a:r>
            <a:r>
              <a:rPr lang="ja-JP" altLang="en-US" sz="1000" b="1" dirty="0" smtClean="0"/>
              <a:t>承認第３号と第４号のお二人で取り分けて食べるお弁当を召し上がっていただきます。</a:t>
            </a:r>
            <a:r>
              <a:rPr lang="ja-JP" altLang="en-US" sz="1000" b="1" dirty="0" smtClean="0"/>
              <a:t>（お弁当はコノミヤテラス</a:t>
            </a:r>
            <a:r>
              <a:rPr lang="ja-JP" altLang="en-US" sz="1000" b="1" dirty="0"/>
              <a:t>又は</a:t>
            </a:r>
            <a:r>
              <a:rPr lang="ja-JP" altLang="en-US" sz="1000" b="1" dirty="0" smtClean="0"/>
              <a:t>錦秀会看護専門学校</a:t>
            </a:r>
            <a:r>
              <a:rPr lang="ja-JP" altLang="en-US" sz="1000" b="1" dirty="0" smtClean="0"/>
              <a:t>で召し上がっていただきます。</a:t>
            </a:r>
            <a:r>
              <a:rPr lang="ja-JP" altLang="en-US" sz="1000" b="1" dirty="0" smtClean="0"/>
              <a:t>）</a:t>
            </a:r>
            <a:endParaRPr lang="en-US" altLang="ja-JP" sz="1000" b="1" dirty="0" smtClean="0"/>
          </a:p>
        </p:txBody>
      </p:sp>
      <p:pic>
        <p:nvPicPr>
          <p:cNvPr id="1071" name="Picture 47" descr="http://nankadai.com/wp/wp-content/uploads/logo.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8843" y="2854758"/>
            <a:ext cx="2020092" cy="415004"/>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Y:\01_事業推進グループ\医療戦略関係\戦略６関連：スマートエイジング・シティ\20．地方創生基金\加速化交付金関係\お外でピクニック\V.O.S.申請　認定\アランチャ\③290307 アランチャ　写真.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517" y="4634723"/>
            <a:ext cx="3014660" cy="3014660"/>
          </a:xfrm>
          <a:prstGeom prst="rect">
            <a:avLst/>
          </a:prstGeom>
          <a:noFill/>
          <a:extLst>
            <a:ext uri="{909E8E84-426E-40DD-AFC4-6F175D3DCCD1}">
              <a14:hiddenFill xmlns:a14="http://schemas.microsoft.com/office/drawing/2010/main">
                <a:solidFill>
                  <a:srgbClr val="FFFFFF"/>
                </a:solidFill>
              </a14:hiddenFill>
            </a:ext>
          </a:extLst>
        </p:spPr>
      </p:pic>
      <p:sp>
        <p:nvSpPr>
          <p:cNvPr id="29" name="コンテンツ プレースホルダー 9"/>
          <p:cNvSpPr txBox="1">
            <a:spLocks/>
          </p:cNvSpPr>
          <p:nvPr/>
        </p:nvSpPr>
        <p:spPr bwMode="auto">
          <a:xfrm>
            <a:off x="47625" y="4231297"/>
            <a:ext cx="3324222" cy="2476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000" b="1" dirty="0" smtClean="0"/>
              <a:t>Ａ</a:t>
            </a:r>
            <a:r>
              <a:rPr lang="ja-JP" altLang="en-US" sz="1000" b="1" dirty="0"/>
              <a:t>　お外でほっこり「イタリアン弁当」　２</a:t>
            </a:r>
            <a:r>
              <a:rPr lang="ja-JP" altLang="en-US" sz="1000" b="1" dirty="0" smtClean="0"/>
              <a:t>人前 </a:t>
            </a:r>
            <a:r>
              <a:rPr lang="en-US" altLang="ja-JP" sz="1000" b="1" dirty="0" smtClean="0"/>
              <a:t>\2,000-</a:t>
            </a:r>
            <a:endParaRPr lang="en-US" altLang="ja-JP" sz="1000" b="1" dirty="0"/>
          </a:p>
        </p:txBody>
      </p:sp>
      <p:sp>
        <p:nvSpPr>
          <p:cNvPr id="26" name="コンテンツ プレースホルダー 9"/>
          <p:cNvSpPr txBox="1">
            <a:spLocks/>
          </p:cNvSpPr>
          <p:nvPr/>
        </p:nvSpPr>
        <p:spPr bwMode="auto">
          <a:xfrm>
            <a:off x="1681164" y="4452450"/>
            <a:ext cx="1662110" cy="2532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en-US" altLang="ja-JP" sz="1000" b="1" dirty="0" smtClean="0"/>
              <a:t>By </a:t>
            </a:r>
            <a:r>
              <a:rPr lang="ja-JP" altLang="en-US" sz="1000" b="1" dirty="0" smtClean="0"/>
              <a:t>イタリアーノ</a:t>
            </a:r>
            <a:r>
              <a:rPr lang="ja-JP" altLang="en-US" sz="1000" b="1" dirty="0"/>
              <a:t>　アランチャ　</a:t>
            </a:r>
            <a:endParaRPr lang="en-US" altLang="ja-JP" sz="1000" b="1" dirty="0"/>
          </a:p>
          <a:p>
            <a:pPr marL="0" indent="0">
              <a:buFont typeface="Arial" charset="0"/>
              <a:buNone/>
            </a:pPr>
            <a:endParaRPr lang="en-US" altLang="ja-JP" sz="1000" b="1" dirty="0"/>
          </a:p>
        </p:txBody>
      </p:sp>
      <p:pic>
        <p:nvPicPr>
          <p:cNvPr id="1030" name="Picture 6" descr="Y:\01_事業推進グループ\医療戦略関係\戦略６関連：スマートエイジング・シティ\20．地方創生基金\加速化交付金関係\お外でピクニック\V.O.S.申請　認定\近咲暮\③290307 近咲暮　写真.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51227" y="4609055"/>
            <a:ext cx="3014660" cy="3014660"/>
          </a:xfrm>
          <a:prstGeom prst="rect">
            <a:avLst/>
          </a:prstGeom>
          <a:noFill/>
          <a:extLst>
            <a:ext uri="{909E8E84-426E-40DD-AFC4-6F175D3DCCD1}">
              <a14:hiddenFill xmlns:a14="http://schemas.microsoft.com/office/drawing/2010/main">
                <a:solidFill>
                  <a:srgbClr val="FFFFFF"/>
                </a:solidFill>
              </a14:hiddenFill>
            </a:ext>
          </a:extLst>
        </p:spPr>
      </p:pic>
      <p:sp>
        <p:nvSpPr>
          <p:cNvPr id="30" name="コンテンツ プレースホルダー 9"/>
          <p:cNvSpPr txBox="1">
            <a:spLocks/>
          </p:cNvSpPr>
          <p:nvPr/>
        </p:nvSpPr>
        <p:spPr bwMode="auto">
          <a:xfrm>
            <a:off x="3419473" y="4231297"/>
            <a:ext cx="3495674" cy="2476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000" b="1" dirty="0" smtClean="0"/>
              <a:t>Ｂ　</a:t>
            </a:r>
            <a:r>
              <a:rPr lang="ja-JP" altLang="en-US" sz="1000" b="1" dirty="0"/>
              <a:t>囲んでワイワイ「ハレの日弁当」　２</a:t>
            </a:r>
            <a:r>
              <a:rPr lang="ja-JP" altLang="en-US" sz="1000" b="1" dirty="0" smtClean="0"/>
              <a:t>人前 </a:t>
            </a:r>
            <a:r>
              <a:rPr lang="en-US" altLang="ja-JP" sz="1000" b="1" dirty="0" smtClean="0"/>
              <a:t>\2,000-</a:t>
            </a:r>
            <a:endParaRPr lang="en-US" altLang="ja-JP" sz="1000" b="1" dirty="0"/>
          </a:p>
        </p:txBody>
      </p:sp>
      <p:sp>
        <p:nvSpPr>
          <p:cNvPr id="37" name="正方形/長方形 36"/>
          <p:cNvSpPr/>
          <p:nvPr/>
        </p:nvSpPr>
        <p:spPr>
          <a:xfrm>
            <a:off x="180973" y="7688086"/>
            <a:ext cx="4229102" cy="5088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2000" b="1" kern="100" dirty="0" smtClean="0">
                <a:ln>
                  <a:noFill/>
                </a:ln>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ea typeface="HGS創英角ﾎﾟｯﾌﾟ体"/>
                <a:cs typeface="Times New Roman"/>
              </a:rPr>
              <a:t>いずれも大阪府</a:t>
            </a:r>
            <a:r>
              <a:rPr lang="en-US" altLang="ja-JP" sz="2000" b="1" kern="100" dirty="0" smtClean="0">
                <a:ln>
                  <a:noFill/>
                </a:ln>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ea typeface="HGS創英角ﾎﾟｯﾌﾟ体"/>
                <a:cs typeface="Times New Roman"/>
              </a:rPr>
              <a:t>V.O.S.</a:t>
            </a:r>
            <a:r>
              <a:rPr lang="ja-JP" altLang="en-US" sz="2000" b="1" kern="100" dirty="0" smtClean="0">
                <a:ln>
                  <a:noFill/>
                </a:ln>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ea typeface="HGS創英角ﾎﾟｯﾌﾟ体"/>
                <a:cs typeface="Times New Roman"/>
              </a:rPr>
              <a:t>承認</a:t>
            </a:r>
            <a:r>
              <a:rPr lang="ja-JP" altLang="en-US" sz="2000" b="1" kern="100" dirty="0" smtClean="0">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ea typeface="HGS創英角ﾎﾟｯﾌﾟ体"/>
                <a:cs typeface="Times New Roman"/>
              </a:rPr>
              <a:t>ﾒﾆｭｰ</a:t>
            </a:r>
            <a:r>
              <a:rPr lang="ja-JP" altLang="en-US" sz="2000" b="1" kern="100" dirty="0" smtClean="0">
                <a:ln>
                  <a:noFill/>
                </a:ln>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ea typeface="HGS創英角ﾎﾟｯﾌﾟ体"/>
                <a:cs typeface="Times New Roman"/>
              </a:rPr>
              <a:t>！</a:t>
            </a:r>
            <a:endParaRPr lang="ja-JP" sz="2000" kern="100" dirty="0">
              <a:effectLst/>
              <a:ea typeface="ＭＳ 明朝"/>
              <a:cs typeface="Times New Roman"/>
            </a:endParaRPr>
          </a:p>
        </p:txBody>
      </p:sp>
      <p:sp>
        <p:nvSpPr>
          <p:cNvPr id="27" name="コンテンツ プレースホルダー 9"/>
          <p:cNvSpPr txBox="1">
            <a:spLocks/>
          </p:cNvSpPr>
          <p:nvPr/>
        </p:nvSpPr>
        <p:spPr bwMode="auto">
          <a:xfrm>
            <a:off x="4958556" y="4437675"/>
            <a:ext cx="1613693" cy="2532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en-US" altLang="ja-JP" sz="1000" b="1" dirty="0" smtClean="0"/>
              <a:t>By </a:t>
            </a:r>
            <a:r>
              <a:rPr lang="ja-JP" altLang="en-US" sz="1000" b="1" dirty="0" smtClean="0"/>
              <a:t>旬</a:t>
            </a:r>
            <a:r>
              <a:rPr lang="ja-JP" altLang="en-US" sz="1000" b="1" dirty="0"/>
              <a:t>素材 </a:t>
            </a:r>
            <a:r>
              <a:rPr lang="en-US" altLang="ja-JP" sz="1000" b="1" dirty="0"/>
              <a:t>Dining </a:t>
            </a:r>
            <a:r>
              <a:rPr lang="ja-JP" altLang="en-US" sz="1000" b="1" dirty="0"/>
              <a:t>近咲暮　</a:t>
            </a:r>
            <a:endParaRPr lang="en-US" altLang="ja-JP" sz="1000" b="1" dirty="0"/>
          </a:p>
        </p:txBody>
      </p:sp>
      <p:pic>
        <p:nvPicPr>
          <p:cNvPr id="1031" name="Picture 7" descr="Y:\01_事業推進グループ\医療戦略関係\戦略６関連：スマートエイジング・シティ\20．地方創生基金\加速化交付金関係\お外でピクニック\V.O.S.申請　認定\承認ロゴ.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5020" y="7896225"/>
            <a:ext cx="1103915" cy="110391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767589"/>
            <a:ext cx="2714623" cy="1761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 name="コンテンツ プレースホルダー 9"/>
          <p:cNvSpPr txBox="1">
            <a:spLocks/>
          </p:cNvSpPr>
          <p:nvPr/>
        </p:nvSpPr>
        <p:spPr bwMode="auto">
          <a:xfrm>
            <a:off x="135736" y="8029576"/>
            <a:ext cx="5312564" cy="10686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400" b="1" dirty="0" smtClean="0">
                <a:latin typeface="HGP創英角ﾎﾟｯﾌﾟ体" panose="040B0A00000000000000" pitchFamily="50" charset="-128"/>
                <a:ea typeface="HGP創英角ﾎﾟｯﾌﾟ体" panose="040B0A00000000000000" pitchFamily="50" charset="-128"/>
              </a:rPr>
              <a:t>Ｖ．Ｏ．</a:t>
            </a:r>
            <a:r>
              <a:rPr lang="ja-JP" altLang="en-US" sz="1400" b="1" dirty="0">
                <a:latin typeface="HGP創英角ﾎﾟｯﾌﾟ体" panose="040B0A00000000000000" pitchFamily="50" charset="-128"/>
                <a:ea typeface="HGP創英角ﾎﾟｯﾌﾟ体" panose="040B0A00000000000000" pitchFamily="50" charset="-128"/>
              </a:rPr>
              <a:t>Ｓ</a:t>
            </a:r>
            <a:r>
              <a:rPr lang="ja-JP" altLang="en-US" sz="1400" b="1" dirty="0" smtClean="0">
                <a:latin typeface="HGP創英角ﾎﾟｯﾌﾟ体" panose="040B0A00000000000000" pitchFamily="50" charset="-128"/>
                <a:ea typeface="HGP創英角ﾎﾟｯﾌﾟ体" panose="040B0A00000000000000" pitchFamily="50" charset="-128"/>
              </a:rPr>
              <a:t>．とは？</a:t>
            </a:r>
            <a:endParaRPr lang="en-US" altLang="ja-JP" sz="1400" b="1" dirty="0" smtClean="0">
              <a:latin typeface="HGP創英角ﾎﾟｯﾌﾟ体" panose="040B0A00000000000000" pitchFamily="50" charset="-128"/>
              <a:ea typeface="HGP創英角ﾎﾟｯﾌﾟ体" panose="040B0A00000000000000" pitchFamily="50" charset="-128"/>
            </a:endParaRPr>
          </a:p>
          <a:p>
            <a:pPr marL="0" indent="0">
              <a:buNone/>
            </a:pPr>
            <a:r>
              <a:rPr lang="ja-JP" altLang="en-US" sz="1000" b="1" dirty="0" smtClean="0"/>
              <a:t>大阪府が府民の</a:t>
            </a:r>
            <a:r>
              <a:rPr lang="ja-JP" altLang="en-US" sz="1000" b="1" dirty="0"/>
              <a:t>健康寿命の延伸をめざし、健康的な食環境整備の推進を図るため</a:t>
            </a:r>
            <a:r>
              <a:rPr lang="ja-JP" altLang="en-US" sz="1000" b="1" dirty="0" smtClean="0"/>
              <a:t>、店舗等が提供する野菜</a:t>
            </a:r>
            <a:r>
              <a:rPr lang="ja-JP" altLang="en-US" sz="1000" b="1" dirty="0"/>
              <a:t>たっぷり・適油・適塩に配慮した</a:t>
            </a:r>
            <a:r>
              <a:rPr lang="ja-JP" altLang="en-US" sz="1000" b="1" dirty="0" smtClean="0"/>
              <a:t>ヘルシーメニューをＶ．Ｏ．Ｓ．メニューとして承認する制度です。　　　　　　　　　　　　　　　　　　　　　　　　　　　　　　　　　　　　　　　　　　　　　　　　　　　　　　　　　</a:t>
            </a:r>
            <a:r>
              <a:rPr lang="en-US" altLang="ja-JP" sz="1000" b="1" dirty="0" smtClean="0"/>
              <a:t>※</a:t>
            </a:r>
            <a:r>
              <a:rPr lang="ja-JP" altLang="en-US" sz="1000" b="1" dirty="0" smtClean="0"/>
              <a:t>１食あたりの基準　　　　　　　　　　　　　　　　　　　　　　　　　　　　　　　　　　　　　　　　　　　　　　　　　　　　　　　　　　　　　　</a:t>
            </a:r>
            <a:r>
              <a:rPr lang="ja-JP" altLang="en-US" sz="1000" b="1" dirty="0"/>
              <a:t>　野菜：１２０ｇ以上　　脂質</a:t>
            </a:r>
            <a:r>
              <a:rPr lang="ja-JP" altLang="en-US" sz="1000" b="1" dirty="0" smtClean="0"/>
              <a:t>：脂肪</a:t>
            </a:r>
            <a:r>
              <a:rPr lang="ja-JP" altLang="en-US" sz="1000" b="1" dirty="0"/>
              <a:t>エネルギー</a:t>
            </a:r>
            <a:r>
              <a:rPr lang="ja-JP" altLang="en-US" sz="1000" b="1" dirty="0" smtClean="0"/>
              <a:t>比率３０％以下　　食塩相当量：３．０ｇ以下</a:t>
            </a:r>
            <a:endParaRPr lang="en-US" altLang="ja-JP" sz="1000" b="1" dirty="0"/>
          </a:p>
        </p:txBody>
      </p:sp>
      <p:sp>
        <p:nvSpPr>
          <p:cNvPr id="15" name="円/楕円 14"/>
          <p:cNvSpPr/>
          <p:nvPr/>
        </p:nvSpPr>
        <p:spPr>
          <a:xfrm>
            <a:off x="1419044" y="1868296"/>
            <a:ext cx="95250" cy="952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V="1">
            <a:off x="1081254" y="1963546"/>
            <a:ext cx="342557" cy="220821"/>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47625" y="2159663"/>
            <a:ext cx="1145378" cy="369332"/>
          </a:xfrm>
          <a:prstGeom prst="rect">
            <a:avLst/>
          </a:prstGeom>
          <a:noFill/>
        </p:spPr>
        <p:txBody>
          <a:bodyPr wrap="square" rtlCol="0">
            <a:spAutoFit/>
          </a:bodyPr>
          <a:lstStyle/>
          <a:p>
            <a:r>
              <a:rPr lang="ja-JP" altLang="en-US" dirty="0" smtClean="0">
                <a:solidFill>
                  <a:srgbClr val="FF0000"/>
                </a:solidFill>
              </a:rPr>
              <a:t>集合場所</a:t>
            </a:r>
            <a:endParaRPr kumimoji="1" lang="ja-JP" altLang="en-US" dirty="0">
              <a:solidFill>
                <a:srgbClr val="FF0000"/>
              </a:solidFill>
            </a:endParaRPr>
          </a:p>
        </p:txBody>
      </p:sp>
      <p:sp>
        <p:nvSpPr>
          <p:cNvPr id="24" name="コンテンツ プレースホルダー 9"/>
          <p:cNvSpPr txBox="1">
            <a:spLocks/>
          </p:cNvSpPr>
          <p:nvPr/>
        </p:nvSpPr>
        <p:spPr bwMode="auto">
          <a:xfrm>
            <a:off x="4276724" y="7632132"/>
            <a:ext cx="2462211" cy="2532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en-US" altLang="ja-JP" sz="1000" b="1" dirty="0" smtClean="0"/>
              <a:t>※</a:t>
            </a:r>
            <a:r>
              <a:rPr lang="ja-JP" altLang="en-US" sz="1000" b="1" dirty="0" smtClean="0"/>
              <a:t>写真</a:t>
            </a:r>
            <a:r>
              <a:rPr lang="ja-JP" altLang="en-US" sz="1000" b="1" dirty="0" smtClean="0"/>
              <a:t>はイメージです。（いずれも２人前）</a:t>
            </a:r>
            <a:r>
              <a:rPr lang="ja-JP" altLang="en-US" sz="1000" b="1" dirty="0"/>
              <a:t>　</a:t>
            </a:r>
            <a:endParaRPr lang="en-US" altLang="ja-JP" sz="1000" b="1" dirty="0"/>
          </a:p>
        </p:txBody>
      </p:sp>
    </p:spTree>
    <p:extLst>
      <p:ext uri="{BB962C8B-B14F-4D97-AF65-F5344CB8AC3E}">
        <p14:creationId xmlns:p14="http://schemas.microsoft.com/office/powerpoint/2010/main" val="1270948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60"/>
          <p:cNvSpPr>
            <a:spLocks noChangeArrowheads="1"/>
          </p:cNvSpPr>
          <p:nvPr/>
        </p:nvSpPr>
        <p:spPr bwMode="auto">
          <a:xfrm>
            <a:off x="2984500" y="63500"/>
            <a:ext cx="863600" cy="18415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ja-JP" altLang="en-US">
              <a:latin typeface="Calibri" pitchFamily="34" charset="0"/>
            </a:endParaRPr>
          </a:p>
        </p:txBody>
      </p:sp>
      <p:sp>
        <p:nvSpPr>
          <p:cNvPr id="14339" name="Rectangle 62"/>
          <p:cNvSpPr>
            <a:spLocks noChangeArrowheads="1"/>
          </p:cNvSpPr>
          <p:nvPr/>
        </p:nvSpPr>
        <p:spPr bwMode="auto">
          <a:xfrm>
            <a:off x="55366" y="247650"/>
            <a:ext cx="6737742" cy="815608"/>
          </a:xfrm>
          <a:prstGeom prst="rect">
            <a:avLst/>
          </a:prstGeom>
          <a:noFill/>
          <a:ln w="9525">
            <a:noFill/>
            <a:miter lim="800000"/>
            <a:headEnd/>
            <a:tailEnd/>
          </a:ln>
        </p:spPr>
        <p:txBody>
          <a:bodyPr wrap="none">
            <a:spAutoFit/>
          </a:bodyPr>
          <a:lstStyle/>
          <a:p>
            <a:pPr algn="ctr"/>
            <a:r>
              <a:rPr lang="ja-JP" altLang="en-US" sz="1900" b="1" dirty="0" smtClean="0">
                <a:latin typeface="Meiryo UI" pitchFamily="50" charset="-128"/>
                <a:ea typeface="Meiryo UI" pitchFamily="50" charset="-128"/>
                <a:cs typeface="Meiryo UI" pitchFamily="50" charset="-128"/>
              </a:rPr>
              <a:t>スマートエイジング</a:t>
            </a:r>
            <a:r>
              <a:rPr lang="ja-JP" altLang="en-US" sz="1900" b="1" dirty="0">
                <a:latin typeface="Meiryo UI" pitchFamily="50" charset="-128"/>
                <a:ea typeface="Meiryo UI" pitchFamily="50" charset="-128"/>
                <a:cs typeface="Meiryo UI" pitchFamily="50" charset="-128"/>
              </a:rPr>
              <a:t>・シティ具体化手法セミナー＆３地域見学</a:t>
            </a:r>
            <a:r>
              <a:rPr lang="ja-JP" altLang="en-US" sz="1900" b="1" dirty="0" smtClean="0">
                <a:latin typeface="Meiryo UI" pitchFamily="50" charset="-128"/>
                <a:ea typeface="Meiryo UI" pitchFamily="50" charset="-128"/>
                <a:cs typeface="Meiryo UI" pitchFamily="50" charset="-128"/>
              </a:rPr>
              <a:t>ツアー</a:t>
            </a:r>
            <a:endParaRPr lang="ja-JP" altLang="en-US" sz="800" b="1" dirty="0">
              <a:latin typeface="Meiryo UI" pitchFamily="50" charset="-128"/>
              <a:ea typeface="Meiryo UI" pitchFamily="50" charset="-128"/>
              <a:cs typeface="Meiryo UI" pitchFamily="50" charset="-128"/>
            </a:endParaRPr>
          </a:p>
          <a:p>
            <a:pPr algn="ctr"/>
            <a:r>
              <a:rPr lang="ja-JP" altLang="en-US" sz="2800" b="1" dirty="0" smtClean="0">
                <a:latin typeface="Calibri" pitchFamily="34" charset="0"/>
                <a:ea typeface="Meiryo UI" pitchFamily="50" charset="-128"/>
                <a:cs typeface="Meiryo UI" pitchFamily="50" charset="-128"/>
              </a:rPr>
              <a:t>参加</a:t>
            </a:r>
            <a:r>
              <a:rPr lang="ja-JP" altLang="en-US" sz="2800" b="1" dirty="0">
                <a:latin typeface="Calibri" pitchFamily="34" charset="0"/>
                <a:ea typeface="Meiryo UI" pitchFamily="50" charset="-128"/>
                <a:cs typeface="Meiryo UI" pitchFamily="50" charset="-128"/>
              </a:rPr>
              <a:t>申込書</a:t>
            </a:r>
          </a:p>
        </p:txBody>
      </p:sp>
      <p:sp>
        <p:nvSpPr>
          <p:cNvPr id="14340" name="Text Box 63"/>
          <p:cNvSpPr txBox="1">
            <a:spLocks noChangeArrowheads="1"/>
          </p:cNvSpPr>
          <p:nvPr/>
        </p:nvSpPr>
        <p:spPr bwMode="auto">
          <a:xfrm>
            <a:off x="938212" y="972057"/>
            <a:ext cx="4829175" cy="646331"/>
          </a:xfrm>
          <a:prstGeom prst="rect">
            <a:avLst/>
          </a:prstGeom>
          <a:noFill/>
          <a:ln w="9525">
            <a:solidFill>
              <a:schemeClr val="tx1"/>
            </a:solidFill>
            <a:prstDash val="dash"/>
            <a:miter lim="800000"/>
            <a:headEnd/>
            <a:tailEnd/>
          </a:ln>
        </p:spPr>
        <p:txBody>
          <a:bodyPr wrap="square">
            <a:spAutoFit/>
          </a:bodyPr>
          <a:lstStyle/>
          <a:p>
            <a:r>
              <a:rPr lang="ja-JP" altLang="en-US" sz="1600" b="1" dirty="0">
                <a:latin typeface="Meiryo UI" pitchFamily="50" charset="-128"/>
                <a:ea typeface="Meiryo UI" pitchFamily="50" charset="-128"/>
                <a:cs typeface="Meiryo UI" pitchFamily="50" charset="-128"/>
              </a:rPr>
              <a:t>ＦＡＸ</a:t>
            </a:r>
            <a:r>
              <a:rPr lang="ja-JP" altLang="en-US" sz="1600" b="1" dirty="0" smtClean="0">
                <a:latin typeface="Meiryo UI" pitchFamily="50" charset="-128"/>
                <a:ea typeface="Meiryo UI" pitchFamily="50" charset="-128"/>
                <a:cs typeface="Meiryo UI" pitchFamily="50" charset="-128"/>
              </a:rPr>
              <a:t>番号　　</a:t>
            </a:r>
            <a:r>
              <a:rPr lang="ja-JP" altLang="en-US" sz="2400" b="1" dirty="0" smtClean="0">
                <a:latin typeface="HGP創英角ｺﾞｼｯｸUB" pitchFamily="50" charset="-128"/>
                <a:ea typeface="HGP創英角ｺﾞｼｯｸUB" pitchFamily="50" charset="-128"/>
              </a:rPr>
              <a:t>０６－６９４４－６６１９</a:t>
            </a:r>
            <a:endParaRPr lang="ja-JP" altLang="en-US" sz="2400" b="1" dirty="0">
              <a:latin typeface="HGP創英角ｺﾞｼｯｸUB" pitchFamily="50" charset="-128"/>
              <a:ea typeface="HGP創英角ｺﾞｼｯｸUB" pitchFamily="50" charset="-128"/>
            </a:endParaRPr>
          </a:p>
          <a:p>
            <a:r>
              <a:rPr lang="ja-JP" altLang="en-US" sz="1200" b="1" dirty="0" smtClean="0">
                <a:latin typeface="Meiryo UI" pitchFamily="50" charset="-128"/>
                <a:ea typeface="Meiryo UI" pitchFamily="50" charset="-128"/>
                <a:cs typeface="Meiryo UI" pitchFamily="50" charset="-128"/>
              </a:rPr>
              <a:t>　　　　　　　宛先</a:t>
            </a:r>
            <a:r>
              <a:rPr lang="ja-JP" altLang="en-US" sz="1200" b="1" dirty="0" smtClean="0">
                <a:latin typeface="Meiryo UI" pitchFamily="50" charset="-128"/>
                <a:ea typeface="Meiryo UI" pitchFamily="50" charset="-128"/>
                <a:cs typeface="Meiryo UI" pitchFamily="50" charset="-128"/>
                <a:sym typeface="Wingdings" pitchFamily="2" charset="2"/>
              </a:rPr>
              <a:t>：大阪府政策企画部戦略事業室事業推進課</a:t>
            </a:r>
            <a:endParaRPr lang="en-US" altLang="ja-JP" sz="1200" b="1" dirty="0">
              <a:latin typeface="Meiryo UI" pitchFamily="50" charset="-128"/>
              <a:ea typeface="Meiryo UI" pitchFamily="50" charset="-128"/>
              <a:cs typeface="Meiryo UI" pitchFamily="50" charset="-128"/>
            </a:endParaRPr>
          </a:p>
        </p:txBody>
      </p:sp>
      <p:sp>
        <p:nvSpPr>
          <p:cNvPr id="14341" name="Rectangle 119"/>
          <p:cNvSpPr>
            <a:spLocks noChangeArrowheads="1"/>
          </p:cNvSpPr>
          <p:nvPr/>
        </p:nvSpPr>
        <p:spPr bwMode="auto">
          <a:xfrm>
            <a:off x="32544" y="7621101"/>
            <a:ext cx="6858000" cy="1538883"/>
          </a:xfrm>
          <a:prstGeom prst="rect">
            <a:avLst/>
          </a:prstGeom>
          <a:noFill/>
          <a:ln w="9525">
            <a:noFill/>
            <a:miter lim="800000"/>
            <a:headEnd/>
            <a:tailEnd/>
          </a:ln>
        </p:spPr>
        <p:txBody>
          <a:bodyPr wrap="square">
            <a:spAutoFit/>
          </a:bodyPr>
          <a:lstStyle/>
          <a:p>
            <a:r>
              <a:rPr lang="en-US" altLang="ja-JP" b="1" dirty="0">
                <a:latin typeface="Meiryo UI" pitchFamily="50" charset="-128"/>
                <a:ea typeface="Meiryo UI" pitchFamily="50" charset="-128"/>
                <a:cs typeface="Meiryo UI" pitchFamily="50" charset="-128"/>
              </a:rPr>
              <a:t>[</a:t>
            </a:r>
            <a:r>
              <a:rPr lang="ja-JP" altLang="en-US" b="1" dirty="0">
                <a:latin typeface="Meiryo UI" pitchFamily="50" charset="-128"/>
                <a:ea typeface="Meiryo UI" pitchFamily="50" charset="-128"/>
                <a:cs typeface="Meiryo UI" pitchFamily="50" charset="-128"/>
              </a:rPr>
              <a:t>お申し込み ・ お問い合わせ</a:t>
            </a:r>
            <a:r>
              <a:rPr lang="en-US" altLang="ja-JP" b="1" dirty="0">
                <a:latin typeface="Meiryo UI" pitchFamily="50" charset="-128"/>
                <a:ea typeface="Meiryo UI" pitchFamily="50" charset="-128"/>
                <a:cs typeface="Meiryo UI" pitchFamily="50" charset="-128"/>
              </a:rPr>
              <a:t>]</a:t>
            </a:r>
            <a:r>
              <a:rPr lang="ja-JP" altLang="en-US" b="1" dirty="0">
                <a:latin typeface="Meiryo UI" pitchFamily="50" charset="-128"/>
                <a:ea typeface="Meiryo UI" pitchFamily="50" charset="-128"/>
                <a:cs typeface="Meiryo UI" pitchFamily="50" charset="-128"/>
              </a:rPr>
              <a:t>　</a:t>
            </a:r>
          </a:p>
          <a:p>
            <a:r>
              <a:rPr lang="ja-JP" altLang="en-US" sz="1400" dirty="0">
                <a:latin typeface="Meiryo UI" pitchFamily="50" charset="-128"/>
                <a:ea typeface="Meiryo UI" pitchFamily="50" charset="-128"/>
                <a:cs typeface="Meiryo UI" pitchFamily="50" charset="-128"/>
              </a:rPr>
              <a:t>必要事項をご記入の上、ＦＡＸにてお送りいただくか、上記の必要事項</a:t>
            </a:r>
            <a:r>
              <a:rPr lang="ja-JP" altLang="en-US" sz="1400" dirty="0" smtClean="0">
                <a:latin typeface="Meiryo UI" pitchFamily="50" charset="-128"/>
                <a:ea typeface="Meiryo UI" pitchFamily="50" charset="-128"/>
                <a:cs typeface="Meiryo UI" pitchFamily="50" charset="-128"/>
              </a:rPr>
              <a:t>を記入しメール</a:t>
            </a:r>
            <a:r>
              <a:rPr lang="ja-JP" altLang="en-US" sz="1400" dirty="0">
                <a:latin typeface="Meiryo UI" pitchFamily="50" charset="-128"/>
                <a:ea typeface="Meiryo UI" pitchFamily="50" charset="-128"/>
                <a:cs typeface="Meiryo UI" pitchFamily="50" charset="-128"/>
              </a:rPr>
              <a:t>を下記アドレスにお送り下さい。</a:t>
            </a:r>
          </a:p>
          <a:p>
            <a:r>
              <a:rPr lang="en-US" altLang="ja-JP" sz="1600" dirty="0">
                <a:latin typeface="Meiryo UI" pitchFamily="50" charset="-128"/>
                <a:ea typeface="Meiryo UI" pitchFamily="50" charset="-128"/>
                <a:cs typeface="Meiryo UI" pitchFamily="50" charset="-128"/>
              </a:rPr>
              <a:t>E-mail</a:t>
            </a:r>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hlinkClick r:id="rId2"/>
              </a:rPr>
              <a:t>TanabeH@mbox.pref.osaka.lg.jp</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a:p>
            <a:r>
              <a:rPr lang="en-US" altLang="ja-JP" sz="1600" dirty="0" smtClean="0">
                <a:latin typeface="Meiryo UI" pitchFamily="50" charset="-128"/>
                <a:ea typeface="Meiryo UI" pitchFamily="50" charset="-128"/>
                <a:cs typeface="Meiryo UI" pitchFamily="50" charset="-128"/>
              </a:rPr>
              <a:t>TEL 06-6941-9776(</a:t>
            </a:r>
            <a:r>
              <a:rPr lang="ja-JP" altLang="en-US" sz="1600" dirty="0" smtClean="0">
                <a:latin typeface="Meiryo UI" pitchFamily="50" charset="-128"/>
                <a:ea typeface="Meiryo UI" pitchFamily="50" charset="-128"/>
                <a:cs typeface="Meiryo UI" pitchFamily="50" charset="-128"/>
              </a:rPr>
              <a:t>直通</a:t>
            </a:r>
            <a:r>
              <a:rPr lang="en-US" altLang="ja-JP" sz="1600" dirty="0" smtClean="0">
                <a:latin typeface="Meiryo UI" pitchFamily="50" charset="-128"/>
                <a:ea typeface="Meiryo UI" pitchFamily="50" charset="-128"/>
                <a:cs typeface="Meiryo UI" pitchFamily="50" charset="-128"/>
              </a:rPr>
              <a:t>)</a:t>
            </a:r>
          </a:p>
          <a:p>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大阪府政策企画部戦略事業室事業推進課　</a:t>
            </a:r>
            <a:r>
              <a:rPr lang="ja-JP" altLang="en-US" sz="1200" dirty="0" smtClean="0">
                <a:latin typeface="Meiryo UI" pitchFamily="50" charset="-128"/>
                <a:ea typeface="Meiryo UI" pitchFamily="50" charset="-128"/>
                <a:cs typeface="Meiryo UI" pitchFamily="50" charset="-128"/>
              </a:rPr>
              <a:t>田辺まで</a:t>
            </a:r>
            <a:r>
              <a:rPr lang="ja-JP" altLang="en-US" sz="1200" dirty="0">
                <a:latin typeface="Meiryo UI" pitchFamily="50" charset="-128"/>
                <a:ea typeface="Meiryo UI" pitchFamily="50" charset="-128"/>
                <a:cs typeface="Meiryo UI" pitchFamily="50" charset="-128"/>
              </a:rPr>
              <a:t>）</a:t>
            </a:r>
          </a:p>
        </p:txBody>
      </p:sp>
      <p:graphicFrame>
        <p:nvGraphicFramePr>
          <p:cNvPr id="14373" name="Group 37"/>
          <p:cNvGraphicFramePr>
            <a:graphicFrameLocks noGrp="1"/>
          </p:cNvGraphicFramePr>
          <p:nvPr>
            <p:extLst>
              <p:ext uri="{D42A27DB-BD31-4B8C-83A1-F6EECF244321}">
                <p14:modId xmlns:p14="http://schemas.microsoft.com/office/powerpoint/2010/main" val="4288743447"/>
              </p:ext>
            </p:extLst>
          </p:nvPr>
        </p:nvGraphicFramePr>
        <p:xfrm>
          <a:off x="152400" y="1702298"/>
          <a:ext cx="6572250" cy="1107577"/>
        </p:xfrm>
        <a:graphic>
          <a:graphicData uri="http://schemas.openxmlformats.org/drawingml/2006/table">
            <a:tbl>
              <a:tblPr/>
              <a:tblGrid>
                <a:gridCol w="1762125"/>
                <a:gridCol w="1866900"/>
                <a:gridCol w="2943225"/>
              </a:tblGrid>
              <a:tr h="3150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所属名</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参加者氏名</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連絡先</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r>
              <a:tr h="182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電話番号：</a:t>
                      </a:r>
                      <a:endParaRPr kumimoji="1" lang="en-US" altLang="ja-JP" sz="5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メールアドレス：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3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電話番号：</a:t>
                      </a:r>
                      <a:endParaRPr kumimoji="1" lang="en-US" altLang="ja-JP" sz="5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メールアドレス：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4" name="Rectangle 20"/>
          <p:cNvSpPr>
            <a:spLocks noChangeArrowheads="1"/>
          </p:cNvSpPr>
          <p:nvPr/>
        </p:nvSpPr>
        <p:spPr bwMode="auto">
          <a:xfrm>
            <a:off x="152400" y="152400"/>
            <a:ext cx="74613"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23"/>
          <p:cNvSpPr>
            <a:spLocks noChangeArrowheads="1"/>
          </p:cNvSpPr>
          <p:nvPr/>
        </p:nvSpPr>
        <p:spPr bwMode="auto">
          <a:xfrm>
            <a:off x="152400" y="152400"/>
            <a:ext cx="74613"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1" name="Rectangle 31"/>
          <p:cNvSpPr>
            <a:spLocks noChangeArrowheads="1"/>
          </p:cNvSpPr>
          <p:nvPr/>
        </p:nvSpPr>
        <p:spPr bwMode="auto">
          <a:xfrm>
            <a:off x="203200" y="152400"/>
            <a:ext cx="74613"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2" name="Rectangle 32"/>
          <p:cNvSpPr>
            <a:spLocks noChangeArrowheads="1"/>
          </p:cNvSpPr>
          <p:nvPr/>
        </p:nvSpPr>
        <p:spPr bwMode="auto">
          <a:xfrm>
            <a:off x="203200" y="152400"/>
            <a:ext cx="74613"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3" name="Rectangle 33"/>
          <p:cNvSpPr>
            <a:spLocks noChangeArrowheads="1"/>
          </p:cNvSpPr>
          <p:nvPr/>
        </p:nvSpPr>
        <p:spPr bwMode="auto">
          <a:xfrm>
            <a:off x="203200" y="152400"/>
            <a:ext cx="74613"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4" name="Rectangle 34"/>
          <p:cNvSpPr>
            <a:spLocks noChangeArrowheads="1"/>
          </p:cNvSpPr>
          <p:nvPr/>
        </p:nvSpPr>
        <p:spPr bwMode="auto">
          <a:xfrm>
            <a:off x="203200" y="152400"/>
            <a:ext cx="74613"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 name="表 2"/>
          <p:cNvGraphicFramePr>
            <a:graphicFrameLocks noGrp="1"/>
          </p:cNvGraphicFramePr>
          <p:nvPr>
            <p:extLst>
              <p:ext uri="{D42A27DB-BD31-4B8C-83A1-F6EECF244321}">
                <p14:modId xmlns:p14="http://schemas.microsoft.com/office/powerpoint/2010/main" val="1333426399"/>
              </p:ext>
            </p:extLst>
          </p:nvPr>
        </p:nvGraphicFramePr>
        <p:xfrm>
          <a:off x="163512" y="5081529"/>
          <a:ext cx="6543676" cy="2167267"/>
        </p:xfrm>
        <a:graphic>
          <a:graphicData uri="http://schemas.openxmlformats.org/drawingml/2006/table">
            <a:tbl>
              <a:tblPr firstRow="1" bandRow="1"/>
              <a:tblGrid>
                <a:gridCol w="2065338"/>
                <a:gridCol w="4478338"/>
              </a:tblGrid>
              <a:tr h="333463">
                <a:tc>
                  <a:txBody>
                    <a:bodyPr/>
                    <a:lstStyle/>
                    <a:p>
                      <a:pPr algn="ctr">
                        <a:lnSpc>
                          <a:spcPct val="150000"/>
                        </a:lnSpc>
                      </a:pPr>
                      <a:r>
                        <a:rPr kumimoji="1" lang="ja-JP" altLang="en-US" b="1" dirty="0" smtClean="0"/>
                        <a:t>参加者氏名</a:t>
                      </a:r>
                      <a:endParaRPr kumimoji="1" lang="ja-JP" altLang="en-US" b="1" dirty="0"/>
                    </a:p>
                  </a:txBody>
                  <a:tcPr>
                    <a:solidFill>
                      <a:schemeClr val="bg1">
                        <a:lumMod val="75000"/>
                      </a:schemeClr>
                    </a:solidFill>
                  </a:tcPr>
                </a:tc>
                <a:tc>
                  <a:txBody>
                    <a:bodyPr/>
                    <a:lstStyle/>
                    <a:p>
                      <a:pPr algn="ctr">
                        <a:lnSpc>
                          <a:spcPct val="150000"/>
                        </a:lnSpc>
                      </a:pPr>
                      <a:r>
                        <a:rPr kumimoji="1" lang="ja-JP" altLang="en-US" b="1" dirty="0" smtClean="0"/>
                        <a:t>お弁当の選択（記号を○で囲んでください）</a:t>
                      </a:r>
                      <a:endParaRPr kumimoji="1" lang="ja-JP" altLang="en-US" b="1" dirty="0"/>
                    </a:p>
                  </a:txBody>
                  <a:tcPr>
                    <a:solidFill>
                      <a:schemeClr val="bg1">
                        <a:lumMod val="75000"/>
                      </a:schemeClr>
                    </a:solidFill>
                  </a:tcPr>
                </a:tc>
              </a:tr>
              <a:tr h="438156">
                <a:tc>
                  <a:txBody>
                    <a:bodyPr/>
                    <a:lstStyle/>
                    <a:p>
                      <a:pPr algn="ctr">
                        <a:lnSpc>
                          <a:spcPct val="150000"/>
                        </a:lnSpc>
                      </a:pPr>
                      <a:endParaRPr kumimoji="1" lang="ja-JP" altLang="en-US" dirty="0"/>
                    </a:p>
                  </a:txBody>
                  <a:tcPr/>
                </a:tc>
                <a:tc rowSpan="2">
                  <a:txBody>
                    <a:bodyPr/>
                    <a:lstStyle/>
                    <a:p>
                      <a:pPr algn="l">
                        <a:lnSpc>
                          <a:spcPct val="150000"/>
                        </a:lnSpc>
                      </a:pPr>
                      <a:endParaRPr kumimoji="1" lang="en-US" altLang="ja-JP" sz="900" dirty="0" smtClean="0"/>
                    </a:p>
                    <a:p>
                      <a:pPr algn="l">
                        <a:lnSpc>
                          <a:spcPct val="150000"/>
                        </a:lnSpc>
                      </a:pPr>
                      <a:r>
                        <a:rPr kumimoji="1" lang="ja-JP" altLang="en-US" sz="1050" b="1" dirty="0" smtClean="0"/>
                        <a:t>Ａ　イタリアーノ　アランチャ　お外でほっこり「イタリアン弁当</a:t>
                      </a:r>
                      <a:r>
                        <a:rPr kumimoji="1" lang="ja-JP" altLang="en-US" sz="1050" b="1" dirty="0" smtClean="0"/>
                        <a:t>」</a:t>
                      </a:r>
                      <a:r>
                        <a:rPr kumimoji="1" lang="ja-JP" altLang="en-US" sz="1050" b="1" baseline="0" dirty="0" smtClean="0"/>
                        <a:t> </a:t>
                      </a:r>
                      <a:r>
                        <a:rPr kumimoji="1" lang="en-US" altLang="ja-JP" sz="1050" b="1" dirty="0" smtClean="0"/>
                        <a:t>2</a:t>
                      </a:r>
                      <a:r>
                        <a:rPr kumimoji="1" lang="ja-JP" altLang="en-US" sz="1050" b="1" dirty="0" smtClean="0"/>
                        <a:t>人前　 </a:t>
                      </a:r>
                      <a:r>
                        <a:rPr kumimoji="1" lang="en-US" altLang="ja-JP" sz="1050" b="1" dirty="0" smtClean="0"/>
                        <a:t>\2,000-</a:t>
                      </a:r>
                    </a:p>
                    <a:p>
                      <a:pPr algn="l">
                        <a:lnSpc>
                          <a:spcPct val="150000"/>
                        </a:lnSpc>
                      </a:pPr>
                      <a:r>
                        <a:rPr kumimoji="1" lang="ja-JP" altLang="en-US" sz="1050" b="1" dirty="0" smtClean="0"/>
                        <a:t>Ｂ　旬素材 </a:t>
                      </a:r>
                      <a:r>
                        <a:rPr kumimoji="1" lang="en-US" altLang="ja-JP" sz="1050" b="1" dirty="0" smtClean="0"/>
                        <a:t>Dining </a:t>
                      </a:r>
                      <a:r>
                        <a:rPr kumimoji="1" lang="ja-JP" altLang="en-US" sz="1050" b="1" dirty="0" smtClean="0"/>
                        <a:t>近咲暮　囲んでワイワイ「ハレの日弁当」　</a:t>
                      </a:r>
                      <a:r>
                        <a:rPr kumimoji="1" lang="ja-JP" altLang="en-US" sz="1050" b="1" dirty="0" smtClean="0"/>
                        <a:t>  </a:t>
                      </a:r>
                      <a:r>
                        <a:rPr kumimoji="1" lang="en-US" altLang="ja-JP" sz="1050" b="1" dirty="0" smtClean="0"/>
                        <a:t>2</a:t>
                      </a:r>
                      <a:r>
                        <a:rPr kumimoji="1" lang="ja-JP" altLang="en-US" sz="1050" b="1" dirty="0" smtClean="0"/>
                        <a:t>人前　 </a:t>
                      </a:r>
                      <a:r>
                        <a:rPr kumimoji="1" lang="en-US" altLang="ja-JP" sz="1050" b="1" dirty="0" smtClean="0"/>
                        <a:t>\2,000-</a:t>
                      </a:r>
                    </a:p>
                  </a:txBody>
                  <a:tcPr>
                    <a:lnB w="12700" cap="flat" cmpd="sng" algn="ctr">
                      <a:solidFill>
                        <a:schemeClr val="tx1"/>
                      </a:solidFill>
                      <a:prstDash val="solid"/>
                      <a:round/>
                      <a:headEnd type="none" w="med" len="med"/>
                      <a:tailEnd type="none" w="med" len="med"/>
                    </a:lnB>
                  </a:tcPr>
                </a:tc>
              </a:tr>
              <a:tr h="438156">
                <a:tc>
                  <a:txBody>
                    <a:bodyPr/>
                    <a:lstStyle/>
                    <a:p>
                      <a:pPr algn="ctr">
                        <a:lnSpc>
                          <a:spcPct val="150000"/>
                        </a:lnSpc>
                      </a:pPr>
                      <a:endParaRPr kumimoji="1" lang="ja-JP" altLang="en-US" dirty="0"/>
                    </a:p>
                  </a:txBody>
                  <a:tcPr>
                    <a:lnB w="12700" cap="flat" cmpd="sng" algn="ctr">
                      <a:solidFill>
                        <a:schemeClr val="tx1"/>
                      </a:solidFill>
                      <a:prstDash val="solid"/>
                      <a:round/>
                      <a:headEnd type="none" w="med" len="med"/>
                      <a:tailEnd type="none" w="med" len="med"/>
                    </a:lnB>
                  </a:tcPr>
                </a:tc>
                <a:tc vMerge="1">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n-lt"/>
                        <a:ea typeface="+mn-ea"/>
                        <a:cs typeface="+mn-cs"/>
                      </a:endParaRPr>
                    </a:p>
                  </a:txBody>
                  <a:tcPr>
                    <a:lnB w="12700" cap="flat" cmpd="sng" algn="ctr">
                      <a:solidFill>
                        <a:schemeClr val="tx1"/>
                      </a:solidFill>
                      <a:prstDash val="solid"/>
                      <a:round/>
                      <a:headEnd type="none" w="med" len="med"/>
                      <a:tailEnd type="none" w="med" len="med"/>
                    </a:lnB>
                  </a:tcPr>
                </a:tc>
              </a:tr>
              <a:tr h="597319">
                <a:tc gridSpan="2">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kumimoji="1" lang="en-US" altLang="ja-JP" sz="900" dirty="0" smtClean="0"/>
                        <a:t>※</a:t>
                      </a:r>
                      <a:r>
                        <a:rPr kumimoji="1" lang="ja-JP" altLang="en-US" sz="900" dirty="0" smtClean="0"/>
                        <a:t>セミナー＆見学会場付近には、飲食店が少ないのでお弁当を斡旋します。</a:t>
                      </a:r>
                      <a:endParaRPr kumimoji="1" lang="en-US" altLang="ja-JP" sz="900" dirty="0" smtClean="0"/>
                    </a:p>
                    <a:p>
                      <a:pPr marL="0" marR="0" indent="0" algn="l" defTabSz="685800" rtl="0" eaLnBrk="1" fontAlgn="auto" latinLnBrk="0" hangingPunct="1">
                        <a:lnSpc>
                          <a:spcPct val="150000"/>
                        </a:lnSpc>
                        <a:spcBef>
                          <a:spcPts val="0"/>
                        </a:spcBef>
                        <a:spcAft>
                          <a:spcPts val="0"/>
                        </a:spcAft>
                        <a:buClrTx/>
                        <a:buSzTx/>
                        <a:buFontTx/>
                        <a:buNone/>
                        <a:tabLst/>
                        <a:defRPr/>
                      </a:pPr>
                      <a:r>
                        <a:rPr kumimoji="1" lang="en-US" altLang="ja-JP" sz="900" dirty="0" smtClean="0"/>
                        <a:t>※</a:t>
                      </a:r>
                      <a:r>
                        <a:rPr kumimoji="1" lang="ja-JP" altLang="en-US" sz="900" dirty="0" smtClean="0"/>
                        <a:t>「取り分けて食べる」をコンセンプトとして開発されたお弁当です。お二人で召し上がっていただきます。</a:t>
                      </a:r>
                      <a:endParaRPr kumimoji="1" lang="en-US" altLang="ja-JP" sz="900" dirty="0" smtClean="0"/>
                    </a:p>
                    <a:p>
                      <a:pPr marL="0" marR="0" indent="0" algn="l" defTabSz="685800" rtl="0" eaLnBrk="1" fontAlgn="auto" latinLnBrk="0" hangingPunct="1">
                        <a:lnSpc>
                          <a:spcPct val="150000"/>
                        </a:lnSpc>
                        <a:spcBef>
                          <a:spcPts val="0"/>
                        </a:spcBef>
                        <a:spcAft>
                          <a:spcPts val="0"/>
                        </a:spcAft>
                        <a:buClrTx/>
                        <a:buSzTx/>
                        <a:buFontTx/>
                        <a:buNone/>
                        <a:tabLst/>
                        <a:defRPr/>
                      </a:pPr>
                      <a:r>
                        <a:rPr kumimoji="1" lang="en-US" altLang="ja-JP" sz="900" dirty="0" smtClean="0"/>
                        <a:t>※</a:t>
                      </a:r>
                      <a:r>
                        <a:rPr kumimoji="1" lang="ja-JP" altLang="en-US" sz="900" dirty="0" smtClean="0"/>
                        <a:t>アレルギーのある方等は、ご自身でお弁当等を御用意ください。（上記の「お弁当の選択」は記入しないでください。）</a:t>
                      </a:r>
                      <a:endParaRPr kumimoji="1" lang="en-US" altLang="ja-JP" sz="900" dirty="0" smtClean="0"/>
                    </a:p>
                    <a:p>
                      <a:pPr marL="0" marR="0" indent="0" algn="l" defTabSz="685800" rtl="0" eaLnBrk="1" fontAlgn="auto" latinLnBrk="0" hangingPunct="1">
                        <a:lnSpc>
                          <a:spcPct val="150000"/>
                        </a:lnSpc>
                        <a:spcBef>
                          <a:spcPts val="0"/>
                        </a:spcBef>
                        <a:spcAft>
                          <a:spcPts val="0"/>
                        </a:spcAft>
                        <a:buClrTx/>
                        <a:buSzTx/>
                        <a:buFontTx/>
                        <a:buNone/>
                        <a:tabLst/>
                        <a:defRPr/>
                      </a:pPr>
                      <a:r>
                        <a:rPr kumimoji="1" lang="ja-JP" altLang="en-US" sz="900" dirty="0" smtClean="0"/>
                        <a:t>　 申込みの際に問合せいただきましたら、食材等の一覧を提供させていただきます。</a:t>
                      </a:r>
                      <a:endParaRPr kumimoji="1" lang="ja-JP" altLang="en-US" sz="900" dirty="0"/>
                    </a:p>
                  </a:txBody>
                  <a:tcPr>
                    <a:lnT w="12700" cap="flat" cmpd="sng" algn="ctr">
                      <a:solidFill>
                        <a:schemeClr val="tx1"/>
                      </a:solidFill>
                      <a:prstDash val="solid"/>
                      <a:round/>
                      <a:headEnd type="none" w="med" len="med"/>
                      <a:tailEnd type="none" w="med" len="med"/>
                    </a:lnT>
                    <a:noFill/>
                  </a:tcPr>
                </a:tc>
                <a:tc hMerge="1">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n-lt"/>
                        <a:ea typeface="+mn-ea"/>
                        <a:cs typeface="+mn-cs"/>
                      </a:endParaRPr>
                    </a:p>
                  </a:txBody>
                  <a:tcPr>
                    <a:lnT w="12700" cap="flat" cmpd="sng" algn="ctr">
                      <a:solidFill>
                        <a:schemeClr val="tx1"/>
                      </a:solidFill>
                      <a:prstDash val="solid"/>
                      <a:round/>
                      <a:headEnd type="none" w="med" len="med"/>
                      <a:tailEnd type="none" w="med" len="med"/>
                    </a:lnT>
                  </a:tcPr>
                </a:tc>
              </a:tr>
            </a:tbl>
          </a:graphicData>
        </a:graphic>
      </p:graphicFrame>
      <p:sp>
        <p:nvSpPr>
          <p:cNvPr id="4" name="テキスト ボックス 3"/>
          <p:cNvSpPr txBox="1"/>
          <p:nvPr/>
        </p:nvSpPr>
        <p:spPr>
          <a:xfrm>
            <a:off x="163512" y="4804530"/>
            <a:ext cx="6400800" cy="276999"/>
          </a:xfrm>
          <a:prstGeom prst="rect">
            <a:avLst/>
          </a:prstGeom>
          <a:noFill/>
        </p:spPr>
        <p:txBody>
          <a:bodyPr wrap="square" rtlCol="0">
            <a:spAutoFit/>
          </a:bodyPr>
          <a:lstStyle/>
          <a:p>
            <a:r>
              <a:rPr lang="ja-JP" altLang="en-US" sz="1200" b="1" dirty="0" smtClean="0"/>
              <a:t>昼食（咲</a:t>
            </a:r>
            <a:r>
              <a:rPr lang="ja-JP" altLang="en-US" sz="1200" b="1" dirty="0"/>
              <a:t>っくピクニック健康</a:t>
            </a:r>
            <a:r>
              <a:rPr lang="ja-JP" altLang="en-US" sz="1200" b="1" dirty="0" smtClean="0"/>
              <a:t>弁当）の</a:t>
            </a:r>
            <a:r>
              <a:rPr lang="ja-JP" altLang="en-US" sz="1200" b="1" dirty="0"/>
              <a:t>斡旋</a:t>
            </a:r>
            <a:r>
              <a:rPr lang="ja-JP" altLang="en-US" sz="1200" b="1" dirty="0" smtClean="0"/>
              <a:t>　</a:t>
            </a:r>
            <a:r>
              <a:rPr lang="en-US" altLang="ja-JP" sz="1200" b="1" dirty="0" smtClean="0"/>
              <a:t>【</a:t>
            </a:r>
            <a:r>
              <a:rPr lang="ja-JP" altLang="en-US" sz="1200" b="1" u="sng" dirty="0" smtClean="0">
                <a:solidFill>
                  <a:srgbClr val="FF0000"/>
                </a:solidFill>
              </a:rPr>
              <a:t>ＡかＢかを選択してください。</a:t>
            </a:r>
            <a:r>
              <a:rPr lang="en-US" altLang="ja-JP" sz="1200" b="1" dirty="0" smtClean="0"/>
              <a:t>】</a:t>
            </a:r>
            <a:endParaRPr kumimoji="1" lang="ja-JP" altLang="en-US" sz="1200" b="1" dirty="0"/>
          </a:p>
        </p:txBody>
      </p:sp>
      <p:sp>
        <p:nvSpPr>
          <p:cNvPr id="5" name="テキスト ボックス 4"/>
          <p:cNvSpPr txBox="1"/>
          <p:nvPr/>
        </p:nvSpPr>
        <p:spPr>
          <a:xfrm>
            <a:off x="55366" y="7234513"/>
            <a:ext cx="6737742" cy="269304"/>
          </a:xfrm>
          <a:prstGeom prst="rect">
            <a:avLst/>
          </a:prstGeom>
          <a:noFill/>
        </p:spPr>
        <p:txBody>
          <a:bodyPr wrap="square" rtlCol="0">
            <a:spAutoFit/>
          </a:bodyPr>
          <a:lstStyle/>
          <a:p>
            <a:r>
              <a:rPr kumimoji="1" lang="en-US" altLang="ja-JP" sz="1150" b="1" dirty="0" smtClean="0">
                <a:solidFill>
                  <a:srgbClr val="FF0000"/>
                </a:solidFill>
              </a:rPr>
              <a:t>※</a:t>
            </a:r>
            <a:r>
              <a:rPr kumimoji="1" lang="ja-JP" altLang="en-US" sz="1150" b="1" dirty="0" smtClean="0">
                <a:solidFill>
                  <a:srgbClr val="FF0000"/>
                </a:solidFill>
              </a:rPr>
              <a:t>料金は当日</a:t>
            </a:r>
            <a:r>
              <a:rPr kumimoji="1" lang="ja-JP" altLang="en-US" sz="1150" b="1" dirty="0" smtClean="0">
                <a:solidFill>
                  <a:srgbClr val="FF0000"/>
                </a:solidFill>
              </a:rPr>
              <a:t>、集合場所で徴収</a:t>
            </a:r>
            <a:r>
              <a:rPr kumimoji="1" lang="ja-JP" altLang="en-US" sz="1150" b="1" dirty="0" smtClean="0">
                <a:solidFill>
                  <a:srgbClr val="FF0000"/>
                </a:solidFill>
              </a:rPr>
              <a:t>します。キャンセルは前日正午まで。以降は</a:t>
            </a:r>
            <a:r>
              <a:rPr kumimoji="1" lang="ja-JP" altLang="en-US" sz="1150" b="1" dirty="0" smtClean="0">
                <a:solidFill>
                  <a:srgbClr val="FF0000"/>
                </a:solidFill>
              </a:rPr>
              <a:t>キャンセル料</a:t>
            </a:r>
            <a:r>
              <a:rPr kumimoji="1" lang="en-US" altLang="ja-JP" sz="1150" b="1" dirty="0" smtClean="0">
                <a:solidFill>
                  <a:srgbClr val="FF0000"/>
                </a:solidFill>
              </a:rPr>
              <a:t>100</a:t>
            </a:r>
            <a:r>
              <a:rPr kumimoji="1" lang="ja-JP" altLang="en-US" sz="1150" b="1" dirty="0" smtClean="0">
                <a:solidFill>
                  <a:srgbClr val="FF0000"/>
                </a:solidFill>
              </a:rPr>
              <a:t>％になります。</a:t>
            </a:r>
            <a:endParaRPr kumimoji="1" lang="ja-JP" altLang="en-US" sz="1150" b="1" dirty="0">
              <a:solidFill>
                <a:srgbClr val="FF000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4020747255"/>
              </p:ext>
            </p:extLst>
          </p:nvPr>
        </p:nvGraphicFramePr>
        <p:xfrm>
          <a:off x="152400" y="2933700"/>
          <a:ext cx="6543675" cy="1807529"/>
        </p:xfrm>
        <a:graphic>
          <a:graphicData uri="http://schemas.openxmlformats.org/drawingml/2006/table">
            <a:tbl>
              <a:tblPr firstRow="1" bandRow="1">
                <a:tableStyleId>{5940675A-B579-460E-94D1-54222C63F5DA}</a:tableStyleId>
              </a:tblPr>
              <a:tblGrid>
                <a:gridCol w="6543675"/>
              </a:tblGrid>
              <a:tr h="385126">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b="1" dirty="0" smtClean="0"/>
                        <a:t>行政の方はニーズ（どのような地域で、どのような課題を抱え、どのようなことを展開したいか　等）を、</a:t>
                      </a:r>
                      <a:r>
                        <a:rPr lang="ja-JP" altLang="en-US" sz="1050" b="1" dirty="0" smtClean="0"/>
                        <a:t>事業者の方はシーズ（どのような資源・ノウハウを持っているか　等）を下記にご記入ください。一覧化して参加者に提供します。</a:t>
                      </a:r>
                      <a:endParaRPr lang="en-US" altLang="ja-JP" sz="1050" b="1" dirty="0" smtClean="0"/>
                    </a:p>
                  </a:txBody>
                  <a:tcPr>
                    <a:solidFill>
                      <a:srgbClr val="BFBFBF"/>
                    </a:solidFill>
                  </a:tcPr>
                </a:tc>
              </a:tr>
              <a:tr h="1396049">
                <a:tc>
                  <a:txBody>
                    <a:bodyPr/>
                    <a:lstStyle/>
                    <a:p>
                      <a:r>
                        <a:rPr lang="ja-JP" altLang="en-US" sz="900" dirty="0" smtClean="0"/>
                        <a:t>ニーズ例）郊外の開発団地の一戸建て住宅が集まる地域で、住民の高齢化・世帯人員の減少が進み、空家の増加、買い物難民の</a:t>
                      </a:r>
                      <a:endParaRPr lang="en-US" altLang="ja-JP" sz="900" dirty="0" smtClean="0"/>
                    </a:p>
                    <a:p>
                      <a:r>
                        <a:rPr lang="ja-JP" altLang="en-US" sz="900" dirty="0" smtClean="0"/>
                        <a:t>　　　　　　　　増加が 顕著。住民の見守り、リバースモーゲージ、買い物支援の仕組みが欲しい。　</a:t>
                      </a:r>
                      <a:r>
                        <a:rPr lang="en-US" altLang="ja-JP" sz="900" dirty="0" smtClean="0"/>
                        <a:t>etc.</a:t>
                      </a:r>
                      <a:endParaRPr kumimoji="1" lang="en-US" altLang="ja-JP" sz="900" dirty="0" smtClean="0"/>
                    </a:p>
                    <a:p>
                      <a:pPr lvl="0"/>
                      <a:r>
                        <a:rPr lang="ja-JP" altLang="en-US" sz="900" dirty="0" smtClean="0">
                          <a:solidFill>
                            <a:prstClr val="black"/>
                          </a:solidFill>
                        </a:rPr>
                        <a:t>シーズ例）エンターテイメント性のある運動プログラム、ランニング費用がかからないＩＴを活用した見守りシステム　</a:t>
                      </a:r>
                      <a:r>
                        <a:rPr lang="en-US" altLang="ja-JP" sz="900" dirty="0" smtClean="0">
                          <a:solidFill>
                            <a:prstClr val="black"/>
                          </a:solidFill>
                        </a:rPr>
                        <a:t>etc.</a:t>
                      </a:r>
                    </a:p>
                    <a:p>
                      <a:endParaRPr kumimoji="1" lang="ja-JP" altLang="en-US" sz="11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1802</TotalTime>
  <Words>428</Words>
  <Application>Microsoft Office PowerPoint</Application>
  <PresentationFormat>画面に合わせる (4:3)</PresentationFormat>
  <Paragraphs>114</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yodomachi3</dc:creator>
  <cp:lastModifiedBy>HOSTNAME</cp:lastModifiedBy>
  <cp:revision>205</cp:revision>
  <cp:lastPrinted>2017-10-19T08:37:30Z</cp:lastPrinted>
  <dcterms:created xsi:type="dcterms:W3CDTF">2015-12-21T00:52:07Z</dcterms:created>
  <dcterms:modified xsi:type="dcterms:W3CDTF">2017-10-23T00:44:45Z</dcterms:modified>
</cp:coreProperties>
</file>