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6"/>
  </p:notesMasterIdLst>
  <p:sldIdLst>
    <p:sldId id="270" r:id="rId2"/>
    <p:sldId id="321" r:id="rId3"/>
    <p:sldId id="272" r:id="rId4"/>
    <p:sldId id="273" r:id="rId5"/>
    <p:sldId id="274" r:id="rId6"/>
    <p:sldId id="280" r:id="rId7"/>
    <p:sldId id="276" r:id="rId8"/>
    <p:sldId id="316" r:id="rId9"/>
    <p:sldId id="318" r:id="rId10"/>
    <p:sldId id="279" r:id="rId11"/>
    <p:sldId id="282" r:id="rId12"/>
    <p:sldId id="317" r:id="rId13"/>
    <p:sldId id="284" r:id="rId14"/>
    <p:sldId id="285" r:id="rId15"/>
    <p:sldId id="286" r:id="rId16"/>
    <p:sldId id="287" r:id="rId17"/>
    <p:sldId id="288" r:id="rId18"/>
    <p:sldId id="289" r:id="rId19"/>
    <p:sldId id="290" r:id="rId20"/>
    <p:sldId id="291" r:id="rId21"/>
    <p:sldId id="292" r:id="rId22"/>
    <p:sldId id="320" r:id="rId23"/>
    <p:sldId id="294" r:id="rId24"/>
    <p:sldId id="295" r:id="rId25"/>
    <p:sldId id="296" r:id="rId26"/>
    <p:sldId id="297" r:id="rId27"/>
    <p:sldId id="298" r:id="rId28"/>
    <p:sldId id="299" r:id="rId29"/>
    <p:sldId id="300" r:id="rId30"/>
    <p:sldId id="301" r:id="rId31"/>
    <p:sldId id="302" r:id="rId32"/>
    <p:sldId id="319"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Lst>
  <p:sldSz cx="6858000" cy="10225088"/>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94660"/>
  </p:normalViewPr>
  <p:slideViewPr>
    <p:cSldViewPr>
      <p:cViewPr>
        <p:scale>
          <a:sx n="48" d="100"/>
          <a:sy n="48" d="100"/>
        </p:scale>
        <p:origin x="-2436" y="24"/>
      </p:cViewPr>
      <p:guideLst>
        <p:guide orient="horz" pos="3221"/>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5627801\Desktop\&#12467;&#12500;&#12540;&#21306;&#21029;&#24453;&#27231;&#20816;&#31461;&#25968;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31292824048725E-2"/>
          <c:y val="5.1400554097404488E-2"/>
          <c:w val="0.81954790564275237"/>
          <c:h val="0.64927477830833014"/>
        </c:manualLayout>
      </c:layout>
      <c:barChart>
        <c:barDir val="col"/>
        <c:grouping val="clustered"/>
        <c:varyColors val="0"/>
        <c:ser>
          <c:idx val="0"/>
          <c:order val="0"/>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Sheet3!$B$3:$B$26</c:f>
            </c:numRef>
          </c:val>
        </c:ser>
        <c:ser>
          <c:idx val="1"/>
          <c:order val="1"/>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Sheet3!$C$3:$C$26</c:f>
            </c:numRef>
          </c:val>
        </c:ser>
        <c:ser>
          <c:idx val="2"/>
          <c:order val="2"/>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Sheet3!$D$3:$D$26</c:f>
            </c:numRef>
          </c:val>
        </c:ser>
        <c:ser>
          <c:idx val="3"/>
          <c:order val="3"/>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Sheet3!$E$3:$E$26</c:f>
            </c:numRef>
          </c:val>
        </c:ser>
        <c:ser>
          <c:idx val="4"/>
          <c:order val="4"/>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Sheet3!$F$3:$F$26</c:f>
            </c:numRef>
          </c:val>
        </c:ser>
        <c:ser>
          <c:idx val="5"/>
          <c:order val="5"/>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Sheet3!$G$3:$G$26</c:f>
            </c:numRef>
          </c:val>
        </c:ser>
        <c:ser>
          <c:idx val="6"/>
          <c:order val="6"/>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Sheet3!$H$3:$H$26</c:f>
              <c:numCache>
                <c:formatCode>General</c:formatCode>
                <c:ptCount val="24"/>
                <c:pt idx="0">
                  <c:v>14</c:v>
                </c:pt>
                <c:pt idx="1">
                  <c:v>9</c:v>
                </c:pt>
                <c:pt idx="2">
                  <c:v>6</c:v>
                </c:pt>
                <c:pt idx="3">
                  <c:v>6</c:v>
                </c:pt>
                <c:pt idx="4">
                  <c:v>12</c:v>
                </c:pt>
                <c:pt idx="5">
                  <c:v>44</c:v>
                </c:pt>
                <c:pt idx="6">
                  <c:v>5</c:v>
                </c:pt>
                <c:pt idx="7">
                  <c:v>0</c:v>
                </c:pt>
                <c:pt idx="8">
                  <c:v>27</c:v>
                </c:pt>
                <c:pt idx="9">
                  <c:v>19</c:v>
                </c:pt>
                <c:pt idx="10">
                  <c:v>6</c:v>
                </c:pt>
                <c:pt idx="11">
                  <c:v>19</c:v>
                </c:pt>
                <c:pt idx="12">
                  <c:v>6</c:v>
                </c:pt>
                <c:pt idx="13">
                  <c:v>0</c:v>
                </c:pt>
                <c:pt idx="14">
                  <c:v>0</c:v>
                </c:pt>
                <c:pt idx="15">
                  <c:v>13</c:v>
                </c:pt>
                <c:pt idx="16">
                  <c:v>36</c:v>
                </c:pt>
                <c:pt idx="17">
                  <c:v>7</c:v>
                </c:pt>
                <c:pt idx="18">
                  <c:v>25</c:v>
                </c:pt>
                <c:pt idx="19">
                  <c:v>8</c:v>
                </c:pt>
                <c:pt idx="20">
                  <c:v>9</c:v>
                </c:pt>
                <c:pt idx="21">
                  <c:v>1</c:v>
                </c:pt>
                <c:pt idx="22">
                  <c:v>0</c:v>
                </c:pt>
                <c:pt idx="23">
                  <c:v>1</c:v>
                </c:pt>
              </c:numCache>
            </c:numRef>
          </c:val>
        </c:ser>
        <c:dLbls>
          <c:showLegendKey val="0"/>
          <c:showVal val="0"/>
          <c:showCatName val="0"/>
          <c:showSerName val="0"/>
          <c:showPercent val="0"/>
          <c:showBubbleSize val="0"/>
        </c:dLbls>
        <c:gapWidth val="150"/>
        <c:axId val="36062208"/>
        <c:axId val="37439744"/>
      </c:barChart>
      <c:catAx>
        <c:axId val="36062208"/>
        <c:scaling>
          <c:orientation val="minMax"/>
        </c:scaling>
        <c:delete val="0"/>
        <c:axPos val="b"/>
        <c:majorTickMark val="out"/>
        <c:minorTickMark val="none"/>
        <c:tickLblPos val="nextTo"/>
        <c:txPr>
          <a:bodyPr rot="0" vert="wordArtVertRtl"/>
          <a:lstStyle/>
          <a:p>
            <a:pPr>
              <a:defRPr sz="700" baseline="0"/>
            </a:pPr>
            <a:endParaRPr lang="ja-JP"/>
          </a:p>
        </c:txPr>
        <c:crossAx val="37439744"/>
        <c:crosses val="autoZero"/>
        <c:auto val="1"/>
        <c:lblAlgn val="ctr"/>
        <c:lblOffset val="100"/>
        <c:noMultiLvlLbl val="0"/>
      </c:catAx>
      <c:valAx>
        <c:axId val="37439744"/>
        <c:scaling>
          <c:orientation val="minMax"/>
          <c:max val="45"/>
          <c:min val="0"/>
        </c:scaling>
        <c:delete val="0"/>
        <c:axPos val="l"/>
        <c:majorGridlines>
          <c:spPr>
            <a:ln w="6350">
              <a:prstDash val="sysDash"/>
            </a:ln>
          </c:spPr>
        </c:majorGridlines>
        <c:numFmt formatCode="General" sourceLinked="1"/>
        <c:majorTickMark val="out"/>
        <c:minorTickMark val="none"/>
        <c:tickLblPos val="nextTo"/>
        <c:crossAx val="3606220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3695C-8F4D-44B5-A203-754CA265E455}" type="doc">
      <dgm:prSet loTypeId="urn:microsoft.com/office/officeart/2005/8/layout/process2" loCatId="process" qsTypeId="urn:microsoft.com/office/officeart/2005/8/quickstyle/simple3" qsCatId="simple" csTypeId="urn:microsoft.com/office/officeart/2005/8/colors/accent0_1" csCatId="mainScheme" phldr="1"/>
      <dgm:spPr/>
    </dgm:pt>
    <dgm:pt modelId="{5F9E3AC9-F81B-4090-94C6-A0FB2274A829}">
      <dgm:prSet phldrT="[テキスト]" custT="1"/>
      <dgm:spPr/>
      <dgm:t>
        <a:bodyPr/>
        <a:lstStyle/>
        <a:p>
          <a:r>
            <a:rPr kumimoji="1" lang="ja-JP" altLang="en-US" sz="1000" b="1" dirty="0" smtClean="0">
              <a:latin typeface="HG丸ｺﾞｼｯｸM-PRO" panose="020F0600000000000000" pitchFamily="50" charset="-128"/>
              <a:ea typeface="HG丸ｺﾞｼｯｸM-PRO" panose="020F0600000000000000" pitchFamily="50" charset="-128"/>
            </a:rPr>
            <a:t>市の主要計画、指針・施策</a:t>
          </a:r>
          <a:endParaRPr kumimoji="1" lang="en-US" altLang="ja-JP" sz="1000" b="1" dirty="0" smtClean="0"/>
        </a:p>
      </dgm:t>
    </dgm:pt>
    <dgm:pt modelId="{3337A0FB-0A8F-4855-8862-4E5A32BB5D14}" type="parTrans" cxnId="{D1E440A4-045C-4546-9372-01B5D95AA194}">
      <dgm:prSet/>
      <dgm:spPr/>
      <dgm:t>
        <a:bodyPr/>
        <a:lstStyle/>
        <a:p>
          <a:endParaRPr kumimoji="1" lang="ja-JP" altLang="en-US"/>
        </a:p>
      </dgm:t>
    </dgm:pt>
    <dgm:pt modelId="{0DC265C8-7D3E-458B-84FB-0837E9AD7326}" type="sibTrans" cxnId="{D1E440A4-045C-4546-9372-01B5D95AA194}">
      <dgm:prSet/>
      <dgm:spPr/>
      <dgm:t>
        <a:bodyPr/>
        <a:lstStyle/>
        <a:p>
          <a:endParaRPr kumimoji="1" lang="ja-JP" altLang="en-US"/>
        </a:p>
      </dgm:t>
    </dgm:pt>
    <dgm:pt modelId="{C5987AA4-2223-4C32-BAF1-93282D118239}">
      <dgm:prSet phldrT="[テキスト]" custT="1"/>
      <dgm:spPr/>
      <dgm:t>
        <a:bodyPr/>
        <a:lstStyle/>
        <a:p>
          <a:r>
            <a:rPr kumimoji="1" lang="ja-JP" altLang="en-US" sz="1000" b="1" dirty="0" smtClean="0">
              <a:latin typeface="HG丸ｺﾞｼｯｸM-PRO" panose="020F0600000000000000" pitchFamily="50" charset="-128"/>
              <a:ea typeface="HG丸ｺﾞｼｯｸM-PRO" panose="020F0600000000000000" pitchFamily="50" charset="-128"/>
            </a:rPr>
            <a:t>大阪府・大阪市特別区設置協議会</a:t>
          </a:r>
          <a:endParaRPr kumimoji="1" lang="ja-JP" altLang="en-US" sz="1000" b="1" dirty="0">
            <a:latin typeface="HG丸ｺﾞｼｯｸM-PRO" panose="020F0600000000000000" pitchFamily="50" charset="-128"/>
            <a:ea typeface="HG丸ｺﾞｼｯｸM-PRO" panose="020F0600000000000000" pitchFamily="50" charset="-128"/>
          </a:endParaRPr>
        </a:p>
      </dgm:t>
    </dgm:pt>
    <dgm:pt modelId="{4A433B9A-AD13-4971-9FED-B79CE7691F1B}" type="parTrans" cxnId="{04001B18-7C9C-4D76-99F5-FD960864FA01}">
      <dgm:prSet/>
      <dgm:spPr/>
      <dgm:t>
        <a:bodyPr/>
        <a:lstStyle/>
        <a:p>
          <a:endParaRPr kumimoji="1" lang="ja-JP" altLang="en-US"/>
        </a:p>
      </dgm:t>
    </dgm:pt>
    <dgm:pt modelId="{2BB11ECF-5811-42CA-A424-7E80B1682BE3}" type="sibTrans" cxnId="{04001B18-7C9C-4D76-99F5-FD960864FA01}">
      <dgm:prSet/>
      <dgm:spPr/>
      <dgm:t>
        <a:bodyPr/>
        <a:lstStyle/>
        <a:p>
          <a:endParaRPr kumimoji="1" lang="ja-JP" altLang="en-US"/>
        </a:p>
      </dgm:t>
    </dgm:pt>
    <dgm:pt modelId="{64B9534A-4B17-4707-B456-2838054A5DD4}">
      <dgm:prSet custT="1"/>
      <dgm:spPr/>
      <dgm:t>
        <a:bodyPr/>
        <a:lstStyle/>
        <a:p>
          <a:pPr algn="ctr"/>
          <a:r>
            <a:rPr lang="ja-JP" altLang="en-US" sz="1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　　政　</a:t>
          </a:r>
          <a:r>
            <a:rPr lang="ja-JP" altLang="en-US" sz="8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市の施策・財政・条例など</a:t>
          </a:r>
          <a:endParaRPr lang="ja-JP" altLang="en-US" sz="800" dirty="0"/>
        </a:p>
      </dgm:t>
    </dgm:pt>
    <dgm:pt modelId="{03ACF5A9-D269-4F96-9BC4-A7A7759B264C}" type="parTrans" cxnId="{4F9BB443-E96A-41C2-AF95-A72056AB7C03}">
      <dgm:prSet/>
      <dgm:spPr/>
      <dgm:t>
        <a:bodyPr/>
        <a:lstStyle/>
        <a:p>
          <a:endParaRPr kumimoji="1" lang="ja-JP" altLang="en-US"/>
        </a:p>
      </dgm:t>
    </dgm:pt>
    <dgm:pt modelId="{3E930F6C-A799-471B-ADD3-77233EECD0FD}" type="sibTrans" cxnId="{4F9BB443-E96A-41C2-AF95-A72056AB7C03}">
      <dgm:prSet/>
      <dgm:spPr/>
      <dgm:t>
        <a:bodyPr/>
        <a:lstStyle/>
        <a:p>
          <a:endParaRPr kumimoji="1" lang="ja-JP" altLang="en-US"/>
        </a:p>
      </dgm:t>
    </dgm:pt>
    <dgm:pt modelId="{2B7D88EE-B95F-4E68-B77C-56BE1836414A}">
      <dgm:prSet custT="1"/>
      <dgm:spPr/>
      <dgm:t>
        <a:bodyPr/>
        <a:lstStyle/>
        <a:p>
          <a:r>
            <a:rPr kumimoji="1" lang="ja-JP" altLang="en-US" sz="1000" b="1" dirty="0" smtClean="0">
              <a:latin typeface="HG丸ｺﾞｼｯｸM-PRO" panose="020F0600000000000000" pitchFamily="50" charset="-128"/>
              <a:ea typeface="HG丸ｺﾞｼｯｸM-PRO" panose="020F0600000000000000" pitchFamily="50" charset="-128"/>
            </a:rPr>
            <a:t>住民説明会における質問票への回答について</a:t>
          </a:r>
          <a:endParaRPr kumimoji="1" lang="ja-JP" altLang="en-US" sz="1000" b="1" dirty="0">
            <a:latin typeface="HG丸ｺﾞｼｯｸM-PRO" panose="020F0600000000000000" pitchFamily="50" charset="-128"/>
            <a:ea typeface="HG丸ｺﾞｼｯｸM-PRO" panose="020F0600000000000000" pitchFamily="50" charset="-128"/>
          </a:endParaRPr>
        </a:p>
      </dgm:t>
    </dgm:pt>
    <dgm:pt modelId="{F63CD8CD-A7F9-4A6D-8BC5-BE7DFA61110F}" type="parTrans" cxnId="{08729603-E6E4-4361-B8F9-9B46D42ACCE1}">
      <dgm:prSet/>
      <dgm:spPr/>
      <dgm:t>
        <a:bodyPr/>
        <a:lstStyle/>
        <a:p>
          <a:endParaRPr kumimoji="1" lang="ja-JP" altLang="en-US"/>
        </a:p>
      </dgm:t>
    </dgm:pt>
    <dgm:pt modelId="{9A8A1516-FE78-40DD-907F-7E9620338342}" type="sibTrans" cxnId="{08729603-E6E4-4361-B8F9-9B46D42ACCE1}">
      <dgm:prSet/>
      <dgm:spPr/>
      <dgm:t>
        <a:bodyPr/>
        <a:lstStyle/>
        <a:p>
          <a:endParaRPr kumimoji="1" lang="ja-JP" altLang="en-US"/>
        </a:p>
      </dgm:t>
    </dgm:pt>
    <dgm:pt modelId="{53B50F05-22D8-417F-935F-532D889D31C3}" type="pres">
      <dgm:prSet presAssocID="{24B3695C-8F4D-44B5-A203-754CA265E455}" presName="linearFlow" presStyleCnt="0">
        <dgm:presLayoutVars>
          <dgm:resizeHandles val="exact"/>
        </dgm:presLayoutVars>
      </dgm:prSet>
      <dgm:spPr/>
    </dgm:pt>
    <dgm:pt modelId="{D9F41971-C4D3-4E77-B80F-CF32D98FEC2A}" type="pres">
      <dgm:prSet presAssocID="{64B9534A-4B17-4707-B456-2838054A5DD4}" presName="node" presStyleLbl="node1" presStyleIdx="0" presStyleCnt="4" custScaleX="114062" custScaleY="33096">
        <dgm:presLayoutVars>
          <dgm:bulletEnabled val="1"/>
        </dgm:presLayoutVars>
      </dgm:prSet>
      <dgm:spPr/>
      <dgm:t>
        <a:bodyPr/>
        <a:lstStyle/>
        <a:p>
          <a:endParaRPr kumimoji="1" lang="ja-JP" altLang="en-US"/>
        </a:p>
      </dgm:t>
    </dgm:pt>
    <dgm:pt modelId="{6186CBD8-BAD9-4C67-BE98-CE25269FF250}" type="pres">
      <dgm:prSet presAssocID="{3E930F6C-A799-471B-ADD3-77233EECD0FD}" presName="sibTrans" presStyleLbl="sibTrans2D1" presStyleIdx="0" presStyleCnt="3" custScaleX="81111" custScaleY="81111"/>
      <dgm:spPr/>
      <dgm:t>
        <a:bodyPr/>
        <a:lstStyle/>
        <a:p>
          <a:endParaRPr kumimoji="1" lang="ja-JP" altLang="en-US"/>
        </a:p>
      </dgm:t>
    </dgm:pt>
    <dgm:pt modelId="{BB7D94C3-7BFF-4010-ACB3-B27EC2EB010F}" type="pres">
      <dgm:prSet presAssocID="{3E930F6C-A799-471B-ADD3-77233EECD0FD}" presName="connectorText" presStyleLbl="sibTrans2D1" presStyleIdx="0" presStyleCnt="3"/>
      <dgm:spPr/>
      <dgm:t>
        <a:bodyPr/>
        <a:lstStyle/>
        <a:p>
          <a:endParaRPr kumimoji="1" lang="ja-JP" altLang="en-US"/>
        </a:p>
      </dgm:t>
    </dgm:pt>
    <dgm:pt modelId="{3F862F34-5EE1-4760-8311-41C51A8ACF0F}" type="pres">
      <dgm:prSet presAssocID="{5F9E3AC9-F81B-4090-94C6-A0FB2274A829}" presName="node" presStyleLbl="node1" presStyleIdx="1" presStyleCnt="4" custScaleX="114062" custScaleY="37169">
        <dgm:presLayoutVars>
          <dgm:bulletEnabled val="1"/>
        </dgm:presLayoutVars>
      </dgm:prSet>
      <dgm:spPr/>
      <dgm:t>
        <a:bodyPr/>
        <a:lstStyle/>
        <a:p>
          <a:endParaRPr kumimoji="1" lang="ja-JP" altLang="en-US"/>
        </a:p>
      </dgm:t>
    </dgm:pt>
    <dgm:pt modelId="{F0F1B2AE-350E-45F5-BCC9-BA05732B06D7}" type="pres">
      <dgm:prSet presAssocID="{0DC265C8-7D3E-458B-84FB-0837E9AD7326}" presName="sibTrans" presStyleLbl="sibTrans2D1" presStyleIdx="1" presStyleCnt="3" custScaleX="81111" custScaleY="81111"/>
      <dgm:spPr/>
      <dgm:t>
        <a:bodyPr/>
        <a:lstStyle/>
        <a:p>
          <a:endParaRPr kumimoji="1" lang="ja-JP" altLang="en-US"/>
        </a:p>
      </dgm:t>
    </dgm:pt>
    <dgm:pt modelId="{C29C782E-649B-4E0C-BEFA-3ACFC81B814C}" type="pres">
      <dgm:prSet presAssocID="{0DC265C8-7D3E-458B-84FB-0837E9AD7326}" presName="connectorText" presStyleLbl="sibTrans2D1" presStyleIdx="1" presStyleCnt="3"/>
      <dgm:spPr/>
      <dgm:t>
        <a:bodyPr/>
        <a:lstStyle/>
        <a:p>
          <a:endParaRPr kumimoji="1" lang="ja-JP" altLang="en-US"/>
        </a:p>
      </dgm:t>
    </dgm:pt>
    <dgm:pt modelId="{85D7AD3B-8351-4892-BCF2-2CC24AB0E13A}" type="pres">
      <dgm:prSet presAssocID="{C5987AA4-2223-4C32-BAF1-93282D118239}" presName="node" presStyleLbl="node1" presStyleIdx="2" presStyleCnt="4" custScaleX="114062" custScaleY="36155">
        <dgm:presLayoutVars>
          <dgm:bulletEnabled val="1"/>
        </dgm:presLayoutVars>
      </dgm:prSet>
      <dgm:spPr/>
      <dgm:t>
        <a:bodyPr/>
        <a:lstStyle/>
        <a:p>
          <a:endParaRPr kumimoji="1" lang="ja-JP" altLang="en-US"/>
        </a:p>
      </dgm:t>
    </dgm:pt>
    <dgm:pt modelId="{CC7D8AB6-CE83-4FCB-8DE6-176D0CA73F92}" type="pres">
      <dgm:prSet presAssocID="{2BB11ECF-5811-42CA-A424-7E80B1682BE3}" presName="sibTrans" presStyleLbl="sibTrans2D1" presStyleIdx="2" presStyleCnt="3" custScaleX="81111" custScaleY="81111"/>
      <dgm:spPr/>
      <dgm:t>
        <a:bodyPr/>
        <a:lstStyle/>
        <a:p>
          <a:endParaRPr kumimoji="1" lang="ja-JP" altLang="en-US"/>
        </a:p>
      </dgm:t>
    </dgm:pt>
    <dgm:pt modelId="{91894BD2-9C9E-49D8-8F83-466FD7E704DA}" type="pres">
      <dgm:prSet presAssocID="{2BB11ECF-5811-42CA-A424-7E80B1682BE3}" presName="connectorText" presStyleLbl="sibTrans2D1" presStyleIdx="2" presStyleCnt="3"/>
      <dgm:spPr/>
      <dgm:t>
        <a:bodyPr/>
        <a:lstStyle/>
        <a:p>
          <a:endParaRPr kumimoji="1" lang="ja-JP" altLang="en-US"/>
        </a:p>
      </dgm:t>
    </dgm:pt>
    <dgm:pt modelId="{661F0941-F4BD-4559-A8F5-61621797EC78}" type="pres">
      <dgm:prSet presAssocID="{2B7D88EE-B95F-4E68-B77C-56BE1836414A}" presName="node" presStyleLbl="node1" presStyleIdx="3" presStyleCnt="4" custScaleX="114062" custScaleY="38775">
        <dgm:presLayoutVars>
          <dgm:bulletEnabled val="1"/>
        </dgm:presLayoutVars>
      </dgm:prSet>
      <dgm:spPr/>
      <dgm:t>
        <a:bodyPr/>
        <a:lstStyle/>
        <a:p>
          <a:endParaRPr kumimoji="1" lang="ja-JP" altLang="en-US"/>
        </a:p>
      </dgm:t>
    </dgm:pt>
  </dgm:ptLst>
  <dgm:cxnLst>
    <dgm:cxn modelId="{30899A3C-A899-4382-BCB3-82799DECF2FE}" type="presOf" srcId="{5F9E3AC9-F81B-4090-94C6-A0FB2274A829}" destId="{3F862F34-5EE1-4760-8311-41C51A8ACF0F}" srcOrd="0" destOrd="0" presId="urn:microsoft.com/office/officeart/2005/8/layout/process2"/>
    <dgm:cxn modelId="{148777FB-70BD-4A9A-845B-BCD9D5A96EA4}" type="presOf" srcId="{2BB11ECF-5811-42CA-A424-7E80B1682BE3}" destId="{CC7D8AB6-CE83-4FCB-8DE6-176D0CA73F92}" srcOrd="0" destOrd="0" presId="urn:microsoft.com/office/officeart/2005/8/layout/process2"/>
    <dgm:cxn modelId="{D1E440A4-045C-4546-9372-01B5D95AA194}" srcId="{24B3695C-8F4D-44B5-A203-754CA265E455}" destId="{5F9E3AC9-F81B-4090-94C6-A0FB2274A829}" srcOrd="1" destOrd="0" parTransId="{3337A0FB-0A8F-4855-8862-4E5A32BB5D14}" sibTransId="{0DC265C8-7D3E-458B-84FB-0837E9AD7326}"/>
    <dgm:cxn modelId="{A6C81008-6309-4E18-B32A-47DD0FBC5D6F}" type="presOf" srcId="{24B3695C-8F4D-44B5-A203-754CA265E455}" destId="{53B50F05-22D8-417F-935F-532D889D31C3}" srcOrd="0" destOrd="0" presId="urn:microsoft.com/office/officeart/2005/8/layout/process2"/>
    <dgm:cxn modelId="{08729603-E6E4-4361-B8F9-9B46D42ACCE1}" srcId="{24B3695C-8F4D-44B5-A203-754CA265E455}" destId="{2B7D88EE-B95F-4E68-B77C-56BE1836414A}" srcOrd="3" destOrd="0" parTransId="{F63CD8CD-A7F9-4A6D-8BC5-BE7DFA61110F}" sibTransId="{9A8A1516-FE78-40DD-907F-7E9620338342}"/>
    <dgm:cxn modelId="{F275F7A8-4E72-424B-A951-B774902C5128}" type="presOf" srcId="{3E930F6C-A799-471B-ADD3-77233EECD0FD}" destId="{BB7D94C3-7BFF-4010-ACB3-B27EC2EB010F}" srcOrd="1" destOrd="0" presId="urn:microsoft.com/office/officeart/2005/8/layout/process2"/>
    <dgm:cxn modelId="{30C4D654-FF78-4DB0-A8D5-0C5753D139FE}" type="presOf" srcId="{64B9534A-4B17-4707-B456-2838054A5DD4}" destId="{D9F41971-C4D3-4E77-B80F-CF32D98FEC2A}" srcOrd="0" destOrd="0" presId="urn:microsoft.com/office/officeart/2005/8/layout/process2"/>
    <dgm:cxn modelId="{2EF127E5-E73D-436C-9C79-4EFBFE70EAF5}" type="presOf" srcId="{0DC265C8-7D3E-458B-84FB-0837E9AD7326}" destId="{F0F1B2AE-350E-45F5-BCC9-BA05732B06D7}" srcOrd="0" destOrd="0" presId="urn:microsoft.com/office/officeart/2005/8/layout/process2"/>
    <dgm:cxn modelId="{F0AEF68E-1717-4E30-8B7D-CA61D4A8EE03}" type="presOf" srcId="{C5987AA4-2223-4C32-BAF1-93282D118239}" destId="{85D7AD3B-8351-4892-BCF2-2CC24AB0E13A}" srcOrd="0" destOrd="0" presId="urn:microsoft.com/office/officeart/2005/8/layout/process2"/>
    <dgm:cxn modelId="{D0C51AD6-86C7-4575-B67E-7EB2EA950EBA}" type="presOf" srcId="{0DC265C8-7D3E-458B-84FB-0837E9AD7326}" destId="{C29C782E-649B-4E0C-BEFA-3ACFC81B814C}" srcOrd="1" destOrd="0" presId="urn:microsoft.com/office/officeart/2005/8/layout/process2"/>
    <dgm:cxn modelId="{04001B18-7C9C-4D76-99F5-FD960864FA01}" srcId="{24B3695C-8F4D-44B5-A203-754CA265E455}" destId="{C5987AA4-2223-4C32-BAF1-93282D118239}" srcOrd="2" destOrd="0" parTransId="{4A433B9A-AD13-4971-9FED-B79CE7691F1B}" sibTransId="{2BB11ECF-5811-42CA-A424-7E80B1682BE3}"/>
    <dgm:cxn modelId="{B90FE943-CB8F-453B-97E9-3DA605D4D1A5}" type="presOf" srcId="{2B7D88EE-B95F-4E68-B77C-56BE1836414A}" destId="{661F0941-F4BD-4559-A8F5-61621797EC78}" srcOrd="0" destOrd="0" presId="urn:microsoft.com/office/officeart/2005/8/layout/process2"/>
    <dgm:cxn modelId="{460D51E8-7535-4C94-938A-CBDCACF4C053}" type="presOf" srcId="{3E930F6C-A799-471B-ADD3-77233EECD0FD}" destId="{6186CBD8-BAD9-4C67-BE98-CE25269FF250}" srcOrd="0" destOrd="0" presId="urn:microsoft.com/office/officeart/2005/8/layout/process2"/>
    <dgm:cxn modelId="{4F9BB443-E96A-41C2-AF95-A72056AB7C03}" srcId="{24B3695C-8F4D-44B5-A203-754CA265E455}" destId="{64B9534A-4B17-4707-B456-2838054A5DD4}" srcOrd="0" destOrd="0" parTransId="{03ACF5A9-D269-4F96-9BC4-A7A7759B264C}" sibTransId="{3E930F6C-A799-471B-ADD3-77233EECD0FD}"/>
    <dgm:cxn modelId="{ABFE7976-491E-464B-BCDD-6D7732743F01}" type="presOf" srcId="{2BB11ECF-5811-42CA-A424-7E80B1682BE3}" destId="{91894BD2-9C9E-49D8-8F83-466FD7E704DA}" srcOrd="1" destOrd="0" presId="urn:microsoft.com/office/officeart/2005/8/layout/process2"/>
    <dgm:cxn modelId="{B8B4E017-BD51-48D0-87BB-F791A8A93145}" type="presParOf" srcId="{53B50F05-22D8-417F-935F-532D889D31C3}" destId="{D9F41971-C4D3-4E77-B80F-CF32D98FEC2A}" srcOrd="0" destOrd="0" presId="urn:microsoft.com/office/officeart/2005/8/layout/process2"/>
    <dgm:cxn modelId="{AABCD20E-149A-4690-BDBC-1DA789B64332}" type="presParOf" srcId="{53B50F05-22D8-417F-935F-532D889D31C3}" destId="{6186CBD8-BAD9-4C67-BE98-CE25269FF250}" srcOrd="1" destOrd="0" presId="urn:microsoft.com/office/officeart/2005/8/layout/process2"/>
    <dgm:cxn modelId="{B00103F6-741C-433E-BB1B-323F2F9681B9}" type="presParOf" srcId="{6186CBD8-BAD9-4C67-BE98-CE25269FF250}" destId="{BB7D94C3-7BFF-4010-ACB3-B27EC2EB010F}" srcOrd="0" destOrd="0" presId="urn:microsoft.com/office/officeart/2005/8/layout/process2"/>
    <dgm:cxn modelId="{EFA788E8-773D-4261-BF97-56BF7E1475B4}" type="presParOf" srcId="{53B50F05-22D8-417F-935F-532D889D31C3}" destId="{3F862F34-5EE1-4760-8311-41C51A8ACF0F}" srcOrd="2" destOrd="0" presId="urn:microsoft.com/office/officeart/2005/8/layout/process2"/>
    <dgm:cxn modelId="{CD4D9FFF-C49B-41FF-ACB7-26AC2B7D44BD}" type="presParOf" srcId="{53B50F05-22D8-417F-935F-532D889D31C3}" destId="{F0F1B2AE-350E-45F5-BCC9-BA05732B06D7}" srcOrd="3" destOrd="0" presId="urn:microsoft.com/office/officeart/2005/8/layout/process2"/>
    <dgm:cxn modelId="{0056A798-D189-4EF5-8F16-B9858E631CCE}" type="presParOf" srcId="{F0F1B2AE-350E-45F5-BCC9-BA05732B06D7}" destId="{C29C782E-649B-4E0C-BEFA-3ACFC81B814C}" srcOrd="0" destOrd="0" presId="urn:microsoft.com/office/officeart/2005/8/layout/process2"/>
    <dgm:cxn modelId="{FE956A26-98D0-4578-A474-FD02728B6065}" type="presParOf" srcId="{53B50F05-22D8-417F-935F-532D889D31C3}" destId="{85D7AD3B-8351-4892-BCF2-2CC24AB0E13A}" srcOrd="4" destOrd="0" presId="urn:microsoft.com/office/officeart/2005/8/layout/process2"/>
    <dgm:cxn modelId="{684B2EAD-06B6-4664-8124-4295958FA9B2}" type="presParOf" srcId="{53B50F05-22D8-417F-935F-532D889D31C3}" destId="{CC7D8AB6-CE83-4FCB-8DE6-176D0CA73F92}" srcOrd="5" destOrd="0" presId="urn:microsoft.com/office/officeart/2005/8/layout/process2"/>
    <dgm:cxn modelId="{B8B35342-6DCE-49AC-AA17-027FA486DC5B}" type="presParOf" srcId="{CC7D8AB6-CE83-4FCB-8DE6-176D0CA73F92}" destId="{91894BD2-9C9E-49D8-8F83-466FD7E704DA}" srcOrd="0" destOrd="0" presId="urn:microsoft.com/office/officeart/2005/8/layout/process2"/>
    <dgm:cxn modelId="{766458AE-ECC7-4D51-9EFB-F97D21EAE5BA}" type="presParOf" srcId="{53B50F05-22D8-417F-935F-532D889D31C3}" destId="{661F0941-F4BD-4559-A8F5-61621797EC7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1651"/>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1"/>
            <a:ext cx="3077740" cy="511651"/>
          </a:xfrm>
          <a:prstGeom prst="rect">
            <a:avLst/>
          </a:prstGeom>
        </p:spPr>
        <p:txBody>
          <a:bodyPr vert="horz" lIns="94650" tIns="47325" rIns="94650" bIns="47325" rtlCol="0"/>
          <a:lstStyle>
            <a:lvl1pPr algn="r">
              <a:defRPr sz="1200"/>
            </a:lvl1pPr>
          </a:lstStyle>
          <a:p>
            <a:fld id="{CD82952A-1895-4BF2-9561-24627A5C53BC}" type="datetimeFigureOut">
              <a:rPr kumimoji="1" lang="ja-JP" altLang="en-US" smtClean="0"/>
              <a:t>2016/8/4</a:t>
            </a:fld>
            <a:endParaRPr kumimoji="1" lang="ja-JP" altLang="en-US"/>
          </a:p>
        </p:txBody>
      </p:sp>
      <p:sp>
        <p:nvSpPr>
          <p:cNvPr id="4" name="スライド イメージ プレースホルダー 3"/>
          <p:cNvSpPr>
            <a:spLocks noGrp="1" noRot="1" noChangeAspect="1"/>
          </p:cNvSpPr>
          <p:nvPr>
            <p:ph type="sldImg" idx="2"/>
          </p:nvPr>
        </p:nvSpPr>
        <p:spPr>
          <a:xfrm>
            <a:off x="2265363" y="768350"/>
            <a:ext cx="2571750" cy="3835400"/>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1"/>
          </a:xfrm>
          <a:prstGeom prst="rect">
            <a:avLst/>
          </a:prstGeom>
        </p:spPr>
        <p:txBody>
          <a:bodyPr vert="horz" lIns="94650" tIns="47325" rIns="94650" bIns="4732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19598"/>
            <a:ext cx="3077740" cy="511651"/>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40" cy="511651"/>
          </a:xfrm>
          <a:prstGeom prst="rect">
            <a:avLst/>
          </a:prstGeom>
        </p:spPr>
        <p:txBody>
          <a:bodyPr vert="horz" lIns="94650" tIns="47325" rIns="94650" bIns="47325" rtlCol="0" anchor="b"/>
          <a:lstStyle>
            <a:lvl1pPr algn="r">
              <a:defRPr sz="1200"/>
            </a:lvl1pPr>
          </a:lstStyle>
          <a:p>
            <a:fld id="{9695F3FC-B37B-4E80-9196-F2061B69808D}" type="slidenum">
              <a:rPr kumimoji="1" lang="ja-JP" altLang="en-US" smtClean="0"/>
              <a:t>‹#›</a:t>
            </a:fld>
            <a:endParaRPr kumimoji="1" lang="ja-JP" altLang="en-US"/>
          </a:p>
        </p:txBody>
      </p:sp>
    </p:spTree>
    <p:extLst>
      <p:ext uri="{BB962C8B-B14F-4D97-AF65-F5344CB8AC3E}">
        <p14:creationId xmlns:p14="http://schemas.microsoft.com/office/powerpoint/2010/main" val="505543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95F3FC-B37B-4E80-9196-F2061B69808D}" type="slidenum">
              <a:rPr kumimoji="1" lang="ja-JP" altLang="en-US" smtClean="0"/>
              <a:t>19</a:t>
            </a:fld>
            <a:endParaRPr kumimoji="1" lang="ja-JP" altLang="en-US"/>
          </a:p>
        </p:txBody>
      </p:sp>
    </p:spTree>
    <p:extLst>
      <p:ext uri="{BB962C8B-B14F-4D97-AF65-F5344CB8AC3E}">
        <p14:creationId xmlns:p14="http://schemas.microsoft.com/office/powerpoint/2010/main" val="54814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95F3FC-B37B-4E80-9196-F2061B69808D}" type="slidenum">
              <a:rPr kumimoji="1" lang="ja-JP" altLang="en-US" smtClean="0"/>
              <a:t>34</a:t>
            </a:fld>
            <a:endParaRPr kumimoji="1" lang="ja-JP" altLang="en-US"/>
          </a:p>
        </p:txBody>
      </p:sp>
    </p:spTree>
    <p:extLst>
      <p:ext uri="{BB962C8B-B14F-4D97-AF65-F5344CB8AC3E}">
        <p14:creationId xmlns:p14="http://schemas.microsoft.com/office/powerpoint/2010/main" val="160072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76406"/>
            <a:ext cx="5829300" cy="2191768"/>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794217"/>
            <a:ext cx="4800600" cy="261307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0E4BFDBC-C463-4D2C-81B9-EC8C724EFEF7}" type="datetime1">
              <a:rPr kumimoji="1" lang="ja-JP" altLang="en-US" smtClean="0"/>
              <a:t>2016/8/4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629004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2385854"/>
            <a:ext cx="6172200" cy="6748086"/>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F8C6715F-BBE6-4D8E-8E28-527A9D0472D0}" type="datetime1">
              <a:rPr kumimoji="1" lang="ja-JP" altLang="en-US" smtClean="0"/>
              <a:t>2016/8/4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88562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9898"/>
            <a:ext cx="1157288" cy="12367149"/>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9898"/>
            <a:ext cx="3357563" cy="12367149"/>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C95C0064-FBCF-401E-B8B8-41B545538E80}" type="datetime1">
              <a:rPr kumimoji="1" lang="ja-JP" altLang="en-US" smtClean="0"/>
              <a:t>2016/8/4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60397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42900" y="2385854"/>
            <a:ext cx="6172200" cy="6748086"/>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FE01C62B-8F64-42B7-BEFA-94E4FA33EE0B}" type="datetime1">
              <a:rPr kumimoji="1" lang="ja-JP" altLang="en-US" smtClean="0"/>
              <a:t>2016/8/4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44320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570567"/>
            <a:ext cx="5829300" cy="2030816"/>
          </a:xfrm>
          <a:prstGeom prst="rect">
            <a:avLst/>
          </a:prstGeo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333830"/>
            <a:ext cx="5829300" cy="22367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342900" y="9477144"/>
            <a:ext cx="1600200" cy="544391"/>
          </a:xfrm>
          <a:prstGeom prst="rect">
            <a:avLst/>
          </a:prstGeom>
        </p:spPr>
        <p:txBody>
          <a:bodyPr/>
          <a:lstStyle/>
          <a:p>
            <a:fld id="{6C01EB03-4B3E-4952-AC0F-CD8D65719790}" type="datetime1">
              <a:rPr kumimoji="1" lang="ja-JP" altLang="en-US" smtClean="0"/>
              <a:t>2016/8/4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349034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382329"/>
            <a:ext cx="2257425" cy="95647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3" y="3382329"/>
            <a:ext cx="2257425" cy="956471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342900" y="9477144"/>
            <a:ext cx="1600200" cy="544391"/>
          </a:xfrm>
          <a:prstGeom prst="rect">
            <a:avLst/>
          </a:prstGeom>
        </p:spPr>
        <p:txBody>
          <a:bodyPr/>
          <a:lstStyle/>
          <a:p>
            <a:fld id="{4A18932F-F9B2-4D1C-9868-C056CE4AFFB4}" type="datetime1">
              <a:rPr kumimoji="1" lang="ja-JP" altLang="en-US" smtClean="0"/>
              <a:t>2016/8/4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46767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88811"/>
            <a:ext cx="3030141" cy="95386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242679"/>
            <a:ext cx="3030141" cy="589126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88811"/>
            <a:ext cx="3031331" cy="95386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242679"/>
            <a:ext cx="3031331" cy="589126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342900" y="9477144"/>
            <a:ext cx="1600200" cy="544391"/>
          </a:xfrm>
          <a:prstGeom prst="rect">
            <a:avLst/>
          </a:prstGeom>
        </p:spPr>
        <p:txBody>
          <a:bodyPr/>
          <a:lstStyle/>
          <a:p>
            <a:fld id="{9B436CEF-B00F-4900-9CD5-5252E8174EB8}" type="datetime1">
              <a:rPr kumimoji="1" lang="ja-JP" altLang="en-US" smtClean="0"/>
              <a:t>2016/8/4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117029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9479"/>
            <a:ext cx="6172200" cy="1704182"/>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342900" y="9477144"/>
            <a:ext cx="1600200" cy="544391"/>
          </a:xfrm>
          <a:prstGeom prst="rect">
            <a:avLst/>
          </a:prstGeom>
        </p:spPr>
        <p:txBody>
          <a:bodyPr/>
          <a:lstStyle/>
          <a:p>
            <a:fld id="{BBE2A2AC-67E0-4051-AA51-62A9E04150C0}" type="datetime1">
              <a:rPr kumimoji="1" lang="ja-JP" altLang="en-US" smtClean="0"/>
              <a:t>2016/8/4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123472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477144"/>
            <a:ext cx="1600200" cy="544391"/>
          </a:xfrm>
          <a:prstGeom prst="rect">
            <a:avLst/>
          </a:prstGeom>
        </p:spPr>
        <p:txBody>
          <a:bodyPr/>
          <a:lstStyle/>
          <a:p>
            <a:fld id="{6B0E5082-1FAE-4EB8-8ACD-90111948DAC3}" type="datetime1">
              <a:rPr kumimoji="1" lang="ja-JP" altLang="en-US" smtClean="0"/>
              <a:t>2016/8/4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106514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7111"/>
            <a:ext cx="2256235" cy="1732585"/>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407110"/>
            <a:ext cx="3833813" cy="872683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139696"/>
            <a:ext cx="2256235" cy="699424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342900" y="9477144"/>
            <a:ext cx="1600200" cy="544391"/>
          </a:xfrm>
          <a:prstGeom prst="rect">
            <a:avLst/>
          </a:prstGeom>
        </p:spPr>
        <p:txBody>
          <a:bodyPr/>
          <a:lstStyle/>
          <a:p>
            <a:fld id="{64B7723E-6682-4EE1-8CFB-627DAF8AE453}" type="datetime1">
              <a:rPr kumimoji="1" lang="ja-JP" altLang="en-US" smtClean="0"/>
              <a:t>2016/8/4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41659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157563"/>
            <a:ext cx="4114800" cy="844991"/>
          </a:xfrm>
          <a:prstGeom prst="rect">
            <a:avLst/>
          </a:prstGeo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913631"/>
            <a:ext cx="4114800" cy="6135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8002553"/>
            <a:ext cx="4114800" cy="1200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342900" y="9477144"/>
            <a:ext cx="1600200" cy="544391"/>
          </a:xfrm>
          <a:prstGeom prst="rect">
            <a:avLst/>
          </a:prstGeom>
        </p:spPr>
        <p:txBody>
          <a:bodyPr/>
          <a:lstStyle/>
          <a:p>
            <a:fld id="{765441C4-1FC5-4885-8B64-E58670A8C3D1}" type="datetime1">
              <a:rPr kumimoji="1" lang="ja-JP" altLang="en-US" smtClean="0"/>
              <a:t>2016/8/4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9477144"/>
            <a:ext cx="1600200" cy="544391"/>
          </a:xfrm>
          <a:prstGeom prst="rect">
            <a:avLst/>
          </a:prstGeom>
        </p:spPr>
        <p:txBody>
          <a:bodyPr/>
          <a:lstStyle/>
          <a:p>
            <a:fld id="{11ECF3A1-8F7F-44F2-A8B9-9A40B9B7AF75}" type="slidenum">
              <a:rPr kumimoji="1" lang="ja-JP" altLang="en-US" smtClean="0"/>
              <a:t>‹#›</a:t>
            </a:fld>
            <a:endParaRPr kumimoji="1" lang="ja-JP" altLang="en-US"/>
          </a:p>
        </p:txBody>
      </p:sp>
    </p:spTree>
    <p:extLst>
      <p:ext uri="{BB962C8B-B14F-4D97-AF65-F5344CB8AC3E}">
        <p14:creationId xmlns:p14="http://schemas.microsoft.com/office/powerpoint/2010/main" val="21433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フッター プレースホルダー 4"/>
          <p:cNvSpPr>
            <a:spLocks noGrp="1"/>
          </p:cNvSpPr>
          <p:nvPr>
            <p:ph type="ftr" sz="quarter" idx="3"/>
          </p:nvPr>
        </p:nvSpPr>
        <p:spPr>
          <a:xfrm>
            <a:off x="2343150" y="9793896"/>
            <a:ext cx="2171700" cy="544391"/>
          </a:xfrm>
          <a:prstGeom prst="rect">
            <a:avLst/>
          </a:prstGeom>
        </p:spPr>
        <p:txBody>
          <a:bodyPr vert="horz" lIns="91440" tIns="45720" rIns="91440" bIns="45720" rtlCol="0" anchor="ctr"/>
          <a:lstStyle>
            <a:lvl1pPr algn="ctr">
              <a:defRPr sz="2000" b="1" baseline="0">
                <a:solidFill>
                  <a:schemeClr val="tx1"/>
                </a:solidFill>
              </a:defRPr>
            </a:lvl1pPr>
          </a:lstStyle>
          <a:p>
            <a:r>
              <a:rPr lang="en-US" altLang="ja-JP" dirty="0" smtClean="0"/>
              <a:t>- </a:t>
            </a:r>
            <a:fld id="{468AFCA8-D8AE-43DD-B68D-CDC91444CAA7}" type="slidenum">
              <a:rPr lang="ja-JP" altLang="en-US" smtClean="0"/>
              <a:pPr/>
              <a:t>‹#›</a:t>
            </a:fld>
            <a:r>
              <a:rPr lang="ja-JP" altLang="en-US" dirty="0" smtClean="0"/>
              <a:t> </a:t>
            </a:r>
            <a:r>
              <a:rPr lang="en-US" altLang="ja-JP" dirty="0" smtClean="0"/>
              <a:t>-</a:t>
            </a:r>
            <a:endParaRPr lang="ja-JP" altLang="en-US" dirty="0"/>
          </a:p>
        </p:txBody>
      </p:sp>
    </p:spTree>
    <p:extLst>
      <p:ext uri="{BB962C8B-B14F-4D97-AF65-F5344CB8AC3E}">
        <p14:creationId xmlns:p14="http://schemas.microsoft.com/office/powerpoint/2010/main" val="168521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city.osaka.lg.jp/fukushutosuishin/page/0000309760.html"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0648" y="3619307"/>
            <a:ext cx="6480721" cy="1485185"/>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000" dirty="0" smtClean="0">
              <a:solidFill>
                <a:schemeClr val="tx1"/>
              </a:solidFill>
            </a:endParaRPr>
          </a:p>
        </p:txBody>
      </p:sp>
      <p:sp>
        <p:nvSpPr>
          <p:cNvPr id="5" name="テキスト ボックス 2"/>
          <p:cNvSpPr txBox="1">
            <a:spLocks noChangeArrowheads="1"/>
          </p:cNvSpPr>
          <p:nvPr/>
        </p:nvSpPr>
        <p:spPr bwMode="auto">
          <a:xfrm>
            <a:off x="44624" y="3160457"/>
            <a:ext cx="6912768" cy="1917020"/>
          </a:xfrm>
          <a:prstGeom prst="rect">
            <a:avLst/>
          </a:prstGeom>
          <a:noFill/>
          <a:ln w="38100" cmpd="dbl">
            <a:noFill/>
            <a:miter lim="800000"/>
            <a:headEnd/>
            <a:tailEnd/>
          </a:ln>
        </p:spPr>
        <p:txBody>
          <a:bodyPr wrap="square" lIns="130640" tIns="65320" rIns="130640" bIns="65320" anchor="ctr">
            <a:spAutoFit/>
          </a:bodyPr>
          <a:lstStyle>
            <a:lvl1pPr eaLnBrk="0" hangingPunct="0">
              <a:defRPr kumimoji="1" sz="1600" b="1">
                <a:solidFill>
                  <a:schemeClr val="tx1"/>
                </a:solidFill>
                <a:latin typeface="Malgun Gothic" pitchFamily="34" charset="-127"/>
                <a:ea typeface="ＭＳ Ｐゴシック" charset="-128"/>
              </a:defRPr>
            </a:lvl1pPr>
            <a:lvl2pPr marL="742950" indent="-285750" eaLnBrk="0" hangingPunct="0">
              <a:defRPr kumimoji="1" sz="1600" b="1">
                <a:solidFill>
                  <a:schemeClr val="tx1"/>
                </a:solidFill>
                <a:latin typeface="Malgun Gothic" pitchFamily="34" charset="-127"/>
                <a:ea typeface="ＭＳ Ｐゴシック" charset="-128"/>
              </a:defRPr>
            </a:lvl2pPr>
            <a:lvl3pPr marL="1143000" indent="-228600" eaLnBrk="0" hangingPunct="0">
              <a:defRPr kumimoji="1" sz="1600" b="1">
                <a:solidFill>
                  <a:schemeClr val="tx1"/>
                </a:solidFill>
                <a:latin typeface="Malgun Gothic" pitchFamily="34" charset="-127"/>
                <a:ea typeface="ＭＳ Ｐゴシック" charset="-128"/>
              </a:defRPr>
            </a:lvl3pPr>
            <a:lvl4pPr marL="1600200" indent="-228600" eaLnBrk="0" hangingPunct="0">
              <a:defRPr kumimoji="1" sz="1600" b="1">
                <a:solidFill>
                  <a:schemeClr val="tx1"/>
                </a:solidFill>
                <a:latin typeface="Malgun Gothic" pitchFamily="34" charset="-127"/>
                <a:ea typeface="ＭＳ Ｐゴシック" charset="-128"/>
              </a:defRPr>
            </a:lvl4pPr>
            <a:lvl5pPr marL="2057400" indent="-228600" eaLnBrk="0" hangingPunct="0">
              <a:defRPr kumimoji="1" sz="1600" b="1">
                <a:solidFill>
                  <a:schemeClr val="tx1"/>
                </a:solidFill>
                <a:latin typeface="Malgun Gothic" pitchFamily="34" charset="-127"/>
                <a:ea typeface="ＭＳ Ｐゴシック" charset="-128"/>
              </a:defRPr>
            </a:lvl5pPr>
            <a:lvl6pPr marL="25146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6pPr>
            <a:lvl7pPr marL="29718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7pPr>
            <a:lvl8pPr marL="34290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8pPr>
            <a:lvl9pPr marL="3886200" indent="-228600" eaLnBrk="0" fontAlgn="base" hangingPunct="0">
              <a:spcBef>
                <a:spcPct val="0"/>
              </a:spcBef>
              <a:spcAft>
                <a:spcPct val="0"/>
              </a:spcAft>
              <a:defRPr kumimoji="1" sz="1600" b="1">
                <a:solidFill>
                  <a:schemeClr val="tx1"/>
                </a:solidFill>
                <a:latin typeface="Malgun Gothic" pitchFamily="34" charset="-127"/>
                <a:ea typeface="ＭＳ Ｐゴシック" charset="-128"/>
              </a:defRPr>
            </a:lvl9pPr>
          </a:lstStyle>
          <a:p>
            <a:pPr algn="ctr" eaLnBrk="1" hangingPunct="1"/>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総合区・特別区（新たな大都市制度）に</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関する意見募集・説明会資料</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2800" dirty="0">
                <a:latin typeface="Meiryo UI" panose="020B0604030504040204" pitchFamily="50" charset="-128"/>
                <a:ea typeface="Meiryo UI" panose="020B0604030504040204" pitchFamily="50" charset="-128"/>
                <a:cs typeface="Meiryo UI" panose="020B0604030504040204" pitchFamily="50" charset="-128"/>
              </a:rPr>
              <a:t>（案）</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374127" y="7461912"/>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9" name="正方形/長方形 8"/>
          <p:cNvSpPr/>
          <p:nvPr/>
        </p:nvSpPr>
        <p:spPr>
          <a:xfrm>
            <a:off x="0" y="8326008"/>
            <a:ext cx="6858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0" dirty="0" smtClean="0">
              <a:solidFill>
                <a:schemeClr val="tx1"/>
              </a:solidFill>
              <a:latin typeface="+mn-ea"/>
            </a:endParaRPr>
          </a:p>
          <a:p>
            <a:pPr algn="ctr"/>
            <a:r>
              <a:rPr lang="ja-JP" altLang="en-US" sz="2800" b="0" dirty="0" smtClean="0">
                <a:solidFill>
                  <a:schemeClr val="tx1"/>
                </a:solidFill>
                <a:latin typeface="+mn-ea"/>
              </a:rPr>
              <a:t> 副 首 都 推 進 局　</a:t>
            </a:r>
            <a:endParaRPr kumimoji="1" lang="ja-JP" altLang="en-US" sz="2800" b="0" dirty="0">
              <a:solidFill>
                <a:schemeClr val="tx1"/>
              </a:solidFill>
              <a:latin typeface="+mn-ea"/>
            </a:endParaRPr>
          </a:p>
        </p:txBody>
      </p:sp>
      <p:sp>
        <p:nvSpPr>
          <p:cNvPr id="10" name="テキスト ボックス 2"/>
          <p:cNvSpPr txBox="1">
            <a:spLocks noChangeArrowheads="1"/>
          </p:cNvSpPr>
          <p:nvPr/>
        </p:nvSpPr>
        <p:spPr bwMode="auto">
          <a:xfrm>
            <a:off x="4437112" y="432024"/>
            <a:ext cx="2178182" cy="461665"/>
          </a:xfrm>
          <a:prstGeom prst="rect">
            <a:avLst/>
          </a:prstGeom>
          <a:solidFill>
            <a:srgbClr val="FFFF00"/>
          </a:solidFill>
          <a:ln w="38100" cmpd="dbl">
            <a:solidFill>
              <a:schemeClr val="tx1"/>
            </a:solidFill>
            <a:miter lim="800000"/>
            <a:headEnd/>
            <a:tailEnd/>
          </a:ln>
        </p:spPr>
        <p:txBody>
          <a:bodyPr wrap="square"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1" hangingPunct="1"/>
            <a:r>
              <a:rPr lang="ja-JP" altLang="en-US" sz="2400" dirty="0" smtClean="0"/>
              <a:t>未定稿</a:t>
            </a:r>
            <a:endParaRPr lang="ja-JP" altLang="en-US" sz="2400" dirty="0"/>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コンテンツ プレースホルダー 4"/>
          <p:cNvGraphicFramePr>
            <a:graphicFrameLocks/>
          </p:cNvGraphicFramePr>
          <p:nvPr>
            <p:extLst>
              <p:ext uri="{D42A27DB-BD31-4B8C-83A1-F6EECF244321}">
                <p14:modId xmlns:p14="http://schemas.microsoft.com/office/powerpoint/2010/main" val="2635613947"/>
              </p:ext>
            </p:extLst>
          </p:nvPr>
        </p:nvGraphicFramePr>
        <p:xfrm>
          <a:off x="188640" y="1335316"/>
          <a:ext cx="6564926" cy="7325667"/>
        </p:xfrm>
        <a:graphic>
          <a:graphicData uri="http://schemas.openxmlformats.org/drawingml/2006/table">
            <a:tbl>
              <a:tblPr/>
              <a:tblGrid>
                <a:gridCol w="729436"/>
                <a:gridCol w="2926604"/>
                <a:gridCol w="2908886"/>
              </a:tblGrid>
              <a:tr h="314368">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zh-TW"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改正地方自治法</a:t>
                      </a: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solidFill>
                      <a:schemeClr val="accent6">
                        <a:lumMod val="60000"/>
                        <a:lumOff val="40000"/>
                      </a:schemeClr>
                    </a:solidFill>
                  </a:tcPr>
                </a:tc>
                <a:tc>
                  <a:txBody>
                    <a:bodyPr/>
                    <a:lstStyle/>
                    <a:p>
                      <a:pPr algn="ctr" fontAlgn="ct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a:t>
                      </a:r>
                      <a:r>
                        <a:rPr lang="zh-TW"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a:t>
                      </a: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設置法</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734668">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制度改正</a:t>
                      </a: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の背景</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政令指定都市制度は、昭和</a:t>
                      </a:r>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31</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年の制度創</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設以来、</a:t>
                      </a:r>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50</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年以上にわたり基本的枠組み</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は変更なし。</a:t>
                      </a:r>
                      <a:b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住民自治の拡充や二重行政の解消に向けて、 </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地方自治法が一部改正</a:t>
                      </a:r>
                    </a:p>
                  </a:txBody>
                  <a:tcPr marL="116382"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区制度は</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、東京都</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以外の</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地域への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適用は想定されていなかった。</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人口</a:t>
                      </a:r>
                      <a:r>
                        <a:rPr lang="en-US" altLang="ja-JP"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200</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万以上の政令指定</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都市等の</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区域</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（例</a:t>
                      </a:r>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大阪市、横浜市</a:t>
                      </a:r>
                      <a:r>
                        <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）を包括する道</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府県</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において、特別区の設置が可能に</a:t>
                      </a:r>
                      <a:endParaRPr lang="ja-JP" altLang="en-US" sz="11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16382"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76631">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　　要</a:t>
                      </a:r>
                    </a:p>
                  </a:txBody>
                  <a:tcPr marL="6466" marR="6466" marT="646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t"/>
                      <a:endParaRPr lang="en-US" altLang="ja-JP"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◇総合区制度の創設</a:t>
                      </a:r>
                      <a:endParaRPr kumimoji="1" lang="en-US" altLang="ja-JP"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8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総合区制度は政令指定都市の市長の権限</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に属する事務のうち、主として総合区の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区域内に関するものを処理させるため、</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行政区に代えて総合区を設け、議会の同</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意を得て選任される区長を置く</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都市内分 </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権の仕組み</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0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200" b="1"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◇指定都市都道府県調整会議の設置</a:t>
                      </a:r>
                      <a:endParaRPr kumimoji="1" lang="en-US" altLang="ja-JP" sz="1200" b="0"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800" b="1"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r>
                      <a:br>
                        <a:rPr kumimoji="1" lang="ja-JP" altLang="en-US" sz="800" b="1" i="0" u="sng"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kumimoji="1" lang="ja-JP" altLang="en-US" sz="8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政令指定</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都市と都道府県の二重行政の問題</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を解消し、事務処理を調整するため指定都</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市都道府県調整会議の設置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改正法の施行により、自動的に設置される</a:t>
                      </a:r>
                      <a:r>
                        <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algn="l" rtl="0" fontAlgn="t"/>
                      <a:endParaRPr lang="en-US" altLang="ja-JP" sz="5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en-US" sz="120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16382" marR="6466" marT="64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rtl="0" fontAlgn="t"/>
                      <a:endParaRPr lang="en-US" altLang="ja-JP" sz="12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200" b="0" i="0" u="sng"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200" b="0" i="0" u="sng"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◇特別区を設置するための手続きを規定</a:t>
                      </a:r>
                      <a:endParaRPr lang="en-US" altLang="ja-JP" sz="1200" b="0" i="0" u="sng"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8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①関係自治体で協議会を設置</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関係自治体の議会の議決を経て、特別</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区設置協議会を設置</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8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p>
                    <a:p>
                      <a:pPr algn="l" rtl="0" fontAlgn="t"/>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②特別区設置協定書の作成</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8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1"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特別区設置協議会において、次の事項</a:t>
                      </a:r>
                      <a:endPar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en-US" altLang="ja-JP"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を定めた特別区設置協定書を作成</a:t>
                      </a:r>
                    </a:p>
                    <a:p>
                      <a:pPr algn="l" rtl="0" fontAlgn="t"/>
                      <a:endParaRPr lang="en-US" altLang="ja-JP" sz="3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80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・特別区の設置の日</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・特別区の名称及び区域</a:t>
                      </a: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・財産処分</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・特別区議会の議員定数</a:t>
                      </a: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・事務分担</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・税源配分及び財政調整</a:t>
                      </a: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・職員移管</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・その他必要な事項</a:t>
                      </a:r>
                      <a:b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③</a:t>
                      </a:r>
                      <a:r>
                        <a:rPr kumimoji="1" lang="zh-TW"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特別区設置協定書</a:t>
                      </a:r>
                      <a:r>
                        <a:rPr kumimoji="1" lang="ja-JP"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について</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議会の承認</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endParaRPr kumimoji="1" lang="en-US" altLang="ja-JP"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④</a:t>
                      </a: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特別区の設置に係る住民投票を実施</a:t>
                      </a:r>
                      <a:endParaRPr kumimoji="1" lang="en-US" altLang="ja-JP"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r>
                      <a:b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kumimoji="1" lang="ja-JP" altLang="en-US" sz="1100" b="0" i="0" u="none" strike="noStrike" kern="120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・有効投票総数の過半数の賛成で、総務</a:t>
                      </a:r>
                      <a:endParaRPr lang="en-US" altLang="ja-JP"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rtl="0" fontAlgn="t"/>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大臣に特別区の設置の申請</a:t>
                      </a:r>
                      <a:b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baseline="0"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b="0" i="0" u="none" strike="noStrike" dirty="0" smtClean="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・総務大臣の処分により、特別区を設置</a:t>
                      </a:r>
                      <a:endParaRPr lang="ja-JP" altLang="en-US" sz="1050" b="0" i="0" u="none" strike="noStrike" dirty="0">
                        <a:solidFill>
                          <a:schemeClr val="tx1"/>
                        </a:solidFill>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txBody>
                  <a:tcPr marL="116382" marR="6466" marT="6466"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下矢印 4"/>
          <p:cNvSpPr/>
          <p:nvPr/>
        </p:nvSpPr>
        <p:spPr>
          <a:xfrm>
            <a:off x="1556792" y="2456624"/>
            <a:ext cx="1728192" cy="1720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437112" y="2457376"/>
            <a:ext cx="1728192" cy="1720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4623" y="636173"/>
            <a:ext cx="6765609" cy="334092"/>
          </a:xfrm>
          <a:prstGeom prst="roundRect">
            <a:avLst>
              <a:gd name="adj" fmla="val 5976"/>
            </a:avLst>
          </a:prstGeom>
          <a:solidFill>
            <a:schemeClr val="accent1">
              <a:lumMod val="40000"/>
              <a:lumOff val="60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特別区設置法の概要</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58581" y="5347148"/>
            <a:ext cx="2949184" cy="1584176"/>
          </a:xfrm>
          <a:prstGeom prst="roundRect">
            <a:avLst>
              <a:gd name="adj" fmla="val 9350"/>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t"/>
            <a:r>
              <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区長</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の権限</a:t>
            </a:r>
            <a:r>
              <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fontAlgn="t"/>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総合区の政策・企画の立案、</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まちづくり</a:t>
            </a:r>
            <a:endPar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○住民</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の交流促進、</a:t>
            </a:r>
            <a:endPar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○福祉</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・保健サービスの</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事務　　　　　等</a:t>
            </a:r>
            <a:endPar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⇒上記事務については、市</a:t>
            </a:r>
            <a:r>
              <a:rPr lang="ja-JP" altLang="en-US"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を代表して執行</a:t>
            </a:r>
            <a:endParaRPr lang="en-US" altLang="ja-JP" sz="10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endParaRPr lang="en-US" altLang="ja-JP" sz="50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総合区の職員</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の任免権を</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有する</a:t>
            </a:r>
            <a:endPar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予算に係る市長に対する意見具申権</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a:t>
            </a:r>
            <a:endPar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fontAlgn="t"/>
            <a:r>
              <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有する</a:t>
            </a:r>
            <a:endParaRPr lang="en-US" altLang="ja-JP" sz="105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 name="大かっこ 9"/>
          <p:cNvSpPr/>
          <p:nvPr/>
        </p:nvSpPr>
        <p:spPr>
          <a:xfrm>
            <a:off x="1005298" y="5437999"/>
            <a:ext cx="2725947" cy="1348397"/>
          </a:xfrm>
          <a:prstGeom prst="bracketPair">
            <a:avLst>
              <a:gd name="adj" fmla="val 40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大かっこ 10"/>
          <p:cNvSpPr/>
          <p:nvPr/>
        </p:nvSpPr>
        <p:spPr>
          <a:xfrm>
            <a:off x="4382996" y="5568954"/>
            <a:ext cx="1782308" cy="1328956"/>
          </a:xfrm>
          <a:prstGeom prst="bracketPair">
            <a:avLst>
              <a:gd name="adj" fmla="val 7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3524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374127" y="7488808"/>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5" name="テキスト ボックス 4"/>
          <p:cNvSpPr txBox="1"/>
          <p:nvPr/>
        </p:nvSpPr>
        <p:spPr>
          <a:xfrm>
            <a:off x="337205" y="6156875"/>
            <a:ext cx="6260149" cy="2077492"/>
          </a:xfrm>
          <a:prstGeom prst="rect">
            <a:avLst/>
          </a:prstGeom>
          <a:noFill/>
          <a:ln>
            <a:solidFill>
              <a:schemeClr val="tx1"/>
            </a:solidFill>
            <a:prstDash val="dash"/>
          </a:ln>
        </p:spPr>
        <p:txBody>
          <a:bodyPr wrap="square">
            <a:spAutoFit/>
          </a:bodyPr>
          <a:lstStyle/>
          <a:p>
            <a:pPr marL="273050" indent="-273050">
              <a:defRPr/>
            </a:pPr>
            <a:r>
              <a:rPr lang="ja-JP" altLang="en-US" sz="1400" dirty="0" smtClean="0"/>
              <a:t>　</a:t>
            </a:r>
            <a:r>
              <a:rPr lang="en-US" altLang="ja-JP" sz="1400" dirty="0" smtClean="0"/>
              <a:t>【</a:t>
            </a:r>
            <a:r>
              <a:rPr lang="ja-JP" altLang="en-US" sz="1400" dirty="0" smtClean="0"/>
              <a:t>概案の位置づけ</a:t>
            </a:r>
            <a:r>
              <a:rPr lang="en-US" altLang="ja-JP" sz="1400" dirty="0" smtClean="0"/>
              <a:t>】</a:t>
            </a:r>
          </a:p>
          <a:p>
            <a:pPr marL="273050" indent="-273050">
              <a:defRPr/>
            </a:pPr>
            <a:endParaRPr lang="en-US" altLang="ja-JP" sz="500" dirty="0"/>
          </a:p>
          <a:p>
            <a:pPr marL="273050" indent="-273050">
              <a:defRPr/>
            </a:pPr>
            <a:r>
              <a:rPr lang="ja-JP" altLang="en-US" sz="1400" dirty="0" smtClean="0"/>
              <a:t>　　○　総合区制度の検討を進めるにあたって、住民のみなさんから</a:t>
            </a:r>
            <a:r>
              <a:rPr lang="ja-JP" altLang="en-US" sz="1400" dirty="0"/>
              <a:t>ご</a:t>
            </a:r>
            <a:r>
              <a:rPr lang="ja-JP" altLang="en-US" sz="1400" dirty="0" smtClean="0"/>
              <a:t>意見をいた</a:t>
            </a:r>
            <a:endParaRPr lang="en-US" altLang="ja-JP" sz="1400" dirty="0" smtClean="0"/>
          </a:p>
          <a:p>
            <a:pPr marL="273050" indent="-273050">
              <a:defRPr/>
            </a:pPr>
            <a:r>
              <a:rPr lang="en-US" altLang="ja-JP" sz="1400" dirty="0"/>
              <a:t> </a:t>
            </a:r>
            <a:r>
              <a:rPr lang="en-US" altLang="ja-JP" sz="1400" dirty="0" smtClean="0"/>
              <a:t>        </a:t>
            </a:r>
            <a:r>
              <a:rPr lang="ja-JP" altLang="en-US" sz="1400" dirty="0" smtClean="0"/>
              <a:t>だくための素材として、市長の指示のもと副首都推進局において概案としてと  </a:t>
            </a:r>
            <a:endParaRPr lang="en-US" altLang="ja-JP" sz="1400" dirty="0" smtClean="0"/>
          </a:p>
          <a:p>
            <a:pPr marL="273050" indent="-273050">
              <a:defRPr/>
            </a:pPr>
            <a:r>
              <a:rPr lang="en-US" altLang="ja-JP" sz="1400" dirty="0"/>
              <a:t> </a:t>
            </a:r>
            <a:r>
              <a:rPr lang="en-US" altLang="ja-JP" sz="1400" dirty="0" smtClean="0"/>
              <a:t>        </a:t>
            </a:r>
            <a:r>
              <a:rPr lang="ja-JP" altLang="en-US" sz="1400" dirty="0" smtClean="0"/>
              <a:t>りまとめたものです。</a:t>
            </a:r>
            <a:endParaRPr lang="en-US" altLang="ja-JP" sz="1400" dirty="0" smtClean="0"/>
          </a:p>
          <a:p>
            <a:pPr marL="273050" indent="-273050">
              <a:defRPr/>
            </a:pPr>
            <a:endParaRPr lang="en-US" altLang="ja-JP" sz="500" dirty="0" smtClean="0"/>
          </a:p>
          <a:p>
            <a:pPr marL="273050" indent="-273050">
              <a:defRPr/>
            </a:pPr>
            <a:endParaRPr lang="en-US" altLang="ja-JP" sz="500" dirty="0" smtClean="0"/>
          </a:p>
          <a:p>
            <a:pPr marL="273050" indent="-273050">
              <a:defRPr/>
            </a:pPr>
            <a:r>
              <a:rPr lang="ja-JP" altLang="en-US" sz="1400" dirty="0" smtClean="0"/>
              <a:t>　　○</a:t>
            </a:r>
            <a:r>
              <a:rPr lang="ja-JP" altLang="en-US" sz="1400" dirty="0"/>
              <a:t>　考えられる総合区</a:t>
            </a:r>
            <a:r>
              <a:rPr lang="ja-JP" altLang="en-US" sz="1400" dirty="0" smtClean="0"/>
              <a:t>の概案を複数示し、みなさんのご意見をお伺いしつつ、　</a:t>
            </a:r>
            <a:endParaRPr lang="en-US" altLang="ja-JP" sz="1400" dirty="0" smtClean="0"/>
          </a:p>
          <a:p>
            <a:pPr marL="273050" indent="-273050">
              <a:defRPr/>
            </a:pPr>
            <a:r>
              <a:rPr lang="ja-JP" altLang="en-US" sz="1400" dirty="0"/>
              <a:t>　</a:t>
            </a:r>
            <a:r>
              <a:rPr lang="ja-JP" altLang="en-US" sz="1400" dirty="0" smtClean="0"/>
              <a:t>　　市会</a:t>
            </a:r>
            <a:r>
              <a:rPr lang="ja-JP" altLang="en-US" sz="1400" dirty="0"/>
              <a:t>での議論なども踏まえ</a:t>
            </a:r>
            <a:r>
              <a:rPr lang="ja-JP" altLang="en-US" sz="1400" dirty="0" smtClean="0"/>
              <a:t>、今後、総合区（案）をとりまとめてまいります。</a:t>
            </a:r>
            <a:endParaRPr lang="en-US" altLang="ja-JP" sz="1400" dirty="0" smtClean="0"/>
          </a:p>
          <a:p>
            <a:pPr marL="273050" indent="-273050">
              <a:defRPr/>
            </a:pPr>
            <a:endParaRPr lang="en-US" altLang="ja-JP" sz="500" dirty="0"/>
          </a:p>
          <a:p>
            <a:pPr marL="273050" indent="-273050">
              <a:defRPr/>
            </a:pPr>
            <a:r>
              <a:rPr lang="ja-JP" altLang="en-US" sz="1400" dirty="0"/>
              <a:t>　</a:t>
            </a:r>
            <a:r>
              <a:rPr lang="ja-JP" altLang="en-US" sz="1400" dirty="0" smtClean="0"/>
              <a:t>　</a:t>
            </a:r>
            <a:r>
              <a:rPr lang="en-US" altLang="ja-JP" sz="1100" dirty="0" smtClean="0"/>
              <a:t>※</a:t>
            </a:r>
            <a:r>
              <a:rPr lang="ja-JP" altLang="en-US" sz="1100" dirty="0" smtClean="0"/>
              <a:t>　概案における事務事業や人員等のデータは、特別区設置協定書の作成に用いた平成２４年度</a:t>
            </a:r>
            <a:endParaRPr lang="en-US" altLang="ja-JP" sz="1100" dirty="0" smtClean="0"/>
          </a:p>
          <a:p>
            <a:pPr marL="273050" indent="-273050">
              <a:defRPr/>
            </a:pPr>
            <a:r>
              <a:rPr lang="en-US" altLang="ja-JP" sz="1100" dirty="0"/>
              <a:t> </a:t>
            </a:r>
            <a:r>
              <a:rPr lang="en-US" altLang="ja-JP" sz="1100" dirty="0" smtClean="0"/>
              <a:t>          </a:t>
            </a:r>
            <a:r>
              <a:rPr lang="ja-JP" altLang="en-US" sz="1100" dirty="0" smtClean="0"/>
              <a:t>時点のものを暫定的に使用しています。</a:t>
            </a:r>
            <a:endParaRPr lang="en-US" altLang="ja-JP" sz="1100" dirty="0" smtClean="0"/>
          </a:p>
        </p:txBody>
      </p:sp>
      <p:sp>
        <p:nvSpPr>
          <p:cNvPr id="9" name="テキスト ボックス 8"/>
          <p:cNvSpPr txBox="1"/>
          <p:nvPr/>
        </p:nvSpPr>
        <p:spPr>
          <a:xfrm>
            <a:off x="0" y="3168328"/>
            <a:ext cx="6858000" cy="1231106"/>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第２部</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　大阪における総合区の概案</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809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644727970"/>
              </p:ext>
            </p:extLst>
          </p:nvPr>
        </p:nvGraphicFramePr>
        <p:xfrm>
          <a:off x="121407" y="4131620"/>
          <a:ext cx="6591436" cy="3950665"/>
        </p:xfrm>
        <a:graphic>
          <a:graphicData uri="http://schemas.openxmlformats.org/drawingml/2006/table">
            <a:tbl>
              <a:tblPr firstRow="1" bandRow="1">
                <a:tableStyleId>{93296810-A885-4BE3-A3E7-6D5BEEA58F35}</a:tableStyleId>
              </a:tblPr>
              <a:tblGrid>
                <a:gridCol w="152803"/>
                <a:gridCol w="646942"/>
                <a:gridCol w="2584868"/>
                <a:gridCol w="152803"/>
                <a:gridCol w="3054020"/>
              </a:tblGrid>
              <a:tr h="314602">
                <a:tc gridSpan="2">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16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8">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6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政令指定都市（総合区制度）</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34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自治体の</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位置づけ</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910">
                <a:tc gridSpan="2">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区の位置づけ</a:t>
                      </a:r>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行政区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049">
                <a:tc grid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区　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一般職</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（市長が任命）</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特別職（議会の同意を得て、市長が選任）</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049">
                <a:tc rowSpan="4">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・総合区の政策・企画の立案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・総合区のまちづくり等の事務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定めるものを執行</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gn="r">
                        <a:lnSpc>
                          <a:spcPts val="1500"/>
                        </a:lnSpc>
                      </a:pP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以上の事務は、市を代表</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r>
              <a:tr h="45950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a:t>
                      </a:r>
                      <a:endParaRPr kumimoji="1" lang="en-US" altLang="ja-JP" sz="9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　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9298">
                <a:tc vMerge="1">
                  <a:txBody>
                    <a:bodyPr/>
                    <a:lstStyle/>
                    <a:p>
                      <a:endParaRPr kumimoji="1" lang="ja-JP" altLang="en-US"/>
                    </a:p>
                  </a:txBody>
                  <a:tcPr/>
                </a:tc>
                <a:tc>
                  <a:txBody>
                    <a:bodyPr/>
                    <a:lstStyle/>
                    <a:p>
                      <a:pPr>
                        <a:lnSpc>
                          <a:spcPct val="100000"/>
                        </a:lnSpc>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人事・予算・条例に関する権限</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（人事）　区役所職員の任免権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（予算）　市長への予算意見具申権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 </a:t>
                      </a:r>
                      <a:r>
                        <a:rPr kumimoji="1" lang="ja-JP" altLang="en-US" sz="1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条例提案権はなし</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091">
                <a:tc vMerge="1">
                  <a:txBody>
                    <a:bodyPr/>
                    <a:lstStyle/>
                    <a:p>
                      <a:endParaRPr kumimoji="1" lang="ja-JP" altLang="en-US"/>
                    </a:p>
                  </a:txBody>
                  <a:tcPr/>
                </a:tc>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リコール</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解職）</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なし</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4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あり</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27384" y="2685948"/>
            <a:ext cx="3079260" cy="388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区制度の創設</a:t>
            </a:r>
          </a:p>
        </p:txBody>
      </p:sp>
      <p:sp>
        <p:nvSpPr>
          <p:cNvPr id="8" name="正方形/長方形 7"/>
          <p:cNvSpPr/>
          <p:nvPr/>
        </p:nvSpPr>
        <p:spPr>
          <a:xfrm>
            <a:off x="119270" y="8171637"/>
            <a:ext cx="6590475" cy="400110"/>
          </a:xfrm>
          <a:prstGeom prst="rect">
            <a:avLst/>
          </a:prstGeom>
        </p:spPr>
        <p:txBody>
          <a:bodyPr wrap="square">
            <a:spAutoFit/>
          </a:bodyPr>
          <a:lstStyle/>
          <a:p>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行政区長は市長の補助</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機関（市長の事務執行を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補助する役割）として、区内の政策・企画の立案やまちづくり</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等の行政サービスを提供</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角丸四角形 8"/>
          <p:cNvSpPr/>
          <p:nvPr/>
        </p:nvSpPr>
        <p:spPr>
          <a:xfrm>
            <a:off x="75114" y="604215"/>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総合区制度の概要</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88640" y="1163093"/>
            <a:ext cx="6521105" cy="1429171"/>
          </a:xfrm>
          <a:prstGeom prst="rect">
            <a:avLst/>
          </a:prstGeom>
          <a:solidFill>
            <a:schemeClr val="accent6">
              <a:lumMod val="40000"/>
              <a:lumOff val="60000"/>
            </a:schemeClr>
          </a:solidFill>
        </p:spPr>
        <p:txBody>
          <a:bodyPr wrap="square" rtlCol="0">
            <a:noAutofit/>
          </a:bodyPr>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総合区制度は</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都市において、住民自治を拡充（住民意思を的確に反映し、</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域の実情</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に応じた住民サービスをより身近な区役所で実現）するため、現在の行政区長</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を強化させた区制度です</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○議会の同意を得て選任される区長（特別職）を置き、区の区域内に関する事務を、区長が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総合的かつ包括的に執行することになります。</a:t>
            </a:r>
          </a:p>
        </p:txBody>
      </p:sp>
      <p:grpSp>
        <p:nvGrpSpPr>
          <p:cNvPr id="2" name="グループ化 1"/>
          <p:cNvGrpSpPr/>
          <p:nvPr/>
        </p:nvGrpSpPr>
        <p:grpSpPr>
          <a:xfrm>
            <a:off x="-11875" y="3816400"/>
            <a:ext cx="6358509" cy="3228947"/>
            <a:chOff x="-11875" y="4104432"/>
            <a:chExt cx="6358509" cy="3228947"/>
          </a:xfrm>
        </p:grpSpPr>
        <p:sp>
          <p:nvSpPr>
            <p:cNvPr id="4" name="正方形/長方形 3"/>
            <p:cNvSpPr/>
            <p:nvPr/>
          </p:nvSpPr>
          <p:spPr>
            <a:xfrm>
              <a:off x="-11875" y="4104432"/>
              <a:ext cx="2852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法律上</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の制度比較</a:t>
              </a:r>
            </a:p>
          </p:txBody>
        </p:sp>
        <p:sp>
          <p:nvSpPr>
            <p:cNvPr id="12" name="大かっこ 11"/>
            <p:cNvSpPr/>
            <p:nvPr/>
          </p:nvSpPr>
          <p:spPr>
            <a:xfrm>
              <a:off x="960020" y="6927019"/>
              <a:ext cx="2497898"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p:cNvSpPr/>
            <p:nvPr/>
          </p:nvSpPr>
          <p:spPr>
            <a:xfrm>
              <a:off x="3758625" y="6915144"/>
              <a:ext cx="2588009"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 name="正方形/長方形 13"/>
          <p:cNvSpPr/>
          <p:nvPr/>
        </p:nvSpPr>
        <p:spPr>
          <a:xfrm>
            <a:off x="568452" y="8777937"/>
            <a:ext cx="5778932" cy="815608"/>
          </a:xfrm>
          <a:prstGeom prst="rect">
            <a:avLst/>
          </a:prstGeom>
          <a:noFill/>
          <a:ln w="6350">
            <a:solidFill>
              <a:schemeClr val="accent1"/>
            </a:solidFill>
            <a:prstDash val="dash"/>
          </a:ln>
        </p:spPr>
        <p:txBody>
          <a:bodyPr wrap="square">
            <a:spAutoFit/>
          </a:bodyPr>
          <a:lstStyle/>
          <a:p>
            <a:pPr algn="just">
              <a:lnSpc>
                <a:spcPts val="600"/>
              </a:lnSpc>
              <a:spcAft>
                <a:spcPts val="0"/>
              </a:spcAft>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政令指定都市・</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万以上で政令で定められる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都市。大阪市を含め、全国</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行    政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都市の区域を分けて設置</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一    般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・・・一般的な公務員（特別職以外</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特    別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・選挙や議会同意により選ばれる公務員</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29218" y="8690706"/>
            <a:ext cx="114148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＜ひと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くち</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メモ＞</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19301" y="3059744"/>
            <a:ext cx="6205857" cy="647431"/>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地方自治法</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」の一部改正</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年５月公布</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政令</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指定都市において、現在の行政区に代えて総合区を設置することを可能とするため、</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地方自治法の一部改正により創設されました。</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232934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867" y="5962634"/>
            <a:ext cx="2799164" cy="307777"/>
          </a:xfrm>
          <a:prstGeom prst="rect">
            <a:avLst/>
          </a:prstGeom>
        </p:spPr>
        <p:txBody>
          <a:bodyPr wrap="none">
            <a:spAutoFit/>
          </a:bodyPr>
          <a:lstStyle/>
          <a:p>
            <a:pPr lvl="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■期待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効果と想定される課題</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p:cNvSpPr txBox="1">
            <a:spLocks/>
          </p:cNvSpPr>
          <p:nvPr/>
        </p:nvSpPr>
        <p:spPr>
          <a:xfrm>
            <a:off x="2488" y="1064982"/>
            <a:ext cx="17011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■総合区の意義</a:t>
            </a:r>
          </a:p>
        </p:txBody>
      </p:sp>
      <p:sp>
        <p:nvSpPr>
          <p:cNvPr id="7" name="正方形/長方形 6"/>
          <p:cNvSpPr/>
          <p:nvPr/>
        </p:nvSpPr>
        <p:spPr>
          <a:xfrm>
            <a:off x="347106" y="2040899"/>
            <a:ext cx="199604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＜現行：行政区＞</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853270" y="2046782"/>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＜総合区＞</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a:xfrm>
            <a:off x="128356" y="2304233"/>
            <a:ext cx="2487291" cy="3400137"/>
          </a:xfrm>
          <a:prstGeom prst="roundRect">
            <a:avLst>
              <a:gd name="adj" fmla="val 11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角丸四角形 9"/>
          <p:cNvSpPr/>
          <p:nvPr/>
        </p:nvSpPr>
        <p:spPr>
          <a:xfrm>
            <a:off x="4199823" y="2304233"/>
            <a:ext cx="2432435" cy="3400138"/>
          </a:xfrm>
          <a:prstGeom prst="roundRect">
            <a:avLst>
              <a:gd name="adj" fmla="val 11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正方形/長方形 10"/>
          <p:cNvSpPr/>
          <p:nvPr/>
        </p:nvSpPr>
        <p:spPr>
          <a:xfrm>
            <a:off x="4693518" y="5194551"/>
            <a:ext cx="1487063" cy="3752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8469" y="3441166"/>
            <a:ext cx="1655987" cy="780131"/>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kumimoji="1" lang="ja-JP" altLang="en-US" sz="1050" dirty="0" smtClean="0">
                <a:solidFill>
                  <a:schemeClr val="tx1"/>
                </a:solidFill>
                <a:latin typeface="+mn-ea"/>
              </a:rPr>
              <a:t> 市全体で実施すべき</a:t>
            </a:r>
            <a:endParaRPr kumimoji="1" lang="en-US" altLang="ja-JP" sz="1050" dirty="0" smtClean="0">
              <a:solidFill>
                <a:schemeClr val="tx1"/>
              </a:solidFill>
              <a:latin typeface="+mn-ea"/>
            </a:endParaRPr>
          </a:p>
          <a:p>
            <a:r>
              <a:rPr kumimoji="1" lang="ja-JP" altLang="en-US" sz="1050" dirty="0" smtClean="0">
                <a:solidFill>
                  <a:schemeClr val="tx1"/>
                </a:solidFill>
                <a:latin typeface="+mn-ea"/>
              </a:rPr>
              <a:t> 事務</a:t>
            </a:r>
            <a:r>
              <a:rPr lang="ja-JP" altLang="en-US" sz="1050" dirty="0" smtClean="0">
                <a:solidFill>
                  <a:schemeClr val="tx1"/>
                </a:solidFill>
                <a:latin typeface="+mn-ea"/>
              </a:rPr>
              <a:t>は</a:t>
            </a:r>
            <a:r>
              <a:rPr kumimoji="1" lang="ja-JP" altLang="en-US" sz="1050" dirty="0" smtClean="0">
                <a:solidFill>
                  <a:schemeClr val="tx1"/>
                </a:solidFill>
                <a:latin typeface="+mn-ea"/>
              </a:rPr>
              <a:t>局で実施</a:t>
            </a:r>
            <a:endParaRPr kumimoji="1" lang="ja-JP" altLang="en-US" sz="1050" dirty="0">
              <a:solidFill>
                <a:schemeClr val="tx1"/>
              </a:solidFill>
              <a:latin typeface="+mn-ea"/>
            </a:endParaRPr>
          </a:p>
        </p:txBody>
      </p:sp>
      <p:sp>
        <p:nvSpPr>
          <p:cNvPr id="13" name="正方形/長方形 12"/>
          <p:cNvSpPr/>
          <p:nvPr/>
        </p:nvSpPr>
        <p:spPr>
          <a:xfrm>
            <a:off x="2111593" y="4324549"/>
            <a:ext cx="794357" cy="1009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4" name="正方形/長方形 13"/>
          <p:cNvSpPr/>
          <p:nvPr/>
        </p:nvSpPr>
        <p:spPr>
          <a:xfrm rot="16200000">
            <a:off x="2260793" y="4851401"/>
            <a:ext cx="1169287" cy="12102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5" name="正方形/長方形 14"/>
          <p:cNvSpPr/>
          <p:nvPr/>
        </p:nvSpPr>
        <p:spPr>
          <a:xfrm>
            <a:off x="1151634" y="4895771"/>
            <a:ext cx="814928" cy="202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行政区</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（２４区）</a:t>
            </a:r>
            <a:endParaRPr lang="ja-JP" altLang="en-US"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Rectangle 10"/>
          <p:cNvSpPr>
            <a:spLocks noChangeArrowheads="1"/>
          </p:cNvSpPr>
          <p:nvPr/>
        </p:nvSpPr>
        <p:spPr bwMode="auto">
          <a:xfrm>
            <a:off x="1272272" y="5105904"/>
            <a:ext cx="695305"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sp>
        <p:nvSpPr>
          <p:cNvPr id="17" name="正方形/長方形 16"/>
          <p:cNvSpPr/>
          <p:nvPr/>
        </p:nvSpPr>
        <p:spPr>
          <a:xfrm>
            <a:off x="1989157" y="4901528"/>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754638" y="4901528"/>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43817" y="4902341"/>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正方形/長方形 19"/>
          <p:cNvSpPr/>
          <p:nvPr/>
        </p:nvSpPr>
        <p:spPr>
          <a:xfrm>
            <a:off x="547675"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正方形/長方形 20"/>
          <p:cNvSpPr/>
          <p:nvPr/>
        </p:nvSpPr>
        <p:spPr>
          <a:xfrm>
            <a:off x="767818"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984327"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992887" y="4901528"/>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627185" y="2765471"/>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25" name="テキスト ボックス 24"/>
          <p:cNvSpPr txBox="1"/>
          <p:nvPr/>
        </p:nvSpPr>
        <p:spPr>
          <a:xfrm>
            <a:off x="1433304" y="2765471"/>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26" name="正方形/長方形 25"/>
          <p:cNvSpPr/>
          <p:nvPr/>
        </p:nvSpPr>
        <p:spPr>
          <a:xfrm>
            <a:off x="831084" y="244362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27" name="直線コネクタ 26"/>
          <p:cNvCxnSpPr/>
          <p:nvPr/>
        </p:nvCxnSpPr>
        <p:spPr>
          <a:xfrm>
            <a:off x="397155" y="4704468"/>
            <a:ext cx="167757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066223" y="4697840"/>
            <a:ext cx="0" cy="2036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23174" y="4697871"/>
            <a:ext cx="0" cy="2036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831084" y="4704468"/>
            <a:ext cx="0" cy="2036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078329" y="4704470"/>
            <a:ext cx="0" cy="19706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93793" y="3167712"/>
            <a:ext cx="613548"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007341" y="3027081"/>
            <a:ext cx="0" cy="30664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644866" y="3155692"/>
            <a:ext cx="331" cy="1615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374818" y="3482744"/>
            <a:ext cx="430920" cy="239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局</a:t>
            </a:r>
          </a:p>
        </p:txBody>
      </p:sp>
      <p:sp>
        <p:nvSpPr>
          <p:cNvPr id="36" name="Rectangle 10"/>
          <p:cNvSpPr>
            <a:spLocks noChangeArrowheads="1"/>
          </p:cNvSpPr>
          <p:nvPr/>
        </p:nvSpPr>
        <p:spPr bwMode="auto">
          <a:xfrm>
            <a:off x="1183624" y="3668667"/>
            <a:ext cx="805411"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cxnSp>
        <p:nvCxnSpPr>
          <p:cNvPr id="37" name="直線コネクタ 36"/>
          <p:cNvCxnSpPr/>
          <p:nvPr/>
        </p:nvCxnSpPr>
        <p:spPr>
          <a:xfrm flipV="1">
            <a:off x="1077317"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a:off x="2154982" y="4041673"/>
            <a:ext cx="2538535" cy="23074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正方形/長方形 38"/>
          <p:cNvSpPr/>
          <p:nvPr/>
        </p:nvSpPr>
        <p:spPr>
          <a:xfrm>
            <a:off x="4684147" y="3965578"/>
            <a:ext cx="1461618" cy="4250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V="1">
            <a:off x="6094390" y="4491647"/>
            <a:ext cx="0" cy="224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193823" y="4703179"/>
            <a:ext cx="820585" cy="204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総合</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区</a:t>
            </a:r>
            <a: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（複数区）</a:t>
            </a:r>
            <a:endParaRPr lang="ja-JP" altLang="en-US"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2" name="Rectangle 10"/>
          <p:cNvSpPr>
            <a:spLocks noChangeArrowheads="1"/>
          </p:cNvSpPr>
          <p:nvPr/>
        </p:nvSpPr>
        <p:spPr bwMode="auto">
          <a:xfrm>
            <a:off x="5270565" y="4961888"/>
            <a:ext cx="695305"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sp>
        <p:nvSpPr>
          <p:cNvPr id="43" name="正方形/長方形 42"/>
          <p:cNvSpPr/>
          <p:nvPr/>
        </p:nvSpPr>
        <p:spPr>
          <a:xfrm>
            <a:off x="4833917" y="2437303"/>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4" name="テキスト ボックス 43"/>
          <p:cNvSpPr txBox="1"/>
          <p:nvPr/>
        </p:nvSpPr>
        <p:spPr>
          <a:xfrm>
            <a:off x="5492333" y="2787066"/>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45" name="右矢印 44"/>
          <p:cNvSpPr/>
          <p:nvPr/>
        </p:nvSpPr>
        <p:spPr>
          <a:xfrm>
            <a:off x="2154982" y="5346421"/>
            <a:ext cx="2538535" cy="23074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46" name="直線コネクタ 45"/>
          <p:cNvCxnSpPr/>
          <p:nvPr/>
        </p:nvCxnSpPr>
        <p:spPr>
          <a:xfrm>
            <a:off x="626489" y="3337685"/>
            <a:ext cx="146011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845748"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2086719"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2005767"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50" name="直線コネクタ 49"/>
          <p:cNvCxnSpPr/>
          <p:nvPr/>
        </p:nvCxnSpPr>
        <p:spPr>
          <a:xfrm flipV="1">
            <a:off x="401699" y="3175523"/>
            <a:ext cx="0" cy="152604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4584457"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4804600" y="3506075"/>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正方形/長方形 52"/>
          <p:cNvSpPr/>
          <p:nvPr/>
        </p:nvSpPr>
        <p:spPr>
          <a:xfrm>
            <a:off x="5021109"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54" name="直線コネクタ 53"/>
          <p:cNvCxnSpPr/>
          <p:nvPr/>
        </p:nvCxnSpPr>
        <p:spPr>
          <a:xfrm>
            <a:off x="4433935" y="4499644"/>
            <a:ext cx="166045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430575" y="3167712"/>
            <a:ext cx="613548"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5044123" y="3027081"/>
            <a:ext cx="0" cy="30664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flipV="1">
            <a:off x="4660383" y="3337687"/>
            <a:ext cx="331" cy="16151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5427380" y="3474875"/>
            <a:ext cx="430920" cy="239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局</a:t>
            </a:r>
          </a:p>
        </p:txBody>
      </p:sp>
      <p:sp>
        <p:nvSpPr>
          <p:cNvPr id="59" name="Rectangle 10"/>
          <p:cNvSpPr>
            <a:spLocks noChangeArrowheads="1"/>
          </p:cNvSpPr>
          <p:nvPr/>
        </p:nvSpPr>
        <p:spPr bwMode="auto">
          <a:xfrm>
            <a:off x="5243605" y="3658556"/>
            <a:ext cx="805411"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 </a:t>
            </a:r>
            <a:r>
              <a:rPr lang="ja-JP" altLang="en-US" sz="1100" dirty="0">
                <a:solidFill>
                  <a:srgbClr val="000000"/>
                </a:solidFill>
                <a:ea typeface="ＭＳ Ｐゴシック" charset="-128"/>
              </a:rPr>
              <a:t>・ </a:t>
            </a:r>
            <a:r>
              <a:rPr lang="ja-JP" altLang="en-US" sz="1100" dirty="0" smtClean="0">
                <a:solidFill>
                  <a:srgbClr val="000000"/>
                </a:solidFill>
                <a:ea typeface="ＭＳ Ｐゴシック" charset="-128"/>
              </a:rPr>
              <a:t>・</a:t>
            </a:r>
            <a:endParaRPr lang="en-US" altLang="ja-JP" sz="1100" dirty="0" smtClean="0">
              <a:solidFill>
                <a:srgbClr val="000000"/>
              </a:solidFill>
              <a:ea typeface="ＭＳ Ｐゴシック" charset="-128"/>
            </a:endParaRPr>
          </a:p>
        </p:txBody>
      </p:sp>
      <p:cxnSp>
        <p:nvCxnSpPr>
          <p:cNvPr id="60" name="直線コネクタ 59"/>
          <p:cNvCxnSpPr/>
          <p:nvPr/>
        </p:nvCxnSpPr>
        <p:spPr>
          <a:xfrm flipV="1">
            <a:off x="5114099"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663272" y="3337685"/>
            <a:ext cx="1460117"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4882530"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6123501" y="3340062"/>
            <a:ext cx="0" cy="1660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6042549" y="3514067"/>
            <a:ext cx="152892" cy="40974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5" name="直線コネクタ 64"/>
          <p:cNvCxnSpPr/>
          <p:nvPr/>
        </p:nvCxnSpPr>
        <p:spPr>
          <a:xfrm flipV="1">
            <a:off x="4438481" y="3175526"/>
            <a:ext cx="0" cy="13114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684148" y="2787066"/>
            <a:ext cx="652510" cy="261610"/>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67" name="正方形/長方形 66"/>
          <p:cNvSpPr/>
          <p:nvPr/>
        </p:nvSpPr>
        <p:spPr>
          <a:xfrm>
            <a:off x="5936588" y="4697883"/>
            <a:ext cx="303730" cy="4388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8" name="直線コネクタ 67"/>
          <p:cNvCxnSpPr/>
          <p:nvPr/>
        </p:nvCxnSpPr>
        <p:spPr>
          <a:xfrm flipV="1">
            <a:off x="4746277" y="4491647"/>
            <a:ext cx="0" cy="224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4588475" y="4697883"/>
            <a:ext cx="303730" cy="4388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0" name="直線コネクタ 69"/>
          <p:cNvCxnSpPr/>
          <p:nvPr/>
        </p:nvCxnSpPr>
        <p:spPr>
          <a:xfrm flipV="1">
            <a:off x="5119578" y="4506258"/>
            <a:ext cx="0" cy="224023"/>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4961775" y="4697622"/>
            <a:ext cx="303730" cy="4388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72" name="正方形/長方形 71"/>
          <p:cNvSpPr/>
          <p:nvPr/>
        </p:nvSpPr>
        <p:spPr>
          <a:xfrm>
            <a:off x="720742" y="4013372"/>
            <a:ext cx="1461618" cy="569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局の事務</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3" name="正方形/長方形 72"/>
          <p:cNvSpPr/>
          <p:nvPr/>
        </p:nvSpPr>
        <p:spPr>
          <a:xfrm>
            <a:off x="720742" y="5353577"/>
            <a:ext cx="1461618" cy="2162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905950" y="4352599"/>
            <a:ext cx="1516963" cy="1038916"/>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ja-JP" altLang="en-US" sz="1050" dirty="0" smtClean="0">
                <a:solidFill>
                  <a:schemeClr val="tx1"/>
                </a:solidFill>
                <a:latin typeface="+mn-ea"/>
              </a:rPr>
              <a:t>住民</a:t>
            </a:r>
            <a:r>
              <a:rPr kumimoji="1" lang="ja-JP" altLang="en-US" sz="1050" dirty="0" smtClean="0">
                <a:solidFill>
                  <a:schemeClr val="tx1"/>
                </a:solidFill>
                <a:latin typeface="+mn-ea"/>
              </a:rPr>
              <a:t>に身近な行政</a:t>
            </a:r>
            <a:endParaRPr kumimoji="1" lang="en-US" altLang="ja-JP" sz="1050" dirty="0" smtClean="0">
              <a:solidFill>
                <a:schemeClr val="tx1"/>
              </a:solidFill>
              <a:latin typeface="+mn-ea"/>
            </a:endParaRPr>
          </a:p>
          <a:p>
            <a:r>
              <a:rPr lang="ja-JP" altLang="en-US" sz="1050" dirty="0" smtClean="0">
                <a:solidFill>
                  <a:schemeClr val="tx1"/>
                </a:solidFill>
                <a:latin typeface="+mn-ea"/>
              </a:rPr>
              <a:t>サービスを</a:t>
            </a:r>
            <a:r>
              <a:rPr kumimoji="1" lang="ja-JP" altLang="en-US" sz="1050" dirty="0" smtClean="0">
                <a:solidFill>
                  <a:schemeClr val="tx1"/>
                </a:solidFill>
                <a:latin typeface="+mn-ea"/>
              </a:rPr>
              <a:t>局から</a:t>
            </a:r>
            <a:endParaRPr kumimoji="1" lang="en-US" altLang="ja-JP" sz="1050" dirty="0" smtClean="0">
              <a:solidFill>
                <a:schemeClr val="tx1"/>
              </a:solidFill>
              <a:latin typeface="+mn-ea"/>
            </a:endParaRPr>
          </a:p>
          <a:p>
            <a:r>
              <a:rPr kumimoji="1" lang="ja-JP" altLang="en-US" sz="1050" dirty="0" smtClean="0">
                <a:solidFill>
                  <a:schemeClr val="tx1"/>
                </a:solidFill>
                <a:latin typeface="+mn-ea"/>
              </a:rPr>
              <a:t>総合区</a:t>
            </a:r>
            <a:r>
              <a:rPr lang="ja-JP" altLang="en-US" sz="1050" dirty="0" smtClean="0">
                <a:solidFill>
                  <a:schemeClr val="tx1"/>
                </a:solidFill>
                <a:latin typeface="+mn-ea"/>
              </a:rPr>
              <a:t>へ移管</a:t>
            </a:r>
            <a:endParaRPr kumimoji="1" lang="en-US" altLang="ja-JP" sz="1050" dirty="0" smtClean="0">
              <a:solidFill>
                <a:schemeClr val="tx1"/>
              </a:solidFill>
              <a:latin typeface="+mn-ea"/>
            </a:endParaRPr>
          </a:p>
        </p:txBody>
      </p:sp>
      <p:sp>
        <p:nvSpPr>
          <p:cNvPr id="75" name="正方形/長方形 74"/>
          <p:cNvSpPr/>
          <p:nvPr/>
        </p:nvSpPr>
        <p:spPr>
          <a:xfrm>
            <a:off x="2905950" y="5488814"/>
            <a:ext cx="1655986" cy="431112"/>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kumimoji="1" lang="ja-JP" altLang="en-US" sz="1050" dirty="0" smtClean="0">
                <a:solidFill>
                  <a:schemeClr val="tx1"/>
                </a:solidFill>
                <a:latin typeface="+mn-ea"/>
              </a:rPr>
              <a:t>行政区の事務は</a:t>
            </a:r>
            <a:endParaRPr kumimoji="1" lang="en-US" altLang="ja-JP" sz="1050" dirty="0" smtClean="0">
              <a:solidFill>
                <a:schemeClr val="tx1"/>
              </a:solidFill>
              <a:latin typeface="+mn-ea"/>
            </a:endParaRPr>
          </a:p>
          <a:p>
            <a:r>
              <a:rPr lang="ja-JP" altLang="en-US" sz="1050" dirty="0" smtClean="0">
                <a:solidFill>
                  <a:schemeClr val="tx1"/>
                </a:solidFill>
                <a:latin typeface="+mn-ea"/>
              </a:rPr>
              <a:t>総合区で実施</a:t>
            </a:r>
            <a:endParaRPr kumimoji="1" lang="en-US" altLang="ja-JP" sz="1050" dirty="0" smtClean="0">
              <a:solidFill>
                <a:schemeClr val="tx1"/>
              </a:solidFill>
              <a:latin typeface="+mn-ea"/>
            </a:endParaRPr>
          </a:p>
        </p:txBody>
      </p:sp>
      <p:sp>
        <p:nvSpPr>
          <p:cNvPr id="76" name="角丸四角形 75"/>
          <p:cNvSpPr/>
          <p:nvPr/>
        </p:nvSpPr>
        <p:spPr>
          <a:xfrm>
            <a:off x="33991" y="628877"/>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意義、効果及び課題</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89" name="テキスト ボックス 88"/>
          <p:cNvSpPr txBox="1"/>
          <p:nvPr/>
        </p:nvSpPr>
        <p:spPr>
          <a:xfrm>
            <a:off x="673520" y="9097158"/>
            <a:ext cx="5400597" cy="523220"/>
          </a:xfrm>
          <a:prstGeom prst="rect">
            <a:avLst/>
          </a:prstGeom>
          <a:solidFill>
            <a:schemeClr val="tx2">
              <a:lumMod val="20000"/>
              <a:lumOff val="80000"/>
            </a:schemeClr>
          </a:solidFill>
        </p:spPr>
        <p:txBody>
          <a:bodyPr wrap="square" rtlCol="0">
            <a:spAutoFit/>
          </a:bodyPr>
          <a:lstStyle/>
          <a:p>
            <a:r>
              <a:rPr lang="ja-JP" altLang="en-US" sz="1400" b="1" dirty="0" smtClean="0">
                <a:latin typeface="+mn-ea"/>
                <a:cs typeface="Meiryo UI" panose="020B0604030504040204" pitchFamily="50" charset="-128"/>
              </a:rPr>
              <a:t>「総合区事務</a:t>
            </a:r>
            <a:r>
              <a:rPr lang="ja-JP" altLang="en-US" sz="1400" b="1" dirty="0">
                <a:latin typeface="+mn-ea"/>
                <a:cs typeface="Meiryo UI" panose="020B0604030504040204" pitchFamily="50" charset="-128"/>
              </a:rPr>
              <a:t>の</a:t>
            </a:r>
            <a:r>
              <a:rPr lang="ja-JP" altLang="en-US" sz="1400" b="1" dirty="0" smtClean="0">
                <a:latin typeface="+mn-ea"/>
                <a:cs typeface="Meiryo UI" panose="020B0604030504040204" pitchFamily="50" charset="-128"/>
              </a:rPr>
              <a:t>拡充」と「効率性・専門性の確保」の双方の観点から、</a:t>
            </a:r>
            <a:endParaRPr lang="en-US" altLang="ja-JP" sz="1400" b="1" dirty="0" smtClean="0">
              <a:latin typeface="+mn-ea"/>
              <a:cs typeface="Meiryo UI" panose="020B0604030504040204" pitchFamily="50" charset="-128"/>
            </a:endParaRPr>
          </a:p>
          <a:p>
            <a:r>
              <a:rPr lang="ja-JP" altLang="en-US" sz="1400" b="1" dirty="0" smtClean="0">
                <a:latin typeface="+mn-ea"/>
                <a:cs typeface="Meiryo UI" panose="020B0604030504040204" pitchFamily="50" charset="-128"/>
              </a:rPr>
              <a:t>最適なニア・イズ・ベターを追求</a:t>
            </a:r>
            <a:endParaRPr lang="ja-JP" altLang="en-US" sz="1400" b="1" dirty="0">
              <a:latin typeface="+mn-ea"/>
              <a:cs typeface="Meiryo UI" panose="020B0604030504040204" pitchFamily="50" charset="-128"/>
            </a:endParaRPr>
          </a:p>
        </p:txBody>
      </p:sp>
      <p:sp>
        <p:nvSpPr>
          <p:cNvPr id="90" name="二等辺三角形 89"/>
          <p:cNvSpPr/>
          <p:nvPr/>
        </p:nvSpPr>
        <p:spPr>
          <a:xfrm rot="10800000">
            <a:off x="2072142" y="8826956"/>
            <a:ext cx="2686472" cy="22794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46245" y="1369781"/>
            <a:ext cx="6322169" cy="492443"/>
          </a:xfrm>
          <a:prstGeom prst="rect">
            <a:avLst/>
          </a:prstGeom>
          <a:noFill/>
        </p:spPr>
        <p:txBody>
          <a:bodyPr wrap="square" rtlCol="0">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地域の実情に応じた行政サービスを、より身近な総合区（区役所）で行います。</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予算編成、条例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提案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市全体に関する事項は、引き続き市長が</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マネジメントします。</a:t>
            </a: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725112" y="3974174"/>
            <a:ext cx="1461618" cy="569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290182" y="6525120"/>
            <a:ext cx="3014044" cy="2172864"/>
          </a:xfrm>
          <a:prstGeom prst="roundRect">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1169376" y="6354786"/>
            <a:ext cx="1404318" cy="283297"/>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dirty="0" smtClean="0"/>
              <a:t>効果</a:t>
            </a:r>
            <a:endParaRPr kumimoji="1" lang="ja-JP" altLang="en-US" dirty="0"/>
          </a:p>
        </p:txBody>
      </p:sp>
      <p:sp>
        <p:nvSpPr>
          <p:cNvPr id="95" name="角丸四角形 94"/>
          <p:cNvSpPr/>
          <p:nvPr/>
        </p:nvSpPr>
        <p:spPr>
          <a:xfrm>
            <a:off x="3516463" y="6477740"/>
            <a:ext cx="3060439" cy="2198427"/>
          </a:xfrm>
          <a:prstGeom prst="roundRect">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416661" y="6327587"/>
            <a:ext cx="1404318" cy="283297"/>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dirty="0"/>
              <a:t>課題</a:t>
            </a:r>
            <a:endParaRPr kumimoji="1" lang="ja-JP" altLang="en-US" dirty="0"/>
          </a:p>
        </p:txBody>
      </p:sp>
      <p:sp>
        <p:nvSpPr>
          <p:cNvPr id="97" name="正方形/長方形 96"/>
          <p:cNvSpPr/>
          <p:nvPr/>
        </p:nvSpPr>
        <p:spPr>
          <a:xfrm>
            <a:off x="465957" y="7226366"/>
            <a:ext cx="2868068" cy="76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○住民の声を、より直接的に施策反映すること</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が期待できます</a:t>
            </a:r>
            <a:r>
              <a:rPr lang="ja-JP" altLang="en-US" sz="1050" dirty="0">
                <a:solidFill>
                  <a:schemeClr val="tx1"/>
                </a:solidFill>
              </a:rPr>
              <a:t>。</a:t>
            </a:r>
            <a:endParaRPr lang="en-US" altLang="ja-JP" sz="1050" dirty="0" smtClean="0">
              <a:solidFill>
                <a:schemeClr val="tx1"/>
              </a:solidFill>
            </a:endParaRPr>
          </a:p>
          <a:p>
            <a:r>
              <a:rPr lang="ja-JP" altLang="en-US" sz="1050" dirty="0">
                <a:solidFill>
                  <a:schemeClr val="tx1"/>
                </a:solidFill>
              </a:rPr>
              <a:t>○</a:t>
            </a:r>
            <a:r>
              <a:rPr lang="ja-JP" altLang="en-US" sz="1050" dirty="0" smtClean="0">
                <a:solidFill>
                  <a:schemeClr val="tx1"/>
                </a:solidFill>
              </a:rPr>
              <a:t>意思決定が迅速になることで、</a:t>
            </a:r>
            <a:r>
              <a:rPr lang="ja-JP" altLang="en-US" sz="1050" dirty="0">
                <a:solidFill>
                  <a:schemeClr val="tx1"/>
                </a:solidFill>
              </a:rPr>
              <a:t>より迅速</a:t>
            </a:r>
            <a:r>
              <a:rPr lang="ja-JP" altLang="en-US" sz="1050" dirty="0" smtClean="0">
                <a:solidFill>
                  <a:schemeClr val="tx1"/>
                </a:solidFill>
              </a:rPr>
              <a:t>かつ</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適切なサービス実現が期待できます。</a:t>
            </a:r>
            <a:endParaRPr kumimoji="1" lang="ja-JP" altLang="en-US" sz="1050" dirty="0">
              <a:solidFill>
                <a:schemeClr val="tx1"/>
              </a:solidFill>
            </a:endParaRPr>
          </a:p>
        </p:txBody>
      </p:sp>
      <p:sp>
        <p:nvSpPr>
          <p:cNvPr id="98" name="正方形/長方形 97"/>
          <p:cNvSpPr/>
          <p:nvPr/>
        </p:nvSpPr>
        <p:spPr>
          <a:xfrm>
            <a:off x="456839" y="8326771"/>
            <a:ext cx="2870291" cy="321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rPr>
              <a:t>○地域課題の解決</a:t>
            </a:r>
            <a:r>
              <a:rPr lang="ja-JP" altLang="en-US" sz="1050" dirty="0" smtClean="0">
                <a:solidFill>
                  <a:schemeClr val="tx1"/>
                </a:solidFill>
              </a:rPr>
              <a:t>が一層</a:t>
            </a:r>
            <a:r>
              <a:rPr lang="ja-JP" altLang="en-US" sz="1050" dirty="0">
                <a:solidFill>
                  <a:schemeClr val="tx1"/>
                </a:solidFill>
              </a:rPr>
              <a:t>期待</a:t>
            </a:r>
            <a:r>
              <a:rPr lang="ja-JP" altLang="en-US" sz="1050" dirty="0" smtClean="0">
                <a:solidFill>
                  <a:schemeClr val="tx1"/>
                </a:solidFill>
              </a:rPr>
              <a:t>されます。</a:t>
            </a:r>
            <a:endParaRPr lang="en-US" altLang="ja-JP" sz="1050" dirty="0">
              <a:solidFill>
                <a:schemeClr val="tx1"/>
              </a:solidFill>
            </a:endParaRPr>
          </a:p>
        </p:txBody>
      </p:sp>
      <p:sp>
        <p:nvSpPr>
          <p:cNvPr id="99" name="正方形/長方形 98"/>
          <p:cNvSpPr/>
          <p:nvPr/>
        </p:nvSpPr>
        <p:spPr>
          <a:xfrm>
            <a:off x="3654549" y="6925454"/>
            <a:ext cx="2787313" cy="645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b="1" dirty="0">
              <a:solidFill>
                <a:schemeClr val="tx1"/>
              </a:solidFill>
            </a:endParaRPr>
          </a:p>
          <a:p>
            <a:r>
              <a:rPr lang="ja-JP" altLang="en-US" sz="1050" dirty="0">
                <a:solidFill>
                  <a:schemeClr val="tx1"/>
                </a:solidFill>
              </a:rPr>
              <a:t>○局（１か所）から総合区（複数か所）に事務</a:t>
            </a:r>
            <a:r>
              <a:rPr lang="ja-JP" altLang="en-US" sz="1050" dirty="0" smtClean="0">
                <a:solidFill>
                  <a:schemeClr val="tx1"/>
                </a:solidFill>
              </a:rPr>
              <a:t>が</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分散する</a:t>
            </a:r>
            <a:r>
              <a:rPr lang="ja-JP" altLang="en-US" sz="1050" dirty="0">
                <a:solidFill>
                  <a:schemeClr val="tx1"/>
                </a:solidFill>
              </a:rPr>
              <a:t>ことで、職員数の増加が</a:t>
            </a:r>
            <a:r>
              <a:rPr lang="ja-JP" altLang="en-US" sz="1050" dirty="0" smtClean="0">
                <a:solidFill>
                  <a:schemeClr val="tx1"/>
                </a:solidFill>
              </a:rPr>
              <a:t>見込まれ</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ます。</a:t>
            </a:r>
            <a:endParaRPr lang="en-US" altLang="ja-JP" sz="1050" dirty="0">
              <a:solidFill>
                <a:schemeClr val="tx1"/>
              </a:solidFill>
            </a:endParaRPr>
          </a:p>
        </p:txBody>
      </p:sp>
      <p:sp>
        <p:nvSpPr>
          <p:cNvPr id="100" name="正方形/長方形 99"/>
          <p:cNvSpPr/>
          <p:nvPr/>
        </p:nvSpPr>
        <p:spPr>
          <a:xfrm>
            <a:off x="3645058" y="7941653"/>
            <a:ext cx="2794631" cy="599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b="1" dirty="0" smtClean="0">
              <a:solidFill>
                <a:schemeClr val="tx1"/>
              </a:solidFill>
            </a:endParaRPr>
          </a:p>
          <a:p>
            <a:r>
              <a:rPr lang="ja-JP" altLang="en-US" sz="1050" dirty="0">
                <a:solidFill>
                  <a:schemeClr val="tx1"/>
                </a:solidFill>
              </a:rPr>
              <a:t>○総合区で事務を</a:t>
            </a:r>
            <a:r>
              <a:rPr lang="ja-JP" altLang="en-US" sz="1050" dirty="0" smtClean="0">
                <a:solidFill>
                  <a:schemeClr val="tx1"/>
                </a:solidFill>
              </a:rPr>
              <a:t>実施するためには</a:t>
            </a:r>
            <a:r>
              <a:rPr lang="ja-JP" altLang="en-US" sz="1050" dirty="0">
                <a:solidFill>
                  <a:schemeClr val="tx1"/>
                </a:solidFill>
              </a:rPr>
              <a:t>、専門</a:t>
            </a:r>
            <a:r>
              <a:rPr lang="ja-JP" altLang="en-US" sz="1050" dirty="0" smtClean="0">
                <a:solidFill>
                  <a:schemeClr val="tx1"/>
                </a:solidFill>
              </a:rPr>
              <a:t>職</a:t>
            </a:r>
            <a:endParaRPr lang="en-US" altLang="ja-JP" sz="1050" dirty="0" smtClean="0">
              <a:solidFill>
                <a:schemeClr val="tx1"/>
              </a:solidFill>
            </a:endParaRPr>
          </a:p>
          <a:p>
            <a:r>
              <a:rPr lang="en-US" altLang="ja-JP" sz="1050" dirty="0">
                <a:solidFill>
                  <a:schemeClr val="tx1"/>
                </a:solidFill>
              </a:rPr>
              <a:t> </a:t>
            </a:r>
            <a:r>
              <a:rPr lang="en-US" altLang="ja-JP" sz="1050" dirty="0" smtClean="0">
                <a:solidFill>
                  <a:schemeClr val="tx1"/>
                </a:solidFill>
              </a:rPr>
              <a:t>   </a:t>
            </a:r>
            <a:r>
              <a:rPr lang="ja-JP" altLang="en-US" sz="1050" dirty="0" smtClean="0">
                <a:solidFill>
                  <a:schemeClr val="tx1"/>
                </a:solidFill>
              </a:rPr>
              <a:t>員や専門的</a:t>
            </a:r>
            <a:r>
              <a:rPr lang="ja-JP" altLang="en-US" sz="1050" dirty="0">
                <a:solidFill>
                  <a:schemeClr val="tx1"/>
                </a:solidFill>
              </a:rPr>
              <a:t>な業務ノウハウの確保が必要</a:t>
            </a:r>
            <a:r>
              <a:rPr lang="ja-JP" altLang="en-US" sz="1050" dirty="0" smtClean="0">
                <a:solidFill>
                  <a:schemeClr val="tx1"/>
                </a:solidFill>
              </a:rPr>
              <a:t>と</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なります。</a:t>
            </a:r>
            <a:endParaRPr lang="en-US" altLang="ja-JP" sz="1050" dirty="0">
              <a:solidFill>
                <a:schemeClr val="tx1"/>
              </a:solidFill>
            </a:endParaRPr>
          </a:p>
        </p:txBody>
      </p:sp>
      <p:sp>
        <p:nvSpPr>
          <p:cNvPr id="101" name="正方形/長方形 100"/>
          <p:cNvSpPr/>
          <p:nvPr/>
        </p:nvSpPr>
        <p:spPr>
          <a:xfrm>
            <a:off x="465957" y="6738762"/>
            <a:ext cx="2633697" cy="433003"/>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地域の実情に応じた、よりきめ細かい行政サービスの実現</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485913" y="8048467"/>
            <a:ext cx="2633697" cy="28971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住民協働のさらなる促進</a:t>
            </a:r>
          </a:p>
        </p:txBody>
      </p:sp>
      <p:sp>
        <p:nvSpPr>
          <p:cNvPr id="103" name="正方形/長方形 102"/>
          <p:cNvSpPr/>
          <p:nvPr/>
        </p:nvSpPr>
        <p:spPr>
          <a:xfrm>
            <a:off x="3654549" y="6738761"/>
            <a:ext cx="2763457" cy="28971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効率性の確保</a:t>
            </a:r>
          </a:p>
        </p:txBody>
      </p:sp>
      <p:sp>
        <p:nvSpPr>
          <p:cNvPr id="104" name="正方形/長方形 103"/>
          <p:cNvSpPr/>
          <p:nvPr/>
        </p:nvSpPr>
        <p:spPr>
          <a:xfrm>
            <a:off x="3642720" y="7713140"/>
            <a:ext cx="2763457" cy="28971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専門性の確保</a:t>
            </a:r>
          </a:p>
        </p:txBody>
      </p:sp>
      <p:sp>
        <p:nvSpPr>
          <p:cNvPr id="107" name="テキスト ボックス 106"/>
          <p:cNvSpPr txBox="1"/>
          <p:nvPr/>
        </p:nvSpPr>
        <p:spPr>
          <a:xfrm>
            <a:off x="504532" y="-567733"/>
            <a:ext cx="5610831" cy="292388"/>
          </a:xfrm>
          <a:prstGeom prst="rect">
            <a:avLst/>
          </a:prstGeom>
          <a:noFill/>
        </p:spPr>
        <p:txBody>
          <a:bodyPr wrap="none" rtlCol="0">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地域の実情に応じた行政サービスを、より身近な総合区（区役所）で行います。</a:t>
            </a: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16499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54135" y="4951190"/>
            <a:ext cx="6497784" cy="1689873"/>
          </a:xfrm>
          <a:prstGeom prst="rect">
            <a:avLst/>
          </a:prstGeom>
          <a:solidFill>
            <a:schemeClr val="accent1">
              <a:lumMod val="20000"/>
              <a:lumOff val="80000"/>
            </a:schemeClr>
          </a:solidFill>
        </p:spPr>
        <p:txBody>
          <a:bodyPr wrap="square">
            <a:noAutofit/>
          </a:bodyPr>
          <a:lstStyle/>
          <a:p>
            <a:pPr>
              <a:defRPr/>
            </a:pPr>
            <a:r>
              <a:rPr kumimoji="0" lang="ja-JP" altLang="en-US" sz="1200" kern="0" dirty="0" smtClean="0">
                <a:solidFill>
                  <a:prstClr val="black"/>
                </a:solidFill>
                <a:latin typeface="+mn-ea"/>
                <a:cs typeface="Meiryo UI" pitchFamily="50" charset="-128"/>
              </a:rPr>
              <a:t>総合</a:t>
            </a:r>
            <a:r>
              <a:rPr kumimoji="0" lang="ja-JP" altLang="en-US" sz="1200" kern="0" dirty="0">
                <a:solidFill>
                  <a:prstClr val="black"/>
                </a:solidFill>
                <a:latin typeface="+mn-ea"/>
                <a:cs typeface="Meiryo UI" pitchFamily="50" charset="-128"/>
              </a:rPr>
              <a:t>区</a:t>
            </a:r>
            <a:r>
              <a:rPr kumimoji="0" lang="ja-JP" altLang="en-US" sz="1200" kern="0" dirty="0" smtClean="0">
                <a:solidFill>
                  <a:prstClr val="black"/>
                </a:solidFill>
                <a:latin typeface="+mn-ea"/>
                <a:cs typeface="Meiryo UI" pitchFamily="50" charset="-128"/>
              </a:rPr>
              <a:t>の事務レベル（案）と</a:t>
            </a:r>
            <a:r>
              <a:rPr kumimoji="0" lang="ja-JP" altLang="en-US" sz="1200" kern="0" dirty="0">
                <a:solidFill>
                  <a:prstClr val="black"/>
                </a:solidFill>
                <a:latin typeface="+mn-ea"/>
                <a:cs typeface="Meiryo UI" pitchFamily="50" charset="-128"/>
              </a:rPr>
              <a:t>して</a:t>
            </a:r>
            <a:r>
              <a:rPr kumimoji="0" lang="ja-JP" altLang="en-US" sz="1200" kern="0" dirty="0" smtClean="0">
                <a:solidFill>
                  <a:prstClr val="black"/>
                </a:solidFill>
                <a:latin typeface="+mn-ea"/>
                <a:cs typeface="Meiryo UI" pitchFamily="50" charset="-128"/>
              </a:rPr>
              <a:t>、３案を作成</a:t>
            </a:r>
            <a:endParaRPr kumimoji="0" lang="en-US" altLang="ja-JP" sz="1200" kern="0" dirty="0" smtClean="0">
              <a:solidFill>
                <a:prstClr val="black"/>
              </a:solidFill>
              <a:latin typeface="+mn-ea"/>
              <a:cs typeface="Meiryo UI" pitchFamily="50" charset="-128"/>
            </a:endParaRPr>
          </a:p>
          <a:p>
            <a:pPr>
              <a:defRPr/>
            </a:pPr>
            <a:endParaRPr kumimoji="0" lang="en-US" altLang="ja-JP" sz="1200" kern="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05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8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r>
              <a:rPr kumimoji="0" lang="ja-JP" altLang="en-US"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ja-JP" altLang="en-US"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en-US" altLang="ja-JP" sz="11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a:t>
            </a:r>
            <a:r>
              <a:rPr kumimoji="0" lang="ja-JP" altLang="en-US" sz="11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いずれ</a:t>
            </a:r>
            <a:r>
              <a:rPr kumimoji="0" lang="ja-JP" altLang="en-US" sz="11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の案も、市全体で実施すべき事務は引き続き局で実施</a:t>
            </a:r>
            <a:endParaRPr kumimoji="0" lang="en-US" altLang="ja-JP" sz="11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 name="正方形/長方形 4"/>
          <p:cNvSpPr/>
          <p:nvPr/>
        </p:nvSpPr>
        <p:spPr>
          <a:xfrm>
            <a:off x="224644" y="8248579"/>
            <a:ext cx="6497784" cy="1299458"/>
          </a:xfrm>
          <a:prstGeom prst="rect">
            <a:avLst/>
          </a:prstGeom>
          <a:solidFill>
            <a:schemeClr val="accent1">
              <a:lumMod val="20000"/>
              <a:lumOff val="80000"/>
            </a:schemeClr>
          </a:solidFill>
          <a:ln w="25400" cap="flat" cmpd="sng" algn="ctr">
            <a:noFill/>
            <a:prstDash val="solid"/>
          </a:ln>
          <a:effectLst/>
        </p:spPr>
        <p:txBody>
          <a:bodyPr rtlCol="0" anchor="t" anchorCtr="0"/>
          <a:lstStyle/>
          <a:p>
            <a:pPr>
              <a:defRPr/>
            </a:pPr>
            <a:r>
              <a:rPr kumimoji="0" lang="ja-JP" altLang="en-US" sz="1200" kern="0" dirty="0" smtClean="0">
                <a:solidFill>
                  <a:prstClr val="black"/>
                </a:solidFill>
                <a:latin typeface="+mn-ea"/>
                <a:cs typeface="Meiryo UI" pitchFamily="50" charset="-128"/>
              </a:rPr>
              <a:t>総合区の設置とその事務の拡充にあたっては、</a:t>
            </a:r>
            <a:r>
              <a:rPr kumimoji="0" lang="ja-JP" altLang="en-US" sz="1200" kern="0" dirty="0">
                <a:solidFill>
                  <a:prstClr val="black"/>
                </a:solidFill>
                <a:latin typeface="+mn-ea"/>
                <a:cs typeface="Meiryo UI" pitchFamily="50" charset="-128"/>
              </a:rPr>
              <a:t>効率性</a:t>
            </a:r>
            <a:r>
              <a:rPr kumimoji="0" lang="ja-JP" altLang="en-US" sz="1200" kern="0" dirty="0" smtClean="0">
                <a:solidFill>
                  <a:prstClr val="black"/>
                </a:solidFill>
                <a:latin typeface="+mn-ea"/>
                <a:cs typeface="Meiryo UI" pitchFamily="50" charset="-128"/>
              </a:rPr>
              <a:t>を考え、合区を前提に次の規模を想定</a:t>
            </a:r>
            <a:endParaRPr kumimoji="0" lang="en-US" altLang="ja-JP" sz="1200" kern="0" dirty="0" smtClean="0">
              <a:solidFill>
                <a:prstClr val="black"/>
              </a:solidFill>
              <a:latin typeface="+mn-ea"/>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8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8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r>
              <a:rPr kumimoji="0" lang="ja-JP" altLang="en-US"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en-US" altLang="ja-JP" sz="11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a:t>
            </a:r>
            <a:r>
              <a:rPr kumimoji="0" lang="ja-JP" altLang="en-US" sz="11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具体的な区割りは今後検討</a:t>
            </a:r>
            <a:endParaRPr kumimoji="0" lang="en-US" altLang="ja-JP" sz="11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3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endParaRPr kumimoji="0" lang="en-US" altLang="ja-JP" sz="1400" kern="0" dirty="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92188565"/>
              </p:ext>
            </p:extLst>
          </p:nvPr>
        </p:nvGraphicFramePr>
        <p:xfrm>
          <a:off x="426579" y="8581912"/>
          <a:ext cx="6030444" cy="607060"/>
        </p:xfrm>
        <a:graphic>
          <a:graphicData uri="http://schemas.openxmlformats.org/drawingml/2006/table">
            <a:tbl>
              <a:tblPr firstRow="1" bandRow="1">
                <a:tableStyleId>{5940675A-B579-460E-94D1-54222C63F5DA}</a:tableStyleId>
              </a:tblPr>
              <a:tblGrid>
                <a:gridCol w="2010148"/>
                <a:gridCol w="2010148"/>
                <a:gridCol w="2010148"/>
              </a:tblGrid>
              <a:tr h="216025">
                <a:tc>
                  <a:txBody>
                    <a:bodyPr/>
                    <a:lstStyle/>
                    <a:p>
                      <a:pPr algn="ctr">
                        <a:lnSpc>
                          <a:spcPct val="100000"/>
                        </a:lnSpc>
                      </a:pP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５　区</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gn="ctr">
                        <a:lnSpc>
                          <a:spcPct val="100000"/>
                        </a:lnSpc>
                      </a:pP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８　区</a:t>
                      </a:r>
                      <a:endPar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gn="ctr">
                        <a:lnSpc>
                          <a:spcPct val="100000"/>
                        </a:lnSpc>
                      </a:pP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１１　区</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r>
              <a:tr h="256510">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人口</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832983475"/>
              </p:ext>
            </p:extLst>
          </p:nvPr>
        </p:nvGraphicFramePr>
        <p:xfrm>
          <a:off x="373400" y="5249357"/>
          <a:ext cx="6111199" cy="1152129"/>
        </p:xfrm>
        <a:graphic>
          <a:graphicData uri="http://schemas.openxmlformats.org/drawingml/2006/table">
            <a:tbl>
              <a:tblPr firstRow="1" bandRow="1">
                <a:tableStyleId>{5940675A-B579-460E-94D1-54222C63F5DA}</a:tableStyleId>
              </a:tblPr>
              <a:tblGrid>
                <a:gridCol w="2296392"/>
                <a:gridCol w="3814807"/>
              </a:tblGrid>
              <a:tr h="432049">
                <a:tc>
                  <a:txBody>
                    <a:bodyPr/>
                    <a:lstStyle/>
                    <a:p>
                      <a:r>
                        <a:rPr kumimoji="1" lang="ja-JP" altLang="en-US" sz="13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Ａ案（現行事務＋限定事務）</a:t>
                      </a:r>
                      <a:endPar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現在の区役所事務に加</a:t>
                      </a:r>
                      <a:r>
                        <a:rPr kumimoji="1"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一般市並みの事務の</a:t>
                      </a:r>
                      <a:r>
                        <a:rPr kumimoji="1"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うち、</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より住民に身近な行政サービスに</a:t>
                      </a:r>
                      <a:r>
                        <a:rPr kumimoji="1"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事務を限定したうえで検討</a:t>
                      </a:r>
                    </a:p>
                  </a:txBody>
                  <a:tcPr marL="68580" marR="68580" marT="60960" marB="60960" anchor="ctr">
                    <a:solidFill>
                      <a:schemeClr val="bg1"/>
                    </a:solidFill>
                  </a:tcPr>
                </a:tc>
              </a:tr>
              <a:tr h="372841">
                <a:tc>
                  <a:txBody>
                    <a:bodyPr/>
                    <a:lstStyle/>
                    <a:p>
                      <a:pPr>
                        <a:lnSpc>
                          <a:spcPts val="1300"/>
                        </a:lnSpc>
                      </a:pPr>
                      <a:r>
                        <a:rPr kumimoji="1" lang="ja-JP" altLang="en-US" sz="13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Ｂ案（一般市並み事務）</a:t>
                      </a:r>
                      <a:endPar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一般市並みの事務をベースに検討</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r>
              <a:tr h="327168">
                <a:tc>
                  <a:txBody>
                    <a:bodyPr/>
                    <a:lstStyle/>
                    <a:p>
                      <a:pPr>
                        <a:lnSpc>
                          <a:spcPts val="1300"/>
                        </a:lnSpc>
                      </a:pPr>
                      <a:r>
                        <a:rPr kumimoji="1" lang="ja-JP" altLang="en-US" sz="13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Ｃ案（中核市並み事務）</a:t>
                      </a:r>
                      <a:endParaRPr kumimoji="1" lang="ja-JP" altLang="en-US" sz="13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accent6">
                        <a:lumMod val="20000"/>
                        <a:lumOff val="80000"/>
                      </a:schemeClr>
                    </a:solid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中核市並みの事務をベースに検討</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solidFill>
                      <a:schemeClr val="bg1"/>
                    </a:solidFill>
                  </a:tcPr>
                </a:tc>
              </a:tr>
            </a:tbl>
          </a:graphicData>
        </a:graphic>
      </p:graphicFrame>
      <p:sp>
        <p:nvSpPr>
          <p:cNvPr id="8" name="正方形/長方形 7"/>
          <p:cNvSpPr/>
          <p:nvPr/>
        </p:nvSpPr>
        <p:spPr>
          <a:xfrm>
            <a:off x="15122" y="7879494"/>
            <a:ext cx="6631129" cy="307777"/>
          </a:xfrm>
          <a:prstGeom prst="rect">
            <a:avLst/>
          </a:prstGeom>
        </p:spPr>
        <p:txBody>
          <a:bodyPr wrap="square">
            <a:spAutoFit/>
          </a:bodyPr>
          <a:lstStyle/>
          <a:p>
            <a:pPr>
              <a:defRPr/>
            </a:pP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■区数（案）</a:t>
            </a:r>
            <a:endParaRPr kumimoji="0"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555" y="4613103"/>
            <a:ext cx="6726482" cy="307777"/>
          </a:xfrm>
          <a:prstGeom prst="rect">
            <a:avLst/>
          </a:prstGeom>
        </p:spPr>
        <p:txBody>
          <a:bodyPr wrap="square">
            <a:spAutoFit/>
          </a:bodyPr>
          <a:lstStyle/>
          <a:p>
            <a:pPr>
              <a:defRPr/>
            </a:pPr>
            <a:r>
              <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レベル（案）</a:t>
            </a: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058327" y="9294380"/>
            <a:ext cx="3600400" cy="253916"/>
          </a:xfrm>
          <a:prstGeom prst="rect">
            <a:avLst/>
          </a:prstGeom>
          <a:noFill/>
        </p:spPr>
        <p:txBody>
          <a:bodyPr wrap="square" rtlCol="0">
            <a:spAutoFit/>
          </a:bodyPr>
          <a:lstStyle/>
          <a:p>
            <a:pPr algn="r">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人口は平成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年の将来推計人口　（約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24072" y="6837672"/>
            <a:ext cx="5778932" cy="815608"/>
          </a:xfrm>
          <a:prstGeom prst="rect">
            <a:avLst/>
          </a:prstGeom>
          <a:noFill/>
          <a:ln w="6350">
            <a:solidFill>
              <a:schemeClr val="accent1"/>
            </a:solidFill>
            <a:prstDash val="dash"/>
          </a:ln>
        </p:spPr>
        <p:txBody>
          <a:bodyPr wrap="square">
            <a:spAutoFit/>
          </a:bodyPr>
          <a:lstStyle/>
          <a:p>
            <a:pPr algn="just">
              <a:lnSpc>
                <a:spcPts val="600"/>
              </a:lnSpc>
              <a:spcAft>
                <a:spcPts val="0"/>
              </a:spcAft>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市町村のうち、市には権限のレベル等によって、</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政令</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都市（大阪市</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中核市、</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一般市があります。</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中核</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市・・・人口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万人以上の指定された市で、一般的な市が行う事務を超えた</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事務（</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例：保健所</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設置</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府内では東大阪市、高槻市、豊中市、枚方市の４市）</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一般市・・・政令指定都市、中核市以外の市（府内では</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p:cNvSpPr txBox="1">
            <a:spLocks/>
          </p:cNvSpPr>
          <p:nvPr/>
        </p:nvSpPr>
        <p:spPr>
          <a:xfrm>
            <a:off x="404664" y="367809"/>
            <a:ext cx="6066674" cy="576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1300" b="1" dirty="0">
              <a:latin typeface="+mn-ea"/>
            </a:endParaRPr>
          </a:p>
        </p:txBody>
      </p:sp>
      <p:sp>
        <p:nvSpPr>
          <p:cNvPr id="14" name="正方形/長方形 13"/>
          <p:cNvSpPr/>
          <p:nvPr/>
        </p:nvSpPr>
        <p:spPr>
          <a:xfrm>
            <a:off x="33991" y="644707"/>
            <a:ext cx="6765614" cy="3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総合区の概案の作成にあたって</a:t>
            </a:r>
            <a:endParaRPr lang="ja-JP" altLang="en-US" sz="1600" b="1" dirty="0">
              <a:solidFill>
                <a:schemeClr val="bg1"/>
              </a:solidFill>
              <a:latin typeface="ＭＳ Ｐゴシック" pitchFamily="50" charset="-128"/>
              <a:ea typeface="Meiryo UI" pitchFamily="50" charset="-128"/>
              <a:cs typeface="Meiryo UI" pitchFamily="50" charset="-128"/>
            </a:endParaRPr>
          </a:p>
        </p:txBody>
      </p:sp>
      <p:sp>
        <p:nvSpPr>
          <p:cNvPr id="15" name="正方形/長方形 14"/>
          <p:cNvSpPr/>
          <p:nvPr/>
        </p:nvSpPr>
        <p:spPr>
          <a:xfrm>
            <a:off x="-13962" y="1920510"/>
            <a:ext cx="6835924" cy="307777"/>
          </a:xfrm>
          <a:prstGeom prst="rect">
            <a:avLst/>
          </a:prstGeom>
        </p:spPr>
        <p:txBody>
          <a:bodyPr wrap="square">
            <a:spAutoFit/>
          </a:bodyPr>
          <a:lstStyle/>
          <a:p>
            <a:pPr>
              <a:defRPr/>
            </a:pPr>
            <a:r>
              <a:rPr kumimoji="0"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■基本的な考え方</a:t>
            </a: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72442" y="2289215"/>
            <a:ext cx="6242687" cy="1577355"/>
          </a:xfrm>
          <a:prstGeom prst="rect">
            <a:avLst/>
          </a:prstGeom>
          <a:solidFill>
            <a:schemeClr val="accent1">
              <a:lumMod val="20000"/>
              <a:lumOff val="80000"/>
            </a:schemeClr>
          </a:solidFill>
          <a:ln w="6350">
            <a:noFill/>
          </a:ln>
        </p:spPr>
        <p:txBody>
          <a:bodyPr wrap="square">
            <a:noAutofit/>
          </a:bodyPr>
          <a:lstStyle/>
          <a:p>
            <a:pPr>
              <a:defRPr/>
            </a:pPr>
            <a:r>
              <a:rPr kumimoji="0" lang="en-US" altLang="ja-JP" sz="1300" b="1" kern="0" dirty="0" smtClean="0">
                <a:solidFill>
                  <a:prstClr val="black"/>
                </a:solidFill>
                <a:latin typeface="+mn-ea"/>
                <a:cs typeface="Meiryo UI" pitchFamily="50" charset="-128"/>
              </a:rPr>
              <a:t>(</a:t>
            </a:r>
            <a:r>
              <a:rPr kumimoji="0" lang="ja-JP" altLang="en-US" sz="1300" b="1" kern="0" dirty="0" smtClean="0">
                <a:solidFill>
                  <a:prstClr val="black"/>
                </a:solidFill>
                <a:latin typeface="+mn-ea"/>
                <a:cs typeface="Meiryo UI" pitchFamily="50" charset="-128"/>
              </a:rPr>
              <a:t>１</a:t>
            </a:r>
            <a:r>
              <a:rPr kumimoji="0" lang="en-US" altLang="ja-JP" sz="1300" b="1" kern="0" dirty="0" smtClean="0">
                <a:solidFill>
                  <a:prstClr val="black"/>
                </a:solidFill>
                <a:latin typeface="+mn-ea"/>
                <a:cs typeface="Meiryo UI" pitchFamily="50" charset="-128"/>
              </a:rPr>
              <a:t>)</a:t>
            </a:r>
            <a:r>
              <a:rPr kumimoji="0" lang="ja-JP" altLang="en-US" sz="1300" b="1" kern="0" dirty="0" smtClean="0">
                <a:solidFill>
                  <a:prstClr val="black"/>
                </a:solidFill>
                <a:latin typeface="+mn-ea"/>
                <a:cs typeface="Meiryo UI" pitchFamily="50" charset="-128"/>
              </a:rPr>
              <a:t>　事務</a:t>
            </a:r>
            <a:r>
              <a:rPr kumimoji="0" lang="ja-JP" altLang="en-US" sz="1300" b="1" kern="0" dirty="0">
                <a:solidFill>
                  <a:prstClr val="black"/>
                </a:solidFill>
                <a:latin typeface="+mn-ea"/>
                <a:cs typeface="Meiryo UI" pitchFamily="50" charset="-128"/>
              </a:rPr>
              <a:t>分担（局の事務と総合区の事務を整理</a:t>
            </a:r>
            <a:r>
              <a:rPr kumimoji="0" lang="ja-JP" altLang="en-US" sz="1300" b="1" kern="0" dirty="0" smtClean="0">
                <a:solidFill>
                  <a:prstClr val="black"/>
                </a:solidFill>
                <a:latin typeface="+mn-ea"/>
                <a:cs typeface="Meiryo UI" pitchFamily="50" charset="-128"/>
              </a:rPr>
              <a:t>）</a:t>
            </a:r>
            <a:endParaRPr kumimoji="0" lang="en-US" altLang="ja-JP" sz="1300" b="1" kern="0" dirty="0" smtClean="0">
              <a:solidFill>
                <a:prstClr val="black"/>
              </a:solidFill>
              <a:latin typeface="+mn-ea"/>
              <a:cs typeface="Meiryo UI" pitchFamily="50" charset="-128"/>
            </a:endParaRPr>
          </a:p>
          <a:p>
            <a:pPr>
              <a:defRPr/>
            </a:pPr>
            <a:r>
              <a:rPr kumimoji="0" lang="ja-JP" altLang="en-US" sz="6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endParaRPr kumimoji="0" lang="en-US" altLang="ja-JP" sz="600"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endParaRPr>
          </a:p>
          <a:p>
            <a:pPr>
              <a:defRPr/>
            </a:pPr>
            <a:r>
              <a:rPr kumimoji="0" lang="en-US" altLang="ja-JP" sz="1200" b="1" kern="0" dirty="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en-US" altLang="ja-JP" sz="1200" b="1" kern="0" dirty="0" smtClean="0">
                <a:solidFill>
                  <a:prstClr val="black"/>
                </a:solidFill>
                <a:latin typeface="ＭＳ Ｐゴシック" panose="020B0600070205080204" pitchFamily="50" charset="-128"/>
                <a:ea typeface="ＭＳ Ｐゴシック" panose="020B0600070205080204" pitchFamily="50" charset="-128"/>
                <a:cs typeface="Meiryo UI" pitchFamily="50" charset="-128"/>
              </a:rPr>
              <a:t>   </a:t>
            </a:r>
            <a:r>
              <a:rPr kumimoji="0" lang="ja-JP" altLang="en-US" sz="1200" b="1" kern="0" dirty="0" smtClean="0">
                <a:solidFill>
                  <a:prstClr val="black"/>
                </a:solidFill>
                <a:latin typeface="+mn-ea"/>
                <a:cs typeface="Meiryo UI" pitchFamily="50" charset="-128"/>
              </a:rPr>
              <a:t>○</a:t>
            </a:r>
            <a:r>
              <a:rPr kumimoji="0" lang="ja-JP" altLang="en-US" sz="1200" b="1" kern="0" dirty="0">
                <a:solidFill>
                  <a:prstClr val="black"/>
                </a:solidFill>
                <a:latin typeface="+mn-ea"/>
                <a:cs typeface="Meiryo UI" pitchFamily="50" charset="-128"/>
              </a:rPr>
              <a:t>住民</a:t>
            </a:r>
            <a:r>
              <a:rPr kumimoji="0" lang="ja-JP" altLang="en-US" sz="1200" b="1" kern="0" dirty="0" smtClean="0">
                <a:solidFill>
                  <a:prstClr val="black"/>
                </a:solidFill>
                <a:latin typeface="+mn-ea"/>
                <a:cs typeface="Meiryo UI" pitchFamily="50" charset="-128"/>
              </a:rPr>
              <a:t>に</a:t>
            </a:r>
            <a:r>
              <a:rPr kumimoji="0" lang="ja-JP" altLang="en-US" sz="1200" b="1" kern="0" dirty="0">
                <a:solidFill>
                  <a:prstClr val="black"/>
                </a:solidFill>
                <a:latin typeface="+mn-ea"/>
                <a:cs typeface="Meiryo UI" pitchFamily="50" charset="-128"/>
              </a:rPr>
              <a:t>身近な行政サービスを総合区</a:t>
            </a:r>
            <a:r>
              <a:rPr kumimoji="0" lang="ja-JP" altLang="en-US" sz="1200" b="1" kern="0" dirty="0" smtClean="0">
                <a:solidFill>
                  <a:prstClr val="black"/>
                </a:solidFill>
                <a:latin typeface="+mn-ea"/>
                <a:cs typeface="Meiryo UI" pitchFamily="50" charset="-128"/>
              </a:rPr>
              <a:t>が</a:t>
            </a:r>
            <a:r>
              <a:rPr kumimoji="0" lang="ja-JP" altLang="en-US" sz="1200" b="1" kern="0" dirty="0">
                <a:solidFill>
                  <a:prstClr val="black"/>
                </a:solidFill>
                <a:latin typeface="+mn-ea"/>
                <a:cs typeface="Meiryo UI" pitchFamily="50" charset="-128"/>
              </a:rPr>
              <a:t>担える</a:t>
            </a:r>
            <a:r>
              <a:rPr kumimoji="0" lang="ja-JP" altLang="en-US" sz="1200" b="1" kern="0" dirty="0" smtClean="0">
                <a:solidFill>
                  <a:prstClr val="black"/>
                </a:solidFill>
                <a:latin typeface="+mn-ea"/>
                <a:cs typeface="Meiryo UI" pitchFamily="50" charset="-128"/>
              </a:rPr>
              <a:t>よう、</a:t>
            </a:r>
            <a:r>
              <a:rPr kumimoji="0" lang="ja-JP" altLang="en-US" sz="1200" b="1" kern="0" dirty="0">
                <a:solidFill>
                  <a:prstClr val="black"/>
                </a:solidFill>
                <a:latin typeface="+mn-ea"/>
                <a:cs typeface="Meiryo UI" pitchFamily="50" charset="-128"/>
              </a:rPr>
              <a:t>複数の事務</a:t>
            </a:r>
            <a:r>
              <a:rPr kumimoji="0" lang="ja-JP" altLang="en-US" sz="1200" b="1" kern="0" dirty="0" smtClean="0">
                <a:solidFill>
                  <a:prstClr val="black"/>
                </a:solidFill>
                <a:latin typeface="+mn-ea"/>
                <a:cs typeface="Meiryo UI" pitchFamily="50" charset="-128"/>
              </a:rPr>
              <a:t>レベルで検討</a:t>
            </a:r>
            <a:endParaRPr kumimoji="0" lang="en-US" altLang="ja-JP" sz="1200" b="1" kern="0" dirty="0" smtClean="0">
              <a:solidFill>
                <a:prstClr val="black"/>
              </a:solidFill>
              <a:latin typeface="+mn-ea"/>
              <a:cs typeface="Meiryo UI" pitchFamily="50" charset="-128"/>
            </a:endParaRPr>
          </a:p>
          <a:p>
            <a:pPr>
              <a:defRPr/>
            </a:pPr>
            <a:r>
              <a:rPr kumimoji="0" lang="ja-JP" altLang="en-US" sz="1200" b="1" kern="0" dirty="0" smtClean="0">
                <a:solidFill>
                  <a:prstClr val="black"/>
                </a:solidFill>
                <a:latin typeface="+mn-ea"/>
                <a:cs typeface="Meiryo UI" pitchFamily="50" charset="-128"/>
              </a:rPr>
              <a:t>    ○市全体で統一性・一体性をもって実施すべき事務は局で実施</a:t>
            </a:r>
            <a:endParaRPr kumimoji="0" lang="en-US" altLang="ja-JP" sz="1200" b="1" kern="0" dirty="0">
              <a:solidFill>
                <a:prstClr val="black"/>
              </a:solidFill>
              <a:latin typeface="+mn-ea"/>
              <a:cs typeface="Meiryo UI" pitchFamily="50" charset="-128"/>
            </a:endParaRPr>
          </a:p>
          <a:p>
            <a:pPr>
              <a:defRPr/>
            </a:pPr>
            <a:endParaRPr kumimoji="0" lang="en-US" altLang="ja-JP" sz="800" b="1" kern="0" dirty="0">
              <a:solidFill>
                <a:prstClr val="black"/>
              </a:solidFill>
              <a:latin typeface="Meiryo UI" pitchFamily="50" charset="-128"/>
              <a:ea typeface="Meiryo UI" pitchFamily="50" charset="-128"/>
              <a:cs typeface="Meiryo UI" pitchFamily="50" charset="-128"/>
            </a:endParaRPr>
          </a:p>
          <a:p>
            <a:pPr>
              <a:defRPr/>
            </a:pPr>
            <a:r>
              <a:rPr kumimoji="0" lang="en-US" altLang="ja-JP" sz="1300" b="1" kern="0" dirty="0" smtClean="0">
                <a:solidFill>
                  <a:prstClr val="black"/>
                </a:solidFill>
                <a:latin typeface="+mn-ea"/>
                <a:cs typeface="Meiryo UI" pitchFamily="50" charset="-128"/>
              </a:rPr>
              <a:t>(</a:t>
            </a:r>
            <a:r>
              <a:rPr kumimoji="0" lang="ja-JP" altLang="en-US" sz="1300" b="1" kern="0" dirty="0">
                <a:solidFill>
                  <a:prstClr val="black"/>
                </a:solidFill>
                <a:latin typeface="+mn-ea"/>
                <a:cs typeface="Meiryo UI" pitchFamily="50" charset="-128"/>
              </a:rPr>
              <a:t>２</a:t>
            </a:r>
            <a:r>
              <a:rPr kumimoji="0" lang="en-US" altLang="ja-JP" sz="1300" b="1" kern="0" dirty="0" smtClean="0">
                <a:solidFill>
                  <a:prstClr val="black"/>
                </a:solidFill>
                <a:latin typeface="+mn-ea"/>
                <a:cs typeface="Meiryo UI" pitchFamily="50" charset="-128"/>
              </a:rPr>
              <a:t>)</a:t>
            </a:r>
            <a:r>
              <a:rPr kumimoji="0" lang="ja-JP" altLang="en-US" sz="1300" b="1" kern="0" dirty="0">
                <a:solidFill>
                  <a:prstClr val="black"/>
                </a:solidFill>
                <a:latin typeface="+mn-ea"/>
                <a:cs typeface="Meiryo UI" pitchFamily="50" charset="-128"/>
              </a:rPr>
              <a:t>　</a:t>
            </a:r>
            <a:r>
              <a:rPr kumimoji="0" lang="ja-JP" altLang="en-US" sz="1300" b="1" kern="0" dirty="0" smtClean="0">
                <a:solidFill>
                  <a:prstClr val="black"/>
                </a:solidFill>
                <a:latin typeface="+mn-ea"/>
                <a:cs typeface="Meiryo UI" panose="020B0604030504040204" pitchFamily="50" charset="-128"/>
              </a:rPr>
              <a:t>職員</a:t>
            </a:r>
            <a:r>
              <a:rPr kumimoji="0" lang="ja-JP" altLang="en-US" sz="1300" b="1" kern="0" dirty="0">
                <a:solidFill>
                  <a:prstClr val="black"/>
                </a:solidFill>
                <a:latin typeface="+mn-ea"/>
                <a:cs typeface="Meiryo UI" panose="020B0604030504040204" pitchFamily="50" charset="-128"/>
              </a:rPr>
              <a:t>体制</a:t>
            </a:r>
            <a:endParaRPr kumimoji="0" lang="en-US" altLang="ja-JP" sz="1300" b="1" kern="0" dirty="0">
              <a:solidFill>
                <a:prstClr val="black"/>
              </a:solidFill>
              <a:latin typeface="+mn-ea"/>
              <a:cs typeface="Meiryo UI" panose="020B0604030504040204" pitchFamily="50" charset="-128"/>
            </a:endParaRPr>
          </a:p>
          <a:p>
            <a:pPr>
              <a:defRPr/>
            </a:pPr>
            <a:endParaRPr kumimoji="0" lang="en-US" altLang="ja-JP" sz="500" b="1" kern="0" dirty="0" smtClean="0">
              <a:solidFill>
                <a:prstClr val="black"/>
              </a:solidFill>
              <a:latin typeface="Meiryo UI" pitchFamily="50" charset="-128"/>
              <a:ea typeface="Meiryo UI" pitchFamily="50" charset="-128"/>
              <a:cs typeface="Meiryo UI" pitchFamily="50" charset="-128"/>
            </a:endParaRPr>
          </a:p>
          <a:p>
            <a:pPr>
              <a:lnSpc>
                <a:spcPts val="1680"/>
              </a:lnSpc>
              <a:defRPr/>
            </a:pPr>
            <a:r>
              <a:rPr kumimoji="0" lang="ja-JP" altLang="en-US" sz="1200" b="1" kern="0" dirty="0" smtClean="0">
                <a:solidFill>
                  <a:prstClr val="black"/>
                </a:solidFill>
                <a:latin typeface="+mn-ea"/>
                <a:cs typeface="Meiryo UI" panose="020B0604030504040204" pitchFamily="50" charset="-128"/>
              </a:rPr>
              <a:t>    ○</a:t>
            </a:r>
            <a:r>
              <a:rPr kumimoji="0" lang="ja-JP" altLang="en-US" sz="1200" b="1" kern="0" dirty="0">
                <a:solidFill>
                  <a:prstClr val="black"/>
                </a:solidFill>
                <a:latin typeface="+mn-ea"/>
                <a:cs typeface="Meiryo UI" panose="020B0604030504040204" pitchFamily="50" charset="-128"/>
              </a:rPr>
              <a:t>事務分担に見合った人員を、局及び総合区に</a:t>
            </a:r>
            <a:r>
              <a:rPr kumimoji="0" lang="ja-JP" altLang="en-US" sz="1200" b="1" kern="0" dirty="0" smtClean="0">
                <a:solidFill>
                  <a:prstClr val="black"/>
                </a:solidFill>
                <a:latin typeface="+mn-ea"/>
                <a:cs typeface="Meiryo UI" panose="020B0604030504040204" pitchFamily="50" charset="-128"/>
              </a:rPr>
              <a:t>配置</a:t>
            </a:r>
            <a:endParaRPr kumimoji="0" lang="en-US" altLang="ja-JP" sz="1200" b="1" kern="0" dirty="0">
              <a:solidFill>
                <a:prstClr val="black"/>
              </a:solidFill>
              <a:latin typeface="+mn-ea"/>
              <a:cs typeface="Meiryo UI" panose="020B0604030504040204" pitchFamily="50" charset="-128"/>
            </a:endParaRPr>
          </a:p>
          <a:p>
            <a:pPr>
              <a:lnSpc>
                <a:spcPts val="1680"/>
              </a:lnSpc>
              <a:defRPr/>
            </a:pPr>
            <a:r>
              <a:rPr kumimoji="0" lang="ja-JP" altLang="en-US" sz="1200" b="1" kern="0" dirty="0" smtClean="0">
                <a:solidFill>
                  <a:prstClr val="black"/>
                </a:solidFill>
                <a:latin typeface="+mn-ea"/>
                <a:cs typeface="Meiryo UI" panose="020B0604030504040204" pitchFamily="50" charset="-128"/>
              </a:rPr>
              <a:t>    ○</a:t>
            </a:r>
            <a:r>
              <a:rPr kumimoji="0" lang="ja-JP" altLang="en-US" sz="1200" b="1" kern="0" dirty="0">
                <a:solidFill>
                  <a:prstClr val="black"/>
                </a:solidFill>
                <a:latin typeface="+mn-ea"/>
                <a:cs typeface="Meiryo UI" panose="020B0604030504040204" pitchFamily="50" charset="-128"/>
              </a:rPr>
              <a:t>事務分担を踏まえつつ、簡素でスリムな職員体制を</a:t>
            </a:r>
            <a:r>
              <a:rPr kumimoji="0" lang="ja-JP" altLang="en-US" sz="1200" b="1" kern="0" dirty="0" smtClean="0">
                <a:solidFill>
                  <a:prstClr val="black"/>
                </a:solidFill>
                <a:latin typeface="+mn-ea"/>
                <a:cs typeface="Meiryo UI" panose="020B0604030504040204" pitchFamily="50" charset="-128"/>
              </a:rPr>
              <a:t>検討</a:t>
            </a:r>
            <a:endParaRPr kumimoji="0" lang="en-US" altLang="ja-JP" sz="1200" b="1" kern="0" dirty="0" smtClean="0">
              <a:solidFill>
                <a:prstClr val="black"/>
              </a:solidFill>
              <a:latin typeface="+mn-ea"/>
              <a:cs typeface="Meiryo UI" panose="020B0604030504040204" pitchFamily="50" charset="-128"/>
            </a:endParaRPr>
          </a:p>
        </p:txBody>
      </p:sp>
      <p:sp>
        <p:nvSpPr>
          <p:cNvPr id="18" name="正方形/長方形 17"/>
          <p:cNvSpPr/>
          <p:nvPr/>
        </p:nvSpPr>
        <p:spPr>
          <a:xfrm>
            <a:off x="631330" y="4029969"/>
            <a:ext cx="5778932" cy="330860"/>
          </a:xfrm>
          <a:prstGeom prst="rect">
            <a:avLst/>
          </a:prstGeom>
          <a:noFill/>
          <a:ln w="6350">
            <a:solidFill>
              <a:schemeClr val="accent1"/>
            </a:solidFill>
            <a:prstDash val="dash"/>
          </a:ln>
        </p:spPr>
        <p:txBody>
          <a:bodyPr wrap="square">
            <a:spAutoFit/>
          </a:bodyPr>
          <a:lstStyle/>
          <a:p>
            <a:pPr algn="just">
              <a:spcAft>
                <a:spcPts val="0"/>
              </a:spcAft>
            </a:pPr>
            <a:endParaRPr lang="en-US" altLang="ja-JP" sz="5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局・</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・区役所以外の組織で、本庁または事業所</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29218" y="3966591"/>
            <a:ext cx="114148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＜ひと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くち</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メモ＞</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33991" y="1201004"/>
            <a:ext cx="6688437" cy="504967"/>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総合</a:t>
            </a:r>
            <a:r>
              <a:rPr kumimoji="1" lang="ja-JP" altLang="en-US" sz="1200" b="1" dirty="0" smtClean="0">
                <a:latin typeface="HG丸ｺﾞｼｯｸM-PRO" panose="020F0600000000000000" pitchFamily="50" charset="-128"/>
                <a:ea typeface="HG丸ｺﾞｼｯｸM-PRO" panose="020F0600000000000000" pitchFamily="50" charset="-128"/>
              </a:rPr>
              <a:t>区のイメージをお持ちいただけるような案（概案）の作成にあたっての考え方</a:t>
            </a:r>
            <a:r>
              <a:rPr lang="ja-JP" altLang="en-US" sz="1200" b="1" dirty="0">
                <a:latin typeface="HG丸ｺﾞｼｯｸM-PRO" panose="020F0600000000000000" pitchFamily="50" charset="-128"/>
                <a:ea typeface="HG丸ｺﾞｼｯｸM-PRO" panose="020F0600000000000000" pitchFamily="50" charset="-128"/>
              </a:rPr>
              <a:t>に</a:t>
            </a:r>
            <a:r>
              <a:rPr lang="ja-JP" altLang="en-US" sz="1200" b="1" dirty="0" smtClean="0">
                <a:latin typeface="HG丸ｺﾞｼｯｸM-PRO" panose="020F0600000000000000" pitchFamily="50" charset="-128"/>
                <a:ea typeface="HG丸ｺﾞｼｯｸM-PRO" panose="020F0600000000000000" pitchFamily="50" charset="-128"/>
              </a:rPr>
              <a:t>ついてお示し</a:t>
            </a:r>
            <a:r>
              <a:rPr kumimoji="1" lang="ja-JP" altLang="en-US" sz="1200" b="1" dirty="0" smtClean="0">
                <a:latin typeface="HG丸ｺﾞｼｯｸM-PRO" panose="020F0600000000000000" pitchFamily="50" charset="-128"/>
                <a:ea typeface="HG丸ｺﾞｼｯｸM-PRO" panose="020F0600000000000000" pitchFamily="50" charset="-128"/>
              </a:rPr>
              <a:t>します。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729218" y="6755631"/>
            <a:ext cx="114148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＜ひと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くち</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メモ＞</a:t>
            </a: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314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33991" y="637087"/>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事務分担</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15992" y="5936949"/>
            <a:ext cx="5042318" cy="32772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04024" y="8712944"/>
            <a:ext cx="5525132" cy="1008112"/>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ja-JP" altLang="en-US" sz="1050" dirty="0">
              <a:solidFill>
                <a:schemeClr val="tx1"/>
              </a:solidFill>
            </a:endParaRPr>
          </a:p>
        </p:txBody>
      </p:sp>
      <p:sp>
        <p:nvSpPr>
          <p:cNvPr id="12" name="正方形/長方形 11"/>
          <p:cNvSpPr/>
          <p:nvPr/>
        </p:nvSpPr>
        <p:spPr>
          <a:xfrm>
            <a:off x="-27384" y="1797223"/>
            <a:ext cx="5042318" cy="32772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事務レベル（案）の設定</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478554269"/>
              </p:ext>
            </p:extLst>
          </p:nvPr>
        </p:nvGraphicFramePr>
        <p:xfrm>
          <a:off x="147644" y="2146713"/>
          <a:ext cx="6570750" cy="1237639"/>
        </p:xfrm>
        <a:graphic>
          <a:graphicData uri="http://schemas.openxmlformats.org/drawingml/2006/table">
            <a:tbl>
              <a:tblPr firstRow="1" bandRow="1">
                <a:effectLst/>
                <a:tableStyleId>{5C22544A-7EE6-4342-B048-85BDC9FD1C3A}</a:tableStyleId>
              </a:tblPr>
              <a:tblGrid>
                <a:gridCol w="2190250"/>
                <a:gridCol w="2190250"/>
                <a:gridCol w="2190250"/>
              </a:tblGrid>
              <a:tr h="2819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Ａ案</a:t>
                      </a:r>
                      <a:r>
                        <a:rPr kumimoji="1" lang="ja-JP" altLang="en-US" sz="1200" b="1" kern="1200" dirty="0" smtClean="0">
                          <a:solidFill>
                            <a:schemeClr val="tx1"/>
                          </a:solidFill>
                          <a:latin typeface="+mn-lt"/>
                          <a:ea typeface="+mn-ea"/>
                          <a:cs typeface="+mn-cs"/>
                        </a:rPr>
                        <a:t>　（現行事務＋限定事務）</a:t>
                      </a:r>
                      <a:endParaRPr kumimoji="1" lang="ja-JP" altLang="en-US" sz="1200" b="1" kern="1200" dirty="0">
                        <a:solidFill>
                          <a:schemeClr val="tx1"/>
                        </a:solidFill>
                        <a:latin typeface="+mn-lt"/>
                        <a:ea typeface="+mn-ea"/>
                        <a:cs typeface="+mn-cs"/>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Ｂ案　（一般市並み事務）</a:t>
                      </a:r>
                      <a:endParaRPr kumimoji="1" lang="ja-JP" altLang="en-US" sz="1200" b="1"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Ｃ案　（中核市並み事務）</a:t>
                      </a:r>
                      <a:endParaRPr kumimoji="1" lang="ja-JP" altLang="en-US" sz="1200" b="1" dirty="0">
                        <a:solidFill>
                          <a:schemeClr val="tx1"/>
                        </a:solidFill>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5646">
                <a:tc>
                  <a:txBody>
                    <a:bodyPr/>
                    <a:lstStyle/>
                    <a:p>
                      <a:r>
                        <a:rPr kumimoji="1" lang="ja-JP" altLang="en-US" sz="1100" b="0" kern="1200" dirty="0" smtClean="0">
                          <a:solidFill>
                            <a:schemeClr val="tx1"/>
                          </a:solidFill>
                          <a:latin typeface="+mn-ea"/>
                          <a:ea typeface="+mn-ea"/>
                          <a:cs typeface="+mn-cs"/>
                        </a:rPr>
                        <a:t>現在の行政区事務に加え、</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・市民協働に適した事務</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・地域の特色を活かした事務</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・きめ細かい地域づくりに資する</a:t>
                      </a:r>
                      <a:endParaRPr kumimoji="1" lang="en-US" altLang="ja-JP" sz="1100" b="0" kern="1200" dirty="0" smtClean="0">
                        <a:solidFill>
                          <a:schemeClr val="tx1"/>
                        </a:solidFill>
                        <a:latin typeface="+mn-ea"/>
                        <a:ea typeface="+mn-ea"/>
                        <a:cs typeface="+mn-cs"/>
                      </a:endParaRPr>
                    </a:p>
                    <a:p>
                      <a:r>
                        <a:rPr kumimoji="1" lang="ja-JP" altLang="en-US" sz="1100" b="0" kern="1200" baseline="0" dirty="0" smtClean="0">
                          <a:solidFill>
                            <a:schemeClr val="tx1"/>
                          </a:solidFill>
                          <a:latin typeface="+mn-ea"/>
                          <a:ea typeface="+mn-ea"/>
                          <a:cs typeface="+mn-cs"/>
                        </a:rPr>
                        <a:t> </a:t>
                      </a:r>
                      <a:r>
                        <a:rPr kumimoji="1" lang="ja-JP" altLang="en-US" sz="1100" b="0" kern="1200" dirty="0" smtClean="0">
                          <a:solidFill>
                            <a:schemeClr val="tx1"/>
                          </a:solidFill>
                          <a:latin typeface="+mn-ea"/>
                          <a:ea typeface="+mn-ea"/>
                          <a:cs typeface="+mn-cs"/>
                        </a:rPr>
                        <a:t>事務</a:t>
                      </a:r>
                      <a:endParaRPr kumimoji="1" lang="en-US" altLang="ja-JP" sz="1100" b="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dirty="0" smtClean="0">
                          <a:solidFill>
                            <a:schemeClr val="tx1"/>
                          </a:solidFill>
                          <a:latin typeface="+mn-ea"/>
                          <a:ea typeface="+mn-ea"/>
                          <a:cs typeface="+mn-cs"/>
                        </a:rPr>
                        <a:t>一般市の事務をベースに</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・直接住民を対象とする事務を</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　中心に</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住民生活と密接に関わる事務</a:t>
                      </a:r>
                      <a:endParaRPr kumimoji="1" lang="en-US" altLang="ja-JP" sz="1100" b="0" kern="1200" dirty="0" smtClean="0">
                        <a:solidFill>
                          <a:schemeClr val="tx1"/>
                        </a:solidFill>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kern="1200" dirty="0" smtClean="0">
                          <a:solidFill>
                            <a:schemeClr val="tx1"/>
                          </a:solidFill>
                          <a:latin typeface="+mn-ea"/>
                          <a:ea typeface="+mn-ea"/>
                          <a:cs typeface="+mn-cs"/>
                        </a:rPr>
                        <a:t>中核市の事務をベースに</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・事業者を対象とする事務や専門</a:t>
                      </a:r>
                      <a:endParaRPr kumimoji="1" lang="en-US" altLang="ja-JP" sz="1100" b="0" kern="1200" dirty="0" smtClean="0">
                        <a:solidFill>
                          <a:schemeClr val="tx1"/>
                        </a:solidFill>
                        <a:latin typeface="+mn-ea"/>
                        <a:ea typeface="+mn-ea"/>
                        <a:cs typeface="+mn-cs"/>
                      </a:endParaRPr>
                    </a:p>
                    <a:p>
                      <a:r>
                        <a:rPr kumimoji="1" lang="en-US" altLang="ja-JP" sz="1100" b="0" kern="1200" dirty="0" smtClean="0">
                          <a:solidFill>
                            <a:schemeClr val="tx1"/>
                          </a:solidFill>
                          <a:latin typeface="+mn-ea"/>
                          <a:ea typeface="+mn-ea"/>
                          <a:cs typeface="+mn-cs"/>
                        </a:rPr>
                        <a:t>  </a:t>
                      </a:r>
                      <a:r>
                        <a:rPr kumimoji="1" lang="ja-JP" altLang="en-US" sz="1100" b="0" kern="1200" dirty="0" smtClean="0">
                          <a:solidFill>
                            <a:schemeClr val="tx1"/>
                          </a:solidFill>
                          <a:latin typeface="+mn-ea"/>
                          <a:ea typeface="+mn-ea"/>
                          <a:cs typeface="+mn-cs"/>
                        </a:rPr>
                        <a:t>性の高い事務を中心に</a:t>
                      </a:r>
                      <a:endParaRPr kumimoji="1" lang="en-US" altLang="ja-JP" sz="1100" b="0" kern="1200" dirty="0" smtClean="0">
                        <a:solidFill>
                          <a:schemeClr val="tx1"/>
                        </a:solidFill>
                        <a:latin typeface="+mn-ea"/>
                        <a:ea typeface="+mn-ea"/>
                        <a:cs typeface="+mn-cs"/>
                      </a:endParaRPr>
                    </a:p>
                    <a:p>
                      <a:pPr algn="l"/>
                      <a:r>
                        <a:rPr kumimoji="1" lang="ja-JP" altLang="en-US" sz="1100" b="0" kern="1200" dirty="0" smtClean="0">
                          <a:solidFill>
                            <a:schemeClr val="tx1"/>
                          </a:solidFill>
                          <a:latin typeface="+mn-ea"/>
                          <a:ea typeface="+mn-ea"/>
                          <a:cs typeface="+mn-cs"/>
                        </a:rPr>
                        <a:t>地域の実情や住民ニーズを踏まえた施策展開が求められる事務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角丸四角形 17"/>
          <p:cNvSpPr/>
          <p:nvPr/>
        </p:nvSpPr>
        <p:spPr>
          <a:xfrm>
            <a:off x="2524453" y="5007432"/>
            <a:ext cx="1351731" cy="1054231"/>
          </a:xfrm>
          <a:prstGeom prst="roundRect">
            <a:avLst>
              <a:gd name="adj" fmla="val 9632"/>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471066" y="5558064"/>
            <a:ext cx="1440159" cy="27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現行</a:t>
            </a:r>
            <a:r>
              <a:rPr lang="ja-JP" altLang="en-US" sz="1200" b="1" dirty="0" smtClean="0">
                <a:solidFill>
                  <a:schemeClr val="tx1"/>
                </a:solidFill>
              </a:rPr>
              <a:t>事務</a:t>
            </a:r>
            <a:endParaRPr lang="en-US" altLang="ja-JP" sz="1200" b="1" dirty="0" smtClean="0">
              <a:solidFill>
                <a:schemeClr val="tx1"/>
              </a:solidFill>
            </a:endParaRPr>
          </a:p>
          <a:p>
            <a:pPr algn="ctr"/>
            <a:r>
              <a:rPr lang="ja-JP" altLang="en-US" sz="1200" b="1" dirty="0" smtClean="0">
                <a:solidFill>
                  <a:schemeClr val="tx1"/>
                </a:solidFill>
              </a:rPr>
              <a:t>＋限定事務</a:t>
            </a:r>
            <a:endParaRPr lang="en-US" altLang="ja-JP" sz="1200" b="1" dirty="0" smtClean="0">
              <a:solidFill>
                <a:schemeClr val="tx1"/>
              </a:solidFill>
            </a:endParaRPr>
          </a:p>
        </p:txBody>
      </p:sp>
      <p:sp>
        <p:nvSpPr>
          <p:cNvPr id="20" name="角丸四角形 19"/>
          <p:cNvSpPr/>
          <p:nvPr/>
        </p:nvSpPr>
        <p:spPr>
          <a:xfrm>
            <a:off x="5366664" y="4810836"/>
            <a:ext cx="1351731" cy="1232155"/>
          </a:xfrm>
          <a:prstGeom prst="roundRect">
            <a:avLst>
              <a:gd name="adj" fmla="val 909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378660" y="5480874"/>
            <a:ext cx="1440159" cy="27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中核市並み事務</a:t>
            </a:r>
            <a:endParaRPr lang="en-US" altLang="ja-JP" sz="1200" b="1" dirty="0" smtClean="0">
              <a:solidFill>
                <a:schemeClr val="tx1"/>
              </a:solidFill>
            </a:endParaRPr>
          </a:p>
        </p:txBody>
      </p:sp>
      <p:sp>
        <p:nvSpPr>
          <p:cNvPr id="22" name="角丸四角形 21"/>
          <p:cNvSpPr/>
          <p:nvPr/>
        </p:nvSpPr>
        <p:spPr>
          <a:xfrm>
            <a:off x="3938584" y="4892722"/>
            <a:ext cx="1351731" cy="1167915"/>
          </a:xfrm>
          <a:prstGeom prst="roundRect">
            <a:avLst>
              <a:gd name="adj" fmla="val 11797"/>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515878" y="4234573"/>
            <a:ext cx="1040200" cy="5284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115300" y="4234573"/>
            <a:ext cx="1040200" cy="624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75140" y="4234573"/>
            <a:ext cx="1040200" cy="7372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675140" y="5054935"/>
            <a:ext cx="1046340" cy="3095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128274" y="4947313"/>
            <a:ext cx="1046340" cy="4171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517232" y="4865427"/>
            <a:ext cx="1046340" cy="4990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927727" y="5471404"/>
            <a:ext cx="1440159" cy="27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rPr>
              <a:t>一般</a:t>
            </a:r>
            <a:r>
              <a:rPr lang="ja-JP" altLang="en-US" sz="1200" b="1" dirty="0" smtClean="0">
                <a:solidFill>
                  <a:schemeClr val="tx1"/>
                </a:solidFill>
              </a:rPr>
              <a:t>市並み事務</a:t>
            </a:r>
            <a:endParaRPr lang="en-US" altLang="ja-JP" sz="1200" b="1" dirty="0" smtClean="0">
              <a:solidFill>
                <a:schemeClr val="tx1"/>
              </a:solidFill>
            </a:endParaRPr>
          </a:p>
        </p:txBody>
      </p:sp>
      <p:sp>
        <p:nvSpPr>
          <p:cNvPr id="30" name="正方形/長方形 29"/>
          <p:cNvSpPr/>
          <p:nvPr/>
        </p:nvSpPr>
        <p:spPr>
          <a:xfrm>
            <a:off x="1018956" y="4692105"/>
            <a:ext cx="397178" cy="1009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31" name="正方形/長方形 30"/>
          <p:cNvSpPr/>
          <p:nvPr/>
        </p:nvSpPr>
        <p:spPr>
          <a:xfrm rot="16200000">
            <a:off x="1093912" y="4907902"/>
            <a:ext cx="544908" cy="1187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32" name="右矢印 31"/>
          <p:cNvSpPr/>
          <p:nvPr/>
        </p:nvSpPr>
        <p:spPr>
          <a:xfrm>
            <a:off x="1134355" y="4341284"/>
            <a:ext cx="1336712" cy="22293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右矢印 32"/>
          <p:cNvSpPr/>
          <p:nvPr/>
        </p:nvSpPr>
        <p:spPr>
          <a:xfrm>
            <a:off x="1134355" y="5148218"/>
            <a:ext cx="1336712" cy="23074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正方形/長方形 33"/>
          <p:cNvSpPr/>
          <p:nvPr/>
        </p:nvSpPr>
        <p:spPr>
          <a:xfrm>
            <a:off x="1378996" y="4594613"/>
            <a:ext cx="1516963" cy="301081"/>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endParaRPr kumimoji="1" lang="en-US" altLang="ja-JP" sz="1050" dirty="0" smtClean="0">
              <a:solidFill>
                <a:schemeClr val="tx1"/>
              </a:solidFill>
              <a:latin typeface="+mn-ea"/>
            </a:endParaRPr>
          </a:p>
          <a:p>
            <a:r>
              <a:rPr lang="ja-JP" altLang="en-US" sz="1200" b="1" dirty="0">
                <a:solidFill>
                  <a:schemeClr val="tx1"/>
                </a:solidFill>
                <a:latin typeface="+mn-ea"/>
              </a:rPr>
              <a:t>②</a:t>
            </a:r>
            <a:endParaRPr lang="en-US" altLang="ja-JP" sz="1200" b="1" dirty="0">
              <a:solidFill>
                <a:schemeClr val="tx1"/>
              </a:solidFill>
              <a:latin typeface="+mn-ea"/>
            </a:endParaRPr>
          </a:p>
          <a:p>
            <a:r>
              <a:rPr lang="ja-JP" altLang="en-US" sz="1200" b="1" dirty="0">
                <a:solidFill>
                  <a:schemeClr val="tx1"/>
                </a:solidFill>
                <a:latin typeface="+mn-ea"/>
              </a:rPr>
              <a:t>局</a:t>
            </a:r>
            <a:r>
              <a:rPr lang="ja-JP" altLang="en-US" sz="1200" b="1" dirty="0" smtClean="0">
                <a:solidFill>
                  <a:schemeClr val="tx1"/>
                </a:solidFill>
                <a:latin typeface="+mn-ea"/>
              </a:rPr>
              <a:t>から</a:t>
            </a:r>
            <a:endParaRPr lang="en-US" altLang="ja-JP" sz="1200" b="1" dirty="0" smtClean="0">
              <a:solidFill>
                <a:schemeClr val="tx1"/>
              </a:solidFill>
              <a:latin typeface="+mn-ea"/>
            </a:endParaRPr>
          </a:p>
          <a:p>
            <a:r>
              <a:rPr lang="ja-JP" altLang="en-US" sz="1200" b="1" dirty="0" smtClean="0">
                <a:solidFill>
                  <a:schemeClr val="tx1"/>
                </a:solidFill>
                <a:latin typeface="+mn-ea"/>
              </a:rPr>
              <a:t>総合</a:t>
            </a:r>
            <a:r>
              <a:rPr lang="ja-JP" altLang="en-US" sz="1200" b="1" dirty="0">
                <a:solidFill>
                  <a:schemeClr val="tx1"/>
                </a:solidFill>
                <a:latin typeface="+mn-ea"/>
              </a:rPr>
              <a:t>区</a:t>
            </a:r>
            <a:r>
              <a:rPr lang="ja-JP" altLang="en-US" sz="1200" b="1" dirty="0" smtClean="0">
                <a:solidFill>
                  <a:schemeClr val="tx1"/>
                </a:solidFill>
                <a:latin typeface="+mn-ea"/>
              </a:rPr>
              <a:t>へ移管</a:t>
            </a:r>
            <a:endParaRPr lang="en-US" altLang="ja-JP" sz="1200" b="1" dirty="0">
              <a:solidFill>
                <a:schemeClr val="tx1"/>
              </a:solidFill>
              <a:latin typeface="+mn-ea"/>
            </a:endParaRPr>
          </a:p>
        </p:txBody>
      </p:sp>
      <p:sp>
        <p:nvSpPr>
          <p:cNvPr id="35" name="正方形/長方形 34"/>
          <p:cNvSpPr/>
          <p:nvPr/>
        </p:nvSpPr>
        <p:spPr>
          <a:xfrm>
            <a:off x="1176305" y="5293791"/>
            <a:ext cx="1252811" cy="306230"/>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ja-JP" altLang="en-US" sz="1200" b="1" dirty="0" smtClean="0">
                <a:solidFill>
                  <a:schemeClr val="tx1"/>
                </a:solidFill>
                <a:latin typeface="+mn-ea"/>
              </a:rPr>
              <a:t>③総合</a:t>
            </a:r>
            <a:r>
              <a:rPr lang="ja-JP" altLang="en-US" sz="1200" b="1" dirty="0">
                <a:solidFill>
                  <a:schemeClr val="tx1"/>
                </a:solidFill>
                <a:latin typeface="+mn-ea"/>
              </a:rPr>
              <a:t>区で実施</a:t>
            </a:r>
            <a:endParaRPr lang="en-US" altLang="ja-JP" sz="1200" b="1" dirty="0">
              <a:solidFill>
                <a:schemeClr val="tx1"/>
              </a:solidFill>
              <a:latin typeface="+mn-ea"/>
            </a:endParaRPr>
          </a:p>
        </p:txBody>
      </p:sp>
      <p:sp>
        <p:nvSpPr>
          <p:cNvPr id="36" name="正方形/長方形 35"/>
          <p:cNvSpPr/>
          <p:nvPr/>
        </p:nvSpPr>
        <p:spPr>
          <a:xfrm>
            <a:off x="116632" y="4234573"/>
            <a:ext cx="1046340" cy="8203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16632" y="5148218"/>
            <a:ext cx="1046340" cy="2162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261522" y="4130960"/>
            <a:ext cx="1315258" cy="238699"/>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kumimoji="1" lang="ja-JP" altLang="en-US" sz="1200" b="1" dirty="0" smtClean="0">
                <a:solidFill>
                  <a:schemeClr val="tx1"/>
                </a:solidFill>
                <a:latin typeface="+mn-ea"/>
              </a:rPr>
              <a:t>①局</a:t>
            </a:r>
            <a:r>
              <a:rPr kumimoji="1" lang="ja-JP" altLang="en-US" sz="1200" b="1" dirty="0">
                <a:solidFill>
                  <a:schemeClr val="tx1"/>
                </a:solidFill>
                <a:latin typeface="+mn-ea"/>
              </a:rPr>
              <a:t>で</a:t>
            </a:r>
            <a:r>
              <a:rPr kumimoji="1" lang="ja-JP" altLang="en-US" sz="1200" b="1" dirty="0" smtClean="0">
                <a:solidFill>
                  <a:schemeClr val="tx1"/>
                </a:solidFill>
                <a:latin typeface="+mn-ea"/>
              </a:rPr>
              <a:t>実施</a:t>
            </a:r>
            <a:endParaRPr kumimoji="1" lang="ja-JP" altLang="en-US" sz="1200" b="1" dirty="0">
              <a:solidFill>
                <a:schemeClr val="tx1"/>
              </a:solidFill>
              <a:latin typeface="+mn-ea"/>
            </a:endParaRPr>
          </a:p>
        </p:txBody>
      </p:sp>
      <p:sp>
        <p:nvSpPr>
          <p:cNvPr id="39" name="正方形/長方形 38"/>
          <p:cNvSpPr/>
          <p:nvPr/>
        </p:nvSpPr>
        <p:spPr>
          <a:xfrm>
            <a:off x="170642" y="3945753"/>
            <a:ext cx="1014235" cy="28888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ja-JP" altLang="en-US" sz="1200" b="1" dirty="0" smtClean="0">
                <a:solidFill>
                  <a:schemeClr val="tx1"/>
                </a:solidFill>
                <a:latin typeface="+mn-ea"/>
              </a:rPr>
              <a:t>＜現行＞</a:t>
            </a:r>
            <a:endParaRPr kumimoji="1" lang="ja-JP" altLang="en-US" sz="1200" b="1" dirty="0">
              <a:solidFill>
                <a:schemeClr val="tx1"/>
              </a:solidFill>
              <a:latin typeface="+mn-ea"/>
            </a:endParaRPr>
          </a:p>
        </p:txBody>
      </p:sp>
      <p:sp>
        <p:nvSpPr>
          <p:cNvPr id="40" name="正方形/長方形 39"/>
          <p:cNvSpPr/>
          <p:nvPr/>
        </p:nvSpPr>
        <p:spPr>
          <a:xfrm>
            <a:off x="-6824" y="3633449"/>
            <a:ext cx="5042318" cy="327723"/>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ctr"/>
          <a:lstStyle/>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局</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と総合区の事務の分担</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矢印コネクタ 40"/>
          <p:cNvCxnSpPr/>
          <p:nvPr/>
        </p:nvCxnSpPr>
        <p:spPr>
          <a:xfrm flipV="1">
            <a:off x="3169082" y="5280565"/>
            <a:ext cx="0" cy="2003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601804" y="5909380"/>
            <a:ext cx="1197028" cy="283297"/>
          </a:xfrm>
          <a:prstGeom prst="ellipse">
            <a:avLst/>
          </a:prstGeom>
          <a:solidFill>
            <a:schemeClr val="tx2">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t>Ａ案</a:t>
            </a:r>
            <a:endParaRPr kumimoji="1" lang="ja-JP" altLang="en-US" b="1" dirty="0"/>
          </a:p>
        </p:txBody>
      </p:sp>
      <p:sp>
        <p:nvSpPr>
          <p:cNvPr id="45" name="円/楕円 44"/>
          <p:cNvSpPr/>
          <p:nvPr/>
        </p:nvSpPr>
        <p:spPr>
          <a:xfrm>
            <a:off x="4044047" y="5909380"/>
            <a:ext cx="1197028" cy="283297"/>
          </a:xfrm>
          <a:prstGeom prst="ellipse">
            <a:avLst/>
          </a:prstGeom>
          <a:solidFill>
            <a:schemeClr val="tx2">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Ｂ</a:t>
            </a:r>
            <a:r>
              <a:rPr lang="ja-JP" altLang="en-US" b="1" dirty="0" smtClean="0"/>
              <a:t>案</a:t>
            </a:r>
            <a:endParaRPr kumimoji="1" lang="ja-JP" altLang="en-US" b="1" dirty="0"/>
          </a:p>
        </p:txBody>
      </p:sp>
      <p:sp>
        <p:nvSpPr>
          <p:cNvPr id="46" name="円/楕円 45"/>
          <p:cNvSpPr/>
          <p:nvPr/>
        </p:nvSpPr>
        <p:spPr>
          <a:xfrm>
            <a:off x="5467669" y="5909380"/>
            <a:ext cx="1197028" cy="283297"/>
          </a:xfrm>
          <a:prstGeom prst="ellipse">
            <a:avLst/>
          </a:prstGeom>
          <a:solidFill>
            <a:schemeClr val="tx2">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t>Ｃ案</a:t>
            </a:r>
            <a:endParaRPr kumimoji="1" lang="ja-JP" altLang="en-US" b="1" dirty="0"/>
          </a:p>
        </p:txBody>
      </p:sp>
      <p:cxnSp>
        <p:nvCxnSpPr>
          <p:cNvPr id="67" name="直線矢印コネクタ 66"/>
          <p:cNvCxnSpPr/>
          <p:nvPr/>
        </p:nvCxnSpPr>
        <p:spPr>
          <a:xfrm flipV="1">
            <a:off x="4651444" y="5280565"/>
            <a:ext cx="0" cy="2003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6040402" y="5280565"/>
            <a:ext cx="0" cy="2003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986836505"/>
              </p:ext>
            </p:extLst>
          </p:nvPr>
        </p:nvGraphicFramePr>
        <p:xfrm>
          <a:off x="219704" y="6336680"/>
          <a:ext cx="6444992" cy="3169920"/>
        </p:xfrm>
        <a:graphic>
          <a:graphicData uri="http://schemas.openxmlformats.org/drawingml/2006/table">
            <a:tbl>
              <a:tblPr firstRow="1" bandRow="1">
                <a:tableStyleId>{16D9F66E-5EB9-4882-86FB-DCBF35E3C3E4}</a:tableStyleId>
              </a:tblPr>
              <a:tblGrid>
                <a:gridCol w="833032"/>
                <a:gridCol w="4752528"/>
                <a:gridCol w="859432"/>
              </a:tblGrid>
              <a:tr h="1224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局で実施</a:t>
                      </a:r>
                    </a:p>
                    <a:p>
                      <a:pPr algn="l"/>
                      <a:endParaRPr kumimoji="1" lang="ja-JP" altLang="en-US" sz="1100" dirty="0"/>
                    </a:p>
                  </a:txBody>
                  <a:tcPr anchor="ctr">
                    <a:solidFill>
                      <a:schemeClr val="bg1"/>
                    </a:solidFill>
                  </a:tcPr>
                </a:tc>
                <a:tc>
                  <a:txBody>
                    <a:bodyPr/>
                    <a:lstStyle/>
                    <a:p>
                      <a:r>
                        <a:rPr kumimoji="1" lang="ja-JP" altLang="en-US" sz="1100" b="0" kern="1200" dirty="0" smtClean="0">
                          <a:solidFill>
                            <a:schemeClr val="tx1"/>
                          </a:solidFill>
                          <a:latin typeface="+mn-ea"/>
                          <a:ea typeface="+mn-ea"/>
                          <a:cs typeface="+mn-cs"/>
                        </a:rPr>
                        <a:t>○１つの自治体として実施する事務</a:t>
                      </a:r>
                      <a:endParaRPr kumimoji="1" lang="en-US" altLang="ja-JP" sz="1100" b="0" kern="1200" dirty="0" smtClean="0">
                        <a:solidFill>
                          <a:schemeClr val="tx1"/>
                        </a:solidFill>
                        <a:latin typeface="+mn-ea"/>
                        <a:ea typeface="+mn-ea"/>
                        <a:cs typeface="+mn-cs"/>
                      </a:endParaRPr>
                    </a:p>
                    <a:p>
                      <a:r>
                        <a:rPr kumimoji="1" lang="ja-JP" altLang="en-US" sz="1100" b="0" kern="1200" dirty="0" smtClean="0">
                          <a:solidFill>
                            <a:schemeClr val="tx1"/>
                          </a:solidFill>
                          <a:latin typeface="+mn-ea"/>
                          <a:ea typeface="+mn-ea"/>
                          <a:cs typeface="+mn-cs"/>
                        </a:rPr>
                        <a:t>　 　 </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cs typeface="+mn-cs"/>
                        </a:rPr>
                        <a:t>（例：市長のみが権限を有する条例・予算）</a:t>
                      </a:r>
                    </a:p>
                    <a:p>
                      <a:endParaRPr kumimoji="1" lang="ja-JP" altLang="en-US" sz="800" b="0" dirty="0" smtClean="0"/>
                    </a:p>
                    <a:p>
                      <a:r>
                        <a:rPr kumimoji="1" lang="ja-JP" altLang="en-US" sz="1100" b="0" dirty="0" smtClean="0"/>
                        <a:t>○市域全体の観点から実施すべき事務</a:t>
                      </a:r>
                    </a:p>
                    <a:p>
                      <a:r>
                        <a:rPr kumimoji="1" lang="ja-JP" altLang="en-US" sz="1100" b="0" dirty="0" smtClean="0"/>
                        <a:t>　　　</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cs typeface="+mn-cs"/>
                        </a:rPr>
                        <a:t>（例：成長戦略、広域的な交通基盤の整備）</a:t>
                      </a:r>
                    </a:p>
                    <a:p>
                      <a:endParaRPr kumimoji="1" lang="ja-JP" altLang="en-US" sz="800" b="0" dirty="0" smtClean="0"/>
                    </a:p>
                    <a:p>
                      <a:r>
                        <a:rPr kumimoji="1" lang="ja-JP" altLang="en-US" sz="1100" b="0" dirty="0" smtClean="0"/>
                        <a:t>○住民サービスの統一性・一体性が求められる事務</a:t>
                      </a:r>
                    </a:p>
                    <a:p>
                      <a:r>
                        <a:rPr kumimoji="1" lang="ja-JP" altLang="en-US" sz="1100" b="0" dirty="0" smtClean="0"/>
                        <a:t>　　　</a:t>
                      </a:r>
                      <a:r>
                        <a:rPr kumimoji="1" lang="ja-JP" altLang="en-US" sz="1000" b="0" kern="1200" dirty="0" smtClean="0">
                          <a:solidFill>
                            <a:schemeClr val="tx1"/>
                          </a:solidFill>
                          <a:latin typeface="HG丸ｺﾞｼｯｸM-PRO" panose="020F0600000000000000" pitchFamily="50" charset="-128"/>
                          <a:ea typeface="HG丸ｺﾞｼｯｸM-PRO" panose="020F0600000000000000" pitchFamily="50" charset="-128"/>
                          <a:cs typeface="+mn-cs"/>
                        </a:rPr>
                        <a:t>（例：国民健康保険、許可基準、市内１か所施設の管理）</a:t>
                      </a:r>
                    </a:p>
                  </a:txBody>
                  <a:tcPr>
                    <a:solidFill>
                      <a:schemeClr val="bg1"/>
                    </a:solidFill>
                  </a:tcPr>
                </a:tc>
                <a:tc>
                  <a:txBody>
                    <a:bodyPr/>
                    <a:lstStyle/>
                    <a:p>
                      <a:pPr algn="l"/>
                      <a:endParaRPr kumimoji="1" lang="en-US" altLang="ja-JP" sz="1100" kern="1200" dirty="0" smtClean="0">
                        <a:solidFill>
                          <a:schemeClr val="tx1"/>
                        </a:solidFill>
                        <a:latin typeface="+mn-ea"/>
                        <a:ea typeface="+mn-ea"/>
                        <a:cs typeface="+mn-cs"/>
                      </a:endParaRPr>
                    </a:p>
                    <a:p>
                      <a:pPr algn="l"/>
                      <a:endParaRPr kumimoji="1" lang="en-US" altLang="ja-JP" sz="1100" kern="1200" dirty="0" smtClean="0">
                        <a:solidFill>
                          <a:schemeClr val="tx1"/>
                        </a:solidFill>
                        <a:latin typeface="+mn-ea"/>
                        <a:ea typeface="+mn-ea"/>
                        <a:cs typeface="+mn-cs"/>
                      </a:endParaRPr>
                    </a:p>
                    <a:p>
                      <a:pPr algn="l"/>
                      <a:endParaRPr kumimoji="1" lang="en-US" altLang="ja-JP" sz="1100" kern="1200" dirty="0" smtClean="0">
                        <a:solidFill>
                          <a:schemeClr val="tx1"/>
                        </a:solidFill>
                        <a:latin typeface="+mn-ea"/>
                        <a:ea typeface="+mn-ea"/>
                        <a:cs typeface="+mn-cs"/>
                      </a:endParaRPr>
                    </a:p>
                    <a:p>
                      <a:pPr algn="l"/>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100" b="0" kern="1200" dirty="0" smtClean="0">
                        <a:solidFill>
                          <a:schemeClr val="tx1"/>
                        </a:solidFill>
                        <a:latin typeface="+mn-ea"/>
                        <a:ea typeface="+mn-ea"/>
                        <a:cs typeface="+mn-cs"/>
                      </a:endParaRPr>
                    </a:p>
                    <a:p>
                      <a:pPr algn="l"/>
                      <a:r>
                        <a:rPr kumimoji="1" lang="ja-JP" altLang="en-US" sz="1100" b="0" kern="1200" dirty="0" smtClean="0">
                          <a:solidFill>
                            <a:schemeClr val="tx1"/>
                          </a:solidFill>
                          <a:latin typeface="+mn-ea"/>
                          <a:ea typeface="+mn-ea"/>
                          <a:cs typeface="+mn-cs"/>
                        </a:rPr>
                        <a:t>（Ｐ</a:t>
                      </a:r>
                      <a:r>
                        <a:rPr kumimoji="1" lang="en-US" altLang="ja-JP" sz="1100" b="0" kern="1200" dirty="0" smtClean="0">
                          <a:solidFill>
                            <a:schemeClr val="tx1"/>
                          </a:solidFill>
                          <a:latin typeface="+mn-ea"/>
                          <a:ea typeface="+mn-ea"/>
                          <a:cs typeface="+mn-cs"/>
                        </a:rPr>
                        <a:t>24</a:t>
                      </a:r>
                      <a:r>
                        <a:rPr kumimoji="1" lang="ja-JP" altLang="en-US" sz="1100" b="0" kern="1200" dirty="0" smtClean="0">
                          <a:solidFill>
                            <a:schemeClr val="tx1"/>
                          </a:solidFill>
                          <a:latin typeface="+mn-ea"/>
                          <a:ea typeface="+mn-ea"/>
                          <a:cs typeface="+mn-cs"/>
                        </a:rPr>
                        <a:t>）</a:t>
                      </a:r>
                      <a:endParaRPr kumimoji="1" lang="en-US" altLang="ja-JP" sz="1100" b="0" kern="1200" dirty="0" smtClean="0">
                        <a:solidFill>
                          <a:schemeClr val="tx1"/>
                        </a:solidFill>
                        <a:latin typeface="+mn-ea"/>
                        <a:ea typeface="+mn-ea"/>
                        <a:cs typeface="+mn-cs"/>
                      </a:endParaRPr>
                    </a:p>
                    <a:p>
                      <a:pPr algn="l"/>
                      <a:r>
                        <a:rPr kumimoji="1" lang="ja-JP" altLang="en-US" sz="1100" b="0" kern="1200" dirty="0" smtClean="0">
                          <a:solidFill>
                            <a:schemeClr val="tx1"/>
                          </a:solidFill>
                          <a:latin typeface="+mn-ea"/>
                          <a:ea typeface="+mn-ea"/>
                          <a:cs typeface="+mn-cs"/>
                        </a:rPr>
                        <a:t>参照</a:t>
                      </a:r>
                    </a:p>
                  </a:txBody>
                  <a:tcPr anchor="ctr">
                    <a:solidFill>
                      <a:schemeClr val="bg1"/>
                    </a:solidFill>
                  </a:tcPr>
                </a:tc>
              </a:tr>
              <a:tr h="567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局から総合区へ移管</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rPr>
                        <a:t>○上記、事務レベル</a:t>
                      </a:r>
                      <a:r>
                        <a:rPr lang="en-US" altLang="ja-JP" sz="1100" dirty="0" smtClean="0">
                          <a:solidFill>
                            <a:schemeClr val="tx1"/>
                          </a:solidFill>
                          <a:latin typeface="+mn-ea"/>
                        </a:rPr>
                        <a:t>(</a:t>
                      </a:r>
                      <a:r>
                        <a:rPr lang="ja-JP" altLang="en-US" sz="1100" dirty="0" smtClean="0">
                          <a:solidFill>
                            <a:schemeClr val="tx1"/>
                          </a:solidFill>
                          <a:latin typeface="+mn-ea"/>
                        </a:rPr>
                        <a:t>案）の設定に沿った３案を作成</a:t>
                      </a:r>
                      <a:endParaRPr lang="en-US" altLang="ja-JP" sz="1100" dirty="0" smtClean="0">
                        <a:solidFill>
                          <a:schemeClr val="tx1"/>
                        </a:solidFill>
                        <a:latin typeface="+mn-ea"/>
                      </a:endParaRPr>
                    </a:p>
                  </a:txBody>
                  <a:tcPr anchor="ctr">
                    <a:solidFill>
                      <a:schemeClr val="bg1"/>
                    </a:solidFill>
                  </a:tcPr>
                </a:tc>
                <a:tc rowSpan="2">
                  <a:txBody>
                    <a:bodyPr/>
                    <a:lstStyle/>
                    <a:p>
                      <a:pPr algn="l"/>
                      <a:endParaRPr lang="en-US" altLang="ja-JP" sz="1100" dirty="0" smtClean="0">
                        <a:solidFill>
                          <a:schemeClr val="tx1"/>
                        </a:solidFill>
                        <a:latin typeface="+mn-ea"/>
                      </a:endParaRPr>
                    </a:p>
                    <a:p>
                      <a:pPr algn="l"/>
                      <a:endParaRPr lang="en-US" altLang="ja-JP" sz="1100" dirty="0" smtClean="0">
                        <a:solidFill>
                          <a:schemeClr val="tx1"/>
                        </a:solidFill>
                        <a:latin typeface="+mn-ea"/>
                      </a:endParaRPr>
                    </a:p>
                    <a:p>
                      <a:pPr algn="l"/>
                      <a:endParaRPr lang="en-US" altLang="ja-JP" sz="1100" dirty="0" smtClean="0">
                        <a:solidFill>
                          <a:schemeClr val="tx1"/>
                        </a:solidFill>
                        <a:latin typeface="+mn-ea"/>
                      </a:endParaRPr>
                    </a:p>
                    <a:p>
                      <a:pPr algn="l"/>
                      <a:r>
                        <a:rPr kumimoji="1" lang="ja-JP" altLang="en-US"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総合区の事務</a:t>
                      </a:r>
                      <a:endParaRPr kumimoji="1" lang="en-US" altLang="ja-JP" sz="11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100" dirty="0" smtClean="0">
                        <a:solidFill>
                          <a:schemeClr val="tx1"/>
                        </a:solidFill>
                        <a:latin typeface="+mn-ea"/>
                      </a:endParaRPr>
                    </a:p>
                    <a:p>
                      <a:pPr algn="l"/>
                      <a:r>
                        <a:rPr lang="ja-JP" altLang="en-US" sz="1100" dirty="0" smtClean="0">
                          <a:solidFill>
                            <a:schemeClr val="tx1"/>
                          </a:solidFill>
                          <a:latin typeface="+mn-ea"/>
                        </a:rPr>
                        <a:t>概案</a:t>
                      </a:r>
                      <a:endParaRPr lang="en-US" altLang="ja-JP" sz="1100" dirty="0" smtClean="0">
                        <a:solidFill>
                          <a:schemeClr val="tx1"/>
                        </a:solidFill>
                        <a:latin typeface="+mn-ea"/>
                      </a:endParaRPr>
                    </a:p>
                    <a:p>
                      <a:pPr algn="l"/>
                      <a:r>
                        <a:rPr lang="ja-JP" altLang="en-US" sz="1100" dirty="0" smtClean="0">
                          <a:solidFill>
                            <a:schemeClr val="tx1"/>
                          </a:solidFill>
                          <a:latin typeface="+mn-ea"/>
                        </a:rPr>
                        <a:t>（Ｐ</a:t>
                      </a:r>
                      <a:r>
                        <a:rPr lang="en-US" altLang="ja-JP" sz="1100" dirty="0" smtClean="0">
                          <a:solidFill>
                            <a:schemeClr val="tx1"/>
                          </a:solidFill>
                          <a:latin typeface="+mn-ea"/>
                        </a:rPr>
                        <a:t>17</a:t>
                      </a:r>
                      <a:r>
                        <a:rPr lang="ja-JP" altLang="en-US" sz="1100" dirty="0" smtClean="0">
                          <a:solidFill>
                            <a:schemeClr val="tx1"/>
                          </a:solidFill>
                          <a:latin typeface="+mn-ea"/>
                        </a:rPr>
                        <a:t>～</a:t>
                      </a:r>
                      <a:r>
                        <a:rPr lang="en-US" altLang="ja-JP" sz="1100" dirty="0" smtClean="0">
                          <a:solidFill>
                            <a:schemeClr val="tx1"/>
                          </a:solidFill>
                          <a:latin typeface="+mn-ea"/>
                        </a:rPr>
                        <a:t>22</a:t>
                      </a:r>
                      <a:r>
                        <a:rPr lang="ja-JP" altLang="en-US" sz="1100" dirty="0" smtClean="0">
                          <a:solidFill>
                            <a:schemeClr val="tx1"/>
                          </a:solidFill>
                          <a:latin typeface="+mn-ea"/>
                        </a:rPr>
                        <a:t>）</a:t>
                      </a:r>
                      <a:endParaRPr lang="en-US" altLang="ja-JP" sz="1100" dirty="0" smtClean="0">
                        <a:solidFill>
                          <a:schemeClr val="tx1"/>
                        </a:solidFill>
                        <a:latin typeface="+mn-ea"/>
                      </a:endParaRPr>
                    </a:p>
                    <a:p>
                      <a:pPr algn="l"/>
                      <a:r>
                        <a:rPr lang="ja-JP" altLang="en-US" sz="1100" dirty="0" smtClean="0">
                          <a:solidFill>
                            <a:schemeClr val="tx1"/>
                          </a:solidFill>
                          <a:latin typeface="+mn-ea"/>
                        </a:rPr>
                        <a:t>参照</a:t>
                      </a:r>
                    </a:p>
                  </a:txBody>
                  <a:tcPr anchor="ctr">
                    <a:solidFill>
                      <a:schemeClr val="bg1"/>
                    </a:solidFill>
                  </a:tcPr>
                </a:tc>
              </a:tr>
              <a:tr h="1197298">
                <a:tc>
                  <a:txBody>
                    <a:bodyPr/>
                    <a:lstStyle/>
                    <a:p>
                      <a:pPr algn="l"/>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総合区で実施</a:t>
                      </a:r>
                      <a:endParaRPr kumimoji="1" lang="ja-JP" altLang="en-US" sz="11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n-ea"/>
                        </a:rPr>
                        <a:t>○現在、区役所及び保健福祉センターで実施する事務</a:t>
                      </a:r>
                      <a:endParaRPr lang="en-US" altLang="ja-JP" sz="1100" dirty="0" smtClean="0">
                        <a:solidFill>
                          <a:schemeClr val="tx1"/>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400" dirty="0" smtClean="0">
                        <a:solidFill>
                          <a:schemeClr val="tx1"/>
                        </a:solidFill>
                        <a:latin typeface="+mn-ea"/>
                      </a:endParaRPr>
                    </a:p>
                    <a:p>
                      <a:r>
                        <a:rPr lang="ja-JP" altLang="en-US" sz="1000" dirty="0" smtClean="0">
                          <a:solidFill>
                            <a:schemeClr val="tx1"/>
                          </a:solidFill>
                        </a:rPr>
                        <a:t>　</a:t>
                      </a:r>
                      <a:r>
                        <a:rPr kumimoji="1" lang="ja-JP" altLang="en-US" sz="1000" kern="1200" dirty="0" smtClean="0">
                          <a:solidFill>
                            <a:schemeClr val="tx1"/>
                          </a:solidFill>
                          <a:latin typeface="HG丸ｺﾞｼｯｸM-PRO" panose="020F0600000000000000" pitchFamily="50" charset="-128"/>
                          <a:ea typeface="HG丸ｺﾞｼｯｸM-PRO" panose="020F0600000000000000" pitchFamily="50" charset="-128"/>
                          <a:cs typeface="+mn-cs"/>
                        </a:rPr>
                        <a:t>例：</a:t>
                      </a:r>
                      <a:endParaRPr kumimoji="1" lang="en-US" altLang="ja-JP" sz="10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r>
                        <a:rPr lang="ja-JP" altLang="en-US" sz="1000" dirty="0" smtClean="0">
                          <a:solidFill>
                            <a:schemeClr val="tx1"/>
                          </a:solidFill>
                        </a:rPr>
                        <a:t>　</a:t>
                      </a:r>
                      <a:r>
                        <a:rPr kumimoji="1" lang="ja-JP" altLang="en-US" sz="1000" kern="1200" dirty="0" smtClean="0">
                          <a:solidFill>
                            <a:schemeClr val="tx1"/>
                          </a:solidFill>
                          <a:latin typeface="HG丸ｺﾞｼｯｸM-PRO" panose="020F0600000000000000" pitchFamily="50" charset="-128"/>
                          <a:ea typeface="HG丸ｺﾞｼｯｸM-PRO" panose="020F0600000000000000" pitchFamily="50" charset="-128"/>
                          <a:cs typeface="+mn-cs"/>
                        </a:rPr>
                        <a:t>＜こども＞      保育所の入所決定、児童手当・こども医療費助成の申請受理等</a:t>
                      </a:r>
                      <a:endParaRPr kumimoji="1" lang="en-US" altLang="ja-JP" sz="10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r>
                        <a:rPr lang="ja-JP" altLang="en-US" sz="1000" dirty="0" smtClean="0">
                          <a:solidFill>
                            <a:schemeClr val="tx1"/>
                          </a:solidFill>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＜福祉＞         国民健康保険・国民年金の諸手続き、生活保護の申請受理等</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＜健康・保健＞予防接種、母子健康手帳の交付</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＜教育＞         就学事務、通学区域の指定</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＜住民生活＞   住民基本台帳、戸籍、印鑑登録証明</a:t>
                      </a:r>
                    </a:p>
                  </a:txBody>
                  <a:tcPr>
                    <a:solidFill>
                      <a:schemeClr val="bg1"/>
                    </a:solidFill>
                  </a:tcPr>
                </a:tc>
                <a:tc vMerge="1">
                  <a:txBody>
                    <a:bodyPr/>
                    <a:lstStyle/>
                    <a:p>
                      <a:endParaRPr kumimoji="1" lang="ja-JP" altLang="en-US" sz="1100" dirty="0"/>
                    </a:p>
                  </a:txBody>
                  <a:tcPr>
                    <a:solidFill>
                      <a:schemeClr val="bg1"/>
                    </a:solidFill>
                  </a:tcPr>
                </a:tc>
              </a:tr>
            </a:tbl>
          </a:graphicData>
        </a:graphic>
      </p:graphicFrame>
      <p:sp>
        <p:nvSpPr>
          <p:cNvPr id="49" name="角丸四角形 48"/>
          <p:cNvSpPr/>
          <p:nvPr/>
        </p:nvSpPr>
        <p:spPr>
          <a:xfrm>
            <a:off x="33991" y="1151193"/>
            <a:ext cx="6688437" cy="479199"/>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総合区では区役所が行う事務（仕事）を増やします。</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概案では、総合区の事務の範囲が異なる３つの案をお示しします。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5239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2311" y="644445"/>
            <a:ext cx="6813376" cy="3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solidFill>
                <a:schemeClr val="bg1"/>
              </a:solidFill>
              <a:latin typeface="ＭＳ Ｐゴシック"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31638479"/>
              </p:ext>
            </p:extLst>
          </p:nvPr>
        </p:nvGraphicFramePr>
        <p:xfrm>
          <a:off x="692696" y="6771798"/>
          <a:ext cx="5484911" cy="1036320"/>
        </p:xfrm>
        <a:graphic>
          <a:graphicData uri="http://schemas.openxmlformats.org/drawingml/2006/table">
            <a:tbl>
              <a:tblPr/>
              <a:tblGrid>
                <a:gridCol w="587138"/>
                <a:gridCol w="1632591"/>
                <a:gridCol w="1632591"/>
                <a:gridCol w="1632591"/>
              </a:tblGrid>
              <a:tr h="227009">
                <a:tc>
                  <a:txBody>
                    <a:bodyPr/>
                    <a:lstStyle/>
                    <a:p>
                      <a:pPr algn="ct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Ａ案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Ｂ案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Ｃ案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43212">
                <a:tc>
                  <a:txBody>
                    <a:bodyPr/>
                    <a:lstStyle/>
                    <a:p>
                      <a:pPr algn="ctr"/>
                      <a:r>
                        <a:rPr kumimoji="1" lang="en-US" altLang="ja-JP" sz="1100" dirty="0" smtClean="0">
                          <a:latin typeface="+mn-ea"/>
                          <a:ea typeface="+mn-ea"/>
                          <a:cs typeface="Meiryo UI" panose="020B0604030504040204" pitchFamily="50" charset="-128"/>
                        </a:rPr>
                        <a:t>5</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190</a:t>
                      </a:r>
                      <a:r>
                        <a:rPr kumimoji="1" lang="ja-JP" altLang="en-US" sz="1100" dirty="0" smtClean="0">
                          <a:latin typeface="+mn-ea"/>
                          <a:ea typeface="+mn-ea"/>
                          <a:cs typeface="Meiryo UI" panose="020B0604030504040204" pitchFamily="50" charset="-128"/>
                        </a:rPr>
                        <a:t>人　</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　▲</a:t>
                      </a:r>
                      <a:r>
                        <a:rPr kumimoji="1" lang="en-US" altLang="ja-JP" sz="1100" dirty="0" smtClean="0">
                          <a:latin typeface="+mn-ea"/>
                          <a:ea typeface="+mn-ea"/>
                          <a:cs typeface="Meiryo UI" panose="020B0604030504040204" pitchFamily="50" charset="-128"/>
                        </a:rPr>
                        <a:t>140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26186">
                <a:tc>
                  <a:txBody>
                    <a:bodyPr/>
                    <a:lstStyle/>
                    <a:p>
                      <a:pPr algn="ctr"/>
                      <a:r>
                        <a:rPr kumimoji="1" lang="en-US" altLang="ja-JP" sz="1100" dirty="0" smtClean="0">
                          <a:latin typeface="+mn-ea"/>
                          <a:ea typeface="+mn-ea"/>
                          <a:cs typeface="Meiryo UI" panose="020B0604030504040204" pitchFamily="50" charset="-128"/>
                        </a:rPr>
                        <a:t>8</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150</a:t>
                      </a:r>
                      <a:r>
                        <a:rPr kumimoji="1" lang="ja-JP" altLang="en-US" sz="1100" dirty="0" smtClean="0">
                          <a:latin typeface="+mn-ea"/>
                          <a:ea typeface="+mn-ea"/>
                          <a:cs typeface="Meiryo UI" panose="020B0604030504040204" pitchFamily="50" charset="-128"/>
                        </a:rPr>
                        <a:t>人　</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　▲</a:t>
                      </a:r>
                      <a:r>
                        <a:rPr kumimoji="1" lang="en-US" altLang="ja-JP" sz="1100" dirty="0" smtClean="0">
                          <a:latin typeface="+mn-ea"/>
                          <a:ea typeface="+mn-ea"/>
                          <a:cs typeface="Meiryo UI" panose="020B0604030504040204" pitchFamily="50" charset="-128"/>
                        </a:rPr>
                        <a:t>110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26186">
                <a:tc>
                  <a:txBody>
                    <a:bodyPr/>
                    <a:lstStyle/>
                    <a:p>
                      <a:pPr algn="ctr"/>
                      <a:r>
                        <a:rPr kumimoji="1" lang="en-US" altLang="ja-JP" sz="1100" dirty="0" smtClean="0">
                          <a:latin typeface="+mn-ea"/>
                          <a:ea typeface="+mn-ea"/>
                          <a:cs typeface="Meiryo UI" panose="020B0604030504040204" pitchFamily="50" charset="-128"/>
                        </a:rPr>
                        <a:t>11</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130</a:t>
                      </a:r>
                      <a:r>
                        <a:rPr kumimoji="1" lang="ja-JP" altLang="en-US" sz="1100" dirty="0" smtClean="0">
                          <a:latin typeface="+mn-ea"/>
                          <a:ea typeface="+mn-ea"/>
                          <a:cs typeface="Meiryo UI" panose="020B0604030504040204" pitchFamily="50" charset="-128"/>
                        </a:rPr>
                        <a:t>人　</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　▲</a:t>
                      </a:r>
                      <a:r>
                        <a:rPr kumimoji="1" lang="en-US" altLang="ja-JP" sz="1100" dirty="0" smtClean="0">
                          <a:latin typeface="+mn-ea"/>
                          <a:ea typeface="+mn-ea"/>
                          <a:cs typeface="Meiryo UI" panose="020B0604030504040204" pitchFamily="50" charset="-128"/>
                        </a:rPr>
                        <a:t>90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216975" y="6493291"/>
            <a:ext cx="65863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100" dirty="0" smtClean="0">
                <a:solidFill>
                  <a:schemeClr val="tx1"/>
                </a:solidFill>
                <a:latin typeface="Meiryo UI" pitchFamily="50" charset="-128"/>
                <a:ea typeface="Meiryo UI" pitchFamily="50" charset="-128"/>
                <a:cs typeface="Meiryo UI" pitchFamily="50" charset="-128"/>
              </a:rPr>
              <a:t>②合区に伴い、現在、行政区で実施している</a:t>
            </a:r>
            <a:r>
              <a:rPr lang="ja-JP" altLang="en-US" sz="1100" dirty="0">
                <a:solidFill>
                  <a:schemeClr val="tx1"/>
                </a:solidFill>
                <a:latin typeface="Meiryo UI" pitchFamily="50" charset="-128"/>
                <a:ea typeface="Meiryo UI" pitchFamily="50" charset="-128"/>
                <a:cs typeface="Meiryo UI" pitchFamily="50" charset="-128"/>
              </a:rPr>
              <a:t>事務を総合区へ集約することにより、職員数は減少</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228850" y="5128600"/>
            <a:ext cx="6403805" cy="281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100" dirty="0">
                <a:solidFill>
                  <a:schemeClr val="tx1"/>
                </a:solidFill>
                <a:latin typeface="Meiryo UI" pitchFamily="50" charset="-128"/>
                <a:ea typeface="Meiryo UI" pitchFamily="50" charset="-128"/>
                <a:cs typeface="Meiryo UI" pitchFamily="50" charset="-128"/>
              </a:rPr>
              <a:t>①</a:t>
            </a:r>
            <a:r>
              <a:rPr lang="ja-JP" altLang="en-US" sz="1100" dirty="0" smtClean="0">
                <a:solidFill>
                  <a:schemeClr val="tx1"/>
                </a:solidFill>
                <a:latin typeface="Meiryo UI" pitchFamily="50" charset="-128"/>
                <a:ea typeface="Meiryo UI" pitchFamily="50" charset="-128"/>
                <a:cs typeface="Meiryo UI" pitchFamily="50" charset="-128"/>
              </a:rPr>
              <a:t>現在、局で実施している</a:t>
            </a:r>
            <a:r>
              <a:rPr lang="ja-JP" altLang="en-US" sz="1100" dirty="0">
                <a:solidFill>
                  <a:schemeClr val="tx1"/>
                </a:solidFill>
                <a:latin typeface="Meiryo UI" pitchFamily="50" charset="-128"/>
                <a:ea typeface="Meiryo UI" pitchFamily="50" charset="-128"/>
                <a:cs typeface="Meiryo UI" pitchFamily="50" charset="-128"/>
              </a:rPr>
              <a:t>事務を総合区へ移管することにより、職員数は増加</a:t>
            </a:r>
            <a:endParaRPr lang="en-US" altLang="ja-JP" sz="1100" dirty="0">
              <a:solidFill>
                <a:schemeClr val="tx1"/>
              </a:solidFill>
              <a:latin typeface="Meiryo UI" pitchFamily="50" charset="-128"/>
              <a:ea typeface="Meiryo UI" pitchFamily="50" charset="-128"/>
              <a:cs typeface="Meiryo UI"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85691938"/>
              </p:ext>
            </p:extLst>
          </p:nvPr>
        </p:nvGraphicFramePr>
        <p:xfrm>
          <a:off x="685194" y="5401304"/>
          <a:ext cx="5487609" cy="1036320"/>
        </p:xfrm>
        <a:graphic>
          <a:graphicData uri="http://schemas.openxmlformats.org/drawingml/2006/table">
            <a:tbl>
              <a:tblPr/>
              <a:tblGrid>
                <a:gridCol w="585453"/>
                <a:gridCol w="1634052"/>
                <a:gridCol w="1634052"/>
                <a:gridCol w="1634052"/>
              </a:tblGrid>
              <a:tr h="215842">
                <a:tc>
                  <a:txBody>
                    <a:bodyPr/>
                    <a:lstStyle/>
                    <a:p>
                      <a:pPr algn="ct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Ａ</a:t>
                      </a:r>
                      <a:r>
                        <a:rPr kumimoji="1" lang="ja-JP" altLang="en-US" sz="1100" kern="1200" dirty="0" smtClean="0">
                          <a:solidFill>
                            <a:schemeClr val="tx1"/>
                          </a:solidFill>
                          <a:latin typeface="+mn-ea"/>
                          <a:ea typeface="+mn-ea"/>
                          <a:cs typeface="Meiryo UI" panose="020B0604030504040204" pitchFamily="50" charset="-128"/>
                        </a:rPr>
                        <a:t>案</a:t>
                      </a:r>
                      <a:r>
                        <a:rPr kumimoji="1" lang="en-US" altLang="ja-JP" sz="1000" kern="1200" dirty="0" smtClean="0">
                          <a:solidFill>
                            <a:schemeClr val="tx1"/>
                          </a:solidFill>
                          <a:latin typeface="+mn-ea"/>
                          <a:ea typeface="+mn-ea"/>
                          <a:cs typeface="Meiryo UI" panose="020B0604030504040204" pitchFamily="50" charset="-128"/>
                        </a:rPr>
                        <a:t>(</a:t>
                      </a:r>
                      <a:r>
                        <a:rPr kumimoji="1" lang="ja-JP" altLang="en-US" sz="1000" kern="1200" dirty="0" smtClean="0">
                          <a:solidFill>
                            <a:schemeClr val="tx1"/>
                          </a:solidFill>
                          <a:latin typeface="+mn-ea"/>
                          <a:ea typeface="+mn-ea"/>
                          <a:cs typeface="Meiryo UI" panose="020B0604030504040204" pitchFamily="50" charset="-128"/>
                        </a:rPr>
                        <a:t>現行事務</a:t>
                      </a:r>
                      <a:r>
                        <a:rPr kumimoji="1" lang="en-US" altLang="ja-JP" sz="1000" kern="1200" dirty="0" smtClean="0">
                          <a:solidFill>
                            <a:schemeClr val="tx1"/>
                          </a:solidFill>
                          <a:latin typeface="+mn-ea"/>
                          <a:ea typeface="+mn-ea"/>
                          <a:cs typeface="Meiryo UI" panose="020B0604030504040204" pitchFamily="50" charset="-128"/>
                        </a:rPr>
                        <a:t>+</a:t>
                      </a:r>
                      <a:r>
                        <a:rPr kumimoji="1" lang="ja-JP" altLang="en-US" sz="1000" kern="1200" dirty="0" smtClean="0">
                          <a:solidFill>
                            <a:schemeClr val="tx1"/>
                          </a:solidFill>
                          <a:latin typeface="+mn-ea"/>
                          <a:ea typeface="+mn-ea"/>
                          <a:cs typeface="Meiryo UI" panose="020B0604030504040204" pitchFamily="50" charset="-128"/>
                        </a:rPr>
                        <a:t>限定事務</a:t>
                      </a:r>
                      <a:r>
                        <a:rPr kumimoji="1" lang="en-US" altLang="ja-JP" sz="1000" kern="1200" dirty="0" smtClean="0">
                          <a:solidFill>
                            <a:schemeClr val="tx1"/>
                          </a:solidFill>
                          <a:latin typeface="+mn-ea"/>
                          <a:ea typeface="+mn-ea"/>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Ｂ案</a:t>
                      </a:r>
                      <a:r>
                        <a:rPr kumimoji="1" lang="en-US" altLang="ja-JP" sz="1100" dirty="0" smtClean="0">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一般市並み事務</a:t>
                      </a:r>
                      <a:r>
                        <a:rPr kumimoji="1" lang="en-US" altLang="ja-JP" sz="1100" dirty="0" smtClean="0">
                          <a:latin typeface="+mn-ea"/>
                          <a:ea typeface="+mn-ea"/>
                          <a:cs typeface="Meiryo UI" panose="020B0604030504040204" pitchFamily="50" charset="-128"/>
                        </a:rPr>
                        <a:t>)</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Ｃ案</a:t>
                      </a:r>
                      <a:r>
                        <a:rPr kumimoji="1" lang="en-US" altLang="ja-JP" sz="1100" dirty="0" smtClean="0">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中核市並み事務</a:t>
                      </a:r>
                      <a:r>
                        <a:rPr kumimoji="1" lang="en-US" altLang="ja-JP" sz="1100" dirty="0" smtClean="0">
                          <a:latin typeface="+mn-ea"/>
                          <a:ea typeface="+mn-ea"/>
                          <a:cs typeface="Meiryo UI" panose="020B0604030504040204" pitchFamily="50" charset="-128"/>
                        </a:rPr>
                        <a:t>)</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15842">
                <a:tc>
                  <a:txBody>
                    <a:bodyPr/>
                    <a:lstStyle/>
                    <a:p>
                      <a:pPr algn="ctr"/>
                      <a:r>
                        <a:rPr kumimoji="1" lang="en-US" altLang="ja-JP" sz="1100" dirty="0" smtClean="0">
                          <a:latin typeface="+mn-ea"/>
                          <a:ea typeface="+mn-ea"/>
                          <a:cs typeface="Meiryo UI" panose="020B0604030504040204" pitchFamily="50" charset="-128"/>
                        </a:rPr>
                        <a:t>5</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kern="1200" dirty="0" smtClean="0">
                          <a:solidFill>
                            <a:schemeClr val="tx1"/>
                          </a:solidFill>
                          <a:latin typeface="+mn-ea"/>
                          <a:ea typeface="+mn-ea"/>
                          <a:cs typeface="Meiryo UI" panose="020B0604030504040204" pitchFamily="50" charset="-128"/>
                        </a:rPr>
                        <a:t>50</a:t>
                      </a:r>
                      <a:r>
                        <a:rPr kumimoji="1" lang="ja-JP" altLang="en-US" sz="1100" kern="1200" dirty="0" smtClean="0">
                          <a:solidFill>
                            <a:schemeClr val="tx1"/>
                          </a:solidFill>
                          <a:latin typeface="+mn-ea"/>
                          <a:ea typeface="+mn-ea"/>
                          <a:cs typeface="Meiryo UI" panose="020B0604030504040204" pitchFamily="50" charset="-128"/>
                        </a:rPr>
                        <a:t>人～</a:t>
                      </a:r>
                      <a:r>
                        <a:rPr kumimoji="1" lang="en-US" altLang="ja-JP" sz="1100" kern="1200" dirty="0" smtClean="0">
                          <a:solidFill>
                            <a:schemeClr val="tx1"/>
                          </a:solidFill>
                          <a:latin typeface="+mn-ea"/>
                          <a:ea typeface="+mn-ea"/>
                          <a:cs typeface="Meiryo UI" panose="020B0604030504040204" pitchFamily="50" charset="-128"/>
                        </a:rPr>
                        <a:t>60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130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310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410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15842">
                <a:tc>
                  <a:txBody>
                    <a:bodyPr/>
                    <a:lstStyle/>
                    <a:p>
                      <a:pPr algn="ctr"/>
                      <a:r>
                        <a:rPr kumimoji="1" lang="en-US" altLang="ja-JP" sz="1100" dirty="0" smtClean="0">
                          <a:latin typeface="+mn-ea"/>
                          <a:ea typeface="+mn-ea"/>
                          <a:cs typeface="Meiryo UI" panose="020B0604030504040204" pitchFamily="50" charset="-128"/>
                        </a:rPr>
                        <a:t>8</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80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150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490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660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15842">
                <a:tc>
                  <a:txBody>
                    <a:bodyPr/>
                    <a:lstStyle/>
                    <a:p>
                      <a:pPr algn="ctr"/>
                      <a:r>
                        <a:rPr kumimoji="1" lang="en-US" altLang="ja-JP" sz="1100" dirty="0" smtClean="0">
                          <a:latin typeface="+mn-ea"/>
                          <a:ea typeface="+mn-ea"/>
                          <a:cs typeface="Meiryo UI" panose="020B0604030504040204" pitchFamily="50" charset="-128"/>
                        </a:rPr>
                        <a:t>11</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140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210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290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670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910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テキスト ボックス 8"/>
          <p:cNvSpPr txBox="1"/>
          <p:nvPr/>
        </p:nvSpPr>
        <p:spPr>
          <a:xfrm>
            <a:off x="5144664" y="7294746"/>
            <a:ext cx="1411342" cy="253916"/>
          </a:xfrm>
          <a:prstGeom prst="rect">
            <a:avLst/>
          </a:prstGeom>
          <a:noFill/>
        </p:spPr>
        <p:txBody>
          <a:bodyPr wrap="square" rtlCol="0">
            <a:spAutoFit/>
          </a:bodyPr>
          <a:lstStyle/>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▲は減少を示す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03949" y="7761074"/>
            <a:ext cx="5654974"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総合区へ集約する事務についての今後の検討結果により、減少幅は変動</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11" name="テキスト ボックス 10"/>
          <p:cNvSpPr txBox="1"/>
          <p:nvPr/>
        </p:nvSpPr>
        <p:spPr>
          <a:xfrm>
            <a:off x="200515" y="8038826"/>
            <a:ext cx="6536738" cy="261610"/>
          </a:xfrm>
          <a:prstGeom prst="rect">
            <a:avLst/>
          </a:prstGeom>
          <a:noFill/>
        </p:spPr>
        <p:txBody>
          <a:bodyPr wrap="square" rtlCol="0">
            <a:spAutoFit/>
          </a:bodyPr>
          <a:lstStyle/>
          <a:p>
            <a:r>
              <a:rPr lang="ja-JP" altLang="en-US" sz="1100" dirty="0">
                <a:latin typeface="Meiryo UI" pitchFamily="50" charset="-128"/>
                <a:ea typeface="Meiryo UI" pitchFamily="50" charset="-128"/>
                <a:cs typeface="Meiryo UI" pitchFamily="50" charset="-128"/>
              </a:rPr>
              <a:t>③</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総合区移行時の職員数の変化の試算結果（①＋②）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52727609"/>
              </p:ext>
            </p:extLst>
          </p:nvPr>
        </p:nvGraphicFramePr>
        <p:xfrm>
          <a:off x="659798" y="8296762"/>
          <a:ext cx="5472607" cy="1161225"/>
        </p:xfrm>
        <a:graphic>
          <a:graphicData uri="http://schemas.openxmlformats.org/drawingml/2006/table">
            <a:tbl>
              <a:tblPr/>
              <a:tblGrid>
                <a:gridCol w="595997"/>
                <a:gridCol w="1636358"/>
                <a:gridCol w="1620126"/>
                <a:gridCol w="1620126"/>
              </a:tblGrid>
              <a:tr h="283542">
                <a:tc>
                  <a:txBody>
                    <a:bodyPr/>
                    <a:lstStyle/>
                    <a:p>
                      <a:pPr algn="ct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Ａ案</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Ｂ案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100" dirty="0" smtClean="0">
                          <a:latin typeface="+mn-ea"/>
                          <a:ea typeface="+mn-ea"/>
                          <a:cs typeface="Meiryo UI" panose="020B0604030504040204" pitchFamily="50" charset="-128"/>
                        </a:rPr>
                        <a:t>Ｃ案</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r>
              <a:tr h="292561">
                <a:tc>
                  <a:txBody>
                    <a:bodyPr/>
                    <a:lstStyle/>
                    <a:p>
                      <a:pPr algn="ctr"/>
                      <a:r>
                        <a:rPr kumimoji="1" lang="en-US" altLang="ja-JP" sz="1100" dirty="0" smtClean="0">
                          <a:latin typeface="+mn-ea"/>
                          <a:ea typeface="+mn-ea"/>
                          <a:cs typeface="Meiryo UI" panose="020B0604030504040204" pitchFamily="50" charset="-128"/>
                        </a:rPr>
                        <a:t>5</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140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80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90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120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270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92561">
                <a:tc>
                  <a:txBody>
                    <a:bodyPr/>
                    <a:lstStyle/>
                    <a:p>
                      <a:pPr algn="ctr"/>
                      <a:r>
                        <a:rPr kumimoji="1" lang="en-US" altLang="ja-JP" sz="1100" dirty="0" smtClean="0">
                          <a:latin typeface="+mn-ea"/>
                          <a:ea typeface="+mn-ea"/>
                          <a:cs typeface="Meiryo UI" panose="020B0604030504040204" pitchFamily="50" charset="-128"/>
                        </a:rPr>
                        <a:t>8</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70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概ね現員</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100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340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550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92561">
                <a:tc>
                  <a:txBody>
                    <a:bodyPr/>
                    <a:lstStyle/>
                    <a:p>
                      <a:pPr algn="ctr"/>
                      <a:r>
                        <a:rPr kumimoji="1" lang="en-US" altLang="ja-JP" sz="1100" dirty="0" smtClean="0">
                          <a:latin typeface="+mn-ea"/>
                          <a:ea typeface="+mn-ea"/>
                          <a:cs typeface="Meiryo UI" panose="020B0604030504040204" pitchFamily="50" charset="-128"/>
                        </a:rPr>
                        <a:t>11</a:t>
                      </a:r>
                      <a:r>
                        <a:rPr kumimoji="1" lang="ja-JP" altLang="en-US" sz="1100" dirty="0" smtClean="0">
                          <a:latin typeface="+mn-ea"/>
                          <a:ea typeface="+mn-ea"/>
                          <a:cs typeface="Meiryo UI" panose="020B0604030504040204" pitchFamily="50" charset="-128"/>
                        </a:rPr>
                        <a:t>区</a:t>
                      </a:r>
                      <a:endParaRPr kumimoji="1" lang="ja-JP" altLang="en-US" sz="1100" dirty="0">
                        <a:latin typeface="+mn-ea"/>
                        <a:ea typeface="+mn-ea"/>
                        <a:cs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30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50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smtClean="0">
                          <a:latin typeface="+mn-ea"/>
                          <a:ea typeface="+mn-ea"/>
                          <a:cs typeface="Meiryo UI" panose="020B0604030504040204" pitchFamily="50" charset="-128"/>
                        </a:rPr>
                        <a:t>80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200</a:t>
                      </a:r>
                      <a:r>
                        <a:rPr kumimoji="1" lang="ja-JP" altLang="en-US" sz="1100" dirty="0" smtClean="0">
                          <a:latin typeface="+mn-ea"/>
                          <a:ea typeface="+mn-ea"/>
                          <a:cs typeface="Meiryo UI" panose="020B0604030504040204" pitchFamily="50" charset="-128"/>
                        </a:rPr>
                        <a:t>人</a:t>
                      </a:r>
                      <a:endParaRPr kumimoji="1" lang="ja-JP" altLang="en-US" sz="11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cs typeface="Meiryo UI" panose="020B0604030504040204" pitchFamily="50" charset="-128"/>
                        </a:rPr>
                        <a:t>540</a:t>
                      </a:r>
                      <a:r>
                        <a:rPr kumimoji="1" lang="ja-JP" altLang="en-US" sz="1100" dirty="0" smtClean="0">
                          <a:latin typeface="+mn-ea"/>
                          <a:ea typeface="+mn-ea"/>
                          <a:cs typeface="Meiryo UI" panose="020B0604030504040204" pitchFamily="50" charset="-128"/>
                        </a:rPr>
                        <a:t>人</a:t>
                      </a:r>
                      <a:r>
                        <a:rPr kumimoji="1" lang="ja-JP" altLang="en-US" sz="1100" kern="1200" dirty="0" smtClean="0">
                          <a:solidFill>
                            <a:schemeClr val="tx1"/>
                          </a:solidFill>
                          <a:latin typeface="+mn-ea"/>
                          <a:ea typeface="+mn-ea"/>
                          <a:cs typeface="Meiryo UI" panose="020B0604030504040204" pitchFamily="50" charset="-128"/>
                        </a:rPr>
                        <a:t>～</a:t>
                      </a:r>
                      <a:r>
                        <a:rPr kumimoji="1" lang="en-US" altLang="ja-JP" sz="1100" dirty="0" smtClean="0">
                          <a:latin typeface="+mn-ea"/>
                          <a:ea typeface="+mn-ea"/>
                          <a:cs typeface="Meiryo UI" panose="020B0604030504040204" pitchFamily="50" charset="-128"/>
                        </a:rPr>
                        <a:t>820</a:t>
                      </a:r>
                      <a:r>
                        <a:rPr kumimoji="1" lang="ja-JP" altLang="en-US" sz="1100" dirty="0" smtClean="0">
                          <a:latin typeface="+mn-ea"/>
                          <a:ea typeface="+mn-ea"/>
                          <a:cs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13" name="右中かっこ 12"/>
          <p:cNvSpPr/>
          <p:nvPr/>
        </p:nvSpPr>
        <p:spPr>
          <a:xfrm>
            <a:off x="5061330" y="7103808"/>
            <a:ext cx="95862"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1998446" y="4625038"/>
            <a:ext cx="6100036" cy="415498"/>
          </a:xfrm>
          <a:prstGeom prst="rect">
            <a:avLst/>
          </a:prstGeom>
          <a:noFill/>
        </p:spPr>
        <p:txBody>
          <a:bodyPr wrap="square" rtlCol="0">
            <a:spAutoFit/>
          </a:bodyPr>
          <a:lstStyle/>
          <a:p>
            <a:pPr marL="177800" indent="-177800"/>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過去の市税事務所の再編事例を参考に一定の仮定をおいて試算</a:t>
            </a:r>
            <a:endParaRPr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7800" indent="-177800"/>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年の職員数</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13,800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人をベースに試算（消防、保育所、学校園等を含まず）</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4863" y="4617616"/>
            <a:ext cx="6525812"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職員数の試算</a:t>
            </a:r>
            <a:endPar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7" name="角丸四角形 16"/>
          <p:cNvSpPr/>
          <p:nvPr/>
        </p:nvSpPr>
        <p:spPr>
          <a:xfrm>
            <a:off x="4591050" y="2624698"/>
            <a:ext cx="2058392" cy="1408718"/>
          </a:xfrm>
          <a:prstGeom prst="roundRect">
            <a:avLst>
              <a:gd name="adj" fmla="val 8737"/>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300" dirty="0"/>
              <a:t>総合</a:t>
            </a:r>
            <a:r>
              <a:rPr kumimoji="1" lang="ja-JP" altLang="en-US" sz="1300" dirty="0" smtClean="0"/>
              <a:t>区</a:t>
            </a:r>
            <a:endParaRPr kumimoji="1" lang="en-US" altLang="ja-JP" sz="1300" dirty="0" smtClean="0"/>
          </a:p>
          <a:p>
            <a:pPr algn="r"/>
            <a:endParaRPr lang="en-US" altLang="ja-JP" sz="800" b="1" dirty="0"/>
          </a:p>
          <a:p>
            <a:pPr algn="r"/>
            <a:endParaRPr kumimoji="1" lang="en-US" altLang="ja-JP" sz="800" b="1" dirty="0" smtClean="0"/>
          </a:p>
          <a:p>
            <a:pPr algn="r"/>
            <a:endParaRPr lang="en-US" altLang="ja-JP" sz="800" b="1" dirty="0"/>
          </a:p>
          <a:p>
            <a:pPr algn="r"/>
            <a:endParaRPr kumimoji="1" lang="en-US" altLang="ja-JP" sz="1100" b="1" dirty="0" smtClean="0"/>
          </a:p>
          <a:p>
            <a:pPr algn="r"/>
            <a:endParaRPr lang="en-US" altLang="ja-JP" sz="1100" b="1" dirty="0"/>
          </a:p>
          <a:p>
            <a:pPr algn="r"/>
            <a:endParaRPr kumimoji="1" lang="en-US" altLang="ja-JP" sz="1100" b="1" dirty="0" smtClean="0"/>
          </a:p>
          <a:p>
            <a:pPr algn="r"/>
            <a:endParaRPr lang="en-US" altLang="ja-JP" sz="1100" b="1" dirty="0"/>
          </a:p>
          <a:p>
            <a:pPr algn="r"/>
            <a:endParaRPr kumimoji="1" lang="en-US" altLang="ja-JP" sz="1100" b="1" dirty="0" smtClean="0"/>
          </a:p>
          <a:p>
            <a:pPr algn="r"/>
            <a:endParaRPr lang="en-US" altLang="ja-JP" sz="1100" b="1" dirty="0"/>
          </a:p>
          <a:p>
            <a:pPr algn="r"/>
            <a:endParaRPr kumimoji="1" lang="ja-JP" altLang="en-US" sz="1100" b="1" dirty="0"/>
          </a:p>
        </p:txBody>
      </p:sp>
      <p:sp>
        <p:nvSpPr>
          <p:cNvPr id="18" name="角丸四角形 17"/>
          <p:cNvSpPr/>
          <p:nvPr/>
        </p:nvSpPr>
        <p:spPr>
          <a:xfrm>
            <a:off x="4564332" y="2161683"/>
            <a:ext cx="2048612" cy="400926"/>
          </a:xfrm>
          <a:prstGeom prst="roundRect">
            <a:avLst>
              <a:gd name="adj" fmla="val 30921"/>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300" dirty="0" smtClean="0"/>
              <a:t>局</a:t>
            </a:r>
            <a:endParaRPr kumimoji="1" lang="ja-JP" altLang="en-US" sz="1300" dirty="0"/>
          </a:p>
        </p:txBody>
      </p:sp>
      <p:sp>
        <p:nvSpPr>
          <p:cNvPr id="19" name="角丸四角形 18"/>
          <p:cNvSpPr/>
          <p:nvPr/>
        </p:nvSpPr>
        <p:spPr>
          <a:xfrm>
            <a:off x="314580" y="2161682"/>
            <a:ext cx="2048612" cy="10937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300" dirty="0" smtClean="0"/>
              <a:t>局</a:t>
            </a:r>
            <a:endParaRPr kumimoji="1" lang="ja-JP" altLang="en-US" sz="1300" dirty="0"/>
          </a:p>
        </p:txBody>
      </p:sp>
      <p:sp>
        <p:nvSpPr>
          <p:cNvPr id="20" name="角丸四角形 19"/>
          <p:cNvSpPr/>
          <p:nvPr/>
        </p:nvSpPr>
        <p:spPr>
          <a:xfrm>
            <a:off x="314580" y="3310310"/>
            <a:ext cx="2048612" cy="723106"/>
          </a:xfrm>
          <a:prstGeom prst="roundRect">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endParaRPr lang="en-US" altLang="ja-JP" sz="1100" dirty="0" smtClean="0"/>
          </a:p>
          <a:p>
            <a:pPr algn="ctr"/>
            <a:endParaRPr lang="en-US" altLang="ja-JP" sz="1100" dirty="0" smtClean="0"/>
          </a:p>
          <a:p>
            <a:pPr algn="ctr"/>
            <a:endParaRPr lang="en-US" altLang="ja-JP" sz="1100" dirty="0"/>
          </a:p>
          <a:p>
            <a:pPr algn="ctr"/>
            <a:endParaRPr lang="en-US" altLang="ja-JP" sz="1100" dirty="0" smtClean="0"/>
          </a:p>
          <a:p>
            <a:pPr algn="ctr"/>
            <a:endParaRPr lang="en-US" altLang="ja-JP" sz="1100" dirty="0"/>
          </a:p>
          <a:p>
            <a:pPr algn="ctr"/>
            <a:endParaRPr lang="en-US" altLang="ja-JP" sz="1100" dirty="0" smtClean="0"/>
          </a:p>
          <a:p>
            <a:pPr algn="ctr"/>
            <a:endParaRPr lang="en-US" altLang="ja-JP" sz="1100" dirty="0"/>
          </a:p>
          <a:p>
            <a:pPr algn="ctr"/>
            <a:endParaRPr lang="en-US" altLang="ja-JP" sz="800" dirty="0" smtClean="0"/>
          </a:p>
          <a:p>
            <a:pPr algn="ctr"/>
            <a:endParaRPr lang="en-US" altLang="ja-JP" sz="800" dirty="0"/>
          </a:p>
          <a:p>
            <a:pPr algn="ctr"/>
            <a:endParaRPr lang="en-US" altLang="ja-JP" sz="800" dirty="0" smtClean="0"/>
          </a:p>
          <a:p>
            <a:pPr algn="ctr"/>
            <a:r>
              <a:rPr lang="ja-JP" altLang="en-US" sz="1300" dirty="0" smtClean="0"/>
              <a:t>行政</a:t>
            </a:r>
            <a:r>
              <a:rPr kumimoji="1" lang="ja-JP" altLang="en-US" sz="1300" dirty="0" smtClean="0"/>
              <a:t>区</a:t>
            </a:r>
            <a:endParaRPr kumimoji="1" lang="ja-JP" altLang="en-US" sz="1300" dirty="0"/>
          </a:p>
        </p:txBody>
      </p:sp>
      <p:sp>
        <p:nvSpPr>
          <p:cNvPr id="21" name="正方形/長方形 20"/>
          <p:cNvSpPr/>
          <p:nvPr/>
        </p:nvSpPr>
        <p:spPr>
          <a:xfrm>
            <a:off x="2276872" y="1679821"/>
            <a:ext cx="2260128"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員数</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の増減イメージ＞</a:t>
            </a:r>
            <a:endPar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2" name="タイトル 1"/>
          <p:cNvSpPr txBox="1">
            <a:spLocks/>
          </p:cNvSpPr>
          <p:nvPr/>
        </p:nvSpPr>
        <p:spPr>
          <a:xfrm>
            <a:off x="803130" y="1798143"/>
            <a:ext cx="1080120" cy="360039"/>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4905164" y="1798143"/>
            <a:ext cx="1476164" cy="360039"/>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区の場合</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台形 23"/>
          <p:cNvSpPr/>
          <p:nvPr/>
        </p:nvSpPr>
        <p:spPr>
          <a:xfrm rot="16200000">
            <a:off x="3068960" y="1812539"/>
            <a:ext cx="432051" cy="2160240"/>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直角三角形 24"/>
          <p:cNvSpPr/>
          <p:nvPr/>
        </p:nvSpPr>
        <p:spPr>
          <a:xfrm rot="13602435">
            <a:off x="4073781" y="2634423"/>
            <a:ext cx="546045" cy="52516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台形 25"/>
          <p:cNvSpPr/>
          <p:nvPr/>
        </p:nvSpPr>
        <p:spPr>
          <a:xfrm rot="5400000">
            <a:off x="3150084" y="2508381"/>
            <a:ext cx="461416" cy="2312414"/>
          </a:xfrm>
          <a:prstGeom prst="trapezoid">
            <a:avLst>
              <a:gd name="adj" fmla="val 3069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lvl="0"/>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直角三角形 26"/>
          <p:cNvSpPr/>
          <p:nvPr/>
        </p:nvSpPr>
        <p:spPr>
          <a:xfrm rot="13374903">
            <a:off x="4361574" y="3520315"/>
            <a:ext cx="295139" cy="317144"/>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03130" y="3362645"/>
            <a:ext cx="1366147" cy="598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780179" y="2225737"/>
            <a:ext cx="1366147" cy="281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799157" y="3362645"/>
            <a:ext cx="1366147" cy="598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96028" y="2225737"/>
            <a:ext cx="1366147" cy="2815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96028" y="2593871"/>
            <a:ext cx="1366147" cy="60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局の事務のうち、</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総合区へ</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移管する事務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00189" y="2714498"/>
            <a:ext cx="1347589" cy="6017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のうち、</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局から</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移管する事務</a:t>
            </a:r>
            <a:endPar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77137" y="2073542"/>
            <a:ext cx="2378636" cy="640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局の事務を総合区へ移管（分散）</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することにより、</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職員数は区数が多いほど増加</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517114" y="3811946"/>
            <a:ext cx="2640443" cy="65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合区に伴い、行政区の事務を</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総合区へ集約することにより、</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職員数は区数が少ないほど減少</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12976" y="2731427"/>
            <a:ext cx="436606" cy="377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300" dirty="0" smtClean="0">
                <a:solidFill>
                  <a:schemeClr val="tx1"/>
                </a:solidFill>
                <a:latin typeface="Meiryo UI" pitchFamily="50" charset="-128"/>
                <a:ea typeface="Meiryo UI" pitchFamily="50" charset="-128"/>
                <a:cs typeface="Meiryo UI" pitchFamily="50" charset="-128"/>
              </a:rPr>
              <a:t>①</a:t>
            </a:r>
            <a:endParaRPr lang="en-US" altLang="ja-JP" sz="1300" b="1" dirty="0" smtClean="0">
              <a:solidFill>
                <a:schemeClr val="tx1"/>
              </a:solidFill>
              <a:latin typeface="Meiryo UI" pitchFamily="50" charset="-128"/>
              <a:ea typeface="Meiryo UI" pitchFamily="50" charset="-128"/>
              <a:cs typeface="Meiryo UI" pitchFamily="50" charset="-128"/>
            </a:endParaRPr>
          </a:p>
        </p:txBody>
      </p:sp>
      <p:sp>
        <p:nvSpPr>
          <p:cNvPr id="37" name="正方形/長方形 36"/>
          <p:cNvSpPr/>
          <p:nvPr/>
        </p:nvSpPr>
        <p:spPr>
          <a:xfrm>
            <a:off x="3212976" y="3475957"/>
            <a:ext cx="436606" cy="377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300" dirty="0">
                <a:solidFill>
                  <a:schemeClr val="tx1"/>
                </a:solidFill>
                <a:latin typeface="Meiryo UI" pitchFamily="50" charset="-128"/>
                <a:ea typeface="Meiryo UI" pitchFamily="50" charset="-128"/>
                <a:cs typeface="Meiryo UI" pitchFamily="50" charset="-128"/>
              </a:rPr>
              <a:t>②</a:t>
            </a:r>
            <a:endParaRPr lang="en-US" altLang="ja-JP" sz="1300" b="1" dirty="0" smtClean="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08665" y="9458927"/>
            <a:ext cx="5315826" cy="253916"/>
          </a:xfrm>
          <a:prstGeom prst="rect">
            <a:avLst/>
          </a:prstGeom>
        </p:spPr>
        <p:txBody>
          <a:bodyPr wrap="square">
            <a:spAutoFit/>
          </a:bodyPr>
          <a:lstStyle/>
          <a:p>
            <a:pPr marL="177800" indent="-177800"/>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仮定をおいた試算であり、今後の精査により変動</a:t>
            </a:r>
          </a:p>
        </p:txBody>
      </p:sp>
      <p:sp>
        <p:nvSpPr>
          <p:cNvPr id="39" name="角丸四角形 38"/>
          <p:cNvSpPr/>
          <p:nvPr/>
        </p:nvSpPr>
        <p:spPr>
          <a:xfrm>
            <a:off x="52931" y="1082096"/>
            <a:ext cx="6688437" cy="455021"/>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b="1" dirty="0" smtClean="0">
                <a:latin typeface="HG丸ｺﾞｼｯｸM-PRO" panose="020F0600000000000000" pitchFamily="50" charset="-128"/>
                <a:ea typeface="HG丸ｺﾞｼｯｸM-PRO" panose="020F0600000000000000" pitchFamily="50" charset="-128"/>
              </a:rPr>
              <a:t>総合区</a:t>
            </a:r>
            <a:r>
              <a:rPr lang="ja-JP" altLang="en-US" sz="1200" b="1" dirty="0" smtClean="0">
                <a:latin typeface="HG丸ｺﾞｼｯｸM-PRO" panose="020F0600000000000000" pitchFamily="50" charset="-128"/>
                <a:ea typeface="HG丸ｺﾞｼｯｸM-PRO" panose="020F0600000000000000" pitchFamily="50" charset="-128"/>
              </a:rPr>
              <a:t>の</a:t>
            </a:r>
            <a:r>
              <a:rPr kumimoji="1" lang="ja-JP" altLang="en-US" sz="1200" b="1" dirty="0" smtClean="0">
                <a:latin typeface="HG丸ｺﾞｼｯｸM-PRO" panose="020F0600000000000000" pitchFamily="50" charset="-128"/>
                <a:ea typeface="HG丸ｺﾞｼｯｸM-PRO" panose="020F0600000000000000" pitchFamily="50" charset="-128"/>
              </a:rPr>
              <a:t>事務を増やすことや合区によって、</a:t>
            </a:r>
            <a:r>
              <a:rPr lang="ja-JP" altLang="en-US" sz="1200" b="1" dirty="0" smtClean="0">
                <a:latin typeface="HG丸ｺﾞｼｯｸM-PRO" panose="020F0600000000000000" pitchFamily="50" charset="-128"/>
                <a:ea typeface="HG丸ｺﾞｼｯｸM-PRO" panose="020F0600000000000000" pitchFamily="50" charset="-128"/>
              </a:rPr>
              <a:t>職員数がどのように増減するか、その試算をお示し</a:t>
            </a:r>
            <a:r>
              <a:rPr kumimoji="1" lang="ja-JP" altLang="en-US" sz="1200" b="1" dirty="0" smtClean="0">
                <a:latin typeface="HG丸ｺﾞｼｯｸM-PRO" panose="020F0600000000000000" pitchFamily="50" charset="-128"/>
                <a:ea typeface="HG丸ｺﾞｼｯｸM-PRO" panose="020F0600000000000000" pitchFamily="50" charset="-128"/>
              </a:rPr>
              <a:t>します。</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1310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2296" y="2180546"/>
            <a:ext cx="6176000" cy="20193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a:off x="5391494" y="7128768"/>
            <a:ext cx="288000" cy="1726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929247" y="7454132"/>
            <a:ext cx="1212493" cy="1015660"/>
          </a:xfrm>
          <a:prstGeom prst="roundRect">
            <a:avLst/>
          </a:prstGeom>
          <a:solidFill>
            <a:schemeClr val="bg1"/>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769671" y="7128768"/>
            <a:ext cx="288000" cy="17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301538" y="7431613"/>
            <a:ext cx="1245567" cy="1042837"/>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2089423" y="7128768"/>
            <a:ext cx="288000" cy="173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600614" y="7451456"/>
            <a:ext cx="1279517" cy="102101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50861" y="7466412"/>
            <a:ext cx="1190879" cy="10336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defRPr/>
            </a:pPr>
            <a:r>
              <a:rPr lang="ja-JP" altLang="en-US" sz="1000" dirty="0">
                <a:solidFill>
                  <a:schemeClr val="tx1"/>
                </a:solidFill>
              </a:rPr>
              <a:t>いずれ</a:t>
            </a:r>
            <a:r>
              <a:rPr lang="ja-JP" altLang="en-US" sz="1000" dirty="0" smtClean="0">
                <a:solidFill>
                  <a:schemeClr val="tx1"/>
                </a:solidFill>
              </a:rPr>
              <a:t>も、職員数が増加するため、最も効率的な５区を選択</a:t>
            </a:r>
            <a:endParaRPr lang="ja-JP" altLang="en-US" sz="1000" dirty="0">
              <a:solidFill>
                <a:schemeClr val="tx1"/>
              </a:solidFill>
            </a:endParaRPr>
          </a:p>
        </p:txBody>
      </p:sp>
      <p:sp>
        <p:nvSpPr>
          <p:cNvPr id="11" name="正方形/長方形 10"/>
          <p:cNvSpPr/>
          <p:nvPr/>
        </p:nvSpPr>
        <p:spPr>
          <a:xfrm>
            <a:off x="22311" y="638598"/>
            <a:ext cx="6813376" cy="33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総合区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の３つの概案</a:t>
            </a:r>
            <a:endParaRPr lang="ja-JP" altLang="en-US" sz="1600" b="1" dirty="0">
              <a:solidFill>
                <a:schemeClr val="bg1"/>
              </a:solidFill>
              <a:latin typeface="ＭＳ Ｐゴシック" pitchFamily="50" charset="-128"/>
              <a:ea typeface="Meiryo UI" pitchFamily="50" charset="-128"/>
              <a:cs typeface="Meiryo UI" pitchFamily="50" charset="-128"/>
            </a:endParaRPr>
          </a:p>
        </p:txBody>
      </p:sp>
      <p:sp>
        <p:nvSpPr>
          <p:cNvPr id="13" name="正方形/長方形 12"/>
          <p:cNvSpPr/>
          <p:nvPr/>
        </p:nvSpPr>
        <p:spPr>
          <a:xfrm>
            <a:off x="189462" y="8792510"/>
            <a:ext cx="6029804" cy="57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ja-JP" altLang="en-US" sz="1300"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199505582"/>
              </p:ext>
            </p:extLst>
          </p:nvPr>
        </p:nvGraphicFramePr>
        <p:xfrm>
          <a:off x="429623" y="4410215"/>
          <a:ext cx="5931278" cy="2718554"/>
        </p:xfrm>
        <a:graphic>
          <a:graphicData uri="http://schemas.openxmlformats.org/drawingml/2006/table">
            <a:tbl>
              <a:tblPr firstRow="1" bandRow="1">
                <a:tableStyleId>{5C22544A-7EE6-4342-B048-85BDC9FD1C3A}</a:tableStyleId>
              </a:tblPr>
              <a:tblGrid>
                <a:gridCol w="958628"/>
                <a:gridCol w="1657550"/>
                <a:gridCol w="1657550"/>
                <a:gridCol w="1657550"/>
              </a:tblGrid>
              <a:tr h="575102">
                <a:tc>
                  <a:txBody>
                    <a:bodyPr/>
                    <a:lstStyle/>
                    <a:p>
                      <a:pPr algn="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a:t>
                      </a:r>
                      <a:endParaRPr kumimoji="1" lang="en-US" altLang="ja-JP"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区数</a:t>
                      </a:r>
                      <a:endParaRPr kumimoji="1" lang="ja-JP" altLang="en-US" sz="9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1">
                        <a:lumMod val="20000"/>
                        <a:lumOff val="8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Ａ案</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現行事務＋限定事務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Ｂ案</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一般市並み事務</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Ｃ案</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中核市並み事務</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14484">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５区</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（将来人口：</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100" b="0" kern="1200" dirty="0" smtClean="0">
                          <a:solidFill>
                            <a:schemeClr val="tx1"/>
                          </a:solidFill>
                          <a:latin typeface="+mn-lt"/>
                          <a:ea typeface="+mn-ea"/>
                          <a:cs typeface="+mn-cs"/>
                        </a:rPr>
                        <a:t>▲１４０人～▲８０人</a:t>
                      </a:r>
                      <a:endParaRPr kumimoji="1" lang="ja-JP" altLang="en-US" sz="11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▲９０人～▲１０人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１２０人～２７０人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r>
              <a:tr h="714484">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８区</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（将来人口：</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100" b="0" kern="1200" dirty="0" smtClean="0">
                          <a:solidFill>
                            <a:schemeClr val="tx1"/>
                          </a:solidFill>
                          <a:latin typeface="+mn-lt"/>
                          <a:ea typeface="+mn-ea"/>
                          <a:cs typeface="+mn-cs"/>
                        </a:rPr>
                        <a:t>▲７０人～▲１０人</a:t>
                      </a:r>
                      <a:endParaRPr kumimoji="1" lang="ja-JP" altLang="en-US" sz="11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概ね現員～１００人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３４０人～５５０人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r>
              <a:tr h="714484">
                <a:tc>
                  <a:txBody>
                    <a:bodyPr/>
                    <a:lstStyle/>
                    <a:p>
                      <a:pPr algn="ctr"/>
                      <a:r>
                        <a:rPr kumimoji="1" lang="ja-JP" altLang="en-US"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１１区</a:t>
                      </a:r>
                      <a:endParaRPr kumimoji="1" lang="en-US" altLang="ja-JP" sz="12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（将来人口：</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万程度</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0" kern="1200" dirty="0" smtClean="0">
                          <a:solidFill>
                            <a:schemeClr val="tx1"/>
                          </a:solidFill>
                          <a:latin typeface="+mn-lt"/>
                          <a:ea typeface="+mn-ea"/>
                          <a:cs typeface="+mn-cs"/>
                        </a:rPr>
                        <a:t>▲３０人～５０人</a:t>
                      </a:r>
                      <a:endParaRPr kumimoji="1" lang="ja-JP" altLang="en-US" sz="11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８０人～２００人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latin typeface="+mn-lt"/>
                          <a:ea typeface="+mn-ea"/>
                          <a:cs typeface="+mn-cs"/>
                        </a:rPr>
                        <a:t>５４０人～８２０人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正方形/長方形 14"/>
          <p:cNvSpPr/>
          <p:nvPr/>
        </p:nvSpPr>
        <p:spPr>
          <a:xfrm>
            <a:off x="0" y="1787755"/>
            <a:ext cx="6527106"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概案の提示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6" name="角丸四角形 15"/>
          <p:cNvSpPr/>
          <p:nvPr/>
        </p:nvSpPr>
        <p:spPr>
          <a:xfrm>
            <a:off x="1477339" y="5872735"/>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477339" y="6595234"/>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129793" y="5872734"/>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140425" y="5161132"/>
            <a:ext cx="1512168"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849539" y="5172392"/>
            <a:ext cx="1369727" cy="3790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52296" y="2180546"/>
            <a:ext cx="6155092"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b="1" dirty="0" smtClean="0">
                <a:solidFill>
                  <a:schemeClr val="tx1"/>
                </a:solidFill>
              </a:rPr>
              <a:t>検証</a:t>
            </a:r>
            <a:r>
              <a:rPr lang="ja-JP" altLang="en-US" sz="1300" b="1" dirty="0">
                <a:solidFill>
                  <a:schemeClr val="tx1"/>
                </a:solidFill>
              </a:rPr>
              <a:t>の観点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301538" y="7436156"/>
            <a:ext cx="1245567" cy="103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defRPr/>
            </a:pPr>
            <a:r>
              <a:rPr lang="ja-JP" altLang="en-US" sz="1000" dirty="0">
                <a:solidFill>
                  <a:schemeClr val="tx1"/>
                </a:solidFill>
              </a:rPr>
              <a:t>概ね現行の人員から一定の増減の範囲内で対応可能である５区・</a:t>
            </a:r>
            <a:r>
              <a:rPr lang="ja-JP" altLang="en-US" sz="1000" dirty="0" smtClean="0">
                <a:solidFill>
                  <a:schemeClr val="tx1"/>
                </a:solidFill>
              </a:rPr>
              <a:t>８区を選択</a:t>
            </a:r>
            <a:endParaRPr lang="ja-JP" altLang="en-US" sz="1000" dirty="0">
              <a:solidFill>
                <a:schemeClr val="tx1"/>
              </a:solidFill>
            </a:endParaRPr>
          </a:p>
        </p:txBody>
      </p:sp>
      <p:graphicFrame>
        <p:nvGraphicFramePr>
          <p:cNvPr id="26" name="表 25"/>
          <p:cNvGraphicFramePr>
            <a:graphicFrameLocks noGrp="1"/>
          </p:cNvGraphicFramePr>
          <p:nvPr>
            <p:extLst>
              <p:ext uri="{D42A27DB-BD31-4B8C-83A1-F6EECF244321}">
                <p14:modId xmlns:p14="http://schemas.microsoft.com/office/powerpoint/2010/main" val="2633208651"/>
              </p:ext>
            </p:extLst>
          </p:nvPr>
        </p:nvGraphicFramePr>
        <p:xfrm>
          <a:off x="435365" y="8868258"/>
          <a:ext cx="5965350" cy="495294"/>
        </p:xfrm>
        <a:graphic>
          <a:graphicData uri="http://schemas.openxmlformats.org/drawingml/2006/table">
            <a:tbl>
              <a:tblPr firstRow="1" bandRow="1">
                <a:tableStyleId>{5C22544A-7EE6-4342-B048-85BDC9FD1C3A}</a:tableStyleId>
              </a:tblPr>
              <a:tblGrid>
                <a:gridCol w="884125"/>
                <a:gridCol w="1677462"/>
                <a:gridCol w="1656184"/>
                <a:gridCol w="1747579"/>
              </a:tblGrid>
              <a:tr h="495294">
                <a:tc>
                  <a:txBody>
                    <a:bodyPr/>
                    <a:lstStyle/>
                    <a:p>
                      <a:pPr algn="ctr"/>
                      <a:r>
                        <a:rPr kumimoji="1" lang="ja-JP" altLang="en-US" sz="13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概案</a:t>
                      </a:r>
                      <a:endParaRPr kumimoji="1" lang="en-US" altLang="ja-JP" sz="13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Ａ案（８区・１１区）</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Ｂ案（５区・８区）</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Ｃ案（５区）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
        <p:nvSpPr>
          <p:cNvPr id="27" name="正方形/長方形 26"/>
          <p:cNvSpPr/>
          <p:nvPr/>
        </p:nvSpPr>
        <p:spPr>
          <a:xfrm>
            <a:off x="1576333" y="7454129"/>
            <a:ext cx="1328080" cy="1015663"/>
          </a:xfrm>
          <a:prstGeom prst="rect">
            <a:avLst/>
          </a:prstGeom>
          <a:noFill/>
          <a:ln>
            <a:noFill/>
          </a:ln>
        </p:spPr>
        <p:txBody>
          <a:bodyPr wrap="square">
            <a:spAutoFit/>
          </a:bodyPr>
          <a:lstStyle/>
          <a:p>
            <a:pPr>
              <a:defRPr/>
            </a:pPr>
            <a:r>
              <a:rPr lang="ja-JP" altLang="en-US" sz="1000" dirty="0"/>
              <a:t>いずれも概ね現行の人員の範囲内で対応可能であるが、きめ細かい行政サービスの提供の観点から、８区・</a:t>
            </a:r>
            <a:r>
              <a:rPr lang="ja-JP" altLang="en-US" sz="1000" dirty="0" smtClean="0"/>
              <a:t>１１区を選択</a:t>
            </a:r>
            <a:endParaRPr lang="en-US" altLang="ja-JP" sz="1000" dirty="0"/>
          </a:p>
        </p:txBody>
      </p:sp>
      <p:sp>
        <p:nvSpPr>
          <p:cNvPr id="28" name="角丸四角形 27"/>
          <p:cNvSpPr/>
          <p:nvPr/>
        </p:nvSpPr>
        <p:spPr>
          <a:xfrm>
            <a:off x="33991" y="1083865"/>
            <a:ext cx="6688437" cy="446011"/>
          </a:xfrm>
          <a:prstGeom prst="roundRect">
            <a:avLst/>
          </a:prstGeom>
          <a:solidFill>
            <a:schemeClr val="accent1">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smtClean="0">
                <a:latin typeface="HG丸ｺﾞｼｯｸM-PRO" panose="020F0600000000000000" pitchFamily="50" charset="-128"/>
                <a:ea typeface="HG丸ｺﾞｼｯｸM-PRO" panose="020F0600000000000000" pitchFamily="50" charset="-128"/>
              </a:rPr>
              <a:t>「事務レベル（案）」ごとに、「きめ細かい行政サービスの提供」や「行政の効率性」の観点から、区の規模を検証の上、３つの概案をお示しします。</a:t>
            </a:r>
            <a:endParaRPr lang="en-US" altLang="ja-JP" sz="1200" b="1" dirty="0" smtClean="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459797" y="2557862"/>
            <a:ext cx="6047592" cy="610466"/>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300" b="1" dirty="0">
                <a:solidFill>
                  <a:schemeClr val="tx1"/>
                </a:solidFill>
              </a:rPr>
              <a:t>《</a:t>
            </a:r>
            <a:r>
              <a:rPr lang="ja-JP" altLang="en-US" sz="1300" b="1" dirty="0">
                <a:solidFill>
                  <a:schemeClr val="tx1"/>
                </a:solidFill>
              </a:rPr>
              <a:t> </a:t>
            </a:r>
            <a:r>
              <a:rPr lang="ja-JP" altLang="en-US" sz="1300" b="1" dirty="0" smtClean="0">
                <a:solidFill>
                  <a:schemeClr val="tx1"/>
                </a:solidFill>
              </a:rPr>
              <a:t>きめ細かい行政</a:t>
            </a:r>
            <a:r>
              <a:rPr lang="ja-JP" altLang="en-US" sz="1300" b="1" dirty="0">
                <a:solidFill>
                  <a:schemeClr val="tx1"/>
                </a:solidFill>
              </a:rPr>
              <a:t>サービスの提供 </a:t>
            </a:r>
            <a:r>
              <a:rPr lang="en-US" altLang="ja-JP" sz="1300" b="1" dirty="0">
                <a:solidFill>
                  <a:schemeClr val="tx1"/>
                </a:solidFill>
              </a:rPr>
              <a:t>》</a:t>
            </a: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mn-ea"/>
              </a:rPr>
              <a:t>○区数</a:t>
            </a:r>
            <a:r>
              <a:rPr lang="ja-JP" altLang="en-US" sz="1200" dirty="0">
                <a:solidFill>
                  <a:schemeClr val="tx1"/>
                </a:solidFill>
                <a:latin typeface="+mn-ea"/>
              </a:rPr>
              <a:t>が多いほど、地域の実情に応じた</a:t>
            </a:r>
            <a:r>
              <a:rPr lang="ja-JP" altLang="en-US" sz="1200" dirty="0" smtClean="0">
                <a:solidFill>
                  <a:schemeClr val="tx1"/>
                </a:solidFill>
                <a:latin typeface="+mn-ea"/>
              </a:rPr>
              <a:t>きめ細かい行政</a:t>
            </a:r>
            <a:r>
              <a:rPr lang="ja-JP" altLang="en-US" sz="1200" dirty="0">
                <a:solidFill>
                  <a:schemeClr val="tx1"/>
                </a:solidFill>
                <a:latin typeface="+mn-ea"/>
              </a:rPr>
              <a:t>サービスの提供</a:t>
            </a:r>
            <a:r>
              <a:rPr lang="ja-JP" altLang="en-US" sz="1200" dirty="0" smtClean="0">
                <a:solidFill>
                  <a:schemeClr val="tx1"/>
                </a:solidFill>
                <a:latin typeface="+mn-ea"/>
              </a:rPr>
              <a:t>が可能にな</a:t>
            </a:r>
            <a:r>
              <a:rPr lang="ja-JP" altLang="en-US" sz="1200" dirty="0">
                <a:solidFill>
                  <a:schemeClr val="tx1"/>
                </a:solidFill>
                <a:latin typeface="+mn-ea"/>
              </a:rPr>
              <a:t>ります</a:t>
            </a:r>
            <a:r>
              <a:rPr lang="ja-JP" altLang="en-US" sz="1200" dirty="0" smtClean="0">
                <a:solidFill>
                  <a:schemeClr val="tx1"/>
                </a:solidFill>
                <a:latin typeface="+mn-ea"/>
              </a:rPr>
              <a:t>。</a:t>
            </a:r>
            <a:endParaRPr lang="ja-JP" altLang="en-US" sz="1200" dirty="0">
              <a:solidFill>
                <a:schemeClr val="tx1"/>
              </a:solidFill>
              <a:latin typeface="+mn-ea"/>
            </a:endParaRPr>
          </a:p>
        </p:txBody>
      </p:sp>
      <p:sp>
        <p:nvSpPr>
          <p:cNvPr id="23" name="正方形/長方形 22"/>
          <p:cNvSpPr/>
          <p:nvPr/>
        </p:nvSpPr>
        <p:spPr>
          <a:xfrm>
            <a:off x="459797" y="3299115"/>
            <a:ext cx="6068499" cy="805317"/>
          </a:xfrm>
          <a:prstGeom prst="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300" b="1" dirty="0">
                <a:solidFill>
                  <a:schemeClr val="tx1"/>
                </a:solidFill>
              </a:rPr>
              <a:t>《 </a:t>
            </a:r>
            <a:r>
              <a:rPr lang="ja-JP" altLang="en-US" sz="1300" b="1" dirty="0">
                <a:solidFill>
                  <a:schemeClr val="tx1"/>
                </a:solidFill>
              </a:rPr>
              <a:t>行政の効率性 </a:t>
            </a:r>
            <a:r>
              <a:rPr lang="en-US" altLang="ja-JP" sz="1300" b="1" dirty="0" smtClean="0">
                <a:solidFill>
                  <a:schemeClr val="tx1"/>
                </a:solidFill>
              </a:rPr>
              <a:t>》</a:t>
            </a:r>
            <a:endParaRPr lang="ja-JP" altLang="en-US" sz="800" b="1" dirty="0">
              <a:solidFill>
                <a:schemeClr val="tx1"/>
              </a:solidFill>
            </a:endParaRPr>
          </a:p>
          <a:p>
            <a:r>
              <a:rPr lang="ja-JP" altLang="en-US" sz="1200" dirty="0">
                <a:solidFill>
                  <a:schemeClr val="tx1"/>
                </a:solidFill>
                <a:latin typeface="+mn-ea"/>
              </a:rPr>
              <a:t> </a:t>
            </a:r>
            <a:r>
              <a:rPr lang="ja-JP" altLang="en-US" sz="1200" dirty="0" smtClean="0">
                <a:solidFill>
                  <a:schemeClr val="tx1"/>
                </a:solidFill>
                <a:latin typeface="+mn-ea"/>
              </a:rPr>
              <a:t>○区数</a:t>
            </a:r>
            <a:r>
              <a:rPr lang="ja-JP" altLang="en-US" sz="1200" dirty="0">
                <a:solidFill>
                  <a:schemeClr val="tx1"/>
                </a:solidFill>
                <a:latin typeface="+mn-ea"/>
              </a:rPr>
              <a:t>が多いほど、必要な職員数（財政的コスト）が</a:t>
            </a:r>
            <a:r>
              <a:rPr lang="ja-JP" altLang="en-US" sz="1200" dirty="0" smtClean="0">
                <a:solidFill>
                  <a:schemeClr val="tx1"/>
                </a:solidFill>
                <a:latin typeface="+mn-ea"/>
              </a:rPr>
              <a:t>増えます。</a:t>
            </a:r>
            <a:endParaRPr lang="en-US" altLang="ja-JP" sz="1200" dirty="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○区数</a:t>
            </a:r>
            <a:r>
              <a:rPr lang="ja-JP" altLang="en-US" sz="1200" dirty="0">
                <a:solidFill>
                  <a:schemeClr val="tx1"/>
                </a:solidFill>
                <a:latin typeface="+mn-ea"/>
              </a:rPr>
              <a:t>が少ないほど、区役所業務の集約による職員数（財政的コスト）</a:t>
            </a:r>
            <a:r>
              <a:rPr lang="ja-JP" altLang="en-US" sz="1200" dirty="0" smtClean="0">
                <a:solidFill>
                  <a:schemeClr val="tx1"/>
                </a:solidFill>
                <a:latin typeface="+mn-ea"/>
              </a:rPr>
              <a:t>の効率化が大きくな　</a:t>
            </a:r>
            <a:endParaRPr lang="en-US" altLang="ja-JP" sz="1200" dirty="0" smtClean="0">
              <a:solidFill>
                <a:schemeClr val="tx1"/>
              </a:solidFill>
              <a:latin typeface="+mn-ea"/>
            </a:endParaRPr>
          </a:p>
          <a:p>
            <a:r>
              <a:rPr lang="ja-JP" altLang="en-US" sz="1200" dirty="0">
                <a:solidFill>
                  <a:schemeClr val="tx1"/>
                </a:solidFill>
                <a:latin typeface="+mn-ea"/>
              </a:rPr>
              <a:t>　</a:t>
            </a:r>
            <a:r>
              <a:rPr lang="ja-JP" altLang="en-US" sz="1200" dirty="0" smtClean="0">
                <a:solidFill>
                  <a:schemeClr val="tx1"/>
                </a:solidFill>
                <a:latin typeface="+mn-ea"/>
              </a:rPr>
              <a:t>　ります。</a:t>
            </a:r>
            <a:endParaRPr lang="ja-JP" altLang="en-US" sz="1200" dirty="0">
              <a:solidFill>
                <a:schemeClr val="tx1"/>
              </a:solidFill>
              <a:latin typeface="+mn-ea"/>
            </a:endParaRPr>
          </a:p>
        </p:txBody>
      </p:sp>
      <p:sp>
        <p:nvSpPr>
          <p:cNvPr id="41" name="正方形/長方形 40"/>
          <p:cNvSpPr/>
          <p:nvPr/>
        </p:nvSpPr>
        <p:spPr>
          <a:xfrm>
            <a:off x="1303888" y="9389916"/>
            <a:ext cx="5315826" cy="261610"/>
          </a:xfrm>
          <a:prstGeom prst="rect">
            <a:avLst/>
          </a:prstGeom>
        </p:spPr>
        <p:txBody>
          <a:bodyPr wrap="square">
            <a:spAutoFit/>
          </a:bodyPr>
          <a:lstStyle/>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概案の具体的な内容については、</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各案ごとに</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次ページ以降でお示ししています。</a:t>
            </a: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56818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1615" y="1165606"/>
            <a:ext cx="6456846" cy="307777"/>
          </a:xfrm>
          <a:prstGeom prst="rect">
            <a:avLst/>
          </a:prstGeom>
          <a:noFill/>
        </p:spPr>
        <p:txBody>
          <a:bodyPr wrap="square">
            <a:spAutoFit/>
          </a:bodyPr>
          <a:lstStyle/>
          <a:p>
            <a:r>
              <a:rPr lang="ja-JP" altLang="en-US" sz="1400" b="1" dirty="0" smtClean="0">
                <a:latin typeface="+mn-ea"/>
              </a:rPr>
              <a:t>■Ａ案の概要</a:t>
            </a:r>
            <a:endParaRPr lang="en-US" altLang="ja-JP" sz="1400" b="1"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2567099145"/>
              </p:ext>
            </p:extLst>
          </p:nvPr>
        </p:nvGraphicFramePr>
        <p:xfrm>
          <a:off x="116632" y="4367736"/>
          <a:ext cx="6624736" cy="4896543"/>
        </p:xfrm>
        <a:graphic>
          <a:graphicData uri="http://schemas.openxmlformats.org/drawingml/2006/table">
            <a:tbl>
              <a:tblPr firstRow="1" bandRow="1">
                <a:tableStyleId>{5940675A-B579-460E-94D1-54222C63F5DA}</a:tableStyleId>
              </a:tblPr>
              <a:tblGrid>
                <a:gridCol w="6624736"/>
              </a:tblGrid>
              <a:tr h="4896543">
                <a:tc>
                  <a:txBody>
                    <a:bodyPr/>
                    <a:lstStyle/>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7" name="正方形/長方形 6"/>
          <p:cNvSpPr/>
          <p:nvPr/>
        </p:nvSpPr>
        <p:spPr>
          <a:xfrm>
            <a:off x="150627" y="4636402"/>
            <a:ext cx="3312368" cy="1403463"/>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○保育・子育て支援</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・児童いきいき放課後事業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8" name="正方形/長方形 7"/>
          <p:cNvSpPr/>
          <p:nvPr/>
        </p:nvSpPr>
        <p:spPr>
          <a:xfrm>
            <a:off x="172907" y="6270024"/>
            <a:ext cx="3314016" cy="1269808"/>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　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○高齢者福祉</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老人憩の家の運営助成等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03691" y="7040339"/>
            <a:ext cx="3154250" cy="3484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国民健康保険・介護保険・国民年金の諸手続き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○生活保護の申請受理・決定・支給・就労支援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22367" y="5541397"/>
            <a:ext cx="3168888" cy="3484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○保育所の入所決定・保育料の徴収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○児童手当・こども医療費助成の申請受理・審査・支給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2907" y="7786276"/>
            <a:ext cx="3287354" cy="1263796"/>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健康・保健</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○母子保健</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地域ふれあい子育て支援教室</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67872" y="8614371"/>
            <a:ext cx="3134727" cy="336601"/>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○乳幼児健診、がん検診、健康</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講座、予防接種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○母子健康手帳の交付、母親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608802" y="6283788"/>
            <a:ext cx="3042482" cy="1241637"/>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角丸四角形 13"/>
          <p:cNvSpPr/>
          <p:nvPr/>
        </p:nvSpPr>
        <p:spPr>
          <a:xfrm>
            <a:off x="3770066" y="6696720"/>
            <a:ext cx="2763040" cy="705850"/>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○住民基本台帳、戸籍、印鑑登録証明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届出・証明等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○地域安全防犯対策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○地域振興・市民活動</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10204" y="9364766"/>
            <a:ext cx="2132856"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参照</a:t>
            </a:r>
            <a:endParaRPr kumimoji="1" lang="en-US" altLang="ja-JP" sz="1050" dirty="0" smtClean="0"/>
          </a:p>
        </p:txBody>
      </p:sp>
      <p:graphicFrame>
        <p:nvGraphicFramePr>
          <p:cNvPr id="16" name="表 15"/>
          <p:cNvGraphicFramePr>
            <a:graphicFrameLocks noGrp="1"/>
          </p:cNvGraphicFramePr>
          <p:nvPr>
            <p:extLst>
              <p:ext uri="{D42A27DB-BD31-4B8C-83A1-F6EECF244321}">
                <p14:modId xmlns:p14="http://schemas.microsoft.com/office/powerpoint/2010/main" val="1348675289"/>
              </p:ext>
            </p:extLst>
          </p:nvPr>
        </p:nvGraphicFramePr>
        <p:xfrm>
          <a:off x="64632" y="1623508"/>
          <a:ext cx="6734968" cy="1640016"/>
        </p:xfrm>
        <a:graphic>
          <a:graphicData uri="http://schemas.openxmlformats.org/drawingml/2006/table">
            <a:tbl>
              <a:tblPr firstRow="1" bandRow="1">
                <a:tableStyleId>{5940675A-B579-460E-94D1-54222C63F5DA}</a:tableStyleId>
              </a:tblPr>
              <a:tblGrid>
                <a:gridCol w="2113842"/>
                <a:gridCol w="1466550"/>
                <a:gridCol w="1368152"/>
                <a:gridCol w="1786424"/>
              </a:tblGrid>
              <a:tr h="353012">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総合区の数</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区の事務レベル</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gridSpan="2">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職員総数（局＋区）</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hMerge="1">
                  <a:txBody>
                    <a:bodyPr/>
                    <a:lstStyle/>
                    <a:p>
                      <a:pPr algn="ctr">
                        <a:lnSpc>
                          <a:spcPts val="1400"/>
                        </a:lnSpc>
                      </a:pPr>
                      <a:endParaRPr kumimoji="1" lang="ja-JP" altLang="en-US" sz="1500" b="1" dirty="0">
                        <a:latin typeface="ＭＳ ゴシック" panose="020B0609070205080204" pitchFamily="49" charset="-128"/>
                        <a:ea typeface="ＭＳ ゴシック" panose="020B0609070205080204" pitchFamily="49" charset="-128"/>
                      </a:endParaRPr>
                    </a:p>
                  </a:txBody>
                  <a:tcPr anchor="ctr">
                    <a:solidFill>
                      <a:srgbClr val="FFFF00"/>
                    </a:solidFill>
                  </a:tcPr>
                </a:tc>
              </a:tr>
              <a:tr h="643502">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８区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9525" cap="flat" cmpd="sng" algn="ctr">
                      <a:solidFill>
                        <a:schemeClr val="tx1"/>
                      </a:solidFill>
                      <a:prstDash val="sysDot"/>
                      <a:round/>
                      <a:headEnd type="none" w="med" len="med"/>
                      <a:tailEnd type="none" w="med" len="med"/>
                    </a:lnB>
                    <a:solidFill>
                      <a:schemeClr val="bg1"/>
                    </a:solidFill>
                  </a:tcPr>
                </a:tc>
                <a:tc rowSpan="2">
                  <a:txBody>
                    <a:bodyPr/>
                    <a:lstStyle/>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現行事務＋限定事務</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solidFill>
                      <a:schemeClr val="bg1"/>
                    </a:solidFill>
                  </a:tcPr>
                </a:tc>
                <a:tc rowSpan="2">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H24</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13,800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Ａ案８区の場合の増減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70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bg1"/>
                    </a:solidFill>
                  </a:tcPr>
                </a:tc>
              </a:tr>
              <a:tr h="643502">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１１区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20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T w="9525" cap="flat" cmpd="sng" algn="ctr">
                      <a:solidFill>
                        <a:schemeClr val="tx1"/>
                      </a:solidFill>
                      <a:prstDash val="sysDot"/>
                      <a:round/>
                      <a:headEnd type="none" w="med" len="med"/>
                      <a:tailEnd type="none" w="med" len="med"/>
                    </a:lnT>
                    <a:solidFill>
                      <a:schemeClr val="bg1"/>
                    </a:solidFill>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Ａ案１１区の場合の増減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50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bg1"/>
                    </a:solidFill>
                  </a:tcPr>
                </a:tc>
              </a:tr>
            </a:tbl>
          </a:graphicData>
        </a:graphic>
      </p:graphicFrame>
      <p:sp>
        <p:nvSpPr>
          <p:cNvPr id="17" name="正方形/長方形 16"/>
          <p:cNvSpPr/>
          <p:nvPr/>
        </p:nvSpPr>
        <p:spPr>
          <a:xfrm>
            <a:off x="3596338" y="4636402"/>
            <a:ext cx="3054946" cy="1430323"/>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まちづくり・都市基盤整備</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○まちづくり</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まちナイススポット（景観資源）の発見　　</a:t>
            </a:r>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放置自転車対策、駐輪場の整備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○道路</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公園</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・公園事務所</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日常管理＜巡視・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緊急対応等＞）</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608803" y="7786276"/>
            <a:ext cx="3042482" cy="82809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防災組織力向上アドバイザー</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コミュニティビジネスの支援</a:t>
            </a: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3991" y="644256"/>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総合区の概案　Ａ</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～現行事務</a:t>
            </a:r>
            <a:r>
              <a:rPr lang="en-US" altLang="zh-TW"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限定事務～</a:t>
            </a:r>
          </a:p>
          <a:p>
            <a:pPr>
              <a:lnSpc>
                <a:spcPts val="1800"/>
              </a:lnSpc>
            </a:pP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32518" y="8707737"/>
            <a:ext cx="3108850"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役所及び保健福祉センター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している事務</a:t>
            </a:r>
          </a:p>
        </p:txBody>
      </p:sp>
      <p:sp>
        <p:nvSpPr>
          <p:cNvPr id="21" name="角丸四角形 20"/>
          <p:cNvSpPr/>
          <p:nvPr/>
        </p:nvSpPr>
        <p:spPr>
          <a:xfrm>
            <a:off x="3876580" y="8734439"/>
            <a:ext cx="210487" cy="1742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0" y="3888408"/>
            <a:ext cx="6456846" cy="523220"/>
          </a:xfrm>
          <a:prstGeom prst="rect">
            <a:avLst/>
          </a:prstGeom>
          <a:noFill/>
        </p:spPr>
        <p:txBody>
          <a:bodyPr wrap="square">
            <a:spAutoFit/>
          </a:bodyPr>
          <a:lstStyle/>
          <a:p>
            <a:r>
              <a:rPr lang="ja-JP" altLang="en-US" sz="1400" b="1" dirty="0" smtClean="0">
                <a:latin typeface="+mn-ea"/>
              </a:rPr>
              <a:t>■総合区の事務内容（主なもの）　</a:t>
            </a:r>
            <a:r>
              <a:rPr lang="en-US" altLang="ja-JP" sz="1100" dirty="0" smtClean="0"/>
              <a:t>【</a:t>
            </a:r>
            <a:r>
              <a:rPr lang="ja-JP" altLang="en-US" sz="1100" dirty="0"/>
              <a:t>予算編成、条例提案等は市長の権限</a:t>
            </a:r>
            <a:r>
              <a:rPr lang="en-US" altLang="ja-JP" sz="1100" dirty="0"/>
              <a:t>】</a:t>
            </a:r>
            <a:endParaRPr lang="ja-JP" altLang="en-US" sz="1100" dirty="0"/>
          </a:p>
          <a:p>
            <a:r>
              <a:rPr lang="ja-JP" altLang="en-US" sz="1400" b="1" dirty="0" smtClean="0">
                <a:latin typeface="+mn-ea"/>
              </a:rPr>
              <a:t>　</a:t>
            </a:r>
            <a:endParaRPr lang="en-US" altLang="ja-JP" sz="1400" b="1" dirty="0">
              <a:latin typeface="+mn-ea"/>
            </a:endParaRPr>
          </a:p>
        </p:txBody>
      </p:sp>
    </p:spTree>
    <p:extLst>
      <p:ext uri="{BB962C8B-B14F-4D97-AF65-F5344CB8AC3E}">
        <p14:creationId xmlns:p14="http://schemas.microsoft.com/office/powerpoint/2010/main" val="92136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56131" y="1224952"/>
            <a:ext cx="6762750" cy="31662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7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42111" y="890315"/>
            <a:ext cx="3376256" cy="36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■期待される効果の具体例</a:t>
            </a:r>
            <a:endParaRPr kumimoji="1" lang="ja-JP" altLang="en-US" sz="1400" b="1" dirty="0">
              <a:solidFill>
                <a:schemeClr val="tx1"/>
              </a:solidFill>
              <a:latin typeface="+mn-ea"/>
            </a:endParaRPr>
          </a:p>
        </p:txBody>
      </p:sp>
      <p:sp>
        <p:nvSpPr>
          <p:cNvPr id="6" name="正方形/長方形 5"/>
          <p:cNvSpPr/>
          <p:nvPr/>
        </p:nvSpPr>
        <p:spPr>
          <a:xfrm>
            <a:off x="109836" y="4848225"/>
            <a:ext cx="6652913" cy="4510657"/>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b="1" dirty="0" smtClean="0">
              <a:solidFill>
                <a:schemeClr val="tx1"/>
              </a:solidFill>
            </a:endParaRPr>
          </a:p>
          <a:p>
            <a:endParaRPr lang="en-US" altLang="ja-JP" sz="1400" b="1" dirty="0">
              <a:solidFill>
                <a:schemeClr val="tx1"/>
              </a:solidFill>
            </a:endParaRPr>
          </a:p>
        </p:txBody>
      </p:sp>
      <p:sp>
        <p:nvSpPr>
          <p:cNvPr id="7" name="正方形/長方形 6"/>
          <p:cNvSpPr/>
          <p:nvPr/>
        </p:nvSpPr>
        <p:spPr>
          <a:xfrm>
            <a:off x="13170" y="4573885"/>
            <a:ext cx="6749579" cy="27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参考</a:t>
            </a:r>
            <a:r>
              <a:rPr kumimoji="1" lang="en-US" altLang="ja-JP" sz="1200" b="1" dirty="0" smtClean="0">
                <a:solidFill>
                  <a:schemeClr val="tx1"/>
                </a:solidFill>
              </a:rPr>
              <a:t>》</a:t>
            </a:r>
            <a:r>
              <a:rPr kumimoji="1" lang="ja-JP" altLang="en-US" sz="1200" b="1" dirty="0" smtClean="0">
                <a:solidFill>
                  <a:schemeClr val="tx1"/>
                </a:solidFill>
              </a:rPr>
              <a:t>総合区の組織体制イメージ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イメージであって名称は仮称</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640425" y="4903482"/>
            <a:ext cx="2068496"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区役所</a:t>
            </a: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p:cNvSpPr/>
          <p:nvPr/>
        </p:nvSpPr>
        <p:spPr>
          <a:xfrm>
            <a:off x="4308214" y="4904499"/>
            <a:ext cx="1819261"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又は</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か所</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1094824" y="5481711"/>
            <a:ext cx="0" cy="11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5299" y="5486597"/>
            <a:ext cx="207596" cy="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094824" y="5909363"/>
            <a:ext cx="1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04349" y="6266491"/>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528016" y="5248227"/>
            <a:ext cx="2252913" cy="185532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5" name="直線コネクタ 14"/>
          <p:cNvCxnSpPr/>
          <p:nvPr/>
        </p:nvCxnSpPr>
        <p:spPr>
          <a:xfrm>
            <a:off x="950355" y="6149682"/>
            <a:ext cx="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3015466" y="5606146"/>
            <a:ext cx="471257" cy="143456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22"/>
          <p:cNvSpPr txBox="1"/>
          <p:nvPr/>
        </p:nvSpPr>
        <p:spPr>
          <a:xfrm>
            <a:off x="4826025" y="5336942"/>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18" name="テキスト ボックス 23"/>
          <p:cNvSpPr txBox="1"/>
          <p:nvPr/>
        </p:nvSpPr>
        <p:spPr>
          <a:xfrm>
            <a:off x="4826027" y="5612987"/>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19" name="テキスト ボックス 24"/>
          <p:cNvSpPr txBox="1"/>
          <p:nvPr/>
        </p:nvSpPr>
        <p:spPr>
          <a:xfrm>
            <a:off x="4831095" y="5906286"/>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0" name="テキスト ボックス 25"/>
          <p:cNvSpPr txBox="1"/>
          <p:nvPr/>
        </p:nvSpPr>
        <p:spPr>
          <a:xfrm>
            <a:off x="4816503" y="6223178"/>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21" name="角丸四角形 20"/>
          <p:cNvSpPr/>
          <p:nvPr/>
        </p:nvSpPr>
        <p:spPr>
          <a:xfrm>
            <a:off x="3763927" y="5248227"/>
            <a:ext cx="2775096" cy="287240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2" name="直線コネクタ 21"/>
          <p:cNvCxnSpPr/>
          <p:nvPr/>
        </p:nvCxnSpPr>
        <p:spPr>
          <a:xfrm>
            <a:off x="4581862" y="5437146"/>
            <a:ext cx="0" cy="149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205353" y="6360723"/>
            <a:ext cx="376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85299" y="6669711"/>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テキスト ボックス 48"/>
          <p:cNvSpPr txBox="1"/>
          <p:nvPr/>
        </p:nvSpPr>
        <p:spPr>
          <a:xfrm>
            <a:off x="4862579" y="8502784"/>
            <a:ext cx="1302727" cy="176947"/>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26" name="テキスト ボックス 49"/>
          <p:cNvSpPr txBox="1"/>
          <p:nvPr/>
        </p:nvSpPr>
        <p:spPr>
          <a:xfrm>
            <a:off x="4862579" y="8744323"/>
            <a:ext cx="1302727" cy="177829"/>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7" name="テキスト ボックス 50"/>
          <p:cNvSpPr txBox="1"/>
          <p:nvPr/>
        </p:nvSpPr>
        <p:spPr>
          <a:xfrm>
            <a:off x="4862579" y="8994489"/>
            <a:ext cx="1302727" cy="19315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cxnSp>
        <p:nvCxnSpPr>
          <p:cNvPr id="28" name="直線コネクタ 27"/>
          <p:cNvCxnSpPr/>
          <p:nvPr/>
        </p:nvCxnSpPr>
        <p:spPr>
          <a:xfrm>
            <a:off x="4365104" y="6360391"/>
            <a:ext cx="0" cy="1875829"/>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58132" y="5592363"/>
            <a:ext cx="240023" cy="109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3934196" y="5496295"/>
            <a:ext cx="271157" cy="17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　合　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817090" y="8237950"/>
            <a:ext cx="2721935" cy="1043796"/>
          </a:xfrm>
          <a:prstGeom prst="roundRect">
            <a:avLst>
              <a:gd name="adj" fmla="val 2072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823825" y="8236222"/>
            <a:ext cx="2290190"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支所等</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endParaRPr kumimoji="1" lang="ja-JP" altLang="en-US" sz="1300" dirty="0">
              <a:solidFill>
                <a:schemeClr val="tx1"/>
              </a:solidFill>
            </a:endParaRPr>
          </a:p>
        </p:txBody>
      </p:sp>
      <p:cxnSp>
        <p:nvCxnSpPr>
          <p:cNvPr id="33" name="直線コネクタ 32"/>
          <p:cNvCxnSpPr/>
          <p:nvPr/>
        </p:nvCxnSpPr>
        <p:spPr>
          <a:xfrm>
            <a:off x="4591525" y="693174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591525" y="664806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91525" y="6309700"/>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91525" y="6009450"/>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91525" y="5709198"/>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591525" y="5429419"/>
            <a:ext cx="207596"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22"/>
          <p:cNvSpPr txBox="1"/>
          <p:nvPr/>
        </p:nvSpPr>
        <p:spPr>
          <a:xfrm>
            <a:off x="1303167" y="5386882"/>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40" name="テキスト ボックス 23"/>
          <p:cNvSpPr txBox="1"/>
          <p:nvPr/>
        </p:nvSpPr>
        <p:spPr>
          <a:xfrm>
            <a:off x="1303169" y="5801151"/>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41" name="テキスト ボックス 24"/>
          <p:cNvSpPr txBox="1"/>
          <p:nvPr/>
        </p:nvSpPr>
        <p:spPr>
          <a:xfrm>
            <a:off x="1286973" y="6179507"/>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42" name="テキスト ボックス 25"/>
          <p:cNvSpPr txBox="1"/>
          <p:nvPr/>
        </p:nvSpPr>
        <p:spPr>
          <a:xfrm>
            <a:off x="1304277" y="6592093"/>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43" name="正方形/長方形 42"/>
          <p:cNvSpPr/>
          <p:nvPr/>
        </p:nvSpPr>
        <p:spPr>
          <a:xfrm>
            <a:off x="52744" y="1326797"/>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事例①　工営所の場合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4" name="正方形/長方形 43"/>
          <p:cNvSpPr/>
          <p:nvPr/>
        </p:nvSpPr>
        <p:spPr>
          <a:xfrm>
            <a:off x="62288" y="2968033"/>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事例②　公園事務所の場合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5" name="正方形/長方形 44"/>
          <p:cNvSpPr/>
          <p:nvPr/>
        </p:nvSpPr>
        <p:spPr>
          <a:xfrm>
            <a:off x="3423184" y="1344049"/>
            <a:ext cx="3376256" cy="24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事例③　老人憩の家</a:t>
            </a:r>
            <a:r>
              <a:rPr lang="ja-JP" altLang="en-US" sz="1400" spc="-150" dirty="0">
                <a:solidFill>
                  <a:schemeClr val="tx1"/>
                </a:solidFill>
                <a:latin typeface="HGP創英角ｺﾞｼｯｸUB" panose="020B0900000000000000" pitchFamily="50" charset="-128"/>
                <a:ea typeface="HGP創英角ｺﾞｼｯｸUB" panose="020B0900000000000000" pitchFamily="50" charset="-128"/>
              </a:rPr>
              <a:t>（運営</a:t>
            </a:r>
            <a:r>
              <a:rPr lang="ja-JP" altLang="en-US" sz="1400" spc="-150" dirty="0" smtClean="0">
                <a:solidFill>
                  <a:schemeClr val="tx1"/>
                </a:solidFill>
                <a:latin typeface="HGP創英角ｺﾞｼｯｸUB" panose="020B0900000000000000" pitchFamily="50" charset="-128"/>
                <a:ea typeface="HGP創英角ｺﾞｼｯｸUB" panose="020B0900000000000000" pitchFamily="50" charset="-128"/>
              </a:rPr>
              <a:t>助成等）</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6" name="テキスト ボックス 38"/>
          <p:cNvSpPr txBox="1"/>
          <p:nvPr/>
        </p:nvSpPr>
        <p:spPr>
          <a:xfrm>
            <a:off x="4816503" y="6527708"/>
            <a:ext cx="1303889" cy="20539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工営所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38"/>
          <p:cNvSpPr txBox="1"/>
          <p:nvPr/>
        </p:nvSpPr>
        <p:spPr>
          <a:xfrm>
            <a:off x="4810126" y="6838256"/>
            <a:ext cx="1303889" cy="2028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公園事務所部門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164582" y="1656895"/>
            <a:ext cx="3152580" cy="1150745"/>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200" dirty="0">
                <a:solidFill>
                  <a:schemeClr val="tx1"/>
                </a:solidFill>
                <a:latin typeface="ＭＳ Ｐゴシック" panose="020B0600070205080204" pitchFamily="50" charset="-128"/>
                <a:ea typeface="ＭＳ Ｐゴシック" panose="020B0600070205080204" pitchFamily="50" charset="-128"/>
              </a:rPr>
              <a:t>道路の日常管理や放置自転車対策等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区の事務となることで、住民の要望に対し、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総合区長</a:t>
            </a:r>
            <a:r>
              <a:rPr lang="ja-JP" altLang="en-US" sz="1200" dirty="0">
                <a:solidFill>
                  <a:schemeClr val="tx1"/>
                </a:solidFill>
                <a:latin typeface="ＭＳ Ｐゴシック" panose="020B0600070205080204" pitchFamily="50" charset="-128"/>
                <a:ea typeface="ＭＳ Ｐゴシック" panose="020B0600070205080204" pitchFamily="50" charset="-128"/>
              </a:rPr>
              <a:t>のマネジメントのもと、自転車等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放置禁止</a:t>
            </a:r>
            <a:r>
              <a:rPr lang="ja-JP" altLang="en-US" sz="1200" dirty="0">
                <a:solidFill>
                  <a:schemeClr val="tx1"/>
                </a:solidFill>
                <a:latin typeface="ＭＳ Ｐゴシック" panose="020B0600070205080204" pitchFamily="50" charset="-128"/>
                <a:ea typeface="ＭＳ Ｐゴシック" panose="020B0600070205080204" pitchFamily="50" charset="-128"/>
              </a:rPr>
              <a:t>区域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の拡大</a:t>
            </a:r>
            <a:r>
              <a:rPr lang="ja-JP" altLang="en-US" sz="1200" dirty="0">
                <a:solidFill>
                  <a:schemeClr val="tx1"/>
                </a:solidFill>
                <a:latin typeface="ＭＳ Ｐゴシック" panose="020B0600070205080204" pitchFamily="50" charset="-128"/>
                <a:ea typeface="ＭＳ Ｐゴシック" panose="020B0600070205080204" pitchFamily="50" charset="-128"/>
              </a:rPr>
              <a:t>や放置自転車の撤去</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回数の見直し</a:t>
            </a:r>
            <a:r>
              <a:rPr lang="ja-JP" altLang="en-US" sz="1200" dirty="0">
                <a:solidFill>
                  <a:schemeClr val="tx1"/>
                </a:solidFill>
                <a:latin typeface="ＭＳ Ｐゴシック" panose="020B0600070205080204" pitchFamily="50" charset="-128"/>
                <a:ea typeface="ＭＳ Ｐゴシック" panose="020B0600070205080204" pitchFamily="50" charset="-128"/>
              </a:rPr>
              <a:t>など、より</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迅速かつきめ細かい対応が可能。</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9" name="角丸四角形 48"/>
          <p:cNvSpPr/>
          <p:nvPr/>
        </p:nvSpPr>
        <p:spPr>
          <a:xfrm>
            <a:off x="3511268" y="1674060"/>
            <a:ext cx="3262278" cy="838848"/>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老人憩の家</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地域高齢者活動</a:t>
            </a:r>
            <a:r>
              <a:rPr lang="ja-JP" altLang="en-US" sz="1200" dirty="0">
                <a:solidFill>
                  <a:schemeClr val="tx1"/>
                </a:solidFill>
                <a:latin typeface="ＭＳ Ｐゴシック" panose="020B0600070205080204" pitchFamily="50" charset="-128"/>
                <a:ea typeface="ＭＳ Ｐゴシック" panose="020B0600070205080204" pitchFamily="50" charset="-128"/>
              </a:rPr>
              <a:t>拠点</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施設</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整備・運営助成の事務が総合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となる</a:t>
            </a:r>
            <a:r>
              <a:rPr lang="ja-JP" altLang="en-US" sz="1200" dirty="0">
                <a:solidFill>
                  <a:schemeClr val="tx1"/>
                </a:solidFill>
                <a:latin typeface="ＭＳ Ｐゴシック" panose="020B0600070205080204" pitchFamily="50" charset="-128"/>
                <a:ea typeface="ＭＳ Ｐゴシック" panose="020B0600070205080204" pitchFamily="50" charset="-128"/>
              </a:rPr>
              <a:t>こと</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で、施設の活用状況など区</a:t>
            </a:r>
            <a:r>
              <a:rPr lang="ja-JP" altLang="en-US" sz="1200" dirty="0">
                <a:solidFill>
                  <a:schemeClr val="tx1"/>
                </a:solidFill>
                <a:latin typeface="ＭＳ Ｐゴシック" panose="020B0600070205080204" pitchFamily="50" charset="-128"/>
                <a:ea typeface="ＭＳ Ｐゴシック" panose="020B0600070205080204" pitchFamily="50" charset="-128"/>
              </a:rPr>
              <a:t>域内</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の実態をより踏まえた改修</a:t>
            </a:r>
            <a:r>
              <a:rPr lang="ja-JP" altLang="en-US" sz="1200" dirty="0">
                <a:solidFill>
                  <a:schemeClr val="tx1"/>
                </a:solidFill>
                <a:latin typeface="ＭＳ Ｐゴシック" panose="020B0600070205080204" pitchFamily="50" charset="-128"/>
                <a:ea typeface="ＭＳ Ｐゴシック" panose="020B0600070205080204" pitchFamily="50" charset="-128"/>
              </a:rPr>
              <a:t>順位の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設定などの判断が可能。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0" name="角丸四角形 49"/>
          <p:cNvSpPr/>
          <p:nvPr/>
        </p:nvSpPr>
        <p:spPr>
          <a:xfrm>
            <a:off x="180609" y="3282016"/>
            <a:ext cx="3147088" cy="983912"/>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公園</a:t>
            </a:r>
            <a:r>
              <a:rPr lang="ja-JP" altLang="en-US" sz="1200" dirty="0">
                <a:solidFill>
                  <a:schemeClr val="tx1"/>
                </a:solidFill>
                <a:latin typeface="ＭＳ Ｐゴシック" panose="020B0600070205080204" pitchFamily="50" charset="-128"/>
                <a:ea typeface="ＭＳ Ｐゴシック" panose="020B0600070205080204" pitchFamily="50" charset="-128"/>
              </a:rPr>
              <a:t>の日常管理が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総合区</a:t>
            </a:r>
            <a:r>
              <a:rPr lang="ja-JP" altLang="en-US" sz="1200" dirty="0">
                <a:solidFill>
                  <a:schemeClr val="tx1"/>
                </a:solidFill>
                <a:latin typeface="ＭＳ Ｐゴシック" panose="020B0600070205080204" pitchFamily="50" charset="-128"/>
                <a:ea typeface="ＭＳ Ｐゴシック" panose="020B0600070205080204" pitchFamily="50" charset="-128"/>
              </a:rPr>
              <a:t>の事務</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となる</a:t>
            </a:r>
            <a:r>
              <a:rPr lang="ja-JP" altLang="en-US" sz="1200" dirty="0">
                <a:solidFill>
                  <a:schemeClr val="tx1"/>
                </a:solidFill>
                <a:latin typeface="ＭＳ Ｐゴシック" panose="020B0600070205080204" pitchFamily="50" charset="-128"/>
                <a:ea typeface="ＭＳ Ｐゴシック" panose="020B0600070205080204" pitchFamily="50" charset="-128"/>
              </a:rPr>
              <a:t>ことで、住民の要望に対し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区長の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マネジメント</a:t>
            </a:r>
            <a:r>
              <a:rPr lang="ja-JP" altLang="en-US" sz="1200" dirty="0">
                <a:solidFill>
                  <a:schemeClr val="tx1"/>
                </a:solidFill>
                <a:latin typeface="ＭＳ Ｐゴシック" panose="020B0600070205080204" pitchFamily="50" charset="-128"/>
                <a:ea typeface="ＭＳ Ｐゴシック" panose="020B0600070205080204" pitchFamily="50" charset="-128"/>
              </a:rPr>
              <a:t>のもと、公園</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利用の</a:t>
            </a:r>
            <a:r>
              <a:rPr lang="ja-JP" altLang="en-US" sz="1200" dirty="0">
                <a:solidFill>
                  <a:schemeClr val="tx1"/>
                </a:solidFill>
                <a:latin typeface="ＭＳ Ｐゴシック" panose="020B0600070205080204" pitchFamily="50" charset="-128"/>
                <a:ea typeface="ＭＳ Ｐゴシック" panose="020B0600070205080204" pitchFamily="50" charset="-128"/>
              </a:rPr>
              <a:t>支障となっている遊具の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使用禁止</a:t>
            </a:r>
            <a:r>
              <a:rPr lang="ja-JP" altLang="en-US" sz="1200" dirty="0">
                <a:solidFill>
                  <a:schemeClr val="tx1"/>
                </a:solidFill>
                <a:latin typeface="ＭＳ Ｐゴシック" panose="020B0600070205080204" pitchFamily="50" charset="-128"/>
                <a:ea typeface="ＭＳ Ｐゴシック" panose="020B0600070205080204" pitchFamily="50" charset="-128"/>
              </a:rPr>
              <a:t>や</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樹木</a:t>
            </a:r>
            <a:r>
              <a:rPr lang="ja-JP" altLang="en-US" sz="1200" dirty="0">
                <a:solidFill>
                  <a:schemeClr val="tx1"/>
                </a:solidFill>
                <a:latin typeface="ＭＳ Ｐゴシック" panose="020B0600070205080204" pitchFamily="50" charset="-128"/>
                <a:ea typeface="ＭＳ Ｐゴシック" panose="020B0600070205080204" pitchFamily="50" charset="-128"/>
              </a:rPr>
              <a:t>の剪定など、より迅速かつ</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きめ細か</a:t>
            </a:r>
            <a:r>
              <a:rPr lang="ja-JP" altLang="en-US" sz="1200" dirty="0">
                <a:solidFill>
                  <a:schemeClr val="tx1"/>
                </a:solidFill>
                <a:latin typeface="ＭＳ Ｐゴシック" panose="020B0600070205080204" pitchFamily="50" charset="-128"/>
                <a:ea typeface="ＭＳ Ｐゴシック" panose="020B0600070205080204" pitchFamily="50" charset="-128"/>
              </a:rPr>
              <a:t>い</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対応が可能。</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lang="ja-JP" altLang="en-US" sz="13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116632" y="7239286"/>
            <a:ext cx="1932914" cy="261610"/>
          </a:xfrm>
          <a:prstGeom prst="rect">
            <a:avLst/>
          </a:prstGeom>
        </p:spPr>
        <p:txBody>
          <a:bodyPr wrap="square">
            <a:spAutoFit/>
          </a:bodyPr>
          <a:lstStyle/>
          <a:p>
            <a:pPr algn="ctr">
              <a:defRPr/>
            </a:pP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smtClean="0">
                <a:latin typeface="ＭＳ Ｐゴシック" panose="020B0600070205080204" pitchFamily="50" charset="-128"/>
                <a:ea typeface="ＭＳ Ｐゴシック" panose="020B0600070205080204" pitchFamily="50" charset="-128"/>
                <a:cs typeface="Meiryo UI" pitchFamily="50" charset="-128"/>
              </a:rPr>
              <a:t>局及び区</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の職員数</a:t>
            </a:r>
            <a:r>
              <a:rPr lang="en-US" altLang="ja-JP" sz="9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900" b="1" dirty="0">
                <a:latin typeface="ＭＳ Ｐゴシック" panose="020B0600070205080204" pitchFamily="50" charset="-128"/>
                <a:ea typeface="ＭＳ Ｐゴシック" panose="020B0600070205080204" pitchFamily="50" charset="-128"/>
                <a:cs typeface="Meiryo UI" pitchFamily="50" charset="-128"/>
              </a:rPr>
              <a:t>イメージ</a:t>
            </a:r>
            <a:r>
              <a:rPr lang="en-US" altLang="ja-JP" sz="900" b="1"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　</a:t>
            </a:r>
            <a:endParaRPr lang="en-US" altLang="ja-JP" sz="1100" b="1" dirty="0">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53" name="表 52"/>
          <p:cNvGraphicFramePr>
            <a:graphicFrameLocks noGrp="1"/>
          </p:cNvGraphicFramePr>
          <p:nvPr>
            <p:extLst>
              <p:ext uri="{D42A27DB-BD31-4B8C-83A1-F6EECF244321}">
                <p14:modId xmlns:p14="http://schemas.microsoft.com/office/powerpoint/2010/main" val="574970157"/>
              </p:ext>
            </p:extLst>
          </p:nvPr>
        </p:nvGraphicFramePr>
        <p:xfrm>
          <a:off x="254446" y="7509522"/>
          <a:ext cx="3246562" cy="1799583"/>
        </p:xfrm>
        <a:graphic>
          <a:graphicData uri="http://schemas.openxmlformats.org/drawingml/2006/table">
            <a:tbl>
              <a:tblPr firstRow="1" bandRow="1">
                <a:tableStyleId>{5940675A-B579-460E-94D1-54222C63F5DA}</a:tableStyleId>
              </a:tblPr>
              <a:tblGrid>
                <a:gridCol w="220514"/>
                <a:gridCol w="573893"/>
                <a:gridCol w="1192571"/>
                <a:gridCol w="1259584"/>
              </a:tblGrid>
              <a:tr h="279245">
                <a:tc gridSpan="2">
                  <a:txBody>
                    <a:bodyPr/>
                    <a:lstStyle/>
                    <a:p>
                      <a:pPr algn="ct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900"/>
                        </a:lnSpc>
                      </a:pP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現　行</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900"/>
                        </a:lnSpc>
                      </a:pP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平成</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24</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000" kern="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Ａ　案</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22192">
                <a:tc rowSpan="3">
                  <a:txBody>
                    <a:bodyPr/>
                    <a:lstStyle/>
                    <a:p>
                      <a:pPr algn="ctr"/>
                      <a:r>
                        <a:rPr lang="ja-JP" altLang="en-US" sz="1000" b="1" dirty="0" smtClean="0">
                          <a:solidFill>
                            <a:schemeClr val="bg1"/>
                          </a:solidFill>
                          <a:latin typeface="ＭＳ ゴシック" panose="020B0609070205080204" pitchFamily="49" charset="-128"/>
                          <a:ea typeface="ＭＳ ゴシック" panose="020B0609070205080204" pitchFamily="49" charset="-128"/>
                        </a:rPr>
                        <a:t>８区</a:t>
                      </a:r>
                      <a:endParaRPr lang="en-US" altLang="ja-JP" sz="1000" b="1" dirty="0" smtClean="0">
                        <a:solidFill>
                          <a:schemeClr val="bg1"/>
                        </a:solidFill>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smtClean="0">
                          <a:latin typeface="+mn-ea"/>
                          <a:ea typeface="+mn-ea"/>
                          <a:cs typeface="Meiryo UI" panose="020B0604030504040204" pitchFamily="50" charset="-128"/>
                        </a:rPr>
                        <a:t>7,800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2192">
                <a:tc vMerge="1">
                  <a:txBody>
                    <a:bodyPr/>
                    <a:lstStyle/>
                    <a:p>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6,000</a:t>
                      </a:r>
                      <a:r>
                        <a:rPr kumimoji="1" lang="ja-JP" altLang="en-US" sz="900" b="1" dirty="0" smtClean="0">
                          <a:latin typeface="+mn-ea"/>
                          <a:ea typeface="+mn-ea"/>
                          <a:cs typeface="Meiryo UI" panose="020B0604030504040204" pitchFamily="50" charset="-128"/>
                        </a:rPr>
                        <a:t>人程度</a:t>
                      </a:r>
                      <a:endParaRPr kumimoji="1" lang="en-US" altLang="ja-JP" sz="900" b="1"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2192">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人程度</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22192">
                <a:tc rowSpan="3">
                  <a:txBody>
                    <a:bodyPr/>
                    <a:lstStyle/>
                    <a:p>
                      <a:pPr algn="ctr"/>
                      <a:r>
                        <a:rPr lang="en-US" altLang="ja-JP" sz="1000" b="1" dirty="0" smtClean="0">
                          <a:solidFill>
                            <a:schemeClr val="bg1"/>
                          </a:solidFill>
                          <a:latin typeface="ＭＳ ゴシック" panose="020B0609070205080204" pitchFamily="49" charset="-128"/>
                          <a:ea typeface="ＭＳ ゴシック" panose="020B0609070205080204" pitchFamily="49" charset="-128"/>
                        </a:rPr>
                        <a:t>11</a:t>
                      </a:r>
                      <a:r>
                        <a:rPr lang="ja-JP" altLang="en-US" sz="1000" b="1" dirty="0" smtClean="0">
                          <a:solidFill>
                            <a:schemeClr val="bg1"/>
                          </a:solidFill>
                          <a:latin typeface="ＭＳ ゴシック" panose="020B0609070205080204" pitchFamily="49" charset="-128"/>
                          <a:ea typeface="ＭＳ ゴシック" panose="020B0609070205080204" pitchFamily="49" charset="-128"/>
                        </a:rPr>
                        <a:t>区</a:t>
                      </a:r>
                      <a:endParaRPr lang="ja-JP" altLang="en-US" sz="1000" b="1" dirty="0">
                        <a:solidFill>
                          <a:schemeClr val="bg1"/>
                        </a:solidFill>
                        <a:latin typeface="ＭＳ ゴシック" panose="020B0609070205080204" pitchFamily="49" charset="-128"/>
                        <a:ea typeface="ＭＳ ゴシック" panose="020B0609070205080204" pitchFamily="49" charset="-128"/>
                      </a:endParaRPr>
                    </a:p>
                  </a:txBody>
                  <a:tcPr vert="eaVert"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mn-ea"/>
                          <a:ea typeface="+mn-ea"/>
                          <a:cs typeface="Meiryo UI" panose="020B0604030504040204" pitchFamily="50" charset="-128"/>
                        </a:rPr>
                        <a:t>7,800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2192">
                <a:tc vMerge="1">
                  <a:txBody>
                    <a:bodyPr/>
                    <a:lstStyle/>
                    <a:p>
                      <a:endParaRPr kumimoji="1" lang="ja-JP" altLang="en-US"/>
                    </a:p>
                  </a:txBody>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6,000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6,100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0343">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13,900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43348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47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19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3097" y="1164266"/>
            <a:ext cx="6456846" cy="307777"/>
          </a:xfrm>
          <a:prstGeom prst="rect">
            <a:avLst/>
          </a:prstGeom>
          <a:noFill/>
        </p:spPr>
        <p:txBody>
          <a:bodyPr wrap="square">
            <a:spAutoFit/>
          </a:bodyPr>
          <a:lstStyle/>
          <a:p>
            <a:r>
              <a:rPr lang="ja-JP" altLang="en-US" sz="1400" b="1" dirty="0" smtClean="0">
                <a:latin typeface="+mn-ea"/>
              </a:rPr>
              <a:t>■Ｂ案の概要</a:t>
            </a:r>
            <a:endParaRPr lang="en-US" altLang="ja-JP" sz="1400" b="1"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3496964767"/>
              </p:ext>
            </p:extLst>
          </p:nvPr>
        </p:nvGraphicFramePr>
        <p:xfrm>
          <a:off x="73047" y="4032424"/>
          <a:ext cx="6648173" cy="5447129"/>
        </p:xfrm>
        <a:graphic>
          <a:graphicData uri="http://schemas.openxmlformats.org/drawingml/2006/table">
            <a:tbl>
              <a:tblPr firstRow="1" bandRow="1">
                <a:tableStyleId>{5940675A-B579-460E-94D1-54222C63F5DA}</a:tableStyleId>
              </a:tblPr>
              <a:tblGrid>
                <a:gridCol w="6648173"/>
              </a:tblGrid>
              <a:tr h="5447129">
                <a:tc>
                  <a:txBody>
                    <a:bodyPr/>
                    <a:lstStyle/>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6" name="正方形/長方形 5"/>
          <p:cNvSpPr/>
          <p:nvPr/>
        </p:nvSpPr>
        <p:spPr>
          <a:xfrm>
            <a:off x="-11385" y="3596041"/>
            <a:ext cx="6011939" cy="523220"/>
          </a:xfrm>
          <a:prstGeom prst="rect">
            <a:avLst/>
          </a:prstGeom>
          <a:noFill/>
        </p:spPr>
        <p:txBody>
          <a:bodyPr wrap="square">
            <a:spAutoFit/>
          </a:bodyPr>
          <a:lstStyle/>
          <a:p>
            <a:r>
              <a:rPr lang="ja-JP" altLang="en-US" sz="1400" b="1" dirty="0" smtClean="0">
                <a:latin typeface="+mn-ea"/>
              </a:rPr>
              <a:t>■総合区の事務内容（主なもの）　</a:t>
            </a:r>
            <a:r>
              <a:rPr lang="en-US" altLang="ja-JP" sz="1100" dirty="0" smtClean="0"/>
              <a:t>【</a:t>
            </a:r>
            <a:r>
              <a:rPr lang="ja-JP" altLang="en-US" sz="1100" dirty="0"/>
              <a:t>予算編成、条例提案等は市長の権限</a:t>
            </a:r>
            <a:r>
              <a:rPr lang="en-US" altLang="ja-JP" sz="1100" dirty="0"/>
              <a:t>】</a:t>
            </a:r>
            <a:endParaRPr lang="ja-JP" altLang="en-US" sz="1100" dirty="0"/>
          </a:p>
          <a:p>
            <a:r>
              <a:rPr lang="ja-JP" altLang="en-US" sz="1400" b="1" dirty="0" smtClean="0">
                <a:latin typeface="+mn-ea"/>
              </a:rPr>
              <a:t>　</a:t>
            </a:r>
            <a:endParaRPr lang="en-US" altLang="ja-JP" sz="1400" b="1" dirty="0">
              <a:latin typeface="+mn-ea"/>
            </a:endParaRPr>
          </a:p>
        </p:txBody>
      </p:sp>
      <p:sp>
        <p:nvSpPr>
          <p:cNvPr id="7" name="正方形/長方形 6"/>
          <p:cNvSpPr/>
          <p:nvPr/>
        </p:nvSpPr>
        <p:spPr>
          <a:xfrm>
            <a:off x="5189113" y="3663039"/>
            <a:ext cx="1622883" cy="371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dirty="0" smtClean="0">
                <a:solidFill>
                  <a:schemeClr val="tx1"/>
                </a:solidFill>
              </a:rPr>
              <a:t>☆はＢ案で加わる事務</a:t>
            </a:r>
            <a:endParaRPr kumimoji="1" lang="ja-JP" altLang="en-US" sz="110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126053084"/>
              </p:ext>
            </p:extLst>
          </p:nvPr>
        </p:nvGraphicFramePr>
        <p:xfrm>
          <a:off x="80554" y="1608521"/>
          <a:ext cx="6656281" cy="1647056"/>
        </p:xfrm>
        <a:graphic>
          <a:graphicData uri="http://schemas.openxmlformats.org/drawingml/2006/table">
            <a:tbl>
              <a:tblPr firstRow="1" bandRow="1">
                <a:tableStyleId>{5940675A-B579-460E-94D1-54222C63F5DA}</a:tableStyleId>
              </a:tblPr>
              <a:tblGrid>
                <a:gridCol w="2052302"/>
                <a:gridCol w="1512168"/>
                <a:gridCol w="1296144"/>
                <a:gridCol w="1795667"/>
              </a:tblGrid>
              <a:tr h="369196">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総合区の数</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区の事務レベル</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gridSpan="2">
                  <a:txBody>
                    <a:bodyPr/>
                    <a:lstStyle/>
                    <a:p>
                      <a:pPr algn="ctr">
                        <a:lnSpc>
                          <a:spcPts val="1400"/>
                        </a:lnSpc>
                      </a:pPr>
                      <a:r>
                        <a:rPr kumimoji="1" lang="ja-JP" altLang="en-US" sz="1000" b="1" dirty="0" smtClean="0">
                          <a:latin typeface="ＭＳ ゴシック" panose="020B0609070205080204" pitchFamily="49" charset="-128"/>
                          <a:ea typeface="ＭＳ ゴシック" panose="020B0609070205080204" pitchFamily="49" charset="-128"/>
                        </a:rPr>
                        <a:t>職員総数（局＋区）</a:t>
                      </a:r>
                      <a:endParaRPr kumimoji="1" lang="ja-JP" altLang="en-US" sz="1000" b="1" dirty="0">
                        <a:latin typeface="ＭＳ ゴシック" panose="020B0609070205080204" pitchFamily="49" charset="-128"/>
                        <a:ea typeface="ＭＳ ゴシック" panose="020B0609070205080204" pitchFamily="49" charset="-128"/>
                      </a:endParaRPr>
                    </a:p>
                  </a:txBody>
                  <a:tcPr anchor="ctr">
                    <a:solidFill>
                      <a:srgbClr val="FFFF00"/>
                    </a:solidFill>
                  </a:tcPr>
                </a:tc>
                <a:tc hMerge="1">
                  <a:txBody>
                    <a:bodyPr/>
                    <a:lstStyle/>
                    <a:p>
                      <a:pPr algn="ctr">
                        <a:lnSpc>
                          <a:spcPts val="1400"/>
                        </a:lnSpc>
                      </a:pPr>
                      <a:endParaRPr kumimoji="1" lang="ja-JP" altLang="en-US" sz="1500" b="1" dirty="0">
                        <a:latin typeface="ＭＳ ゴシック" panose="020B0609070205080204" pitchFamily="49" charset="-128"/>
                        <a:ea typeface="ＭＳ ゴシック" panose="020B0609070205080204" pitchFamily="49" charset="-128"/>
                      </a:endParaRPr>
                    </a:p>
                  </a:txBody>
                  <a:tcPr anchor="ctr">
                    <a:solidFill>
                      <a:srgbClr val="FFFF00"/>
                    </a:solidFill>
                  </a:tcPr>
                </a:tc>
              </a:tr>
              <a:tr h="613004">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５区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45</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9525" cap="flat" cmpd="sng" algn="ctr">
                      <a:solidFill>
                        <a:schemeClr val="tx1"/>
                      </a:solidFill>
                      <a:prstDash val="sysDot"/>
                      <a:round/>
                      <a:headEnd type="none" w="med" len="med"/>
                      <a:tailEnd type="none" w="med" len="med"/>
                    </a:lnB>
                    <a:solidFill>
                      <a:schemeClr val="bg1"/>
                    </a:solidFill>
                  </a:tcPr>
                </a:tc>
                <a:tc rowSpan="2">
                  <a:txBody>
                    <a:bodyPr/>
                    <a:lstStyle/>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一般市並み事務</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solidFill>
                      <a:schemeClr val="bg1"/>
                    </a:solidFill>
                  </a:tcPr>
                </a:tc>
                <a:tc rowSpan="2">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H24</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13,800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Ｂ案５区の場合の増減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90</a:t>
                      </a: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10</a:t>
                      </a: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bg1"/>
                    </a:solidFill>
                  </a:tcPr>
                </a:tc>
              </a:tr>
              <a:tr h="664856">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８区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30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T w="9525" cap="flat" cmpd="sng" algn="ctr">
                      <a:solidFill>
                        <a:schemeClr val="tx1"/>
                      </a:solidFill>
                      <a:prstDash val="sysDot"/>
                      <a:round/>
                      <a:headEnd type="none" w="med" len="med"/>
                      <a:tailEnd type="none" w="med" len="med"/>
                    </a:lnT>
                    <a:solidFill>
                      <a:schemeClr val="bg1"/>
                    </a:solidFill>
                  </a:tcPr>
                </a:tc>
                <a:tc vMerge="1">
                  <a:txBody>
                    <a:bodyPr/>
                    <a:lstStyle/>
                    <a:p>
                      <a:endParaRPr kumimoji="1" lang="ja-JP" altLang="en-US"/>
                    </a:p>
                  </a:txBody>
                  <a:tcPr/>
                </a:tc>
                <a:tc vMerge="1">
                  <a:txBody>
                    <a:bodyPr/>
                    <a:lstStyle/>
                    <a:p>
                      <a:pPr algn="ctr">
                        <a:lnSpc>
                          <a:spcPts val="1400"/>
                        </a:lnSpc>
                      </a:pP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Ｂ案８区の場合の増減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概ね現員～</a:t>
                      </a:r>
                      <a:r>
                        <a:rPr kumimoji="1" lang="en-US" altLang="ja-JP"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100</a:t>
                      </a:r>
                      <a:r>
                        <a:rPr kumimoji="1" lang="ja-JP" altLang="en-US" sz="1100" kern="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bg1"/>
                    </a:solidFill>
                  </a:tcPr>
                </a:tc>
              </a:tr>
            </a:tbl>
          </a:graphicData>
        </a:graphic>
      </p:graphicFrame>
      <p:sp>
        <p:nvSpPr>
          <p:cNvPr id="11" name="正方形/長方形 10"/>
          <p:cNvSpPr/>
          <p:nvPr/>
        </p:nvSpPr>
        <p:spPr>
          <a:xfrm>
            <a:off x="3617387" y="5962501"/>
            <a:ext cx="2979965" cy="173323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○雇用施策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就労相談等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スポーツセンター、プール・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屋内プ</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ールの運営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3179" y="4187301"/>
            <a:ext cx="3291880" cy="171182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○保育・子育て支援</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・児童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いきいき放課後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市立保育所の運営、民間保育所の設置認可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60047" y="5964170"/>
            <a:ext cx="3295011" cy="1844929"/>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　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○高齢者福祉</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憩の家の運営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・老人福祉センターの管理運営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○生活保護</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就労支援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274" y="7983987"/>
            <a:ext cx="3275784" cy="1179363"/>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健康・保健</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○母子保健</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ふれあい子育て支援教室</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3607649" y="4187301"/>
            <a:ext cx="2989703" cy="171182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まちづくり・都市基盤整備</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○まちづくり</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・わがまちナイススポット（景観資源）の発見</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・放置自転車対策、駐輪場の整備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地域の実情にあわせたまちづくりの検討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（市有地の活用方針等の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○道路・公園</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工営所・公園事務所業務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（日常管理＜巡視</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76789" y="5223833"/>
            <a:ext cx="3104586" cy="4668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○保育所の入所決定・保育料の徴収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○児童手当・こども医療費助成の申請受理・審査・支給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782445" y="6984752"/>
            <a:ext cx="2663016" cy="6028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○住民基本台帳、戸籍、印鑑登録証明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届出・証明等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○地域安全防犯対策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○地域振興・市民活動</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90620" y="7200776"/>
            <a:ext cx="3042802" cy="494961"/>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国民健康保険・介護保険・国民年金の諸手続き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○生活保護の申請受理・決定・支給・就労支援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22563" y="8753119"/>
            <a:ext cx="2951636" cy="348448"/>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○乳幼児健診、がん検診、健康</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講座、予防接種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○母子健康手帳の交付、母親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7387" y="7807172"/>
            <a:ext cx="2979965" cy="1117580"/>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○環境監視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騒音</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・振動・</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悪臭　☆</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・自主防災組織力向上アドバイザー</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コミュニティビジネスの支援</a:t>
            </a: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3991" y="648048"/>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の概</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案　Ｂ</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一般市並み事務</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3632518" y="8930129"/>
            <a:ext cx="3108850"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役所及び保健福祉センター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している事務</a:t>
            </a:r>
          </a:p>
        </p:txBody>
      </p:sp>
      <p:sp>
        <p:nvSpPr>
          <p:cNvPr id="24" name="角丸四角形 23"/>
          <p:cNvSpPr/>
          <p:nvPr/>
        </p:nvSpPr>
        <p:spPr>
          <a:xfrm>
            <a:off x="3876580" y="8956831"/>
            <a:ext cx="210487" cy="1742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767673" y="9449827"/>
            <a:ext cx="2132856"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参照</a:t>
            </a:r>
            <a:endParaRPr kumimoji="1" lang="en-US" altLang="ja-JP" sz="1050" dirty="0" smtClean="0"/>
          </a:p>
        </p:txBody>
      </p:sp>
    </p:spTree>
    <p:extLst>
      <p:ext uri="{BB962C8B-B14F-4D97-AF65-F5344CB8AC3E}">
        <p14:creationId xmlns:p14="http://schemas.microsoft.com/office/powerpoint/2010/main" val="1870198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8100" y="1243155"/>
            <a:ext cx="6762750" cy="33554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7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52744" y="864072"/>
            <a:ext cx="3376256" cy="36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■期待される効果の具体例</a:t>
            </a:r>
            <a:endParaRPr kumimoji="1" lang="ja-JP" altLang="en-US" sz="1400" b="1" dirty="0">
              <a:solidFill>
                <a:schemeClr val="tx1"/>
              </a:solidFill>
              <a:latin typeface="+mn-ea"/>
            </a:endParaRPr>
          </a:p>
        </p:txBody>
      </p:sp>
      <p:sp>
        <p:nvSpPr>
          <p:cNvPr id="6" name="正方形/長方形 5"/>
          <p:cNvSpPr/>
          <p:nvPr/>
        </p:nvSpPr>
        <p:spPr>
          <a:xfrm>
            <a:off x="109836" y="4974277"/>
            <a:ext cx="6652913" cy="4510657"/>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b="1" dirty="0" smtClean="0">
              <a:solidFill>
                <a:schemeClr val="tx1"/>
              </a:solidFill>
            </a:endParaRPr>
          </a:p>
          <a:p>
            <a:endParaRPr lang="en-US" altLang="ja-JP" sz="1400" b="1" dirty="0">
              <a:solidFill>
                <a:schemeClr val="tx1"/>
              </a:solidFill>
            </a:endParaRPr>
          </a:p>
        </p:txBody>
      </p:sp>
      <p:sp>
        <p:nvSpPr>
          <p:cNvPr id="8" name="正方形/長方形 7"/>
          <p:cNvSpPr/>
          <p:nvPr/>
        </p:nvSpPr>
        <p:spPr>
          <a:xfrm>
            <a:off x="640425" y="5029534"/>
            <a:ext cx="2068496"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区役所</a:t>
            </a: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p:cNvSpPr/>
          <p:nvPr/>
        </p:nvSpPr>
        <p:spPr>
          <a:xfrm>
            <a:off x="4308214" y="5030551"/>
            <a:ext cx="1819261"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又は８か所</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1094824" y="5607763"/>
            <a:ext cx="0" cy="11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5299" y="5612649"/>
            <a:ext cx="207596" cy="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094824" y="6035415"/>
            <a:ext cx="1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04349" y="6392543"/>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528016" y="5374279"/>
            <a:ext cx="2252913" cy="185532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5" name="直線コネクタ 14"/>
          <p:cNvCxnSpPr/>
          <p:nvPr/>
        </p:nvCxnSpPr>
        <p:spPr>
          <a:xfrm>
            <a:off x="950355" y="6275734"/>
            <a:ext cx="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3021121" y="5739176"/>
            <a:ext cx="471257" cy="143456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22"/>
          <p:cNvSpPr txBox="1"/>
          <p:nvPr/>
        </p:nvSpPr>
        <p:spPr>
          <a:xfrm>
            <a:off x="4826025" y="5462994"/>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18" name="テキスト ボックス 23"/>
          <p:cNvSpPr txBox="1"/>
          <p:nvPr/>
        </p:nvSpPr>
        <p:spPr>
          <a:xfrm>
            <a:off x="4826027" y="5739039"/>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19" name="テキスト ボックス 24"/>
          <p:cNvSpPr txBox="1"/>
          <p:nvPr/>
        </p:nvSpPr>
        <p:spPr>
          <a:xfrm>
            <a:off x="4831095" y="6032338"/>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0" name="テキスト ボックス 25"/>
          <p:cNvSpPr txBox="1"/>
          <p:nvPr/>
        </p:nvSpPr>
        <p:spPr>
          <a:xfrm>
            <a:off x="4816503" y="6349230"/>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21" name="テキスト ボックス 26"/>
          <p:cNvSpPr txBox="1"/>
          <p:nvPr/>
        </p:nvSpPr>
        <p:spPr>
          <a:xfrm>
            <a:off x="4816503" y="6627563"/>
            <a:ext cx="1303889" cy="20731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763927" y="5374279"/>
            <a:ext cx="2775096" cy="2872405"/>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3" name="直線コネクタ 22"/>
          <p:cNvCxnSpPr/>
          <p:nvPr/>
        </p:nvCxnSpPr>
        <p:spPr>
          <a:xfrm>
            <a:off x="4581862" y="5563198"/>
            <a:ext cx="0" cy="1775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05353" y="6486775"/>
            <a:ext cx="376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085299" y="6795763"/>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テキスト ボックス 48"/>
          <p:cNvSpPr txBox="1"/>
          <p:nvPr/>
        </p:nvSpPr>
        <p:spPr>
          <a:xfrm>
            <a:off x="4862579" y="8628836"/>
            <a:ext cx="1302727" cy="176947"/>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27" name="テキスト ボックス 49"/>
          <p:cNvSpPr txBox="1"/>
          <p:nvPr/>
        </p:nvSpPr>
        <p:spPr>
          <a:xfrm>
            <a:off x="4862579" y="8870375"/>
            <a:ext cx="1302727" cy="177829"/>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8" name="テキスト ボックス 50"/>
          <p:cNvSpPr txBox="1"/>
          <p:nvPr/>
        </p:nvSpPr>
        <p:spPr>
          <a:xfrm>
            <a:off x="4862579" y="9120541"/>
            <a:ext cx="1302727" cy="19315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cxnSp>
        <p:nvCxnSpPr>
          <p:cNvPr id="29" name="直線コネクタ 28"/>
          <p:cNvCxnSpPr/>
          <p:nvPr/>
        </p:nvCxnSpPr>
        <p:spPr>
          <a:xfrm>
            <a:off x="4365104" y="6486443"/>
            <a:ext cx="0" cy="187582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658132" y="5718415"/>
            <a:ext cx="240023" cy="109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34196" y="5622347"/>
            <a:ext cx="271157" cy="17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　合　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3817090" y="8364002"/>
            <a:ext cx="2721935" cy="1043796"/>
          </a:xfrm>
          <a:prstGeom prst="roundRect">
            <a:avLst>
              <a:gd name="adj" fmla="val 2072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823825" y="8362274"/>
            <a:ext cx="2290190"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支所等</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a:t>
            </a:r>
            <a:endParaRPr kumimoji="1" lang="ja-JP" altLang="en-US" sz="1300" dirty="0">
              <a:solidFill>
                <a:schemeClr val="tx1"/>
              </a:solidFill>
            </a:endParaRPr>
          </a:p>
        </p:txBody>
      </p:sp>
      <p:cxnSp>
        <p:nvCxnSpPr>
          <p:cNvPr id="34" name="直線コネクタ 33"/>
          <p:cNvCxnSpPr/>
          <p:nvPr/>
        </p:nvCxnSpPr>
        <p:spPr>
          <a:xfrm>
            <a:off x="4591525" y="734214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591525" y="7057794"/>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591525" y="6722355"/>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591525" y="643575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591525" y="613550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591525" y="5835250"/>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591525" y="5555471"/>
            <a:ext cx="20759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テキスト ボックス 22"/>
          <p:cNvSpPr txBox="1"/>
          <p:nvPr/>
        </p:nvSpPr>
        <p:spPr>
          <a:xfrm>
            <a:off x="1303167" y="5512934"/>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42" name="テキスト ボックス 23"/>
          <p:cNvSpPr txBox="1"/>
          <p:nvPr/>
        </p:nvSpPr>
        <p:spPr>
          <a:xfrm>
            <a:off x="1303169" y="5927203"/>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43" name="テキスト ボックス 24"/>
          <p:cNvSpPr txBox="1"/>
          <p:nvPr/>
        </p:nvSpPr>
        <p:spPr>
          <a:xfrm>
            <a:off x="1286973" y="6305559"/>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44" name="テキスト ボックス 25"/>
          <p:cNvSpPr txBox="1"/>
          <p:nvPr/>
        </p:nvSpPr>
        <p:spPr>
          <a:xfrm>
            <a:off x="1304277" y="6718145"/>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45" name="正方形/長方形 44"/>
          <p:cNvSpPr/>
          <p:nvPr/>
        </p:nvSpPr>
        <p:spPr>
          <a:xfrm>
            <a:off x="52744" y="1269178"/>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事例①　こども・子育て支援施策の場合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6" name="正方形/長方形 45"/>
          <p:cNvSpPr/>
          <p:nvPr/>
        </p:nvSpPr>
        <p:spPr>
          <a:xfrm>
            <a:off x="3501008" y="1268799"/>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② </a:t>
            </a:r>
            <a:r>
              <a:rPr lang="ja-JP" altLang="en-US" sz="1400" spc="-150" dirty="0" smtClean="0">
                <a:solidFill>
                  <a:schemeClr val="tx1"/>
                </a:solidFill>
                <a:latin typeface="HGP創英角ｺﾞｼｯｸUB" panose="020B0900000000000000" pitchFamily="50" charset="-128"/>
                <a:ea typeface="HGP創英角ｺﾞｼｯｸUB" panose="020B0900000000000000" pitchFamily="50" charset="-128"/>
              </a:rPr>
              <a:t>老人福祉センターの管理運営の場合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7" name="正方形/長方形 46"/>
          <p:cNvSpPr/>
          <p:nvPr/>
        </p:nvSpPr>
        <p:spPr>
          <a:xfrm>
            <a:off x="3509128" y="3102067"/>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事例③　スポーツセンター・プールの場合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8" name="角丸四角形 47"/>
          <p:cNvSpPr/>
          <p:nvPr/>
        </p:nvSpPr>
        <p:spPr>
          <a:xfrm>
            <a:off x="3639445" y="3443010"/>
            <a:ext cx="3101924" cy="659844"/>
          </a:xfrm>
          <a:prstGeom prst="roundRect">
            <a:avLst>
              <a:gd name="adj" fmla="val 649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事務となる</a:t>
            </a:r>
            <a:r>
              <a:rPr lang="ja-JP" altLang="en-US" sz="1200" dirty="0">
                <a:solidFill>
                  <a:schemeClr val="tx1"/>
                </a:solidFill>
                <a:latin typeface="ＭＳ Ｐゴシック" panose="020B0600070205080204" pitchFamily="50" charset="-128"/>
                <a:ea typeface="ＭＳ Ｐゴシック" panose="020B0600070205080204" pitchFamily="50" charset="-128"/>
              </a:rPr>
              <a:t>ことで</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、住民</a:t>
            </a:r>
            <a:r>
              <a:rPr lang="ja-JP" altLang="en-US" sz="1200" dirty="0">
                <a:solidFill>
                  <a:schemeClr val="tx1"/>
                </a:solidFill>
                <a:latin typeface="ＭＳ Ｐゴシック" panose="020B0600070205080204" pitchFamily="50" charset="-128"/>
                <a:ea typeface="ＭＳ Ｐゴシック" panose="020B0600070205080204" pitchFamily="50" charset="-128"/>
              </a:rPr>
              <a:t>から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の要望</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を直接受け、指定</a:t>
            </a:r>
            <a:r>
              <a:rPr lang="ja-JP" altLang="en-US" sz="1200" dirty="0">
                <a:solidFill>
                  <a:schemeClr val="tx1"/>
                </a:solidFill>
                <a:latin typeface="ＭＳ Ｐゴシック" panose="020B0600070205080204" pitchFamily="50" charset="-128"/>
                <a:ea typeface="ＭＳ Ｐゴシック" panose="020B0600070205080204" pitchFamily="50" charset="-128"/>
              </a:rPr>
              <a:t>管理者の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公募の際に、区</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177800" indent="-177800"/>
            <a:r>
              <a:rPr lang="ja-JP" altLang="en-US" sz="1200" dirty="0" smtClean="0">
                <a:solidFill>
                  <a:schemeClr val="tx1"/>
                </a:solidFill>
                <a:latin typeface="ＭＳ Ｐゴシック" panose="020B0600070205080204" pitchFamily="50" charset="-128"/>
                <a:ea typeface="ＭＳ Ｐゴシック" panose="020B0600070205080204" pitchFamily="50" charset="-128"/>
              </a:rPr>
              <a:t>独自に、より柔軟</a:t>
            </a:r>
            <a:r>
              <a:rPr lang="ja-JP" altLang="en-US" sz="1200" dirty="0">
                <a:solidFill>
                  <a:schemeClr val="tx1"/>
                </a:solidFill>
                <a:latin typeface="ＭＳ Ｐゴシック" panose="020B0600070205080204" pitchFamily="50" charset="-128"/>
                <a:ea typeface="ＭＳ Ｐゴシック" panose="020B0600070205080204" pitchFamily="50" charset="-128"/>
              </a:rPr>
              <a:t>に条件を付すこと</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が可能。</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9" name="角丸四角形 48"/>
          <p:cNvSpPr/>
          <p:nvPr/>
        </p:nvSpPr>
        <p:spPr>
          <a:xfrm>
            <a:off x="165482" y="1595930"/>
            <a:ext cx="3335526" cy="2897463"/>
          </a:xfrm>
          <a:prstGeom prst="roundRect">
            <a:avLst>
              <a:gd name="adj" fmla="val 448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待機児童の解消に向けて、総合区の事務となることで、</a:t>
            </a:r>
            <a:r>
              <a:rPr lang="ja-JP" altLang="en-US" sz="1200" dirty="0">
                <a:solidFill>
                  <a:schemeClr val="tx1"/>
                </a:solidFill>
                <a:latin typeface="ＭＳ Ｐゴシック" panose="020B0600070205080204" pitchFamily="50" charset="-128"/>
                <a:ea typeface="ＭＳ Ｐゴシック" panose="020B0600070205080204" pitchFamily="50" charset="-128"/>
              </a:rPr>
              <a:t>区役所</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が中心となって、より地域の特性や実情</a:t>
            </a:r>
            <a:r>
              <a:rPr lang="ja-JP" altLang="en-US" sz="1200" dirty="0">
                <a:solidFill>
                  <a:schemeClr val="tx1"/>
                </a:solidFill>
                <a:latin typeface="ＭＳ Ｐゴシック" panose="020B0600070205080204" pitchFamily="50" charset="-128"/>
                <a:ea typeface="ＭＳ Ｐゴシック" panose="020B0600070205080204" pitchFamily="50" charset="-128"/>
              </a:rPr>
              <a:t>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あった施策の実施が可能。</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区別待機児童数（平成</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年４月１日現在）</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0" name="グラフ 49"/>
          <p:cNvGraphicFramePr>
            <a:graphicFrameLocks/>
          </p:cNvGraphicFramePr>
          <p:nvPr>
            <p:extLst>
              <p:ext uri="{D42A27DB-BD31-4B8C-83A1-F6EECF244321}">
                <p14:modId xmlns:p14="http://schemas.microsoft.com/office/powerpoint/2010/main" val="1288385807"/>
              </p:ext>
            </p:extLst>
          </p:nvPr>
        </p:nvGraphicFramePr>
        <p:xfrm>
          <a:off x="268937" y="2557447"/>
          <a:ext cx="3150537" cy="1935943"/>
        </p:xfrm>
        <a:graphic>
          <a:graphicData uri="http://schemas.openxmlformats.org/drawingml/2006/chart">
            <c:chart xmlns:c="http://schemas.openxmlformats.org/drawingml/2006/chart" xmlns:r="http://schemas.openxmlformats.org/officeDocument/2006/relationships" r:id="rId2"/>
          </a:graphicData>
        </a:graphic>
      </p:graphicFrame>
      <p:sp>
        <p:nvSpPr>
          <p:cNvPr id="51" name="正方形/長方形 50"/>
          <p:cNvSpPr/>
          <p:nvPr/>
        </p:nvSpPr>
        <p:spPr>
          <a:xfrm>
            <a:off x="165483" y="2424959"/>
            <a:ext cx="360040" cy="46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（人）</a:t>
            </a:r>
            <a:endParaRPr kumimoji="1" lang="ja-JP" altLang="en-US" sz="500" dirty="0">
              <a:solidFill>
                <a:schemeClr val="tx1"/>
              </a:solidFill>
            </a:endParaRPr>
          </a:p>
        </p:txBody>
      </p:sp>
      <p:sp>
        <p:nvSpPr>
          <p:cNvPr id="52" name="角丸四角形 51"/>
          <p:cNvSpPr/>
          <p:nvPr/>
        </p:nvSpPr>
        <p:spPr>
          <a:xfrm>
            <a:off x="3612443" y="1610600"/>
            <a:ext cx="3099897" cy="858327"/>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a:solidFill>
                  <a:schemeClr val="tx1"/>
                </a:solidFill>
                <a:latin typeface="ＭＳ Ｐゴシック" panose="020B0600070205080204" pitchFamily="50" charset="-128"/>
                <a:ea typeface="ＭＳ Ｐゴシック" panose="020B0600070205080204" pitchFamily="50" charset="-128"/>
              </a:rPr>
              <a:t>総合区の事務となることで、指定管理者の公募にあたり、地域における身近な福祉施設として地域のニーズを反映した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運営等を取組むことで、</a:t>
            </a:r>
            <a:r>
              <a:rPr lang="ja-JP" altLang="en-US" sz="1200" dirty="0">
                <a:solidFill>
                  <a:schemeClr val="tx1"/>
                </a:solidFill>
                <a:latin typeface="ＭＳ Ｐゴシック" panose="020B0600070205080204" pitchFamily="50" charset="-128"/>
                <a:ea typeface="ＭＳ Ｐゴシック" panose="020B0600070205080204" pitchFamily="50" charset="-128"/>
              </a:rPr>
              <a:t>施設活用</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等の向上が期待。</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テキスト ボックス 38"/>
          <p:cNvSpPr txBox="1"/>
          <p:nvPr/>
        </p:nvSpPr>
        <p:spPr>
          <a:xfrm>
            <a:off x="4816503" y="6947058"/>
            <a:ext cx="1303889" cy="20539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工営所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38"/>
          <p:cNvSpPr txBox="1"/>
          <p:nvPr/>
        </p:nvSpPr>
        <p:spPr>
          <a:xfrm>
            <a:off x="4810126" y="7231726"/>
            <a:ext cx="1303889" cy="2028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公園事務所部門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16632" y="7304953"/>
            <a:ext cx="1932914" cy="261610"/>
          </a:xfrm>
          <a:prstGeom prst="rect">
            <a:avLst/>
          </a:prstGeom>
        </p:spPr>
        <p:txBody>
          <a:bodyPr wrap="square">
            <a:spAutoFit/>
          </a:bodyPr>
          <a:lstStyle/>
          <a:p>
            <a:pPr algn="ctr">
              <a:defRPr/>
            </a:pP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smtClean="0">
                <a:latin typeface="ＭＳ Ｐゴシック" panose="020B0600070205080204" pitchFamily="50" charset="-128"/>
                <a:ea typeface="ＭＳ Ｐゴシック" panose="020B0600070205080204" pitchFamily="50" charset="-128"/>
                <a:cs typeface="Meiryo UI" pitchFamily="50" charset="-128"/>
              </a:rPr>
              <a:t>局及び区</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の職員数</a:t>
            </a:r>
            <a:r>
              <a:rPr lang="en-US" altLang="ja-JP" sz="9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900" b="1" dirty="0">
                <a:latin typeface="ＭＳ Ｐゴシック" panose="020B0600070205080204" pitchFamily="50" charset="-128"/>
                <a:ea typeface="ＭＳ Ｐゴシック" panose="020B0600070205080204" pitchFamily="50" charset="-128"/>
                <a:cs typeface="Meiryo UI" pitchFamily="50" charset="-128"/>
              </a:rPr>
              <a:t>イメージ</a:t>
            </a:r>
            <a:r>
              <a:rPr lang="en-US" altLang="ja-JP" sz="900" b="1"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　</a:t>
            </a:r>
            <a:endParaRPr lang="en-US" altLang="ja-JP" sz="1100" b="1" dirty="0">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3457396147"/>
              </p:ext>
            </p:extLst>
          </p:nvPr>
        </p:nvGraphicFramePr>
        <p:xfrm>
          <a:off x="256466" y="7585774"/>
          <a:ext cx="3244541" cy="1783080"/>
        </p:xfrm>
        <a:graphic>
          <a:graphicData uri="http://schemas.openxmlformats.org/drawingml/2006/table">
            <a:tbl>
              <a:tblPr firstRow="1" bandRow="1">
                <a:tableStyleId>{5940675A-B579-460E-94D1-54222C63F5DA}</a:tableStyleId>
              </a:tblPr>
              <a:tblGrid>
                <a:gridCol w="208280"/>
                <a:gridCol w="585633"/>
                <a:gridCol w="1191829"/>
                <a:gridCol w="1258799"/>
              </a:tblGrid>
              <a:tr h="265800">
                <a:tc gridSpan="2">
                  <a:txBody>
                    <a:bodyPr/>
                    <a:lstStyle/>
                    <a:p>
                      <a:pPr algn="ct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900"/>
                        </a:lnSpc>
                      </a:pP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現　行</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900"/>
                        </a:lnSpc>
                      </a:pP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平成</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24</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000" kern="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Ｂ　案</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11494">
                <a:tc rowSpan="3">
                  <a:txBody>
                    <a:bodyPr/>
                    <a:lstStyle/>
                    <a:p>
                      <a:pPr algn="ctr"/>
                      <a:r>
                        <a:rPr lang="ja-JP" altLang="en-US" sz="1000" b="1" dirty="0" smtClean="0">
                          <a:solidFill>
                            <a:schemeClr val="bg1"/>
                          </a:solidFill>
                          <a:latin typeface="ＭＳ ゴシック" panose="020B0609070205080204" pitchFamily="49" charset="-128"/>
                          <a:ea typeface="ＭＳ ゴシック" panose="020B0609070205080204" pitchFamily="49" charset="-128"/>
                        </a:rPr>
                        <a:t>５区</a:t>
                      </a:r>
                      <a:endParaRPr lang="ja-JP" altLang="en-US" sz="1000" b="1" dirty="0">
                        <a:solidFill>
                          <a:schemeClr val="bg1"/>
                        </a:solidFill>
                        <a:latin typeface="ＭＳ ゴシック" panose="020B0609070205080204" pitchFamily="49" charset="-128"/>
                        <a:ea typeface="ＭＳ ゴシック" panose="020B0609070205080204" pitchFamily="49" charset="-128"/>
                      </a:endParaRPr>
                    </a:p>
                  </a:txBody>
                  <a:tcPr vert="wordArtVertRtl"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mn-ea"/>
                          <a:ea typeface="+mn-ea"/>
                          <a:cs typeface="Meiryo UI" panose="020B0604030504040204" pitchFamily="50" charset="-128"/>
                        </a:rPr>
                        <a:t>7,600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endParaRPr kumimoji="1" lang="ja-JP" alt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6,100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6,200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13,700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a:t>
                      </a:r>
                      <a:endParaRPr kumimoji="1" lang="en-US" altLang="ja-JP" sz="900" b="1"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11494">
                <a:tc rowSpan="3">
                  <a:txBody>
                    <a:bodyPr/>
                    <a:lstStyle/>
                    <a:p>
                      <a:pPr algn="ctr"/>
                      <a:r>
                        <a:rPr lang="ja-JP" altLang="en-US" sz="1000" b="1" dirty="0" smtClean="0">
                          <a:solidFill>
                            <a:schemeClr val="bg1"/>
                          </a:solidFill>
                          <a:latin typeface="ＭＳ ゴシック" panose="020B0609070205080204" pitchFamily="49" charset="-128"/>
                          <a:ea typeface="ＭＳ ゴシック" panose="020B0609070205080204" pitchFamily="49" charset="-128"/>
                        </a:rPr>
                        <a:t>８区</a:t>
                      </a:r>
                      <a:endParaRPr lang="en-US" altLang="ja-JP" sz="1000" b="1" dirty="0" smtClean="0">
                        <a:solidFill>
                          <a:schemeClr val="bg1"/>
                        </a:solidFill>
                        <a:latin typeface="ＭＳ ゴシック" panose="020B0609070205080204" pitchFamily="49" charset="-128"/>
                        <a:ea typeface="ＭＳ ゴシック" panose="020B0609070205080204" pitchFamily="49" charset="-128"/>
                      </a:endParaRPr>
                    </a:p>
                  </a:txBody>
                  <a:tcPr vert="wordArtVertRtl"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mn-ea"/>
                          <a:ea typeface="+mn-ea"/>
                          <a:cs typeface="Meiryo UI" panose="020B0604030504040204" pitchFamily="50" charset="-128"/>
                        </a:rPr>
                        <a:t>局</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8,900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mn-ea"/>
                          <a:ea typeface="+mn-ea"/>
                          <a:cs typeface="Meiryo UI" panose="020B0604030504040204" pitchFamily="50" charset="-128"/>
                        </a:rPr>
                        <a:t>7,600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endParaRPr kumimoji="1" lang="ja-JP" altLang="en-US"/>
                    </a:p>
                  </a:txBody>
                  <a:tcPr/>
                </a:tc>
                <a:tc>
                  <a:txBody>
                    <a:bodyPr/>
                    <a:lstStyle/>
                    <a:p>
                      <a:pPr algn="ctr"/>
                      <a:r>
                        <a:rPr kumimoji="1" lang="ja-JP" altLang="en-US" sz="1000" dirty="0" smtClean="0">
                          <a:latin typeface="+mn-ea"/>
                          <a:ea typeface="+mn-ea"/>
                          <a:cs typeface="Meiryo UI" panose="020B0604030504040204" pitchFamily="50" charset="-128"/>
                        </a:rPr>
                        <a:t>区</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4,900</a:t>
                      </a:r>
                      <a:r>
                        <a:rPr kumimoji="1" lang="ja-JP" altLang="en-US" sz="900" dirty="0" smtClean="0">
                          <a:latin typeface="+mn-ea"/>
                          <a:ea typeface="+mn-ea"/>
                          <a:cs typeface="Meiryo UI" panose="020B0604030504040204" pitchFamily="50" charset="-128"/>
                        </a:rPr>
                        <a:t>人</a:t>
                      </a:r>
                      <a:endParaRPr kumimoji="1" lang="en-US" altLang="ja-JP" sz="900"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6,200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6,300</a:t>
                      </a:r>
                      <a:r>
                        <a:rPr kumimoji="1" lang="ja-JP" altLang="en-US" sz="900" b="1" dirty="0" smtClean="0">
                          <a:latin typeface="+mn-ea"/>
                          <a:ea typeface="+mn-ea"/>
                          <a:cs typeface="Meiryo UI" panose="020B0604030504040204" pitchFamily="50" charset="-128"/>
                        </a:rPr>
                        <a:t>人</a:t>
                      </a:r>
                      <a:endParaRPr kumimoji="1" lang="ja-JP" altLang="en-US" sz="900" b="1"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1494">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000" dirty="0" smtClean="0">
                          <a:latin typeface="+mn-ea"/>
                          <a:ea typeface="+mn-ea"/>
                          <a:cs typeface="Meiryo UI" panose="020B0604030504040204" pitchFamily="50" charset="-128"/>
                        </a:rPr>
                        <a:t>合計</a:t>
                      </a:r>
                      <a:endParaRPr kumimoji="1" lang="en-US" altLang="ja-JP" sz="1000" dirty="0" smtClean="0">
                        <a:latin typeface="+mn-ea"/>
                        <a:ea typeface="+mn-ea"/>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dirty="0" smtClean="0">
                          <a:latin typeface="+mn-ea"/>
                          <a:ea typeface="+mn-ea"/>
                          <a:cs typeface="Meiryo UI" panose="020B0604030504040204" pitchFamily="50" charset="-128"/>
                        </a:rPr>
                        <a:t>13,800</a:t>
                      </a:r>
                      <a:r>
                        <a:rPr kumimoji="1" lang="ja-JP" altLang="en-US" sz="900" dirty="0" smtClean="0">
                          <a:latin typeface="+mn-ea"/>
                          <a:ea typeface="+mn-ea"/>
                          <a:cs typeface="Meiryo UI" panose="020B0604030504040204" pitchFamily="50" charset="-128"/>
                        </a:rPr>
                        <a:t>人</a:t>
                      </a:r>
                      <a:endParaRPr kumimoji="1" lang="ja-JP" altLang="en-US" sz="900" dirty="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900" b="1" dirty="0" smtClean="0">
                          <a:latin typeface="+mn-ea"/>
                          <a:ea typeface="+mn-ea"/>
                          <a:cs typeface="Meiryo UI" panose="020B0604030504040204" pitchFamily="50" charset="-128"/>
                        </a:rPr>
                        <a:t>13,800</a:t>
                      </a:r>
                      <a:r>
                        <a:rPr kumimoji="1" lang="ja-JP" altLang="en-US" sz="900" b="1" dirty="0" smtClean="0">
                          <a:latin typeface="+mn-ea"/>
                          <a:ea typeface="+mn-ea"/>
                          <a:cs typeface="Meiryo UI" panose="020B0604030504040204" pitchFamily="50" charset="-128"/>
                        </a:rPr>
                        <a:t>人～</a:t>
                      </a:r>
                      <a:r>
                        <a:rPr kumimoji="1" lang="en-US" altLang="ja-JP" sz="900" b="1" dirty="0" smtClean="0">
                          <a:latin typeface="+mn-ea"/>
                          <a:ea typeface="+mn-ea"/>
                          <a:cs typeface="Meiryo UI" panose="020B0604030504040204" pitchFamily="50" charset="-128"/>
                        </a:rPr>
                        <a:t>13,900</a:t>
                      </a:r>
                      <a:r>
                        <a:rPr kumimoji="1" lang="ja-JP" altLang="en-US" sz="900" b="1" dirty="0" smtClean="0">
                          <a:latin typeface="+mn-ea"/>
                          <a:ea typeface="+mn-ea"/>
                          <a:cs typeface="Meiryo UI" panose="020B0604030504040204" pitchFamily="50" charset="-128"/>
                        </a:rPr>
                        <a:t>人</a:t>
                      </a:r>
                      <a:endParaRPr kumimoji="1" lang="en-US" altLang="ja-JP" sz="900" b="1" dirty="0" smtClean="0">
                        <a:latin typeface="+mn-ea"/>
                        <a:ea typeface="+mn-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8" name="正方形/長方形 57"/>
          <p:cNvSpPr/>
          <p:nvPr/>
        </p:nvSpPr>
        <p:spPr>
          <a:xfrm>
            <a:off x="13170" y="4694188"/>
            <a:ext cx="6749579" cy="27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参考</a:t>
            </a:r>
            <a:r>
              <a:rPr kumimoji="1" lang="en-US" altLang="ja-JP" sz="1200" b="1" dirty="0" smtClean="0">
                <a:solidFill>
                  <a:schemeClr val="tx1"/>
                </a:solidFill>
              </a:rPr>
              <a:t>》</a:t>
            </a:r>
            <a:r>
              <a:rPr kumimoji="1" lang="ja-JP" altLang="en-US" sz="1200" b="1" dirty="0" smtClean="0">
                <a:solidFill>
                  <a:schemeClr val="tx1"/>
                </a:solidFill>
              </a:rPr>
              <a:t>総合区の組織体制イメージ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イメージであって名称は仮称</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7322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236848910"/>
              </p:ext>
            </p:extLst>
          </p:nvPr>
        </p:nvGraphicFramePr>
        <p:xfrm>
          <a:off x="116631" y="3527801"/>
          <a:ext cx="6619213" cy="5956752"/>
        </p:xfrm>
        <a:graphic>
          <a:graphicData uri="http://schemas.openxmlformats.org/drawingml/2006/table">
            <a:tbl>
              <a:tblPr firstRow="1" bandRow="1">
                <a:tableStyleId>{5940675A-B579-460E-94D1-54222C63F5DA}</a:tableStyleId>
              </a:tblPr>
              <a:tblGrid>
                <a:gridCol w="6619213"/>
              </a:tblGrid>
              <a:tr h="5956752">
                <a:tc>
                  <a:txBody>
                    <a:bodyPr/>
                    <a:lstStyle/>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5" name="正方形/長方形 4"/>
          <p:cNvSpPr/>
          <p:nvPr/>
        </p:nvSpPr>
        <p:spPr>
          <a:xfrm>
            <a:off x="472" y="1147843"/>
            <a:ext cx="6456846" cy="307777"/>
          </a:xfrm>
          <a:prstGeom prst="rect">
            <a:avLst/>
          </a:prstGeom>
          <a:noFill/>
        </p:spPr>
        <p:txBody>
          <a:bodyPr wrap="square">
            <a:spAutoFit/>
          </a:bodyPr>
          <a:lstStyle/>
          <a:p>
            <a:r>
              <a:rPr lang="ja-JP" altLang="en-US" sz="1400" b="1" dirty="0" smtClean="0">
                <a:latin typeface="+mn-ea"/>
              </a:rPr>
              <a:t>■Ｃ案の概要</a:t>
            </a:r>
            <a:endParaRPr lang="en-US" altLang="ja-JP" sz="1400" b="1" dirty="0">
              <a:latin typeface="+mn-ea"/>
            </a:endParaRPr>
          </a:p>
        </p:txBody>
      </p:sp>
      <p:sp>
        <p:nvSpPr>
          <p:cNvPr id="7" name="正方形/長方形 6"/>
          <p:cNvSpPr/>
          <p:nvPr/>
        </p:nvSpPr>
        <p:spPr>
          <a:xfrm>
            <a:off x="5271322" y="3145366"/>
            <a:ext cx="1528278" cy="371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rPr>
              <a:t>☆は</a:t>
            </a:r>
            <a:r>
              <a:rPr lang="ja-JP" altLang="en-US" sz="1100" dirty="0">
                <a:solidFill>
                  <a:schemeClr val="tx1"/>
                </a:solidFill>
              </a:rPr>
              <a:t>Ｂ案で加わる事務</a:t>
            </a:r>
          </a:p>
          <a:p>
            <a:pPr algn="r"/>
            <a:r>
              <a:rPr lang="ja-JP" altLang="en-US" sz="1100" dirty="0" smtClean="0">
                <a:solidFill>
                  <a:schemeClr val="tx1"/>
                </a:solidFill>
              </a:rPr>
              <a:t>★</a:t>
            </a:r>
            <a:r>
              <a:rPr kumimoji="1" lang="ja-JP" altLang="en-US" sz="1100" dirty="0" smtClean="0">
                <a:solidFill>
                  <a:schemeClr val="tx1"/>
                </a:solidFill>
              </a:rPr>
              <a:t>はＣ案で加わる事務</a:t>
            </a:r>
            <a:endParaRPr kumimoji="1" lang="ja-JP" altLang="en-US" sz="110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4264763898"/>
              </p:ext>
            </p:extLst>
          </p:nvPr>
        </p:nvGraphicFramePr>
        <p:xfrm>
          <a:off x="48568" y="1546260"/>
          <a:ext cx="6666653" cy="1224136"/>
        </p:xfrm>
        <a:graphic>
          <a:graphicData uri="http://schemas.openxmlformats.org/drawingml/2006/table">
            <a:tbl>
              <a:tblPr firstRow="1" bandRow="1">
                <a:tableStyleId>{5940675A-B579-460E-94D1-54222C63F5DA}</a:tableStyleId>
              </a:tblPr>
              <a:tblGrid>
                <a:gridCol w="2084288"/>
                <a:gridCol w="1440160"/>
                <a:gridCol w="1440160"/>
                <a:gridCol w="1702045"/>
              </a:tblGrid>
              <a:tr h="460136">
                <a:tc>
                  <a:txBody>
                    <a:bodyPr/>
                    <a:lstStyle/>
                    <a:p>
                      <a:pPr algn="ctr">
                        <a:lnSpc>
                          <a:spcPts val="1400"/>
                        </a:lnSpc>
                      </a:pPr>
                      <a:r>
                        <a:rPr kumimoji="1" lang="ja-JP" altLang="en-US" sz="1100" b="1" dirty="0" smtClean="0">
                          <a:latin typeface="ＭＳ ゴシック" panose="020B0609070205080204" pitchFamily="49" charset="-128"/>
                          <a:ea typeface="ＭＳ ゴシック" panose="020B0609070205080204" pitchFamily="49" charset="-128"/>
                        </a:rPr>
                        <a:t>総合区の数</a:t>
                      </a:r>
                      <a:endParaRPr kumimoji="1" lang="ja-JP" altLang="en-US" sz="1100" b="1" dirty="0">
                        <a:latin typeface="ＭＳ ゴシック" panose="020B0609070205080204" pitchFamily="49" charset="-128"/>
                        <a:ea typeface="ＭＳ ゴシック" panose="020B0609070205080204" pitchFamily="49" charset="-128"/>
                      </a:endParaRPr>
                    </a:p>
                  </a:txBody>
                  <a:tcPr anchor="ctr">
                    <a:solidFill>
                      <a:srgbClr val="FFFF00"/>
                    </a:solidFill>
                  </a:tcPr>
                </a:tc>
                <a:tc>
                  <a:txBody>
                    <a:bodyPr/>
                    <a:lstStyle/>
                    <a:p>
                      <a:pPr algn="ctr">
                        <a:lnSpc>
                          <a:spcPts val="1400"/>
                        </a:lnSpc>
                      </a:pPr>
                      <a:r>
                        <a:rPr kumimoji="1" lang="ja-JP" altLang="en-US" sz="1100" b="1" dirty="0" smtClean="0">
                          <a:latin typeface="ＭＳ ゴシック" panose="020B0609070205080204" pitchFamily="49" charset="-128"/>
                          <a:ea typeface="ＭＳ ゴシック" panose="020B0609070205080204" pitchFamily="49" charset="-128"/>
                        </a:rPr>
                        <a:t>区の事務レベル</a:t>
                      </a:r>
                      <a:endParaRPr kumimoji="1" lang="ja-JP" altLang="en-US" sz="1100" b="1" dirty="0">
                        <a:latin typeface="ＭＳ ゴシック" panose="020B0609070205080204" pitchFamily="49" charset="-128"/>
                        <a:ea typeface="ＭＳ ゴシック" panose="020B0609070205080204" pitchFamily="49" charset="-128"/>
                      </a:endParaRPr>
                    </a:p>
                  </a:txBody>
                  <a:tcPr anchor="ctr">
                    <a:solidFill>
                      <a:srgbClr val="FFFF00"/>
                    </a:solidFill>
                  </a:tcPr>
                </a:tc>
                <a:tc gridSpan="2">
                  <a:txBody>
                    <a:bodyPr/>
                    <a:lstStyle/>
                    <a:p>
                      <a:pPr algn="ctr">
                        <a:lnSpc>
                          <a:spcPts val="1400"/>
                        </a:lnSpc>
                      </a:pPr>
                      <a:r>
                        <a:rPr kumimoji="1" lang="ja-JP" altLang="en-US" sz="1100" b="1" dirty="0" smtClean="0">
                          <a:latin typeface="ＭＳ ゴシック" panose="020B0609070205080204" pitchFamily="49" charset="-128"/>
                          <a:ea typeface="ＭＳ ゴシック" panose="020B0609070205080204" pitchFamily="49" charset="-128"/>
                        </a:rPr>
                        <a:t>職員総数（局＋区）</a:t>
                      </a:r>
                      <a:endParaRPr kumimoji="1" lang="ja-JP" altLang="en-US" sz="1100" b="1" dirty="0">
                        <a:latin typeface="ＭＳ ゴシック" panose="020B0609070205080204" pitchFamily="49" charset="-128"/>
                        <a:ea typeface="ＭＳ ゴシック" panose="020B0609070205080204" pitchFamily="49" charset="-128"/>
                      </a:endParaRPr>
                    </a:p>
                  </a:txBody>
                  <a:tcPr anchor="ctr">
                    <a:solidFill>
                      <a:srgbClr val="FFFF00"/>
                    </a:solidFill>
                  </a:tcPr>
                </a:tc>
                <a:tc hMerge="1">
                  <a:txBody>
                    <a:bodyPr/>
                    <a:lstStyle/>
                    <a:p>
                      <a:pPr algn="ctr">
                        <a:lnSpc>
                          <a:spcPts val="1400"/>
                        </a:lnSpc>
                      </a:pPr>
                      <a:endParaRPr kumimoji="1" lang="ja-JP" altLang="en-US" sz="1500" b="1" dirty="0">
                        <a:latin typeface="ＭＳ ゴシック" panose="020B0609070205080204" pitchFamily="49" charset="-128"/>
                        <a:ea typeface="ＭＳ ゴシック" panose="020B0609070205080204" pitchFamily="49" charset="-128"/>
                      </a:endParaRPr>
                    </a:p>
                  </a:txBody>
                  <a:tcPr anchor="ctr">
                    <a:solidFill>
                      <a:srgbClr val="FFFF00"/>
                    </a:solidFill>
                  </a:tcPr>
                </a:tc>
              </a:tr>
              <a:tr h="764000">
                <a:tc>
                  <a:txBody>
                    <a:bodyPr/>
                    <a:lstStyle/>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５区</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algn="ctr">
                        <a:lnSpc>
                          <a:spcPct val="1000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（将来人口：</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45</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万程度</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中核市並み事務</a:t>
                      </a:r>
                      <a:endPar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現行（</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H24</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13,800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R w="952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Ｃ案５区の場合の増減</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p>
                    <a:p>
                      <a:pPr algn="ctr">
                        <a:lnSpc>
                          <a:spcPts val="1400"/>
                        </a:lnSpc>
                      </a:pP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120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270</a:t>
                      </a:r>
                      <a:r>
                        <a:rPr kumimoji="1" lang="ja-JP" altLang="en-US" sz="1100" dirty="0" smtClean="0">
                          <a:latin typeface="HGP創英角ｺﾞｼｯｸUB" panose="020B0900000000000000" pitchFamily="50" charset="-128"/>
                          <a:ea typeface="HGP創英角ｺﾞｼｯｸUB" panose="020B0900000000000000" pitchFamily="50" charset="-128"/>
                          <a:cs typeface="Meiryo UI" panose="020B0604030504040204" pitchFamily="50" charset="-128"/>
                        </a:rPr>
                        <a:t>人</a:t>
                      </a:r>
                      <a:endParaRPr kumimoji="1" lang="ja-JP" altLang="en-US" sz="1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txBody>
                  <a:tcPr anchor="ctr">
                    <a:lnL w="9525"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正方形/長方形 8"/>
          <p:cNvSpPr/>
          <p:nvPr/>
        </p:nvSpPr>
        <p:spPr>
          <a:xfrm>
            <a:off x="3492402" y="5688281"/>
            <a:ext cx="3082798" cy="174567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○雇用施策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就労相談等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スポーツセンター、プール・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屋内プ</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ールの運営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12392" y="3615166"/>
            <a:ext cx="3167794" cy="1940550"/>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こども</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○児童虐待対策</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・こども相談センターの運営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保育・子育て支援</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いきいき放課後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a:t>
            </a:r>
            <a:r>
              <a:rPr lang="ja-JP" altLang="en-US" sz="11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保育所の運営、民間保育所の設置</a:t>
            </a:r>
            <a:r>
              <a:rPr lang="ja-JP" altLang="en-US" sz="11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認可</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88641" y="5710381"/>
            <a:ext cx="3167794" cy="2001634"/>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　祉</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障がい</a:t>
            </a: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福祉</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者施設等の設置認可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高齢者福祉</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憩の家の運営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・老人福祉センターの管理運営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・市立介護老人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保健施設の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生活保護</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就労支援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8641" y="7790834"/>
            <a:ext cx="3167794" cy="1528461"/>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400"/>
              </a:lnSpc>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健康・保健</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○保健所</a:t>
            </a:r>
            <a:endParaRPr lang="en-US" altLang="ja-JP"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・飲食店、公衆浴場等の営業許可・指導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母子保健</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ふれあい子育て支援教室</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12281" y="7471341"/>
            <a:ext cx="3082797" cy="1530886"/>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○環境監視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騒音</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・振動・</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悪臭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水質汚濁・土壌汚染　★</a:t>
            </a: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○その他</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・自主防災組織力向上アドバイザー</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・コミュニティビジネスの支援</a:t>
            </a: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・小規模・ベンチャー企業支援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476655" y="3591415"/>
            <a:ext cx="3085073" cy="2035837"/>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まちづくり・都市基盤整備</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○まちづくり</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・わがまちナイススポット（景観資源）の発見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・放置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自転車対策、駐輪場の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地域の実情にあわせたまちづくりの検討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（市有地の活用方針等の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道路・公園</a:t>
            </a:r>
            <a:endParaRPr lang="en-US" altLang="ja-JP" sz="11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工営所・公園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＜巡視</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緊急対応等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工営所・公園事務所業務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（歩道設置</a:t>
            </a:r>
            <a:r>
              <a:rPr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公園施設改修</a:t>
            </a:r>
            <a:r>
              <a:rPr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38125" y="4846369"/>
            <a:ext cx="3086100" cy="433641"/>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○保育所の入所決定・保育料の徴収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○児童手当・こども医療費助成の申請受理・審査・支給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679551" y="6711198"/>
            <a:ext cx="2667723" cy="617517"/>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○住民基本台帳、戸籍、印鑑登録証明</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届出・証明等</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○地域安全防犯対策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○地域振興・市民活動</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68405" y="7196869"/>
            <a:ext cx="3008195" cy="474167"/>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国民健康保険・介護保険・国民年金の諸手続き</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○生活保護の申請受理・決定・支給・就労支援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68405" y="8760703"/>
            <a:ext cx="2918206" cy="337670"/>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○乳幼児健診、がん検診、健康</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講座、予防接種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○母子健康手帳の交付、母親</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教室</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3991" y="631093"/>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の概</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案　Ｃ</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案</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中核市並み事務</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632518" y="9031614"/>
            <a:ext cx="3108850" cy="430887"/>
          </a:xfrm>
          <a:prstGeom prst="rect">
            <a:avLst/>
          </a:prstGeom>
        </p:spPr>
        <p:txBody>
          <a:bodyPr wrap="square">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役所及び保健福祉センター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している事務</a:t>
            </a:r>
          </a:p>
        </p:txBody>
      </p:sp>
      <p:sp>
        <p:nvSpPr>
          <p:cNvPr id="24" name="角丸四角形 23"/>
          <p:cNvSpPr/>
          <p:nvPr/>
        </p:nvSpPr>
        <p:spPr>
          <a:xfrm>
            <a:off x="3876580" y="9058316"/>
            <a:ext cx="210487" cy="174224"/>
          </a:xfrm>
          <a:prstGeom prst="round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778306" y="9460459"/>
            <a:ext cx="2132856"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参照</a:t>
            </a:r>
            <a:endParaRPr kumimoji="1" lang="en-US" altLang="ja-JP" sz="1050" dirty="0" smtClean="0"/>
          </a:p>
        </p:txBody>
      </p:sp>
      <p:sp>
        <p:nvSpPr>
          <p:cNvPr id="26" name="正方形/長方形 25"/>
          <p:cNvSpPr/>
          <p:nvPr/>
        </p:nvSpPr>
        <p:spPr>
          <a:xfrm>
            <a:off x="0" y="3068195"/>
            <a:ext cx="6456846" cy="523220"/>
          </a:xfrm>
          <a:prstGeom prst="rect">
            <a:avLst/>
          </a:prstGeom>
          <a:noFill/>
        </p:spPr>
        <p:txBody>
          <a:bodyPr wrap="square">
            <a:spAutoFit/>
          </a:bodyPr>
          <a:lstStyle/>
          <a:p>
            <a:r>
              <a:rPr lang="ja-JP" altLang="en-US" sz="1400" b="1" dirty="0" smtClean="0">
                <a:latin typeface="+mn-ea"/>
              </a:rPr>
              <a:t>■総合区の事務内容（主なもの）　</a:t>
            </a:r>
            <a:r>
              <a:rPr lang="en-US" altLang="ja-JP" sz="1100" dirty="0" smtClean="0"/>
              <a:t>【</a:t>
            </a:r>
            <a:r>
              <a:rPr lang="ja-JP" altLang="en-US" sz="1100" dirty="0"/>
              <a:t>予算編成、条例提案等は市長の権限</a:t>
            </a:r>
            <a:r>
              <a:rPr lang="en-US" altLang="ja-JP" sz="1100" dirty="0"/>
              <a:t>】</a:t>
            </a:r>
            <a:endParaRPr lang="ja-JP" altLang="en-US" sz="1100" dirty="0"/>
          </a:p>
          <a:p>
            <a:r>
              <a:rPr lang="ja-JP" altLang="en-US" sz="1400" b="1" dirty="0" smtClean="0">
                <a:latin typeface="+mn-ea"/>
              </a:rPr>
              <a:t>　</a:t>
            </a:r>
            <a:endParaRPr lang="en-US" altLang="ja-JP" sz="1400" b="1" dirty="0">
              <a:latin typeface="+mn-ea"/>
            </a:endParaRPr>
          </a:p>
        </p:txBody>
      </p:sp>
    </p:spTree>
    <p:extLst>
      <p:ext uri="{BB962C8B-B14F-4D97-AF65-F5344CB8AC3E}">
        <p14:creationId xmlns:p14="http://schemas.microsoft.com/office/powerpoint/2010/main" val="1202507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8100" y="1243157"/>
            <a:ext cx="6762750" cy="32044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7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52744" y="864072"/>
            <a:ext cx="3376256" cy="365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n-ea"/>
              </a:rPr>
              <a:t>■期待される効果の具体例</a:t>
            </a:r>
            <a:endParaRPr kumimoji="1" lang="ja-JP" altLang="en-US" sz="1400" b="1" dirty="0">
              <a:solidFill>
                <a:schemeClr val="tx1"/>
              </a:solidFill>
              <a:latin typeface="+mn-ea"/>
            </a:endParaRPr>
          </a:p>
        </p:txBody>
      </p:sp>
      <p:sp>
        <p:nvSpPr>
          <p:cNvPr id="6" name="正方形/長方形 5"/>
          <p:cNvSpPr/>
          <p:nvPr/>
        </p:nvSpPr>
        <p:spPr>
          <a:xfrm>
            <a:off x="109836" y="4856280"/>
            <a:ext cx="6652913" cy="4628655"/>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dirty="0">
              <a:solidFill>
                <a:schemeClr val="tx1"/>
              </a:solidFill>
            </a:endParaRPr>
          </a:p>
          <a:p>
            <a:endParaRPr kumimoji="1" lang="en-US" altLang="ja-JP" sz="1400" dirty="0" smtClean="0">
              <a:solidFill>
                <a:schemeClr val="tx1"/>
              </a:solidFill>
            </a:endParaRPr>
          </a:p>
          <a:p>
            <a:endParaRPr lang="en-US" altLang="ja-JP" sz="1400" b="1" dirty="0" smtClean="0">
              <a:solidFill>
                <a:schemeClr val="tx1"/>
              </a:solidFill>
            </a:endParaRPr>
          </a:p>
          <a:p>
            <a:endParaRPr lang="en-US" altLang="ja-JP" sz="1400" b="1" dirty="0">
              <a:solidFill>
                <a:schemeClr val="tx1"/>
              </a:solidFill>
            </a:endParaRPr>
          </a:p>
        </p:txBody>
      </p:sp>
      <p:sp>
        <p:nvSpPr>
          <p:cNvPr id="8" name="正方形/長方形 7"/>
          <p:cNvSpPr/>
          <p:nvPr/>
        </p:nvSpPr>
        <p:spPr>
          <a:xfrm>
            <a:off x="640425" y="4962090"/>
            <a:ext cx="2068496"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区役所</a:t>
            </a: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正方形/長方形 8"/>
          <p:cNvSpPr/>
          <p:nvPr/>
        </p:nvSpPr>
        <p:spPr>
          <a:xfrm>
            <a:off x="4308214" y="4956295"/>
            <a:ext cx="1819261" cy="27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か所</a:t>
            </a:r>
            <a:r>
              <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flipH="1">
            <a:off x="1094824" y="5502219"/>
            <a:ext cx="0" cy="118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85299" y="5507105"/>
            <a:ext cx="207596" cy="2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094824" y="5929871"/>
            <a:ext cx="1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04349" y="6286999"/>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528016" y="5268737"/>
            <a:ext cx="2252913" cy="1851071"/>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15" name="直線コネクタ 14"/>
          <p:cNvCxnSpPr/>
          <p:nvPr/>
        </p:nvCxnSpPr>
        <p:spPr>
          <a:xfrm>
            <a:off x="950355" y="6126403"/>
            <a:ext cx="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a:off x="3040982" y="5577388"/>
            <a:ext cx="471257" cy="1434568"/>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22"/>
          <p:cNvSpPr txBox="1"/>
          <p:nvPr/>
        </p:nvSpPr>
        <p:spPr>
          <a:xfrm>
            <a:off x="4826025" y="5377269"/>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18" name="テキスト ボックス 23"/>
          <p:cNvSpPr txBox="1"/>
          <p:nvPr/>
        </p:nvSpPr>
        <p:spPr>
          <a:xfrm>
            <a:off x="4826027" y="5653315"/>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19" name="テキスト ボックス 24"/>
          <p:cNvSpPr txBox="1"/>
          <p:nvPr/>
        </p:nvSpPr>
        <p:spPr>
          <a:xfrm>
            <a:off x="4831095" y="5946612"/>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20" name="テキスト ボックス 25"/>
          <p:cNvSpPr txBox="1"/>
          <p:nvPr/>
        </p:nvSpPr>
        <p:spPr>
          <a:xfrm>
            <a:off x="4816503" y="6263505"/>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21" name="テキスト ボックス 26"/>
          <p:cNvSpPr txBox="1"/>
          <p:nvPr/>
        </p:nvSpPr>
        <p:spPr>
          <a:xfrm>
            <a:off x="4816503" y="6541837"/>
            <a:ext cx="1303889" cy="20731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37"/>
          <p:cNvSpPr txBox="1"/>
          <p:nvPr/>
        </p:nvSpPr>
        <p:spPr>
          <a:xfrm>
            <a:off x="4808552" y="6817882"/>
            <a:ext cx="1303889" cy="21669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38"/>
          <p:cNvSpPr txBox="1"/>
          <p:nvPr/>
        </p:nvSpPr>
        <p:spPr>
          <a:xfrm>
            <a:off x="4816503" y="7119808"/>
            <a:ext cx="1303889" cy="20539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工営所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763927" y="5280201"/>
            <a:ext cx="2775096" cy="2966484"/>
          </a:xfrm>
          <a:prstGeom prst="roundRect">
            <a:avLst>
              <a:gd name="adj" fmla="val 572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25" name="直線コネクタ 24"/>
          <p:cNvCxnSpPr/>
          <p:nvPr/>
        </p:nvCxnSpPr>
        <p:spPr>
          <a:xfrm>
            <a:off x="4581862" y="5496144"/>
            <a:ext cx="0" cy="2548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91525" y="804406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583575" y="7784038"/>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205353" y="6774475"/>
            <a:ext cx="376375"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38"/>
          <p:cNvSpPr txBox="1"/>
          <p:nvPr/>
        </p:nvSpPr>
        <p:spPr>
          <a:xfrm>
            <a:off x="4810126" y="7404476"/>
            <a:ext cx="1303889" cy="202864"/>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公園事務所部門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38"/>
          <p:cNvSpPr txBox="1"/>
          <p:nvPr/>
        </p:nvSpPr>
        <p:spPr>
          <a:xfrm>
            <a:off x="4806978" y="7680520"/>
            <a:ext cx="1303889" cy="20703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保健所部門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8"/>
          <p:cNvSpPr txBox="1"/>
          <p:nvPr/>
        </p:nvSpPr>
        <p:spPr>
          <a:xfrm>
            <a:off x="4816503" y="7947940"/>
            <a:ext cx="1303889" cy="211208"/>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児童相談所部門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1085299" y="6690219"/>
            <a:ext cx="1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48"/>
          <p:cNvSpPr txBox="1"/>
          <p:nvPr/>
        </p:nvSpPr>
        <p:spPr>
          <a:xfrm>
            <a:off x="4862579" y="8628836"/>
            <a:ext cx="1302727" cy="176947"/>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34" name="テキスト ボックス 49"/>
          <p:cNvSpPr txBox="1"/>
          <p:nvPr/>
        </p:nvSpPr>
        <p:spPr>
          <a:xfrm>
            <a:off x="4862579" y="8870375"/>
            <a:ext cx="1302727" cy="177829"/>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35" name="テキスト ボックス 50"/>
          <p:cNvSpPr txBox="1"/>
          <p:nvPr/>
        </p:nvSpPr>
        <p:spPr>
          <a:xfrm>
            <a:off x="4862579" y="9120541"/>
            <a:ext cx="1302727" cy="193151"/>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cxnSp>
        <p:nvCxnSpPr>
          <p:cNvPr id="36" name="直線コネクタ 35"/>
          <p:cNvCxnSpPr/>
          <p:nvPr/>
        </p:nvCxnSpPr>
        <p:spPr>
          <a:xfrm>
            <a:off x="4365104" y="6774145"/>
            <a:ext cx="0" cy="1589857"/>
          </a:xfrm>
          <a:prstGeom prst="line">
            <a:avLst/>
          </a:prstGeom>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658132" y="5550339"/>
            <a:ext cx="240023" cy="109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934196" y="5897795"/>
            <a:ext cx="271157" cy="1740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　合　区　長</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3763928" y="8364002"/>
            <a:ext cx="2775096" cy="1043796"/>
          </a:xfrm>
          <a:prstGeom prst="roundRect">
            <a:avLst>
              <a:gd name="adj" fmla="val 2072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823823" y="8362274"/>
            <a:ext cx="2053449"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支所等</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a:t>
            </a:r>
            <a:endParaRPr kumimoji="1" lang="ja-JP" altLang="en-US" sz="1300" dirty="0">
              <a:solidFill>
                <a:schemeClr val="tx1"/>
              </a:solidFill>
            </a:endParaRPr>
          </a:p>
        </p:txBody>
      </p:sp>
      <p:cxnSp>
        <p:nvCxnSpPr>
          <p:cNvPr id="41" name="直線コネクタ 40"/>
          <p:cNvCxnSpPr/>
          <p:nvPr/>
        </p:nvCxnSpPr>
        <p:spPr>
          <a:xfrm>
            <a:off x="4591525" y="7525446"/>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591525" y="7245667"/>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591525" y="6945416"/>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591525" y="6665638"/>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591525" y="6379034"/>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591525" y="6078783"/>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591525" y="5778532"/>
            <a:ext cx="20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591525" y="5498754"/>
            <a:ext cx="207596"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22"/>
          <p:cNvSpPr txBox="1"/>
          <p:nvPr/>
        </p:nvSpPr>
        <p:spPr>
          <a:xfrm>
            <a:off x="1303167" y="5407389"/>
            <a:ext cx="1294366" cy="205116"/>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総　務　部　門</a:t>
            </a:r>
          </a:p>
        </p:txBody>
      </p:sp>
      <p:sp>
        <p:nvSpPr>
          <p:cNvPr id="50" name="テキスト ボックス 23"/>
          <p:cNvSpPr txBox="1"/>
          <p:nvPr/>
        </p:nvSpPr>
        <p:spPr>
          <a:xfrm>
            <a:off x="1303169" y="5821659"/>
            <a:ext cx="1294365" cy="195573"/>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市民協働部門</a:t>
            </a:r>
          </a:p>
        </p:txBody>
      </p:sp>
      <p:sp>
        <p:nvSpPr>
          <p:cNvPr id="51" name="テキスト ボックス 24"/>
          <p:cNvSpPr txBox="1"/>
          <p:nvPr/>
        </p:nvSpPr>
        <p:spPr>
          <a:xfrm>
            <a:off x="1286973" y="6200015"/>
            <a:ext cx="1289296" cy="211640"/>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窓口サービス部門</a:t>
            </a:r>
          </a:p>
        </p:txBody>
      </p:sp>
      <p:sp>
        <p:nvSpPr>
          <p:cNvPr id="52" name="テキスト ボックス 25"/>
          <p:cNvSpPr txBox="1"/>
          <p:nvPr/>
        </p:nvSpPr>
        <p:spPr>
          <a:xfrm>
            <a:off x="1304277" y="6612601"/>
            <a:ext cx="1303889" cy="200505"/>
          </a:xfrm>
          <a:prstGeom prst="rect">
            <a:avLst/>
          </a:prstGeom>
          <a:solidFill>
            <a:schemeClr val="lt1"/>
          </a:solidFill>
          <a:ln w="1905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保健福祉部門</a:t>
            </a:r>
          </a:p>
        </p:txBody>
      </p:sp>
      <p:sp>
        <p:nvSpPr>
          <p:cNvPr id="53" name="正方形/長方形 52"/>
          <p:cNvSpPr/>
          <p:nvPr/>
        </p:nvSpPr>
        <p:spPr>
          <a:xfrm>
            <a:off x="124752" y="1301075"/>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事例①　児童虐待対策の場合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4" name="正方形/長方形 53"/>
          <p:cNvSpPr/>
          <p:nvPr/>
        </p:nvSpPr>
        <p:spPr>
          <a:xfrm>
            <a:off x="84911" y="2980859"/>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事例②</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　保健所・保健センターの場合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正方形/長方形 54"/>
          <p:cNvSpPr/>
          <p:nvPr/>
        </p:nvSpPr>
        <p:spPr>
          <a:xfrm>
            <a:off x="3479582" y="1301075"/>
            <a:ext cx="3376256" cy="24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事例③</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400" dirty="0" err="1">
                <a:solidFill>
                  <a:schemeClr val="tx1"/>
                </a:solidFill>
                <a:latin typeface="HGP創英角ｺﾞｼｯｸUB" panose="020B0900000000000000" pitchFamily="50" charset="-128"/>
                <a:ea typeface="HGP創英角ｺﾞｼｯｸUB" panose="020B0900000000000000" pitchFamily="50" charset="-128"/>
              </a:rPr>
              <a:t>障がい</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福祉の場合</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6" name="角丸四角形 55"/>
          <p:cNvSpPr/>
          <p:nvPr/>
        </p:nvSpPr>
        <p:spPr>
          <a:xfrm>
            <a:off x="135981" y="3300758"/>
            <a:ext cx="3209781" cy="1037156"/>
          </a:xfrm>
          <a:prstGeom prst="roundRect">
            <a:avLst>
              <a:gd name="adj" fmla="val 511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健康づくりや母子保健などに関する住民への保健サー ビスについて</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企画から実施</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までを一体的に総合</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担う</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ことで</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、地域住民等</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との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密接な連携が図られ、地域の健康課題を</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生活</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習慣病予防</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等の施策に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つなげることが可能。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7" name="角丸四角形 56"/>
          <p:cNvSpPr/>
          <p:nvPr/>
        </p:nvSpPr>
        <p:spPr>
          <a:xfrm>
            <a:off x="147211" y="1630417"/>
            <a:ext cx="3209781" cy="1015479"/>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区の事務となることで、区要保護</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児童対策地域協議会を積極的に活用するなど、区役所とこども相談センターとの連携・協力が密になり、児童虐待の発生予防、早期発見・早期対応に向けたよりきめ細かい対応</a:t>
            </a:r>
            <a:r>
              <a:rPr lang="ja-JP" altLang="en-US" sz="1200" dirty="0">
                <a:solidFill>
                  <a:schemeClr val="tx1"/>
                </a:solidFill>
                <a:latin typeface="ＭＳ Ｐゴシック" panose="020B0600070205080204" pitchFamily="50" charset="-128"/>
                <a:ea typeface="ＭＳ Ｐゴシック" panose="020B0600070205080204" pitchFamily="50" charset="-128"/>
              </a:rPr>
              <a:t>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可能。</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3486092" y="1630417"/>
            <a:ext cx="3263787" cy="1493649"/>
          </a:xfrm>
          <a:prstGeom prst="roundRect">
            <a:avLst>
              <a:gd name="adj" fmla="val 876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r>
              <a:rPr lang="ja-JP" altLang="en-US" sz="1200" dirty="0" err="1" smtClean="0">
                <a:solidFill>
                  <a:schemeClr val="tx1"/>
                </a:solidFill>
                <a:latin typeface="ＭＳ Ｐゴシック" panose="020B0600070205080204" pitchFamily="50" charset="-128"/>
                <a:ea typeface="ＭＳ Ｐゴシック" panose="020B0600070205080204" pitchFamily="50" charset="-128"/>
              </a:rPr>
              <a:t>障がい</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福祉サービス事業者の指導や施設整備補助などが総合</a:t>
            </a:r>
            <a:r>
              <a:rPr lang="ja-JP" altLang="en-US" sz="1200" dirty="0">
                <a:solidFill>
                  <a:schemeClr val="tx1"/>
                </a:solidFill>
                <a:latin typeface="ＭＳ Ｐゴシック" panose="020B0600070205080204" pitchFamily="50" charset="-128"/>
                <a:ea typeface="ＭＳ Ｐゴシック" panose="020B0600070205080204" pitchFamily="50" charset="-128"/>
              </a:rPr>
              <a:t>区の事務となることで</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、地域</a:t>
            </a:r>
            <a:r>
              <a:rPr lang="ja-JP" altLang="en-US" sz="1200" dirty="0">
                <a:solidFill>
                  <a:schemeClr val="tx1"/>
                </a:solidFill>
                <a:latin typeface="ＭＳ Ｐゴシック" panose="020B0600070205080204" pitchFamily="50" charset="-128"/>
                <a:ea typeface="ＭＳ Ｐゴシック" panose="020B0600070205080204" pitchFamily="50" charset="-128"/>
              </a:rPr>
              <a:t>の事業所に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対する住民</a:t>
            </a:r>
            <a:r>
              <a:rPr lang="ja-JP" altLang="en-US" sz="1200" dirty="0">
                <a:solidFill>
                  <a:schemeClr val="tx1"/>
                </a:solidFill>
                <a:latin typeface="ＭＳ Ｐゴシック" panose="020B0600070205080204" pitchFamily="50" charset="-128"/>
                <a:ea typeface="ＭＳ Ｐゴシック" panose="020B0600070205080204" pitchFamily="50" charset="-128"/>
              </a:rPr>
              <a:t>から</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の</a:t>
            </a:r>
            <a:r>
              <a:rPr lang="ja-JP" altLang="en-US" sz="1200" dirty="0">
                <a:solidFill>
                  <a:schemeClr val="tx1"/>
                </a:solidFill>
                <a:latin typeface="ＭＳ Ｐゴシック" panose="020B0600070205080204" pitchFamily="50" charset="-128"/>
                <a:ea typeface="ＭＳ Ｐゴシック" panose="020B0600070205080204" pitchFamily="50" charset="-128"/>
              </a:rPr>
              <a:t>要望</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や通報へのより迅速な対応が可能。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endParaRPr lang="ja-JP" altLang="en-US"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また、</a:t>
            </a:r>
            <a:r>
              <a:rPr lang="ja-JP" altLang="en-US" sz="1200" dirty="0">
                <a:solidFill>
                  <a:schemeClr val="tx1"/>
                </a:solidFill>
                <a:latin typeface="ＭＳ Ｐゴシック" panose="020B0600070205080204" pitchFamily="50" charset="-128"/>
                <a:ea typeface="ＭＳ Ｐゴシック" panose="020B0600070205080204" pitchFamily="50" charset="-128"/>
              </a:rPr>
              <a:t>事業所の実態をいち早く把握し、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指導を行うことにより、事業所</a:t>
            </a:r>
            <a:r>
              <a:rPr lang="ja-JP" altLang="en-US" sz="1200" dirty="0">
                <a:solidFill>
                  <a:schemeClr val="tx1"/>
                </a:solidFill>
                <a:latin typeface="ＭＳ Ｐゴシック" panose="020B0600070205080204" pitchFamily="50" charset="-128"/>
                <a:ea typeface="ＭＳ Ｐゴシック" panose="020B0600070205080204" pitchFamily="50" charset="-128"/>
              </a:rPr>
              <a:t>のサービスの質</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を確保することに寄与。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0" name="表 59"/>
          <p:cNvGraphicFramePr>
            <a:graphicFrameLocks noGrp="1"/>
          </p:cNvGraphicFramePr>
          <p:nvPr>
            <p:extLst>
              <p:ext uri="{D42A27DB-BD31-4B8C-83A1-F6EECF244321}">
                <p14:modId xmlns:p14="http://schemas.microsoft.com/office/powerpoint/2010/main" val="2898963808"/>
              </p:ext>
            </p:extLst>
          </p:nvPr>
        </p:nvGraphicFramePr>
        <p:xfrm>
          <a:off x="260647" y="8344361"/>
          <a:ext cx="3240361" cy="1052147"/>
        </p:xfrm>
        <a:graphic>
          <a:graphicData uri="http://schemas.openxmlformats.org/drawingml/2006/table">
            <a:tbl>
              <a:tblPr firstRow="1" bandRow="1">
                <a:tableStyleId>{5940675A-B579-460E-94D1-54222C63F5DA}</a:tableStyleId>
              </a:tblPr>
              <a:tblGrid>
                <a:gridCol w="216025"/>
                <a:gridCol w="504056"/>
                <a:gridCol w="1224136"/>
                <a:gridCol w="1296144"/>
              </a:tblGrid>
              <a:tr h="290704">
                <a:tc gridSpan="2">
                  <a:txBody>
                    <a:bodyPr/>
                    <a:lstStyle/>
                    <a:p>
                      <a:pPr algn="ct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900"/>
                        </a:lnSpc>
                      </a:pP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現　行</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900"/>
                        </a:lnSpc>
                      </a:pP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平成</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24</a:t>
                      </a:r>
                      <a:r>
                        <a:rPr kumimoji="1" lang="ja-JP" altLang="en-US"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1000"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kumimoji="1" lang="ja-JP" altLang="en-US" sz="1000" kern="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Ｃ　案</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21489">
                <a:tc rowSpan="3">
                  <a:txBody>
                    <a:bodyPr/>
                    <a:lstStyle/>
                    <a:p>
                      <a:pPr algn="ctr"/>
                      <a:r>
                        <a:rPr kumimoji="1" lang="ja-JP" altLang="en-US" sz="1000" b="1"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rPr>
                        <a:t>５区</a:t>
                      </a:r>
                      <a:endParaRPr kumimoji="1" lang="en-US" altLang="ja-JP" sz="1000" b="1" dirty="0" smtClean="0">
                        <a:solidFill>
                          <a:schemeClr val="bg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vert="wordArtVertRtl"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局</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8,900</a:t>
                      </a: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6,900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1489">
                <a:tc vMerge="1">
                  <a:txBody>
                    <a:bodyPr/>
                    <a:lstStyle/>
                    <a:p>
                      <a:endParaRPr kumimoji="1" lang="ja-JP" altLang="en-US"/>
                    </a:p>
                  </a:txBody>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区</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4,900</a:t>
                      </a: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7,100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7,200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4427">
                <a:tc vMerge="1">
                  <a:txBody>
                    <a:bodyPr/>
                    <a:lstStyle/>
                    <a:p>
                      <a:pPr algn="ct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合計</a:t>
                      </a:r>
                      <a:endPar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13,800</a:t>
                      </a:r>
                      <a:r>
                        <a:rPr kumimoji="1"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ja-JP" altLang="en-US" sz="10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14,000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r>
                        <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14,100</a:t>
                      </a:r>
                      <a:r>
                        <a:rPr kumimoji="1" lang="ja-JP" altLang="en-US"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a:t>
                      </a:r>
                      <a:endParaRPr kumimoji="1" lang="en-US" altLang="ja-JP" sz="10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61" name="正方形/長方形 60"/>
          <p:cNvSpPr/>
          <p:nvPr/>
        </p:nvSpPr>
        <p:spPr>
          <a:xfrm>
            <a:off x="116632" y="8070619"/>
            <a:ext cx="1932914" cy="261610"/>
          </a:xfrm>
          <a:prstGeom prst="rect">
            <a:avLst/>
          </a:prstGeom>
        </p:spPr>
        <p:txBody>
          <a:bodyPr wrap="square">
            <a:spAutoFit/>
          </a:bodyPr>
          <a:lstStyle/>
          <a:p>
            <a:pPr algn="ctr">
              <a:defRPr/>
            </a:pP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smtClean="0">
                <a:latin typeface="ＭＳ Ｐゴシック" panose="020B0600070205080204" pitchFamily="50" charset="-128"/>
                <a:ea typeface="ＭＳ Ｐゴシック" panose="020B0600070205080204" pitchFamily="50" charset="-128"/>
                <a:cs typeface="Meiryo UI" pitchFamily="50" charset="-128"/>
              </a:rPr>
              <a:t>局及び区</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の職員数</a:t>
            </a:r>
            <a:r>
              <a:rPr lang="en-US" altLang="ja-JP" sz="900" b="1" dirty="0">
                <a:latin typeface="ＭＳ Ｐゴシック" panose="020B0600070205080204" pitchFamily="50" charset="-128"/>
                <a:ea typeface="ＭＳ Ｐゴシック" panose="020B0600070205080204" pitchFamily="50" charset="-128"/>
                <a:cs typeface="Meiryo UI" pitchFamily="50" charset="-128"/>
              </a:rPr>
              <a:t>(</a:t>
            </a:r>
            <a:r>
              <a:rPr lang="ja-JP" altLang="en-US" sz="900" b="1" dirty="0">
                <a:latin typeface="ＭＳ Ｐゴシック" panose="020B0600070205080204" pitchFamily="50" charset="-128"/>
                <a:ea typeface="ＭＳ Ｐゴシック" panose="020B0600070205080204" pitchFamily="50" charset="-128"/>
                <a:cs typeface="Meiryo UI" pitchFamily="50" charset="-128"/>
              </a:rPr>
              <a:t>イメージ</a:t>
            </a:r>
            <a:r>
              <a:rPr lang="en-US" altLang="ja-JP" sz="900" b="1"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100" b="1" dirty="0" smtClean="0">
                <a:latin typeface="ＭＳ Ｐゴシック" panose="020B0600070205080204" pitchFamily="50" charset="-128"/>
                <a:ea typeface="ＭＳ Ｐゴシック" panose="020B0600070205080204" pitchFamily="50" charset="-128"/>
                <a:cs typeface="Meiryo UI" pitchFamily="50" charset="-128"/>
              </a:rPr>
              <a:t>》</a:t>
            </a:r>
            <a:r>
              <a:rPr lang="ja-JP" altLang="en-US" sz="1100" b="1" dirty="0">
                <a:latin typeface="ＭＳ Ｐゴシック" panose="020B0600070205080204" pitchFamily="50" charset="-128"/>
                <a:ea typeface="ＭＳ Ｐゴシック" panose="020B0600070205080204" pitchFamily="50" charset="-128"/>
                <a:cs typeface="Meiryo UI" pitchFamily="50" charset="-128"/>
              </a:rPr>
              <a:t>　</a:t>
            </a:r>
            <a:endParaRPr lang="en-US" altLang="ja-JP" sz="1100" b="1"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62" name="正方形/長方形 61"/>
          <p:cNvSpPr/>
          <p:nvPr/>
        </p:nvSpPr>
        <p:spPr>
          <a:xfrm>
            <a:off x="13170" y="4573885"/>
            <a:ext cx="6749579" cy="274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smtClean="0">
                <a:solidFill>
                  <a:schemeClr val="tx1"/>
                </a:solidFill>
              </a:rPr>
              <a:t>《</a:t>
            </a:r>
            <a:r>
              <a:rPr kumimoji="1" lang="ja-JP" altLang="en-US" sz="1200" b="1" dirty="0" smtClean="0">
                <a:solidFill>
                  <a:schemeClr val="tx1"/>
                </a:solidFill>
              </a:rPr>
              <a:t>参考</a:t>
            </a:r>
            <a:r>
              <a:rPr kumimoji="1" lang="en-US" altLang="ja-JP" sz="1200" b="1" dirty="0" smtClean="0">
                <a:solidFill>
                  <a:schemeClr val="tx1"/>
                </a:solidFill>
              </a:rPr>
              <a:t>》</a:t>
            </a:r>
            <a:r>
              <a:rPr kumimoji="1" lang="ja-JP" altLang="en-US" sz="1200" b="1" dirty="0" smtClean="0">
                <a:solidFill>
                  <a:schemeClr val="tx1"/>
                </a:solidFill>
              </a:rPr>
              <a:t>総合区の組織体制イメージ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イメージであって名称は仮称</a:t>
            </a:r>
            <a:endParaRPr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76986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2"/>
          <p:cNvSpPr txBox="1">
            <a:spLocks/>
          </p:cNvSpPr>
          <p:nvPr/>
        </p:nvSpPr>
        <p:spPr>
          <a:xfrm>
            <a:off x="5278426" y="640072"/>
            <a:ext cx="1593836" cy="486833"/>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sz="1600" kern="0" dirty="0">
              <a:solidFill>
                <a:sysClr val="windowText" lastClr="000000"/>
              </a:solidFill>
              <a:latin typeface="HGPｺﾞｼｯｸE" pitchFamily="50" charset="-128"/>
              <a:ea typeface="HGPｺﾞｼｯｸE" pitchFamily="50" charset="-128"/>
            </a:endParaRPr>
          </a:p>
        </p:txBody>
      </p:sp>
      <p:sp>
        <p:nvSpPr>
          <p:cNvPr id="5" name="正方形/長方形 4"/>
          <p:cNvSpPr/>
          <p:nvPr/>
        </p:nvSpPr>
        <p:spPr bwMode="auto">
          <a:xfrm>
            <a:off x="90599" y="1159138"/>
            <a:ext cx="6651915" cy="28803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fontAlgn="base">
              <a:spcBef>
                <a:spcPct val="0"/>
              </a:spcBef>
              <a:spcAft>
                <a:spcPct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今後、総合区（案）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りまとめて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いく中で</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次</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の事項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ついて検討</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予定しています。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88642" y="6889759"/>
            <a:ext cx="6441211" cy="2615273"/>
          </a:xfrm>
          <a:prstGeom prst="roundRect">
            <a:avLst>
              <a:gd name="adj" fmla="val 9810"/>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2000" i="1"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ja-JP" altLang="en-US" sz="2000" i="1"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413638" y="7066695"/>
            <a:ext cx="5991218" cy="95410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○住民のみなさんのご意見をお伺いしつつ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、議会での議論を踏まえ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最終的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１つの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総合区（案）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をとりまとめます。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総合区（案）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をとりまとめて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いく際の視点＞</a:t>
            </a:r>
          </a:p>
        </p:txBody>
      </p:sp>
      <p:sp>
        <p:nvSpPr>
          <p:cNvPr id="8" name="正方形/長方形 7"/>
          <p:cNvSpPr/>
          <p:nvPr/>
        </p:nvSpPr>
        <p:spPr>
          <a:xfrm>
            <a:off x="557926" y="8055673"/>
            <a:ext cx="5846929"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地域の実情に応じた行政サービスをより住民に身近な区役所で実現する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という総合区の意義を踏まえ、 事務の拡充に伴うコストも考慮した上で、</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どれくらいの事務レベルをめざすか。また、どの程度の区数をめざす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と支所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のあり方について、どのように考える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23215" y="1612388"/>
            <a:ext cx="4889961" cy="307777"/>
          </a:xfrm>
          <a:prstGeom prst="rect">
            <a:avLst/>
          </a:prstGeom>
        </p:spPr>
        <p:txBody>
          <a:bodyPr wrap="square">
            <a:spAutoFit/>
          </a:bodyPr>
          <a:lstStyle/>
          <a:p>
            <a:pPr lvl="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総合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区の名称及び区域（区割り）、総合区の事務所の位置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3021" y="4328044"/>
            <a:ext cx="4797152" cy="33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区のコスト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0597" y="5107363"/>
            <a:ext cx="399192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（予算）の仕組みにかかる総合区長の権限</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3991" y="644124"/>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今後の検討事項</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33991" y="6364651"/>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総合区（案）のとりまとめに向けて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42621" y="2077057"/>
            <a:ext cx="3205692" cy="675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現在の</a:t>
            </a:r>
            <a:r>
              <a:rPr lang="en-US" altLang="ja-JP" sz="1200" dirty="0" smtClean="0">
                <a:solidFill>
                  <a:schemeClr val="tx1"/>
                </a:solidFill>
                <a:latin typeface="+mn-ea"/>
                <a:cs typeface="Meiryo UI" pitchFamily="50" charset="-128"/>
              </a:rPr>
              <a:t>24</a:t>
            </a:r>
            <a:r>
              <a:rPr lang="ja-JP" altLang="en-US" sz="1200" dirty="0" smtClean="0">
                <a:solidFill>
                  <a:schemeClr val="tx1"/>
                </a:solidFill>
                <a:latin typeface="+mn-ea"/>
                <a:cs typeface="Meiryo UI" pitchFamily="50" charset="-128"/>
              </a:rPr>
              <a:t>区をどのようなエリアで合区して、</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複数の総合区を設置するのか検討</a:t>
            </a:r>
            <a:endParaRPr lang="en-US" altLang="ja-JP" sz="1200" dirty="0" smtClean="0">
              <a:solidFill>
                <a:schemeClr val="tx1"/>
              </a:solidFill>
              <a:latin typeface="+mn-ea"/>
              <a:cs typeface="Meiryo UI" pitchFamily="50" charset="-128"/>
            </a:endParaRPr>
          </a:p>
          <a:p>
            <a:pPr>
              <a:spcBef>
                <a:spcPct val="0"/>
              </a:spcBef>
            </a:pPr>
            <a:endParaRPr lang="ja-JP" altLang="en-US" sz="800" dirty="0" smtClean="0">
              <a:solidFill>
                <a:schemeClr val="tx1"/>
              </a:solidFill>
              <a:latin typeface="+mn-ea"/>
              <a:cs typeface="Meiryo UI" pitchFamily="50" charset="-128"/>
            </a:endParaRPr>
          </a:p>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それぞれの総合区について区の名称を検討</a:t>
            </a:r>
            <a:endParaRPr lang="en-US" altLang="ja-JP" sz="1200" dirty="0">
              <a:solidFill>
                <a:schemeClr val="tx1"/>
              </a:solidFill>
              <a:latin typeface="+mn-ea"/>
              <a:cs typeface="Meiryo UI" pitchFamily="50" charset="-128"/>
            </a:endParaRPr>
          </a:p>
        </p:txBody>
      </p:sp>
      <p:sp>
        <p:nvSpPr>
          <p:cNvPr id="16" name="正方形/長方形 15"/>
          <p:cNvSpPr/>
          <p:nvPr/>
        </p:nvSpPr>
        <p:spPr>
          <a:xfrm>
            <a:off x="432280" y="2873544"/>
            <a:ext cx="3027106" cy="1339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それぞれの総合区について総合区役所を </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どこに置くのか検討</a:t>
            </a:r>
          </a:p>
          <a:p>
            <a:pPr>
              <a:spcBef>
                <a:spcPct val="0"/>
              </a:spcBef>
            </a:pPr>
            <a:endParaRPr lang="en-US" altLang="ja-JP" sz="800" dirty="0">
              <a:solidFill>
                <a:schemeClr val="tx1"/>
              </a:solidFill>
              <a:latin typeface="+mn-ea"/>
              <a:cs typeface="Meiryo UI" pitchFamily="50" charset="-128"/>
            </a:endParaRPr>
          </a:p>
          <a:p>
            <a:pPr>
              <a:spcBef>
                <a:spcPct val="0"/>
              </a:spcBef>
            </a:pPr>
            <a:r>
              <a:rPr lang="en-US" altLang="ja-JP" sz="1200" dirty="0" smtClean="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現在の</a:t>
            </a:r>
            <a:r>
              <a:rPr lang="en-US" altLang="ja-JP" sz="1200" dirty="0" smtClean="0">
                <a:solidFill>
                  <a:schemeClr val="tx1"/>
                </a:solidFill>
                <a:latin typeface="+mn-ea"/>
                <a:cs typeface="Meiryo UI" pitchFamily="50" charset="-128"/>
              </a:rPr>
              <a:t>24</a:t>
            </a:r>
            <a:r>
              <a:rPr lang="ja-JP" altLang="en-US" sz="1200" dirty="0" smtClean="0">
                <a:solidFill>
                  <a:schemeClr val="tx1"/>
                </a:solidFill>
                <a:latin typeface="+mn-ea"/>
                <a:cs typeface="Meiryo UI" pitchFamily="50" charset="-128"/>
              </a:rPr>
              <a:t>区役所及び保健福祉センターに</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ついては、総合区移行に際して、総合区</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の事務所となるところを除き、総合区役所</a:t>
            </a:r>
            <a:endParaRPr lang="en-US" altLang="ja-JP" sz="1200" dirty="0" smtClean="0">
              <a:solidFill>
                <a:schemeClr val="tx1"/>
              </a:solidFill>
              <a:latin typeface="+mn-ea"/>
              <a:cs typeface="Meiryo UI" pitchFamily="50" charset="-128"/>
            </a:endParaRPr>
          </a:p>
          <a:p>
            <a:pPr>
              <a:spcBef>
                <a:spcPct val="0"/>
              </a:spcBef>
            </a:pPr>
            <a:r>
              <a:rPr lang="en-US" altLang="ja-JP" sz="1200" dirty="0">
                <a:solidFill>
                  <a:schemeClr val="tx1"/>
                </a:solidFill>
                <a:latin typeface="+mn-ea"/>
                <a:cs typeface="Meiryo UI" pitchFamily="50" charset="-128"/>
              </a:rPr>
              <a:t> </a:t>
            </a:r>
            <a:r>
              <a:rPr lang="en-US" altLang="ja-JP" sz="1200" dirty="0" smtClean="0">
                <a:solidFill>
                  <a:schemeClr val="tx1"/>
                </a:solidFill>
                <a:latin typeface="+mn-ea"/>
                <a:cs typeface="Meiryo UI" pitchFamily="50" charset="-128"/>
              </a:rPr>
              <a:t>   </a:t>
            </a:r>
            <a:r>
              <a:rPr lang="ja-JP" altLang="en-US" sz="1200" dirty="0" smtClean="0">
                <a:solidFill>
                  <a:schemeClr val="tx1"/>
                </a:solidFill>
                <a:latin typeface="+mn-ea"/>
                <a:cs typeface="Meiryo UI" pitchFamily="50" charset="-128"/>
              </a:rPr>
              <a:t>の支所として位置づけ、窓口業務を継続</a:t>
            </a:r>
            <a:endParaRPr lang="en-US" altLang="ja-JP" sz="1200" dirty="0">
              <a:solidFill>
                <a:schemeClr val="tx1"/>
              </a:solidFill>
              <a:latin typeface="+mn-ea"/>
              <a:cs typeface="Meiryo UI" pitchFamily="50" charset="-128"/>
            </a:endParaRPr>
          </a:p>
        </p:txBody>
      </p:sp>
      <p:sp>
        <p:nvSpPr>
          <p:cNvPr id="18" name="正方形/長方形 17"/>
          <p:cNvSpPr/>
          <p:nvPr/>
        </p:nvSpPr>
        <p:spPr>
          <a:xfrm>
            <a:off x="404664" y="4651876"/>
            <a:ext cx="5827588" cy="32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職員体制、庁舎、システムなど</a:t>
            </a:r>
            <a:endParaRPr lang="en-US" altLang="ja-JP" sz="1200" dirty="0">
              <a:solidFill>
                <a:schemeClr val="tx1"/>
              </a:solidFill>
              <a:latin typeface="+mn-ea"/>
              <a:cs typeface="Meiryo UI" pitchFamily="50" charset="-128"/>
            </a:endParaRPr>
          </a:p>
        </p:txBody>
      </p:sp>
      <p:sp>
        <p:nvSpPr>
          <p:cNvPr id="19" name="正方形/長方形 18"/>
          <p:cNvSpPr/>
          <p:nvPr/>
        </p:nvSpPr>
        <p:spPr>
          <a:xfrm>
            <a:off x="404664" y="5432033"/>
            <a:ext cx="5827588" cy="329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ct val="0"/>
              </a:spcBef>
            </a:pPr>
            <a:r>
              <a:rPr lang="ja-JP" altLang="en-US" sz="1200" dirty="0">
                <a:solidFill>
                  <a:schemeClr val="tx1"/>
                </a:solidFill>
                <a:latin typeface="+mn-ea"/>
                <a:cs typeface="Meiryo UI" pitchFamily="50" charset="-128"/>
              </a:rPr>
              <a:t>・</a:t>
            </a:r>
            <a:r>
              <a:rPr lang="ja-JP" altLang="en-US" sz="1200" dirty="0" smtClean="0">
                <a:solidFill>
                  <a:schemeClr val="tx1"/>
                </a:solidFill>
                <a:latin typeface="+mn-ea"/>
                <a:cs typeface="Meiryo UI" pitchFamily="50" charset="-128"/>
              </a:rPr>
              <a:t>総合区長の権限に即した仕組みづくり</a:t>
            </a:r>
            <a:endParaRPr lang="en-US" altLang="ja-JP" sz="1200" dirty="0">
              <a:solidFill>
                <a:schemeClr val="tx1"/>
              </a:solidFill>
              <a:latin typeface="+mn-ea"/>
              <a:cs typeface="Meiryo UI" pitchFamily="50" charset="-128"/>
            </a:endParaRPr>
          </a:p>
        </p:txBody>
      </p:sp>
      <p:grpSp>
        <p:nvGrpSpPr>
          <p:cNvPr id="20" name="グループ化 19"/>
          <p:cNvGrpSpPr/>
          <p:nvPr/>
        </p:nvGrpSpPr>
        <p:grpSpPr>
          <a:xfrm>
            <a:off x="3603720" y="1879217"/>
            <a:ext cx="3192690" cy="3144997"/>
            <a:chOff x="465413" y="1542985"/>
            <a:chExt cx="3675759" cy="3586532"/>
          </a:xfrm>
        </p:grpSpPr>
        <p:sp>
          <p:nvSpPr>
            <p:cNvPr id="21" name="Freeform 65"/>
            <p:cNvSpPr>
              <a:spLocks/>
            </p:cNvSpPr>
            <p:nvPr/>
          </p:nvSpPr>
          <p:spPr bwMode="auto">
            <a:xfrm>
              <a:off x="2133776" y="3822101"/>
              <a:ext cx="529058" cy="617491"/>
            </a:xfrm>
            <a:custGeom>
              <a:avLst/>
              <a:gdLst>
                <a:gd name="T0" fmla="*/ 38 w 184"/>
                <a:gd name="T1" fmla="*/ 0 h 217"/>
                <a:gd name="T2" fmla="*/ 93 w 184"/>
                <a:gd name="T3" fmla="*/ 8 h 217"/>
                <a:gd name="T4" fmla="*/ 184 w 184"/>
                <a:gd name="T5" fmla="*/ 47 h 217"/>
                <a:gd name="T6" fmla="*/ 107 w 184"/>
                <a:gd name="T7" fmla="*/ 209 h 217"/>
                <a:gd name="T8" fmla="*/ 42 w 184"/>
                <a:gd name="T9" fmla="*/ 217 h 217"/>
                <a:gd name="T10" fmla="*/ 0 w 184"/>
                <a:gd name="T11" fmla="*/ 164 h 217"/>
                <a:gd name="T12" fmla="*/ 31 w 184"/>
                <a:gd name="T13" fmla="*/ 97 h 217"/>
                <a:gd name="T14" fmla="*/ 38 w 184"/>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217"/>
                <a:gd name="T26" fmla="*/ 184 w 184"/>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217">
                  <a:moveTo>
                    <a:pt x="38" y="0"/>
                  </a:moveTo>
                  <a:lnTo>
                    <a:pt x="93" y="8"/>
                  </a:lnTo>
                  <a:lnTo>
                    <a:pt x="184" y="47"/>
                  </a:lnTo>
                  <a:lnTo>
                    <a:pt x="107" y="209"/>
                  </a:lnTo>
                  <a:lnTo>
                    <a:pt x="42" y="217"/>
                  </a:lnTo>
                  <a:lnTo>
                    <a:pt x="0" y="164"/>
                  </a:lnTo>
                  <a:lnTo>
                    <a:pt x="31" y="97"/>
                  </a:lnTo>
                  <a:lnTo>
                    <a:pt x="38" y="0"/>
                  </a:lnTo>
                  <a:close/>
                </a:path>
              </a:pathLst>
            </a:custGeom>
            <a:solidFill>
              <a:srgbClr val="FFFFFF"/>
            </a:solidFill>
            <a:ln w="9525">
              <a:solidFill>
                <a:schemeClr val="tx1"/>
              </a:solidFill>
              <a:round/>
              <a:headEnd/>
              <a:tailEnd/>
            </a:ln>
          </p:spPr>
          <p:txBody>
            <a:bodyPr/>
            <a:lstStyle/>
            <a:p>
              <a:endParaRPr lang="ja-JP" altLang="en-US" sz="800"/>
            </a:p>
          </p:txBody>
        </p:sp>
        <p:sp>
          <p:nvSpPr>
            <p:cNvPr id="22" name="Freeform 26"/>
            <p:cNvSpPr>
              <a:spLocks/>
            </p:cNvSpPr>
            <p:nvPr/>
          </p:nvSpPr>
          <p:spPr bwMode="auto">
            <a:xfrm>
              <a:off x="2662952" y="3440690"/>
              <a:ext cx="425546" cy="540660"/>
            </a:xfrm>
            <a:custGeom>
              <a:avLst/>
              <a:gdLst>
                <a:gd name="T0" fmla="*/ 148 w 148"/>
                <a:gd name="T1" fmla="*/ 8 h 190"/>
                <a:gd name="T2" fmla="*/ 134 w 148"/>
                <a:gd name="T3" fmla="*/ 61 h 190"/>
                <a:gd name="T4" fmla="*/ 102 w 148"/>
                <a:gd name="T5" fmla="*/ 176 h 190"/>
                <a:gd name="T6" fmla="*/ 74 w 148"/>
                <a:gd name="T7" fmla="*/ 190 h 190"/>
                <a:gd name="T8" fmla="*/ 0 w 148"/>
                <a:gd name="T9" fmla="*/ 181 h 190"/>
                <a:gd name="T10" fmla="*/ 18 w 148"/>
                <a:gd name="T11" fmla="*/ 78 h 190"/>
                <a:gd name="T12" fmla="*/ 67 w 148"/>
                <a:gd name="T13" fmla="*/ 61 h 190"/>
                <a:gd name="T14" fmla="*/ 77 w 148"/>
                <a:gd name="T15" fmla="*/ 0 h 190"/>
                <a:gd name="T16" fmla="*/ 148 w 148"/>
                <a:gd name="T17" fmla="*/ 8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90"/>
                <a:gd name="T29" fmla="*/ 148 w 148"/>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90">
                  <a:moveTo>
                    <a:pt x="148" y="8"/>
                  </a:moveTo>
                  <a:lnTo>
                    <a:pt x="134" y="61"/>
                  </a:lnTo>
                  <a:lnTo>
                    <a:pt x="102" y="176"/>
                  </a:lnTo>
                  <a:lnTo>
                    <a:pt x="74" y="190"/>
                  </a:lnTo>
                  <a:lnTo>
                    <a:pt x="0" y="181"/>
                  </a:lnTo>
                  <a:lnTo>
                    <a:pt x="18" y="78"/>
                  </a:lnTo>
                  <a:lnTo>
                    <a:pt x="67" y="61"/>
                  </a:lnTo>
                  <a:lnTo>
                    <a:pt x="77" y="0"/>
                  </a:lnTo>
                  <a:lnTo>
                    <a:pt x="148" y="8"/>
                  </a:lnTo>
                  <a:close/>
                </a:path>
              </a:pathLst>
            </a:custGeom>
            <a:solidFill>
              <a:srgbClr val="FFFFFF"/>
            </a:solidFill>
            <a:ln w="9525">
              <a:solidFill>
                <a:schemeClr val="tx1"/>
              </a:solidFill>
              <a:round/>
              <a:headEnd/>
              <a:tailEnd/>
            </a:ln>
          </p:spPr>
          <p:txBody>
            <a:bodyPr/>
            <a:lstStyle/>
            <a:p>
              <a:endParaRPr lang="ja-JP" altLang="en-US" sz="800"/>
            </a:p>
          </p:txBody>
        </p:sp>
        <p:sp>
          <p:nvSpPr>
            <p:cNvPr id="23" name="AutoShape 3"/>
            <p:cNvSpPr>
              <a:spLocks noChangeAspect="1" noChangeArrowheads="1" noTextEdit="1"/>
            </p:cNvSpPr>
            <p:nvPr/>
          </p:nvSpPr>
          <p:spPr bwMode="auto">
            <a:xfrm>
              <a:off x="465413" y="1542985"/>
              <a:ext cx="3641725" cy="3586532"/>
            </a:xfrm>
            <a:prstGeom prst="rect">
              <a:avLst/>
            </a:prstGeom>
            <a:noFill/>
            <a:ln w="9525">
              <a:noFill/>
              <a:miter lim="800000"/>
              <a:headEnd/>
              <a:tailEnd/>
            </a:ln>
          </p:spPr>
          <p:txBody>
            <a:bodyPr/>
            <a:lstStyle/>
            <a:p>
              <a:endParaRPr lang="ja-JP" altLang="en-US" sz="800"/>
            </a:p>
          </p:txBody>
        </p:sp>
        <p:sp>
          <p:nvSpPr>
            <p:cNvPr id="24" name="Freeform 6"/>
            <p:cNvSpPr>
              <a:spLocks/>
            </p:cNvSpPr>
            <p:nvPr/>
          </p:nvSpPr>
          <p:spPr bwMode="auto">
            <a:xfrm>
              <a:off x="3499977" y="2561728"/>
              <a:ext cx="641195" cy="648792"/>
            </a:xfrm>
            <a:custGeom>
              <a:avLst/>
              <a:gdLst>
                <a:gd name="T0" fmla="*/ 136 w 223"/>
                <a:gd name="T1" fmla="*/ 0 h 228"/>
                <a:gd name="T2" fmla="*/ 167 w 223"/>
                <a:gd name="T3" fmla="*/ 53 h 228"/>
                <a:gd name="T4" fmla="*/ 223 w 223"/>
                <a:gd name="T5" fmla="*/ 55 h 228"/>
                <a:gd name="T6" fmla="*/ 188 w 223"/>
                <a:gd name="T7" fmla="*/ 131 h 228"/>
                <a:gd name="T8" fmla="*/ 115 w 223"/>
                <a:gd name="T9" fmla="*/ 206 h 228"/>
                <a:gd name="T10" fmla="*/ 28 w 223"/>
                <a:gd name="T11" fmla="*/ 228 h 228"/>
                <a:gd name="T12" fmla="*/ 0 w 223"/>
                <a:gd name="T13" fmla="*/ 228 h 228"/>
                <a:gd name="T14" fmla="*/ 0 w 223"/>
                <a:gd name="T15" fmla="*/ 41 h 228"/>
                <a:gd name="T16" fmla="*/ 42 w 223"/>
                <a:gd name="T17" fmla="*/ 27 h 228"/>
                <a:gd name="T18" fmla="*/ 56 w 223"/>
                <a:gd name="T19" fmla="*/ 86 h 228"/>
                <a:gd name="T20" fmla="*/ 80 w 223"/>
                <a:gd name="T21" fmla="*/ 86 h 228"/>
                <a:gd name="T22" fmla="*/ 87 w 223"/>
                <a:gd name="T23" fmla="*/ 36 h 228"/>
                <a:gd name="T24" fmla="*/ 136 w 223"/>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28"/>
                <a:gd name="T41" fmla="*/ 223 w 223"/>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28">
                  <a:moveTo>
                    <a:pt x="136" y="0"/>
                  </a:moveTo>
                  <a:lnTo>
                    <a:pt x="167" y="53"/>
                  </a:lnTo>
                  <a:lnTo>
                    <a:pt x="223" y="55"/>
                  </a:lnTo>
                  <a:lnTo>
                    <a:pt x="188" y="131"/>
                  </a:lnTo>
                  <a:lnTo>
                    <a:pt x="115" y="206"/>
                  </a:lnTo>
                  <a:lnTo>
                    <a:pt x="28" y="228"/>
                  </a:lnTo>
                  <a:lnTo>
                    <a:pt x="0" y="228"/>
                  </a:lnTo>
                  <a:lnTo>
                    <a:pt x="0" y="41"/>
                  </a:lnTo>
                  <a:lnTo>
                    <a:pt x="42" y="27"/>
                  </a:lnTo>
                  <a:lnTo>
                    <a:pt x="56" y="86"/>
                  </a:lnTo>
                  <a:lnTo>
                    <a:pt x="80" y="86"/>
                  </a:lnTo>
                  <a:lnTo>
                    <a:pt x="87" y="36"/>
                  </a:lnTo>
                  <a:lnTo>
                    <a:pt x="136"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25" name="Freeform 9"/>
            <p:cNvSpPr>
              <a:spLocks/>
            </p:cNvSpPr>
            <p:nvPr/>
          </p:nvSpPr>
          <p:spPr bwMode="auto">
            <a:xfrm>
              <a:off x="1673476" y="2012531"/>
              <a:ext cx="963231" cy="833755"/>
            </a:xfrm>
            <a:custGeom>
              <a:avLst/>
              <a:gdLst>
                <a:gd name="T0" fmla="*/ 237 w 335"/>
                <a:gd name="T1" fmla="*/ 0 h 293"/>
                <a:gd name="T2" fmla="*/ 335 w 335"/>
                <a:gd name="T3" fmla="*/ 39 h 293"/>
                <a:gd name="T4" fmla="*/ 317 w 335"/>
                <a:gd name="T5" fmla="*/ 128 h 293"/>
                <a:gd name="T6" fmla="*/ 324 w 335"/>
                <a:gd name="T7" fmla="*/ 206 h 293"/>
                <a:gd name="T8" fmla="*/ 261 w 335"/>
                <a:gd name="T9" fmla="*/ 215 h 293"/>
                <a:gd name="T10" fmla="*/ 157 w 335"/>
                <a:gd name="T11" fmla="*/ 293 h 293"/>
                <a:gd name="T12" fmla="*/ 66 w 335"/>
                <a:gd name="T13" fmla="*/ 170 h 293"/>
                <a:gd name="T14" fmla="*/ 0 w 335"/>
                <a:gd name="T15" fmla="*/ 142 h 293"/>
                <a:gd name="T16" fmla="*/ 73 w 335"/>
                <a:gd name="T17" fmla="*/ 103 h 293"/>
                <a:gd name="T18" fmla="*/ 136 w 335"/>
                <a:gd name="T19" fmla="*/ 134 h 293"/>
                <a:gd name="T20" fmla="*/ 206 w 335"/>
                <a:gd name="T21" fmla="*/ 81 h 293"/>
                <a:gd name="T22" fmla="*/ 237 w 335"/>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5"/>
                <a:gd name="T37" fmla="*/ 0 h 293"/>
                <a:gd name="T38" fmla="*/ 335 w 33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5" h="293">
                  <a:moveTo>
                    <a:pt x="237" y="0"/>
                  </a:moveTo>
                  <a:lnTo>
                    <a:pt x="335" y="39"/>
                  </a:lnTo>
                  <a:lnTo>
                    <a:pt x="317" y="128"/>
                  </a:lnTo>
                  <a:lnTo>
                    <a:pt x="324" y="206"/>
                  </a:lnTo>
                  <a:lnTo>
                    <a:pt x="261" y="215"/>
                  </a:lnTo>
                  <a:lnTo>
                    <a:pt x="157" y="293"/>
                  </a:lnTo>
                  <a:lnTo>
                    <a:pt x="66" y="170"/>
                  </a:lnTo>
                  <a:lnTo>
                    <a:pt x="0" y="142"/>
                  </a:lnTo>
                  <a:lnTo>
                    <a:pt x="73" y="103"/>
                  </a:lnTo>
                  <a:lnTo>
                    <a:pt x="136" y="134"/>
                  </a:lnTo>
                  <a:lnTo>
                    <a:pt x="206" y="81"/>
                  </a:lnTo>
                  <a:lnTo>
                    <a:pt x="237" y="0"/>
                  </a:lnTo>
                  <a:close/>
                </a:path>
              </a:pathLst>
            </a:custGeom>
            <a:solidFill>
              <a:schemeClr val="bg1"/>
            </a:solidFill>
            <a:ln w="9525" cap="rnd">
              <a:solidFill>
                <a:srgbClr val="000000"/>
              </a:solidFill>
              <a:prstDash val="solid"/>
              <a:round/>
              <a:headEnd/>
              <a:tailEnd/>
            </a:ln>
          </p:spPr>
          <p:txBody>
            <a:bodyPr/>
            <a:lstStyle/>
            <a:p>
              <a:endParaRPr lang="ja-JP" altLang="en-US" sz="800"/>
            </a:p>
          </p:txBody>
        </p:sp>
        <p:sp>
          <p:nvSpPr>
            <p:cNvPr id="26" name="Freeform 12"/>
            <p:cNvSpPr>
              <a:spLocks/>
            </p:cNvSpPr>
            <p:nvPr/>
          </p:nvSpPr>
          <p:spPr bwMode="auto">
            <a:xfrm>
              <a:off x="1961008" y="3099543"/>
              <a:ext cx="563562" cy="475212"/>
            </a:xfrm>
            <a:custGeom>
              <a:avLst/>
              <a:gdLst>
                <a:gd name="T0" fmla="*/ 196 w 196"/>
                <a:gd name="T1" fmla="*/ 0 h 167"/>
                <a:gd name="T2" fmla="*/ 196 w 196"/>
                <a:gd name="T3" fmla="*/ 159 h 167"/>
                <a:gd name="T4" fmla="*/ 98 w 196"/>
                <a:gd name="T5" fmla="*/ 159 h 167"/>
                <a:gd name="T6" fmla="*/ 56 w 196"/>
                <a:gd name="T7" fmla="*/ 167 h 167"/>
                <a:gd name="T8" fmla="*/ 0 w 196"/>
                <a:gd name="T9" fmla="*/ 103 h 167"/>
                <a:gd name="T10" fmla="*/ 46 w 196"/>
                <a:gd name="T11" fmla="*/ 89 h 167"/>
                <a:gd name="T12" fmla="*/ 133 w 196"/>
                <a:gd name="T13" fmla="*/ 31 h 167"/>
                <a:gd name="T14" fmla="*/ 196 w 196"/>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7"/>
                <a:gd name="T26" fmla="*/ 196 w 196"/>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7">
                  <a:moveTo>
                    <a:pt x="196" y="0"/>
                  </a:moveTo>
                  <a:lnTo>
                    <a:pt x="196" y="159"/>
                  </a:lnTo>
                  <a:lnTo>
                    <a:pt x="98" y="159"/>
                  </a:lnTo>
                  <a:lnTo>
                    <a:pt x="56" y="167"/>
                  </a:lnTo>
                  <a:lnTo>
                    <a:pt x="0" y="103"/>
                  </a:lnTo>
                  <a:lnTo>
                    <a:pt x="46" y="89"/>
                  </a:lnTo>
                  <a:lnTo>
                    <a:pt x="133" y="31"/>
                  </a:lnTo>
                  <a:lnTo>
                    <a:pt x="196"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27" name="Freeform 14"/>
            <p:cNvSpPr>
              <a:spLocks/>
            </p:cNvSpPr>
            <p:nvPr/>
          </p:nvSpPr>
          <p:spPr bwMode="auto">
            <a:xfrm>
              <a:off x="2242789" y="3551990"/>
              <a:ext cx="474427" cy="404072"/>
            </a:xfrm>
            <a:custGeom>
              <a:avLst/>
              <a:gdLst>
                <a:gd name="T0" fmla="*/ 0 w 164"/>
                <a:gd name="T1" fmla="*/ 0 h 142"/>
                <a:gd name="T2" fmla="*/ 103 w 164"/>
                <a:gd name="T3" fmla="*/ 0 h 142"/>
                <a:gd name="T4" fmla="*/ 169 w 164"/>
                <a:gd name="T5" fmla="*/ 39 h 142"/>
                <a:gd name="T6" fmla="*/ 152 w 164"/>
                <a:gd name="T7" fmla="*/ 142 h 142"/>
                <a:gd name="T8" fmla="*/ 56 w 164"/>
                <a:gd name="T9" fmla="*/ 103 h 142"/>
                <a:gd name="T10" fmla="*/ 0 w 164"/>
                <a:gd name="T11" fmla="*/ 95 h 142"/>
                <a:gd name="T12" fmla="*/ 0 w 164"/>
                <a:gd name="T13" fmla="*/ 0 h 142"/>
                <a:gd name="T14" fmla="*/ 0 60000 65536"/>
                <a:gd name="T15" fmla="*/ 0 60000 65536"/>
                <a:gd name="T16" fmla="*/ 0 60000 65536"/>
                <a:gd name="T17" fmla="*/ 0 60000 65536"/>
                <a:gd name="T18" fmla="*/ 0 60000 65536"/>
                <a:gd name="T19" fmla="*/ 0 60000 65536"/>
                <a:gd name="T20" fmla="*/ 0 60000 65536"/>
                <a:gd name="T21" fmla="*/ 0 w 164"/>
                <a:gd name="T22" fmla="*/ 0 h 142"/>
                <a:gd name="T23" fmla="*/ 164 w 16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142">
                  <a:moveTo>
                    <a:pt x="0" y="0"/>
                  </a:moveTo>
                  <a:lnTo>
                    <a:pt x="98" y="0"/>
                  </a:lnTo>
                  <a:lnTo>
                    <a:pt x="164" y="39"/>
                  </a:lnTo>
                  <a:lnTo>
                    <a:pt x="147" y="142"/>
                  </a:lnTo>
                  <a:lnTo>
                    <a:pt x="56" y="103"/>
                  </a:lnTo>
                  <a:lnTo>
                    <a:pt x="0" y="95"/>
                  </a:lnTo>
                  <a:lnTo>
                    <a:pt x="0" y="0"/>
                  </a:lnTo>
                  <a:close/>
                </a:path>
              </a:pathLst>
            </a:custGeom>
            <a:solidFill>
              <a:srgbClr val="FFFFFF"/>
            </a:solidFill>
            <a:ln w="9525">
              <a:solidFill>
                <a:schemeClr val="tx1"/>
              </a:solidFill>
              <a:round/>
              <a:headEnd/>
              <a:tailEnd/>
            </a:ln>
          </p:spPr>
          <p:txBody>
            <a:bodyPr/>
            <a:lstStyle/>
            <a:p>
              <a:endParaRPr lang="ja-JP" altLang="en-US" sz="800"/>
            </a:p>
          </p:txBody>
        </p:sp>
        <p:sp>
          <p:nvSpPr>
            <p:cNvPr id="28" name="Freeform 17"/>
            <p:cNvSpPr>
              <a:spLocks/>
            </p:cNvSpPr>
            <p:nvPr/>
          </p:nvSpPr>
          <p:spPr bwMode="auto">
            <a:xfrm>
              <a:off x="2122025" y="2575956"/>
              <a:ext cx="790712" cy="611800"/>
            </a:xfrm>
            <a:custGeom>
              <a:avLst/>
              <a:gdLst>
                <a:gd name="T0" fmla="*/ 226 w 276"/>
                <a:gd name="T1" fmla="*/ 0 h 215"/>
                <a:gd name="T2" fmla="*/ 271 w 276"/>
                <a:gd name="T3" fmla="*/ 36 h 215"/>
                <a:gd name="T4" fmla="*/ 247 w 276"/>
                <a:gd name="T5" fmla="*/ 86 h 215"/>
                <a:gd name="T6" fmla="*/ 254 w 276"/>
                <a:gd name="T7" fmla="*/ 192 h 215"/>
                <a:gd name="T8" fmla="*/ 138 w 276"/>
                <a:gd name="T9" fmla="*/ 184 h 215"/>
                <a:gd name="T10" fmla="*/ 81 w 276"/>
                <a:gd name="T11" fmla="*/ 215 h 215"/>
                <a:gd name="T12" fmla="*/ 98 w 276"/>
                <a:gd name="T13" fmla="*/ 117 h 215"/>
                <a:gd name="T14" fmla="*/ 60 w 276"/>
                <a:gd name="T15" fmla="*/ 142 h 215"/>
                <a:gd name="T16" fmla="*/ 0 w 276"/>
                <a:gd name="T17" fmla="*/ 95 h 215"/>
                <a:gd name="T18" fmla="*/ 105 w 276"/>
                <a:gd name="T19" fmla="*/ 17 h 215"/>
                <a:gd name="T20" fmla="*/ 163 w 276"/>
                <a:gd name="T21" fmla="*/ 8 h 215"/>
                <a:gd name="T22" fmla="*/ 226 w 276"/>
                <a:gd name="T23" fmla="*/ 0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215"/>
                <a:gd name="T38" fmla="*/ 276 w 276"/>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215">
                  <a:moveTo>
                    <a:pt x="231" y="0"/>
                  </a:moveTo>
                  <a:lnTo>
                    <a:pt x="276" y="36"/>
                  </a:lnTo>
                  <a:lnTo>
                    <a:pt x="252" y="86"/>
                  </a:lnTo>
                  <a:lnTo>
                    <a:pt x="259" y="192"/>
                  </a:lnTo>
                  <a:lnTo>
                    <a:pt x="140" y="184"/>
                  </a:lnTo>
                  <a:lnTo>
                    <a:pt x="81" y="215"/>
                  </a:lnTo>
                  <a:lnTo>
                    <a:pt x="98" y="117"/>
                  </a:lnTo>
                  <a:lnTo>
                    <a:pt x="60" y="142"/>
                  </a:lnTo>
                  <a:lnTo>
                    <a:pt x="0" y="95"/>
                  </a:lnTo>
                  <a:lnTo>
                    <a:pt x="105" y="17"/>
                  </a:lnTo>
                  <a:lnTo>
                    <a:pt x="168" y="8"/>
                  </a:lnTo>
                  <a:lnTo>
                    <a:pt x="231" y="0"/>
                  </a:lnTo>
                  <a:close/>
                </a:path>
              </a:pathLst>
            </a:custGeom>
            <a:solidFill>
              <a:schemeClr val="bg1"/>
            </a:solidFill>
            <a:ln w="9525">
              <a:solidFill>
                <a:schemeClr val="tx1"/>
              </a:solidFill>
              <a:round/>
              <a:headEnd/>
              <a:tailEnd/>
            </a:ln>
          </p:spPr>
          <p:txBody>
            <a:bodyPr/>
            <a:lstStyle/>
            <a:p>
              <a:endParaRPr lang="ja-JP" altLang="en-US" sz="800"/>
            </a:p>
          </p:txBody>
        </p:sp>
        <p:sp>
          <p:nvSpPr>
            <p:cNvPr id="29" name="Freeform 20"/>
            <p:cNvSpPr>
              <a:spLocks/>
            </p:cNvSpPr>
            <p:nvPr/>
          </p:nvSpPr>
          <p:spPr bwMode="auto">
            <a:xfrm>
              <a:off x="1955257" y="2846286"/>
              <a:ext cx="448549" cy="506513"/>
            </a:xfrm>
            <a:custGeom>
              <a:avLst/>
              <a:gdLst>
                <a:gd name="T0" fmla="*/ 59 w 156"/>
                <a:gd name="T1" fmla="*/ 0 h 178"/>
                <a:gd name="T2" fmla="*/ 118 w 156"/>
                <a:gd name="T3" fmla="*/ 47 h 178"/>
                <a:gd name="T4" fmla="*/ 156 w 156"/>
                <a:gd name="T5" fmla="*/ 22 h 178"/>
                <a:gd name="T6" fmla="*/ 138 w 156"/>
                <a:gd name="T7" fmla="*/ 120 h 178"/>
                <a:gd name="T8" fmla="*/ 48 w 156"/>
                <a:gd name="T9" fmla="*/ 178 h 178"/>
                <a:gd name="T10" fmla="*/ 0 w 156"/>
                <a:gd name="T11" fmla="*/ 125 h 178"/>
                <a:gd name="T12" fmla="*/ 0 w 156"/>
                <a:gd name="T13" fmla="*/ 42 h 178"/>
                <a:gd name="T14" fmla="*/ 59 w 156"/>
                <a:gd name="T15" fmla="*/ 0 h 178"/>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78"/>
                <a:gd name="T26" fmla="*/ 156 w 156"/>
                <a:gd name="T27" fmla="*/ 178 h 1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78">
                  <a:moveTo>
                    <a:pt x="59" y="0"/>
                  </a:moveTo>
                  <a:lnTo>
                    <a:pt x="118" y="47"/>
                  </a:lnTo>
                  <a:lnTo>
                    <a:pt x="156" y="22"/>
                  </a:lnTo>
                  <a:lnTo>
                    <a:pt x="138" y="120"/>
                  </a:lnTo>
                  <a:lnTo>
                    <a:pt x="48" y="178"/>
                  </a:lnTo>
                  <a:lnTo>
                    <a:pt x="0" y="125"/>
                  </a:lnTo>
                  <a:lnTo>
                    <a:pt x="0" y="42"/>
                  </a:lnTo>
                  <a:lnTo>
                    <a:pt x="59" y="0"/>
                  </a:lnTo>
                  <a:close/>
                </a:path>
              </a:pathLst>
            </a:custGeom>
            <a:solidFill>
              <a:srgbClr val="FFFFFF"/>
            </a:solidFill>
            <a:ln w="9525">
              <a:solidFill>
                <a:schemeClr val="tx1"/>
              </a:solidFill>
              <a:round/>
              <a:headEnd/>
              <a:tailEnd/>
            </a:ln>
          </p:spPr>
          <p:txBody>
            <a:bodyPr/>
            <a:lstStyle/>
            <a:p>
              <a:endParaRPr lang="ja-JP" altLang="en-US" sz="800"/>
            </a:p>
          </p:txBody>
        </p:sp>
        <p:sp>
          <p:nvSpPr>
            <p:cNvPr id="30" name="Freeform 23"/>
            <p:cNvSpPr>
              <a:spLocks/>
            </p:cNvSpPr>
            <p:nvPr/>
          </p:nvSpPr>
          <p:spPr bwMode="auto">
            <a:xfrm>
              <a:off x="2524570" y="3042631"/>
              <a:ext cx="583689" cy="620336"/>
            </a:xfrm>
            <a:custGeom>
              <a:avLst/>
              <a:gdLst>
                <a:gd name="T0" fmla="*/ 203 w 203"/>
                <a:gd name="T1" fmla="*/ 0 h 218"/>
                <a:gd name="T2" fmla="*/ 200 w 203"/>
                <a:gd name="T3" fmla="*/ 98 h 218"/>
                <a:gd name="T4" fmla="*/ 193 w 203"/>
                <a:gd name="T5" fmla="*/ 148 h 218"/>
                <a:gd name="T6" fmla="*/ 124 w 203"/>
                <a:gd name="T7" fmla="*/ 140 h 218"/>
                <a:gd name="T8" fmla="*/ 114 w 203"/>
                <a:gd name="T9" fmla="*/ 201 h 218"/>
                <a:gd name="T10" fmla="*/ 65 w 203"/>
                <a:gd name="T11" fmla="*/ 218 h 218"/>
                <a:gd name="T12" fmla="*/ 0 w 203"/>
                <a:gd name="T13" fmla="*/ 179 h 218"/>
                <a:gd name="T14" fmla="*/ 0 w 203"/>
                <a:gd name="T15" fmla="*/ 20 h 218"/>
                <a:gd name="T16" fmla="*/ 117 w 203"/>
                <a:gd name="T17" fmla="*/ 28 h 218"/>
                <a:gd name="T18" fmla="*/ 203 w 203"/>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18"/>
                <a:gd name="T32" fmla="*/ 203 w 203"/>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18">
                  <a:moveTo>
                    <a:pt x="203" y="0"/>
                  </a:moveTo>
                  <a:lnTo>
                    <a:pt x="200" y="98"/>
                  </a:lnTo>
                  <a:lnTo>
                    <a:pt x="193" y="148"/>
                  </a:lnTo>
                  <a:lnTo>
                    <a:pt x="124" y="140"/>
                  </a:lnTo>
                  <a:lnTo>
                    <a:pt x="114" y="201"/>
                  </a:lnTo>
                  <a:lnTo>
                    <a:pt x="65" y="218"/>
                  </a:lnTo>
                  <a:lnTo>
                    <a:pt x="0" y="179"/>
                  </a:lnTo>
                  <a:lnTo>
                    <a:pt x="0" y="20"/>
                  </a:lnTo>
                  <a:lnTo>
                    <a:pt x="117" y="28"/>
                  </a:lnTo>
                  <a:lnTo>
                    <a:pt x="203" y="0"/>
                  </a:lnTo>
                  <a:close/>
                </a:path>
              </a:pathLst>
            </a:custGeom>
            <a:solidFill>
              <a:srgbClr val="FFFFFF"/>
            </a:solidFill>
            <a:ln w="9525">
              <a:solidFill>
                <a:schemeClr val="tx1"/>
              </a:solidFill>
              <a:round/>
              <a:headEnd/>
              <a:tailEnd/>
            </a:ln>
          </p:spPr>
          <p:txBody>
            <a:bodyPr/>
            <a:lstStyle/>
            <a:p>
              <a:endParaRPr lang="ja-JP" altLang="en-US" sz="800"/>
            </a:p>
          </p:txBody>
        </p:sp>
        <p:sp>
          <p:nvSpPr>
            <p:cNvPr id="31" name="Freeform 33"/>
            <p:cNvSpPr>
              <a:spLocks/>
            </p:cNvSpPr>
            <p:nvPr/>
          </p:nvSpPr>
          <p:spPr bwMode="auto">
            <a:xfrm>
              <a:off x="3178728" y="4021511"/>
              <a:ext cx="761959" cy="1007335"/>
            </a:xfrm>
            <a:custGeom>
              <a:avLst/>
              <a:gdLst>
                <a:gd name="T0" fmla="*/ 119 w 265"/>
                <a:gd name="T1" fmla="*/ 0 h 354"/>
                <a:gd name="T2" fmla="*/ 192 w 265"/>
                <a:gd name="T3" fmla="*/ 75 h 354"/>
                <a:gd name="T4" fmla="*/ 192 w 265"/>
                <a:gd name="T5" fmla="*/ 120 h 354"/>
                <a:gd name="T6" fmla="*/ 147 w 265"/>
                <a:gd name="T7" fmla="*/ 136 h 354"/>
                <a:gd name="T8" fmla="*/ 140 w 265"/>
                <a:gd name="T9" fmla="*/ 178 h 354"/>
                <a:gd name="T10" fmla="*/ 265 w 265"/>
                <a:gd name="T11" fmla="*/ 226 h 354"/>
                <a:gd name="T12" fmla="*/ 227 w 265"/>
                <a:gd name="T13" fmla="*/ 281 h 354"/>
                <a:gd name="T14" fmla="*/ 227 w 265"/>
                <a:gd name="T15" fmla="*/ 332 h 354"/>
                <a:gd name="T16" fmla="*/ 182 w 265"/>
                <a:gd name="T17" fmla="*/ 332 h 354"/>
                <a:gd name="T18" fmla="*/ 157 w 265"/>
                <a:gd name="T19" fmla="*/ 354 h 354"/>
                <a:gd name="T20" fmla="*/ 154 w 265"/>
                <a:gd name="T21" fmla="*/ 320 h 354"/>
                <a:gd name="T22" fmla="*/ 18 w 265"/>
                <a:gd name="T23" fmla="*/ 320 h 354"/>
                <a:gd name="T24" fmla="*/ 18 w 265"/>
                <a:gd name="T25" fmla="*/ 290 h 354"/>
                <a:gd name="T26" fmla="*/ 0 w 265"/>
                <a:gd name="T27" fmla="*/ 128 h 354"/>
                <a:gd name="T28" fmla="*/ 53 w 265"/>
                <a:gd name="T29" fmla="*/ 47 h 354"/>
                <a:gd name="T30" fmla="*/ 119 w 26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354"/>
                <a:gd name="T50" fmla="*/ 265 w 26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354">
                  <a:moveTo>
                    <a:pt x="119" y="0"/>
                  </a:moveTo>
                  <a:lnTo>
                    <a:pt x="192" y="75"/>
                  </a:lnTo>
                  <a:lnTo>
                    <a:pt x="192" y="120"/>
                  </a:lnTo>
                  <a:lnTo>
                    <a:pt x="147" y="136"/>
                  </a:lnTo>
                  <a:lnTo>
                    <a:pt x="140" y="178"/>
                  </a:lnTo>
                  <a:lnTo>
                    <a:pt x="265" y="226"/>
                  </a:lnTo>
                  <a:lnTo>
                    <a:pt x="227" y="281"/>
                  </a:lnTo>
                  <a:lnTo>
                    <a:pt x="227" y="332"/>
                  </a:lnTo>
                  <a:lnTo>
                    <a:pt x="182" y="332"/>
                  </a:lnTo>
                  <a:lnTo>
                    <a:pt x="157" y="354"/>
                  </a:lnTo>
                  <a:lnTo>
                    <a:pt x="154" y="320"/>
                  </a:lnTo>
                  <a:lnTo>
                    <a:pt x="18" y="320"/>
                  </a:lnTo>
                  <a:lnTo>
                    <a:pt x="18" y="290"/>
                  </a:lnTo>
                  <a:lnTo>
                    <a:pt x="0" y="128"/>
                  </a:lnTo>
                  <a:lnTo>
                    <a:pt x="53" y="47"/>
                  </a:lnTo>
                  <a:lnTo>
                    <a:pt x="119"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32" name="Freeform 36"/>
            <p:cNvSpPr>
              <a:spLocks/>
            </p:cNvSpPr>
            <p:nvPr/>
          </p:nvSpPr>
          <p:spPr bwMode="auto">
            <a:xfrm>
              <a:off x="1063909" y="2416604"/>
              <a:ext cx="1060991" cy="865056"/>
            </a:xfrm>
            <a:custGeom>
              <a:avLst/>
              <a:gdLst>
                <a:gd name="T0" fmla="*/ 217 w 368"/>
                <a:gd name="T1" fmla="*/ 0 h 304"/>
                <a:gd name="T2" fmla="*/ 283 w 368"/>
                <a:gd name="T3" fmla="*/ 28 h 304"/>
                <a:gd name="T4" fmla="*/ 373 w 368"/>
                <a:gd name="T5" fmla="*/ 151 h 304"/>
                <a:gd name="T6" fmla="*/ 314 w 368"/>
                <a:gd name="T7" fmla="*/ 192 h 304"/>
                <a:gd name="T8" fmla="*/ 73 w 368"/>
                <a:gd name="T9" fmla="*/ 304 h 304"/>
                <a:gd name="T10" fmla="*/ 0 w 368"/>
                <a:gd name="T11" fmla="*/ 209 h 304"/>
                <a:gd name="T12" fmla="*/ 213 w 368"/>
                <a:gd name="T13" fmla="*/ 70 h 304"/>
                <a:gd name="T14" fmla="*/ 217 w 368"/>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304"/>
                <a:gd name="T26" fmla="*/ 368 w 368"/>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304">
                  <a:moveTo>
                    <a:pt x="212" y="0"/>
                  </a:moveTo>
                  <a:lnTo>
                    <a:pt x="278" y="28"/>
                  </a:lnTo>
                  <a:lnTo>
                    <a:pt x="368" y="151"/>
                  </a:lnTo>
                  <a:lnTo>
                    <a:pt x="309" y="192"/>
                  </a:lnTo>
                  <a:lnTo>
                    <a:pt x="73" y="304"/>
                  </a:lnTo>
                  <a:lnTo>
                    <a:pt x="0" y="209"/>
                  </a:lnTo>
                  <a:lnTo>
                    <a:pt x="208" y="70"/>
                  </a:lnTo>
                  <a:lnTo>
                    <a:pt x="212" y="0"/>
                  </a:lnTo>
                  <a:close/>
                </a:path>
              </a:pathLst>
            </a:custGeom>
            <a:solidFill>
              <a:schemeClr val="bg1"/>
            </a:solidFill>
            <a:ln w="9525" cap="rnd">
              <a:solidFill>
                <a:srgbClr val="000000"/>
              </a:solidFill>
              <a:prstDash val="solid"/>
              <a:round/>
              <a:headEnd/>
              <a:tailEnd/>
            </a:ln>
          </p:spPr>
          <p:txBody>
            <a:bodyPr/>
            <a:lstStyle/>
            <a:p>
              <a:endParaRPr lang="ja-JP" altLang="en-US" sz="800"/>
            </a:p>
          </p:txBody>
        </p:sp>
        <p:sp>
          <p:nvSpPr>
            <p:cNvPr id="33" name="Freeform 38"/>
            <p:cNvSpPr>
              <a:spLocks/>
            </p:cNvSpPr>
            <p:nvPr/>
          </p:nvSpPr>
          <p:spPr bwMode="auto">
            <a:xfrm>
              <a:off x="3099633" y="2669860"/>
              <a:ext cx="483053" cy="685785"/>
            </a:xfrm>
            <a:custGeom>
              <a:avLst/>
              <a:gdLst>
                <a:gd name="T0" fmla="*/ 42 w 168"/>
                <a:gd name="T1" fmla="*/ 31 h 240"/>
                <a:gd name="T2" fmla="*/ 140 w 168"/>
                <a:gd name="T3" fmla="*/ 0 h 240"/>
                <a:gd name="T4" fmla="*/ 140 w 168"/>
                <a:gd name="T5" fmla="*/ 192 h 240"/>
                <a:gd name="T6" fmla="*/ 168 w 168"/>
                <a:gd name="T7" fmla="*/ 192 h 240"/>
                <a:gd name="T8" fmla="*/ 161 w 168"/>
                <a:gd name="T9" fmla="*/ 245 h 240"/>
                <a:gd name="T10" fmla="*/ 0 w 168"/>
                <a:gd name="T11" fmla="*/ 234 h 240"/>
                <a:gd name="T12" fmla="*/ 4 w 168"/>
                <a:gd name="T13" fmla="*/ 136 h 240"/>
                <a:gd name="T14" fmla="*/ 11 w 168"/>
                <a:gd name="T15" fmla="*/ 48 h 240"/>
                <a:gd name="T16" fmla="*/ 42 w 168"/>
                <a:gd name="T17" fmla="*/ 31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40"/>
                <a:gd name="T29" fmla="*/ 168 w 168"/>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40">
                  <a:moveTo>
                    <a:pt x="42" y="31"/>
                  </a:moveTo>
                  <a:lnTo>
                    <a:pt x="140" y="0"/>
                  </a:lnTo>
                  <a:lnTo>
                    <a:pt x="140" y="187"/>
                  </a:lnTo>
                  <a:lnTo>
                    <a:pt x="168" y="187"/>
                  </a:lnTo>
                  <a:lnTo>
                    <a:pt x="161" y="240"/>
                  </a:lnTo>
                  <a:lnTo>
                    <a:pt x="0" y="229"/>
                  </a:lnTo>
                  <a:lnTo>
                    <a:pt x="4" y="131"/>
                  </a:lnTo>
                  <a:lnTo>
                    <a:pt x="11" y="48"/>
                  </a:lnTo>
                  <a:lnTo>
                    <a:pt x="42" y="31"/>
                  </a:lnTo>
                  <a:close/>
                </a:path>
              </a:pathLst>
            </a:custGeom>
            <a:solidFill>
              <a:srgbClr val="FFFFFF"/>
            </a:solidFill>
            <a:ln w="9525">
              <a:solidFill>
                <a:schemeClr val="tx1"/>
              </a:solidFill>
              <a:round/>
              <a:headEnd/>
              <a:tailEnd/>
            </a:ln>
          </p:spPr>
          <p:txBody>
            <a:bodyPr/>
            <a:lstStyle/>
            <a:p>
              <a:endParaRPr lang="ja-JP" altLang="en-US" sz="800"/>
            </a:p>
          </p:txBody>
        </p:sp>
        <p:sp>
          <p:nvSpPr>
            <p:cNvPr id="34" name="Freeform 41"/>
            <p:cNvSpPr>
              <a:spLocks/>
            </p:cNvSpPr>
            <p:nvPr/>
          </p:nvSpPr>
          <p:spPr bwMode="auto">
            <a:xfrm>
              <a:off x="3045002" y="3321498"/>
              <a:ext cx="511806" cy="313014"/>
            </a:xfrm>
            <a:custGeom>
              <a:avLst/>
              <a:gdLst>
                <a:gd name="T0" fmla="*/ 178 w 178"/>
                <a:gd name="T1" fmla="*/ 11 h 109"/>
                <a:gd name="T2" fmla="*/ 178 w 178"/>
                <a:gd name="T3" fmla="*/ 11 h 109"/>
                <a:gd name="T4" fmla="*/ 168 w 178"/>
                <a:gd name="T5" fmla="*/ 86 h 109"/>
                <a:gd name="T6" fmla="*/ 144 w 178"/>
                <a:gd name="T7" fmla="*/ 114 h 109"/>
                <a:gd name="T8" fmla="*/ 0 w 178"/>
                <a:gd name="T9" fmla="*/ 108 h 109"/>
                <a:gd name="T10" fmla="*/ 14 w 178"/>
                <a:gd name="T11" fmla="*/ 50 h 109"/>
                <a:gd name="T12" fmla="*/ 21 w 178"/>
                <a:gd name="T13" fmla="*/ 0 h 109"/>
                <a:gd name="T14" fmla="*/ 178 w 178"/>
                <a:gd name="T15" fmla="*/ 11 h 109"/>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109"/>
                <a:gd name="T26" fmla="*/ 178 w 178"/>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109">
                  <a:moveTo>
                    <a:pt x="178" y="11"/>
                  </a:moveTo>
                  <a:lnTo>
                    <a:pt x="178" y="11"/>
                  </a:lnTo>
                  <a:lnTo>
                    <a:pt x="168" y="81"/>
                  </a:lnTo>
                  <a:lnTo>
                    <a:pt x="144" y="109"/>
                  </a:lnTo>
                  <a:lnTo>
                    <a:pt x="0" y="103"/>
                  </a:lnTo>
                  <a:lnTo>
                    <a:pt x="14" y="50"/>
                  </a:lnTo>
                  <a:lnTo>
                    <a:pt x="21" y="0"/>
                  </a:lnTo>
                  <a:lnTo>
                    <a:pt x="178" y="11"/>
                  </a:lnTo>
                  <a:close/>
                </a:path>
              </a:pathLst>
            </a:custGeom>
            <a:solidFill>
              <a:srgbClr val="FFFFFF"/>
            </a:solidFill>
            <a:ln w="9525">
              <a:solidFill>
                <a:schemeClr val="tx1"/>
              </a:solidFill>
              <a:round/>
              <a:headEnd/>
              <a:tailEnd/>
            </a:ln>
          </p:spPr>
          <p:txBody>
            <a:bodyPr/>
            <a:lstStyle/>
            <a:p>
              <a:endParaRPr lang="ja-JP" altLang="en-US" sz="800"/>
            </a:p>
          </p:txBody>
        </p:sp>
        <p:sp>
          <p:nvSpPr>
            <p:cNvPr id="35" name="Freeform 44"/>
            <p:cNvSpPr>
              <a:spLocks/>
            </p:cNvSpPr>
            <p:nvPr/>
          </p:nvSpPr>
          <p:spPr bwMode="auto">
            <a:xfrm>
              <a:off x="2441186" y="3941834"/>
              <a:ext cx="569312" cy="594726"/>
            </a:xfrm>
            <a:custGeom>
              <a:avLst/>
              <a:gdLst>
                <a:gd name="T0" fmla="*/ 198 w 198"/>
                <a:gd name="T1" fmla="*/ 22 h 209"/>
                <a:gd name="T2" fmla="*/ 198 w 198"/>
                <a:gd name="T3" fmla="*/ 22 h 209"/>
                <a:gd name="T4" fmla="*/ 132 w 198"/>
                <a:gd name="T5" fmla="*/ 209 h 209"/>
                <a:gd name="T6" fmla="*/ 94 w 198"/>
                <a:gd name="T7" fmla="*/ 209 h 209"/>
                <a:gd name="T8" fmla="*/ 94 w 198"/>
                <a:gd name="T9" fmla="*/ 170 h 209"/>
                <a:gd name="T10" fmla="*/ 0 w 198"/>
                <a:gd name="T11" fmla="*/ 167 h 209"/>
                <a:gd name="T12" fmla="*/ 76 w 198"/>
                <a:gd name="T13" fmla="*/ 5 h 209"/>
                <a:gd name="T14" fmla="*/ 149 w 198"/>
                <a:gd name="T15" fmla="*/ 14 h 209"/>
                <a:gd name="T16" fmla="*/ 177 w 198"/>
                <a:gd name="T17" fmla="*/ 0 h 209"/>
                <a:gd name="T18" fmla="*/ 198 w 198"/>
                <a:gd name="T19" fmla="*/ 22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209"/>
                <a:gd name="T32" fmla="*/ 198 w 198"/>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209">
                  <a:moveTo>
                    <a:pt x="198" y="22"/>
                  </a:moveTo>
                  <a:lnTo>
                    <a:pt x="198" y="22"/>
                  </a:lnTo>
                  <a:lnTo>
                    <a:pt x="132" y="209"/>
                  </a:lnTo>
                  <a:lnTo>
                    <a:pt x="94" y="209"/>
                  </a:lnTo>
                  <a:lnTo>
                    <a:pt x="94" y="170"/>
                  </a:lnTo>
                  <a:lnTo>
                    <a:pt x="0" y="167"/>
                  </a:lnTo>
                  <a:lnTo>
                    <a:pt x="76" y="5"/>
                  </a:lnTo>
                  <a:lnTo>
                    <a:pt x="149" y="14"/>
                  </a:lnTo>
                  <a:lnTo>
                    <a:pt x="177" y="0"/>
                  </a:lnTo>
                  <a:lnTo>
                    <a:pt x="198" y="22"/>
                  </a:lnTo>
                  <a:close/>
                </a:path>
              </a:pathLst>
            </a:custGeom>
            <a:solidFill>
              <a:srgbClr val="FFFFFF"/>
            </a:solidFill>
            <a:ln w="9525">
              <a:solidFill>
                <a:schemeClr val="tx1"/>
              </a:solidFill>
              <a:round/>
              <a:headEnd/>
              <a:tailEnd/>
            </a:ln>
          </p:spPr>
          <p:txBody>
            <a:bodyPr/>
            <a:lstStyle/>
            <a:p>
              <a:endParaRPr lang="ja-JP" altLang="en-US" sz="800"/>
            </a:p>
          </p:txBody>
        </p:sp>
        <p:sp>
          <p:nvSpPr>
            <p:cNvPr id="36" name="Freeform 47"/>
            <p:cNvSpPr>
              <a:spLocks/>
            </p:cNvSpPr>
            <p:nvPr/>
          </p:nvSpPr>
          <p:spPr bwMode="auto">
            <a:xfrm>
              <a:off x="2587827" y="1710900"/>
              <a:ext cx="920101" cy="896358"/>
            </a:xfrm>
            <a:custGeom>
              <a:avLst/>
              <a:gdLst>
                <a:gd name="T0" fmla="*/ 253 w 321"/>
                <a:gd name="T1" fmla="*/ 0 h 315"/>
                <a:gd name="T2" fmla="*/ 263 w 321"/>
                <a:gd name="T3" fmla="*/ 72 h 315"/>
                <a:gd name="T4" fmla="*/ 316 w 321"/>
                <a:gd name="T5" fmla="*/ 89 h 315"/>
                <a:gd name="T6" fmla="*/ 298 w 321"/>
                <a:gd name="T7" fmla="*/ 148 h 315"/>
                <a:gd name="T8" fmla="*/ 270 w 321"/>
                <a:gd name="T9" fmla="*/ 201 h 315"/>
                <a:gd name="T10" fmla="*/ 139 w 321"/>
                <a:gd name="T11" fmla="*/ 223 h 315"/>
                <a:gd name="T12" fmla="*/ 70 w 321"/>
                <a:gd name="T13" fmla="*/ 307 h 315"/>
                <a:gd name="T14" fmla="*/ 7 w 321"/>
                <a:gd name="T15" fmla="*/ 315 h 315"/>
                <a:gd name="T16" fmla="*/ 0 w 321"/>
                <a:gd name="T17" fmla="*/ 237 h 315"/>
                <a:gd name="T18" fmla="*/ 17 w 321"/>
                <a:gd name="T19" fmla="*/ 148 h 315"/>
                <a:gd name="T20" fmla="*/ 150 w 321"/>
                <a:gd name="T21" fmla="*/ 120 h 315"/>
                <a:gd name="T22" fmla="*/ 160 w 321"/>
                <a:gd name="T23" fmla="*/ 56 h 315"/>
                <a:gd name="T24" fmla="*/ 253 w 321"/>
                <a:gd name="T25" fmla="*/ 0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
                <a:gd name="T40" fmla="*/ 0 h 315"/>
                <a:gd name="T41" fmla="*/ 321 w 321"/>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 h="315">
                  <a:moveTo>
                    <a:pt x="258" y="0"/>
                  </a:moveTo>
                  <a:lnTo>
                    <a:pt x="268" y="72"/>
                  </a:lnTo>
                  <a:lnTo>
                    <a:pt x="321" y="89"/>
                  </a:lnTo>
                  <a:lnTo>
                    <a:pt x="303" y="148"/>
                  </a:lnTo>
                  <a:lnTo>
                    <a:pt x="275" y="201"/>
                  </a:lnTo>
                  <a:lnTo>
                    <a:pt x="139" y="223"/>
                  </a:lnTo>
                  <a:lnTo>
                    <a:pt x="70" y="307"/>
                  </a:lnTo>
                  <a:lnTo>
                    <a:pt x="7" y="315"/>
                  </a:lnTo>
                  <a:lnTo>
                    <a:pt x="0" y="237"/>
                  </a:lnTo>
                  <a:lnTo>
                    <a:pt x="17" y="148"/>
                  </a:lnTo>
                  <a:lnTo>
                    <a:pt x="150" y="120"/>
                  </a:lnTo>
                  <a:lnTo>
                    <a:pt x="160" y="56"/>
                  </a:lnTo>
                  <a:lnTo>
                    <a:pt x="258" y="0"/>
                  </a:lnTo>
                  <a:close/>
                </a:path>
              </a:pathLst>
            </a:custGeom>
            <a:solidFill>
              <a:schemeClr val="bg1"/>
            </a:solidFill>
            <a:ln w="9525">
              <a:solidFill>
                <a:schemeClr val="tx1"/>
              </a:solidFill>
              <a:round/>
              <a:headEnd/>
              <a:tailEnd/>
            </a:ln>
          </p:spPr>
          <p:txBody>
            <a:bodyPr/>
            <a:lstStyle/>
            <a:p>
              <a:endParaRPr lang="ja-JP" altLang="en-US" sz="800"/>
            </a:p>
          </p:txBody>
        </p:sp>
        <p:sp>
          <p:nvSpPr>
            <p:cNvPr id="37" name="Freeform 51"/>
            <p:cNvSpPr>
              <a:spLocks/>
            </p:cNvSpPr>
            <p:nvPr/>
          </p:nvSpPr>
          <p:spPr bwMode="auto">
            <a:xfrm>
              <a:off x="2363552" y="4417046"/>
              <a:ext cx="552061" cy="691476"/>
            </a:xfrm>
            <a:custGeom>
              <a:avLst/>
              <a:gdLst>
                <a:gd name="T0" fmla="*/ 122 w 192"/>
                <a:gd name="T1" fmla="*/ 3 h 243"/>
                <a:gd name="T2" fmla="*/ 122 w 192"/>
                <a:gd name="T3" fmla="*/ 3 h 243"/>
                <a:gd name="T4" fmla="*/ 122 w 192"/>
                <a:gd name="T5" fmla="*/ 42 h 243"/>
                <a:gd name="T6" fmla="*/ 161 w 192"/>
                <a:gd name="T7" fmla="*/ 42 h 243"/>
                <a:gd name="T8" fmla="*/ 140 w 192"/>
                <a:gd name="T9" fmla="*/ 92 h 243"/>
                <a:gd name="T10" fmla="*/ 192 w 192"/>
                <a:gd name="T11" fmla="*/ 92 h 243"/>
                <a:gd name="T12" fmla="*/ 192 w 192"/>
                <a:gd name="T13" fmla="*/ 181 h 243"/>
                <a:gd name="T14" fmla="*/ 70 w 192"/>
                <a:gd name="T15" fmla="*/ 243 h 243"/>
                <a:gd name="T16" fmla="*/ 0 w 192"/>
                <a:gd name="T17" fmla="*/ 179 h 243"/>
                <a:gd name="T18" fmla="*/ 28 w 192"/>
                <a:gd name="T19" fmla="*/ 0 h 243"/>
                <a:gd name="T20" fmla="*/ 122 w 192"/>
                <a:gd name="T21" fmla="*/ 3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243"/>
                <a:gd name="T35" fmla="*/ 192 w 192"/>
                <a:gd name="T36" fmla="*/ 243 h 2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243">
                  <a:moveTo>
                    <a:pt x="122" y="3"/>
                  </a:moveTo>
                  <a:lnTo>
                    <a:pt x="122" y="3"/>
                  </a:lnTo>
                  <a:lnTo>
                    <a:pt x="122" y="42"/>
                  </a:lnTo>
                  <a:lnTo>
                    <a:pt x="161" y="42"/>
                  </a:lnTo>
                  <a:lnTo>
                    <a:pt x="140" y="92"/>
                  </a:lnTo>
                  <a:lnTo>
                    <a:pt x="192" y="92"/>
                  </a:lnTo>
                  <a:lnTo>
                    <a:pt x="192" y="181"/>
                  </a:lnTo>
                  <a:lnTo>
                    <a:pt x="70" y="243"/>
                  </a:lnTo>
                  <a:lnTo>
                    <a:pt x="0" y="179"/>
                  </a:lnTo>
                  <a:lnTo>
                    <a:pt x="28" y="0"/>
                  </a:lnTo>
                  <a:lnTo>
                    <a:pt x="122" y="3"/>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38" name="Freeform 53"/>
            <p:cNvSpPr>
              <a:spLocks/>
            </p:cNvSpPr>
            <p:nvPr/>
          </p:nvSpPr>
          <p:spPr bwMode="auto">
            <a:xfrm>
              <a:off x="2981745" y="2132046"/>
              <a:ext cx="644071" cy="631719"/>
            </a:xfrm>
            <a:custGeom>
              <a:avLst/>
              <a:gdLst>
                <a:gd name="T0" fmla="*/ 164 w 224"/>
                <a:gd name="T1" fmla="*/ 0 h 223"/>
                <a:gd name="T2" fmla="*/ 192 w 224"/>
                <a:gd name="T3" fmla="*/ 42 h 223"/>
                <a:gd name="T4" fmla="*/ 147 w 224"/>
                <a:gd name="T5" fmla="*/ 78 h 223"/>
                <a:gd name="T6" fmla="*/ 161 w 224"/>
                <a:gd name="T7" fmla="*/ 120 h 223"/>
                <a:gd name="T8" fmla="*/ 210 w 224"/>
                <a:gd name="T9" fmla="*/ 120 h 223"/>
                <a:gd name="T10" fmla="*/ 224 w 224"/>
                <a:gd name="T11" fmla="*/ 173 h 223"/>
                <a:gd name="T12" fmla="*/ 182 w 224"/>
                <a:gd name="T13" fmla="*/ 187 h 223"/>
                <a:gd name="T14" fmla="*/ 84 w 224"/>
                <a:gd name="T15" fmla="*/ 218 h 223"/>
                <a:gd name="T16" fmla="*/ 0 w 224"/>
                <a:gd name="T17" fmla="*/ 75 h 223"/>
                <a:gd name="T18" fmla="*/ 136 w 224"/>
                <a:gd name="T19" fmla="*/ 53 h 223"/>
                <a:gd name="T20" fmla="*/ 164 w 224"/>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223"/>
                <a:gd name="T35" fmla="*/ 224 w 224"/>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223">
                  <a:moveTo>
                    <a:pt x="164" y="0"/>
                  </a:moveTo>
                  <a:lnTo>
                    <a:pt x="192" y="42"/>
                  </a:lnTo>
                  <a:lnTo>
                    <a:pt x="147" y="78"/>
                  </a:lnTo>
                  <a:lnTo>
                    <a:pt x="161" y="125"/>
                  </a:lnTo>
                  <a:lnTo>
                    <a:pt x="210" y="125"/>
                  </a:lnTo>
                  <a:lnTo>
                    <a:pt x="224" y="178"/>
                  </a:lnTo>
                  <a:lnTo>
                    <a:pt x="182" y="192"/>
                  </a:lnTo>
                  <a:lnTo>
                    <a:pt x="84" y="223"/>
                  </a:lnTo>
                  <a:lnTo>
                    <a:pt x="0" y="75"/>
                  </a:lnTo>
                  <a:lnTo>
                    <a:pt x="136" y="53"/>
                  </a:lnTo>
                  <a:lnTo>
                    <a:pt x="164" y="0"/>
                  </a:lnTo>
                  <a:close/>
                </a:path>
              </a:pathLst>
            </a:custGeom>
            <a:solidFill>
              <a:schemeClr val="bg1"/>
            </a:solidFill>
            <a:ln w="9525">
              <a:solidFill>
                <a:schemeClr val="tx1"/>
              </a:solidFill>
              <a:round/>
              <a:headEnd/>
              <a:tailEnd/>
            </a:ln>
          </p:spPr>
          <p:txBody>
            <a:bodyPr/>
            <a:lstStyle/>
            <a:p>
              <a:endParaRPr lang="ja-JP" altLang="en-US" sz="800"/>
            </a:p>
          </p:txBody>
        </p:sp>
        <p:sp>
          <p:nvSpPr>
            <p:cNvPr id="39" name="Freeform 57"/>
            <p:cNvSpPr>
              <a:spLocks/>
            </p:cNvSpPr>
            <p:nvPr/>
          </p:nvSpPr>
          <p:spPr bwMode="auto">
            <a:xfrm>
              <a:off x="1368693" y="3392638"/>
              <a:ext cx="756208" cy="589035"/>
            </a:xfrm>
            <a:custGeom>
              <a:avLst/>
              <a:gdLst>
                <a:gd name="T0" fmla="*/ 212 w 262"/>
                <a:gd name="T1" fmla="*/ 0 h 207"/>
                <a:gd name="T2" fmla="*/ 267 w 262"/>
                <a:gd name="T3" fmla="*/ 64 h 207"/>
                <a:gd name="T4" fmla="*/ 178 w 262"/>
                <a:gd name="T5" fmla="*/ 201 h 207"/>
                <a:gd name="T6" fmla="*/ 143 w 262"/>
                <a:gd name="T7" fmla="*/ 207 h 207"/>
                <a:gd name="T8" fmla="*/ 72 w 262"/>
                <a:gd name="T9" fmla="*/ 207 h 207"/>
                <a:gd name="T10" fmla="*/ 55 w 262"/>
                <a:gd name="T11" fmla="*/ 201 h 207"/>
                <a:gd name="T12" fmla="*/ 72 w 262"/>
                <a:gd name="T13" fmla="*/ 179 h 207"/>
                <a:gd name="T14" fmla="*/ 0 w 262"/>
                <a:gd name="T15" fmla="*/ 170 h 207"/>
                <a:gd name="T16" fmla="*/ 10 w 262"/>
                <a:gd name="T17" fmla="*/ 145 h 207"/>
                <a:gd name="T18" fmla="*/ 83 w 262"/>
                <a:gd name="T19" fmla="*/ 98 h 207"/>
                <a:gd name="T20" fmla="*/ 140 w 262"/>
                <a:gd name="T21" fmla="*/ 28 h 207"/>
                <a:gd name="T22" fmla="*/ 212 w 262"/>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2"/>
                <a:gd name="T37" fmla="*/ 0 h 207"/>
                <a:gd name="T38" fmla="*/ 262 w 262"/>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2" h="207">
                  <a:moveTo>
                    <a:pt x="207" y="0"/>
                  </a:moveTo>
                  <a:lnTo>
                    <a:pt x="262" y="64"/>
                  </a:lnTo>
                  <a:lnTo>
                    <a:pt x="173" y="201"/>
                  </a:lnTo>
                  <a:lnTo>
                    <a:pt x="138" y="207"/>
                  </a:lnTo>
                  <a:lnTo>
                    <a:pt x="72" y="207"/>
                  </a:lnTo>
                  <a:lnTo>
                    <a:pt x="55" y="201"/>
                  </a:lnTo>
                  <a:lnTo>
                    <a:pt x="72" y="179"/>
                  </a:lnTo>
                  <a:lnTo>
                    <a:pt x="0" y="170"/>
                  </a:lnTo>
                  <a:lnTo>
                    <a:pt x="10" y="145"/>
                  </a:lnTo>
                  <a:lnTo>
                    <a:pt x="83" y="98"/>
                  </a:lnTo>
                  <a:lnTo>
                    <a:pt x="135" y="28"/>
                  </a:lnTo>
                  <a:lnTo>
                    <a:pt x="207"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0" name="Freeform 60"/>
            <p:cNvSpPr>
              <a:spLocks/>
            </p:cNvSpPr>
            <p:nvPr/>
          </p:nvSpPr>
          <p:spPr bwMode="auto">
            <a:xfrm>
              <a:off x="1722357" y="3551990"/>
              <a:ext cx="520432" cy="828064"/>
            </a:xfrm>
            <a:custGeom>
              <a:avLst/>
              <a:gdLst>
                <a:gd name="T0" fmla="*/ 139 w 181"/>
                <a:gd name="T1" fmla="*/ 8 h 290"/>
                <a:gd name="T2" fmla="*/ 181 w 181"/>
                <a:gd name="T3" fmla="*/ 0 h 290"/>
                <a:gd name="T4" fmla="*/ 181 w 181"/>
                <a:gd name="T5" fmla="*/ 95 h 290"/>
                <a:gd name="T6" fmla="*/ 174 w 181"/>
                <a:gd name="T7" fmla="*/ 198 h 290"/>
                <a:gd name="T8" fmla="*/ 143 w 181"/>
                <a:gd name="T9" fmla="*/ 264 h 290"/>
                <a:gd name="T10" fmla="*/ 59 w 181"/>
                <a:gd name="T11" fmla="*/ 295 h 290"/>
                <a:gd name="T12" fmla="*/ 0 w 181"/>
                <a:gd name="T13" fmla="*/ 290 h 290"/>
                <a:gd name="T14" fmla="*/ 0 w 181"/>
                <a:gd name="T15" fmla="*/ 256 h 290"/>
                <a:gd name="T16" fmla="*/ 28 w 181"/>
                <a:gd name="T17" fmla="*/ 248 h 290"/>
                <a:gd name="T18" fmla="*/ 14 w 181"/>
                <a:gd name="T19" fmla="*/ 156 h 290"/>
                <a:gd name="T20" fmla="*/ 48 w 181"/>
                <a:gd name="T21" fmla="*/ 150 h 290"/>
                <a:gd name="T22" fmla="*/ 139 w 181"/>
                <a:gd name="T23" fmla="*/ 8 h 2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290"/>
                <a:gd name="T38" fmla="*/ 181 w 181"/>
                <a:gd name="T39" fmla="*/ 290 h 2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290">
                  <a:moveTo>
                    <a:pt x="139" y="8"/>
                  </a:moveTo>
                  <a:lnTo>
                    <a:pt x="181" y="0"/>
                  </a:lnTo>
                  <a:lnTo>
                    <a:pt x="181" y="95"/>
                  </a:lnTo>
                  <a:lnTo>
                    <a:pt x="174" y="193"/>
                  </a:lnTo>
                  <a:lnTo>
                    <a:pt x="143" y="259"/>
                  </a:lnTo>
                  <a:lnTo>
                    <a:pt x="59" y="290"/>
                  </a:lnTo>
                  <a:lnTo>
                    <a:pt x="0" y="285"/>
                  </a:lnTo>
                  <a:lnTo>
                    <a:pt x="0" y="251"/>
                  </a:lnTo>
                  <a:lnTo>
                    <a:pt x="28" y="243"/>
                  </a:lnTo>
                  <a:lnTo>
                    <a:pt x="14" y="151"/>
                  </a:lnTo>
                  <a:lnTo>
                    <a:pt x="48" y="145"/>
                  </a:lnTo>
                  <a:lnTo>
                    <a:pt x="139" y="8"/>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1" name="Freeform 63"/>
            <p:cNvSpPr>
              <a:spLocks/>
            </p:cNvSpPr>
            <p:nvPr/>
          </p:nvSpPr>
          <p:spPr bwMode="auto">
            <a:xfrm>
              <a:off x="2955867" y="3614593"/>
              <a:ext cx="626819" cy="543506"/>
            </a:xfrm>
            <a:custGeom>
              <a:avLst/>
              <a:gdLst>
                <a:gd name="T0" fmla="*/ 218 w 218"/>
                <a:gd name="T1" fmla="*/ 45 h 190"/>
                <a:gd name="T2" fmla="*/ 218 w 218"/>
                <a:gd name="T3" fmla="*/ 45 h 190"/>
                <a:gd name="T4" fmla="*/ 197 w 218"/>
                <a:gd name="T5" fmla="*/ 148 h 190"/>
                <a:gd name="T6" fmla="*/ 131 w 218"/>
                <a:gd name="T7" fmla="*/ 195 h 190"/>
                <a:gd name="T8" fmla="*/ 21 w 218"/>
                <a:gd name="T9" fmla="*/ 142 h 190"/>
                <a:gd name="T10" fmla="*/ 0 w 218"/>
                <a:gd name="T11" fmla="*/ 120 h 190"/>
                <a:gd name="T12" fmla="*/ 31 w 218"/>
                <a:gd name="T13" fmla="*/ 0 h 190"/>
                <a:gd name="T14" fmla="*/ 176 w 218"/>
                <a:gd name="T15" fmla="*/ 6 h 190"/>
                <a:gd name="T16" fmla="*/ 218 w 218"/>
                <a:gd name="T17" fmla="*/ 45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190"/>
                <a:gd name="T29" fmla="*/ 218 w 218"/>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190">
                  <a:moveTo>
                    <a:pt x="218" y="45"/>
                  </a:moveTo>
                  <a:lnTo>
                    <a:pt x="218" y="45"/>
                  </a:lnTo>
                  <a:lnTo>
                    <a:pt x="197" y="143"/>
                  </a:lnTo>
                  <a:lnTo>
                    <a:pt x="131" y="190"/>
                  </a:lnTo>
                  <a:lnTo>
                    <a:pt x="21" y="137"/>
                  </a:lnTo>
                  <a:lnTo>
                    <a:pt x="0" y="115"/>
                  </a:lnTo>
                  <a:lnTo>
                    <a:pt x="31" y="0"/>
                  </a:lnTo>
                  <a:lnTo>
                    <a:pt x="176" y="6"/>
                  </a:lnTo>
                  <a:lnTo>
                    <a:pt x="218" y="45"/>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2" name="Freeform 69"/>
            <p:cNvSpPr>
              <a:spLocks/>
            </p:cNvSpPr>
            <p:nvPr/>
          </p:nvSpPr>
          <p:spPr bwMode="auto">
            <a:xfrm>
              <a:off x="2763221" y="4007283"/>
              <a:ext cx="569312" cy="958960"/>
            </a:xfrm>
            <a:custGeom>
              <a:avLst/>
              <a:gdLst>
                <a:gd name="T0" fmla="*/ 87 w 198"/>
                <a:gd name="T1" fmla="*/ 0 h 337"/>
                <a:gd name="T2" fmla="*/ 198 w 198"/>
                <a:gd name="T3" fmla="*/ 53 h 337"/>
                <a:gd name="T4" fmla="*/ 146 w 198"/>
                <a:gd name="T5" fmla="*/ 134 h 337"/>
                <a:gd name="T6" fmla="*/ 164 w 198"/>
                <a:gd name="T7" fmla="*/ 296 h 337"/>
                <a:gd name="T8" fmla="*/ 122 w 198"/>
                <a:gd name="T9" fmla="*/ 298 h 337"/>
                <a:gd name="T10" fmla="*/ 91 w 198"/>
                <a:gd name="T11" fmla="*/ 337 h 337"/>
                <a:gd name="T12" fmla="*/ 53 w 198"/>
                <a:gd name="T13" fmla="*/ 326 h 337"/>
                <a:gd name="T14" fmla="*/ 53 w 198"/>
                <a:gd name="T15" fmla="*/ 237 h 337"/>
                <a:gd name="T16" fmla="*/ 0 w 198"/>
                <a:gd name="T17" fmla="*/ 237 h 337"/>
                <a:gd name="T18" fmla="*/ 21 w 198"/>
                <a:gd name="T19" fmla="*/ 187 h 337"/>
                <a:gd name="T20" fmla="*/ 87 w 198"/>
                <a:gd name="T21" fmla="*/ 0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337"/>
                <a:gd name="T35" fmla="*/ 198 w 198"/>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337">
                  <a:moveTo>
                    <a:pt x="87" y="0"/>
                  </a:moveTo>
                  <a:lnTo>
                    <a:pt x="198" y="53"/>
                  </a:lnTo>
                  <a:lnTo>
                    <a:pt x="146" y="134"/>
                  </a:lnTo>
                  <a:lnTo>
                    <a:pt x="164" y="296"/>
                  </a:lnTo>
                  <a:lnTo>
                    <a:pt x="122" y="298"/>
                  </a:lnTo>
                  <a:lnTo>
                    <a:pt x="91" y="337"/>
                  </a:lnTo>
                  <a:lnTo>
                    <a:pt x="53" y="326"/>
                  </a:lnTo>
                  <a:lnTo>
                    <a:pt x="53" y="237"/>
                  </a:lnTo>
                  <a:lnTo>
                    <a:pt x="0" y="237"/>
                  </a:lnTo>
                  <a:lnTo>
                    <a:pt x="21" y="187"/>
                  </a:lnTo>
                  <a:lnTo>
                    <a:pt x="87" y="0"/>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3" name="Freeform 72"/>
            <p:cNvSpPr>
              <a:spLocks/>
            </p:cNvSpPr>
            <p:nvPr/>
          </p:nvSpPr>
          <p:spPr bwMode="auto">
            <a:xfrm>
              <a:off x="934520" y="4027202"/>
              <a:ext cx="1509541" cy="899203"/>
            </a:xfrm>
            <a:custGeom>
              <a:avLst/>
              <a:gdLst>
                <a:gd name="T0" fmla="*/ 459 w 525"/>
                <a:gd name="T1" fmla="*/ 145 h 316"/>
                <a:gd name="T2" fmla="*/ 417 w 525"/>
                <a:gd name="T3" fmla="*/ 92 h 316"/>
                <a:gd name="T4" fmla="*/ 334 w 525"/>
                <a:gd name="T5" fmla="*/ 123 h 316"/>
                <a:gd name="T6" fmla="*/ 275 w 525"/>
                <a:gd name="T7" fmla="*/ 118 h 316"/>
                <a:gd name="T8" fmla="*/ 268 w 525"/>
                <a:gd name="T9" fmla="*/ 171 h 316"/>
                <a:gd name="T10" fmla="*/ 251 w 525"/>
                <a:gd name="T11" fmla="*/ 129 h 316"/>
                <a:gd name="T12" fmla="*/ 251 w 525"/>
                <a:gd name="T13" fmla="*/ 95 h 316"/>
                <a:gd name="T14" fmla="*/ 216 w 525"/>
                <a:gd name="T15" fmla="*/ 9 h 316"/>
                <a:gd name="T16" fmla="*/ 188 w 525"/>
                <a:gd name="T17" fmla="*/ 0 h 316"/>
                <a:gd name="T18" fmla="*/ 0 w 525"/>
                <a:gd name="T19" fmla="*/ 39 h 316"/>
                <a:gd name="T20" fmla="*/ 0 w 525"/>
                <a:gd name="T21" fmla="*/ 73 h 316"/>
                <a:gd name="T22" fmla="*/ 91 w 525"/>
                <a:gd name="T23" fmla="*/ 56 h 316"/>
                <a:gd name="T24" fmla="*/ 46 w 525"/>
                <a:gd name="T25" fmla="*/ 95 h 316"/>
                <a:gd name="T26" fmla="*/ 66 w 525"/>
                <a:gd name="T27" fmla="*/ 115 h 316"/>
                <a:gd name="T28" fmla="*/ 129 w 525"/>
                <a:gd name="T29" fmla="*/ 115 h 316"/>
                <a:gd name="T30" fmla="*/ 132 w 525"/>
                <a:gd name="T31" fmla="*/ 143 h 316"/>
                <a:gd name="T32" fmla="*/ 216 w 525"/>
                <a:gd name="T33" fmla="*/ 112 h 316"/>
                <a:gd name="T34" fmla="*/ 216 w 525"/>
                <a:gd name="T35" fmla="*/ 120 h 316"/>
                <a:gd name="T36" fmla="*/ 139 w 525"/>
                <a:gd name="T37" fmla="*/ 201 h 316"/>
                <a:gd name="T38" fmla="*/ 122 w 525"/>
                <a:gd name="T39" fmla="*/ 201 h 316"/>
                <a:gd name="T40" fmla="*/ 108 w 525"/>
                <a:gd name="T41" fmla="*/ 162 h 316"/>
                <a:gd name="T42" fmla="*/ 7 w 525"/>
                <a:gd name="T43" fmla="*/ 162 h 316"/>
                <a:gd name="T44" fmla="*/ 28 w 525"/>
                <a:gd name="T45" fmla="*/ 215 h 316"/>
                <a:gd name="T46" fmla="*/ 212 w 525"/>
                <a:gd name="T47" fmla="*/ 218 h 316"/>
                <a:gd name="T48" fmla="*/ 212 w 525"/>
                <a:gd name="T49" fmla="*/ 240 h 316"/>
                <a:gd name="T50" fmla="*/ 268 w 525"/>
                <a:gd name="T51" fmla="*/ 240 h 316"/>
                <a:gd name="T52" fmla="*/ 497 w 525"/>
                <a:gd name="T53" fmla="*/ 316 h 316"/>
                <a:gd name="T54" fmla="*/ 525 w 525"/>
                <a:gd name="T55" fmla="*/ 137 h 316"/>
                <a:gd name="T56" fmla="*/ 459 w 525"/>
                <a:gd name="T57" fmla="*/ 145 h 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5"/>
                <a:gd name="T88" fmla="*/ 0 h 316"/>
                <a:gd name="T89" fmla="*/ 525 w 525"/>
                <a:gd name="T90" fmla="*/ 316 h 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5" h="316">
                  <a:moveTo>
                    <a:pt x="459" y="145"/>
                  </a:moveTo>
                  <a:lnTo>
                    <a:pt x="417" y="92"/>
                  </a:lnTo>
                  <a:lnTo>
                    <a:pt x="334" y="123"/>
                  </a:lnTo>
                  <a:lnTo>
                    <a:pt x="275" y="118"/>
                  </a:lnTo>
                  <a:lnTo>
                    <a:pt x="268" y="171"/>
                  </a:lnTo>
                  <a:lnTo>
                    <a:pt x="251" y="129"/>
                  </a:lnTo>
                  <a:lnTo>
                    <a:pt x="251" y="95"/>
                  </a:lnTo>
                  <a:lnTo>
                    <a:pt x="216" y="9"/>
                  </a:lnTo>
                  <a:lnTo>
                    <a:pt x="188" y="0"/>
                  </a:lnTo>
                  <a:lnTo>
                    <a:pt x="0" y="39"/>
                  </a:lnTo>
                  <a:lnTo>
                    <a:pt x="0" y="73"/>
                  </a:lnTo>
                  <a:lnTo>
                    <a:pt x="91" y="56"/>
                  </a:lnTo>
                  <a:lnTo>
                    <a:pt x="46" y="95"/>
                  </a:lnTo>
                  <a:lnTo>
                    <a:pt x="66" y="115"/>
                  </a:lnTo>
                  <a:lnTo>
                    <a:pt x="129" y="115"/>
                  </a:lnTo>
                  <a:lnTo>
                    <a:pt x="132" y="143"/>
                  </a:lnTo>
                  <a:lnTo>
                    <a:pt x="216" y="112"/>
                  </a:lnTo>
                  <a:lnTo>
                    <a:pt x="216" y="120"/>
                  </a:lnTo>
                  <a:lnTo>
                    <a:pt x="139" y="201"/>
                  </a:lnTo>
                  <a:lnTo>
                    <a:pt x="122" y="201"/>
                  </a:lnTo>
                  <a:lnTo>
                    <a:pt x="108" y="162"/>
                  </a:lnTo>
                  <a:lnTo>
                    <a:pt x="7" y="162"/>
                  </a:lnTo>
                  <a:lnTo>
                    <a:pt x="28" y="215"/>
                  </a:lnTo>
                  <a:lnTo>
                    <a:pt x="212" y="218"/>
                  </a:lnTo>
                  <a:lnTo>
                    <a:pt x="212" y="240"/>
                  </a:lnTo>
                  <a:lnTo>
                    <a:pt x="268" y="240"/>
                  </a:lnTo>
                  <a:lnTo>
                    <a:pt x="497" y="316"/>
                  </a:lnTo>
                  <a:lnTo>
                    <a:pt x="525" y="137"/>
                  </a:lnTo>
                  <a:lnTo>
                    <a:pt x="459" y="145"/>
                  </a:lnTo>
                  <a:close/>
                </a:path>
              </a:pathLst>
            </a:custGeom>
            <a:solidFill>
              <a:srgbClr val="FFFFFF"/>
            </a:solidFill>
            <a:ln w="9525" cap="rnd">
              <a:solidFill>
                <a:srgbClr val="000000"/>
              </a:solidFill>
              <a:prstDash val="solid"/>
              <a:round/>
              <a:headEnd/>
              <a:tailEnd/>
            </a:ln>
          </p:spPr>
          <p:txBody>
            <a:bodyPr/>
            <a:lstStyle/>
            <a:p>
              <a:endParaRPr lang="ja-JP" altLang="en-US" sz="800"/>
            </a:p>
          </p:txBody>
        </p:sp>
        <p:sp>
          <p:nvSpPr>
            <p:cNvPr id="44" name="Freeform 74"/>
            <p:cNvSpPr>
              <a:spLocks/>
            </p:cNvSpPr>
            <p:nvPr/>
          </p:nvSpPr>
          <p:spPr bwMode="auto">
            <a:xfrm>
              <a:off x="523350" y="2962955"/>
              <a:ext cx="1572798" cy="1064247"/>
            </a:xfrm>
            <a:custGeom>
              <a:avLst/>
              <a:gdLst>
                <a:gd name="T0" fmla="*/ 498 w 547"/>
                <a:gd name="T1" fmla="*/ 84 h 374"/>
                <a:gd name="T2" fmla="*/ 498 w 547"/>
                <a:gd name="T3" fmla="*/ 0 h 374"/>
                <a:gd name="T4" fmla="*/ 261 w 547"/>
                <a:gd name="T5" fmla="*/ 112 h 374"/>
                <a:gd name="T6" fmla="*/ 268 w 547"/>
                <a:gd name="T7" fmla="*/ 143 h 374"/>
                <a:gd name="T8" fmla="*/ 199 w 547"/>
                <a:gd name="T9" fmla="*/ 159 h 374"/>
                <a:gd name="T10" fmla="*/ 167 w 547"/>
                <a:gd name="T11" fmla="*/ 179 h 374"/>
                <a:gd name="T12" fmla="*/ 80 w 547"/>
                <a:gd name="T13" fmla="*/ 215 h 374"/>
                <a:gd name="T14" fmla="*/ 80 w 547"/>
                <a:gd name="T15" fmla="*/ 246 h 374"/>
                <a:gd name="T16" fmla="*/ 56 w 547"/>
                <a:gd name="T17" fmla="*/ 265 h 374"/>
                <a:gd name="T18" fmla="*/ 35 w 547"/>
                <a:gd name="T19" fmla="*/ 263 h 374"/>
                <a:gd name="T20" fmla="*/ 0 w 547"/>
                <a:gd name="T21" fmla="*/ 324 h 374"/>
                <a:gd name="T22" fmla="*/ 35 w 547"/>
                <a:gd name="T23" fmla="*/ 374 h 374"/>
                <a:gd name="T24" fmla="*/ 133 w 547"/>
                <a:gd name="T25" fmla="*/ 360 h 374"/>
                <a:gd name="T26" fmla="*/ 167 w 547"/>
                <a:gd name="T27" fmla="*/ 288 h 374"/>
                <a:gd name="T28" fmla="*/ 56 w 547"/>
                <a:gd name="T29" fmla="*/ 265 h 374"/>
                <a:gd name="T30" fmla="*/ 80 w 547"/>
                <a:gd name="T31" fmla="*/ 246 h 374"/>
                <a:gd name="T32" fmla="*/ 188 w 547"/>
                <a:gd name="T33" fmla="*/ 271 h 374"/>
                <a:gd name="T34" fmla="*/ 206 w 547"/>
                <a:gd name="T35" fmla="*/ 201 h 374"/>
                <a:gd name="T36" fmla="*/ 167 w 547"/>
                <a:gd name="T37" fmla="*/ 179 h 374"/>
                <a:gd name="T38" fmla="*/ 199 w 547"/>
                <a:gd name="T39" fmla="*/ 159 h 374"/>
                <a:gd name="T40" fmla="*/ 213 w 547"/>
                <a:gd name="T41" fmla="*/ 187 h 374"/>
                <a:gd name="T42" fmla="*/ 286 w 547"/>
                <a:gd name="T43" fmla="*/ 159 h 374"/>
                <a:gd name="T44" fmla="*/ 296 w 547"/>
                <a:gd name="T45" fmla="*/ 179 h 374"/>
                <a:gd name="T46" fmla="*/ 247 w 547"/>
                <a:gd name="T47" fmla="*/ 201 h 374"/>
                <a:gd name="T48" fmla="*/ 251 w 547"/>
                <a:gd name="T49" fmla="*/ 232 h 374"/>
                <a:gd name="T50" fmla="*/ 286 w 547"/>
                <a:gd name="T51" fmla="*/ 224 h 374"/>
                <a:gd name="T52" fmla="*/ 286 w 547"/>
                <a:gd name="T53" fmla="*/ 246 h 374"/>
                <a:gd name="T54" fmla="*/ 247 w 547"/>
                <a:gd name="T55" fmla="*/ 254 h 374"/>
                <a:gd name="T56" fmla="*/ 230 w 547"/>
                <a:gd name="T57" fmla="*/ 324 h 374"/>
                <a:gd name="T58" fmla="*/ 261 w 547"/>
                <a:gd name="T59" fmla="*/ 310 h 374"/>
                <a:gd name="T60" fmla="*/ 275 w 547"/>
                <a:gd name="T61" fmla="*/ 288 h 374"/>
                <a:gd name="T62" fmla="*/ 303 w 547"/>
                <a:gd name="T63" fmla="*/ 296 h 374"/>
                <a:gd name="T64" fmla="*/ 376 w 547"/>
                <a:gd name="T65" fmla="*/ 249 h 374"/>
                <a:gd name="T66" fmla="*/ 428 w 547"/>
                <a:gd name="T67" fmla="*/ 179 h 374"/>
                <a:gd name="T68" fmla="*/ 502 w 547"/>
                <a:gd name="T69" fmla="*/ 151 h 374"/>
                <a:gd name="T70" fmla="*/ 547 w 547"/>
                <a:gd name="T71" fmla="*/ 137 h 374"/>
                <a:gd name="T72" fmla="*/ 498 w 547"/>
                <a:gd name="T73" fmla="*/ 84 h 3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7"/>
                <a:gd name="T112" fmla="*/ 0 h 374"/>
                <a:gd name="T113" fmla="*/ 547 w 547"/>
                <a:gd name="T114" fmla="*/ 374 h 3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7" h="374">
                  <a:moveTo>
                    <a:pt x="498" y="84"/>
                  </a:moveTo>
                  <a:lnTo>
                    <a:pt x="498" y="0"/>
                  </a:lnTo>
                  <a:lnTo>
                    <a:pt x="261" y="112"/>
                  </a:lnTo>
                  <a:lnTo>
                    <a:pt x="268" y="143"/>
                  </a:lnTo>
                  <a:lnTo>
                    <a:pt x="199" y="159"/>
                  </a:lnTo>
                  <a:lnTo>
                    <a:pt x="167" y="179"/>
                  </a:lnTo>
                  <a:lnTo>
                    <a:pt x="80" y="215"/>
                  </a:lnTo>
                  <a:lnTo>
                    <a:pt x="80" y="246"/>
                  </a:lnTo>
                  <a:lnTo>
                    <a:pt x="56" y="265"/>
                  </a:lnTo>
                  <a:lnTo>
                    <a:pt x="35" y="263"/>
                  </a:lnTo>
                  <a:lnTo>
                    <a:pt x="0" y="324"/>
                  </a:lnTo>
                  <a:lnTo>
                    <a:pt x="35" y="374"/>
                  </a:lnTo>
                  <a:lnTo>
                    <a:pt x="133" y="360"/>
                  </a:lnTo>
                  <a:lnTo>
                    <a:pt x="167" y="288"/>
                  </a:lnTo>
                  <a:lnTo>
                    <a:pt x="56" y="265"/>
                  </a:lnTo>
                  <a:lnTo>
                    <a:pt x="80" y="246"/>
                  </a:lnTo>
                  <a:lnTo>
                    <a:pt x="188" y="271"/>
                  </a:lnTo>
                  <a:lnTo>
                    <a:pt x="206" y="201"/>
                  </a:lnTo>
                  <a:lnTo>
                    <a:pt x="167" y="179"/>
                  </a:lnTo>
                  <a:lnTo>
                    <a:pt x="199" y="159"/>
                  </a:lnTo>
                  <a:lnTo>
                    <a:pt x="213" y="187"/>
                  </a:lnTo>
                  <a:lnTo>
                    <a:pt x="286" y="159"/>
                  </a:lnTo>
                  <a:lnTo>
                    <a:pt x="296" y="179"/>
                  </a:lnTo>
                  <a:lnTo>
                    <a:pt x="247" y="201"/>
                  </a:lnTo>
                  <a:lnTo>
                    <a:pt x="251" y="232"/>
                  </a:lnTo>
                  <a:lnTo>
                    <a:pt x="286" y="224"/>
                  </a:lnTo>
                  <a:lnTo>
                    <a:pt x="286" y="246"/>
                  </a:lnTo>
                  <a:lnTo>
                    <a:pt x="247" y="254"/>
                  </a:lnTo>
                  <a:lnTo>
                    <a:pt x="230" y="324"/>
                  </a:lnTo>
                  <a:lnTo>
                    <a:pt x="261" y="310"/>
                  </a:lnTo>
                  <a:lnTo>
                    <a:pt x="275" y="288"/>
                  </a:lnTo>
                  <a:lnTo>
                    <a:pt x="303" y="296"/>
                  </a:lnTo>
                  <a:lnTo>
                    <a:pt x="376" y="249"/>
                  </a:lnTo>
                  <a:lnTo>
                    <a:pt x="428" y="179"/>
                  </a:lnTo>
                  <a:lnTo>
                    <a:pt x="502" y="151"/>
                  </a:lnTo>
                  <a:lnTo>
                    <a:pt x="547" y="137"/>
                  </a:lnTo>
                  <a:lnTo>
                    <a:pt x="498" y="84"/>
                  </a:lnTo>
                  <a:close/>
                </a:path>
              </a:pathLst>
            </a:custGeom>
            <a:solidFill>
              <a:srgbClr val="FFFFFF"/>
            </a:solidFill>
            <a:ln w="9525">
              <a:solidFill>
                <a:schemeClr val="tx1"/>
              </a:solidFill>
              <a:round/>
              <a:headEnd/>
              <a:tailEnd/>
            </a:ln>
          </p:spPr>
          <p:txBody>
            <a:bodyPr/>
            <a:lstStyle/>
            <a:p>
              <a:endParaRPr lang="ja-JP" altLang="en-US" sz="800"/>
            </a:p>
          </p:txBody>
        </p:sp>
        <p:sp>
          <p:nvSpPr>
            <p:cNvPr id="45" name="Rectangle 78"/>
            <p:cNvSpPr>
              <a:spLocks noChangeArrowheads="1"/>
            </p:cNvSpPr>
            <p:nvPr/>
          </p:nvSpPr>
          <p:spPr bwMode="auto">
            <a:xfrm>
              <a:off x="2741371" y="2124959"/>
              <a:ext cx="472460"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東淀川</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6" name="Rectangle 80"/>
            <p:cNvSpPr>
              <a:spLocks noChangeArrowheads="1"/>
            </p:cNvSpPr>
            <p:nvPr/>
          </p:nvSpPr>
          <p:spPr bwMode="auto">
            <a:xfrm>
              <a:off x="1986548" y="3025672"/>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福島</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7" name="Rectangle 81"/>
            <p:cNvSpPr>
              <a:spLocks noChangeArrowheads="1"/>
            </p:cNvSpPr>
            <p:nvPr/>
          </p:nvSpPr>
          <p:spPr bwMode="auto">
            <a:xfrm>
              <a:off x="1442620" y="3260746"/>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此花</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8" name="Rectangle 82"/>
            <p:cNvSpPr>
              <a:spLocks noChangeArrowheads="1"/>
            </p:cNvSpPr>
            <p:nvPr/>
          </p:nvSpPr>
          <p:spPr bwMode="auto">
            <a:xfrm>
              <a:off x="2192033" y="3333677"/>
              <a:ext cx="236229"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西</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49" name="Rectangle 83"/>
            <p:cNvSpPr>
              <a:spLocks noChangeArrowheads="1"/>
            </p:cNvSpPr>
            <p:nvPr/>
          </p:nvSpPr>
          <p:spPr bwMode="auto">
            <a:xfrm>
              <a:off x="1677516" y="3673743"/>
              <a:ext cx="236229"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港</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0" name="Rectangle 84"/>
            <p:cNvSpPr>
              <a:spLocks noChangeArrowheads="1"/>
            </p:cNvSpPr>
            <p:nvPr/>
          </p:nvSpPr>
          <p:spPr bwMode="auto">
            <a:xfrm>
              <a:off x="1841428" y="4014734"/>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大正</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1" name="Rectangle 85"/>
            <p:cNvSpPr>
              <a:spLocks noChangeArrowheads="1"/>
            </p:cNvSpPr>
            <p:nvPr/>
          </p:nvSpPr>
          <p:spPr bwMode="auto">
            <a:xfrm>
              <a:off x="2742313" y="3650686"/>
              <a:ext cx="236229" cy="280789"/>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天王</a:t>
              </a:r>
              <a:endParaRPr lang="en-US" altLang="ja-JP" sz="800" dirty="0" smtClean="0">
                <a:latin typeface="ＭＳ ゴシック" pitchFamily="49" charset="-128"/>
                <a:ea typeface="ＭＳ ゴシック" pitchFamily="49" charset="-128"/>
                <a:cs typeface="ＭＳ Ｐゴシック" charset="-128"/>
              </a:endParaRPr>
            </a:p>
            <a:p>
              <a:pPr algn="l"/>
              <a:r>
                <a:rPr lang="ja-JP" sz="800" dirty="0" smtClean="0">
                  <a:latin typeface="ＭＳ ゴシック" pitchFamily="49" charset="-128"/>
                  <a:ea typeface="ＭＳ ゴシック" pitchFamily="49" charset="-128"/>
                  <a:cs typeface="ＭＳ Ｐゴシック" charset="-128"/>
                </a:rPr>
                <a:t>寺</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2" name="Rectangle 86"/>
            <p:cNvSpPr>
              <a:spLocks noChangeArrowheads="1"/>
            </p:cNvSpPr>
            <p:nvPr/>
          </p:nvSpPr>
          <p:spPr bwMode="auto">
            <a:xfrm>
              <a:off x="2286957" y="3651998"/>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浪速</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3" name="Rectangle 87"/>
            <p:cNvSpPr>
              <a:spLocks noChangeArrowheads="1"/>
            </p:cNvSpPr>
            <p:nvPr/>
          </p:nvSpPr>
          <p:spPr bwMode="auto">
            <a:xfrm>
              <a:off x="1392566" y="2809648"/>
              <a:ext cx="472460"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西淀川</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4" name="Rectangle 88"/>
            <p:cNvSpPr>
              <a:spLocks noChangeArrowheads="1"/>
            </p:cNvSpPr>
            <p:nvPr/>
          </p:nvSpPr>
          <p:spPr bwMode="auto">
            <a:xfrm>
              <a:off x="3127246" y="3409761"/>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東成</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5" name="Rectangle 89"/>
            <p:cNvSpPr>
              <a:spLocks noChangeArrowheads="1"/>
            </p:cNvSpPr>
            <p:nvPr/>
          </p:nvSpPr>
          <p:spPr bwMode="auto">
            <a:xfrm>
              <a:off x="3116144" y="3793377"/>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生野</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6" name="Rectangle 90"/>
            <p:cNvSpPr>
              <a:spLocks noChangeArrowheads="1"/>
            </p:cNvSpPr>
            <p:nvPr/>
          </p:nvSpPr>
          <p:spPr bwMode="auto">
            <a:xfrm>
              <a:off x="3139597" y="2440083"/>
              <a:ext cx="236229"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旭</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7" name="Rectangle 91"/>
            <p:cNvSpPr>
              <a:spLocks noChangeArrowheads="1"/>
            </p:cNvSpPr>
            <p:nvPr/>
          </p:nvSpPr>
          <p:spPr bwMode="auto">
            <a:xfrm>
              <a:off x="3141722" y="2997662"/>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城東</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8" name="Rectangle 92"/>
            <p:cNvSpPr>
              <a:spLocks noChangeArrowheads="1"/>
            </p:cNvSpPr>
            <p:nvPr/>
          </p:nvSpPr>
          <p:spPr bwMode="auto">
            <a:xfrm>
              <a:off x="2626922" y="4086742"/>
              <a:ext cx="236229" cy="280789"/>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阿倍</a:t>
              </a:r>
              <a:endParaRPr lang="en-US" altLang="ja-JP" sz="800" dirty="0" smtClean="0">
                <a:solidFill>
                  <a:srgbClr val="000000"/>
                </a:solidFill>
                <a:latin typeface="ＭＳ ゴシック" pitchFamily="49" charset="-128"/>
                <a:ea typeface="ＭＳ ゴシック" pitchFamily="49" charset="-128"/>
                <a:cs typeface="ＭＳ Ｐゴシック" charset="-128"/>
              </a:endParaRPr>
            </a:p>
            <a:p>
              <a:pPr algn="l"/>
              <a:r>
                <a:rPr lang="ja-JP" sz="800" dirty="0" smtClean="0">
                  <a:solidFill>
                    <a:srgbClr val="000000"/>
                  </a:solidFill>
                  <a:latin typeface="ＭＳ ゴシック" pitchFamily="49" charset="-128"/>
                  <a:ea typeface="ＭＳ ゴシック" pitchFamily="49" charset="-128"/>
                  <a:cs typeface="ＭＳ Ｐゴシック" charset="-128"/>
                </a:rPr>
                <a:t>野</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59" name="Rectangle 93"/>
            <p:cNvSpPr>
              <a:spLocks noChangeArrowheads="1"/>
            </p:cNvSpPr>
            <p:nvPr/>
          </p:nvSpPr>
          <p:spPr bwMode="auto">
            <a:xfrm>
              <a:off x="2456021" y="4753864"/>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住吉</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0" name="Rectangle 94"/>
            <p:cNvSpPr>
              <a:spLocks noChangeArrowheads="1"/>
            </p:cNvSpPr>
            <p:nvPr/>
          </p:nvSpPr>
          <p:spPr bwMode="auto">
            <a:xfrm>
              <a:off x="2914954" y="4380107"/>
              <a:ext cx="236229" cy="280789"/>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東住</a:t>
              </a:r>
              <a:endParaRPr lang="en-US" altLang="ja-JP" sz="800" dirty="0" smtClean="0">
                <a:solidFill>
                  <a:srgbClr val="000000"/>
                </a:solidFill>
                <a:latin typeface="ＭＳ ゴシック" pitchFamily="49" charset="-128"/>
                <a:ea typeface="ＭＳ ゴシック" pitchFamily="49" charset="-128"/>
                <a:cs typeface="ＭＳ Ｐゴシック" charset="-128"/>
              </a:endParaRPr>
            </a:p>
            <a:p>
              <a:pPr algn="l"/>
              <a:r>
                <a:rPr lang="ja-JP" sz="800" dirty="0" smtClean="0">
                  <a:solidFill>
                    <a:srgbClr val="000000"/>
                  </a:solidFill>
                  <a:latin typeface="ＭＳ ゴシック" pitchFamily="49" charset="-128"/>
                  <a:ea typeface="ＭＳ ゴシック" pitchFamily="49" charset="-128"/>
                  <a:cs typeface="ＭＳ Ｐゴシック" charset="-128"/>
                </a:rPr>
                <a:t>吉</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1" name="Rectangle 95"/>
            <p:cNvSpPr>
              <a:spLocks noChangeArrowheads="1"/>
            </p:cNvSpPr>
            <p:nvPr/>
          </p:nvSpPr>
          <p:spPr bwMode="auto">
            <a:xfrm>
              <a:off x="2285956" y="4009402"/>
              <a:ext cx="236229" cy="280789"/>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西成</a:t>
              </a:r>
              <a:endParaRPr lang="en-US" altLang="ja-JP" sz="800" dirty="0" smtClean="0">
                <a:solidFill>
                  <a:srgbClr val="000000"/>
                </a:solidFill>
                <a:latin typeface="ＭＳ ゴシック" pitchFamily="49" charset="-128"/>
                <a:ea typeface="ＭＳ ゴシック" pitchFamily="49" charset="-128"/>
                <a:cs typeface="ＭＳ Ｐゴシック" charset="-128"/>
              </a:endParaRPr>
            </a:p>
            <a:p>
              <a:pPr algn="l"/>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2" name="Rectangle 96"/>
            <p:cNvSpPr>
              <a:spLocks noChangeArrowheads="1"/>
            </p:cNvSpPr>
            <p:nvPr/>
          </p:nvSpPr>
          <p:spPr bwMode="auto">
            <a:xfrm>
              <a:off x="2044222" y="2415700"/>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淀川</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3" name="Rectangle 97"/>
            <p:cNvSpPr>
              <a:spLocks noChangeArrowheads="1"/>
            </p:cNvSpPr>
            <p:nvPr/>
          </p:nvSpPr>
          <p:spPr bwMode="auto">
            <a:xfrm>
              <a:off x="3570427" y="2862607"/>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鶴見</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4" name="Rectangle 98"/>
            <p:cNvSpPr>
              <a:spLocks noChangeArrowheads="1"/>
            </p:cNvSpPr>
            <p:nvPr/>
          </p:nvSpPr>
          <p:spPr bwMode="auto">
            <a:xfrm>
              <a:off x="1792492" y="4529540"/>
              <a:ext cx="472460"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住之江</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5" name="Rectangle 99"/>
            <p:cNvSpPr>
              <a:spLocks noChangeArrowheads="1"/>
            </p:cNvSpPr>
            <p:nvPr/>
          </p:nvSpPr>
          <p:spPr bwMode="auto">
            <a:xfrm>
              <a:off x="3299326" y="4605839"/>
              <a:ext cx="354345" cy="140395"/>
            </a:xfrm>
            <a:prstGeom prst="rect">
              <a:avLst/>
            </a:prstGeom>
            <a:noFill/>
            <a:ln w="9525">
              <a:noFill/>
              <a:miter lim="800000"/>
              <a:headEnd/>
              <a:tailEnd/>
            </a:ln>
          </p:spPr>
          <p:txBody>
            <a:bodyPr wrap="none" lIns="0" tIns="0" rIns="0" bIns="0">
              <a:spAutoFit/>
            </a:bodyPr>
            <a:lstStyle/>
            <a:p>
              <a:pPr algn="l"/>
              <a:r>
                <a:rPr lang="ja-JP" sz="800" dirty="0" smtClean="0">
                  <a:solidFill>
                    <a:srgbClr val="000000"/>
                  </a:solidFill>
                  <a:latin typeface="ＭＳ ゴシック" pitchFamily="49" charset="-128"/>
                  <a:ea typeface="ＭＳ ゴシック" pitchFamily="49" charset="-128"/>
                  <a:cs typeface="ＭＳ Ｐゴシック" charset="-128"/>
                </a:rPr>
                <a:t>平野</a:t>
              </a:r>
              <a:r>
                <a:rPr lang="ja-JP" altLang="en-US" sz="800" dirty="0" smtClean="0">
                  <a:solidFill>
                    <a:srgbClr val="000000"/>
                  </a:solidFill>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6" name="Rectangle 100"/>
            <p:cNvSpPr>
              <a:spLocks noChangeArrowheads="1"/>
            </p:cNvSpPr>
            <p:nvPr/>
          </p:nvSpPr>
          <p:spPr bwMode="auto">
            <a:xfrm>
              <a:off x="2435231" y="2800124"/>
              <a:ext cx="236229"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北</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7" name="Rectangle 101"/>
            <p:cNvSpPr>
              <a:spLocks noChangeArrowheads="1"/>
            </p:cNvSpPr>
            <p:nvPr/>
          </p:nvSpPr>
          <p:spPr bwMode="auto">
            <a:xfrm>
              <a:off x="2642330" y="3228072"/>
              <a:ext cx="354345" cy="140395"/>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中央</a:t>
              </a:r>
              <a:r>
                <a:rPr lang="ja-JP" altLang="en-US" sz="800" dirty="0" smtClean="0">
                  <a:latin typeface="ＭＳ ゴシック" pitchFamily="49" charset="-128"/>
                  <a:ea typeface="ＭＳ ゴシック" pitchFamily="49" charset="-128"/>
                  <a:cs typeface="ＭＳ Ｐゴシック" charset="-128"/>
                </a:rPr>
                <a:t>区</a:t>
              </a:r>
              <a:endParaRPr lang="ja-JP" sz="800" dirty="0">
                <a:latin typeface="ＭＳ ゴシック" pitchFamily="49" charset="-128"/>
                <a:ea typeface="ＭＳ ゴシック" pitchFamily="49" charset="-128"/>
                <a:cs typeface="ＭＳ Ｐゴシック" charset="-128"/>
              </a:endParaRPr>
            </a:p>
          </p:txBody>
        </p:sp>
        <p:sp>
          <p:nvSpPr>
            <p:cNvPr id="68" name="Freeform 29"/>
            <p:cNvSpPr>
              <a:spLocks/>
            </p:cNvSpPr>
            <p:nvPr/>
          </p:nvSpPr>
          <p:spPr bwMode="auto">
            <a:xfrm>
              <a:off x="2785512" y="2334296"/>
              <a:ext cx="439923" cy="785380"/>
            </a:xfrm>
            <a:custGeom>
              <a:avLst/>
              <a:gdLst>
                <a:gd name="T0" fmla="*/ 87 w 153"/>
                <a:gd name="T1" fmla="*/ 28 h 276"/>
                <a:gd name="T2" fmla="*/ 153 w 153"/>
                <a:gd name="T3" fmla="*/ 148 h 276"/>
                <a:gd name="T4" fmla="*/ 122 w 153"/>
                <a:gd name="T5" fmla="*/ 165 h 276"/>
                <a:gd name="T6" fmla="*/ 115 w 153"/>
                <a:gd name="T7" fmla="*/ 248 h 276"/>
                <a:gd name="T8" fmla="*/ 28 w 153"/>
                <a:gd name="T9" fmla="*/ 276 h 276"/>
                <a:gd name="T10" fmla="*/ 21 w 153"/>
                <a:gd name="T11" fmla="*/ 170 h 276"/>
                <a:gd name="T12" fmla="*/ 45 w 153"/>
                <a:gd name="T13" fmla="*/ 120 h 276"/>
                <a:gd name="T14" fmla="*/ 0 w 153"/>
                <a:gd name="T15" fmla="*/ 84 h 276"/>
                <a:gd name="T16" fmla="*/ 69 w 153"/>
                <a:gd name="T17" fmla="*/ 0 h 276"/>
                <a:gd name="T18" fmla="*/ 87 w 153"/>
                <a:gd name="T19" fmla="*/ 28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276"/>
                <a:gd name="T32" fmla="*/ 153 w 153"/>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276">
                  <a:moveTo>
                    <a:pt x="87" y="28"/>
                  </a:moveTo>
                  <a:lnTo>
                    <a:pt x="153" y="148"/>
                  </a:lnTo>
                  <a:lnTo>
                    <a:pt x="122" y="165"/>
                  </a:lnTo>
                  <a:lnTo>
                    <a:pt x="115" y="248"/>
                  </a:lnTo>
                  <a:lnTo>
                    <a:pt x="28" y="276"/>
                  </a:lnTo>
                  <a:lnTo>
                    <a:pt x="21" y="170"/>
                  </a:lnTo>
                  <a:lnTo>
                    <a:pt x="45" y="120"/>
                  </a:lnTo>
                  <a:lnTo>
                    <a:pt x="0" y="84"/>
                  </a:lnTo>
                  <a:lnTo>
                    <a:pt x="69" y="0"/>
                  </a:lnTo>
                  <a:lnTo>
                    <a:pt x="87" y="28"/>
                  </a:lnTo>
                  <a:close/>
                </a:path>
              </a:pathLst>
            </a:custGeom>
            <a:solidFill>
              <a:srgbClr val="FFFFFF"/>
            </a:solidFill>
            <a:ln w="9525">
              <a:solidFill>
                <a:schemeClr val="tx1"/>
              </a:solidFill>
              <a:round/>
              <a:headEnd/>
              <a:tailEnd/>
            </a:ln>
          </p:spPr>
          <p:txBody>
            <a:bodyPr/>
            <a:lstStyle/>
            <a:p>
              <a:endParaRPr lang="ja-JP" altLang="en-US" sz="800"/>
            </a:p>
          </p:txBody>
        </p:sp>
        <p:sp>
          <p:nvSpPr>
            <p:cNvPr id="69" name="Rectangle 79"/>
            <p:cNvSpPr>
              <a:spLocks noChangeArrowheads="1"/>
            </p:cNvSpPr>
            <p:nvPr/>
          </p:nvSpPr>
          <p:spPr bwMode="auto">
            <a:xfrm>
              <a:off x="2933796" y="2625893"/>
              <a:ext cx="236229" cy="280789"/>
            </a:xfrm>
            <a:prstGeom prst="rect">
              <a:avLst/>
            </a:prstGeom>
            <a:noFill/>
            <a:ln w="9525">
              <a:noFill/>
              <a:miter lim="800000"/>
              <a:headEnd/>
              <a:tailEnd/>
            </a:ln>
          </p:spPr>
          <p:txBody>
            <a:bodyPr wrap="none" lIns="0" tIns="0" rIns="0" bIns="0">
              <a:spAutoFit/>
            </a:bodyPr>
            <a:lstStyle/>
            <a:p>
              <a:pPr algn="l"/>
              <a:r>
                <a:rPr lang="ja-JP" sz="800" dirty="0" smtClean="0">
                  <a:latin typeface="ＭＳ ゴシック" pitchFamily="49" charset="-128"/>
                  <a:ea typeface="ＭＳ ゴシック" pitchFamily="49" charset="-128"/>
                  <a:cs typeface="ＭＳ Ｐゴシック" charset="-128"/>
                </a:rPr>
                <a:t>都島</a:t>
              </a:r>
              <a:endParaRPr lang="en-US" altLang="ja-JP" sz="800" dirty="0" smtClean="0">
                <a:latin typeface="ＭＳ ゴシック" pitchFamily="49" charset="-128"/>
                <a:ea typeface="ＭＳ ゴシック" pitchFamily="49" charset="-128"/>
                <a:cs typeface="ＭＳ Ｐゴシック" charset="-128"/>
              </a:endParaRPr>
            </a:p>
            <a:p>
              <a:pPr algn="l"/>
              <a:r>
                <a:rPr lang="ja-JP" altLang="en-US" sz="800" dirty="0" smtClean="0">
                  <a:latin typeface="ＭＳ ゴシック" pitchFamily="49" charset="-128"/>
                  <a:ea typeface="ＭＳ ゴシック" pitchFamily="49" charset="-128"/>
                  <a:cs typeface="ＭＳ Ｐゴシック" charset="-128"/>
                </a:rPr>
                <a:t> 区</a:t>
              </a:r>
              <a:endParaRPr lang="ja-JP" sz="800" dirty="0">
                <a:latin typeface="ＭＳ ゴシック" pitchFamily="49" charset="-128"/>
                <a:ea typeface="ＭＳ ゴシック" pitchFamily="49" charset="-128"/>
                <a:cs typeface="ＭＳ Ｐゴシック" charset="-128"/>
              </a:endParaRPr>
            </a:p>
          </p:txBody>
        </p:sp>
      </p:grpSp>
    </p:spTree>
    <p:extLst>
      <p:ext uri="{BB962C8B-B14F-4D97-AF65-F5344CB8AC3E}">
        <p14:creationId xmlns:p14="http://schemas.microsoft.com/office/powerpoint/2010/main" val="634075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165921018"/>
              </p:ext>
            </p:extLst>
          </p:nvPr>
        </p:nvGraphicFramePr>
        <p:xfrm>
          <a:off x="154422" y="1691262"/>
          <a:ext cx="6552729" cy="7802592"/>
        </p:xfrm>
        <a:graphic>
          <a:graphicData uri="http://schemas.openxmlformats.org/drawingml/2006/table">
            <a:tbl>
              <a:tblPr firstRow="1" bandRow="1">
                <a:tableStyleId>{5940675A-B579-460E-94D1-54222C63F5DA}</a:tableStyleId>
              </a:tblPr>
              <a:tblGrid>
                <a:gridCol w="750044"/>
                <a:gridCol w="1733262"/>
                <a:gridCol w="4069423"/>
              </a:tblGrid>
              <a:tr h="533298">
                <a:tc>
                  <a:txBody>
                    <a:bodyPr/>
                    <a:lstStyle/>
                    <a:p>
                      <a:pPr algn="ctr"/>
                      <a:endParaRPr kumimoji="1" lang="ja-JP" altLang="en-US" sz="1900" b="1" dirty="0">
                        <a:latin typeface="+mn-ea"/>
                        <a:ea typeface="+mn-ea"/>
                      </a:endParaRPr>
                    </a:p>
                  </a:txBody>
                  <a:tcPr marL="51435" marR="51435" marT="60960" marB="60960" anchor="ctr">
                    <a:solidFill>
                      <a:schemeClr val="accent6">
                        <a:lumMod val="40000"/>
                        <a:lumOff val="60000"/>
                      </a:schemeClr>
                    </a:solidFill>
                  </a:tcPr>
                </a:tc>
                <a:tc>
                  <a:txBody>
                    <a:bodyPr/>
                    <a:lstStyle/>
                    <a:p>
                      <a:pPr algn="ctr"/>
                      <a:r>
                        <a:rPr kumimoji="1" lang="ja-JP" altLang="en-US" sz="1400" b="1" dirty="0" smtClean="0">
                          <a:latin typeface="+mn-ea"/>
                          <a:ea typeface="+mn-ea"/>
                        </a:rPr>
                        <a:t>事務の性質</a:t>
                      </a:r>
                      <a:endParaRPr kumimoji="1" lang="ja-JP" altLang="en-US" sz="1400" b="1" dirty="0">
                        <a:latin typeface="+mn-ea"/>
                        <a:ea typeface="+mn-ea"/>
                      </a:endParaRPr>
                    </a:p>
                  </a:txBody>
                  <a:tcPr marL="51435" marR="51435" marT="60960" marB="60960" anchor="ctr"/>
                </a:tc>
                <a:tc>
                  <a:txBody>
                    <a:bodyPr/>
                    <a:lstStyle/>
                    <a:p>
                      <a:pPr algn="ctr"/>
                      <a:r>
                        <a:rPr kumimoji="1" lang="ja-JP" altLang="en-US" sz="1400" b="1" dirty="0" smtClean="0">
                          <a:latin typeface="+mn-ea"/>
                          <a:ea typeface="+mn-ea"/>
                        </a:rPr>
                        <a:t>事務の内容（例）</a:t>
                      </a:r>
                      <a:endParaRPr kumimoji="1" lang="ja-JP" altLang="en-US" sz="1400" b="1" dirty="0">
                        <a:latin typeface="+mn-ea"/>
                        <a:ea typeface="+mn-ea"/>
                      </a:endParaRPr>
                    </a:p>
                  </a:txBody>
                  <a:tcPr marL="51435" marR="51435" marT="60960" marB="60960" anchor="ctr"/>
                </a:tc>
              </a:tr>
              <a:tr h="667187">
                <a:tc rowSpan="3">
                  <a:txBody>
                    <a:bodyPr/>
                    <a:lstStyle/>
                    <a:p>
                      <a:r>
                        <a:rPr kumimoji="1" lang="ja-JP" altLang="en-US" sz="1300" b="1" dirty="0" smtClean="0">
                          <a:latin typeface="+mn-ea"/>
                          <a:ea typeface="+mn-ea"/>
                        </a:rPr>
                        <a:t>一自治体として実施する事務</a:t>
                      </a:r>
                      <a:endParaRPr kumimoji="1" lang="ja-JP" altLang="en-US" sz="1300" b="1" dirty="0">
                        <a:latin typeface="+mn-ea"/>
                        <a:ea typeface="+mn-ea"/>
                      </a:endParaRPr>
                    </a:p>
                  </a:txBody>
                  <a:tcPr marL="51435" marR="51435" marT="60960" marB="60960" anchor="ctr">
                    <a:solidFill>
                      <a:schemeClr val="accent6">
                        <a:lumMod val="40000"/>
                        <a:lumOff val="60000"/>
                      </a:schemeClr>
                    </a:solidFill>
                  </a:tcPr>
                </a:tc>
                <a:tc>
                  <a:txBody>
                    <a:bodyPr/>
                    <a:lstStyle/>
                    <a:p>
                      <a:r>
                        <a:rPr kumimoji="1" lang="ja-JP" altLang="en-US" sz="1200" dirty="0" smtClean="0">
                          <a:latin typeface="+mn-ea"/>
                          <a:ea typeface="+mn-ea"/>
                        </a:rPr>
                        <a:t>市長固有の権限に属する事務</a:t>
                      </a:r>
                      <a:endParaRPr kumimoji="1" lang="ja-JP" altLang="en-US" sz="12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c>
                  <a:txBody>
                    <a:bodyPr/>
                    <a:lstStyle/>
                    <a:p>
                      <a:r>
                        <a:rPr kumimoji="1" lang="ja-JP" altLang="en-US" sz="1100" dirty="0" smtClean="0">
                          <a:latin typeface="+mn-ea"/>
                          <a:ea typeface="+mn-ea"/>
                        </a:rPr>
                        <a:t>条例提案・規則制定、予算編成</a:t>
                      </a:r>
                      <a:endParaRPr kumimoji="1" lang="ja-JP" altLang="en-US" sz="11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r>
              <a:tr h="685496">
                <a:tc vMerge="1">
                  <a:txBody>
                    <a:bodyPr/>
                    <a:lstStyle/>
                    <a:p>
                      <a:endParaRPr kumimoji="1" lang="ja-JP" altLang="en-US" sz="1200">
                        <a:latin typeface="+mn-ea"/>
                        <a:ea typeface="+mn-ea"/>
                      </a:endParaRPr>
                    </a:p>
                  </a:txBody>
                  <a:tcPr anchor="ctr"/>
                </a:tc>
                <a:tc>
                  <a:txBody>
                    <a:bodyPr/>
                    <a:lstStyle/>
                    <a:p>
                      <a:r>
                        <a:rPr kumimoji="1" lang="ja-JP" altLang="en-US" sz="1200" dirty="0" smtClean="0">
                          <a:latin typeface="+mn-ea"/>
                          <a:ea typeface="+mn-ea"/>
                        </a:rPr>
                        <a:t>組織運営に関わる事務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政策企画、組織人事、情報公開、市債管理、管財（取得・処分）</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（市全体に関わるもの）</a:t>
                      </a:r>
                      <a:endParaRPr kumimoji="1" lang="ja-JP" altLang="en-US" sz="11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467814">
                <a:tc vMerge="1">
                  <a:txBody>
                    <a:bodyPr/>
                    <a:lstStyle/>
                    <a:p>
                      <a:endParaRPr kumimoji="1" lang="ja-JP" altLang="en-US" sz="1200" b="1" dirty="0">
                        <a:latin typeface="+mn-ea"/>
                        <a:ea typeface="+mn-ea"/>
                      </a:endParaRPr>
                    </a:p>
                  </a:txBody>
                  <a:tcPr anchor="ctr"/>
                </a:tc>
                <a:tc>
                  <a:txBody>
                    <a:bodyPr/>
                    <a:lstStyle/>
                    <a:p>
                      <a:r>
                        <a:rPr kumimoji="1" lang="ja-JP" altLang="en-US" sz="1200" dirty="0" smtClean="0">
                          <a:latin typeface="+mn-ea"/>
                          <a:ea typeface="+mn-ea"/>
                        </a:rPr>
                        <a:t>自治体として実施すべき事務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tcPr>
                </a:tc>
                <a:tc>
                  <a:txBody>
                    <a:bodyPr/>
                    <a:lstStyle/>
                    <a:p>
                      <a:r>
                        <a:rPr kumimoji="1" lang="ja-JP" altLang="en-US" sz="1100" dirty="0" smtClean="0">
                          <a:latin typeface="+mn-ea"/>
                          <a:ea typeface="+mn-ea"/>
                        </a:rPr>
                        <a:t>○計画策定</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福祉計画、環境基本計画、景観計画など］</a:t>
                      </a:r>
                    </a:p>
                    <a:p>
                      <a:r>
                        <a:rPr kumimoji="1" lang="ja-JP" altLang="en-US" sz="1100" dirty="0" smtClean="0">
                          <a:latin typeface="+mn-ea"/>
                          <a:ea typeface="+mn-ea"/>
                        </a:rPr>
                        <a:t>○審議会　</a:t>
                      </a:r>
                      <a:r>
                        <a:rPr kumimoji="1" lang="ja-JP" altLang="en-US" sz="1100" baseline="0" dirty="0" smtClean="0">
                          <a:latin typeface="+mn-ea"/>
                          <a:ea typeface="+mn-ea"/>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［都市計画審議会、社会福祉審議会など］</a:t>
                      </a:r>
                    </a:p>
                    <a:p>
                      <a:r>
                        <a:rPr kumimoji="1" lang="ja-JP" altLang="en-US" sz="1100" dirty="0" smtClean="0">
                          <a:latin typeface="+mn-ea"/>
                          <a:ea typeface="+mn-ea"/>
                        </a:rPr>
                        <a:t>○統計調査</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［国勢調査等基幹統計調査など］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n-ea"/>
                          <a:ea typeface="+mn-ea"/>
                        </a:rPr>
                        <a:t>○表彰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［市民表彰など］</a:t>
                      </a:r>
                    </a:p>
                    <a:p>
                      <a:r>
                        <a:rPr kumimoji="1" lang="ja-JP" altLang="en-US" sz="1100" dirty="0" smtClean="0">
                          <a:latin typeface="+mn-ea"/>
                          <a:ea typeface="+mn-ea"/>
                        </a:rPr>
                        <a:t>○対外調整</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［国庫補助申請、他の自治体との連携など］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T w="12700" cap="flat" cmpd="sng" algn="ctr">
                      <a:solidFill>
                        <a:schemeClr val="tx1"/>
                      </a:solidFill>
                      <a:prstDash val="sysDot"/>
                      <a:round/>
                      <a:headEnd type="none" w="med" len="med"/>
                      <a:tailEnd type="none" w="med" len="med"/>
                    </a:lnT>
                  </a:tcPr>
                </a:tc>
              </a:tr>
              <a:tr h="754676">
                <a:tc rowSpan="2">
                  <a:txBody>
                    <a:bodyPr/>
                    <a:lstStyle/>
                    <a:p>
                      <a:r>
                        <a:rPr kumimoji="1" lang="ja-JP" altLang="en-US" sz="1300" b="1" dirty="0" smtClean="0">
                          <a:latin typeface="+mn-ea"/>
                          <a:ea typeface="+mn-ea"/>
                        </a:rPr>
                        <a:t>全市域的な事務</a:t>
                      </a:r>
                      <a:endParaRPr kumimoji="1" lang="ja-JP" altLang="en-US" sz="1300" b="1" dirty="0">
                        <a:latin typeface="+mn-ea"/>
                        <a:ea typeface="+mn-ea"/>
                      </a:endParaRPr>
                    </a:p>
                  </a:txBody>
                  <a:tcPr marL="51435" marR="51435" marT="60960" marB="60960" anchor="ctr">
                    <a:solidFill>
                      <a:schemeClr val="accent6">
                        <a:lumMod val="40000"/>
                        <a:lumOff val="60000"/>
                      </a:schemeClr>
                    </a:solidFill>
                  </a:tcPr>
                </a:tc>
                <a:tc>
                  <a:txBody>
                    <a:bodyPr/>
                    <a:lstStyle/>
                    <a:p>
                      <a:r>
                        <a:rPr kumimoji="1" lang="ja-JP" altLang="en-US" sz="1200" dirty="0" smtClean="0">
                          <a:latin typeface="+mn-ea"/>
                          <a:ea typeface="+mn-ea"/>
                        </a:rPr>
                        <a:t>市域全体の観点から実施すべき事務</a:t>
                      </a:r>
                      <a:endParaRPr kumimoji="1" lang="ja-JP" altLang="en-US" sz="12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c>
                  <a:txBody>
                    <a:bodyPr/>
                    <a:lstStyle/>
                    <a:p>
                      <a:r>
                        <a:rPr kumimoji="1" lang="ja-JP" altLang="en-US" sz="1100" dirty="0" smtClean="0">
                          <a:latin typeface="+mn-ea"/>
                          <a:ea typeface="+mn-ea"/>
                        </a:rPr>
                        <a:t>成長戦略、成長分野企業支援、広域的なまちづくり、広域的な交通基盤整備、港湾、水道、下水道、</a:t>
                      </a:r>
                      <a:r>
                        <a:rPr kumimoji="1" lang="zh-CN" altLang="en-US" sz="1100" dirty="0" smtClean="0">
                          <a:latin typeface="ＭＳ Ｐゴシック" panose="020B0600070205080204" pitchFamily="50" charset="-128"/>
                          <a:ea typeface="ＭＳ Ｐゴシック" panose="020B0600070205080204" pitchFamily="50" charset="-128"/>
                        </a:rPr>
                        <a:t>消防</a:t>
                      </a:r>
                      <a:endParaRPr kumimoji="1" lang="ja-JP" altLang="en-US" sz="1100" dirty="0" smtClean="0">
                        <a:latin typeface="ＭＳ Ｐゴシック" panose="020B0600070205080204" pitchFamily="50" charset="-128"/>
                        <a:ea typeface="ＭＳ Ｐゴシック" panose="020B0600070205080204" pitchFamily="50" charset="-128"/>
                      </a:endParaRPr>
                    </a:p>
                  </a:txBody>
                  <a:tcPr marL="68580" marR="68580" marT="60960" marB="60960" anchor="ctr">
                    <a:lnB w="12700" cap="flat" cmpd="sng" algn="ctr">
                      <a:solidFill>
                        <a:schemeClr val="tx1"/>
                      </a:solidFill>
                      <a:prstDash val="sysDot"/>
                      <a:round/>
                      <a:headEnd type="none" w="med" len="med"/>
                      <a:tailEnd type="none" w="med" len="med"/>
                    </a:lnB>
                  </a:tcPr>
                </a:tc>
              </a:tr>
              <a:tr h="754676">
                <a:tc vMerge="1">
                  <a:txBody>
                    <a:bodyPr/>
                    <a:lstStyle/>
                    <a:p>
                      <a:endParaRPr kumimoji="1" lang="ja-JP" altLang="en-US" sz="1200" dirty="0">
                        <a:latin typeface="+mn-ea"/>
                        <a:ea typeface="+mn-ea"/>
                      </a:endParaRPr>
                    </a:p>
                  </a:txBody>
                  <a:tcPr anchor="ctr"/>
                </a:tc>
                <a:tc>
                  <a:txBody>
                    <a:bodyPr/>
                    <a:lstStyle/>
                    <a:p>
                      <a:r>
                        <a:rPr kumimoji="1" lang="ja-JP" altLang="en-US" sz="1200" dirty="0" smtClean="0">
                          <a:latin typeface="+mn-ea"/>
                          <a:ea typeface="+mn-ea"/>
                        </a:rPr>
                        <a:t>一つの総合区では完結しない事務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tcPr>
                </a:tc>
                <a:tc>
                  <a:txBody>
                    <a:bodyPr/>
                    <a:lstStyle/>
                    <a:p>
                      <a:r>
                        <a:rPr kumimoji="1" lang="ja-JP" altLang="en-US" sz="1100" dirty="0" smtClean="0">
                          <a:latin typeface="+mn-ea"/>
                          <a:ea typeface="+mn-ea"/>
                        </a:rPr>
                        <a:t>○事業許可、法人認可（一の総合区の区域を越えるもの）</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［廃棄物収集運搬業許可、社会福祉法人の認可、ＮＰＯ法人認定・認証など］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T w="12700" cap="flat" cmpd="sng" algn="ctr">
                      <a:solidFill>
                        <a:schemeClr val="tx1"/>
                      </a:solidFill>
                      <a:prstDash val="sysDot"/>
                      <a:round/>
                      <a:headEnd type="none" w="med" len="med"/>
                      <a:tailEnd type="none" w="med" len="med"/>
                    </a:lnT>
                  </a:tcPr>
                </a:tc>
              </a:tr>
              <a:tr h="934392">
                <a:tc rowSpan="2">
                  <a:txBody>
                    <a:bodyPr/>
                    <a:lstStyle/>
                    <a:p>
                      <a:r>
                        <a:rPr lang="ja-JP" altLang="en-US" sz="1300" b="1" dirty="0" smtClean="0">
                          <a:latin typeface="+mn-ea"/>
                          <a:ea typeface="+mn-ea"/>
                        </a:rPr>
                        <a:t>市域の統一性・一体性が求められる事務</a:t>
                      </a:r>
                      <a:endParaRPr kumimoji="1" lang="ja-JP" altLang="en-US" sz="1300" b="1" dirty="0">
                        <a:latin typeface="+mn-ea"/>
                        <a:ea typeface="+mn-ea"/>
                      </a:endParaRPr>
                    </a:p>
                  </a:txBody>
                  <a:tcPr marL="51435" marR="51435" marT="60960" marB="60960" anchor="ctr">
                    <a:solidFill>
                      <a:schemeClr val="accent6">
                        <a:lumMod val="40000"/>
                        <a:lumOff val="60000"/>
                      </a:schemeClr>
                    </a:solidFill>
                  </a:tcPr>
                </a:tc>
                <a:tc>
                  <a:txBody>
                    <a:bodyPr/>
                    <a:lstStyle/>
                    <a:p>
                      <a:r>
                        <a:rPr kumimoji="1" lang="ja-JP" altLang="en-US" sz="1200" dirty="0" smtClean="0">
                          <a:latin typeface="+mn-ea"/>
                          <a:ea typeface="+mn-ea"/>
                        </a:rPr>
                        <a:t>住民の平等取扱いの原則等から一体的に処理すべき事務</a:t>
                      </a:r>
                      <a:endParaRPr kumimoji="1" lang="ja-JP" altLang="en-US" sz="1200" dirty="0">
                        <a:latin typeface="+mn-ea"/>
                        <a:ea typeface="+mn-ea"/>
                      </a:endParaRPr>
                    </a:p>
                  </a:txBody>
                  <a:tcPr marL="68580" marR="68580" marT="60960" marB="60960" anchor="ctr">
                    <a:lnB w="12700" cap="flat" cmpd="sng" algn="ctr">
                      <a:solidFill>
                        <a:schemeClr val="tx1"/>
                      </a:solidFill>
                      <a:prstDash val="sysDot"/>
                      <a:round/>
                      <a:headEnd type="none" w="med" len="med"/>
                      <a:tailEnd type="none" w="med" len="med"/>
                    </a:lnB>
                  </a:tcPr>
                </a:tc>
                <a:tc>
                  <a:txBody>
                    <a:bodyPr/>
                    <a:lstStyle/>
                    <a:p>
                      <a:r>
                        <a:rPr kumimoji="1" lang="ja-JP" altLang="en-US" sz="1100" dirty="0" smtClean="0">
                          <a:latin typeface="+mn-ea"/>
                          <a:ea typeface="+mn-ea"/>
                        </a:rPr>
                        <a:t>○保険</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［国民健康保険会計、介護保険会計の運営など］</a:t>
                      </a:r>
                    </a:p>
                    <a:p>
                      <a:r>
                        <a:rPr kumimoji="1" lang="ja-JP" altLang="en-US" sz="1100" dirty="0" smtClean="0">
                          <a:latin typeface="+mn-ea"/>
                          <a:ea typeface="+mn-ea"/>
                        </a:rPr>
                        <a:t>○個人給付・助成金・補助制度</a:t>
                      </a:r>
                      <a:endParaRPr kumimoji="1" lang="en-US" altLang="ja-JP" sz="1100" dirty="0" smtClean="0">
                        <a:latin typeface="+mn-ea"/>
                        <a:ea typeface="+mn-ea"/>
                      </a:endParaRPr>
                    </a:p>
                    <a:p>
                      <a:r>
                        <a:rPr kumimoji="1" lang="en-US" altLang="ja-JP" sz="1100" dirty="0" smtClean="0">
                          <a:latin typeface="+mn-ea"/>
                          <a:ea typeface="+mn-ea"/>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［医療費助成、敬老優待乗車証、児童手当など］</a:t>
                      </a:r>
                    </a:p>
                    <a:p>
                      <a:r>
                        <a:rPr kumimoji="1" lang="ja-JP" altLang="en-US" sz="1100" dirty="0" smtClean="0">
                          <a:latin typeface="+mn-ea"/>
                          <a:ea typeface="+mn-ea"/>
                        </a:rPr>
                        <a:t>○許認可の審査基準等</a:t>
                      </a:r>
                      <a:endParaRPr kumimoji="1" lang="en-US" altLang="ja-JP" sz="1100" dirty="0" smtClean="0">
                        <a:latin typeface="+mn-ea"/>
                        <a:ea typeface="+mn-ea"/>
                      </a:endParaRPr>
                    </a:p>
                    <a:p>
                      <a:r>
                        <a:rPr kumimoji="1" lang="en-US" altLang="ja-JP" sz="1100" dirty="0" smtClean="0">
                          <a:latin typeface="+mn-ea"/>
                          <a:ea typeface="+mn-ea"/>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［児童福祉施設認可基準、環境衛生施設許可基準など］</a:t>
                      </a:r>
                    </a:p>
                  </a:txBody>
                  <a:tcPr marL="68580" marR="68580" marT="60960" marB="60960" anchor="ctr">
                    <a:lnB w="12700" cap="flat" cmpd="sng" algn="ctr">
                      <a:solidFill>
                        <a:schemeClr val="tx1"/>
                      </a:solidFill>
                      <a:prstDash val="sysDot"/>
                      <a:round/>
                      <a:headEnd type="none" w="med" len="med"/>
                      <a:tailEnd type="none" w="med" len="med"/>
                    </a:lnB>
                  </a:tcPr>
                </a:tc>
              </a:tr>
              <a:tr h="1979325">
                <a:tc vMerge="1">
                  <a:txBody>
                    <a:bodyPr/>
                    <a:lstStyle/>
                    <a:p>
                      <a:endParaRPr kumimoji="1" lang="ja-JP" altLang="en-US" sz="1200" b="1" dirty="0">
                        <a:latin typeface="+mn-ea"/>
                        <a:ea typeface="+mn-ea"/>
                      </a:endParaRPr>
                    </a:p>
                  </a:txBody>
                  <a:tcPr anchor="ctr"/>
                </a:tc>
                <a:tc>
                  <a:txBody>
                    <a:bodyPr/>
                    <a:lstStyle/>
                    <a:p>
                      <a:r>
                        <a:rPr kumimoji="1" lang="ja-JP" altLang="en-US" sz="1200" dirty="0" smtClean="0">
                          <a:latin typeface="+mn-ea"/>
                          <a:ea typeface="+mn-ea"/>
                        </a:rPr>
                        <a:t>事務の性質上一体的に処理すべき事務</a:t>
                      </a:r>
                      <a:endParaRPr kumimoji="1" lang="ja-JP" altLang="en-US" sz="1200" dirty="0">
                        <a:latin typeface="+mn-ea"/>
                        <a:ea typeface="+mn-ea"/>
                      </a:endParaRPr>
                    </a:p>
                  </a:txBody>
                  <a:tcPr marL="68580" marR="68580" marT="60960" marB="60960" anchor="ctr">
                    <a:lnT w="12700" cap="flat" cmpd="sng" algn="ctr">
                      <a:solidFill>
                        <a:schemeClr val="tx1"/>
                      </a:solidFill>
                      <a:prstDash val="sysDot"/>
                      <a:round/>
                      <a:headEnd type="none" w="med" len="med"/>
                      <a:tailEnd type="none" w="med" len="med"/>
                    </a:lnT>
                  </a:tcPr>
                </a:tc>
                <a:tc>
                  <a:txBody>
                    <a:bodyPr/>
                    <a:lstStyle/>
                    <a:p>
                      <a:r>
                        <a:rPr kumimoji="1" lang="ja-JP" altLang="en-US" sz="1100" dirty="0" smtClean="0">
                          <a:latin typeface="+mn-ea"/>
                          <a:ea typeface="+mn-ea"/>
                        </a:rPr>
                        <a:t>○市として特別会計等を設けて実施する事務</a:t>
                      </a:r>
                    </a:p>
                    <a:p>
                      <a:r>
                        <a:rPr kumimoji="1" lang="ja-JP" altLang="en-US" sz="1100" dirty="0" smtClean="0">
                          <a:latin typeface="+mn-ea"/>
                          <a:ea typeface="+mn-ea"/>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母子父子寡婦</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福祉資金貸付、港営会計の事務など］</a:t>
                      </a:r>
                    </a:p>
                    <a:p>
                      <a:r>
                        <a:rPr kumimoji="1" lang="ja-JP" altLang="en-US" sz="1100" dirty="0" smtClean="0">
                          <a:latin typeface="+mn-ea"/>
                          <a:ea typeface="+mn-ea"/>
                        </a:rPr>
                        <a:t>○市内に一か所又は数か所しかない施設及び市外施設の管理</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［愛光会館、</a:t>
                      </a:r>
                      <a:r>
                        <a:rPr kumimoji="1"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者スポーツセンター、南港中央野球場など］</a:t>
                      </a:r>
                    </a:p>
                    <a:p>
                      <a:r>
                        <a:rPr kumimoji="1" lang="ja-JP" altLang="en-US" sz="1100" dirty="0" smtClean="0">
                          <a:latin typeface="+mn-ea"/>
                          <a:ea typeface="+mn-ea"/>
                        </a:rPr>
                        <a:t>○緊急通報窓口等</a:t>
                      </a:r>
                      <a:endParaRPr kumimoji="1" lang="en-US" altLang="ja-JP" sz="1100" dirty="0" smtClean="0">
                        <a:latin typeface="+mn-ea"/>
                        <a:ea typeface="+mn-ea"/>
                      </a:endParaRPr>
                    </a:p>
                    <a:p>
                      <a:r>
                        <a:rPr kumimoji="1" lang="en-US" altLang="ja-JP" sz="1100" dirty="0" smtClean="0">
                          <a:latin typeface="+mn-ea"/>
                          <a:ea typeface="+mn-ea"/>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［休日・夜間サポートライン（障がい者・高齢者）など］</a:t>
                      </a:r>
                    </a:p>
                    <a:p>
                      <a:r>
                        <a:rPr kumimoji="1" lang="ja-JP" altLang="en-US" sz="1100" dirty="0" smtClean="0">
                          <a:latin typeface="+mn-ea"/>
                          <a:ea typeface="+mn-ea"/>
                        </a:rPr>
                        <a:t>○既に制度が廃止され経過措置で実施している事務や債権管理</a:t>
                      </a:r>
                    </a:p>
                    <a:p>
                      <a:r>
                        <a:rPr kumimoji="1" lang="ja-JP" altLang="en-US" sz="1100" dirty="0" smtClean="0">
                          <a:latin typeface="+mn-ea"/>
                          <a:ea typeface="+mn-ea"/>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［新婚世帯向け家賃補助、高齢者住宅整備資金貸付など］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60960" marB="60960" anchor="ctr">
                    <a:lnT w="12700" cap="flat" cmpd="sng" algn="ctr">
                      <a:solidFill>
                        <a:schemeClr val="tx1"/>
                      </a:solidFill>
                      <a:prstDash val="sysDot"/>
                      <a:round/>
                      <a:headEnd type="none" w="med" len="med"/>
                      <a:tailEnd type="none" w="med" len="med"/>
                    </a:lnT>
                  </a:tcPr>
                </a:tc>
              </a:tr>
            </a:tbl>
          </a:graphicData>
        </a:graphic>
      </p:graphicFrame>
      <p:sp>
        <p:nvSpPr>
          <p:cNvPr id="5" name="テキスト ボックス 4"/>
          <p:cNvSpPr txBox="1"/>
          <p:nvPr/>
        </p:nvSpPr>
        <p:spPr>
          <a:xfrm>
            <a:off x="-1" y="1300786"/>
            <a:ext cx="3068961" cy="307777"/>
          </a:xfrm>
          <a:prstGeom prst="rect">
            <a:avLst/>
          </a:prstGeom>
          <a:noFill/>
        </p:spPr>
        <p:txBody>
          <a:bodyPr wrap="square" rtlCol="0">
            <a:spAutoFit/>
          </a:bodyPr>
          <a:lstStyle/>
          <a:p>
            <a:r>
              <a:rPr lang="en-US" altLang="ja-JP" sz="1400" b="1" dirty="0" smtClean="0">
                <a:latin typeface="ＭＳ ゴシック" panose="020B0609070205080204" pitchFamily="49" charset="-128"/>
                <a:ea typeface="ＭＳ ゴシック" panose="020B0609070205080204" pitchFamily="49" charset="-128"/>
              </a:rPr>
              <a:t>【</a:t>
            </a:r>
            <a:r>
              <a:rPr lang="ja-JP" altLang="en-US" sz="1400" b="1" dirty="0" smtClean="0">
                <a:latin typeface="ＭＳ ゴシック" panose="020B0609070205080204" pitchFamily="49" charset="-128"/>
                <a:ea typeface="ＭＳ ゴシック" panose="020B0609070205080204" pitchFamily="49" charset="-128"/>
              </a:rPr>
              <a:t>局で実施する事務の内容（例）</a:t>
            </a:r>
            <a:r>
              <a:rPr lang="en-US" altLang="ja-JP" sz="1400" b="1" dirty="0" smtClean="0">
                <a:latin typeface="ＭＳ ゴシック" panose="020B0609070205080204" pitchFamily="49" charset="-128"/>
                <a:ea typeface="ＭＳ ゴシック" panose="020B0609070205080204" pitchFamily="49" charset="-128"/>
              </a:rPr>
              <a:t>】</a:t>
            </a:r>
            <a:endParaRPr lang="en-US" altLang="ja-JP" sz="1400" b="1"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2141" y="618414"/>
            <a:ext cx="6857293" cy="317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（参考）局の事務</a:t>
            </a:r>
            <a:endParaRPr lang="ja-JP" altLang="en-US" sz="1600" b="1" dirty="0">
              <a:solidFill>
                <a:schemeClr val="tx1"/>
              </a:solidFill>
              <a:latin typeface="ＭＳ Ｐゴシック" pitchFamily="50" charset="-128"/>
              <a:ea typeface="Meiryo UI" pitchFamily="50" charset="-128"/>
              <a:cs typeface="Meiryo UI" pitchFamily="50" charset="-128"/>
            </a:endParaRPr>
          </a:p>
        </p:txBody>
      </p:sp>
      <p:sp>
        <p:nvSpPr>
          <p:cNvPr id="8" name="テキスト ボックス 7"/>
          <p:cNvSpPr txBox="1"/>
          <p:nvPr/>
        </p:nvSpPr>
        <p:spPr>
          <a:xfrm>
            <a:off x="4594037" y="9517883"/>
            <a:ext cx="2283615" cy="253916"/>
          </a:xfrm>
          <a:prstGeom prst="rect">
            <a:avLst/>
          </a:prstGeom>
          <a:noFill/>
        </p:spPr>
        <p:txBody>
          <a:bodyPr wrap="square" rtlCol="0">
            <a:spAutoFit/>
          </a:bodyPr>
          <a:lstStyle/>
          <a:p>
            <a:r>
              <a:rPr kumimoji="1" lang="ja-JP" altLang="en-US" sz="1050" dirty="0" smtClean="0"/>
              <a:t>事務内容の詳細は</a:t>
            </a:r>
            <a:r>
              <a:rPr kumimoji="1" lang="en-US" altLang="ja-JP" sz="1050" dirty="0" smtClean="0"/>
              <a:t>P25</a:t>
            </a:r>
            <a:r>
              <a:rPr lang="ja-JP" altLang="en-US" sz="1050" dirty="0" smtClean="0"/>
              <a:t>～</a:t>
            </a:r>
            <a:r>
              <a:rPr lang="en-US" altLang="ja-JP" sz="1050" dirty="0" smtClean="0"/>
              <a:t>28</a:t>
            </a:r>
            <a:r>
              <a:rPr kumimoji="1" lang="ja-JP" altLang="en-US" sz="1050" dirty="0" smtClean="0"/>
              <a:t>を参照</a:t>
            </a:r>
            <a:endParaRPr kumimoji="1" lang="en-US" altLang="ja-JP" sz="1050" dirty="0" smtClean="0"/>
          </a:p>
        </p:txBody>
      </p:sp>
    </p:spTree>
    <p:extLst>
      <p:ext uri="{BB962C8B-B14F-4D97-AF65-F5344CB8AC3E}">
        <p14:creationId xmlns:p14="http://schemas.microsoft.com/office/powerpoint/2010/main" val="2454175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60585" y="1280506"/>
            <a:ext cx="6529036" cy="428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○分野別に代表的な事務を例に挙げ、全体の事務分担（案）のイメージをお示しています。</a:t>
            </a: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○総合区の事務レベル（Ａ案、Ｂ案、Ｃ案）ごとに、</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局</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の事務と</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総合区</a:t>
            </a:r>
            <a:r>
              <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の事務を次のようにお示してい</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ます。</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141" y="610308"/>
            <a:ext cx="6857293" cy="3515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（参考）局と総合区の事務の分担</a:t>
            </a:r>
            <a:endParaRPr lang="ja-JP" altLang="en-US" sz="1600" b="1" dirty="0">
              <a:solidFill>
                <a:schemeClr val="tx1"/>
              </a:solidFill>
              <a:latin typeface="ＭＳ Ｐゴシック" pitchFamily="50" charset="-128"/>
              <a:ea typeface="Meiryo UI" pitchFamily="50" charset="-128"/>
              <a:cs typeface="Meiryo UI" pitchFamily="50" charset="-128"/>
            </a:endParaRPr>
          </a:p>
        </p:txBody>
      </p:sp>
      <p:sp>
        <p:nvSpPr>
          <p:cNvPr id="6" name="正方形/長方形 5"/>
          <p:cNvSpPr/>
          <p:nvPr/>
        </p:nvSpPr>
        <p:spPr>
          <a:xfrm>
            <a:off x="44624" y="936080"/>
            <a:ext cx="3654406" cy="416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schemeClr val="tx1"/>
                </a:solidFill>
                <a:latin typeface="+mn-ea"/>
                <a:cs typeface="Meiryo UI" panose="020B0604030504040204" pitchFamily="50" charset="-128"/>
              </a:rPr>
              <a:t>＜</a:t>
            </a:r>
            <a:r>
              <a:rPr lang="ja-JP" altLang="en-US" sz="1400" b="1" dirty="0" smtClean="0">
                <a:solidFill>
                  <a:schemeClr val="tx1"/>
                </a:solidFill>
                <a:latin typeface="+mn-ea"/>
                <a:cs typeface="Meiryo UI" panose="020B0604030504040204" pitchFamily="50" charset="-128"/>
              </a:rPr>
              <a:t>表の見方</a:t>
            </a:r>
            <a:r>
              <a:rPr lang="ja-JP" altLang="en-US" sz="1400" b="1" dirty="0">
                <a:solidFill>
                  <a:schemeClr val="tx1"/>
                </a:solidFill>
                <a:latin typeface="+mn-ea"/>
                <a:cs typeface="Meiryo UI" panose="020B0604030504040204" pitchFamily="50" charset="-128"/>
              </a:rPr>
              <a:t>に</a:t>
            </a:r>
            <a:r>
              <a:rPr lang="ja-JP" altLang="en-US" sz="1400" b="1" dirty="0" smtClean="0">
                <a:solidFill>
                  <a:schemeClr val="tx1"/>
                </a:solidFill>
                <a:latin typeface="+mn-ea"/>
                <a:cs typeface="Meiryo UI" panose="020B0604030504040204" pitchFamily="50" charset="-128"/>
              </a:rPr>
              <a:t>ついて＞　（Ｐ</a:t>
            </a:r>
            <a:r>
              <a:rPr lang="en-US" altLang="ja-JP" sz="1400" b="1" dirty="0">
                <a:solidFill>
                  <a:schemeClr val="tx1"/>
                </a:solidFill>
                <a:latin typeface="+mn-ea"/>
                <a:cs typeface="Meiryo UI" panose="020B0604030504040204" pitchFamily="50" charset="-128"/>
              </a:rPr>
              <a:t>2</a:t>
            </a:r>
            <a:r>
              <a:rPr lang="en-US" altLang="ja-JP" sz="1400" b="1" dirty="0" smtClean="0">
                <a:solidFill>
                  <a:schemeClr val="tx1"/>
                </a:solidFill>
                <a:latin typeface="+mn-ea"/>
                <a:cs typeface="Meiryo UI" panose="020B0604030504040204" pitchFamily="50" charset="-128"/>
              </a:rPr>
              <a:t>5</a:t>
            </a:r>
            <a:r>
              <a:rPr lang="ja-JP" altLang="en-US" sz="1400" b="1" dirty="0" smtClean="0">
                <a:solidFill>
                  <a:schemeClr val="tx1"/>
                </a:solidFill>
                <a:latin typeface="+mn-ea"/>
                <a:cs typeface="Meiryo UI" panose="020B0604030504040204" pitchFamily="50" charset="-128"/>
              </a:rPr>
              <a:t>～</a:t>
            </a:r>
            <a:r>
              <a:rPr lang="en-US" altLang="ja-JP" sz="1400" b="1" dirty="0">
                <a:solidFill>
                  <a:schemeClr val="tx1"/>
                </a:solidFill>
                <a:latin typeface="+mn-ea"/>
                <a:cs typeface="Meiryo UI" panose="020B0604030504040204" pitchFamily="50" charset="-128"/>
              </a:rPr>
              <a:t>2</a:t>
            </a:r>
            <a:r>
              <a:rPr lang="en-US" altLang="ja-JP" sz="1400" b="1" dirty="0" smtClean="0">
                <a:solidFill>
                  <a:schemeClr val="tx1"/>
                </a:solidFill>
                <a:latin typeface="+mn-ea"/>
                <a:cs typeface="Meiryo UI" panose="020B0604030504040204" pitchFamily="50" charset="-128"/>
              </a:rPr>
              <a:t>8</a:t>
            </a:r>
            <a:r>
              <a:rPr lang="ja-JP" altLang="en-US" sz="1400" b="1" dirty="0" smtClean="0">
                <a:solidFill>
                  <a:schemeClr val="tx1"/>
                </a:solidFill>
                <a:latin typeface="+mn-ea"/>
                <a:cs typeface="Meiryo UI" panose="020B0604030504040204" pitchFamily="50" charset="-128"/>
              </a:rPr>
              <a:t>）</a:t>
            </a:r>
            <a:r>
              <a:rPr lang="ja-JP" altLang="en-US" sz="16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p>
        </p:txBody>
      </p:sp>
      <p:graphicFrame>
        <p:nvGraphicFramePr>
          <p:cNvPr id="7" name="表 6"/>
          <p:cNvGraphicFramePr>
            <a:graphicFrameLocks noGrp="1"/>
          </p:cNvGraphicFramePr>
          <p:nvPr>
            <p:extLst>
              <p:ext uri="{D42A27DB-BD31-4B8C-83A1-F6EECF244321}">
                <p14:modId xmlns:p14="http://schemas.microsoft.com/office/powerpoint/2010/main" val="3519401479"/>
              </p:ext>
            </p:extLst>
          </p:nvPr>
        </p:nvGraphicFramePr>
        <p:xfrm>
          <a:off x="112736" y="4392464"/>
          <a:ext cx="6624736" cy="5286300"/>
        </p:xfrm>
        <a:graphic>
          <a:graphicData uri="http://schemas.openxmlformats.org/drawingml/2006/table">
            <a:tbl>
              <a:tblPr firstRow="1" bandRow="1">
                <a:tableStyleId>{5C22544A-7EE6-4342-B048-85BDC9FD1C3A}</a:tableStyleId>
              </a:tblPr>
              <a:tblGrid>
                <a:gridCol w="268830"/>
                <a:gridCol w="268830"/>
                <a:gridCol w="268830"/>
                <a:gridCol w="2909123"/>
                <a:gridCol w="2909123"/>
              </a:tblGrid>
              <a:tr h="455938">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１　こども</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２　福祉</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81342">
                <a:tc rowSpan="3">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rPr>
                        <a:t>こども・</a:t>
                      </a:r>
                      <a:r>
                        <a:rPr kumimoji="1" lang="ja-JP" altLang="en-US" sz="1050" dirty="0" smtClean="0"/>
                        <a:t>子育て支援計画</a:t>
                      </a:r>
                      <a:endParaRPr kumimoji="1" lang="en-US" altLang="ja-JP" sz="1050" dirty="0" smtClean="0"/>
                    </a:p>
                    <a:p>
                      <a:r>
                        <a:rPr kumimoji="1" lang="ja-JP" altLang="en-US" sz="1050" dirty="0" smtClean="0"/>
                        <a:t>市立児童養護施設等の運営</a:t>
                      </a:r>
                      <a:endParaRPr kumimoji="1" lang="en-US" altLang="ja-JP" sz="1050" dirty="0" smtClean="0"/>
                    </a:p>
                    <a:p>
                      <a:r>
                        <a:rPr kumimoji="1" lang="ja-JP" altLang="en-US" sz="1050" dirty="0" smtClean="0"/>
                        <a:t>市立青少年施設の運営</a:t>
                      </a:r>
                      <a:endParaRPr kumimoji="1" lang="en-US" altLang="ja-JP" sz="1050" dirty="0" smtClean="0"/>
                    </a:p>
                    <a:p>
                      <a:r>
                        <a:rPr kumimoji="1" lang="ja-JP" altLang="en-US" sz="1050" dirty="0" smtClean="0"/>
                        <a:t>母子父子寡婦</a:t>
                      </a:r>
                      <a:r>
                        <a:rPr kumimoji="1" lang="ja-JP" altLang="en-US" sz="1050" dirty="0" smtClean="0">
                          <a:solidFill>
                            <a:schemeClr val="tx1"/>
                          </a:solidFill>
                        </a:rPr>
                        <a:t>福祉貸付資金</a:t>
                      </a:r>
                      <a:r>
                        <a:rPr kumimoji="1" lang="ja-JP" altLang="en-US" sz="1050" dirty="0" smtClean="0"/>
                        <a:t>会計の管理</a:t>
                      </a:r>
                      <a:endParaRPr kumimoji="1" lang="en-US" altLang="ja-JP" sz="1050" dirty="0" smtClean="0"/>
                    </a:p>
                    <a:p>
                      <a:r>
                        <a:rPr kumimoji="1" lang="ja-JP" altLang="en-US" sz="1050" spc="-150" dirty="0" smtClean="0"/>
                        <a:t>児童手当（制度管理）、こども医療費助成（基準制定）</a:t>
                      </a:r>
                      <a:endParaRPr kumimoji="1" lang="en-US" altLang="ja-JP" sz="1050" spc="-150" dirty="0" smtClean="0"/>
                    </a:p>
                    <a:p>
                      <a:r>
                        <a:rPr kumimoji="1" lang="ja-JP" altLang="en-US" sz="1050" dirty="0" smtClean="0">
                          <a:solidFill>
                            <a:schemeClr val="tx1"/>
                          </a:solidFill>
                        </a:rPr>
                        <a:t>青少年の健全育成（審議会の運営等）</a:t>
                      </a:r>
                      <a:endParaRPr kumimoji="1" lang="en-US" altLang="ja-JP" sz="1050" dirty="0" smtClean="0">
                        <a:solidFill>
                          <a:schemeClr val="tx1"/>
                        </a:solidFill>
                      </a:endParaRPr>
                    </a:p>
                    <a:p>
                      <a:r>
                        <a:rPr kumimoji="1" lang="ja-JP" altLang="en-US" sz="1050" dirty="0" smtClean="0">
                          <a:solidFill>
                            <a:schemeClr val="tx1"/>
                          </a:solidFill>
                        </a:rPr>
                        <a:t>教育相談（電話等）</a:t>
                      </a: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r>
                        <a:rPr kumimoji="1" lang="ja-JP" altLang="en-US" sz="1050" dirty="0" smtClean="0"/>
                        <a:t>社会福祉法人の認可等</a:t>
                      </a:r>
                      <a:endParaRPr kumimoji="1" lang="en-US" altLang="ja-JP" sz="1050" dirty="0" smtClean="0"/>
                    </a:p>
                    <a:p>
                      <a:r>
                        <a:rPr kumimoji="1" lang="ja-JP" altLang="en-US" sz="1050" dirty="0" smtClean="0"/>
                        <a:t>市立</a:t>
                      </a:r>
                      <a:r>
                        <a:rPr kumimoji="1" lang="ja-JP" altLang="en-US" sz="1050" dirty="0" err="1" smtClean="0">
                          <a:solidFill>
                            <a:schemeClr val="tx1"/>
                          </a:solidFill>
                        </a:rPr>
                        <a:t>障がい</a:t>
                      </a:r>
                      <a:r>
                        <a:rPr kumimoji="1" lang="ja-JP" altLang="en-US" sz="1050" dirty="0" smtClean="0">
                          <a:solidFill>
                            <a:schemeClr val="tx1"/>
                          </a:solidFill>
                        </a:rPr>
                        <a:t>者施設</a:t>
                      </a:r>
                      <a:r>
                        <a:rPr kumimoji="1" lang="ja-JP" altLang="en-US" sz="1050" dirty="0" smtClean="0"/>
                        <a:t>等の運営</a:t>
                      </a:r>
                      <a:endParaRPr kumimoji="1" lang="en-US" altLang="ja-JP" sz="1050" dirty="0" smtClean="0"/>
                    </a:p>
                    <a:p>
                      <a:r>
                        <a:rPr kumimoji="1" lang="ja-JP" altLang="en-US" sz="1050" dirty="0" smtClean="0"/>
                        <a:t>国民健康保険、介護保険（制度・会計の管理）</a:t>
                      </a:r>
                      <a:endParaRPr kumimoji="1" lang="en-US" altLang="ja-JP" sz="1050" dirty="0" smtClean="0"/>
                    </a:p>
                    <a:p>
                      <a:r>
                        <a:rPr kumimoji="1" lang="ja-JP" altLang="en-US" sz="1050" dirty="0" smtClean="0"/>
                        <a:t>国民年金（制度管理）</a:t>
                      </a:r>
                      <a:endParaRPr kumimoji="1" lang="en-US" altLang="ja-JP" sz="1050" dirty="0" smtClean="0"/>
                    </a:p>
                    <a:p>
                      <a:r>
                        <a:rPr kumimoji="1" lang="ja-JP" altLang="en-US" sz="1050" dirty="0" smtClean="0"/>
                        <a:t>ホームレス対策・あい</a:t>
                      </a:r>
                      <a:r>
                        <a:rPr kumimoji="1" lang="ja-JP" altLang="en-US" sz="1050" dirty="0" err="1" smtClean="0"/>
                        <a:t>りん</a:t>
                      </a:r>
                      <a:r>
                        <a:rPr kumimoji="1" lang="ja-JP" altLang="en-US" sz="1050" dirty="0" smtClean="0"/>
                        <a:t>対策</a:t>
                      </a:r>
                      <a:endParaRPr kumimoji="1" lang="en-US" altLang="ja-JP" sz="1050" dirty="0" smtClean="0"/>
                    </a:p>
                    <a:p>
                      <a:r>
                        <a:rPr kumimoji="1" lang="ja-JP" altLang="en-US" sz="1050" spc="-150" dirty="0" err="1" smtClean="0"/>
                        <a:t>身体障がい</a:t>
                      </a:r>
                      <a:r>
                        <a:rPr kumimoji="1" lang="ja-JP" altLang="en-US" sz="1050" spc="-150" dirty="0" smtClean="0"/>
                        <a:t>者更生相談所・知的障がい者更生相談所</a:t>
                      </a:r>
                      <a:endParaRPr kumimoji="1" lang="en-US" altLang="ja-JP" sz="1050" spc="-1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t>発達障がい</a:t>
                      </a:r>
                      <a:r>
                        <a:rPr kumimoji="1" lang="ja-JP" altLang="en-US" sz="1050" dirty="0" smtClean="0"/>
                        <a:t>者支援</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1116261">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t>こども相談センター</a:t>
                      </a:r>
                      <a:endParaRPr kumimoji="1" lang="en-US" altLang="ja-JP" sz="1050" dirty="0" smtClean="0"/>
                    </a:p>
                    <a:p>
                      <a:r>
                        <a:rPr kumimoji="1" lang="ja-JP" altLang="en-US" sz="1050" dirty="0" smtClean="0"/>
                        <a:t>児童養護施設等の設置の認可・助成等</a:t>
                      </a:r>
                      <a:endParaRPr kumimoji="1" lang="en-US" altLang="ja-JP" sz="1050" dirty="0" smtClean="0"/>
                    </a:p>
                    <a:p>
                      <a:r>
                        <a:rPr kumimoji="1" lang="ja-JP" altLang="en-US" sz="1050" dirty="0" smtClean="0"/>
                        <a:t>児童養護施設等への措置費の支払い</a:t>
                      </a:r>
                      <a:endParaRPr kumimoji="1" lang="en-US" altLang="ja-JP" sz="1050" dirty="0" smtClean="0"/>
                    </a:p>
                    <a:p>
                      <a:r>
                        <a:rPr kumimoji="1" lang="ja-JP" altLang="en-US" sz="1050" dirty="0" smtClean="0"/>
                        <a:t>子どものショートステイ事業</a:t>
                      </a:r>
                      <a:endParaRPr kumimoji="1" lang="en-US" altLang="ja-JP" sz="1050" dirty="0" smtClean="0"/>
                    </a:p>
                    <a:p>
                      <a:r>
                        <a:rPr kumimoji="1" lang="ja-JP" altLang="en-US" sz="1050" dirty="0" smtClean="0"/>
                        <a:t>病児・病後児保育事業</a:t>
                      </a:r>
                      <a:endParaRPr kumimoji="1" lang="en-US" altLang="ja-JP" sz="1050" dirty="0" smtClean="0"/>
                    </a:p>
                    <a:p>
                      <a:r>
                        <a:rPr kumimoji="1" lang="ja-JP" altLang="en-US" sz="1050" dirty="0" smtClean="0"/>
                        <a:t>児童委員の指導監督・研修</a:t>
                      </a: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r>
                        <a:rPr kumimoji="1" lang="ja-JP" altLang="en-US" sz="1050" dirty="0" err="1" smtClean="0">
                          <a:solidFill>
                            <a:schemeClr val="tx1"/>
                          </a:solidFill>
                        </a:rPr>
                        <a:t>障がい</a:t>
                      </a:r>
                      <a:r>
                        <a:rPr kumimoji="1" lang="ja-JP" altLang="en-US" sz="1050" dirty="0" smtClean="0">
                          <a:solidFill>
                            <a:schemeClr val="tx1"/>
                          </a:solidFill>
                        </a:rPr>
                        <a:t>者施設等の設置の認可・助成等</a:t>
                      </a:r>
                      <a:endParaRPr kumimoji="1" lang="en-US" altLang="ja-JP" sz="1050" dirty="0" smtClean="0">
                        <a:solidFill>
                          <a:schemeClr val="tx1"/>
                        </a:solidFill>
                      </a:endParaRPr>
                    </a:p>
                    <a:p>
                      <a:r>
                        <a:rPr kumimoji="1" lang="ja-JP" altLang="en-US" sz="1050" dirty="0" err="1" smtClean="0">
                          <a:solidFill>
                            <a:schemeClr val="tx1"/>
                          </a:solidFill>
                        </a:rPr>
                        <a:t>身体障がい</a:t>
                      </a:r>
                      <a:r>
                        <a:rPr kumimoji="1" lang="ja-JP" altLang="en-US" sz="1050" dirty="0" smtClean="0">
                          <a:solidFill>
                            <a:schemeClr val="tx1"/>
                          </a:solidFill>
                        </a:rPr>
                        <a:t>者手帳の交付</a:t>
                      </a:r>
                      <a:endParaRPr kumimoji="1" lang="en-US" altLang="ja-JP" sz="1050" dirty="0" smtClean="0">
                        <a:solidFill>
                          <a:schemeClr val="tx1"/>
                        </a:solidFill>
                      </a:endParaRPr>
                    </a:p>
                    <a:p>
                      <a:r>
                        <a:rPr kumimoji="1" lang="ja-JP" altLang="en-US" sz="1050" dirty="0" smtClean="0">
                          <a:solidFill>
                            <a:schemeClr val="tx1"/>
                          </a:solidFill>
                        </a:rPr>
                        <a:t>療育手帳の交付</a:t>
                      </a:r>
                      <a:endParaRPr kumimoji="1" lang="en-US" altLang="ja-JP" sz="1050" dirty="0" smtClean="0">
                        <a:solidFill>
                          <a:schemeClr val="tx1"/>
                        </a:solidFill>
                      </a:endParaRPr>
                    </a:p>
                    <a:p>
                      <a:r>
                        <a:rPr kumimoji="1" lang="ja-JP" altLang="en-US" sz="1050" dirty="0" smtClean="0">
                          <a:solidFill>
                            <a:schemeClr val="tx1"/>
                          </a:solidFill>
                        </a:rPr>
                        <a:t>民生委員の指導監督・研修</a:t>
                      </a:r>
                      <a:endParaRPr kumimoji="1" lang="en-US" altLang="ja-JP" sz="1050" dirty="0" smtClean="0">
                        <a:solidFill>
                          <a:schemeClr val="tx1"/>
                        </a:solidFill>
                      </a:endParaRPr>
                    </a:p>
                    <a:p>
                      <a:r>
                        <a:rPr kumimoji="1" lang="ja-JP" altLang="en-US" sz="1050" dirty="0" smtClean="0">
                          <a:solidFill>
                            <a:schemeClr val="tx1"/>
                          </a:solidFill>
                        </a:rPr>
                        <a:t>市立介護老人保健施設の運営</a:t>
                      </a:r>
                    </a:p>
                    <a:p>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1116261">
                <a:tc vMerge="1">
                  <a:txBody>
                    <a:bodyPr/>
                    <a:lstStyle/>
                    <a:p>
                      <a:endParaRPr kumimoji="1" lang="ja-JP" altLang="en-US"/>
                    </a:p>
                  </a:txBody>
                  <a:tcPr/>
                </a:tc>
                <a:tc rowSpan="2">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dirty="0" smtClean="0"/>
                        <a:t>保育所の設置認可・助成等</a:t>
                      </a:r>
                      <a:endParaRPr kumimoji="1" lang="en-US" altLang="ja-JP" sz="1050" dirty="0" smtClean="0"/>
                    </a:p>
                    <a:p>
                      <a:r>
                        <a:rPr kumimoji="1" lang="ja-JP" altLang="en-US" sz="1050" spc="-150" dirty="0" smtClean="0"/>
                        <a:t>教育・保育施設等（保育所等）に係る給付費の支払い</a:t>
                      </a:r>
                      <a:endParaRPr kumimoji="1" lang="en-US" altLang="ja-JP" sz="1050" spc="-150" dirty="0" smtClean="0"/>
                    </a:p>
                    <a:p>
                      <a:r>
                        <a:rPr kumimoji="1" lang="ja-JP" altLang="en-US" sz="1050" dirty="0" smtClean="0"/>
                        <a:t>市立保育所の運営</a:t>
                      </a:r>
                      <a:endParaRPr kumimoji="1" lang="en-US" altLang="ja-JP" sz="1050" dirty="0" smtClean="0"/>
                    </a:p>
                    <a:p>
                      <a:r>
                        <a:rPr kumimoji="1" lang="ja-JP" altLang="en-US" sz="1050" dirty="0" smtClean="0"/>
                        <a:t>一時預かり事業</a:t>
                      </a:r>
                      <a:endParaRPr kumimoji="1" lang="en-US" altLang="ja-JP" sz="1050" dirty="0" smtClean="0"/>
                    </a:p>
                    <a:p>
                      <a:r>
                        <a:rPr kumimoji="1" lang="ja-JP" altLang="en-US" sz="1050" dirty="0" smtClean="0">
                          <a:solidFill>
                            <a:schemeClr val="tx1"/>
                          </a:solidFill>
                        </a:rPr>
                        <a:t>子ども・子育てプラザの運営</a:t>
                      </a:r>
                      <a:endParaRPr kumimoji="1" lang="en-US" altLang="ja-JP" sz="1050" dirty="0" smtClean="0">
                        <a:solidFill>
                          <a:schemeClr val="tx1"/>
                        </a:solidFill>
                      </a:endParaRPr>
                    </a:p>
                    <a:p>
                      <a:r>
                        <a:rPr kumimoji="1" lang="ja-JP" altLang="en-US" sz="1050" dirty="0" smtClean="0">
                          <a:solidFill>
                            <a:schemeClr val="tx1"/>
                          </a:solidFill>
                        </a:rPr>
                        <a:t>ひとり親家庭等の支援（日常生活支援事業等）</a:t>
                      </a: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r>
                        <a:rPr kumimoji="1" lang="ja-JP" altLang="en-US" sz="1050" dirty="0" smtClean="0"/>
                        <a:t>行旅病人・死亡人救護（予算管理等）</a:t>
                      </a:r>
                      <a:endParaRPr kumimoji="1" lang="en-US" altLang="ja-JP" sz="1050" dirty="0" smtClean="0"/>
                    </a:p>
                    <a:p>
                      <a:r>
                        <a:rPr kumimoji="1" lang="ja-JP" altLang="en-US" sz="1050" dirty="0" smtClean="0"/>
                        <a:t>生活保護（就労支援）</a:t>
                      </a:r>
                      <a:endParaRPr kumimoji="1" lang="en-US" altLang="ja-JP" sz="1050" dirty="0" smtClean="0"/>
                    </a:p>
                    <a:p>
                      <a:r>
                        <a:rPr kumimoji="1" lang="ja-JP" altLang="en-US" sz="1050" dirty="0" err="1" smtClean="0"/>
                        <a:t>障がい</a:t>
                      </a:r>
                      <a:r>
                        <a:rPr kumimoji="1" lang="ja-JP" altLang="en-US" sz="1050" dirty="0" smtClean="0"/>
                        <a:t>者施策（障がい者スポーツ振興事業等）</a:t>
                      </a:r>
                      <a:endParaRPr kumimoji="1" lang="en-US" altLang="ja-JP" sz="1050" dirty="0" smtClean="0"/>
                    </a:p>
                    <a:p>
                      <a:r>
                        <a:rPr kumimoji="1" lang="ja-JP" altLang="en-US" sz="1050" dirty="0" smtClean="0"/>
                        <a:t>高齢者施策（日常生活用具給付等事業等）</a:t>
                      </a:r>
                      <a:endParaRPr kumimoji="1" lang="en-US" altLang="ja-JP" sz="1050" dirty="0" smtClean="0"/>
                    </a:p>
                    <a:p>
                      <a:r>
                        <a:rPr kumimoji="1" lang="ja-JP" altLang="en-US" sz="1050" dirty="0" smtClean="0"/>
                        <a:t>老人福祉センター</a:t>
                      </a:r>
                      <a:r>
                        <a:rPr kumimoji="1" lang="ja-JP" altLang="en-US" sz="1050" dirty="0" smtClean="0">
                          <a:solidFill>
                            <a:schemeClr val="tx1"/>
                          </a:solidFill>
                        </a:rPr>
                        <a:t>の管理運営</a:t>
                      </a:r>
                      <a:endParaRPr kumimoji="1" lang="en-US" altLang="ja-JP" sz="1050" dirty="0" smtClean="0">
                        <a:solidFill>
                          <a:schemeClr val="tx1"/>
                        </a:solidFill>
                      </a:endParaRPr>
                    </a:p>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1316498">
                <a:tc>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pPr>
                        <a:lnSpc>
                          <a:spcPct val="100000"/>
                        </a:lnSpc>
                      </a:pPr>
                      <a:r>
                        <a:rPr kumimoji="1" lang="ja-JP" altLang="en-US" sz="1050" dirty="0" smtClean="0"/>
                        <a:t>児童いきいき放課後事業</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t>老人憩の</a:t>
                      </a:r>
                      <a:r>
                        <a:rPr kumimoji="1" lang="ja-JP" altLang="en-US" sz="1050" dirty="0" smtClean="0">
                          <a:solidFill>
                            <a:schemeClr val="tx1"/>
                          </a:solidFill>
                        </a:rPr>
                        <a:t>家の運営助成等</a:t>
                      </a:r>
                      <a:endParaRPr kumimoji="1" lang="en-US" altLang="ja-JP" sz="1050" dirty="0" smtClean="0">
                        <a:solidFill>
                          <a:schemeClr val="tx1"/>
                        </a:solidFill>
                      </a:endParaRPr>
                    </a:p>
                    <a:p>
                      <a:pPr>
                        <a:lnSpc>
                          <a:spcPct val="100000"/>
                        </a:lnSpc>
                      </a:pPr>
                      <a:endParaRPr kumimoji="1" lang="en-US" altLang="ja-JP" sz="1050" dirty="0" smtClean="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8" name="正方形/長方形 7"/>
          <p:cNvSpPr/>
          <p:nvPr/>
        </p:nvSpPr>
        <p:spPr>
          <a:xfrm>
            <a:off x="1020003" y="8587973"/>
            <a:ext cx="2646294" cy="1003159"/>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保育所</a:t>
            </a:r>
            <a:r>
              <a:rPr lang="ja-JP" altLang="en-US" sz="1050" dirty="0">
                <a:solidFill>
                  <a:schemeClr val="tx1"/>
                </a:solidFill>
              </a:rPr>
              <a:t>の入所決定・保育料の徴収</a:t>
            </a:r>
          </a:p>
          <a:p>
            <a:r>
              <a:rPr lang="ja-JP" altLang="en-US" sz="1050" dirty="0">
                <a:solidFill>
                  <a:schemeClr val="tx1"/>
                </a:solidFill>
              </a:rPr>
              <a:t>児童手当・こども医療費助成の申請受理・審査・支給</a:t>
            </a:r>
          </a:p>
          <a:p>
            <a:r>
              <a:rPr lang="ja-JP" altLang="en-US" sz="1050" dirty="0">
                <a:solidFill>
                  <a:schemeClr val="tx1"/>
                </a:solidFill>
              </a:rPr>
              <a:t>児童委員との連絡調整</a:t>
            </a:r>
          </a:p>
          <a:p>
            <a:r>
              <a:rPr lang="ja-JP" altLang="en-US" sz="1050" dirty="0">
                <a:solidFill>
                  <a:schemeClr val="tx1"/>
                </a:solidFill>
              </a:rPr>
              <a:t>母子父子寡婦福祉資金の貸付</a:t>
            </a:r>
          </a:p>
          <a:p>
            <a:r>
              <a:rPr lang="ja-JP" altLang="en-US" sz="1050" dirty="0">
                <a:solidFill>
                  <a:schemeClr val="tx1"/>
                </a:solidFill>
              </a:rPr>
              <a:t>青少年の健全育成</a:t>
            </a:r>
            <a:r>
              <a:rPr lang="ja-JP" altLang="en-US" sz="1050" spc="-150" dirty="0">
                <a:solidFill>
                  <a:schemeClr val="tx1"/>
                </a:solidFill>
              </a:rPr>
              <a:t>（青少年育成推進</a:t>
            </a:r>
            <a:r>
              <a:rPr lang="ja-JP" altLang="en-US" sz="1050" spc="-150" dirty="0" smtClean="0">
                <a:solidFill>
                  <a:schemeClr val="tx1"/>
                </a:solidFill>
              </a:rPr>
              <a:t>会議等）</a:t>
            </a:r>
            <a:endParaRPr lang="ja-JP" altLang="en-US" sz="1050" spc="-150"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346198624"/>
              </p:ext>
            </p:extLst>
          </p:nvPr>
        </p:nvGraphicFramePr>
        <p:xfrm>
          <a:off x="282441" y="1800176"/>
          <a:ext cx="6211005" cy="1892735"/>
        </p:xfrm>
        <a:graphic>
          <a:graphicData uri="http://schemas.openxmlformats.org/drawingml/2006/table">
            <a:tbl>
              <a:tblPr firstRow="1" bandRow="1">
                <a:tableStyleId>{5C22544A-7EE6-4342-B048-85BDC9FD1C3A}</a:tableStyleId>
              </a:tblPr>
              <a:tblGrid>
                <a:gridCol w="268830"/>
                <a:gridCol w="268830"/>
                <a:gridCol w="268830"/>
                <a:gridCol w="2909123"/>
                <a:gridCol w="1775312"/>
                <a:gridCol w="360040"/>
                <a:gridCol w="360040"/>
              </a:tblGrid>
              <a:tr h="153928">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4915">
                <a:tc rowSpan="3">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7686">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gridSpan="3">
                  <a:txBody>
                    <a:bodyPr/>
                    <a:lstStyle/>
                    <a:p>
                      <a:pPr>
                        <a:lnSpc>
                          <a:spcPct val="100000"/>
                        </a:lnSpc>
                      </a:pPr>
                      <a:r>
                        <a:rPr kumimoji="1" lang="ja-JP" altLang="en-US" sz="1050" dirty="0" smtClean="0">
                          <a:solidFill>
                            <a:schemeClr val="tx1"/>
                          </a:solidFill>
                        </a:rPr>
                        <a:t>Ｃ案における総合区の事務</a:t>
                      </a: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7686">
                <a:tc vMerge="1">
                  <a:txBody>
                    <a:bodyPr/>
                    <a:lstStyle/>
                    <a:p>
                      <a:endParaRPr kumimoji="1" lang="ja-JP" altLang="en-US"/>
                    </a:p>
                  </a:txBody>
                  <a:tcPr/>
                </a:tc>
                <a:tc rowSpan="2">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pPr>
                        <a:lnSpc>
                          <a:spcPct val="100000"/>
                        </a:lnSpc>
                      </a:pP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gridSpan="2">
                  <a:txBody>
                    <a:bodyPr/>
                    <a:lstStyle/>
                    <a:p>
                      <a:pPr>
                        <a:lnSpc>
                          <a:spcPct val="100000"/>
                        </a:lnSpc>
                      </a:pPr>
                      <a:r>
                        <a:rPr kumimoji="1" lang="ja-JP" altLang="en-US" sz="1050" dirty="0" smtClean="0"/>
                        <a:t>Ｂ</a:t>
                      </a:r>
                      <a:r>
                        <a:rPr kumimoji="1" lang="ja-JP" altLang="en-US" sz="1050" dirty="0" smtClean="0">
                          <a:solidFill>
                            <a:schemeClr val="tx1"/>
                          </a:solidFill>
                        </a:rPr>
                        <a:t>案における総合区の事務</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nSpc>
                          <a:spcPct val="100000"/>
                        </a:lnSpc>
                      </a:pP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ja-JP" altLang="en-US" sz="1050" dirty="0"/>
                    </a:p>
                  </a:txBody>
                  <a:tcPr marL="68580" marR="68580" marT="60960" marB="6096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3992">
                <a:tc>
                  <a:txBody>
                    <a:bodyPr/>
                    <a:lstStyle/>
                    <a:p>
                      <a:pPr algn="ctr">
                        <a:lnSpc>
                          <a:spcPct val="100000"/>
                        </a:lnSpc>
                      </a:pP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pPr>
                        <a:lnSpc>
                          <a:spcPct val="100000"/>
                        </a:lnSpc>
                      </a:pP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dk1"/>
                          </a:solidFill>
                        </a:rPr>
                        <a:t>Ａ</a:t>
                      </a:r>
                      <a:r>
                        <a:rPr kumimoji="1" lang="ja-JP" altLang="en-US" sz="1050" dirty="0" smtClean="0">
                          <a:solidFill>
                            <a:schemeClr val="tx1"/>
                          </a:solidFill>
                        </a:rPr>
                        <a:t>案における総合区の事務</a:t>
                      </a:r>
                      <a:endParaRPr kumimoji="1" lang="ja-JP" altLang="en-US" sz="1050" dirty="0" smtClean="0"/>
                    </a:p>
                    <a:p>
                      <a:pPr>
                        <a:lnSpc>
                          <a:spcPct val="100000"/>
                        </a:lnSpc>
                      </a:pPr>
                      <a:endParaRPr kumimoji="1" lang="en-US" altLang="ja-JP" sz="1050" dirty="0" smtClean="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en-US" altLang="ja-JP" sz="1050" dirty="0" smtClean="0">
                        <a:solidFill>
                          <a:schemeClr val="tx1"/>
                        </a:solidFill>
                      </a:endParaRPr>
                    </a:p>
                  </a:txBody>
                  <a:tcPr marL="68580" marR="68580" marT="60960" marB="60960">
                    <a:lnL w="28575" cap="flat" cmpd="sng" algn="ctr">
                      <a:solidFill>
                        <a:srgbClr val="00B05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kumimoji="1" lang="en-US" altLang="ja-JP" sz="1050" dirty="0" smtClean="0">
                        <a:solidFill>
                          <a:schemeClr val="tx1"/>
                        </a:solidFill>
                      </a:endParaRPr>
                    </a:p>
                  </a:txBody>
                  <a:tcPr marL="68580" marR="68580" marT="60960" marB="60960">
                    <a:lnL w="28575" cap="flat" cmpd="sng" algn="ctr">
                      <a:solidFill>
                        <a:srgbClr val="FFC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正方形/長方形 10"/>
          <p:cNvSpPr/>
          <p:nvPr/>
        </p:nvSpPr>
        <p:spPr>
          <a:xfrm>
            <a:off x="1171404" y="3154147"/>
            <a:ext cx="2754306" cy="432048"/>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点線</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枠内の</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事務は</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現在</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区役所及び保健福祉センターで実施している事務</a:t>
            </a:r>
          </a:p>
          <a:p>
            <a:endParaRPr lang="ja-JP" altLang="en-US" sz="1050" dirty="0">
              <a:solidFill>
                <a:schemeClr val="tx1"/>
              </a:solidFill>
            </a:endParaRPr>
          </a:p>
        </p:txBody>
      </p:sp>
      <p:sp>
        <p:nvSpPr>
          <p:cNvPr id="12" name="テキスト ボックス 11"/>
          <p:cNvSpPr txBox="1"/>
          <p:nvPr/>
        </p:nvSpPr>
        <p:spPr>
          <a:xfrm>
            <a:off x="3699030" y="1812914"/>
            <a:ext cx="3158969" cy="362473"/>
          </a:xfrm>
          <a:prstGeom prst="rect">
            <a:avLst/>
          </a:prstGeom>
          <a:noFill/>
          <a:ln>
            <a:noFill/>
            <a:prstDash val="dash"/>
          </a:ln>
        </p:spPr>
        <p:txBody>
          <a:bodyPr wrap="square">
            <a:normAutofit fontScale="92500" lnSpcReduction="20000"/>
          </a:bodyPr>
          <a:lstStyle/>
          <a:p>
            <a:pPr marL="273050">
              <a:defRPr/>
            </a:pPr>
            <a:r>
              <a:rPr lang="en-US" altLang="ja-JP" sz="1050" dirty="0" smtClean="0"/>
              <a:t>※</a:t>
            </a:r>
            <a:r>
              <a:rPr lang="ja-JP" altLang="en-US" sz="1050" dirty="0" smtClean="0"/>
              <a:t>事務事業は特別</a:t>
            </a:r>
            <a:r>
              <a:rPr lang="ja-JP" altLang="en-US" sz="1050" dirty="0"/>
              <a:t>区設置協定書の作成に</a:t>
            </a:r>
            <a:r>
              <a:rPr lang="ja-JP" altLang="en-US" sz="1050" dirty="0" smtClean="0"/>
              <a:t>用</a:t>
            </a:r>
            <a:r>
              <a:rPr lang="ja-JP" altLang="en-US" sz="1050" dirty="0"/>
              <a:t>いた</a:t>
            </a:r>
            <a:endParaRPr lang="en-US" altLang="ja-JP" sz="1050" dirty="0" smtClean="0"/>
          </a:p>
          <a:p>
            <a:pPr marL="273050">
              <a:defRPr/>
            </a:pPr>
            <a:r>
              <a:rPr lang="en-US" altLang="ja-JP" sz="1050" dirty="0"/>
              <a:t> </a:t>
            </a:r>
            <a:r>
              <a:rPr lang="en-US" altLang="ja-JP" sz="1050" dirty="0" smtClean="0"/>
              <a:t>    </a:t>
            </a:r>
            <a:r>
              <a:rPr lang="ja-JP" altLang="en-US" sz="1050" dirty="0" smtClean="0"/>
              <a:t>平成</a:t>
            </a:r>
            <a:r>
              <a:rPr lang="ja-JP" altLang="en-US" sz="1050" dirty="0"/>
              <a:t>２４年度時点のもの</a:t>
            </a:r>
            <a:r>
              <a:rPr lang="ja-JP" altLang="en-US" sz="1050" dirty="0" smtClean="0"/>
              <a:t>を暫定的</a:t>
            </a:r>
            <a:r>
              <a:rPr lang="ja-JP" altLang="en-US" sz="1050" dirty="0"/>
              <a:t>に</a:t>
            </a:r>
            <a:r>
              <a:rPr lang="ja-JP" altLang="en-US" sz="1050" dirty="0" smtClean="0"/>
              <a:t>使用</a:t>
            </a:r>
            <a:endParaRPr lang="en-US" altLang="ja-JP" sz="1050" dirty="0"/>
          </a:p>
        </p:txBody>
      </p:sp>
      <p:sp>
        <p:nvSpPr>
          <p:cNvPr id="13" name="正方形/長方形 12"/>
          <p:cNvSpPr/>
          <p:nvPr/>
        </p:nvSpPr>
        <p:spPr>
          <a:xfrm>
            <a:off x="3898736" y="8658630"/>
            <a:ext cx="2758101" cy="861844"/>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spc="-150" dirty="0" smtClean="0">
                <a:solidFill>
                  <a:schemeClr val="tx1"/>
                </a:solidFill>
              </a:rPr>
              <a:t>国民</a:t>
            </a:r>
            <a:r>
              <a:rPr lang="ja-JP" altLang="en-US" sz="1050" spc="-150" dirty="0">
                <a:solidFill>
                  <a:schemeClr val="tx1"/>
                </a:solidFill>
              </a:rPr>
              <a:t>健康保険・介護保険・国民年金の諸手続き</a:t>
            </a:r>
          </a:p>
          <a:p>
            <a:r>
              <a:rPr lang="ja-JP" altLang="en-US" sz="1050" dirty="0" err="1">
                <a:solidFill>
                  <a:schemeClr val="tx1"/>
                </a:solidFill>
              </a:rPr>
              <a:t>身体障がい</a:t>
            </a:r>
            <a:r>
              <a:rPr lang="ja-JP" altLang="en-US" sz="1050" dirty="0">
                <a:solidFill>
                  <a:schemeClr val="tx1"/>
                </a:solidFill>
              </a:rPr>
              <a:t>者手帳等の申請</a:t>
            </a:r>
            <a:r>
              <a:rPr lang="ja-JP" altLang="en-US" sz="1050" dirty="0" smtClean="0">
                <a:solidFill>
                  <a:schemeClr val="tx1"/>
                </a:solidFill>
              </a:rPr>
              <a:t>受理・審査・交付</a:t>
            </a:r>
            <a:endParaRPr lang="ja-JP" altLang="en-US" sz="1050" dirty="0">
              <a:solidFill>
                <a:schemeClr val="tx1"/>
              </a:solidFill>
            </a:endParaRPr>
          </a:p>
          <a:p>
            <a:r>
              <a:rPr lang="ja-JP" altLang="en-US" sz="1050" dirty="0">
                <a:solidFill>
                  <a:schemeClr val="tx1"/>
                </a:solidFill>
              </a:rPr>
              <a:t>医療費助成等の申請受理・審査・支給</a:t>
            </a:r>
          </a:p>
          <a:p>
            <a:r>
              <a:rPr lang="ja-JP" altLang="en-US" sz="1050" dirty="0">
                <a:solidFill>
                  <a:schemeClr val="tx1"/>
                </a:solidFill>
              </a:rPr>
              <a:t>生活保護の申請受理・決定・支給、就労支援</a:t>
            </a:r>
            <a:r>
              <a:rPr lang="ja-JP" altLang="en-US" sz="1050" dirty="0" smtClean="0">
                <a:solidFill>
                  <a:schemeClr val="tx1"/>
                </a:solidFill>
              </a:rPr>
              <a:t>相談</a:t>
            </a:r>
            <a:endParaRPr lang="ja-JP" altLang="en-US" sz="1050" dirty="0">
              <a:solidFill>
                <a:schemeClr val="tx1"/>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25438426"/>
              </p:ext>
            </p:extLst>
          </p:nvPr>
        </p:nvGraphicFramePr>
        <p:xfrm>
          <a:off x="87154" y="3893277"/>
          <a:ext cx="6666262" cy="360040"/>
        </p:xfrm>
        <a:graphic>
          <a:graphicData uri="http://schemas.openxmlformats.org/drawingml/2006/table">
            <a:tbl>
              <a:tblPr firstRow="1" bandRow="1">
                <a:tableStyleId>{5C22544A-7EE6-4342-B048-85BDC9FD1C3A}</a:tableStyleId>
              </a:tblPr>
              <a:tblGrid>
                <a:gridCol w="827246"/>
                <a:gridCol w="5839016"/>
              </a:tblGrid>
              <a:tr h="360040">
                <a:tc>
                  <a:txBody>
                    <a:bodyP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共通事項</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予算編成、条例提案等は市長の権限</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712068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79246851"/>
              </p:ext>
            </p:extLst>
          </p:nvPr>
        </p:nvGraphicFramePr>
        <p:xfrm>
          <a:off x="116631" y="648048"/>
          <a:ext cx="6624736" cy="4906149"/>
        </p:xfrm>
        <a:graphic>
          <a:graphicData uri="http://schemas.openxmlformats.org/drawingml/2006/table">
            <a:tbl>
              <a:tblPr firstRow="1" bandRow="1">
                <a:tableStyleId>{5C22544A-7EE6-4342-B048-85BDC9FD1C3A}</a:tableStyleId>
              </a:tblPr>
              <a:tblGrid>
                <a:gridCol w="268830"/>
                <a:gridCol w="268830"/>
                <a:gridCol w="268830"/>
                <a:gridCol w="2909123"/>
                <a:gridCol w="2909123"/>
              </a:tblGrid>
              <a:tr h="644243">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３　健康・保健</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４　教育</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23378">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t>健康危機管理等（感染症対策・検疫等）</a:t>
                      </a:r>
                      <a:endParaRPr kumimoji="1" lang="en-US" altLang="ja-JP" sz="1050" dirty="0" smtClean="0"/>
                    </a:p>
                    <a:p>
                      <a:r>
                        <a:rPr kumimoji="1" lang="ja-JP" altLang="en-US" sz="1050" dirty="0" smtClean="0"/>
                        <a:t>医療法人</a:t>
                      </a:r>
                      <a:r>
                        <a:rPr kumimoji="1" lang="ja-JP" altLang="en-US" sz="1050" dirty="0" smtClean="0">
                          <a:solidFill>
                            <a:schemeClr val="tx1"/>
                          </a:solidFill>
                        </a:rPr>
                        <a:t>の設立認可</a:t>
                      </a:r>
                      <a:r>
                        <a:rPr kumimoji="1" lang="ja-JP" altLang="en-US" sz="1050" dirty="0" smtClean="0"/>
                        <a:t>等、病院の開設許可等</a:t>
                      </a:r>
                      <a:endParaRPr kumimoji="1" lang="en-US" altLang="ja-JP" sz="1050" dirty="0" smtClean="0"/>
                    </a:p>
                    <a:p>
                      <a:r>
                        <a:rPr kumimoji="1" lang="ja-JP" altLang="en-US" sz="1050" dirty="0" smtClean="0"/>
                        <a:t>難病等対策</a:t>
                      </a:r>
                      <a:endParaRPr kumimoji="1" lang="en-US" altLang="ja-JP" sz="1050" dirty="0" smtClean="0"/>
                    </a:p>
                    <a:p>
                      <a:r>
                        <a:rPr kumimoji="1" lang="ja-JP" altLang="en-US" sz="1050" dirty="0" smtClean="0"/>
                        <a:t>こころの健康センター（精神保健福祉センター）</a:t>
                      </a:r>
                      <a:endParaRPr kumimoji="1" lang="en-US" altLang="ja-JP" sz="1050" dirty="0" smtClean="0"/>
                    </a:p>
                    <a:p>
                      <a:r>
                        <a:rPr kumimoji="1" lang="ja-JP" altLang="en-US" sz="1050" dirty="0" err="1" smtClean="0"/>
                        <a:t>精神障がい</a:t>
                      </a:r>
                      <a:r>
                        <a:rPr kumimoji="1" lang="ja-JP" altLang="en-US" sz="1050" dirty="0" smtClean="0"/>
                        <a:t>者保健福祉手帳の判定</a:t>
                      </a:r>
                      <a:endParaRPr kumimoji="1" lang="en-US" altLang="ja-JP" sz="1050" dirty="0" smtClean="0"/>
                    </a:p>
                    <a:p>
                      <a:r>
                        <a:rPr kumimoji="1" lang="ja-JP" altLang="en-US" sz="1050" dirty="0" smtClean="0"/>
                        <a:t>放射線技術検査所、食肉衛生検査所</a:t>
                      </a:r>
                      <a:endParaRPr kumimoji="1" lang="en-US" altLang="ja-JP" sz="1050" dirty="0" smtClean="0"/>
                    </a:p>
                    <a:p>
                      <a:r>
                        <a:rPr kumimoji="1" lang="ja-JP" altLang="en-US" sz="1050" dirty="0" smtClean="0"/>
                        <a:t>動物管理センター・分室</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r>
                        <a:rPr kumimoji="1" lang="ja-JP" altLang="en-US" sz="1050" dirty="0" smtClean="0"/>
                        <a:t>教育委員会会議</a:t>
                      </a:r>
                      <a:endParaRPr kumimoji="1" lang="en-US" altLang="ja-JP" sz="1050" dirty="0" smtClean="0"/>
                    </a:p>
                    <a:p>
                      <a:r>
                        <a:rPr kumimoji="1" lang="ja-JP" altLang="en-US" sz="1050" dirty="0" smtClean="0"/>
                        <a:t>教職員の人事、研修、給与、福利厚生</a:t>
                      </a:r>
                      <a:endParaRPr kumimoji="1" lang="en-US" altLang="ja-JP" sz="1050" dirty="0" smtClean="0"/>
                    </a:p>
                    <a:p>
                      <a:r>
                        <a:rPr kumimoji="1" lang="ja-JP" altLang="en-US" sz="1050" dirty="0" smtClean="0"/>
                        <a:t>学校の設置廃止、学級編制、統計調査等</a:t>
                      </a:r>
                      <a:endParaRPr kumimoji="1" lang="en-US" altLang="ja-JP" sz="1050" dirty="0" smtClean="0"/>
                    </a:p>
                    <a:p>
                      <a:r>
                        <a:rPr kumimoji="1" lang="ja-JP" altLang="en-US" sz="1050" dirty="0" smtClean="0"/>
                        <a:t>高等学校</a:t>
                      </a:r>
                      <a:endParaRPr kumimoji="1" lang="en-US" altLang="ja-JP" sz="1050" dirty="0" smtClean="0"/>
                    </a:p>
                    <a:p>
                      <a:r>
                        <a:rPr kumimoji="1" lang="ja-JP" altLang="en-US" sz="1050" dirty="0" smtClean="0"/>
                        <a:t>文化財保護</a:t>
                      </a:r>
                      <a:endParaRPr kumimoji="1" lang="en-US" altLang="ja-JP" sz="1050" dirty="0" smtClean="0"/>
                    </a:p>
                    <a:p>
                      <a:r>
                        <a:rPr kumimoji="1" lang="ja-JP" altLang="en-US" sz="1050" dirty="0" smtClean="0"/>
                        <a:t>総合生涯学習センター・市民学習センター</a:t>
                      </a:r>
                      <a:endParaRPr kumimoji="1" lang="en-US" altLang="ja-JP" sz="1050" dirty="0" smtClean="0"/>
                    </a:p>
                    <a:p>
                      <a:r>
                        <a:rPr kumimoji="1" lang="ja-JP" altLang="en-US" sz="1050" dirty="0" smtClean="0"/>
                        <a:t>図書館</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1065765">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solidFill>
                            <a:schemeClr val="tx1"/>
                          </a:solidFill>
                        </a:rPr>
                        <a:t>保健所</a:t>
                      </a:r>
                      <a:endParaRPr kumimoji="1" lang="en-US" altLang="ja-JP" sz="1050" dirty="0" smtClean="0">
                        <a:solidFill>
                          <a:schemeClr val="tx1"/>
                        </a:solidFill>
                      </a:endParaRPr>
                    </a:p>
                    <a:p>
                      <a:r>
                        <a:rPr kumimoji="1" lang="ja-JP" altLang="en-US" sz="1050" dirty="0" smtClean="0">
                          <a:solidFill>
                            <a:schemeClr val="tx1"/>
                          </a:solidFill>
                        </a:rPr>
                        <a:t>母子保健</a:t>
                      </a:r>
                      <a:endParaRPr kumimoji="1" lang="en-US" altLang="ja-JP" sz="1050" dirty="0" smtClean="0">
                        <a:solidFill>
                          <a:schemeClr val="tx1"/>
                        </a:solidFill>
                      </a:endParaRPr>
                    </a:p>
                    <a:p>
                      <a:r>
                        <a:rPr kumimoji="1" lang="ja-JP" altLang="en-US" sz="1050" dirty="0" smtClean="0">
                          <a:solidFill>
                            <a:schemeClr val="tx1"/>
                          </a:solidFill>
                        </a:rPr>
                        <a:t>薬事の許可等、食品衛生関係事業の許可等</a:t>
                      </a:r>
                    </a:p>
                    <a:p>
                      <a:r>
                        <a:rPr kumimoji="1" lang="ja-JP" altLang="en-US" sz="1050" dirty="0" smtClean="0">
                          <a:solidFill>
                            <a:schemeClr val="tx1"/>
                          </a:solidFill>
                        </a:rPr>
                        <a:t>環境衛生関係事業の許可等</a:t>
                      </a:r>
                      <a:endParaRPr kumimoji="1" lang="en-US" altLang="ja-JP" sz="10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smtClean="0">
                          <a:solidFill>
                            <a:schemeClr val="tx1"/>
                          </a:solidFill>
                        </a:rPr>
                        <a:t>精神障がい</a:t>
                      </a:r>
                      <a:r>
                        <a:rPr kumimoji="1" lang="ja-JP" altLang="en-US" sz="1050" dirty="0" smtClean="0"/>
                        <a:t>者保健福祉手帳の交付</a:t>
                      </a:r>
                      <a:endParaRPr kumimoji="1" lang="en-US" altLang="ja-JP" sz="1050" dirty="0" smtClean="0"/>
                    </a:p>
                    <a:p>
                      <a:r>
                        <a:rPr kumimoji="1" lang="ja-JP" altLang="en-US" sz="1050" dirty="0" smtClean="0"/>
                        <a:t>狂犬病予防注射等</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r>
                        <a:rPr kumimoji="1" lang="ja-JP" altLang="en-US" sz="1050" dirty="0" smtClean="0"/>
                        <a:t>小中学校施設の補修等</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435313">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endParaRPr kumimoji="1" lang="ja-JP" altLang="en-US"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r>
                        <a:rPr kumimoji="1" lang="ja-JP" altLang="en-US" sz="1050" dirty="0" smtClean="0"/>
                        <a:t>就園奨励費補助の申請受理、支払い</a:t>
                      </a:r>
                      <a:endParaRPr kumimoji="1" lang="en-US" altLang="ja-JP" sz="1050" dirty="0" smtClean="0"/>
                    </a:p>
                    <a:p>
                      <a:r>
                        <a:rPr kumimoji="1" lang="ja-JP" altLang="en-US" sz="1050" dirty="0" smtClean="0"/>
                        <a:t>私立幼稚園に対する助成</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1495846">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dirty="0" smtClean="0"/>
                        <a:t>地域ふれあい子育て支援教室</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学校評価、学校協議会（注）</a:t>
                      </a:r>
                      <a:endParaRPr kumimoji="1" lang="en-US" altLang="ja-JP" sz="1050" dirty="0" smtClean="0"/>
                    </a:p>
                    <a:p>
                      <a:endParaRPr kumimoji="1" lang="en-US" altLang="ja-JP" sz="1050" dirty="0" smtClean="0"/>
                    </a:p>
                    <a:p>
                      <a:r>
                        <a:rPr kumimoji="1" lang="ja-JP" altLang="en-US" sz="1000" dirty="0" smtClean="0">
                          <a:solidFill>
                            <a:schemeClr val="tx1"/>
                          </a:solidFill>
                        </a:rPr>
                        <a:t>　注：</a:t>
                      </a:r>
                      <a:r>
                        <a:rPr kumimoji="1" lang="ja-JP" altLang="en-US" sz="1000" dirty="0" smtClean="0"/>
                        <a:t>条例・規則上は、教育委員会の事務</a:t>
                      </a:r>
                      <a:endParaRPr kumimoji="1" lang="en-US" altLang="ja-JP" sz="1000" dirty="0" smtClean="0"/>
                    </a:p>
                    <a:p>
                      <a:r>
                        <a:rPr kumimoji="1" lang="ja-JP" altLang="en-US" sz="1000" dirty="0" smtClean="0">
                          <a:solidFill>
                            <a:schemeClr val="tx1"/>
                          </a:solidFill>
                        </a:rPr>
                        <a:t>　　　</a:t>
                      </a:r>
                      <a:r>
                        <a:rPr kumimoji="1" lang="ja-JP" altLang="en-US" sz="1000" baseline="0" dirty="0" smtClean="0">
                          <a:solidFill>
                            <a:schemeClr val="tx1"/>
                          </a:solidFill>
                        </a:rPr>
                        <a:t> 総合区役所の兼務職員が担当</a:t>
                      </a:r>
                      <a:endParaRPr kumimoji="1" lang="ja-JP" altLang="en-US" sz="100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3928149" y="5047870"/>
            <a:ext cx="2646294" cy="402333"/>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dirty="0" smtClean="0">
                <a:solidFill>
                  <a:schemeClr val="tx1"/>
                </a:solidFill>
              </a:rPr>
              <a:t>就学</a:t>
            </a:r>
            <a:r>
              <a:rPr lang="ja-JP" altLang="en-US" sz="1050" dirty="0">
                <a:solidFill>
                  <a:schemeClr val="tx1"/>
                </a:solidFill>
              </a:rPr>
              <a:t>事務、通学区域の指定</a:t>
            </a:r>
          </a:p>
          <a:p>
            <a:r>
              <a:rPr lang="ja-JP" altLang="en-US" sz="1050" dirty="0">
                <a:solidFill>
                  <a:schemeClr val="tx1"/>
                </a:solidFill>
              </a:rPr>
              <a:t>生涯学習（生涯学習ルーム等）</a:t>
            </a:r>
          </a:p>
        </p:txBody>
      </p:sp>
      <p:graphicFrame>
        <p:nvGraphicFramePr>
          <p:cNvPr id="7" name="表 6"/>
          <p:cNvGraphicFramePr>
            <a:graphicFrameLocks noGrp="1"/>
          </p:cNvGraphicFramePr>
          <p:nvPr>
            <p:extLst>
              <p:ext uri="{D42A27DB-BD31-4B8C-83A1-F6EECF244321}">
                <p14:modId xmlns:p14="http://schemas.microsoft.com/office/powerpoint/2010/main" val="716230340"/>
              </p:ext>
            </p:extLst>
          </p:nvPr>
        </p:nvGraphicFramePr>
        <p:xfrm>
          <a:off x="116631" y="5688608"/>
          <a:ext cx="6624738" cy="3960441"/>
        </p:xfrm>
        <a:graphic>
          <a:graphicData uri="http://schemas.openxmlformats.org/drawingml/2006/table">
            <a:tbl>
              <a:tblPr firstRow="1" bandRow="1">
                <a:tableStyleId>{5C22544A-7EE6-4342-B048-85BDC9FD1C3A}</a:tableStyleId>
              </a:tblPr>
              <a:tblGrid>
                <a:gridCol w="245321"/>
                <a:gridCol w="285750"/>
                <a:gridCol w="276225"/>
                <a:gridCol w="2908318"/>
                <a:gridCol w="2909124"/>
              </a:tblGrid>
              <a:tr h="503361">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５　環境</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６　産業・市場</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414619">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spc="-150" dirty="0" smtClean="0">
                          <a:solidFill>
                            <a:schemeClr val="tx1"/>
                          </a:solidFill>
                        </a:rPr>
                        <a:t>エネルギー政策の推進、環境基本計画、環境白書</a:t>
                      </a:r>
                      <a:endParaRPr kumimoji="1" lang="en-US" altLang="ja-JP" sz="1050" spc="-150" dirty="0" smtClean="0">
                        <a:solidFill>
                          <a:schemeClr val="tx1"/>
                        </a:solidFill>
                      </a:endParaRPr>
                    </a:p>
                    <a:p>
                      <a:r>
                        <a:rPr kumimoji="1" lang="ja-JP" altLang="en-US" sz="1050" dirty="0" smtClean="0">
                          <a:solidFill>
                            <a:schemeClr val="tx1"/>
                          </a:solidFill>
                        </a:rPr>
                        <a:t>環境監視規制（大気汚染常時監視）</a:t>
                      </a:r>
                      <a:endParaRPr kumimoji="1" lang="en-US" altLang="ja-JP" sz="1050" dirty="0" smtClean="0">
                        <a:solidFill>
                          <a:schemeClr val="tx1"/>
                        </a:solidFill>
                      </a:endParaRPr>
                    </a:p>
                    <a:p>
                      <a:r>
                        <a:rPr kumimoji="1" lang="ja-JP" altLang="en-US" sz="1050" dirty="0" smtClean="0">
                          <a:solidFill>
                            <a:schemeClr val="tx1"/>
                          </a:solidFill>
                        </a:rPr>
                        <a:t>地球温暖化対策</a:t>
                      </a:r>
                      <a:endParaRPr kumimoji="1" lang="en-US" altLang="ja-JP" sz="1050" dirty="0" smtClean="0">
                        <a:solidFill>
                          <a:schemeClr val="tx1"/>
                        </a:solidFill>
                      </a:endParaRPr>
                    </a:p>
                    <a:p>
                      <a:r>
                        <a:rPr kumimoji="1" lang="ja-JP" altLang="en-US" sz="1050" dirty="0" smtClean="0">
                          <a:solidFill>
                            <a:schemeClr val="tx1"/>
                          </a:solidFill>
                        </a:rPr>
                        <a:t>廃棄物処理業の許可</a:t>
                      </a:r>
                      <a:endParaRPr kumimoji="1" lang="en-US" altLang="ja-JP" sz="1050" dirty="0" smtClean="0">
                        <a:solidFill>
                          <a:schemeClr val="tx1"/>
                        </a:solidFill>
                      </a:endParaRPr>
                    </a:p>
                    <a:p>
                      <a:r>
                        <a:rPr kumimoji="1" lang="ja-JP" altLang="en-US" sz="1050" dirty="0" smtClean="0">
                          <a:solidFill>
                            <a:schemeClr val="tx1"/>
                          </a:solidFill>
                        </a:rPr>
                        <a:t>一般廃棄物の収集輸送、ごみ減量啓発</a:t>
                      </a:r>
                      <a:endParaRPr kumimoji="1" lang="en-US" altLang="ja-JP" sz="1050" dirty="0" smtClean="0">
                        <a:solidFill>
                          <a:schemeClr val="tx1"/>
                        </a:solidFill>
                      </a:endParaRPr>
                    </a:p>
                    <a:p>
                      <a:r>
                        <a:rPr kumimoji="1" lang="ja-JP" altLang="en-US" sz="1050" dirty="0" smtClean="0">
                          <a:solidFill>
                            <a:schemeClr val="tx1"/>
                          </a:solidFill>
                        </a:rPr>
                        <a:t>斎場、大規模霊園</a:t>
                      </a:r>
                    </a:p>
                    <a:p>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r>
                        <a:rPr kumimoji="1" lang="ja-JP" altLang="en-US" sz="1050" dirty="0" smtClean="0"/>
                        <a:t>成長戦略の推進</a:t>
                      </a:r>
                      <a:endParaRPr kumimoji="1" lang="en-US" altLang="ja-JP" sz="1050" dirty="0" smtClean="0"/>
                    </a:p>
                    <a:p>
                      <a:r>
                        <a:rPr kumimoji="1" lang="ja-JP" altLang="en-US" sz="1050" dirty="0" smtClean="0">
                          <a:solidFill>
                            <a:schemeClr val="tx1"/>
                          </a:solidFill>
                        </a:rPr>
                        <a:t>大阪産業創造館、</a:t>
                      </a:r>
                      <a:r>
                        <a:rPr kumimoji="1" lang="ja-JP" altLang="en-US" sz="1050" spc="-150" dirty="0" smtClean="0">
                          <a:solidFill>
                            <a:schemeClr val="tx1"/>
                          </a:solidFill>
                        </a:rPr>
                        <a:t>インテックス</a:t>
                      </a:r>
                      <a:r>
                        <a:rPr kumimoji="1" lang="ja-JP" altLang="en-US" sz="1050" dirty="0" smtClean="0">
                          <a:solidFill>
                            <a:schemeClr val="tx1"/>
                          </a:solidFill>
                        </a:rPr>
                        <a:t>大阪</a:t>
                      </a:r>
                      <a:endParaRPr kumimoji="1" lang="en-US" altLang="ja-JP" sz="1050" dirty="0" smtClean="0">
                        <a:solidFill>
                          <a:schemeClr val="tx1"/>
                        </a:solidFill>
                      </a:endParaRPr>
                    </a:p>
                    <a:p>
                      <a:r>
                        <a:rPr kumimoji="1" lang="ja-JP" altLang="en-US" sz="1050" dirty="0" smtClean="0"/>
                        <a:t>工業研究所</a:t>
                      </a:r>
                      <a:endParaRPr kumimoji="1" lang="en-US" altLang="ja-JP" sz="1050" dirty="0" smtClean="0"/>
                    </a:p>
                    <a:p>
                      <a:r>
                        <a:rPr kumimoji="1" lang="ja-JP" altLang="en-US" sz="1050" dirty="0" smtClean="0"/>
                        <a:t>商工会議所に関する事務</a:t>
                      </a:r>
                      <a:endParaRPr kumimoji="1" lang="en-US" altLang="ja-JP" sz="1050" dirty="0" smtClean="0"/>
                    </a:p>
                    <a:p>
                      <a:r>
                        <a:rPr kumimoji="1" lang="ja-JP" altLang="en-US" sz="1050" dirty="0" smtClean="0"/>
                        <a:t>ＡＴＣ</a:t>
                      </a:r>
                      <a:endParaRPr kumimoji="1" lang="en-US" altLang="ja-JP" sz="1050" dirty="0" smtClean="0"/>
                    </a:p>
                    <a:p>
                      <a:r>
                        <a:rPr kumimoji="1" lang="ja-JP" altLang="en-US" sz="1050" dirty="0" smtClean="0"/>
                        <a:t>計量検査所</a:t>
                      </a:r>
                      <a:endParaRPr kumimoji="1" lang="en-US" altLang="ja-JP" sz="1050" dirty="0" smtClean="0"/>
                    </a:p>
                    <a:p>
                      <a:r>
                        <a:rPr kumimoji="1" lang="ja-JP" altLang="en-US" sz="1050" dirty="0" smtClean="0"/>
                        <a:t>中央卸売市場</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652617">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t>環境監視規制（水質汚濁・土壌汚染）</a:t>
                      </a:r>
                      <a:endParaRPr kumimoji="1" lang="en-US" altLang="ja-JP" sz="1050" dirty="0" smtClean="0"/>
                    </a:p>
                    <a:p>
                      <a:r>
                        <a:rPr kumimoji="1" lang="ja-JP" altLang="en-US" sz="1050" spc="0" dirty="0" smtClean="0"/>
                        <a:t>産業廃棄物排出事業者の規制</a:t>
                      </a:r>
                      <a:endParaRPr kumimoji="1" lang="ja-JP" altLang="en-US" sz="1050" spc="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r>
                        <a:rPr kumimoji="1" lang="ja-JP" altLang="en-US" sz="1050" dirty="0" smtClean="0"/>
                        <a:t>小規模・ベンチャー企業支援</a:t>
                      </a:r>
                      <a:endParaRPr kumimoji="1" lang="en-US" altLang="ja-JP" sz="1050" dirty="0" smtClean="0"/>
                    </a:p>
                    <a:p>
                      <a:r>
                        <a:rPr kumimoji="1" lang="ja-JP" altLang="en-US" sz="1050" dirty="0" smtClean="0"/>
                        <a:t>地域ものづくり活性化事業</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704232">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dirty="0" smtClean="0"/>
                        <a:t>環境監視規制（騒音・振動・悪臭）</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環境教育・環境啓発の取組み</a:t>
                      </a:r>
                      <a:endParaRPr kumimoji="1" lang="en-US" altLang="ja-JP" sz="1050" dirty="0" smtClean="0"/>
                    </a:p>
                    <a:p>
                      <a:r>
                        <a:rPr kumimoji="1" lang="ja-JP" altLang="en-US" sz="1050" dirty="0" smtClean="0"/>
                        <a:t>小規模霊園</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r>
                        <a:rPr kumimoji="1" lang="ja-JP" altLang="en-US" sz="1050" dirty="0" smtClean="0"/>
                        <a:t>商店街振興組合法に関する事務</a:t>
                      </a:r>
                      <a:endParaRPr kumimoji="1" lang="en-US" altLang="ja-JP" sz="1050" dirty="0" smtClean="0"/>
                    </a:p>
                    <a:p>
                      <a:r>
                        <a:rPr kumimoji="1" lang="ja-JP" altLang="en-US" sz="1050" dirty="0" smtClean="0"/>
                        <a:t>中小小売商業振興法に関する事務</a:t>
                      </a:r>
                      <a:endParaRPr kumimoji="1" lang="en-US" altLang="ja-JP" sz="1050" dirty="0" smtClean="0"/>
                    </a:p>
                    <a:p>
                      <a:r>
                        <a:rPr kumimoji="1" lang="ja-JP" altLang="en-US" sz="1050" dirty="0" smtClean="0"/>
                        <a:t>市民農園の開設許可等に関する事務</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685612">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dirty="0"/>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t>コミュニティビジネスへの支援</a:t>
                      </a:r>
                      <a:endParaRPr kumimoji="1" lang="en-US" altLang="ja-JP" sz="1050" dirty="0" smtClean="0"/>
                    </a:p>
                    <a:p>
                      <a:r>
                        <a:rPr kumimoji="1" lang="ja-JP" altLang="en-US" sz="1050" dirty="0" smtClean="0"/>
                        <a:t>商店街の活性化</a:t>
                      </a:r>
                      <a:endParaRPr kumimoji="1" lang="en-US" altLang="ja-JP" sz="1050" dirty="0" smtClean="0"/>
                    </a:p>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8" name="正方形/長方形 7"/>
          <p:cNvSpPr/>
          <p:nvPr/>
        </p:nvSpPr>
        <p:spPr>
          <a:xfrm>
            <a:off x="1009489" y="4312763"/>
            <a:ext cx="2707543" cy="1152128"/>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spc="-150" dirty="0" smtClean="0">
                <a:solidFill>
                  <a:schemeClr val="tx1"/>
                </a:solidFill>
              </a:rPr>
              <a:t>乳幼児健診、がん検診、健康</a:t>
            </a:r>
            <a:r>
              <a:rPr lang="ja-JP" altLang="en-US" sz="1050" spc="-150" dirty="0">
                <a:solidFill>
                  <a:schemeClr val="tx1"/>
                </a:solidFill>
              </a:rPr>
              <a:t>講座、予防接種</a:t>
            </a:r>
          </a:p>
          <a:p>
            <a:r>
              <a:rPr lang="ja-JP" altLang="en-US" sz="1050" dirty="0">
                <a:solidFill>
                  <a:schemeClr val="tx1"/>
                </a:solidFill>
              </a:rPr>
              <a:t>母子健康手帳の交付、母親教室</a:t>
            </a:r>
          </a:p>
          <a:p>
            <a:r>
              <a:rPr lang="ja-JP" altLang="en-US" sz="1050" dirty="0">
                <a:solidFill>
                  <a:schemeClr val="tx1"/>
                </a:solidFill>
              </a:rPr>
              <a:t>難病等医療費助成の申請受理</a:t>
            </a:r>
          </a:p>
          <a:p>
            <a:r>
              <a:rPr lang="ja-JP" altLang="en-US" sz="1050" dirty="0" err="1">
                <a:solidFill>
                  <a:schemeClr val="tx1"/>
                </a:solidFill>
              </a:rPr>
              <a:t>精神障がい</a:t>
            </a:r>
            <a:r>
              <a:rPr lang="ja-JP" altLang="en-US" sz="1050" dirty="0">
                <a:solidFill>
                  <a:schemeClr val="tx1"/>
                </a:solidFill>
              </a:rPr>
              <a:t>者保健福祉手帳の申請受理</a:t>
            </a:r>
          </a:p>
          <a:p>
            <a:r>
              <a:rPr lang="ja-JP" altLang="en-US" sz="1050" spc="-150" dirty="0">
                <a:solidFill>
                  <a:schemeClr val="tx1"/>
                </a:solidFill>
              </a:rPr>
              <a:t>食品・環境衛生関係事業の許可に関する相談</a:t>
            </a:r>
          </a:p>
          <a:p>
            <a:r>
              <a:rPr lang="ja-JP" altLang="en-US" sz="1050" dirty="0">
                <a:solidFill>
                  <a:schemeClr val="tx1"/>
                </a:solidFill>
              </a:rPr>
              <a:t>犬の登録、狂犬病予防</a:t>
            </a:r>
            <a:r>
              <a:rPr lang="ja-JP" altLang="en-US" sz="1050" dirty="0" smtClean="0">
                <a:solidFill>
                  <a:schemeClr val="tx1"/>
                </a:solidFill>
              </a:rPr>
              <a:t>注射済票の交付</a:t>
            </a:r>
            <a:endParaRPr lang="ja-JP" altLang="en-US" sz="1050" dirty="0">
              <a:solidFill>
                <a:schemeClr val="tx1"/>
              </a:solidFill>
            </a:endParaRPr>
          </a:p>
        </p:txBody>
      </p:sp>
    </p:spTree>
    <p:extLst>
      <p:ext uri="{BB962C8B-B14F-4D97-AF65-F5344CB8AC3E}">
        <p14:creationId xmlns:p14="http://schemas.microsoft.com/office/powerpoint/2010/main" val="1956354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828210795"/>
              </p:ext>
            </p:extLst>
          </p:nvPr>
        </p:nvGraphicFramePr>
        <p:xfrm>
          <a:off x="116631" y="632098"/>
          <a:ext cx="6624736" cy="4167210"/>
        </p:xfrm>
        <a:graphic>
          <a:graphicData uri="http://schemas.openxmlformats.org/drawingml/2006/table">
            <a:tbl>
              <a:tblPr firstRow="1" bandRow="1">
                <a:tableStyleId>{5C22544A-7EE6-4342-B048-85BDC9FD1C3A}</a:tableStyleId>
              </a:tblPr>
              <a:tblGrid>
                <a:gridCol w="268830"/>
                <a:gridCol w="268830"/>
                <a:gridCol w="268830"/>
                <a:gridCol w="2909123"/>
                <a:gridCol w="2909123"/>
              </a:tblGrid>
              <a:tr h="488994">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７　都市魅力</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８　まちづくり</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88108">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r>
                        <a:rPr kumimoji="1" lang="ja-JP" altLang="en-US" sz="1050" kern="1200" dirty="0" smtClean="0">
                          <a:solidFill>
                            <a:schemeClr val="dk1"/>
                          </a:solidFill>
                          <a:latin typeface="+mn-lt"/>
                          <a:ea typeface="+mn-ea"/>
                          <a:cs typeface="+mn-cs"/>
                        </a:rPr>
                        <a:t>観光振興（</a:t>
                      </a:r>
                      <a:r>
                        <a:rPr kumimoji="1" lang="en-US" altLang="ja-JP" sz="1050" kern="1200" dirty="0" smtClean="0">
                          <a:solidFill>
                            <a:schemeClr val="dk1"/>
                          </a:solidFill>
                          <a:latin typeface="+mn-lt"/>
                          <a:ea typeface="+mn-ea"/>
                          <a:cs typeface="+mn-cs"/>
                        </a:rPr>
                        <a:t>OSAKA</a:t>
                      </a:r>
                      <a:r>
                        <a:rPr kumimoji="1" lang="ja-JP" altLang="en-US" sz="1050" kern="1200" dirty="0" smtClean="0">
                          <a:solidFill>
                            <a:schemeClr val="dk1"/>
                          </a:solidFill>
                          <a:latin typeface="+mn-lt"/>
                          <a:ea typeface="+mn-ea"/>
                          <a:cs typeface="+mn-cs"/>
                        </a:rPr>
                        <a:t>光のルネサンス等）</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文化振興（大阪クラシック等）</a:t>
                      </a:r>
                      <a:endParaRPr kumimoji="1" lang="en-US" altLang="ja-JP" sz="1050" kern="1200" dirty="0" smtClean="0">
                        <a:solidFill>
                          <a:schemeClr val="dk1"/>
                        </a:solidFill>
                        <a:latin typeface="+mn-lt"/>
                        <a:ea typeface="+mn-ea"/>
                        <a:cs typeface="+mn-cs"/>
                      </a:endParaRPr>
                    </a:p>
                    <a:p>
                      <a:r>
                        <a:rPr kumimoji="1" lang="ja-JP" altLang="en-US" sz="1050" dirty="0" smtClean="0"/>
                        <a:t>博物館</a:t>
                      </a:r>
                      <a:endParaRPr kumimoji="1" lang="en-US" altLang="ja-JP" sz="1050" dirty="0" smtClean="0"/>
                    </a:p>
                    <a:p>
                      <a:r>
                        <a:rPr kumimoji="1" lang="ja-JP" altLang="en-US" sz="1050" dirty="0" smtClean="0"/>
                        <a:t>美術館</a:t>
                      </a:r>
                      <a:endParaRPr kumimoji="1" lang="en-US" altLang="ja-JP" sz="1050" dirty="0" smtClean="0"/>
                    </a:p>
                    <a:p>
                      <a:r>
                        <a:rPr kumimoji="1" lang="ja-JP" altLang="en-US" sz="1050" dirty="0" smtClean="0"/>
                        <a:t>競技スポーツ（大阪マラソン等）</a:t>
                      </a:r>
                      <a:endParaRPr kumimoji="1" lang="en-US" altLang="ja-JP" sz="1050" dirty="0" smtClean="0"/>
                    </a:p>
                    <a:p>
                      <a:r>
                        <a:rPr kumimoji="1" lang="ja-JP" altLang="en-US" sz="1050" dirty="0" smtClean="0"/>
                        <a:t>長居陸上競技場</a:t>
                      </a:r>
                      <a:endParaRPr kumimoji="1" lang="en-US" altLang="ja-JP" sz="1050" dirty="0" smtClean="0"/>
                    </a:p>
                    <a:p>
                      <a:r>
                        <a:rPr kumimoji="1" lang="ja-JP" altLang="en-US" sz="1050" dirty="0" smtClean="0"/>
                        <a:t>大学等の誘致</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r>
                        <a:rPr kumimoji="1" lang="ja-JP" altLang="en-US" sz="1050" dirty="0" smtClean="0"/>
                        <a:t>都市計画</a:t>
                      </a:r>
                      <a:endParaRPr kumimoji="1" lang="en-US" altLang="ja-JP" sz="1050" dirty="0" smtClean="0"/>
                    </a:p>
                    <a:p>
                      <a:r>
                        <a:rPr kumimoji="1" lang="ja-JP" altLang="en-US" sz="1050" dirty="0" smtClean="0"/>
                        <a:t>土地区画整理、市街地再開発、住宅地区改良</a:t>
                      </a:r>
                      <a:endParaRPr kumimoji="1" lang="en-US" altLang="ja-JP" sz="1050" dirty="0" smtClean="0"/>
                    </a:p>
                    <a:p>
                      <a:r>
                        <a:rPr kumimoji="1" lang="ja-JP" altLang="en-US" sz="1050" dirty="0" smtClean="0"/>
                        <a:t>広域的交通基盤整備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戦略拠点開発（うめきた地区等）</a:t>
                      </a:r>
                      <a:endParaRPr kumimoji="1" lang="en-US" altLang="ja-JP"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建築確認関係事務</a:t>
                      </a:r>
                      <a:endParaRPr kumimoji="1" lang="en-US" altLang="ja-JP" sz="1050" dirty="0" smtClean="0"/>
                    </a:p>
                    <a:p>
                      <a:r>
                        <a:rPr kumimoji="1" lang="ja-JP" altLang="en-US" sz="1050" dirty="0" smtClean="0"/>
                        <a:t>鉄道駅耐震補強の助成等</a:t>
                      </a:r>
                      <a:endParaRPr kumimoji="1" lang="en-US" altLang="ja-JP" sz="1050" dirty="0" smtClean="0"/>
                    </a:p>
                    <a:p>
                      <a:r>
                        <a:rPr kumimoji="1" lang="ja-JP" altLang="en-US" sz="1050" dirty="0" smtClean="0"/>
                        <a:t>港湾事業</a:t>
                      </a:r>
                      <a:endParaRPr kumimoji="1" lang="en-US" altLang="ja-JP" sz="1050" dirty="0" smtClean="0"/>
                    </a:p>
                    <a:p>
                      <a:r>
                        <a:rPr kumimoji="1" lang="ja-JP" altLang="en-US" sz="1050" dirty="0" smtClean="0"/>
                        <a:t>市営住宅</a:t>
                      </a:r>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488994">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r>
                        <a:rPr kumimoji="1" lang="ja-JP" altLang="en-US" sz="1050" dirty="0" smtClean="0"/>
                        <a:t>民間住宅の登録・認定</a:t>
                      </a:r>
                    </a:p>
                    <a:p>
                      <a:r>
                        <a:rPr kumimoji="1" lang="ja-JP" altLang="en-US" sz="1050" spc="-150" dirty="0" smtClean="0"/>
                        <a:t>（</a:t>
                      </a:r>
                      <a:r>
                        <a:rPr kumimoji="1" lang="ja-JP" altLang="en-US" sz="1050" kern="1200" dirty="0" smtClean="0">
                          <a:solidFill>
                            <a:schemeClr val="dk1"/>
                          </a:solidFill>
                          <a:latin typeface="+mn-lt"/>
                          <a:ea typeface="+mn-ea"/>
                          <a:cs typeface="+mn-cs"/>
                        </a:rPr>
                        <a:t>サービス付き高齢者向け住宅登録事業等）</a:t>
                      </a:r>
                      <a:endParaRPr kumimoji="1" lang="ja-JP" altLang="en-US" sz="1050" kern="1200" dirty="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672366">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spc="-150" dirty="0" smtClean="0"/>
                        <a:t>文化振興（創造を楽しむ元気な地域づくりの推進等）</a:t>
                      </a:r>
                      <a:endParaRPr kumimoji="1" lang="en-US" altLang="ja-JP" sz="1050" spc="-150" dirty="0" smtClean="0"/>
                    </a:p>
                    <a:p>
                      <a:r>
                        <a:rPr kumimoji="1" lang="ja-JP" altLang="en-US" sz="1050" spc="-150" dirty="0" smtClean="0"/>
                        <a:t>生涯スポーツ（</a:t>
                      </a:r>
                      <a:r>
                        <a:rPr kumimoji="1" lang="ja-JP" altLang="en-US" sz="900" spc="-150" dirty="0" smtClean="0"/>
                        <a:t>市民レクリエーションセンター、スポーツ教室等</a:t>
                      </a:r>
                      <a:r>
                        <a:rPr kumimoji="1" lang="ja-JP" altLang="en-US" sz="1050" spc="-150" dirty="0" smtClean="0"/>
                        <a:t>）</a:t>
                      </a:r>
                      <a:endParaRPr kumimoji="1" lang="ja-JP" altLang="en-US" sz="1050" spc="-1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r>
                        <a:rPr kumimoji="1" lang="ja-JP" altLang="en-US" sz="1050" dirty="0" smtClean="0">
                          <a:solidFill>
                            <a:schemeClr val="tx1"/>
                          </a:solidFill>
                        </a:rPr>
                        <a:t>地域の実情にあわせたまちづくりの検討</a:t>
                      </a:r>
                      <a:endParaRPr kumimoji="1" lang="en-US" altLang="ja-JP" sz="1050" dirty="0" smtClean="0">
                        <a:solidFill>
                          <a:schemeClr val="tx1"/>
                        </a:solidFill>
                      </a:endParaRPr>
                    </a:p>
                    <a:p>
                      <a:r>
                        <a:rPr kumimoji="1" lang="ja-JP" altLang="en-US" sz="1050" dirty="0" smtClean="0">
                          <a:solidFill>
                            <a:schemeClr val="tx1"/>
                          </a:solidFill>
                        </a:rPr>
                        <a:t>（市有地の活用方針等の検討）</a:t>
                      </a:r>
                      <a:endParaRPr kumimoji="1" lang="ja-JP" altLang="en-US" sz="1050" dirty="0">
                        <a:solidFill>
                          <a:schemeClr val="tx1"/>
                        </a:solidFill>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928748">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kern="1200" dirty="0" smtClean="0">
                          <a:solidFill>
                            <a:schemeClr val="dk1"/>
                          </a:solidFill>
                          <a:latin typeface="+mn-lt"/>
                          <a:ea typeface="+mn-ea"/>
                          <a:cs typeface="+mn-cs"/>
                        </a:rPr>
                        <a:t>観光振興</a:t>
                      </a:r>
                      <a:r>
                        <a:rPr kumimoji="1" lang="ja-JP" altLang="en-US" sz="1050" kern="1200" spc="-150" dirty="0" smtClean="0">
                          <a:solidFill>
                            <a:schemeClr val="dk1"/>
                          </a:solidFill>
                          <a:latin typeface="+mn-lt"/>
                          <a:ea typeface="+mn-ea"/>
                          <a:cs typeface="+mn-cs"/>
                        </a:rPr>
                        <a:t>（</a:t>
                      </a:r>
                      <a:r>
                        <a:rPr kumimoji="1" lang="ja-JP" altLang="en-US" sz="1050" kern="1200" spc="0" dirty="0" smtClean="0">
                          <a:solidFill>
                            <a:schemeClr val="dk1"/>
                          </a:solidFill>
                          <a:latin typeface="+mn-lt"/>
                          <a:ea typeface="+mn-ea"/>
                          <a:cs typeface="+mn-cs"/>
                        </a:rPr>
                        <a:t>コミュニティツーリズム</a:t>
                      </a:r>
                      <a:r>
                        <a:rPr kumimoji="1" lang="ja-JP" altLang="en-US" sz="1050" kern="1200" spc="-150" dirty="0" smtClean="0">
                          <a:solidFill>
                            <a:schemeClr val="dk1"/>
                          </a:solidFill>
                          <a:latin typeface="+mn-lt"/>
                          <a:ea typeface="+mn-ea"/>
                          <a:cs typeface="+mn-cs"/>
                        </a:rPr>
                        <a:t>等）</a:t>
                      </a:r>
                      <a:endParaRPr kumimoji="1" lang="en-US" altLang="ja-JP" sz="1050" kern="1200" spc="-150" dirty="0" smtClean="0">
                        <a:solidFill>
                          <a:schemeClr val="dk1"/>
                        </a:solidFill>
                        <a:latin typeface="+mn-lt"/>
                        <a:ea typeface="+mn-ea"/>
                        <a:cs typeface="+mn-cs"/>
                      </a:endParaRPr>
                    </a:p>
                    <a:p>
                      <a:endParaRPr kumimoji="1" lang="ja-JP" altLang="en-US" sz="1050" kern="1200" dirty="0" smtClean="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EDF6"/>
                    </a:solidFill>
                  </a:tcPr>
                </a:tc>
                <a:tc>
                  <a:txBody>
                    <a:bodyPr/>
                    <a:lstStyle/>
                    <a:p>
                      <a:r>
                        <a:rPr kumimoji="1" lang="ja-JP" altLang="en-US" sz="1050" kern="1200" dirty="0" smtClean="0">
                          <a:solidFill>
                            <a:schemeClr val="dk1"/>
                          </a:solidFill>
                          <a:latin typeface="+mn-lt"/>
                          <a:ea typeface="+mn-ea"/>
                          <a:cs typeface="+mn-cs"/>
                        </a:rPr>
                        <a:t>わがまちナイススポット（景観資源）の発見</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迷惑駐車防止の啓発</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まちづくり活動支援</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放置自転車対策、駐輪場の整備</a:t>
                      </a:r>
                      <a:endParaRPr kumimoji="1" lang="en-US" altLang="ja-JP" sz="1050" kern="1200" dirty="0" smtClean="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6EDF6"/>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63729513"/>
              </p:ext>
            </p:extLst>
          </p:nvPr>
        </p:nvGraphicFramePr>
        <p:xfrm>
          <a:off x="116009" y="5040536"/>
          <a:ext cx="6625359" cy="4707413"/>
        </p:xfrm>
        <a:graphic>
          <a:graphicData uri="http://schemas.openxmlformats.org/drawingml/2006/table">
            <a:tbl>
              <a:tblPr firstRow="1" bandRow="1">
                <a:tableStyleId>{5C22544A-7EE6-4342-B048-85BDC9FD1C3A}</a:tableStyleId>
              </a:tblPr>
              <a:tblGrid>
                <a:gridCol w="268855"/>
                <a:gridCol w="268855"/>
                <a:gridCol w="268855"/>
                <a:gridCol w="2909397"/>
                <a:gridCol w="2909397"/>
              </a:tblGrid>
              <a:tr h="549149">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HG丸ｺﾞｼｯｸM-PRO" panose="020F0600000000000000" pitchFamily="50" charset="-128"/>
                          <a:ea typeface="HG丸ｺﾞｼｯｸM-PRO" panose="020F0600000000000000" pitchFamily="50" charset="-128"/>
                        </a:rPr>
                        <a:t>９　都市基盤整備</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HG丸ｺﾞｼｯｸM-PRO" panose="020F0600000000000000" pitchFamily="50" charset="-128"/>
                          <a:ea typeface="HG丸ｺﾞｼｯｸM-PRO" panose="020F0600000000000000" pitchFamily="50" charset="-128"/>
                        </a:rPr>
                        <a:t>１０　住民生活</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658215">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t>道路（計画的整備・補修の企画等）</a:t>
                      </a:r>
                      <a:endParaRPr kumimoji="1" lang="en-US" altLang="ja-JP" sz="1050" dirty="0" smtClean="0"/>
                    </a:p>
                    <a:p>
                      <a:r>
                        <a:rPr kumimoji="1" lang="ja-JP" altLang="en-US" sz="1050" dirty="0" smtClean="0"/>
                        <a:t>河川</a:t>
                      </a:r>
                      <a:endParaRPr kumimoji="1" lang="en-US" altLang="ja-JP" sz="1050" dirty="0" smtClean="0"/>
                    </a:p>
                    <a:p>
                      <a:r>
                        <a:rPr kumimoji="1" lang="ja-JP" altLang="en-US" sz="1050" dirty="0" smtClean="0"/>
                        <a:t>公園（計画的整備・補修の企画等、</a:t>
                      </a:r>
                      <a:endParaRPr kumimoji="1" lang="en-US" altLang="ja-JP" sz="1050" dirty="0" smtClean="0"/>
                    </a:p>
                    <a:p>
                      <a:r>
                        <a:rPr kumimoji="1" lang="ja-JP" altLang="en-US" sz="1050" dirty="0" smtClean="0"/>
                        <a:t>　　　　</a:t>
                      </a:r>
                      <a:r>
                        <a:rPr kumimoji="1" lang="ja-JP" altLang="en-US" sz="1050" dirty="0" smtClean="0">
                          <a:solidFill>
                            <a:schemeClr val="tx1"/>
                          </a:solidFill>
                        </a:rPr>
                        <a:t>大規模な</a:t>
                      </a:r>
                      <a:r>
                        <a:rPr kumimoji="1" lang="ja-JP" altLang="en-US" sz="1050" dirty="0" smtClean="0"/>
                        <a:t>もの（大阪城公園等））</a:t>
                      </a:r>
                      <a:endParaRPr kumimoji="1" lang="en-US" altLang="ja-JP" sz="1050" dirty="0" smtClean="0"/>
                    </a:p>
                    <a:p>
                      <a:r>
                        <a:rPr kumimoji="1" lang="ja-JP" altLang="en-US" sz="1050" dirty="0" smtClean="0"/>
                        <a:t>下水道</a:t>
                      </a:r>
                      <a:endParaRPr kumimoji="1" lang="en-US" altLang="ja-JP" sz="1050" dirty="0" smtClean="0"/>
                    </a:p>
                    <a:p>
                      <a:r>
                        <a:rPr kumimoji="1" lang="ja-JP" altLang="en-US" sz="1050" dirty="0" smtClean="0"/>
                        <a:t>水道</a:t>
                      </a:r>
                      <a:endParaRPr kumimoji="1" lang="en-US" altLang="ja-JP" sz="1050" dirty="0" smtClean="0"/>
                    </a:p>
                    <a:p>
                      <a:r>
                        <a:rPr kumimoji="1" lang="ja-JP" altLang="en-US" sz="1050" spc="-150" dirty="0" smtClean="0"/>
                        <a:t>鉄道との連続立体交差（阪急電鉄京都線・千里線）</a:t>
                      </a:r>
                      <a:endParaRPr kumimoji="1" lang="en-US" altLang="ja-JP" sz="1050" spc="-1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r>
                        <a:rPr kumimoji="1" lang="ja-JP" altLang="en-US" sz="1050" dirty="0" smtClean="0"/>
                        <a:t>住民基本台帳、戸籍、印鑑登録証明（制度管理）</a:t>
                      </a:r>
                      <a:endParaRPr kumimoji="1" lang="en-US" altLang="ja-JP" sz="1050" dirty="0" smtClean="0"/>
                    </a:p>
                    <a:p>
                      <a:r>
                        <a:rPr kumimoji="1" lang="ja-JP" altLang="en-US" sz="1050" dirty="0" smtClean="0"/>
                        <a:t>地域安全防犯対策（協議会の運営等）</a:t>
                      </a:r>
                      <a:endParaRPr kumimoji="1" lang="en-US" altLang="ja-JP" sz="1050" dirty="0" smtClean="0"/>
                    </a:p>
                    <a:p>
                      <a:r>
                        <a:rPr kumimoji="1" lang="ja-JP" altLang="en-US" sz="1050" dirty="0" smtClean="0"/>
                        <a:t>地域振興・市民活動（指針策定等）</a:t>
                      </a:r>
                      <a:endParaRPr kumimoji="1" lang="en-US" altLang="ja-JP" sz="1050" dirty="0" smtClean="0"/>
                    </a:p>
                    <a:p>
                      <a:r>
                        <a:rPr kumimoji="1" lang="ja-JP" altLang="en-US" sz="1050" spc="-150" dirty="0" smtClean="0"/>
                        <a:t>男女共同参画（クレオ等）、人権施策（計画策定等）</a:t>
                      </a:r>
                      <a:endParaRPr kumimoji="1" lang="en-US" altLang="ja-JP" sz="1050" spc="-15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雇用施策（労働団体との連絡調整等）、消費者センター</a:t>
                      </a:r>
                      <a:endParaRPr kumimoji="1" lang="en-US" altLang="ja-JP" sz="1050" dirty="0" smtClean="0"/>
                    </a:p>
                    <a:p>
                      <a:r>
                        <a:rPr kumimoji="1" lang="ja-JP" altLang="en-US" sz="1050" dirty="0" smtClean="0"/>
                        <a:t>国際交流</a:t>
                      </a:r>
                      <a:endParaRPr kumimoji="1" lang="en-US" altLang="ja-JP" sz="1050" dirty="0" smtClean="0"/>
                    </a:p>
                    <a:p>
                      <a:r>
                        <a:rPr kumimoji="1" lang="ja-JP" altLang="en-US" sz="1050" dirty="0" smtClean="0"/>
                        <a:t>中央体育館、大阪プール</a:t>
                      </a: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522699">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r>
                        <a:rPr kumimoji="1" lang="ja-JP" altLang="en-US" sz="1050" dirty="0" smtClean="0"/>
                        <a:t>道路（計画的整備・補修の企画等以外）</a:t>
                      </a:r>
                      <a:endParaRPr kumimoji="1" lang="en-US" altLang="ja-JP" sz="1050" dirty="0" smtClean="0"/>
                    </a:p>
                    <a:p>
                      <a:r>
                        <a:rPr kumimoji="1" lang="ja-JP" altLang="en-US" sz="1050" dirty="0" smtClean="0"/>
                        <a:t>公園（その他）</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r>
                        <a:rPr kumimoji="1" lang="ja-JP" altLang="en-US" sz="1050" dirty="0" smtClean="0"/>
                        <a:t>区庁舎の補修等</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747979">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endParaRPr kumimoji="1" lang="ja-JP" altLang="en-US"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r>
                        <a:rPr kumimoji="1" lang="ja-JP" altLang="en-US" sz="1050" dirty="0" smtClean="0"/>
                        <a:t>雇用施策（就労相談等）</a:t>
                      </a:r>
                      <a:endParaRPr kumimoji="1" lang="en-US" altLang="ja-JP" sz="1050" dirty="0" smtClean="0"/>
                    </a:p>
                    <a:p>
                      <a:r>
                        <a:rPr kumimoji="1" lang="ja-JP" altLang="en-US" sz="1050" dirty="0" smtClean="0"/>
                        <a:t>スポーツセンターの運営</a:t>
                      </a:r>
                      <a:endParaRPr kumimoji="1" lang="en-US" altLang="ja-JP" sz="1050" dirty="0" smtClean="0"/>
                    </a:p>
                    <a:p>
                      <a:r>
                        <a:rPr kumimoji="1" lang="ja-JP" altLang="en-US" sz="1050" dirty="0" smtClean="0"/>
                        <a:t>プール・屋内プールの運営</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1229371">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50" kern="1200" dirty="0" smtClean="0">
                          <a:solidFill>
                            <a:schemeClr val="dk1"/>
                          </a:solidFill>
                          <a:latin typeface="+mn-lt"/>
                          <a:ea typeface="+mn-ea"/>
                          <a:cs typeface="+mn-cs"/>
                        </a:rPr>
                        <a:t>道路（日常管理の委託契約等）</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道路（工営所業務）</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公園（日常管理の委託契約等）</a:t>
                      </a:r>
                      <a:endParaRPr kumimoji="1" lang="en-US" altLang="ja-JP" sz="1050" kern="1200" dirty="0" smtClean="0">
                        <a:solidFill>
                          <a:schemeClr val="dk1"/>
                        </a:solidFill>
                        <a:latin typeface="+mn-lt"/>
                        <a:ea typeface="+mn-ea"/>
                        <a:cs typeface="+mn-cs"/>
                      </a:endParaRPr>
                    </a:p>
                    <a:p>
                      <a:r>
                        <a:rPr kumimoji="1" lang="ja-JP" altLang="en-US" sz="1050" kern="1200" dirty="0" smtClean="0">
                          <a:solidFill>
                            <a:schemeClr val="dk1"/>
                          </a:solidFill>
                          <a:latin typeface="+mn-lt"/>
                          <a:ea typeface="+mn-ea"/>
                          <a:cs typeface="+mn-cs"/>
                        </a:rPr>
                        <a:t>公園（公園事務所業務）</a:t>
                      </a:r>
                      <a:endParaRPr kumimoji="1" lang="en-US" altLang="ja-JP" sz="1050" kern="1200" dirty="0" smtClean="0">
                        <a:solidFill>
                          <a:schemeClr val="dk1"/>
                        </a:solidFill>
                        <a:latin typeface="+mn-lt"/>
                        <a:ea typeface="+mn-ea"/>
                        <a:cs typeface="+mn-cs"/>
                      </a:endParaRPr>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988646" y="4224922"/>
            <a:ext cx="2736304" cy="478852"/>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dirty="0" smtClean="0">
                <a:solidFill>
                  <a:schemeClr val="tx1"/>
                </a:solidFill>
              </a:rPr>
              <a:t>文化振興（地域文化事業等）</a:t>
            </a:r>
            <a:endParaRPr lang="en-US" altLang="ja-JP" sz="1050" dirty="0" smtClean="0">
              <a:solidFill>
                <a:schemeClr val="tx1"/>
              </a:solidFill>
            </a:endParaRPr>
          </a:p>
          <a:p>
            <a:r>
              <a:rPr lang="ja-JP" altLang="en-US" sz="1050" dirty="0" smtClean="0">
                <a:solidFill>
                  <a:schemeClr val="tx1"/>
                </a:solidFill>
              </a:rPr>
              <a:t>生涯スポーツ（学校体育施設開放事業等）</a:t>
            </a:r>
            <a:endParaRPr lang="ja-JP" altLang="en-US" sz="1050" dirty="0">
              <a:solidFill>
                <a:schemeClr val="tx1"/>
              </a:solidFill>
            </a:endParaRPr>
          </a:p>
        </p:txBody>
      </p:sp>
      <p:sp>
        <p:nvSpPr>
          <p:cNvPr id="7" name="正方形/長方形 6"/>
          <p:cNvSpPr/>
          <p:nvPr/>
        </p:nvSpPr>
        <p:spPr>
          <a:xfrm>
            <a:off x="3861048" y="8568928"/>
            <a:ext cx="2808312" cy="1123098"/>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spc="-150" dirty="0">
                <a:solidFill>
                  <a:schemeClr val="tx1"/>
                </a:solidFill>
              </a:rPr>
              <a:t>住民基本台帳、戸籍、印鑑登録</a:t>
            </a:r>
            <a:r>
              <a:rPr lang="ja-JP" altLang="en-US" sz="1050" spc="-150" dirty="0" smtClean="0">
                <a:solidFill>
                  <a:schemeClr val="tx1"/>
                </a:solidFill>
              </a:rPr>
              <a:t>証明（届出・証明等）</a:t>
            </a:r>
            <a:endParaRPr lang="ja-JP" altLang="en-US" sz="1050" spc="-150" dirty="0">
              <a:solidFill>
                <a:schemeClr val="tx1"/>
              </a:solidFill>
            </a:endParaRPr>
          </a:p>
          <a:p>
            <a:r>
              <a:rPr lang="ja-JP" altLang="en-US" sz="1050" spc="-150" dirty="0">
                <a:solidFill>
                  <a:schemeClr val="tx1"/>
                </a:solidFill>
              </a:rPr>
              <a:t>地域安全防犯対策（青色防犯パトロール等）</a:t>
            </a:r>
          </a:p>
          <a:p>
            <a:r>
              <a:rPr lang="ja-JP" altLang="en-US" sz="1050" dirty="0">
                <a:solidFill>
                  <a:schemeClr val="tx1"/>
                </a:solidFill>
              </a:rPr>
              <a:t>地域振興・市民活動（区民まつり等）</a:t>
            </a:r>
          </a:p>
          <a:p>
            <a:r>
              <a:rPr lang="ja-JP" altLang="en-US" sz="1050" dirty="0">
                <a:solidFill>
                  <a:schemeClr val="tx1"/>
                </a:solidFill>
              </a:rPr>
              <a:t>男女共同参画</a:t>
            </a:r>
            <a:r>
              <a:rPr lang="ja-JP" altLang="en-US" sz="1050" dirty="0" smtClean="0">
                <a:solidFill>
                  <a:schemeClr val="tx1"/>
                </a:solidFill>
              </a:rPr>
              <a:t>（</a:t>
            </a:r>
            <a:r>
              <a:rPr lang="ja-JP" altLang="en-US" sz="1050" dirty="0">
                <a:solidFill>
                  <a:schemeClr val="tx1"/>
                </a:solidFill>
              </a:rPr>
              <a:t>啓発活動等</a:t>
            </a:r>
            <a:r>
              <a:rPr lang="ja-JP" altLang="en-US" sz="1050" dirty="0" smtClean="0">
                <a:solidFill>
                  <a:schemeClr val="tx1"/>
                </a:solidFill>
              </a:rPr>
              <a:t>）</a:t>
            </a:r>
            <a:endParaRPr lang="ja-JP" altLang="en-US" sz="1050" dirty="0">
              <a:solidFill>
                <a:schemeClr val="tx1"/>
              </a:solidFill>
            </a:endParaRPr>
          </a:p>
          <a:p>
            <a:r>
              <a:rPr lang="ja-JP" altLang="en-US" sz="1050" dirty="0">
                <a:solidFill>
                  <a:schemeClr val="tx1"/>
                </a:solidFill>
              </a:rPr>
              <a:t>人権啓発</a:t>
            </a:r>
            <a:r>
              <a:rPr lang="ja-JP" altLang="en-US" sz="1050" dirty="0" smtClean="0">
                <a:solidFill>
                  <a:schemeClr val="tx1"/>
                </a:solidFill>
              </a:rPr>
              <a:t>（講演会・研修・イベント等）</a:t>
            </a:r>
            <a:endParaRPr lang="ja-JP" altLang="en-US" sz="1050" dirty="0">
              <a:solidFill>
                <a:schemeClr val="tx1"/>
              </a:solidFill>
            </a:endParaRPr>
          </a:p>
        </p:txBody>
      </p:sp>
    </p:spTree>
    <p:extLst>
      <p:ext uri="{BB962C8B-B14F-4D97-AF65-F5344CB8AC3E}">
        <p14:creationId xmlns:p14="http://schemas.microsoft.com/office/powerpoint/2010/main" val="3032703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506270843"/>
              </p:ext>
            </p:extLst>
          </p:nvPr>
        </p:nvGraphicFramePr>
        <p:xfrm>
          <a:off x="116320" y="648048"/>
          <a:ext cx="3715962" cy="4026945"/>
        </p:xfrm>
        <a:graphic>
          <a:graphicData uri="http://schemas.openxmlformats.org/drawingml/2006/table">
            <a:tbl>
              <a:tblPr firstRow="1" bandRow="1">
                <a:tableStyleId>{5C22544A-7EE6-4342-B048-85BDC9FD1C3A}</a:tableStyleId>
              </a:tblPr>
              <a:tblGrid>
                <a:gridCol w="268855"/>
                <a:gridCol w="268855"/>
                <a:gridCol w="268855"/>
                <a:gridCol w="2909397"/>
              </a:tblGrid>
              <a:tr h="464325">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Ａ案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Ｂ案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dirty="0" smtClean="0">
                          <a:latin typeface="HG丸ｺﾞｼｯｸM-PRO" panose="020F0600000000000000" pitchFamily="50" charset="-128"/>
                          <a:ea typeface="HG丸ｺﾞｼｯｸM-PRO" panose="020F0600000000000000" pitchFamily="50" charset="-128"/>
                        </a:rPr>
                        <a:t>Ｃ案</a:t>
                      </a:r>
                      <a:endParaRPr kumimoji="1" lang="ja-JP" altLang="en-US" sz="105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１１　消防・防災</a:t>
                      </a:r>
                      <a:endParaRPr kumimoji="1" lang="ja-JP" altLang="en-US" sz="1200"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04915">
                <a:tc rowSpan="3">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局</a:t>
                      </a:r>
                      <a:endParaRPr kumimoji="1" lang="ja-JP" altLang="en-US" sz="1050" b="1" dirty="0">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050" dirty="0" smtClean="0"/>
                        <a:t>消防</a:t>
                      </a:r>
                      <a:endParaRPr kumimoji="1" lang="en-US" altLang="ja-JP" sz="1050" dirty="0" smtClean="0"/>
                    </a:p>
                    <a:p>
                      <a:r>
                        <a:rPr kumimoji="1" lang="ja-JP" altLang="en-US" sz="1050" dirty="0" smtClean="0"/>
                        <a:t>防災会議、地域防災計画</a:t>
                      </a:r>
                      <a:endParaRPr kumimoji="1" lang="en-US" altLang="ja-JP" sz="1050" dirty="0" smtClean="0"/>
                    </a:p>
                    <a:p>
                      <a:r>
                        <a:rPr kumimoji="1" lang="ja-JP" altLang="en-US" sz="1050" dirty="0" smtClean="0"/>
                        <a:t>危機管理体制の充実</a:t>
                      </a:r>
                      <a:endParaRPr kumimoji="1" lang="en-US" altLang="ja-JP" sz="1050" dirty="0" smtClean="0"/>
                    </a:p>
                    <a:p>
                      <a:r>
                        <a:rPr kumimoji="1" lang="ja-JP" altLang="en-US" sz="1050" dirty="0" smtClean="0"/>
                        <a:t>帰宅困難者対策</a:t>
                      </a:r>
                      <a:endParaRPr kumimoji="1" lang="en-US" altLang="ja-JP" sz="1050" dirty="0" smtClean="0"/>
                    </a:p>
                    <a:p>
                      <a:r>
                        <a:rPr kumimoji="1" lang="ja-JP" altLang="en-US" sz="1050" dirty="0" smtClean="0"/>
                        <a:t>地下街避難確保</a:t>
                      </a:r>
                      <a:endParaRPr kumimoji="1" lang="en-US" altLang="ja-JP" sz="1050" dirty="0" smtClean="0"/>
                    </a:p>
                    <a:p>
                      <a:r>
                        <a:rPr kumimoji="1" lang="ja-JP" altLang="en-US" sz="1050" dirty="0" smtClean="0"/>
                        <a:t>防災行政無線</a:t>
                      </a:r>
                      <a:endParaRPr kumimoji="1" lang="en-US" altLang="ja-JP" sz="1050" dirty="0" smtClean="0"/>
                    </a:p>
                    <a:p>
                      <a:r>
                        <a:rPr kumimoji="1" lang="ja-JP" altLang="en-US" sz="1050" dirty="0" smtClean="0"/>
                        <a:t>被災地等への職員派遣</a:t>
                      </a:r>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296208">
                <a:tc vMerge="1">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vMerge="1">
                  <a:txBody>
                    <a:bodyPr/>
                    <a:lstStyle/>
                    <a:p>
                      <a:endParaRPr kumimoji="1" lang="ja-JP" altLang="en-US"/>
                    </a:p>
                  </a:txBody>
                  <a:tcPr/>
                </a:tc>
                <a:tc rowSpan="3">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1050" dirty="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r>
              <a:tr h="632443">
                <a:tc vMerge="1">
                  <a:txBody>
                    <a:bodyPr/>
                    <a:lstStyle/>
                    <a:p>
                      <a:endParaRPr kumimoji="1" lang="ja-JP" altLang="en-US"/>
                    </a:p>
                  </a:txBody>
                  <a:tcPr/>
                </a:tc>
                <a:tc rowSpan="2">
                  <a:txBody>
                    <a:bodyPr/>
                    <a:lstStyle/>
                    <a:p>
                      <a:pPr algn="ctr"/>
                      <a:r>
                        <a:rPr kumimoji="1"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kumimoji="1"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vMerge="1">
                  <a:txBody>
                    <a:bodyPr/>
                    <a:lstStyle/>
                    <a:p>
                      <a:endParaRPr kumimoji="1" lang="ja-JP" altLang="en-US"/>
                    </a:p>
                  </a:txBody>
                  <a:tcPr/>
                </a:tc>
                <a:tc>
                  <a:txBody>
                    <a:bodyPr/>
                    <a:lstStyle/>
                    <a:p>
                      <a:r>
                        <a:rPr kumimoji="1" lang="ja-JP" altLang="en-US" sz="1050" dirty="0" smtClean="0"/>
                        <a:t>避難行動要支援者の避難支援</a:t>
                      </a:r>
                      <a:endParaRPr kumimoji="1" lang="en-US" altLang="ja-JP" sz="1050" dirty="0" smtClean="0"/>
                    </a:p>
                    <a:p>
                      <a:r>
                        <a:rPr kumimoji="1" lang="ja-JP" altLang="en-US" sz="1050" dirty="0" smtClean="0"/>
                        <a:t>広域避難場所案内板・誘導標識の整備</a:t>
                      </a:r>
                      <a:endParaRPr kumimoji="1" lang="en-US" altLang="ja-JP" sz="1050" dirty="0" smtClean="0"/>
                    </a:p>
                    <a:p>
                      <a:r>
                        <a:rPr kumimoji="1" lang="ja-JP" altLang="en-US" sz="1050" dirty="0" smtClean="0"/>
                        <a:t>津波避難ビル・水害時避難ビル案内板の整備</a:t>
                      </a:r>
                      <a:endParaRPr kumimoji="1" lang="en-US" altLang="ja-JP" sz="1050" dirty="0" smtClean="0"/>
                    </a:p>
                    <a:p>
                      <a:r>
                        <a:rPr kumimoji="1" lang="ja-JP" altLang="en-US" sz="1050" dirty="0" smtClean="0"/>
                        <a:t>災害時避難所案内板の整備</a:t>
                      </a:r>
                    </a:p>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r>
              <a:tr h="1039477">
                <a:tc>
                  <a:txBody>
                    <a:bodyPr/>
                    <a:lstStyle/>
                    <a:p>
                      <a:pPr algn="ctr"/>
                      <a:r>
                        <a:rPr lang="ja-JP" altLang="en-US" sz="1050" b="1" dirty="0" smtClean="0">
                          <a:solidFill>
                            <a:schemeClr val="bg1"/>
                          </a:solidFill>
                          <a:latin typeface="HG丸ｺﾞｼｯｸM-PRO" panose="020F0600000000000000" pitchFamily="50" charset="-128"/>
                          <a:ea typeface="HG丸ｺﾞｼｯｸM-PRO" panose="020F0600000000000000" pitchFamily="50" charset="-128"/>
                        </a:rPr>
                        <a:t>総合区</a:t>
                      </a:r>
                      <a:endParaRPr lang="ja-JP" altLang="en-US" sz="1050" b="1" dirty="0">
                        <a:solidFill>
                          <a:schemeClr val="bg1"/>
                        </a:solidFill>
                        <a:latin typeface="HG丸ｺﾞｼｯｸM-PRO" panose="020F0600000000000000" pitchFamily="50" charset="-128"/>
                        <a:ea typeface="HG丸ｺﾞｼｯｸM-PRO" panose="020F0600000000000000" pitchFamily="50" charset="-128"/>
                      </a:endParaRPr>
                    </a:p>
                  </a:txBody>
                  <a:tcPr marL="68580" marR="68580" marT="60960" marB="609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自主防災組織力向上アドバイザー</a:t>
                      </a:r>
                      <a:endParaRPr kumimoji="1" lang="en-US" altLang="ja-JP" sz="1050" dirty="0" smtClean="0"/>
                    </a:p>
                    <a:p>
                      <a:endParaRPr kumimoji="1" lang="en-US" altLang="ja-JP" sz="1050" dirty="0" smtClean="0"/>
                    </a:p>
                  </a:txBody>
                  <a:tcPr marL="68580" marR="68580" marT="60960" marB="6096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5" name="正方形/長方形 4"/>
          <p:cNvSpPr/>
          <p:nvPr/>
        </p:nvSpPr>
        <p:spPr>
          <a:xfrm>
            <a:off x="989539" y="3945576"/>
            <a:ext cx="2727493" cy="576064"/>
          </a:xfrm>
          <a:prstGeom prst="rect">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50" dirty="0" smtClean="0">
                <a:solidFill>
                  <a:schemeClr val="tx1"/>
                </a:solidFill>
              </a:rPr>
              <a:t>危機</a:t>
            </a:r>
            <a:r>
              <a:rPr lang="ja-JP" altLang="en-US" sz="1050" dirty="0">
                <a:solidFill>
                  <a:schemeClr val="tx1"/>
                </a:solidFill>
              </a:rPr>
              <a:t>管理訓練</a:t>
            </a:r>
          </a:p>
          <a:p>
            <a:r>
              <a:rPr lang="ja-JP" altLang="en-US" sz="1050" dirty="0">
                <a:solidFill>
                  <a:schemeClr val="tx1"/>
                </a:solidFill>
              </a:rPr>
              <a:t>防災意識の啓発</a:t>
            </a:r>
          </a:p>
          <a:p>
            <a:r>
              <a:rPr lang="ja-JP" altLang="en-US" sz="1050" dirty="0">
                <a:solidFill>
                  <a:schemeClr val="tx1"/>
                </a:solidFill>
              </a:rPr>
              <a:t>津波避難施設の</a:t>
            </a:r>
            <a:r>
              <a:rPr lang="ja-JP" altLang="en-US" sz="1050" dirty="0" smtClean="0">
                <a:solidFill>
                  <a:schemeClr val="tx1"/>
                </a:solidFill>
              </a:rPr>
              <a:t>確保</a:t>
            </a:r>
            <a:endParaRPr lang="ja-JP" altLang="en-US" sz="1050" dirty="0">
              <a:solidFill>
                <a:schemeClr val="tx1"/>
              </a:solidFill>
            </a:endParaRPr>
          </a:p>
        </p:txBody>
      </p:sp>
    </p:spTree>
    <p:extLst>
      <p:ext uri="{BB962C8B-B14F-4D97-AF65-F5344CB8AC3E}">
        <p14:creationId xmlns:p14="http://schemas.microsoft.com/office/powerpoint/2010/main" val="313905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374127" y="7560816"/>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7" name="額縁 6"/>
          <p:cNvSpPr/>
          <p:nvPr/>
        </p:nvSpPr>
        <p:spPr>
          <a:xfrm>
            <a:off x="980728" y="3744392"/>
            <a:ext cx="5040560" cy="792088"/>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807" y="3168328"/>
            <a:ext cx="6858000" cy="1200329"/>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第１部</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　大阪における新たな大都市制度</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（総合区制度と特別区制度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29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0" y="1094916"/>
            <a:ext cx="3685624" cy="307777"/>
          </a:xfrm>
          <a:prstGeom prst="rect">
            <a:avLst/>
          </a:prstGeom>
          <a:noFill/>
        </p:spPr>
        <p:txBody>
          <a:bodyPr wrap="none" rtlCol="0">
            <a:spAutoFit/>
          </a:bodyPr>
          <a:lstStyle/>
          <a:p>
            <a:r>
              <a:rPr lang="ja-JP" altLang="en-US" sz="1400" dirty="0" smtClean="0">
                <a:latin typeface="+mn-ea"/>
              </a:rPr>
              <a:t>○</a:t>
            </a:r>
            <a:r>
              <a:rPr lang="ja-JP" altLang="en-US" sz="1400" dirty="0">
                <a:latin typeface="+mn-ea"/>
              </a:rPr>
              <a:t>政令</a:t>
            </a:r>
            <a:r>
              <a:rPr lang="ja-JP" altLang="en-US" sz="1400" dirty="0" smtClean="0">
                <a:latin typeface="+mn-ea"/>
              </a:rPr>
              <a:t>指定都市（人口</a:t>
            </a:r>
            <a:r>
              <a:rPr lang="en-US" altLang="ja-JP" sz="1400" dirty="0" smtClean="0">
                <a:latin typeface="+mn-ea"/>
              </a:rPr>
              <a:t>100</a:t>
            </a:r>
            <a:r>
              <a:rPr lang="ja-JP" altLang="en-US" sz="1400" dirty="0" smtClean="0">
                <a:latin typeface="+mn-ea"/>
              </a:rPr>
              <a:t>万以上の</a:t>
            </a:r>
            <a:r>
              <a:rPr lang="en-US" altLang="ja-JP" sz="1400" dirty="0" smtClean="0">
                <a:latin typeface="+mn-ea"/>
              </a:rPr>
              <a:t>11</a:t>
            </a:r>
            <a:r>
              <a:rPr lang="ja-JP" altLang="en-US" sz="1400" dirty="0" smtClean="0">
                <a:latin typeface="+mn-ea"/>
              </a:rPr>
              <a:t>市）比較</a:t>
            </a:r>
            <a:endParaRPr kumimoji="1" lang="ja-JP" altLang="en-US" sz="1400" dirty="0">
              <a:latin typeface="+mn-ea"/>
            </a:endParaRPr>
          </a:p>
        </p:txBody>
      </p:sp>
      <p:sp>
        <p:nvSpPr>
          <p:cNvPr id="6" name="正方形/長方形 5"/>
          <p:cNvSpPr/>
          <p:nvPr/>
        </p:nvSpPr>
        <p:spPr>
          <a:xfrm>
            <a:off x="2141" y="648048"/>
            <a:ext cx="6857293" cy="323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（参考）政令指定都市における１区あたりの平均人口・面積及び大阪市における人口・面積</a:t>
            </a:r>
            <a:endParaRPr lang="ja-JP" altLang="en-US" sz="1300" b="1" dirty="0">
              <a:solidFill>
                <a:schemeClr val="tx1"/>
              </a:solidFill>
              <a:latin typeface="ＭＳ Ｐゴシック" pitchFamily="50" charset="-128"/>
              <a:ea typeface="Meiryo UI" pitchFamily="50" charset="-128"/>
              <a:cs typeface="Meiryo UI" pitchFamily="50" charset="-128"/>
            </a:endParaRPr>
          </a:p>
        </p:txBody>
      </p:sp>
      <p:sp>
        <p:nvSpPr>
          <p:cNvPr id="8" name="テキスト ボックス 7"/>
          <p:cNvSpPr txBox="1"/>
          <p:nvPr/>
        </p:nvSpPr>
        <p:spPr>
          <a:xfrm>
            <a:off x="-17318" y="5368371"/>
            <a:ext cx="2608406" cy="307777"/>
          </a:xfrm>
          <a:prstGeom prst="rect">
            <a:avLst/>
          </a:prstGeom>
          <a:noFill/>
        </p:spPr>
        <p:txBody>
          <a:bodyPr wrap="none" rtlCol="0">
            <a:spAutoFit/>
          </a:bodyPr>
          <a:lstStyle/>
          <a:p>
            <a:r>
              <a:rPr lang="ja-JP" altLang="en-US" sz="1400" dirty="0" smtClean="0">
                <a:latin typeface="+mn-ea"/>
              </a:rPr>
              <a:t>○大阪市各行政区の人口</a:t>
            </a:r>
            <a:r>
              <a:rPr lang="ja-JP" altLang="en-US" sz="1400" dirty="0">
                <a:latin typeface="+mn-ea"/>
              </a:rPr>
              <a:t>・</a:t>
            </a:r>
            <a:r>
              <a:rPr lang="ja-JP" altLang="en-US" sz="1400" dirty="0" smtClean="0">
                <a:latin typeface="+mn-ea"/>
              </a:rPr>
              <a:t>面積</a:t>
            </a:r>
            <a:endParaRPr kumimoji="1" lang="ja-JP" altLang="en-US" sz="1400" dirty="0">
              <a:latin typeface="+mn-ea"/>
            </a:endParaRPr>
          </a:p>
        </p:txBody>
      </p:sp>
      <p:sp>
        <p:nvSpPr>
          <p:cNvPr id="11" name="正方形/長方形 10"/>
          <p:cNvSpPr/>
          <p:nvPr/>
        </p:nvSpPr>
        <p:spPr>
          <a:xfrm>
            <a:off x="4277283" y="9361797"/>
            <a:ext cx="2350234" cy="230832"/>
          </a:xfrm>
          <a:prstGeom prst="rect">
            <a:avLst/>
          </a:prstGeom>
        </p:spPr>
        <p:txBody>
          <a:bodyPr wrap="square">
            <a:spAutoFit/>
          </a:bodyPr>
          <a:lstStyle/>
          <a:p>
            <a:r>
              <a:rPr lang="ja-JP" altLang="en-US" sz="900" dirty="0"/>
              <a:t>（出典）平成</a:t>
            </a:r>
            <a:r>
              <a:rPr lang="en-US" altLang="ja-JP" sz="900" dirty="0"/>
              <a:t>27</a:t>
            </a:r>
            <a:r>
              <a:rPr lang="ja-JP" altLang="en-US" sz="900" dirty="0"/>
              <a:t>年国勢調査の人口速報集計</a:t>
            </a:r>
          </a:p>
        </p:txBody>
      </p:sp>
      <p:sp>
        <p:nvSpPr>
          <p:cNvPr id="12" name="正方形/長方形 11"/>
          <p:cNvSpPr/>
          <p:nvPr/>
        </p:nvSpPr>
        <p:spPr>
          <a:xfrm>
            <a:off x="278010" y="9359447"/>
            <a:ext cx="3655046" cy="215444"/>
          </a:xfrm>
          <a:prstGeom prst="rect">
            <a:avLst/>
          </a:prstGeom>
        </p:spPr>
        <p:txBody>
          <a:bodyPr wrap="square">
            <a:spAutoFit/>
          </a:bodyPr>
          <a:lstStyle/>
          <a:p>
            <a:r>
              <a:rPr lang="en-US" altLang="ja-JP" sz="800" dirty="0" smtClean="0"/>
              <a:t>※</a:t>
            </a:r>
            <a:r>
              <a:rPr lang="ja-JP" altLang="en-US" sz="800" dirty="0" smtClean="0"/>
              <a:t>四捨五入の関係により、各区の面積の合計は、総面積と必ずしも一致しない</a:t>
            </a:r>
            <a:endParaRPr lang="ja-JP" altLang="en-US" sz="800" dirty="0"/>
          </a:p>
        </p:txBody>
      </p:sp>
      <p:graphicFrame>
        <p:nvGraphicFramePr>
          <p:cNvPr id="13" name="表 12"/>
          <p:cNvGraphicFramePr>
            <a:graphicFrameLocks noGrp="1" noChangeAspect="1"/>
          </p:cNvGraphicFramePr>
          <p:nvPr>
            <p:extLst>
              <p:ext uri="{D42A27DB-BD31-4B8C-83A1-F6EECF244321}">
                <p14:modId xmlns:p14="http://schemas.microsoft.com/office/powerpoint/2010/main" val="2876167590"/>
              </p:ext>
            </p:extLst>
          </p:nvPr>
        </p:nvGraphicFramePr>
        <p:xfrm>
          <a:off x="216576" y="1372381"/>
          <a:ext cx="6357783" cy="3812167"/>
        </p:xfrm>
        <a:graphic>
          <a:graphicData uri="http://schemas.openxmlformats.org/drawingml/2006/table">
            <a:tbl>
              <a:tblPr>
                <a:tableStyleId>{5940675A-B579-460E-94D1-54222C63F5DA}</a:tableStyleId>
              </a:tblPr>
              <a:tblGrid>
                <a:gridCol w="787645"/>
                <a:gridCol w="425982"/>
                <a:gridCol w="334036"/>
                <a:gridCol w="868494"/>
                <a:gridCol w="334036"/>
                <a:gridCol w="868494"/>
                <a:gridCol w="334036"/>
                <a:gridCol w="868494"/>
                <a:gridCol w="334036"/>
                <a:gridCol w="868494"/>
                <a:gridCol w="334036"/>
              </a:tblGrid>
              <a:tr h="270774">
                <a:tc rowSpan="2">
                  <a:txBody>
                    <a:bodyPr/>
                    <a:lstStyle/>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市　　名</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solidFill>
                      <a:schemeClr val="accent6">
                        <a:lumMod val="40000"/>
                        <a:lumOff val="60000"/>
                      </a:schemeClr>
                    </a:solidFill>
                  </a:tcPr>
                </a:tc>
                <a:tc rowSpan="2">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区数</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総人口</a:t>
                      </a:r>
                      <a:endParaRPr lang="en-US" altLang="ja-JP" sz="11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a:t>
                      </a:r>
                      <a:r>
                        <a:rPr lang="ja-JP" altLang="en-US" sz="1100" b="1" u="none" strike="noStrike" dirty="0">
                          <a:effectLst/>
                          <a:latin typeface="ＭＳ Ｐゴシック" panose="020B0600070205080204" pitchFamily="50" charset="-128"/>
                          <a:ea typeface="ＭＳ Ｐゴシック" panose="020B0600070205080204" pitchFamily="50" charset="-128"/>
                        </a:rPr>
                        <a:t>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12700" cap="flat" cmpd="sng" algn="ctr">
                      <a:noFill/>
                      <a:prstDash val="solid"/>
                      <a:round/>
                      <a:headEnd type="none" w="med" len="med"/>
                      <a:tailEnd type="none" w="med" len="med"/>
                    </a:lnR>
                    <a:solidFill>
                      <a:schemeClr val="accent6">
                        <a:lumMod val="40000"/>
                        <a:lumOff val="60000"/>
                      </a:schemeClr>
                    </a:solidFill>
                  </a:tcPr>
                </a:tc>
                <a:tc>
                  <a:txBody>
                    <a:bodyPr/>
                    <a:lstStyle/>
                    <a:p>
                      <a:pPr algn="ctr"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12700" cap="flat" cmpd="sng" algn="ctr">
                      <a:noFill/>
                      <a:prstDash val="solid"/>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000" b="1" u="none" strike="noStrike" dirty="0" smtClean="0">
                          <a:effectLst/>
                          <a:latin typeface="ＭＳ Ｐゴシック" panose="020B0600070205080204" pitchFamily="50" charset="-128"/>
                          <a:ea typeface="ＭＳ Ｐゴシック" panose="020B0600070205080204" pitchFamily="50" charset="-128"/>
                        </a:rPr>
                        <a:t>１区</a:t>
                      </a:r>
                      <a:r>
                        <a:rPr lang="ja-JP" altLang="en-US" sz="1000" b="1" u="none" strike="noStrike" dirty="0">
                          <a:effectLst/>
                          <a:latin typeface="ＭＳ Ｐゴシック" panose="020B0600070205080204" pitchFamily="50" charset="-128"/>
                          <a:ea typeface="ＭＳ Ｐゴシック" panose="020B0600070205080204" pitchFamily="50" charset="-128"/>
                        </a:rPr>
                        <a:t>あたり</a:t>
                      </a:r>
                      <a:br>
                        <a:rPr lang="ja-JP" altLang="en-US" sz="1000" b="1" u="none" strike="noStrike" dirty="0">
                          <a:effectLst/>
                          <a:latin typeface="ＭＳ Ｐゴシック" panose="020B0600070205080204" pitchFamily="50" charset="-128"/>
                          <a:ea typeface="ＭＳ Ｐゴシック" panose="020B0600070205080204" pitchFamily="50" charset="-128"/>
                        </a:rPr>
                      </a:br>
                      <a:r>
                        <a:rPr lang="ja-JP" altLang="en-US" sz="1000" b="1" u="none" strike="noStrike" dirty="0">
                          <a:effectLst/>
                          <a:latin typeface="ＭＳ Ｐゴシック" panose="020B0600070205080204" pitchFamily="50" charset="-128"/>
                          <a:ea typeface="ＭＳ Ｐゴシック" panose="020B0600070205080204" pitchFamily="50" charset="-128"/>
                        </a:rPr>
                        <a:t>平均人口　</a:t>
                      </a:r>
                      <a:endParaRPr lang="en-US" altLang="ja-JP" sz="10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000" b="1" u="none" strike="noStrike" dirty="0" smtClean="0">
                          <a:effectLst/>
                          <a:latin typeface="ＭＳ Ｐゴシック" panose="020B0600070205080204" pitchFamily="50" charset="-128"/>
                          <a:ea typeface="ＭＳ Ｐゴシック" panose="020B0600070205080204" pitchFamily="50" charset="-128"/>
                        </a:rPr>
                        <a:t>（</a:t>
                      </a:r>
                      <a:r>
                        <a:rPr lang="ja-JP" altLang="en-US" sz="1000" b="1" u="none" strike="noStrike" dirty="0">
                          <a:effectLst/>
                          <a:latin typeface="ＭＳ Ｐゴシック" panose="020B0600070205080204" pitchFamily="50" charset="-128"/>
                          <a:ea typeface="ＭＳ Ｐゴシック" panose="020B0600070205080204" pitchFamily="50" charset="-128"/>
                        </a:rPr>
                        <a:t>人）</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総面積</a:t>
                      </a:r>
                      <a:endParaRPr lang="en-US" altLang="ja-JP" sz="11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100" b="1" u="none" strike="noStrike" dirty="0" smtClean="0">
                          <a:effectLst/>
                          <a:latin typeface="ＭＳ Ｐゴシック" panose="020B0600070205080204" pitchFamily="50" charset="-128"/>
                          <a:ea typeface="ＭＳ Ｐゴシック" panose="020B0600070205080204" pitchFamily="50" charset="-128"/>
                        </a:rPr>
                        <a:t>（</a:t>
                      </a:r>
                      <a:r>
                        <a:rPr lang="ja-JP" altLang="en-US" sz="1100" b="1" u="none" strike="noStrike" dirty="0">
                          <a:effectLst/>
                          <a:latin typeface="ＭＳ Ｐゴシック" panose="020B0600070205080204" pitchFamily="50" charset="-128"/>
                          <a:ea typeface="ＭＳ Ｐゴシック" panose="020B0600070205080204" pitchFamily="50" charset="-128"/>
                        </a:rPr>
                        <a:t>㎢）</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c rowSpan="2">
                  <a:txBody>
                    <a:bodyPr/>
                    <a:lstStyle/>
                    <a:p>
                      <a:pPr algn="ctr" fontAlgn="ctr"/>
                      <a:r>
                        <a:rPr lang="ja-JP" altLang="en-US" sz="1000" b="1" u="none" strike="noStrike" dirty="0">
                          <a:effectLst/>
                          <a:latin typeface="ＭＳ Ｐゴシック" panose="020B0600070205080204" pitchFamily="50" charset="-128"/>
                          <a:ea typeface="ＭＳ Ｐゴシック" panose="020B0600070205080204" pitchFamily="50" charset="-128"/>
                        </a:rPr>
                        <a:t>１区あたり</a:t>
                      </a:r>
                      <a:br>
                        <a:rPr lang="ja-JP" altLang="en-US" sz="1000" b="1" u="none" strike="noStrike" dirty="0">
                          <a:effectLst/>
                          <a:latin typeface="ＭＳ Ｐゴシック" panose="020B0600070205080204" pitchFamily="50" charset="-128"/>
                          <a:ea typeface="ＭＳ Ｐゴシック" panose="020B0600070205080204" pitchFamily="50" charset="-128"/>
                        </a:rPr>
                      </a:br>
                      <a:r>
                        <a:rPr lang="ja-JP" altLang="en-US" sz="1000" b="1" u="none" strike="noStrike" dirty="0">
                          <a:effectLst/>
                          <a:latin typeface="ＭＳ Ｐゴシック" panose="020B0600070205080204" pitchFamily="50" charset="-128"/>
                          <a:ea typeface="ＭＳ Ｐゴシック" panose="020B0600070205080204" pitchFamily="50" charset="-128"/>
                        </a:rPr>
                        <a:t>平均</a:t>
                      </a:r>
                      <a:r>
                        <a:rPr lang="ja-JP" altLang="en-US" sz="1000" b="1" u="none" strike="noStrike" dirty="0" smtClean="0">
                          <a:effectLst/>
                          <a:latin typeface="ＭＳ Ｐゴシック" panose="020B0600070205080204" pitchFamily="50" charset="-128"/>
                          <a:ea typeface="ＭＳ Ｐゴシック" panose="020B0600070205080204" pitchFamily="50" charset="-128"/>
                        </a:rPr>
                        <a:t>面積</a:t>
                      </a:r>
                      <a:endParaRPr lang="en-US" altLang="ja-JP" sz="1000" b="1"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1000" b="1" u="none" strike="noStrike" dirty="0">
                          <a:effectLst/>
                          <a:latin typeface="ＭＳ Ｐゴシック" panose="020B0600070205080204" pitchFamily="50" charset="-128"/>
                          <a:ea typeface="ＭＳ Ｐゴシック" panose="020B0600070205080204" pitchFamily="50" charset="-128"/>
                        </a:rPr>
                        <a:t>　（㎢）</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R w="9525" cap="flat" cmpd="sng" algn="ctr">
                      <a:noFill/>
                      <a:prstDash val="sysDot"/>
                      <a:round/>
                      <a:headEnd type="none" w="med" len="med"/>
                      <a:tailEnd type="none" w="med" len="med"/>
                    </a:lnR>
                    <a:solidFill>
                      <a:schemeClr val="accent6">
                        <a:lumMod val="40000"/>
                        <a:lumOff val="60000"/>
                      </a:schemeClr>
                    </a:solidFill>
                  </a:tcPr>
                </a:tc>
                <a:tc>
                  <a:txBody>
                    <a:bodyPr/>
                    <a:lstStyle/>
                    <a:p>
                      <a:pPr algn="ctr" fontAlgn="ct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lnL w="9525" cap="flat" cmpd="sng" algn="ctr">
                      <a:noFill/>
                      <a:prstDash val="sysDot"/>
                      <a:round/>
                      <a:headEnd type="none" w="med" len="med"/>
                      <a:tailEnd type="none" w="med" len="med"/>
                    </a:lnL>
                    <a:lnB w="9525" cap="flat" cmpd="sng" algn="ctr">
                      <a:solidFill>
                        <a:schemeClr val="tx1"/>
                      </a:solidFill>
                      <a:prstDash val="sysDot"/>
                      <a:round/>
                      <a:headEnd type="none" w="med" len="med"/>
                      <a:tailEnd type="none" w="med" len="med"/>
                    </a:lnB>
                    <a:solidFill>
                      <a:schemeClr val="accent6">
                        <a:lumMod val="40000"/>
                        <a:lumOff val="60000"/>
                      </a:schemeClr>
                    </a:solidFill>
                  </a:tcPr>
                </a:tc>
              </a:tr>
              <a:tr h="270774">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endPar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c vMerge="1">
                  <a:txBody>
                    <a:bodyPr/>
                    <a:lstStyle/>
                    <a:p>
                      <a:endParaRPr kumimoji="1" lang="ja-JP" altLang="en-US"/>
                    </a:p>
                  </a:txBody>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順位</a:t>
                      </a:r>
                    </a:p>
                  </a:txBody>
                  <a:tcPr marL="7374" marR="7374" marT="8246" marB="0" anchor="ctr">
                    <a:lnL w="9525" cap="flat" cmpd="sng" algn="ctr">
                      <a:solidFill>
                        <a:schemeClr val="tx1"/>
                      </a:solidFill>
                      <a:prstDash val="sysDot"/>
                      <a:round/>
                      <a:headEnd type="none" w="med" len="med"/>
                      <a:tailEnd type="none" w="med" len="med"/>
                    </a:lnL>
                    <a:lnT w="9525" cap="flat" cmpd="sng" algn="ctr">
                      <a:solidFill>
                        <a:schemeClr val="tx1"/>
                      </a:solidFill>
                      <a:prstDash val="sysDot"/>
                      <a:round/>
                      <a:headEnd type="none" w="med" len="med"/>
                      <a:tailEnd type="none" w="med" len="med"/>
                    </a:lnT>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札幌市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1,953,784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195,378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1,121.26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112.13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仙台市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1,082,185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216,437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786.30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157.26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さいたま市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1,264,253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126,425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217.43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21.74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a:effectLst/>
                          <a:latin typeface="ＭＳ Ｐゴシック" panose="020B0600070205080204" pitchFamily="50" charset="-128"/>
                          <a:ea typeface="ＭＳ Ｐゴシック" panose="020B0600070205080204" pitchFamily="50" charset="-128"/>
                        </a:rPr>
                        <a:t>横浜市</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3,726,167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207,009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437.49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24.31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川崎市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1,475,300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210,757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143.00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名古屋市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2,296,014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143,501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326.44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20.40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京都市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1,474,570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134,052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827.83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３</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75.26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４</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solidFill>
                            <a:schemeClr val="bg1"/>
                          </a:solidFill>
                          <a:effectLst/>
                          <a:latin typeface="ＭＳ Ｐゴシック" panose="020B0600070205080204" pitchFamily="50" charset="-128"/>
                          <a:ea typeface="ＭＳ Ｐゴシック" panose="020B0600070205080204" pitchFamily="50" charset="-128"/>
                        </a:rPr>
                        <a:t>大阪市</a:t>
                      </a:r>
                      <a:endParaRPr lang="ja-JP" altLang="en-US" sz="1100" b="1"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374" marR="7374" marT="8246" marB="0" anchor="ctr">
                    <a:solidFill>
                      <a:schemeClr val="tx1">
                        <a:lumMod val="65000"/>
                        <a:lumOff val="35000"/>
                      </a:schemeClr>
                    </a:solidFill>
                  </a:tcPr>
                </a:tc>
                <a:tc>
                  <a:txBody>
                    <a:bodyPr/>
                    <a:lstStyle/>
                    <a:p>
                      <a:pPr algn="ctr" fontAlgn="ctr"/>
                      <a:r>
                        <a:rPr lang="en-US" altLang="ja-JP"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ja-JP" altLang="en-US"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en-US" altLang="ja-JP"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2,691,742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ja-JP" altLang="en-US"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en-US" altLang="ja-JP"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112,156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en-US" altLang="ja-JP"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ja-JP" altLang="en-US"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225.21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ja-JP" altLang="en-US"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c>
                  <a:txBody>
                    <a:bodyPr/>
                    <a:lstStyle/>
                    <a:p>
                      <a:pPr algn="ctr" fontAlgn="ctr"/>
                      <a:r>
                        <a:rPr lang="ja-JP" altLang="en-US"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none" strike="noStrike"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9.38 </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solidFill>
                      <a:schemeClr val="tx1">
                        <a:lumMod val="65000"/>
                        <a:lumOff val="35000"/>
                      </a:schemeClr>
                    </a:solidFill>
                  </a:tcPr>
                </a:tc>
                <a:tc>
                  <a:txBody>
                    <a:bodyPr/>
                    <a:lstStyle/>
                    <a:p>
                      <a:pPr algn="ctr" fontAlgn="ctr"/>
                      <a:r>
                        <a:rPr lang="en-US" altLang="ja-JP" sz="900" b="1" i="0" u="none" strike="noStrike" dirty="0" smtClean="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11</a:t>
                      </a:r>
                      <a:endParaRPr lang="en-US" altLang="ja-JP" sz="900" b="1" i="0" u="none" strike="noStrike" dirty="0">
                        <a:solidFill>
                          <a:schemeClr val="bg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tx1">
                        <a:lumMod val="65000"/>
                        <a:lumOff val="35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神戸市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1,537,860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170,873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557.02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61.89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広島市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８</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1,194,507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10</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149,313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906.53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113.32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２</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r h="297329">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福岡市</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374" marR="7374" marT="8246" marB="0" anchor="ct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９</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1,538,510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５</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219,787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343.38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７</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49.05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374" marR="7374" marT="8246" marB="0" anchor="ctr">
                    <a:lnR w="9525" cap="flat" cmpd="sng" algn="ctr">
                      <a:solidFill>
                        <a:schemeClr val="tx1"/>
                      </a:solidFill>
                      <a:prstDash val="sysDot"/>
                      <a:round/>
                      <a:headEnd type="none" w="med" len="med"/>
                      <a:tailEnd type="none" w="med" len="med"/>
                    </a:lnR>
                  </a:tcPr>
                </a:tc>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６</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7374" marR="7374" marT="8246" marB="0" anchor="ctr">
                    <a:lnL w="9525" cap="flat" cmpd="sng" algn="ctr">
                      <a:solidFill>
                        <a:schemeClr val="tx1"/>
                      </a:solidFill>
                      <a:prstDash val="sysDot"/>
                      <a:round/>
                      <a:headEnd type="none" w="med" len="med"/>
                      <a:tailEnd type="none" w="med" len="med"/>
                    </a:lnL>
                    <a:solidFill>
                      <a:schemeClr val="accent1">
                        <a:lumMod val="20000"/>
                        <a:lumOff val="80000"/>
                      </a:schemeClr>
                    </a:solidFill>
                  </a:tcPr>
                </a:tc>
              </a:tr>
            </a:tbl>
          </a:graphicData>
        </a:graphic>
      </p:graphicFrame>
      <p:graphicFrame>
        <p:nvGraphicFramePr>
          <p:cNvPr id="14" name="表 13"/>
          <p:cNvGraphicFramePr>
            <a:graphicFrameLocks noGrp="1" noChangeAspect="1"/>
          </p:cNvGraphicFramePr>
          <p:nvPr>
            <p:extLst>
              <p:ext uri="{D42A27DB-BD31-4B8C-83A1-F6EECF244321}">
                <p14:modId xmlns:p14="http://schemas.microsoft.com/office/powerpoint/2010/main" val="2438591348"/>
              </p:ext>
            </p:extLst>
          </p:nvPr>
        </p:nvGraphicFramePr>
        <p:xfrm>
          <a:off x="230544" y="5737994"/>
          <a:ext cx="2910424" cy="3553258"/>
        </p:xfrm>
        <a:graphic>
          <a:graphicData uri="http://schemas.openxmlformats.org/drawingml/2006/table">
            <a:tbl>
              <a:tblPr>
                <a:tableStyleId>{5940675A-B579-460E-94D1-54222C63F5DA}</a:tableStyleId>
              </a:tblPr>
              <a:tblGrid>
                <a:gridCol w="876052"/>
                <a:gridCol w="1017186"/>
                <a:gridCol w="1017186"/>
              </a:tblGrid>
              <a:tr h="249910">
                <a:tc>
                  <a:txBody>
                    <a:bodyPr/>
                    <a:lstStyle/>
                    <a:p>
                      <a:pPr algn="ctr" fontAlgn="ctr"/>
                      <a:r>
                        <a:rPr lang="ja-JP" altLang="en-US" sz="1100" b="1" u="none" strike="noStrike" dirty="0">
                          <a:effectLst/>
                        </a:rPr>
                        <a:t>区名</a:t>
                      </a:r>
                      <a:endParaRPr lang="ja-JP" altLang="en-US" sz="1100" b="1" i="0" u="none" strike="noStrike" dirty="0">
                        <a:solidFill>
                          <a:srgbClr val="000000"/>
                        </a:solidFill>
                        <a:effectLst/>
                        <a:latin typeface="ＭＳ Ｐゴシック"/>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rPr>
                        <a:t>人口（人）</a:t>
                      </a:r>
                      <a:endParaRPr lang="ja-JP" altLang="en-US" sz="1100" b="1" i="0" u="none" strike="noStrike" dirty="0">
                        <a:solidFill>
                          <a:srgbClr val="000000"/>
                        </a:solidFill>
                        <a:effectLst/>
                        <a:latin typeface="ＭＳ Ｐゴシック"/>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rPr>
                        <a:t>面積（㎢）</a:t>
                      </a:r>
                      <a:endParaRPr lang="ja-JP" altLang="en-US" sz="1100" b="1" i="0" u="none" strike="noStrike" dirty="0">
                        <a:solidFill>
                          <a:srgbClr val="000000"/>
                        </a:solidFill>
                        <a:effectLst/>
                        <a:latin typeface="ＭＳ Ｐゴシック"/>
                      </a:endParaRPr>
                    </a:p>
                  </a:txBody>
                  <a:tcPr marL="9525" marR="9525" marT="10651" marB="0" anchor="ctr">
                    <a:solidFill>
                      <a:schemeClr val="accent6">
                        <a:lumMod val="40000"/>
                        <a:lumOff val="60000"/>
                      </a:schemeClr>
                    </a:solidFill>
                  </a:tcPr>
                </a:tc>
              </a:tr>
              <a:tr h="275279">
                <a:tc>
                  <a:txBody>
                    <a:bodyPr/>
                    <a:lstStyle/>
                    <a:p>
                      <a:pPr algn="ctr" fontAlgn="ctr"/>
                      <a:r>
                        <a:rPr lang="ja-JP" altLang="en-US" sz="1100" b="1" u="none" strike="noStrike" dirty="0">
                          <a:effectLst/>
                        </a:rPr>
                        <a:t>北区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123,679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10.34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都島区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104,735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6.08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福島区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72,463</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此花区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66,640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19.25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中央区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93,037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8.87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西区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92,418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5.21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 港区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82,063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7.86</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大正区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65,172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9.43</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天王寺区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75,662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4.84</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浪速区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69,673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4.39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西淀川区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95,537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14.22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279">
                <a:tc>
                  <a:txBody>
                    <a:bodyPr/>
                    <a:lstStyle/>
                    <a:p>
                      <a:pPr algn="ctr" fontAlgn="ctr"/>
                      <a:r>
                        <a:rPr lang="ja-JP" altLang="en-US" sz="1100" b="1" u="none" strike="noStrike" dirty="0">
                          <a:effectLst/>
                        </a:rPr>
                        <a:t>淀川区</a:t>
                      </a:r>
                      <a:endParaRPr lang="ja-JP" altLang="en-US" sz="1100" b="1" i="0" u="none" strike="noStrike" dirty="0">
                        <a:solidFill>
                          <a:srgbClr val="000000"/>
                        </a:solidFill>
                        <a:effectLst/>
                        <a:latin typeface="ＭＳ Ｐゴシック"/>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176,411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12.64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bl>
          </a:graphicData>
        </a:graphic>
      </p:graphicFrame>
      <p:graphicFrame>
        <p:nvGraphicFramePr>
          <p:cNvPr id="15" name="表 14"/>
          <p:cNvGraphicFramePr>
            <a:graphicFrameLocks noGrp="1" noChangeAspect="1"/>
          </p:cNvGraphicFramePr>
          <p:nvPr>
            <p:extLst>
              <p:ext uri="{D42A27DB-BD31-4B8C-83A1-F6EECF244321}">
                <p14:modId xmlns:p14="http://schemas.microsoft.com/office/powerpoint/2010/main" val="1900478396"/>
              </p:ext>
            </p:extLst>
          </p:nvPr>
        </p:nvGraphicFramePr>
        <p:xfrm>
          <a:off x="3648700" y="5721555"/>
          <a:ext cx="2924903" cy="3559247"/>
        </p:xfrm>
        <a:graphic>
          <a:graphicData uri="http://schemas.openxmlformats.org/drawingml/2006/table">
            <a:tbl>
              <a:tblPr>
                <a:tableStyleId>{5940675A-B579-460E-94D1-54222C63F5DA}</a:tableStyleId>
              </a:tblPr>
              <a:tblGrid>
                <a:gridCol w="881561"/>
                <a:gridCol w="1017186"/>
                <a:gridCol w="1026156"/>
              </a:tblGrid>
              <a:tr h="249911">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区名</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人口（人）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solidFill>
                      <a:schemeClr val="accent6">
                        <a:lumMod val="40000"/>
                        <a:lumOff val="60000"/>
                      </a:schemeClr>
                    </a:solidFill>
                  </a:tcPr>
                </a:tc>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面積（㎢）</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solidFill>
                      <a:schemeClr val="accent6">
                        <a:lumMod val="40000"/>
                        <a:lumOff val="60000"/>
                      </a:schemeClr>
                    </a:solidFill>
                  </a:tcP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東淀川区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175,587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13.27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a:effectLst/>
                          <a:latin typeface="ＭＳ Ｐゴシック" panose="020B0600070205080204" pitchFamily="50" charset="-128"/>
                          <a:ea typeface="ＭＳ Ｐゴシック" panose="020B0600070205080204" pitchFamily="50" charset="-128"/>
                        </a:rPr>
                        <a:t>東成区</a:t>
                      </a:r>
                      <a:endPar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80,592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4.54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生野区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130,194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8.37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旭区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91,619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6.32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城東区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164,464</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8.38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鶴見区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111,528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8.17</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阿倍野区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107,750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5.98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住之江区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123,035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20.61</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住吉区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154,315</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9.40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東住吉区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126,391</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9.75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平野区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196,839</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15.28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r h="275778">
                <a:tc>
                  <a:txBody>
                    <a:bodyPr/>
                    <a:lstStyle/>
                    <a:p>
                      <a:pPr algn="ctr" fontAlgn="ctr"/>
                      <a:r>
                        <a:rPr lang="ja-JP" altLang="en-US" sz="1100" b="1" u="none" strike="noStrike" dirty="0">
                          <a:effectLst/>
                          <a:latin typeface="ＭＳ Ｐゴシック" panose="020B0600070205080204" pitchFamily="50" charset="-128"/>
                          <a:ea typeface="ＭＳ Ｐゴシック" panose="020B0600070205080204" pitchFamily="50" charset="-128"/>
                        </a:rPr>
                        <a:t>西成区</a:t>
                      </a:r>
                      <a:endPar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10651" marB="0" anchor="ctr"/>
                </a:tc>
                <a:tc>
                  <a:txBody>
                    <a:bodyPr/>
                    <a:lstStyle/>
                    <a:p>
                      <a:pPr algn="r" fontAlgn="ct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111,938</a:t>
                      </a: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c>
                  <a:txBody>
                    <a:bodyPr/>
                    <a:lstStyle/>
                    <a:p>
                      <a:pPr algn="r"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10651" marB="0" anchor="ctr"/>
                </a:tc>
              </a:tr>
            </a:tbl>
          </a:graphicData>
        </a:graphic>
      </p:graphicFrame>
    </p:spTree>
    <p:extLst>
      <p:ext uri="{BB962C8B-B14F-4D97-AF65-F5344CB8AC3E}">
        <p14:creationId xmlns:p14="http://schemas.microsoft.com/office/powerpoint/2010/main" val="1686650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20688" y="6677357"/>
            <a:ext cx="5904656" cy="1661993"/>
          </a:xfrm>
          <a:prstGeom prst="rect">
            <a:avLst/>
          </a:prstGeom>
          <a:noFill/>
        </p:spPr>
        <p:txBody>
          <a:bodyPr wrap="square" rtlCol="0">
            <a:spAutoFit/>
          </a:bodyPr>
          <a:lstStyle/>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資料は、特別区制度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ご意見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をいただくため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、作成したものであり、現時点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な制度案はありません。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また、併せて、参考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資料として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区設置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協定書（以下、「旧協定書」という。）及び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した住民説明会のパンフレット等の一部の引用と住民説明会における主な質問・意見を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お示しして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556792" y="6336680"/>
            <a:ext cx="3838515" cy="348813"/>
          </a:xfrm>
          <a:prstGeom prst="rect">
            <a:avLst/>
          </a:prstGeom>
          <a:solidFill>
            <a:schemeClr val="accent1">
              <a:lumMod val="40000"/>
              <a:lumOff val="60000"/>
            </a:schemeClr>
          </a:solidFill>
        </p:spPr>
        <p:txBody>
          <a:bodyPr wrap="square">
            <a:spAutoFit/>
          </a:bodyPr>
          <a:lstStyle/>
          <a:p>
            <a:pPr algn="ctr">
              <a:lnSpc>
                <a:spcPts val="2000"/>
              </a:lnSpc>
            </a:pPr>
            <a:r>
              <a:rPr lang="ja-JP" altLang="en-US" sz="1600" b="1" kern="100" dirty="0" smtClean="0">
                <a:latin typeface="Meiryo UI" panose="020B0604030504040204" pitchFamily="50" charset="-128"/>
                <a:ea typeface="Meiryo UI" panose="020B0604030504040204" pitchFamily="50" charset="-128"/>
                <a:cs typeface="Meiryo UI" panose="020B0604030504040204" pitchFamily="50" charset="-128"/>
              </a:rPr>
              <a:t>ご留意いただきたいこと</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3096320"/>
            <a:ext cx="6858000" cy="1200329"/>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第３部</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3300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4623" y="648048"/>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特別区制度の概要</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939908379"/>
              </p:ext>
            </p:extLst>
          </p:nvPr>
        </p:nvGraphicFramePr>
        <p:xfrm>
          <a:off x="149608" y="4865089"/>
          <a:ext cx="6550818" cy="3394916"/>
        </p:xfrm>
        <a:graphic>
          <a:graphicData uri="http://schemas.openxmlformats.org/drawingml/2006/table">
            <a:tbl>
              <a:tblPr firstRow="1" bandRow="1">
                <a:tableStyleId>{93296810-A885-4BE3-A3E7-6D5BEEA58F35}</a:tableStyleId>
              </a:tblPr>
              <a:tblGrid>
                <a:gridCol w="737496"/>
                <a:gridCol w="2611527"/>
                <a:gridCol w="194226"/>
                <a:gridCol w="3007569"/>
              </a:tblGrid>
              <a:tr h="251830">
                <a:tc>
                  <a:txBody>
                    <a:bodyPr/>
                    <a:lstStyle/>
                    <a:p>
                      <a:pPr>
                        <a:lnSpc>
                          <a:spcPts val="13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7">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3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特別区制度（東京都の場合）</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67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自治体の位置づけ</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95250">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普通地方公共団体（政令指定都市）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ts val="1400"/>
                        </a:lnSpc>
                      </a:pPr>
                      <a:endParaRPr kumimoji="1" lang="ja-JP" altLang="en-US" sz="1800" dirty="0">
                        <a:solidFill>
                          <a:schemeClr val="tx1"/>
                        </a:solidFill>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rgbClr val="000099"/>
                      </a:solidFill>
                      <a:prstDash val="dash"/>
                      <a:round/>
                      <a:headEnd type="none" w="med" len="med"/>
                      <a:tailEnd type="none" w="med" len="med"/>
                    </a:lnR>
                    <a:lnT w="28575" cap="flat" cmpd="sng" algn="ctr">
                      <a:solidFill>
                        <a:schemeClr val="bg1"/>
                      </a:solidFill>
                      <a:prstDash val="solid"/>
                      <a:round/>
                      <a:headEnd type="none" w="med" len="med"/>
                      <a:tailEnd type="none" w="med" len="med"/>
                    </a:lnT>
                    <a:solidFill>
                      <a:schemeClr val="bg1"/>
                    </a:solidFill>
                  </a:tcPr>
                </a:tc>
                <a:tc>
                  <a:txBody>
                    <a:bodyPr/>
                    <a:lstStyle/>
                    <a:p>
                      <a:pPr marL="95250" indent="-95250">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特別地方公共団体（特別区）</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首長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市長（公選職）</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区長（公選職）</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2309">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議会</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市議会（市議会の判断で区常任委員会を設置する等の工夫が可能）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区議会</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793">
                <a:tc>
                  <a:txBody>
                    <a:bodyPr/>
                    <a:lstStyle/>
                    <a:p>
                      <a:pPr>
                        <a:lnSpc>
                          <a:spcPct val="100000"/>
                        </a:lnSpc>
                      </a:pP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一般的な市町村の事務に加え、都道府県の権限である「児童相談所」「都市計画（都市再生特別地区）」「県費負担教職員の任免」等も行う</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一般的な市町村の事務に加え、保健所の事務等も行う。ただし、一般的な市町村の事務のうち「都市計画（用途地域）」「上下水道」「消防」等は都が一体的に行う</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4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課税権</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（個人市民税、法人市民税、固定資産税、都市計画税、市たばこ税、軽自動車税等）</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ただし、以下の５税は都が課税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都が課税する税目</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法人市民税、固定資産税、特別土地保有税、　　</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事業所税、都市計画税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8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財政調整</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上記５税のうち、法人市民税、固定資産税、特別土地保有税を活用して、都と特別区及び特別区間の財政調整を実施</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790865366"/>
              </p:ext>
            </p:extLst>
          </p:nvPr>
        </p:nvGraphicFramePr>
        <p:xfrm>
          <a:off x="161834" y="8424913"/>
          <a:ext cx="6532788" cy="1019128"/>
        </p:xfrm>
        <a:graphic>
          <a:graphicData uri="http://schemas.openxmlformats.org/drawingml/2006/table">
            <a:tbl>
              <a:tblPr firstRow="1" bandRow="1">
                <a:tableStyleId>{93296810-A885-4BE3-A3E7-6D5BEEA58F35}</a:tableStyleId>
              </a:tblPr>
              <a:tblGrid>
                <a:gridCol w="196179"/>
                <a:gridCol w="539225"/>
                <a:gridCol w="2604120"/>
                <a:gridCol w="194226"/>
                <a:gridCol w="2999038"/>
              </a:tblGrid>
              <a:tr h="537500">
                <a:tc gridSpan="2">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市長の権限に属する事務を分掌し、補助執行させるため、政令指定都市の区域を分けて設置</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rowSpan="2">
                  <a:txBody>
                    <a:bodyPr/>
                    <a:lstStyle/>
                    <a:p>
                      <a:pPr algn="ct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（行政区は設置しない）</a:t>
                      </a: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0612">
                <a:tc>
                  <a:txBody>
                    <a:bodyPr/>
                    <a:lstStyle/>
                    <a:p>
                      <a:endParaRPr kumimoji="1" lang="ja-JP" altLang="en-US"/>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smtClean="0">
                          <a:latin typeface="HG丸ｺﾞｼｯｸM-PRO" panose="020F0600000000000000" pitchFamily="50" charset="-128"/>
                          <a:ea typeface="HG丸ｺﾞｼｯｸM-PRO" panose="020F0600000000000000" pitchFamily="50" charset="-128"/>
                        </a:rPr>
                        <a:t>行政区長</a:t>
                      </a:r>
                      <a:endParaRPr kumimoji="1" lang="ja-JP" altLang="en-US" sz="1000" dirty="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・一般職（市長が任命）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・市長の指揮監督を受ける</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sz="1200" dirty="0"/>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正方形/長方形 13"/>
          <p:cNvSpPr/>
          <p:nvPr/>
        </p:nvSpPr>
        <p:spPr>
          <a:xfrm>
            <a:off x="-171400" y="3990109"/>
            <a:ext cx="6440222" cy="323165"/>
          </a:xfrm>
          <a:prstGeom prst="rect">
            <a:avLst/>
          </a:prstGeom>
        </p:spPr>
        <p:txBody>
          <a:bodyPr wrap="square">
            <a:spAutoFit/>
          </a:bodyPr>
          <a:lstStyle/>
          <a:p>
            <a:pPr>
              <a:lnSpc>
                <a:spcPts val="1800"/>
              </a:lnSpc>
            </a:pP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現在は、特別区は東京都のみに</a:t>
            </a:r>
            <a:r>
              <a:rPr lang="ja-JP" altLang="en-US"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設置されています。</a:t>
            </a: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正方形/長方形 14"/>
          <p:cNvSpPr/>
          <p:nvPr/>
        </p:nvSpPr>
        <p:spPr>
          <a:xfrm>
            <a:off x="-2673" y="2464815"/>
            <a:ext cx="6696744" cy="294696"/>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特別区設置法の制定</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正方形/長方形 15"/>
          <p:cNvSpPr/>
          <p:nvPr/>
        </p:nvSpPr>
        <p:spPr>
          <a:xfrm>
            <a:off x="44624" y="4481791"/>
            <a:ext cx="6696744" cy="300275"/>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法律上の制度比較</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正方形/長方形 16"/>
          <p:cNvSpPr/>
          <p:nvPr/>
        </p:nvSpPr>
        <p:spPr>
          <a:xfrm>
            <a:off x="145348" y="1512144"/>
            <a:ext cx="6567304" cy="28469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500"/>
              </a:lnSpc>
            </a:pPr>
            <a:r>
              <a:rPr lang="ja-JP" altLang="en-US" sz="13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 name="テキスト ボックス 17"/>
          <p:cNvSpPr txBox="1"/>
          <p:nvPr/>
        </p:nvSpPr>
        <p:spPr>
          <a:xfrm>
            <a:off x="188640" y="1224112"/>
            <a:ext cx="6521105" cy="999392"/>
          </a:xfrm>
          <a:prstGeom prst="rect">
            <a:avLst/>
          </a:prstGeom>
          <a:solidFill>
            <a:schemeClr val="accent6">
              <a:lumMod val="40000"/>
              <a:lumOff val="60000"/>
            </a:schemeClr>
          </a:solidFill>
        </p:spPr>
        <p:txBody>
          <a:bodyPr wrap="square" rtlCol="0">
            <a:noAutofit/>
          </a:bodyPr>
          <a:lstStyle/>
          <a:p>
            <a:pPr lvl="0"/>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○特別区は基礎自治体であり、選挙で選ばれる区長・区議会が置かれ、区長が</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住民に</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を担う</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制度です。</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特別区設置法による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場合、政令指定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都市等を廃止して特別区を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設置します。</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500"/>
              </a:lnSpc>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03179" y="2861175"/>
            <a:ext cx="6134035" cy="1149984"/>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「特別区設置法」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a:solidFill>
                  <a:schemeClr val="tx1"/>
                </a:solidFill>
                <a:latin typeface="HG丸ｺﾞｼｯｸM-PRO" panose="020F0600000000000000" pitchFamily="50" charset="-128"/>
                <a:ea typeface="HG丸ｺﾞｼｯｸM-PRO" panose="020F0600000000000000" pitchFamily="50" charset="-128"/>
              </a:rPr>
              <a:t>24</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年９月公布</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区制度は東京都に限られてきましたが、人口</a:t>
            </a:r>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200</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万以上</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（例：大阪市、横浜市</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）を包括する道府県において</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都市等を廃止し、基礎</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自治体</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ある「特別区」を設置することが可能</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になりました。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特別区の設置により、広域機能を道府県へ一元化）</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157427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円/楕円 4"/>
          <p:cNvSpPr/>
          <p:nvPr/>
        </p:nvSpPr>
        <p:spPr>
          <a:xfrm>
            <a:off x="2708920" y="4432581"/>
            <a:ext cx="1497999" cy="50004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10"/>
          <p:cNvSpPr>
            <a:spLocks noChangeArrowheads="1"/>
          </p:cNvSpPr>
          <p:nvPr/>
        </p:nvSpPr>
        <p:spPr bwMode="auto">
          <a:xfrm>
            <a:off x="1174552" y="5167903"/>
            <a:ext cx="805411"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a:t>
            </a:r>
            <a:endParaRPr lang="en-US" altLang="ja-JP" sz="1200" dirty="0" smtClean="0">
              <a:solidFill>
                <a:srgbClr val="000000"/>
              </a:solidFill>
              <a:ea typeface="ＭＳ Ｐゴシック" charset="-128"/>
            </a:endParaRPr>
          </a:p>
        </p:txBody>
      </p:sp>
      <p:sp>
        <p:nvSpPr>
          <p:cNvPr id="8" name="角丸四角形 7"/>
          <p:cNvSpPr/>
          <p:nvPr/>
        </p:nvSpPr>
        <p:spPr>
          <a:xfrm>
            <a:off x="44623" y="622169"/>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特別区設置のイメージ</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16632" y="3600376"/>
            <a:ext cx="2448272" cy="3096344"/>
          </a:xfrm>
          <a:prstGeom prst="roundRect">
            <a:avLst>
              <a:gd name="adj" fmla="val 11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p:cNvSpPr txBox="1"/>
          <p:nvPr/>
        </p:nvSpPr>
        <p:spPr>
          <a:xfrm>
            <a:off x="620688" y="4135868"/>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市長</a:t>
            </a:r>
          </a:p>
        </p:txBody>
      </p:sp>
      <p:sp>
        <p:nvSpPr>
          <p:cNvPr id="12" name="正方形/長方形 11"/>
          <p:cNvSpPr/>
          <p:nvPr/>
        </p:nvSpPr>
        <p:spPr>
          <a:xfrm>
            <a:off x="764704" y="373934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1158443" y="5023887"/>
            <a:ext cx="100367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chemeClr val="tx1"/>
                </a:solidFill>
                <a:latin typeface="+mn-ea"/>
              </a:rPr>
              <a:t>24</a:t>
            </a:r>
            <a:r>
              <a:rPr kumimoji="1" lang="ja-JP" altLang="en-US" sz="1100" dirty="0" smtClean="0">
                <a:solidFill>
                  <a:schemeClr val="tx1"/>
                </a:solidFill>
                <a:latin typeface="+mn-ea"/>
              </a:rPr>
              <a:t>行政区</a:t>
            </a:r>
            <a:r>
              <a:rPr lang="ja-JP" altLang="en-US" sz="1100" dirty="0">
                <a:solidFill>
                  <a:schemeClr val="tx1"/>
                </a:solidFill>
                <a:latin typeface="+mn-ea"/>
              </a:rPr>
              <a:t>長</a:t>
            </a:r>
            <a:endParaRPr kumimoji="1" lang="ja-JP" altLang="en-US" sz="1100" dirty="0">
              <a:solidFill>
                <a:schemeClr val="tx1"/>
              </a:solidFill>
              <a:latin typeface="+mn-ea"/>
            </a:endParaRPr>
          </a:p>
        </p:txBody>
      </p:sp>
      <p:cxnSp>
        <p:nvCxnSpPr>
          <p:cNvPr id="18" name="直線コネクタ 17"/>
          <p:cNvCxnSpPr/>
          <p:nvPr/>
        </p:nvCxnSpPr>
        <p:spPr>
          <a:xfrm flipV="1">
            <a:off x="951853" y="4412867"/>
            <a:ext cx="0" cy="26563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603396"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03396" y="4677712"/>
            <a:ext cx="1453014" cy="32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116632" y="7381218"/>
            <a:ext cx="2448272" cy="1588781"/>
          </a:xfrm>
          <a:prstGeom prst="roundRect">
            <a:avLst>
              <a:gd name="adj" fmla="val 244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正方形/長方形 23"/>
          <p:cNvSpPr/>
          <p:nvPr/>
        </p:nvSpPr>
        <p:spPr>
          <a:xfrm>
            <a:off x="849764" y="752870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1440197" y="4135868"/>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sp>
        <p:nvSpPr>
          <p:cNvPr id="26" name="テキスト ボックス 25"/>
          <p:cNvSpPr txBox="1"/>
          <p:nvPr/>
        </p:nvSpPr>
        <p:spPr>
          <a:xfrm>
            <a:off x="620688" y="7892874"/>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27" name="テキスト ボックス 26"/>
          <p:cNvSpPr txBox="1"/>
          <p:nvPr/>
        </p:nvSpPr>
        <p:spPr>
          <a:xfrm>
            <a:off x="1440197" y="7892874"/>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sp>
        <p:nvSpPr>
          <p:cNvPr id="28" name="角丸四角形 27"/>
          <p:cNvSpPr/>
          <p:nvPr/>
        </p:nvSpPr>
        <p:spPr>
          <a:xfrm>
            <a:off x="4293096" y="3640492"/>
            <a:ext cx="649840" cy="3056227"/>
          </a:xfrm>
          <a:prstGeom prst="roundRect">
            <a:avLst>
              <a:gd name="adj" fmla="val 23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正方形/長方形 28"/>
          <p:cNvSpPr/>
          <p:nvPr/>
        </p:nvSpPr>
        <p:spPr>
          <a:xfrm>
            <a:off x="427826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p:cNvSpPr/>
          <p:nvPr/>
        </p:nvSpPr>
        <p:spPr>
          <a:xfrm>
            <a:off x="4365104"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3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4636968"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3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Rectangle 10"/>
          <p:cNvSpPr>
            <a:spLocks noChangeArrowheads="1"/>
          </p:cNvSpPr>
          <p:nvPr/>
        </p:nvSpPr>
        <p:spPr bwMode="auto">
          <a:xfrm>
            <a:off x="5622723" y="4768494"/>
            <a:ext cx="470573"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900" dirty="0" smtClean="0">
                <a:solidFill>
                  <a:srgbClr val="000000"/>
                </a:solidFill>
                <a:ea typeface="ＭＳ Ｐゴシック" charset="-128"/>
              </a:rPr>
              <a:t>・・・</a:t>
            </a:r>
            <a:endParaRPr lang="en-US" altLang="ja-JP" sz="900" dirty="0" smtClean="0">
              <a:solidFill>
                <a:srgbClr val="000000"/>
              </a:solidFill>
              <a:ea typeface="ＭＳ Ｐゴシック" charset="-128"/>
            </a:endParaRPr>
          </a:p>
        </p:txBody>
      </p:sp>
      <p:sp>
        <p:nvSpPr>
          <p:cNvPr id="33" name="角丸四角形 32"/>
          <p:cNvSpPr/>
          <p:nvPr/>
        </p:nvSpPr>
        <p:spPr>
          <a:xfrm>
            <a:off x="4307578" y="7379841"/>
            <a:ext cx="2448272" cy="1599876"/>
          </a:xfrm>
          <a:prstGeom prst="roundRect">
            <a:avLst>
              <a:gd name="adj" fmla="val 244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正方形/長方形 33"/>
          <p:cNvSpPr/>
          <p:nvPr/>
        </p:nvSpPr>
        <p:spPr>
          <a:xfrm>
            <a:off x="4884103" y="7518095"/>
            <a:ext cx="137812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新たな大阪府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正方形/長方形 34"/>
          <p:cNvSpPr/>
          <p:nvPr/>
        </p:nvSpPr>
        <p:spPr>
          <a:xfrm>
            <a:off x="4769480" y="8361948"/>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36" name="角丸四角形 35"/>
          <p:cNvSpPr/>
          <p:nvPr/>
        </p:nvSpPr>
        <p:spPr>
          <a:xfrm>
            <a:off x="2942197" y="4938734"/>
            <a:ext cx="1062867" cy="317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rPr>
              <a:t>基礎・広域の役割分担</a:t>
            </a:r>
            <a:endParaRPr kumimoji="1" lang="ja-JP" altLang="en-US" sz="1300" b="1" dirty="0">
              <a:solidFill>
                <a:schemeClr val="tx1"/>
              </a:solidFill>
            </a:endParaRPr>
          </a:p>
        </p:txBody>
      </p:sp>
      <p:sp>
        <p:nvSpPr>
          <p:cNvPr id="37" name="上下矢印 36"/>
          <p:cNvSpPr/>
          <p:nvPr/>
        </p:nvSpPr>
        <p:spPr>
          <a:xfrm>
            <a:off x="3140968" y="6389737"/>
            <a:ext cx="648072" cy="1822611"/>
          </a:xfrm>
          <a:prstGeom prst="upDownArrow">
            <a:avLst>
              <a:gd name="adj1" fmla="val 43474"/>
              <a:gd name="adj2" fmla="val 23276"/>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38" name="正方形/長方形 37"/>
          <p:cNvSpPr/>
          <p:nvPr/>
        </p:nvSpPr>
        <p:spPr>
          <a:xfrm>
            <a:off x="2766447" y="6998720"/>
            <a:ext cx="1382633" cy="77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住民</a:t>
            </a:r>
            <a:r>
              <a:rPr lang="ja-JP" altLang="en-US" sz="1200" dirty="0" smtClean="0">
                <a:solidFill>
                  <a:schemeClr val="tx1"/>
                </a:solidFill>
              </a:rPr>
              <a:t>サービスを</a:t>
            </a:r>
            <a:endParaRPr lang="en-US" altLang="ja-JP" sz="1200" dirty="0" smtClean="0">
              <a:solidFill>
                <a:schemeClr val="tx1"/>
              </a:solidFill>
            </a:endParaRPr>
          </a:p>
          <a:p>
            <a:pPr algn="ctr"/>
            <a:r>
              <a:rPr lang="ja-JP" altLang="en-US" sz="1200" dirty="0" smtClean="0">
                <a:solidFill>
                  <a:schemeClr val="tx1"/>
                </a:solidFill>
              </a:rPr>
              <a:t>維持するための</a:t>
            </a:r>
            <a:endParaRPr lang="en-US" altLang="ja-JP" sz="1200" dirty="0" smtClean="0">
              <a:solidFill>
                <a:schemeClr val="tx1"/>
              </a:solidFill>
            </a:endParaRPr>
          </a:p>
          <a:p>
            <a:pPr algn="ctr"/>
            <a:r>
              <a:rPr lang="ja-JP" altLang="en-US" sz="1200" dirty="0" smtClean="0">
                <a:solidFill>
                  <a:schemeClr val="tx1"/>
                </a:solidFill>
              </a:rPr>
              <a:t>財源</a:t>
            </a:r>
            <a:r>
              <a:rPr lang="ja-JP" altLang="en-US" sz="1200" dirty="0">
                <a:solidFill>
                  <a:schemeClr val="tx1"/>
                </a:solidFill>
              </a:rPr>
              <a:t>の確保・調整</a:t>
            </a:r>
          </a:p>
          <a:p>
            <a:pPr algn="ct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1" name="右矢印 40"/>
          <p:cNvSpPr/>
          <p:nvPr/>
        </p:nvSpPr>
        <p:spPr>
          <a:xfrm>
            <a:off x="2092707" y="5733681"/>
            <a:ext cx="1006491"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正方形/長方形 41"/>
          <p:cNvSpPr/>
          <p:nvPr/>
        </p:nvSpPr>
        <p:spPr>
          <a:xfrm>
            <a:off x="526695" y="5630472"/>
            <a:ext cx="160117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45" name="正方形/長方形 44"/>
          <p:cNvSpPr/>
          <p:nvPr/>
        </p:nvSpPr>
        <p:spPr>
          <a:xfrm rot="16200000">
            <a:off x="1548637" y="7353622"/>
            <a:ext cx="2306087" cy="1295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47" name="右矢印 46"/>
          <p:cNvSpPr/>
          <p:nvPr/>
        </p:nvSpPr>
        <p:spPr>
          <a:xfrm>
            <a:off x="3790988" y="5733681"/>
            <a:ext cx="502108"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右矢印 48"/>
          <p:cNvSpPr/>
          <p:nvPr/>
        </p:nvSpPr>
        <p:spPr>
          <a:xfrm>
            <a:off x="3790988" y="8442502"/>
            <a:ext cx="511942"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角丸四角形 49"/>
          <p:cNvSpPr/>
          <p:nvPr/>
        </p:nvSpPr>
        <p:spPr>
          <a:xfrm>
            <a:off x="3112318" y="5564316"/>
            <a:ext cx="748730" cy="5712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基礎</a:t>
            </a:r>
            <a:endParaRPr lang="en-US" altLang="ja-JP" sz="1200" b="1" dirty="0" smtClean="0">
              <a:solidFill>
                <a:schemeClr val="tx1"/>
              </a:solidFill>
            </a:endParaRPr>
          </a:p>
          <a:p>
            <a:pPr algn="ctr"/>
            <a:r>
              <a:rPr lang="ja-JP" altLang="en-US" sz="1200" b="1" dirty="0" smtClean="0">
                <a:solidFill>
                  <a:schemeClr val="tx1"/>
                </a:solidFill>
              </a:rPr>
              <a:t>自治体</a:t>
            </a:r>
            <a:endParaRPr kumimoji="1" lang="ja-JP" altLang="en-US" sz="1200" b="1" dirty="0">
              <a:solidFill>
                <a:schemeClr val="tx1"/>
              </a:solidFill>
            </a:endParaRPr>
          </a:p>
        </p:txBody>
      </p:sp>
      <p:sp>
        <p:nvSpPr>
          <p:cNvPr id="51" name="角丸四角形 50"/>
          <p:cNvSpPr/>
          <p:nvPr/>
        </p:nvSpPr>
        <p:spPr>
          <a:xfrm>
            <a:off x="3099199" y="8282090"/>
            <a:ext cx="748730" cy="57124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広域</a:t>
            </a:r>
            <a:endParaRPr lang="en-US" altLang="ja-JP" sz="1200" b="1" dirty="0" smtClean="0">
              <a:solidFill>
                <a:schemeClr val="tx1"/>
              </a:solidFill>
            </a:endParaRPr>
          </a:p>
          <a:p>
            <a:pPr algn="ctr"/>
            <a:r>
              <a:rPr lang="ja-JP" altLang="en-US" sz="1200" b="1" dirty="0" smtClean="0">
                <a:solidFill>
                  <a:schemeClr val="tx1"/>
                </a:solidFill>
              </a:rPr>
              <a:t>自治体</a:t>
            </a:r>
            <a:endParaRPr kumimoji="1" lang="ja-JP" altLang="en-US" sz="1200" b="1" dirty="0">
              <a:solidFill>
                <a:schemeClr val="tx1"/>
              </a:solidFill>
            </a:endParaRPr>
          </a:p>
        </p:txBody>
      </p:sp>
      <p:sp>
        <p:nvSpPr>
          <p:cNvPr id="52" name="テキスト ボックス 51"/>
          <p:cNvSpPr txBox="1"/>
          <p:nvPr/>
        </p:nvSpPr>
        <p:spPr>
          <a:xfrm>
            <a:off x="4832234" y="7903199"/>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53" name="テキスト ボックス 52"/>
          <p:cNvSpPr txBox="1"/>
          <p:nvPr/>
        </p:nvSpPr>
        <p:spPr>
          <a:xfrm>
            <a:off x="5651743" y="7903199"/>
            <a:ext cx="652510" cy="27699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sp>
        <p:nvSpPr>
          <p:cNvPr id="56" name="正方形/長方形 55"/>
          <p:cNvSpPr/>
          <p:nvPr/>
        </p:nvSpPr>
        <p:spPr>
          <a:xfrm>
            <a:off x="497700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7" name="正方形/長方形 56"/>
          <p:cNvSpPr/>
          <p:nvPr/>
        </p:nvSpPr>
        <p:spPr>
          <a:xfrm>
            <a:off x="5101352"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3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8" name="正方形/長方形 57"/>
          <p:cNvSpPr/>
          <p:nvPr/>
        </p:nvSpPr>
        <p:spPr>
          <a:xfrm>
            <a:off x="5373216"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3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59" name="正方形/長方形 58"/>
          <p:cNvSpPr/>
          <p:nvPr/>
        </p:nvSpPr>
        <p:spPr>
          <a:xfrm>
            <a:off x="6034199"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0" name="正方形/長方形 59"/>
          <p:cNvSpPr/>
          <p:nvPr/>
        </p:nvSpPr>
        <p:spPr>
          <a:xfrm>
            <a:off x="6121039"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3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61" name="正方形/長方形 60"/>
          <p:cNvSpPr/>
          <p:nvPr/>
        </p:nvSpPr>
        <p:spPr>
          <a:xfrm>
            <a:off x="6392903" y="4608488"/>
            <a:ext cx="216024" cy="541453"/>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3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角丸四角形 61"/>
          <p:cNvSpPr/>
          <p:nvPr/>
        </p:nvSpPr>
        <p:spPr>
          <a:xfrm>
            <a:off x="5010788" y="3640492"/>
            <a:ext cx="649840" cy="3056227"/>
          </a:xfrm>
          <a:prstGeom prst="roundRect">
            <a:avLst>
              <a:gd name="adj" fmla="val 23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3" name="角丸四角形 62"/>
          <p:cNvSpPr/>
          <p:nvPr/>
        </p:nvSpPr>
        <p:spPr>
          <a:xfrm>
            <a:off x="6045691" y="3640492"/>
            <a:ext cx="649840" cy="3056227"/>
          </a:xfrm>
          <a:prstGeom prst="roundRect">
            <a:avLst>
              <a:gd name="adj" fmla="val 238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5" name="正方形/長方形 64"/>
          <p:cNvSpPr/>
          <p:nvPr/>
        </p:nvSpPr>
        <p:spPr>
          <a:xfrm>
            <a:off x="4365105" y="5649193"/>
            <a:ext cx="487888" cy="543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66" name="正方形/長方形 65"/>
          <p:cNvSpPr/>
          <p:nvPr/>
        </p:nvSpPr>
        <p:spPr>
          <a:xfrm>
            <a:off x="2043693" y="6265350"/>
            <a:ext cx="650730" cy="1243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67" name="正方形/長方形 66"/>
          <p:cNvSpPr/>
          <p:nvPr/>
        </p:nvSpPr>
        <p:spPr>
          <a:xfrm>
            <a:off x="535032" y="6134304"/>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68" name="正方形/長方形 67"/>
          <p:cNvSpPr/>
          <p:nvPr/>
        </p:nvSpPr>
        <p:spPr>
          <a:xfrm>
            <a:off x="5088882" y="5649193"/>
            <a:ext cx="487888" cy="543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69" name="正方形/長方形 68"/>
          <p:cNvSpPr/>
          <p:nvPr/>
        </p:nvSpPr>
        <p:spPr>
          <a:xfrm>
            <a:off x="6126667" y="5649193"/>
            <a:ext cx="487888" cy="543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endParaRPr kumimoji="1" lang="ja-JP" altLang="en-US" sz="1200" b="1" dirty="0">
              <a:solidFill>
                <a:schemeClr val="tx1"/>
              </a:solidFill>
            </a:endParaRPr>
          </a:p>
        </p:txBody>
      </p:sp>
      <p:sp>
        <p:nvSpPr>
          <p:cNvPr id="70" name="テキスト ボックス 69"/>
          <p:cNvSpPr txBox="1"/>
          <p:nvPr/>
        </p:nvSpPr>
        <p:spPr>
          <a:xfrm>
            <a:off x="930196" y="1466364"/>
            <a:ext cx="5678731" cy="1754326"/>
          </a:xfrm>
          <a:prstGeom prst="rect">
            <a:avLst/>
          </a:prstGeom>
          <a:noFill/>
        </p:spPr>
        <p:txBody>
          <a:bodyPr wrap="square" rtlCol="0">
            <a:spAutoFit/>
          </a:bodyPr>
          <a:lstStyle/>
          <a:p>
            <a:r>
              <a:rPr lang="ja-JP" altLang="en-US" sz="1400" b="1" dirty="0" smtClean="0">
                <a:latin typeface="+mn-ea"/>
              </a:rPr>
              <a:t>○住民自治を拡充</a:t>
            </a:r>
            <a:endParaRPr lang="en-US" altLang="ja-JP" sz="1400" b="1" dirty="0" smtClean="0">
              <a:latin typeface="+mn-ea"/>
            </a:endParaRPr>
          </a:p>
          <a:p>
            <a:endParaRPr lang="en-US" altLang="ja-JP" sz="800" b="1" dirty="0">
              <a:latin typeface="+mn-ea"/>
            </a:endParaRPr>
          </a:p>
          <a:p>
            <a:r>
              <a:rPr lang="ja-JP" altLang="en-US" sz="800" b="1" dirty="0" smtClean="0">
                <a:latin typeface="+mn-ea"/>
              </a:rPr>
              <a:t>　　　　　</a:t>
            </a:r>
            <a:r>
              <a:rPr lang="ja-JP" altLang="en-US" sz="1400" b="1" dirty="0" smtClean="0">
                <a:latin typeface="+mn-ea"/>
              </a:rPr>
              <a:t>住民</a:t>
            </a:r>
            <a:r>
              <a:rPr lang="ja-JP" altLang="en-US" sz="1400" b="1" dirty="0">
                <a:latin typeface="+mn-ea"/>
              </a:rPr>
              <a:t>が区長、区議会議員を選挙で選び、区独自の施策を</a:t>
            </a:r>
            <a:r>
              <a:rPr lang="ja-JP" altLang="en-US" sz="1400" b="1" dirty="0" smtClean="0">
                <a:latin typeface="+mn-ea"/>
              </a:rPr>
              <a:t>実施</a:t>
            </a:r>
            <a:endParaRPr lang="en-US" altLang="ja-JP" sz="1400" b="1" dirty="0">
              <a:latin typeface="+mn-ea"/>
            </a:endParaRPr>
          </a:p>
          <a:p>
            <a:r>
              <a:rPr lang="ja-JP" altLang="en-US" sz="1400" b="1" dirty="0">
                <a:latin typeface="+mn-ea"/>
              </a:rPr>
              <a:t>　</a:t>
            </a:r>
            <a:r>
              <a:rPr lang="ja-JP" altLang="en-US" sz="1400" b="1" dirty="0" smtClean="0">
                <a:latin typeface="+mn-ea"/>
              </a:rPr>
              <a:t>　　特別区ごとに地域の実情や住民ニーズに応じたサービス提供</a:t>
            </a:r>
            <a:endParaRPr lang="en-US" altLang="ja-JP" sz="1400" b="1" dirty="0" smtClean="0">
              <a:latin typeface="+mn-ea"/>
            </a:endParaRPr>
          </a:p>
          <a:p>
            <a:endParaRPr lang="ja-JP" altLang="en-US" sz="800" b="1" dirty="0">
              <a:latin typeface="+mn-ea"/>
            </a:endParaRPr>
          </a:p>
          <a:p>
            <a:r>
              <a:rPr lang="ja-JP" altLang="en-US" sz="1400" b="1" dirty="0">
                <a:latin typeface="+mn-ea"/>
              </a:rPr>
              <a:t>○</a:t>
            </a:r>
            <a:r>
              <a:rPr lang="ja-JP" altLang="en-US" sz="1400" b="1" dirty="0" smtClean="0">
                <a:latin typeface="+mn-ea"/>
              </a:rPr>
              <a:t>広域機能を一元化</a:t>
            </a:r>
            <a:endParaRPr lang="en-US" altLang="ja-JP" sz="1400" b="1" dirty="0" smtClean="0">
              <a:latin typeface="+mn-ea"/>
            </a:endParaRPr>
          </a:p>
          <a:p>
            <a:endParaRPr lang="en-US" altLang="ja-JP" sz="800" b="1" dirty="0">
              <a:latin typeface="+mn-ea"/>
            </a:endParaRPr>
          </a:p>
          <a:p>
            <a:r>
              <a:rPr lang="ja-JP" altLang="en-US" sz="800" b="1" dirty="0" smtClean="0">
                <a:latin typeface="+mn-ea"/>
              </a:rPr>
              <a:t>　　　　　</a:t>
            </a:r>
            <a:r>
              <a:rPr lang="ja-JP" altLang="en-US" sz="1400" b="1" dirty="0" smtClean="0">
                <a:latin typeface="+mn-ea"/>
              </a:rPr>
              <a:t>産業</a:t>
            </a:r>
            <a:r>
              <a:rPr lang="ja-JP" altLang="en-US" sz="1400" b="1">
                <a:latin typeface="+mn-ea"/>
              </a:rPr>
              <a:t>、</a:t>
            </a:r>
            <a:r>
              <a:rPr lang="ja-JP" altLang="en-US" sz="1400" b="1" smtClean="0">
                <a:latin typeface="+mn-ea"/>
              </a:rPr>
              <a:t>広域インフラ等</a:t>
            </a:r>
            <a:r>
              <a:rPr lang="ja-JP" altLang="en-US" sz="1400" b="1" dirty="0">
                <a:latin typeface="+mn-ea"/>
              </a:rPr>
              <a:t>広域機能を大阪府に</a:t>
            </a:r>
            <a:r>
              <a:rPr lang="ja-JP" altLang="en-US" sz="1400" b="1" dirty="0" smtClean="0">
                <a:latin typeface="+mn-ea"/>
              </a:rPr>
              <a:t>一元化</a:t>
            </a:r>
            <a:endParaRPr lang="en-US" altLang="ja-JP" sz="1400" b="1" dirty="0">
              <a:latin typeface="+mn-ea"/>
            </a:endParaRPr>
          </a:p>
          <a:p>
            <a:r>
              <a:rPr lang="ja-JP" altLang="en-US" sz="1400" b="1" dirty="0" smtClean="0">
                <a:latin typeface="+mn-ea"/>
              </a:rPr>
              <a:t>　　　新た</a:t>
            </a:r>
            <a:r>
              <a:rPr lang="ja-JP" altLang="en-US" sz="1400" b="1" dirty="0">
                <a:latin typeface="+mn-ea"/>
              </a:rPr>
              <a:t>な大阪府が広域自治体として都市経営を</a:t>
            </a:r>
            <a:r>
              <a:rPr lang="ja-JP" altLang="en-US" sz="1400" b="1" dirty="0" smtClean="0">
                <a:latin typeface="+mn-ea"/>
              </a:rPr>
              <a:t>担う</a:t>
            </a:r>
            <a:endParaRPr lang="ja-JP" altLang="en-US" sz="1400" b="1" dirty="0">
              <a:latin typeface="+mn-ea"/>
            </a:endParaRPr>
          </a:p>
        </p:txBody>
      </p:sp>
      <p:sp>
        <p:nvSpPr>
          <p:cNvPr id="72" name="コンテンツ プレースホルダー 2"/>
          <p:cNvSpPr txBox="1">
            <a:spLocks/>
          </p:cNvSpPr>
          <p:nvPr/>
        </p:nvSpPr>
        <p:spPr>
          <a:xfrm>
            <a:off x="535341" y="1159719"/>
            <a:ext cx="17011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の意義</a:t>
            </a:r>
          </a:p>
        </p:txBody>
      </p:sp>
      <p:sp>
        <p:nvSpPr>
          <p:cNvPr id="9" name="正方形/長方形 8"/>
          <p:cNvSpPr/>
          <p:nvPr/>
        </p:nvSpPr>
        <p:spPr>
          <a:xfrm>
            <a:off x="526949"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3" name="直線コネクタ 72"/>
          <p:cNvCxnSpPr/>
          <p:nvPr/>
        </p:nvCxnSpPr>
        <p:spPr>
          <a:xfrm flipV="1">
            <a:off x="852113"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775666"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5" name="直線コネクタ 74"/>
          <p:cNvCxnSpPr/>
          <p:nvPr/>
        </p:nvCxnSpPr>
        <p:spPr>
          <a:xfrm flipV="1">
            <a:off x="1093515"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1017068"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77" name="直線コネクタ 76"/>
          <p:cNvCxnSpPr/>
          <p:nvPr/>
        </p:nvCxnSpPr>
        <p:spPr>
          <a:xfrm flipV="1">
            <a:off x="2059121" y="4678506"/>
            <a:ext cx="0" cy="3086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1982674" y="4890646"/>
            <a:ext cx="160679" cy="49559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sp>
        <p:nvSpPr>
          <p:cNvPr id="81" name="右矢印 80"/>
          <p:cNvSpPr/>
          <p:nvPr/>
        </p:nvSpPr>
        <p:spPr>
          <a:xfrm>
            <a:off x="2060847" y="8438781"/>
            <a:ext cx="1038351" cy="25786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0" name="正方形/長方形 79"/>
          <p:cNvSpPr/>
          <p:nvPr/>
        </p:nvSpPr>
        <p:spPr>
          <a:xfrm>
            <a:off x="578480" y="8361948"/>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Tree>
    <p:extLst>
      <p:ext uri="{BB962C8B-B14F-4D97-AF65-F5344CB8AC3E}">
        <p14:creationId xmlns:p14="http://schemas.microsoft.com/office/powerpoint/2010/main" val="30465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92507" y="9306424"/>
            <a:ext cx="6476852" cy="338554"/>
          </a:xfrm>
          <a:prstGeom prst="rect">
            <a:avLst/>
          </a:prstGeom>
          <a:solidFill>
            <a:schemeClr val="accent6">
              <a:lumMod val="60000"/>
              <a:lumOff val="40000"/>
            </a:schemeClr>
          </a:solid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今後、みなさんの</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ご意見</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を踏まえ、制度</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案の検討を進めて</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44623" y="622169"/>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特別区設置法で</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定められた検討事項</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192506" y="2625398"/>
            <a:ext cx="6476853" cy="266654"/>
          </a:xfrm>
          <a:prstGeom prst="roundRect">
            <a:avLst>
              <a:gd name="adj" fmla="val 11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関係</a:t>
            </a:r>
            <a:r>
              <a:rPr lang="ja-JP" altLang="en-US" sz="1200" dirty="0">
                <a:solidFill>
                  <a:schemeClr val="tx1"/>
                </a:solidFill>
                <a:latin typeface="HG丸ｺﾞｼｯｸM-PRO" panose="020F0600000000000000" pitchFamily="50" charset="-128"/>
                <a:ea typeface="HG丸ｺﾞｼｯｸM-PRO" panose="020F0600000000000000" pitchFamily="50" charset="-128"/>
              </a:rPr>
              <a:t>自治体の議会の議決を経て、特別区設置協議会を設置</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54" name="直線矢印コネクタ 53"/>
          <p:cNvCxnSpPr/>
          <p:nvPr/>
        </p:nvCxnSpPr>
        <p:spPr>
          <a:xfrm>
            <a:off x="620688" y="2590700"/>
            <a:ext cx="0" cy="480524"/>
          </a:xfrm>
          <a:prstGeom prst="straightConnector1">
            <a:avLst/>
          </a:prstGeom>
          <a:ln w="1270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620688" y="3437170"/>
            <a:ext cx="0" cy="2864897"/>
          </a:xfrm>
          <a:prstGeom prst="straightConnector1">
            <a:avLst/>
          </a:prstGeom>
          <a:ln w="1270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85" name="角丸四角形 84"/>
          <p:cNvSpPr/>
          <p:nvPr/>
        </p:nvSpPr>
        <p:spPr>
          <a:xfrm>
            <a:off x="192506" y="7556189"/>
            <a:ext cx="6476853" cy="266654"/>
          </a:xfrm>
          <a:prstGeom prst="roundRect">
            <a:avLst>
              <a:gd name="adj" fmla="val 1186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有効</a:t>
            </a:r>
            <a:r>
              <a:rPr lang="ja-JP" altLang="en-US" sz="1200" dirty="0">
                <a:solidFill>
                  <a:schemeClr val="tx1"/>
                </a:solidFill>
                <a:latin typeface="HG丸ｺﾞｼｯｸM-PRO" panose="020F0600000000000000" pitchFamily="50" charset="-128"/>
                <a:ea typeface="HG丸ｺﾞｼｯｸM-PRO" panose="020F0600000000000000" pitchFamily="50" charset="-128"/>
              </a:rPr>
              <a:t>投票総数の過半数の賛成で、総務大臣に特別区の設置の申請</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6" name="角丸四角形 75"/>
          <p:cNvSpPr/>
          <p:nvPr/>
        </p:nvSpPr>
        <p:spPr>
          <a:xfrm>
            <a:off x="192507" y="2285540"/>
            <a:ext cx="3380509" cy="302555"/>
          </a:xfrm>
          <a:prstGeom prst="roundRect">
            <a:avLst>
              <a:gd name="adj" fmla="val 11860"/>
            </a:avLst>
          </a:prstGeom>
          <a:ln w="9525"/>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dirty="0">
                <a:solidFill>
                  <a:schemeClr val="tx1"/>
                </a:solidFill>
                <a:latin typeface="+mn-ea"/>
              </a:rPr>
              <a:t> </a:t>
            </a:r>
            <a:r>
              <a:rPr lang="ja-JP" altLang="en-US" sz="1300"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1)</a:t>
            </a:r>
            <a:r>
              <a:rPr lang="ja-JP" altLang="en-US" sz="1300" dirty="0">
                <a:solidFill>
                  <a:schemeClr val="tx1"/>
                </a:solidFill>
                <a:latin typeface="+mn-ea"/>
              </a:rPr>
              <a:t>　関係自治体で協議会を</a:t>
            </a:r>
            <a:r>
              <a:rPr lang="ja-JP" altLang="en-US" sz="1300" dirty="0" smtClean="0">
                <a:solidFill>
                  <a:schemeClr val="tx1"/>
                </a:solidFill>
                <a:latin typeface="+mn-ea"/>
              </a:rPr>
              <a:t>設置</a:t>
            </a:r>
            <a:endParaRPr lang="ja-JP" altLang="en-US" sz="1300" dirty="0">
              <a:solidFill>
                <a:schemeClr val="tx1"/>
              </a:solidFill>
              <a:latin typeface="+mn-ea"/>
            </a:endParaRPr>
          </a:p>
        </p:txBody>
      </p:sp>
      <p:sp>
        <p:nvSpPr>
          <p:cNvPr id="78" name="角丸四角形 77"/>
          <p:cNvSpPr/>
          <p:nvPr/>
        </p:nvSpPr>
        <p:spPr>
          <a:xfrm>
            <a:off x="192507" y="3140045"/>
            <a:ext cx="3380509" cy="302555"/>
          </a:xfrm>
          <a:prstGeom prst="roundRect">
            <a:avLst>
              <a:gd name="adj" fmla="val 11860"/>
            </a:avLst>
          </a:prstGeom>
          <a:ln w="9525"/>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2)</a:t>
            </a:r>
            <a:r>
              <a:rPr lang="ja-JP" altLang="en-US" sz="1300" dirty="0">
                <a:solidFill>
                  <a:schemeClr val="tx1"/>
                </a:solidFill>
                <a:latin typeface="+mn-ea"/>
              </a:rPr>
              <a:t>　特別区設置協定書の作成</a:t>
            </a:r>
          </a:p>
        </p:txBody>
      </p:sp>
      <p:sp>
        <p:nvSpPr>
          <p:cNvPr id="86" name="角丸四角形 85"/>
          <p:cNvSpPr/>
          <p:nvPr/>
        </p:nvSpPr>
        <p:spPr>
          <a:xfrm>
            <a:off x="192507" y="7226254"/>
            <a:ext cx="3380509" cy="302555"/>
          </a:xfrm>
          <a:prstGeom prst="roundRect">
            <a:avLst>
              <a:gd name="adj" fmla="val 11860"/>
            </a:avLst>
          </a:prstGeom>
          <a:ln w="9525"/>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4)</a:t>
            </a:r>
            <a:r>
              <a:rPr lang="ja-JP" altLang="en-US" sz="1300" dirty="0">
                <a:solidFill>
                  <a:schemeClr val="tx1"/>
                </a:solidFill>
                <a:latin typeface="+mn-ea"/>
              </a:rPr>
              <a:t>　特別区の設置に係る住民投票</a:t>
            </a:r>
          </a:p>
        </p:txBody>
      </p:sp>
      <p:sp>
        <p:nvSpPr>
          <p:cNvPr id="80" name="角丸四角形 79"/>
          <p:cNvSpPr/>
          <p:nvPr/>
        </p:nvSpPr>
        <p:spPr>
          <a:xfrm>
            <a:off x="192507" y="6382004"/>
            <a:ext cx="3380509" cy="302555"/>
          </a:xfrm>
          <a:prstGeom prst="roundRect">
            <a:avLst>
              <a:gd name="adj" fmla="val 11860"/>
            </a:avLst>
          </a:prstGeom>
          <a:ln w="9525"/>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(3</a:t>
            </a:r>
            <a:r>
              <a:rPr lang="en-US" altLang="ja-JP" sz="1300" dirty="0">
                <a:solidFill>
                  <a:schemeClr val="tx1"/>
                </a:solidFill>
                <a:latin typeface="+mn-ea"/>
              </a:rPr>
              <a:t>)</a:t>
            </a:r>
            <a:r>
              <a:rPr lang="ja-JP" altLang="en-US" sz="1300" dirty="0">
                <a:solidFill>
                  <a:schemeClr val="tx1"/>
                </a:solidFill>
                <a:latin typeface="+mn-ea"/>
              </a:rPr>
              <a:t>　特別区設置協定書について議会の承認</a:t>
            </a:r>
          </a:p>
        </p:txBody>
      </p:sp>
      <p:sp>
        <p:nvSpPr>
          <p:cNvPr id="2" name="テキスト ボックス 1"/>
          <p:cNvSpPr txBox="1"/>
          <p:nvPr/>
        </p:nvSpPr>
        <p:spPr>
          <a:xfrm>
            <a:off x="1124744" y="3552126"/>
            <a:ext cx="5400600" cy="249299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300" b="1" dirty="0"/>
              <a:t>特別区設置協議会において、次の事項を定めた特別区設置協定書を作成</a:t>
            </a:r>
          </a:p>
          <a:p>
            <a:endParaRPr lang="ja-JP" altLang="en-US" sz="1300" b="1" dirty="0"/>
          </a:p>
          <a:p>
            <a:r>
              <a:rPr lang="ja-JP" altLang="en-US" sz="1300" b="1" dirty="0"/>
              <a:t>　　  ・特別区の設置の日</a:t>
            </a:r>
          </a:p>
          <a:p>
            <a:r>
              <a:rPr lang="ja-JP" altLang="en-US" sz="1300" b="1" dirty="0"/>
              <a:t>　　  ・特別区の名称及び区域</a:t>
            </a:r>
          </a:p>
          <a:p>
            <a:r>
              <a:rPr lang="ja-JP" altLang="en-US" sz="1300" b="1" dirty="0"/>
              <a:t>　　  ・特別区の設置に伴う財産処分</a:t>
            </a:r>
          </a:p>
          <a:p>
            <a:r>
              <a:rPr lang="ja-JP" altLang="en-US" sz="1300" b="1" dirty="0"/>
              <a:t>　　  ・特別区の議会の議員の定数</a:t>
            </a:r>
          </a:p>
          <a:p>
            <a:r>
              <a:rPr lang="ja-JP" altLang="en-US" sz="1300" b="1" dirty="0"/>
              <a:t>　　  ・特別区とこれを包括する道府県の事務の分担　</a:t>
            </a:r>
            <a:r>
              <a:rPr lang="en-US" altLang="ja-JP" sz="1200" dirty="0">
                <a:latin typeface="HG丸ｺﾞｼｯｸM-PRO" panose="020F0600000000000000" pitchFamily="50" charset="-128"/>
                <a:ea typeface="HG丸ｺﾞｼｯｸM-PRO" panose="020F0600000000000000" pitchFamily="50" charset="-128"/>
              </a:rPr>
              <a:t>※</a:t>
            </a:r>
          </a:p>
          <a:p>
            <a:r>
              <a:rPr lang="ja-JP" altLang="en-US" sz="1300" b="1" dirty="0"/>
              <a:t>　　  ・特別区とこれを包括する道府県の税源の配分及び財政の調整　</a:t>
            </a:r>
            <a:r>
              <a:rPr lang="en-US" altLang="ja-JP" sz="1200" dirty="0">
                <a:latin typeface="HG丸ｺﾞｼｯｸM-PRO" panose="020F0600000000000000" pitchFamily="50" charset="-128"/>
                <a:ea typeface="HG丸ｺﾞｼｯｸM-PRO" panose="020F0600000000000000" pitchFamily="50" charset="-128"/>
              </a:rPr>
              <a:t>※</a:t>
            </a:r>
          </a:p>
          <a:p>
            <a:r>
              <a:rPr lang="ja-JP" altLang="en-US" sz="1300" b="1" dirty="0"/>
              <a:t>　　  ・関係市町村及び関係道府県の職員の移管</a:t>
            </a:r>
          </a:p>
          <a:p>
            <a:r>
              <a:rPr lang="ja-JP" altLang="en-US" sz="1300" b="1" dirty="0"/>
              <a:t>　　  ・上記のほか、特別区の設置に関し必要な事項</a:t>
            </a:r>
          </a:p>
          <a:p>
            <a:endParaRPr lang="en-US" altLang="ja-JP" sz="1300" dirty="0" smtClean="0"/>
          </a:p>
          <a:p>
            <a:r>
              <a:rPr lang="ja-JP" altLang="en-US" sz="1300" dirty="0"/>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　法改正等が必要な場合は、あらかじめ総務大臣に協議が必要</a:t>
            </a:r>
          </a:p>
        </p:txBody>
      </p:sp>
      <p:sp>
        <p:nvSpPr>
          <p:cNvPr id="19" name="テキスト ボックス 18"/>
          <p:cNvSpPr txBox="1"/>
          <p:nvPr/>
        </p:nvSpPr>
        <p:spPr>
          <a:xfrm>
            <a:off x="160976" y="1276955"/>
            <a:ext cx="6476852" cy="498681"/>
          </a:xfrm>
          <a:prstGeom prst="rect">
            <a:avLst/>
          </a:prstGeom>
          <a:solidFill>
            <a:schemeClr val="accent6">
              <a:lumMod val="40000"/>
              <a:lumOff val="60000"/>
            </a:schemeClr>
          </a:solidFill>
          <a:ln>
            <a:noFill/>
          </a:ln>
        </p:spPr>
        <p:txBody>
          <a:bodyPr wrap="square" rtlCol="0">
            <a:no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dk1"/>
                </a:solidFill>
              </a:rPr>
              <a:t>特別</a:t>
            </a:r>
            <a:r>
              <a:rPr lang="ja-JP" altLang="en-US" sz="1300" b="1" dirty="0">
                <a:solidFill>
                  <a:schemeClr val="dk1"/>
                </a:solidFill>
              </a:rPr>
              <a:t>区制度は、特別区設置法に定められた事項について検討することが必要です。</a:t>
            </a:r>
            <a:endParaRPr lang="en-US" altLang="ja-JP" sz="1300" b="1" dirty="0">
              <a:solidFill>
                <a:schemeClr val="dk1"/>
              </a:solidFill>
            </a:endParaRPr>
          </a:p>
          <a:p>
            <a:r>
              <a:rPr lang="ja-JP" altLang="en-US" sz="1300" b="1" dirty="0">
                <a:solidFill>
                  <a:schemeClr val="dk1"/>
                </a:solidFill>
              </a:rPr>
              <a:t>   また、法に定められた手続きを経て、住民投票が行われます。</a:t>
            </a:r>
            <a:endParaRPr lang="en-US" altLang="ja-JP" sz="1300" b="1" dirty="0">
              <a:solidFill>
                <a:schemeClr val="dk1"/>
              </a:solidFill>
            </a:endParaRPr>
          </a:p>
        </p:txBody>
      </p:sp>
      <p:sp>
        <p:nvSpPr>
          <p:cNvPr id="26" name="角丸四角形 25"/>
          <p:cNvSpPr/>
          <p:nvPr/>
        </p:nvSpPr>
        <p:spPr>
          <a:xfrm>
            <a:off x="192507" y="8050349"/>
            <a:ext cx="3380509" cy="302555"/>
          </a:xfrm>
          <a:prstGeom prst="roundRect">
            <a:avLst>
              <a:gd name="adj" fmla="val 11860"/>
            </a:avLst>
          </a:prstGeom>
          <a:ln w="9525"/>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b="1" dirty="0">
                <a:solidFill>
                  <a:schemeClr val="tx1"/>
                </a:solidFill>
                <a:latin typeface="+mn-ea"/>
              </a:rPr>
              <a:t> </a:t>
            </a:r>
            <a:r>
              <a:rPr lang="ja-JP" altLang="en-US" sz="1300" b="1" dirty="0" smtClean="0">
                <a:solidFill>
                  <a:schemeClr val="tx1"/>
                </a:solidFill>
                <a:latin typeface="+mn-ea"/>
              </a:rPr>
              <a:t> </a:t>
            </a:r>
            <a:r>
              <a:rPr lang="en-US" altLang="ja-JP" sz="1300" dirty="0" smtClean="0">
                <a:solidFill>
                  <a:schemeClr val="tx1"/>
                </a:solidFill>
                <a:latin typeface="+mn-ea"/>
              </a:rPr>
              <a:t>(</a:t>
            </a:r>
            <a:r>
              <a:rPr lang="en-US" altLang="ja-JP" sz="1300" dirty="0">
                <a:solidFill>
                  <a:schemeClr val="tx1"/>
                </a:solidFill>
                <a:latin typeface="+mn-ea"/>
              </a:rPr>
              <a:t>5)</a:t>
            </a:r>
            <a:r>
              <a:rPr lang="ja-JP" altLang="en-US" sz="1300" dirty="0">
                <a:solidFill>
                  <a:schemeClr val="tx1"/>
                </a:solidFill>
                <a:latin typeface="+mn-ea"/>
              </a:rPr>
              <a:t>　総務大臣の決定により、特別区を設置</a:t>
            </a:r>
          </a:p>
        </p:txBody>
      </p:sp>
      <p:cxnSp>
        <p:nvCxnSpPr>
          <p:cNvPr id="18" name="直線矢印コネクタ 17"/>
          <p:cNvCxnSpPr/>
          <p:nvPr/>
        </p:nvCxnSpPr>
        <p:spPr>
          <a:xfrm>
            <a:off x="617599" y="7524531"/>
            <a:ext cx="0" cy="480524"/>
          </a:xfrm>
          <a:prstGeom prst="straightConnector1">
            <a:avLst/>
          </a:prstGeom>
          <a:ln w="1270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17599" y="6684559"/>
            <a:ext cx="0" cy="480524"/>
          </a:xfrm>
          <a:prstGeom prst="straightConnector1">
            <a:avLst/>
          </a:prstGeom>
          <a:ln w="1270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176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941758277"/>
              </p:ext>
            </p:extLst>
          </p:nvPr>
        </p:nvGraphicFramePr>
        <p:xfrm>
          <a:off x="12817" y="888135"/>
          <a:ext cx="6696747" cy="8909021"/>
        </p:xfrm>
        <a:graphic>
          <a:graphicData uri="http://schemas.openxmlformats.org/drawingml/2006/table">
            <a:tbl>
              <a:tblPr/>
              <a:tblGrid>
                <a:gridCol w="35806"/>
                <a:gridCol w="177198"/>
                <a:gridCol w="177198"/>
                <a:gridCol w="177198"/>
                <a:gridCol w="225527"/>
                <a:gridCol w="1008827"/>
                <a:gridCol w="1008827"/>
                <a:gridCol w="1008827"/>
                <a:gridCol w="1008827"/>
                <a:gridCol w="1008827"/>
                <a:gridCol w="612143"/>
                <a:gridCol w="90613"/>
                <a:gridCol w="156929"/>
              </a:tblGrid>
              <a:tr h="144022">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effectLst/>
                        <a:latin typeface="HGS創英角ｺﾞｼｯｸUB"/>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effectLst/>
                          <a:latin typeface="ＭＳ Ｐゴシック"/>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13503">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effectLst/>
                        <a:latin typeface="ＭＳ Ｐゴシック"/>
                      </a:endParaRP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FFFFFF"/>
                          </a:solidFill>
                          <a:effectLst/>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こども、福祉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健康・保健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教　　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環　　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900" b="1" i="0" u="none" strike="noStrike" dirty="0">
                          <a:solidFill>
                            <a:srgbClr val="FFFFFF"/>
                          </a:solidFill>
                          <a:effectLst/>
                          <a:latin typeface="HG丸ｺﾞｼｯｸM-PRO"/>
                        </a:rPr>
                        <a:t>まちづくり、</a:t>
                      </a:r>
                      <a:br>
                        <a:rPr lang="ja-JP" altLang="en-US" sz="900" b="1" i="0" u="none" strike="noStrike" dirty="0">
                          <a:solidFill>
                            <a:srgbClr val="FFFFFF"/>
                          </a:solidFill>
                          <a:effectLst/>
                          <a:latin typeface="HG丸ｺﾞｼｯｸM-PRO"/>
                        </a:rPr>
                      </a:br>
                      <a:r>
                        <a:rPr lang="ja-JP" altLang="en-US" sz="900" b="1" i="0" u="none" strike="noStrike" dirty="0">
                          <a:solidFill>
                            <a:srgbClr val="FFFFFF"/>
                          </a:solidFill>
                          <a:effectLst/>
                          <a:latin typeface="HG丸ｺﾞｼｯｸM-PRO"/>
                        </a:rPr>
                        <a:t>都市基盤整備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fontAlgn="ctr"/>
                      <a:r>
                        <a:rPr lang="ja-JP" altLang="en-US" sz="800" b="1" i="0" u="none" strike="noStrike" dirty="0">
                          <a:solidFill>
                            <a:srgbClr val="FFFFFF"/>
                          </a:solidFill>
                          <a:effectLst/>
                          <a:latin typeface="HG丸ｺﾞｼｯｸM-PRO"/>
                        </a:rPr>
                        <a:t>住民生活、</a:t>
                      </a:r>
                      <a:br>
                        <a:rPr lang="ja-JP" altLang="en-US" sz="800" b="1" i="0" u="none" strike="noStrike" dirty="0">
                          <a:solidFill>
                            <a:srgbClr val="FFFFFF"/>
                          </a:solidFill>
                          <a:effectLst/>
                          <a:latin typeface="HG丸ｺﾞｼｯｸM-PRO"/>
                        </a:rPr>
                      </a:br>
                      <a:r>
                        <a:rPr lang="ja-JP" altLang="en-US" sz="800" b="1" i="0" u="none" strike="noStrike" dirty="0">
                          <a:solidFill>
                            <a:srgbClr val="FFFFFF"/>
                          </a:solidFill>
                          <a:effectLst/>
                          <a:latin typeface="HG丸ｺﾞｼｯｸM-PRO"/>
                        </a:rPr>
                        <a:t>消防・</a:t>
                      </a:r>
                      <a:br>
                        <a:rPr lang="ja-JP" altLang="en-US" sz="800" b="1" i="0" u="none" strike="noStrike" dirty="0">
                          <a:solidFill>
                            <a:srgbClr val="FFFFFF"/>
                          </a:solidFill>
                          <a:effectLst/>
                          <a:latin typeface="HG丸ｺﾞｼｯｸM-PRO"/>
                        </a:rPr>
                      </a:br>
                      <a:r>
                        <a:rPr lang="ja-JP" altLang="en-US" sz="800" b="1" i="0" u="none" strike="noStrike" dirty="0">
                          <a:solidFill>
                            <a:srgbClr val="FFFFFF"/>
                          </a:solidFill>
                          <a:effectLst/>
                          <a:latin typeface="HG丸ｺﾞｼｯｸM-PRO"/>
                        </a:rPr>
                        <a:t>防災等</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fontAlgn="ctr"/>
                      <a:endParaRPr lang="ja-JP" altLang="en-US" sz="500" b="0" i="0" u="none" strike="noStrike" dirty="0">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A6A6A6"/>
                      </a:fgClr>
                      <a:bgClr>
                        <a:srgbClr val="FFFFFF"/>
                      </a:bgClr>
                    </a:pattFill>
                  </a:tcPr>
                </a:tc>
                <a:tc rowSpan="5" gridSpan="2">
                  <a:txBody>
                    <a:bodyPr/>
                    <a:lstStyle/>
                    <a:p>
                      <a:pPr algn="l" fontAlgn="ctr"/>
                      <a:r>
                        <a:rPr lang="ja-JP" altLang="en-US" sz="500" b="0" i="0" u="none" strike="noStrike" dirty="0">
                          <a:effectLst/>
                          <a:latin typeface="ＭＳ Ｐゴシック"/>
                        </a:rPr>
                        <a:t>　</a:t>
                      </a:r>
                    </a:p>
                  </a:txBody>
                  <a:tcPr marL="0" marR="0" marT="0" marB="0" vert="eaVert">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A6A6A6"/>
                      </a:fgClr>
                      <a:bgClr>
                        <a:srgbClr val="FFFFFF"/>
                      </a:bgClr>
                    </a:pattFill>
                  </a:tcPr>
                </a:tc>
                <a:tc rowSpan="5" hMerge="1">
                  <a:txBody>
                    <a:bodyPr/>
                    <a:lstStyle/>
                    <a:p>
                      <a:endParaRPr kumimoji="1" lang="ja-JP" altLang="en-US"/>
                    </a:p>
                  </a:txBody>
                  <a:tcPr/>
                </a:tc>
                <a:tc rowSpan="2">
                  <a:txBody>
                    <a:bodyPr/>
                    <a:lstStyle/>
                    <a:p>
                      <a:pPr algn="ctr" fontAlgn="ctr"/>
                      <a:r>
                        <a:rPr lang="ja-JP" altLang="en-US" sz="1000" b="0" i="0" u="none" strike="noStrike" dirty="0">
                          <a:effectLst/>
                          <a:latin typeface="HG丸ｺﾞｼｯｸM-PRO"/>
                        </a:rPr>
                        <a:t>都道府県</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保育士</a:t>
                      </a:r>
                      <a:r>
                        <a:rPr lang="ja-JP" altLang="en-US" sz="800" b="0" i="0" u="none" strike="noStrike" dirty="0">
                          <a:effectLst/>
                          <a:latin typeface="HG丸ｺﾞｼｯｸM-PRO" panose="020F0600000000000000" pitchFamily="50" charset="-128"/>
                          <a:ea typeface="HG丸ｺﾞｼｯｸM-PRO" panose="020F0600000000000000" pitchFamily="50" charset="-128"/>
                        </a:rPr>
                        <a:t>・介護支援</a:t>
                      </a:r>
                      <a:br>
                        <a:rPr lang="ja-JP" altLang="en-US" sz="800" b="0" i="0" u="none" strike="noStrike" dirty="0">
                          <a:effectLst/>
                          <a:latin typeface="HG丸ｺﾞｼｯｸM-PRO" panose="020F0600000000000000" pitchFamily="50" charset="-128"/>
                          <a:ea typeface="HG丸ｺﾞｼｯｸM-PRO" panose="020F0600000000000000" pitchFamily="50" charset="-128"/>
                        </a:rPr>
                      </a:b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専門員</a:t>
                      </a:r>
                      <a:r>
                        <a:rPr lang="ja-JP" altLang="en-US" sz="800" b="0" i="0" u="none" strike="noStrike" dirty="0">
                          <a:effectLst/>
                          <a:latin typeface="HG丸ｺﾞｼｯｸM-PRO" panose="020F0600000000000000" pitchFamily="50" charset="-128"/>
                          <a:ea typeface="HG丸ｺﾞｼｯｸM-PRO" panose="020F0600000000000000" pitchFamily="50" charset="-128"/>
                        </a:rPr>
                        <a:t>の登録</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麻薬</a:t>
                      </a:r>
                      <a:r>
                        <a:rPr lang="ja-JP" altLang="en-US" sz="800" b="0" i="0" u="none" strike="noStrike" dirty="0">
                          <a:effectLst/>
                          <a:latin typeface="HG丸ｺﾞｼｯｸM-PRO" panose="020F0600000000000000" pitchFamily="50" charset="-128"/>
                          <a:ea typeface="HG丸ｺﾞｼｯｸM-PRO" panose="020F0600000000000000" pitchFamily="50" charset="-128"/>
                        </a:rPr>
                        <a:t>取扱者（一部</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の</a:t>
                      </a:r>
                      <a:r>
                        <a:rPr lang="ja-JP" altLang="en-US" sz="800" b="0" i="0" u="none" strike="noStrike" dirty="0">
                          <a:effectLst/>
                          <a:latin typeface="HG丸ｺﾞｼｯｸM-PRO" panose="020F0600000000000000" pitchFamily="50" charset="-128"/>
                          <a:ea typeface="HG丸ｺﾞｼｯｸM-PRO" panose="020F0600000000000000" pitchFamily="50" charset="-128"/>
                        </a:rPr>
                        <a:t>免許</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小中</a:t>
                      </a:r>
                      <a:r>
                        <a:rPr lang="ja-JP" altLang="en-US" sz="800" b="0" i="0" u="none" strike="noStrike" dirty="0" err="1">
                          <a:effectLst/>
                          <a:latin typeface="HG丸ｺﾞｼｯｸM-PRO" panose="020F0600000000000000" pitchFamily="50" charset="-128"/>
                          <a:ea typeface="HG丸ｺﾞｼｯｸM-PRO" panose="020F0600000000000000" pitchFamily="50" charset="-128"/>
                        </a:rPr>
                        <a:t>学校学校</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編制基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準</a:t>
                      </a:r>
                      <a:r>
                        <a:rPr lang="ja-JP" altLang="en-US" sz="800" b="0" i="0" u="none" strike="noStrike" dirty="0">
                          <a:effectLst/>
                          <a:latin typeface="HG丸ｺﾞｼｯｸM-PRO" panose="020F0600000000000000" pitchFamily="50" charset="-128"/>
                          <a:ea typeface="HG丸ｺﾞｼｯｸM-PRO" panose="020F0600000000000000" pitchFamily="50" charset="-128"/>
                        </a:rPr>
                        <a:t>、教職員定数の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定</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第一種</a:t>
                      </a:r>
                      <a:r>
                        <a:rPr lang="ja-JP" altLang="en-US" sz="800" b="0" i="0" u="none" strike="noStrike" dirty="0">
                          <a:effectLst/>
                          <a:latin typeface="HG丸ｺﾞｼｯｸM-PRO" panose="020F0600000000000000" pitchFamily="50" charset="-128"/>
                          <a:ea typeface="HG丸ｺﾞｼｯｸM-PRO" panose="020F0600000000000000" pitchFamily="50" charset="-128"/>
                        </a:rPr>
                        <a:t>フロン類</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回収</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業者</a:t>
                      </a:r>
                      <a:r>
                        <a:rPr lang="ja-JP" altLang="en-US" sz="800" b="0" i="0" u="none" strike="noStrike" dirty="0">
                          <a:effectLst/>
                          <a:latin typeface="HG丸ｺﾞｼｯｸM-PRO" panose="020F0600000000000000" pitchFamily="50" charset="-128"/>
                          <a:ea typeface="HG丸ｺﾞｼｯｸM-PRO" panose="020F0600000000000000" pitchFamily="50" charset="-128"/>
                        </a:rPr>
                        <a:t>の登録</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都市計画</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a:effectLst/>
                          <a:latin typeface="HG丸ｺﾞｼｯｸM-PRO" panose="020F0600000000000000" pitchFamily="50" charset="-128"/>
                          <a:ea typeface="HG丸ｺﾞｼｯｸM-PRO" panose="020F0600000000000000" pitchFamily="50" charset="-128"/>
                        </a:rPr>
                        <a:t>マスタープラン）</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 警察</a:t>
                      </a:r>
                      <a:r>
                        <a:rPr lang="zh-TW" altLang="en-US" sz="800" b="0" i="0" u="none" strike="noStrike" dirty="0">
                          <a:effectLst/>
                          <a:latin typeface="HG丸ｺﾞｼｯｸM-PRO" panose="020F0600000000000000" pitchFamily="50" charset="-128"/>
                          <a:ea typeface="HG丸ｺﾞｼｯｸM-PRO" panose="020F0600000000000000" pitchFamily="50" charset="-128"/>
                        </a:rPr>
                        <a:t>（</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犯罪</a:t>
                      </a: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 捜査</a:t>
                      </a:r>
                      <a:r>
                        <a:rPr lang="zh-TW" altLang="en-US" sz="800" b="0" i="0" u="none" strike="noStrike" dirty="0">
                          <a:effectLst/>
                          <a:latin typeface="HG丸ｺﾞｼｯｸM-PRO" panose="020F0600000000000000" pitchFamily="50" charset="-128"/>
                          <a:ea typeface="HG丸ｺﾞｼｯｸM-PRO" panose="020F0600000000000000" pitchFamily="50" charset="-128"/>
                        </a:rPr>
                        <a:t>、</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運転</a:t>
                      </a: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zh-TW" sz="800" b="0" i="0" u="none" strike="noStrike" dirty="0" smtClean="0">
                          <a:effectLst/>
                          <a:latin typeface="HG丸ｺﾞｼｯｸM-PRO" panose="020F0600000000000000" pitchFamily="50" charset="-128"/>
                          <a:ea typeface="HG丸ｺﾞｼｯｸM-PRO" panose="020F0600000000000000" pitchFamily="50" charset="-128"/>
                        </a:rPr>
                        <a:t> </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免許</a:t>
                      </a:r>
                      <a:r>
                        <a:rPr lang="zh-TW" altLang="en-US" sz="800" b="0" i="0" u="none" strike="noStrike" dirty="0">
                          <a:effectLst/>
                          <a:latin typeface="HG丸ｺﾞｼｯｸM-PRO" panose="020F0600000000000000" pitchFamily="50" charset="-128"/>
                          <a:ea typeface="HG丸ｺﾞｼｯｸM-PRO" panose="020F0600000000000000" pitchFamily="50" charset="-128"/>
                        </a:rPr>
                        <a:t>等</a:t>
                      </a:r>
                      <a:r>
                        <a:rPr lang="zh-TW"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endParaRPr lang="en-US" altLang="zh-TW"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zh-TW" altLang="en-US" sz="800" b="0" i="0" u="none" strike="noStrike" dirty="0">
                          <a:effectLst/>
                          <a:latin typeface="HG丸ｺﾞｼｯｸM-PRO" panose="020F0600000000000000" pitchFamily="50" charset="-128"/>
                          <a:ea typeface="HG丸ｺﾞｼｯｸM-PRO" panose="020F0600000000000000" pitchFamily="50" charset="-128"/>
                        </a:rPr>
                        <a:t/>
                      </a:r>
                      <a:br>
                        <a:rPr lang="zh-TW" altLang="en-US" sz="800" b="0" i="0" u="none" strike="noStrike" dirty="0">
                          <a:effectLst/>
                          <a:latin typeface="HG丸ｺﾞｼｯｸM-PRO" panose="020F0600000000000000" pitchFamily="50" charset="-128"/>
                          <a:ea typeface="HG丸ｺﾞｼｯｸM-PRO" panose="020F0600000000000000" pitchFamily="50" charset="-128"/>
                        </a:rPr>
                      </a:br>
                      <a:r>
                        <a:rPr lang="zh-TW" altLang="en-US" sz="800" b="0" i="0" u="none" strike="noStrike" dirty="0">
                          <a:effectLst/>
                          <a:latin typeface="HG丸ｺﾞｼｯｸM-PRO" panose="020F0600000000000000" pitchFamily="50" charset="-128"/>
                          <a:ea typeface="HG丸ｺﾞｼｯｸM-PRO" panose="020F0600000000000000" pitchFamily="50" charset="-128"/>
                        </a:rPr>
                        <a:t/>
                      </a:r>
                      <a:br>
                        <a:rPr lang="zh-TW" altLang="en-US" sz="800" b="0" i="0" u="none" strike="noStrike" dirty="0">
                          <a:effectLst/>
                          <a:latin typeface="HG丸ｺﾞｼｯｸM-PRO" panose="020F0600000000000000" pitchFamily="50" charset="-128"/>
                          <a:ea typeface="HG丸ｺﾞｼｯｸM-PRO" panose="020F0600000000000000" pitchFamily="50" charset="-128"/>
                        </a:rPr>
                      </a:br>
                      <a:endParaRPr lang="zh-TW"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dirty="0">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更生相</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談所</a:t>
                      </a:r>
                      <a:r>
                        <a:rPr lang="ja-JP" altLang="en-US" sz="800" b="0" i="0" u="none" strike="noStrike" dirty="0">
                          <a:effectLst/>
                          <a:latin typeface="HG丸ｺﾞｼｯｸM-PRO" panose="020F0600000000000000" pitchFamily="50" charset="-128"/>
                          <a:ea typeface="HG丸ｺﾞｼｯｸM-PRO" panose="020F0600000000000000" pitchFamily="50" charset="-128"/>
                        </a:rPr>
                        <a:t>・知的</a:t>
                      </a:r>
                      <a:r>
                        <a:rPr lang="ja-JP" altLang="en-US" sz="800" b="0" i="0" u="none" strike="noStrike" dirty="0" err="1">
                          <a:effectLst/>
                          <a:latin typeface="HG丸ｺﾞｼｯｸM-PRO" panose="020F0600000000000000" pitchFamily="50" charset="-128"/>
                          <a:ea typeface="HG丸ｺﾞｼｯｸM-PRO" panose="020F0600000000000000" pitchFamily="50" charset="-128"/>
                        </a:rPr>
                        <a:t>障がい</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者</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更生</a:t>
                      </a:r>
                      <a:r>
                        <a:rPr lang="ja-JP" altLang="en-US" sz="800" b="0" i="0" u="none" strike="noStrike" dirty="0">
                          <a:effectLst/>
                          <a:latin typeface="HG丸ｺﾞｼｯｸM-PRO" panose="020F0600000000000000" pitchFamily="50" charset="-128"/>
                          <a:ea typeface="HG丸ｺﾞｼｯｸM-PRO" panose="020F0600000000000000" pitchFamily="50" charset="-128"/>
                        </a:rPr>
                        <a:t>相談所の設置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精神科</a:t>
                      </a:r>
                      <a:r>
                        <a:rPr lang="ja-JP" altLang="en-US" sz="800" b="0" i="0" u="none" strike="noStrike" dirty="0">
                          <a:effectLst/>
                          <a:latin typeface="HG丸ｺﾞｼｯｸM-PRO" panose="020F0600000000000000" pitchFamily="50" charset="-128"/>
                          <a:ea typeface="HG丸ｺﾞｼｯｸM-PRO" panose="020F0600000000000000" pitchFamily="50" charset="-128"/>
                        </a:rPr>
                        <a:t>病院の設置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私立</a:t>
                      </a:r>
                      <a:r>
                        <a:rPr lang="ja-JP" altLang="en-US" sz="800" b="0" i="0" u="none" strike="noStrike" dirty="0">
                          <a:effectLst/>
                          <a:latin typeface="HG丸ｺﾞｼｯｸM-PRO" panose="020F0600000000000000" pitchFamily="50" charset="-128"/>
                          <a:ea typeface="HG丸ｺﾞｼｯｸM-PRO" panose="020F0600000000000000" pitchFamily="50" charset="-128"/>
                        </a:rPr>
                        <a:t>学校、市町</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村立</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高等</a:t>
                      </a:r>
                      <a:r>
                        <a:rPr lang="ja-JP" altLang="en-US" sz="800" b="0" i="0" u="none" strike="noStrike" dirty="0">
                          <a:effectLst/>
                          <a:latin typeface="HG丸ｺﾞｼｯｸM-PRO" panose="020F0600000000000000" pitchFamily="50" charset="-128"/>
                          <a:ea typeface="HG丸ｺﾞｼｯｸM-PRO" panose="020F0600000000000000" pitchFamily="50" charset="-128"/>
                        </a:rPr>
                        <a:t>学校の設置認可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浄化槽工</a:t>
                      </a:r>
                      <a:r>
                        <a:rPr lang="ja-JP" altLang="en-US" sz="800" b="0" i="0" u="none" strike="noStrike" dirty="0">
                          <a:effectLst/>
                          <a:latin typeface="HG丸ｺﾞｼｯｸM-PRO" panose="020F0600000000000000" pitchFamily="50" charset="-128"/>
                          <a:ea typeface="HG丸ｺﾞｼｯｸM-PRO" panose="020F0600000000000000" pitchFamily="50" charset="-128"/>
                        </a:rPr>
                        <a:t>事業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解体工</a:t>
                      </a:r>
                      <a:r>
                        <a:rPr lang="ja-JP" altLang="en-US" sz="800" b="0" i="0" u="none" strike="noStrike" dirty="0">
                          <a:effectLst/>
                          <a:latin typeface="HG丸ｺﾞｼｯｸM-PRO" panose="020F0600000000000000" pitchFamily="50" charset="-128"/>
                          <a:ea typeface="HG丸ｺﾞｼｯｸM-PRO" panose="020F0600000000000000" pitchFamily="50" charset="-128"/>
                        </a:rPr>
                        <a:t>事業の登録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指定</a:t>
                      </a:r>
                      <a:r>
                        <a:rPr lang="ja-JP" altLang="en-US" sz="800" b="0" i="0" u="none" strike="noStrike" dirty="0">
                          <a:effectLst/>
                          <a:latin typeface="HG丸ｺﾞｼｯｸM-PRO" panose="020F0600000000000000" pitchFamily="50" charset="-128"/>
                          <a:ea typeface="HG丸ｺﾞｼｯｸM-PRO" panose="020F0600000000000000" pitchFamily="50" charset="-128"/>
                        </a:rPr>
                        <a:t>区間の一級河川</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fontAlgn="ctr"/>
                      <a:endParaRPr lang="ja-JP" altLang="en-US" sz="500" b="0" i="0" u="none" strike="noStrike" dirty="0">
                        <a:effectLst/>
                        <a:latin typeface="ＭＳ Ｐゴシック"/>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rowSpan="16">
                  <a:txBody>
                    <a:bodyPr/>
                    <a:lstStyle/>
                    <a:p>
                      <a:pPr algn="ctr" fontAlgn="ctr"/>
                      <a:r>
                        <a:rPr lang="ja-JP" altLang="en-US" sz="1000" b="0" i="0" u="none" strike="noStrike" dirty="0" smtClean="0">
                          <a:solidFill>
                            <a:srgbClr val="FFFFFF"/>
                          </a:solidFill>
                          <a:effectLst/>
                          <a:latin typeface="ＭＳ Ｐゴシック"/>
                        </a:rPr>
                        <a:t>政令指定</a:t>
                      </a:r>
                      <a:r>
                        <a:rPr lang="ja-JP" altLang="en-US" sz="1000" b="0" i="0" u="none" strike="noStrike" dirty="0">
                          <a:solidFill>
                            <a:srgbClr val="FFFFFF"/>
                          </a:solidFill>
                          <a:effectLst/>
                          <a:latin typeface="ＭＳ Ｐゴシック"/>
                        </a:rPr>
                        <a:t>都市の事務</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gridSpan="2" vMerge="1">
                  <a:txBody>
                    <a:bodyPr/>
                    <a:lstStyle/>
                    <a:p>
                      <a:endParaRPr kumimoji="1" lang="ja-JP" altLang="en-US"/>
                    </a:p>
                  </a:txBody>
                  <a:tcPr/>
                </a:tc>
                <a:tc hMerge="1" vMerge="1">
                  <a:txBody>
                    <a:bodyPr/>
                    <a:lstStyle/>
                    <a:p>
                      <a:endParaRPr kumimoji="1" lang="ja-JP" altLang="en-US"/>
                    </a:p>
                  </a:txBody>
                  <a:tcPr/>
                </a:tc>
                <a:tc rowSpan="3">
                  <a:txBody>
                    <a:bodyPr/>
                    <a:lstStyle/>
                    <a:p>
                      <a:pPr algn="ctr" fontAlgn="ctr"/>
                      <a:r>
                        <a:rPr lang="ja-JP" altLang="en-US" sz="1000" b="0" i="0" u="none" strike="noStrike" dirty="0" smtClean="0">
                          <a:effectLst/>
                          <a:latin typeface="HG丸ｺﾞｼｯｸM-PRO"/>
                        </a:rPr>
                        <a:t>政令指定</a:t>
                      </a:r>
                      <a:r>
                        <a:rPr lang="ja-JP" altLang="en-US" sz="1000" b="0" i="0" u="none" strike="noStrike" dirty="0">
                          <a:effectLst/>
                          <a:latin typeface="HG丸ｺﾞｼｯｸM-PRO"/>
                        </a:rPr>
                        <a:t>都市</a:t>
                      </a:r>
                    </a:p>
                  </a:txBody>
                  <a:tcPr marL="0" marR="0" marT="0" marB="0" vert="eaVert"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更生相</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談所・知的</a:t>
                      </a:r>
                      <a:r>
                        <a:rPr lang="ja-JP" altLang="en-US" sz="800" b="0" i="0" u="none" strike="noStrike" dirty="0" err="1">
                          <a:effectLst/>
                          <a:latin typeface="HG丸ｺﾞｼｯｸM-PRO" panose="020F0600000000000000" pitchFamily="50" charset="-128"/>
                          <a:ea typeface="HG丸ｺﾞｼｯｸM-PRO" panose="020F0600000000000000" pitchFamily="50" charset="-128"/>
                        </a:rPr>
                        <a:t>障がい</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者</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更生</a:t>
                      </a:r>
                      <a:r>
                        <a:rPr lang="ja-JP" altLang="en-US" sz="800" b="0" i="0" u="none" strike="noStrike" dirty="0">
                          <a:effectLst/>
                          <a:latin typeface="HG丸ｺﾞｼｯｸM-PRO" panose="020F0600000000000000" pitchFamily="50" charset="-128"/>
                          <a:ea typeface="HG丸ｺﾞｼｯｸM-PRO" panose="020F0600000000000000" pitchFamily="50" charset="-128"/>
                        </a:rPr>
                        <a:t>相談所</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の設置</a:t>
                      </a:r>
                      <a:r>
                        <a:rPr lang="ja-JP" altLang="en-US" sz="800" b="0" i="0" u="none" strike="noStrike" dirty="0">
                          <a:effectLst/>
                          <a:latin typeface="HG丸ｺﾞｼｯｸM-PRO" panose="020F0600000000000000" pitchFamily="50" charset="-128"/>
                          <a:ea typeface="HG丸ｺﾞｼｯｸM-PRO" panose="020F0600000000000000" pitchFamily="50" charset="-128"/>
                        </a:rPr>
                        <a:t>（任意）</a:t>
                      </a:r>
                      <a:br>
                        <a:rPr lang="ja-JP" altLang="en-US" sz="800" b="0" i="0" u="none" strike="noStrike" dirty="0">
                          <a:effectLst/>
                          <a:latin typeface="HG丸ｺﾞｼｯｸM-PRO" panose="020F0600000000000000" pitchFamily="50" charset="-128"/>
                          <a:ea typeface="HG丸ｺﾞｼｯｸM-PRO" panose="020F0600000000000000" pitchFamily="50" charset="-128"/>
                        </a:rPr>
                      </a:b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精神障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入院</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措置</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県費</a:t>
                      </a:r>
                      <a:r>
                        <a:rPr lang="ja-JP" altLang="en-US" sz="800" b="0" i="0" u="none" strike="noStrike" dirty="0">
                          <a:effectLst/>
                          <a:latin typeface="HG丸ｺﾞｼｯｸM-PRO" panose="020F0600000000000000" pitchFamily="50" charset="-128"/>
                          <a:ea typeface="HG丸ｺﾞｼｯｸM-PRO" panose="020F0600000000000000" pitchFamily="50" charset="-128"/>
                        </a:rPr>
                        <a:t>負担教職員</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任免</a:t>
                      </a:r>
                      <a:r>
                        <a:rPr lang="ja-JP" altLang="en-US" sz="800" b="0" i="0" u="none" strike="noStrike" dirty="0">
                          <a:effectLst/>
                          <a:latin typeface="HG丸ｺﾞｼｯｸM-PRO" panose="020F0600000000000000" pitchFamily="50" charset="-128"/>
                          <a:ea typeface="HG丸ｺﾞｼｯｸM-PRO" panose="020F0600000000000000" pitchFamily="50" charset="-128"/>
                        </a:rPr>
                        <a:t>等の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決定</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建築物用</a:t>
                      </a:r>
                      <a:r>
                        <a:rPr lang="ja-JP" altLang="en-US" sz="800" b="0" i="0" u="none" strike="noStrike" dirty="0">
                          <a:effectLst/>
                          <a:latin typeface="HG丸ｺﾞｼｯｸM-PRO" panose="020F0600000000000000" pitchFamily="50" charset="-128"/>
                          <a:ea typeface="HG丸ｺﾞｼｯｸM-PRO" panose="020F0600000000000000" pitchFamily="50" charset="-128"/>
                        </a:rPr>
                        <a:t>地下水</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採取</a:t>
                      </a:r>
                      <a:r>
                        <a:rPr lang="ja-JP" altLang="en-US" sz="800" b="0" i="0" u="none" strike="noStrike" dirty="0">
                          <a:effectLst/>
                          <a:latin typeface="HG丸ｺﾞｼｯｸM-PRO" panose="020F0600000000000000" pitchFamily="50" charset="-128"/>
                          <a:ea typeface="HG丸ｺﾞｼｯｸM-PRO" panose="020F0600000000000000" pitchFamily="50" charset="-128"/>
                        </a:rPr>
                        <a:t>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許可</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都市計画（</a:t>
                      </a:r>
                      <a:r>
                        <a:rPr lang="ja-JP" altLang="en-US" sz="800" b="0" i="0" u="none" strike="noStrike" dirty="0">
                          <a:effectLst/>
                          <a:latin typeface="HG丸ｺﾞｼｯｸM-PRO" panose="020F0600000000000000" pitchFamily="50" charset="-128"/>
                          <a:ea typeface="HG丸ｺﾞｼｯｸM-PRO" panose="020F0600000000000000" pitchFamily="50" charset="-128"/>
                        </a:rPr>
                        <a:t>都市</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再生</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特別</a:t>
                      </a:r>
                      <a:r>
                        <a:rPr lang="ja-JP" altLang="en-US" sz="800" b="0" i="0" u="none" strike="noStrike" dirty="0">
                          <a:effectLst/>
                          <a:latin typeface="HG丸ｺﾞｼｯｸM-PRO" panose="020F0600000000000000" pitchFamily="50" charset="-128"/>
                          <a:ea typeface="HG丸ｺﾞｼｯｸM-PRO" panose="020F0600000000000000" pitchFamily="50" charset="-128"/>
                        </a:rPr>
                        <a:t>地区</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動物</a:t>
                      </a:r>
                      <a:r>
                        <a:rPr lang="ja-JP" altLang="en-US" sz="800" b="0" i="0" u="none" strike="noStrike" dirty="0">
                          <a:effectLst/>
                          <a:latin typeface="HG丸ｺﾞｼｯｸM-PRO" panose="020F0600000000000000" pitchFamily="50" charset="-128"/>
                          <a:ea typeface="HG丸ｺﾞｼｯｸM-PRO" panose="020F0600000000000000" pitchFamily="50" charset="-128"/>
                        </a:rPr>
                        <a:t>取扱業の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登録</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遺跡</a:t>
                      </a:r>
                      <a:r>
                        <a:rPr lang="ja-JP" altLang="en-US" sz="800" b="0" i="0" u="none" strike="noStrike" dirty="0">
                          <a:effectLst/>
                          <a:latin typeface="HG丸ｺﾞｼｯｸM-PRO" panose="020F0600000000000000" pitchFamily="50" charset="-128"/>
                          <a:ea typeface="HG丸ｺﾞｼｯｸM-PRO" panose="020F0600000000000000" pitchFamily="50" charset="-128"/>
                        </a:rPr>
                        <a:t>の発見に</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関する</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届出</a:t>
                      </a:r>
                      <a:r>
                        <a:rPr lang="ja-JP" altLang="en-US" sz="800" b="0" i="0" u="none" strike="noStrike" dirty="0">
                          <a:effectLst/>
                          <a:latin typeface="HG丸ｺﾞｼｯｸM-PRO" panose="020F0600000000000000" pitchFamily="50" charset="-128"/>
                          <a:ea typeface="HG丸ｺﾞｼｯｸM-PRO" panose="020F0600000000000000" pitchFamily="50" charset="-128"/>
                        </a:rPr>
                        <a:t>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指定</a:t>
                      </a:r>
                      <a:r>
                        <a:rPr lang="ja-JP" altLang="en-US" sz="800" b="0" i="0" u="none" strike="noStrike" dirty="0">
                          <a:effectLst/>
                          <a:latin typeface="HG丸ｺﾞｼｯｸM-PRO" panose="020F0600000000000000" pitchFamily="50" charset="-128"/>
                          <a:ea typeface="HG丸ｺﾞｼｯｸM-PRO" panose="020F0600000000000000" pitchFamily="50" charset="-128"/>
                        </a:rPr>
                        <a:t>区間外の国道</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県道</a:t>
                      </a:r>
                      <a:r>
                        <a:rPr lang="ja-JP" altLang="en-US" sz="800" b="0" i="0" u="none" strike="noStrike" dirty="0">
                          <a:effectLst/>
                          <a:latin typeface="HG丸ｺﾞｼｯｸM-PRO" panose="020F0600000000000000" pitchFamily="50" charset="-128"/>
                          <a:ea typeface="HG丸ｺﾞｼｯｸM-PRO" panose="020F0600000000000000" pitchFamily="50" charset="-128"/>
                        </a:rPr>
                        <a:t>の管理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baseline="0"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児童</a:t>
                      </a:r>
                      <a:r>
                        <a:rPr lang="ja-JP" altLang="en-US" sz="800" b="0" i="0" u="none" strike="noStrike" dirty="0">
                          <a:effectLst/>
                          <a:latin typeface="HG丸ｺﾞｼｯｸM-PRO" panose="020F0600000000000000" pitchFamily="50" charset="-128"/>
                          <a:ea typeface="HG丸ｺﾞｼｯｸM-PRO" panose="020F0600000000000000" pitchFamily="50" charset="-128"/>
                        </a:rPr>
                        <a:t>相談所の設置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指定</a:t>
                      </a:r>
                      <a:r>
                        <a:rPr lang="ja-JP" altLang="en-US" sz="800" b="0" i="0" u="none" strike="noStrike" dirty="0">
                          <a:effectLst/>
                          <a:latin typeface="HG丸ｺﾞｼｯｸM-PRO" panose="020F0600000000000000" pitchFamily="50" charset="-128"/>
                          <a:ea typeface="HG丸ｺﾞｼｯｸM-PRO" panose="020F0600000000000000" pitchFamily="50" charset="-128"/>
                        </a:rPr>
                        <a:t>区間の一級</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河川</a:t>
                      </a: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r>
                      <a:br>
                        <a:rPr lang="en-US" altLang="ja-JP" sz="800" b="0" i="0" u="none" strike="noStrike" dirty="0" smtClean="0">
                          <a:effectLst/>
                          <a:latin typeface="HG丸ｺﾞｼｯｸM-PRO" panose="020F0600000000000000" pitchFamily="50" charset="-128"/>
                          <a:ea typeface="HG丸ｺﾞｼｯｸM-PRO" panose="020F0600000000000000" pitchFamily="50" charset="-128"/>
                        </a:rPr>
                      </a:b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a:effectLst/>
                          <a:latin typeface="HG丸ｺﾞｼｯｸM-PRO" panose="020F0600000000000000" pitchFamily="50" charset="-128"/>
                          <a:ea typeface="HG丸ｺﾞｼｯｸM-PRO" panose="020F0600000000000000" pitchFamily="50" charset="-128"/>
                        </a:rPr>
                        <a:t>一部）の管理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13">
                  <a:txBody>
                    <a:bodyPr/>
                    <a:lstStyle/>
                    <a:p>
                      <a:pPr algn="ctr" fontAlgn="ctr"/>
                      <a:r>
                        <a:rPr lang="ja-JP" altLang="en-US" sz="1000" b="0" i="0" u="none" strike="noStrike" dirty="0">
                          <a:effectLst/>
                          <a:latin typeface="ＭＳ Ｐゴシック"/>
                        </a:rPr>
                        <a:t>中核市の事務</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l"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rowSpan="7">
                  <a:txBody>
                    <a:bodyPr/>
                    <a:lstStyle/>
                    <a:p>
                      <a:pPr algn="ctr" fontAlgn="ctr"/>
                      <a:r>
                        <a:rPr lang="ja-JP" altLang="en-US" sz="1000" b="0" i="0" u="none" strike="noStrike" dirty="0">
                          <a:effectLst/>
                          <a:latin typeface="HG丸ｺﾞｼｯｸM-PRO"/>
                        </a:rPr>
                        <a:t>中核市</a:t>
                      </a:r>
                    </a:p>
                  </a:txBody>
                  <a:tcPr marL="0" marR="0" marT="0" marB="0" vert="eaVert"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母子</a:t>
                      </a:r>
                      <a:r>
                        <a:rPr lang="ja-JP" altLang="en-US" sz="800" b="0" i="0" u="none" strike="noStrike" dirty="0">
                          <a:effectLst/>
                          <a:latin typeface="HG丸ｺﾞｼｯｸM-PRO" panose="020F0600000000000000" pitchFamily="50" charset="-128"/>
                          <a:ea typeface="HG丸ｺﾞｼｯｸM-PRO" panose="020F0600000000000000" pitchFamily="50" charset="-128"/>
                        </a:rPr>
                        <a:t>福祉資金・</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寡婦</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福祉</a:t>
                      </a:r>
                      <a:r>
                        <a:rPr lang="ja-JP" altLang="en-US" sz="800" b="0" i="0" u="none" strike="noStrike" dirty="0">
                          <a:effectLst/>
                          <a:latin typeface="HG丸ｺﾞｼｯｸM-PRO" panose="020F0600000000000000" pitchFamily="50" charset="-128"/>
                          <a:ea typeface="HG丸ｺﾞｼｯｸM-PRO" panose="020F0600000000000000" pitchFamily="50" charset="-128"/>
                        </a:rPr>
                        <a:t>資金の貸付け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保健所</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県費</a:t>
                      </a:r>
                      <a:r>
                        <a:rPr lang="ja-JP" altLang="en-US" sz="800" b="0" i="0" u="none" strike="noStrike" dirty="0">
                          <a:effectLst/>
                          <a:latin typeface="HG丸ｺﾞｼｯｸM-PRO" panose="020F0600000000000000" pitchFamily="50" charset="-128"/>
                          <a:ea typeface="HG丸ｺﾞｼｯｸM-PRO" panose="020F0600000000000000" pitchFamily="50" charset="-128"/>
                        </a:rPr>
                        <a:t>負担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教職員</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研修</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一般廃棄物処理施</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設・産業廃棄物処理</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施設</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屋外</a:t>
                      </a:r>
                      <a:r>
                        <a:rPr lang="ja-JP" altLang="en-US" sz="800" b="0" i="0" u="none" strike="noStrike" dirty="0">
                          <a:effectLst/>
                          <a:latin typeface="HG丸ｺﾞｼｯｸM-PRO" panose="020F0600000000000000" pitchFamily="50" charset="-128"/>
                          <a:ea typeface="HG丸ｺﾞｼｯｸM-PRO" panose="020F0600000000000000" pitchFamily="50" charset="-128"/>
                        </a:rPr>
                        <a:t>広告物の条例</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に</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よる</a:t>
                      </a:r>
                      <a:r>
                        <a:rPr lang="ja-JP" altLang="en-US" sz="800" b="0" i="0" u="none" strike="noStrike" dirty="0">
                          <a:effectLst/>
                          <a:latin typeface="HG丸ｺﾞｼｯｸM-PRO" panose="020F0600000000000000" pitchFamily="50" charset="-128"/>
                          <a:ea typeface="HG丸ｺﾞｼｯｸM-PRO" panose="020F0600000000000000" pitchFamily="50" charset="-128"/>
                        </a:rPr>
                        <a:t>設置制限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保育所</a:t>
                      </a:r>
                      <a:r>
                        <a:rPr lang="ja-JP" altLang="en-US" sz="800" b="0" i="0" u="none" strike="noStrike" dirty="0">
                          <a:effectLst/>
                          <a:latin typeface="HG丸ｺﾞｼｯｸM-PRO" panose="020F0600000000000000" pitchFamily="50" charset="-128"/>
                          <a:ea typeface="HG丸ｺﾞｼｯｸM-PRO" panose="020F0600000000000000" pitchFamily="50" charset="-128"/>
                        </a:rPr>
                        <a:t>・養護</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老人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ホーム</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認</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可</a:t>
                      </a:r>
                      <a:r>
                        <a:rPr lang="ja-JP" altLang="en-US" sz="800" b="0" i="0" u="none" strike="noStrike" dirty="0">
                          <a:effectLst/>
                          <a:latin typeface="HG丸ｺﾞｼｯｸM-PRO" panose="020F0600000000000000" pitchFamily="50" charset="-128"/>
                          <a:ea typeface="HG丸ｺﾞｼｯｸM-PRO" panose="020F0600000000000000" pitchFamily="50" charset="-128"/>
                        </a:rPr>
                        <a:t>・監督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飲食店</a:t>
                      </a:r>
                      <a:r>
                        <a:rPr lang="ja-JP" altLang="en-US" sz="800" b="0" i="0" u="none" strike="noStrike" dirty="0">
                          <a:effectLst/>
                          <a:latin typeface="HG丸ｺﾞｼｯｸM-PRO" panose="020F0600000000000000" pitchFamily="50" charset="-128"/>
                          <a:ea typeface="HG丸ｺﾞｼｯｸM-PRO" panose="020F0600000000000000" pitchFamily="50" charset="-128"/>
                        </a:rPr>
                        <a:t>営業等の許可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重要</a:t>
                      </a:r>
                      <a:r>
                        <a:rPr lang="ja-JP" altLang="en-US" sz="800" b="0" i="0" u="none" strike="noStrike" dirty="0">
                          <a:effectLst/>
                          <a:latin typeface="HG丸ｺﾞｼｯｸM-PRO" panose="020F0600000000000000" pitchFamily="50" charset="-128"/>
                          <a:ea typeface="HG丸ｺﾞｼｯｸM-PRO" panose="020F0600000000000000" pitchFamily="50" charset="-128"/>
                        </a:rPr>
                        <a:t>文化財（一部</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現状変更等の許可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ばい</a:t>
                      </a:r>
                      <a:r>
                        <a:rPr lang="ja-JP" altLang="en-US" sz="800" b="0" i="0" u="none" strike="noStrike" dirty="0">
                          <a:effectLst/>
                          <a:latin typeface="HG丸ｺﾞｼｯｸM-PRO" panose="020F0600000000000000" pitchFamily="50" charset="-128"/>
                          <a:ea typeface="HG丸ｺﾞｼｯｸM-PRO" panose="020F0600000000000000" pitchFamily="50" charset="-128"/>
                        </a:rPr>
                        <a:t>煙発生施設・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ダ</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イオキシン類発生施</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の設置の届出の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受</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理</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サービス付</a:t>
                      </a:r>
                      <a:r>
                        <a:rPr lang="ja-JP" altLang="en-US" sz="800" b="0" i="0" u="none" strike="noStrike" dirty="0">
                          <a:effectLst/>
                          <a:latin typeface="HG丸ｺﾞｼｯｸM-PRO" panose="020F0600000000000000" pitchFamily="50" charset="-128"/>
                          <a:ea typeface="HG丸ｺﾞｼｯｸM-PRO" panose="020F0600000000000000" pitchFamily="50" charset="-128"/>
                        </a:rPr>
                        <a:t>高齢者</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向</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け</a:t>
                      </a:r>
                      <a:r>
                        <a:rPr lang="ja-JP" altLang="en-US" sz="800" b="0" i="0" u="none" strike="noStrike" dirty="0">
                          <a:effectLst/>
                          <a:latin typeface="HG丸ｺﾞｼｯｸM-PRO" panose="020F0600000000000000" pitchFamily="50" charset="-128"/>
                          <a:ea typeface="HG丸ｺﾞｼｯｸM-PRO" panose="020F0600000000000000" pitchFamily="50" charset="-128"/>
                        </a:rPr>
                        <a:t>住宅事業の登録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介護</a:t>
                      </a:r>
                      <a:r>
                        <a:rPr lang="ja-JP" altLang="en-US" sz="800" b="0" i="0" u="none" strike="noStrike" dirty="0">
                          <a:effectLst/>
                          <a:latin typeface="HG丸ｺﾞｼｯｸM-PRO" panose="020F0600000000000000" pitchFamily="50" charset="-128"/>
                          <a:ea typeface="HG丸ｺﾞｼｯｸM-PRO" panose="020F0600000000000000" pitchFamily="50" charset="-128"/>
                        </a:rPr>
                        <a:t>サービス事</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業者</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指定（一部を</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除</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く</a:t>
                      </a:r>
                      <a:r>
                        <a:rPr lang="ja-JP" altLang="en-US" sz="800" b="0" i="0" u="none" strike="noStrike" dirty="0">
                          <a:effectLst/>
                          <a:latin typeface="HG丸ｺﾞｼｯｸM-PRO" panose="020F0600000000000000" pitchFamily="50" charset="-128"/>
                          <a:ea typeface="HG丸ｺﾞｼｯｸM-PRO" panose="020F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温泉</a:t>
                      </a:r>
                      <a:r>
                        <a:rPr lang="ja-JP" altLang="en-US" sz="800" b="0" i="0" u="none" strike="noStrike" dirty="0">
                          <a:effectLst/>
                          <a:latin typeface="HG丸ｺﾞｼｯｸM-PRO" panose="020F0600000000000000" pitchFamily="50" charset="-128"/>
                          <a:ea typeface="HG丸ｺﾞｼｯｸM-PRO" panose="020F0600000000000000" pitchFamily="50" charset="-128"/>
                        </a:rPr>
                        <a:t>の利用許可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土壌</a:t>
                      </a:r>
                      <a:r>
                        <a:rPr lang="ja-JP" altLang="en-US" sz="800" b="0" i="0" u="none" strike="noStrike" dirty="0">
                          <a:effectLst/>
                          <a:latin typeface="HG丸ｺﾞｼｯｸM-PRO" panose="020F0600000000000000" pitchFamily="50" charset="-128"/>
                          <a:ea typeface="HG丸ｺﾞｼｯｸM-PRO" panose="020F0600000000000000" pitchFamily="50" charset="-128"/>
                        </a:rPr>
                        <a:t>汚染の除去等</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措置</a:t>
                      </a:r>
                      <a:r>
                        <a:rPr lang="ja-JP" altLang="en-US" sz="800" b="0" i="0" u="none" strike="noStrike" dirty="0">
                          <a:effectLst/>
                          <a:latin typeface="HG丸ｺﾞｼｯｸM-PRO" panose="020F0600000000000000" pitchFamily="50" charset="-128"/>
                          <a:ea typeface="HG丸ｺﾞｼｯｸM-PRO" panose="020F0600000000000000" pitchFamily="50" charset="-128"/>
                        </a:rPr>
                        <a:t>が必要な区域</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指定</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市街化</a:t>
                      </a:r>
                      <a:r>
                        <a:rPr lang="ja-JP" altLang="en-US" sz="800" b="0" i="0" u="none" strike="noStrike" dirty="0">
                          <a:effectLst/>
                          <a:latin typeface="HG丸ｺﾞｼｯｸM-PRO" panose="020F0600000000000000" pitchFamily="50" charset="-128"/>
                          <a:ea typeface="HG丸ｺﾞｼｯｸM-PRO" panose="020F0600000000000000" pitchFamily="50" charset="-128"/>
                        </a:rPr>
                        <a:t>区域又は</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市街</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化</a:t>
                      </a:r>
                      <a:r>
                        <a:rPr lang="ja-JP" altLang="en-US" sz="800" b="0" i="0" u="none" strike="noStrike" dirty="0">
                          <a:effectLst/>
                          <a:latin typeface="HG丸ｺﾞｼｯｸM-PRO" panose="020F0600000000000000" pitchFamily="50" charset="-128"/>
                          <a:ea typeface="HG丸ｺﾞｼｯｸM-PRO" panose="020F0600000000000000" pitchFamily="50" charset="-128"/>
                        </a:rPr>
                        <a:t>調整区域内の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開発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行為</a:t>
                      </a:r>
                      <a:r>
                        <a:rPr lang="ja-JP" altLang="en-US" sz="800" b="0" i="0" u="none" strike="noStrike" dirty="0">
                          <a:effectLst/>
                          <a:latin typeface="HG丸ｺﾞｼｯｸM-PRO" panose="020F0600000000000000" pitchFamily="50" charset="-128"/>
                          <a:ea typeface="HG丸ｺﾞｼｯｸM-PRO" panose="020F0600000000000000" pitchFamily="50" charset="-128"/>
                        </a:rPr>
                        <a:t>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第一種</a:t>
                      </a:r>
                      <a:r>
                        <a:rPr lang="ja-JP" altLang="en-US" sz="800" b="0" i="0" u="none" strike="noStrike" dirty="0">
                          <a:effectLst/>
                          <a:latin typeface="HG丸ｺﾞｼｯｸM-PRO" panose="020F0600000000000000" pitchFamily="50" charset="-128"/>
                          <a:ea typeface="HG丸ｺﾞｼｯｸM-PRO" panose="020F0600000000000000" pitchFamily="50" charset="-128"/>
                        </a:rPr>
                        <a:t>社会福祉</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事業 </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経営許可・監督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犬</a:t>
                      </a:r>
                      <a:r>
                        <a:rPr lang="ja-JP" altLang="en-US" sz="800" b="0" i="0" u="none" strike="noStrike" dirty="0">
                          <a:effectLst/>
                          <a:latin typeface="HG丸ｺﾞｼｯｸM-PRO" panose="020F0600000000000000" pitchFamily="50" charset="-128"/>
                          <a:ea typeface="HG丸ｺﾞｼｯｸM-PRO" panose="020F0600000000000000" pitchFamily="50" charset="-128"/>
                        </a:rPr>
                        <a:t>・ねこの引取り</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浄化槽</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届出 </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受理</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土地</a:t>
                      </a:r>
                      <a:r>
                        <a:rPr lang="ja-JP" altLang="en-US" sz="800" b="0" i="0" u="none" strike="noStrike" dirty="0">
                          <a:effectLst/>
                          <a:latin typeface="HG丸ｺﾞｼｯｸM-PRO" panose="020F0600000000000000" pitchFamily="50" charset="-128"/>
                          <a:ea typeface="HG丸ｺﾞｼｯｸM-PRO" panose="020F0600000000000000" pitchFamily="50" charset="-128"/>
                        </a:rPr>
                        <a:t>区画整理組合</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防災</a:t>
                      </a:r>
                      <a:r>
                        <a:rPr lang="ja-JP" altLang="en-US" sz="800" b="0" i="0" u="none" strike="noStrike" dirty="0">
                          <a:effectLst/>
                          <a:latin typeface="HG丸ｺﾞｼｯｸM-PRO" panose="020F0600000000000000" pitchFamily="50" charset="-128"/>
                          <a:ea typeface="HG丸ｺﾞｼｯｸM-PRO" panose="020F0600000000000000" pitchFamily="50" charset="-128"/>
                        </a:rPr>
                        <a:t>街区計画</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整備組</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合</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の設立の認可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福祉</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サービス</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事</a:t>
                      </a:r>
                      <a:r>
                        <a:rPr lang="ja-JP" altLang="en-US" sz="800" b="0" i="0" u="none" strike="noStrike" dirty="0">
                          <a:effectLst/>
                          <a:latin typeface="HG丸ｺﾞｼｯｸM-PRO" panose="020F0600000000000000" pitchFamily="50" charset="-128"/>
                          <a:ea typeface="HG丸ｺﾞｼｯｸM-PRO" panose="020F0600000000000000" pitchFamily="50" charset="-128"/>
                        </a:rPr>
                        <a:t>業者の指定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旅館業</a:t>
                      </a:r>
                      <a:r>
                        <a:rPr lang="ja-JP" altLang="en-US" sz="800" b="0" i="0" u="none" strike="noStrike" dirty="0">
                          <a:effectLst/>
                          <a:latin typeface="HG丸ｺﾞｼｯｸM-PRO" panose="020F0600000000000000" pitchFamily="50" charset="-128"/>
                          <a:ea typeface="HG丸ｺﾞｼｯｸM-PRO" panose="020F0600000000000000" pitchFamily="50" charset="-128"/>
                        </a:rPr>
                        <a:t>・公衆</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浴場</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経営許可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一般</a:t>
                      </a:r>
                      <a:r>
                        <a:rPr lang="ja-JP" altLang="en-US" sz="800" b="0" i="0" u="none" strike="noStrike" dirty="0">
                          <a:effectLst/>
                          <a:latin typeface="HG丸ｺﾞｼｯｸM-PRO" panose="020F0600000000000000" pitchFamily="50" charset="-128"/>
                          <a:ea typeface="HG丸ｺﾞｼｯｸM-PRO" panose="020F0600000000000000" pitchFamily="50" charset="-128"/>
                        </a:rPr>
                        <a:t>粉</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じん</a:t>
                      </a:r>
                      <a:r>
                        <a:rPr lang="ja-JP" altLang="en-US" sz="800" b="0" i="0" u="none" strike="noStrike" dirty="0">
                          <a:effectLst/>
                          <a:latin typeface="HG丸ｺﾞｼｯｸM-PRO" panose="020F0600000000000000" pitchFamily="50" charset="-128"/>
                          <a:ea typeface="HG丸ｺﾞｼｯｸM-PRO" panose="020F0600000000000000" pitchFamily="50" charset="-128"/>
                        </a:rPr>
                        <a:t>発生</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施設</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設置の届出の受理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者手帳</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交付</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理容所</a:t>
                      </a:r>
                      <a:r>
                        <a:rPr lang="ja-JP" altLang="en-US" sz="800" b="0" i="0" u="none" strike="noStrike" dirty="0">
                          <a:effectLst/>
                          <a:latin typeface="HG丸ｺﾞｼｯｸM-PRO" panose="020F0600000000000000" pitchFamily="50" charset="-128"/>
                          <a:ea typeface="HG丸ｺﾞｼｯｸM-PRO" panose="020F0600000000000000" pitchFamily="50" charset="-128"/>
                        </a:rPr>
                        <a:t>・美容所</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位置</a:t>
                      </a:r>
                      <a:r>
                        <a:rPr lang="ja-JP" altLang="en-US" sz="800" b="0" i="0" u="none" strike="noStrike" dirty="0">
                          <a:effectLst/>
                          <a:latin typeface="HG丸ｺﾞｼｯｸM-PRO" panose="020F0600000000000000" pitchFamily="50" charset="-128"/>
                          <a:ea typeface="HG丸ｺﾞｼｯｸM-PRO" panose="020F0600000000000000" pitchFamily="50" charset="-128"/>
                        </a:rPr>
                        <a:t>等の届出の受理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汚水</a:t>
                      </a:r>
                      <a:r>
                        <a:rPr lang="ja-JP" altLang="en-US" sz="800" b="0" i="0" u="none" strike="noStrike" dirty="0">
                          <a:effectLst/>
                          <a:latin typeface="HG丸ｺﾞｼｯｸM-PRO" panose="020F0600000000000000" pitchFamily="50" charset="-128"/>
                          <a:ea typeface="HG丸ｺﾞｼｯｸM-PRO" panose="020F0600000000000000" pitchFamily="50" charset="-128"/>
                        </a:rPr>
                        <a:t>又は廃液を</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排出</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する</a:t>
                      </a:r>
                      <a:r>
                        <a:rPr lang="ja-JP" altLang="en-US" sz="800" b="0" i="0" u="none" strike="noStrike" dirty="0">
                          <a:effectLst/>
                          <a:latin typeface="HG丸ｺﾞｼｯｸM-PRO" panose="020F0600000000000000" pitchFamily="50" charset="-128"/>
                          <a:ea typeface="HG丸ｺﾞｼｯｸM-PRO" panose="020F0600000000000000" pitchFamily="50" charset="-128"/>
                        </a:rPr>
                        <a:t>特定施設の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届出の受理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dirty="0">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500" b="0" i="0" u="none" strike="noStrike" dirty="0">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pattFill prst="ltUpDiag">
                      <a:fgClr>
                        <a:srgbClr val="A6A6A6"/>
                      </a:fgClr>
                      <a:bgClr>
                        <a:srgbClr val="FFFFFF"/>
                      </a:bgClr>
                    </a:pattFill>
                  </a:tcPr>
                </a:tc>
                <a:tc vMerge="1">
                  <a:txBody>
                    <a:bodyPr/>
                    <a:lstStyle/>
                    <a:p>
                      <a:endParaRPr kumimoji="1" lang="ja-JP" altLang="en-US"/>
                    </a:p>
                  </a:txBody>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薬局</a:t>
                      </a:r>
                      <a:r>
                        <a:rPr lang="ja-JP" altLang="en-US" sz="800" b="0" i="0" u="none" strike="noStrike" dirty="0">
                          <a:effectLst/>
                          <a:latin typeface="HG丸ｺﾞｼｯｸM-PRO" panose="020F0600000000000000" pitchFamily="50" charset="-128"/>
                          <a:ea typeface="HG丸ｺﾞｼｯｸM-PRO" panose="020F0600000000000000" pitchFamily="50" charset="-128"/>
                        </a:rPr>
                        <a:t>の開設許可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毒物</a:t>
                      </a:r>
                      <a:r>
                        <a:rPr lang="ja-JP" altLang="en-US" sz="800" b="0" i="0" u="none" strike="noStrike" dirty="0">
                          <a:effectLst/>
                          <a:latin typeface="HG丸ｺﾞｼｯｸM-PRO" panose="020F0600000000000000" pitchFamily="50" charset="-128"/>
                          <a:ea typeface="HG丸ｺﾞｼｯｸM-PRO" panose="020F0600000000000000" pitchFamily="50" charset="-128"/>
                        </a:rPr>
                        <a:t>・劇物の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販売業</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登録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rowSpan="6">
                  <a:txBody>
                    <a:bodyPr/>
                    <a:lstStyle/>
                    <a:p>
                      <a:pPr algn="ctr" fontAlgn="ctr"/>
                      <a:r>
                        <a:rPr lang="ja-JP" altLang="en-US" sz="1000" b="0" i="0" u="none" strike="noStrike" dirty="0">
                          <a:effectLst/>
                          <a:latin typeface="ＭＳ Ｐゴシック"/>
                        </a:rPr>
                        <a:t>一般市の事務</a:t>
                      </a:r>
                    </a:p>
                  </a:txBody>
                  <a:tcPr marL="0" marR="0" marT="0" marB="0" vert="eaVert"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6">
                  <a:txBody>
                    <a:bodyPr/>
                    <a:lstStyle/>
                    <a:p>
                      <a:pPr algn="ctr" fontAlgn="ctr"/>
                      <a:r>
                        <a:rPr lang="ja-JP" altLang="en-US" sz="1000" b="0" i="0" u="none" strike="noStrike" dirty="0">
                          <a:effectLst/>
                          <a:latin typeface="HG丸ｺﾞｼｯｸM-PRO"/>
                        </a:rPr>
                        <a:t>一般市</a:t>
                      </a:r>
                    </a:p>
                  </a:txBody>
                  <a:tcPr marL="0" marR="0" marT="0" marB="0" vert="eaVert"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保育所</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の設置・運営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市町村</a:t>
                      </a:r>
                      <a:r>
                        <a:rPr lang="ja-JP" altLang="en-US" sz="800" b="0" i="0" u="none" strike="noStrike" dirty="0">
                          <a:effectLst/>
                          <a:latin typeface="HG丸ｺﾞｼｯｸM-PRO" panose="020F0600000000000000" pitchFamily="50" charset="-128"/>
                          <a:ea typeface="HG丸ｺﾞｼｯｸM-PRO" panose="020F0600000000000000" pitchFamily="50" charset="-128"/>
                        </a:rPr>
                        <a:t>保健</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センター</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r>
                        <a:rPr lang="ja-JP" altLang="en-US" sz="800" b="0" i="0" u="none" strike="noStrike" dirty="0">
                          <a:effectLst/>
                          <a:latin typeface="HG丸ｺﾞｼｯｸM-PRO" panose="020F0600000000000000" pitchFamily="50" charset="-128"/>
                          <a:ea typeface="HG丸ｺﾞｼｯｸM-PRO" panose="020F0600000000000000" pitchFamily="50" charset="-128"/>
                        </a:rPr>
                        <a:t>設置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小中学校</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の設置管理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en-US" altLang="ja-JP" sz="800" b="0" i="0" u="none" strike="noStrike" baseline="0"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一般</a:t>
                      </a:r>
                      <a:r>
                        <a:rPr lang="ja-JP" altLang="en-US" sz="800" b="0" i="0" u="none" strike="noStrike" dirty="0">
                          <a:effectLst/>
                          <a:latin typeface="HG丸ｺﾞｼｯｸM-PRO" panose="020F0600000000000000" pitchFamily="50" charset="-128"/>
                          <a:ea typeface="HG丸ｺﾞｼｯｸM-PRO" panose="020F0600000000000000" pitchFamily="50" charset="-128"/>
                        </a:rPr>
                        <a:t>廃棄物の収集</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処理</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都市計画</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r>
                        <a:rPr lang="ja-JP" altLang="en-US" sz="800" b="0" i="0" u="none" strike="noStrike" dirty="0">
                          <a:effectLst/>
                          <a:latin typeface="HG丸ｺﾞｼｯｸM-PRO" panose="020F0600000000000000" pitchFamily="50" charset="-128"/>
                          <a:ea typeface="HG丸ｺﾞｼｯｸM-PRO" panose="020F0600000000000000" pitchFamily="50" charset="-128"/>
                        </a:rPr>
                        <a:t>用途地域等）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消防・</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救急</a:t>
                      </a:r>
                      <a:r>
                        <a:rPr lang="ja-JP" altLang="en-US" sz="800" b="0" i="0" u="none" strike="noStrike" dirty="0">
                          <a:effectLst/>
                          <a:latin typeface="HG丸ｺﾞｼｯｸM-PRO" panose="020F0600000000000000" pitchFamily="50" charset="-128"/>
                          <a:ea typeface="HG丸ｺﾞｼｯｸM-PRO" panose="020F0600000000000000" pitchFamily="50" charset="-128"/>
                        </a:rPr>
                        <a:t>活動</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生活</a:t>
                      </a:r>
                      <a:r>
                        <a:rPr lang="ja-JP" altLang="en-US" sz="800" b="0" i="0" u="none" strike="noStrike" dirty="0">
                          <a:effectLst/>
                          <a:latin typeface="HG丸ｺﾞｼｯｸM-PRO" panose="020F0600000000000000" pitchFamily="50" charset="-128"/>
                          <a:ea typeface="HG丸ｺﾞｼｯｸM-PRO" panose="020F0600000000000000" pitchFamily="50" charset="-128"/>
                        </a:rPr>
                        <a:t>保護（市及び</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福</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祉</a:t>
                      </a:r>
                      <a:r>
                        <a:rPr lang="ja-JP" altLang="en-US" sz="800" b="0" i="0" u="none" strike="noStrike" dirty="0">
                          <a:effectLst/>
                          <a:latin typeface="HG丸ｺﾞｼｯｸM-PRO" panose="020F0600000000000000" pitchFamily="50" charset="-128"/>
                          <a:ea typeface="HG丸ｺﾞｼｯｸM-PRO" panose="020F0600000000000000" pitchFamily="50" charset="-128"/>
                        </a:rPr>
                        <a:t>事務所設置町村</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が</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処理</a:t>
                      </a:r>
                      <a:r>
                        <a:rPr lang="ja-JP" altLang="en-US" sz="800" b="0" i="0" u="none" strike="noStrike" dirty="0">
                          <a:effectLst/>
                          <a:latin typeface="HG丸ｺﾞｼｯｸM-PRO" panose="020F0600000000000000" pitchFamily="50" charset="-128"/>
                          <a:ea typeface="HG丸ｺﾞｼｯｸM-PRO" panose="020F06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健康</a:t>
                      </a:r>
                      <a:r>
                        <a:rPr lang="ja-JP" altLang="en-US" sz="800" b="0" i="0" u="none" strike="noStrike" dirty="0">
                          <a:effectLst/>
                          <a:latin typeface="HG丸ｺﾞｼｯｸM-PRO" panose="020F0600000000000000" pitchFamily="50" charset="-128"/>
                          <a:ea typeface="HG丸ｺﾞｼｯｸM-PRO" panose="020F0600000000000000" pitchFamily="50" charset="-128"/>
                        </a:rPr>
                        <a:t>増進事業の実施</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幼稚園</a:t>
                      </a:r>
                      <a:r>
                        <a:rPr lang="ja-JP" altLang="en-US" sz="800" b="0" i="0" u="none" strike="noStrike" dirty="0">
                          <a:effectLst/>
                          <a:latin typeface="HG丸ｺﾞｼｯｸM-PRO" panose="020F0600000000000000" pitchFamily="50" charset="-128"/>
                          <a:ea typeface="HG丸ｺﾞｼｯｸM-PRO" panose="020F0600000000000000" pitchFamily="50" charset="-128"/>
                        </a:rPr>
                        <a:t>の設置・運営</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騒音</a:t>
                      </a:r>
                      <a:r>
                        <a:rPr lang="ja-JP" altLang="en-US" sz="800" b="0" i="0" u="none" strike="noStrike" dirty="0">
                          <a:effectLst/>
                          <a:latin typeface="HG丸ｺﾞｼｯｸM-PRO" panose="020F0600000000000000" pitchFamily="50" charset="-128"/>
                          <a:ea typeface="HG丸ｺﾞｼｯｸM-PRO" panose="020F0600000000000000" pitchFamily="50" charset="-128"/>
                        </a:rPr>
                        <a:t>、振動、悪臭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を</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規制</a:t>
                      </a:r>
                      <a:r>
                        <a:rPr lang="ja-JP" altLang="en-US" sz="800" b="0" i="0" u="none" strike="noStrike" dirty="0">
                          <a:effectLst/>
                          <a:latin typeface="HG丸ｺﾞｼｯｸM-PRO" panose="020F0600000000000000" pitchFamily="50" charset="-128"/>
                          <a:ea typeface="HG丸ｺﾞｼｯｸM-PRO" panose="020F0600000000000000" pitchFamily="50" charset="-128"/>
                        </a:rPr>
                        <a:t>する地域の指定</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規制</a:t>
                      </a:r>
                      <a:r>
                        <a:rPr lang="ja-JP" altLang="en-US" sz="800" b="0" i="0" u="none" strike="noStrike" dirty="0">
                          <a:effectLst/>
                          <a:latin typeface="HG丸ｺﾞｼｯｸM-PRO" panose="020F0600000000000000" pitchFamily="50" charset="-128"/>
                          <a:ea typeface="HG丸ｺﾞｼｯｸM-PRO" panose="020F0600000000000000" pitchFamily="50" charset="-128"/>
                        </a:rPr>
                        <a:t>基準の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設定</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（市</a:t>
                      </a:r>
                      <a:r>
                        <a:rPr lang="ja-JP" altLang="en-US" sz="800" b="0" i="0" u="none" strike="noStrike" dirty="0">
                          <a:effectLst/>
                          <a:latin typeface="HG丸ｺﾞｼｯｸM-PRO" panose="020F0600000000000000" pitchFamily="50" charset="-128"/>
                          <a:ea typeface="HG丸ｺﾞｼｯｸM-PRO" panose="020F0600000000000000" pitchFamily="50" charset="-128"/>
                        </a:rPr>
                        <a:t>のみ）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下水道</a:t>
                      </a:r>
                      <a:r>
                        <a:rPr lang="ja-JP" altLang="en-US" sz="800" b="0" i="0" u="none" strike="noStrike" dirty="0">
                          <a:effectLst/>
                          <a:latin typeface="HG丸ｺﾞｼｯｸM-PRO" panose="020F0600000000000000" pitchFamily="50" charset="-128"/>
                          <a:ea typeface="HG丸ｺﾞｼｯｸM-PRO" panose="020F0600000000000000" pitchFamily="50" charset="-128"/>
                        </a:rPr>
                        <a:t>の整備</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管理  運営</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災害の予</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防・警戒・</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防除等</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r>
                        <a:rPr lang="ja-JP" altLang="en-US" sz="800" b="0" i="0" u="none" strike="noStrike" dirty="0">
                          <a:effectLst/>
                          <a:latin typeface="HG丸ｺﾞｼｯｸM-PRO" panose="020F0600000000000000" pitchFamily="50" charset="-128"/>
                          <a:ea typeface="HG丸ｺﾞｼｯｸM-PRO" panose="020F06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養護</a:t>
                      </a:r>
                      <a:r>
                        <a:rPr lang="ja-JP" altLang="en-US" sz="800" b="0" i="0" u="none" strike="noStrike" dirty="0">
                          <a:effectLst/>
                          <a:latin typeface="HG丸ｺﾞｼｯｸM-PRO" panose="020F0600000000000000" pitchFamily="50" charset="-128"/>
                          <a:ea typeface="HG丸ｺﾞｼｯｸM-PRO" panose="020F0600000000000000" pitchFamily="50" charset="-128"/>
                        </a:rPr>
                        <a:t>老人ホーム</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設置</a:t>
                      </a:r>
                      <a:r>
                        <a:rPr lang="ja-JP" altLang="en-US" sz="800" b="0" i="0" u="none" strike="noStrike" dirty="0">
                          <a:effectLst/>
                          <a:latin typeface="HG丸ｺﾞｼｯｸM-PRO" panose="020F0600000000000000" pitchFamily="50" charset="-128"/>
                          <a:ea typeface="HG丸ｺﾞｼｯｸM-PRO" panose="020F0600000000000000" pitchFamily="50" charset="-128"/>
                        </a:rPr>
                        <a:t>・運営</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en-US" altLang="ja-JP" sz="800" b="0" i="0" u="none" strike="noStrike" baseline="0"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定期</a:t>
                      </a:r>
                      <a:r>
                        <a:rPr lang="ja-JP" altLang="en-US" sz="800" b="0" i="0" u="none" strike="noStrike" dirty="0">
                          <a:effectLst/>
                          <a:latin typeface="HG丸ｺﾞｼｯｸM-PRO" panose="020F0600000000000000" pitchFamily="50" charset="-128"/>
                          <a:ea typeface="HG丸ｺﾞｼｯｸM-PRO" panose="020F0600000000000000" pitchFamily="50" charset="-128"/>
                        </a:rPr>
                        <a:t>の予防接種</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実施</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就学</a:t>
                      </a:r>
                      <a:r>
                        <a:rPr lang="ja-JP" altLang="en-US" sz="800" b="0" i="0" u="none" strike="noStrike" dirty="0">
                          <a:effectLst/>
                          <a:latin typeface="HG丸ｺﾞｼｯｸM-PRO" panose="020F0600000000000000" pitchFamily="50" charset="-128"/>
                          <a:ea typeface="HG丸ｺﾞｼｯｸM-PRO" panose="020F0600000000000000" pitchFamily="50" charset="-128"/>
                        </a:rPr>
                        <a:t>困難と</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認められ</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る</a:t>
                      </a:r>
                      <a:r>
                        <a:rPr lang="ja-JP" altLang="en-US" sz="800" b="0" i="0" u="none" strike="noStrike" dirty="0">
                          <a:effectLst/>
                          <a:latin typeface="HG丸ｺﾞｼｯｸM-PRO" panose="020F0600000000000000" pitchFamily="50" charset="-128"/>
                          <a:ea typeface="HG丸ｺﾞｼｯｸM-PRO" panose="020F0600000000000000" pitchFamily="50" charset="-128"/>
                        </a:rPr>
                        <a:t>学齢児童又は</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学齢</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生徒</a:t>
                      </a:r>
                      <a:r>
                        <a:rPr lang="ja-JP" altLang="en-US" sz="800" b="0" i="0" u="none" strike="noStrike" dirty="0">
                          <a:effectLst/>
                          <a:latin typeface="HG丸ｺﾞｼｯｸM-PRO" panose="020F0600000000000000" pitchFamily="50" charset="-128"/>
                          <a:ea typeface="HG丸ｺﾞｼｯｸM-PRO" panose="020F0600000000000000" pitchFamily="50" charset="-128"/>
                        </a:rPr>
                        <a:t>の保護者に</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対す</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る</a:t>
                      </a:r>
                      <a:r>
                        <a:rPr lang="ja-JP" altLang="en-US" sz="800" b="0" i="0" u="none" strike="noStrike" dirty="0">
                          <a:effectLst/>
                          <a:latin typeface="HG丸ｺﾞｼｯｸM-PRO" panose="020F0600000000000000" pitchFamily="50" charset="-128"/>
                          <a:ea typeface="HG丸ｺﾞｼｯｸM-PRO" panose="020F0600000000000000" pitchFamily="50" charset="-128"/>
                        </a:rPr>
                        <a:t>援助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浄化槽</a:t>
                      </a:r>
                      <a:r>
                        <a:rPr lang="ja-JP" altLang="en-US" sz="800" b="0" i="0" u="none" strike="noStrike" dirty="0">
                          <a:effectLst/>
                          <a:latin typeface="HG丸ｺﾞｼｯｸM-PRO" panose="020F0600000000000000" pitchFamily="50" charset="-128"/>
                          <a:ea typeface="HG丸ｺﾞｼｯｸM-PRO" panose="020F0600000000000000" pitchFamily="50" charset="-128"/>
                        </a:rPr>
                        <a:t>清掃業の許可</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市町</a:t>
                      </a:r>
                      <a:r>
                        <a:rPr lang="ja-JP" altLang="en-US" sz="800" b="0" i="0" u="none" strike="noStrike" dirty="0">
                          <a:effectLst/>
                          <a:latin typeface="HG丸ｺﾞｼｯｸM-PRO" panose="020F0600000000000000" pitchFamily="50" charset="-128"/>
                          <a:ea typeface="HG丸ｺﾞｼｯｸM-PRO" panose="020F0600000000000000" pitchFamily="50" charset="-128"/>
                        </a:rPr>
                        <a:t>村道の建設</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管理</a:t>
                      </a:r>
                      <a:r>
                        <a:rPr lang="ja-JP" altLang="en-US" sz="800" b="0" i="0" u="none" strike="noStrike" dirty="0">
                          <a:effectLst/>
                          <a:latin typeface="HG丸ｺﾞｼｯｸM-PRO" panose="020F0600000000000000" pitchFamily="50" charset="-128"/>
                          <a:ea typeface="HG丸ｺﾞｼｯｸM-PRO" panose="020F0600000000000000" pitchFamily="50" charset="-128"/>
                        </a:rPr>
                        <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戸籍</a:t>
                      </a:r>
                      <a:r>
                        <a:rPr lang="ja-JP" altLang="en-US" sz="800" b="0" i="0" u="none" strike="noStrike" dirty="0">
                          <a:effectLst/>
                          <a:latin typeface="HG丸ｺﾞｼｯｸM-PRO" panose="020F0600000000000000" pitchFamily="50" charset="-128"/>
                          <a:ea typeface="HG丸ｺﾞｼｯｸM-PRO" panose="020F0600000000000000" pitchFamily="50" charset="-128"/>
                        </a:rPr>
                        <a:t>・住基</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者自立</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支援</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給付</a:t>
                      </a:r>
                      <a:r>
                        <a:rPr lang="ja-JP" altLang="en-US" sz="800" b="0" i="0" u="none" strike="noStrike" dirty="0">
                          <a:effectLst/>
                          <a:latin typeface="HG丸ｺﾞｼｯｸM-PRO" panose="020F0600000000000000" pitchFamily="50" charset="-128"/>
                          <a:ea typeface="HG丸ｺﾞｼｯｸM-PRO" panose="020F0600000000000000" pitchFamily="50" charset="-128"/>
                        </a:rPr>
                        <a:t>（一部を除く）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結核</a:t>
                      </a:r>
                      <a:r>
                        <a:rPr lang="ja-JP" altLang="en-US" sz="800" b="0" i="0" u="none" strike="noStrike" dirty="0">
                          <a:effectLst/>
                          <a:latin typeface="HG丸ｺﾞｼｯｸM-PRO" panose="020F0600000000000000" pitchFamily="50" charset="-128"/>
                          <a:ea typeface="HG丸ｺﾞｼｯｸM-PRO" panose="020F0600000000000000" pitchFamily="50" charset="-128"/>
                        </a:rPr>
                        <a:t>に係る健康診断</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県費</a:t>
                      </a:r>
                      <a:r>
                        <a:rPr lang="ja-JP" altLang="en-US" sz="800" b="0" i="0" u="none" strike="noStrike" dirty="0">
                          <a:effectLst/>
                          <a:latin typeface="HG丸ｺﾞｼｯｸM-PRO" panose="020F0600000000000000" pitchFamily="50" charset="-128"/>
                          <a:ea typeface="HG丸ｺﾞｼｯｸM-PRO" panose="020F0600000000000000" pitchFamily="50" charset="-128"/>
                        </a:rPr>
                        <a:t>負担教職員</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服務</a:t>
                      </a:r>
                      <a:r>
                        <a:rPr lang="ja-JP" altLang="en-US" sz="800" b="0" i="0" u="none" strike="noStrike" dirty="0">
                          <a:effectLst/>
                          <a:latin typeface="HG丸ｺﾞｼｯｸM-PRO" panose="020F0600000000000000" pitchFamily="50" charset="-128"/>
                          <a:ea typeface="HG丸ｺﾞｼｯｸM-PRO" panose="020F0600000000000000" pitchFamily="50" charset="-128"/>
                        </a:rPr>
                        <a:t>の監督</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準用</a:t>
                      </a:r>
                      <a:r>
                        <a:rPr lang="ja-JP" altLang="en-US" sz="800" b="0" i="0" u="none" strike="noStrike" dirty="0">
                          <a:effectLst/>
                          <a:latin typeface="HG丸ｺﾞｼｯｸM-PRO" panose="020F0600000000000000" pitchFamily="50" charset="-128"/>
                          <a:ea typeface="HG丸ｺﾞｼｯｸM-PRO" panose="020F0600000000000000" pitchFamily="50" charset="-128"/>
                        </a:rPr>
                        <a:t>河川の管理</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err="1" smtClean="0">
                          <a:effectLst/>
                          <a:latin typeface="HG丸ｺﾞｼｯｸM-PRO" panose="020F0600000000000000" pitchFamily="50" charset="-128"/>
                          <a:ea typeface="HG丸ｺﾞｼｯｸM-PRO" panose="020F0600000000000000" pitchFamily="50" charset="-128"/>
                        </a:rPr>
                        <a:t>身体障</a:t>
                      </a:r>
                      <a:r>
                        <a:rPr lang="ja-JP" altLang="en-US" sz="800" b="0" i="0" u="none" strike="noStrike" dirty="0" err="1">
                          <a:effectLst/>
                          <a:latin typeface="HG丸ｺﾞｼｯｸM-PRO" panose="020F0600000000000000" pitchFamily="50" charset="-128"/>
                          <a:ea typeface="HG丸ｺﾞｼｯｸM-PRO" panose="020F0600000000000000" pitchFamily="50" charset="-128"/>
                        </a:rPr>
                        <a:t>がい</a:t>
                      </a:r>
                      <a:r>
                        <a:rPr lang="ja-JP" altLang="en-US" sz="800" b="0" i="0" u="none" strike="noStrike" dirty="0">
                          <a:effectLst/>
                          <a:latin typeface="HG丸ｺﾞｼｯｸM-PRO" panose="020F0600000000000000" pitchFamily="50" charset="-128"/>
                          <a:ea typeface="HG丸ｺﾞｼｯｸM-PRO" panose="020F0600000000000000" pitchFamily="50" charset="-128"/>
                        </a:rPr>
                        <a:t>者相談</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知的</a:t>
                      </a:r>
                      <a:r>
                        <a:rPr lang="ja-JP" altLang="en-US" sz="800" b="0" i="0" u="none" strike="noStrike" dirty="0">
                          <a:effectLst/>
                          <a:latin typeface="HG丸ｺﾞｼｯｸM-PRO" panose="020F0600000000000000" pitchFamily="50" charset="-128"/>
                          <a:ea typeface="HG丸ｺﾞｼｯｸM-PRO" panose="020F0600000000000000" pitchFamily="50" charset="-128"/>
                        </a:rPr>
                        <a:t>障がい者相談</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の</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委託</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母子</a:t>
                      </a:r>
                      <a:r>
                        <a:rPr lang="ja-JP" altLang="en-US" sz="800" b="0" i="0" u="none" strike="noStrike" dirty="0">
                          <a:effectLst/>
                          <a:latin typeface="HG丸ｺﾞｼｯｸM-PRO" panose="020F0600000000000000" pitchFamily="50" charset="-128"/>
                          <a:ea typeface="HG丸ｺﾞｼｯｸM-PRO" panose="020F0600000000000000" pitchFamily="50" charset="-128"/>
                        </a:rPr>
                        <a:t>健康手帳の交付</a:t>
                      </a:r>
                      <a:br>
                        <a:rPr lang="ja-JP" altLang="en-US" sz="800" b="0" i="0" u="none" strike="noStrike" dirty="0">
                          <a:effectLst/>
                          <a:latin typeface="HG丸ｺﾞｼｯｸM-PRO" panose="020F0600000000000000" pitchFamily="50" charset="-128"/>
                          <a:ea typeface="HG丸ｺﾞｼｯｸM-PRO" panose="020F0600000000000000" pitchFamily="50" charset="-128"/>
                        </a:rPr>
                      </a:b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pattFill prst="pct10">
                      <a:fgClr>
                        <a:srgbClr val="808080"/>
                      </a:fgClr>
                      <a:bgClr>
                        <a:srgbClr val="FFFFFF"/>
                      </a:bgClr>
                    </a:pattFill>
                  </a:tcPr>
                </a:tc>
                <a:tc>
                  <a:txBody>
                    <a:bodyPr/>
                    <a:lstStyle/>
                    <a:p>
                      <a:pPr algn="l" fontAlgn="ctr"/>
                      <a:endParaRPr lang="ja-JP" altLang="en-US" sz="500" b="0" i="0" u="none" strike="noStrike">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452618">
                <a:tc>
                  <a:txBody>
                    <a:bodyPr/>
                    <a:lstStyle/>
                    <a:p>
                      <a:pPr algn="l" fontAlgn="ctr"/>
                      <a:endParaRPr lang="ja-JP" altLang="en-US" sz="500" b="0" i="0" u="none" strike="noStrike">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介護</a:t>
                      </a:r>
                      <a:r>
                        <a:rPr lang="ja-JP" altLang="en-US" sz="800" b="0" i="0" u="none" strike="noStrike" dirty="0">
                          <a:effectLst/>
                          <a:latin typeface="HG丸ｺﾞｼｯｸM-PRO" panose="020F0600000000000000" pitchFamily="50" charset="-128"/>
                          <a:ea typeface="HG丸ｺﾞｼｯｸM-PRO" panose="020F0600000000000000" pitchFamily="50" charset="-128"/>
                        </a:rPr>
                        <a:t>保険・国民</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健康</a:t>
                      </a:r>
                      <a:endParaRPr lang="en-US" altLang="ja-JP" sz="800" b="0" i="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en-US" altLang="ja-JP" sz="800" b="0" i="0" u="none" strike="noStrike" dirty="0" smtClean="0">
                          <a:effectLst/>
                          <a:latin typeface="HG丸ｺﾞｼｯｸM-PRO" panose="020F0600000000000000" pitchFamily="50" charset="-128"/>
                          <a:ea typeface="HG丸ｺﾞｼｯｸM-PRO" panose="020F0600000000000000" pitchFamily="50" charset="-128"/>
                        </a:rPr>
                        <a:t> </a:t>
                      </a: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保険事業</a:t>
                      </a:r>
                      <a:endParaRPr lang="ja-JP" altLang="en-US" sz="8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dirty="0" smtClean="0">
                          <a:effectLst/>
                          <a:latin typeface="HG丸ｺﾞｼｯｸM-PRO" panose="020F0600000000000000" pitchFamily="50" charset="-128"/>
                          <a:ea typeface="HG丸ｺﾞｼｯｸM-PRO" panose="020F0600000000000000" pitchFamily="50" charset="-128"/>
                        </a:rPr>
                        <a:t> 埋葬</a:t>
                      </a:r>
                      <a:r>
                        <a:rPr lang="ja-JP" altLang="en-US" sz="800" b="0" i="0" u="none" strike="noStrike" dirty="0">
                          <a:effectLst/>
                          <a:latin typeface="HG丸ｺﾞｼｯｸM-PRO" panose="020F0600000000000000" pitchFamily="50" charset="-128"/>
                          <a:ea typeface="HG丸ｺﾞｼｯｸM-PRO" panose="020F0600000000000000" pitchFamily="50" charset="-128"/>
                        </a:rPr>
                        <a:t>、火葬の許可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r>
                        <a:rPr lang="ja-JP" altLang="en-US" sz="800" b="0" i="0" u="none" strike="noStrike" dirty="0">
                          <a:effectLst/>
                          <a:latin typeface="HG丸ｺﾞｼｯｸM-PRO" panose="020F0600000000000000" pitchFamily="50" charset="-128"/>
                          <a:ea typeface="HG丸ｺﾞｼｯｸM-PRO" panose="020F0600000000000000" pitchFamily="50" charset="-128"/>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pattFill prst="pct10">
                      <a:fgClr>
                        <a:srgbClr val="808080"/>
                      </a:fgClr>
                      <a:bgClr>
                        <a:srgbClr val="FFFFFF"/>
                      </a:bgClr>
                    </a:pattFill>
                  </a:tcPr>
                </a:tc>
                <a:tc>
                  <a:txBody>
                    <a:bodyPr/>
                    <a:lstStyle/>
                    <a:p>
                      <a:pPr algn="l" fontAlgn="ctr"/>
                      <a:endParaRPr lang="ja-JP" altLang="en-US" sz="500" b="0" i="0" u="none" strike="noStrike" dirty="0">
                        <a:effectLst/>
                        <a:latin typeface="ＭＳ Ｐゴシック"/>
                      </a:endParaRP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r h="99186">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500" b="0" i="0" u="none" strike="noStrike" dirty="0">
                        <a:effectLst/>
                        <a:latin typeface="ＭＳ Ｐゴシック"/>
                      </a:endParaRPr>
                    </a:p>
                  </a:txBody>
                  <a:tcPr marL="0" marR="0" marT="0" marB="0" anchor="ctr">
                    <a:lnL>
                      <a:noFill/>
                    </a:lnL>
                    <a:lnR>
                      <a:noFill/>
                    </a:lnR>
                    <a:lnT>
                      <a:noFill/>
                    </a:lnT>
                    <a:lnB>
                      <a:noFill/>
                    </a:lnB>
                  </a:tcPr>
                </a:tc>
              </a:tr>
            </a:tbl>
          </a:graphicData>
        </a:graphic>
      </p:graphicFrame>
      <p:sp>
        <p:nvSpPr>
          <p:cNvPr id="8" name="テキスト ボックス 1"/>
          <p:cNvSpPr txBox="1"/>
          <p:nvPr/>
        </p:nvSpPr>
        <p:spPr>
          <a:xfrm>
            <a:off x="332680" y="1824373"/>
            <a:ext cx="144000" cy="1152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50" dirty="0"/>
              <a:t>道府県の事務</a:t>
            </a:r>
          </a:p>
        </p:txBody>
      </p:sp>
      <p:sp>
        <p:nvSpPr>
          <p:cNvPr id="9" name="正方形/長方形 8"/>
          <p:cNvSpPr/>
          <p:nvPr/>
        </p:nvSpPr>
        <p:spPr>
          <a:xfrm>
            <a:off x="582206" y="2352153"/>
            <a:ext cx="5868000" cy="73440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10" name="テキスト ボックス 4"/>
          <p:cNvSpPr txBox="1"/>
          <p:nvPr/>
        </p:nvSpPr>
        <p:spPr>
          <a:xfrm>
            <a:off x="6581450" y="6561584"/>
            <a:ext cx="252000" cy="1548000"/>
          </a:xfrm>
          <a:prstGeom prst="rect">
            <a:avLst/>
          </a:prstGeom>
          <a:pattFill prst="pct10">
            <a:fgClr>
              <a:schemeClr val="tx1"/>
            </a:fgClr>
            <a:bgClr>
              <a:schemeClr val="bg1"/>
            </a:bgClr>
          </a:pattFill>
          <a:ln w="31750" cmpd="sng">
            <a:solidFill>
              <a:schemeClr val="tx1"/>
            </a:solidFill>
            <a:prstDash val="dash"/>
          </a:ln>
        </p:spPr>
        <p:style>
          <a:lnRef idx="0">
            <a:scrgbClr r="0" g="0" b="0"/>
          </a:lnRef>
          <a:fillRef idx="0">
            <a:scrgbClr r="0" g="0" b="0"/>
          </a:fillRef>
          <a:effectRef idx="0">
            <a:scrgbClr r="0" g="0" b="0"/>
          </a:effectRef>
          <a:fontRef idx="minor">
            <a:schemeClr val="dk1"/>
          </a:fontRef>
        </p:style>
        <p:txBody>
          <a:bodyPr vert="eaVert"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a:t>特別区の事務</a:t>
            </a:r>
          </a:p>
        </p:txBody>
      </p:sp>
      <p:cxnSp>
        <p:nvCxnSpPr>
          <p:cNvPr id="11" name="直線コネクタ 10"/>
          <p:cNvCxnSpPr/>
          <p:nvPr/>
        </p:nvCxnSpPr>
        <p:spPr>
          <a:xfrm>
            <a:off x="606059" y="6904560"/>
            <a:ext cx="1188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834683" y="6904560"/>
            <a:ext cx="2016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814977" y="3712355"/>
            <a:ext cx="1008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814977" y="3712355"/>
            <a:ext cx="0" cy="3204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818781" y="3711205"/>
            <a:ext cx="0" cy="3204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845307" y="6903058"/>
            <a:ext cx="0" cy="936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844858" y="7858715"/>
            <a:ext cx="1008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845468" y="7352510"/>
            <a:ext cx="0" cy="5040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861450" y="7344050"/>
            <a:ext cx="7200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3"/>
          <p:cNvSpPr txBox="1"/>
          <p:nvPr/>
        </p:nvSpPr>
        <p:spPr>
          <a:xfrm>
            <a:off x="6569776" y="2564968"/>
            <a:ext cx="263674" cy="2043520"/>
          </a:xfrm>
          <a:prstGeom prst="rect">
            <a:avLst/>
          </a:prstGeom>
          <a:solidFill>
            <a:schemeClr val="lt1"/>
          </a:solidFill>
          <a:ln w="31750" cmpd="sng">
            <a:solidFill>
              <a:schemeClr val="tx1"/>
            </a:solidFill>
          </a:ln>
        </p:spPr>
        <p:style>
          <a:lnRef idx="0">
            <a:scrgbClr r="0" g="0" b="0"/>
          </a:lnRef>
          <a:fillRef idx="0">
            <a:scrgbClr r="0" g="0" b="0"/>
          </a:fillRef>
          <a:effectRef idx="0">
            <a:scrgbClr r="0" g="0" b="0"/>
          </a:effectRef>
          <a:fontRef idx="minor">
            <a:schemeClr val="dk1"/>
          </a:fontRef>
        </p:style>
        <p:txBody>
          <a:bodyPr vert="wordArtVertRtl"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smtClean="0"/>
              <a:t>政令指定</a:t>
            </a:r>
            <a:r>
              <a:rPr kumimoji="1" lang="ja-JP" altLang="en-US" sz="1400" dirty="0"/>
              <a:t>都市の事務</a:t>
            </a:r>
          </a:p>
        </p:txBody>
      </p:sp>
      <p:cxnSp>
        <p:nvCxnSpPr>
          <p:cNvPr id="24" name="直線コネクタ 23"/>
          <p:cNvCxnSpPr/>
          <p:nvPr/>
        </p:nvCxnSpPr>
        <p:spPr>
          <a:xfrm>
            <a:off x="6450206" y="3480429"/>
            <a:ext cx="108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67045" y="9689181"/>
            <a:ext cx="3726051"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第６回大阪府・大阪市特別区設置協議会（</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H25.8.9)</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より抜粋・一部加工</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4623" y="648049"/>
            <a:ext cx="6765609" cy="330146"/>
          </a:xfrm>
          <a:prstGeom prst="roundRect">
            <a:avLst>
              <a:gd name="adj" fmla="val 5976"/>
            </a:avLst>
          </a:prstGeom>
          <a:solidFill>
            <a:schemeClr val="bg1">
              <a:lumMod val="85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政令指定都市の事務と特別区の事務のイメージ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法令上の規定によるもの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6541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graphicFrame>
        <p:nvGraphicFramePr>
          <p:cNvPr id="104" name="表 103"/>
          <p:cNvGraphicFramePr>
            <a:graphicFrameLocks noGrp="1"/>
          </p:cNvGraphicFramePr>
          <p:nvPr>
            <p:extLst>
              <p:ext uri="{D42A27DB-BD31-4B8C-83A1-F6EECF244321}">
                <p14:modId xmlns:p14="http://schemas.microsoft.com/office/powerpoint/2010/main" val="1601861534"/>
              </p:ext>
            </p:extLst>
          </p:nvPr>
        </p:nvGraphicFramePr>
        <p:xfrm>
          <a:off x="188640" y="5688608"/>
          <a:ext cx="6480720" cy="2118093"/>
        </p:xfrm>
        <a:graphic>
          <a:graphicData uri="http://schemas.openxmlformats.org/drawingml/2006/table">
            <a:tbl>
              <a:tblPr firstRow="1" firstCol="1" bandRow="1">
                <a:tableStyleId>{7DF18680-E054-41AD-8BC1-D1AEF772440D}</a:tableStyleId>
              </a:tblPr>
              <a:tblGrid>
                <a:gridCol w="623534"/>
                <a:gridCol w="3816967"/>
                <a:gridCol w="899911"/>
                <a:gridCol w="1140308"/>
              </a:tblGrid>
              <a:tr h="276890">
                <a:tc>
                  <a:txBody>
                    <a:bodyPr/>
                    <a:lstStyle/>
                    <a:p>
                      <a:pPr algn="ctr">
                        <a:lnSpc>
                          <a:spcPts val="2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名称</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400"/>
                        </a:lnSpc>
                        <a:spcAft>
                          <a:spcPts val="0"/>
                        </a:spcAft>
                      </a:pPr>
                      <a:r>
                        <a:rPr 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特別区の区域</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2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特別区議会</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議員の定数</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2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議員の報酬</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245218">
                <a:tc>
                  <a:txBody>
                    <a:bodyPr/>
                    <a:lstStyle/>
                    <a:p>
                      <a:pPr algn="ctr">
                        <a:lnSpc>
                          <a:spcPts val="1700"/>
                        </a:lnSpc>
                        <a:spcAft>
                          <a:spcPts val="0"/>
                        </a:spcAft>
                      </a:pPr>
                      <a:r>
                        <a:rPr 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北区</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57644" rtl="0" eaLnBrk="1" fontAlgn="auto" latinLnBrk="0" hangingPunct="1">
                        <a:lnSpc>
                          <a:spcPts val="1700"/>
                        </a:lnSpc>
                        <a:spcBef>
                          <a:spcPts val="0"/>
                        </a:spcBef>
                        <a:spcAft>
                          <a:spcPts val="0"/>
                        </a:spcAft>
                        <a:buClrTx/>
                        <a:buSzTx/>
                        <a:buFontTx/>
                        <a:buNone/>
                        <a:tabLst/>
                        <a:defRPr/>
                      </a:pP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大阪市都島区、北区、淀川区、東淀川区</a:t>
                      </a: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福島区</a:t>
                      </a:r>
                      <a:endParaRPr kumimoji="1"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5">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市条例（昭和</a:t>
                      </a:r>
                      <a:r>
                        <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年条例第</a:t>
                      </a:r>
                      <a:r>
                        <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号）に規定する</a:t>
                      </a:r>
                      <a:endParaRPr kumimoji="1"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57644" rtl="0" eaLnBrk="1" fontAlgn="auto" latinLnBrk="0" hangingPunct="1">
                        <a:lnSpc>
                          <a:spcPts val="1700"/>
                        </a:lnSpc>
                        <a:spcBef>
                          <a:spcPts val="0"/>
                        </a:spcBef>
                        <a:spcAft>
                          <a:spcPts val="0"/>
                        </a:spcAft>
                        <a:buClrTx/>
                        <a:buSzTx/>
                        <a:buFontTx/>
                        <a:buNone/>
                        <a:tabLst/>
                        <a:defRPr/>
                      </a:pPr>
                      <a:r>
                        <a:rPr kumimoji="1"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報酬額の３割減</a:t>
                      </a:r>
                      <a:endParaRPr kumimoji="1"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563414">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湾岸区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nSpc>
                          <a:spcPts val="1700"/>
                        </a:lnSpc>
                      </a:pP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大阪市此花区、港区、大正区、西淀川区</a:t>
                      </a: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住之江区（</a:t>
                      </a:r>
                      <a:r>
                        <a:rPr lang="ja-JP" altLang="ja-JP" sz="1050" b="0" kern="100" dirty="0" smtClean="0">
                          <a:latin typeface="Meiryo UI" panose="020B0604030504040204" pitchFamily="50" charset="-128"/>
                          <a:ea typeface="Meiryo UI" panose="020B0604030504040204" pitchFamily="50" charset="-128"/>
                          <a:cs typeface="Meiryo UI" panose="020B0604030504040204" pitchFamily="50" charset="-128"/>
                        </a:rPr>
                        <a:t>南港北１～３丁目、南港東２～９丁目、南港中１～８丁目</a:t>
                      </a:r>
                      <a:r>
                        <a:rPr lang="ja-JP" altLang="en-US" sz="1050" b="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latin typeface="Meiryo UI" panose="020B0604030504040204" pitchFamily="50" charset="-128"/>
                          <a:ea typeface="Meiryo UI" panose="020B0604030504040204" pitchFamily="50" charset="-128"/>
                          <a:cs typeface="Meiryo UI" panose="020B0604030504040204" pitchFamily="50" charset="-128"/>
                        </a:rPr>
                        <a:t>南港南１～７丁目の区域</a:t>
                      </a:r>
                      <a:r>
                        <a:rPr lang="ja-JP" altLang="en-US" sz="1050" b="0" kern="100" dirty="0" smtClean="0">
                          <a:latin typeface="Meiryo UI" panose="020B0604030504040204" pitchFamily="50" charset="-128"/>
                          <a:ea typeface="Meiryo UI" panose="020B0604030504040204" pitchFamily="50" charset="-128"/>
                          <a:cs typeface="Meiryo UI" panose="020B0604030504040204" pitchFamily="50" charset="-128"/>
                        </a:rPr>
                        <a:t>に限る）</a:t>
                      </a:r>
                      <a:endParaRPr lang="ja-JP" altLang="en-US"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700"/>
                        </a:lnSpc>
                      </a:pPr>
                      <a:r>
                        <a:rPr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ts val="1700"/>
                        </a:lnSpc>
                      </a:pP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47079">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a:lnSpc>
                          <a:spcPts val="1700"/>
                        </a:lnSpc>
                        <a:spcAft>
                          <a:spcPts val="0"/>
                        </a:spcAft>
                      </a:pP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市城東区、東成区、生野区、旭区</a:t>
                      </a:r>
                      <a:r>
                        <a:rPr kumimoji="1"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鶴見区</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lnSpc>
                          <a:spcPts val="17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algn="ctr">
                        <a:lnSpc>
                          <a:spcPts val="17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367283">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57644" rtl="0" eaLnBrk="1" fontAlgn="auto" latinLnBrk="0" hangingPunct="1">
                        <a:lnSpc>
                          <a:spcPts val="1700"/>
                        </a:lnSpc>
                        <a:spcBef>
                          <a:spcPts val="0"/>
                        </a:spcBef>
                        <a:spcAft>
                          <a:spcPts val="0"/>
                        </a:spcAft>
                        <a:buClrTx/>
                        <a:buSzTx/>
                        <a:buFontTx/>
                        <a:buNone/>
                        <a:tabLst/>
                        <a:defRPr/>
                      </a:pP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大阪市平野区、阿倍野区、住吉区、東住吉区</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住之江区（</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湾岸区となる区域を除く</a:t>
                      </a: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0" marR="0" indent="0" algn="ctr" defTabSz="957644" rtl="0" eaLnBrk="1" fontAlgn="auto" latinLnBrk="0" hangingPunct="1">
                        <a:lnSpc>
                          <a:spcPts val="1700"/>
                        </a:lnSpc>
                        <a:spcBef>
                          <a:spcPts val="0"/>
                        </a:spcBef>
                        <a:spcAft>
                          <a:spcPts val="0"/>
                        </a:spcAft>
                        <a:buClrTx/>
                        <a:buSzTx/>
                        <a:buFontTx/>
                        <a:buNone/>
                        <a:tabLst/>
                        <a:defRPr/>
                      </a:pP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41496">
                <a:tc>
                  <a:txBody>
                    <a:bodyPr/>
                    <a:lstStyle/>
                    <a:p>
                      <a:pPr algn="ctr">
                        <a:lnSpc>
                          <a:spcPts val="17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中央区</a:t>
                      </a: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l" defTabSz="957644" rtl="0" eaLnBrk="1" fontAlgn="auto" latinLnBrk="0" hangingPunct="1">
                        <a:lnSpc>
                          <a:spcPts val="1700"/>
                        </a:lnSpc>
                        <a:spcBef>
                          <a:spcPts val="0"/>
                        </a:spcBef>
                        <a:spcAft>
                          <a:spcPts val="0"/>
                        </a:spcAft>
                        <a:buClrTx/>
                        <a:buSzTx/>
                        <a:buFontTx/>
                        <a:buNone/>
                        <a:tabLst/>
                        <a:defRPr/>
                      </a:pP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大阪市西成区、中央区、西区、天王寺区</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浪速区</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indent="0" algn="ctr" defTabSz="957644" rtl="0" eaLnBrk="1" fontAlgn="auto" latinLnBrk="0" hangingPunct="1">
                        <a:lnSpc>
                          <a:spcPts val="1700"/>
                        </a:lnSpc>
                        <a:spcBef>
                          <a:spcPts val="0"/>
                        </a:spcBef>
                        <a:spcAft>
                          <a:spcPts val="0"/>
                        </a:spcAft>
                        <a:buClrTx/>
                        <a:buSzTx/>
                        <a:buFontTx/>
                        <a:buNone/>
                        <a:tabLst/>
                        <a:defRPr/>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vMerge="1">
                  <a:txBody>
                    <a:bodyPr/>
                    <a:lstStyle/>
                    <a:p>
                      <a:pPr marL="0" marR="0" indent="0" algn="ctr" defTabSz="957644" rtl="0" eaLnBrk="1" fontAlgn="auto" latinLnBrk="0" hangingPunct="1">
                        <a:lnSpc>
                          <a:spcPts val="1700"/>
                        </a:lnSpc>
                        <a:spcBef>
                          <a:spcPts val="0"/>
                        </a:spcBef>
                        <a:spcAft>
                          <a:spcPts val="0"/>
                        </a:spcAft>
                        <a:buClrTx/>
                        <a:buSzTx/>
                        <a:buFontTx/>
                        <a:buNone/>
                        <a:tabLst/>
                        <a:defRPr/>
                      </a:pP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6177" marR="66177"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pSp>
        <p:nvGrpSpPr>
          <p:cNvPr id="105" name="グループ化 104"/>
          <p:cNvGrpSpPr/>
          <p:nvPr/>
        </p:nvGrpSpPr>
        <p:grpSpPr>
          <a:xfrm>
            <a:off x="184728" y="1912588"/>
            <a:ext cx="6772664" cy="3632004"/>
            <a:chOff x="40712" y="507948"/>
            <a:chExt cx="6772664" cy="3632004"/>
          </a:xfrm>
        </p:grpSpPr>
        <p:grpSp>
          <p:nvGrpSpPr>
            <p:cNvPr id="106" name="グループ化 105"/>
            <p:cNvGrpSpPr>
              <a:grpSpLocks noChangeAspect="1"/>
            </p:cNvGrpSpPr>
            <p:nvPr/>
          </p:nvGrpSpPr>
          <p:grpSpPr>
            <a:xfrm>
              <a:off x="66834" y="507948"/>
              <a:ext cx="6530856" cy="3596922"/>
              <a:chOff x="-430843" y="3803459"/>
              <a:chExt cx="5353163" cy="2948295"/>
            </a:xfrm>
          </p:grpSpPr>
          <p:grpSp>
            <p:nvGrpSpPr>
              <p:cNvPr id="116" name="グループ化 2"/>
              <p:cNvGrpSpPr>
                <a:grpSpLocks/>
              </p:cNvGrpSpPr>
              <p:nvPr/>
            </p:nvGrpSpPr>
            <p:grpSpPr bwMode="auto">
              <a:xfrm>
                <a:off x="-430843" y="3803459"/>
                <a:ext cx="5353163" cy="2948295"/>
                <a:chOff x="5928543" y="6416798"/>
                <a:chExt cx="5958664" cy="3066927"/>
              </a:xfrm>
            </p:grpSpPr>
            <p:grpSp>
              <p:nvGrpSpPr>
                <p:cNvPr id="118" name="グループ化 156"/>
                <p:cNvGrpSpPr>
                  <a:grpSpLocks/>
                </p:cNvGrpSpPr>
                <p:nvPr/>
              </p:nvGrpSpPr>
              <p:grpSpPr bwMode="auto">
                <a:xfrm>
                  <a:off x="7021528" y="6416798"/>
                  <a:ext cx="3176803" cy="3066927"/>
                  <a:chOff x="4379913" y="4816699"/>
                  <a:chExt cx="2369251" cy="2293241"/>
                </a:xfrm>
              </p:grpSpPr>
              <p:grpSp>
                <p:nvGrpSpPr>
                  <p:cNvPr id="123" name="グループ化 69"/>
                  <p:cNvGrpSpPr>
                    <a:grpSpLocks/>
                  </p:cNvGrpSpPr>
                  <p:nvPr/>
                </p:nvGrpSpPr>
                <p:grpSpPr bwMode="auto">
                  <a:xfrm>
                    <a:off x="4379913" y="5309857"/>
                    <a:ext cx="1130729" cy="1517981"/>
                    <a:chOff x="0" y="805138"/>
                    <a:chExt cx="1811135" cy="2437937"/>
                  </a:xfrm>
                </p:grpSpPr>
                <p:grpSp>
                  <p:nvGrpSpPr>
                    <p:cNvPr id="186" name="グループ化 87"/>
                    <p:cNvGrpSpPr>
                      <a:grpSpLocks/>
                    </p:cNvGrpSpPr>
                    <p:nvPr/>
                  </p:nvGrpSpPr>
                  <p:grpSpPr bwMode="auto">
                    <a:xfrm>
                      <a:off x="389041" y="2536839"/>
                      <a:ext cx="856441" cy="706236"/>
                      <a:chOff x="389041" y="2536839"/>
                      <a:chExt cx="856441" cy="706236"/>
                    </a:xfrm>
                  </p:grpSpPr>
                  <p:sp>
                    <p:nvSpPr>
                      <p:cNvPr id="193" name="フリーフォーム 192"/>
                      <p:cNvSpPr/>
                      <p:nvPr/>
                    </p:nvSpPr>
                    <p:spPr>
                      <a:xfrm>
                        <a:off x="394284" y="3009600"/>
                        <a:ext cx="365182" cy="200296"/>
                      </a:xfrm>
                      <a:custGeom>
                        <a:avLst/>
                        <a:gdLst>
                          <a:gd name="connsiteX0" fmla="*/ 0 w 328612"/>
                          <a:gd name="connsiteY0" fmla="*/ 0 h 200025"/>
                          <a:gd name="connsiteX1" fmla="*/ 38100 w 328612"/>
                          <a:gd name="connsiteY1" fmla="*/ 161925 h 200025"/>
                          <a:gd name="connsiteX2" fmla="*/ 328612 w 328612"/>
                          <a:gd name="connsiteY2" fmla="*/ 200025 h 200025"/>
                          <a:gd name="connsiteX3" fmla="*/ 295275 w 328612"/>
                          <a:gd name="connsiteY3" fmla="*/ 14287 h 200025"/>
                          <a:gd name="connsiteX4" fmla="*/ 71437 w 328612"/>
                          <a:gd name="connsiteY4" fmla="*/ 23812 h 200025"/>
                          <a:gd name="connsiteX5" fmla="*/ 0 w 328612"/>
                          <a:gd name="connsiteY5" fmla="*/ 0 h 200025"/>
                          <a:gd name="connsiteX0" fmla="*/ 0 w 328612"/>
                          <a:gd name="connsiteY0" fmla="*/ 7938 h 207963"/>
                          <a:gd name="connsiteX1" fmla="*/ 38100 w 328612"/>
                          <a:gd name="connsiteY1" fmla="*/ 169863 h 207963"/>
                          <a:gd name="connsiteX2" fmla="*/ 328612 w 328612"/>
                          <a:gd name="connsiteY2" fmla="*/ 207963 h 207963"/>
                          <a:gd name="connsiteX3" fmla="*/ 295275 w 328612"/>
                          <a:gd name="connsiteY3" fmla="*/ 22225 h 207963"/>
                          <a:gd name="connsiteX4" fmla="*/ 55562 w 328612"/>
                          <a:gd name="connsiteY4" fmla="*/ 0 h 207963"/>
                          <a:gd name="connsiteX5" fmla="*/ 0 w 328612"/>
                          <a:gd name="connsiteY5" fmla="*/ 7938 h 207963"/>
                          <a:gd name="connsiteX0" fmla="*/ 0 w 328612"/>
                          <a:gd name="connsiteY0" fmla="*/ 7938 h 207963"/>
                          <a:gd name="connsiteX1" fmla="*/ 38100 w 328612"/>
                          <a:gd name="connsiteY1" fmla="*/ 169863 h 207963"/>
                          <a:gd name="connsiteX2" fmla="*/ 328612 w 328612"/>
                          <a:gd name="connsiteY2" fmla="*/ 207963 h 207963"/>
                          <a:gd name="connsiteX3" fmla="*/ 295275 w 328612"/>
                          <a:gd name="connsiteY3" fmla="*/ 22225 h 207963"/>
                          <a:gd name="connsiteX4" fmla="*/ 90487 w 328612"/>
                          <a:gd name="connsiteY4" fmla="*/ 6350 h 207963"/>
                          <a:gd name="connsiteX5" fmla="*/ 55562 w 328612"/>
                          <a:gd name="connsiteY5" fmla="*/ 0 h 207963"/>
                          <a:gd name="connsiteX6" fmla="*/ 0 w 328612"/>
                          <a:gd name="connsiteY6" fmla="*/ 7938 h 207963"/>
                          <a:gd name="connsiteX0" fmla="*/ 0 w 328612"/>
                          <a:gd name="connsiteY0" fmla="*/ 7938 h 207963"/>
                          <a:gd name="connsiteX1" fmla="*/ 38100 w 328612"/>
                          <a:gd name="connsiteY1" fmla="*/ 169863 h 207963"/>
                          <a:gd name="connsiteX2" fmla="*/ 328612 w 328612"/>
                          <a:gd name="connsiteY2" fmla="*/ 207963 h 207963"/>
                          <a:gd name="connsiteX3" fmla="*/ 295275 w 328612"/>
                          <a:gd name="connsiteY3" fmla="*/ 22225 h 207963"/>
                          <a:gd name="connsiteX4" fmla="*/ 74612 w 328612"/>
                          <a:gd name="connsiteY4" fmla="*/ 28575 h 207963"/>
                          <a:gd name="connsiteX5" fmla="*/ 55562 w 328612"/>
                          <a:gd name="connsiteY5" fmla="*/ 0 h 207963"/>
                          <a:gd name="connsiteX6" fmla="*/ 0 w 328612"/>
                          <a:gd name="connsiteY6" fmla="*/ 7938 h 207963"/>
                          <a:gd name="connsiteX0" fmla="*/ 0 w 328612"/>
                          <a:gd name="connsiteY0" fmla="*/ 0 h 200025"/>
                          <a:gd name="connsiteX1" fmla="*/ 38100 w 328612"/>
                          <a:gd name="connsiteY1" fmla="*/ 161925 h 200025"/>
                          <a:gd name="connsiteX2" fmla="*/ 328612 w 328612"/>
                          <a:gd name="connsiteY2" fmla="*/ 200025 h 200025"/>
                          <a:gd name="connsiteX3" fmla="*/ 295275 w 328612"/>
                          <a:gd name="connsiteY3" fmla="*/ 14287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38100 w 328612"/>
                          <a:gd name="connsiteY1" fmla="*/ 161925 h 200025"/>
                          <a:gd name="connsiteX2" fmla="*/ 328612 w 328612"/>
                          <a:gd name="connsiteY2" fmla="*/ 200025 h 200025"/>
                          <a:gd name="connsiteX3" fmla="*/ 307975 w 328612"/>
                          <a:gd name="connsiteY3" fmla="*/ 23812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38100 w 328612"/>
                          <a:gd name="connsiteY1" fmla="*/ 161925 h 200025"/>
                          <a:gd name="connsiteX2" fmla="*/ 328612 w 328612"/>
                          <a:gd name="connsiteY2" fmla="*/ 200025 h 200025"/>
                          <a:gd name="connsiteX3" fmla="*/ 298450 w 328612"/>
                          <a:gd name="connsiteY3" fmla="*/ 23812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45243 w 328612"/>
                          <a:gd name="connsiteY1" fmla="*/ 169068 h 200025"/>
                          <a:gd name="connsiteX2" fmla="*/ 328612 w 328612"/>
                          <a:gd name="connsiteY2" fmla="*/ 200025 h 200025"/>
                          <a:gd name="connsiteX3" fmla="*/ 298450 w 328612"/>
                          <a:gd name="connsiteY3" fmla="*/ 23812 h 200025"/>
                          <a:gd name="connsiteX4" fmla="*/ 74612 w 328612"/>
                          <a:gd name="connsiteY4" fmla="*/ 20637 h 200025"/>
                          <a:gd name="connsiteX5" fmla="*/ 58737 w 328612"/>
                          <a:gd name="connsiteY5" fmla="*/ 4762 h 200025"/>
                          <a:gd name="connsiteX6" fmla="*/ 0 w 328612"/>
                          <a:gd name="connsiteY6" fmla="*/ 0 h 200025"/>
                          <a:gd name="connsiteX0" fmla="*/ 0 w 328612"/>
                          <a:gd name="connsiteY0" fmla="*/ 0 h 200025"/>
                          <a:gd name="connsiteX1" fmla="*/ 45243 w 328612"/>
                          <a:gd name="connsiteY1" fmla="*/ 169068 h 200025"/>
                          <a:gd name="connsiteX2" fmla="*/ 328612 w 328612"/>
                          <a:gd name="connsiteY2" fmla="*/ 200025 h 200025"/>
                          <a:gd name="connsiteX3" fmla="*/ 303212 w 328612"/>
                          <a:gd name="connsiteY3" fmla="*/ 21431 h 200025"/>
                          <a:gd name="connsiteX4" fmla="*/ 74612 w 328612"/>
                          <a:gd name="connsiteY4" fmla="*/ 20637 h 200025"/>
                          <a:gd name="connsiteX5" fmla="*/ 58737 w 328612"/>
                          <a:gd name="connsiteY5" fmla="*/ 4762 h 200025"/>
                          <a:gd name="connsiteX6" fmla="*/ 0 w 328612"/>
                          <a:gd name="connsiteY6"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2" h="200025">
                            <a:moveTo>
                              <a:pt x="0" y="0"/>
                            </a:moveTo>
                            <a:lnTo>
                              <a:pt x="45243" y="169068"/>
                            </a:lnTo>
                            <a:lnTo>
                              <a:pt x="328612" y="200025"/>
                            </a:lnTo>
                            <a:lnTo>
                              <a:pt x="303212" y="21431"/>
                            </a:lnTo>
                            <a:lnTo>
                              <a:pt x="74612" y="20637"/>
                            </a:lnTo>
                            <a:lnTo>
                              <a:pt x="58737" y="4762"/>
                            </a:lnTo>
                            <a:lnTo>
                              <a:pt x="0"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フリーフォーム 193"/>
                      <p:cNvSpPr/>
                      <p:nvPr/>
                    </p:nvSpPr>
                    <p:spPr>
                      <a:xfrm>
                        <a:off x="368953" y="2561415"/>
                        <a:ext cx="778916" cy="428354"/>
                      </a:xfrm>
                      <a:custGeom>
                        <a:avLst/>
                        <a:gdLst>
                          <a:gd name="connsiteX0" fmla="*/ 390525 w 719137"/>
                          <a:gd name="connsiteY0" fmla="*/ 0 h 442913"/>
                          <a:gd name="connsiteX1" fmla="*/ 0 w 719137"/>
                          <a:gd name="connsiteY1" fmla="*/ 128588 h 442913"/>
                          <a:gd name="connsiteX2" fmla="*/ 4762 w 719137"/>
                          <a:gd name="connsiteY2" fmla="*/ 252413 h 442913"/>
                          <a:gd name="connsiteX3" fmla="*/ 100012 w 719137"/>
                          <a:gd name="connsiteY3" fmla="*/ 242888 h 442913"/>
                          <a:gd name="connsiteX4" fmla="*/ 233362 w 719137"/>
                          <a:gd name="connsiteY4" fmla="*/ 123825 h 442913"/>
                          <a:gd name="connsiteX5" fmla="*/ 266700 w 719137"/>
                          <a:gd name="connsiteY5" fmla="*/ 180975 h 442913"/>
                          <a:gd name="connsiteX6" fmla="*/ 152400 w 719137"/>
                          <a:gd name="connsiteY6" fmla="*/ 280988 h 442913"/>
                          <a:gd name="connsiteX7" fmla="*/ 180975 w 719137"/>
                          <a:gd name="connsiteY7" fmla="*/ 371475 h 442913"/>
                          <a:gd name="connsiteX8" fmla="*/ 361950 w 719137"/>
                          <a:gd name="connsiteY8" fmla="*/ 361950 h 442913"/>
                          <a:gd name="connsiteX9" fmla="*/ 395287 w 719137"/>
                          <a:gd name="connsiteY9" fmla="*/ 442913 h 442913"/>
                          <a:gd name="connsiteX10" fmla="*/ 604837 w 719137"/>
                          <a:gd name="connsiteY10" fmla="*/ 366713 h 442913"/>
                          <a:gd name="connsiteX11" fmla="*/ 719137 w 719137"/>
                          <a:gd name="connsiteY11" fmla="*/ 309563 h 442913"/>
                          <a:gd name="connsiteX12" fmla="*/ 685800 w 719137"/>
                          <a:gd name="connsiteY12" fmla="*/ 52388 h 442913"/>
                          <a:gd name="connsiteX13" fmla="*/ 585787 w 719137"/>
                          <a:gd name="connsiteY13" fmla="*/ 0 h 442913"/>
                          <a:gd name="connsiteX14" fmla="*/ 476250 w 719137"/>
                          <a:gd name="connsiteY14" fmla="*/ 38100 h 442913"/>
                          <a:gd name="connsiteX15" fmla="*/ 390525 w 719137"/>
                          <a:gd name="connsiteY15" fmla="*/ 0 h 442913"/>
                          <a:gd name="connsiteX0" fmla="*/ 390525 w 719137"/>
                          <a:gd name="connsiteY0" fmla="*/ 0 h 442913"/>
                          <a:gd name="connsiteX1" fmla="*/ 0 w 719137"/>
                          <a:gd name="connsiteY1" fmla="*/ 128588 h 442913"/>
                          <a:gd name="connsiteX2" fmla="*/ 4762 w 719137"/>
                          <a:gd name="connsiteY2" fmla="*/ 252413 h 442913"/>
                          <a:gd name="connsiteX3" fmla="*/ 100012 w 719137"/>
                          <a:gd name="connsiteY3" fmla="*/ 242888 h 442913"/>
                          <a:gd name="connsiteX4" fmla="*/ 233362 w 719137"/>
                          <a:gd name="connsiteY4" fmla="*/ 123825 h 442913"/>
                          <a:gd name="connsiteX5" fmla="*/ 266700 w 719137"/>
                          <a:gd name="connsiteY5" fmla="*/ 180975 h 442913"/>
                          <a:gd name="connsiteX6" fmla="*/ 152400 w 719137"/>
                          <a:gd name="connsiteY6" fmla="*/ 280988 h 442913"/>
                          <a:gd name="connsiteX7" fmla="*/ 180975 w 719137"/>
                          <a:gd name="connsiteY7" fmla="*/ 371475 h 442913"/>
                          <a:gd name="connsiteX8" fmla="*/ 361950 w 719137"/>
                          <a:gd name="connsiteY8" fmla="*/ 361950 h 442913"/>
                          <a:gd name="connsiteX9" fmla="*/ 395287 w 719137"/>
                          <a:gd name="connsiteY9" fmla="*/ 442913 h 442913"/>
                          <a:gd name="connsiteX10" fmla="*/ 604837 w 719137"/>
                          <a:gd name="connsiteY10" fmla="*/ 366713 h 442913"/>
                          <a:gd name="connsiteX11" fmla="*/ 719137 w 719137"/>
                          <a:gd name="connsiteY11" fmla="*/ 309563 h 442913"/>
                          <a:gd name="connsiteX12" fmla="*/ 685800 w 719137"/>
                          <a:gd name="connsiteY12" fmla="*/ 52388 h 442913"/>
                          <a:gd name="connsiteX13" fmla="*/ 585787 w 719137"/>
                          <a:gd name="connsiteY13" fmla="*/ 0 h 442913"/>
                          <a:gd name="connsiteX14" fmla="*/ 473075 w 719137"/>
                          <a:gd name="connsiteY14" fmla="*/ 38100 h 442913"/>
                          <a:gd name="connsiteX15" fmla="*/ 390525 w 719137"/>
                          <a:gd name="connsiteY15" fmla="*/ 0 h 442913"/>
                          <a:gd name="connsiteX0" fmla="*/ 400050 w 728662"/>
                          <a:gd name="connsiteY0" fmla="*/ 0 h 442913"/>
                          <a:gd name="connsiteX1" fmla="*/ 0 w 728662"/>
                          <a:gd name="connsiteY1" fmla="*/ 128588 h 442913"/>
                          <a:gd name="connsiteX2" fmla="*/ 14287 w 728662"/>
                          <a:gd name="connsiteY2" fmla="*/ 252413 h 442913"/>
                          <a:gd name="connsiteX3" fmla="*/ 109537 w 728662"/>
                          <a:gd name="connsiteY3" fmla="*/ 242888 h 442913"/>
                          <a:gd name="connsiteX4" fmla="*/ 242887 w 728662"/>
                          <a:gd name="connsiteY4" fmla="*/ 1238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1587 w 728662"/>
                          <a:gd name="connsiteY2" fmla="*/ 252413 h 442913"/>
                          <a:gd name="connsiteX3" fmla="*/ 109537 w 728662"/>
                          <a:gd name="connsiteY3" fmla="*/ 242888 h 442913"/>
                          <a:gd name="connsiteX4" fmla="*/ 242887 w 728662"/>
                          <a:gd name="connsiteY4" fmla="*/ 1238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2888 h 442913"/>
                          <a:gd name="connsiteX4" fmla="*/ 242887 w 728662"/>
                          <a:gd name="connsiteY4" fmla="*/ 1238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2888 h 442913"/>
                          <a:gd name="connsiteX4" fmla="*/ 239712 w 728662"/>
                          <a:gd name="connsiteY4" fmla="*/ 1365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61925 w 728662"/>
                          <a:gd name="connsiteY6" fmla="*/ 280988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190500 w 728662"/>
                          <a:gd name="connsiteY7" fmla="*/ 37147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82600 w 728662"/>
                          <a:gd name="connsiteY14" fmla="*/ 3810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95300 w 728662"/>
                          <a:gd name="connsiteY14" fmla="*/ 44450 h 442913"/>
                          <a:gd name="connsiteX15" fmla="*/ 400050 w 728662"/>
                          <a:gd name="connsiteY15" fmla="*/ 0 h 442913"/>
                          <a:gd name="connsiteX0" fmla="*/ 400050 w 728662"/>
                          <a:gd name="connsiteY0" fmla="*/ 0 h 442913"/>
                          <a:gd name="connsiteX1" fmla="*/ 0 w 728662"/>
                          <a:gd name="connsiteY1" fmla="*/ 128588 h 442913"/>
                          <a:gd name="connsiteX2" fmla="*/ 4762 w 728662"/>
                          <a:gd name="connsiteY2" fmla="*/ 249238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58763 h 442913"/>
                          <a:gd name="connsiteX3" fmla="*/ 109537 w 728662"/>
                          <a:gd name="connsiteY3" fmla="*/ 249238 h 442913"/>
                          <a:gd name="connsiteX4" fmla="*/ 239712 w 728662"/>
                          <a:gd name="connsiteY4" fmla="*/ 136525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68288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11112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509588 w 838200"/>
                          <a:gd name="connsiteY0" fmla="*/ 0 h 442913"/>
                          <a:gd name="connsiteX1" fmla="*/ 109538 w 838200"/>
                          <a:gd name="connsiteY1" fmla="*/ 128588 h 442913"/>
                          <a:gd name="connsiteX2" fmla="*/ 0 w 838200"/>
                          <a:gd name="connsiteY2" fmla="*/ 280988 h 442913"/>
                          <a:gd name="connsiteX3" fmla="*/ 219075 w 838200"/>
                          <a:gd name="connsiteY3" fmla="*/ 249238 h 442913"/>
                          <a:gd name="connsiteX4" fmla="*/ 346075 w 838200"/>
                          <a:gd name="connsiteY4" fmla="*/ 133350 h 442913"/>
                          <a:gd name="connsiteX5" fmla="*/ 385763 w 838200"/>
                          <a:gd name="connsiteY5" fmla="*/ 180975 h 442913"/>
                          <a:gd name="connsiteX6" fmla="*/ 258763 w 838200"/>
                          <a:gd name="connsiteY6" fmla="*/ 290513 h 442913"/>
                          <a:gd name="connsiteX7" fmla="*/ 309563 w 838200"/>
                          <a:gd name="connsiteY7" fmla="*/ 365125 h 442913"/>
                          <a:gd name="connsiteX8" fmla="*/ 481013 w 838200"/>
                          <a:gd name="connsiteY8" fmla="*/ 361950 h 442913"/>
                          <a:gd name="connsiteX9" fmla="*/ 514350 w 838200"/>
                          <a:gd name="connsiteY9" fmla="*/ 442913 h 442913"/>
                          <a:gd name="connsiteX10" fmla="*/ 723900 w 838200"/>
                          <a:gd name="connsiteY10" fmla="*/ 366713 h 442913"/>
                          <a:gd name="connsiteX11" fmla="*/ 838200 w 838200"/>
                          <a:gd name="connsiteY11" fmla="*/ 309563 h 442913"/>
                          <a:gd name="connsiteX12" fmla="*/ 804863 w 838200"/>
                          <a:gd name="connsiteY12" fmla="*/ 52388 h 442913"/>
                          <a:gd name="connsiteX13" fmla="*/ 704850 w 838200"/>
                          <a:gd name="connsiteY13" fmla="*/ 0 h 442913"/>
                          <a:gd name="connsiteX14" fmla="*/ 582613 w 838200"/>
                          <a:gd name="connsiteY14" fmla="*/ 41275 h 442913"/>
                          <a:gd name="connsiteX15" fmla="*/ 509588 w 838200"/>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127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4450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44450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511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3492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1938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52388 h 442913"/>
                          <a:gd name="connsiteX13" fmla="*/ 595312 w 728662"/>
                          <a:gd name="connsiteY13" fmla="*/ 0 h 442913"/>
                          <a:gd name="connsiteX14" fmla="*/ 473075 w 728662"/>
                          <a:gd name="connsiteY14" fmla="*/ 3492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61938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61913 h 442913"/>
                          <a:gd name="connsiteX13" fmla="*/ 595312 w 728662"/>
                          <a:gd name="connsiteY13" fmla="*/ 0 h 442913"/>
                          <a:gd name="connsiteX14" fmla="*/ 473075 w 728662"/>
                          <a:gd name="connsiteY14" fmla="*/ 34925 h 442913"/>
                          <a:gd name="connsiteX15" fmla="*/ 400050 w 728662"/>
                          <a:gd name="connsiteY15" fmla="*/ 0 h 442913"/>
                          <a:gd name="connsiteX0" fmla="*/ 400050 w 728662"/>
                          <a:gd name="connsiteY0" fmla="*/ 0 h 442913"/>
                          <a:gd name="connsiteX1" fmla="*/ 0 w 728662"/>
                          <a:gd name="connsiteY1" fmla="*/ 128588 h 442913"/>
                          <a:gd name="connsiteX2" fmla="*/ 7937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61913 h 442913"/>
                          <a:gd name="connsiteX13" fmla="*/ 595312 w 728662"/>
                          <a:gd name="connsiteY13" fmla="*/ 0 h 442913"/>
                          <a:gd name="connsiteX14" fmla="*/ 473075 w 728662"/>
                          <a:gd name="connsiteY14" fmla="*/ 34925 h 442913"/>
                          <a:gd name="connsiteX15" fmla="*/ 400050 w 728662"/>
                          <a:gd name="connsiteY15" fmla="*/ 0 h 442913"/>
                          <a:gd name="connsiteX0" fmla="*/ 407194 w 728662"/>
                          <a:gd name="connsiteY0" fmla="*/ 4762 h 442913"/>
                          <a:gd name="connsiteX1" fmla="*/ 0 w 728662"/>
                          <a:gd name="connsiteY1" fmla="*/ 128588 h 442913"/>
                          <a:gd name="connsiteX2" fmla="*/ 7937 w 728662"/>
                          <a:gd name="connsiteY2" fmla="*/ 258763 h 442913"/>
                          <a:gd name="connsiteX3" fmla="*/ 109537 w 728662"/>
                          <a:gd name="connsiteY3" fmla="*/ 249238 h 442913"/>
                          <a:gd name="connsiteX4" fmla="*/ 236537 w 728662"/>
                          <a:gd name="connsiteY4" fmla="*/ 133350 h 442913"/>
                          <a:gd name="connsiteX5" fmla="*/ 276225 w 728662"/>
                          <a:gd name="connsiteY5" fmla="*/ 180975 h 442913"/>
                          <a:gd name="connsiteX6" fmla="*/ 149225 w 728662"/>
                          <a:gd name="connsiteY6" fmla="*/ 290513 h 442913"/>
                          <a:gd name="connsiteX7" fmla="*/ 200025 w 728662"/>
                          <a:gd name="connsiteY7" fmla="*/ 365125 h 442913"/>
                          <a:gd name="connsiteX8" fmla="*/ 371475 w 728662"/>
                          <a:gd name="connsiteY8" fmla="*/ 361950 h 442913"/>
                          <a:gd name="connsiteX9" fmla="*/ 404812 w 728662"/>
                          <a:gd name="connsiteY9" fmla="*/ 442913 h 442913"/>
                          <a:gd name="connsiteX10" fmla="*/ 614362 w 728662"/>
                          <a:gd name="connsiteY10" fmla="*/ 366713 h 442913"/>
                          <a:gd name="connsiteX11" fmla="*/ 728662 w 728662"/>
                          <a:gd name="connsiteY11" fmla="*/ 309563 h 442913"/>
                          <a:gd name="connsiteX12" fmla="*/ 695325 w 728662"/>
                          <a:gd name="connsiteY12" fmla="*/ 61913 h 442913"/>
                          <a:gd name="connsiteX13" fmla="*/ 595312 w 728662"/>
                          <a:gd name="connsiteY13" fmla="*/ 0 h 442913"/>
                          <a:gd name="connsiteX14" fmla="*/ 473075 w 728662"/>
                          <a:gd name="connsiteY14" fmla="*/ 34925 h 442913"/>
                          <a:gd name="connsiteX15" fmla="*/ 407194 w 728662"/>
                          <a:gd name="connsiteY15" fmla="*/ 4762 h 442913"/>
                          <a:gd name="connsiteX0" fmla="*/ 402431 w 723899"/>
                          <a:gd name="connsiteY0" fmla="*/ 4762 h 442913"/>
                          <a:gd name="connsiteX1" fmla="*/ 0 w 723899"/>
                          <a:gd name="connsiteY1" fmla="*/ 138113 h 442913"/>
                          <a:gd name="connsiteX2" fmla="*/ 3174 w 723899"/>
                          <a:gd name="connsiteY2" fmla="*/ 258763 h 442913"/>
                          <a:gd name="connsiteX3" fmla="*/ 104774 w 723899"/>
                          <a:gd name="connsiteY3" fmla="*/ 249238 h 442913"/>
                          <a:gd name="connsiteX4" fmla="*/ 231774 w 723899"/>
                          <a:gd name="connsiteY4" fmla="*/ 133350 h 442913"/>
                          <a:gd name="connsiteX5" fmla="*/ 271462 w 723899"/>
                          <a:gd name="connsiteY5" fmla="*/ 180975 h 442913"/>
                          <a:gd name="connsiteX6" fmla="*/ 144462 w 723899"/>
                          <a:gd name="connsiteY6" fmla="*/ 290513 h 442913"/>
                          <a:gd name="connsiteX7" fmla="*/ 195262 w 723899"/>
                          <a:gd name="connsiteY7" fmla="*/ 365125 h 442913"/>
                          <a:gd name="connsiteX8" fmla="*/ 366712 w 723899"/>
                          <a:gd name="connsiteY8" fmla="*/ 361950 h 442913"/>
                          <a:gd name="connsiteX9" fmla="*/ 400049 w 723899"/>
                          <a:gd name="connsiteY9" fmla="*/ 442913 h 442913"/>
                          <a:gd name="connsiteX10" fmla="*/ 609599 w 723899"/>
                          <a:gd name="connsiteY10" fmla="*/ 366713 h 442913"/>
                          <a:gd name="connsiteX11" fmla="*/ 723899 w 723899"/>
                          <a:gd name="connsiteY11" fmla="*/ 309563 h 442913"/>
                          <a:gd name="connsiteX12" fmla="*/ 690562 w 723899"/>
                          <a:gd name="connsiteY12" fmla="*/ 61913 h 442913"/>
                          <a:gd name="connsiteX13" fmla="*/ 590549 w 723899"/>
                          <a:gd name="connsiteY13" fmla="*/ 0 h 442913"/>
                          <a:gd name="connsiteX14" fmla="*/ 468312 w 723899"/>
                          <a:gd name="connsiteY14" fmla="*/ 34925 h 442913"/>
                          <a:gd name="connsiteX15" fmla="*/ 402431 w 723899"/>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3843 w 726280"/>
                          <a:gd name="connsiteY5" fmla="*/ 180975 h 442913"/>
                          <a:gd name="connsiteX6" fmla="*/ 146843 w 726280"/>
                          <a:gd name="connsiteY6" fmla="*/ 290513 h 442913"/>
                          <a:gd name="connsiteX7" fmla="*/ 197643 w 726280"/>
                          <a:gd name="connsiteY7" fmla="*/ 365125 h 442913"/>
                          <a:gd name="connsiteX8" fmla="*/ 369093 w 726280"/>
                          <a:gd name="connsiteY8" fmla="*/ 361950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3843 w 726280"/>
                          <a:gd name="connsiteY5" fmla="*/ 180975 h 442913"/>
                          <a:gd name="connsiteX6" fmla="*/ 156368 w 726280"/>
                          <a:gd name="connsiteY6" fmla="*/ 290513 h 442913"/>
                          <a:gd name="connsiteX7" fmla="*/ 197643 w 726280"/>
                          <a:gd name="connsiteY7" fmla="*/ 365125 h 442913"/>
                          <a:gd name="connsiteX8" fmla="*/ 369093 w 726280"/>
                          <a:gd name="connsiteY8" fmla="*/ 361950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197643 w 726280"/>
                          <a:gd name="connsiteY7" fmla="*/ 365125 h 442913"/>
                          <a:gd name="connsiteX8" fmla="*/ 369093 w 726280"/>
                          <a:gd name="connsiteY8" fmla="*/ 361950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197643 w 726280"/>
                          <a:gd name="connsiteY7" fmla="*/ 365125 h 442913"/>
                          <a:gd name="connsiteX8" fmla="*/ 373856 w 726280"/>
                          <a:gd name="connsiteY8" fmla="*/ 373856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204786 w 726280"/>
                          <a:gd name="connsiteY7" fmla="*/ 372268 h 442913"/>
                          <a:gd name="connsiteX8" fmla="*/ 373856 w 726280"/>
                          <a:gd name="connsiteY8" fmla="*/ 373856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42913"/>
                          <a:gd name="connsiteX1" fmla="*/ 0 w 726280"/>
                          <a:gd name="connsiteY1" fmla="*/ 130969 h 442913"/>
                          <a:gd name="connsiteX2" fmla="*/ 5555 w 726280"/>
                          <a:gd name="connsiteY2" fmla="*/ 258763 h 442913"/>
                          <a:gd name="connsiteX3" fmla="*/ 107155 w 726280"/>
                          <a:gd name="connsiteY3" fmla="*/ 249238 h 442913"/>
                          <a:gd name="connsiteX4" fmla="*/ 234155 w 726280"/>
                          <a:gd name="connsiteY4" fmla="*/ 133350 h 442913"/>
                          <a:gd name="connsiteX5" fmla="*/ 276224 w 726280"/>
                          <a:gd name="connsiteY5" fmla="*/ 188119 h 442913"/>
                          <a:gd name="connsiteX6" fmla="*/ 156368 w 726280"/>
                          <a:gd name="connsiteY6" fmla="*/ 290513 h 442913"/>
                          <a:gd name="connsiteX7" fmla="*/ 204786 w 726280"/>
                          <a:gd name="connsiteY7" fmla="*/ 372268 h 442913"/>
                          <a:gd name="connsiteX8" fmla="*/ 373856 w 726280"/>
                          <a:gd name="connsiteY8" fmla="*/ 364331 h 442913"/>
                          <a:gd name="connsiteX9" fmla="*/ 402430 w 726280"/>
                          <a:gd name="connsiteY9" fmla="*/ 442913 h 442913"/>
                          <a:gd name="connsiteX10" fmla="*/ 611980 w 726280"/>
                          <a:gd name="connsiteY10" fmla="*/ 366713 h 442913"/>
                          <a:gd name="connsiteX11" fmla="*/ 726280 w 726280"/>
                          <a:gd name="connsiteY11" fmla="*/ 309563 h 442913"/>
                          <a:gd name="connsiteX12" fmla="*/ 692943 w 726280"/>
                          <a:gd name="connsiteY12" fmla="*/ 61913 h 442913"/>
                          <a:gd name="connsiteX13" fmla="*/ 592930 w 726280"/>
                          <a:gd name="connsiteY13" fmla="*/ 0 h 442913"/>
                          <a:gd name="connsiteX14" fmla="*/ 470693 w 726280"/>
                          <a:gd name="connsiteY14" fmla="*/ 34925 h 442913"/>
                          <a:gd name="connsiteX15" fmla="*/ 404812 w 726280"/>
                          <a:gd name="connsiteY15" fmla="*/ 4762 h 442913"/>
                          <a:gd name="connsiteX0" fmla="*/ 404812 w 726280"/>
                          <a:gd name="connsiteY0" fmla="*/ 4762 h 450057"/>
                          <a:gd name="connsiteX1" fmla="*/ 0 w 726280"/>
                          <a:gd name="connsiteY1" fmla="*/ 130969 h 450057"/>
                          <a:gd name="connsiteX2" fmla="*/ 5555 w 726280"/>
                          <a:gd name="connsiteY2" fmla="*/ 258763 h 450057"/>
                          <a:gd name="connsiteX3" fmla="*/ 107155 w 726280"/>
                          <a:gd name="connsiteY3" fmla="*/ 249238 h 450057"/>
                          <a:gd name="connsiteX4" fmla="*/ 234155 w 726280"/>
                          <a:gd name="connsiteY4" fmla="*/ 133350 h 450057"/>
                          <a:gd name="connsiteX5" fmla="*/ 276224 w 726280"/>
                          <a:gd name="connsiteY5" fmla="*/ 188119 h 450057"/>
                          <a:gd name="connsiteX6" fmla="*/ 156368 w 726280"/>
                          <a:gd name="connsiteY6" fmla="*/ 290513 h 450057"/>
                          <a:gd name="connsiteX7" fmla="*/ 204786 w 726280"/>
                          <a:gd name="connsiteY7" fmla="*/ 372268 h 450057"/>
                          <a:gd name="connsiteX8" fmla="*/ 373856 w 726280"/>
                          <a:gd name="connsiteY8" fmla="*/ 364331 h 450057"/>
                          <a:gd name="connsiteX9" fmla="*/ 407193 w 726280"/>
                          <a:gd name="connsiteY9" fmla="*/ 450057 h 450057"/>
                          <a:gd name="connsiteX10" fmla="*/ 611980 w 726280"/>
                          <a:gd name="connsiteY10" fmla="*/ 366713 h 450057"/>
                          <a:gd name="connsiteX11" fmla="*/ 726280 w 726280"/>
                          <a:gd name="connsiteY11" fmla="*/ 309563 h 450057"/>
                          <a:gd name="connsiteX12" fmla="*/ 692943 w 726280"/>
                          <a:gd name="connsiteY12" fmla="*/ 61913 h 450057"/>
                          <a:gd name="connsiteX13" fmla="*/ 592930 w 726280"/>
                          <a:gd name="connsiteY13" fmla="*/ 0 h 450057"/>
                          <a:gd name="connsiteX14" fmla="*/ 470693 w 726280"/>
                          <a:gd name="connsiteY14" fmla="*/ 34925 h 450057"/>
                          <a:gd name="connsiteX15" fmla="*/ 404812 w 726280"/>
                          <a:gd name="connsiteY15" fmla="*/ 4762 h 450057"/>
                          <a:gd name="connsiteX0" fmla="*/ 404812 w 726280"/>
                          <a:gd name="connsiteY0" fmla="*/ 4762 h 450057"/>
                          <a:gd name="connsiteX1" fmla="*/ 0 w 726280"/>
                          <a:gd name="connsiteY1" fmla="*/ 130969 h 450057"/>
                          <a:gd name="connsiteX2" fmla="*/ 5555 w 726280"/>
                          <a:gd name="connsiteY2" fmla="*/ 258763 h 450057"/>
                          <a:gd name="connsiteX3" fmla="*/ 107155 w 726280"/>
                          <a:gd name="connsiteY3" fmla="*/ 249238 h 450057"/>
                          <a:gd name="connsiteX4" fmla="*/ 234155 w 726280"/>
                          <a:gd name="connsiteY4" fmla="*/ 133350 h 450057"/>
                          <a:gd name="connsiteX5" fmla="*/ 276224 w 726280"/>
                          <a:gd name="connsiteY5" fmla="*/ 188119 h 450057"/>
                          <a:gd name="connsiteX6" fmla="*/ 156368 w 726280"/>
                          <a:gd name="connsiteY6" fmla="*/ 290513 h 450057"/>
                          <a:gd name="connsiteX7" fmla="*/ 204786 w 726280"/>
                          <a:gd name="connsiteY7" fmla="*/ 372268 h 450057"/>
                          <a:gd name="connsiteX8" fmla="*/ 373856 w 726280"/>
                          <a:gd name="connsiteY8" fmla="*/ 364331 h 450057"/>
                          <a:gd name="connsiteX9" fmla="*/ 407193 w 726280"/>
                          <a:gd name="connsiteY9" fmla="*/ 450057 h 450057"/>
                          <a:gd name="connsiteX10" fmla="*/ 619124 w 726280"/>
                          <a:gd name="connsiteY10" fmla="*/ 376238 h 450057"/>
                          <a:gd name="connsiteX11" fmla="*/ 726280 w 726280"/>
                          <a:gd name="connsiteY11" fmla="*/ 309563 h 450057"/>
                          <a:gd name="connsiteX12" fmla="*/ 692943 w 726280"/>
                          <a:gd name="connsiteY12" fmla="*/ 61913 h 450057"/>
                          <a:gd name="connsiteX13" fmla="*/ 592930 w 726280"/>
                          <a:gd name="connsiteY13" fmla="*/ 0 h 450057"/>
                          <a:gd name="connsiteX14" fmla="*/ 470693 w 726280"/>
                          <a:gd name="connsiteY14" fmla="*/ 34925 h 450057"/>
                          <a:gd name="connsiteX15" fmla="*/ 404812 w 726280"/>
                          <a:gd name="connsiteY15" fmla="*/ 4762 h 450057"/>
                          <a:gd name="connsiteX0" fmla="*/ 404812 w 726280"/>
                          <a:gd name="connsiteY0" fmla="*/ 4762 h 450057"/>
                          <a:gd name="connsiteX1" fmla="*/ 0 w 726280"/>
                          <a:gd name="connsiteY1" fmla="*/ 130969 h 450057"/>
                          <a:gd name="connsiteX2" fmla="*/ 5555 w 726280"/>
                          <a:gd name="connsiteY2" fmla="*/ 258763 h 450057"/>
                          <a:gd name="connsiteX3" fmla="*/ 107155 w 726280"/>
                          <a:gd name="connsiteY3" fmla="*/ 249238 h 450057"/>
                          <a:gd name="connsiteX4" fmla="*/ 234155 w 726280"/>
                          <a:gd name="connsiteY4" fmla="*/ 133350 h 450057"/>
                          <a:gd name="connsiteX5" fmla="*/ 276224 w 726280"/>
                          <a:gd name="connsiteY5" fmla="*/ 188119 h 450057"/>
                          <a:gd name="connsiteX6" fmla="*/ 156368 w 726280"/>
                          <a:gd name="connsiteY6" fmla="*/ 290513 h 450057"/>
                          <a:gd name="connsiteX7" fmla="*/ 204786 w 726280"/>
                          <a:gd name="connsiteY7" fmla="*/ 372268 h 450057"/>
                          <a:gd name="connsiteX8" fmla="*/ 373856 w 726280"/>
                          <a:gd name="connsiteY8" fmla="*/ 364331 h 450057"/>
                          <a:gd name="connsiteX9" fmla="*/ 407193 w 726280"/>
                          <a:gd name="connsiteY9" fmla="*/ 450057 h 450057"/>
                          <a:gd name="connsiteX10" fmla="*/ 619124 w 726280"/>
                          <a:gd name="connsiteY10" fmla="*/ 369094 h 450057"/>
                          <a:gd name="connsiteX11" fmla="*/ 726280 w 726280"/>
                          <a:gd name="connsiteY11" fmla="*/ 309563 h 450057"/>
                          <a:gd name="connsiteX12" fmla="*/ 692943 w 726280"/>
                          <a:gd name="connsiteY12" fmla="*/ 61913 h 450057"/>
                          <a:gd name="connsiteX13" fmla="*/ 592930 w 726280"/>
                          <a:gd name="connsiteY13" fmla="*/ 0 h 450057"/>
                          <a:gd name="connsiteX14" fmla="*/ 470693 w 726280"/>
                          <a:gd name="connsiteY14" fmla="*/ 34925 h 450057"/>
                          <a:gd name="connsiteX15" fmla="*/ 404812 w 726280"/>
                          <a:gd name="connsiteY15" fmla="*/ 4762 h 4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280" h="450057">
                            <a:moveTo>
                              <a:pt x="404812" y="4762"/>
                            </a:moveTo>
                            <a:lnTo>
                              <a:pt x="0" y="130969"/>
                            </a:lnTo>
                            <a:lnTo>
                              <a:pt x="5555" y="258763"/>
                            </a:lnTo>
                            <a:lnTo>
                              <a:pt x="107155" y="249238"/>
                            </a:lnTo>
                            <a:lnTo>
                              <a:pt x="234155" y="133350"/>
                            </a:lnTo>
                            <a:lnTo>
                              <a:pt x="276224" y="188119"/>
                            </a:lnTo>
                            <a:lnTo>
                              <a:pt x="156368" y="290513"/>
                            </a:lnTo>
                            <a:lnTo>
                              <a:pt x="204786" y="372268"/>
                            </a:lnTo>
                            <a:lnTo>
                              <a:pt x="373856" y="364331"/>
                            </a:lnTo>
                            <a:lnTo>
                              <a:pt x="407193" y="450057"/>
                            </a:lnTo>
                            <a:lnTo>
                              <a:pt x="619124" y="369094"/>
                            </a:lnTo>
                            <a:lnTo>
                              <a:pt x="726280" y="309563"/>
                            </a:lnTo>
                            <a:lnTo>
                              <a:pt x="692943" y="61913"/>
                            </a:lnTo>
                            <a:lnTo>
                              <a:pt x="592930" y="0"/>
                            </a:lnTo>
                            <a:lnTo>
                              <a:pt x="470693" y="34925"/>
                            </a:lnTo>
                            <a:lnTo>
                              <a:pt x="404812" y="4762"/>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フリーフォーム 194"/>
                      <p:cNvSpPr/>
                      <p:nvPr/>
                    </p:nvSpPr>
                    <p:spPr>
                      <a:xfrm>
                        <a:off x="827015" y="2896563"/>
                        <a:ext cx="417955" cy="347046"/>
                      </a:xfrm>
                      <a:custGeom>
                        <a:avLst/>
                        <a:gdLst>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6400 w 1162050"/>
                          <a:gd name="connsiteY18" fmla="*/ 301625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3225 w 1162050"/>
                          <a:gd name="connsiteY18" fmla="*/ 292100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48418 w 1162050"/>
                          <a:gd name="connsiteY28" fmla="*/ 238125 h 676275"/>
                          <a:gd name="connsiteX29" fmla="*/ 0 w 1162050"/>
                          <a:gd name="connsiteY29" fmla="*/ 212725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7000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9382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61194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086644"/>
                          <a:gd name="connsiteY0" fmla="*/ 224631 h 685800"/>
                          <a:gd name="connsiteX1" fmla="*/ 794 w 1086644"/>
                          <a:gd name="connsiteY1" fmla="*/ 390525 h 685800"/>
                          <a:gd name="connsiteX2" fmla="*/ 235744 w 1086644"/>
                          <a:gd name="connsiteY2" fmla="*/ 384175 h 685800"/>
                          <a:gd name="connsiteX3" fmla="*/ 232569 w 1086644"/>
                          <a:gd name="connsiteY3" fmla="*/ 434975 h 685800"/>
                          <a:gd name="connsiteX4" fmla="*/ 656431 w 1086644"/>
                          <a:gd name="connsiteY4" fmla="*/ 523875 h 685800"/>
                          <a:gd name="connsiteX5" fmla="*/ 1065212 w 1086644"/>
                          <a:gd name="connsiteY5" fmla="*/ 685800 h 685800"/>
                          <a:gd name="connsiteX6" fmla="*/ 1086644 w 1086644"/>
                          <a:gd name="connsiteY6" fmla="*/ 149225 h 685800"/>
                          <a:gd name="connsiteX7" fmla="*/ 1064419 w 1086644"/>
                          <a:gd name="connsiteY7" fmla="*/ 152400 h 685800"/>
                          <a:gd name="connsiteX8" fmla="*/ 1064419 w 1086644"/>
                          <a:gd name="connsiteY8" fmla="*/ 152400 h 685800"/>
                          <a:gd name="connsiteX9" fmla="*/ 1026319 w 1086644"/>
                          <a:gd name="connsiteY9" fmla="*/ 146050 h 685800"/>
                          <a:gd name="connsiteX10" fmla="*/ 848519 w 1086644"/>
                          <a:gd name="connsiteY10" fmla="*/ 0 h 685800"/>
                          <a:gd name="connsiteX11" fmla="*/ 819944 w 1086644"/>
                          <a:gd name="connsiteY11" fmla="*/ 19050 h 685800"/>
                          <a:gd name="connsiteX12" fmla="*/ 785019 w 1086644"/>
                          <a:gd name="connsiteY12" fmla="*/ 34925 h 685800"/>
                          <a:gd name="connsiteX13" fmla="*/ 740569 w 1086644"/>
                          <a:gd name="connsiteY13" fmla="*/ 60325 h 685800"/>
                          <a:gd name="connsiteX14" fmla="*/ 702469 w 1086644"/>
                          <a:gd name="connsiteY14" fmla="*/ 69850 h 685800"/>
                          <a:gd name="connsiteX15" fmla="*/ 686594 w 1086644"/>
                          <a:gd name="connsiteY15" fmla="*/ 76200 h 685800"/>
                          <a:gd name="connsiteX16" fmla="*/ 419894 w 1086644"/>
                          <a:gd name="connsiteY16" fmla="*/ 63500 h 685800"/>
                          <a:gd name="connsiteX17" fmla="*/ 396081 w 1086644"/>
                          <a:gd name="connsiteY17" fmla="*/ 299244 h 685800"/>
                          <a:gd name="connsiteX18" fmla="*/ 337344 w 1086644"/>
                          <a:gd name="connsiteY18" fmla="*/ 263525 h 685800"/>
                          <a:gd name="connsiteX19" fmla="*/ 299244 w 1086644"/>
                          <a:gd name="connsiteY19" fmla="*/ 69850 h 685800"/>
                          <a:gd name="connsiteX20" fmla="*/ 137319 w 1086644"/>
                          <a:gd name="connsiteY20" fmla="*/ 139700 h 685800"/>
                          <a:gd name="connsiteX21" fmla="*/ 143669 w 1086644"/>
                          <a:gd name="connsiteY21" fmla="*/ 250825 h 685800"/>
                          <a:gd name="connsiteX22" fmla="*/ 115094 w 1086644"/>
                          <a:gd name="connsiteY22" fmla="*/ 234950 h 685800"/>
                          <a:gd name="connsiteX23" fmla="*/ 115094 w 1086644"/>
                          <a:gd name="connsiteY23" fmla="*/ 266700 h 685800"/>
                          <a:gd name="connsiteX24" fmla="*/ 156369 w 1086644"/>
                          <a:gd name="connsiteY24" fmla="*/ 295275 h 685800"/>
                          <a:gd name="connsiteX25" fmla="*/ 156369 w 1086644"/>
                          <a:gd name="connsiteY25" fmla="*/ 333375 h 685800"/>
                          <a:gd name="connsiteX26" fmla="*/ 61119 w 1086644"/>
                          <a:gd name="connsiteY26" fmla="*/ 330200 h 685800"/>
                          <a:gd name="connsiteX27" fmla="*/ 46037 w 1086644"/>
                          <a:gd name="connsiteY27" fmla="*/ 238125 h 685800"/>
                          <a:gd name="connsiteX28" fmla="*/ 0 w 1086644"/>
                          <a:gd name="connsiteY28" fmla="*/ 224631 h 685800"/>
                          <a:gd name="connsiteX0" fmla="*/ 0 w 1086644"/>
                          <a:gd name="connsiteY0" fmla="*/ 224631 h 523875"/>
                          <a:gd name="connsiteX1" fmla="*/ 794 w 1086644"/>
                          <a:gd name="connsiteY1" fmla="*/ 390525 h 523875"/>
                          <a:gd name="connsiteX2" fmla="*/ 235744 w 1086644"/>
                          <a:gd name="connsiteY2" fmla="*/ 384175 h 523875"/>
                          <a:gd name="connsiteX3" fmla="*/ 232569 w 1086644"/>
                          <a:gd name="connsiteY3" fmla="*/ 434975 h 523875"/>
                          <a:gd name="connsiteX4" fmla="*/ 656431 w 1086644"/>
                          <a:gd name="connsiteY4" fmla="*/ 523875 h 523875"/>
                          <a:gd name="connsiteX5" fmla="*/ 1086644 w 1086644"/>
                          <a:gd name="connsiteY5" fmla="*/ 149225 h 523875"/>
                          <a:gd name="connsiteX6" fmla="*/ 1064419 w 1086644"/>
                          <a:gd name="connsiteY6" fmla="*/ 152400 h 523875"/>
                          <a:gd name="connsiteX7" fmla="*/ 1064419 w 1086644"/>
                          <a:gd name="connsiteY7" fmla="*/ 152400 h 523875"/>
                          <a:gd name="connsiteX8" fmla="*/ 1026319 w 1086644"/>
                          <a:gd name="connsiteY8" fmla="*/ 146050 h 523875"/>
                          <a:gd name="connsiteX9" fmla="*/ 848519 w 1086644"/>
                          <a:gd name="connsiteY9" fmla="*/ 0 h 523875"/>
                          <a:gd name="connsiteX10" fmla="*/ 819944 w 1086644"/>
                          <a:gd name="connsiteY10" fmla="*/ 19050 h 523875"/>
                          <a:gd name="connsiteX11" fmla="*/ 785019 w 1086644"/>
                          <a:gd name="connsiteY11" fmla="*/ 34925 h 523875"/>
                          <a:gd name="connsiteX12" fmla="*/ 740569 w 1086644"/>
                          <a:gd name="connsiteY12" fmla="*/ 60325 h 523875"/>
                          <a:gd name="connsiteX13" fmla="*/ 702469 w 1086644"/>
                          <a:gd name="connsiteY13" fmla="*/ 69850 h 523875"/>
                          <a:gd name="connsiteX14" fmla="*/ 686594 w 1086644"/>
                          <a:gd name="connsiteY14" fmla="*/ 76200 h 523875"/>
                          <a:gd name="connsiteX15" fmla="*/ 419894 w 1086644"/>
                          <a:gd name="connsiteY15" fmla="*/ 63500 h 523875"/>
                          <a:gd name="connsiteX16" fmla="*/ 396081 w 1086644"/>
                          <a:gd name="connsiteY16" fmla="*/ 299244 h 523875"/>
                          <a:gd name="connsiteX17" fmla="*/ 337344 w 1086644"/>
                          <a:gd name="connsiteY17" fmla="*/ 263525 h 523875"/>
                          <a:gd name="connsiteX18" fmla="*/ 299244 w 1086644"/>
                          <a:gd name="connsiteY18" fmla="*/ 69850 h 523875"/>
                          <a:gd name="connsiteX19" fmla="*/ 137319 w 1086644"/>
                          <a:gd name="connsiteY19" fmla="*/ 139700 h 523875"/>
                          <a:gd name="connsiteX20" fmla="*/ 143669 w 1086644"/>
                          <a:gd name="connsiteY20" fmla="*/ 250825 h 523875"/>
                          <a:gd name="connsiteX21" fmla="*/ 115094 w 1086644"/>
                          <a:gd name="connsiteY21" fmla="*/ 234950 h 523875"/>
                          <a:gd name="connsiteX22" fmla="*/ 115094 w 1086644"/>
                          <a:gd name="connsiteY22" fmla="*/ 266700 h 523875"/>
                          <a:gd name="connsiteX23" fmla="*/ 156369 w 1086644"/>
                          <a:gd name="connsiteY23" fmla="*/ 295275 h 523875"/>
                          <a:gd name="connsiteX24" fmla="*/ 156369 w 1086644"/>
                          <a:gd name="connsiteY24" fmla="*/ 333375 h 523875"/>
                          <a:gd name="connsiteX25" fmla="*/ 61119 w 1086644"/>
                          <a:gd name="connsiteY25" fmla="*/ 330200 h 523875"/>
                          <a:gd name="connsiteX26" fmla="*/ 46037 w 1086644"/>
                          <a:gd name="connsiteY26" fmla="*/ 238125 h 523875"/>
                          <a:gd name="connsiteX27" fmla="*/ 0 w 1086644"/>
                          <a:gd name="connsiteY27" fmla="*/ 224631 h 523875"/>
                          <a:gd name="connsiteX0" fmla="*/ 0 w 1064419"/>
                          <a:gd name="connsiteY0" fmla="*/ 224631 h 523875"/>
                          <a:gd name="connsiteX1" fmla="*/ 794 w 1064419"/>
                          <a:gd name="connsiteY1" fmla="*/ 390525 h 523875"/>
                          <a:gd name="connsiteX2" fmla="*/ 235744 w 1064419"/>
                          <a:gd name="connsiteY2" fmla="*/ 384175 h 523875"/>
                          <a:gd name="connsiteX3" fmla="*/ 232569 w 1064419"/>
                          <a:gd name="connsiteY3" fmla="*/ 434975 h 523875"/>
                          <a:gd name="connsiteX4" fmla="*/ 656431 w 1064419"/>
                          <a:gd name="connsiteY4" fmla="*/ 523875 h 523875"/>
                          <a:gd name="connsiteX5" fmla="*/ 1064419 w 1064419"/>
                          <a:gd name="connsiteY5" fmla="*/ 152400 h 523875"/>
                          <a:gd name="connsiteX6" fmla="*/ 1064419 w 1064419"/>
                          <a:gd name="connsiteY6" fmla="*/ 152400 h 523875"/>
                          <a:gd name="connsiteX7" fmla="*/ 1026319 w 1064419"/>
                          <a:gd name="connsiteY7" fmla="*/ 146050 h 523875"/>
                          <a:gd name="connsiteX8" fmla="*/ 848519 w 1064419"/>
                          <a:gd name="connsiteY8" fmla="*/ 0 h 523875"/>
                          <a:gd name="connsiteX9" fmla="*/ 819944 w 1064419"/>
                          <a:gd name="connsiteY9" fmla="*/ 19050 h 523875"/>
                          <a:gd name="connsiteX10" fmla="*/ 785019 w 1064419"/>
                          <a:gd name="connsiteY10" fmla="*/ 34925 h 523875"/>
                          <a:gd name="connsiteX11" fmla="*/ 740569 w 1064419"/>
                          <a:gd name="connsiteY11" fmla="*/ 60325 h 523875"/>
                          <a:gd name="connsiteX12" fmla="*/ 702469 w 1064419"/>
                          <a:gd name="connsiteY12" fmla="*/ 69850 h 523875"/>
                          <a:gd name="connsiteX13" fmla="*/ 686594 w 1064419"/>
                          <a:gd name="connsiteY13" fmla="*/ 76200 h 523875"/>
                          <a:gd name="connsiteX14" fmla="*/ 419894 w 1064419"/>
                          <a:gd name="connsiteY14" fmla="*/ 63500 h 523875"/>
                          <a:gd name="connsiteX15" fmla="*/ 396081 w 1064419"/>
                          <a:gd name="connsiteY15" fmla="*/ 299244 h 523875"/>
                          <a:gd name="connsiteX16" fmla="*/ 337344 w 1064419"/>
                          <a:gd name="connsiteY16" fmla="*/ 263525 h 523875"/>
                          <a:gd name="connsiteX17" fmla="*/ 299244 w 1064419"/>
                          <a:gd name="connsiteY17" fmla="*/ 69850 h 523875"/>
                          <a:gd name="connsiteX18" fmla="*/ 137319 w 1064419"/>
                          <a:gd name="connsiteY18" fmla="*/ 139700 h 523875"/>
                          <a:gd name="connsiteX19" fmla="*/ 143669 w 1064419"/>
                          <a:gd name="connsiteY19" fmla="*/ 250825 h 523875"/>
                          <a:gd name="connsiteX20" fmla="*/ 115094 w 1064419"/>
                          <a:gd name="connsiteY20" fmla="*/ 234950 h 523875"/>
                          <a:gd name="connsiteX21" fmla="*/ 115094 w 1064419"/>
                          <a:gd name="connsiteY21" fmla="*/ 266700 h 523875"/>
                          <a:gd name="connsiteX22" fmla="*/ 156369 w 1064419"/>
                          <a:gd name="connsiteY22" fmla="*/ 295275 h 523875"/>
                          <a:gd name="connsiteX23" fmla="*/ 156369 w 1064419"/>
                          <a:gd name="connsiteY23" fmla="*/ 333375 h 523875"/>
                          <a:gd name="connsiteX24" fmla="*/ 61119 w 1064419"/>
                          <a:gd name="connsiteY24" fmla="*/ 330200 h 523875"/>
                          <a:gd name="connsiteX25" fmla="*/ 46037 w 1064419"/>
                          <a:gd name="connsiteY25" fmla="*/ 238125 h 523875"/>
                          <a:gd name="connsiteX26" fmla="*/ 0 w 1064419"/>
                          <a:gd name="connsiteY26" fmla="*/ 224631 h 523875"/>
                          <a:gd name="connsiteX0" fmla="*/ 0 w 1064419"/>
                          <a:gd name="connsiteY0" fmla="*/ 224631 h 523875"/>
                          <a:gd name="connsiteX1" fmla="*/ 794 w 1064419"/>
                          <a:gd name="connsiteY1" fmla="*/ 390525 h 523875"/>
                          <a:gd name="connsiteX2" fmla="*/ 235744 w 1064419"/>
                          <a:gd name="connsiteY2" fmla="*/ 384175 h 523875"/>
                          <a:gd name="connsiteX3" fmla="*/ 232569 w 1064419"/>
                          <a:gd name="connsiteY3" fmla="*/ 434975 h 523875"/>
                          <a:gd name="connsiteX4" fmla="*/ 656431 w 1064419"/>
                          <a:gd name="connsiteY4" fmla="*/ 523875 h 523875"/>
                          <a:gd name="connsiteX5" fmla="*/ 1064419 w 1064419"/>
                          <a:gd name="connsiteY5" fmla="*/ 152400 h 523875"/>
                          <a:gd name="connsiteX6" fmla="*/ 1026319 w 1064419"/>
                          <a:gd name="connsiteY6" fmla="*/ 146050 h 523875"/>
                          <a:gd name="connsiteX7" fmla="*/ 848519 w 1064419"/>
                          <a:gd name="connsiteY7" fmla="*/ 0 h 523875"/>
                          <a:gd name="connsiteX8" fmla="*/ 819944 w 1064419"/>
                          <a:gd name="connsiteY8" fmla="*/ 19050 h 523875"/>
                          <a:gd name="connsiteX9" fmla="*/ 785019 w 1064419"/>
                          <a:gd name="connsiteY9" fmla="*/ 34925 h 523875"/>
                          <a:gd name="connsiteX10" fmla="*/ 740569 w 1064419"/>
                          <a:gd name="connsiteY10" fmla="*/ 60325 h 523875"/>
                          <a:gd name="connsiteX11" fmla="*/ 702469 w 1064419"/>
                          <a:gd name="connsiteY11" fmla="*/ 69850 h 523875"/>
                          <a:gd name="connsiteX12" fmla="*/ 686594 w 1064419"/>
                          <a:gd name="connsiteY12" fmla="*/ 76200 h 523875"/>
                          <a:gd name="connsiteX13" fmla="*/ 419894 w 1064419"/>
                          <a:gd name="connsiteY13" fmla="*/ 63500 h 523875"/>
                          <a:gd name="connsiteX14" fmla="*/ 396081 w 1064419"/>
                          <a:gd name="connsiteY14" fmla="*/ 299244 h 523875"/>
                          <a:gd name="connsiteX15" fmla="*/ 337344 w 1064419"/>
                          <a:gd name="connsiteY15" fmla="*/ 263525 h 523875"/>
                          <a:gd name="connsiteX16" fmla="*/ 299244 w 1064419"/>
                          <a:gd name="connsiteY16" fmla="*/ 69850 h 523875"/>
                          <a:gd name="connsiteX17" fmla="*/ 137319 w 1064419"/>
                          <a:gd name="connsiteY17" fmla="*/ 139700 h 523875"/>
                          <a:gd name="connsiteX18" fmla="*/ 143669 w 1064419"/>
                          <a:gd name="connsiteY18" fmla="*/ 250825 h 523875"/>
                          <a:gd name="connsiteX19" fmla="*/ 115094 w 1064419"/>
                          <a:gd name="connsiteY19" fmla="*/ 234950 h 523875"/>
                          <a:gd name="connsiteX20" fmla="*/ 115094 w 1064419"/>
                          <a:gd name="connsiteY20" fmla="*/ 266700 h 523875"/>
                          <a:gd name="connsiteX21" fmla="*/ 156369 w 1064419"/>
                          <a:gd name="connsiteY21" fmla="*/ 295275 h 523875"/>
                          <a:gd name="connsiteX22" fmla="*/ 156369 w 1064419"/>
                          <a:gd name="connsiteY22" fmla="*/ 333375 h 523875"/>
                          <a:gd name="connsiteX23" fmla="*/ 61119 w 1064419"/>
                          <a:gd name="connsiteY23" fmla="*/ 330200 h 523875"/>
                          <a:gd name="connsiteX24" fmla="*/ 46037 w 1064419"/>
                          <a:gd name="connsiteY24" fmla="*/ 238125 h 523875"/>
                          <a:gd name="connsiteX25" fmla="*/ 0 w 1064419"/>
                          <a:gd name="connsiteY25" fmla="*/ 224631 h 523875"/>
                          <a:gd name="connsiteX0" fmla="*/ 0 w 1026319"/>
                          <a:gd name="connsiteY0" fmla="*/ 224631 h 523875"/>
                          <a:gd name="connsiteX1" fmla="*/ 794 w 1026319"/>
                          <a:gd name="connsiteY1" fmla="*/ 390525 h 523875"/>
                          <a:gd name="connsiteX2" fmla="*/ 235744 w 1026319"/>
                          <a:gd name="connsiteY2" fmla="*/ 384175 h 523875"/>
                          <a:gd name="connsiteX3" fmla="*/ 232569 w 1026319"/>
                          <a:gd name="connsiteY3" fmla="*/ 434975 h 523875"/>
                          <a:gd name="connsiteX4" fmla="*/ 656431 w 1026319"/>
                          <a:gd name="connsiteY4" fmla="*/ 523875 h 523875"/>
                          <a:gd name="connsiteX5" fmla="*/ 1026319 w 1026319"/>
                          <a:gd name="connsiteY5" fmla="*/ 146050 h 523875"/>
                          <a:gd name="connsiteX6" fmla="*/ 848519 w 1026319"/>
                          <a:gd name="connsiteY6" fmla="*/ 0 h 523875"/>
                          <a:gd name="connsiteX7" fmla="*/ 819944 w 1026319"/>
                          <a:gd name="connsiteY7" fmla="*/ 19050 h 523875"/>
                          <a:gd name="connsiteX8" fmla="*/ 785019 w 1026319"/>
                          <a:gd name="connsiteY8" fmla="*/ 34925 h 523875"/>
                          <a:gd name="connsiteX9" fmla="*/ 740569 w 1026319"/>
                          <a:gd name="connsiteY9" fmla="*/ 60325 h 523875"/>
                          <a:gd name="connsiteX10" fmla="*/ 702469 w 1026319"/>
                          <a:gd name="connsiteY10" fmla="*/ 69850 h 523875"/>
                          <a:gd name="connsiteX11" fmla="*/ 686594 w 1026319"/>
                          <a:gd name="connsiteY11" fmla="*/ 76200 h 523875"/>
                          <a:gd name="connsiteX12" fmla="*/ 419894 w 1026319"/>
                          <a:gd name="connsiteY12" fmla="*/ 63500 h 523875"/>
                          <a:gd name="connsiteX13" fmla="*/ 396081 w 1026319"/>
                          <a:gd name="connsiteY13" fmla="*/ 299244 h 523875"/>
                          <a:gd name="connsiteX14" fmla="*/ 337344 w 1026319"/>
                          <a:gd name="connsiteY14" fmla="*/ 263525 h 523875"/>
                          <a:gd name="connsiteX15" fmla="*/ 299244 w 1026319"/>
                          <a:gd name="connsiteY15" fmla="*/ 69850 h 523875"/>
                          <a:gd name="connsiteX16" fmla="*/ 137319 w 1026319"/>
                          <a:gd name="connsiteY16" fmla="*/ 139700 h 523875"/>
                          <a:gd name="connsiteX17" fmla="*/ 143669 w 1026319"/>
                          <a:gd name="connsiteY17" fmla="*/ 250825 h 523875"/>
                          <a:gd name="connsiteX18" fmla="*/ 115094 w 1026319"/>
                          <a:gd name="connsiteY18" fmla="*/ 234950 h 523875"/>
                          <a:gd name="connsiteX19" fmla="*/ 115094 w 1026319"/>
                          <a:gd name="connsiteY19" fmla="*/ 266700 h 523875"/>
                          <a:gd name="connsiteX20" fmla="*/ 156369 w 1026319"/>
                          <a:gd name="connsiteY20" fmla="*/ 295275 h 523875"/>
                          <a:gd name="connsiteX21" fmla="*/ 156369 w 1026319"/>
                          <a:gd name="connsiteY21" fmla="*/ 333375 h 523875"/>
                          <a:gd name="connsiteX22" fmla="*/ 61119 w 1026319"/>
                          <a:gd name="connsiteY22" fmla="*/ 330200 h 523875"/>
                          <a:gd name="connsiteX23" fmla="*/ 46037 w 1026319"/>
                          <a:gd name="connsiteY23" fmla="*/ 238125 h 523875"/>
                          <a:gd name="connsiteX24" fmla="*/ 0 w 1026319"/>
                          <a:gd name="connsiteY24" fmla="*/ 224631 h 523875"/>
                          <a:gd name="connsiteX0" fmla="*/ 0 w 1026319"/>
                          <a:gd name="connsiteY0" fmla="*/ 224631 h 434975"/>
                          <a:gd name="connsiteX1" fmla="*/ 794 w 1026319"/>
                          <a:gd name="connsiteY1" fmla="*/ 390525 h 434975"/>
                          <a:gd name="connsiteX2" fmla="*/ 235744 w 1026319"/>
                          <a:gd name="connsiteY2" fmla="*/ 384175 h 434975"/>
                          <a:gd name="connsiteX3" fmla="*/ 232569 w 1026319"/>
                          <a:gd name="connsiteY3" fmla="*/ 434975 h 434975"/>
                          <a:gd name="connsiteX4" fmla="*/ 1026319 w 1026319"/>
                          <a:gd name="connsiteY4" fmla="*/ 146050 h 434975"/>
                          <a:gd name="connsiteX5" fmla="*/ 848519 w 1026319"/>
                          <a:gd name="connsiteY5" fmla="*/ 0 h 434975"/>
                          <a:gd name="connsiteX6" fmla="*/ 819944 w 1026319"/>
                          <a:gd name="connsiteY6" fmla="*/ 19050 h 434975"/>
                          <a:gd name="connsiteX7" fmla="*/ 785019 w 1026319"/>
                          <a:gd name="connsiteY7" fmla="*/ 34925 h 434975"/>
                          <a:gd name="connsiteX8" fmla="*/ 740569 w 1026319"/>
                          <a:gd name="connsiteY8" fmla="*/ 60325 h 434975"/>
                          <a:gd name="connsiteX9" fmla="*/ 702469 w 1026319"/>
                          <a:gd name="connsiteY9" fmla="*/ 69850 h 434975"/>
                          <a:gd name="connsiteX10" fmla="*/ 686594 w 1026319"/>
                          <a:gd name="connsiteY10" fmla="*/ 76200 h 434975"/>
                          <a:gd name="connsiteX11" fmla="*/ 419894 w 1026319"/>
                          <a:gd name="connsiteY11" fmla="*/ 63500 h 434975"/>
                          <a:gd name="connsiteX12" fmla="*/ 396081 w 1026319"/>
                          <a:gd name="connsiteY12" fmla="*/ 299244 h 434975"/>
                          <a:gd name="connsiteX13" fmla="*/ 337344 w 1026319"/>
                          <a:gd name="connsiteY13" fmla="*/ 263525 h 434975"/>
                          <a:gd name="connsiteX14" fmla="*/ 299244 w 1026319"/>
                          <a:gd name="connsiteY14" fmla="*/ 69850 h 434975"/>
                          <a:gd name="connsiteX15" fmla="*/ 137319 w 1026319"/>
                          <a:gd name="connsiteY15" fmla="*/ 139700 h 434975"/>
                          <a:gd name="connsiteX16" fmla="*/ 143669 w 1026319"/>
                          <a:gd name="connsiteY16" fmla="*/ 250825 h 434975"/>
                          <a:gd name="connsiteX17" fmla="*/ 115094 w 1026319"/>
                          <a:gd name="connsiteY17" fmla="*/ 234950 h 434975"/>
                          <a:gd name="connsiteX18" fmla="*/ 115094 w 1026319"/>
                          <a:gd name="connsiteY18" fmla="*/ 266700 h 434975"/>
                          <a:gd name="connsiteX19" fmla="*/ 156369 w 1026319"/>
                          <a:gd name="connsiteY19" fmla="*/ 295275 h 434975"/>
                          <a:gd name="connsiteX20" fmla="*/ 156369 w 1026319"/>
                          <a:gd name="connsiteY20" fmla="*/ 333375 h 434975"/>
                          <a:gd name="connsiteX21" fmla="*/ 61119 w 1026319"/>
                          <a:gd name="connsiteY21" fmla="*/ 330200 h 434975"/>
                          <a:gd name="connsiteX22" fmla="*/ 46037 w 1026319"/>
                          <a:gd name="connsiteY22" fmla="*/ 238125 h 434975"/>
                          <a:gd name="connsiteX23" fmla="*/ 0 w 1026319"/>
                          <a:gd name="connsiteY23" fmla="*/ 224631 h 434975"/>
                          <a:gd name="connsiteX0" fmla="*/ 0 w 848519"/>
                          <a:gd name="connsiteY0" fmla="*/ 224631 h 462756"/>
                          <a:gd name="connsiteX1" fmla="*/ 794 w 848519"/>
                          <a:gd name="connsiteY1" fmla="*/ 390525 h 462756"/>
                          <a:gd name="connsiteX2" fmla="*/ 235744 w 848519"/>
                          <a:gd name="connsiteY2" fmla="*/ 384175 h 462756"/>
                          <a:gd name="connsiteX3" fmla="*/ 232569 w 848519"/>
                          <a:gd name="connsiteY3" fmla="*/ 434975 h 462756"/>
                          <a:gd name="connsiteX4" fmla="*/ 378619 w 848519"/>
                          <a:gd name="connsiteY4" fmla="*/ 462756 h 462756"/>
                          <a:gd name="connsiteX5" fmla="*/ 848519 w 848519"/>
                          <a:gd name="connsiteY5" fmla="*/ 0 h 462756"/>
                          <a:gd name="connsiteX6" fmla="*/ 819944 w 848519"/>
                          <a:gd name="connsiteY6" fmla="*/ 19050 h 462756"/>
                          <a:gd name="connsiteX7" fmla="*/ 785019 w 848519"/>
                          <a:gd name="connsiteY7" fmla="*/ 34925 h 462756"/>
                          <a:gd name="connsiteX8" fmla="*/ 740569 w 848519"/>
                          <a:gd name="connsiteY8" fmla="*/ 60325 h 462756"/>
                          <a:gd name="connsiteX9" fmla="*/ 702469 w 848519"/>
                          <a:gd name="connsiteY9" fmla="*/ 69850 h 462756"/>
                          <a:gd name="connsiteX10" fmla="*/ 686594 w 848519"/>
                          <a:gd name="connsiteY10" fmla="*/ 76200 h 462756"/>
                          <a:gd name="connsiteX11" fmla="*/ 419894 w 848519"/>
                          <a:gd name="connsiteY11" fmla="*/ 63500 h 462756"/>
                          <a:gd name="connsiteX12" fmla="*/ 396081 w 848519"/>
                          <a:gd name="connsiteY12" fmla="*/ 299244 h 462756"/>
                          <a:gd name="connsiteX13" fmla="*/ 337344 w 848519"/>
                          <a:gd name="connsiteY13" fmla="*/ 263525 h 462756"/>
                          <a:gd name="connsiteX14" fmla="*/ 299244 w 848519"/>
                          <a:gd name="connsiteY14" fmla="*/ 69850 h 462756"/>
                          <a:gd name="connsiteX15" fmla="*/ 137319 w 848519"/>
                          <a:gd name="connsiteY15" fmla="*/ 139700 h 462756"/>
                          <a:gd name="connsiteX16" fmla="*/ 143669 w 848519"/>
                          <a:gd name="connsiteY16" fmla="*/ 250825 h 462756"/>
                          <a:gd name="connsiteX17" fmla="*/ 115094 w 848519"/>
                          <a:gd name="connsiteY17" fmla="*/ 234950 h 462756"/>
                          <a:gd name="connsiteX18" fmla="*/ 115094 w 848519"/>
                          <a:gd name="connsiteY18" fmla="*/ 266700 h 462756"/>
                          <a:gd name="connsiteX19" fmla="*/ 156369 w 848519"/>
                          <a:gd name="connsiteY19" fmla="*/ 295275 h 462756"/>
                          <a:gd name="connsiteX20" fmla="*/ 156369 w 848519"/>
                          <a:gd name="connsiteY20" fmla="*/ 333375 h 462756"/>
                          <a:gd name="connsiteX21" fmla="*/ 61119 w 848519"/>
                          <a:gd name="connsiteY21" fmla="*/ 330200 h 462756"/>
                          <a:gd name="connsiteX22" fmla="*/ 46037 w 848519"/>
                          <a:gd name="connsiteY22" fmla="*/ 238125 h 462756"/>
                          <a:gd name="connsiteX23" fmla="*/ 0 w 848519"/>
                          <a:gd name="connsiteY23" fmla="*/ 224631 h 462756"/>
                          <a:gd name="connsiteX0" fmla="*/ 0 w 819944"/>
                          <a:gd name="connsiteY0" fmla="*/ 205581 h 443706"/>
                          <a:gd name="connsiteX1" fmla="*/ 794 w 819944"/>
                          <a:gd name="connsiteY1" fmla="*/ 371475 h 443706"/>
                          <a:gd name="connsiteX2" fmla="*/ 235744 w 819944"/>
                          <a:gd name="connsiteY2" fmla="*/ 365125 h 443706"/>
                          <a:gd name="connsiteX3" fmla="*/ 232569 w 819944"/>
                          <a:gd name="connsiteY3" fmla="*/ 415925 h 443706"/>
                          <a:gd name="connsiteX4" fmla="*/ 378619 w 819944"/>
                          <a:gd name="connsiteY4" fmla="*/ 443706 h 443706"/>
                          <a:gd name="connsiteX5" fmla="*/ 819944 w 819944"/>
                          <a:gd name="connsiteY5" fmla="*/ 0 h 443706"/>
                          <a:gd name="connsiteX6" fmla="*/ 785019 w 819944"/>
                          <a:gd name="connsiteY6" fmla="*/ 15875 h 443706"/>
                          <a:gd name="connsiteX7" fmla="*/ 740569 w 819944"/>
                          <a:gd name="connsiteY7" fmla="*/ 41275 h 443706"/>
                          <a:gd name="connsiteX8" fmla="*/ 702469 w 819944"/>
                          <a:gd name="connsiteY8" fmla="*/ 50800 h 443706"/>
                          <a:gd name="connsiteX9" fmla="*/ 686594 w 819944"/>
                          <a:gd name="connsiteY9" fmla="*/ 57150 h 443706"/>
                          <a:gd name="connsiteX10" fmla="*/ 419894 w 819944"/>
                          <a:gd name="connsiteY10" fmla="*/ 44450 h 443706"/>
                          <a:gd name="connsiteX11" fmla="*/ 396081 w 819944"/>
                          <a:gd name="connsiteY11" fmla="*/ 280194 h 443706"/>
                          <a:gd name="connsiteX12" fmla="*/ 337344 w 819944"/>
                          <a:gd name="connsiteY12" fmla="*/ 244475 h 443706"/>
                          <a:gd name="connsiteX13" fmla="*/ 299244 w 819944"/>
                          <a:gd name="connsiteY13" fmla="*/ 50800 h 443706"/>
                          <a:gd name="connsiteX14" fmla="*/ 137319 w 819944"/>
                          <a:gd name="connsiteY14" fmla="*/ 120650 h 443706"/>
                          <a:gd name="connsiteX15" fmla="*/ 143669 w 819944"/>
                          <a:gd name="connsiteY15" fmla="*/ 231775 h 443706"/>
                          <a:gd name="connsiteX16" fmla="*/ 115094 w 819944"/>
                          <a:gd name="connsiteY16" fmla="*/ 215900 h 443706"/>
                          <a:gd name="connsiteX17" fmla="*/ 115094 w 819944"/>
                          <a:gd name="connsiteY17" fmla="*/ 247650 h 443706"/>
                          <a:gd name="connsiteX18" fmla="*/ 156369 w 819944"/>
                          <a:gd name="connsiteY18" fmla="*/ 276225 h 443706"/>
                          <a:gd name="connsiteX19" fmla="*/ 156369 w 819944"/>
                          <a:gd name="connsiteY19" fmla="*/ 314325 h 443706"/>
                          <a:gd name="connsiteX20" fmla="*/ 61119 w 819944"/>
                          <a:gd name="connsiteY20" fmla="*/ 311150 h 443706"/>
                          <a:gd name="connsiteX21" fmla="*/ 46037 w 819944"/>
                          <a:gd name="connsiteY21" fmla="*/ 219075 h 443706"/>
                          <a:gd name="connsiteX22" fmla="*/ 0 w 819944"/>
                          <a:gd name="connsiteY22" fmla="*/ 205581 h 443706"/>
                          <a:gd name="connsiteX0" fmla="*/ 0 w 785019"/>
                          <a:gd name="connsiteY0" fmla="*/ 189706 h 427831"/>
                          <a:gd name="connsiteX1" fmla="*/ 794 w 785019"/>
                          <a:gd name="connsiteY1" fmla="*/ 355600 h 427831"/>
                          <a:gd name="connsiteX2" fmla="*/ 235744 w 785019"/>
                          <a:gd name="connsiteY2" fmla="*/ 349250 h 427831"/>
                          <a:gd name="connsiteX3" fmla="*/ 232569 w 785019"/>
                          <a:gd name="connsiteY3" fmla="*/ 400050 h 427831"/>
                          <a:gd name="connsiteX4" fmla="*/ 378619 w 785019"/>
                          <a:gd name="connsiteY4" fmla="*/ 427831 h 427831"/>
                          <a:gd name="connsiteX5" fmla="*/ 785019 w 785019"/>
                          <a:gd name="connsiteY5" fmla="*/ 0 h 427831"/>
                          <a:gd name="connsiteX6" fmla="*/ 740569 w 785019"/>
                          <a:gd name="connsiteY6" fmla="*/ 25400 h 427831"/>
                          <a:gd name="connsiteX7" fmla="*/ 702469 w 785019"/>
                          <a:gd name="connsiteY7" fmla="*/ 34925 h 427831"/>
                          <a:gd name="connsiteX8" fmla="*/ 686594 w 785019"/>
                          <a:gd name="connsiteY8" fmla="*/ 41275 h 427831"/>
                          <a:gd name="connsiteX9" fmla="*/ 419894 w 785019"/>
                          <a:gd name="connsiteY9" fmla="*/ 28575 h 427831"/>
                          <a:gd name="connsiteX10" fmla="*/ 396081 w 785019"/>
                          <a:gd name="connsiteY10" fmla="*/ 264319 h 427831"/>
                          <a:gd name="connsiteX11" fmla="*/ 337344 w 785019"/>
                          <a:gd name="connsiteY11" fmla="*/ 228600 h 427831"/>
                          <a:gd name="connsiteX12" fmla="*/ 299244 w 785019"/>
                          <a:gd name="connsiteY12" fmla="*/ 34925 h 427831"/>
                          <a:gd name="connsiteX13" fmla="*/ 137319 w 785019"/>
                          <a:gd name="connsiteY13" fmla="*/ 104775 h 427831"/>
                          <a:gd name="connsiteX14" fmla="*/ 143669 w 785019"/>
                          <a:gd name="connsiteY14" fmla="*/ 215900 h 427831"/>
                          <a:gd name="connsiteX15" fmla="*/ 115094 w 785019"/>
                          <a:gd name="connsiteY15" fmla="*/ 200025 h 427831"/>
                          <a:gd name="connsiteX16" fmla="*/ 115094 w 785019"/>
                          <a:gd name="connsiteY16" fmla="*/ 231775 h 427831"/>
                          <a:gd name="connsiteX17" fmla="*/ 156369 w 785019"/>
                          <a:gd name="connsiteY17" fmla="*/ 260350 h 427831"/>
                          <a:gd name="connsiteX18" fmla="*/ 156369 w 785019"/>
                          <a:gd name="connsiteY18" fmla="*/ 298450 h 427831"/>
                          <a:gd name="connsiteX19" fmla="*/ 61119 w 785019"/>
                          <a:gd name="connsiteY19" fmla="*/ 295275 h 427831"/>
                          <a:gd name="connsiteX20" fmla="*/ 46037 w 785019"/>
                          <a:gd name="connsiteY20" fmla="*/ 203200 h 427831"/>
                          <a:gd name="connsiteX21" fmla="*/ 0 w 785019"/>
                          <a:gd name="connsiteY21" fmla="*/ 189706 h 427831"/>
                          <a:gd name="connsiteX0" fmla="*/ 740569 w 876459"/>
                          <a:gd name="connsiteY0" fmla="*/ 0 h 402431"/>
                          <a:gd name="connsiteX1" fmla="*/ 702469 w 876459"/>
                          <a:gd name="connsiteY1" fmla="*/ 9525 h 402431"/>
                          <a:gd name="connsiteX2" fmla="*/ 686594 w 876459"/>
                          <a:gd name="connsiteY2" fmla="*/ 15875 h 402431"/>
                          <a:gd name="connsiteX3" fmla="*/ 419894 w 876459"/>
                          <a:gd name="connsiteY3" fmla="*/ 3175 h 402431"/>
                          <a:gd name="connsiteX4" fmla="*/ 396081 w 876459"/>
                          <a:gd name="connsiteY4" fmla="*/ 238919 h 402431"/>
                          <a:gd name="connsiteX5" fmla="*/ 337344 w 876459"/>
                          <a:gd name="connsiteY5" fmla="*/ 203200 h 402431"/>
                          <a:gd name="connsiteX6" fmla="*/ 299244 w 876459"/>
                          <a:gd name="connsiteY6" fmla="*/ 9525 h 402431"/>
                          <a:gd name="connsiteX7" fmla="*/ 137319 w 876459"/>
                          <a:gd name="connsiteY7" fmla="*/ 79375 h 402431"/>
                          <a:gd name="connsiteX8" fmla="*/ 143669 w 876459"/>
                          <a:gd name="connsiteY8" fmla="*/ 190500 h 402431"/>
                          <a:gd name="connsiteX9" fmla="*/ 115094 w 876459"/>
                          <a:gd name="connsiteY9" fmla="*/ 174625 h 402431"/>
                          <a:gd name="connsiteX10" fmla="*/ 115094 w 876459"/>
                          <a:gd name="connsiteY10" fmla="*/ 206375 h 402431"/>
                          <a:gd name="connsiteX11" fmla="*/ 156369 w 876459"/>
                          <a:gd name="connsiteY11" fmla="*/ 234950 h 402431"/>
                          <a:gd name="connsiteX12" fmla="*/ 156369 w 876459"/>
                          <a:gd name="connsiteY12" fmla="*/ 273050 h 402431"/>
                          <a:gd name="connsiteX13" fmla="*/ 61119 w 876459"/>
                          <a:gd name="connsiteY13" fmla="*/ 269875 h 402431"/>
                          <a:gd name="connsiteX14" fmla="*/ 46037 w 876459"/>
                          <a:gd name="connsiteY14" fmla="*/ 177800 h 402431"/>
                          <a:gd name="connsiteX15" fmla="*/ 0 w 876459"/>
                          <a:gd name="connsiteY15" fmla="*/ 164306 h 402431"/>
                          <a:gd name="connsiteX16" fmla="*/ 794 w 876459"/>
                          <a:gd name="connsiteY16" fmla="*/ 330200 h 402431"/>
                          <a:gd name="connsiteX17" fmla="*/ 235744 w 876459"/>
                          <a:gd name="connsiteY17" fmla="*/ 323850 h 402431"/>
                          <a:gd name="connsiteX18" fmla="*/ 232569 w 876459"/>
                          <a:gd name="connsiteY18" fmla="*/ 374650 h 402431"/>
                          <a:gd name="connsiteX19" fmla="*/ 378619 w 876459"/>
                          <a:gd name="connsiteY19" fmla="*/ 402431 h 402431"/>
                          <a:gd name="connsiteX20" fmla="*/ 876459 w 876459"/>
                          <a:gd name="connsiteY20" fmla="*/ 66040 h 402431"/>
                          <a:gd name="connsiteX0" fmla="*/ 740569 w 743109"/>
                          <a:gd name="connsiteY0" fmla="*/ 635 h 403066"/>
                          <a:gd name="connsiteX1" fmla="*/ 702469 w 743109"/>
                          <a:gd name="connsiteY1" fmla="*/ 10160 h 403066"/>
                          <a:gd name="connsiteX2" fmla="*/ 686594 w 743109"/>
                          <a:gd name="connsiteY2" fmla="*/ 16510 h 403066"/>
                          <a:gd name="connsiteX3" fmla="*/ 419894 w 743109"/>
                          <a:gd name="connsiteY3" fmla="*/ 3810 h 403066"/>
                          <a:gd name="connsiteX4" fmla="*/ 396081 w 743109"/>
                          <a:gd name="connsiteY4" fmla="*/ 239554 h 403066"/>
                          <a:gd name="connsiteX5" fmla="*/ 337344 w 743109"/>
                          <a:gd name="connsiteY5" fmla="*/ 203835 h 403066"/>
                          <a:gd name="connsiteX6" fmla="*/ 299244 w 743109"/>
                          <a:gd name="connsiteY6" fmla="*/ 10160 h 403066"/>
                          <a:gd name="connsiteX7" fmla="*/ 137319 w 743109"/>
                          <a:gd name="connsiteY7" fmla="*/ 80010 h 403066"/>
                          <a:gd name="connsiteX8" fmla="*/ 143669 w 743109"/>
                          <a:gd name="connsiteY8" fmla="*/ 191135 h 403066"/>
                          <a:gd name="connsiteX9" fmla="*/ 115094 w 743109"/>
                          <a:gd name="connsiteY9" fmla="*/ 175260 h 403066"/>
                          <a:gd name="connsiteX10" fmla="*/ 115094 w 743109"/>
                          <a:gd name="connsiteY10" fmla="*/ 207010 h 403066"/>
                          <a:gd name="connsiteX11" fmla="*/ 156369 w 743109"/>
                          <a:gd name="connsiteY11" fmla="*/ 235585 h 403066"/>
                          <a:gd name="connsiteX12" fmla="*/ 156369 w 743109"/>
                          <a:gd name="connsiteY12" fmla="*/ 273685 h 403066"/>
                          <a:gd name="connsiteX13" fmla="*/ 61119 w 743109"/>
                          <a:gd name="connsiteY13" fmla="*/ 270510 h 403066"/>
                          <a:gd name="connsiteX14" fmla="*/ 46037 w 743109"/>
                          <a:gd name="connsiteY14" fmla="*/ 178435 h 403066"/>
                          <a:gd name="connsiteX15" fmla="*/ 0 w 743109"/>
                          <a:gd name="connsiteY15" fmla="*/ 164941 h 403066"/>
                          <a:gd name="connsiteX16" fmla="*/ 794 w 743109"/>
                          <a:gd name="connsiteY16" fmla="*/ 330835 h 403066"/>
                          <a:gd name="connsiteX17" fmla="*/ 235744 w 743109"/>
                          <a:gd name="connsiteY17" fmla="*/ 324485 h 403066"/>
                          <a:gd name="connsiteX18" fmla="*/ 232569 w 743109"/>
                          <a:gd name="connsiteY18" fmla="*/ 375285 h 403066"/>
                          <a:gd name="connsiteX19" fmla="*/ 378619 w 743109"/>
                          <a:gd name="connsiteY19" fmla="*/ 403066 h 403066"/>
                          <a:gd name="connsiteX20" fmla="*/ 743109 w 743109"/>
                          <a:gd name="connsiteY20" fmla="*/ 0 h 403066"/>
                          <a:gd name="connsiteX0" fmla="*/ 740569 w 743109"/>
                          <a:gd name="connsiteY0" fmla="*/ 635 h 403066"/>
                          <a:gd name="connsiteX1" fmla="*/ 702469 w 743109"/>
                          <a:gd name="connsiteY1" fmla="*/ 10160 h 403066"/>
                          <a:gd name="connsiteX2" fmla="*/ 686594 w 743109"/>
                          <a:gd name="connsiteY2" fmla="*/ 16510 h 403066"/>
                          <a:gd name="connsiteX3" fmla="*/ 419894 w 743109"/>
                          <a:gd name="connsiteY3" fmla="*/ 3810 h 403066"/>
                          <a:gd name="connsiteX4" fmla="*/ 396081 w 743109"/>
                          <a:gd name="connsiteY4" fmla="*/ 239554 h 403066"/>
                          <a:gd name="connsiteX5" fmla="*/ 337344 w 743109"/>
                          <a:gd name="connsiteY5" fmla="*/ 203835 h 403066"/>
                          <a:gd name="connsiteX6" fmla="*/ 299244 w 743109"/>
                          <a:gd name="connsiteY6" fmla="*/ 10160 h 403066"/>
                          <a:gd name="connsiteX7" fmla="*/ 137319 w 743109"/>
                          <a:gd name="connsiteY7" fmla="*/ 80010 h 403066"/>
                          <a:gd name="connsiteX8" fmla="*/ 143669 w 743109"/>
                          <a:gd name="connsiteY8" fmla="*/ 191135 h 403066"/>
                          <a:gd name="connsiteX9" fmla="*/ 115094 w 743109"/>
                          <a:gd name="connsiteY9" fmla="*/ 175260 h 403066"/>
                          <a:gd name="connsiteX10" fmla="*/ 115094 w 743109"/>
                          <a:gd name="connsiteY10" fmla="*/ 207010 h 403066"/>
                          <a:gd name="connsiteX11" fmla="*/ 156369 w 743109"/>
                          <a:gd name="connsiteY11" fmla="*/ 235585 h 403066"/>
                          <a:gd name="connsiteX12" fmla="*/ 156369 w 743109"/>
                          <a:gd name="connsiteY12" fmla="*/ 273685 h 403066"/>
                          <a:gd name="connsiteX13" fmla="*/ 61119 w 743109"/>
                          <a:gd name="connsiteY13" fmla="*/ 270510 h 403066"/>
                          <a:gd name="connsiteX14" fmla="*/ 46037 w 743109"/>
                          <a:gd name="connsiteY14" fmla="*/ 178435 h 403066"/>
                          <a:gd name="connsiteX15" fmla="*/ 0 w 743109"/>
                          <a:gd name="connsiteY15" fmla="*/ 164941 h 403066"/>
                          <a:gd name="connsiteX16" fmla="*/ 794 w 743109"/>
                          <a:gd name="connsiteY16" fmla="*/ 330835 h 403066"/>
                          <a:gd name="connsiteX17" fmla="*/ 235744 w 743109"/>
                          <a:gd name="connsiteY17" fmla="*/ 324485 h 403066"/>
                          <a:gd name="connsiteX18" fmla="*/ 232569 w 743109"/>
                          <a:gd name="connsiteY18" fmla="*/ 375285 h 403066"/>
                          <a:gd name="connsiteX19" fmla="*/ 378619 w 743109"/>
                          <a:gd name="connsiteY19" fmla="*/ 403066 h 403066"/>
                          <a:gd name="connsiteX20" fmla="*/ 743109 w 743109"/>
                          <a:gd name="connsiteY20" fmla="*/ 0 h 403066"/>
                          <a:gd name="connsiteX21" fmla="*/ 740569 w 743109"/>
                          <a:gd name="connsiteY21" fmla="*/ 635 h 403066"/>
                          <a:gd name="connsiteX0" fmla="*/ 743109 w 743109"/>
                          <a:gd name="connsiteY0" fmla="*/ 0 h 403066"/>
                          <a:gd name="connsiteX1" fmla="*/ 702469 w 743109"/>
                          <a:gd name="connsiteY1" fmla="*/ 10160 h 403066"/>
                          <a:gd name="connsiteX2" fmla="*/ 686594 w 743109"/>
                          <a:gd name="connsiteY2" fmla="*/ 16510 h 403066"/>
                          <a:gd name="connsiteX3" fmla="*/ 419894 w 743109"/>
                          <a:gd name="connsiteY3" fmla="*/ 3810 h 403066"/>
                          <a:gd name="connsiteX4" fmla="*/ 396081 w 743109"/>
                          <a:gd name="connsiteY4" fmla="*/ 239554 h 403066"/>
                          <a:gd name="connsiteX5" fmla="*/ 337344 w 743109"/>
                          <a:gd name="connsiteY5" fmla="*/ 203835 h 403066"/>
                          <a:gd name="connsiteX6" fmla="*/ 299244 w 743109"/>
                          <a:gd name="connsiteY6" fmla="*/ 10160 h 403066"/>
                          <a:gd name="connsiteX7" fmla="*/ 137319 w 743109"/>
                          <a:gd name="connsiteY7" fmla="*/ 80010 h 403066"/>
                          <a:gd name="connsiteX8" fmla="*/ 143669 w 743109"/>
                          <a:gd name="connsiteY8" fmla="*/ 191135 h 403066"/>
                          <a:gd name="connsiteX9" fmla="*/ 115094 w 743109"/>
                          <a:gd name="connsiteY9" fmla="*/ 175260 h 403066"/>
                          <a:gd name="connsiteX10" fmla="*/ 115094 w 743109"/>
                          <a:gd name="connsiteY10" fmla="*/ 207010 h 403066"/>
                          <a:gd name="connsiteX11" fmla="*/ 156369 w 743109"/>
                          <a:gd name="connsiteY11" fmla="*/ 235585 h 403066"/>
                          <a:gd name="connsiteX12" fmla="*/ 156369 w 743109"/>
                          <a:gd name="connsiteY12" fmla="*/ 273685 h 403066"/>
                          <a:gd name="connsiteX13" fmla="*/ 61119 w 743109"/>
                          <a:gd name="connsiteY13" fmla="*/ 270510 h 403066"/>
                          <a:gd name="connsiteX14" fmla="*/ 46037 w 743109"/>
                          <a:gd name="connsiteY14" fmla="*/ 178435 h 403066"/>
                          <a:gd name="connsiteX15" fmla="*/ 0 w 743109"/>
                          <a:gd name="connsiteY15" fmla="*/ 164941 h 403066"/>
                          <a:gd name="connsiteX16" fmla="*/ 794 w 743109"/>
                          <a:gd name="connsiteY16" fmla="*/ 330835 h 403066"/>
                          <a:gd name="connsiteX17" fmla="*/ 235744 w 743109"/>
                          <a:gd name="connsiteY17" fmla="*/ 324485 h 403066"/>
                          <a:gd name="connsiteX18" fmla="*/ 232569 w 743109"/>
                          <a:gd name="connsiteY18" fmla="*/ 375285 h 403066"/>
                          <a:gd name="connsiteX19" fmla="*/ 378619 w 743109"/>
                          <a:gd name="connsiteY19" fmla="*/ 403066 h 403066"/>
                          <a:gd name="connsiteX20" fmla="*/ 743109 w 743109"/>
                          <a:gd name="connsiteY20" fmla="*/ 0 h 403066"/>
                          <a:gd name="connsiteX0" fmla="*/ 378619 w 702469"/>
                          <a:gd name="connsiteY0" fmla="*/ 399256 h 399256"/>
                          <a:gd name="connsiteX1" fmla="*/ 702469 w 702469"/>
                          <a:gd name="connsiteY1" fmla="*/ 6350 h 399256"/>
                          <a:gd name="connsiteX2" fmla="*/ 686594 w 702469"/>
                          <a:gd name="connsiteY2" fmla="*/ 12700 h 399256"/>
                          <a:gd name="connsiteX3" fmla="*/ 419894 w 702469"/>
                          <a:gd name="connsiteY3" fmla="*/ 0 h 399256"/>
                          <a:gd name="connsiteX4" fmla="*/ 396081 w 702469"/>
                          <a:gd name="connsiteY4" fmla="*/ 235744 h 399256"/>
                          <a:gd name="connsiteX5" fmla="*/ 337344 w 702469"/>
                          <a:gd name="connsiteY5" fmla="*/ 200025 h 399256"/>
                          <a:gd name="connsiteX6" fmla="*/ 299244 w 702469"/>
                          <a:gd name="connsiteY6" fmla="*/ 6350 h 399256"/>
                          <a:gd name="connsiteX7" fmla="*/ 137319 w 702469"/>
                          <a:gd name="connsiteY7" fmla="*/ 76200 h 399256"/>
                          <a:gd name="connsiteX8" fmla="*/ 143669 w 702469"/>
                          <a:gd name="connsiteY8" fmla="*/ 187325 h 399256"/>
                          <a:gd name="connsiteX9" fmla="*/ 115094 w 702469"/>
                          <a:gd name="connsiteY9" fmla="*/ 171450 h 399256"/>
                          <a:gd name="connsiteX10" fmla="*/ 115094 w 702469"/>
                          <a:gd name="connsiteY10" fmla="*/ 203200 h 399256"/>
                          <a:gd name="connsiteX11" fmla="*/ 156369 w 702469"/>
                          <a:gd name="connsiteY11" fmla="*/ 231775 h 399256"/>
                          <a:gd name="connsiteX12" fmla="*/ 156369 w 702469"/>
                          <a:gd name="connsiteY12" fmla="*/ 269875 h 399256"/>
                          <a:gd name="connsiteX13" fmla="*/ 61119 w 702469"/>
                          <a:gd name="connsiteY13" fmla="*/ 266700 h 399256"/>
                          <a:gd name="connsiteX14" fmla="*/ 46037 w 702469"/>
                          <a:gd name="connsiteY14" fmla="*/ 174625 h 399256"/>
                          <a:gd name="connsiteX15" fmla="*/ 0 w 702469"/>
                          <a:gd name="connsiteY15" fmla="*/ 161131 h 399256"/>
                          <a:gd name="connsiteX16" fmla="*/ 794 w 702469"/>
                          <a:gd name="connsiteY16" fmla="*/ 327025 h 399256"/>
                          <a:gd name="connsiteX17" fmla="*/ 235744 w 702469"/>
                          <a:gd name="connsiteY17" fmla="*/ 320675 h 399256"/>
                          <a:gd name="connsiteX18" fmla="*/ 232569 w 702469"/>
                          <a:gd name="connsiteY18" fmla="*/ 371475 h 399256"/>
                          <a:gd name="connsiteX19" fmla="*/ 378619 w 702469"/>
                          <a:gd name="connsiteY19" fmla="*/ 399256 h 399256"/>
                          <a:gd name="connsiteX0" fmla="*/ 378619 w 686594"/>
                          <a:gd name="connsiteY0" fmla="*/ 399256 h 399256"/>
                          <a:gd name="connsiteX1" fmla="*/ 686594 w 686594"/>
                          <a:gd name="connsiteY1" fmla="*/ 12700 h 399256"/>
                          <a:gd name="connsiteX2" fmla="*/ 419894 w 686594"/>
                          <a:gd name="connsiteY2" fmla="*/ 0 h 399256"/>
                          <a:gd name="connsiteX3" fmla="*/ 396081 w 686594"/>
                          <a:gd name="connsiteY3" fmla="*/ 235744 h 399256"/>
                          <a:gd name="connsiteX4" fmla="*/ 337344 w 686594"/>
                          <a:gd name="connsiteY4" fmla="*/ 200025 h 399256"/>
                          <a:gd name="connsiteX5" fmla="*/ 299244 w 686594"/>
                          <a:gd name="connsiteY5" fmla="*/ 6350 h 399256"/>
                          <a:gd name="connsiteX6" fmla="*/ 137319 w 686594"/>
                          <a:gd name="connsiteY6" fmla="*/ 76200 h 399256"/>
                          <a:gd name="connsiteX7" fmla="*/ 143669 w 686594"/>
                          <a:gd name="connsiteY7" fmla="*/ 187325 h 399256"/>
                          <a:gd name="connsiteX8" fmla="*/ 115094 w 686594"/>
                          <a:gd name="connsiteY8" fmla="*/ 171450 h 399256"/>
                          <a:gd name="connsiteX9" fmla="*/ 115094 w 686594"/>
                          <a:gd name="connsiteY9" fmla="*/ 203200 h 399256"/>
                          <a:gd name="connsiteX10" fmla="*/ 156369 w 686594"/>
                          <a:gd name="connsiteY10" fmla="*/ 231775 h 399256"/>
                          <a:gd name="connsiteX11" fmla="*/ 156369 w 686594"/>
                          <a:gd name="connsiteY11" fmla="*/ 269875 h 399256"/>
                          <a:gd name="connsiteX12" fmla="*/ 61119 w 686594"/>
                          <a:gd name="connsiteY12" fmla="*/ 266700 h 399256"/>
                          <a:gd name="connsiteX13" fmla="*/ 46037 w 686594"/>
                          <a:gd name="connsiteY13" fmla="*/ 174625 h 399256"/>
                          <a:gd name="connsiteX14" fmla="*/ 0 w 686594"/>
                          <a:gd name="connsiteY14" fmla="*/ 161131 h 399256"/>
                          <a:gd name="connsiteX15" fmla="*/ 794 w 686594"/>
                          <a:gd name="connsiteY15" fmla="*/ 327025 h 399256"/>
                          <a:gd name="connsiteX16" fmla="*/ 235744 w 686594"/>
                          <a:gd name="connsiteY16" fmla="*/ 320675 h 399256"/>
                          <a:gd name="connsiteX17" fmla="*/ 232569 w 686594"/>
                          <a:gd name="connsiteY17" fmla="*/ 371475 h 399256"/>
                          <a:gd name="connsiteX18" fmla="*/ 378619 w 686594"/>
                          <a:gd name="connsiteY18" fmla="*/ 399256 h 399256"/>
                          <a:gd name="connsiteX0" fmla="*/ 378619 w 419894"/>
                          <a:gd name="connsiteY0" fmla="*/ 399256 h 399256"/>
                          <a:gd name="connsiteX1" fmla="*/ 419894 w 419894"/>
                          <a:gd name="connsiteY1" fmla="*/ 0 h 399256"/>
                          <a:gd name="connsiteX2" fmla="*/ 396081 w 419894"/>
                          <a:gd name="connsiteY2" fmla="*/ 235744 h 399256"/>
                          <a:gd name="connsiteX3" fmla="*/ 337344 w 419894"/>
                          <a:gd name="connsiteY3" fmla="*/ 200025 h 399256"/>
                          <a:gd name="connsiteX4" fmla="*/ 299244 w 419894"/>
                          <a:gd name="connsiteY4" fmla="*/ 6350 h 399256"/>
                          <a:gd name="connsiteX5" fmla="*/ 137319 w 419894"/>
                          <a:gd name="connsiteY5" fmla="*/ 76200 h 399256"/>
                          <a:gd name="connsiteX6" fmla="*/ 143669 w 419894"/>
                          <a:gd name="connsiteY6" fmla="*/ 187325 h 399256"/>
                          <a:gd name="connsiteX7" fmla="*/ 115094 w 419894"/>
                          <a:gd name="connsiteY7" fmla="*/ 171450 h 399256"/>
                          <a:gd name="connsiteX8" fmla="*/ 115094 w 419894"/>
                          <a:gd name="connsiteY8" fmla="*/ 203200 h 399256"/>
                          <a:gd name="connsiteX9" fmla="*/ 156369 w 419894"/>
                          <a:gd name="connsiteY9" fmla="*/ 231775 h 399256"/>
                          <a:gd name="connsiteX10" fmla="*/ 156369 w 419894"/>
                          <a:gd name="connsiteY10" fmla="*/ 269875 h 399256"/>
                          <a:gd name="connsiteX11" fmla="*/ 61119 w 419894"/>
                          <a:gd name="connsiteY11" fmla="*/ 266700 h 399256"/>
                          <a:gd name="connsiteX12" fmla="*/ 46037 w 419894"/>
                          <a:gd name="connsiteY12" fmla="*/ 174625 h 399256"/>
                          <a:gd name="connsiteX13" fmla="*/ 0 w 419894"/>
                          <a:gd name="connsiteY13" fmla="*/ 161131 h 399256"/>
                          <a:gd name="connsiteX14" fmla="*/ 794 w 419894"/>
                          <a:gd name="connsiteY14" fmla="*/ 327025 h 399256"/>
                          <a:gd name="connsiteX15" fmla="*/ 235744 w 419894"/>
                          <a:gd name="connsiteY15" fmla="*/ 320675 h 399256"/>
                          <a:gd name="connsiteX16" fmla="*/ 232569 w 419894"/>
                          <a:gd name="connsiteY16" fmla="*/ 371475 h 399256"/>
                          <a:gd name="connsiteX17" fmla="*/ 378619 w 419894"/>
                          <a:gd name="connsiteY17" fmla="*/ 399256 h 399256"/>
                          <a:gd name="connsiteX0" fmla="*/ 378619 w 400767"/>
                          <a:gd name="connsiteY0" fmla="*/ 392906 h 392906"/>
                          <a:gd name="connsiteX1" fmla="*/ 396081 w 400767"/>
                          <a:gd name="connsiteY1" fmla="*/ 229394 h 392906"/>
                          <a:gd name="connsiteX2" fmla="*/ 337344 w 400767"/>
                          <a:gd name="connsiteY2" fmla="*/ 193675 h 392906"/>
                          <a:gd name="connsiteX3" fmla="*/ 299244 w 400767"/>
                          <a:gd name="connsiteY3" fmla="*/ 0 h 392906"/>
                          <a:gd name="connsiteX4" fmla="*/ 137319 w 400767"/>
                          <a:gd name="connsiteY4" fmla="*/ 69850 h 392906"/>
                          <a:gd name="connsiteX5" fmla="*/ 143669 w 400767"/>
                          <a:gd name="connsiteY5" fmla="*/ 180975 h 392906"/>
                          <a:gd name="connsiteX6" fmla="*/ 115094 w 400767"/>
                          <a:gd name="connsiteY6" fmla="*/ 165100 h 392906"/>
                          <a:gd name="connsiteX7" fmla="*/ 115094 w 400767"/>
                          <a:gd name="connsiteY7" fmla="*/ 196850 h 392906"/>
                          <a:gd name="connsiteX8" fmla="*/ 156369 w 400767"/>
                          <a:gd name="connsiteY8" fmla="*/ 225425 h 392906"/>
                          <a:gd name="connsiteX9" fmla="*/ 156369 w 400767"/>
                          <a:gd name="connsiteY9" fmla="*/ 263525 h 392906"/>
                          <a:gd name="connsiteX10" fmla="*/ 61119 w 400767"/>
                          <a:gd name="connsiteY10" fmla="*/ 260350 h 392906"/>
                          <a:gd name="connsiteX11" fmla="*/ 46037 w 400767"/>
                          <a:gd name="connsiteY11" fmla="*/ 168275 h 392906"/>
                          <a:gd name="connsiteX12" fmla="*/ 0 w 400767"/>
                          <a:gd name="connsiteY12" fmla="*/ 154781 h 392906"/>
                          <a:gd name="connsiteX13" fmla="*/ 794 w 400767"/>
                          <a:gd name="connsiteY13" fmla="*/ 320675 h 392906"/>
                          <a:gd name="connsiteX14" fmla="*/ 235744 w 400767"/>
                          <a:gd name="connsiteY14" fmla="*/ 314325 h 392906"/>
                          <a:gd name="connsiteX15" fmla="*/ 232569 w 400767"/>
                          <a:gd name="connsiteY15" fmla="*/ 365125 h 392906"/>
                          <a:gd name="connsiteX16" fmla="*/ 378619 w 400767"/>
                          <a:gd name="connsiteY16" fmla="*/ 392906 h 392906"/>
                          <a:gd name="connsiteX0" fmla="*/ 378619 w 397745"/>
                          <a:gd name="connsiteY0" fmla="*/ 392906 h 392906"/>
                          <a:gd name="connsiteX1" fmla="*/ 396081 w 397745"/>
                          <a:gd name="connsiteY1" fmla="*/ 229394 h 392906"/>
                          <a:gd name="connsiteX2" fmla="*/ 337344 w 397745"/>
                          <a:gd name="connsiteY2" fmla="*/ 193675 h 392906"/>
                          <a:gd name="connsiteX3" fmla="*/ 299244 w 397745"/>
                          <a:gd name="connsiteY3" fmla="*/ 0 h 392906"/>
                          <a:gd name="connsiteX4" fmla="*/ 137319 w 397745"/>
                          <a:gd name="connsiteY4" fmla="*/ 69850 h 392906"/>
                          <a:gd name="connsiteX5" fmla="*/ 143669 w 397745"/>
                          <a:gd name="connsiteY5" fmla="*/ 180975 h 392906"/>
                          <a:gd name="connsiteX6" fmla="*/ 115094 w 397745"/>
                          <a:gd name="connsiteY6" fmla="*/ 165100 h 392906"/>
                          <a:gd name="connsiteX7" fmla="*/ 115094 w 397745"/>
                          <a:gd name="connsiteY7" fmla="*/ 196850 h 392906"/>
                          <a:gd name="connsiteX8" fmla="*/ 156369 w 397745"/>
                          <a:gd name="connsiteY8" fmla="*/ 225425 h 392906"/>
                          <a:gd name="connsiteX9" fmla="*/ 156369 w 397745"/>
                          <a:gd name="connsiteY9" fmla="*/ 263525 h 392906"/>
                          <a:gd name="connsiteX10" fmla="*/ 61119 w 397745"/>
                          <a:gd name="connsiteY10" fmla="*/ 260350 h 392906"/>
                          <a:gd name="connsiteX11" fmla="*/ 46037 w 397745"/>
                          <a:gd name="connsiteY11" fmla="*/ 168275 h 392906"/>
                          <a:gd name="connsiteX12" fmla="*/ 0 w 397745"/>
                          <a:gd name="connsiteY12" fmla="*/ 154781 h 392906"/>
                          <a:gd name="connsiteX13" fmla="*/ 794 w 397745"/>
                          <a:gd name="connsiteY13" fmla="*/ 320675 h 392906"/>
                          <a:gd name="connsiteX14" fmla="*/ 235744 w 397745"/>
                          <a:gd name="connsiteY14" fmla="*/ 314325 h 392906"/>
                          <a:gd name="connsiteX15" fmla="*/ 232569 w 397745"/>
                          <a:gd name="connsiteY15" fmla="*/ 365125 h 392906"/>
                          <a:gd name="connsiteX16" fmla="*/ 378619 w 397745"/>
                          <a:gd name="connsiteY16" fmla="*/ 392906 h 392906"/>
                          <a:gd name="connsiteX0" fmla="*/ 378619 w 396081"/>
                          <a:gd name="connsiteY0" fmla="*/ 392906 h 392906"/>
                          <a:gd name="connsiteX1" fmla="*/ 396081 w 396081"/>
                          <a:gd name="connsiteY1" fmla="*/ 229394 h 392906"/>
                          <a:gd name="connsiteX2" fmla="*/ 337344 w 396081"/>
                          <a:gd name="connsiteY2" fmla="*/ 193675 h 392906"/>
                          <a:gd name="connsiteX3" fmla="*/ 299244 w 396081"/>
                          <a:gd name="connsiteY3" fmla="*/ 0 h 392906"/>
                          <a:gd name="connsiteX4" fmla="*/ 137319 w 396081"/>
                          <a:gd name="connsiteY4" fmla="*/ 69850 h 392906"/>
                          <a:gd name="connsiteX5" fmla="*/ 143669 w 396081"/>
                          <a:gd name="connsiteY5" fmla="*/ 180975 h 392906"/>
                          <a:gd name="connsiteX6" fmla="*/ 115094 w 396081"/>
                          <a:gd name="connsiteY6" fmla="*/ 165100 h 392906"/>
                          <a:gd name="connsiteX7" fmla="*/ 115094 w 396081"/>
                          <a:gd name="connsiteY7" fmla="*/ 196850 h 392906"/>
                          <a:gd name="connsiteX8" fmla="*/ 156369 w 396081"/>
                          <a:gd name="connsiteY8" fmla="*/ 225425 h 392906"/>
                          <a:gd name="connsiteX9" fmla="*/ 156369 w 396081"/>
                          <a:gd name="connsiteY9" fmla="*/ 263525 h 392906"/>
                          <a:gd name="connsiteX10" fmla="*/ 61119 w 396081"/>
                          <a:gd name="connsiteY10" fmla="*/ 260350 h 392906"/>
                          <a:gd name="connsiteX11" fmla="*/ 46037 w 396081"/>
                          <a:gd name="connsiteY11" fmla="*/ 168275 h 392906"/>
                          <a:gd name="connsiteX12" fmla="*/ 0 w 396081"/>
                          <a:gd name="connsiteY12" fmla="*/ 154781 h 392906"/>
                          <a:gd name="connsiteX13" fmla="*/ 794 w 396081"/>
                          <a:gd name="connsiteY13" fmla="*/ 320675 h 392906"/>
                          <a:gd name="connsiteX14" fmla="*/ 235744 w 396081"/>
                          <a:gd name="connsiteY14" fmla="*/ 314325 h 392906"/>
                          <a:gd name="connsiteX15" fmla="*/ 232569 w 396081"/>
                          <a:gd name="connsiteY15" fmla="*/ 365125 h 392906"/>
                          <a:gd name="connsiteX16" fmla="*/ 378619 w 396081"/>
                          <a:gd name="connsiteY16" fmla="*/ 392906 h 392906"/>
                          <a:gd name="connsiteX0" fmla="*/ 397540 w 400400"/>
                          <a:gd name="connsiteY0" fmla="*/ 392906 h 392906"/>
                          <a:gd name="connsiteX1" fmla="*/ 396081 w 400400"/>
                          <a:gd name="connsiteY1" fmla="*/ 229394 h 392906"/>
                          <a:gd name="connsiteX2" fmla="*/ 337344 w 400400"/>
                          <a:gd name="connsiteY2" fmla="*/ 193675 h 392906"/>
                          <a:gd name="connsiteX3" fmla="*/ 299244 w 400400"/>
                          <a:gd name="connsiteY3" fmla="*/ 0 h 392906"/>
                          <a:gd name="connsiteX4" fmla="*/ 137319 w 400400"/>
                          <a:gd name="connsiteY4" fmla="*/ 69850 h 392906"/>
                          <a:gd name="connsiteX5" fmla="*/ 143669 w 400400"/>
                          <a:gd name="connsiteY5" fmla="*/ 180975 h 392906"/>
                          <a:gd name="connsiteX6" fmla="*/ 115094 w 400400"/>
                          <a:gd name="connsiteY6" fmla="*/ 165100 h 392906"/>
                          <a:gd name="connsiteX7" fmla="*/ 115094 w 400400"/>
                          <a:gd name="connsiteY7" fmla="*/ 196850 h 392906"/>
                          <a:gd name="connsiteX8" fmla="*/ 156369 w 400400"/>
                          <a:gd name="connsiteY8" fmla="*/ 225425 h 392906"/>
                          <a:gd name="connsiteX9" fmla="*/ 156369 w 400400"/>
                          <a:gd name="connsiteY9" fmla="*/ 263525 h 392906"/>
                          <a:gd name="connsiteX10" fmla="*/ 61119 w 400400"/>
                          <a:gd name="connsiteY10" fmla="*/ 260350 h 392906"/>
                          <a:gd name="connsiteX11" fmla="*/ 46037 w 400400"/>
                          <a:gd name="connsiteY11" fmla="*/ 168275 h 392906"/>
                          <a:gd name="connsiteX12" fmla="*/ 0 w 400400"/>
                          <a:gd name="connsiteY12" fmla="*/ 154781 h 392906"/>
                          <a:gd name="connsiteX13" fmla="*/ 794 w 400400"/>
                          <a:gd name="connsiteY13" fmla="*/ 320675 h 392906"/>
                          <a:gd name="connsiteX14" fmla="*/ 235744 w 400400"/>
                          <a:gd name="connsiteY14" fmla="*/ 314325 h 392906"/>
                          <a:gd name="connsiteX15" fmla="*/ 232569 w 400400"/>
                          <a:gd name="connsiteY15" fmla="*/ 365125 h 392906"/>
                          <a:gd name="connsiteX16" fmla="*/ 397540 w 400400"/>
                          <a:gd name="connsiteY16" fmla="*/ 392906 h 392906"/>
                          <a:gd name="connsiteX0" fmla="*/ 397539 w 400402"/>
                          <a:gd name="connsiteY0" fmla="*/ 392906 h 392906"/>
                          <a:gd name="connsiteX1" fmla="*/ 396081 w 400402"/>
                          <a:gd name="connsiteY1" fmla="*/ 229394 h 392906"/>
                          <a:gd name="connsiteX2" fmla="*/ 337344 w 400402"/>
                          <a:gd name="connsiteY2" fmla="*/ 193675 h 392906"/>
                          <a:gd name="connsiteX3" fmla="*/ 299244 w 400402"/>
                          <a:gd name="connsiteY3" fmla="*/ 0 h 392906"/>
                          <a:gd name="connsiteX4" fmla="*/ 137319 w 400402"/>
                          <a:gd name="connsiteY4" fmla="*/ 69850 h 392906"/>
                          <a:gd name="connsiteX5" fmla="*/ 143669 w 400402"/>
                          <a:gd name="connsiteY5" fmla="*/ 180975 h 392906"/>
                          <a:gd name="connsiteX6" fmla="*/ 115094 w 400402"/>
                          <a:gd name="connsiteY6" fmla="*/ 165100 h 392906"/>
                          <a:gd name="connsiteX7" fmla="*/ 115094 w 400402"/>
                          <a:gd name="connsiteY7" fmla="*/ 196850 h 392906"/>
                          <a:gd name="connsiteX8" fmla="*/ 156369 w 400402"/>
                          <a:gd name="connsiteY8" fmla="*/ 225425 h 392906"/>
                          <a:gd name="connsiteX9" fmla="*/ 156369 w 400402"/>
                          <a:gd name="connsiteY9" fmla="*/ 263525 h 392906"/>
                          <a:gd name="connsiteX10" fmla="*/ 61119 w 400402"/>
                          <a:gd name="connsiteY10" fmla="*/ 260350 h 392906"/>
                          <a:gd name="connsiteX11" fmla="*/ 46037 w 400402"/>
                          <a:gd name="connsiteY11" fmla="*/ 168275 h 392906"/>
                          <a:gd name="connsiteX12" fmla="*/ 0 w 400402"/>
                          <a:gd name="connsiteY12" fmla="*/ 154781 h 392906"/>
                          <a:gd name="connsiteX13" fmla="*/ 794 w 400402"/>
                          <a:gd name="connsiteY13" fmla="*/ 320675 h 392906"/>
                          <a:gd name="connsiteX14" fmla="*/ 235744 w 400402"/>
                          <a:gd name="connsiteY14" fmla="*/ 314325 h 392906"/>
                          <a:gd name="connsiteX15" fmla="*/ 232569 w 400402"/>
                          <a:gd name="connsiteY15" fmla="*/ 365125 h 392906"/>
                          <a:gd name="connsiteX16" fmla="*/ 397539 w 400402"/>
                          <a:gd name="connsiteY16" fmla="*/ 392906 h 392906"/>
                          <a:gd name="connsiteX0" fmla="*/ 401322 w 403674"/>
                          <a:gd name="connsiteY0" fmla="*/ 404387 h 404387"/>
                          <a:gd name="connsiteX1" fmla="*/ 396081 w 403674"/>
                          <a:gd name="connsiteY1" fmla="*/ 229394 h 404387"/>
                          <a:gd name="connsiteX2" fmla="*/ 337344 w 403674"/>
                          <a:gd name="connsiteY2" fmla="*/ 193675 h 404387"/>
                          <a:gd name="connsiteX3" fmla="*/ 299244 w 403674"/>
                          <a:gd name="connsiteY3" fmla="*/ 0 h 404387"/>
                          <a:gd name="connsiteX4" fmla="*/ 137319 w 403674"/>
                          <a:gd name="connsiteY4" fmla="*/ 69850 h 404387"/>
                          <a:gd name="connsiteX5" fmla="*/ 143669 w 403674"/>
                          <a:gd name="connsiteY5" fmla="*/ 180975 h 404387"/>
                          <a:gd name="connsiteX6" fmla="*/ 115094 w 403674"/>
                          <a:gd name="connsiteY6" fmla="*/ 165100 h 404387"/>
                          <a:gd name="connsiteX7" fmla="*/ 115094 w 403674"/>
                          <a:gd name="connsiteY7" fmla="*/ 196850 h 404387"/>
                          <a:gd name="connsiteX8" fmla="*/ 156369 w 403674"/>
                          <a:gd name="connsiteY8" fmla="*/ 225425 h 404387"/>
                          <a:gd name="connsiteX9" fmla="*/ 156369 w 403674"/>
                          <a:gd name="connsiteY9" fmla="*/ 263525 h 404387"/>
                          <a:gd name="connsiteX10" fmla="*/ 61119 w 403674"/>
                          <a:gd name="connsiteY10" fmla="*/ 260350 h 404387"/>
                          <a:gd name="connsiteX11" fmla="*/ 46037 w 403674"/>
                          <a:gd name="connsiteY11" fmla="*/ 168275 h 404387"/>
                          <a:gd name="connsiteX12" fmla="*/ 0 w 403674"/>
                          <a:gd name="connsiteY12" fmla="*/ 154781 h 404387"/>
                          <a:gd name="connsiteX13" fmla="*/ 794 w 403674"/>
                          <a:gd name="connsiteY13" fmla="*/ 320675 h 404387"/>
                          <a:gd name="connsiteX14" fmla="*/ 235744 w 403674"/>
                          <a:gd name="connsiteY14" fmla="*/ 314325 h 404387"/>
                          <a:gd name="connsiteX15" fmla="*/ 232569 w 403674"/>
                          <a:gd name="connsiteY15" fmla="*/ 365125 h 404387"/>
                          <a:gd name="connsiteX16" fmla="*/ 401322 w 403674"/>
                          <a:gd name="connsiteY16" fmla="*/ 404387 h 404387"/>
                          <a:gd name="connsiteX0" fmla="*/ 397536 w 400399"/>
                          <a:gd name="connsiteY0" fmla="*/ 396804 h 396804"/>
                          <a:gd name="connsiteX1" fmla="*/ 396081 w 400399"/>
                          <a:gd name="connsiteY1" fmla="*/ 229394 h 396804"/>
                          <a:gd name="connsiteX2" fmla="*/ 337344 w 400399"/>
                          <a:gd name="connsiteY2" fmla="*/ 193675 h 396804"/>
                          <a:gd name="connsiteX3" fmla="*/ 299244 w 400399"/>
                          <a:gd name="connsiteY3" fmla="*/ 0 h 396804"/>
                          <a:gd name="connsiteX4" fmla="*/ 137319 w 400399"/>
                          <a:gd name="connsiteY4" fmla="*/ 69850 h 396804"/>
                          <a:gd name="connsiteX5" fmla="*/ 143669 w 400399"/>
                          <a:gd name="connsiteY5" fmla="*/ 180975 h 396804"/>
                          <a:gd name="connsiteX6" fmla="*/ 115094 w 400399"/>
                          <a:gd name="connsiteY6" fmla="*/ 165100 h 396804"/>
                          <a:gd name="connsiteX7" fmla="*/ 115094 w 400399"/>
                          <a:gd name="connsiteY7" fmla="*/ 196850 h 396804"/>
                          <a:gd name="connsiteX8" fmla="*/ 156369 w 400399"/>
                          <a:gd name="connsiteY8" fmla="*/ 225425 h 396804"/>
                          <a:gd name="connsiteX9" fmla="*/ 156369 w 400399"/>
                          <a:gd name="connsiteY9" fmla="*/ 263525 h 396804"/>
                          <a:gd name="connsiteX10" fmla="*/ 61119 w 400399"/>
                          <a:gd name="connsiteY10" fmla="*/ 260350 h 396804"/>
                          <a:gd name="connsiteX11" fmla="*/ 46037 w 400399"/>
                          <a:gd name="connsiteY11" fmla="*/ 168275 h 396804"/>
                          <a:gd name="connsiteX12" fmla="*/ 0 w 400399"/>
                          <a:gd name="connsiteY12" fmla="*/ 154781 h 396804"/>
                          <a:gd name="connsiteX13" fmla="*/ 794 w 400399"/>
                          <a:gd name="connsiteY13" fmla="*/ 320675 h 396804"/>
                          <a:gd name="connsiteX14" fmla="*/ 235744 w 400399"/>
                          <a:gd name="connsiteY14" fmla="*/ 314325 h 396804"/>
                          <a:gd name="connsiteX15" fmla="*/ 232569 w 400399"/>
                          <a:gd name="connsiteY15" fmla="*/ 365125 h 396804"/>
                          <a:gd name="connsiteX16" fmla="*/ 397536 w 400399"/>
                          <a:gd name="connsiteY16" fmla="*/ 396804 h 396804"/>
                          <a:gd name="connsiteX0" fmla="*/ 397536 w 400397"/>
                          <a:gd name="connsiteY0" fmla="*/ 396804 h 396804"/>
                          <a:gd name="connsiteX1" fmla="*/ 396081 w 400397"/>
                          <a:gd name="connsiteY1" fmla="*/ 229394 h 396804"/>
                          <a:gd name="connsiteX2" fmla="*/ 337344 w 400397"/>
                          <a:gd name="connsiteY2" fmla="*/ 193675 h 396804"/>
                          <a:gd name="connsiteX3" fmla="*/ 299244 w 400397"/>
                          <a:gd name="connsiteY3" fmla="*/ 0 h 396804"/>
                          <a:gd name="connsiteX4" fmla="*/ 137319 w 400397"/>
                          <a:gd name="connsiteY4" fmla="*/ 69850 h 396804"/>
                          <a:gd name="connsiteX5" fmla="*/ 143669 w 400397"/>
                          <a:gd name="connsiteY5" fmla="*/ 180975 h 396804"/>
                          <a:gd name="connsiteX6" fmla="*/ 115094 w 400397"/>
                          <a:gd name="connsiteY6" fmla="*/ 165100 h 396804"/>
                          <a:gd name="connsiteX7" fmla="*/ 115094 w 400397"/>
                          <a:gd name="connsiteY7" fmla="*/ 196850 h 396804"/>
                          <a:gd name="connsiteX8" fmla="*/ 156369 w 400397"/>
                          <a:gd name="connsiteY8" fmla="*/ 225425 h 396804"/>
                          <a:gd name="connsiteX9" fmla="*/ 156369 w 400397"/>
                          <a:gd name="connsiteY9" fmla="*/ 263525 h 396804"/>
                          <a:gd name="connsiteX10" fmla="*/ 61119 w 400397"/>
                          <a:gd name="connsiteY10" fmla="*/ 260350 h 396804"/>
                          <a:gd name="connsiteX11" fmla="*/ 46037 w 400397"/>
                          <a:gd name="connsiteY11" fmla="*/ 168275 h 396804"/>
                          <a:gd name="connsiteX12" fmla="*/ 0 w 400397"/>
                          <a:gd name="connsiteY12" fmla="*/ 154781 h 396804"/>
                          <a:gd name="connsiteX13" fmla="*/ 794 w 400397"/>
                          <a:gd name="connsiteY13" fmla="*/ 320675 h 396804"/>
                          <a:gd name="connsiteX14" fmla="*/ 235744 w 400397"/>
                          <a:gd name="connsiteY14" fmla="*/ 314325 h 396804"/>
                          <a:gd name="connsiteX15" fmla="*/ 397536 w 400397"/>
                          <a:gd name="connsiteY15" fmla="*/ 396804 h 396804"/>
                          <a:gd name="connsiteX0" fmla="*/ 393757 w 397420"/>
                          <a:gd name="connsiteY0" fmla="*/ 336146 h 336146"/>
                          <a:gd name="connsiteX1" fmla="*/ 396081 w 397420"/>
                          <a:gd name="connsiteY1" fmla="*/ 229394 h 336146"/>
                          <a:gd name="connsiteX2" fmla="*/ 337344 w 397420"/>
                          <a:gd name="connsiteY2" fmla="*/ 193675 h 336146"/>
                          <a:gd name="connsiteX3" fmla="*/ 299244 w 397420"/>
                          <a:gd name="connsiteY3" fmla="*/ 0 h 336146"/>
                          <a:gd name="connsiteX4" fmla="*/ 137319 w 397420"/>
                          <a:gd name="connsiteY4" fmla="*/ 69850 h 336146"/>
                          <a:gd name="connsiteX5" fmla="*/ 143669 w 397420"/>
                          <a:gd name="connsiteY5" fmla="*/ 180975 h 336146"/>
                          <a:gd name="connsiteX6" fmla="*/ 115094 w 397420"/>
                          <a:gd name="connsiteY6" fmla="*/ 165100 h 336146"/>
                          <a:gd name="connsiteX7" fmla="*/ 115094 w 397420"/>
                          <a:gd name="connsiteY7" fmla="*/ 196850 h 336146"/>
                          <a:gd name="connsiteX8" fmla="*/ 156369 w 397420"/>
                          <a:gd name="connsiteY8" fmla="*/ 225425 h 336146"/>
                          <a:gd name="connsiteX9" fmla="*/ 156369 w 397420"/>
                          <a:gd name="connsiteY9" fmla="*/ 263525 h 336146"/>
                          <a:gd name="connsiteX10" fmla="*/ 61119 w 397420"/>
                          <a:gd name="connsiteY10" fmla="*/ 260350 h 336146"/>
                          <a:gd name="connsiteX11" fmla="*/ 46037 w 397420"/>
                          <a:gd name="connsiteY11" fmla="*/ 168275 h 336146"/>
                          <a:gd name="connsiteX12" fmla="*/ 0 w 397420"/>
                          <a:gd name="connsiteY12" fmla="*/ 154781 h 336146"/>
                          <a:gd name="connsiteX13" fmla="*/ 794 w 397420"/>
                          <a:gd name="connsiteY13" fmla="*/ 320675 h 336146"/>
                          <a:gd name="connsiteX14" fmla="*/ 235744 w 397420"/>
                          <a:gd name="connsiteY14" fmla="*/ 314325 h 336146"/>
                          <a:gd name="connsiteX15" fmla="*/ 393757 w 397420"/>
                          <a:gd name="connsiteY15" fmla="*/ 336146 h 336146"/>
                          <a:gd name="connsiteX0" fmla="*/ 393757 w 397418"/>
                          <a:gd name="connsiteY0" fmla="*/ 343727 h 343727"/>
                          <a:gd name="connsiteX1" fmla="*/ 396081 w 397418"/>
                          <a:gd name="connsiteY1" fmla="*/ 229394 h 343727"/>
                          <a:gd name="connsiteX2" fmla="*/ 337344 w 397418"/>
                          <a:gd name="connsiteY2" fmla="*/ 193675 h 343727"/>
                          <a:gd name="connsiteX3" fmla="*/ 299244 w 397418"/>
                          <a:gd name="connsiteY3" fmla="*/ 0 h 343727"/>
                          <a:gd name="connsiteX4" fmla="*/ 137319 w 397418"/>
                          <a:gd name="connsiteY4" fmla="*/ 69850 h 343727"/>
                          <a:gd name="connsiteX5" fmla="*/ 143669 w 397418"/>
                          <a:gd name="connsiteY5" fmla="*/ 180975 h 343727"/>
                          <a:gd name="connsiteX6" fmla="*/ 115094 w 397418"/>
                          <a:gd name="connsiteY6" fmla="*/ 165100 h 343727"/>
                          <a:gd name="connsiteX7" fmla="*/ 115094 w 397418"/>
                          <a:gd name="connsiteY7" fmla="*/ 196850 h 343727"/>
                          <a:gd name="connsiteX8" fmla="*/ 156369 w 397418"/>
                          <a:gd name="connsiteY8" fmla="*/ 225425 h 343727"/>
                          <a:gd name="connsiteX9" fmla="*/ 156369 w 397418"/>
                          <a:gd name="connsiteY9" fmla="*/ 263525 h 343727"/>
                          <a:gd name="connsiteX10" fmla="*/ 61119 w 397418"/>
                          <a:gd name="connsiteY10" fmla="*/ 260350 h 343727"/>
                          <a:gd name="connsiteX11" fmla="*/ 46037 w 397418"/>
                          <a:gd name="connsiteY11" fmla="*/ 168275 h 343727"/>
                          <a:gd name="connsiteX12" fmla="*/ 0 w 397418"/>
                          <a:gd name="connsiteY12" fmla="*/ 154781 h 343727"/>
                          <a:gd name="connsiteX13" fmla="*/ 794 w 397418"/>
                          <a:gd name="connsiteY13" fmla="*/ 320675 h 343727"/>
                          <a:gd name="connsiteX14" fmla="*/ 235744 w 397418"/>
                          <a:gd name="connsiteY14" fmla="*/ 314325 h 343727"/>
                          <a:gd name="connsiteX15" fmla="*/ 393757 w 397418"/>
                          <a:gd name="connsiteY15" fmla="*/ 343727 h 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418" h="343727">
                            <a:moveTo>
                              <a:pt x="393757" y="343727"/>
                            </a:moveTo>
                            <a:cubicBezTo>
                              <a:pt x="401959" y="299673"/>
                              <a:pt x="393435" y="272124"/>
                              <a:pt x="396081" y="229394"/>
                            </a:cubicBezTo>
                            <a:lnTo>
                              <a:pt x="337344" y="193675"/>
                            </a:lnTo>
                            <a:lnTo>
                              <a:pt x="299244" y="0"/>
                            </a:lnTo>
                            <a:lnTo>
                              <a:pt x="137319" y="69850"/>
                            </a:lnTo>
                            <a:lnTo>
                              <a:pt x="143669" y="180975"/>
                            </a:lnTo>
                            <a:lnTo>
                              <a:pt x="115094" y="165100"/>
                            </a:lnTo>
                            <a:lnTo>
                              <a:pt x="115094" y="196850"/>
                            </a:lnTo>
                            <a:lnTo>
                              <a:pt x="156369" y="225425"/>
                            </a:lnTo>
                            <a:lnTo>
                              <a:pt x="156369" y="263525"/>
                            </a:lnTo>
                            <a:lnTo>
                              <a:pt x="61119" y="260350"/>
                            </a:lnTo>
                            <a:lnTo>
                              <a:pt x="46037" y="168275"/>
                            </a:lnTo>
                            <a:lnTo>
                              <a:pt x="0" y="154781"/>
                            </a:lnTo>
                            <a:cubicBezTo>
                              <a:pt x="1058" y="214048"/>
                              <a:pt x="-264" y="261408"/>
                              <a:pt x="794" y="320675"/>
                            </a:cubicBezTo>
                            <a:lnTo>
                              <a:pt x="235744" y="314325"/>
                            </a:lnTo>
                            <a:lnTo>
                              <a:pt x="393757" y="343727"/>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7" name="グループ化 155"/>
                    <p:cNvGrpSpPr/>
                    <p:nvPr/>
                  </p:nvGrpSpPr>
                  <p:grpSpPr>
                    <a:xfrm>
                      <a:off x="0" y="1397000"/>
                      <a:ext cx="1663700" cy="1168400"/>
                      <a:chOff x="0" y="1397000"/>
                      <a:chExt cx="1663700" cy="1168400"/>
                    </a:xfrm>
                    <a:noFill/>
                  </p:grpSpPr>
                  <p:sp>
                    <p:nvSpPr>
                      <p:cNvPr id="191" name="フリーフォーム 190"/>
                      <p:cNvSpPr/>
                      <p:nvPr/>
                    </p:nvSpPr>
                    <p:spPr>
                      <a:xfrm>
                        <a:off x="0" y="2200275"/>
                        <a:ext cx="511175" cy="365125"/>
                      </a:xfrm>
                      <a:custGeom>
                        <a:avLst/>
                        <a:gdLst>
                          <a:gd name="connsiteX0" fmla="*/ 101600 w 511175"/>
                          <a:gd name="connsiteY0" fmla="*/ 0 h 365125"/>
                          <a:gd name="connsiteX1" fmla="*/ 0 w 511175"/>
                          <a:gd name="connsiteY1" fmla="*/ 177800 h 365125"/>
                          <a:gd name="connsiteX2" fmla="*/ 98425 w 511175"/>
                          <a:gd name="connsiteY2" fmla="*/ 349250 h 365125"/>
                          <a:gd name="connsiteX3" fmla="*/ 323850 w 511175"/>
                          <a:gd name="connsiteY3" fmla="*/ 365125 h 365125"/>
                          <a:gd name="connsiteX4" fmla="*/ 311150 w 511175"/>
                          <a:gd name="connsiteY4" fmla="*/ 250825 h 365125"/>
                          <a:gd name="connsiteX5" fmla="*/ 368300 w 511175"/>
                          <a:gd name="connsiteY5" fmla="*/ 304800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11150 w 511175"/>
                          <a:gd name="connsiteY4" fmla="*/ 250825 h 365125"/>
                          <a:gd name="connsiteX5" fmla="*/ 368300 w 511175"/>
                          <a:gd name="connsiteY5" fmla="*/ 304800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08769 w 511175"/>
                          <a:gd name="connsiteY4" fmla="*/ 260350 h 365125"/>
                          <a:gd name="connsiteX5" fmla="*/ 368300 w 511175"/>
                          <a:gd name="connsiteY5" fmla="*/ 304800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08769 w 511175"/>
                          <a:gd name="connsiteY4" fmla="*/ 260350 h 365125"/>
                          <a:gd name="connsiteX5" fmla="*/ 368300 w 511175"/>
                          <a:gd name="connsiteY5" fmla="*/ 311943 h 365125"/>
                          <a:gd name="connsiteX6" fmla="*/ 511175 w 511175"/>
                          <a:gd name="connsiteY6" fmla="*/ 117475 h 365125"/>
                          <a:gd name="connsiteX7" fmla="*/ 438150 w 511175"/>
                          <a:gd name="connsiteY7" fmla="*/ 63500 h 365125"/>
                          <a:gd name="connsiteX8" fmla="*/ 101600 w 511175"/>
                          <a:gd name="connsiteY8" fmla="*/ 0 h 365125"/>
                          <a:gd name="connsiteX0" fmla="*/ 101600 w 511175"/>
                          <a:gd name="connsiteY0" fmla="*/ 0 h 365125"/>
                          <a:gd name="connsiteX1" fmla="*/ 0 w 511175"/>
                          <a:gd name="connsiteY1" fmla="*/ 177800 h 365125"/>
                          <a:gd name="connsiteX2" fmla="*/ 100807 w 511175"/>
                          <a:gd name="connsiteY2" fmla="*/ 358775 h 365125"/>
                          <a:gd name="connsiteX3" fmla="*/ 323850 w 511175"/>
                          <a:gd name="connsiteY3" fmla="*/ 365125 h 365125"/>
                          <a:gd name="connsiteX4" fmla="*/ 315912 w 511175"/>
                          <a:gd name="connsiteY4" fmla="*/ 267493 h 365125"/>
                          <a:gd name="connsiteX5" fmla="*/ 368300 w 511175"/>
                          <a:gd name="connsiteY5" fmla="*/ 311943 h 365125"/>
                          <a:gd name="connsiteX6" fmla="*/ 511175 w 511175"/>
                          <a:gd name="connsiteY6" fmla="*/ 117475 h 365125"/>
                          <a:gd name="connsiteX7" fmla="*/ 438150 w 511175"/>
                          <a:gd name="connsiteY7" fmla="*/ 63500 h 365125"/>
                          <a:gd name="connsiteX8" fmla="*/ 101600 w 511175"/>
                          <a:gd name="connsiteY8" fmla="*/ 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175" h="365125">
                            <a:moveTo>
                              <a:pt x="101600" y="0"/>
                            </a:moveTo>
                            <a:lnTo>
                              <a:pt x="0" y="177800"/>
                            </a:lnTo>
                            <a:lnTo>
                              <a:pt x="100807" y="358775"/>
                            </a:lnTo>
                            <a:lnTo>
                              <a:pt x="323850" y="365125"/>
                            </a:lnTo>
                            <a:lnTo>
                              <a:pt x="315912" y="267493"/>
                            </a:lnTo>
                            <a:lnTo>
                              <a:pt x="368300" y="311943"/>
                            </a:lnTo>
                            <a:lnTo>
                              <a:pt x="511175" y="117475"/>
                            </a:lnTo>
                            <a:lnTo>
                              <a:pt x="438150" y="63500"/>
                            </a:lnTo>
                            <a:lnTo>
                              <a:pt x="101600"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フリーフォーム 191"/>
                      <p:cNvSpPr/>
                      <p:nvPr/>
                    </p:nvSpPr>
                    <p:spPr>
                      <a:xfrm>
                        <a:off x="584200" y="1397000"/>
                        <a:ext cx="1079500" cy="981075"/>
                      </a:xfrm>
                      <a:custGeom>
                        <a:avLst/>
                        <a:gdLst>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63500 w 1079500"/>
                          <a:gd name="connsiteY8" fmla="*/ 561975 h 971550"/>
                          <a:gd name="connsiteX9" fmla="*/ 288925 w 1079500"/>
                          <a:gd name="connsiteY9" fmla="*/ 482600 h 971550"/>
                          <a:gd name="connsiteX10" fmla="*/ 301625 w 1079500"/>
                          <a:gd name="connsiteY10" fmla="*/ 542925 h 971550"/>
                          <a:gd name="connsiteX11" fmla="*/ 165100 w 1079500"/>
                          <a:gd name="connsiteY11" fmla="*/ 606425 h 971550"/>
                          <a:gd name="connsiteX12" fmla="*/ 158750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73025 w 1079500"/>
                          <a:gd name="connsiteY8" fmla="*/ 559594 h 971550"/>
                          <a:gd name="connsiteX9" fmla="*/ 288925 w 1079500"/>
                          <a:gd name="connsiteY9" fmla="*/ 482600 h 971550"/>
                          <a:gd name="connsiteX10" fmla="*/ 301625 w 1079500"/>
                          <a:gd name="connsiteY10" fmla="*/ 542925 h 971550"/>
                          <a:gd name="connsiteX11" fmla="*/ 165100 w 1079500"/>
                          <a:gd name="connsiteY11" fmla="*/ 606425 h 971550"/>
                          <a:gd name="connsiteX12" fmla="*/ 158750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73025 w 1079500"/>
                          <a:gd name="connsiteY8" fmla="*/ 559594 h 971550"/>
                          <a:gd name="connsiteX9" fmla="*/ 288925 w 1079500"/>
                          <a:gd name="connsiteY9" fmla="*/ 489743 h 971550"/>
                          <a:gd name="connsiteX10" fmla="*/ 301625 w 1079500"/>
                          <a:gd name="connsiteY10" fmla="*/ 542925 h 971550"/>
                          <a:gd name="connsiteX11" fmla="*/ 165100 w 1079500"/>
                          <a:gd name="connsiteY11" fmla="*/ 606425 h 971550"/>
                          <a:gd name="connsiteX12" fmla="*/ 158750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71550"/>
                          <a:gd name="connsiteX1" fmla="*/ 812800 w 1079500"/>
                          <a:gd name="connsiteY1" fmla="*/ 57150 h 971550"/>
                          <a:gd name="connsiteX2" fmla="*/ 196850 w 1079500"/>
                          <a:gd name="connsiteY2" fmla="*/ 352425 h 971550"/>
                          <a:gd name="connsiteX3" fmla="*/ 215900 w 1079500"/>
                          <a:gd name="connsiteY3" fmla="*/ 422275 h 971550"/>
                          <a:gd name="connsiteX4" fmla="*/ 15875 w 1079500"/>
                          <a:gd name="connsiteY4" fmla="*/ 492125 h 971550"/>
                          <a:gd name="connsiteX5" fmla="*/ 15875 w 1079500"/>
                          <a:gd name="connsiteY5" fmla="*/ 536575 h 971550"/>
                          <a:gd name="connsiteX6" fmla="*/ 0 w 1079500"/>
                          <a:gd name="connsiteY6" fmla="*/ 565150 h 971550"/>
                          <a:gd name="connsiteX7" fmla="*/ 44450 w 1079500"/>
                          <a:gd name="connsiteY7" fmla="*/ 593725 h 971550"/>
                          <a:gd name="connsiteX8" fmla="*/ 73025 w 1079500"/>
                          <a:gd name="connsiteY8" fmla="*/ 559594 h 971550"/>
                          <a:gd name="connsiteX9" fmla="*/ 288925 w 1079500"/>
                          <a:gd name="connsiteY9" fmla="*/ 489743 h 971550"/>
                          <a:gd name="connsiteX10" fmla="*/ 301625 w 1079500"/>
                          <a:gd name="connsiteY10" fmla="*/ 542925 h 971550"/>
                          <a:gd name="connsiteX11" fmla="*/ 165100 w 1079500"/>
                          <a:gd name="connsiteY11" fmla="*/ 606425 h 971550"/>
                          <a:gd name="connsiteX12" fmla="*/ 153988 w 1079500"/>
                          <a:gd name="connsiteY12" fmla="*/ 727075 h 971550"/>
                          <a:gd name="connsiteX13" fmla="*/ 273050 w 1079500"/>
                          <a:gd name="connsiteY13" fmla="*/ 692150 h 971550"/>
                          <a:gd name="connsiteX14" fmla="*/ 250825 w 1079500"/>
                          <a:gd name="connsiteY14" fmla="*/ 746125 h 971550"/>
                          <a:gd name="connsiteX15" fmla="*/ 158750 w 1079500"/>
                          <a:gd name="connsiteY15" fmla="*/ 771525 h 971550"/>
                          <a:gd name="connsiteX16" fmla="*/ 146050 w 1079500"/>
                          <a:gd name="connsiteY16" fmla="*/ 784225 h 971550"/>
                          <a:gd name="connsiteX17" fmla="*/ 107950 w 1079500"/>
                          <a:gd name="connsiteY17" fmla="*/ 971550 h 971550"/>
                          <a:gd name="connsiteX18" fmla="*/ 139700 w 1079500"/>
                          <a:gd name="connsiteY18" fmla="*/ 968375 h 971550"/>
                          <a:gd name="connsiteX19" fmla="*/ 174625 w 1079500"/>
                          <a:gd name="connsiteY19" fmla="*/ 815975 h 971550"/>
                          <a:gd name="connsiteX20" fmla="*/ 215900 w 1079500"/>
                          <a:gd name="connsiteY20" fmla="*/ 809625 h 971550"/>
                          <a:gd name="connsiteX21" fmla="*/ 190500 w 1079500"/>
                          <a:gd name="connsiteY21" fmla="*/ 942975 h 971550"/>
                          <a:gd name="connsiteX22" fmla="*/ 225425 w 1079500"/>
                          <a:gd name="connsiteY22" fmla="*/ 942975 h 971550"/>
                          <a:gd name="connsiteX23" fmla="*/ 250825 w 1079500"/>
                          <a:gd name="connsiteY23" fmla="*/ 873125 h 971550"/>
                          <a:gd name="connsiteX24" fmla="*/ 314325 w 1079500"/>
                          <a:gd name="connsiteY24" fmla="*/ 885825 h 971550"/>
                          <a:gd name="connsiteX25" fmla="*/ 609600 w 1079500"/>
                          <a:gd name="connsiteY25" fmla="*/ 657225 h 971550"/>
                          <a:gd name="connsiteX26" fmla="*/ 628650 w 1079500"/>
                          <a:gd name="connsiteY26" fmla="*/ 606425 h 971550"/>
                          <a:gd name="connsiteX27" fmla="*/ 920750 w 1079500"/>
                          <a:gd name="connsiteY27" fmla="*/ 450850 h 971550"/>
                          <a:gd name="connsiteX28" fmla="*/ 1009650 w 1079500"/>
                          <a:gd name="connsiteY28" fmla="*/ 415925 h 971550"/>
                          <a:gd name="connsiteX29" fmla="*/ 1079500 w 1079500"/>
                          <a:gd name="connsiteY29" fmla="*/ 393700 h 971550"/>
                          <a:gd name="connsiteX30" fmla="*/ 927100 w 1079500"/>
                          <a:gd name="connsiteY30" fmla="*/ 247650 h 971550"/>
                          <a:gd name="connsiteX31" fmla="*/ 908050 w 1079500"/>
                          <a:gd name="connsiteY31" fmla="*/ 0 h 971550"/>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42975 h 981075"/>
                          <a:gd name="connsiteX23" fmla="*/ 250825 w 1079500"/>
                          <a:gd name="connsiteY23" fmla="*/ 873125 h 981075"/>
                          <a:gd name="connsiteX24" fmla="*/ 314325 w 1079500"/>
                          <a:gd name="connsiteY24" fmla="*/ 88582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42975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42975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5 w 1079500"/>
                          <a:gd name="connsiteY19" fmla="*/ 815975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3988 w 1079500"/>
                          <a:gd name="connsiteY12" fmla="*/ 727075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8750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0500 w 1079500"/>
                          <a:gd name="connsiteY21" fmla="*/ 942975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28650 w 1079500"/>
                          <a:gd name="connsiteY26" fmla="*/ 606425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69863 w 1079500"/>
                          <a:gd name="connsiteY19" fmla="*/ 818357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6 w 1079500"/>
                          <a:gd name="connsiteY19" fmla="*/ 820739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50825 w 1079500"/>
                          <a:gd name="connsiteY23" fmla="*/ 873125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6 w 1079500"/>
                          <a:gd name="connsiteY19" fmla="*/ 820739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46063 w 1079500"/>
                          <a:gd name="connsiteY23" fmla="*/ 865981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273050 w 1079500"/>
                          <a:gd name="connsiteY13" fmla="*/ 692150 h 981075"/>
                          <a:gd name="connsiteX14" fmla="*/ 250825 w 1079500"/>
                          <a:gd name="connsiteY14" fmla="*/ 746125 h 981075"/>
                          <a:gd name="connsiteX15" fmla="*/ 158750 w 1079500"/>
                          <a:gd name="connsiteY15" fmla="*/ 771525 h 981075"/>
                          <a:gd name="connsiteX16" fmla="*/ 146050 w 1079500"/>
                          <a:gd name="connsiteY16" fmla="*/ 784225 h 981075"/>
                          <a:gd name="connsiteX17" fmla="*/ 105569 w 1079500"/>
                          <a:gd name="connsiteY17" fmla="*/ 981075 h 981075"/>
                          <a:gd name="connsiteX18" fmla="*/ 139700 w 1079500"/>
                          <a:gd name="connsiteY18" fmla="*/ 968375 h 981075"/>
                          <a:gd name="connsiteX19" fmla="*/ 174626 w 1079500"/>
                          <a:gd name="connsiteY19" fmla="*/ 820739 h 981075"/>
                          <a:gd name="connsiteX20" fmla="*/ 215900 w 1079500"/>
                          <a:gd name="connsiteY20" fmla="*/ 809625 h 981075"/>
                          <a:gd name="connsiteX21" fmla="*/ 192881 w 1079500"/>
                          <a:gd name="connsiteY21" fmla="*/ 950119 h 981075"/>
                          <a:gd name="connsiteX22" fmla="*/ 225425 w 1079500"/>
                          <a:gd name="connsiteY22" fmla="*/ 935831 h 981075"/>
                          <a:gd name="connsiteX23" fmla="*/ 246063 w 1079500"/>
                          <a:gd name="connsiteY23" fmla="*/ 877887 h 981075"/>
                          <a:gd name="connsiteX24" fmla="*/ 307181 w 1079500"/>
                          <a:gd name="connsiteY24" fmla="*/ 904875 h 981075"/>
                          <a:gd name="connsiteX25" fmla="*/ 609600 w 1079500"/>
                          <a:gd name="connsiteY25" fmla="*/ 657225 h 981075"/>
                          <a:gd name="connsiteX26" fmla="*/ 640557 w 1079500"/>
                          <a:gd name="connsiteY26" fmla="*/ 611187 h 981075"/>
                          <a:gd name="connsiteX27" fmla="*/ 920750 w 1079500"/>
                          <a:gd name="connsiteY27" fmla="*/ 450850 h 981075"/>
                          <a:gd name="connsiteX28" fmla="*/ 1009650 w 1079500"/>
                          <a:gd name="connsiteY28" fmla="*/ 415925 h 981075"/>
                          <a:gd name="connsiteX29" fmla="*/ 1079500 w 1079500"/>
                          <a:gd name="connsiteY29" fmla="*/ 393700 h 981075"/>
                          <a:gd name="connsiteX30" fmla="*/ 927100 w 1079500"/>
                          <a:gd name="connsiteY30" fmla="*/ 247650 h 981075"/>
                          <a:gd name="connsiteX31" fmla="*/ 908050 w 1079500"/>
                          <a:gd name="connsiteY31"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160338 w 1079500"/>
                          <a:gd name="connsiteY13" fmla="*/ 732631 h 981075"/>
                          <a:gd name="connsiteX14" fmla="*/ 273050 w 1079500"/>
                          <a:gd name="connsiteY14" fmla="*/ 692150 h 981075"/>
                          <a:gd name="connsiteX15" fmla="*/ 250825 w 1079500"/>
                          <a:gd name="connsiteY15" fmla="*/ 746125 h 981075"/>
                          <a:gd name="connsiteX16" fmla="*/ 158750 w 1079500"/>
                          <a:gd name="connsiteY16" fmla="*/ 771525 h 981075"/>
                          <a:gd name="connsiteX17" fmla="*/ 146050 w 1079500"/>
                          <a:gd name="connsiteY17" fmla="*/ 784225 h 981075"/>
                          <a:gd name="connsiteX18" fmla="*/ 105569 w 1079500"/>
                          <a:gd name="connsiteY18" fmla="*/ 981075 h 981075"/>
                          <a:gd name="connsiteX19" fmla="*/ 139700 w 1079500"/>
                          <a:gd name="connsiteY19" fmla="*/ 968375 h 981075"/>
                          <a:gd name="connsiteX20" fmla="*/ 174626 w 1079500"/>
                          <a:gd name="connsiteY20" fmla="*/ 820739 h 981075"/>
                          <a:gd name="connsiteX21" fmla="*/ 215900 w 1079500"/>
                          <a:gd name="connsiteY21" fmla="*/ 809625 h 981075"/>
                          <a:gd name="connsiteX22" fmla="*/ 192881 w 1079500"/>
                          <a:gd name="connsiteY22" fmla="*/ 950119 h 981075"/>
                          <a:gd name="connsiteX23" fmla="*/ 225425 w 1079500"/>
                          <a:gd name="connsiteY23" fmla="*/ 935831 h 981075"/>
                          <a:gd name="connsiteX24" fmla="*/ 246063 w 1079500"/>
                          <a:gd name="connsiteY24" fmla="*/ 877887 h 981075"/>
                          <a:gd name="connsiteX25" fmla="*/ 307181 w 1079500"/>
                          <a:gd name="connsiteY25" fmla="*/ 904875 h 981075"/>
                          <a:gd name="connsiteX26" fmla="*/ 609600 w 1079500"/>
                          <a:gd name="connsiteY26" fmla="*/ 657225 h 981075"/>
                          <a:gd name="connsiteX27" fmla="*/ 640557 w 1079500"/>
                          <a:gd name="connsiteY27" fmla="*/ 611187 h 981075"/>
                          <a:gd name="connsiteX28" fmla="*/ 920750 w 1079500"/>
                          <a:gd name="connsiteY28" fmla="*/ 450850 h 981075"/>
                          <a:gd name="connsiteX29" fmla="*/ 1009650 w 1079500"/>
                          <a:gd name="connsiteY29" fmla="*/ 415925 h 981075"/>
                          <a:gd name="connsiteX30" fmla="*/ 1079500 w 1079500"/>
                          <a:gd name="connsiteY30" fmla="*/ 393700 h 981075"/>
                          <a:gd name="connsiteX31" fmla="*/ 927100 w 1079500"/>
                          <a:gd name="connsiteY31" fmla="*/ 247650 h 981075"/>
                          <a:gd name="connsiteX32" fmla="*/ 908050 w 1079500"/>
                          <a:gd name="connsiteY32"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160338 w 1079500"/>
                          <a:gd name="connsiteY13" fmla="*/ 732631 h 981075"/>
                          <a:gd name="connsiteX14" fmla="*/ 273050 w 1079500"/>
                          <a:gd name="connsiteY14" fmla="*/ 692150 h 981075"/>
                          <a:gd name="connsiteX15" fmla="*/ 250825 w 1079500"/>
                          <a:gd name="connsiteY15" fmla="*/ 746125 h 981075"/>
                          <a:gd name="connsiteX16" fmla="*/ 158750 w 1079500"/>
                          <a:gd name="connsiteY16" fmla="*/ 771525 h 981075"/>
                          <a:gd name="connsiteX17" fmla="*/ 146050 w 1079500"/>
                          <a:gd name="connsiteY17" fmla="*/ 784225 h 981075"/>
                          <a:gd name="connsiteX18" fmla="*/ 105569 w 1079500"/>
                          <a:gd name="connsiteY18" fmla="*/ 981075 h 981075"/>
                          <a:gd name="connsiteX19" fmla="*/ 139700 w 1079500"/>
                          <a:gd name="connsiteY19" fmla="*/ 968375 h 981075"/>
                          <a:gd name="connsiteX20" fmla="*/ 174626 w 1079500"/>
                          <a:gd name="connsiteY20" fmla="*/ 820739 h 981075"/>
                          <a:gd name="connsiteX21" fmla="*/ 215900 w 1079500"/>
                          <a:gd name="connsiteY21" fmla="*/ 809625 h 981075"/>
                          <a:gd name="connsiteX22" fmla="*/ 192881 w 1079500"/>
                          <a:gd name="connsiteY22" fmla="*/ 950119 h 981075"/>
                          <a:gd name="connsiteX23" fmla="*/ 225425 w 1079500"/>
                          <a:gd name="connsiteY23" fmla="*/ 935831 h 981075"/>
                          <a:gd name="connsiteX24" fmla="*/ 246063 w 1079500"/>
                          <a:gd name="connsiteY24" fmla="*/ 877887 h 981075"/>
                          <a:gd name="connsiteX25" fmla="*/ 316706 w 1079500"/>
                          <a:gd name="connsiteY25" fmla="*/ 904875 h 981075"/>
                          <a:gd name="connsiteX26" fmla="*/ 609600 w 1079500"/>
                          <a:gd name="connsiteY26" fmla="*/ 657225 h 981075"/>
                          <a:gd name="connsiteX27" fmla="*/ 640557 w 1079500"/>
                          <a:gd name="connsiteY27" fmla="*/ 611187 h 981075"/>
                          <a:gd name="connsiteX28" fmla="*/ 920750 w 1079500"/>
                          <a:gd name="connsiteY28" fmla="*/ 450850 h 981075"/>
                          <a:gd name="connsiteX29" fmla="*/ 1009650 w 1079500"/>
                          <a:gd name="connsiteY29" fmla="*/ 415925 h 981075"/>
                          <a:gd name="connsiteX30" fmla="*/ 1079500 w 1079500"/>
                          <a:gd name="connsiteY30" fmla="*/ 393700 h 981075"/>
                          <a:gd name="connsiteX31" fmla="*/ 927100 w 1079500"/>
                          <a:gd name="connsiteY31" fmla="*/ 247650 h 981075"/>
                          <a:gd name="connsiteX32" fmla="*/ 908050 w 1079500"/>
                          <a:gd name="connsiteY32" fmla="*/ 0 h 981075"/>
                          <a:gd name="connsiteX0" fmla="*/ 908050 w 1079500"/>
                          <a:gd name="connsiteY0" fmla="*/ 0 h 981075"/>
                          <a:gd name="connsiteX1" fmla="*/ 812800 w 1079500"/>
                          <a:gd name="connsiteY1" fmla="*/ 57150 h 981075"/>
                          <a:gd name="connsiteX2" fmla="*/ 196850 w 1079500"/>
                          <a:gd name="connsiteY2" fmla="*/ 352425 h 981075"/>
                          <a:gd name="connsiteX3" fmla="*/ 215900 w 1079500"/>
                          <a:gd name="connsiteY3" fmla="*/ 422275 h 981075"/>
                          <a:gd name="connsiteX4" fmla="*/ 15875 w 1079500"/>
                          <a:gd name="connsiteY4" fmla="*/ 492125 h 981075"/>
                          <a:gd name="connsiteX5" fmla="*/ 15875 w 1079500"/>
                          <a:gd name="connsiteY5" fmla="*/ 536575 h 981075"/>
                          <a:gd name="connsiteX6" fmla="*/ 0 w 1079500"/>
                          <a:gd name="connsiteY6" fmla="*/ 565150 h 981075"/>
                          <a:gd name="connsiteX7" fmla="*/ 44450 w 1079500"/>
                          <a:gd name="connsiteY7" fmla="*/ 593725 h 981075"/>
                          <a:gd name="connsiteX8" fmla="*/ 73025 w 1079500"/>
                          <a:gd name="connsiteY8" fmla="*/ 559594 h 981075"/>
                          <a:gd name="connsiteX9" fmla="*/ 288925 w 1079500"/>
                          <a:gd name="connsiteY9" fmla="*/ 489743 h 981075"/>
                          <a:gd name="connsiteX10" fmla="*/ 301625 w 1079500"/>
                          <a:gd name="connsiteY10" fmla="*/ 542925 h 981075"/>
                          <a:gd name="connsiteX11" fmla="*/ 165100 w 1079500"/>
                          <a:gd name="connsiteY11" fmla="*/ 606425 h 981075"/>
                          <a:gd name="connsiteX12" fmla="*/ 151606 w 1079500"/>
                          <a:gd name="connsiteY12" fmla="*/ 729456 h 981075"/>
                          <a:gd name="connsiteX13" fmla="*/ 160338 w 1079500"/>
                          <a:gd name="connsiteY13" fmla="*/ 732631 h 981075"/>
                          <a:gd name="connsiteX14" fmla="*/ 273050 w 1079500"/>
                          <a:gd name="connsiteY14" fmla="*/ 692150 h 981075"/>
                          <a:gd name="connsiteX15" fmla="*/ 250825 w 1079500"/>
                          <a:gd name="connsiteY15" fmla="*/ 746125 h 981075"/>
                          <a:gd name="connsiteX16" fmla="*/ 158750 w 1079500"/>
                          <a:gd name="connsiteY16" fmla="*/ 771525 h 981075"/>
                          <a:gd name="connsiteX17" fmla="*/ 146050 w 1079500"/>
                          <a:gd name="connsiteY17" fmla="*/ 784225 h 981075"/>
                          <a:gd name="connsiteX18" fmla="*/ 105569 w 1079500"/>
                          <a:gd name="connsiteY18" fmla="*/ 981075 h 981075"/>
                          <a:gd name="connsiteX19" fmla="*/ 139700 w 1079500"/>
                          <a:gd name="connsiteY19" fmla="*/ 968375 h 981075"/>
                          <a:gd name="connsiteX20" fmla="*/ 174626 w 1079500"/>
                          <a:gd name="connsiteY20" fmla="*/ 820739 h 981075"/>
                          <a:gd name="connsiteX21" fmla="*/ 215900 w 1079500"/>
                          <a:gd name="connsiteY21" fmla="*/ 809625 h 981075"/>
                          <a:gd name="connsiteX22" fmla="*/ 192881 w 1079500"/>
                          <a:gd name="connsiteY22" fmla="*/ 950119 h 981075"/>
                          <a:gd name="connsiteX23" fmla="*/ 225425 w 1079500"/>
                          <a:gd name="connsiteY23" fmla="*/ 935831 h 981075"/>
                          <a:gd name="connsiteX24" fmla="*/ 246063 w 1079500"/>
                          <a:gd name="connsiteY24" fmla="*/ 877887 h 981075"/>
                          <a:gd name="connsiteX25" fmla="*/ 311944 w 1079500"/>
                          <a:gd name="connsiteY25" fmla="*/ 902494 h 981075"/>
                          <a:gd name="connsiteX26" fmla="*/ 609600 w 1079500"/>
                          <a:gd name="connsiteY26" fmla="*/ 657225 h 981075"/>
                          <a:gd name="connsiteX27" fmla="*/ 640557 w 1079500"/>
                          <a:gd name="connsiteY27" fmla="*/ 611187 h 981075"/>
                          <a:gd name="connsiteX28" fmla="*/ 920750 w 1079500"/>
                          <a:gd name="connsiteY28" fmla="*/ 450850 h 981075"/>
                          <a:gd name="connsiteX29" fmla="*/ 1009650 w 1079500"/>
                          <a:gd name="connsiteY29" fmla="*/ 415925 h 981075"/>
                          <a:gd name="connsiteX30" fmla="*/ 1079500 w 1079500"/>
                          <a:gd name="connsiteY30" fmla="*/ 393700 h 981075"/>
                          <a:gd name="connsiteX31" fmla="*/ 927100 w 1079500"/>
                          <a:gd name="connsiteY31" fmla="*/ 247650 h 981075"/>
                          <a:gd name="connsiteX32" fmla="*/ 908050 w 1079500"/>
                          <a:gd name="connsiteY32"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9500" h="981075">
                            <a:moveTo>
                              <a:pt x="908050" y="0"/>
                            </a:moveTo>
                            <a:lnTo>
                              <a:pt x="812800" y="57150"/>
                            </a:lnTo>
                            <a:lnTo>
                              <a:pt x="196850" y="352425"/>
                            </a:lnTo>
                            <a:lnTo>
                              <a:pt x="215900" y="422275"/>
                            </a:lnTo>
                            <a:lnTo>
                              <a:pt x="15875" y="492125"/>
                            </a:lnTo>
                            <a:lnTo>
                              <a:pt x="15875" y="536575"/>
                            </a:lnTo>
                            <a:lnTo>
                              <a:pt x="0" y="565150"/>
                            </a:lnTo>
                            <a:lnTo>
                              <a:pt x="44450" y="593725"/>
                            </a:lnTo>
                            <a:lnTo>
                              <a:pt x="73025" y="559594"/>
                            </a:lnTo>
                            <a:lnTo>
                              <a:pt x="288925" y="489743"/>
                            </a:lnTo>
                            <a:lnTo>
                              <a:pt x="301625" y="542925"/>
                            </a:lnTo>
                            <a:lnTo>
                              <a:pt x="165100" y="606425"/>
                            </a:lnTo>
                            <a:lnTo>
                              <a:pt x="151606" y="729456"/>
                            </a:lnTo>
                            <a:cubicBezTo>
                              <a:pt x="154517" y="728927"/>
                              <a:pt x="157427" y="733160"/>
                              <a:pt x="160338" y="732631"/>
                            </a:cubicBezTo>
                            <a:lnTo>
                              <a:pt x="273050" y="692150"/>
                            </a:lnTo>
                            <a:lnTo>
                              <a:pt x="250825" y="746125"/>
                            </a:lnTo>
                            <a:lnTo>
                              <a:pt x="158750" y="771525"/>
                            </a:lnTo>
                            <a:lnTo>
                              <a:pt x="146050" y="784225"/>
                            </a:lnTo>
                            <a:lnTo>
                              <a:pt x="105569" y="981075"/>
                            </a:lnTo>
                            <a:lnTo>
                              <a:pt x="139700" y="968375"/>
                            </a:lnTo>
                            <a:lnTo>
                              <a:pt x="174626" y="820739"/>
                            </a:lnTo>
                            <a:lnTo>
                              <a:pt x="215900" y="809625"/>
                            </a:lnTo>
                            <a:lnTo>
                              <a:pt x="192881" y="950119"/>
                            </a:lnTo>
                            <a:lnTo>
                              <a:pt x="225425" y="935831"/>
                            </a:lnTo>
                            <a:lnTo>
                              <a:pt x="246063" y="877887"/>
                            </a:lnTo>
                            <a:lnTo>
                              <a:pt x="311944" y="902494"/>
                            </a:lnTo>
                            <a:lnTo>
                              <a:pt x="609600" y="657225"/>
                            </a:lnTo>
                            <a:lnTo>
                              <a:pt x="640557" y="611187"/>
                            </a:lnTo>
                            <a:lnTo>
                              <a:pt x="920750" y="450850"/>
                            </a:lnTo>
                            <a:lnTo>
                              <a:pt x="1009650" y="415925"/>
                            </a:lnTo>
                            <a:lnTo>
                              <a:pt x="1079500" y="393700"/>
                            </a:lnTo>
                            <a:lnTo>
                              <a:pt x="927100" y="247650"/>
                            </a:lnTo>
                            <a:lnTo>
                              <a:pt x="908050"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8" name="フリーフォーム 187"/>
                    <p:cNvSpPr/>
                    <p:nvPr/>
                  </p:nvSpPr>
                  <p:spPr>
                    <a:xfrm>
                      <a:off x="575820" y="804371"/>
                      <a:ext cx="1131435" cy="945949"/>
                    </a:xfrm>
                    <a:custGeom>
                      <a:avLst/>
                      <a:gdLst>
                        <a:gd name="connsiteX0" fmla="*/ 633413 w 1128713"/>
                        <a:gd name="connsiteY0" fmla="*/ 0 h 933450"/>
                        <a:gd name="connsiteX1" fmla="*/ 647700 w 1128713"/>
                        <a:gd name="connsiteY1" fmla="*/ 214312 h 933450"/>
                        <a:gd name="connsiteX2" fmla="*/ 0 w 1128713"/>
                        <a:gd name="connsiteY2" fmla="*/ 638175 h 933450"/>
                        <a:gd name="connsiteX3" fmla="*/ 19050 w 1128713"/>
                        <a:gd name="connsiteY3" fmla="*/ 671512 h 933450"/>
                        <a:gd name="connsiteX4" fmla="*/ 38100 w 1128713"/>
                        <a:gd name="connsiteY4" fmla="*/ 757237 h 933450"/>
                        <a:gd name="connsiteX5" fmla="*/ 161925 w 1128713"/>
                        <a:gd name="connsiteY5" fmla="*/ 823912 h 933450"/>
                        <a:gd name="connsiteX6" fmla="*/ 204788 w 1128713"/>
                        <a:gd name="connsiteY6" fmla="*/ 933450 h 933450"/>
                        <a:gd name="connsiteX7" fmla="*/ 842963 w 1128713"/>
                        <a:gd name="connsiteY7" fmla="*/ 628650 h 933450"/>
                        <a:gd name="connsiteX8" fmla="*/ 1128713 w 1128713"/>
                        <a:gd name="connsiteY8" fmla="*/ 442912 h 933450"/>
                        <a:gd name="connsiteX9" fmla="*/ 742950 w 1128713"/>
                        <a:gd name="connsiteY9" fmla="*/ 23812 h 933450"/>
                        <a:gd name="connsiteX10" fmla="*/ 633413 w 1128713"/>
                        <a:gd name="connsiteY10" fmla="*/ 0 h 933450"/>
                        <a:gd name="connsiteX0" fmla="*/ 633413 w 1128713"/>
                        <a:gd name="connsiteY0" fmla="*/ 0 h 933450"/>
                        <a:gd name="connsiteX1" fmla="*/ 647700 w 1128713"/>
                        <a:gd name="connsiteY1" fmla="*/ 214312 h 933450"/>
                        <a:gd name="connsiteX2" fmla="*/ 0 w 1128713"/>
                        <a:gd name="connsiteY2" fmla="*/ 638175 h 933450"/>
                        <a:gd name="connsiteX3" fmla="*/ 19050 w 1128713"/>
                        <a:gd name="connsiteY3" fmla="*/ 671512 h 933450"/>
                        <a:gd name="connsiteX4" fmla="*/ 42863 w 1128713"/>
                        <a:gd name="connsiteY4" fmla="*/ 766762 h 933450"/>
                        <a:gd name="connsiteX5" fmla="*/ 161925 w 1128713"/>
                        <a:gd name="connsiteY5" fmla="*/ 823912 h 933450"/>
                        <a:gd name="connsiteX6" fmla="*/ 204788 w 1128713"/>
                        <a:gd name="connsiteY6" fmla="*/ 933450 h 933450"/>
                        <a:gd name="connsiteX7" fmla="*/ 842963 w 1128713"/>
                        <a:gd name="connsiteY7" fmla="*/ 628650 h 933450"/>
                        <a:gd name="connsiteX8" fmla="*/ 1128713 w 1128713"/>
                        <a:gd name="connsiteY8" fmla="*/ 442912 h 933450"/>
                        <a:gd name="connsiteX9" fmla="*/ 742950 w 1128713"/>
                        <a:gd name="connsiteY9" fmla="*/ 23812 h 933450"/>
                        <a:gd name="connsiteX10" fmla="*/ 633413 w 1128713"/>
                        <a:gd name="connsiteY10" fmla="*/ 0 h 933450"/>
                        <a:gd name="connsiteX0" fmla="*/ 640557 w 1128713"/>
                        <a:gd name="connsiteY0" fmla="*/ 0 h 935831"/>
                        <a:gd name="connsiteX1" fmla="*/ 647700 w 1128713"/>
                        <a:gd name="connsiteY1" fmla="*/ 216693 h 935831"/>
                        <a:gd name="connsiteX2" fmla="*/ 0 w 1128713"/>
                        <a:gd name="connsiteY2" fmla="*/ 640556 h 935831"/>
                        <a:gd name="connsiteX3" fmla="*/ 19050 w 1128713"/>
                        <a:gd name="connsiteY3" fmla="*/ 673893 h 935831"/>
                        <a:gd name="connsiteX4" fmla="*/ 42863 w 1128713"/>
                        <a:gd name="connsiteY4" fmla="*/ 769143 h 935831"/>
                        <a:gd name="connsiteX5" fmla="*/ 161925 w 1128713"/>
                        <a:gd name="connsiteY5" fmla="*/ 826293 h 935831"/>
                        <a:gd name="connsiteX6" fmla="*/ 204788 w 1128713"/>
                        <a:gd name="connsiteY6" fmla="*/ 935831 h 935831"/>
                        <a:gd name="connsiteX7" fmla="*/ 842963 w 1128713"/>
                        <a:gd name="connsiteY7" fmla="*/ 631031 h 935831"/>
                        <a:gd name="connsiteX8" fmla="*/ 1128713 w 1128713"/>
                        <a:gd name="connsiteY8" fmla="*/ 445293 h 935831"/>
                        <a:gd name="connsiteX9" fmla="*/ 742950 w 1128713"/>
                        <a:gd name="connsiteY9" fmla="*/ 26193 h 935831"/>
                        <a:gd name="connsiteX10" fmla="*/ 640557 w 1128713"/>
                        <a:gd name="connsiteY10" fmla="*/ 0 h 935831"/>
                        <a:gd name="connsiteX0" fmla="*/ 640557 w 1128713"/>
                        <a:gd name="connsiteY0" fmla="*/ 0 h 935831"/>
                        <a:gd name="connsiteX1" fmla="*/ 647700 w 1128713"/>
                        <a:gd name="connsiteY1" fmla="*/ 216693 h 935831"/>
                        <a:gd name="connsiteX2" fmla="*/ 0 w 1128713"/>
                        <a:gd name="connsiteY2" fmla="*/ 640556 h 935831"/>
                        <a:gd name="connsiteX3" fmla="*/ 19050 w 1128713"/>
                        <a:gd name="connsiteY3" fmla="*/ 673893 h 935831"/>
                        <a:gd name="connsiteX4" fmla="*/ 54770 w 1128713"/>
                        <a:gd name="connsiteY4" fmla="*/ 771524 h 935831"/>
                        <a:gd name="connsiteX5" fmla="*/ 161925 w 1128713"/>
                        <a:gd name="connsiteY5" fmla="*/ 826293 h 935831"/>
                        <a:gd name="connsiteX6" fmla="*/ 204788 w 1128713"/>
                        <a:gd name="connsiteY6" fmla="*/ 935831 h 935831"/>
                        <a:gd name="connsiteX7" fmla="*/ 842963 w 1128713"/>
                        <a:gd name="connsiteY7" fmla="*/ 631031 h 935831"/>
                        <a:gd name="connsiteX8" fmla="*/ 1128713 w 1128713"/>
                        <a:gd name="connsiteY8" fmla="*/ 445293 h 935831"/>
                        <a:gd name="connsiteX9" fmla="*/ 742950 w 1128713"/>
                        <a:gd name="connsiteY9" fmla="*/ 26193 h 935831"/>
                        <a:gd name="connsiteX10" fmla="*/ 640557 w 1128713"/>
                        <a:gd name="connsiteY10" fmla="*/ 0 h 935831"/>
                        <a:gd name="connsiteX0" fmla="*/ 640557 w 1128713"/>
                        <a:gd name="connsiteY0" fmla="*/ 0 h 935831"/>
                        <a:gd name="connsiteX1" fmla="*/ 647700 w 1128713"/>
                        <a:gd name="connsiteY1" fmla="*/ 216693 h 935831"/>
                        <a:gd name="connsiteX2" fmla="*/ 0 w 1128713"/>
                        <a:gd name="connsiteY2" fmla="*/ 640556 h 935831"/>
                        <a:gd name="connsiteX3" fmla="*/ 19050 w 1128713"/>
                        <a:gd name="connsiteY3" fmla="*/ 673893 h 935831"/>
                        <a:gd name="connsiteX4" fmla="*/ 54770 w 1128713"/>
                        <a:gd name="connsiteY4" fmla="*/ 771524 h 935831"/>
                        <a:gd name="connsiteX5" fmla="*/ 161925 w 1128713"/>
                        <a:gd name="connsiteY5" fmla="*/ 826293 h 935831"/>
                        <a:gd name="connsiteX6" fmla="*/ 204788 w 1128713"/>
                        <a:gd name="connsiteY6" fmla="*/ 935831 h 935831"/>
                        <a:gd name="connsiteX7" fmla="*/ 845344 w 1128713"/>
                        <a:gd name="connsiteY7" fmla="*/ 638175 h 935831"/>
                        <a:gd name="connsiteX8" fmla="*/ 1128713 w 1128713"/>
                        <a:gd name="connsiteY8" fmla="*/ 445293 h 935831"/>
                        <a:gd name="connsiteX9" fmla="*/ 742950 w 1128713"/>
                        <a:gd name="connsiteY9" fmla="*/ 26193 h 935831"/>
                        <a:gd name="connsiteX10" fmla="*/ 640557 w 1128713"/>
                        <a:gd name="connsiteY10" fmla="*/ 0 h 935831"/>
                        <a:gd name="connsiteX0" fmla="*/ 640557 w 1128713"/>
                        <a:gd name="connsiteY0" fmla="*/ 0 h 935831"/>
                        <a:gd name="connsiteX1" fmla="*/ 647700 w 1128713"/>
                        <a:gd name="connsiteY1" fmla="*/ 216693 h 935831"/>
                        <a:gd name="connsiteX2" fmla="*/ 0 w 1128713"/>
                        <a:gd name="connsiteY2" fmla="*/ 650081 h 935831"/>
                        <a:gd name="connsiteX3" fmla="*/ 19050 w 1128713"/>
                        <a:gd name="connsiteY3" fmla="*/ 673893 h 935831"/>
                        <a:gd name="connsiteX4" fmla="*/ 54770 w 1128713"/>
                        <a:gd name="connsiteY4" fmla="*/ 771524 h 935831"/>
                        <a:gd name="connsiteX5" fmla="*/ 161925 w 1128713"/>
                        <a:gd name="connsiteY5" fmla="*/ 826293 h 935831"/>
                        <a:gd name="connsiteX6" fmla="*/ 204788 w 1128713"/>
                        <a:gd name="connsiteY6" fmla="*/ 935831 h 935831"/>
                        <a:gd name="connsiteX7" fmla="*/ 845344 w 1128713"/>
                        <a:gd name="connsiteY7" fmla="*/ 638175 h 935831"/>
                        <a:gd name="connsiteX8" fmla="*/ 1128713 w 1128713"/>
                        <a:gd name="connsiteY8" fmla="*/ 445293 h 935831"/>
                        <a:gd name="connsiteX9" fmla="*/ 742950 w 1128713"/>
                        <a:gd name="connsiteY9" fmla="*/ 26193 h 935831"/>
                        <a:gd name="connsiteX10" fmla="*/ 640557 w 1128713"/>
                        <a:gd name="connsiteY10" fmla="*/ 0 h 935831"/>
                        <a:gd name="connsiteX0" fmla="*/ 647700 w 1135856"/>
                        <a:gd name="connsiteY0" fmla="*/ 0 h 935831"/>
                        <a:gd name="connsiteX1" fmla="*/ 654843 w 1135856"/>
                        <a:gd name="connsiteY1" fmla="*/ 216693 h 935831"/>
                        <a:gd name="connsiteX2" fmla="*/ 0 w 1135856"/>
                        <a:gd name="connsiteY2" fmla="*/ 642938 h 935831"/>
                        <a:gd name="connsiteX3" fmla="*/ 26193 w 1135856"/>
                        <a:gd name="connsiteY3" fmla="*/ 673893 h 935831"/>
                        <a:gd name="connsiteX4" fmla="*/ 61913 w 1135856"/>
                        <a:gd name="connsiteY4" fmla="*/ 771524 h 935831"/>
                        <a:gd name="connsiteX5" fmla="*/ 169068 w 1135856"/>
                        <a:gd name="connsiteY5" fmla="*/ 826293 h 935831"/>
                        <a:gd name="connsiteX6" fmla="*/ 211931 w 1135856"/>
                        <a:gd name="connsiteY6" fmla="*/ 935831 h 935831"/>
                        <a:gd name="connsiteX7" fmla="*/ 852487 w 1135856"/>
                        <a:gd name="connsiteY7" fmla="*/ 638175 h 935831"/>
                        <a:gd name="connsiteX8" fmla="*/ 1135856 w 1135856"/>
                        <a:gd name="connsiteY8" fmla="*/ 445293 h 935831"/>
                        <a:gd name="connsiteX9" fmla="*/ 750093 w 1135856"/>
                        <a:gd name="connsiteY9" fmla="*/ 26193 h 935831"/>
                        <a:gd name="connsiteX10" fmla="*/ 647700 w 1135856"/>
                        <a:gd name="connsiteY10" fmla="*/ 0 h 935831"/>
                        <a:gd name="connsiteX0" fmla="*/ 714375 w 1202531"/>
                        <a:gd name="connsiteY0" fmla="*/ 0 h 935831"/>
                        <a:gd name="connsiteX1" fmla="*/ 721518 w 1202531"/>
                        <a:gd name="connsiteY1" fmla="*/ 216693 h 935831"/>
                        <a:gd name="connsiteX2" fmla="*/ 0 w 1202531"/>
                        <a:gd name="connsiteY2" fmla="*/ 500063 h 935831"/>
                        <a:gd name="connsiteX3" fmla="*/ 92868 w 1202531"/>
                        <a:gd name="connsiteY3" fmla="*/ 673893 h 935831"/>
                        <a:gd name="connsiteX4" fmla="*/ 128588 w 1202531"/>
                        <a:gd name="connsiteY4" fmla="*/ 771524 h 935831"/>
                        <a:gd name="connsiteX5" fmla="*/ 235743 w 1202531"/>
                        <a:gd name="connsiteY5" fmla="*/ 826293 h 935831"/>
                        <a:gd name="connsiteX6" fmla="*/ 278606 w 1202531"/>
                        <a:gd name="connsiteY6" fmla="*/ 935831 h 935831"/>
                        <a:gd name="connsiteX7" fmla="*/ 919162 w 1202531"/>
                        <a:gd name="connsiteY7" fmla="*/ 638175 h 935831"/>
                        <a:gd name="connsiteX8" fmla="*/ 1202531 w 1202531"/>
                        <a:gd name="connsiteY8" fmla="*/ 445293 h 935831"/>
                        <a:gd name="connsiteX9" fmla="*/ 816768 w 1202531"/>
                        <a:gd name="connsiteY9" fmla="*/ 26193 h 935831"/>
                        <a:gd name="connsiteX10" fmla="*/ 714375 w 1202531"/>
                        <a:gd name="connsiteY10" fmla="*/ 0 h 935831"/>
                        <a:gd name="connsiteX0" fmla="*/ 635794 w 1123950"/>
                        <a:gd name="connsiteY0" fmla="*/ 0 h 935831"/>
                        <a:gd name="connsiteX1" fmla="*/ 642937 w 1123950"/>
                        <a:gd name="connsiteY1" fmla="*/ 216693 h 935831"/>
                        <a:gd name="connsiteX2" fmla="*/ 0 w 1123950"/>
                        <a:gd name="connsiteY2" fmla="*/ 645319 h 935831"/>
                        <a:gd name="connsiteX3" fmla="*/ 14287 w 1123950"/>
                        <a:gd name="connsiteY3" fmla="*/ 673893 h 935831"/>
                        <a:gd name="connsiteX4" fmla="*/ 50007 w 1123950"/>
                        <a:gd name="connsiteY4" fmla="*/ 771524 h 935831"/>
                        <a:gd name="connsiteX5" fmla="*/ 157162 w 1123950"/>
                        <a:gd name="connsiteY5" fmla="*/ 826293 h 935831"/>
                        <a:gd name="connsiteX6" fmla="*/ 200025 w 1123950"/>
                        <a:gd name="connsiteY6" fmla="*/ 935831 h 935831"/>
                        <a:gd name="connsiteX7" fmla="*/ 840581 w 1123950"/>
                        <a:gd name="connsiteY7" fmla="*/ 638175 h 935831"/>
                        <a:gd name="connsiteX8" fmla="*/ 1123950 w 1123950"/>
                        <a:gd name="connsiteY8" fmla="*/ 445293 h 935831"/>
                        <a:gd name="connsiteX9" fmla="*/ 738187 w 1123950"/>
                        <a:gd name="connsiteY9" fmla="*/ 26193 h 935831"/>
                        <a:gd name="connsiteX10" fmla="*/ 635794 w 1123950"/>
                        <a:gd name="connsiteY10" fmla="*/ 0 h 935831"/>
                        <a:gd name="connsiteX0" fmla="*/ 635794 w 1123950"/>
                        <a:gd name="connsiteY0" fmla="*/ 0 h 935831"/>
                        <a:gd name="connsiteX1" fmla="*/ 642937 w 1123950"/>
                        <a:gd name="connsiteY1" fmla="*/ 216693 h 935831"/>
                        <a:gd name="connsiteX2" fmla="*/ 0 w 1123950"/>
                        <a:gd name="connsiteY2" fmla="*/ 645319 h 935831"/>
                        <a:gd name="connsiteX3" fmla="*/ 14287 w 1123950"/>
                        <a:gd name="connsiteY3" fmla="*/ 673893 h 935831"/>
                        <a:gd name="connsiteX4" fmla="*/ 47625 w 1123950"/>
                        <a:gd name="connsiteY4" fmla="*/ 769142 h 935831"/>
                        <a:gd name="connsiteX5" fmla="*/ 157162 w 1123950"/>
                        <a:gd name="connsiteY5" fmla="*/ 826293 h 935831"/>
                        <a:gd name="connsiteX6" fmla="*/ 200025 w 1123950"/>
                        <a:gd name="connsiteY6" fmla="*/ 935831 h 935831"/>
                        <a:gd name="connsiteX7" fmla="*/ 840581 w 1123950"/>
                        <a:gd name="connsiteY7" fmla="*/ 638175 h 935831"/>
                        <a:gd name="connsiteX8" fmla="*/ 1123950 w 1123950"/>
                        <a:gd name="connsiteY8" fmla="*/ 445293 h 935831"/>
                        <a:gd name="connsiteX9" fmla="*/ 738187 w 1123950"/>
                        <a:gd name="connsiteY9" fmla="*/ 26193 h 935831"/>
                        <a:gd name="connsiteX10" fmla="*/ 635794 w 1123950"/>
                        <a:gd name="connsiteY10" fmla="*/ 0 h 935831"/>
                        <a:gd name="connsiteX0" fmla="*/ 635794 w 1123950"/>
                        <a:gd name="connsiteY0" fmla="*/ 0 h 935831"/>
                        <a:gd name="connsiteX1" fmla="*/ 642937 w 1123950"/>
                        <a:gd name="connsiteY1" fmla="*/ 216693 h 935831"/>
                        <a:gd name="connsiteX2" fmla="*/ 0 w 1123950"/>
                        <a:gd name="connsiteY2" fmla="*/ 645319 h 935831"/>
                        <a:gd name="connsiteX3" fmla="*/ 14287 w 1123950"/>
                        <a:gd name="connsiteY3" fmla="*/ 673893 h 935831"/>
                        <a:gd name="connsiteX4" fmla="*/ 47625 w 1123950"/>
                        <a:gd name="connsiteY4" fmla="*/ 769142 h 935831"/>
                        <a:gd name="connsiteX5" fmla="*/ 166687 w 1123950"/>
                        <a:gd name="connsiteY5" fmla="*/ 826293 h 935831"/>
                        <a:gd name="connsiteX6" fmla="*/ 200025 w 1123950"/>
                        <a:gd name="connsiteY6" fmla="*/ 935831 h 935831"/>
                        <a:gd name="connsiteX7" fmla="*/ 840581 w 1123950"/>
                        <a:gd name="connsiteY7" fmla="*/ 638175 h 935831"/>
                        <a:gd name="connsiteX8" fmla="*/ 1123950 w 1123950"/>
                        <a:gd name="connsiteY8" fmla="*/ 445293 h 935831"/>
                        <a:gd name="connsiteX9" fmla="*/ 738187 w 1123950"/>
                        <a:gd name="connsiteY9" fmla="*/ 26193 h 935831"/>
                        <a:gd name="connsiteX10" fmla="*/ 635794 w 1123950"/>
                        <a:gd name="connsiteY10" fmla="*/ 0 h 935831"/>
                        <a:gd name="connsiteX0" fmla="*/ 642938 w 1131094"/>
                        <a:gd name="connsiteY0" fmla="*/ 0 h 935831"/>
                        <a:gd name="connsiteX1" fmla="*/ 650081 w 1131094"/>
                        <a:gd name="connsiteY1" fmla="*/ 216693 h 935831"/>
                        <a:gd name="connsiteX2" fmla="*/ 0 w 1131094"/>
                        <a:gd name="connsiteY2" fmla="*/ 650082 h 935831"/>
                        <a:gd name="connsiteX3" fmla="*/ 21431 w 1131094"/>
                        <a:gd name="connsiteY3" fmla="*/ 673893 h 935831"/>
                        <a:gd name="connsiteX4" fmla="*/ 54769 w 1131094"/>
                        <a:gd name="connsiteY4" fmla="*/ 769142 h 935831"/>
                        <a:gd name="connsiteX5" fmla="*/ 173831 w 1131094"/>
                        <a:gd name="connsiteY5" fmla="*/ 826293 h 935831"/>
                        <a:gd name="connsiteX6" fmla="*/ 207169 w 1131094"/>
                        <a:gd name="connsiteY6" fmla="*/ 935831 h 935831"/>
                        <a:gd name="connsiteX7" fmla="*/ 847725 w 1131094"/>
                        <a:gd name="connsiteY7" fmla="*/ 638175 h 935831"/>
                        <a:gd name="connsiteX8" fmla="*/ 1131094 w 1131094"/>
                        <a:gd name="connsiteY8" fmla="*/ 445293 h 935831"/>
                        <a:gd name="connsiteX9" fmla="*/ 745331 w 1131094"/>
                        <a:gd name="connsiteY9" fmla="*/ 26193 h 935831"/>
                        <a:gd name="connsiteX10" fmla="*/ 642938 w 1131094"/>
                        <a:gd name="connsiteY10" fmla="*/ 0 h 935831"/>
                        <a:gd name="connsiteX0" fmla="*/ 642938 w 1131094"/>
                        <a:gd name="connsiteY0" fmla="*/ 0 h 945356"/>
                        <a:gd name="connsiteX1" fmla="*/ 650081 w 1131094"/>
                        <a:gd name="connsiteY1" fmla="*/ 216693 h 945356"/>
                        <a:gd name="connsiteX2" fmla="*/ 0 w 1131094"/>
                        <a:gd name="connsiteY2" fmla="*/ 650082 h 945356"/>
                        <a:gd name="connsiteX3" fmla="*/ 21431 w 1131094"/>
                        <a:gd name="connsiteY3" fmla="*/ 673893 h 945356"/>
                        <a:gd name="connsiteX4" fmla="*/ 54769 w 1131094"/>
                        <a:gd name="connsiteY4" fmla="*/ 769142 h 945356"/>
                        <a:gd name="connsiteX5" fmla="*/ 173831 w 1131094"/>
                        <a:gd name="connsiteY5" fmla="*/ 826293 h 945356"/>
                        <a:gd name="connsiteX6" fmla="*/ 207169 w 1131094"/>
                        <a:gd name="connsiteY6" fmla="*/ 945356 h 945356"/>
                        <a:gd name="connsiteX7" fmla="*/ 847725 w 1131094"/>
                        <a:gd name="connsiteY7" fmla="*/ 638175 h 945356"/>
                        <a:gd name="connsiteX8" fmla="*/ 1131094 w 1131094"/>
                        <a:gd name="connsiteY8" fmla="*/ 445293 h 945356"/>
                        <a:gd name="connsiteX9" fmla="*/ 745331 w 1131094"/>
                        <a:gd name="connsiteY9" fmla="*/ 26193 h 945356"/>
                        <a:gd name="connsiteX10" fmla="*/ 642938 w 1131094"/>
                        <a:gd name="connsiteY10" fmla="*/ 0 h 945356"/>
                        <a:gd name="connsiteX0" fmla="*/ 642938 w 1131094"/>
                        <a:gd name="connsiteY0" fmla="*/ 0 h 945356"/>
                        <a:gd name="connsiteX1" fmla="*/ 650081 w 1131094"/>
                        <a:gd name="connsiteY1" fmla="*/ 216693 h 945356"/>
                        <a:gd name="connsiteX2" fmla="*/ 0 w 1131094"/>
                        <a:gd name="connsiteY2" fmla="*/ 650082 h 945356"/>
                        <a:gd name="connsiteX3" fmla="*/ 21431 w 1131094"/>
                        <a:gd name="connsiteY3" fmla="*/ 673893 h 945356"/>
                        <a:gd name="connsiteX4" fmla="*/ 54769 w 1131094"/>
                        <a:gd name="connsiteY4" fmla="*/ 769142 h 945356"/>
                        <a:gd name="connsiteX5" fmla="*/ 173831 w 1131094"/>
                        <a:gd name="connsiteY5" fmla="*/ 826293 h 945356"/>
                        <a:gd name="connsiteX6" fmla="*/ 207169 w 1131094"/>
                        <a:gd name="connsiteY6" fmla="*/ 945356 h 945356"/>
                        <a:gd name="connsiteX7" fmla="*/ 847725 w 1131094"/>
                        <a:gd name="connsiteY7" fmla="*/ 638175 h 945356"/>
                        <a:gd name="connsiteX8" fmla="*/ 850106 w 1131094"/>
                        <a:gd name="connsiteY8" fmla="*/ 628649 h 945356"/>
                        <a:gd name="connsiteX9" fmla="*/ 1131094 w 1131094"/>
                        <a:gd name="connsiteY9" fmla="*/ 445293 h 945356"/>
                        <a:gd name="connsiteX10" fmla="*/ 745331 w 1131094"/>
                        <a:gd name="connsiteY10" fmla="*/ 26193 h 945356"/>
                        <a:gd name="connsiteX11" fmla="*/ 642938 w 1131094"/>
                        <a:gd name="connsiteY11" fmla="*/ 0 h 945356"/>
                        <a:gd name="connsiteX0" fmla="*/ 642938 w 1132452"/>
                        <a:gd name="connsiteY0" fmla="*/ 0 h 945356"/>
                        <a:gd name="connsiteX1" fmla="*/ 650081 w 1132452"/>
                        <a:gd name="connsiteY1" fmla="*/ 216693 h 945356"/>
                        <a:gd name="connsiteX2" fmla="*/ 0 w 1132452"/>
                        <a:gd name="connsiteY2" fmla="*/ 650082 h 945356"/>
                        <a:gd name="connsiteX3" fmla="*/ 21431 w 1132452"/>
                        <a:gd name="connsiteY3" fmla="*/ 673893 h 945356"/>
                        <a:gd name="connsiteX4" fmla="*/ 54769 w 1132452"/>
                        <a:gd name="connsiteY4" fmla="*/ 769142 h 945356"/>
                        <a:gd name="connsiteX5" fmla="*/ 173831 w 1132452"/>
                        <a:gd name="connsiteY5" fmla="*/ 826293 h 945356"/>
                        <a:gd name="connsiteX6" fmla="*/ 207169 w 1132452"/>
                        <a:gd name="connsiteY6" fmla="*/ 945356 h 945356"/>
                        <a:gd name="connsiteX7" fmla="*/ 847725 w 1132452"/>
                        <a:gd name="connsiteY7" fmla="*/ 638175 h 945356"/>
                        <a:gd name="connsiteX8" fmla="*/ 1131094 w 1132452"/>
                        <a:gd name="connsiteY8" fmla="*/ 445293 h 945356"/>
                        <a:gd name="connsiteX9" fmla="*/ 745331 w 1132452"/>
                        <a:gd name="connsiteY9" fmla="*/ 26193 h 945356"/>
                        <a:gd name="connsiteX10" fmla="*/ 642938 w 1132452"/>
                        <a:gd name="connsiteY10" fmla="*/ 0 h 945356"/>
                        <a:gd name="connsiteX0" fmla="*/ 642938 w 1131094"/>
                        <a:gd name="connsiteY0" fmla="*/ 0 h 945356"/>
                        <a:gd name="connsiteX1" fmla="*/ 650081 w 1131094"/>
                        <a:gd name="connsiteY1" fmla="*/ 216693 h 945356"/>
                        <a:gd name="connsiteX2" fmla="*/ 0 w 1131094"/>
                        <a:gd name="connsiteY2" fmla="*/ 650082 h 945356"/>
                        <a:gd name="connsiteX3" fmla="*/ 21431 w 1131094"/>
                        <a:gd name="connsiteY3" fmla="*/ 673893 h 945356"/>
                        <a:gd name="connsiteX4" fmla="*/ 54769 w 1131094"/>
                        <a:gd name="connsiteY4" fmla="*/ 769142 h 945356"/>
                        <a:gd name="connsiteX5" fmla="*/ 173831 w 1131094"/>
                        <a:gd name="connsiteY5" fmla="*/ 826293 h 945356"/>
                        <a:gd name="connsiteX6" fmla="*/ 207169 w 1131094"/>
                        <a:gd name="connsiteY6" fmla="*/ 945356 h 945356"/>
                        <a:gd name="connsiteX7" fmla="*/ 847725 w 1131094"/>
                        <a:gd name="connsiteY7" fmla="*/ 638175 h 945356"/>
                        <a:gd name="connsiteX8" fmla="*/ 1131094 w 1131094"/>
                        <a:gd name="connsiteY8" fmla="*/ 445293 h 945356"/>
                        <a:gd name="connsiteX9" fmla="*/ 745331 w 1131094"/>
                        <a:gd name="connsiteY9" fmla="*/ 26193 h 945356"/>
                        <a:gd name="connsiteX10" fmla="*/ 642938 w 1131094"/>
                        <a:gd name="connsiteY10" fmla="*/ 0 h 94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1094" h="945356">
                          <a:moveTo>
                            <a:pt x="642938" y="0"/>
                          </a:moveTo>
                          <a:lnTo>
                            <a:pt x="650081" y="216693"/>
                          </a:lnTo>
                          <a:lnTo>
                            <a:pt x="0" y="650082"/>
                          </a:lnTo>
                          <a:lnTo>
                            <a:pt x="21431" y="673893"/>
                          </a:lnTo>
                          <a:lnTo>
                            <a:pt x="54769" y="769142"/>
                          </a:lnTo>
                          <a:lnTo>
                            <a:pt x="173831" y="826293"/>
                          </a:lnTo>
                          <a:lnTo>
                            <a:pt x="207169" y="945356"/>
                          </a:lnTo>
                          <a:lnTo>
                            <a:pt x="847725" y="638175"/>
                          </a:lnTo>
                          <a:lnTo>
                            <a:pt x="1131094" y="445293"/>
                          </a:lnTo>
                          <a:lnTo>
                            <a:pt x="745331" y="26193"/>
                          </a:lnTo>
                          <a:lnTo>
                            <a:pt x="642938"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フリーフォーム 188"/>
                    <p:cNvSpPr/>
                    <p:nvPr/>
                  </p:nvSpPr>
                  <p:spPr>
                    <a:xfrm>
                      <a:off x="1255526" y="2037872"/>
                      <a:ext cx="555162" cy="864640"/>
                    </a:xfrm>
                    <a:custGeom>
                      <a:avLst/>
                      <a:gdLst>
                        <a:gd name="connsiteX0" fmla="*/ 434975 w 552450"/>
                        <a:gd name="connsiteY0" fmla="*/ 15875 h 854075"/>
                        <a:gd name="connsiteX1" fmla="*/ 174625 w 552450"/>
                        <a:gd name="connsiteY1" fmla="*/ 320675 h 854075"/>
                        <a:gd name="connsiteX2" fmla="*/ 25400 w 552450"/>
                        <a:gd name="connsiteY2" fmla="*/ 450850 h 854075"/>
                        <a:gd name="connsiteX3" fmla="*/ 95250 w 552450"/>
                        <a:gd name="connsiteY3" fmla="*/ 781050 h 854075"/>
                        <a:gd name="connsiteX4" fmla="*/ 6350 w 552450"/>
                        <a:gd name="connsiteY4" fmla="*/ 746125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74625 w 552450"/>
                        <a:gd name="connsiteY1" fmla="*/ 320675 h 854075"/>
                        <a:gd name="connsiteX2" fmla="*/ 34925 w 552450"/>
                        <a:gd name="connsiteY2" fmla="*/ 443707 h 854075"/>
                        <a:gd name="connsiteX3" fmla="*/ 95250 w 552450"/>
                        <a:gd name="connsiteY3" fmla="*/ 781050 h 854075"/>
                        <a:gd name="connsiteX4" fmla="*/ 6350 w 552450"/>
                        <a:gd name="connsiteY4" fmla="*/ 746125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74625 w 552450"/>
                        <a:gd name="connsiteY1" fmla="*/ 320675 h 854075"/>
                        <a:gd name="connsiteX2" fmla="*/ 34925 w 552450"/>
                        <a:gd name="connsiteY2" fmla="*/ 443707 h 854075"/>
                        <a:gd name="connsiteX3" fmla="*/ 90488 w 552450"/>
                        <a:gd name="connsiteY3" fmla="*/ 785813 h 854075"/>
                        <a:gd name="connsiteX4" fmla="*/ 6350 w 552450"/>
                        <a:gd name="connsiteY4" fmla="*/ 746125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74625 w 552450"/>
                        <a:gd name="connsiteY1" fmla="*/ 320675 h 854075"/>
                        <a:gd name="connsiteX2" fmla="*/ 34925 w 552450"/>
                        <a:gd name="connsiteY2" fmla="*/ 443707 h 854075"/>
                        <a:gd name="connsiteX3" fmla="*/ 90488 w 552450"/>
                        <a:gd name="connsiteY3" fmla="*/ 785813 h 854075"/>
                        <a:gd name="connsiteX4" fmla="*/ 1587 w 552450"/>
                        <a:gd name="connsiteY4" fmla="*/ 750887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4975 w 552450"/>
                        <a:gd name="connsiteY0" fmla="*/ 15875 h 854075"/>
                        <a:gd name="connsiteX1" fmla="*/ 188913 w 552450"/>
                        <a:gd name="connsiteY1" fmla="*/ 318293 h 854075"/>
                        <a:gd name="connsiteX2" fmla="*/ 34925 w 552450"/>
                        <a:gd name="connsiteY2" fmla="*/ 443707 h 854075"/>
                        <a:gd name="connsiteX3" fmla="*/ 90488 w 552450"/>
                        <a:gd name="connsiteY3" fmla="*/ 785813 h 854075"/>
                        <a:gd name="connsiteX4" fmla="*/ 1587 w 552450"/>
                        <a:gd name="connsiteY4" fmla="*/ 750887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4975 w 552450"/>
                        <a:gd name="connsiteY11" fmla="*/ 15875 h 854075"/>
                        <a:gd name="connsiteX0" fmla="*/ 439738 w 552450"/>
                        <a:gd name="connsiteY0" fmla="*/ 23018 h 854075"/>
                        <a:gd name="connsiteX1" fmla="*/ 188913 w 552450"/>
                        <a:gd name="connsiteY1" fmla="*/ 318293 h 854075"/>
                        <a:gd name="connsiteX2" fmla="*/ 34925 w 552450"/>
                        <a:gd name="connsiteY2" fmla="*/ 443707 h 854075"/>
                        <a:gd name="connsiteX3" fmla="*/ 90488 w 552450"/>
                        <a:gd name="connsiteY3" fmla="*/ 785813 h 854075"/>
                        <a:gd name="connsiteX4" fmla="*/ 1587 w 552450"/>
                        <a:gd name="connsiteY4" fmla="*/ 750887 h 854075"/>
                        <a:gd name="connsiteX5" fmla="*/ 0 w 552450"/>
                        <a:gd name="connsiteY5" fmla="*/ 838200 h 854075"/>
                        <a:gd name="connsiteX6" fmla="*/ 285750 w 552450"/>
                        <a:gd name="connsiteY6" fmla="*/ 854075 h 854075"/>
                        <a:gd name="connsiteX7" fmla="*/ 434975 w 552450"/>
                        <a:gd name="connsiteY7" fmla="*/ 784225 h 854075"/>
                        <a:gd name="connsiteX8" fmla="*/ 511175 w 552450"/>
                        <a:gd name="connsiteY8" fmla="*/ 368300 h 854075"/>
                        <a:gd name="connsiteX9" fmla="*/ 552450 w 552450"/>
                        <a:gd name="connsiteY9" fmla="*/ 263525 h 854075"/>
                        <a:gd name="connsiteX10" fmla="*/ 539750 w 552450"/>
                        <a:gd name="connsiteY10" fmla="*/ 0 h 854075"/>
                        <a:gd name="connsiteX11" fmla="*/ 439738 w 552450"/>
                        <a:gd name="connsiteY11" fmla="*/ 23018 h 854075"/>
                        <a:gd name="connsiteX0" fmla="*/ 439738 w 552450"/>
                        <a:gd name="connsiteY0" fmla="*/ 30162 h 861219"/>
                        <a:gd name="connsiteX1" fmla="*/ 188913 w 552450"/>
                        <a:gd name="connsiteY1" fmla="*/ 325437 h 861219"/>
                        <a:gd name="connsiteX2" fmla="*/ 34925 w 552450"/>
                        <a:gd name="connsiteY2" fmla="*/ 450851 h 861219"/>
                        <a:gd name="connsiteX3" fmla="*/ 90488 w 552450"/>
                        <a:gd name="connsiteY3" fmla="*/ 792957 h 861219"/>
                        <a:gd name="connsiteX4" fmla="*/ 1587 w 552450"/>
                        <a:gd name="connsiteY4" fmla="*/ 758031 h 861219"/>
                        <a:gd name="connsiteX5" fmla="*/ 0 w 552450"/>
                        <a:gd name="connsiteY5" fmla="*/ 845344 h 861219"/>
                        <a:gd name="connsiteX6" fmla="*/ 285750 w 552450"/>
                        <a:gd name="connsiteY6" fmla="*/ 861219 h 861219"/>
                        <a:gd name="connsiteX7" fmla="*/ 434975 w 552450"/>
                        <a:gd name="connsiteY7" fmla="*/ 791369 h 861219"/>
                        <a:gd name="connsiteX8" fmla="*/ 511175 w 552450"/>
                        <a:gd name="connsiteY8" fmla="*/ 375444 h 861219"/>
                        <a:gd name="connsiteX9" fmla="*/ 552450 w 552450"/>
                        <a:gd name="connsiteY9" fmla="*/ 270669 h 861219"/>
                        <a:gd name="connsiteX10" fmla="*/ 542131 w 552450"/>
                        <a:gd name="connsiteY10" fmla="*/ 0 h 861219"/>
                        <a:gd name="connsiteX11" fmla="*/ 439738 w 552450"/>
                        <a:gd name="connsiteY11" fmla="*/ 30162 h 861219"/>
                        <a:gd name="connsiteX0" fmla="*/ 439738 w 552450"/>
                        <a:gd name="connsiteY0" fmla="*/ 30162 h 861219"/>
                        <a:gd name="connsiteX1" fmla="*/ 188913 w 552450"/>
                        <a:gd name="connsiteY1" fmla="*/ 325437 h 861219"/>
                        <a:gd name="connsiteX2" fmla="*/ 34925 w 552450"/>
                        <a:gd name="connsiteY2" fmla="*/ 450851 h 861219"/>
                        <a:gd name="connsiteX3" fmla="*/ 90488 w 552450"/>
                        <a:gd name="connsiteY3" fmla="*/ 792957 h 861219"/>
                        <a:gd name="connsiteX4" fmla="*/ 1587 w 552450"/>
                        <a:gd name="connsiteY4" fmla="*/ 758031 h 861219"/>
                        <a:gd name="connsiteX5" fmla="*/ 0 w 552450"/>
                        <a:gd name="connsiteY5" fmla="*/ 845344 h 861219"/>
                        <a:gd name="connsiteX6" fmla="*/ 285750 w 552450"/>
                        <a:gd name="connsiteY6" fmla="*/ 861219 h 861219"/>
                        <a:gd name="connsiteX7" fmla="*/ 434975 w 552450"/>
                        <a:gd name="connsiteY7" fmla="*/ 791369 h 861219"/>
                        <a:gd name="connsiteX8" fmla="*/ 511175 w 552450"/>
                        <a:gd name="connsiteY8" fmla="*/ 365919 h 861219"/>
                        <a:gd name="connsiteX9" fmla="*/ 552450 w 552450"/>
                        <a:gd name="connsiteY9" fmla="*/ 270669 h 861219"/>
                        <a:gd name="connsiteX10" fmla="*/ 542131 w 552450"/>
                        <a:gd name="connsiteY10" fmla="*/ 0 h 861219"/>
                        <a:gd name="connsiteX11" fmla="*/ 439738 w 552450"/>
                        <a:gd name="connsiteY11" fmla="*/ 30162 h 861219"/>
                        <a:gd name="connsiteX0" fmla="*/ 439738 w 552450"/>
                        <a:gd name="connsiteY0" fmla="*/ 30162 h 863600"/>
                        <a:gd name="connsiteX1" fmla="*/ 188913 w 552450"/>
                        <a:gd name="connsiteY1" fmla="*/ 325437 h 863600"/>
                        <a:gd name="connsiteX2" fmla="*/ 34925 w 552450"/>
                        <a:gd name="connsiteY2" fmla="*/ 450851 h 863600"/>
                        <a:gd name="connsiteX3" fmla="*/ 90488 w 552450"/>
                        <a:gd name="connsiteY3" fmla="*/ 792957 h 863600"/>
                        <a:gd name="connsiteX4" fmla="*/ 1587 w 552450"/>
                        <a:gd name="connsiteY4" fmla="*/ 758031 h 863600"/>
                        <a:gd name="connsiteX5" fmla="*/ 0 w 552450"/>
                        <a:gd name="connsiteY5" fmla="*/ 845344 h 863600"/>
                        <a:gd name="connsiteX6" fmla="*/ 278606 w 552450"/>
                        <a:gd name="connsiteY6" fmla="*/ 863600 h 863600"/>
                        <a:gd name="connsiteX7" fmla="*/ 434975 w 552450"/>
                        <a:gd name="connsiteY7" fmla="*/ 791369 h 863600"/>
                        <a:gd name="connsiteX8" fmla="*/ 511175 w 552450"/>
                        <a:gd name="connsiteY8" fmla="*/ 365919 h 863600"/>
                        <a:gd name="connsiteX9" fmla="*/ 552450 w 552450"/>
                        <a:gd name="connsiteY9" fmla="*/ 270669 h 863600"/>
                        <a:gd name="connsiteX10" fmla="*/ 542131 w 552450"/>
                        <a:gd name="connsiteY10" fmla="*/ 0 h 863600"/>
                        <a:gd name="connsiteX11" fmla="*/ 439738 w 552450"/>
                        <a:gd name="connsiteY11" fmla="*/ 30162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50" h="863600">
                          <a:moveTo>
                            <a:pt x="439738" y="30162"/>
                          </a:moveTo>
                          <a:lnTo>
                            <a:pt x="188913" y="325437"/>
                          </a:lnTo>
                          <a:lnTo>
                            <a:pt x="34925" y="450851"/>
                          </a:lnTo>
                          <a:lnTo>
                            <a:pt x="90488" y="792957"/>
                          </a:lnTo>
                          <a:lnTo>
                            <a:pt x="1587" y="758031"/>
                          </a:lnTo>
                          <a:lnTo>
                            <a:pt x="0" y="845344"/>
                          </a:lnTo>
                          <a:lnTo>
                            <a:pt x="278606" y="863600"/>
                          </a:lnTo>
                          <a:lnTo>
                            <a:pt x="434975" y="791369"/>
                          </a:lnTo>
                          <a:lnTo>
                            <a:pt x="511175" y="365919"/>
                          </a:lnTo>
                          <a:lnTo>
                            <a:pt x="552450" y="270669"/>
                          </a:lnTo>
                          <a:lnTo>
                            <a:pt x="542131" y="0"/>
                          </a:lnTo>
                          <a:lnTo>
                            <a:pt x="439738" y="30162"/>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フリーフォーム 189"/>
                    <p:cNvSpPr/>
                    <p:nvPr/>
                  </p:nvSpPr>
                  <p:spPr>
                    <a:xfrm>
                      <a:off x="879788" y="1853442"/>
                      <a:ext cx="821134" cy="664345"/>
                    </a:xfrm>
                    <a:custGeom>
                      <a:avLst/>
                      <a:gdLst>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60325 w 815975"/>
                        <a:gd name="connsiteY8" fmla="*/ 533400 h 666750"/>
                        <a:gd name="connsiteX9" fmla="*/ 130175 w 815975"/>
                        <a:gd name="connsiteY9" fmla="*/ 565150 h 666750"/>
                        <a:gd name="connsiteX10" fmla="*/ 196850 w 815975"/>
                        <a:gd name="connsiteY10" fmla="*/ 533400 h 666750"/>
                        <a:gd name="connsiteX11" fmla="*/ 234950 w 815975"/>
                        <a:gd name="connsiteY11" fmla="*/ 552450 h 666750"/>
                        <a:gd name="connsiteX12" fmla="*/ 161925 w 815975"/>
                        <a:gd name="connsiteY12" fmla="*/ 584200 h 666750"/>
                        <a:gd name="connsiteX13" fmla="*/ 241300 w 815975"/>
                        <a:gd name="connsiteY13" fmla="*/ 625475 h 666750"/>
                        <a:gd name="connsiteX14" fmla="*/ 298450 w 815975"/>
                        <a:gd name="connsiteY14" fmla="*/ 609600 h 666750"/>
                        <a:gd name="connsiteX15" fmla="*/ 339725 w 815975"/>
                        <a:gd name="connsiteY15" fmla="*/ 619125 h 666750"/>
                        <a:gd name="connsiteX16" fmla="*/ 288925 w 815975"/>
                        <a:gd name="connsiteY16" fmla="*/ 644525 h 666750"/>
                        <a:gd name="connsiteX17" fmla="*/ 307975 w 815975"/>
                        <a:gd name="connsiteY17" fmla="*/ 666750 h 666750"/>
                        <a:gd name="connsiteX18" fmla="*/ 412750 w 815975"/>
                        <a:gd name="connsiteY18" fmla="*/ 628650 h 666750"/>
                        <a:gd name="connsiteX19" fmla="*/ 565150 w 815975"/>
                        <a:gd name="connsiteY19" fmla="*/ 511175 h 666750"/>
                        <a:gd name="connsiteX20" fmla="*/ 815975 w 815975"/>
                        <a:gd name="connsiteY20" fmla="*/ 209550 h 666750"/>
                        <a:gd name="connsiteX21" fmla="*/ 606425 w 815975"/>
                        <a:gd name="connsiteY21"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130175 w 815975"/>
                        <a:gd name="connsiteY9" fmla="*/ 565150 h 666750"/>
                        <a:gd name="connsiteX10" fmla="*/ 196850 w 815975"/>
                        <a:gd name="connsiteY10" fmla="*/ 533400 h 666750"/>
                        <a:gd name="connsiteX11" fmla="*/ 234950 w 815975"/>
                        <a:gd name="connsiteY11" fmla="*/ 552450 h 666750"/>
                        <a:gd name="connsiteX12" fmla="*/ 161925 w 815975"/>
                        <a:gd name="connsiteY12" fmla="*/ 584200 h 666750"/>
                        <a:gd name="connsiteX13" fmla="*/ 241300 w 815975"/>
                        <a:gd name="connsiteY13" fmla="*/ 625475 h 666750"/>
                        <a:gd name="connsiteX14" fmla="*/ 298450 w 815975"/>
                        <a:gd name="connsiteY14" fmla="*/ 609600 h 666750"/>
                        <a:gd name="connsiteX15" fmla="*/ 339725 w 815975"/>
                        <a:gd name="connsiteY15" fmla="*/ 619125 h 666750"/>
                        <a:gd name="connsiteX16" fmla="*/ 288925 w 815975"/>
                        <a:gd name="connsiteY16" fmla="*/ 644525 h 666750"/>
                        <a:gd name="connsiteX17" fmla="*/ 307975 w 815975"/>
                        <a:gd name="connsiteY17" fmla="*/ 666750 h 666750"/>
                        <a:gd name="connsiteX18" fmla="*/ 412750 w 815975"/>
                        <a:gd name="connsiteY18" fmla="*/ 628650 h 666750"/>
                        <a:gd name="connsiteX19" fmla="*/ 565150 w 815975"/>
                        <a:gd name="connsiteY19" fmla="*/ 511175 h 666750"/>
                        <a:gd name="connsiteX20" fmla="*/ 815975 w 815975"/>
                        <a:gd name="connsiteY20" fmla="*/ 209550 h 666750"/>
                        <a:gd name="connsiteX21" fmla="*/ 606425 w 815975"/>
                        <a:gd name="connsiteY21"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130175 w 815975"/>
                        <a:gd name="connsiteY9" fmla="*/ 565150 h 666750"/>
                        <a:gd name="connsiteX10" fmla="*/ 51594 w 815975"/>
                        <a:gd name="connsiteY10" fmla="*/ 561181 h 666750"/>
                        <a:gd name="connsiteX11" fmla="*/ 196850 w 815975"/>
                        <a:gd name="connsiteY11" fmla="*/ 533400 h 666750"/>
                        <a:gd name="connsiteX12" fmla="*/ 234950 w 815975"/>
                        <a:gd name="connsiteY12" fmla="*/ 552450 h 666750"/>
                        <a:gd name="connsiteX13" fmla="*/ 161925 w 815975"/>
                        <a:gd name="connsiteY13" fmla="*/ 584200 h 666750"/>
                        <a:gd name="connsiteX14" fmla="*/ 241300 w 815975"/>
                        <a:gd name="connsiteY14" fmla="*/ 625475 h 666750"/>
                        <a:gd name="connsiteX15" fmla="*/ 298450 w 815975"/>
                        <a:gd name="connsiteY15" fmla="*/ 609600 h 666750"/>
                        <a:gd name="connsiteX16" fmla="*/ 339725 w 815975"/>
                        <a:gd name="connsiteY16" fmla="*/ 619125 h 666750"/>
                        <a:gd name="connsiteX17" fmla="*/ 288925 w 815975"/>
                        <a:gd name="connsiteY17" fmla="*/ 644525 h 666750"/>
                        <a:gd name="connsiteX18" fmla="*/ 307975 w 815975"/>
                        <a:gd name="connsiteY18" fmla="*/ 666750 h 666750"/>
                        <a:gd name="connsiteX19" fmla="*/ 412750 w 815975"/>
                        <a:gd name="connsiteY19" fmla="*/ 628650 h 666750"/>
                        <a:gd name="connsiteX20" fmla="*/ 565150 w 815975"/>
                        <a:gd name="connsiteY20" fmla="*/ 511175 h 666750"/>
                        <a:gd name="connsiteX21" fmla="*/ 815975 w 815975"/>
                        <a:gd name="connsiteY21" fmla="*/ 209550 h 666750"/>
                        <a:gd name="connsiteX22" fmla="*/ 606425 w 815975"/>
                        <a:gd name="connsiteY22"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130175 w 815975"/>
                        <a:gd name="connsiteY9" fmla="*/ 565150 h 666750"/>
                        <a:gd name="connsiteX10" fmla="*/ 230188 w 815975"/>
                        <a:gd name="connsiteY10" fmla="*/ 349249 h 666750"/>
                        <a:gd name="connsiteX11" fmla="*/ 196850 w 815975"/>
                        <a:gd name="connsiteY11" fmla="*/ 533400 h 666750"/>
                        <a:gd name="connsiteX12" fmla="*/ 234950 w 815975"/>
                        <a:gd name="connsiteY12" fmla="*/ 552450 h 666750"/>
                        <a:gd name="connsiteX13" fmla="*/ 161925 w 815975"/>
                        <a:gd name="connsiteY13" fmla="*/ 584200 h 666750"/>
                        <a:gd name="connsiteX14" fmla="*/ 241300 w 815975"/>
                        <a:gd name="connsiteY14" fmla="*/ 625475 h 666750"/>
                        <a:gd name="connsiteX15" fmla="*/ 298450 w 815975"/>
                        <a:gd name="connsiteY15" fmla="*/ 609600 h 666750"/>
                        <a:gd name="connsiteX16" fmla="*/ 339725 w 815975"/>
                        <a:gd name="connsiteY16" fmla="*/ 619125 h 666750"/>
                        <a:gd name="connsiteX17" fmla="*/ 288925 w 815975"/>
                        <a:gd name="connsiteY17" fmla="*/ 644525 h 666750"/>
                        <a:gd name="connsiteX18" fmla="*/ 307975 w 815975"/>
                        <a:gd name="connsiteY18" fmla="*/ 666750 h 666750"/>
                        <a:gd name="connsiteX19" fmla="*/ 412750 w 815975"/>
                        <a:gd name="connsiteY19" fmla="*/ 628650 h 666750"/>
                        <a:gd name="connsiteX20" fmla="*/ 565150 w 815975"/>
                        <a:gd name="connsiteY20" fmla="*/ 511175 h 666750"/>
                        <a:gd name="connsiteX21" fmla="*/ 815975 w 815975"/>
                        <a:gd name="connsiteY21" fmla="*/ 209550 h 666750"/>
                        <a:gd name="connsiteX22" fmla="*/ 606425 w 815975"/>
                        <a:gd name="connsiteY22" fmla="*/ 0 h 666750"/>
                        <a:gd name="connsiteX0" fmla="*/ 606425 w 815975"/>
                        <a:gd name="connsiteY0" fmla="*/ 0 h 666750"/>
                        <a:gd name="connsiteX1" fmla="*/ 333375 w 815975"/>
                        <a:gd name="connsiteY1" fmla="*/ 155575 h 666750"/>
                        <a:gd name="connsiteX2" fmla="*/ 320675 w 815975"/>
                        <a:gd name="connsiteY2" fmla="*/ 190500 h 666750"/>
                        <a:gd name="connsiteX3" fmla="*/ 12700 w 815975"/>
                        <a:gd name="connsiteY3" fmla="*/ 444500 h 666750"/>
                        <a:gd name="connsiteX4" fmla="*/ 41275 w 815975"/>
                        <a:gd name="connsiteY4" fmla="*/ 447675 h 666750"/>
                        <a:gd name="connsiteX5" fmla="*/ 53975 w 815975"/>
                        <a:gd name="connsiteY5" fmla="*/ 504825 h 666750"/>
                        <a:gd name="connsiteX6" fmla="*/ 0 w 815975"/>
                        <a:gd name="connsiteY6" fmla="*/ 527050 h 666750"/>
                        <a:gd name="connsiteX7" fmla="*/ 0 w 815975"/>
                        <a:gd name="connsiteY7" fmla="*/ 527050 h 666750"/>
                        <a:gd name="connsiteX8" fmla="*/ 7937 w 815975"/>
                        <a:gd name="connsiteY8" fmla="*/ 552450 h 666750"/>
                        <a:gd name="connsiteX9" fmla="*/ 63500 w 815975"/>
                        <a:gd name="connsiteY9" fmla="*/ 524669 h 666750"/>
                        <a:gd name="connsiteX10" fmla="*/ 230188 w 815975"/>
                        <a:gd name="connsiteY10" fmla="*/ 349249 h 666750"/>
                        <a:gd name="connsiteX11" fmla="*/ 196850 w 815975"/>
                        <a:gd name="connsiteY11" fmla="*/ 533400 h 666750"/>
                        <a:gd name="connsiteX12" fmla="*/ 234950 w 815975"/>
                        <a:gd name="connsiteY12" fmla="*/ 552450 h 666750"/>
                        <a:gd name="connsiteX13" fmla="*/ 161925 w 815975"/>
                        <a:gd name="connsiteY13" fmla="*/ 584200 h 666750"/>
                        <a:gd name="connsiteX14" fmla="*/ 241300 w 815975"/>
                        <a:gd name="connsiteY14" fmla="*/ 625475 h 666750"/>
                        <a:gd name="connsiteX15" fmla="*/ 298450 w 815975"/>
                        <a:gd name="connsiteY15" fmla="*/ 609600 h 666750"/>
                        <a:gd name="connsiteX16" fmla="*/ 339725 w 815975"/>
                        <a:gd name="connsiteY16" fmla="*/ 619125 h 666750"/>
                        <a:gd name="connsiteX17" fmla="*/ 288925 w 815975"/>
                        <a:gd name="connsiteY17" fmla="*/ 644525 h 666750"/>
                        <a:gd name="connsiteX18" fmla="*/ 307975 w 815975"/>
                        <a:gd name="connsiteY18" fmla="*/ 666750 h 666750"/>
                        <a:gd name="connsiteX19" fmla="*/ 412750 w 815975"/>
                        <a:gd name="connsiteY19" fmla="*/ 628650 h 666750"/>
                        <a:gd name="connsiteX20" fmla="*/ 565150 w 815975"/>
                        <a:gd name="connsiteY20" fmla="*/ 511175 h 666750"/>
                        <a:gd name="connsiteX21" fmla="*/ 815975 w 815975"/>
                        <a:gd name="connsiteY21" fmla="*/ 209550 h 666750"/>
                        <a:gd name="connsiteX22" fmla="*/ 606425 w 815975"/>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234186 w 819973"/>
                        <a:gd name="connsiteY10" fmla="*/ 349249 h 666750"/>
                        <a:gd name="connsiteX11" fmla="*/ 200848 w 819973"/>
                        <a:gd name="connsiteY11" fmla="*/ 533400 h 666750"/>
                        <a:gd name="connsiteX12" fmla="*/ 238948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127029 w 819973"/>
                        <a:gd name="connsiteY10" fmla="*/ 568324 h 666750"/>
                        <a:gd name="connsiteX11" fmla="*/ 200848 w 819973"/>
                        <a:gd name="connsiteY11" fmla="*/ 533400 h 666750"/>
                        <a:gd name="connsiteX12" fmla="*/ 238948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127029 w 819973"/>
                        <a:gd name="connsiteY10" fmla="*/ 568324 h 666750"/>
                        <a:gd name="connsiteX11" fmla="*/ 196085 w 819973"/>
                        <a:gd name="connsiteY11" fmla="*/ 533400 h 666750"/>
                        <a:gd name="connsiteX12" fmla="*/ 238948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10423 w 819973"/>
                        <a:gd name="connsiteY0" fmla="*/ 0 h 666750"/>
                        <a:gd name="connsiteX1" fmla="*/ 337373 w 819973"/>
                        <a:gd name="connsiteY1" fmla="*/ 155575 h 666750"/>
                        <a:gd name="connsiteX2" fmla="*/ 324673 w 819973"/>
                        <a:gd name="connsiteY2" fmla="*/ 190500 h 666750"/>
                        <a:gd name="connsiteX3" fmla="*/ 16698 w 819973"/>
                        <a:gd name="connsiteY3" fmla="*/ 444500 h 666750"/>
                        <a:gd name="connsiteX4" fmla="*/ 45273 w 819973"/>
                        <a:gd name="connsiteY4" fmla="*/ 447675 h 666750"/>
                        <a:gd name="connsiteX5" fmla="*/ 57973 w 819973"/>
                        <a:gd name="connsiteY5" fmla="*/ 504825 h 666750"/>
                        <a:gd name="connsiteX6" fmla="*/ 3998 w 819973"/>
                        <a:gd name="connsiteY6" fmla="*/ 527050 h 666750"/>
                        <a:gd name="connsiteX7" fmla="*/ 3998 w 819973"/>
                        <a:gd name="connsiteY7" fmla="*/ 529431 h 666750"/>
                        <a:gd name="connsiteX8" fmla="*/ 11935 w 819973"/>
                        <a:gd name="connsiteY8" fmla="*/ 552450 h 666750"/>
                        <a:gd name="connsiteX9" fmla="*/ 67498 w 819973"/>
                        <a:gd name="connsiteY9" fmla="*/ 524669 h 666750"/>
                        <a:gd name="connsiteX10" fmla="*/ 127029 w 819973"/>
                        <a:gd name="connsiteY10" fmla="*/ 568324 h 666750"/>
                        <a:gd name="connsiteX11" fmla="*/ 196085 w 819973"/>
                        <a:gd name="connsiteY11" fmla="*/ 533400 h 666750"/>
                        <a:gd name="connsiteX12" fmla="*/ 234186 w 819973"/>
                        <a:gd name="connsiteY12" fmla="*/ 552450 h 666750"/>
                        <a:gd name="connsiteX13" fmla="*/ 165923 w 819973"/>
                        <a:gd name="connsiteY13" fmla="*/ 584200 h 666750"/>
                        <a:gd name="connsiteX14" fmla="*/ 245298 w 819973"/>
                        <a:gd name="connsiteY14" fmla="*/ 625475 h 666750"/>
                        <a:gd name="connsiteX15" fmla="*/ 302448 w 819973"/>
                        <a:gd name="connsiteY15" fmla="*/ 609600 h 666750"/>
                        <a:gd name="connsiteX16" fmla="*/ 343723 w 819973"/>
                        <a:gd name="connsiteY16" fmla="*/ 619125 h 666750"/>
                        <a:gd name="connsiteX17" fmla="*/ 292923 w 819973"/>
                        <a:gd name="connsiteY17" fmla="*/ 644525 h 666750"/>
                        <a:gd name="connsiteX18" fmla="*/ 311973 w 819973"/>
                        <a:gd name="connsiteY18" fmla="*/ 666750 h 666750"/>
                        <a:gd name="connsiteX19" fmla="*/ 416748 w 819973"/>
                        <a:gd name="connsiteY19" fmla="*/ 628650 h 666750"/>
                        <a:gd name="connsiteX20" fmla="*/ 569148 w 819973"/>
                        <a:gd name="connsiteY20" fmla="*/ 511175 h 666750"/>
                        <a:gd name="connsiteX21" fmla="*/ 819973 w 819973"/>
                        <a:gd name="connsiteY21" fmla="*/ 209550 h 666750"/>
                        <a:gd name="connsiteX22" fmla="*/ 610423 w 819973"/>
                        <a:gd name="connsiteY22" fmla="*/ 0 h 666750"/>
                        <a:gd name="connsiteX0" fmla="*/ 608301 w 817851"/>
                        <a:gd name="connsiteY0" fmla="*/ 0 h 666750"/>
                        <a:gd name="connsiteX1" fmla="*/ 335251 w 817851"/>
                        <a:gd name="connsiteY1" fmla="*/ 155575 h 666750"/>
                        <a:gd name="connsiteX2" fmla="*/ 322551 w 817851"/>
                        <a:gd name="connsiteY2" fmla="*/ 190500 h 666750"/>
                        <a:gd name="connsiteX3" fmla="*/ 14576 w 817851"/>
                        <a:gd name="connsiteY3" fmla="*/ 444500 h 666750"/>
                        <a:gd name="connsiteX4" fmla="*/ 43151 w 817851"/>
                        <a:gd name="connsiteY4" fmla="*/ 447675 h 666750"/>
                        <a:gd name="connsiteX5" fmla="*/ 55851 w 817851"/>
                        <a:gd name="connsiteY5" fmla="*/ 504825 h 666750"/>
                        <a:gd name="connsiteX6" fmla="*/ 1876 w 817851"/>
                        <a:gd name="connsiteY6" fmla="*/ 527050 h 666750"/>
                        <a:gd name="connsiteX7" fmla="*/ 11401 w 817851"/>
                        <a:gd name="connsiteY7" fmla="*/ 522287 h 666750"/>
                        <a:gd name="connsiteX8" fmla="*/ 9813 w 817851"/>
                        <a:gd name="connsiteY8" fmla="*/ 552450 h 666750"/>
                        <a:gd name="connsiteX9" fmla="*/ 65376 w 817851"/>
                        <a:gd name="connsiteY9" fmla="*/ 524669 h 666750"/>
                        <a:gd name="connsiteX10" fmla="*/ 124907 w 817851"/>
                        <a:gd name="connsiteY10" fmla="*/ 568324 h 666750"/>
                        <a:gd name="connsiteX11" fmla="*/ 193963 w 817851"/>
                        <a:gd name="connsiteY11" fmla="*/ 533400 h 666750"/>
                        <a:gd name="connsiteX12" fmla="*/ 232064 w 817851"/>
                        <a:gd name="connsiteY12" fmla="*/ 552450 h 666750"/>
                        <a:gd name="connsiteX13" fmla="*/ 163801 w 817851"/>
                        <a:gd name="connsiteY13" fmla="*/ 584200 h 666750"/>
                        <a:gd name="connsiteX14" fmla="*/ 243176 w 817851"/>
                        <a:gd name="connsiteY14" fmla="*/ 625475 h 666750"/>
                        <a:gd name="connsiteX15" fmla="*/ 300326 w 817851"/>
                        <a:gd name="connsiteY15" fmla="*/ 609600 h 666750"/>
                        <a:gd name="connsiteX16" fmla="*/ 341601 w 817851"/>
                        <a:gd name="connsiteY16" fmla="*/ 619125 h 666750"/>
                        <a:gd name="connsiteX17" fmla="*/ 290801 w 817851"/>
                        <a:gd name="connsiteY17" fmla="*/ 644525 h 666750"/>
                        <a:gd name="connsiteX18" fmla="*/ 309851 w 817851"/>
                        <a:gd name="connsiteY18" fmla="*/ 666750 h 666750"/>
                        <a:gd name="connsiteX19" fmla="*/ 414626 w 817851"/>
                        <a:gd name="connsiteY19" fmla="*/ 628650 h 666750"/>
                        <a:gd name="connsiteX20" fmla="*/ 567026 w 817851"/>
                        <a:gd name="connsiteY20" fmla="*/ 511175 h 666750"/>
                        <a:gd name="connsiteX21" fmla="*/ 817851 w 817851"/>
                        <a:gd name="connsiteY21" fmla="*/ 209550 h 666750"/>
                        <a:gd name="connsiteX22" fmla="*/ 608301 w 817851"/>
                        <a:gd name="connsiteY22" fmla="*/ 0 h 666750"/>
                        <a:gd name="connsiteX0" fmla="*/ 665959 w 875509"/>
                        <a:gd name="connsiteY0" fmla="*/ 0 h 666750"/>
                        <a:gd name="connsiteX1" fmla="*/ 392909 w 875509"/>
                        <a:gd name="connsiteY1" fmla="*/ 155575 h 666750"/>
                        <a:gd name="connsiteX2" fmla="*/ 380209 w 875509"/>
                        <a:gd name="connsiteY2" fmla="*/ 190500 h 666750"/>
                        <a:gd name="connsiteX3" fmla="*/ 72234 w 875509"/>
                        <a:gd name="connsiteY3" fmla="*/ 444500 h 666750"/>
                        <a:gd name="connsiteX4" fmla="*/ 100809 w 875509"/>
                        <a:gd name="connsiteY4" fmla="*/ 447675 h 666750"/>
                        <a:gd name="connsiteX5" fmla="*/ 113509 w 875509"/>
                        <a:gd name="connsiteY5" fmla="*/ 504825 h 666750"/>
                        <a:gd name="connsiteX6" fmla="*/ 59534 w 875509"/>
                        <a:gd name="connsiteY6" fmla="*/ 527050 h 666750"/>
                        <a:gd name="connsiteX7" fmla="*/ 3 w 875509"/>
                        <a:gd name="connsiteY7" fmla="*/ 550862 h 666750"/>
                        <a:gd name="connsiteX8" fmla="*/ 67471 w 875509"/>
                        <a:gd name="connsiteY8" fmla="*/ 552450 h 666750"/>
                        <a:gd name="connsiteX9" fmla="*/ 123034 w 875509"/>
                        <a:gd name="connsiteY9" fmla="*/ 524669 h 666750"/>
                        <a:gd name="connsiteX10" fmla="*/ 182565 w 875509"/>
                        <a:gd name="connsiteY10" fmla="*/ 568324 h 666750"/>
                        <a:gd name="connsiteX11" fmla="*/ 251621 w 875509"/>
                        <a:gd name="connsiteY11" fmla="*/ 533400 h 666750"/>
                        <a:gd name="connsiteX12" fmla="*/ 289722 w 875509"/>
                        <a:gd name="connsiteY12" fmla="*/ 552450 h 666750"/>
                        <a:gd name="connsiteX13" fmla="*/ 221459 w 875509"/>
                        <a:gd name="connsiteY13" fmla="*/ 584200 h 666750"/>
                        <a:gd name="connsiteX14" fmla="*/ 300834 w 875509"/>
                        <a:gd name="connsiteY14" fmla="*/ 625475 h 666750"/>
                        <a:gd name="connsiteX15" fmla="*/ 357984 w 875509"/>
                        <a:gd name="connsiteY15" fmla="*/ 609600 h 666750"/>
                        <a:gd name="connsiteX16" fmla="*/ 399259 w 875509"/>
                        <a:gd name="connsiteY16" fmla="*/ 619125 h 666750"/>
                        <a:gd name="connsiteX17" fmla="*/ 348459 w 875509"/>
                        <a:gd name="connsiteY17" fmla="*/ 644525 h 666750"/>
                        <a:gd name="connsiteX18" fmla="*/ 367509 w 875509"/>
                        <a:gd name="connsiteY18" fmla="*/ 666750 h 666750"/>
                        <a:gd name="connsiteX19" fmla="*/ 472284 w 875509"/>
                        <a:gd name="connsiteY19" fmla="*/ 628650 h 666750"/>
                        <a:gd name="connsiteX20" fmla="*/ 624684 w 875509"/>
                        <a:gd name="connsiteY20" fmla="*/ 511175 h 666750"/>
                        <a:gd name="connsiteX21" fmla="*/ 875509 w 875509"/>
                        <a:gd name="connsiteY21" fmla="*/ 209550 h 666750"/>
                        <a:gd name="connsiteX22" fmla="*/ 665959 w 875509"/>
                        <a:gd name="connsiteY22" fmla="*/ 0 h 666750"/>
                        <a:gd name="connsiteX0" fmla="*/ 665959 w 875509"/>
                        <a:gd name="connsiteY0" fmla="*/ 0 h 666750"/>
                        <a:gd name="connsiteX1" fmla="*/ 392909 w 875509"/>
                        <a:gd name="connsiteY1" fmla="*/ 155575 h 666750"/>
                        <a:gd name="connsiteX2" fmla="*/ 380209 w 875509"/>
                        <a:gd name="connsiteY2" fmla="*/ 190500 h 666750"/>
                        <a:gd name="connsiteX3" fmla="*/ 72234 w 875509"/>
                        <a:gd name="connsiteY3" fmla="*/ 444500 h 666750"/>
                        <a:gd name="connsiteX4" fmla="*/ 100809 w 875509"/>
                        <a:gd name="connsiteY4" fmla="*/ 447675 h 666750"/>
                        <a:gd name="connsiteX5" fmla="*/ 113509 w 875509"/>
                        <a:gd name="connsiteY5" fmla="*/ 504825 h 666750"/>
                        <a:gd name="connsiteX6" fmla="*/ 3 w 875509"/>
                        <a:gd name="connsiteY6" fmla="*/ 550862 h 666750"/>
                        <a:gd name="connsiteX7" fmla="*/ 67471 w 875509"/>
                        <a:gd name="connsiteY7" fmla="*/ 552450 h 666750"/>
                        <a:gd name="connsiteX8" fmla="*/ 123034 w 875509"/>
                        <a:gd name="connsiteY8" fmla="*/ 524669 h 666750"/>
                        <a:gd name="connsiteX9" fmla="*/ 182565 w 875509"/>
                        <a:gd name="connsiteY9" fmla="*/ 568324 h 666750"/>
                        <a:gd name="connsiteX10" fmla="*/ 251621 w 875509"/>
                        <a:gd name="connsiteY10" fmla="*/ 533400 h 666750"/>
                        <a:gd name="connsiteX11" fmla="*/ 289722 w 875509"/>
                        <a:gd name="connsiteY11" fmla="*/ 552450 h 666750"/>
                        <a:gd name="connsiteX12" fmla="*/ 221459 w 875509"/>
                        <a:gd name="connsiteY12" fmla="*/ 584200 h 666750"/>
                        <a:gd name="connsiteX13" fmla="*/ 300834 w 875509"/>
                        <a:gd name="connsiteY13" fmla="*/ 625475 h 666750"/>
                        <a:gd name="connsiteX14" fmla="*/ 357984 w 875509"/>
                        <a:gd name="connsiteY14" fmla="*/ 609600 h 666750"/>
                        <a:gd name="connsiteX15" fmla="*/ 399259 w 875509"/>
                        <a:gd name="connsiteY15" fmla="*/ 619125 h 666750"/>
                        <a:gd name="connsiteX16" fmla="*/ 348459 w 875509"/>
                        <a:gd name="connsiteY16" fmla="*/ 644525 h 666750"/>
                        <a:gd name="connsiteX17" fmla="*/ 367509 w 875509"/>
                        <a:gd name="connsiteY17" fmla="*/ 666750 h 666750"/>
                        <a:gd name="connsiteX18" fmla="*/ 472284 w 875509"/>
                        <a:gd name="connsiteY18" fmla="*/ 628650 h 666750"/>
                        <a:gd name="connsiteX19" fmla="*/ 624684 w 875509"/>
                        <a:gd name="connsiteY19" fmla="*/ 511175 h 666750"/>
                        <a:gd name="connsiteX20" fmla="*/ 875509 w 875509"/>
                        <a:gd name="connsiteY20" fmla="*/ 209550 h 666750"/>
                        <a:gd name="connsiteX21" fmla="*/ 665959 w 875509"/>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66702 w 820752"/>
                        <a:gd name="connsiteY12" fmla="*/ 584200 h 666750"/>
                        <a:gd name="connsiteX13" fmla="*/ 246077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66702 w 820752"/>
                        <a:gd name="connsiteY12" fmla="*/ 584200 h 666750"/>
                        <a:gd name="connsiteX13" fmla="*/ 246077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59558 w 820752"/>
                        <a:gd name="connsiteY12" fmla="*/ 591343 h 666750"/>
                        <a:gd name="connsiteX13" fmla="*/ 246077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59558 w 820752"/>
                        <a:gd name="connsiteY12" fmla="*/ 591343 h 666750"/>
                        <a:gd name="connsiteX13" fmla="*/ 236552 w 820752"/>
                        <a:gd name="connsiteY13" fmla="*/ 625475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196864 w 820752"/>
                        <a:gd name="connsiteY10" fmla="*/ 533400 h 666750"/>
                        <a:gd name="connsiteX11" fmla="*/ 234965 w 820752"/>
                        <a:gd name="connsiteY11" fmla="*/ 552450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27808 w 820752"/>
                        <a:gd name="connsiteY9" fmla="*/ 568324 h 666750"/>
                        <a:gd name="connsiteX10" fmla="*/ 204008 w 820752"/>
                        <a:gd name="connsiteY10" fmla="*/ 540544 h 666750"/>
                        <a:gd name="connsiteX11" fmla="*/ 234965 w 820752"/>
                        <a:gd name="connsiteY11" fmla="*/ 552450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4965 w 820752"/>
                        <a:gd name="connsiteY11" fmla="*/ 552450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0202 w 820752"/>
                        <a:gd name="connsiteY11" fmla="*/ 557213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44502 w 820752"/>
                        <a:gd name="connsiteY15" fmla="*/ 619125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0202 w 820752"/>
                        <a:gd name="connsiteY11" fmla="*/ 557213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34977 w 820752"/>
                        <a:gd name="connsiteY15" fmla="*/ 614363 h 666750"/>
                        <a:gd name="connsiteX16" fmla="*/ 293702 w 820752"/>
                        <a:gd name="connsiteY16" fmla="*/ 644525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6750"/>
                        <a:gd name="connsiteX1" fmla="*/ 338152 w 820752"/>
                        <a:gd name="connsiteY1" fmla="*/ 155575 h 666750"/>
                        <a:gd name="connsiteX2" fmla="*/ 325452 w 820752"/>
                        <a:gd name="connsiteY2" fmla="*/ 190500 h 666750"/>
                        <a:gd name="connsiteX3" fmla="*/ 17477 w 820752"/>
                        <a:gd name="connsiteY3" fmla="*/ 444500 h 666750"/>
                        <a:gd name="connsiteX4" fmla="*/ 46052 w 820752"/>
                        <a:gd name="connsiteY4" fmla="*/ 447675 h 666750"/>
                        <a:gd name="connsiteX5" fmla="*/ 58752 w 820752"/>
                        <a:gd name="connsiteY5" fmla="*/ 504825 h 666750"/>
                        <a:gd name="connsiteX6" fmla="*/ 15 w 820752"/>
                        <a:gd name="connsiteY6" fmla="*/ 536575 h 666750"/>
                        <a:gd name="connsiteX7" fmla="*/ 12714 w 820752"/>
                        <a:gd name="connsiteY7" fmla="*/ 552450 h 666750"/>
                        <a:gd name="connsiteX8" fmla="*/ 68277 w 820752"/>
                        <a:gd name="connsiteY8" fmla="*/ 524669 h 666750"/>
                        <a:gd name="connsiteX9" fmla="*/ 132571 w 820752"/>
                        <a:gd name="connsiteY9" fmla="*/ 575467 h 666750"/>
                        <a:gd name="connsiteX10" fmla="*/ 204008 w 820752"/>
                        <a:gd name="connsiteY10" fmla="*/ 540544 h 666750"/>
                        <a:gd name="connsiteX11" fmla="*/ 230202 w 820752"/>
                        <a:gd name="connsiteY11" fmla="*/ 557213 h 666750"/>
                        <a:gd name="connsiteX12" fmla="*/ 159558 w 820752"/>
                        <a:gd name="connsiteY12" fmla="*/ 591343 h 666750"/>
                        <a:gd name="connsiteX13" fmla="*/ 243695 w 820752"/>
                        <a:gd name="connsiteY13" fmla="*/ 635000 h 666750"/>
                        <a:gd name="connsiteX14" fmla="*/ 303227 w 820752"/>
                        <a:gd name="connsiteY14" fmla="*/ 609600 h 666750"/>
                        <a:gd name="connsiteX15" fmla="*/ 334977 w 820752"/>
                        <a:gd name="connsiteY15" fmla="*/ 614363 h 666750"/>
                        <a:gd name="connsiteX16" fmla="*/ 281796 w 820752"/>
                        <a:gd name="connsiteY16" fmla="*/ 646907 h 666750"/>
                        <a:gd name="connsiteX17" fmla="*/ 312752 w 820752"/>
                        <a:gd name="connsiteY17" fmla="*/ 666750 h 666750"/>
                        <a:gd name="connsiteX18" fmla="*/ 417527 w 820752"/>
                        <a:gd name="connsiteY18" fmla="*/ 628650 h 666750"/>
                        <a:gd name="connsiteX19" fmla="*/ 569927 w 820752"/>
                        <a:gd name="connsiteY19" fmla="*/ 511175 h 666750"/>
                        <a:gd name="connsiteX20" fmla="*/ 820752 w 820752"/>
                        <a:gd name="connsiteY20" fmla="*/ 209550 h 666750"/>
                        <a:gd name="connsiteX21" fmla="*/ 611202 w 820752"/>
                        <a:gd name="connsiteY21" fmla="*/ 0 h 666750"/>
                        <a:gd name="connsiteX0" fmla="*/ 611202 w 820752"/>
                        <a:gd name="connsiteY0" fmla="*/ 0 h 664369"/>
                        <a:gd name="connsiteX1" fmla="*/ 338152 w 820752"/>
                        <a:gd name="connsiteY1" fmla="*/ 155575 h 664369"/>
                        <a:gd name="connsiteX2" fmla="*/ 325452 w 820752"/>
                        <a:gd name="connsiteY2" fmla="*/ 190500 h 664369"/>
                        <a:gd name="connsiteX3" fmla="*/ 17477 w 820752"/>
                        <a:gd name="connsiteY3" fmla="*/ 444500 h 664369"/>
                        <a:gd name="connsiteX4" fmla="*/ 46052 w 820752"/>
                        <a:gd name="connsiteY4" fmla="*/ 447675 h 664369"/>
                        <a:gd name="connsiteX5" fmla="*/ 58752 w 820752"/>
                        <a:gd name="connsiteY5" fmla="*/ 504825 h 664369"/>
                        <a:gd name="connsiteX6" fmla="*/ 15 w 820752"/>
                        <a:gd name="connsiteY6" fmla="*/ 536575 h 664369"/>
                        <a:gd name="connsiteX7" fmla="*/ 12714 w 820752"/>
                        <a:gd name="connsiteY7" fmla="*/ 552450 h 664369"/>
                        <a:gd name="connsiteX8" fmla="*/ 68277 w 820752"/>
                        <a:gd name="connsiteY8" fmla="*/ 524669 h 664369"/>
                        <a:gd name="connsiteX9" fmla="*/ 132571 w 820752"/>
                        <a:gd name="connsiteY9" fmla="*/ 575467 h 664369"/>
                        <a:gd name="connsiteX10" fmla="*/ 204008 w 820752"/>
                        <a:gd name="connsiteY10" fmla="*/ 540544 h 664369"/>
                        <a:gd name="connsiteX11" fmla="*/ 230202 w 820752"/>
                        <a:gd name="connsiteY11" fmla="*/ 557213 h 664369"/>
                        <a:gd name="connsiteX12" fmla="*/ 159558 w 820752"/>
                        <a:gd name="connsiteY12" fmla="*/ 591343 h 664369"/>
                        <a:gd name="connsiteX13" fmla="*/ 243695 w 820752"/>
                        <a:gd name="connsiteY13" fmla="*/ 635000 h 664369"/>
                        <a:gd name="connsiteX14" fmla="*/ 303227 w 820752"/>
                        <a:gd name="connsiteY14" fmla="*/ 609600 h 664369"/>
                        <a:gd name="connsiteX15" fmla="*/ 334977 w 820752"/>
                        <a:gd name="connsiteY15" fmla="*/ 614363 h 664369"/>
                        <a:gd name="connsiteX16" fmla="*/ 281796 w 820752"/>
                        <a:gd name="connsiteY16" fmla="*/ 646907 h 664369"/>
                        <a:gd name="connsiteX17" fmla="*/ 305609 w 820752"/>
                        <a:gd name="connsiteY17" fmla="*/ 664369 h 664369"/>
                        <a:gd name="connsiteX18" fmla="*/ 417527 w 820752"/>
                        <a:gd name="connsiteY18" fmla="*/ 628650 h 664369"/>
                        <a:gd name="connsiteX19" fmla="*/ 569927 w 820752"/>
                        <a:gd name="connsiteY19" fmla="*/ 511175 h 664369"/>
                        <a:gd name="connsiteX20" fmla="*/ 820752 w 820752"/>
                        <a:gd name="connsiteY20" fmla="*/ 209550 h 664369"/>
                        <a:gd name="connsiteX21" fmla="*/ 611202 w 820752"/>
                        <a:gd name="connsiteY21" fmla="*/ 0 h 664369"/>
                        <a:gd name="connsiteX0" fmla="*/ 611202 w 820752"/>
                        <a:gd name="connsiteY0" fmla="*/ 0 h 664369"/>
                        <a:gd name="connsiteX1" fmla="*/ 338152 w 820752"/>
                        <a:gd name="connsiteY1" fmla="*/ 155575 h 664369"/>
                        <a:gd name="connsiteX2" fmla="*/ 325452 w 820752"/>
                        <a:gd name="connsiteY2" fmla="*/ 190500 h 664369"/>
                        <a:gd name="connsiteX3" fmla="*/ 17477 w 820752"/>
                        <a:gd name="connsiteY3" fmla="*/ 444500 h 664369"/>
                        <a:gd name="connsiteX4" fmla="*/ 38908 w 820752"/>
                        <a:gd name="connsiteY4" fmla="*/ 447675 h 664369"/>
                        <a:gd name="connsiteX5" fmla="*/ 58752 w 820752"/>
                        <a:gd name="connsiteY5" fmla="*/ 504825 h 664369"/>
                        <a:gd name="connsiteX6" fmla="*/ 15 w 820752"/>
                        <a:gd name="connsiteY6" fmla="*/ 536575 h 664369"/>
                        <a:gd name="connsiteX7" fmla="*/ 12714 w 820752"/>
                        <a:gd name="connsiteY7" fmla="*/ 552450 h 664369"/>
                        <a:gd name="connsiteX8" fmla="*/ 68277 w 820752"/>
                        <a:gd name="connsiteY8" fmla="*/ 524669 h 664369"/>
                        <a:gd name="connsiteX9" fmla="*/ 132571 w 820752"/>
                        <a:gd name="connsiteY9" fmla="*/ 575467 h 664369"/>
                        <a:gd name="connsiteX10" fmla="*/ 204008 w 820752"/>
                        <a:gd name="connsiteY10" fmla="*/ 540544 h 664369"/>
                        <a:gd name="connsiteX11" fmla="*/ 230202 w 820752"/>
                        <a:gd name="connsiteY11" fmla="*/ 557213 h 664369"/>
                        <a:gd name="connsiteX12" fmla="*/ 159558 w 820752"/>
                        <a:gd name="connsiteY12" fmla="*/ 591343 h 664369"/>
                        <a:gd name="connsiteX13" fmla="*/ 243695 w 820752"/>
                        <a:gd name="connsiteY13" fmla="*/ 635000 h 664369"/>
                        <a:gd name="connsiteX14" fmla="*/ 303227 w 820752"/>
                        <a:gd name="connsiteY14" fmla="*/ 609600 h 664369"/>
                        <a:gd name="connsiteX15" fmla="*/ 334977 w 820752"/>
                        <a:gd name="connsiteY15" fmla="*/ 614363 h 664369"/>
                        <a:gd name="connsiteX16" fmla="*/ 281796 w 820752"/>
                        <a:gd name="connsiteY16" fmla="*/ 646907 h 664369"/>
                        <a:gd name="connsiteX17" fmla="*/ 305609 w 820752"/>
                        <a:gd name="connsiteY17" fmla="*/ 664369 h 664369"/>
                        <a:gd name="connsiteX18" fmla="*/ 417527 w 820752"/>
                        <a:gd name="connsiteY18" fmla="*/ 628650 h 664369"/>
                        <a:gd name="connsiteX19" fmla="*/ 569927 w 820752"/>
                        <a:gd name="connsiteY19" fmla="*/ 511175 h 664369"/>
                        <a:gd name="connsiteX20" fmla="*/ 820752 w 820752"/>
                        <a:gd name="connsiteY20" fmla="*/ 209550 h 664369"/>
                        <a:gd name="connsiteX21" fmla="*/ 611202 w 820752"/>
                        <a:gd name="connsiteY21" fmla="*/ 0 h 66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0752" h="664369">
                          <a:moveTo>
                            <a:pt x="611202" y="0"/>
                          </a:moveTo>
                          <a:lnTo>
                            <a:pt x="338152" y="155575"/>
                          </a:lnTo>
                          <a:lnTo>
                            <a:pt x="325452" y="190500"/>
                          </a:lnTo>
                          <a:lnTo>
                            <a:pt x="17477" y="444500"/>
                          </a:lnTo>
                          <a:lnTo>
                            <a:pt x="38908" y="447675"/>
                          </a:lnTo>
                          <a:lnTo>
                            <a:pt x="58752" y="504825"/>
                          </a:lnTo>
                          <a:lnTo>
                            <a:pt x="15" y="536575"/>
                          </a:lnTo>
                          <a:cubicBezTo>
                            <a:pt x="-514" y="546629"/>
                            <a:pt x="13243" y="542396"/>
                            <a:pt x="12714" y="552450"/>
                          </a:cubicBezTo>
                          <a:lnTo>
                            <a:pt x="68277" y="524669"/>
                          </a:lnTo>
                          <a:lnTo>
                            <a:pt x="132571" y="575467"/>
                          </a:lnTo>
                          <a:lnTo>
                            <a:pt x="204008" y="540544"/>
                          </a:lnTo>
                          <a:lnTo>
                            <a:pt x="230202" y="557213"/>
                          </a:lnTo>
                          <a:lnTo>
                            <a:pt x="159558" y="591343"/>
                          </a:lnTo>
                          <a:lnTo>
                            <a:pt x="243695" y="635000"/>
                          </a:lnTo>
                          <a:lnTo>
                            <a:pt x="303227" y="609600"/>
                          </a:lnTo>
                          <a:lnTo>
                            <a:pt x="334977" y="614363"/>
                          </a:lnTo>
                          <a:lnTo>
                            <a:pt x="281796" y="646907"/>
                          </a:lnTo>
                          <a:lnTo>
                            <a:pt x="305609" y="664369"/>
                          </a:lnTo>
                          <a:lnTo>
                            <a:pt x="417527" y="628650"/>
                          </a:lnTo>
                          <a:lnTo>
                            <a:pt x="569927" y="511175"/>
                          </a:lnTo>
                          <a:lnTo>
                            <a:pt x="820752" y="209550"/>
                          </a:lnTo>
                          <a:lnTo>
                            <a:pt x="611202" y="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4" name="グループ化 138"/>
                  <p:cNvGrpSpPr/>
                  <p:nvPr/>
                </p:nvGrpSpPr>
                <p:grpSpPr bwMode="auto">
                  <a:xfrm>
                    <a:off x="5117306" y="6321152"/>
                    <a:ext cx="1504499" cy="788788"/>
                    <a:chOff x="1181110" y="2447925"/>
                    <a:chExt cx="2409814" cy="1266825"/>
                  </a:xfrm>
                  <a:pattFill prst="wdUpDiag">
                    <a:fgClr>
                      <a:sysClr val="windowText" lastClr="000000"/>
                    </a:fgClr>
                    <a:bgClr>
                      <a:sysClr val="window" lastClr="FFFFFF"/>
                    </a:bgClr>
                  </a:pattFill>
                </p:grpSpPr>
                <p:sp>
                  <p:nvSpPr>
                    <p:cNvPr id="181" name="フリーフォーム 180"/>
                    <p:cNvSpPr/>
                    <p:nvPr/>
                  </p:nvSpPr>
                  <p:spPr>
                    <a:xfrm>
                      <a:off x="1181110" y="2823369"/>
                      <a:ext cx="827871" cy="685800"/>
                    </a:xfrm>
                    <a:custGeom>
                      <a:avLst/>
                      <a:gdLst>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6400 w 1162050"/>
                        <a:gd name="connsiteY18" fmla="*/ 301625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403225 w 1162050"/>
                        <a:gd name="connsiteY18" fmla="*/ 292100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50800 w 1162050"/>
                        <a:gd name="connsiteY28" fmla="*/ 228600 h 676275"/>
                        <a:gd name="connsiteX29" fmla="*/ 0 w 1162050"/>
                        <a:gd name="connsiteY29" fmla="*/ 212725 h 676275"/>
                        <a:gd name="connsiteX0" fmla="*/ 0 w 1162050"/>
                        <a:gd name="connsiteY0" fmla="*/ 212725 h 676275"/>
                        <a:gd name="connsiteX1" fmla="*/ 3175 w 1162050"/>
                        <a:gd name="connsiteY1" fmla="*/ 390525 h 676275"/>
                        <a:gd name="connsiteX2" fmla="*/ 238125 w 1162050"/>
                        <a:gd name="connsiteY2" fmla="*/ 384175 h 676275"/>
                        <a:gd name="connsiteX3" fmla="*/ 234950 w 1162050"/>
                        <a:gd name="connsiteY3" fmla="*/ 434975 h 676275"/>
                        <a:gd name="connsiteX4" fmla="*/ 663575 w 1162050"/>
                        <a:gd name="connsiteY4" fmla="*/ 523875 h 676275"/>
                        <a:gd name="connsiteX5" fmla="*/ 1069975 w 1162050"/>
                        <a:gd name="connsiteY5" fmla="*/ 676275 h 676275"/>
                        <a:gd name="connsiteX6" fmla="*/ 1162050 w 1162050"/>
                        <a:gd name="connsiteY6" fmla="*/ 127000 h 676275"/>
                        <a:gd name="connsiteX7" fmla="*/ 1089025 w 1162050"/>
                        <a:gd name="connsiteY7" fmla="*/ 149225 h 676275"/>
                        <a:gd name="connsiteX8" fmla="*/ 1066800 w 1162050"/>
                        <a:gd name="connsiteY8" fmla="*/ 152400 h 676275"/>
                        <a:gd name="connsiteX9" fmla="*/ 1066800 w 1162050"/>
                        <a:gd name="connsiteY9" fmla="*/ 152400 h 676275"/>
                        <a:gd name="connsiteX10" fmla="*/ 1028700 w 1162050"/>
                        <a:gd name="connsiteY10" fmla="*/ 146050 h 676275"/>
                        <a:gd name="connsiteX11" fmla="*/ 850900 w 1162050"/>
                        <a:gd name="connsiteY11" fmla="*/ 0 h 676275"/>
                        <a:gd name="connsiteX12" fmla="*/ 822325 w 1162050"/>
                        <a:gd name="connsiteY12" fmla="*/ 19050 h 676275"/>
                        <a:gd name="connsiteX13" fmla="*/ 787400 w 1162050"/>
                        <a:gd name="connsiteY13" fmla="*/ 34925 h 676275"/>
                        <a:gd name="connsiteX14" fmla="*/ 742950 w 1162050"/>
                        <a:gd name="connsiteY14" fmla="*/ 60325 h 676275"/>
                        <a:gd name="connsiteX15" fmla="*/ 704850 w 1162050"/>
                        <a:gd name="connsiteY15" fmla="*/ 69850 h 676275"/>
                        <a:gd name="connsiteX16" fmla="*/ 688975 w 1162050"/>
                        <a:gd name="connsiteY16" fmla="*/ 76200 h 676275"/>
                        <a:gd name="connsiteX17" fmla="*/ 422275 w 1162050"/>
                        <a:gd name="connsiteY17" fmla="*/ 63500 h 676275"/>
                        <a:gd name="connsiteX18" fmla="*/ 398462 w 1162050"/>
                        <a:gd name="connsiteY18" fmla="*/ 299244 h 676275"/>
                        <a:gd name="connsiteX19" fmla="*/ 339725 w 1162050"/>
                        <a:gd name="connsiteY19" fmla="*/ 263525 h 676275"/>
                        <a:gd name="connsiteX20" fmla="*/ 301625 w 1162050"/>
                        <a:gd name="connsiteY20" fmla="*/ 69850 h 676275"/>
                        <a:gd name="connsiteX21" fmla="*/ 139700 w 1162050"/>
                        <a:gd name="connsiteY21" fmla="*/ 139700 h 676275"/>
                        <a:gd name="connsiteX22" fmla="*/ 146050 w 1162050"/>
                        <a:gd name="connsiteY22" fmla="*/ 250825 h 676275"/>
                        <a:gd name="connsiteX23" fmla="*/ 117475 w 1162050"/>
                        <a:gd name="connsiteY23" fmla="*/ 234950 h 676275"/>
                        <a:gd name="connsiteX24" fmla="*/ 117475 w 1162050"/>
                        <a:gd name="connsiteY24" fmla="*/ 266700 h 676275"/>
                        <a:gd name="connsiteX25" fmla="*/ 158750 w 1162050"/>
                        <a:gd name="connsiteY25" fmla="*/ 295275 h 676275"/>
                        <a:gd name="connsiteX26" fmla="*/ 158750 w 1162050"/>
                        <a:gd name="connsiteY26" fmla="*/ 333375 h 676275"/>
                        <a:gd name="connsiteX27" fmla="*/ 63500 w 1162050"/>
                        <a:gd name="connsiteY27" fmla="*/ 330200 h 676275"/>
                        <a:gd name="connsiteX28" fmla="*/ 48418 w 1162050"/>
                        <a:gd name="connsiteY28" fmla="*/ 238125 h 676275"/>
                        <a:gd name="connsiteX29" fmla="*/ 0 w 1162050"/>
                        <a:gd name="connsiteY29" fmla="*/ 212725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7000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76275"/>
                        <a:gd name="connsiteX1" fmla="*/ 794 w 1159669"/>
                        <a:gd name="connsiteY1" fmla="*/ 390525 h 676275"/>
                        <a:gd name="connsiteX2" fmla="*/ 235744 w 1159669"/>
                        <a:gd name="connsiteY2" fmla="*/ 384175 h 676275"/>
                        <a:gd name="connsiteX3" fmla="*/ 232569 w 1159669"/>
                        <a:gd name="connsiteY3" fmla="*/ 434975 h 676275"/>
                        <a:gd name="connsiteX4" fmla="*/ 661194 w 1159669"/>
                        <a:gd name="connsiteY4" fmla="*/ 523875 h 676275"/>
                        <a:gd name="connsiteX5" fmla="*/ 1067594 w 1159669"/>
                        <a:gd name="connsiteY5" fmla="*/ 676275 h 676275"/>
                        <a:gd name="connsiteX6" fmla="*/ 1159669 w 1159669"/>
                        <a:gd name="connsiteY6" fmla="*/ 129382 h 676275"/>
                        <a:gd name="connsiteX7" fmla="*/ 1086644 w 1159669"/>
                        <a:gd name="connsiteY7" fmla="*/ 149225 h 676275"/>
                        <a:gd name="connsiteX8" fmla="*/ 1064419 w 1159669"/>
                        <a:gd name="connsiteY8" fmla="*/ 152400 h 676275"/>
                        <a:gd name="connsiteX9" fmla="*/ 1064419 w 1159669"/>
                        <a:gd name="connsiteY9" fmla="*/ 152400 h 676275"/>
                        <a:gd name="connsiteX10" fmla="*/ 1026319 w 1159669"/>
                        <a:gd name="connsiteY10" fmla="*/ 146050 h 676275"/>
                        <a:gd name="connsiteX11" fmla="*/ 848519 w 1159669"/>
                        <a:gd name="connsiteY11" fmla="*/ 0 h 676275"/>
                        <a:gd name="connsiteX12" fmla="*/ 819944 w 1159669"/>
                        <a:gd name="connsiteY12" fmla="*/ 19050 h 676275"/>
                        <a:gd name="connsiteX13" fmla="*/ 785019 w 1159669"/>
                        <a:gd name="connsiteY13" fmla="*/ 34925 h 676275"/>
                        <a:gd name="connsiteX14" fmla="*/ 740569 w 1159669"/>
                        <a:gd name="connsiteY14" fmla="*/ 60325 h 676275"/>
                        <a:gd name="connsiteX15" fmla="*/ 702469 w 1159669"/>
                        <a:gd name="connsiteY15" fmla="*/ 69850 h 676275"/>
                        <a:gd name="connsiteX16" fmla="*/ 686594 w 1159669"/>
                        <a:gd name="connsiteY16" fmla="*/ 76200 h 676275"/>
                        <a:gd name="connsiteX17" fmla="*/ 419894 w 1159669"/>
                        <a:gd name="connsiteY17" fmla="*/ 63500 h 676275"/>
                        <a:gd name="connsiteX18" fmla="*/ 396081 w 1159669"/>
                        <a:gd name="connsiteY18" fmla="*/ 299244 h 676275"/>
                        <a:gd name="connsiteX19" fmla="*/ 337344 w 1159669"/>
                        <a:gd name="connsiteY19" fmla="*/ 263525 h 676275"/>
                        <a:gd name="connsiteX20" fmla="*/ 299244 w 1159669"/>
                        <a:gd name="connsiteY20" fmla="*/ 69850 h 676275"/>
                        <a:gd name="connsiteX21" fmla="*/ 137319 w 1159669"/>
                        <a:gd name="connsiteY21" fmla="*/ 139700 h 676275"/>
                        <a:gd name="connsiteX22" fmla="*/ 143669 w 1159669"/>
                        <a:gd name="connsiteY22" fmla="*/ 250825 h 676275"/>
                        <a:gd name="connsiteX23" fmla="*/ 115094 w 1159669"/>
                        <a:gd name="connsiteY23" fmla="*/ 234950 h 676275"/>
                        <a:gd name="connsiteX24" fmla="*/ 115094 w 1159669"/>
                        <a:gd name="connsiteY24" fmla="*/ 266700 h 676275"/>
                        <a:gd name="connsiteX25" fmla="*/ 156369 w 1159669"/>
                        <a:gd name="connsiteY25" fmla="*/ 295275 h 676275"/>
                        <a:gd name="connsiteX26" fmla="*/ 156369 w 1159669"/>
                        <a:gd name="connsiteY26" fmla="*/ 333375 h 676275"/>
                        <a:gd name="connsiteX27" fmla="*/ 61119 w 1159669"/>
                        <a:gd name="connsiteY27" fmla="*/ 330200 h 676275"/>
                        <a:gd name="connsiteX28" fmla="*/ 46037 w 1159669"/>
                        <a:gd name="connsiteY28" fmla="*/ 238125 h 676275"/>
                        <a:gd name="connsiteX29" fmla="*/ 0 w 1159669"/>
                        <a:gd name="connsiteY29" fmla="*/ 224631 h 676275"/>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61194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299244 w 1159669"/>
                        <a:gd name="connsiteY20" fmla="*/ 69850 h 685800"/>
                        <a:gd name="connsiteX21" fmla="*/ 137319 w 1159669"/>
                        <a:gd name="connsiteY21" fmla="*/ 139700 h 685800"/>
                        <a:gd name="connsiteX22" fmla="*/ 143669 w 1159669"/>
                        <a:gd name="connsiteY22" fmla="*/ 250825 h 685800"/>
                        <a:gd name="connsiteX23" fmla="*/ 115094 w 1159669"/>
                        <a:gd name="connsiteY23" fmla="*/ 234950 h 685800"/>
                        <a:gd name="connsiteX24" fmla="*/ 115094 w 1159669"/>
                        <a:gd name="connsiteY24" fmla="*/ 266700 h 685800"/>
                        <a:gd name="connsiteX25" fmla="*/ 156369 w 1159669"/>
                        <a:gd name="connsiteY25" fmla="*/ 295275 h 685800"/>
                        <a:gd name="connsiteX26" fmla="*/ 156369 w 1159669"/>
                        <a:gd name="connsiteY26" fmla="*/ 333375 h 685800"/>
                        <a:gd name="connsiteX27" fmla="*/ 61119 w 1159669"/>
                        <a:gd name="connsiteY27" fmla="*/ 330200 h 685800"/>
                        <a:gd name="connsiteX28" fmla="*/ 46037 w 1159669"/>
                        <a:gd name="connsiteY28" fmla="*/ 238125 h 685800"/>
                        <a:gd name="connsiteX29" fmla="*/ 0 w 1159669"/>
                        <a:gd name="connsiteY29"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337344 w 1159669"/>
                        <a:gd name="connsiteY19" fmla="*/ 263525 h 685800"/>
                        <a:gd name="connsiteX20" fmla="*/ 137319 w 1159669"/>
                        <a:gd name="connsiteY20" fmla="*/ 139700 h 685800"/>
                        <a:gd name="connsiteX21" fmla="*/ 143669 w 1159669"/>
                        <a:gd name="connsiteY21" fmla="*/ 250825 h 685800"/>
                        <a:gd name="connsiteX22" fmla="*/ 115094 w 1159669"/>
                        <a:gd name="connsiteY22" fmla="*/ 234950 h 685800"/>
                        <a:gd name="connsiteX23" fmla="*/ 115094 w 1159669"/>
                        <a:gd name="connsiteY23" fmla="*/ 266700 h 685800"/>
                        <a:gd name="connsiteX24" fmla="*/ 156369 w 1159669"/>
                        <a:gd name="connsiteY24" fmla="*/ 295275 h 685800"/>
                        <a:gd name="connsiteX25" fmla="*/ 156369 w 1159669"/>
                        <a:gd name="connsiteY25" fmla="*/ 333375 h 685800"/>
                        <a:gd name="connsiteX26" fmla="*/ 61119 w 1159669"/>
                        <a:gd name="connsiteY26" fmla="*/ 330200 h 685800"/>
                        <a:gd name="connsiteX27" fmla="*/ 46037 w 1159669"/>
                        <a:gd name="connsiteY27" fmla="*/ 238125 h 685800"/>
                        <a:gd name="connsiteX28" fmla="*/ 0 w 1159669"/>
                        <a:gd name="connsiteY28"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37319 w 1159669"/>
                        <a:gd name="connsiteY19" fmla="*/ 139700 h 685800"/>
                        <a:gd name="connsiteX20" fmla="*/ 143669 w 1159669"/>
                        <a:gd name="connsiteY20" fmla="*/ 250825 h 685800"/>
                        <a:gd name="connsiteX21" fmla="*/ 115094 w 1159669"/>
                        <a:gd name="connsiteY21" fmla="*/ 234950 h 685800"/>
                        <a:gd name="connsiteX22" fmla="*/ 115094 w 1159669"/>
                        <a:gd name="connsiteY22" fmla="*/ 266700 h 685800"/>
                        <a:gd name="connsiteX23" fmla="*/ 156369 w 1159669"/>
                        <a:gd name="connsiteY23" fmla="*/ 295275 h 685800"/>
                        <a:gd name="connsiteX24" fmla="*/ 156369 w 1159669"/>
                        <a:gd name="connsiteY24" fmla="*/ 333375 h 685800"/>
                        <a:gd name="connsiteX25" fmla="*/ 61119 w 1159669"/>
                        <a:gd name="connsiteY25" fmla="*/ 330200 h 685800"/>
                        <a:gd name="connsiteX26" fmla="*/ 46037 w 1159669"/>
                        <a:gd name="connsiteY26" fmla="*/ 238125 h 685800"/>
                        <a:gd name="connsiteX27" fmla="*/ 0 w 1159669"/>
                        <a:gd name="connsiteY27"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43669 w 1159669"/>
                        <a:gd name="connsiteY19" fmla="*/ 250825 h 685800"/>
                        <a:gd name="connsiteX20" fmla="*/ 115094 w 1159669"/>
                        <a:gd name="connsiteY20" fmla="*/ 234950 h 685800"/>
                        <a:gd name="connsiteX21" fmla="*/ 115094 w 1159669"/>
                        <a:gd name="connsiteY21" fmla="*/ 266700 h 685800"/>
                        <a:gd name="connsiteX22" fmla="*/ 156369 w 1159669"/>
                        <a:gd name="connsiteY22" fmla="*/ 295275 h 685800"/>
                        <a:gd name="connsiteX23" fmla="*/ 156369 w 1159669"/>
                        <a:gd name="connsiteY23" fmla="*/ 333375 h 685800"/>
                        <a:gd name="connsiteX24" fmla="*/ 61119 w 1159669"/>
                        <a:gd name="connsiteY24" fmla="*/ 330200 h 685800"/>
                        <a:gd name="connsiteX25" fmla="*/ 46037 w 1159669"/>
                        <a:gd name="connsiteY25" fmla="*/ 238125 h 685800"/>
                        <a:gd name="connsiteX26" fmla="*/ 0 w 1159669"/>
                        <a:gd name="connsiteY26"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15094 w 1159669"/>
                        <a:gd name="connsiteY19" fmla="*/ 234950 h 685800"/>
                        <a:gd name="connsiteX20" fmla="*/ 115094 w 1159669"/>
                        <a:gd name="connsiteY20" fmla="*/ 266700 h 685800"/>
                        <a:gd name="connsiteX21" fmla="*/ 156369 w 1159669"/>
                        <a:gd name="connsiteY21" fmla="*/ 295275 h 685800"/>
                        <a:gd name="connsiteX22" fmla="*/ 156369 w 1159669"/>
                        <a:gd name="connsiteY22" fmla="*/ 333375 h 685800"/>
                        <a:gd name="connsiteX23" fmla="*/ 61119 w 1159669"/>
                        <a:gd name="connsiteY23" fmla="*/ 330200 h 685800"/>
                        <a:gd name="connsiteX24" fmla="*/ 46037 w 1159669"/>
                        <a:gd name="connsiteY24" fmla="*/ 238125 h 685800"/>
                        <a:gd name="connsiteX25" fmla="*/ 0 w 1159669"/>
                        <a:gd name="connsiteY25"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15094 w 1159669"/>
                        <a:gd name="connsiteY19" fmla="*/ 266700 h 685800"/>
                        <a:gd name="connsiteX20" fmla="*/ 156369 w 1159669"/>
                        <a:gd name="connsiteY20" fmla="*/ 295275 h 685800"/>
                        <a:gd name="connsiteX21" fmla="*/ 156369 w 1159669"/>
                        <a:gd name="connsiteY21" fmla="*/ 333375 h 685800"/>
                        <a:gd name="connsiteX22" fmla="*/ 61119 w 1159669"/>
                        <a:gd name="connsiteY22" fmla="*/ 330200 h 685800"/>
                        <a:gd name="connsiteX23" fmla="*/ 46037 w 1159669"/>
                        <a:gd name="connsiteY23" fmla="*/ 238125 h 685800"/>
                        <a:gd name="connsiteX24" fmla="*/ 0 w 1159669"/>
                        <a:gd name="connsiteY24"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56369 w 1159669"/>
                        <a:gd name="connsiteY19" fmla="*/ 295275 h 685800"/>
                        <a:gd name="connsiteX20" fmla="*/ 156369 w 1159669"/>
                        <a:gd name="connsiteY20" fmla="*/ 333375 h 685800"/>
                        <a:gd name="connsiteX21" fmla="*/ 61119 w 1159669"/>
                        <a:gd name="connsiteY21" fmla="*/ 330200 h 685800"/>
                        <a:gd name="connsiteX22" fmla="*/ 46037 w 1159669"/>
                        <a:gd name="connsiteY22" fmla="*/ 238125 h 685800"/>
                        <a:gd name="connsiteX23" fmla="*/ 0 w 1159669"/>
                        <a:gd name="connsiteY23"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156369 w 1159669"/>
                        <a:gd name="connsiteY19" fmla="*/ 333375 h 685800"/>
                        <a:gd name="connsiteX20" fmla="*/ 61119 w 1159669"/>
                        <a:gd name="connsiteY20" fmla="*/ 330200 h 685800"/>
                        <a:gd name="connsiteX21" fmla="*/ 46037 w 1159669"/>
                        <a:gd name="connsiteY21" fmla="*/ 238125 h 685800"/>
                        <a:gd name="connsiteX22" fmla="*/ 0 w 1159669"/>
                        <a:gd name="connsiteY22"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61119 w 1159669"/>
                        <a:gd name="connsiteY19" fmla="*/ 330200 h 685800"/>
                        <a:gd name="connsiteX20" fmla="*/ 46037 w 1159669"/>
                        <a:gd name="connsiteY20" fmla="*/ 238125 h 685800"/>
                        <a:gd name="connsiteX21" fmla="*/ 0 w 1159669"/>
                        <a:gd name="connsiteY21"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46037 w 1159669"/>
                        <a:gd name="connsiteY19" fmla="*/ 238125 h 685800"/>
                        <a:gd name="connsiteX20" fmla="*/ 0 w 1159669"/>
                        <a:gd name="connsiteY20" fmla="*/ 224631 h 685800"/>
                        <a:gd name="connsiteX0" fmla="*/ 0 w 1159669"/>
                        <a:gd name="connsiteY0" fmla="*/ 224631 h 685800"/>
                        <a:gd name="connsiteX1" fmla="*/ 794 w 1159669"/>
                        <a:gd name="connsiteY1" fmla="*/ 390525 h 685800"/>
                        <a:gd name="connsiteX2" fmla="*/ 235744 w 1159669"/>
                        <a:gd name="connsiteY2" fmla="*/ 384175 h 685800"/>
                        <a:gd name="connsiteX3" fmla="*/ 232569 w 1159669"/>
                        <a:gd name="connsiteY3" fmla="*/ 434975 h 685800"/>
                        <a:gd name="connsiteX4" fmla="*/ 656431 w 1159669"/>
                        <a:gd name="connsiteY4" fmla="*/ 523875 h 685800"/>
                        <a:gd name="connsiteX5" fmla="*/ 1065212 w 1159669"/>
                        <a:gd name="connsiteY5" fmla="*/ 685800 h 685800"/>
                        <a:gd name="connsiteX6" fmla="*/ 1159669 w 1159669"/>
                        <a:gd name="connsiteY6" fmla="*/ 129382 h 685800"/>
                        <a:gd name="connsiteX7" fmla="*/ 1086644 w 1159669"/>
                        <a:gd name="connsiteY7" fmla="*/ 149225 h 685800"/>
                        <a:gd name="connsiteX8" fmla="*/ 1064419 w 1159669"/>
                        <a:gd name="connsiteY8" fmla="*/ 152400 h 685800"/>
                        <a:gd name="connsiteX9" fmla="*/ 1064419 w 1159669"/>
                        <a:gd name="connsiteY9" fmla="*/ 152400 h 685800"/>
                        <a:gd name="connsiteX10" fmla="*/ 1026319 w 1159669"/>
                        <a:gd name="connsiteY10" fmla="*/ 146050 h 685800"/>
                        <a:gd name="connsiteX11" fmla="*/ 848519 w 1159669"/>
                        <a:gd name="connsiteY11" fmla="*/ 0 h 685800"/>
                        <a:gd name="connsiteX12" fmla="*/ 819944 w 1159669"/>
                        <a:gd name="connsiteY12" fmla="*/ 19050 h 685800"/>
                        <a:gd name="connsiteX13" fmla="*/ 785019 w 1159669"/>
                        <a:gd name="connsiteY13" fmla="*/ 34925 h 685800"/>
                        <a:gd name="connsiteX14" fmla="*/ 740569 w 1159669"/>
                        <a:gd name="connsiteY14" fmla="*/ 60325 h 685800"/>
                        <a:gd name="connsiteX15" fmla="*/ 702469 w 1159669"/>
                        <a:gd name="connsiteY15" fmla="*/ 69850 h 685800"/>
                        <a:gd name="connsiteX16" fmla="*/ 686594 w 1159669"/>
                        <a:gd name="connsiteY16" fmla="*/ 76200 h 685800"/>
                        <a:gd name="connsiteX17" fmla="*/ 419894 w 1159669"/>
                        <a:gd name="connsiteY17" fmla="*/ 63500 h 685800"/>
                        <a:gd name="connsiteX18" fmla="*/ 396081 w 1159669"/>
                        <a:gd name="connsiteY18" fmla="*/ 299244 h 685800"/>
                        <a:gd name="connsiteX19" fmla="*/ 0 w 1159669"/>
                        <a:gd name="connsiteY19" fmla="*/ 224631 h 685800"/>
                        <a:gd name="connsiteX0" fmla="*/ 395287 w 1158875"/>
                        <a:gd name="connsiteY0" fmla="*/ 299244 h 685800"/>
                        <a:gd name="connsiteX1" fmla="*/ 0 w 1158875"/>
                        <a:gd name="connsiteY1" fmla="*/ 390525 h 685800"/>
                        <a:gd name="connsiteX2" fmla="*/ 234950 w 1158875"/>
                        <a:gd name="connsiteY2" fmla="*/ 384175 h 685800"/>
                        <a:gd name="connsiteX3" fmla="*/ 231775 w 1158875"/>
                        <a:gd name="connsiteY3" fmla="*/ 434975 h 685800"/>
                        <a:gd name="connsiteX4" fmla="*/ 655637 w 1158875"/>
                        <a:gd name="connsiteY4" fmla="*/ 523875 h 685800"/>
                        <a:gd name="connsiteX5" fmla="*/ 1064418 w 1158875"/>
                        <a:gd name="connsiteY5" fmla="*/ 685800 h 685800"/>
                        <a:gd name="connsiteX6" fmla="*/ 1158875 w 1158875"/>
                        <a:gd name="connsiteY6" fmla="*/ 129382 h 685800"/>
                        <a:gd name="connsiteX7" fmla="*/ 1085850 w 1158875"/>
                        <a:gd name="connsiteY7" fmla="*/ 149225 h 685800"/>
                        <a:gd name="connsiteX8" fmla="*/ 1063625 w 1158875"/>
                        <a:gd name="connsiteY8" fmla="*/ 152400 h 685800"/>
                        <a:gd name="connsiteX9" fmla="*/ 1063625 w 1158875"/>
                        <a:gd name="connsiteY9" fmla="*/ 152400 h 685800"/>
                        <a:gd name="connsiteX10" fmla="*/ 1025525 w 1158875"/>
                        <a:gd name="connsiteY10" fmla="*/ 146050 h 685800"/>
                        <a:gd name="connsiteX11" fmla="*/ 847725 w 1158875"/>
                        <a:gd name="connsiteY11" fmla="*/ 0 h 685800"/>
                        <a:gd name="connsiteX12" fmla="*/ 819150 w 1158875"/>
                        <a:gd name="connsiteY12" fmla="*/ 19050 h 685800"/>
                        <a:gd name="connsiteX13" fmla="*/ 784225 w 1158875"/>
                        <a:gd name="connsiteY13" fmla="*/ 34925 h 685800"/>
                        <a:gd name="connsiteX14" fmla="*/ 739775 w 1158875"/>
                        <a:gd name="connsiteY14" fmla="*/ 60325 h 685800"/>
                        <a:gd name="connsiteX15" fmla="*/ 701675 w 1158875"/>
                        <a:gd name="connsiteY15" fmla="*/ 69850 h 685800"/>
                        <a:gd name="connsiteX16" fmla="*/ 685800 w 1158875"/>
                        <a:gd name="connsiteY16" fmla="*/ 76200 h 685800"/>
                        <a:gd name="connsiteX17" fmla="*/ 419100 w 1158875"/>
                        <a:gd name="connsiteY17" fmla="*/ 63500 h 685800"/>
                        <a:gd name="connsiteX18" fmla="*/ 395287 w 1158875"/>
                        <a:gd name="connsiteY18" fmla="*/ 299244 h 685800"/>
                        <a:gd name="connsiteX0" fmla="*/ 143510 w 1067435"/>
                        <a:gd name="connsiteY0" fmla="*/ 384175 h 685800"/>
                        <a:gd name="connsiteX1" fmla="*/ 140335 w 1067435"/>
                        <a:gd name="connsiteY1" fmla="*/ 434975 h 685800"/>
                        <a:gd name="connsiteX2" fmla="*/ 564197 w 1067435"/>
                        <a:gd name="connsiteY2" fmla="*/ 523875 h 685800"/>
                        <a:gd name="connsiteX3" fmla="*/ 972978 w 1067435"/>
                        <a:gd name="connsiteY3" fmla="*/ 685800 h 685800"/>
                        <a:gd name="connsiteX4" fmla="*/ 1067435 w 1067435"/>
                        <a:gd name="connsiteY4" fmla="*/ 129382 h 685800"/>
                        <a:gd name="connsiteX5" fmla="*/ 994410 w 1067435"/>
                        <a:gd name="connsiteY5" fmla="*/ 149225 h 685800"/>
                        <a:gd name="connsiteX6" fmla="*/ 972185 w 1067435"/>
                        <a:gd name="connsiteY6" fmla="*/ 152400 h 685800"/>
                        <a:gd name="connsiteX7" fmla="*/ 972185 w 1067435"/>
                        <a:gd name="connsiteY7" fmla="*/ 152400 h 685800"/>
                        <a:gd name="connsiteX8" fmla="*/ 934085 w 1067435"/>
                        <a:gd name="connsiteY8" fmla="*/ 146050 h 685800"/>
                        <a:gd name="connsiteX9" fmla="*/ 756285 w 1067435"/>
                        <a:gd name="connsiteY9" fmla="*/ 0 h 685800"/>
                        <a:gd name="connsiteX10" fmla="*/ 727710 w 1067435"/>
                        <a:gd name="connsiteY10" fmla="*/ 19050 h 685800"/>
                        <a:gd name="connsiteX11" fmla="*/ 692785 w 1067435"/>
                        <a:gd name="connsiteY11" fmla="*/ 34925 h 685800"/>
                        <a:gd name="connsiteX12" fmla="*/ 648335 w 1067435"/>
                        <a:gd name="connsiteY12" fmla="*/ 60325 h 685800"/>
                        <a:gd name="connsiteX13" fmla="*/ 610235 w 1067435"/>
                        <a:gd name="connsiteY13" fmla="*/ 69850 h 685800"/>
                        <a:gd name="connsiteX14" fmla="*/ 594360 w 1067435"/>
                        <a:gd name="connsiteY14" fmla="*/ 76200 h 685800"/>
                        <a:gd name="connsiteX15" fmla="*/ 327660 w 1067435"/>
                        <a:gd name="connsiteY15" fmla="*/ 63500 h 685800"/>
                        <a:gd name="connsiteX16" fmla="*/ 303847 w 1067435"/>
                        <a:gd name="connsiteY16" fmla="*/ 299244 h 685800"/>
                        <a:gd name="connsiteX17" fmla="*/ 0 w 1067435"/>
                        <a:gd name="connsiteY17" fmla="*/ 481965 h 685800"/>
                        <a:gd name="connsiteX0" fmla="*/ 3175 w 927100"/>
                        <a:gd name="connsiteY0" fmla="*/ 384175 h 685800"/>
                        <a:gd name="connsiteX1" fmla="*/ 0 w 927100"/>
                        <a:gd name="connsiteY1" fmla="*/ 434975 h 685800"/>
                        <a:gd name="connsiteX2" fmla="*/ 423862 w 927100"/>
                        <a:gd name="connsiteY2" fmla="*/ 523875 h 685800"/>
                        <a:gd name="connsiteX3" fmla="*/ 832643 w 927100"/>
                        <a:gd name="connsiteY3" fmla="*/ 685800 h 685800"/>
                        <a:gd name="connsiteX4" fmla="*/ 927100 w 927100"/>
                        <a:gd name="connsiteY4" fmla="*/ 129382 h 685800"/>
                        <a:gd name="connsiteX5" fmla="*/ 854075 w 927100"/>
                        <a:gd name="connsiteY5" fmla="*/ 149225 h 685800"/>
                        <a:gd name="connsiteX6" fmla="*/ 831850 w 927100"/>
                        <a:gd name="connsiteY6" fmla="*/ 152400 h 685800"/>
                        <a:gd name="connsiteX7" fmla="*/ 831850 w 927100"/>
                        <a:gd name="connsiteY7" fmla="*/ 152400 h 685800"/>
                        <a:gd name="connsiteX8" fmla="*/ 793750 w 927100"/>
                        <a:gd name="connsiteY8" fmla="*/ 146050 h 685800"/>
                        <a:gd name="connsiteX9" fmla="*/ 615950 w 927100"/>
                        <a:gd name="connsiteY9" fmla="*/ 0 h 685800"/>
                        <a:gd name="connsiteX10" fmla="*/ 587375 w 927100"/>
                        <a:gd name="connsiteY10" fmla="*/ 19050 h 685800"/>
                        <a:gd name="connsiteX11" fmla="*/ 552450 w 927100"/>
                        <a:gd name="connsiteY11" fmla="*/ 34925 h 685800"/>
                        <a:gd name="connsiteX12" fmla="*/ 508000 w 927100"/>
                        <a:gd name="connsiteY12" fmla="*/ 60325 h 685800"/>
                        <a:gd name="connsiteX13" fmla="*/ 469900 w 927100"/>
                        <a:gd name="connsiteY13" fmla="*/ 69850 h 685800"/>
                        <a:gd name="connsiteX14" fmla="*/ 454025 w 927100"/>
                        <a:gd name="connsiteY14" fmla="*/ 76200 h 685800"/>
                        <a:gd name="connsiteX15" fmla="*/ 187325 w 927100"/>
                        <a:gd name="connsiteY15" fmla="*/ 63500 h 685800"/>
                        <a:gd name="connsiteX16" fmla="*/ 163512 w 927100"/>
                        <a:gd name="connsiteY16" fmla="*/ 299244 h 685800"/>
                        <a:gd name="connsiteX0" fmla="*/ 0 w 927100"/>
                        <a:gd name="connsiteY0" fmla="*/ 434975 h 685800"/>
                        <a:gd name="connsiteX1" fmla="*/ 423862 w 927100"/>
                        <a:gd name="connsiteY1" fmla="*/ 523875 h 685800"/>
                        <a:gd name="connsiteX2" fmla="*/ 832643 w 927100"/>
                        <a:gd name="connsiteY2" fmla="*/ 685800 h 685800"/>
                        <a:gd name="connsiteX3" fmla="*/ 927100 w 927100"/>
                        <a:gd name="connsiteY3" fmla="*/ 129382 h 685800"/>
                        <a:gd name="connsiteX4" fmla="*/ 854075 w 927100"/>
                        <a:gd name="connsiteY4" fmla="*/ 149225 h 685800"/>
                        <a:gd name="connsiteX5" fmla="*/ 831850 w 927100"/>
                        <a:gd name="connsiteY5" fmla="*/ 152400 h 685800"/>
                        <a:gd name="connsiteX6" fmla="*/ 831850 w 927100"/>
                        <a:gd name="connsiteY6" fmla="*/ 152400 h 685800"/>
                        <a:gd name="connsiteX7" fmla="*/ 793750 w 927100"/>
                        <a:gd name="connsiteY7" fmla="*/ 146050 h 685800"/>
                        <a:gd name="connsiteX8" fmla="*/ 615950 w 927100"/>
                        <a:gd name="connsiteY8" fmla="*/ 0 h 685800"/>
                        <a:gd name="connsiteX9" fmla="*/ 587375 w 927100"/>
                        <a:gd name="connsiteY9" fmla="*/ 19050 h 685800"/>
                        <a:gd name="connsiteX10" fmla="*/ 552450 w 927100"/>
                        <a:gd name="connsiteY10" fmla="*/ 34925 h 685800"/>
                        <a:gd name="connsiteX11" fmla="*/ 508000 w 927100"/>
                        <a:gd name="connsiteY11" fmla="*/ 60325 h 685800"/>
                        <a:gd name="connsiteX12" fmla="*/ 469900 w 927100"/>
                        <a:gd name="connsiteY12" fmla="*/ 69850 h 685800"/>
                        <a:gd name="connsiteX13" fmla="*/ 454025 w 927100"/>
                        <a:gd name="connsiteY13" fmla="*/ 76200 h 685800"/>
                        <a:gd name="connsiteX14" fmla="*/ 187325 w 927100"/>
                        <a:gd name="connsiteY14" fmla="*/ 63500 h 685800"/>
                        <a:gd name="connsiteX15" fmla="*/ 163512 w 927100"/>
                        <a:gd name="connsiteY15" fmla="*/ 299244 h 685800"/>
                        <a:gd name="connsiteX0" fmla="*/ 0 w 777081"/>
                        <a:gd name="connsiteY0" fmla="*/ 461169 h 685800"/>
                        <a:gd name="connsiteX1" fmla="*/ 273843 w 777081"/>
                        <a:gd name="connsiteY1" fmla="*/ 523875 h 685800"/>
                        <a:gd name="connsiteX2" fmla="*/ 682624 w 777081"/>
                        <a:gd name="connsiteY2" fmla="*/ 685800 h 685800"/>
                        <a:gd name="connsiteX3" fmla="*/ 777081 w 777081"/>
                        <a:gd name="connsiteY3" fmla="*/ 129382 h 685800"/>
                        <a:gd name="connsiteX4" fmla="*/ 704056 w 777081"/>
                        <a:gd name="connsiteY4" fmla="*/ 149225 h 685800"/>
                        <a:gd name="connsiteX5" fmla="*/ 681831 w 777081"/>
                        <a:gd name="connsiteY5" fmla="*/ 152400 h 685800"/>
                        <a:gd name="connsiteX6" fmla="*/ 681831 w 777081"/>
                        <a:gd name="connsiteY6" fmla="*/ 152400 h 685800"/>
                        <a:gd name="connsiteX7" fmla="*/ 643731 w 777081"/>
                        <a:gd name="connsiteY7" fmla="*/ 146050 h 685800"/>
                        <a:gd name="connsiteX8" fmla="*/ 465931 w 777081"/>
                        <a:gd name="connsiteY8" fmla="*/ 0 h 685800"/>
                        <a:gd name="connsiteX9" fmla="*/ 437356 w 777081"/>
                        <a:gd name="connsiteY9" fmla="*/ 19050 h 685800"/>
                        <a:gd name="connsiteX10" fmla="*/ 402431 w 777081"/>
                        <a:gd name="connsiteY10" fmla="*/ 34925 h 685800"/>
                        <a:gd name="connsiteX11" fmla="*/ 357981 w 777081"/>
                        <a:gd name="connsiteY11" fmla="*/ 60325 h 685800"/>
                        <a:gd name="connsiteX12" fmla="*/ 319881 w 777081"/>
                        <a:gd name="connsiteY12" fmla="*/ 69850 h 685800"/>
                        <a:gd name="connsiteX13" fmla="*/ 304006 w 777081"/>
                        <a:gd name="connsiteY13" fmla="*/ 76200 h 685800"/>
                        <a:gd name="connsiteX14" fmla="*/ 37306 w 777081"/>
                        <a:gd name="connsiteY14" fmla="*/ 63500 h 685800"/>
                        <a:gd name="connsiteX15" fmla="*/ 13493 w 777081"/>
                        <a:gd name="connsiteY15" fmla="*/ 299244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18256 w 781844"/>
                        <a:gd name="connsiteY15" fmla="*/ 299244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3000 w 781844"/>
                        <a:gd name="connsiteY15" fmla="*/ 394853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3000 w 781844"/>
                        <a:gd name="connsiteY15" fmla="*/ 394853 h 685800"/>
                        <a:gd name="connsiteX16" fmla="*/ 14997 w 781844"/>
                        <a:gd name="connsiteY16" fmla="*/ 303701 h 685800"/>
                        <a:gd name="connsiteX0" fmla="*/ 54417 w 836261"/>
                        <a:gd name="connsiteY0" fmla="*/ 470694 h 685800"/>
                        <a:gd name="connsiteX1" fmla="*/ 333023 w 836261"/>
                        <a:gd name="connsiteY1" fmla="*/ 523875 h 685800"/>
                        <a:gd name="connsiteX2" fmla="*/ 741804 w 836261"/>
                        <a:gd name="connsiteY2" fmla="*/ 685800 h 685800"/>
                        <a:gd name="connsiteX3" fmla="*/ 836261 w 836261"/>
                        <a:gd name="connsiteY3" fmla="*/ 129382 h 685800"/>
                        <a:gd name="connsiteX4" fmla="*/ 763236 w 836261"/>
                        <a:gd name="connsiteY4" fmla="*/ 149225 h 685800"/>
                        <a:gd name="connsiteX5" fmla="*/ 741011 w 836261"/>
                        <a:gd name="connsiteY5" fmla="*/ 152400 h 685800"/>
                        <a:gd name="connsiteX6" fmla="*/ 741011 w 836261"/>
                        <a:gd name="connsiteY6" fmla="*/ 152400 h 685800"/>
                        <a:gd name="connsiteX7" fmla="*/ 702911 w 836261"/>
                        <a:gd name="connsiteY7" fmla="*/ 146050 h 685800"/>
                        <a:gd name="connsiteX8" fmla="*/ 525111 w 836261"/>
                        <a:gd name="connsiteY8" fmla="*/ 0 h 685800"/>
                        <a:gd name="connsiteX9" fmla="*/ 496536 w 836261"/>
                        <a:gd name="connsiteY9" fmla="*/ 19050 h 685800"/>
                        <a:gd name="connsiteX10" fmla="*/ 461611 w 836261"/>
                        <a:gd name="connsiteY10" fmla="*/ 34925 h 685800"/>
                        <a:gd name="connsiteX11" fmla="*/ 417161 w 836261"/>
                        <a:gd name="connsiteY11" fmla="*/ 60325 h 685800"/>
                        <a:gd name="connsiteX12" fmla="*/ 379061 w 836261"/>
                        <a:gd name="connsiteY12" fmla="*/ 69850 h 685800"/>
                        <a:gd name="connsiteX13" fmla="*/ 363186 w 836261"/>
                        <a:gd name="connsiteY13" fmla="*/ 76200 h 685800"/>
                        <a:gd name="connsiteX14" fmla="*/ 96486 w 836261"/>
                        <a:gd name="connsiteY14" fmla="*/ 63500 h 685800"/>
                        <a:gd name="connsiteX15" fmla="*/ 205 w 836261"/>
                        <a:gd name="connsiteY15" fmla="*/ 253351 h 685800"/>
                        <a:gd name="connsiteX16" fmla="*/ 69414 w 836261"/>
                        <a:gd name="connsiteY16" fmla="*/ 303701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14443 w 781844"/>
                        <a:gd name="connsiteY15" fmla="*/ 249527 h 685800"/>
                        <a:gd name="connsiteX16" fmla="*/ 14997 w 781844"/>
                        <a:gd name="connsiteY16" fmla="*/ 303701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14443 w 781844"/>
                        <a:gd name="connsiteY15" fmla="*/ 249527 h 685800"/>
                        <a:gd name="connsiteX16" fmla="*/ 22626 w 781844"/>
                        <a:gd name="connsiteY16" fmla="*/ 399311 h 685800"/>
                        <a:gd name="connsiteX0" fmla="*/ 0 w 781844"/>
                        <a:gd name="connsiteY0" fmla="*/ 470694 h 685800"/>
                        <a:gd name="connsiteX1" fmla="*/ 278606 w 781844"/>
                        <a:gd name="connsiteY1" fmla="*/ 523875 h 685800"/>
                        <a:gd name="connsiteX2" fmla="*/ 687387 w 781844"/>
                        <a:gd name="connsiteY2" fmla="*/ 685800 h 685800"/>
                        <a:gd name="connsiteX3" fmla="*/ 781844 w 781844"/>
                        <a:gd name="connsiteY3" fmla="*/ 129382 h 685800"/>
                        <a:gd name="connsiteX4" fmla="*/ 708819 w 781844"/>
                        <a:gd name="connsiteY4" fmla="*/ 149225 h 685800"/>
                        <a:gd name="connsiteX5" fmla="*/ 686594 w 781844"/>
                        <a:gd name="connsiteY5" fmla="*/ 152400 h 685800"/>
                        <a:gd name="connsiteX6" fmla="*/ 686594 w 781844"/>
                        <a:gd name="connsiteY6" fmla="*/ 152400 h 685800"/>
                        <a:gd name="connsiteX7" fmla="*/ 648494 w 781844"/>
                        <a:gd name="connsiteY7" fmla="*/ 146050 h 685800"/>
                        <a:gd name="connsiteX8" fmla="*/ 470694 w 781844"/>
                        <a:gd name="connsiteY8" fmla="*/ 0 h 685800"/>
                        <a:gd name="connsiteX9" fmla="*/ 442119 w 781844"/>
                        <a:gd name="connsiteY9" fmla="*/ 19050 h 685800"/>
                        <a:gd name="connsiteX10" fmla="*/ 407194 w 781844"/>
                        <a:gd name="connsiteY10" fmla="*/ 34925 h 685800"/>
                        <a:gd name="connsiteX11" fmla="*/ 362744 w 781844"/>
                        <a:gd name="connsiteY11" fmla="*/ 60325 h 685800"/>
                        <a:gd name="connsiteX12" fmla="*/ 324644 w 781844"/>
                        <a:gd name="connsiteY12" fmla="*/ 69850 h 685800"/>
                        <a:gd name="connsiteX13" fmla="*/ 308769 w 781844"/>
                        <a:gd name="connsiteY13" fmla="*/ 76200 h 685800"/>
                        <a:gd name="connsiteX14" fmla="*/ 42069 w 781844"/>
                        <a:gd name="connsiteY14" fmla="*/ 63500 h 685800"/>
                        <a:gd name="connsiteX15" fmla="*/ 25884 w 781844"/>
                        <a:gd name="connsiteY15" fmla="*/ 299245 h 685800"/>
                        <a:gd name="connsiteX16" fmla="*/ 22626 w 781844"/>
                        <a:gd name="connsiteY16" fmla="*/ 399311 h 685800"/>
                        <a:gd name="connsiteX0" fmla="*/ 42283 w 824127"/>
                        <a:gd name="connsiteY0" fmla="*/ 470694 h 685800"/>
                        <a:gd name="connsiteX1" fmla="*/ 320889 w 824127"/>
                        <a:gd name="connsiteY1" fmla="*/ 523875 h 685800"/>
                        <a:gd name="connsiteX2" fmla="*/ 729670 w 824127"/>
                        <a:gd name="connsiteY2" fmla="*/ 685800 h 685800"/>
                        <a:gd name="connsiteX3" fmla="*/ 824127 w 824127"/>
                        <a:gd name="connsiteY3" fmla="*/ 129382 h 685800"/>
                        <a:gd name="connsiteX4" fmla="*/ 751102 w 824127"/>
                        <a:gd name="connsiteY4" fmla="*/ 149225 h 685800"/>
                        <a:gd name="connsiteX5" fmla="*/ 728877 w 824127"/>
                        <a:gd name="connsiteY5" fmla="*/ 152400 h 685800"/>
                        <a:gd name="connsiteX6" fmla="*/ 728877 w 824127"/>
                        <a:gd name="connsiteY6" fmla="*/ 152400 h 685800"/>
                        <a:gd name="connsiteX7" fmla="*/ 690777 w 824127"/>
                        <a:gd name="connsiteY7" fmla="*/ 146050 h 685800"/>
                        <a:gd name="connsiteX8" fmla="*/ 512977 w 824127"/>
                        <a:gd name="connsiteY8" fmla="*/ 0 h 685800"/>
                        <a:gd name="connsiteX9" fmla="*/ 484402 w 824127"/>
                        <a:gd name="connsiteY9" fmla="*/ 19050 h 685800"/>
                        <a:gd name="connsiteX10" fmla="*/ 449477 w 824127"/>
                        <a:gd name="connsiteY10" fmla="*/ 34925 h 685800"/>
                        <a:gd name="connsiteX11" fmla="*/ 405027 w 824127"/>
                        <a:gd name="connsiteY11" fmla="*/ 60325 h 685800"/>
                        <a:gd name="connsiteX12" fmla="*/ 366927 w 824127"/>
                        <a:gd name="connsiteY12" fmla="*/ 69850 h 685800"/>
                        <a:gd name="connsiteX13" fmla="*/ 351052 w 824127"/>
                        <a:gd name="connsiteY13" fmla="*/ 76200 h 685800"/>
                        <a:gd name="connsiteX14" fmla="*/ 84352 w 824127"/>
                        <a:gd name="connsiteY14" fmla="*/ 63500 h 685800"/>
                        <a:gd name="connsiteX15" fmla="*/ 68167 w 824127"/>
                        <a:gd name="connsiteY15" fmla="*/ 299245 h 685800"/>
                        <a:gd name="connsiteX16" fmla="*/ 69 w 824127"/>
                        <a:gd name="connsiteY16" fmla="*/ 257808 h 685800"/>
                        <a:gd name="connsiteX0" fmla="*/ 42368 w 824212"/>
                        <a:gd name="connsiteY0" fmla="*/ 470694 h 685800"/>
                        <a:gd name="connsiteX1" fmla="*/ 320974 w 824212"/>
                        <a:gd name="connsiteY1" fmla="*/ 523875 h 685800"/>
                        <a:gd name="connsiteX2" fmla="*/ 729755 w 824212"/>
                        <a:gd name="connsiteY2" fmla="*/ 685800 h 685800"/>
                        <a:gd name="connsiteX3" fmla="*/ 824212 w 824212"/>
                        <a:gd name="connsiteY3" fmla="*/ 129382 h 685800"/>
                        <a:gd name="connsiteX4" fmla="*/ 751187 w 824212"/>
                        <a:gd name="connsiteY4" fmla="*/ 149225 h 685800"/>
                        <a:gd name="connsiteX5" fmla="*/ 728962 w 824212"/>
                        <a:gd name="connsiteY5" fmla="*/ 152400 h 685800"/>
                        <a:gd name="connsiteX6" fmla="*/ 728962 w 824212"/>
                        <a:gd name="connsiteY6" fmla="*/ 152400 h 685800"/>
                        <a:gd name="connsiteX7" fmla="*/ 690862 w 824212"/>
                        <a:gd name="connsiteY7" fmla="*/ 146050 h 685800"/>
                        <a:gd name="connsiteX8" fmla="*/ 513062 w 824212"/>
                        <a:gd name="connsiteY8" fmla="*/ 0 h 685800"/>
                        <a:gd name="connsiteX9" fmla="*/ 484487 w 824212"/>
                        <a:gd name="connsiteY9" fmla="*/ 19050 h 685800"/>
                        <a:gd name="connsiteX10" fmla="*/ 449562 w 824212"/>
                        <a:gd name="connsiteY10" fmla="*/ 34925 h 685800"/>
                        <a:gd name="connsiteX11" fmla="*/ 405112 w 824212"/>
                        <a:gd name="connsiteY11" fmla="*/ 60325 h 685800"/>
                        <a:gd name="connsiteX12" fmla="*/ 367012 w 824212"/>
                        <a:gd name="connsiteY12" fmla="*/ 69850 h 685800"/>
                        <a:gd name="connsiteX13" fmla="*/ 351137 w 824212"/>
                        <a:gd name="connsiteY13" fmla="*/ 76200 h 685800"/>
                        <a:gd name="connsiteX14" fmla="*/ 84437 w 824212"/>
                        <a:gd name="connsiteY14" fmla="*/ 63500 h 685800"/>
                        <a:gd name="connsiteX15" fmla="*/ 68252 w 824212"/>
                        <a:gd name="connsiteY15" fmla="*/ 299245 h 685800"/>
                        <a:gd name="connsiteX16" fmla="*/ 154 w 824212"/>
                        <a:gd name="connsiteY16" fmla="*/ 257808 h 685800"/>
                        <a:gd name="connsiteX0" fmla="*/ 42214 w 824058"/>
                        <a:gd name="connsiteY0" fmla="*/ 470694 h 685800"/>
                        <a:gd name="connsiteX1" fmla="*/ 320820 w 824058"/>
                        <a:gd name="connsiteY1" fmla="*/ 523875 h 685800"/>
                        <a:gd name="connsiteX2" fmla="*/ 729601 w 824058"/>
                        <a:gd name="connsiteY2" fmla="*/ 685800 h 685800"/>
                        <a:gd name="connsiteX3" fmla="*/ 824058 w 824058"/>
                        <a:gd name="connsiteY3" fmla="*/ 129382 h 685800"/>
                        <a:gd name="connsiteX4" fmla="*/ 751033 w 824058"/>
                        <a:gd name="connsiteY4" fmla="*/ 149225 h 685800"/>
                        <a:gd name="connsiteX5" fmla="*/ 728808 w 824058"/>
                        <a:gd name="connsiteY5" fmla="*/ 152400 h 685800"/>
                        <a:gd name="connsiteX6" fmla="*/ 728808 w 824058"/>
                        <a:gd name="connsiteY6" fmla="*/ 152400 h 685800"/>
                        <a:gd name="connsiteX7" fmla="*/ 690708 w 824058"/>
                        <a:gd name="connsiteY7" fmla="*/ 146050 h 685800"/>
                        <a:gd name="connsiteX8" fmla="*/ 512908 w 824058"/>
                        <a:gd name="connsiteY8" fmla="*/ 0 h 685800"/>
                        <a:gd name="connsiteX9" fmla="*/ 484333 w 824058"/>
                        <a:gd name="connsiteY9" fmla="*/ 19050 h 685800"/>
                        <a:gd name="connsiteX10" fmla="*/ 449408 w 824058"/>
                        <a:gd name="connsiteY10" fmla="*/ 34925 h 685800"/>
                        <a:gd name="connsiteX11" fmla="*/ 404958 w 824058"/>
                        <a:gd name="connsiteY11" fmla="*/ 60325 h 685800"/>
                        <a:gd name="connsiteX12" fmla="*/ 366858 w 824058"/>
                        <a:gd name="connsiteY12" fmla="*/ 69850 h 685800"/>
                        <a:gd name="connsiteX13" fmla="*/ 350983 w 824058"/>
                        <a:gd name="connsiteY13" fmla="*/ 76200 h 685800"/>
                        <a:gd name="connsiteX14" fmla="*/ 84283 w 824058"/>
                        <a:gd name="connsiteY14" fmla="*/ 63500 h 685800"/>
                        <a:gd name="connsiteX15" fmla="*/ 68098 w 824058"/>
                        <a:gd name="connsiteY15" fmla="*/ 299245 h 685800"/>
                        <a:gd name="connsiteX16" fmla="*/ 22885 w 824058"/>
                        <a:gd name="connsiteY16" fmla="*/ 276931 h 685800"/>
                        <a:gd name="connsiteX17" fmla="*/ 0 w 824058"/>
                        <a:gd name="connsiteY17" fmla="*/ 257808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26699 w 827872"/>
                        <a:gd name="connsiteY16" fmla="*/ 276931 h 685800"/>
                        <a:gd name="connsiteX17" fmla="*/ 0 w 827872"/>
                        <a:gd name="connsiteY17" fmla="*/ 253984 h 685800"/>
                        <a:gd name="connsiteX0" fmla="*/ 47414 w 829258"/>
                        <a:gd name="connsiteY0" fmla="*/ 470694 h 685800"/>
                        <a:gd name="connsiteX1" fmla="*/ 326020 w 829258"/>
                        <a:gd name="connsiteY1" fmla="*/ 523875 h 685800"/>
                        <a:gd name="connsiteX2" fmla="*/ 734801 w 829258"/>
                        <a:gd name="connsiteY2" fmla="*/ 685800 h 685800"/>
                        <a:gd name="connsiteX3" fmla="*/ 829258 w 829258"/>
                        <a:gd name="connsiteY3" fmla="*/ 129382 h 685800"/>
                        <a:gd name="connsiteX4" fmla="*/ 756233 w 829258"/>
                        <a:gd name="connsiteY4" fmla="*/ 149225 h 685800"/>
                        <a:gd name="connsiteX5" fmla="*/ 734008 w 829258"/>
                        <a:gd name="connsiteY5" fmla="*/ 152400 h 685800"/>
                        <a:gd name="connsiteX6" fmla="*/ 734008 w 829258"/>
                        <a:gd name="connsiteY6" fmla="*/ 152400 h 685800"/>
                        <a:gd name="connsiteX7" fmla="*/ 695908 w 829258"/>
                        <a:gd name="connsiteY7" fmla="*/ 146050 h 685800"/>
                        <a:gd name="connsiteX8" fmla="*/ 518108 w 829258"/>
                        <a:gd name="connsiteY8" fmla="*/ 0 h 685800"/>
                        <a:gd name="connsiteX9" fmla="*/ 489533 w 829258"/>
                        <a:gd name="connsiteY9" fmla="*/ 19050 h 685800"/>
                        <a:gd name="connsiteX10" fmla="*/ 454608 w 829258"/>
                        <a:gd name="connsiteY10" fmla="*/ 34925 h 685800"/>
                        <a:gd name="connsiteX11" fmla="*/ 410158 w 829258"/>
                        <a:gd name="connsiteY11" fmla="*/ 60325 h 685800"/>
                        <a:gd name="connsiteX12" fmla="*/ 372058 w 829258"/>
                        <a:gd name="connsiteY12" fmla="*/ 69850 h 685800"/>
                        <a:gd name="connsiteX13" fmla="*/ 356183 w 829258"/>
                        <a:gd name="connsiteY13" fmla="*/ 76200 h 685800"/>
                        <a:gd name="connsiteX14" fmla="*/ 89483 w 829258"/>
                        <a:gd name="connsiteY14" fmla="*/ 63500 h 685800"/>
                        <a:gd name="connsiteX15" fmla="*/ 73298 w 829258"/>
                        <a:gd name="connsiteY15" fmla="*/ 299245 h 685800"/>
                        <a:gd name="connsiteX16" fmla="*/ 5200 w 829258"/>
                        <a:gd name="connsiteY16" fmla="*/ 276931 h 685800"/>
                        <a:gd name="connsiteX17" fmla="*/ 1386 w 829258"/>
                        <a:gd name="connsiteY17" fmla="*/ 253984 h 685800"/>
                        <a:gd name="connsiteX0" fmla="*/ 47414 w 829258"/>
                        <a:gd name="connsiteY0" fmla="*/ 470694 h 685800"/>
                        <a:gd name="connsiteX1" fmla="*/ 326020 w 829258"/>
                        <a:gd name="connsiteY1" fmla="*/ 523875 h 685800"/>
                        <a:gd name="connsiteX2" fmla="*/ 734801 w 829258"/>
                        <a:gd name="connsiteY2" fmla="*/ 685800 h 685800"/>
                        <a:gd name="connsiteX3" fmla="*/ 829258 w 829258"/>
                        <a:gd name="connsiteY3" fmla="*/ 129382 h 685800"/>
                        <a:gd name="connsiteX4" fmla="*/ 756233 w 829258"/>
                        <a:gd name="connsiteY4" fmla="*/ 149225 h 685800"/>
                        <a:gd name="connsiteX5" fmla="*/ 734008 w 829258"/>
                        <a:gd name="connsiteY5" fmla="*/ 152400 h 685800"/>
                        <a:gd name="connsiteX6" fmla="*/ 734008 w 829258"/>
                        <a:gd name="connsiteY6" fmla="*/ 152400 h 685800"/>
                        <a:gd name="connsiteX7" fmla="*/ 695908 w 829258"/>
                        <a:gd name="connsiteY7" fmla="*/ 146050 h 685800"/>
                        <a:gd name="connsiteX8" fmla="*/ 518108 w 829258"/>
                        <a:gd name="connsiteY8" fmla="*/ 0 h 685800"/>
                        <a:gd name="connsiteX9" fmla="*/ 489533 w 829258"/>
                        <a:gd name="connsiteY9" fmla="*/ 19050 h 685800"/>
                        <a:gd name="connsiteX10" fmla="*/ 454608 w 829258"/>
                        <a:gd name="connsiteY10" fmla="*/ 34925 h 685800"/>
                        <a:gd name="connsiteX11" fmla="*/ 410158 w 829258"/>
                        <a:gd name="connsiteY11" fmla="*/ 60325 h 685800"/>
                        <a:gd name="connsiteX12" fmla="*/ 372058 w 829258"/>
                        <a:gd name="connsiteY12" fmla="*/ 69850 h 685800"/>
                        <a:gd name="connsiteX13" fmla="*/ 356183 w 829258"/>
                        <a:gd name="connsiteY13" fmla="*/ 76200 h 685800"/>
                        <a:gd name="connsiteX14" fmla="*/ 89483 w 829258"/>
                        <a:gd name="connsiteY14" fmla="*/ 63500 h 685800"/>
                        <a:gd name="connsiteX15" fmla="*/ 73298 w 829258"/>
                        <a:gd name="connsiteY15" fmla="*/ 299245 h 685800"/>
                        <a:gd name="connsiteX16" fmla="*/ 5200 w 829258"/>
                        <a:gd name="connsiteY16" fmla="*/ 276931 h 685800"/>
                        <a:gd name="connsiteX17" fmla="*/ 1386 w 829258"/>
                        <a:gd name="connsiteY17" fmla="*/ 253984 h 685800"/>
                        <a:gd name="connsiteX0" fmla="*/ 47414 w 829258"/>
                        <a:gd name="connsiteY0" fmla="*/ 470694 h 685800"/>
                        <a:gd name="connsiteX1" fmla="*/ 326020 w 829258"/>
                        <a:gd name="connsiteY1" fmla="*/ 523875 h 685800"/>
                        <a:gd name="connsiteX2" fmla="*/ 734801 w 829258"/>
                        <a:gd name="connsiteY2" fmla="*/ 685800 h 685800"/>
                        <a:gd name="connsiteX3" fmla="*/ 829258 w 829258"/>
                        <a:gd name="connsiteY3" fmla="*/ 129382 h 685800"/>
                        <a:gd name="connsiteX4" fmla="*/ 756233 w 829258"/>
                        <a:gd name="connsiteY4" fmla="*/ 149225 h 685800"/>
                        <a:gd name="connsiteX5" fmla="*/ 734008 w 829258"/>
                        <a:gd name="connsiteY5" fmla="*/ 152400 h 685800"/>
                        <a:gd name="connsiteX6" fmla="*/ 734008 w 829258"/>
                        <a:gd name="connsiteY6" fmla="*/ 152400 h 685800"/>
                        <a:gd name="connsiteX7" fmla="*/ 695908 w 829258"/>
                        <a:gd name="connsiteY7" fmla="*/ 146050 h 685800"/>
                        <a:gd name="connsiteX8" fmla="*/ 518108 w 829258"/>
                        <a:gd name="connsiteY8" fmla="*/ 0 h 685800"/>
                        <a:gd name="connsiteX9" fmla="*/ 489533 w 829258"/>
                        <a:gd name="connsiteY9" fmla="*/ 19050 h 685800"/>
                        <a:gd name="connsiteX10" fmla="*/ 454608 w 829258"/>
                        <a:gd name="connsiteY10" fmla="*/ 34925 h 685800"/>
                        <a:gd name="connsiteX11" fmla="*/ 410158 w 829258"/>
                        <a:gd name="connsiteY11" fmla="*/ 60325 h 685800"/>
                        <a:gd name="connsiteX12" fmla="*/ 372058 w 829258"/>
                        <a:gd name="connsiteY12" fmla="*/ 69850 h 685800"/>
                        <a:gd name="connsiteX13" fmla="*/ 356183 w 829258"/>
                        <a:gd name="connsiteY13" fmla="*/ 76200 h 685800"/>
                        <a:gd name="connsiteX14" fmla="*/ 89483 w 829258"/>
                        <a:gd name="connsiteY14" fmla="*/ 63500 h 685800"/>
                        <a:gd name="connsiteX15" fmla="*/ 73298 w 829258"/>
                        <a:gd name="connsiteY15" fmla="*/ 299245 h 685800"/>
                        <a:gd name="connsiteX16" fmla="*/ 5200 w 829258"/>
                        <a:gd name="connsiteY16" fmla="*/ 276931 h 685800"/>
                        <a:gd name="connsiteX17" fmla="*/ 1386 w 829258"/>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3814 w 827872"/>
                        <a:gd name="connsiteY16" fmla="*/ 276931 h 685800"/>
                        <a:gd name="connsiteX17" fmla="*/ 0 w 827872"/>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15257 w 827872"/>
                        <a:gd name="connsiteY16" fmla="*/ 284581 h 685800"/>
                        <a:gd name="connsiteX17" fmla="*/ 0 w 827872"/>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15257 w 827872"/>
                        <a:gd name="connsiteY16" fmla="*/ 284581 h 685800"/>
                        <a:gd name="connsiteX17" fmla="*/ 0 w 827872"/>
                        <a:gd name="connsiteY17"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53984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69282 h 685800"/>
                        <a:gd name="connsiteX0" fmla="*/ 46028 w 827872"/>
                        <a:gd name="connsiteY0" fmla="*/ 470694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69282 h 685800"/>
                        <a:gd name="connsiteX0" fmla="*/ 49841 w 827872"/>
                        <a:gd name="connsiteY0" fmla="*/ 417151 h 685800"/>
                        <a:gd name="connsiteX1" fmla="*/ 324634 w 827872"/>
                        <a:gd name="connsiteY1" fmla="*/ 523875 h 685800"/>
                        <a:gd name="connsiteX2" fmla="*/ 733415 w 827872"/>
                        <a:gd name="connsiteY2" fmla="*/ 685800 h 685800"/>
                        <a:gd name="connsiteX3" fmla="*/ 827872 w 827872"/>
                        <a:gd name="connsiteY3" fmla="*/ 129382 h 685800"/>
                        <a:gd name="connsiteX4" fmla="*/ 754847 w 827872"/>
                        <a:gd name="connsiteY4" fmla="*/ 149225 h 685800"/>
                        <a:gd name="connsiteX5" fmla="*/ 732622 w 827872"/>
                        <a:gd name="connsiteY5" fmla="*/ 152400 h 685800"/>
                        <a:gd name="connsiteX6" fmla="*/ 732622 w 827872"/>
                        <a:gd name="connsiteY6" fmla="*/ 152400 h 685800"/>
                        <a:gd name="connsiteX7" fmla="*/ 694522 w 827872"/>
                        <a:gd name="connsiteY7" fmla="*/ 146050 h 685800"/>
                        <a:gd name="connsiteX8" fmla="*/ 516722 w 827872"/>
                        <a:gd name="connsiteY8" fmla="*/ 0 h 685800"/>
                        <a:gd name="connsiteX9" fmla="*/ 488147 w 827872"/>
                        <a:gd name="connsiteY9" fmla="*/ 19050 h 685800"/>
                        <a:gd name="connsiteX10" fmla="*/ 453222 w 827872"/>
                        <a:gd name="connsiteY10" fmla="*/ 34925 h 685800"/>
                        <a:gd name="connsiteX11" fmla="*/ 408772 w 827872"/>
                        <a:gd name="connsiteY11" fmla="*/ 60325 h 685800"/>
                        <a:gd name="connsiteX12" fmla="*/ 370672 w 827872"/>
                        <a:gd name="connsiteY12" fmla="*/ 69850 h 685800"/>
                        <a:gd name="connsiteX13" fmla="*/ 354797 w 827872"/>
                        <a:gd name="connsiteY13" fmla="*/ 76200 h 685800"/>
                        <a:gd name="connsiteX14" fmla="*/ 88097 w 827872"/>
                        <a:gd name="connsiteY14" fmla="*/ 63500 h 685800"/>
                        <a:gd name="connsiteX15" fmla="*/ 71912 w 827872"/>
                        <a:gd name="connsiteY15" fmla="*/ 299245 h 685800"/>
                        <a:gd name="connsiteX16" fmla="*/ 0 w 827872"/>
                        <a:gd name="connsiteY16" fmla="*/ 269282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7872" h="685800">
                          <a:moveTo>
                            <a:pt x="49841" y="417151"/>
                          </a:moveTo>
                          <a:lnTo>
                            <a:pt x="324634" y="523875"/>
                          </a:lnTo>
                          <a:lnTo>
                            <a:pt x="733415" y="685800"/>
                          </a:lnTo>
                          <a:lnTo>
                            <a:pt x="827872" y="129382"/>
                          </a:lnTo>
                          <a:lnTo>
                            <a:pt x="754847" y="149225"/>
                          </a:lnTo>
                          <a:lnTo>
                            <a:pt x="732622" y="152400"/>
                          </a:lnTo>
                          <a:lnTo>
                            <a:pt x="732622" y="152400"/>
                          </a:lnTo>
                          <a:lnTo>
                            <a:pt x="694522" y="146050"/>
                          </a:lnTo>
                          <a:lnTo>
                            <a:pt x="516722" y="0"/>
                          </a:lnTo>
                          <a:lnTo>
                            <a:pt x="488147" y="19050"/>
                          </a:lnTo>
                          <a:lnTo>
                            <a:pt x="453222" y="34925"/>
                          </a:lnTo>
                          <a:lnTo>
                            <a:pt x="408772" y="60325"/>
                          </a:lnTo>
                          <a:lnTo>
                            <a:pt x="370672" y="69850"/>
                          </a:lnTo>
                          <a:lnTo>
                            <a:pt x="354797" y="76200"/>
                          </a:lnTo>
                          <a:lnTo>
                            <a:pt x="88097" y="63500"/>
                          </a:lnTo>
                          <a:cubicBezTo>
                            <a:pt x="80159" y="142081"/>
                            <a:pt x="79850" y="220664"/>
                            <a:pt x="71912" y="299245"/>
                          </a:cubicBezTo>
                          <a:cubicBezTo>
                            <a:pt x="16" y="273627"/>
                            <a:pt x="14982" y="278711"/>
                            <a:pt x="0" y="269282"/>
                          </a:cubicBezTo>
                        </a:path>
                      </a:pathLst>
                    </a:custGeom>
                    <a:solidFill>
                      <a:srgbClr val="FFCC99"/>
                    </a:solidFill>
                    <a:ln w="9525" cap="flat" cmpd="sng" algn="ctr">
                      <a:solidFill>
                        <a:schemeClr val="tx1"/>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フリーフォーム 181"/>
                    <p:cNvSpPr/>
                    <p:nvPr/>
                  </p:nvSpPr>
                  <p:spPr>
                    <a:xfrm>
                      <a:off x="2813050" y="2534446"/>
                      <a:ext cx="777874" cy="1152526"/>
                    </a:xfrm>
                    <a:custGeom>
                      <a:avLst/>
                      <a:gdLst>
                        <a:gd name="connsiteX0" fmla="*/ 120650 w 777875"/>
                        <a:gd name="connsiteY0" fmla="*/ 152400 h 1120775"/>
                        <a:gd name="connsiteX1" fmla="*/ 12700 w 777875"/>
                        <a:gd name="connsiteY1" fmla="*/ 349250 h 1120775"/>
                        <a:gd name="connsiteX2" fmla="*/ 0 w 777875"/>
                        <a:gd name="connsiteY2" fmla="*/ 660400 h 1120775"/>
                        <a:gd name="connsiteX3" fmla="*/ 47625 w 777875"/>
                        <a:gd name="connsiteY3" fmla="*/ 892175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58775 w 777875"/>
                        <a:gd name="connsiteY14" fmla="*/ 511175 h 1120775"/>
                        <a:gd name="connsiteX15" fmla="*/ 387350 w 777875"/>
                        <a:gd name="connsiteY15" fmla="*/ 447675 h 1120775"/>
                        <a:gd name="connsiteX16" fmla="*/ 574675 w 777875"/>
                        <a:gd name="connsiteY16" fmla="*/ 514350 h 1120775"/>
                        <a:gd name="connsiteX17" fmla="*/ 565150 w 777875"/>
                        <a:gd name="connsiteY17" fmla="*/ 241300 h 1120775"/>
                        <a:gd name="connsiteX18" fmla="*/ 558800 w 777875"/>
                        <a:gd name="connsiteY18" fmla="*/ 203200 h 1120775"/>
                        <a:gd name="connsiteX19" fmla="*/ 463550 w 777875"/>
                        <a:gd name="connsiteY19" fmla="*/ 161925 h 1120775"/>
                        <a:gd name="connsiteX20" fmla="*/ 339725 w 777875"/>
                        <a:gd name="connsiteY20" fmla="*/ 0 h 1120775"/>
                        <a:gd name="connsiteX0" fmla="*/ 120650 w 777875"/>
                        <a:gd name="connsiteY0" fmla="*/ 152400 h 1120775"/>
                        <a:gd name="connsiteX1" fmla="*/ 12700 w 777875"/>
                        <a:gd name="connsiteY1" fmla="*/ 349250 h 1120775"/>
                        <a:gd name="connsiteX2" fmla="*/ 0 w 777875"/>
                        <a:gd name="connsiteY2" fmla="*/ 660400 h 1120775"/>
                        <a:gd name="connsiteX3" fmla="*/ 47625 w 777875"/>
                        <a:gd name="connsiteY3" fmla="*/ 892175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61950 w 777875"/>
                        <a:gd name="connsiteY14" fmla="*/ 511175 h 1120775"/>
                        <a:gd name="connsiteX15" fmla="*/ 358775 w 777875"/>
                        <a:gd name="connsiteY15" fmla="*/ 511175 h 1120775"/>
                        <a:gd name="connsiteX16" fmla="*/ 387350 w 777875"/>
                        <a:gd name="connsiteY16" fmla="*/ 447675 h 1120775"/>
                        <a:gd name="connsiteX17" fmla="*/ 574675 w 777875"/>
                        <a:gd name="connsiteY17" fmla="*/ 514350 h 1120775"/>
                        <a:gd name="connsiteX18" fmla="*/ 565150 w 777875"/>
                        <a:gd name="connsiteY18" fmla="*/ 241300 h 1120775"/>
                        <a:gd name="connsiteX19" fmla="*/ 558800 w 777875"/>
                        <a:gd name="connsiteY19" fmla="*/ 203200 h 1120775"/>
                        <a:gd name="connsiteX20" fmla="*/ 463550 w 777875"/>
                        <a:gd name="connsiteY20" fmla="*/ 161925 h 1120775"/>
                        <a:gd name="connsiteX21" fmla="*/ 339725 w 777875"/>
                        <a:gd name="connsiteY21" fmla="*/ 0 h 1120775"/>
                        <a:gd name="connsiteX0" fmla="*/ 120650 w 777875"/>
                        <a:gd name="connsiteY0" fmla="*/ 152400 h 1120775"/>
                        <a:gd name="connsiteX1" fmla="*/ 12700 w 777875"/>
                        <a:gd name="connsiteY1" fmla="*/ 349250 h 1120775"/>
                        <a:gd name="connsiteX2" fmla="*/ 0 w 777875"/>
                        <a:gd name="connsiteY2" fmla="*/ 660400 h 1120775"/>
                        <a:gd name="connsiteX3" fmla="*/ 47625 w 777875"/>
                        <a:gd name="connsiteY3" fmla="*/ 892175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61950 w 777875"/>
                        <a:gd name="connsiteY14" fmla="*/ 511175 h 1120775"/>
                        <a:gd name="connsiteX15" fmla="*/ 352425 w 777875"/>
                        <a:gd name="connsiteY15" fmla="*/ 508000 h 1120775"/>
                        <a:gd name="connsiteX16" fmla="*/ 387350 w 777875"/>
                        <a:gd name="connsiteY16" fmla="*/ 447675 h 1120775"/>
                        <a:gd name="connsiteX17" fmla="*/ 574675 w 777875"/>
                        <a:gd name="connsiteY17" fmla="*/ 514350 h 1120775"/>
                        <a:gd name="connsiteX18" fmla="*/ 565150 w 777875"/>
                        <a:gd name="connsiteY18" fmla="*/ 241300 h 1120775"/>
                        <a:gd name="connsiteX19" fmla="*/ 558800 w 777875"/>
                        <a:gd name="connsiteY19" fmla="*/ 203200 h 1120775"/>
                        <a:gd name="connsiteX20" fmla="*/ 463550 w 777875"/>
                        <a:gd name="connsiteY20" fmla="*/ 161925 h 1120775"/>
                        <a:gd name="connsiteX21" fmla="*/ 339725 w 777875"/>
                        <a:gd name="connsiteY21" fmla="*/ 0 h 1120775"/>
                        <a:gd name="connsiteX0" fmla="*/ 120650 w 777875"/>
                        <a:gd name="connsiteY0" fmla="*/ 152400 h 1120775"/>
                        <a:gd name="connsiteX1" fmla="*/ 12700 w 777875"/>
                        <a:gd name="connsiteY1" fmla="*/ 349250 h 1120775"/>
                        <a:gd name="connsiteX2" fmla="*/ 0 w 777875"/>
                        <a:gd name="connsiteY2" fmla="*/ 660400 h 1120775"/>
                        <a:gd name="connsiteX3" fmla="*/ 44450 w 777875"/>
                        <a:gd name="connsiteY3" fmla="*/ 889000 h 1120775"/>
                        <a:gd name="connsiteX4" fmla="*/ 82550 w 777875"/>
                        <a:gd name="connsiteY4" fmla="*/ 984250 h 1120775"/>
                        <a:gd name="connsiteX5" fmla="*/ 447675 w 777875"/>
                        <a:gd name="connsiteY5" fmla="*/ 990600 h 1120775"/>
                        <a:gd name="connsiteX6" fmla="*/ 501650 w 777875"/>
                        <a:gd name="connsiteY6" fmla="*/ 1120775 h 1120775"/>
                        <a:gd name="connsiteX7" fmla="*/ 552450 w 777875"/>
                        <a:gd name="connsiteY7" fmla="*/ 1019175 h 1120775"/>
                        <a:gd name="connsiteX8" fmla="*/ 609600 w 777875"/>
                        <a:gd name="connsiteY8" fmla="*/ 1025525 h 1120775"/>
                        <a:gd name="connsiteX9" fmla="*/ 746125 w 777875"/>
                        <a:gd name="connsiteY9" fmla="*/ 787400 h 1120775"/>
                        <a:gd name="connsiteX10" fmla="*/ 777875 w 777875"/>
                        <a:gd name="connsiteY10" fmla="*/ 698500 h 1120775"/>
                        <a:gd name="connsiteX11" fmla="*/ 612775 w 777875"/>
                        <a:gd name="connsiteY11" fmla="*/ 612775 h 1120775"/>
                        <a:gd name="connsiteX12" fmla="*/ 571500 w 777875"/>
                        <a:gd name="connsiteY12" fmla="*/ 577850 h 1120775"/>
                        <a:gd name="connsiteX13" fmla="*/ 460375 w 777875"/>
                        <a:gd name="connsiteY13" fmla="*/ 571500 h 1120775"/>
                        <a:gd name="connsiteX14" fmla="*/ 361950 w 777875"/>
                        <a:gd name="connsiteY14" fmla="*/ 511175 h 1120775"/>
                        <a:gd name="connsiteX15" fmla="*/ 352425 w 777875"/>
                        <a:gd name="connsiteY15" fmla="*/ 508000 h 1120775"/>
                        <a:gd name="connsiteX16" fmla="*/ 387350 w 777875"/>
                        <a:gd name="connsiteY16" fmla="*/ 447675 h 1120775"/>
                        <a:gd name="connsiteX17" fmla="*/ 574675 w 777875"/>
                        <a:gd name="connsiteY17" fmla="*/ 514350 h 1120775"/>
                        <a:gd name="connsiteX18" fmla="*/ 565150 w 777875"/>
                        <a:gd name="connsiteY18" fmla="*/ 241300 h 1120775"/>
                        <a:gd name="connsiteX19" fmla="*/ 558800 w 777875"/>
                        <a:gd name="connsiteY19" fmla="*/ 203200 h 1120775"/>
                        <a:gd name="connsiteX20" fmla="*/ 463550 w 777875"/>
                        <a:gd name="connsiteY20" fmla="*/ 161925 h 1120775"/>
                        <a:gd name="connsiteX21" fmla="*/ 339725 w 777875"/>
                        <a:gd name="connsiteY21" fmla="*/ 0 h 1120775"/>
                        <a:gd name="connsiteX0" fmla="*/ 120650 w 777875"/>
                        <a:gd name="connsiteY0" fmla="*/ 152400 h 1114425"/>
                        <a:gd name="connsiteX1" fmla="*/ 12700 w 777875"/>
                        <a:gd name="connsiteY1" fmla="*/ 349250 h 1114425"/>
                        <a:gd name="connsiteX2" fmla="*/ 0 w 777875"/>
                        <a:gd name="connsiteY2" fmla="*/ 660400 h 1114425"/>
                        <a:gd name="connsiteX3" fmla="*/ 44450 w 777875"/>
                        <a:gd name="connsiteY3" fmla="*/ 889000 h 1114425"/>
                        <a:gd name="connsiteX4" fmla="*/ 82550 w 777875"/>
                        <a:gd name="connsiteY4" fmla="*/ 984250 h 1114425"/>
                        <a:gd name="connsiteX5" fmla="*/ 447675 w 777875"/>
                        <a:gd name="connsiteY5" fmla="*/ 990600 h 1114425"/>
                        <a:gd name="connsiteX6" fmla="*/ 498475 w 777875"/>
                        <a:gd name="connsiteY6" fmla="*/ 1114425 h 1114425"/>
                        <a:gd name="connsiteX7" fmla="*/ 552450 w 777875"/>
                        <a:gd name="connsiteY7" fmla="*/ 1019175 h 1114425"/>
                        <a:gd name="connsiteX8" fmla="*/ 609600 w 777875"/>
                        <a:gd name="connsiteY8" fmla="*/ 1025525 h 1114425"/>
                        <a:gd name="connsiteX9" fmla="*/ 746125 w 777875"/>
                        <a:gd name="connsiteY9" fmla="*/ 787400 h 1114425"/>
                        <a:gd name="connsiteX10" fmla="*/ 777875 w 777875"/>
                        <a:gd name="connsiteY10" fmla="*/ 698500 h 1114425"/>
                        <a:gd name="connsiteX11" fmla="*/ 612775 w 777875"/>
                        <a:gd name="connsiteY11" fmla="*/ 612775 h 1114425"/>
                        <a:gd name="connsiteX12" fmla="*/ 571500 w 777875"/>
                        <a:gd name="connsiteY12" fmla="*/ 577850 h 1114425"/>
                        <a:gd name="connsiteX13" fmla="*/ 460375 w 777875"/>
                        <a:gd name="connsiteY13" fmla="*/ 571500 h 1114425"/>
                        <a:gd name="connsiteX14" fmla="*/ 361950 w 777875"/>
                        <a:gd name="connsiteY14" fmla="*/ 511175 h 1114425"/>
                        <a:gd name="connsiteX15" fmla="*/ 352425 w 777875"/>
                        <a:gd name="connsiteY15" fmla="*/ 508000 h 1114425"/>
                        <a:gd name="connsiteX16" fmla="*/ 387350 w 777875"/>
                        <a:gd name="connsiteY16" fmla="*/ 447675 h 1114425"/>
                        <a:gd name="connsiteX17" fmla="*/ 574675 w 777875"/>
                        <a:gd name="connsiteY17" fmla="*/ 514350 h 1114425"/>
                        <a:gd name="connsiteX18" fmla="*/ 565150 w 777875"/>
                        <a:gd name="connsiteY18" fmla="*/ 241300 h 1114425"/>
                        <a:gd name="connsiteX19" fmla="*/ 558800 w 777875"/>
                        <a:gd name="connsiteY19" fmla="*/ 203200 h 1114425"/>
                        <a:gd name="connsiteX20" fmla="*/ 463550 w 777875"/>
                        <a:gd name="connsiteY20" fmla="*/ 161925 h 1114425"/>
                        <a:gd name="connsiteX21" fmla="*/ 339725 w 777875"/>
                        <a:gd name="connsiteY21" fmla="*/ 0 h 1114425"/>
                        <a:gd name="connsiteX0" fmla="*/ 120650 w 777875"/>
                        <a:gd name="connsiteY0" fmla="*/ 152400 h 1123950"/>
                        <a:gd name="connsiteX1" fmla="*/ 12700 w 777875"/>
                        <a:gd name="connsiteY1" fmla="*/ 349250 h 1123950"/>
                        <a:gd name="connsiteX2" fmla="*/ 0 w 777875"/>
                        <a:gd name="connsiteY2" fmla="*/ 660400 h 1123950"/>
                        <a:gd name="connsiteX3" fmla="*/ 44450 w 777875"/>
                        <a:gd name="connsiteY3" fmla="*/ 889000 h 1123950"/>
                        <a:gd name="connsiteX4" fmla="*/ 82550 w 777875"/>
                        <a:gd name="connsiteY4" fmla="*/ 984250 h 1123950"/>
                        <a:gd name="connsiteX5" fmla="*/ 447675 w 777875"/>
                        <a:gd name="connsiteY5" fmla="*/ 990600 h 1123950"/>
                        <a:gd name="connsiteX6" fmla="*/ 508000 w 777875"/>
                        <a:gd name="connsiteY6" fmla="*/ 1123950 h 1123950"/>
                        <a:gd name="connsiteX7" fmla="*/ 552450 w 777875"/>
                        <a:gd name="connsiteY7" fmla="*/ 1019175 h 1123950"/>
                        <a:gd name="connsiteX8" fmla="*/ 609600 w 777875"/>
                        <a:gd name="connsiteY8" fmla="*/ 1025525 h 1123950"/>
                        <a:gd name="connsiteX9" fmla="*/ 746125 w 777875"/>
                        <a:gd name="connsiteY9" fmla="*/ 787400 h 1123950"/>
                        <a:gd name="connsiteX10" fmla="*/ 777875 w 777875"/>
                        <a:gd name="connsiteY10" fmla="*/ 698500 h 1123950"/>
                        <a:gd name="connsiteX11" fmla="*/ 612775 w 777875"/>
                        <a:gd name="connsiteY11" fmla="*/ 612775 h 1123950"/>
                        <a:gd name="connsiteX12" fmla="*/ 571500 w 777875"/>
                        <a:gd name="connsiteY12" fmla="*/ 577850 h 1123950"/>
                        <a:gd name="connsiteX13" fmla="*/ 460375 w 777875"/>
                        <a:gd name="connsiteY13" fmla="*/ 571500 h 1123950"/>
                        <a:gd name="connsiteX14" fmla="*/ 361950 w 777875"/>
                        <a:gd name="connsiteY14" fmla="*/ 511175 h 1123950"/>
                        <a:gd name="connsiteX15" fmla="*/ 352425 w 777875"/>
                        <a:gd name="connsiteY15" fmla="*/ 508000 h 1123950"/>
                        <a:gd name="connsiteX16" fmla="*/ 387350 w 777875"/>
                        <a:gd name="connsiteY16" fmla="*/ 447675 h 1123950"/>
                        <a:gd name="connsiteX17" fmla="*/ 574675 w 777875"/>
                        <a:gd name="connsiteY17" fmla="*/ 514350 h 1123950"/>
                        <a:gd name="connsiteX18" fmla="*/ 565150 w 777875"/>
                        <a:gd name="connsiteY18" fmla="*/ 241300 h 1123950"/>
                        <a:gd name="connsiteX19" fmla="*/ 558800 w 777875"/>
                        <a:gd name="connsiteY19" fmla="*/ 203200 h 1123950"/>
                        <a:gd name="connsiteX20" fmla="*/ 463550 w 777875"/>
                        <a:gd name="connsiteY20" fmla="*/ 161925 h 1123950"/>
                        <a:gd name="connsiteX21" fmla="*/ 339725 w 777875"/>
                        <a:gd name="connsiteY21" fmla="*/ 0 h 1123950"/>
                        <a:gd name="connsiteX0" fmla="*/ 120650 w 777875"/>
                        <a:gd name="connsiteY0" fmla="*/ 152400 h 1123950"/>
                        <a:gd name="connsiteX1" fmla="*/ 12700 w 777875"/>
                        <a:gd name="connsiteY1" fmla="*/ 349250 h 1123950"/>
                        <a:gd name="connsiteX2" fmla="*/ 0 w 777875"/>
                        <a:gd name="connsiteY2" fmla="*/ 660400 h 1123950"/>
                        <a:gd name="connsiteX3" fmla="*/ 44450 w 777875"/>
                        <a:gd name="connsiteY3" fmla="*/ 889000 h 1123950"/>
                        <a:gd name="connsiteX4" fmla="*/ 82550 w 777875"/>
                        <a:gd name="connsiteY4" fmla="*/ 984250 h 1123950"/>
                        <a:gd name="connsiteX5" fmla="*/ 438150 w 777875"/>
                        <a:gd name="connsiteY5" fmla="*/ 990600 h 1123950"/>
                        <a:gd name="connsiteX6" fmla="*/ 508000 w 777875"/>
                        <a:gd name="connsiteY6" fmla="*/ 1123950 h 1123950"/>
                        <a:gd name="connsiteX7" fmla="*/ 552450 w 777875"/>
                        <a:gd name="connsiteY7" fmla="*/ 1019175 h 1123950"/>
                        <a:gd name="connsiteX8" fmla="*/ 609600 w 777875"/>
                        <a:gd name="connsiteY8" fmla="*/ 1025525 h 1123950"/>
                        <a:gd name="connsiteX9" fmla="*/ 746125 w 777875"/>
                        <a:gd name="connsiteY9" fmla="*/ 787400 h 1123950"/>
                        <a:gd name="connsiteX10" fmla="*/ 777875 w 777875"/>
                        <a:gd name="connsiteY10" fmla="*/ 698500 h 1123950"/>
                        <a:gd name="connsiteX11" fmla="*/ 612775 w 777875"/>
                        <a:gd name="connsiteY11" fmla="*/ 612775 h 1123950"/>
                        <a:gd name="connsiteX12" fmla="*/ 571500 w 777875"/>
                        <a:gd name="connsiteY12" fmla="*/ 577850 h 1123950"/>
                        <a:gd name="connsiteX13" fmla="*/ 460375 w 777875"/>
                        <a:gd name="connsiteY13" fmla="*/ 571500 h 1123950"/>
                        <a:gd name="connsiteX14" fmla="*/ 361950 w 777875"/>
                        <a:gd name="connsiteY14" fmla="*/ 511175 h 1123950"/>
                        <a:gd name="connsiteX15" fmla="*/ 352425 w 777875"/>
                        <a:gd name="connsiteY15" fmla="*/ 508000 h 1123950"/>
                        <a:gd name="connsiteX16" fmla="*/ 387350 w 777875"/>
                        <a:gd name="connsiteY16" fmla="*/ 447675 h 1123950"/>
                        <a:gd name="connsiteX17" fmla="*/ 574675 w 777875"/>
                        <a:gd name="connsiteY17" fmla="*/ 514350 h 1123950"/>
                        <a:gd name="connsiteX18" fmla="*/ 565150 w 777875"/>
                        <a:gd name="connsiteY18" fmla="*/ 241300 h 1123950"/>
                        <a:gd name="connsiteX19" fmla="*/ 558800 w 777875"/>
                        <a:gd name="connsiteY19" fmla="*/ 203200 h 1123950"/>
                        <a:gd name="connsiteX20" fmla="*/ 463550 w 777875"/>
                        <a:gd name="connsiteY20" fmla="*/ 161925 h 1123950"/>
                        <a:gd name="connsiteX21" fmla="*/ 339725 w 777875"/>
                        <a:gd name="connsiteY21" fmla="*/ 0 h 1123950"/>
                        <a:gd name="connsiteX0" fmla="*/ 120650 w 777875"/>
                        <a:gd name="connsiteY0" fmla="*/ 152400 h 1117600"/>
                        <a:gd name="connsiteX1" fmla="*/ 12700 w 777875"/>
                        <a:gd name="connsiteY1" fmla="*/ 349250 h 1117600"/>
                        <a:gd name="connsiteX2" fmla="*/ 0 w 777875"/>
                        <a:gd name="connsiteY2" fmla="*/ 660400 h 1117600"/>
                        <a:gd name="connsiteX3" fmla="*/ 44450 w 777875"/>
                        <a:gd name="connsiteY3" fmla="*/ 889000 h 1117600"/>
                        <a:gd name="connsiteX4" fmla="*/ 82550 w 777875"/>
                        <a:gd name="connsiteY4" fmla="*/ 984250 h 1117600"/>
                        <a:gd name="connsiteX5" fmla="*/ 438150 w 777875"/>
                        <a:gd name="connsiteY5" fmla="*/ 990600 h 1117600"/>
                        <a:gd name="connsiteX6" fmla="*/ 504825 w 777875"/>
                        <a:gd name="connsiteY6" fmla="*/ 1117600 h 1117600"/>
                        <a:gd name="connsiteX7" fmla="*/ 552450 w 777875"/>
                        <a:gd name="connsiteY7" fmla="*/ 1019175 h 1117600"/>
                        <a:gd name="connsiteX8" fmla="*/ 609600 w 777875"/>
                        <a:gd name="connsiteY8" fmla="*/ 1025525 h 1117600"/>
                        <a:gd name="connsiteX9" fmla="*/ 746125 w 777875"/>
                        <a:gd name="connsiteY9" fmla="*/ 787400 h 1117600"/>
                        <a:gd name="connsiteX10" fmla="*/ 777875 w 777875"/>
                        <a:gd name="connsiteY10" fmla="*/ 698500 h 1117600"/>
                        <a:gd name="connsiteX11" fmla="*/ 612775 w 777875"/>
                        <a:gd name="connsiteY11" fmla="*/ 612775 h 1117600"/>
                        <a:gd name="connsiteX12" fmla="*/ 571500 w 777875"/>
                        <a:gd name="connsiteY12" fmla="*/ 577850 h 1117600"/>
                        <a:gd name="connsiteX13" fmla="*/ 460375 w 777875"/>
                        <a:gd name="connsiteY13" fmla="*/ 571500 h 1117600"/>
                        <a:gd name="connsiteX14" fmla="*/ 361950 w 777875"/>
                        <a:gd name="connsiteY14" fmla="*/ 511175 h 1117600"/>
                        <a:gd name="connsiteX15" fmla="*/ 352425 w 777875"/>
                        <a:gd name="connsiteY15" fmla="*/ 508000 h 1117600"/>
                        <a:gd name="connsiteX16" fmla="*/ 387350 w 777875"/>
                        <a:gd name="connsiteY16" fmla="*/ 447675 h 1117600"/>
                        <a:gd name="connsiteX17" fmla="*/ 574675 w 777875"/>
                        <a:gd name="connsiteY17" fmla="*/ 514350 h 1117600"/>
                        <a:gd name="connsiteX18" fmla="*/ 565150 w 777875"/>
                        <a:gd name="connsiteY18" fmla="*/ 241300 h 1117600"/>
                        <a:gd name="connsiteX19" fmla="*/ 558800 w 777875"/>
                        <a:gd name="connsiteY19" fmla="*/ 203200 h 1117600"/>
                        <a:gd name="connsiteX20" fmla="*/ 463550 w 777875"/>
                        <a:gd name="connsiteY20" fmla="*/ 161925 h 1117600"/>
                        <a:gd name="connsiteX21" fmla="*/ 339725 w 777875"/>
                        <a:gd name="connsiteY21" fmla="*/ 0 h 1117600"/>
                        <a:gd name="connsiteX0" fmla="*/ 118269 w 777875"/>
                        <a:gd name="connsiteY0" fmla="*/ 157162 h 1117600"/>
                        <a:gd name="connsiteX1" fmla="*/ 12700 w 777875"/>
                        <a:gd name="connsiteY1" fmla="*/ 349250 h 1117600"/>
                        <a:gd name="connsiteX2" fmla="*/ 0 w 777875"/>
                        <a:gd name="connsiteY2" fmla="*/ 660400 h 1117600"/>
                        <a:gd name="connsiteX3" fmla="*/ 44450 w 777875"/>
                        <a:gd name="connsiteY3" fmla="*/ 889000 h 1117600"/>
                        <a:gd name="connsiteX4" fmla="*/ 82550 w 777875"/>
                        <a:gd name="connsiteY4" fmla="*/ 984250 h 1117600"/>
                        <a:gd name="connsiteX5" fmla="*/ 438150 w 777875"/>
                        <a:gd name="connsiteY5" fmla="*/ 990600 h 1117600"/>
                        <a:gd name="connsiteX6" fmla="*/ 504825 w 777875"/>
                        <a:gd name="connsiteY6" fmla="*/ 1117600 h 1117600"/>
                        <a:gd name="connsiteX7" fmla="*/ 552450 w 777875"/>
                        <a:gd name="connsiteY7" fmla="*/ 1019175 h 1117600"/>
                        <a:gd name="connsiteX8" fmla="*/ 609600 w 777875"/>
                        <a:gd name="connsiteY8" fmla="*/ 1025525 h 1117600"/>
                        <a:gd name="connsiteX9" fmla="*/ 746125 w 777875"/>
                        <a:gd name="connsiteY9" fmla="*/ 787400 h 1117600"/>
                        <a:gd name="connsiteX10" fmla="*/ 777875 w 777875"/>
                        <a:gd name="connsiteY10" fmla="*/ 698500 h 1117600"/>
                        <a:gd name="connsiteX11" fmla="*/ 612775 w 777875"/>
                        <a:gd name="connsiteY11" fmla="*/ 612775 h 1117600"/>
                        <a:gd name="connsiteX12" fmla="*/ 571500 w 777875"/>
                        <a:gd name="connsiteY12" fmla="*/ 577850 h 1117600"/>
                        <a:gd name="connsiteX13" fmla="*/ 460375 w 777875"/>
                        <a:gd name="connsiteY13" fmla="*/ 571500 h 1117600"/>
                        <a:gd name="connsiteX14" fmla="*/ 361950 w 777875"/>
                        <a:gd name="connsiteY14" fmla="*/ 511175 h 1117600"/>
                        <a:gd name="connsiteX15" fmla="*/ 352425 w 777875"/>
                        <a:gd name="connsiteY15" fmla="*/ 508000 h 1117600"/>
                        <a:gd name="connsiteX16" fmla="*/ 387350 w 777875"/>
                        <a:gd name="connsiteY16" fmla="*/ 447675 h 1117600"/>
                        <a:gd name="connsiteX17" fmla="*/ 574675 w 777875"/>
                        <a:gd name="connsiteY17" fmla="*/ 514350 h 1117600"/>
                        <a:gd name="connsiteX18" fmla="*/ 565150 w 777875"/>
                        <a:gd name="connsiteY18" fmla="*/ 241300 h 1117600"/>
                        <a:gd name="connsiteX19" fmla="*/ 558800 w 777875"/>
                        <a:gd name="connsiteY19" fmla="*/ 203200 h 1117600"/>
                        <a:gd name="connsiteX20" fmla="*/ 463550 w 777875"/>
                        <a:gd name="connsiteY20" fmla="*/ 161925 h 1117600"/>
                        <a:gd name="connsiteX21" fmla="*/ 339725 w 777875"/>
                        <a:gd name="connsiteY21" fmla="*/ 0 h 1117600"/>
                        <a:gd name="connsiteX0" fmla="*/ 218281 w 777875"/>
                        <a:gd name="connsiteY0" fmla="*/ 0 h 1205707"/>
                        <a:gd name="connsiteX1" fmla="*/ 12700 w 777875"/>
                        <a:gd name="connsiteY1" fmla="*/ 437357 h 1205707"/>
                        <a:gd name="connsiteX2" fmla="*/ 0 w 777875"/>
                        <a:gd name="connsiteY2" fmla="*/ 748507 h 1205707"/>
                        <a:gd name="connsiteX3" fmla="*/ 44450 w 777875"/>
                        <a:gd name="connsiteY3" fmla="*/ 977107 h 1205707"/>
                        <a:gd name="connsiteX4" fmla="*/ 82550 w 777875"/>
                        <a:gd name="connsiteY4" fmla="*/ 1072357 h 1205707"/>
                        <a:gd name="connsiteX5" fmla="*/ 438150 w 777875"/>
                        <a:gd name="connsiteY5" fmla="*/ 1078707 h 1205707"/>
                        <a:gd name="connsiteX6" fmla="*/ 504825 w 777875"/>
                        <a:gd name="connsiteY6" fmla="*/ 1205707 h 1205707"/>
                        <a:gd name="connsiteX7" fmla="*/ 552450 w 777875"/>
                        <a:gd name="connsiteY7" fmla="*/ 1107282 h 1205707"/>
                        <a:gd name="connsiteX8" fmla="*/ 609600 w 777875"/>
                        <a:gd name="connsiteY8" fmla="*/ 1113632 h 1205707"/>
                        <a:gd name="connsiteX9" fmla="*/ 746125 w 777875"/>
                        <a:gd name="connsiteY9" fmla="*/ 875507 h 1205707"/>
                        <a:gd name="connsiteX10" fmla="*/ 777875 w 777875"/>
                        <a:gd name="connsiteY10" fmla="*/ 786607 h 1205707"/>
                        <a:gd name="connsiteX11" fmla="*/ 612775 w 777875"/>
                        <a:gd name="connsiteY11" fmla="*/ 700882 h 1205707"/>
                        <a:gd name="connsiteX12" fmla="*/ 571500 w 777875"/>
                        <a:gd name="connsiteY12" fmla="*/ 665957 h 1205707"/>
                        <a:gd name="connsiteX13" fmla="*/ 460375 w 777875"/>
                        <a:gd name="connsiteY13" fmla="*/ 659607 h 1205707"/>
                        <a:gd name="connsiteX14" fmla="*/ 361950 w 777875"/>
                        <a:gd name="connsiteY14" fmla="*/ 599282 h 1205707"/>
                        <a:gd name="connsiteX15" fmla="*/ 352425 w 777875"/>
                        <a:gd name="connsiteY15" fmla="*/ 596107 h 1205707"/>
                        <a:gd name="connsiteX16" fmla="*/ 387350 w 777875"/>
                        <a:gd name="connsiteY16" fmla="*/ 535782 h 1205707"/>
                        <a:gd name="connsiteX17" fmla="*/ 574675 w 777875"/>
                        <a:gd name="connsiteY17" fmla="*/ 602457 h 1205707"/>
                        <a:gd name="connsiteX18" fmla="*/ 565150 w 777875"/>
                        <a:gd name="connsiteY18" fmla="*/ 329407 h 1205707"/>
                        <a:gd name="connsiteX19" fmla="*/ 558800 w 777875"/>
                        <a:gd name="connsiteY19" fmla="*/ 291307 h 1205707"/>
                        <a:gd name="connsiteX20" fmla="*/ 463550 w 777875"/>
                        <a:gd name="connsiteY20" fmla="*/ 250032 h 1205707"/>
                        <a:gd name="connsiteX21" fmla="*/ 339725 w 777875"/>
                        <a:gd name="connsiteY21" fmla="*/ 88107 h 1205707"/>
                        <a:gd name="connsiteX0" fmla="*/ 218281 w 777875"/>
                        <a:gd name="connsiteY0" fmla="*/ 0 h 1205707"/>
                        <a:gd name="connsiteX1" fmla="*/ 12700 w 777875"/>
                        <a:gd name="connsiteY1" fmla="*/ 437357 h 1205707"/>
                        <a:gd name="connsiteX2" fmla="*/ 155575 w 777875"/>
                        <a:gd name="connsiteY2" fmla="*/ 138907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218281 w 777875"/>
                        <a:gd name="connsiteY0" fmla="*/ 0 h 1205707"/>
                        <a:gd name="connsiteX1" fmla="*/ 50800 w 777875"/>
                        <a:gd name="connsiteY1" fmla="*/ 3969 h 1205707"/>
                        <a:gd name="connsiteX2" fmla="*/ 155575 w 777875"/>
                        <a:gd name="connsiteY2" fmla="*/ 138907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218281 w 777875"/>
                        <a:gd name="connsiteY0" fmla="*/ 0 h 1205707"/>
                        <a:gd name="connsiteX1" fmla="*/ 50800 w 777875"/>
                        <a:gd name="connsiteY1" fmla="*/ 3969 h 1205707"/>
                        <a:gd name="connsiteX2" fmla="*/ 19844 w 777875"/>
                        <a:gd name="connsiteY2" fmla="*/ 434182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218281 w 777875"/>
                        <a:gd name="connsiteY0" fmla="*/ 0 h 1205707"/>
                        <a:gd name="connsiteX1" fmla="*/ 117475 w 777875"/>
                        <a:gd name="connsiteY1" fmla="*/ 249238 h 1205707"/>
                        <a:gd name="connsiteX2" fmla="*/ 19844 w 777875"/>
                        <a:gd name="connsiteY2" fmla="*/ 434182 h 1205707"/>
                        <a:gd name="connsiteX3" fmla="*/ 0 w 777875"/>
                        <a:gd name="connsiteY3" fmla="*/ 748507 h 1205707"/>
                        <a:gd name="connsiteX4" fmla="*/ 44450 w 777875"/>
                        <a:gd name="connsiteY4" fmla="*/ 977107 h 1205707"/>
                        <a:gd name="connsiteX5" fmla="*/ 82550 w 777875"/>
                        <a:gd name="connsiteY5" fmla="*/ 1072357 h 1205707"/>
                        <a:gd name="connsiteX6" fmla="*/ 438150 w 777875"/>
                        <a:gd name="connsiteY6" fmla="*/ 1078707 h 1205707"/>
                        <a:gd name="connsiteX7" fmla="*/ 504825 w 777875"/>
                        <a:gd name="connsiteY7" fmla="*/ 1205707 h 1205707"/>
                        <a:gd name="connsiteX8" fmla="*/ 552450 w 777875"/>
                        <a:gd name="connsiteY8" fmla="*/ 1107282 h 1205707"/>
                        <a:gd name="connsiteX9" fmla="*/ 609600 w 777875"/>
                        <a:gd name="connsiteY9" fmla="*/ 1113632 h 1205707"/>
                        <a:gd name="connsiteX10" fmla="*/ 746125 w 777875"/>
                        <a:gd name="connsiteY10" fmla="*/ 875507 h 1205707"/>
                        <a:gd name="connsiteX11" fmla="*/ 777875 w 777875"/>
                        <a:gd name="connsiteY11" fmla="*/ 786607 h 1205707"/>
                        <a:gd name="connsiteX12" fmla="*/ 612775 w 777875"/>
                        <a:gd name="connsiteY12" fmla="*/ 700882 h 1205707"/>
                        <a:gd name="connsiteX13" fmla="*/ 571500 w 777875"/>
                        <a:gd name="connsiteY13" fmla="*/ 665957 h 1205707"/>
                        <a:gd name="connsiteX14" fmla="*/ 460375 w 777875"/>
                        <a:gd name="connsiteY14" fmla="*/ 659607 h 1205707"/>
                        <a:gd name="connsiteX15" fmla="*/ 361950 w 777875"/>
                        <a:gd name="connsiteY15" fmla="*/ 599282 h 1205707"/>
                        <a:gd name="connsiteX16" fmla="*/ 352425 w 777875"/>
                        <a:gd name="connsiteY16" fmla="*/ 596107 h 1205707"/>
                        <a:gd name="connsiteX17" fmla="*/ 387350 w 777875"/>
                        <a:gd name="connsiteY17" fmla="*/ 535782 h 1205707"/>
                        <a:gd name="connsiteX18" fmla="*/ 574675 w 777875"/>
                        <a:gd name="connsiteY18" fmla="*/ 602457 h 1205707"/>
                        <a:gd name="connsiteX19" fmla="*/ 565150 w 777875"/>
                        <a:gd name="connsiteY19" fmla="*/ 329407 h 1205707"/>
                        <a:gd name="connsiteX20" fmla="*/ 558800 w 777875"/>
                        <a:gd name="connsiteY20" fmla="*/ 291307 h 1205707"/>
                        <a:gd name="connsiteX21" fmla="*/ 463550 w 777875"/>
                        <a:gd name="connsiteY21" fmla="*/ 250032 h 1205707"/>
                        <a:gd name="connsiteX22" fmla="*/ 339725 w 777875"/>
                        <a:gd name="connsiteY22" fmla="*/ 88107 h 1205707"/>
                        <a:gd name="connsiteX0" fmla="*/ 454025 w 777875"/>
                        <a:gd name="connsiteY0" fmla="*/ 238125 h 1117600"/>
                        <a:gd name="connsiteX1" fmla="*/ 117475 w 777875"/>
                        <a:gd name="connsiteY1" fmla="*/ 161131 h 1117600"/>
                        <a:gd name="connsiteX2" fmla="*/ 19844 w 777875"/>
                        <a:gd name="connsiteY2" fmla="*/ 346075 h 1117600"/>
                        <a:gd name="connsiteX3" fmla="*/ 0 w 777875"/>
                        <a:gd name="connsiteY3" fmla="*/ 660400 h 1117600"/>
                        <a:gd name="connsiteX4" fmla="*/ 44450 w 777875"/>
                        <a:gd name="connsiteY4" fmla="*/ 889000 h 1117600"/>
                        <a:gd name="connsiteX5" fmla="*/ 82550 w 777875"/>
                        <a:gd name="connsiteY5" fmla="*/ 984250 h 1117600"/>
                        <a:gd name="connsiteX6" fmla="*/ 438150 w 777875"/>
                        <a:gd name="connsiteY6" fmla="*/ 990600 h 1117600"/>
                        <a:gd name="connsiteX7" fmla="*/ 504825 w 777875"/>
                        <a:gd name="connsiteY7" fmla="*/ 1117600 h 1117600"/>
                        <a:gd name="connsiteX8" fmla="*/ 552450 w 777875"/>
                        <a:gd name="connsiteY8" fmla="*/ 1019175 h 1117600"/>
                        <a:gd name="connsiteX9" fmla="*/ 609600 w 777875"/>
                        <a:gd name="connsiteY9" fmla="*/ 1025525 h 1117600"/>
                        <a:gd name="connsiteX10" fmla="*/ 746125 w 777875"/>
                        <a:gd name="connsiteY10" fmla="*/ 787400 h 1117600"/>
                        <a:gd name="connsiteX11" fmla="*/ 777875 w 777875"/>
                        <a:gd name="connsiteY11" fmla="*/ 698500 h 1117600"/>
                        <a:gd name="connsiteX12" fmla="*/ 612775 w 777875"/>
                        <a:gd name="connsiteY12" fmla="*/ 612775 h 1117600"/>
                        <a:gd name="connsiteX13" fmla="*/ 571500 w 777875"/>
                        <a:gd name="connsiteY13" fmla="*/ 577850 h 1117600"/>
                        <a:gd name="connsiteX14" fmla="*/ 460375 w 777875"/>
                        <a:gd name="connsiteY14" fmla="*/ 571500 h 1117600"/>
                        <a:gd name="connsiteX15" fmla="*/ 361950 w 777875"/>
                        <a:gd name="connsiteY15" fmla="*/ 511175 h 1117600"/>
                        <a:gd name="connsiteX16" fmla="*/ 352425 w 777875"/>
                        <a:gd name="connsiteY16" fmla="*/ 508000 h 1117600"/>
                        <a:gd name="connsiteX17" fmla="*/ 387350 w 777875"/>
                        <a:gd name="connsiteY17" fmla="*/ 447675 h 1117600"/>
                        <a:gd name="connsiteX18" fmla="*/ 574675 w 777875"/>
                        <a:gd name="connsiteY18" fmla="*/ 514350 h 1117600"/>
                        <a:gd name="connsiteX19" fmla="*/ 565150 w 777875"/>
                        <a:gd name="connsiteY19" fmla="*/ 241300 h 1117600"/>
                        <a:gd name="connsiteX20" fmla="*/ 558800 w 777875"/>
                        <a:gd name="connsiteY20" fmla="*/ 203200 h 1117600"/>
                        <a:gd name="connsiteX21" fmla="*/ 463550 w 777875"/>
                        <a:gd name="connsiteY21" fmla="*/ 161925 h 1117600"/>
                        <a:gd name="connsiteX22" fmla="*/ 339725 w 777875"/>
                        <a:gd name="connsiteY22" fmla="*/ 0 h 1117600"/>
                        <a:gd name="connsiteX0" fmla="*/ 454025 w 777875"/>
                        <a:gd name="connsiteY0" fmla="*/ 238125 h 1117600"/>
                        <a:gd name="connsiteX1" fmla="*/ 229394 w 777875"/>
                        <a:gd name="connsiteY1" fmla="*/ 188912 h 1117600"/>
                        <a:gd name="connsiteX2" fmla="*/ 117475 w 777875"/>
                        <a:gd name="connsiteY2" fmla="*/ 161131 h 1117600"/>
                        <a:gd name="connsiteX3" fmla="*/ 19844 w 777875"/>
                        <a:gd name="connsiteY3" fmla="*/ 346075 h 1117600"/>
                        <a:gd name="connsiteX4" fmla="*/ 0 w 777875"/>
                        <a:gd name="connsiteY4" fmla="*/ 660400 h 1117600"/>
                        <a:gd name="connsiteX5" fmla="*/ 44450 w 777875"/>
                        <a:gd name="connsiteY5" fmla="*/ 889000 h 1117600"/>
                        <a:gd name="connsiteX6" fmla="*/ 82550 w 777875"/>
                        <a:gd name="connsiteY6" fmla="*/ 984250 h 1117600"/>
                        <a:gd name="connsiteX7" fmla="*/ 438150 w 777875"/>
                        <a:gd name="connsiteY7" fmla="*/ 990600 h 1117600"/>
                        <a:gd name="connsiteX8" fmla="*/ 504825 w 777875"/>
                        <a:gd name="connsiteY8" fmla="*/ 1117600 h 1117600"/>
                        <a:gd name="connsiteX9" fmla="*/ 552450 w 777875"/>
                        <a:gd name="connsiteY9" fmla="*/ 1019175 h 1117600"/>
                        <a:gd name="connsiteX10" fmla="*/ 609600 w 777875"/>
                        <a:gd name="connsiteY10" fmla="*/ 1025525 h 1117600"/>
                        <a:gd name="connsiteX11" fmla="*/ 746125 w 777875"/>
                        <a:gd name="connsiteY11" fmla="*/ 787400 h 1117600"/>
                        <a:gd name="connsiteX12" fmla="*/ 777875 w 777875"/>
                        <a:gd name="connsiteY12" fmla="*/ 698500 h 1117600"/>
                        <a:gd name="connsiteX13" fmla="*/ 612775 w 777875"/>
                        <a:gd name="connsiteY13" fmla="*/ 612775 h 1117600"/>
                        <a:gd name="connsiteX14" fmla="*/ 571500 w 777875"/>
                        <a:gd name="connsiteY14" fmla="*/ 577850 h 1117600"/>
                        <a:gd name="connsiteX15" fmla="*/ 460375 w 777875"/>
                        <a:gd name="connsiteY15" fmla="*/ 571500 h 1117600"/>
                        <a:gd name="connsiteX16" fmla="*/ 361950 w 777875"/>
                        <a:gd name="connsiteY16" fmla="*/ 511175 h 1117600"/>
                        <a:gd name="connsiteX17" fmla="*/ 352425 w 777875"/>
                        <a:gd name="connsiteY17" fmla="*/ 508000 h 1117600"/>
                        <a:gd name="connsiteX18" fmla="*/ 387350 w 777875"/>
                        <a:gd name="connsiteY18" fmla="*/ 447675 h 1117600"/>
                        <a:gd name="connsiteX19" fmla="*/ 574675 w 777875"/>
                        <a:gd name="connsiteY19" fmla="*/ 514350 h 1117600"/>
                        <a:gd name="connsiteX20" fmla="*/ 565150 w 777875"/>
                        <a:gd name="connsiteY20" fmla="*/ 241300 h 1117600"/>
                        <a:gd name="connsiteX21" fmla="*/ 558800 w 777875"/>
                        <a:gd name="connsiteY21" fmla="*/ 203200 h 1117600"/>
                        <a:gd name="connsiteX22" fmla="*/ 463550 w 777875"/>
                        <a:gd name="connsiteY22" fmla="*/ 161925 h 1117600"/>
                        <a:gd name="connsiteX23" fmla="*/ 339725 w 777875"/>
                        <a:gd name="connsiteY23" fmla="*/ 0 h 1117600"/>
                        <a:gd name="connsiteX0" fmla="*/ 234950 w 777875"/>
                        <a:gd name="connsiteY0" fmla="*/ 0 h 1441450"/>
                        <a:gd name="connsiteX1" fmla="*/ 229394 w 777875"/>
                        <a:gd name="connsiteY1" fmla="*/ 512762 h 1441450"/>
                        <a:gd name="connsiteX2" fmla="*/ 117475 w 777875"/>
                        <a:gd name="connsiteY2" fmla="*/ 484981 h 1441450"/>
                        <a:gd name="connsiteX3" fmla="*/ 19844 w 777875"/>
                        <a:gd name="connsiteY3" fmla="*/ 669925 h 1441450"/>
                        <a:gd name="connsiteX4" fmla="*/ 0 w 777875"/>
                        <a:gd name="connsiteY4" fmla="*/ 984250 h 1441450"/>
                        <a:gd name="connsiteX5" fmla="*/ 44450 w 777875"/>
                        <a:gd name="connsiteY5" fmla="*/ 1212850 h 1441450"/>
                        <a:gd name="connsiteX6" fmla="*/ 82550 w 777875"/>
                        <a:gd name="connsiteY6" fmla="*/ 1308100 h 1441450"/>
                        <a:gd name="connsiteX7" fmla="*/ 438150 w 777875"/>
                        <a:gd name="connsiteY7" fmla="*/ 1314450 h 1441450"/>
                        <a:gd name="connsiteX8" fmla="*/ 504825 w 777875"/>
                        <a:gd name="connsiteY8" fmla="*/ 1441450 h 1441450"/>
                        <a:gd name="connsiteX9" fmla="*/ 552450 w 777875"/>
                        <a:gd name="connsiteY9" fmla="*/ 1343025 h 1441450"/>
                        <a:gd name="connsiteX10" fmla="*/ 609600 w 777875"/>
                        <a:gd name="connsiteY10" fmla="*/ 1349375 h 1441450"/>
                        <a:gd name="connsiteX11" fmla="*/ 746125 w 777875"/>
                        <a:gd name="connsiteY11" fmla="*/ 1111250 h 1441450"/>
                        <a:gd name="connsiteX12" fmla="*/ 777875 w 777875"/>
                        <a:gd name="connsiteY12" fmla="*/ 1022350 h 1441450"/>
                        <a:gd name="connsiteX13" fmla="*/ 612775 w 777875"/>
                        <a:gd name="connsiteY13" fmla="*/ 936625 h 1441450"/>
                        <a:gd name="connsiteX14" fmla="*/ 571500 w 777875"/>
                        <a:gd name="connsiteY14" fmla="*/ 901700 h 1441450"/>
                        <a:gd name="connsiteX15" fmla="*/ 460375 w 777875"/>
                        <a:gd name="connsiteY15" fmla="*/ 895350 h 1441450"/>
                        <a:gd name="connsiteX16" fmla="*/ 361950 w 777875"/>
                        <a:gd name="connsiteY16" fmla="*/ 835025 h 1441450"/>
                        <a:gd name="connsiteX17" fmla="*/ 352425 w 777875"/>
                        <a:gd name="connsiteY17" fmla="*/ 831850 h 1441450"/>
                        <a:gd name="connsiteX18" fmla="*/ 387350 w 777875"/>
                        <a:gd name="connsiteY18" fmla="*/ 771525 h 1441450"/>
                        <a:gd name="connsiteX19" fmla="*/ 574675 w 777875"/>
                        <a:gd name="connsiteY19" fmla="*/ 838200 h 1441450"/>
                        <a:gd name="connsiteX20" fmla="*/ 565150 w 777875"/>
                        <a:gd name="connsiteY20" fmla="*/ 565150 h 1441450"/>
                        <a:gd name="connsiteX21" fmla="*/ 558800 w 777875"/>
                        <a:gd name="connsiteY21" fmla="*/ 527050 h 1441450"/>
                        <a:gd name="connsiteX22" fmla="*/ 463550 w 777875"/>
                        <a:gd name="connsiteY22" fmla="*/ 485775 h 1441450"/>
                        <a:gd name="connsiteX23" fmla="*/ 339725 w 777875"/>
                        <a:gd name="connsiteY23" fmla="*/ 323850 h 1441450"/>
                        <a:gd name="connsiteX0" fmla="*/ 234950 w 777875"/>
                        <a:gd name="connsiteY0" fmla="*/ 0 h 1441450"/>
                        <a:gd name="connsiteX1" fmla="*/ 231775 w 777875"/>
                        <a:gd name="connsiteY1" fmla="*/ 315118 h 1441450"/>
                        <a:gd name="connsiteX2" fmla="*/ 229394 w 777875"/>
                        <a:gd name="connsiteY2" fmla="*/ 512762 h 1441450"/>
                        <a:gd name="connsiteX3" fmla="*/ 117475 w 777875"/>
                        <a:gd name="connsiteY3" fmla="*/ 484981 h 1441450"/>
                        <a:gd name="connsiteX4" fmla="*/ 19844 w 777875"/>
                        <a:gd name="connsiteY4" fmla="*/ 669925 h 1441450"/>
                        <a:gd name="connsiteX5" fmla="*/ 0 w 777875"/>
                        <a:gd name="connsiteY5" fmla="*/ 984250 h 1441450"/>
                        <a:gd name="connsiteX6" fmla="*/ 44450 w 777875"/>
                        <a:gd name="connsiteY6" fmla="*/ 1212850 h 1441450"/>
                        <a:gd name="connsiteX7" fmla="*/ 82550 w 777875"/>
                        <a:gd name="connsiteY7" fmla="*/ 1308100 h 1441450"/>
                        <a:gd name="connsiteX8" fmla="*/ 438150 w 777875"/>
                        <a:gd name="connsiteY8" fmla="*/ 1314450 h 1441450"/>
                        <a:gd name="connsiteX9" fmla="*/ 504825 w 777875"/>
                        <a:gd name="connsiteY9" fmla="*/ 1441450 h 1441450"/>
                        <a:gd name="connsiteX10" fmla="*/ 552450 w 777875"/>
                        <a:gd name="connsiteY10" fmla="*/ 1343025 h 1441450"/>
                        <a:gd name="connsiteX11" fmla="*/ 609600 w 777875"/>
                        <a:gd name="connsiteY11" fmla="*/ 1349375 h 1441450"/>
                        <a:gd name="connsiteX12" fmla="*/ 746125 w 777875"/>
                        <a:gd name="connsiteY12" fmla="*/ 1111250 h 1441450"/>
                        <a:gd name="connsiteX13" fmla="*/ 777875 w 777875"/>
                        <a:gd name="connsiteY13" fmla="*/ 1022350 h 1441450"/>
                        <a:gd name="connsiteX14" fmla="*/ 612775 w 777875"/>
                        <a:gd name="connsiteY14" fmla="*/ 936625 h 1441450"/>
                        <a:gd name="connsiteX15" fmla="*/ 571500 w 777875"/>
                        <a:gd name="connsiteY15" fmla="*/ 901700 h 1441450"/>
                        <a:gd name="connsiteX16" fmla="*/ 460375 w 777875"/>
                        <a:gd name="connsiteY16" fmla="*/ 895350 h 1441450"/>
                        <a:gd name="connsiteX17" fmla="*/ 361950 w 777875"/>
                        <a:gd name="connsiteY17" fmla="*/ 835025 h 1441450"/>
                        <a:gd name="connsiteX18" fmla="*/ 352425 w 777875"/>
                        <a:gd name="connsiteY18" fmla="*/ 831850 h 1441450"/>
                        <a:gd name="connsiteX19" fmla="*/ 387350 w 777875"/>
                        <a:gd name="connsiteY19" fmla="*/ 771525 h 1441450"/>
                        <a:gd name="connsiteX20" fmla="*/ 574675 w 777875"/>
                        <a:gd name="connsiteY20" fmla="*/ 838200 h 1441450"/>
                        <a:gd name="connsiteX21" fmla="*/ 565150 w 777875"/>
                        <a:gd name="connsiteY21" fmla="*/ 565150 h 1441450"/>
                        <a:gd name="connsiteX22" fmla="*/ 558800 w 777875"/>
                        <a:gd name="connsiteY22" fmla="*/ 527050 h 1441450"/>
                        <a:gd name="connsiteX23" fmla="*/ 463550 w 777875"/>
                        <a:gd name="connsiteY23" fmla="*/ 485775 h 1441450"/>
                        <a:gd name="connsiteX24" fmla="*/ 339725 w 777875"/>
                        <a:gd name="connsiteY24" fmla="*/ 323850 h 1441450"/>
                        <a:gd name="connsiteX0" fmla="*/ 413544 w 777875"/>
                        <a:gd name="connsiteY0" fmla="*/ 0 h 1236663"/>
                        <a:gd name="connsiteX1" fmla="*/ 231775 w 777875"/>
                        <a:gd name="connsiteY1" fmla="*/ 110331 h 1236663"/>
                        <a:gd name="connsiteX2" fmla="*/ 229394 w 777875"/>
                        <a:gd name="connsiteY2" fmla="*/ 307975 h 1236663"/>
                        <a:gd name="connsiteX3" fmla="*/ 117475 w 777875"/>
                        <a:gd name="connsiteY3" fmla="*/ 280194 h 1236663"/>
                        <a:gd name="connsiteX4" fmla="*/ 19844 w 777875"/>
                        <a:gd name="connsiteY4" fmla="*/ 465138 h 1236663"/>
                        <a:gd name="connsiteX5" fmla="*/ 0 w 777875"/>
                        <a:gd name="connsiteY5" fmla="*/ 779463 h 1236663"/>
                        <a:gd name="connsiteX6" fmla="*/ 44450 w 777875"/>
                        <a:gd name="connsiteY6" fmla="*/ 1008063 h 1236663"/>
                        <a:gd name="connsiteX7" fmla="*/ 82550 w 777875"/>
                        <a:gd name="connsiteY7" fmla="*/ 1103313 h 1236663"/>
                        <a:gd name="connsiteX8" fmla="*/ 438150 w 777875"/>
                        <a:gd name="connsiteY8" fmla="*/ 1109663 h 1236663"/>
                        <a:gd name="connsiteX9" fmla="*/ 504825 w 777875"/>
                        <a:gd name="connsiteY9" fmla="*/ 1236663 h 1236663"/>
                        <a:gd name="connsiteX10" fmla="*/ 552450 w 777875"/>
                        <a:gd name="connsiteY10" fmla="*/ 1138238 h 1236663"/>
                        <a:gd name="connsiteX11" fmla="*/ 609600 w 777875"/>
                        <a:gd name="connsiteY11" fmla="*/ 1144588 h 1236663"/>
                        <a:gd name="connsiteX12" fmla="*/ 746125 w 777875"/>
                        <a:gd name="connsiteY12" fmla="*/ 906463 h 1236663"/>
                        <a:gd name="connsiteX13" fmla="*/ 777875 w 777875"/>
                        <a:gd name="connsiteY13" fmla="*/ 817563 h 1236663"/>
                        <a:gd name="connsiteX14" fmla="*/ 612775 w 777875"/>
                        <a:gd name="connsiteY14" fmla="*/ 731838 h 1236663"/>
                        <a:gd name="connsiteX15" fmla="*/ 571500 w 777875"/>
                        <a:gd name="connsiteY15" fmla="*/ 696913 h 1236663"/>
                        <a:gd name="connsiteX16" fmla="*/ 460375 w 777875"/>
                        <a:gd name="connsiteY16" fmla="*/ 690563 h 1236663"/>
                        <a:gd name="connsiteX17" fmla="*/ 361950 w 777875"/>
                        <a:gd name="connsiteY17" fmla="*/ 630238 h 1236663"/>
                        <a:gd name="connsiteX18" fmla="*/ 352425 w 777875"/>
                        <a:gd name="connsiteY18" fmla="*/ 627063 h 1236663"/>
                        <a:gd name="connsiteX19" fmla="*/ 387350 w 777875"/>
                        <a:gd name="connsiteY19" fmla="*/ 566738 h 1236663"/>
                        <a:gd name="connsiteX20" fmla="*/ 574675 w 777875"/>
                        <a:gd name="connsiteY20" fmla="*/ 633413 h 1236663"/>
                        <a:gd name="connsiteX21" fmla="*/ 565150 w 777875"/>
                        <a:gd name="connsiteY21" fmla="*/ 360363 h 1236663"/>
                        <a:gd name="connsiteX22" fmla="*/ 558800 w 777875"/>
                        <a:gd name="connsiteY22" fmla="*/ 322263 h 1236663"/>
                        <a:gd name="connsiteX23" fmla="*/ 463550 w 777875"/>
                        <a:gd name="connsiteY23" fmla="*/ 280988 h 1236663"/>
                        <a:gd name="connsiteX24" fmla="*/ 339725 w 777875"/>
                        <a:gd name="connsiteY24" fmla="*/ 119063 h 1236663"/>
                        <a:gd name="connsiteX0" fmla="*/ 413544 w 777875"/>
                        <a:gd name="connsiteY0" fmla="*/ 0 h 1236663"/>
                        <a:gd name="connsiteX1" fmla="*/ 231775 w 777875"/>
                        <a:gd name="connsiteY1" fmla="*/ 110331 h 1236663"/>
                        <a:gd name="connsiteX2" fmla="*/ 229394 w 777875"/>
                        <a:gd name="connsiteY2" fmla="*/ 307975 h 1236663"/>
                        <a:gd name="connsiteX3" fmla="*/ 117475 w 777875"/>
                        <a:gd name="connsiteY3" fmla="*/ 280194 h 1236663"/>
                        <a:gd name="connsiteX4" fmla="*/ 19844 w 777875"/>
                        <a:gd name="connsiteY4" fmla="*/ 465138 h 1236663"/>
                        <a:gd name="connsiteX5" fmla="*/ 0 w 777875"/>
                        <a:gd name="connsiteY5" fmla="*/ 779463 h 1236663"/>
                        <a:gd name="connsiteX6" fmla="*/ 44450 w 777875"/>
                        <a:gd name="connsiteY6" fmla="*/ 1008063 h 1236663"/>
                        <a:gd name="connsiteX7" fmla="*/ 82550 w 777875"/>
                        <a:gd name="connsiteY7" fmla="*/ 1103313 h 1236663"/>
                        <a:gd name="connsiteX8" fmla="*/ 438150 w 777875"/>
                        <a:gd name="connsiteY8" fmla="*/ 1109663 h 1236663"/>
                        <a:gd name="connsiteX9" fmla="*/ 504825 w 777875"/>
                        <a:gd name="connsiteY9" fmla="*/ 1236663 h 1236663"/>
                        <a:gd name="connsiteX10" fmla="*/ 552450 w 777875"/>
                        <a:gd name="connsiteY10" fmla="*/ 1138238 h 1236663"/>
                        <a:gd name="connsiteX11" fmla="*/ 609600 w 777875"/>
                        <a:gd name="connsiteY11" fmla="*/ 1144588 h 1236663"/>
                        <a:gd name="connsiteX12" fmla="*/ 746125 w 777875"/>
                        <a:gd name="connsiteY12" fmla="*/ 906463 h 1236663"/>
                        <a:gd name="connsiteX13" fmla="*/ 777875 w 777875"/>
                        <a:gd name="connsiteY13" fmla="*/ 817563 h 1236663"/>
                        <a:gd name="connsiteX14" fmla="*/ 612775 w 777875"/>
                        <a:gd name="connsiteY14" fmla="*/ 731838 h 1236663"/>
                        <a:gd name="connsiteX15" fmla="*/ 571500 w 777875"/>
                        <a:gd name="connsiteY15" fmla="*/ 696913 h 1236663"/>
                        <a:gd name="connsiteX16" fmla="*/ 460375 w 777875"/>
                        <a:gd name="connsiteY16" fmla="*/ 690563 h 1236663"/>
                        <a:gd name="connsiteX17" fmla="*/ 361950 w 777875"/>
                        <a:gd name="connsiteY17" fmla="*/ 630238 h 1236663"/>
                        <a:gd name="connsiteX18" fmla="*/ 352425 w 777875"/>
                        <a:gd name="connsiteY18" fmla="*/ 627063 h 1236663"/>
                        <a:gd name="connsiteX19" fmla="*/ 387350 w 777875"/>
                        <a:gd name="connsiteY19" fmla="*/ 566738 h 1236663"/>
                        <a:gd name="connsiteX20" fmla="*/ 574675 w 777875"/>
                        <a:gd name="connsiteY20" fmla="*/ 633413 h 1236663"/>
                        <a:gd name="connsiteX21" fmla="*/ 565150 w 777875"/>
                        <a:gd name="connsiteY21" fmla="*/ 360363 h 1236663"/>
                        <a:gd name="connsiteX22" fmla="*/ 558800 w 777875"/>
                        <a:gd name="connsiteY22" fmla="*/ 322263 h 1236663"/>
                        <a:gd name="connsiteX23" fmla="*/ 463550 w 777875"/>
                        <a:gd name="connsiteY23" fmla="*/ 280988 h 1236663"/>
                        <a:gd name="connsiteX24" fmla="*/ 339725 w 777875"/>
                        <a:gd name="connsiteY24" fmla="*/ 119063 h 1236663"/>
                        <a:gd name="connsiteX0" fmla="*/ 334963 w 777875"/>
                        <a:gd name="connsiteY0" fmla="*/ 11113 h 1126332"/>
                        <a:gd name="connsiteX1" fmla="*/ 231775 w 777875"/>
                        <a:gd name="connsiteY1" fmla="*/ 0 h 1126332"/>
                        <a:gd name="connsiteX2" fmla="*/ 229394 w 777875"/>
                        <a:gd name="connsiteY2" fmla="*/ 197644 h 1126332"/>
                        <a:gd name="connsiteX3" fmla="*/ 117475 w 777875"/>
                        <a:gd name="connsiteY3" fmla="*/ 169863 h 1126332"/>
                        <a:gd name="connsiteX4" fmla="*/ 19844 w 777875"/>
                        <a:gd name="connsiteY4" fmla="*/ 354807 h 1126332"/>
                        <a:gd name="connsiteX5" fmla="*/ 0 w 777875"/>
                        <a:gd name="connsiteY5" fmla="*/ 669132 h 1126332"/>
                        <a:gd name="connsiteX6" fmla="*/ 44450 w 777875"/>
                        <a:gd name="connsiteY6" fmla="*/ 897732 h 1126332"/>
                        <a:gd name="connsiteX7" fmla="*/ 82550 w 777875"/>
                        <a:gd name="connsiteY7" fmla="*/ 992982 h 1126332"/>
                        <a:gd name="connsiteX8" fmla="*/ 438150 w 777875"/>
                        <a:gd name="connsiteY8" fmla="*/ 999332 h 1126332"/>
                        <a:gd name="connsiteX9" fmla="*/ 504825 w 777875"/>
                        <a:gd name="connsiteY9" fmla="*/ 1126332 h 1126332"/>
                        <a:gd name="connsiteX10" fmla="*/ 552450 w 777875"/>
                        <a:gd name="connsiteY10" fmla="*/ 1027907 h 1126332"/>
                        <a:gd name="connsiteX11" fmla="*/ 609600 w 777875"/>
                        <a:gd name="connsiteY11" fmla="*/ 1034257 h 1126332"/>
                        <a:gd name="connsiteX12" fmla="*/ 746125 w 777875"/>
                        <a:gd name="connsiteY12" fmla="*/ 796132 h 1126332"/>
                        <a:gd name="connsiteX13" fmla="*/ 777875 w 777875"/>
                        <a:gd name="connsiteY13" fmla="*/ 707232 h 1126332"/>
                        <a:gd name="connsiteX14" fmla="*/ 612775 w 777875"/>
                        <a:gd name="connsiteY14" fmla="*/ 621507 h 1126332"/>
                        <a:gd name="connsiteX15" fmla="*/ 571500 w 777875"/>
                        <a:gd name="connsiteY15" fmla="*/ 586582 h 1126332"/>
                        <a:gd name="connsiteX16" fmla="*/ 460375 w 777875"/>
                        <a:gd name="connsiteY16" fmla="*/ 580232 h 1126332"/>
                        <a:gd name="connsiteX17" fmla="*/ 361950 w 777875"/>
                        <a:gd name="connsiteY17" fmla="*/ 519907 h 1126332"/>
                        <a:gd name="connsiteX18" fmla="*/ 352425 w 777875"/>
                        <a:gd name="connsiteY18" fmla="*/ 516732 h 1126332"/>
                        <a:gd name="connsiteX19" fmla="*/ 387350 w 777875"/>
                        <a:gd name="connsiteY19" fmla="*/ 456407 h 1126332"/>
                        <a:gd name="connsiteX20" fmla="*/ 574675 w 777875"/>
                        <a:gd name="connsiteY20" fmla="*/ 523082 h 1126332"/>
                        <a:gd name="connsiteX21" fmla="*/ 565150 w 777875"/>
                        <a:gd name="connsiteY21" fmla="*/ 250032 h 1126332"/>
                        <a:gd name="connsiteX22" fmla="*/ 558800 w 777875"/>
                        <a:gd name="connsiteY22" fmla="*/ 211932 h 1126332"/>
                        <a:gd name="connsiteX23" fmla="*/ 463550 w 777875"/>
                        <a:gd name="connsiteY23" fmla="*/ 170657 h 1126332"/>
                        <a:gd name="connsiteX24" fmla="*/ 339725 w 777875"/>
                        <a:gd name="connsiteY24" fmla="*/ 8732 h 1126332"/>
                        <a:gd name="connsiteX0" fmla="*/ 334963 w 777875"/>
                        <a:gd name="connsiteY0" fmla="*/ 11113 h 1126332"/>
                        <a:gd name="connsiteX1" fmla="*/ 231775 w 777875"/>
                        <a:gd name="connsiteY1" fmla="*/ 0 h 1126332"/>
                        <a:gd name="connsiteX2" fmla="*/ 229394 w 777875"/>
                        <a:gd name="connsiteY2" fmla="*/ 197644 h 1126332"/>
                        <a:gd name="connsiteX3" fmla="*/ 117475 w 777875"/>
                        <a:gd name="connsiteY3" fmla="*/ 169863 h 1126332"/>
                        <a:gd name="connsiteX4" fmla="*/ 19844 w 777875"/>
                        <a:gd name="connsiteY4" fmla="*/ 354807 h 1126332"/>
                        <a:gd name="connsiteX5" fmla="*/ 0 w 777875"/>
                        <a:gd name="connsiteY5" fmla="*/ 669132 h 1126332"/>
                        <a:gd name="connsiteX6" fmla="*/ 44450 w 777875"/>
                        <a:gd name="connsiteY6" fmla="*/ 897732 h 1126332"/>
                        <a:gd name="connsiteX7" fmla="*/ 82550 w 777875"/>
                        <a:gd name="connsiteY7" fmla="*/ 992982 h 1126332"/>
                        <a:gd name="connsiteX8" fmla="*/ 438150 w 777875"/>
                        <a:gd name="connsiteY8" fmla="*/ 999332 h 1126332"/>
                        <a:gd name="connsiteX9" fmla="*/ 504825 w 777875"/>
                        <a:gd name="connsiteY9" fmla="*/ 1126332 h 1126332"/>
                        <a:gd name="connsiteX10" fmla="*/ 552450 w 777875"/>
                        <a:gd name="connsiteY10" fmla="*/ 1027907 h 1126332"/>
                        <a:gd name="connsiteX11" fmla="*/ 609600 w 777875"/>
                        <a:gd name="connsiteY11" fmla="*/ 1034257 h 1126332"/>
                        <a:gd name="connsiteX12" fmla="*/ 746125 w 777875"/>
                        <a:gd name="connsiteY12" fmla="*/ 796132 h 1126332"/>
                        <a:gd name="connsiteX13" fmla="*/ 777875 w 777875"/>
                        <a:gd name="connsiteY13" fmla="*/ 707232 h 1126332"/>
                        <a:gd name="connsiteX14" fmla="*/ 612775 w 777875"/>
                        <a:gd name="connsiteY14" fmla="*/ 621507 h 1126332"/>
                        <a:gd name="connsiteX15" fmla="*/ 571500 w 777875"/>
                        <a:gd name="connsiteY15" fmla="*/ 586582 h 1126332"/>
                        <a:gd name="connsiteX16" fmla="*/ 457994 w 777875"/>
                        <a:gd name="connsiteY16" fmla="*/ 587376 h 1126332"/>
                        <a:gd name="connsiteX17" fmla="*/ 361950 w 777875"/>
                        <a:gd name="connsiteY17" fmla="*/ 519907 h 1126332"/>
                        <a:gd name="connsiteX18" fmla="*/ 352425 w 777875"/>
                        <a:gd name="connsiteY18" fmla="*/ 516732 h 1126332"/>
                        <a:gd name="connsiteX19" fmla="*/ 387350 w 777875"/>
                        <a:gd name="connsiteY19" fmla="*/ 456407 h 1126332"/>
                        <a:gd name="connsiteX20" fmla="*/ 574675 w 777875"/>
                        <a:gd name="connsiteY20" fmla="*/ 523082 h 1126332"/>
                        <a:gd name="connsiteX21" fmla="*/ 565150 w 777875"/>
                        <a:gd name="connsiteY21" fmla="*/ 250032 h 1126332"/>
                        <a:gd name="connsiteX22" fmla="*/ 558800 w 777875"/>
                        <a:gd name="connsiteY22" fmla="*/ 211932 h 1126332"/>
                        <a:gd name="connsiteX23" fmla="*/ 463550 w 777875"/>
                        <a:gd name="connsiteY23" fmla="*/ 170657 h 1126332"/>
                        <a:gd name="connsiteX24" fmla="*/ 339725 w 777875"/>
                        <a:gd name="connsiteY24" fmla="*/ 8732 h 1126332"/>
                        <a:gd name="connsiteX0" fmla="*/ 334963 w 777875"/>
                        <a:gd name="connsiteY0" fmla="*/ 11113 h 1126332"/>
                        <a:gd name="connsiteX1" fmla="*/ 231775 w 777875"/>
                        <a:gd name="connsiteY1" fmla="*/ 0 h 1126332"/>
                        <a:gd name="connsiteX2" fmla="*/ 229394 w 777875"/>
                        <a:gd name="connsiteY2" fmla="*/ 197644 h 1126332"/>
                        <a:gd name="connsiteX3" fmla="*/ 117475 w 777875"/>
                        <a:gd name="connsiteY3" fmla="*/ 169863 h 1126332"/>
                        <a:gd name="connsiteX4" fmla="*/ 19844 w 777875"/>
                        <a:gd name="connsiteY4" fmla="*/ 354807 h 1126332"/>
                        <a:gd name="connsiteX5" fmla="*/ 0 w 777875"/>
                        <a:gd name="connsiteY5" fmla="*/ 669132 h 1126332"/>
                        <a:gd name="connsiteX6" fmla="*/ 44450 w 777875"/>
                        <a:gd name="connsiteY6" fmla="*/ 897732 h 1126332"/>
                        <a:gd name="connsiteX7" fmla="*/ 82550 w 777875"/>
                        <a:gd name="connsiteY7" fmla="*/ 992982 h 1126332"/>
                        <a:gd name="connsiteX8" fmla="*/ 442913 w 777875"/>
                        <a:gd name="connsiteY8" fmla="*/ 1008857 h 1126332"/>
                        <a:gd name="connsiteX9" fmla="*/ 504825 w 777875"/>
                        <a:gd name="connsiteY9" fmla="*/ 1126332 h 1126332"/>
                        <a:gd name="connsiteX10" fmla="*/ 552450 w 777875"/>
                        <a:gd name="connsiteY10" fmla="*/ 1027907 h 1126332"/>
                        <a:gd name="connsiteX11" fmla="*/ 609600 w 777875"/>
                        <a:gd name="connsiteY11" fmla="*/ 1034257 h 1126332"/>
                        <a:gd name="connsiteX12" fmla="*/ 746125 w 777875"/>
                        <a:gd name="connsiteY12" fmla="*/ 796132 h 1126332"/>
                        <a:gd name="connsiteX13" fmla="*/ 777875 w 777875"/>
                        <a:gd name="connsiteY13" fmla="*/ 707232 h 1126332"/>
                        <a:gd name="connsiteX14" fmla="*/ 612775 w 777875"/>
                        <a:gd name="connsiteY14" fmla="*/ 621507 h 1126332"/>
                        <a:gd name="connsiteX15" fmla="*/ 571500 w 777875"/>
                        <a:gd name="connsiteY15" fmla="*/ 586582 h 1126332"/>
                        <a:gd name="connsiteX16" fmla="*/ 457994 w 777875"/>
                        <a:gd name="connsiteY16" fmla="*/ 587376 h 1126332"/>
                        <a:gd name="connsiteX17" fmla="*/ 361950 w 777875"/>
                        <a:gd name="connsiteY17" fmla="*/ 519907 h 1126332"/>
                        <a:gd name="connsiteX18" fmla="*/ 352425 w 777875"/>
                        <a:gd name="connsiteY18" fmla="*/ 516732 h 1126332"/>
                        <a:gd name="connsiteX19" fmla="*/ 387350 w 777875"/>
                        <a:gd name="connsiteY19" fmla="*/ 456407 h 1126332"/>
                        <a:gd name="connsiteX20" fmla="*/ 574675 w 777875"/>
                        <a:gd name="connsiteY20" fmla="*/ 523082 h 1126332"/>
                        <a:gd name="connsiteX21" fmla="*/ 565150 w 777875"/>
                        <a:gd name="connsiteY21" fmla="*/ 250032 h 1126332"/>
                        <a:gd name="connsiteX22" fmla="*/ 558800 w 777875"/>
                        <a:gd name="connsiteY22" fmla="*/ 211932 h 1126332"/>
                        <a:gd name="connsiteX23" fmla="*/ 463550 w 777875"/>
                        <a:gd name="connsiteY23" fmla="*/ 170657 h 1126332"/>
                        <a:gd name="connsiteX24" fmla="*/ 339725 w 777875"/>
                        <a:gd name="connsiteY24" fmla="*/ 8732 h 1126332"/>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46125 w 777875"/>
                        <a:gd name="connsiteY12" fmla="*/ 796132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52425 w 777875"/>
                        <a:gd name="connsiteY18" fmla="*/ 516732 h 1152526"/>
                        <a:gd name="connsiteX19" fmla="*/ 387350 w 777875"/>
                        <a:gd name="connsiteY19" fmla="*/ 456407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52425 w 777875"/>
                        <a:gd name="connsiteY18" fmla="*/ 516732 h 1152526"/>
                        <a:gd name="connsiteX19" fmla="*/ 387350 w 777875"/>
                        <a:gd name="connsiteY19" fmla="*/ 456407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52425 w 777875"/>
                        <a:gd name="connsiteY18" fmla="*/ 516732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130968 w 777875"/>
                        <a:gd name="connsiteY18" fmla="*/ 488157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1950 w 777875"/>
                        <a:gd name="connsiteY17" fmla="*/ 519907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61950 w 777875"/>
                        <a:gd name="connsiteY18" fmla="*/ 519907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52388 w 777875"/>
                        <a:gd name="connsiteY18" fmla="*/ 684214 h 1152526"/>
                        <a:gd name="connsiteX19" fmla="*/ 380206 w 777875"/>
                        <a:gd name="connsiteY19" fmla="*/ 463550 h 1152526"/>
                        <a:gd name="connsiteX20" fmla="*/ 574675 w 777875"/>
                        <a:gd name="connsiteY20" fmla="*/ 523082 h 1152526"/>
                        <a:gd name="connsiteX21" fmla="*/ 565150 w 777875"/>
                        <a:gd name="connsiteY21" fmla="*/ 250032 h 1152526"/>
                        <a:gd name="connsiteX22" fmla="*/ 558800 w 777875"/>
                        <a:gd name="connsiteY22" fmla="*/ 211932 h 1152526"/>
                        <a:gd name="connsiteX23" fmla="*/ 463550 w 777875"/>
                        <a:gd name="connsiteY23" fmla="*/ 170657 h 1152526"/>
                        <a:gd name="connsiteX24" fmla="*/ 339725 w 777875"/>
                        <a:gd name="connsiteY24"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57981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71500 w 777875"/>
                        <a:gd name="connsiteY15" fmla="*/ 586582 h 1152526"/>
                        <a:gd name="connsiteX16" fmla="*/ 457994 w 777875"/>
                        <a:gd name="connsiteY16" fmla="*/ 587376 h 1152526"/>
                        <a:gd name="connsiteX17" fmla="*/ 360362 w 777875"/>
                        <a:gd name="connsiteY17" fmla="*/ 521492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12775 w 777875"/>
                        <a:gd name="connsiteY14" fmla="*/ 621507 h 1152526"/>
                        <a:gd name="connsiteX15" fmla="*/ 566738 w 777875"/>
                        <a:gd name="connsiteY15" fmla="*/ 586582 h 1152526"/>
                        <a:gd name="connsiteX16" fmla="*/ 457994 w 777875"/>
                        <a:gd name="connsiteY16" fmla="*/ 587376 h 1152526"/>
                        <a:gd name="connsiteX17" fmla="*/ 360362 w 777875"/>
                        <a:gd name="connsiteY17" fmla="*/ 521492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60362 w 777875"/>
                        <a:gd name="connsiteY17" fmla="*/ 521492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55600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8800 w 777875"/>
                        <a:gd name="connsiteY21" fmla="*/ 211932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44450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55600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6419 w 777875"/>
                        <a:gd name="connsiteY21" fmla="*/ 219075 h 1152526"/>
                        <a:gd name="connsiteX22" fmla="*/ 463550 w 777875"/>
                        <a:gd name="connsiteY22" fmla="*/ 170657 h 1152526"/>
                        <a:gd name="connsiteX23" fmla="*/ 339725 w 777875"/>
                        <a:gd name="connsiteY23" fmla="*/ 8732 h 1152526"/>
                        <a:gd name="connsiteX0" fmla="*/ 334963 w 777875"/>
                        <a:gd name="connsiteY0" fmla="*/ 11113 h 1152526"/>
                        <a:gd name="connsiteX1" fmla="*/ 231775 w 777875"/>
                        <a:gd name="connsiteY1" fmla="*/ 0 h 1152526"/>
                        <a:gd name="connsiteX2" fmla="*/ 229394 w 777875"/>
                        <a:gd name="connsiteY2" fmla="*/ 197644 h 1152526"/>
                        <a:gd name="connsiteX3" fmla="*/ 117475 w 777875"/>
                        <a:gd name="connsiteY3" fmla="*/ 169863 h 1152526"/>
                        <a:gd name="connsiteX4" fmla="*/ 19844 w 777875"/>
                        <a:gd name="connsiteY4" fmla="*/ 354807 h 1152526"/>
                        <a:gd name="connsiteX5" fmla="*/ 0 w 777875"/>
                        <a:gd name="connsiteY5" fmla="*/ 669132 h 1152526"/>
                        <a:gd name="connsiteX6" fmla="*/ 37306 w 777875"/>
                        <a:gd name="connsiteY6" fmla="*/ 897732 h 1152526"/>
                        <a:gd name="connsiteX7" fmla="*/ 82550 w 777875"/>
                        <a:gd name="connsiteY7" fmla="*/ 992982 h 1152526"/>
                        <a:gd name="connsiteX8" fmla="*/ 442913 w 777875"/>
                        <a:gd name="connsiteY8" fmla="*/ 1008857 h 1152526"/>
                        <a:gd name="connsiteX9" fmla="*/ 507206 w 777875"/>
                        <a:gd name="connsiteY9" fmla="*/ 1152526 h 1152526"/>
                        <a:gd name="connsiteX10" fmla="*/ 552450 w 777875"/>
                        <a:gd name="connsiteY10" fmla="*/ 1027907 h 1152526"/>
                        <a:gd name="connsiteX11" fmla="*/ 609600 w 777875"/>
                        <a:gd name="connsiteY11" fmla="*/ 1034257 h 1152526"/>
                        <a:gd name="connsiteX12" fmla="*/ 750888 w 777875"/>
                        <a:gd name="connsiteY12" fmla="*/ 805657 h 1152526"/>
                        <a:gd name="connsiteX13" fmla="*/ 777875 w 777875"/>
                        <a:gd name="connsiteY13" fmla="*/ 707232 h 1152526"/>
                        <a:gd name="connsiteX14" fmla="*/ 600869 w 777875"/>
                        <a:gd name="connsiteY14" fmla="*/ 621507 h 1152526"/>
                        <a:gd name="connsiteX15" fmla="*/ 566738 w 777875"/>
                        <a:gd name="connsiteY15" fmla="*/ 586582 h 1152526"/>
                        <a:gd name="connsiteX16" fmla="*/ 457994 w 777875"/>
                        <a:gd name="connsiteY16" fmla="*/ 587376 h 1152526"/>
                        <a:gd name="connsiteX17" fmla="*/ 355600 w 777875"/>
                        <a:gd name="connsiteY17" fmla="*/ 516730 h 1152526"/>
                        <a:gd name="connsiteX18" fmla="*/ 380206 w 777875"/>
                        <a:gd name="connsiteY18" fmla="*/ 463550 h 1152526"/>
                        <a:gd name="connsiteX19" fmla="*/ 574675 w 777875"/>
                        <a:gd name="connsiteY19" fmla="*/ 523082 h 1152526"/>
                        <a:gd name="connsiteX20" fmla="*/ 565150 w 777875"/>
                        <a:gd name="connsiteY20" fmla="*/ 250032 h 1152526"/>
                        <a:gd name="connsiteX21" fmla="*/ 556419 w 777875"/>
                        <a:gd name="connsiteY21" fmla="*/ 219075 h 1152526"/>
                        <a:gd name="connsiteX22" fmla="*/ 463550 w 777875"/>
                        <a:gd name="connsiteY22" fmla="*/ 170657 h 1152526"/>
                        <a:gd name="connsiteX23" fmla="*/ 339725 w 777875"/>
                        <a:gd name="connsiteY23" fmla="*/ 8732 h 115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7875" h="1152526">
                          <a:moveTo>
                            <a:pt x="334963" y="11113"/>
                          </a:moveTo>
                          <a:lnTo>
                            <a:pt x="231775" y="0"/>
                          </a:lnTo>
                          <a:cubicBezTo>
                            <a:pt x="230981" y="65881"/>
                            <a:pt x="230188" y="131763"/>
                            <a:pt x="229394" y="197644"/>
                          </a:cubicBezTo>
                          <a:lnTo>
                            <a:pt x="117475" y="169863"/>
                          </a:lnTo>
                          <a:lnTo>
                            <a:pt x="19844" y="354807"/>
                          </a:lnTo>
                          <a:lnTo>
                            <a:pt x="0" y="669132"/>
                          </a:lnTo>
                          <a:lnTo>
                            <a:pt x="37306" y="897732"/>
                          </a:lnTo>
                          <a:lnTo>
                            <a:pt x="82550" y="992982"/>
                          </a:lnTo>
                          <a:lnTo>
                            <a:pt x="442913" y="1008857"/>
                          </a:lnTo>
                          <a:lnTo>
                            <a:pt x="507206" y="1152526"/>
                          </a:lnTo>
                          <a:lnTo>
                            <a:pt x="552450" y="1027907"/>
                          </a:lnTo>
                          <a:lnTo>
                            <a:pt x="609600" y="1034257"/>
                          </a:lnTo>
                          <a:lnTo>
                            <a:pt x="750888" y="805657"/>
                          </a:lnTo>
                          <a:lnTo>
                            <a:pt x="777875" y="707232"/>
                          </a:lnTo>
                          <a:lnTo>
                            <a:pt x="600869" y="621507"/>
                          </a:lnTo>
                          <a:lnTo>
                            <a:pt x="566738" y="586582"/>
                          </a:lnTo>
                          <a:lnTo>
                            <a:pt x="457994" y="587376"/>
                          </a:lnTo>
                          <a:lnTo>
                            <a:pt x="355600" y="516730"/>
                          </a:lnTo>
                          <a:lnTo>
                            <a:pt x="380206" y="463550"/>
                          </a:lnTo>
                          <a:lnTo>
                            <a:pt x="574675" y="523082"/>
                          </a:lnTo>
                          <a:lnTo>
                            <a:pt x="565150" y="250032"/>
                          </a:lnTo>
                          <a:lnTo>
                            <a:pt x="556419" y="219075"/>
                          </a:lnTo>
                          <a:lnTo>
                            <a:pt x="463550" y="170657"/>
                          </a:lnTo>
                          <a:lnTo>
                            <a:pt x="339725" y="8732"/>
                          </a:lnTo>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フリーフォーム 182"/>
                    <p:cNvSpPr/>
                    <p:nvPr/>
                  </p:nvSpPr>
                  <p:spPr>
                    <a:xfrm>
                      <a:off x="2367757" y="2521744"/>
                      <a:ext cx="569118" cy="1031081"/>
                    </a:xfrm>
                    <a:custGeom>
                      <a:avLst/>
                      <a:gdLst>
                        <a:gd name="connsiteX0" fmla="*/ 254000 w 571500"/>
                        <a:gd name="connsiteY0" fmla="*/ 0 h 1038225"/>
                        <a:gd name="connsiteX1" fmla="*/ 0 w 571500"/>
                        <a:gd name="connsiteY1" fmla="*/ 698500 h 1038225"/>
                        <a:gd name="connsiteX2" fmla="*/ 158750 w 571500"/>
                        <a:gd name="connsiteY2" fmla="*/ 720725 h 1038225"/>
                        <a:gd name="connsiteX3" fmla="*/ 139700 w 571500"/>
                        <a:gd name="connsiteY3" fmla="*/ 1028700 h 1038225"/>
                        <a:gd name="connsiteX4" fmla="*/ 263525 w 571500"/>
                        <a:gd name="connsiteY4" fmla="*/ 1022350 h 1038225"/>
                        <a:gd name="connsiteX5" fmla="*/ 273050 w 571500"/>
                        <a:gd name="connsiteY5" fmla="*/ 1038225 h 1038225"/>
                        <a:gd name="connsiteX6" fmla="*/ 339725 w 571500"/>
                        <a:gd name="connsiteY6" fmla="*/ 936625 h 1038225"/>
                        <a:gd name="connsiteX7" fmla="*/ 492125 w 571500"/>
                        <a:gd name="connsiteY7" fmla="*/ 920750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54000 w 571500"/>
                        <a:gd name="connsiteY0" fmla="*/ 0 h 1038225"/>
                        <a:gd name="connsiteX1" fmla="*/ 0 w 571500"/>
                        <a:gd name="connsiteY1" fmla="*/ 698500 h 1038225"/>
                        <a:gd name="connsiteX2" fmla="*/ 158750 w 571500"/>
                        <a:gd name="connsiteY2" fmla="*/ 720725 h 1038225"/>
                        <a:gd name="connsiteX3" fmla="*/ 144462 w 571500"/>
                        <a:gd name="connsiteY3" fmla="*/ 1031081 h 1038225"/>
                        <a:gd name="connsiteX4" fmla="*/ 263525 w 571500"/>
                        <a:gd name="connsiteY4" fmla="*/ 1022350 h 1038225"/>
                        <a:gd name="connsiteX5" fmla="*/ 273050 w 571500"/>
                        <a:gd name="connsiteY5" fmla="*/ 1038225 h 1038225"/>
                        <a:gd name="connsiteX6" fmla="*/ 339725 w 571500"/>
                        <a:gd name="connsiteY6" fmla="*/ 936625 h 1038225"/>
                        <a:gd name="connsiteX7" fmla="*/ 492125 w 571500"/>
                        <a:gd name="connsiteY7" fmla="*/ 920750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54000 w 571500"/>
                        <a:gd name="connsiteY0" fmla="*/ 0 h 1038225"/>
                        <a:gd name="connsiteX1" fmla="*/ 0 w 571500"/>
                        <a:gd name="connsiteY1" fmla="*/ 698500 h 1038225"/>
                        <a:gd name="connsiteX2" fmla="*/ 158750 w 571500"/>
                        <a:gd name="connsiteY2" fmla="*/ 720725 h 1038225"/>
                        <a:gd name="connsiteX3" fmla="*/ 144462 w 571500"/>
                        <a:gd name="connsiteY3" fmla="*/ 1031081 h 1038225"/>
                        <a:gd name="connsiteX4" fmla="*/ 263525 w 571500"/>
                        <a:gd name="connsiteY4" fmla="*/ 1029494 h 1038225"/>
                        <a:gd name="connsiteX5" fmla="*/ 273050 w 571500"/>
                        <a:gd name="connsiteY5" fmla="*/ 1038225 h 1038225"/>
                        <a:gd name="connsiteX6" fmla="*/ 339725 w 571500"/>
                        <a:gd name="connsiteY6" fmla="*/ 936625 h 1038225"/>
                        <a:gd name="connsiteX7" fmla="*/ 492125 w 571500"/>
                        <a:gd name="connsiteY7" fmla="*/ 920750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54000 w 571500"/>
                        <a:gd name="connsiteY0" fmla="*/ 0 h 1038225"/>
                        <a:gd name="connsiteX1" fmla="*/ 0 w 571500"/>
                        <a:gd name="connsiteY1" fmla="*/ 698500 h 1038225"/>
                        <a:gd name="connsiteX2" fmla="*/ 158750 w 571500"/>
                        <a:gd name="connsiteY2" fmla="*/ 720725 h 1038225"/>
                        <a:gd name="connsiteX3" fmla="*/ 144462 w 571500"/>
                        <a:gd name="connsiteY3" fmla="*/ 1031081 h 1038225"/>
                        <a:gd name="connsiteX4" fmla="*/ 263525 w 571500"/>
                        <a:gd name="connsiteY4" fmla="*/ 1029494 h 1038225"/>
                        <a:gd name="connsiteX5" fmla="*/ 273050 w 571500"/>
                        <a:gd name="connsiteY5" fmla="*/ 1038225 h 1038225"/>
                        <a:gd name="connsiteX6" fmla="*/ 339725 w 571500"/>
                        <a:gd name="connsiteY6" fmla="*/ 936625 h 1038225"/>
                        <a:gd name="connsiteX7" fmla="*/ 484981 w 571500"/>
                        <a:gd name="connsiteY7" fmla="*/ 925513 h 1038225"/>
                        <a:gd name="connsiteX8" fmla="*/ 447675 w 571500"/>
                        <a:gd name="connsiteY8" fmla="*/ 688975 h 1038225"/>
                        <a:gd name="connsiteX9" fmla="*/ 463550 w 571500"/>
                        <a:gd name="connsiteY9" fmla="*/ 377825 h 1038225"/>
                        <a:gd name="connsiteX10" fmla="*/ 571500 w 571500"/>
                        <a:gd name="connsiteY10" fmla="*/ 187325 h 1038225"/>
                        <a:gd name="connsiteX11" fmla="*/ 504825 w 571500"/>
                        <a:gd name="connsiteY11" fmla="*/ 114300 h 1038225"/>
                        <a:gd name="connsiteX12" fmla="*/ 349250 w 571500"/>
                        <a:gd name="connsiteY12" fmla="*/ 92075 h 1038225"/>
                        <a:gd name="connsiteX13" fmla="*/ 254000 w 571500"/>
                        <a:gd name="connsiteY13" fmla="*/ 0 h 1038225"/>
                        <a:gd name="connsiteX0" fmla="*/ 246856 w 564356"/>
                        <a:gd name="connsiteY0" fmla="*/ 0 h 1038225"/>
                        <a:gd name="connsiteX1" fmla="*/ 0 w 564356"/>
                        <a:gd name="connsiteY1" fmla="*/ 703262 h 1038225"/>
                        <a:gd name="connsiteX2" fmla="*/ 151606 w 564356"/>
                        <a:gd name="connsiteY2" fmla="*/ 720725 h 1038225"/>
                        <a:gd name="connsiteX3" fmla="*/ 137318 w 564356"/>
                        <a:gd name="connsiteY3" fmla="*/ 1031081 h 1038225"/>
                        <a:gd name="connsiteX4" fmla="*/ 256381 w 564356"/>
                        <a:gd name="connsiteY4" fmla="*/ 1029494 h 1038225"/>
                        <a:gd name="connsiteX5" fmla="*/ 265906 w 564356"/>
                        <a:gd name="connsiteY5" fmla="*/ 1038225 h 1038225"/>
                        <a:gd name="connsiteX6" fmla="*/ 332581 w 564356"/>
                        <a:gd name="connsiteY6" fmla="*/ 936625 h 1038225"/>
                        <a:gd name="connsiteX7" fmla="*/ 477837 w 564356"/>
                        <a:gd name="connsiteY7" fmla="*/ 925513 h 1038225"/>
                        <a:gd name="connsiteX8" fmla="*/ 440531 w 564356"/>
                        <a:gd name="connsiteY8" fmla="*/ 688975 h 1038225"/>
                        <a:gd name="connsiteX9" fmla="*/ 456406 w 564356"/>
                        <a:gd name="connsiteY9" fmla="*/ 377825 h 1038225"/>
                        <a:gd name="connsiteX10" fmla="*/ 564356 w 564356"/>
                        <a:gd name="connsiteY10" fmla="*/ 187325 h 1038225"/>
                        <a:gd name="connsiteX11" fmla="*/ 497681 w 564356"/>
                        <a:gd name="connsiteY11" fmla="*/ 114300 h 1038225"/>
                        <a:gd name="connsiteX12" fmla="*/ 342106 w 564356"/>
                        <a:gd name="connsiteY12" fmla="*/ 92075 h 1038225"/>
                        <a:gd name="connsiteX13" fmla="*/ 246856 w 564356"/>
                        <a:gd name="connsiteY13" fmla="*/ 0 h 1038225"/>
                        <a:gd name="connsiteX0" fmla="*/ 246856 w 564356"/>
                        <a:gd name="connsiteY0" fmla="*/ 0 h 1038225"/>
                        <a:gd name="connsiteX1" fmla="*/ 0 w 564356"/>
                        <a:gd name="connsiteY1" fmla="*/ 703262 h 1038225"/>
                        <a:gd name="connsiteX2" fmla="*/ 151606 w 564356"/>
                        <a:gd name="connsiteY2" fmla="*/ 720725 h 1038225"/>
                        <a:gd name="connsiteX3" fmla="*/ 137318 w 564356"/>
                        <a:gd name="connsiteY3" fmla="*/ 1031081 h 1038225"/>
                        <a:gd name="connsiteX4" fmla="*/ 256381 w 564356"/>
                        <a:gd name="connsiteY4" fmla="*/ 1029494 h 1038225"/>
                        <a:gd name="connsiteX5" fmla="*/ 265906 w 564356"/>
                        <a:gd name="connsiteY5" fmla="*/ 1038225 h 1038225"/>
                        <a:gd name="connsiteX6" fmla="*/ 332581 w 564356"/>
                        <a:gd name="connsiteY6" fmla="*/ 936625 h 1038225"/>
                        <a:gd name="connsiteX7" fmla="*/ 477837 w 564356"/>
                        <a:gd name="connsiteY7" fmla="*/ 925513 h 1038225"/>
                        <a:gd name="connsiteX8" fmla="*/ 440531 w 564356"/>
                        <a:gd name="connsiteY8" fmla="*/ 688975 h 1038225"/>
                        <a:gd name="connsiteX9" fmla="*/ 456406 w 564356"/>
                        <a:gd name="connsiteY9" fmla="*/ 377825 h 1038225"/>
                        <a:gd name="connsiteX10" fmla="*/ 564356 w 564356"/>
                        <a:gd name="connsiteY10" fmla="*/ 187325 h 1038225"/>
                        <a:gd name="connsiteX11" fmla="*/ 502443 w 564356"/>
                        <a:gd name="connsiteY11" fmla="*/ 123825 h 1038225"/>
                        <a:gd name="connsiteX12" fmla="*/ 342106 w 564356"/>
                        <a:gd name="connsiteY12" fmla="*/ 92075 h 1038225"/>
                        <a:gd name="connsiteX13" fmla="*/ 246856 w 564356"/>
                        <a:gd name="connsiteY13" fmla="*/ 0 h 1038225"/>
                        <a:gd name="connsiteX0" fmla="*/ 251619 w 564356"/>
                        <a:gd name="connsiteY0" fmla="*/ 0 h 1031081"/>
                        <a:gd name="connsiteX1" fmla="*/ 0 w 564356"/>
                        <a:gd name="connsiteY1" fmla="*/ 696118 h 1031081"/>
                        <a:gd name="connsiteX2" fmla="*/ 151606 w 564356"/>
                        <a:gd name="connsiteY2" fmla="*/ 713581 h 1031081"/>
                        <a:gd name="connsiteX3" fmla="*/ 137318 w 564356"/>
                        <a:gd name="connsiteY3" fmla="*/ 1023937 h 1031081"/>
                        <a:gd name="connsiteX4" fmla="*/ 256381 w 564356"/>
                        <a:gd name="connsiteY4" fmla="*/ 1022350 h 1031081"/>
                        <a:gd name="connsiteX5" fmla="*/ 265906 w 564356"/>
                        <a:gd name="connsiteY5" fmla="*/ 1031081 h 1031081"/>
                        <a:gd name="connsiteX6" fmla="*/ 332581 w 564356"/>
                        <a:gd name="connsiteY6" fmla="*/ 929481 h 1031081"/>
                        <a:gd name="connsiteX7" fmla="*/ 477837 w 564356"/>
                        <a:gd name="connsiteY7" fmla="*/ 918369 h 1031081"/>
                        <a:gd name="connsiteX8" fmla="*/ 440531 w 564356"/>
                        <a:gd name="connsiteY8" fmla="*/ 681831 h 1031081"/>
                        <a:gd name="connsiteX9" fmla="*/ 456406 w 564356"/>
                        <a:gd name="connsiteY9" fmla="*/ 370681 h 1031081"/>
                        <a:gd name="connsiteX10" fmla="*/ 564356 w 564356"/>
                        <a:gd name="connsiteY10" fmla="*/ 180181 h 1031081"/>
                        <a:gd name="connsiteX11" fmla="*/ 502443 w 564356"/>
                        <a:gd name="connsiteY11" fmla="*/ 116681 h 1031081"/>
                        <a:gd name="connsiteX12" fmla="*/ 342106 w 564356"/>
                        <a:gd name="connsiteY12" fmla="*/ 84931 h 1031081"/>
                        <a:gd name="connsiteX13" fmla="*/ 251619 w 564356"/>
                        <a:gd name="connsiteY13" fmla="*/ 0 h 1031081"/>
                        <a:gd name="connsiteX0" fmla="*/ 256381 w 569118"/>
                        <a:gd name="connsiteY0" fmla="*/ 0 h 1031081"/>
                        <a:gd name="connsiteX1" fmla="*/ 0 w 569118"/>
                        <a:gd name="connsiteY1" fmla="*/ 698499 h 1031081"/>
                        <a:gd name="connsiteX2" fmla="*/ 156368 w 569118"/>
                        <a:gd name="connsiteY2" fmla="*/ 713581 h 1031081"/>
                        <a:gd name="connsiteX3" fmla="*/ 142080 w 569118"/>
                        <a:gd name="connsiteY3" fmla="*/ 1023937 h 1031081"/>
                        <a:gd name="connsiteX4" fmla="*/ 261143 w 569118"/>
                        <a:gd name="connsiteY4" fmla="*/ 1022350 h 1031081"/>
                        <a:gd name="connsiteX5" fmla="*/ 270668 w 569118"/>
                        <a:gd name="connsiteY5" fmla="*/ 1031081 h 1031081"/>
                        <a:gd name="connsiteX6" fmla="*/ 337343 w 569118"/>
                        <a:gd name="connsiteY6" fmla="*/ 929481 h 1031081"/>
                        <a:gd name="connsiteX7" fmla="*/ 482599 w 569118"/>
                        <a:gd name="connsiteY7" fmla="*/ 918369 h 1031081"/>
                        <a:gd name="connsiteX8" fmla="*/ 445293 w 569118"/>
                        <a:gd name="connsiteY8" fmla="*/ 681831 h 1031081"/>
                        <a:gd name="connsiteX9" fmla="*/ 461168 w 569118"/>
                        <a:gd name="connsiteY9" fmla="*/ 370681 h 1031081"/>
                        <a:gd name="connsiteX10" fmla="*/ 569118 w 569118"/>
                        <a:gd name="connsiteY10" fmla="*/ 180181 h 1031081"/>
                        <a:gd name="connsiteX11" fmla="*/ 507205 w 569118"/>
                        <a:gd name="connsiteY11" fmla="*/ 116681 h 1031081"/>
                        <a:gd name="connsiteX12" fmla="*/ 346868 w 569118"/>
                        <a:gd name="connsiteY12" fmla="*/ 84931 h 1031081"/>
                        <a:gd name="connsiteX13" fmla="*/ 256381 w 569118"/>
                        <a:gd name="connsiteY13" fmla="*/ 0 h 103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118" h="1031081">
                          <a:moveTo>
                            <a:pt x="256381" y="0"/>
                          </a:moveTo>
                          <a:lnTo>
                            <a:pt x="0" y="698499"/>
                          </a:lnTo>
                          <a:lnTo>
                            <a:pt x="156368" y="713581"/>
                          </a:lnTo>
                          <a:lnTo>
                            <a:pt x="142080" y="1023937"/>
                          </a:lnTo>
                          <a:lnTo>
                            <a:pt x="261143" y="1022350"/>
                          </a:lnTo>
                          <a:lnTo>
                            <a:pt x="270668" y="1031081"/>
                          </a:lnTo>
                          <a:lnTo>
                            <a:pt x="337343" y="929481"/>
                          </a:lnTo>
                          <a:lnTo>
                            <a:pt x="482599" y="918369"/>
                          </a:lnTo>
                          <a:lnTo>
                            <a:pt x="445293" y="681831"/>
                          </a:lnTo>
                          <a:lnTo>
                            <a:pt x="461168" y="370681"/>
                          </a:lnTo>
                          <a:lnTo>
                            <a:pt x="569118" y="180181"/>
                          </a:lnTo>
                          <a:lnTo>
                            <a:pt x="507205" y="116681"/>
                          </a:lnTo>
                          <a:lnTo>
                            <a:pt x="346868" y="84931"/>
                          </a:lnTo>
                          <a:lnTo>
                            <a:pt x="256381" y="0"/>
                          </a:lnTo>
                          <a:close/>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フリーフォーム 183"/>
                    <p:cNvSpPr/>
                    <p:nvPr/>
                  </p:nvSpPr>
                  <p:spPr>
                    <a:xfrm>
                      <a:off x="1914525" y="2933700"/>
                      <a:ext cx="615950" cy="781050"/>
                    </a:xfrm>
                    <a:custGeom>
                      <a:avLst/>
                      <a:gdLst>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600075 w 615950"/>
                        <a:gd name="connsiteY7" fmla="*/ 606425 h 781050"/>
                        <a:gd name="connsiteX8" fmla="*/ 615950 w 615950"/>
                        <a:gd name="connsiteY8" fmla="*/ 301625 h 781050"/>
                        <a:gd name="connsiteX9" fmla="*/ 457200 w 615950"/>
                        <a:gd name="connsiteY9" fmla="*/ 279400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600075 w 615950"/>
                        <a:gd name="connsiteY7" fmla="*/ 606425 h 781050"/>
                        <a:gd name="connsiteX8" fmla="*/ 615950 w 615950"/>
                        <a:gd name="connsiteY8" fmla="*/ 301625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15950 h 781050"/>
                        <a:gd name="connsiteX8" fmla="*/ 615950 w 615950"/>
                        <a:gd name="connsiteY8" fmla="*/ 301625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06425 h 781050"/>
                        <a:gd name="connsiteX8" fmla="*/ 615950 w 615950"/>
                        <a:gd name="connsiteY8" fmla="*/ 301625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06425 h 781050"/>
                        <a:gd name="connsiteX8" fmla="*/ 615950 w 615950"/>
                        <a:gd name="connsiteY8" fmla="*/ 304007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 name="connsiteX0" fmla="*/ 92075 w 618331"/>
                        <a:gd name="connsiteY0" fmla="*/ 22225 h 781050"/>
                        <a:gd name="connsiteX1" fmla="*/ 0 w 618331"/>
                        <a:gd name="connsiteY1" fmla="*/ 571500 h 781050"/>
                        <a:gd name="connsiteX2" fmla="*/ 174625 w 618331"/>
                        <a:gd name="connsiteY2" fmla="*/ 644525 h 781050"/>
                        <a:gd name="connsiteX3" fmla="*/ 228600 w 618331"/>
                        <a:gd name="connsiteY3" fmla="*/ 765175 h 781050"/>
                        <a:gd name="connsiteX4" fmla="*/ 254000 w 618331"/>
                        <a:gd name="connsiteY4" fmla="*/ 781050 h 781050"/>
                        <a:gd name="connsiteX5" fmla="*/ 298450 w 618331"/>
                        <a:gd name="connsiteY5" fmla="*/ 781050 h 781050"/>
                        <a:gd name="connsiteX6" fmla="*/ 339725 w 618331"/>
                        <a:gd name="connsiteY6" fmla="*/ 762000 h 781050"/>
                        <a:gd name="connsiteX7" fmla="*/ 597694 w 618331"/>
                        <a:gd name="connsiteY7" fmla="*/ 606425 h 781050"/>
                        <a:gd name="connsiteX8" fmla="*/ 618331 w 618331"/>
                        <a:gd name="connsiteY8" fmla="*/ 296863 h 781050"/>
                        <a:gd name="connsiteX9" fmla="*/ 457200 w 618331"/>
                        <a:gd name="connsiteY9" fmla="*/ 284162 h 781050"/>
                        <a:gd name="connsiteX10" fmla="*/ 495300 w 618331"/>
                        <a:gd name="connsiteY10" fmla="*/ 165100 h 781050"/>
                        <a:gd name="connsiteX11" fmla="*/ 393700 w 618331"/>
                        <a:gd name="connsiteY11" fmla="*/ 158750 h 781050"/>
                        <a:gd name="connsiteX12" fmla="*/ 361950 w 618331"/>
                        <a:gd name="connsiteY12" fmla="*/ 63500 h 781050"/>
                        <a:gd name="connsiteX13" fmla="*/ 250825 w 618331"/>
                        <a:gd name="connsiteY13" fmla="*/ 0 h 781050"/>
                        <a:gd name="connsiteX14" fmla="*/ 92075 w 618331"/>
                        <a:gd name="connsiteY14" fmla="*/ 22225 h 781050"/>
                        <a:gd name="connsiteX0" fmla="*/ 92075 w 615950"/>
                        <a:gd name="connsiteY0" fmla="*/ 22225 h 781050"/>
                        <a:gd name="connsiteX1" fmla="*/ 0 w 615950"/>
                        <a:gd name="connsiteY1" fmla="*/ 571500 h 781050"/>
                        <a:gd name="connsiteX2" fmla="*/ 174625 w 615950"/>
                        <a:gd name="connsiteY2" fmla="*/ 644525 h 781050"/>
                        <a:gd name="connsiteX3" fmla="*/ 228600 w 615950"/>
                        <a:gd name="connsiteY3" fmla="*/ 765175 h 781050"/>
                        <a:gd name="connsiteX4" fmla="*/ 254000 w 615950"/>
                        <a:gd name="connsiteY4" fmla="*/ 781050 h 781050"/>
                        <a:gd name="connsiteX5" fmla="*/ 298450 w 615950"/>
                        <a:gd name="connsiteY5" fmla="*/ 781050 h 781050"/>
                        <a:gd name="connsiteX6" fmla="*/ 339725 w 615950"/>
                        <a:gd name="connsiteY6" fmla="*/ 762000 h 781050"/>
                        <a:gd name="connsiteX7" fmla="*/ 597694 w 615950"/>
                        <a:gd name="connsiteY7" fmla="*/ 606425 h 781050"/>
                        <a:gd name="connsiteX8" fmla="*/ 615950 w 615950"/>
                        <a:gd name="connsiteY8" fmla="*/ 304007 h 781050"/>
                        <a:gd name="connsiteX9" fmla="*/ 457200 w 615950"/>
                        <a:gd name="connsiteY9" fmla="*/ 284162 h 781050"/>
                        <a:gd name="connsiteX10" fmla="*/ 495300 w 615950"/>
                        <a:gd name="connsiteY10" fmla="*/ 165100 h 781050"/>
                        <a:gd name="connsiteX11" fmla="*/ 393700 w 615950"/>
                        <a:gd name="connsiteY11" fmla="*/ 158750 h 781050"/>
                        <a:gd name="connsiteX12" fmla="*/ 361950 w 615950"/>
                        <a:gd name="connsiteY12" fmla="*/ 63500 h 781050"/>
                        <a:gd name="connsiteX13" fmla="*/ 250825 w 615950"/>
                        <a:gd name="connsiteY13" fmla="*/ 0 h 781050"/>
                        <a:gd name="connsiteX14" fmla="*/ 92075 w 615950"/>
                        <a:gd name="connsiteY14" fmla="*/ 222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950" h="781050">
                          <a:moveTo>
                            <a:pt x="92075" y="22225"/>
                          </a:moveTo>
                          <a:lnTo>
                            <a:pt x="0" y="571500"/>
                          </a:lnTo>
                          <a:lnTo>
                            <a:pt x="174625" y="644525"/>
                          </a:lnTo>
                          <a:lnTo>
                            <a:pt x="228600" y="765175"/>
                          </a:lnTo>
                          <a:lnTo>
                            <a:pt x="254000" y="781050"/>
                          </a:lnTo>
                          <a:lnTo>
                            <a:pt x="298450" y="781050"/>
                          </a:lnTo>
                          <a:lnTo>
                            <a:pt x="339725" y="762000"/>
                          </a:lnTo>
                          <a:lnTo>
                            <a:pt x="597694" y="606425"/>
                          </a:lnTo>
                          <a:lnTo>
                            <a:pt x="615950" y="304007"/>
                          </a:lnTo>
                          <a:lnTo>
                            <a:pt x="457200" y="284162"/>
                          </a:lnTo>
                          <a:lnTo>
                            <a:pt x="495300" y="165100"/>
                          </a:lnTo>
                          <a:lnTo>
                            <a:pt x="393700" y="158750"/>
                          </a:lnTo>
                          <a:lnTo>
                            <a:pt x="361950" y="63500"/>
                          </a:lnTo>
                          <a:lnTo>
                            <a:pt x="250825" y="0"/>
                          </a:lnTo>
                          <a:lnTo>
                            <a:pt x="92075" y="22225"/>
                          </a:lnTo>
                          <a:close/>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フリーフォーム 184"/>
                    <p:cNvSpPr/>
                    <p:nvPr/>
                  </p:nvSpPr>
                  <p:spPr>
                    <a:xfrm>
                      <a:off x="2066925" y="2447925"/>
                      <a:ext cx="555625" cy="650875"/>
                    </a:xfrm>
                    <a:custGeom>
                      <a:avLst/>
                      <a:gdLst>
                        <a:gd name="connsiteX0" fmla="*/ 206375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50825 w 555625"/>
                        <a:gd name="connsiteY4" fmla="*/ 650875 h 650875"/>
                        <a:gd name="connsiteX5" fmla="*/ 342900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6375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50825 w 555625"/>
                        <a:gd name="connsiteY4" fmla="*/ 650875 h 650875"/>
                        <a:gd name="connsiteX5" fmla="*/ 342900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43682 w 555625"/>
                        <a:gd name="connsiteY4" fmla="*/ 650875 h 650875"/>
                        <a:gd name="connsiteX5" fmla="*/ 342900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43682 w 555625"/>
                        <a:gd name="connsiteY4" fmla="*/ 650875 h 650875"/>
                        <a:gd name="connsiteX5" fmla="*/ 347663 w 555625"/>
                        <a:gd name="connsiteY5" fmla="*/ 650875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 name="connsiteX0" fmla="*/ 203994 w 555625"/>
                        <a:gd name="connsiteY0" fmla="*/ 12700 h 650875"/>
                        <a:gd name="connsiteX1" fmla="*/ 0 w 555625"/>
                        <a:gd name="connsiteY1" fmla="*/ 498475 h 650875"/>
                        <a:gd name="connsiteX2" fmla="*/ 107950 w 555625"/>
                        <a:gd name="connsiteY2" fmla="*/ 488950 h 650875"/>
                        <a:gd name="connsiteX3" fmla="*/ 215900 w 555625"/>
                        <a:gd name="connsiteY3" fmla="*/ 558800 h 650875"/>
                        <a:gd name="connsiteX4" fmla="*/ 243682 w 555625"/>
                        <a:gd name="connsiteY4" fmla="*/ 650875 h 650875"/>
                        <a:gd name="connsiteX5" fmla="*/ 342901 w 555625"/>
                        <a:gd name="connsiteY5" fmla="*/ 646113 h 650875"/>
                        <a:gd name="connsiteX6" fmla="*/ 555625 w 555625"/>
                        <a:gd name="connsiteY6" fmla="*/ 69850 h 650875"/>
                        <a:gd name="connsiteX7" fmla="*/ 463550 w 555625"/>
                        <a:gd name="connsiteY7" fmla="*/ 0 h 650875"/>
                        <a:gd name="connsiteX8" fmla="*/ 438150 w 555625"/>
                        <a:gd name="connsiteY8" fmla="*/ 31750 h 650875"/>
                        <a:gd name="connsiteX9" fmla="*/ 203994 w 555625"/>
                        <a:gd name="connsiteY9" fmla="*/ 12700 h 65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25" h="650875">
                          <a:moveTo>
                            <a:pt x="203994" y="12700"/>
                          </a:moveTo>
                          <a:lnTo>
                            <a:pt x="0" y="498475"/>
                          </a:lnTo>
                          <a:lnTo>
                            <a:pt x="107950" y="488950"/>
                          </a:lnTo>
                          <a:lnTo>
                            <a:pt x="215900" y="558800"/>
                          </a:lnTo>
                          <a:lnTo>
                            <a:pt x="243682" y="650875"/>
                          </a:lnTo>
                          <a:lnTo>
                            <a:pt x="342901" y="646113"/>
                          </a:lnTo>
                          <a:lnTo>
                            <a:pt x="555625" y="69850"/>
                          </a:lnTo>
                          <a:lnTo>
                            <a:pt x="463550" y="0"/>
                          </a:lnTo>
                          <a:lnTo>
                            <a:pt x="438150" y="31750"/>
                          </a:lnTo>
                          <a:lnTo>
                            <a:pt x="203994" y="12700"/>
                          </a:lnTo>
                          <a:close/>
                        </a:path>
                      </a:pathLst>
                    </a:custGeom>
                    <a:solidFill>
                      <a:srgbClr val="FFCC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5" name="グループ化 163"/>
                  <p:cNvGrpSpPr>
                    <a:grpSpLocks/>
                  </p:cNvGrpSpPr>
                  <p:nvPr/>
                </p:nvGrpSpPr>
                <p:grpSpPr bwMode="auto">
                  <a:xfrm>
                    <a:off x="4521961" y="4816699"/>
                    <a:ext cx="2227203" cy="2185495"/>
                    <a:chOff x="4521961" y="4816699"/>
                    <a:chExt cx="2227203" cy="2185495"/>
                  </a:xfrm>
                </p:grpSpPr>
                <p:sp>
                  <p:nvSpPr>
                    <p:cNvPr id="126" name="フリーフォーム 125"/>
                    <p:cNvSpPr/>
                    <p:nvPr/>
                  </p:nvSpPr>
                  <p:spPr bwMode="auto">
                    <a:xfrm>
                      <a:off x="4521961" y="6016914"/>
                      <a:ext cx="239852" cy="170401"/>
                    </a:xfrm>
                    <a:custGeom>
                      <a:avLst/>
                      <a:gdLst>
                        <a:gd name="connsiteX0" fmla="*/ 22225 w 384175"/>
                        <a:gd name="connsiteY0" fmla="*/ 107950 h 273050"/>
                        <a:gd name="connsiteX1" fmla="*/ 260350 w 384175"/>
                        <a:gd name="connsiteY1" fmla="*/ 0 h 273050"/>
                        <a:gd name="connsiteX2" fmla="*/ 384175 w 384175"/>
                        <a:gd name="connsiteY2" fmla="*/ 88900 h 273050"/>
                        <a:gd name="connsiteX3" fmla="*/ 333375 w 384175"/>
                        <a:gd name="connsiteY3" fmla="*/ 273050 h 273050"/>
                        <a:gd name="connsiteX4" fmla="*/ 0 w 384175"/>
                        <a:gd name="connsiteY4" fmla="*/ 215900 h 273050"/>
                        <a:gd name="connsiteX5" fmla="*/ 22225 w 384175"/>
                        <a:gd name="connsiteY5" fmla="*/ 1079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175" h="273050">
                          <a:moveTo>
                            <a:pt x="22225" y="107950"/>
                          </a:moveTo>
                          <a:lnTo>
                            <a:pt x="260350" y="0"/>
                          </a:lnTo>
                          <a:lnTo>
                            <a:pt x="384175" y="88900"/>
                          </a:lnTo>
                          <a:lnTo>
                            <a:pt x="333375" y="273050"/>
                          </a:lnTo>
                          <a:lnTo>
                            <a:pt x="0" y="215900"/>
                          </a:lnTo>
                          <a:lnTo>
                            <a:pt x="22225" y="107950"/>
                          </a:lnTo>
                          <a:close/>
                        </a:path>
                      </a:pathLst>
                    </a:custGeom>
                    <a:solidFill>
                      <a:srgbClr val="CCE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7" name="グループ化 67"/>
                    <p:cNvGrpSpPr>
                      <a:grpSpLocks/>
                    </p:cNvGrpSpPr>
                    <p:nvPr/>
                  </p:nvGrpSpPr>
                  <p:grpSpPr bwMode="auto">
                    <a:xfrm>
                      <a:off x="5140097" y="4816699"/>
                      <a:ext cx="1200113" cy="1106398"/>
                      <a:chOff x="1216870" y="13108"/>
                      <a:chExt cx="1921991" cy="1777001"/>
                    </a:xfrm>
                  </p:grpSpPr>
                  <p:sp>
                    <p:nvSpPr>
                      <p:cNvPr id="176" name="フリーフォーム 175"/>
                      <p:cNvSpPr/>
                      <p:nvPr/>
                    </p:nvSpPr>
                    <p:spPr>
                      <a:xfrm>
                        <a:off x="1491158" y="1252614"/>
                        <a:ext cx="476991" cy="537451"/>
                      </a:xfrm>
                      <a:custGeom>
                        <a:avLst/>
                        <a:gdLst>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5756 w 476250"/>
                          <a:gd name="connsiteY6" fmla="*/ 450056 h 538163"/>
                          <a:gd name="connsiteX7" fmla="*/ 192881 w 476250"/>
                          <a:gd name="connsiteY7" fmla="*/ 533400 h 538163"/>
                          <a:gd name="connsiteX8" fmla="*/ 173831 w 476250"/>
                          <a:gd name="connsiteY8" fmla="*/ 538163 h 538163"/>
                          <a:gd name="connsiteX9" fmla="*/ 19050 w 476250"/>
                          <a:gd name="connsiteY9" fmla="*/ 395288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5756 w 476250"/>
                          <a:gd name="connsiteY6" fmla="*/ 450056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42900 w 476250"/>
                          <a:gd name="connsiteY6" fmla="*/ 459581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3375 w 476250"/>
                          <a:gd name="connsiteY6" fmla="*/ 450056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0" fmla="*/ 216694 w 476250"/>
                          <a:gd name="connsiteY0" fmla="*/ 0 h 538163"/>
                          <a:gd name="connsiteX1" fmla="*/ 361950 w 476250"/>
                          <a:gd name="connsiteY1" fmla="*/ 145256 h 538163"/>
                          <a:gd name="connsiteX2" fmla="*/ 409575 w 476250"/>
                          <a:gd name="connsiteY2" fmla="*/ 121444 h 538163"/>
                          <a:gd name="connsiteX3" fmla="*/ 433388 w 476250"/>
                          <a:gd name="connsiteY3" fmla="*/ 121444 h 538163"/>
                          <a:gd name="connsiteX4" fmla="*/ 476250 w 476250"/>
                          <a:gd name="connsiteY4" fmla="*/ 219075 h 538163"/>
                          <a:gd name="connsiteX5" fmla="*/ 476250 w 476250"/>
                          <a:gd name="connsiteY5" fmla="*/ 233363 h 538163"/>
                          <a:gd name="connsiteX6" fmla="*/ 333375 w 476250"/>
                          <a:gd name="connsiteY6" fmla="*/ 450056 h 538163"/>
                          <a:gd name="connsiteX7" fmla="*/ 192881 w 476250"/>
                          <a:gd name="connsiteY7" fmla="*/ 533400 h 538163"/>
                          <a:gd name="connsiteX8" fmla="*/ 173831 w 476250"/>
                          <a:gd name="connsiteY8" fmla="*/ 538163 h 538163"/>
                          <a:gd name="connsiteX9" fmla="*/ 23812 w 476250"/>
                          <a:gd name="connsiteY9" fmla="*/ 392907 h 538163"/>
                          <a:gd name="connsiteX10" fmla="*/ 0 w 476250"/>
                          <a:gd name="connsiteY10" fmla="*/ 152400 h 538163"/>
                          <a:gd name="connsiteX11" fmla="*/ 216694 w 476250"/>
                          <a:gd name="connsiteY11" fmla="*/ 0 h 53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538163">
                            <a:moveTo>
                              <a:pt x="216694" y="0"/>
                            </a:moveTo>
                            <a:lnTo>
                              <a:pt x="361950" y="145256"/>
                            </a:lnTo>
                            <a:lnTo>
                              <a:pt x="409575" y="121444"/>
                            </a:lnTo>
                            <a:lnTo>
                              <a:pt x="433388" y="121444"/>
                            </a:lnTo>
                            <a:lnTo>
                              <a:pt x="476250" y="219075"/>
                            </a:lnTo>
                            <a:lnTo>
                              <a:pt x="476250" y="233363"/>
                            </a:lnTo>
                            <a:lnTo>
                              <a:pt x="333375" y="450056"/>
                            </a:lnTo>
                            <a:lnTo>
                              <a:pt x="192881" y="533400"/>
                            </a:lnTo>
                            <a:lnTo>
                              <a:pt x="173831" y="538163"/>
                            </a:lnTo>
                            <a:lnTo>
                              <a:pt x="23812" y="392907"/>
                            </a:lnTo>
                            <a:lnTo>
                              <a:pt x="0" y="152400"/>
                            </a:lnTo>
                            <a:lnTo>
                              <a:pt x="216694" y="0"/>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フリーフォーム 176"/>
                      <p:cNvSpPr/>
                      <p:nvPr/>
                    </p:nvSpPr>
                    <p:spPr>
                      <a:xfrm>
                        <a:off x="1191455" y="366120"/>
                        <a:ext cx="1057399" cy="882528"/>
                      </a:xfrm>
                      <a:custGeom>
                        <a:avLst/>
                        <a:gdLst>
                          <a:gd name="connsiteX0" fmla="*/ 25400 w 1028700"/>
                          <a:gd name="connsiteY0" fmla="*/ 346075 h 882650"/>
                          <a:gd name="connsiteX1" fmla="*/ 250825 w 1028700"/>
                          <a:gd name="connsiteY1" fmla="*/ 349250 h 882650"/>
                          <a:gd name="connsiteX2" fmla="*/ 361950 w 1028700"/>
                          <a:gd name="connsiteY2" fmla="*/ 400050 h 882650"/>
                          <a:gd name="connsiteX3" fmla="*/ 469900 w 1028700"/>
                          <a:gd name="connsiteY3" fmla="*/ 327025 h 882650"/>
                          <a:gd name="connsiteX4" fmla="*/ 568325 w 1028700"/>
                          <a:gd name="connsiteY4" fmla="*/ 273050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12700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25400 w 1028700"/>
                          <a:gd name="connsiteY19" fmla="*/ 346075 h 882650"/>
                          <a:gd name="connsiteX0" fmla="*/ 30162 w 1028700"/>
                          <a:gd name="connsiteY0" fmla="*/ 348456 h 882650"/>
                          <a:gd name="connsiteX1" fmla="*/ 250825 w 1028700"/>
                          <a:gd name="connsiteY1" fmla="*/ 349250 h 882650"/>
                          <a:gd name="connsiteX2" fmla="*/ 361950 w 1028700"/>
                          <a:gd name="connsiteY2" fmla="*/ 400050 h 882650"/>
                          <a:gd name="connsiteX3" fmla="*/ 469900 w 1028700"/>
                          <a:gd name="connsiteY3" fmla="*/ 327025 h 882650"/>
                          <a:gd name="connsiteX4" fmla="*/ 568325 w 1028700"/>
                          <a:gd name="connsiteY4" fmla="*/ 273050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12700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30162 w 1028700"/>
                          <a:gd name="connsiteY19" fmla="*/ 348456 h 882650"/>
                          <a:gd name="connsiteX0" fmla="*/ 30162 w 1028700"/>
                          <a:gd name="connsiteY0" fmla="*/ 348456 h 882650"/>
                          <a:gd name="connsiteX1" fmla="*/ 250825 w 1028700"/>
                          <a:gd name="connsiteY1" fmla="*/ 349250 h 882650"/>
                          <a:gd name="connsiteX2" fmla="*/ 361950 w 1028700"/>
                          <a:gd name="connsiteY2" fmla="*/ 400050 h 882650"/>
                          <a:gd name="connsiteX3" fmla="*/ 469900 w 1028700"/>
                          <a:gd name="connsiteY3" fmla="*/ 327025 h 882650"/>
                          <a:gd name="connsiteX4" fmla="*/ 563562 w 1028700"/>
                          <a:gd name="connsiteY4" fmla="*/ 265906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12700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30162 w 1028700"/>
                          <a:gd name="connsiteY19" fmla="*/ 348456 h 882650"/>
                          <a:gd name="connsiteX0" fmla="*/ 30162 w 1028700"/>
                          <a:gd name="connsiteY0" fmla="*/ 348456 h 882650"/>
                          <a:gd name="connsiteX1" fmla="*/ 250825 w 1028700"/>
                          <a:gd name="connsiteY1" fmla="*/ 349250 h 882650"/>
                          <a:gd name="connsiteX2" fmla="*/ 361950 w 1028700"/>
                          <a:gd name="connsiteY2" fmla="*/ 400050 h 882650"/>
                          <a:gd name="connsiteX3" fmla="*/ 469900 w 1028700"/>
                          <a:gd name="connsiteY3" fmla="*/ 327025 h 882650"/>
                          <a:gd name="connsiteX4" fmla="*/ 563562 w 1028700"/>
                          <a:gd name="connsiteY4" fmla="*/ 265906 h 882650"/>
                          <a:gd name="connsiteX5" fmla="*/ 600075 w 1028700"/>
                          <a:gd name="connsiteY5" fmla="*/ 222250 h 882650"/>
                          <a:gd name="connsiteX6" fmla="*/ 650875 w 1028700"/>
                          <a:gd name="connsiteY6" fmla="*/ 114300 h 882650"/>
                          <a:gd name="connsiteX7" fmla="*/ 650875 w 1028700"/>
                          <a:gd name="connsiteY7" fmla="*/ 69850 h 882650"/>
                          <a:gd name="connsiteX8" fmla="*/ 717550 w 1028700"/>
                          <a:gd name="connsiteY8" fmla="*/ 7938 h 882650"/>
                          <a:gd name="connsiteX9" fmla="*/ 860425 w 1028700"/>
                          <a:gd name="connsiteY9" fmla="*/ 0 h 882650"/>
                          <a:gd name="connsiteX10" fmla="*/ 1028700 w 1028700"/>
                          <a:gd name="connsiteY10" fmla="*/ 114300 h 882650"/>
                          <a:gd name="connsiteX11" fmla="*/ 971550 w 1028700"/>
                          <a:gd name="connsiteY11" fmla="*/ 466725 h 882650"/>
                          <a:gd name="connsiteX12" fmla="*/ 968375 w 1028700"/>
                          <a:gd name="connsiteY12" fmla="*/ 498475 h 882650"/>
                          <a:gd name="connsiteX13" fmla="*/ 981075 w 1028700"/>
                          <a:gd name="connsiteY13" fmla="*/ 635000 h 882650"/>
                          <a:gd name="connsiteX14" fmla="*/ 866775 w 1028700"/>
                          <a:gd name="connsiteY14" fmla="*/ 644525 h 882650"/>
                          <a:gd name="connsiteX15" fmla="*/ 492125 w 1028700"/>
                          <a:gd name="connsiteY15" fmla="*/ 882650 h 882650"/>
                          <a:gd name="connsiteX16" fmla="*/ 92075 w 1028700"/>
                          <a:gd name="connsiteY16" fmla="*/ 460375 h 882650"/>
                          <a:gd name="connsiteX17" fmla="*/ 0 w 1028700"/>
                          <a:gd name="connsiteY17" fmla="*/ 444500 h 882650"/>
                          <a:gd name="connsiteX18" fmla="*/ 0 w 1028700"/>
                          <a:gd name="connsiteY18" fmla="*/ 422275 h 882650"/>
                          <a:gd name="connsiteX19" fmla="*/ 30162 w 1028700"/>
                          <a:gd name="connsiteY19" fmla="*/ 348456 h 882650"/>
                          <a:gd name="connsiteX0" fmla="*/ 30162 w 1031082"/>
                          <a:gd name="connsiteY0" fmla="*/ 348456 h 882650"/>
                          <a:gd name="connsiteX1" fmla="*/ 250825 w 1031082"/>
                          <a:gd name="connsiteY1" fmla="*/ 349250 h 882650"/>
                          <a:gd name="connsiteX2" fmla="*/ 361950 w 1031082"/>
                          <a:gd name="connsiteY2" fmla="*/ 400050 h 882650"/>
                          <a:gd name="connsiteX3" fmla="*/ 469900 w 1031082"/>
                          <a:gd name="connsiteY3" fmla="*/ 327025 h 882650"/>
                          <a:gd name="connsiteX4" fmla="*/ 563562 w 1031082"/>
                          <a:gd name="connsiteY4" fmla="*/ 265906 h 882650"/>
                          <a:gd name="connsiteX5" fmla="*/ 600075 w 1031082"/>
                          <a:gd name="connsiteY5" fmla="*/ 222250 h 882650"/>
                          <a:gd name="connsiteX6" fmla="*/ 650875 w 1031082"/>
                          <a:gd name="connsiteY6" fmla="*/ 114300 h 882650"/>
                          <a:gd name="connsiteX7" fmla="*/ 650875 w 1031082"/>
                          <a:gd name="connsiteY7" fmla="*/ 69850 h 882650"/>
                          <a:gd name="connsiteX8" fmla="*/ 717550 w 1031082"/>
                          <a:gd name="connsiteY8" fmla="*/ 7938 h 882650"/>
                          <a:gd name="connsiteX9" fmla="*/ 860425 w 1031082"/>
                          <a:gd name="connsiteY9" fmla="*/ 0 h 882650"/>
                          <a:gd name="connsiteX10" fmla="*/ 1031082 w 1031082"/>
                          <a:gd name="connsiteY10" fmla="*/ 121444 h 882650"/>
                          <a:gd name="connsiteX11" fmla="*/ 971550 w 1031082"/>
                          <a:gd name="connsiteY11" fmla="*/ 466725 h 882650"/>
                          <a:gd name="connsiteX12" fmla="*/ 968375 w 1031082"/>
                          <a:gd name="connsiteY12" fmla="*/ 498475 h 882650"/>
                          <a:gd name="connsiteX13" fmla="*/ 981075 w 1031082"/>
                          <a:gd name="connsiteY13" fmla="*/ 635000 h 882650"/>
                          <a:gd name="connsiteX14" fmla="*/ 866775 w 1031082"/>
                          <a:gd name="connsiteY14" fmla="*/ 644525 h 882650"/>
                          <a:gd name="connsiteX15" fmla="*/ 492125 w 1031082"/>
                          <a:gd name="connsiteY15" fmla="*/ 882650 h 882650"/>
                          <a:gd name="connsiteX16" fmla="*/ 92075 w 1031082"/>
                          <a:gd name="connsiteY16" fmla="*/ 460375 h 882650"/>
                          <a:gd name="connsiteX17" fmla="*/ 0 w 1031082"/>
                          <a:gd name="connsiteY17" fmla="*/ 444500 h 882650"/>
                          <a:gd name="connsiteX18" fmla="*/ 0 w 1031082"/>
                          <a:gd name="connsiteY18" fmla="*/ 422275 h 882650"/>
                          <a:gd name="connsiteX19" fmla="*/ 30162 w 1031082"/>
                          <a:gd name="connsiteY19" fmla="*/ 348456 h 88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1082" h="882650">
                            <a:moveTo>
                              <a:pt x="30162" y="348456"/>
                            </a:moveTo>
                            <a:lnTo>
                              <a:pt x="250825" y="349250"/>
                            </a:lnTo>
                            <a:lnTo>
                              <a:pt x="361950" y="400050"/>
                            </a:lnTo>
                            <a:lnTo>
                              <a:pt x="469900" y="327025"/>
                            </a:lnTo>
                            <a:lnTo>
                              <a:pt x="563562" y="265906"/>
                            </a:lnTo>
                            <a:lnTo>
                              <a:pt x="600075" y="222250"/>
                            </a:lnTo>
                            <a:lnTo>
                              <a:pt x="650875" y="114300"/>
                            </a:lnTo>
                            <a:lnTo>
                              <a:pt x="650875" y="69850"/>
                            </a:lnTo>
                            <a:lnTo>
                              <a:pt x="717550" y="7938"/>
                            </a:lnTo>
                            <a:lnTo>
                              <a:pt x="860425" y="0"/>
                            </a:lnTo>
                            <a:lnTo>
                              <a:pt x="1031082" y="121444"/>
                            </a:lnTo>
                            <a:lnTo>
                              <a:pt x="971550" y="466725"/>
                            </a:lnTo>
                            <a:lnTo>
                              <a:pt x="968375" y="498475"/>
                            </a:lnTo>
                            <a:lnTo>
                              <a:pt x="981075" y="635000"/>
                            </a:lnTo>
                            <a:lnTo>
                              <a:pt x="866775" y="644525"/>
                            </a:lnTo>
                            <a:lnTo>
                              <a:pt x="492125" y="882650"/>
                            </a:lnTo>
                            <a:lnTo>
                              <a:pt x="92075" y="460375"/>
                            </a:lnTo>
                            <a:lnTo>
                              <a:pt x="0" y="444500"/>
                            </a:lnTo>
                            <a:lnTo>
                              <a:pt x="0" y="422275"/>
                            </a:lnTo>
                            <a:lnTo>
                              <a:pt x="30162" y="348456"/>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フリーフォーム 177"/>
                      <p:cNvSpPr/>
                      <p:nvPr/>
                    </p:nvSpPr>
                    <p:spPr>
                      <a:xfrm>
                        <a:off x="2181316" y="13108"/>
                        <a:ext cx="958203" cy="1001521"/>
                      </a:xfrm>
                      <a:custGeom>
                        <a:avLst/>
                        <a:gdLst>
                          <a:gd name="connsiteX0" fmla="*/ 762000 w 968375"/>
                          <a:gd name="connsiteY0" fmla="*/ 0 h 1000125"/>
                          <a:gd name="connsiteX1" fmla="*/ 777875 w 968375"/>
                          <a:gd name="connsiteY1" fmla="*/ 193675 h 1000125"/>
                          <a:gd name="connsiteX2" fmla="*/ 968375 w 968375"/>
                          <a:gd name="connsiteY2" fmla="*/ 301625 h 1000125"/>
                          <a:gd name="connsiteX3" fmla="*/ 942975 w 968375"/>
                          <a:gd name="connsiteY3" fmla="*/ 304800 h 1000125"/>
                          <a:gd name="connsiteX4" fmla="*/ 889000 w 968375"/>
                          <a:gd name="connsiteY4" fmla="*/ 466725 h 1000125"/>
                          <a:gd name="connsiteX5" fmla="*/ 781050 w 968375"/>
                          <a:gd name="connsiteY5" fmla="*/ 663575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42975 w 968375"/>
                          <a:gd name="connsiteY3" fmla="*/ 304800 h 1000125"/>
                          <a:gd name="connsiteX4" fmla="*/ 889000 w 968375"/>
                          <a:gd name="connsiteY4" fmla="*/ 466725 h 1000125"/>
                          <a:gd name="connsiteX5" fmla="*/ 781050 w 968375"/>
                          <a:gd name="connsiteY5" fmla="*/ 663575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63575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56432 h 1000125"/>
                          <a:gd name="connsiteX6" fmla="*/ 387350 w 968375"/>
                          <a:gd name="connsiteY6" fmla="*/ 704850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56432 h 1000125"/>
                          <a:gd name="connsiteX6" fmla="*/ 380206 w 968375"/>
                          <a:gd name="connsiteY6" fmla="*/ 716756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68375"/>
                          <a:gd name="connsiteY0" fmla="*/ 0 h 1000125"/>
                          <a:gd name="connsiteX1" fmla="*/ 777875 w 968375"/>
                          <a:gd name="connsiteY1" fmla="*/ 193675 h 1000125"/>
                          <a:gd name="connsiteX2" fmla="*/ 968375 w 968375"/>
                          <a:gd name="connsiteY2" fmla="*/ 301625 h 1000125"/>
                          <a:gd name="connsiteX3" fmla="*/ 933450 w 968375"/>
                          <a:gd name="connsiteY3" fmla="*/ 311944 h 1000125"/>
                          <a:gd name="connsiteX4" fmla="*/ 889000 w 968375"/>
                          <a:gd name="connsiteY4" fmla="*/ 466725 h 1000125"/>
                          <a:gd name="connsiteX5" fmla="*/ 781050 w 968375"/>
                          <a:gd name="connsiteY5" fmla="*/ 656432 h 1000125"/>
                          <a:gd name="connsiteX6" fmla="*/ 387350 w 968375"/>
                          <a:gd name="connsiteY6" fmla="*/ 709613 h 1000125"/>
                          <a:gd name="connsiteX7" fmla="*/ 228600 w 968375"/>
                          <a:gd name="connsiteY7" fmla="*/ 850900 h 1000125"/>
                          <a:gd name="connsiteX8" fmla="*/ 196850 w 968375"/>
                          <a:gd name="connsiteY8" fmla="*/ 981075 h 1000125"/>
                          <a:gd name="connsiteX9" fmla="*/ 19050 w 968375"/>
                          <a:gd name="connsiteY9" fmla="*/ 1000125 h 1000125"/>
                          <a:gd name="connsiteX10" fmla="*/ 0 w 968375"/>
                          <a:gd name="connsiteY10" fmla="*/ 854075 h 1000125"/>
                          <a:gd name="connsiteX11" fmla="*/ 66675 w 968375"/>
                          <a:gd name="connsiteY11" fmla="*/ 473075 h 1000125"/>
                          <a:gd name="connsiteX12" fmla="*/ 180975 w 968375"/>
                          <a:gd name="connsiteY12" fmla="*/ 396875 h 1000125"/>
                          <a:gd name="connsiteX13" fmla="*/ 346075 w 968375"/>
                          <a:gd name="connsiteY13" fmla="*/ 409575 h 1000125"/>
                          <a:gd name="connsiteX14" fmla="*/ 479425 w 968375"/>
                          <a:gd name="connsiteY14" fmla="*/ 333375 h 1000125"/>
                          <a:gd name="connsiteX15" fmla="*/ 431800 w 968375"/>
                          <a:gd name="connsiteY15" fmla="*/ 314325 h 1000125"/>
                          <a:gd name="connsiteX16" fmla="*/ 492125 w 968375"/>
                          <a:gd name="connsiteY16" fmla="*/ 171450 h 1000125"/>
                          <a:gd name="connsiteX17" fmla="*/ 574675 w 968375"/>
                          <a:gd name="connsiteY17" fmla="*/ 155575 h 1000125"/>
                          <a:gd name="connsiteX18" fmla="*/ 644525 w 968375"/>
                          <a:gd name="connsiteY18" fmla="*/ 38100 h 1000125"/>
                          <a:gd name="connsiteX19" fmla="*/ 762000 w 968375"/>
                          <a:gd name="connsiteY19" fmla="*/ 0 h 1000125"/>
                          <a:gd name="connsiteX0" fmla="*/ 762000 w 958850"/>
                          <a:gd name="connsiteY0" fmla="*/ 0 h 1000125"/>
                          <a:gd name="connsiteX1" fmla="*/ 777875 w 958850"/>
                          <a:gd name="connsiteY1" fmla="*/ 193675 h 1000125"/>
                          <a:gd name="connsiteX2" fmla="*/ 958850 w 958850"/>
                          <a:gd name="connsiteY2" fmla="*/ 292100 h 1000125"/>
                          <a:gd name="connsiteX3" fmla="*/ 933450 w 958850"/>
                          <a:gd name="connsiteY3" fmla="*/ 311944 h 1000125"/>
                          <a:gd name="connsiteX4" fmla="*/ 889000 w 958850"/>
                          <a:gd name="connsiteY4" fmla="*/ 466725 h 1000125"/>
                          <a:gd name="connsiteX5" fmla="*/ 781050 w 958850"/>
                          <a:gd name="connsiteY5" fmla="*/ 656432 h 1000125"/>
                          <a:gd name="connsiteX6" fmla="*/ 387350 w 958850"/>
                          <a:gd name="connsiteY6" fmla="*/ 709613 h 1000125"/>
                          <a:gd name="connsiteX7" fmla="*/ 228600 w 958850"/>
                          <a:gd name="connsiteY7" fmla="*/ 850900 h 1000125"/>
                          <a:gd name="connsiteX8" fmla="*/ 196850 w 958850"/>
                          <a:gd name="connsiteY8" fmla="*/ 981075 h 1000125"/>
                          <a:gd name="connsiteX9" fmla="*/ 19050 w 958850"/>
                          <a:gd name="connsiteY9" fmla="*/ 1000125 h 1000125"/>
                          <a:gd name="connsiteX10" fmla="*/ 0 w 958850"/>
                          <a:gd name="connsiteY10" fmla="*/ 854075 h 1000125"/>
                          <a:gd name="connsiteX11" fmla="*/ 66675 w 958850"/>
                          <a:gd name="connsiteY11" fmla="*/ 473075 h 1000125"/>
                          <a:gd name="connsiteX12" fmla="*/ 180975 w 958850"/>
                          <a:gd name="connsiteY12" fmla="*/ 396875 h 1000125"/>
                          <a:gd name="connsiteX13" fmla="*/ 346075 w 958850"/>
                          <a:gd name="connsiteY13" fmla="*/ 409575 h 1000125"/>
                          <a:gd name="connsiteX14" fmla="*/ 479425 w 958850"/>
                          <a:gd name="connsiteY14" fmla="*/ 333375 h 1000125"/>
                          <a:gd name="connsiteX15" fmla="*/ 431800 w 958850"/>
                          <a:gd name="connsiteY15" fmla="*/ 314325 h 1000125"/>
                          <a:gd name="connsiteX16" fmla="*/ 492125 w 958850"/>
                          <a:gd name="connsiteY16" fmla="*/ 171450 h 1000125"/>
                          <a:gd name="connsiteX17" fmla="*/ 574675 w 958850"/>
                          <a:gd name="connsiteY17" fmla="*/ 155575 h 1000125"/>
                          <a:gd name="connsiteX18" fmla="*/ 644525 w 958850"/>
                          <a:gd name="connsiteY18" fmla="*/ 38100 h 1000125"/>
                          <a:gd name="connsiteX19" fmla="*/ 762000 w 958850"/>
                          <a:gd name="connsiteY19" fmla="*/ 0 h 1000125"/>
                          <a:gd name="connsiteX0" fmla="*/ 762000 w 958850"/>
                          <a:gd name="connsiteY0" fmla="*/ 0 h 1000125"/>
                          <a:gd name="connsiteX1" fmla="*/ 777875 w 958850"/>
                          <a:gd name="connsiteY1" fmla="*/ 193675 h 1000125"/>
                          <a:gd name="connsiteX2" fmla="*/ 859631 w 958850"/>
                          <a:gd name="connsiteY2" fmla="*/ 243681 h 1000125"/>
                          <a:gd name="connsiteX3" fmla="*/ 958850 w 958850"/>
                          <a:gd name="connsiteY3" fmla="*/ 292100 h 1000125"/>
                          <a:gd name="connsiteX4" fmla="*/ 933450 w 958850"/>
                          <a:gd name="connsiteY4" fmla="*/ 311944 h 1000125"/>
                          <a:gd name="connsiteX5" fmla="*/ 889000 w 958850"/>
                          <a:gd name="connsiteY5" fmla="*/ 466725 h 1000125"/>
                          <a:gd name="connsiteX6" fmla="*/ 781050 w 958850"/>
                          <a:gd name="connsiteY6" fmla="*/ 656432 h 1000125"/>
                          <a:gd name="connsiteX7" fmla="*/ 387350 w 958850"/>
                          <a:gd name="connsiteY7" fmla="*/ 709613 h 1000125"/>
                          <a:gd name="connsiteX8" fmla="*/ 228600 w 958850"/>
                          <a:gd name="connsiteY8" fmla="*/ 850900 h 1000125"/>
                          <a:gd name="connsiteX9" fmla="*/ 196850 w 958850"/>
                          <a:gd name="connsiteY9" fmla="*/ 981075 h 1000125"/>
                          <a:gd name="connsiteX10" fmla="*/ 19050 w 958850"/>
                          <a:gd name="connsiteY10" fmla="*/ 1000125 h 1000125"/>
                          <a:gd name="connsiteX11" fmla="*/ 0 w 958850"/>
                          <a:gd name="connsiteY11" fmla="*/ 854075 h 1000125"/>
                          <a:gd name="connsiteX12" fmla="*/ 66675 w 958850"/>
                          <a:gd name="connsiteY12" fmla="*/ 473075 h 1000125"/>
                          <a:gd name="connsiteX13" fmla="*/ 180975 w 958850"/>
                          <a:gd name="connsiteY13" fmla="*/ 396875 h 1000125"/>
                          <a:gd name="connsiteX14" fmla="*/ 346075 w 958850"/>
                          <a:gd name="connsiteY14" fmla="*/ 409575 h 1000125"/>
                          <a:gd name="connsiteX15" fmla="*/ 479425 w 958850"/>
                          <a:gd name="connsiteY15" fmla="*/ 333375 h 1000125"/>
                          <a:gd name="connsiteX16" fmla="*/ 431800 w 958850"/>
                          <a:gd name="connsiteY16" fmla="*/ 314325 h 1000125"/>
                          <a:gd name="connsiteX17" fmla="*/ 492125 w 958850"/>
                          <a:gd name="connsiteY17" fmla="*/ 171450 h 1000125"/>
                          <a:gd name="connsiteX18" fmla="*/ 574675 w 958850"/>
                          <a:gd name="connsiteY18" fmla="*/ 155575 h 1000125"/>
                          <a:gd name="connsiteX19" fmla="*/ 644525 w 958850"/>
                          <a:gd name="connsiteY19" fmla="*/ 38100 h 1000125"/>
                          <a:gd name="connsiteX20" fmla="*/ 762000 w 958850"/>
                          <a:gd name="connsiteY20" fmla="*/ 0 h 1000125"/>
                          <a:gd name="connsiteX0" fmla="*/ 762000 w 958850"/>
                          <a:gd name="connsiteY0" fmla="*/ 0 h 1000125"/>
                          <a:gd name="connsiteX1" fmla="*/ 777875 w 958850"/>
                          <a:gd name="connsiteY1" fmla="*/ 193675 h 1000125"/>
                          <a:gd name="connsiteX2" fmla="*/ 847725 w 958850"/>
                          <a:gd name="connsiteY2" fmla="*/ 234156 h 1000125"/>
                          <a:gd name="connsiteX3" fmla="*/ 958850 w 958850"/>
                          <a:gd name="connsiteY3" fmla="*/ 292100 h 1000125"/>
                          <a:gd name="connsiteX4" fmla="*/ 933450 w 958850"/>
                          <a:gd name="connsiteY4" fmla="*/ 311944 h 1000125"/>
                          <a:gd name="connsiteX5" fmla="*/ 889000 w 958850"/>
                          <a:gd name="connsiteY5" fmla="*/ 466725 h 1000125"/>
                          <a:gd name="connsiteX6" fmla="*/ 781050 w 958850"/>
                          <a:gd name="connsiteY6" fmla="*/ 656432 h 1000125"/>
                          <a:gd name="connsiteX7" fmla="*/ 387350 w 958850"/>
                          <a:gd name="connsiteY7" fmla="*/ 709613 h 1000125"/>
                          <a:gd name="connsiteX8" fmla="*/ 228600 w 958850"/>
                          <a:gd name="connsiteY8" fmla="*/ 850900 h 1000125"/>
                          <a:gd name="connsiteX9" fmla="*/ 196850 w 958850"/>
                          <a:gd name="connsiteY9" fmla="*/ 981075 h 1000125"/>
                          <a:gd name="connsiteX10" fmla="*/ 19050 w 958850"/>
                          <a:gd name="connsiteY10" fmla="*/ 1000125 h 1000125"/>
                          <a:gd name="connsiteX11" fmla="*/ 0 w 958850"/>
                          <a:gd name="connsiteY11" fmla="*/ 854075 h 1000125"/>
                          <a:gd name="connsiteX12" fmla="*/ 66675 w 958850"/>
                          <a:gd name="connsiteY12" fmla="*/ 473075 h 1000125"/>
                          <a:gd name="connsiteX13" fmla="*/ 180975 w 958850"/>
                          <a:gd name="connsiteY13" fmla="*/ 396875 h 1000125"/>
                          <a:gd name="connsiteX14" fmla="*/ 346075 w 958850"/>
                          <a:gd name="connsiteY14" fmla="*/ 409575 h 1000125"/>
                          <a:gd name="connsiteX15" fmla="*/ 479425 w 958850"/>
                          <a:gd name="connsiteY15" fmla="*/ 333375 h 1000125"/>
                          <a:gd name="connsiteX16" fmla="*/ 431800 w 958850"/>
                          <a:gd name="connsiteY16" fmla="*/ 314325 h 1000125"/>
                          <a:gd name="connsiteX17" fmla="*/ 492125 w 958850"/>
                          <a:gd name="connsiteY17" fmla="*/ 171450 h 1000125"/>
                          <a:gd name="connsiteX18" fmla="*/ 574675 w 958850"/>
                          <a:gd name="connsiteY18" fmla="*/ 155575 h 1000125"/>
                          <a:gd name="connsiteX19" fmla="*/ 644525 w 958850"/>
                          <a:gd name="connsiteY19" fmla="*/ 38100 h 1000125"/>
                          <a:gd name="connsiteX20" fmla="*/ 762000 w 958850"/>
                          <a:gd name="connsiteY20"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8850" h="1000125">
                            <a:moveTo>
                              <a:pt x="762000" y="0"/>
                            </a:moveTo>
                            <a:lnTo>
                              <a:pt x="777875" y="193675"/>
                            </a:lnTo>
                            <a:lnTo>
                              <a:pt x="847725" y="234156"/>
                            </a:lnTo>
                            <a:lnTo>
                              <a:pt x="958850" y="292100"/>
                            </a:lnTo>
                            <a:lnTo>
                              <a:pt x="933450" y="311944"/>
                            </a:lnTo>
                            <a:lnTo>
                              <a:pt x="889000" y="466725"/>
                            </a:lnTo>
                            <a:lnTo>
                              <a:pt x="781050" y="656432"/>
                            </a:lnTo>
                            <a:lnTo>
                              <a:pt x="387350" y="709613"/>
                            </a:lnTo>
                            <a:lnTo>
                              <a:pt x="228600" y="850900"/>
                            </a:lnTo>
                            <a:lnTo>
                              <a:pt x="196850" y="981075"/>
                            </a:lnTo>
                            <a:lnTo>
                              <a:pt x="19050" y="1000125"/>
                            </a:lnTo>
                            <a:lnTo>
                              <a:pt x="0" y="854075"/>
                            </a:lnTo>
                            <a:lnTo>
                              <a:pt x="66675" y="473075"/>
                            </a:lnTo>
                            <a:lnTo>
                              <a:pt x="180975" y="396875"/>
                            </a:lnTo>
                            <a:lnTo>
                              <a:pt x="346075" y="409575"/>
                            </a:lnTo>
                            <a:lnTo>
                              <a:pt x="479425" y="333375"/>
                            </a:lnTo>
                            <a:lnTo>
                              <a:pt x="431800" y="314325"/>
                            </a:lnTo>
                            <a:lnTo>
                              <a:pt x="492125" y="171450"/>
                            </a:lnTo>
                            <a:lnTo>
                              <a:pt x="574675" y="155575"/>
                            </a:lnTo>
                            <a:lnTo>
                              <a:pt x="644525" y="38100"/>
                            </a:lnTo>
                            <a:lnTo>
                              <a:pt x="762000" y="0"/>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フリーフォーム 178"/>
                      <p:cNvSpPr/>
                      <p:nvPr/>
                    </p:nvSpPr>
                    <p:spPr>
                      <a:xfrm>
                        <a:off x="2383932" y="725080"/>
                        <a:ext cx="439000" cy="850798"/>
                      </a:xfrm>
                      <a:custGeom>
                        <a:avLst/>
                        <a:gdLst>
                          <a:gd name="connsiteX0" fmla="*/ 419100 w 419100"/>
                          <a:gd name="connsiteY0" fmla="*/ 447675 h 869950"/>
                          <a:gd name="connsiteX1" fmla="*/ 381000 w 419100"/>
                          <a:gd name="connsiteY1" fmla="*/ 492125 h 869950"/>
                          <a:gd name="connsiteX2" fmla="*/ 317500 w 419100"/>
                          <a:gd name="connsiteY2" fmla="*/ 784225 h 869950"/>
                          <a:gd name="connsiteX3" fmla="*/ 142875 w 419100"/>
                          <a:gd name="connsiteY3" fmla="*/ 866775 h 869950"/>
                          <a:gd name="connsiteX4" fmla="*/ 95250 w 419100"/>
                          <a:gd name="connsiteY4" fmla="*/ 869950 h 869950"/>
                          <a:gd name="connsiteX5" fmla="*/ 73025 w 419100"/>
                          <a:gd name="connsiteY5" fmla="*/ 850900 h 869950"/>
                          <a:gd name="connsiteX6" fmla="*/ 98425 w 419100"/>
                          <a:gd name="connsiteY6" fmla="*/ 825500 h 869950"/>
                          <a:gd name="connsiteX7" fmla="*/ 63500 w 419100"/>
                          <a:gd name="connsiteY7" fmla="*/ 641350 h 869950"/>
                          <a:gd name="connsiteX8" fmla="*/ 92075 w 419100"/>
                          <a:gd name="connsiteY8" fmla="*/ 358775 h 869950"/>
                          <a:gd name="connsiteX9" fmla="*/ 0 w 419100"/>
                          <a:gd name="connsiteY9" fmla="*/ 285750 h 869950"/>
                          <a:gd name="connsiteX10" fmla="*/ 25400 w 419100"/>
                          <a:gd name="connsiteY10" fmla="*/ 142875 h 869950"/>
                          <a:gd name="connsiteX11" fmla="*/ 187325 w 419100"/>
                          <a:gd name="connsiteY11" fmla="*/ 0 h 869950"/>
                          <a:gd name="connsiteX12" fmla="*/ 419100 w 419100"/>
                          <a:gd name="connsiteY12" fmla="*/ 447675 h 869950"/>
                          <a:gd name="connsiteX0" fmla="*/ 416719 w 416719"/>
                          <a:gd name="connsiteY0" fmla="*/ 447675 h 869950"/>
                          <a:gd name="connsiteX1" fmla="*/ 378619 w 416719"/>
                          <a:gd name="connsiteY1" fmla="*/ 492125 h 869950"/>
                          <a:gd name="connsiteX2" fmla="*/ 315119 w 416719"/>
                          <a:gd name="connsiteY2" fmla="*/ 784225 h 869950"/>
                          <a:gd name="connsiteX3" fmla="*/ 140494 w 416719"/>
                          <a:gd name="connsiteY3" fmla="*/ 866775 h 869950"/>
                          <a:gd name="connsiteX4" fmla="*/ 92869 w 416719"/>
                          <a:gd name="connsiteY4" fmla="*/ 869950 h 869950"/>
                          <a:gd name="connsiteX5" fmla="*/ 70644 w 416719"/>
                          <a:gd name="connsiteY5" fmla="*/ 850900 h 869950"/>
                          <a:gd name="connsiteX6" fmla="*/ 96044 w 416719"/>
                          <a:gd name="connsiteY6" fmla="*/ 825500 h 869950"/>
                          <a:gd name="connsiteX7" fmla="*/ 61119 w 416719"/>
                          <a:gd name="connsiteY7" fmla="*/ 641350 h 869950"/>
                          <a:gd name="connsiteX8" fmla="*/ 89694 w 416719"/>
                          <a:gd name="connsiteY8" fmla="*/ 358775 h 869950"/>
                          <a:gd name="connsiteX9" fmla="*/ 0 w 416719"/>
                          <a:gd name="connsiteY9" fmla="*/ 276225 h 869950"/>
                          <a:gd name="connsiteX10" fmla="*/ 23019 w 416719"/>
                          <a:gd name="connsiteY10" fmla="*/ 142875 h 869950"/>
                          <a:gd name="connsiteX11" fmla="*/ 184944 w 416719"/>
                          <a:gd name="connsiteY11" fmla="*/ 0 h 869950"/>
                          <a:gd name="connsiteX12" fmla="*/ 416719 w 416719"/>
                          <a:gd name="connsiteY12" fmla="*/ 447675 h 869950"/>
                          <a:gd name="connsiteX0" fmla="*/ 416719 w 416719"/>
                          <a:gd name="connsiteY0" fmla="*/ 433388 h 855663"/>
                          <a:gd name="connsiteX1" fmla="*/ 378619 w 416719"/>
                          <a:gd name="connsiteY1" fmla="*/ 477838 h 855663"/>
                          <a:gd name="connsiteX2" fmla="*/ 315119 w 416719"/>
                          <a:gd name="connsiteY2" fmla="*/ 769938 h 855663"/>
                          <a:gd name="connsiteX3" fmla="*/ 140494 w 416719"/>
                          <a:gd name="connsiteY3" fmla="*/ 852488 h 855663"/>
                          <a:gd name="connsiteX4" fmla="*/ 92869 w 416719"/>
                          <a:gd name="connsiteY4" fmla="*/ 855663 h 855663"/>
                          <a:gd name="connsiteX5" fmla="*/ 70644 w 416719"/>
                          <a:gd name="connsiteY5" fmla="*/ 836613 h 855663"/>
                          <a:gd name="connsiteX6" fmla="*/ 96044 w 416719"/>
                          <a:gd name="connsiteY6" fmla="*/ 811213 h 855663"/>
                          <a:gd name="connsiteX7" fmla="*/ 61119 w 416719"/>
                          <a:gd name="connsiteY7" fmla="*/ 627063 h 855663"/>
                          <a:gd name="connsiteX8" fmla="*/ 89694 w 416719"/>
                          <a:gd name="connsiteY8" fmla="*/ 344488 h 855663"/>
                          <a:gd name="connsiteX9" fmla="*/ 0 w 416719"/>
                          <a:gd name="connsiteY9" fmla="*/ 261938 h 855663"/>
                          <a:gd name="connsiteX10" fmla="*/ 23019 w 416719"/>
                          <a:gd name="connsiteY10" fmla="*/ 128588 h 855663"/>
                          <a:gd name="connsiteX11" fmla="*/ 170657 w 416719"/>
                          <a:gd name="connsiteY11" fmla="*/ 0 h 855663"/>
                          <a:gd name="connsiteX12" fmla="*/ 416719 w 416719"/>
                          <a:gd name="connsiteY12" fmla="*/ 433388 h 855663"/>
                          <a:gd name="connsiteX0" fmla="*/ 423862 w 423862"/>
                          <a:gd name="connsiteY0" fmla="*/ 438150 h 855663"/>
                          <a:gd name="connsiteX1" fmla="*/ 378619 w 423862"/>
                          <a:gd name="connsiteY1" fmla="*/ 477838 h 855663"/>
                          <a:gd name="connsiteX2" fmla="*/ 315119 w 423862"/>
                          <a:gd name="connsiteY2" fmla="*/ 769938 h 855663"/>
                          <a:gd name="connsiteX3" fmla="*/ 140494 w 423862"/>
                          <a:gd name="connsiteY3" fmla="*/ 852488 h 855663"/>
                          <a:gd name="connsiteX4" fmla="*/ 92869 w 423862"/>
                          <a:gd name="connsiteY4" fmla="*/ 855663 h 855663"/>
                          <a:gd name="connsiteX5" fmla="*/ 70644 w 423862"/>
                          <a:gd name="connsiteY5" fmla="*/ 836613 h 855663"/>
                          <a:gd name="connsiteX6" fmla="*/ 96044 w 423862"/>
                          <a:gd name="connsiteY6" fmla="*/ 811213 h 855663"/>
                          <a:gd name="connsiteX7" fmla="*/ 61119 w 423862"/>
                          <a:gd name="connsiteY7" fmla="*/ 627063 h 855663"/>
                          <a:gd name="connsiteX8" fmla="*/ 89694 w 423862"/>
                          <a:gd name="connsiteY8" fmla="*/ 344488 h 855663"/>
                          <a:gd name="connsiteX9" fmla="*/ 0 w 423862"/>
                          <a:gd name="connsiteY9" fmla="*/ 261938 h 855663"/>
                          <a:gd name="connsiteX10" fmla="*/ 23019 w 423862"/>
                          <a:gd name="connsiteY10" fmla="*/ 128588 h 855663"/>
                          <a:gd name="connsiteX11" fmla="*/ 170657 w 423862"/>
                          <a:gd name="connsiteY11" fmla="*/ 0 h 855663"/>
                          <a:gd name="connsiteX12" fmla="*/ 423862 w 423862"/>
                          <a:gd name="connsiteY12" fmla="*/ 438150 h 855663"/>
                          <a:gd name="connsiteX0" fmla="*/ 431006 w 431006"/>
                          <a:gd name="connsiteY0" fmla="*/ 438150 h 855663"/>
                          <a:gd name="connsiteX1" fmla="*/ 385763 w 431006"/>
                          <a:gd name="connsiteY1" fmla="*/ 477838 h 855663"/>
                          <a:gd name="connsiteX2" fmla="*/ 322263 w 431006"/>
                          <a:gd name="connsiteY2" fmla="*/ 769938 h 855663"/>
                          <a:gd name="connsiteX3" fmla="*/ 147638 w 431006"/>
                          <a:gd name="connsiteY3" fmla="*/ 852488 h 855663"/>
                          <a:gd name="connsiteX4" fmla="*/ 100013 w 431006"/>
                          <a:gd name="connsiteY4" fmla="*/ 855663 h 855663"/>
                          <a:gd name="connsiteX5" fmla="*/ 77788 w 431006"/>
                          <a:gd name="connsiteY5" fmla="*/ 836613 h 855663"/>
                          <a:gd name="connsiteX6" fmla="*/ 103188 w 431006"/>
                          <a:gd name="connsiteY6" fmla="*/ 811213 h 855663"/>
                          <a:gd name="connsiteX7" fmla="*/ 68263 w 431006"/>
                          <a:gd name="connsiteY7" fmla="*/ 627063 h 855663"/>
                          <a:gd name="connsiteX8" fmla="*/ 96838 w 431006"/>
                          <a:gd name="connsiteY8" fmla="*/ 344488 h 855663"/>
                          <a:gd name="connsiteX9" fmla="*/ 0 w 431006"/>
                          <a:gd name="connsiteY9" fmla="*/ 261938 h 855663"/>
                          <a:gd name="connsiteX10" fmla="*/ 30163 w 431006"/>
                          <a:gd name="connsiteY10" fmla="*/ 128588 h 855663"/>
                          <a:gd name="connsiteX11" fmla="*/ 177801 w 431006"/>
                          <a:gd name="connsiteY11" fmla="*/ 0 h 855663"/>
                          <a:gd name="connsiteX12" fmla="*/ 431006 w 431006"/>
                          <a:gd name="connsiteY12" fmla="*/ 438150 h 855663"/>
                          <a:gd name="connsiteX0" fmla="*/ 433387 w 433387"/>
                          <a:gd name="connsiteY0" fmla="*/ 440532 h 855663"/>
                          <a:gd name="connsiteX1" fmla="*/ 385763 w 433387"/>
                          <a:gd name="connsiteY1" fmla="*/ 477838 h 855663"/>
                          <a:gd name="connsiteX2" fmla="*/ 322263 w 433387"/>
                          <a:gd name="connsiteY2" fmla="*/ 769938 h 855663"/>
                          <a:gd name="connsiteX3" fmla="*/ 147638 w 433387"/>
                          <a:gd name="connsiteY3" fmla="*/ 852488 h 855663"/>
                          <a:gd name="connsiteX4" fmla="*/ 100013 w 433387"/>
                          <a:gd name="connsiteY4" fmla="*/ 855663 h 855663"/>
                          <a:gd name="connsiteX5" fmla="*/ 77788 w 433387"/>
                          <a:gd name="connsiteY5" fmla="*/ 836613 h 855663"/>
                          <a:gd name="connsiteX6" fmla="*/ 103188 w 433387"/>
                          <a:gd name="connsiteY6" fmla="*/ 811213 h 855663"/>
                          <a:gd name="connsiteX7" fmla="*/ 68263 w 433387"/>
                          <a:gd name="connsiteY7" fmla="*/ 627063 h 855663"/>
                          <a:gd name="connsiteX8" fmla="*/ 96838 w 433387"/>
                          <a:gd name="connsiteY8" fmla="*/ 344488 h 855663"/>
                          <a:gd name="connsiteX9" fmla="*/ 0 w 433387"/>
                          <a:gd name="connsiteY9" fmla="*/ 261938 h 855663"/>
                          <a:gd name="connsiteX10" fmla="*/ 30163 w 433387"/>
                          <a:gd name="connsiteY10" fmla="*/ 128588 h 855663"/>
                          <a:gd name="connsiteX11" fmla="*/ 177801 w 433387"/>
                          <a:gd name="connsiteY11" fmla="*/ 0 h 855663"/>
                          <a:gd name="connsiteX12" fmla="*/ 433387 w 433387"/>
                          <a:gd name="connsiteY12" fmla="*/ 440532 h 855663"/>
                          <a:gd name="connsiteX0" fmla="*/ 433387 w 433387"/>
                          <a:gd name="connsiteY0" fmla="*/ 440532 h 855663"/>
                          <a:gd name="connsiteX1" fmla="*/ 388144 w 433387"/>
                          <a:gd name="connsiteY1" fmla="*/ 468313 h 855663"/>
                          <a:gd name="connsiteX2" fmla="*/ 322263 w 433387"/>
                          <a:gd name="connsiteY2" fmla="*/ 769938 h 855663"/>
                          <a:gd name="connsiteX3" fmla="*/ 147638 w 433387"/>
                          <a:gd name="connsiteY3" fmla="*/ 852488 h 855663"/>
                          <a:gd name="connsiteX4" fmla="*/ 100013 w 433387"/>
                          <a:gd name="connsiteY4" fmla="*/ 855663 h 855663"/>
                          <a:gd name="connsiteX5" fmla="*/ 77788 w 433387"/>
                          <a:gd name="connsiteY5" fmla="*/ 836613 h 855663"/>
                          <a:gd name="connsiteX6" fmla="*/ 103188 w 433387"/>
                          <a:gd name="connsiteY6" fmla="*/ 811213 h 855663"/>
                          <a:gd name="connsiteX7" fmla="*/ 68263 w 433387"/>
                          <a:gd name="connsiteY7" fmla="*/ 627063 h 855663"/>
                          <a:gd name="connsiteX8" fmla="*/ 96838 w 433387"/>
                          <a:gd name="connsiteY8" fmla="*/ 344488 h 855663"/>
                          <a:gd name="connsiteX9" fmla="*/ 0 w 433387"/>
                          <a:gd name="connsiteY9" fmla="*/ 261938 h 855663"/>
                          <a:gd name="connsiteX10" fmla="*/ 30163 w 433387"/>
                          <a:gd name="connsiteY10" fmla="*/ 128588 h 855663"/>
                          <a:gd name="connsiteX11" fmla="*/ 177801 w 433387"/>
                          <a:gd name="connsiteY11" fmla="*/ 0 h 855663"/>
                          <a:gd name="connsiteX12" fmla="*/ 433387 w 433387"/>
                          <a:gd name="connsiteY12" fmla="*/ 440532 h 855663"/>
                          <a:gd name="connsiteX0" fmla="*/ 431006 w 431006"/>
                          <a:gd name="connsiteY0" fmla="*/ 442914 h 855663"/>
                          <a:gd name="connsiteX1" fmla="*/ 388144 w 431006"/>
                          <a:gd name="connsiteY1" fmla="*/ 468313 h 855663"/>
                          <a:gd name="connsiteX2" fmla="*/ 322263 w 431006"/>
                          <a:gd name="connsiteY2" fmla="*/ 769938 h 855663"/>
                          <a:gd name="connsiteX3" fmla="*/ 147638 w 431006"/>
                          <a:gd name="connsiteY3" fmla="*/ 852488 h 855663"/>
                          <a:gd name="connsiteX4" fmla="*/ 100013 w 431006"/>
                          <a:gd name="connsiteY4" fmla="*/ 855663 h 855663"/>
                          <a:gd name="connsiteX5" fmla="*/ 77788 w 431006"/>
                          <a:gd name="connsiteY5" fmla="*/ 836613 h 855663"/>
                          <a:gd name="connsiteX6" fmla="*/ 103188 w 431006"/>
                          <a:gd name="connsiteY6" fmla="*/ 811213 h 855663"/>
                          <a:gd name="connsiteX7" fmla="*/ 68263 w 431006"/>
                          <a:gd name="connsiteY7" fmla="*/ 627063 h 855663"/>
                          <a:gd name="connsiteX8" fmla="*/ 96838 w 431006"/>
                          <a:gd name="connsiteY8" fmla="*/ 344488 h 855663"/>
                          <a:gd name="connsiteX9" fmla="*/ 0 w 431006"/>
                          <a:gd name="connsiteY9" fmla="*/ 261938 h 855663"/>
                          <a:gd name="connsiteX10" fmla="*/ 30163 w 431006"/>
                          <a:gd name="connsiteY10" fmla="*/ 128588 h 855663"/>
                          <a:gd name="connsiteX11" fmla="*/ 177801 w 431006"/>
                          <a:gd name="connsiteY11" fmla="*/ 0 h 855663"/>
                          <a:gd name="connsiteX12" fmla="*/ 431006 w 431006"/>
                          <a:gd name="connsiteY12" fmla="*/ 442914 h 855663"/>
                          <a:gd name="connsiteX0" fmla="*/ 435769 w 435769"/>
                          <a:gd name="connsiteY0" fmla="*/ 440533 h 855663"/>
                          <a:gd name="connsiteX1" fmla="*/ 388144 w 435769"/>
                          <a:gd name="connsiteY1" fmla="*/ 468313 h 855663"/>
                          <a:gd name="connsiteX2" fmla="*/ 322263 w 435769"/>
                          <a:gd name="connsiteY2" fmla="*/ 769938 h 855663"/>
                          <a:gd name="connsiteX3" fmla="*/ 147638 w 435769"/>
                          <a:gd name="connsiteY3" fmla="*/ 852488 h 855663"/>
                          <a:gd name="connsiteX4" fmla="*/ 100013 w 435769"/>
                          <a:gd name="connsiteY4" fmla="*/ 855663 h 855663"/>
                          <a:gd name="connsiteX5" fmla="*/ 77788 w 435769"/>
                          <a:gd name="connsiteY5" fmla="*/ 836613 h 855663"/>
                          <a:gd name="connsiteX6" fmla="*/ 103188 w 435769"/>
                          <a:gd name="connsiteY6" fmla="*/ 811213 h 855663"/>
                          <a:gd name="connsiteX7" fmla="*/ 68263 w 435769"/>
                          <a:gd name="connsiteY7" fmla="*/ 627063 h 855663"/>
                          <a:gd name="connsiteX8" fmla="*/ 96838 w 435769"/>
                          <a:gd name="connsiteY8" fmla="*/ 344488 h 855663"/>
                          <a:gd name="connsiteX9" fmla="*/ 0 w 435769"/>
                          <a:gd name="connsiteY9" fmla="*/ 261938 h 855663"/>
                          <a:gd name="connsiteX10" fmla="*/ 30163 w 435769"/>
                          <a:gd name="connsiteY10" fmla="*/ 128588 h 855663"/>
                          <a:gd name="connsiteX11" fmla="*/ 177801 w 435769"/>
                          <a:gd name="connsiteY11" fmla="*/ 0 h 855663"/>
                          <a:gd name="connsiteX12" fmla="*/ 435769 w 435769"/>
                          <a:gd name="connsiteY12" fmla="*/ 440533 h 855663"/>
                          <a:gd name="connsiteX0" fmla="*/ 435769 w 435769"/>
                          <a:gd name="connsiteY0" fmla="*/ 440533 h 855663"/>
                          <a:gd name="connsiteX1" fmla="*/ 388144 w 435769"/>
                          <a:gd name="connsiteY1" fmla="*/ 468313 h 855663"/>
                          <a:gd name="connsiteX2" fmla="*/ 322263 w 435769"/>
                          <a:gd name="connsiteY2" fmla="*/ 769938 h 855663"/>
                          <a:gd name="connsiteX3" fmla="*/ 147638 w 435769"/>
                          <a:gd name="connsiteY3" fmla="*/ 852488 h 855663"/>
                          <a:gd name="connsiteX4" fmla="*/ 100013 w 435769"/>
                          <a:gd name="connsiteY4" fmla="*/ 855663 h 855663"/>
                          <a:gd name="connsiteX5" fmla="*/ 84932 w 435769"/>
                          <a:gd name="connsiteY5" fmla="*/ 829469 h 855663"/>
                          <a:gd name="connsiteX6" fmla="*/ 103188 w 435769"/>
                          <a:gd name="connsiteY6" fmla="*/ 811213 h 855663"/>
                          <a:gd name="connsiteX7" fmla="*/ 68263 w 435769"/>
                          <a:gd name="connsiteY7" fmla="*/ 627063 h 855663"/>
                          <a:gd name="connsiteX8" fmla="*/ 96838 w 435769"/>
                          <a:gd name="connsiteY8" fmla="*/ 344488 h 855663"/>
                          <a:gd name="connsiteX9" fmla="*/ 0 w 435769"/>
                          <a:gd name="connsiteY9" fmla="*/ 261938 h 855663"/>
                          <a:gd name="connsiteX10" fmla="*/ 30163 w 435769"/>
                          <a:gd name="connsiteY10" fmla="*/ 128588 h 855663"/>
                          <a:gd name="connsiteX11" fmla="*/ 177801 w 435769"/>
                          <a:gd name="connsiteY11" fmla="*/ 0 h 855663"/>
                          <a:gd name="connsiteX12" fmla="*/ 435769 w 435769"/>
                          <a:gd name="connsiteY12" fmla="*/ 440533 h 855663"/>
                          <a:gd name="connsiteX0" fmla="*/ 435769 w 435769"/>
                          <a:gd name="connsiteY0" fmla="*/ 440533 h 852488"/>
                          <a:gd name="connsiteX1" fmla="*/ 388144 w 435769"/>
                          <a:gd name="connsiteY1" fmla="*/ 468313 h 852488"/>
                          <a:gd name="connsiteX2" fmla="*/ 322263 w 435769"/>
                          <a:gd name="connsiteY2" fmla="*/ 769938 h 852488"/>
                          <a:gd name="connsiteX3" fmla="*/ 147638 w 435769"/>
                          <a:gd name="connsiteY3" fmla="*/ 852488 h 852488"/>
                          <a:gd name="connsiteX4" fmla="*/ 114300 w 435769"/>
                          <a:gd name="connsiteY4" fmla="*/ 850901 h 852488"/>
                          <a:gd name="connsiteX5" fmla="*/ 84932 w 435769"/>
                          <a:gd name="connsiteY5" fmla="*/ 829469 h 852488"/>
                          <a:gd name="connsiteX6" fmla="*/ 103188 w 435769"/>
                          <a:gd name="connsiteY6" fmla="*/ 811213 h 852488"/>
                          <a:gd name="connsiteX7" fmla="*/ 68263 w 435769"/>
                          <a:gd name="connsiteY7" fmla="*/ 627063 h 852488"/>
                          <a:gd name="connsiteX8" fmla="*/ 96838 w 435769"/>
                          <a:gd name="connsiteY8" fmla="*/ 344488 h 852488"/>
                          <a:gd name="connsiteX9" fmla="*/ 0 w 435769"/>
                          <a:gd name="connsiteY9" fmla="*/ 261938 h 852488"/>
                          <a:gd name="connsiteX10" fmla="*/ 30163 w 435769"/>
                          <a:gd name="connsiteY10" fmla="*/ 128588 h 852488"/>
                          <a:gd name="connsiteX11" fmla="*/ 177801 w 435769"/>
                          <a:gd name="connsiteY11" fmla="*/ 0 h 852488"/>
                          <a:gd name="connsiteX12" fmla="*/ 435769 w 435769"/>
                          <a:gd name="connsiteY12" fmla="*/ 440533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769" h="852488">
                            <a:moveTo>
                              <a:pt x="435769" y="440533"/>
                            </a:moveTo>
                            <a:lnTo>
                              <a:pt x="388144" y="468313"/>
                            </a:lnTo>
                            <a:lnTo>
                              <a:pt x="322263" y="769938"/>
                            </a:lnTo>
                            <a:lnTo>
                              <a:pt x="147638" y="852488"/>
                            </a:lnTo>
                            <a:lnTo>
                              <a:pt x="114300" y="850901"/>
                            </a:lnTo>
                            <a:lnTo>
                              <a:pt x="84932" y="829469"/>
                            </a:lnTo>
                            <a:lnTo>
                              <a:pt x="103188" y="811213"/>
                            </a:lnTo>
                            <a:lnTo>
                              <a:pt x="68263" y="627063"/>
                            </a:lnTo>
                            <a:lnTo>
                              <a:pt x="96838" y="344488"/>
                            </a:lnTo>
                            <a:lnTo>
                              <a:pt x="0" y="261938"/>
                            </a:lnTo>
                            <a:lnTo>
                              <a:pt x="30163" y="128588"/>
                            </a:lnTo>
                            <a:lnTo>
                              <a:pt x="177801" y="0"/>
                            </a:lnTo>
                            <a:lnTo>
                              <a:pt x="435769" y="440533"/>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フリーフォーム 179"/>
                      <p:cNvSpPr/>
                      <p:nvPr/>
                    </p:nvSpPr>
                    <p:spPr>
                      <a:xfrm>
                        <a:off x="1704325" y="984882"/>
                        <a:ext cx="787247" cy="694124"/>
                      </a:xfrm>
                      <a:custGeom>
                        <a:avLst/>
                        <a:gdLst>
                          <a:gd name="connsiteX0" fmla="*/ 384175 w 787400"/>
                          <a:gd name="connsiteY0" fmla="*/ 549275 h 708025"/>
                          <a:gd name="connsiteX1" fmla="*/ 123825 w 787400"/>
                          <a:gd name="connsiteY1" fmla="*/ 708025 h 708025"/>
                          <a:gd name="connsiteX2" fmla="*/ 257175 w 787400"/>
                          <a:gd name="connsiteY2" fmla="*/ 511175 h 708025"/>
                          <a:gd name="connsiteX3" fmla="*/ 263525 w 787400"/>
                          <a:gd name="connsiteY3" fmla="*/ 492125 h 708025"/>
                          <a:gd name="connsiteX4" fmla="*/ 219075 w 787400"/>
                          <a:gd name="connsiteY4" fmla="*/ 387350 h 708025"/>
                          <a:gd name="connsiteX5" fmla="*/ 206375 w 787400"/>
                          <a:gd name="connsiteY5" fmla="*/ 387350 h 708025"/>
                          <a:gd name="connsiteX6" fmla="*/ 152400 w 787400"/>
                          <a:gd name="connsiteY6" fmla="*/ 406400 h 708025"/>
                          <a:gd name="connsiteX7" fmla="*/ 0 w 787400"/>
                          <a:gd name="connsiteY7" fmla="*/ 266700 h 708025"/>
                          <a:gd name="connsiteX8" fmla="*/ 377825 w 787400"/>
                          <a:gd name="connsiteY8" fmla="*/ 25400 h 708025"/>
                          <a:gd name="connsiteX9" fmla="*/ 688975 w 787400"/>
                          <a:gd name="connsiteY9" fmla="*/ 0 h 708025"/>
                          <a:gd name="connsiteX10" fmla="*/ 781050 w 787400"/>
                          <a:gd name="connsiteY10" fmla="*/ 88900 h 708025"/>
                          <a:gd name="connsiteX11" fmla="*/ 746125 w 787400"/>
                          <a:gd name="connsiteY11" fmla="*/ 358775 h 708025"/>
                          <a:gd name="connsiteX12" fmla="*/ 787400 w 787400"/>
                          <a:gd name="connsiteY12" fmla="*/ 546100 h 708025"/>
                          <a:gd name="connsiteX13" fmla="*/ 762000 w 787400"/>
                          <a:gd name="connsiteY13" fmla="*/ 571500 h 708025"/>
                          <a:gd name="connsiteX14" fmla="*/ 384175 w 787400"/>
                          <a:gd name="connsiteY14" fmla="*/ 549275 h 708025"/>
                          <a:gd name="connsiteX0" fmla="*/ 384175 w 787400"/>
                          <a:gd name="connsiteY0" fmla="*/ 549275 h 708025"/>
                          <a:gd name="connsiteX1" fmla="*/ 123825 w 787400"/>
                          <a:gd name="connsiteY1" fmla="*/ 708025 h 708025"/>
                          <a:gd name="connsiteX2" fmla="*/ 257175 w 787400"/>
                          <a:gd name="connsiteY2" fmla="*/ 511175 h 708025"/>
                          <a:gd name="connsiteX3" fmla="*/ 263525 w 787400"/>
                          <a:gd name="connsiteY3" fmla="*/ 492125 h 708025"/>
                          <a:gd name="connsiteX4" fmla="*/ 219075 w 787400"/>
                          <a:gd name="connsiteY4" fmla="*/ 387350 h 708025"/>
                          <a:gd name="connsiteX5" fmla="*/ 206375 w 787400"/>
                          <a:gd name="connsiteY5" fmla="*/ 387350 h 708025"/>
                          <a:gd name="connsiteX6" fmla="*/ 150019 w 787400"/>
                          <a:gd name="connsiteY6" fmla="*/ 411162 h 708025"/>
                          <a:gd name="connsiteX7" fmla="*/ 0 w 787400"/>
                          <a:gd name="connsiteY7" fmla="*/ 266700 h 708025"/>
                          <a:gd name="connsiteX8" fmla="*/ 377825 w 787400"/>
                          <a:gd name="connsiteY8" fmla="*/ 25400 h 708025"/>
                          <a:gd name="connsiteX9" fmla="*/ 688975 w 787400"/>
                          <a:gd name="connsiteY9" fmla="*/ 0 h 708025"/>
                          <a:gd name="connsiteX10" fmla="*/ 781050 w 787400"/>
                          <a:gd name="connsiteY10" fmla="*/ 88900 h 708025"/>
                          <a:gd name="connsiteX11" fmla="*/ 746125 w 787400"/>
                          <a:gd name="connsiteY11" fmla="*/ 358775 h 708025"/>
                          <a:gd name="connsiteX12" fmla="*/ 787400 w 787400"/>
                          <a:gd name="connsiteY12" fmla="*/ 546100 h 708025"/>
                          <a:gd name="connsiteX13" fmla="*/ 762000 w 787400"/>
                          <a:gd name="connsiteY13" fmla="*/ 571500 h 708025"/>
                          <a:gd name="connsiteX14" fmla="*/ 384175 w 787400"/>
                          <a:gd name="connsiteY14" fmla="*/ 549275 h 708025"/>
                          <a:gd name="connsiteX0" fmla="*/ 384175 w 787400"/>
                          <a:gd name="connsiteY0" fmla="*/ 549275 h 696119"/>
                          <a:gd name="connsiteX1" fmla="*/ 140494 w 787400"/>
                          <a:gd name="connsiteY1" fmla="*/ 696119 h 696119"/>
                          <a:gd name="connsiteX2" fmla="*/ 257175 w 787400"/>
                          <a:gd name="connsiteY2" fmla="*/ 511175 h 696119"/>
                          <a:gd name="connsiteX3" fmla="*/ 263525 w 787400"/>
                          <a:gd name="connsiteY3" fmla="*/ 492125 h 696119"/>
                          <a:gd name="connsiteX4" fmla="*/ 219075 w 787400"/>
                          <a:gd name="connsiteY4" fmla="*/ 387350 h 696119"/>
                          <a:gd name="connsiteX5" fmla="*/ 206375 w 787400"/>
                          <a:gd name="connsiteY5" fmla="*/ 387350 h 696119"/>
                          <a:gd name="connsiteX6" fmla="*/ 150019 w 787400"/>
                          <a:gd name="connsiteY6" fmla="*/ 411162 h 696119"/>
                          <a:gd name="connsiteX7" fmla="*/ 0 w 787400"/>
                          <a:gd name="connsiteY7" fmla="*/ 266700 h 696119"/>
                          <a:gd name="connsiteX8" fmla="*/ 377825 w 787400"/>
                          <a:gd name="connsiteY8" fmla="*/ 25400 h 696119"/>
                          <a:gd name="connsiteX9" fmla="*/ 688975 w 787400"/>
                          <a:gd name="connsiteY9" fmla="*/ 0 h 696119"/>
                          <a:gd name="connsiteX10" fmla="*/ 781050 w 787400"/>
                          <a:gd name="connsiteY10" fmla="*/ 88900 h 696119"/>
                          <a:gd name="connsiteX11" fmla="*/ 746125 w 787400"/>
                          <a:gd name="connsiteY11" fmla="*/ 358775 h 696119"/>
                          <a:gd name="connsiteX12" fmla="*/ 787400 w 787400"/>
                          <a:gd name="connsiteY12" fmla="*/ 546100 h 696119"/>
                          <a:gd name="connsiteX13" fmla="*/ 762000 w 787400"/>
                          <a:gd name="connsiteY13" fmla="*/ 571500 h 696119"/>
                          <a:gd name="connsiteX14" fmla="*/ 384175 w 787400"/>
                          <a:gd name="connsiteY14" fmla="*/ 549275 h 6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400" h="696119">
                            <a:moveTo>
                              <a:pt x="384175" y="549275"/>
                            </a:moveTo>
                            <a:lnTo>
                              <a:pt x="140494" y="696119"/>
                            </a:lnTo>
                            <a:lnTo>
                              <a:pt x="257175" y="511175"/>
                            </a:lnTo>
                            <a:lnTo>
                              <a:pt x="263525" y="492125"/>
                            </a:lnTo>
                            <a:lnTo>
                              <a:pt x="219075" y="387350"/>
                            </a:lnTo>
                            <a:lnTo>
                              <a:pt x="206375" y="387350"/>
                            </a:lnTo>
                            <a:lnTo>
                              <a:pt x="150019" y="411162"/>
                            </a:lnTo>
                            <a:lnTo>
                              <a:pt x="0" y="266700"/>
                            </a:lnTo>
                            <a:lnTo>
                              <a:pt x="377825" y="25400"/>
                            </a:lnTo>
                            <a:lnTo>
                              <a:pt x="688975" y="0"/>
                            </a:lnTo>
                            <a:lnTo>
                              <a:pt x="781050" y="88900"/>
                            </a:lnTo>
                            <a:lnTo>
                              <a:pt x="746125" y="358775"/>
                            </a:lnTo>
                            <a:lnTo>
                              <a:pt x="787400" y="546100"/>
                            </a:lnTo>
                            <a:lnTo>
                              <a:pt x="762000" y="571500"/>
                            </a:lnTo>
                            <a:lnTo>
                              <a:pt x="384175" y="549275"/>
                            </a:lnTo>
                            <a:close/>
                          </a:path>
                        </a:pathLst>
                      </a:custGeom>
                      <a:solidFill>
                        <a:srgbClr val="FF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8" name="グループ化 135"/>
                    <p:cNvGrpSpPr/>
                    <p:nvPr/>
                  </p:nvGrpSpPr>
                  <p:grpSpPr bwMode="auto">
                    <a:xfrm>
                      <a:off x="5962717" y="5093707"/>
                      <a:ext cx="786447" cy="1415963"/>
                      <a:chOff x="2535237" y="457993"/>
                      <a:chExt cx="1259682" cy="2274094"/>
                    </a:xfrm>
                    <a:pattFill prst="ltHorz">
                      <a:fgClr>
                        <a:sysClr val="windowText" lastClr="000000"/>
                      </a:fgClr>
                      <a:bgClr>
                        <a:sysClr val="window" lastClr="FFFFFF"/>
                      </a:bgClr>
                    </a:pattFill>
                  </p:grpSpPr>
                  <p:sp>
                    <p:nvSpPr>
                      <p:cNvPr id="171" name="フリーフォーム 170"/>
                      <p:cNvSpPr/>
                      <p:nvPr/>
                    </p:nvSpPr>
                    <p:spPr>
                      <a:xfrm>
                        <a:off x="2565400" y="457993"/>
                        <a:ext cx="701675" cy="704850"/>
                      </a:xfrm>
                      <a:custGeom>
                        <a:avLst/>
                        <a:gdLst>
                          <a:gd name="connsiteX0" fmla="*/ 517525 w 701675"/>
                          <a:gd name="connsiteY0" fmla="*/ 0 h 685800"/>
                          <a:gd name="connsiteX1" fmla="*/ 581025 w 701675"/>
                          <a:gd name="connsiteY1" fmla="*/ 101600 h 685800"/>
                          <a:gd name="connsiteX2" fmla="*/ 501650 w 701675"/>
                          <a:gd name="connsiteY2" fmla="*/ 212725 h 685800"/>
                          <a:gd name="connsiteX3" fmla="*/ 482600 w 701675"/>
                          <a:gd name="connsiteY3" fmla="*/ 393700 h 685800"/>
                          <a:gd name="connsiteX4" fmla="*/ 561975 w 701675"/>
                          <a:gd name="connsiteY4" fmla="*/ 390525 h 685800"/>
                          <a:gd name="connsiteX5" fmla="*/ 701675 w 701675"/>
                          <a:gd name="connsiteY5" fmla="*/ 561975 h 685800"/>
                          <a:gd name="connsiteX6" fmla="*/ 574675 w 701675"/>
                          <a:gd name="connsiteY6" fmla="*/ 628650 h 685800"/>
                          <a:gd name="connsiteX7" fmla="*/ 422275 w 701675"/>
                          <a:gd name="connsiteY7" fmla="*/ 606425 h 685800"/>
                          <a:gd name="connsiteX8" fmla="*/ 254000 w 701675"/>
                          <a:gd name="connsiteY8" fmla="*/ 685800 h 685800"/>
                          <a:gd name="connsiteX9" fmla="*/ 0 w 701675"/>
                          <a:gd name="connsiteY9" fmla="*/ 250825 h 685800"/>
                          <a:gd name="connsiteX10" fmla="*/ 22225 w 701675"/>
                          <a:gd name="connsiteY10" fmla="*/ 238125 h 685800"/>
                          <a:gd name="connsiteX11" fmla="*/ 415925 w 701675"/>
                          <a:gd name="connsiteY11" fmla="*/ 190500 h 685800"/>
                          <a:gd name="connsiteX12" fmla="*/ 517525 w 701675"/>
                          <a:gd name="connsiteY12" fmla="*/ 0 h 685800"/>
                          <a:gd name="connsiteX0" fmla="*/ 517525 w 701675"/>
                          <a:gd name="connsiteY0" fmla="*/ 0 h 685800"/>
                          <a:gd name="connsiteX1" fmla="*/ 581025 w 701675"/>
                          <a:gd name="connsiteY1" fmla="*/ 101600 h 685800"/>
                          <a:gd name="connsiteX2" fmla="*/ 501650 w 701675"/>
                          <a:gd name="connsiteY2" fmla="*/ 212725 h 685800"/>
                          <a:gd name="connsiteX3" fmla="*/ 482600 w 701675"/>
                          <a:gd name="connsiteY3" fmla="*/ 393700 h 685800"/>
                          <a:gd name="connsiteX4" fmla="*/ 561975 w 701675"/>
                          <a:gd name="connsiteY4" fmla="*/ 390525 h 685800"/>
                          <a:gd name="connsiteX5" fmla="*/ 701675 w 701675"/>
                          <a:gd name="connsiteY5" fmla="*/ 561975 h 685800"/>
                          <a:gd name="connsiteX6" fmla="*/ 574675 w 701675"/>
                          <a:gd name="connsiteY6" fmla="*/ 628650 h 685800"/>
                          <a:gd name="connsiteX7" fmla="*/ 422275 w 701675"/>
                          <a:gd name="connsiteY7" fmla="*/ 606425 h 685800"/>
                          <a:gd name="connsiteX8" fmla="*/ 254000 w 701675"/>
                          <a:gd name="connsiteY8" fmla="*/ 685800 h 685800"/>
                          <a:gd name="connsiteX9" fmla="*/ 0 w 701675"/>
                          <a:gd name="connsiteY9" fmla="*/ 250825 h 685800"/>
                          <a:gd name="connsiteX10" fmla="*/ 22225 w 701675"/>
                          <a:gd name="connsiteY10" fmla="*/ 238125 h 685800"/>
                          <a:gd name="connsiteX11" fmla="*/ 406400 w 701675"/>
                          <a:gd name="connsiteY11" fmla="*/ 188118 h 685800"/>
                          <a:gd name="connsiteX12" fmla="*/ 517525 w 701675"/>
                          <a:gd name="connsiteY12" fmla="*/ 0 h 685800"/>
                          <a:gd name="connsiteX0" fmla="*/ 517525 w 701675"/>
                          <a:gd name="connsiteY0" fmla="*/ 0 h 685800"/>
                          <a:gd name="connsiteX1" fmla="*/ 581025 w 701675"/>
                          <a:gd name="connsiteY1" fmla="*/ 101600 h 685800"/>
                          <a:gd name="connsiteX2" fmla="*/ 501650 w 701675"/>
                          <a:gd name="connsiteY2" fmla="*/ 212725 h 685800"/>
                          <a:gd name="connsiteX3" fmla="*/ 482600 w 701675"/>
                          <a:gd name="connsiteY3" fmla="*/ 400844 h 685800"/>
                          <a:gd name="connsiteX4" fmla="*/ 561975 w 701675"/>
                          <a:gd name="connsiteY4" fmla="*/ 390525 h 685800"/>
                          <a:gd name="connsiteX5" fmla="*/ 701675 w 701675"/>
                          <a:gd name="connsiteY5" fmla="*/ 561975 h 685800"/>
                          <a:gd name="connsiteX6" fmla="*/ 574675 w 701675"/>
                          <a:gd name="connsiteY6" fmla="*/ 628650 h 685800"/>
                          <a:gd name="connsiteX7" fmla="*/ 422275 w 701675"/>
                          <a:gd name="connsiteY7" fmla="*/ 606425 h 685800"/>
                          <a:gd name="connsiteX8" fmla="*/ 254000 w 701675"/>
                          <a:gd name="connsiteY8" fmla="*/ 685800 h 685800"/>
                          <a:gd name="connsiteX9" fmla="*/ 0 w 701675"/>
                          <a:gd name="connsiteY9" fmla="*/ 250825 h 685800"/>
                          <a:gd name="connsiteX10" fmla="*/ 22225 w 701675"/>
                          <a:gd name="connsiteY10" fmla="*/ 238125 h 685800"/>
                          <a:gd name="connsiteX11" fmla="*/ 406400 w 701675"/>
                          <a:gd name="connsiteY11" fmla="*/ 188118 h 685800"/>
                          <a:gd name="connsiteX12" fmla="*/ 517525 w 701675"/>
                          <a:gd name="connsiteY12" fmla="*/ 0 h 685800"/>
                          <a:gd name="connsiteX0" fmla="*/ 517525 w 701675"/>
                          <a:gd name="connsiteY0" fmla="*/ 0 h 695325"/>
                          <a:gd name="connsiteX1" fmla="*/ 581025 w 701675"/>
                          <a:gd name="connsiteY1" fmla="*/ 101600 h 695325"/>
                          <a:gd name="connsiteX2" fmla="*/ 501650 w 701675"/>
                          <a:gd name="connsiteY2" fmla="*/ 212725 h 695325"/>
                          <a:gd name="connsiteX3" fmla="*/ 482600 w 701675"/>
                          <a:gd name="connsiteY3" fmla="*/ 400844 h 695325"/>
                          <a:gd name="connsiteX4" fmla="*/ 561975 w 701675"/>
                          <a:gd name="connsiteY4" fmla="*/ 390525 h 695325"/>
                          <a:gd name="connsiteX5" fmla="*/ 701675 w 701675"/>
                          <a:gd name="connsiteY5" fmla="*/ 561975 h 695325"/>
                          <a:gd name="connsiteX6" fmla="*/ 574675 w 701675"/>
                          <a:gd name="connsiteY6" fmla="*/ 628650 h 695325"/>
                          <a:gd name="connsiteX7" fmla="*/ 422275 w 701675"/>
                          <a:gd name="connsiteY7" fmla="*/ 606425 h 695325"/>
                          <a:gd name="connsiteX8" fmla="*/ 251619 w 701675"/>
                          <a:gd name="connsiteY8" fmla="*/ 695325 h 695325"/>
                          <a:gd name="connsiteX9" fmla="*/ 0 w 701675"/>
                          <a:gd name="connsiteY9" fmla="*/ 250825 h 695325"/>
                          <a:gd name="connsiteX10" fmla="*/ 22225 w 701675"/>
                          <a:gd name="connsiteY10" fmla="*/ 238125 h 695325"/>
                          <a:gd name="connsiteX11" fmla="*/ 406400 w 701675"/>
                          <a:gd name="connsiteY11" fmla="*/ 188118 h 695325"/>
                          <a:gd name="connsiteX12" fmla="*/ 517525 w 701675"/>
                          <a:gd name="connsiteY12" fmla="*/ 0 h 695325"/>
                          <a:gd name="connsiteX0" fmla="*/ 508000 w 701675"/>
                          <a:gd name="connsiteY0" fmla="*/ 0 h 700088"/>
                          <a:gd name="connsiteX1" fmla="*/ 581025 w 701675"/>
                          <a:gd name="connsiteY1" fmla="*/ 106363 h 700088"/>
                          <a:gd name="connsiteX2" fmla="*/ 501650 w 701675"/>
                          <a:gd name="connsiteY2" fmla="*/ 217488 h 700088"/>
                          <a:gd name="connsiteX3" fmla="*/ 482600 w 701675"/>
                          <a:gd name="connsiteY3" fmla="*/ 405607 h 700088"/>
                          <a:gd name="connsiteX4" fmla="*/ 561975 w 701675"/>
                          <a:gd name="connsiteY4" fmla="*/ 395288 h 700088"/>
                          <a:gd name="connsiteX5" fmla="*/ 701675 w 701675"/>
                          <a:gd name="connsiteY5" fmla="*/ 566738 h 700088"/>
                          <a:gd name="connsiteX6" fmla="*/ 574675 w 701675"/>
                          <a:gd name="connsiteY6" fmla="*/ 633413 h 700088"/>
                          <a:gd name="connsiteX7" fmla="*/ 422275 w 701675"/>
                          <a:gd name="connsiteY7" fmla="*/ 611188 h 700088"/>
                          <a:gd name="connsiteX8" fmla="*/ 251619 w 701675"/>
                          <a:gd name="connsiteY8" fmla="*/ 700088 h 700088"/>
                          <a:gd name="connsiteX9" fmla="*/ 0 w 701675"/>
                          <a:gd name="connsiteY9" fmla="*/ 255588 h 700088"/>
                          <a:gd name="connsiteX10" fmla="*/ 22225 w 701675"/>
                          <a:gd name="connsiteY10" fmla="*/ 242888 h 700088"/>
                          <a:gd name="connsiteX11" fmla="*/ 406400 w 701675"/>
                          <a:gd name="connsiteY11" fmla="*/ 192881 h 700088"/>
                          <a:gd name="connsiteX12" fmla="*/ 508000 w 701675"/>
                          <a:gd name="connsiteY12" fmla="*/ 0 h 700088"/>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61975 w 701675"/>
                          <a:gd name="connsiteY4" fmla="*/ 402432 h 707232"/>
                          <a:gd name="connsiteX5" fmla="*/ 701675 w 701675"/>
                          <a:gd name="connsiteY5" fmla="*/ 573882 h 707232"/>
                          <a:gd name="connsiteX6" fmla="*/ 574675 w 701675"/>
                          <a:gd name="connsiteY6" fmla="*/ 640557 h 707232"/>
                          <a:gd name="connsiteX7" fmla="*/ 422275 w 701675"/>
                          <a:gd name="connsiteY7" fmla="*/ 618332 h 707232"/>
                          <a:gd name="connsiteX8" fmla="*/ 251619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61975 w 701675"/>
                          <a:gd name="connsiteY4" fmla="*/ 402432 h 707232"/>
                          <a:gd name="connsiteX5" fmla="*/ 701675 w 701675"/>
                          <a:gd name="connsiteY5" fmla="*/ 573882 h 707232"/>
                          <a:gd name="connsiteX6" fmla="*/ 574675 w 701675"/>
                          <a:gd name="connsiteY6" fmla="*/ 640557 h 707232"/>
                          <a:gd name="connsiteX7" fmla="*/ 422275 w 701675"/>
                          <a:gd name="connsiteY7" fmla="*/ 618332 h 707232"/>
                          <a:gd name="connsiteX8" fmla="*/ 258762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64356 w 701675"/>
                          <a:gd name="connsiteY4" fmla="*/ 411957 h 707232"/>
                          <a:gd name="connsiteX5" fmla="*/ 701675 w 701675"/>
                          <a:gd name="connsiteY5" fmla="*/ 573882 h 707232"/>
                          <a:gd name="connsiteX6" fmla="*/ 574675 w 701675"/>
                          <a:gd name="connsiteY6" fmla="*/ 640557 h 707232"/>
                          <a:gd name="connsiteX7" fmla="*/ 422275 w 701675"/>
                          <a:gd name="connsiteY7" fmla="*/ 618332 h 707232"/>
                          <a:gd name="connsiteX8" fmla="*/ 258762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7232"/>
                          <a:gd name="connsiteX1" fmla="*/ 581025 w 701675"/>
                          <a:gd name="connsiteY1" fmla="*/ 113507 h 707232"/>
                          <a:gd name="connsiteX2" fmla="*/ 501650 w 701675"/>
                          <a:gd name="connsiteY2" fmla="*/ 224632 h 707232"/>
                          <a:gd name="connsiteX3" fmla="*/ 482600 w 701675"/>
                          <a:gd name="connsiteY3" fmla="*/ 412751 h 707232"/>
                          <a:gd name="connsiteX4" fmla="*/ 571500 w 701675"/>
                          <a:gd name="connsiteY4" fmla="*/ 407195 h 707232"/>
                          <a:gd name="connsiteX5" fmla="*/ 701675 w 701675"/>
                          <a:gd name="connsiteY5" fmla="*/ 573882 h 707232"/>
                          <a:gd name="connsiteX6" fmla="*/ 574675 w 701675"/>
                          <a:gd name="connsiteY6" fmla="*/ 640557 h 707232"/>
                          <a:gd name="connsiteX7" fmla="*/ 422275 w 701675"/>
                          <a:gd name="connsiteY7" fmla="*/ 618332 h 707232"/>
                          <a:gd name="connsiteX8" fmla="*/ 258762 w 701675"/>
                          <a:gd name="connsiteY8" fmla="*/ 707232 h 707232"/>
                          <a:gd name="connsiteX9" fmla="*/ 0 w 701675"/>
                          <a:gd name="connsiteY9" fmla="*/ 262732 h 707232"/>
                          <a:gd name="connsiteX10" fmla="*/ 22225 w 701675"/>
                          <a:gd name="connsiteY10" fmla="*/ 250032 h 707232"/>
                          <a:gd name="connsiteX11" fmla="*/ 406400 w 701675"/>
                          <a:gd name="connsiteY11" fmla="*/ 200025 h 707232"/>
                          <a:gd name="connsiteX12" fmla="*/ 517525 w 701675"/>
                          <a:gd name="connsiteY12" fmla="*/ 0 h 707232"/>
                          <a:gd name="connsiteX0" fmla="*/ 517525 w 701675"/>
                          <a:gd name="connsiteY0" fmla="*/ 0 h 700088"/>
                          <a:gd name="connsiteX1" fmla="*/ 581025 w 701675"/>
                          <a:gd name="connsiteY1" fmla="*/ 113507 h 700088"/>
                          <a:gd name="connsiteX2" fmla="*/ 501650 w 701675"/>
                          <a:gd name="connsiteY2" fmla="*/ 224632 h 700088"/>
                          <a:gd name="connsiteX3" fmla="*/ 482600 w 701675"/>
                          <a:gd name="connsiteY3" fmla="*/ 412751 h 700088"/>
                          <a:gd name="connsiteX4" fmla="*/ 571500 w 701675"/>
                          <a:gd name="connsiteY4" fmla="*/ 407195 h 700088"/>
                          <a:gd name="connsiteX5" fmla="*/ 701675 w 701675"/>
                          <a:gd name="connsiteY5" fmla="*/ 573882 h 700088"/>
                          <a:gd name="connsiteX6" fmla="*/ 574675 w 701675"/>
                          <a:gd name="connsiteY6" fmla="*/ 640557 h 700088"/>
                          <a:gd name="connsiteX7" fmla="*/ 422275 w 701675"/>
                          <a:gd name="connsiteY7" fmla="*/ 618332 h 700088"/>
                          <a:gd name="connsiteX8" fmla="*/ 249237 w 701675"/>
                          <a:gd name="connsiteY8" fmla="*/ 700088 h 700088"/>
                          <a:gd name="connsiteX9" fmla="*/ 0 w 701675"/>
                          <a:gd name="connsiteY9" fmla="*/ 262732 h 700088"/>
                          <a:gd name="connsiteX10" fmla="*/ 22225 w 701675"/>
                          <a:gd name="connsiteY10" fmla="*/ 250032 h 700088"/>
                          <a:gd name="connsiteX11" fmla="*/ 406400 w 701675"/>
                          <a:gd name="connsiteY11" fmla="*/ 200025 h 700088"/>
                          <a:gd name="connsiteX12" fmla="*/ 517525 w 701675"/>
                          <a:gd name="connsiteY12" fmla="*/ 0 h 700088"/>
                          <a:gd name="connsiteX0" fmla="*/ 517525 w 701675"/>
                          <a:gd name="connsiteY0" fmla="*/ 0 h 704850"/>
                          <a:gd name="connsiteX1" fmla="*/ 581025 w 701675"/>
                          <a:gd name="connsiteY1" fmla="*/ 113507 h 704850"/>
                          <a:gd name="connsiteX2" fmla="*/ 501650 w 701675"/>
                          <a:gd name="connsiteY2" fmla="*/ 224632 h 704850"/>
                          <a:gd name="connsiteX3" fmla="*/ 482600 w 701675"/>
                          <a:gd name="connsiteY3" fmla="*/ 412751 h 704850"/>
                          <a:gd name="connsiteX4" fmla="*/ 571500 w 701675"/>
                          <a:gd name="connsiteY4" fmla="*/ 407195 h 704850"/>
                          <a:gd name="connsiteX5" fmla="*/ 701675 w 701675"/>
                          <a:gd name="connsiteY5" fmla="*/ 573882 h 704850"/>
                          <a:gd name="connsiteX6" fmla="*/ 574675 w 701675"/>
                          <a:gd name="connsiteY6" fmla="*/ 640557 h 704850"/>
                          <a:gd name="connsiteX7" fmla="*/ 422275 w 701675"/>
                          <a:gd name="connsiteY7" fmla="*/ 618332 h 704850"/>
                          <a:gd name="connsiteX8" fmla="*/ 251619 w 701675"/>
                          <a:gd name="connsiteY8" fmla="*/ 704850 h 704850"/>
                          <a:gd name="connsiteX9" fmla="*/ 0 w 701675"/>
                          <a:gd name="connsiteY9" fmla="*/ 262732 h 704850"/>
                          <a:gd name="connsiteX10" fmla="*/ 22225 w 701675"/>
                          <a:gd name="connsiteY10" fmla="*/ 250032 h 704850"/>
                          <a:gd name="connsiteX11" fmla="*/ 406400 w 701675"/>
                          <a:gd name="connsiteY11" fmla="*/ 200025 h 704850"/>
                          <a:gd name="connsiteX12" fmla="*/ 517525 w 701675"/>
                          <a:gd name="connsiteY12"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675" h="704850">
                            <a:moveTo>
                              <a:pt x="517525" y="0"/>
                            </a:moveTo>
                            <a:lnTo>
                              <a:pt x="581025" y="113507"/>
                            </a:lnTo>
                            <a:lnTo>
                              <a:pt x="501650" y="224632"/>
                            </a:lnTo>
                            <a:lnTo>
                              <a:pt x="482600" y="412751"/>
                            </a:lnTo>
                            <a:lnTo>
                              <a:pt x="571500" y="407195"/>
                            </a:lnTo>
                            <a:lnTo>
                              <a:pt x="701675" y="573882"/>
                            </a:lnTo>
                            <a:lnTo>
                              <a:pt x="574675" y="640557"/>
                            </a:lnTo>
                            <a:lnTo>
                              <a:pt x="422275" y="618332"/>
                            </a:lnTo>
                            <a:lnTo>
                              <a:pt x="251619" y="704850"/>
                            </a:lnTo>
                            <a:lnTo>
                              <a:pt x="0" y="262732"/>
                            </a:lnTo>
                            <a:lnTo>
                              <a:pt x="22225" y="250032"/>
                            </a:lnTo>
                            <a:lnTo>
                              <a:pt x="406400" y="200025"/>
                            </a:lnTo>
                            <a:lnTo>
                              <a:pt x="517525" y="0"/>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フリーフォーム 171"/>
                      <p:cNvSpPr/>
                      <p:nvPr/>
                    </p:nvSpPr>
                    <p:spPr>
                      <a:xfrm>
                        <a:off x="3123406" y="931863"/>
                        <a:ext cx="671513" cy="723900"/>
                      </a:xfrm>
                      <a:custGeom>
                        <a:avLst/>
                        <a:gdLst>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3857 w 671513"/>
                          <a:gd name="connsiteY12" fmla="*/ 119062 h 723900"/>
                          <a:gd name="connsiteX13" fmla="*/ 280988 w 671513"/>
                          <a:gd name="connsiteY13" fmla="*/ 135731 h 723900"/>
                          <a:gd name="connsiteX14" fmla="*/ 297657 w 671513"/>
                          <a:gd name="connsiteY14" fmla="*/ 197643 h 723900"/>
                          <a:gd name="connsiteX15" fmla="*/ 223838 w 671513"/>
                          <a:gd name="connsiteY15" fmla="*/ 290512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3857 w 671513"/>
                          <a:gd name="connsiteY12" fmla="*/ 119062 h 723900"/>
                          <a:gd name="connsiteX13" fmla="*/ 280988 w 671513"/>
                          <a:gd name="connsiteY13" fmla="*/ 135731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3857 w 671513"/>
                          <a:gd name="connsiteY12" fmla="*/ 119062 h 723900"/>
                          <a:gd name="connsiteX13" fmla="*/ 273844 w 671513"/>
                          <a:gd name="connsiteY13" fmla="*/ 140493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64332 w 671513"/>
                          <a:gd name="connsiteY12" fmla="*/ 111918 h 723900"/>
                          <a:gd name="connsiteX13" fmla="*/ 273844 w 671513"/>
                          <a:gd name="connsiteY13" fmla="*/ 140493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 name="connsiteX0" fmla="*/ 21432 w 671513"/>
                          <a:gd name="connsiteY0" fmla="*/ 164306 h 723900"/>
                          <a:gd name="connsiteX1" fmla="*/ 0 w 671513"/>
                          <a:gd name="connsiteY1" fmla="*/ 673893 h 723900"/>
                          <a:gd name="connsiteX2" fmla="*/ 57150 w 671513"/>
                          <a:gd name="connsiteY2" fmla="*/ 723900 h 723900"/>
                          <a:gd name="connsiteX3" fmla="*/ 350044 w 671513"/>
                          <a:gd name="connsiteY3" fmla="*/ 661987 h 723900"/>
                          <a:gd name="connsiteX4" fmla="*/ 442913 w 671513"/>
                          <a:gd name="connsiteY4" fmla="*/ 488156 h 723900"/>
                          <a:gd name="connsiteX5" fmla="*/ 595313 w 671513"/>
                          <a:gd name="connsiteY5" fmla="*/ 400050 h 723900"/>
                          <a:gd name="connsiteX6" fmla="*/ 547688 w 671513"/>
                          <a:gd name="connsiteY6" fmla="*/ 316706 h 723900"/>
                          <a:gd name="connsiteX7" fmla="*/ 638175 w 671513"/>
                          <a:gd name="connsiteY7" fmla="*/ 307181 h 723900"/>
                          <a:gd name="connsiteX8" fmla="*/ 671513 w 671513"/>
                          <a:gd name="connsiteY8" fmla="*/ 161925 h 723900"/>
                          <a:gd name="connsiteX9" fmla="*/ 471488 w 671513"/>
                          <a:gd name="connsiteY9" fmla="*/ 226218 h 723900"/>
                          <a:gd name="connsiteX10" fmla="*/ 414338 w 671513"/>
                          <a:gd name="connsiteY10" fmla="*/ 0 h 723900"/>
                          <a:gd name="connsiteX11" fmla="*/ 411957 w 671513"/>
                          <a:gd name="connsiteY11" fmla="*/ 38100 h 723900"/>
                          <a:gd name="connsiteX12" fmla="*/ 371475 w 671513"/>
                          <a:gd name="connsiteY12" fmla="*/ 111918 h 723900"/>
                          <a:gd name="connsiteX13" fmla="*/ 273844 w 671513"/>
                          <a:gd name="connsiteY13" fmla="*/ 140493 h 723900"/>
                          <a:gd name="connsiteX14" fmla="*/ 297657 w 671513"/>
                          <a:gd name="connsiteY14" fmla="*/ 197643 h 723900"/>
                          <a:gd name="connsiteX15" fmla="*/ 216694 w 671513"/>
                          <a:gd name="connsiteY15" fmla="*/ 292893 h 723900"/>
                          <a:gd name="connsiteX16" fmla="*/ 178594 w 671513"/>
                          <a:gd name="connsiteY16" fmla="*/ 273843 h 723900"/>
                          <a:gd name="connsiteX17" fmla="*/ 142875 w 671513"/>
                          <a:gd name="connsiteY17" fmla="*/ 100012 h 723900"/>
                          <a:gd name="connsiteX18" fmla="*/ 21432 w 671513"/>
                          <a:gd name="connsiteY18" fmla="*/ 164306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1513" h="723900">
                            <a:moveTo>
                              <a:pt x="21432" y="164306"/>
                            </a:moveTo>
                            <a:lnTo>
                              <a:pt x="0" y="673893"/>
                            </a:lnTo>
                            <a:lnTo>
                              <a:pt x="57150" y="723900"/>
                            </a:lnTo>
                            <a:lnTo>
                              <a:pt x="350044" y="661987"/>
                            </a:lnTo>
                            <a:lnTo>
                              <a:pt x="442913" y="488156"/>
                            </a:lnTo>
                            <a:lnTo>
                              <a:pt x="595313" y="400050"/>
                            </a:lnTo>
                            <a:lnTo>
                              <a:pt x="547688" y="316706"/>
                            </a:lnTo>
                            <a:lnTo>
                              <a:pt x="638175" y="307181"/>
                            </a:lnTo>
                            <a:lnTo>
                              <a:pt x="671513" y="161925"/>
                            </a:lnTo>
                            <a:lnTo>
                              <a:pt x="471488" y="226218"/>
                            </a:lnTo>
                            <a:lnTo>
                              <a:pt x="414338" y="0"/>
                            </a:lnTo>
                            <a:lnTo>
                              <a:pt x="411957" y="38100"/>
                            </a:lnTo>
                            <a:lnTo>
                              <a:pt x="371475" y="111918"/>
                            </a:lnTo>
                            <a:lnTo>
                              <a:pt x="273844" y="140493"/>
                            </a:lnTo>
                            <a:lnTo>
                              <a:pt x="297657" y="197643"/>
                            </a:lnTo>
                            <a:lnTo>
                              <a:pt x="216694" y="292893"/>
                            </a:lnTo>
                            <a:lnTo>
                              <a:pt x="178594" y="273843"/>
                            </a:lnTo>
                            <a:lnTo>
                              <a:pt x="142875" y="100012"/>
                            </a:lnTo>
                            <a:lnTo>
                              <a:pt x="21432" y="164306"/>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フリーフォーム 172"/>
                      <p:cNvSpPr/>
                      <p:nvPr/>
                    </p:nvSpPr>
                    <p:spPr>
                      <a:xfrm>
                        <a:off x="2701927" y="1074738"/>
                        <a:ext cx="531018" cy="759618"/>
                      </a:xfrm>
                      <a:custGeom>
                        <a:avLst/>
                        <a:gdLst>
                          <a:gd name="connsiteX0" fmla="*/ 71437 w 535781"/>
                          <a:gd name="connsiteY0" fmla="*/ 114300 h 759618"/>
                          <a:gd name="connsiteX1" fmla="*/ 11906 w 535781"/>
                          <a:gd name="connsiteY1" fmla="*/ 419100 h 759618"/>
                          <a:gd name="connsiteX2" fmla="*/ 0 w 535781"/>
                          <a:gd name="connsiteY2" fmla="*/ 690562 h 759618"/>
                          <a:gd name="connsiteX3" fmla="*/ 92868 w 535781"/>
                          <a:gd name="connsiteY3" fmla="*/ 673893 h 759618"/>
                          <a:gd name="connsiteX4" fmla="*/ 497681 w 535781"/>
                          <a:gd name="connsiteY4" fmla="*/ 759618 h 759618"/>
                          <a:gd name="connsiteX5" fmla="*/ 535781 w 535781"/>
                          <a:gd name="connsiteY5" fmla="*/ 569118 h 759618"/>
                          <a:gd name="connsiteX6" fmla="*/ 483393 w 535781"/>
                          <a:gd name="connsiteY6" fmla="*/ 581025 h 759618"/>
                          <a:gd name="connsiteX7" fmla="*/ 426243 w 535781"/>
                          <a:gd name="connsiteY7" fmla="*/ 528637 h 759618"/>
                          <a:gd name="connsiteX8" fmla="*/ 447675 w 535781"/>
                          <a:gd name="connsiteY8" fmla="*/ 21431 h 759618"/>
                          <a:gd name="connsiteX9" fmla="*/ 295275 w 535781"/>
                          <a:gd name="connsiteY9" fmla="*/ 0 h 759618"/>
                          <a:gd name="connsiteX10" fmla="*/ 71437 w 535781"/>
                          <a:gd name="connsiteY10" fmla="*/ 114300 h 759618"/>
                          <a:gd name="connsiteX0" fmla="*/ 66674 w 531018"/>
                          <a:gd name="connsiteY0" fmla="*/ 114300 h 759618"/>
                          <a:gd name="connsiteX1" fmla="*/ 7143 w 531018"/>
                          <a:gd name="connsiteY1" fmla="*/ 419100 h 759618"/>
                          <a:gd name="connsiteX2" fmla="*/ 0 w 531018"/>
                          <a:gd name="connsiteY2" fmla="*/ 688181 h 759618"/>
                          <a:gd name="connsiteX3" fmla="*/ 88105 w 531018"/>
                          <a:gd name="connsiteY3" fmla="*/ 673893 h 759618"/>
                          <a:gd name="connsiteX4" fmla="*/ 492918 w 531018"/>
                          <a:gd name="connsiteY4" fmla="*/ 759618 h 759618"/>
                          <a:gd name="connsiteX5" fmla="*/ 531018 w 531018"/>
                          <a:gd name="connsiteY5" fmla="*/ 569118 h 759618"/>
                          <a:gd name="connsiteX6" fmla="*/ 478630 w 531018"/>
                          <a:gd name="connsiteY6" fmla="*/ 581025 h 759618"/>
                          <a:gd name="connsiteX7" fmla="*/ 421480 w 531018"/>
                          <a:gd name="connsiteY7" fmla="*/ 528637 h 759618"/>
                          <a:gd name="connsiteX8" fmla="*/ 442912 w 531018"/>
                          <a:gd name="connsiteY8" fmla="*/ 21431 h 759618"/>
                          <a:gd name="connsiteX9" fmla="*/ 290512 w 531018"/>
                          <a:gd name="connsiteY9" fmla="*/ 0 h 759618"/>
                          <a:gd name="connsiteX10" fmla="*/ 66674 w 531018"/>
                          <a:gd name="connsiteY10" fmla="*/ 114300 h 75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018" h="759618">
                            <a:moveTo>
                              <a:pt x="66674" y="114300"/>
                            </a:moveTo>
                            <a:lnTo>
                              <a:pt x="7143" y="419100"/>
                            </a:lnTo>
                            <a:lnTo>
                              <a:pt x="0" y="688181"/>
                            </a:lnTo>
                            <a:lnTo>
                              <a:pt x="88105" y="673893"/>
                            </a:lnTo>
                            <a:lnTo>
                              <a:pt x="492918" y="759618"/>
                            </a:lnTo>
                            <a:lnTo>
                              <a:pt x="531018" y="569118"/>
                            </a:lnTo>
                            <a:lnTo>
                              <a:pt x="478630" y="581025"/>
                            </a:lnTo>
                            <a:lnTo>
                              <a:pt x="421480" y="528637"/>
                            </a:lnTo>
                            <a:lnTo>
                              <a:pt x="442912" y="21431"/>
                            </a:lnTo>
                            <a:lnTo>
                              <a:pt x="290512" y="0"/>
                            </a:lnTo>
                            <a:lnTo>
                              <a:pt x="66674" y="114300"/>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フリーフォーム 173"/>
                      <p:cNvSpPr/>
                      <p:nvPr/>
                    </p:nvSpPr>
                    <p:spPr>
                      <a:xfrm>
                        <a:off x="2649538" y="1751013"/>
                        <a:ext cx="547687" cy="369093"/>
                      </a:xfrm>
                      <a:custGeom>
                        <a:avLst/>
                        <a:gdLst>
                          <a:gd name="connsiteX0" fmla="*/ 52387 w 554831"/>
                          <a:gd name="connsiteY0" fmla="*/ 161925 h 369093"/>
                          <a:gd name="connsiteX1" fmla="*/ 0 w 554831"/>
                          <a:gd name="connsiteY1" fmla="*/ 340518 h 369093"/>
                          <a:gd name="connsiteX2" fmla="*/ 442912 w 554831"/>
                          <a:gd name="connsiteY2" fmla="*/ 369093 h 369093"/>
                          <a:gd name="connsiteX3" fmla="*/ 471487 w 554831"/>
                          <a:gd name="connsiteY3" fmla="*/ 314325 h 369093"/>
                          <a:gd name="connsiteX4" fmla="*/ 519112 w 554831"/>
                          <a:gd name="connsiteY4" fmla="*/ 257175 h 369093"/>
                          <a:gd name="connsiteX5" fmla="*/ 554831 w 554831"/>
                          <a:gd name="connsiteY5" fmla="*/ 83343 h 369093"/>
                          <a:gd name="connsiteX6" fmla="*/ 152400 w 554831"/>
                          <a:gd name="connsiteY6" fmla="*/ 0 h 369093"/>
                          <a:gd name="connsiteX7" fmla="*/ 59531 w 554831"/>
                          <a:gd name="connsiteY7" fmla="*/ 11906 h 369093"/>
                          <a:gd name="connsiteX8" fmla="*/ 52387 w 554831"/>
                          <a:gd name="connsiteY8" fmla="*/ 161925 h 369093"/>
                          <a:gd name="connsiteX0" fmla="*/ 52387 w 554831"/>
                          <a:gd name="connsiteY0" fmla="*/ 161925 h 369093"/>
                          <a:gd name="connsiteX1" fmla="*/ 0 w 554831"/>
                          <a:gd name="connsiteY1" fmla="*/ 340518 h 369093"/>
                          <a:gd name="connsiteX2" fmla="*/ 442912 w 554831"/>
                          <a:gd name="connsiteY2" fmla="*/ 369093 h 369093"/>
                          <a:gd name="connsiteX3" fmla="*/ 473869 w 554831"/>
                          <a:gd name="connsiteY3" fmla="*/ 297656 h 369093"/>
                          <a:gd name="connsiteX4" fmla="*/ 519112 w 554831"/>
                          <a:gd name="connsiteY4" fmla="*/ 257175 h 369093"/>
                          <a:gd name="connsiteX5" fmla="*/ 554831 w 554831"/>
                          <a:gd name="connsiteY5" fmla="*/ 83343 h 369093"/>
                          <a:gd name="connsiteX6" fmla="*/ 152400 w 554831"/>
                          <a:gd name="connsiteY6" fmla="*/ 0 h 369093"/>
                          <a:gd name="connsiteX7" fmla="*/ 59531 w 554831"/>
                          <a:gd name="connsiteY7" fmla="*/ 11906 h 369093"/>
                          <a:gd name="connsiteX8" fmla="*/ 52387 w 554831"/>
                          <a:gd name="connsiteY8" fmla="*/ 161925 h 369093"/>
                          <a:gd name="connsiteX0" fmla="*/ 45243 w 547687"/>
                          <a:gd name="connsiteY0" fmla="*/ 161925 h 369093"/>
                          <a:gd name="connsiteX1" fmla="*/ 0 w 547687"/>
                          <a:gd name="connsiteY1" fmla="*/ 340518 h 369093"/>
                          <a:gd name="connsiteX2" fmla="*/ 435768 w 547687"/>
                          <a:gd name="connsiteY2" fmla="*/ 369093 h 369093"/>
                          <a:gd name="connsiteX3" fmla="*/ 466725 w 547687"/>
                          <a:gd name="connsiteY3" fmla="*/ 297656 h 369093"/>
                          <a:gd name="connsiteX4" fmla="*/ 511968 w 547687"/>
                          <a:gd name="connsiteY4" fmla="*/ 257175 h 369093"/>
                          <a:gd name="connsiteX5" fmla="*/ 547687 w 547687"/>
                          <a:gd name="connsiteY5" fmla="*/ 83343 h 369093"/>
                          <a:gd name="connsiteX6" fmla="*/ 145256 w 547687"/>
                          <a:gd name="connsiteY6" fmla="*/ 0 h 369093"/>
                          <a:gd name="connsiteX7" fmla="*/ 52387 w 547687"/>
                          <a:gd name="connsiteY7" fmla="*/ 11906 h 369093"/>
                          <a:gd name="connsiteX8" fmla="*/ 45243 w 547687"/>
                          <a:gd name="connsiteY8" fmla="*/ 161925 h 369093"/>
                          <a:gd name="connsiteX0" fmla="*/ 52387 w 547687"/>
                          <a:gd name="connsiteY0" fmla="*/ 161925 h 369093"/>
                          <a:gd name="connsiteX1" fmla="*/ 0 w 547687"/>
                          <a:gd name="connsiteY1" fmla="*/ 340518 h 369093"/>
                          <a:gd name="connsiteX2" fmla="*/ 435768 w 547687"/>
                          <a:gd name="connsiteY2" fmla="*/ 369093 h 369093"/>
                          <a:gd name="connsiteX3" fmla="*/ 466725 w 547687"/>
                          <a:gd name="connsiteY3" fmla="*/ 297656 h 369093"/>
                          <a:gd name="connsiteX4" fmla="*/ 511968 w 547687"/>
                          <a:gd name="connsiteY4" fmla="*/ 257175 h 369093"/>
                          <a:gd name="connsiteX5" fmla="*/ 547687 w 547687"/>
                          <a:gd name="connsiteY5" fmla="*/ 83343 h 369093"/>
                          <a:gd name="connsiteX6" fmla="*/ 145256 w 547687"/>
                          <a:gd name="connsiteY6" fmla="*/ 0 h 369093"/>
                          <a:gd name="connsiteX7" fmla="*/ 52387 w 547687"/>
                          <a:gd name="connsiteY7" fmla="*/ 11906 h 369093"/>
                          <a:gd name="connsiteX8" fmla="*/ 52387 w 547687"/>
                          <a:gd name="connsiteY8" fmla="*/ 161925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7" h="369093">
                            <a:moveTo>
                              <a:pt x="52387" y="161925"/>
                            </a:moveTo>
                            <a:lnTo>
                              <a:pt x="0" y="340518"/>
                            </a:lnTo>
                            <a:lnTo>
                              <a:pt x="435768" y="369093"/>
                            </a:lnTo>
                            <a:lnTo>
                              <a:pt x="466725" y="297656"/>
                            </a:lnTo>
                            <a:lnTo>
                              <a:pt x="511968" y="257175"/>
                            </a:lnTo>
                            <a:lnTo>
                              <a:pt x="547687" y="83343"/>
                            </a:lnTo>
                            <a:lnTo>
                              <a:pt x="145256" y="0"/>
                            </a:lnTo>
                            <a:lnTo>
                              <a:pt x="52387" y="11906"/>
                            </a:lnTo>
                            <a:lnTo>
                              <a:pt x="52387" y="161925"/>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フリーフォーム 174"/>
                      <p:cNvSpPr/>
                      <p:nvPr/>
                    </p:nvSpPr>
                    <p:spPr>
                      <a:xfrm>
                        <a:off x="2535237" y="2091531"/>
                        <a:ext cx="645320" cy="640556"/>
                      </a:xfrm>
                      <a:custGeom>
                        <a:avLst/>
                        <a:gdLst>
                          <a:gd name="connsiteX0" fmla="*/ 107157 w 654844"/>
                          <a:gd name="connsiteY0" fmla="*/ 0 h 635794"/>
                          <a:gd name="connsiteX1" fmla="*/ 0 w 654844"/>
                          <a:gd name="connsiteY1" fmla="*/ 354807 h 635794"/>
                          <a:gd name="connsiteX2" fmla="*/ 180975 w 654844"/>
                          <a:gd name="connsiteY2" fmla="*/ 511969 h 635794"/>
                          <a:gd name="connsiteX3" fmla="*/ 328613 w 654844"/>
                          <a:gd name="connsiteY3" fmla="*/ 540544 h 635794"/>
                          <a:gd name="connsiteX4" fmla="*/ 397669 w 654844"/>
                          <a:gd name="connsiteY4" fmla="*/ 607219 h 635794"/>
                          <a:gd name="connsiteX5" fmla="*/ 504825 w 654844"/>
                          <a:gd name="connsiteY5" fmla="*/ 635794 h 635794"/>
                          <a:gd name="connsiteX6" fmla="*/ 509588 w 654844"/>
                          <a:gd name="connsiteY6" fmla="*/ 445294 h 635794"/>
                          <a:gd name="connsiteX7" fmla="*/ 616744 w 654844"/>
                          <a:gd name="connsiteY7" fmla="*/ 452438 h 635794"/>
                          <a:gd name="connsiteX8" fmla="*/ 588169 w 654844"/>
                          <a:gd name="connsiteY8" fmla="*/ 226219 h 635794"/>
                          <a:gd name="connsiteX9" fmla="*/ 654844 w 654844"/>
                          <a:gd name="connsiteY9" fmla="*/ 152400 h 635794"/>
                          <a:gd name="connsiteX10" fmla="*/ 554832 w 654844"/>
                          <a:gd name="connsiteY10" fmla="*/ 28575 h 635794"/>
                          <a:gd name="connsiteX11" fmla="*/ 107157 w 654844"/>
                          <a:gd name="connsiteY11" fmla="*/ 0 h 635794"/>
                          <a:gd name="connsiteX0" fmla="*/ 104776 w 652463"/>
                          <a:gd name="connsiteY0" fmla="*/ 0 h 635794"/>
                          <a:gd name="connsiteX1" fmla="*/ 0 w 652463"/>
                          <a:gd name="connsiteY1" fmla="*/ 357188 h 635794"/>
                          <a:gd name="connsiteX2" fmla="*/ 178594 w 652463"/>
                          <a:gd name="connsiteY2" fmla="*/ 511969 h 635794"/>
                          <a:gd name="connsiteX3" fmla="*/ 326232 w 652463"/>
                          <a:gd name="connsiteY3" fmla="*/ 540544 h 635794"/>
                          <a:gd name="connsiteX4" fmla="*/ 395288 w 652463"/>
                          <a:gd name="connsiteY4" fmla="*/ 607219 h 635794"/>
                          <a:gd name="connsiteX5" fmla="*/ 502444 w 652463"/>
                          <a:gd name="connsiteY5" fmla="*/ 635794 h 635794"/>
                          <a:gd name="connsiteX6" fmla="*/ 507207 w 652463"/>
                          <a:gd name="connsiteY6" fmla="*/ 445294 h 635794"/>
                          <a:gd name="connsiteX7" fmla="*/ 614363 w 652463"/>
                          <a:gd name="connsiteY7" fmla="*/ 452438 h 635794"/>
                          <a:gd name="connsiteX8" fmla="*/ 585788 w 652463"/>
                          <a:gd name="connsiteY8" fmla="*/ 226219 h 635794"/>
                          <a:gd name="connsiteX9" fmla="*/ 652463 w 652463"/>
                          <a:gd name="connsiteY9" fmla="*/ 152400 h 635794"/>
                          <a:gd name="connsiteX10" fmla="*/ 552451 w 652463"/>
                          <a:gd name="connsiteY10" fmla="*/ 28575 h 635794"/>
                          <a:gd name="connsiteX11" fmla="*/ 104776 w 652463"/>
                          <a:gd name="connsiteY11" fmla="*/ 0 h 635794"/>
                          <a:gd name="connsiteX0" fmla="*/ 114301 w 652463"/>
                          <a:gd name="connsiteY0" fmla="*/ 0 h 635794"/>
                          <a:gd name="connsiteX1" fmla="*/ 0 w 652463"/>
                          <a:gd name="connsiteY1" fmla="*/ 357188 h 635794"/>
                          <a:gd name="connsiteX2" fmla="*/ 178594 w 652463"/>
                          <a:gd name="connsiteY2" fmla="*/ 511969 h 635794"/>
                          <a:gd name="connsiteX3" fmla="*/ 326232 w 652463"/>
                          <a:gd name="connsiteY3" fmla="*/ 540544 h 635794"/>
                          <a:gd name="connsiteX4" fmla="*/ 395288 w 652463"/>
                          <a:gd name="connsiteY4" fmla="*/ 607219 h 635794"/>
                          <a:gd name="connsiteX5" fmla="*/ 502444 w 652463"/>
                          <a:gd name="connsiteY5" fmla="*/ 635794 h 635794"/>
                          <a:gd name="connsiteX6" fmla="*/ 507207 w 652463"/>
                          <a:gd name="connsiteY6" fmla="*/ 445294 h 635794"/>
                          <a:gd name="connsiteX7" fmla="*/ 614363 w 652463"/>
                          <a:gd name="connsiteY7" fmla="*/ 452438 h 635794"/>
                          <a:gd name="connsiteX8" fmla="*/ 585788 w 652463"/>
                          <a:gd name="connsiteY8" fmla="*/ 226219 h 635794"/>
                          <a:gd name="connsiteX9" fmla="*/ 652463 w 652463"/>
                          <a:gd name="connsiteY9" fmla="*/ 152400 h 635794"/>
                          <a:gd name="connsiteX10" fmla="*/ 552451 w 652463"/>
                          <a:gd name="connsiteY10" fmla="*/ 28575 h 635794"/>
                          <a:gd name="connsiteX11" fmla="*/ 114301 w 652463"/>
                          <a:gd name="connsiteY11" fmla="*/ 0 h 635794"/>
                          <a:gd name="connsiteX0" fmla="*/ 114301 w 659607"/>
                          <a:gd name="connsiteY0" fmla="*/ 0 h 635794"/>
                          <a:gd name="connsiteX1" fmla="*/ 0 w 659607"/>
                          <a:gd name="connsiteY1" fmla="*/ 357188 h 635794"/>
                          <a:gd name="connsiteX2" fmla="*/ 178594 w 659607"/>
                          <a:gd name="connsiteY2" fmla="*/ 511969 h 635794"/>
                          <a:gd name="connsiteX3" fmla="*/ 326232 w 659607"/>
                          <a:gd name="connsiteY3" fmla="*/ 540544 h 635794"/>
                          <a:gd name="connsiteX4" fmla="*/ 395288 w 659607"/>
                          <a:gd name="connsiteY4" fmla="*/ 607219 h 635794"/>
                          <a:gd name="connsiteX5" fmla="*/ 502444 w 659607"/>
                          <a:gd name="connsiteY5" fmla="*/ 635794 h 635794"/>
                          <a:gd name="connsiteX6" fmla="*/ 507207 w 659607"/>
                          <a:gd name="connsiteY6" fmla="*/ 445294 h 635794"/>
                          <a:gd name="connsiteX7" fmla="*/ 614363 w 659607"/>
                          <a:gd name="connsiteY7" fmla="*/ 452438 h 635794"/>
                          <a:gd name="connsiteX8" fmla="*/ 585788 w 659607"/>
                          <a:gd name="connsiteY8" fmla="*/ 226219 h 635794"/>
                          <a:gd name="connsiteX9" fmla="*/ 659607 w 659607"/>
                          <a:gd name="connsiteY9" fmla="*/ 154781 h 635794"/>
                          <a:gd name="connsiteX10" fmla="*/ 552451 w 659607"/>
                          <a:gd name="connsiteY10" fmla="*/ 28575 h 635794"/>
                          <a:gd name="connsiteX11" fmla="*/ 114301 w 659607"/>
                          <a:gd name="connsiteY11" fmla="*/ 0 h 635794"/>
                          <a:gd name="connsiteX0" fmla="*/ 114301 w 652463"/>
                          <a:gd name="connsiteY0" fmla="*/ 0 h 635794"/>
                          <a:gd name="connsiteX1" fmla="*/ 0 w 652463"/>
                          <a:gd name="connsiteY1" fmla="*/ 357188 h 635794"/>
                          <a:gd name="connsiteX2" fmla="*/ 178594 w 652463"/>
                          <a:gd name="connsiteY2" fmla="*/ 511969 h 635794"/>
                          <a:gd name="connsiteX3" fmla="*/ 326232 w 652463"/>
                          <a:gd name="connsiteY3" fmla="*/ 540544 h 635794"/>
                          <a:gd name="connsiteX4" fmla="*/ 395288 w 652463"/>
                          <a:gd name="connsiteY4" fmla="*/ 607219 h 635794"/>
                          <a:gd name="connsiteX5" fmla="*/ 502444 w 652463"/>
                          <a:gd name="connsiteY5" fmla="*/ 635794 h 635794"/>
                          <a:gd name="connsiteX6" fmla="*/ 507207 w 652463"/>
                          <a:gd name="connsiteY6" fmla="*/ 445294 h 635794"/>
                          <a:gd name="connsiteX7" fmla="*/ 614363 w 652463"/>
                          <a:gd name="connsiteY7" fmla="*/ 452438 h 635794"/>
                          <a:gd name="connsiteX8" fmla="*/ 585788 w 652463"/>
                          <a:gd name="connsiteY8" fmla="*/ 226219 h 635794"/>
                          <a:gd name="connsiteX9" fmla="*/ 652463 w 652463"/>
                          <a:gd name="connsiteY9" fmla="*/ 154781 h 635794"/>
                          <a:gd name="connsiteX10" fmla="*/ 552451 w 652463"/>
                          <a:gd name="connsiteY10" fmla="*/ 28575 h 635794"/>
                          <a:gd name="connsiteX11" fmla="*/ 114301 w 652463"/>
                          <a:gd name="connsiteY11" fmla="*/ 0 h 635794"/>
                          <a:gd name="connsiteX0" fmla="*/ 114301 w 645320"/>
                          <a:gd name="connsiteY0" fmla="*/ 0 h 635794"/>
                          <a:gd name="connsiteX1" fmla="*/ 0 w 645320"/>
                          <a:gd name="connsiteY1" fmla="*/ 357188 h 635794"/>
                          <a:gd name="connsiteX2" fmla="*/ 178594 w 645320"/>
                          <a:gd name="connsiteY2" fmla="*/ 511969 h 635794"/>
                          <a:gd name="connsiteX3" fmla="*/ 326232 w 645320"/>
                          <a:gd name="connsiteY3" fmla="*/ 540544 h 635794"/>
                          <a:gd name="connsiteX4" fmla="*/ 395288 w 645320"/>
                          <a:gd name="connsiteY4" fmla="*/ 607219 h 635794"/>
                          <a:gd name="connsiteX5" fmla="*/ 502444 w 645320"/>
                          <a:gd name="connsiteY5" fmla="*/ 635794 h 635794"/>
                          <a:gd name="connsiteX6" fmla="*/ 507207 w 645320"/>
                          <a:gd name="connsiteY6" fmla="*/ 445294 h 635794"/>
                          <a:gd name="connsiteX7" fmla="*/ 614363 w 645320"/>
                          <a:gd name="connsiteY7" fmla="*/ 452438 h 635794"/>
                          <a:gd name="connsiteX8" fmla="*/ 585788 w 645320"/>
                          <a:gd name="connsiteY8" fmla="*/ 226219 h 635794"/>
                          <a:gd name="connsiteX9" fmla="*/ 645320 w 645320"/>
                          <a:gd name="connsiteY9" fmla="*/ 157163 h 635794"/>
                          <a:gd name="connsiteX10" fmla="*/ 552451 w 645320"/>
                          <a:gd name="connsiteY10" fmla="*/ 28575 h 635794"/>
                          <a:gd name="connsiteX11" fmla="*/ 114301 w 645320"/>
                          <a:gd name="connsiteY11" fmla="*/ 0 h 635794"/>
                          <a:gd name="connsiteX0" fmla="*/ 114301 w 645320"/>
                          <a:gd name="connsiteY0" fmla="*/ 0 h 635794"/>
                          <a:gd name="connsiteX1" fmla="*/ 0 w 645320"/>
                          <a:gd name="connsiteY1" fmla="*/ 357188 h 635794"/>
                          <a:gd name="connsiteX2" fmla="*/ 178594 w 645320"/>
                          <a:gd name="connsiteY2" fmla="*/ 511969 h 635794"/>
                          <a:gd name="connsiteX3" fmla="*/ 345282 w 645320"/>
                          <a:gd name="connsiteY3" fmla="*/ 542925 h 635794"/>
                          <a:gd name="connsiteX4" fmla="*/ 395288 w 645320"/>
                          <a:gd name="connsiteY4" fmla="*/ 607219 h 635794"/>
                          <a:gd name="connsiteX5" fmla="*/ 502444 w 645320"/>
                          <a:gd name="connsiteY5" fmla="*/ 635794 h 635794"/>
                          <a:gd name="connsiteX6" fmla="*/ 507207 w 645320"/>
                          <a:gd name="connsiteY6" fmla="*/ 445294 h 635794"/>
                          <a:gd name="connsiteX7" fmla="*/ 614363 w 645320"/>
                          <a:gd name="connsiteY7" fmla="*/ 452438 h 635794"/>
                          <a:gd name="connsiteX8" fmla="*/ 585788 w 645320"/>
                          <a:gd name="connsiteY8" fmla="*/ 226219 h 635794"/>
                          <a:gd name="connsiteX9" fmla="*/ 645320 w 645320"/>
                          <a:gd name="connsiteY9" fmla="*/ 157163 h 635794"/>
                          <a:gd name="connsiteX10" fmla="*/ 552451 w 645320"/>
                          <a:gd name="connsiteY10" fmla="*/ 28575 h 635794"/>
                          <a:gd name="connsiteX11" fmla="*/ 114301 w 645320"/>
                          <a:gd name="connsiteY11" fmla="*/ 0 h 635794"/>
                          <a:gd name="connsiteX0" fmla="*/ 114301 w 645320"/>
                          <a:gd name="connsiteY0" fmla="*/ 0 h 635794"/>
                          <a:gd name="connsiteX1" fmla="*/ 0 w 645320"/>
                          <a:gd name="connsiteY1" fmla="*/ 357188 h 635794"/>
                          <a:gd name="connsiteX2" fmla="*/ 178594 w 645320"/>
                          <a:gd name="connsiteY2" fmla="*/ 511969 h 635794"/>
                          <a:gd name="connsiteX3" fmla="*/ 340520 w 645320"/>
                          <a:gd name="connsiteY3" fmla="*/ 550068 h 635794"/>
                          <a:gd name="connsiteX4" fmla="*/ 395288 w 645320"/>
                          <a:gd name="connsiteY4" fmla="*/ 607219 h 635794"/>
                          <a:gd name="connsiteX5" fmla="*/ 502444 w 645320"/>
                          <a:gd name="connsiteY5" fmla="*/ 635794 h 635794"/>
                          <a:gd name="connsiteX6" fmla="*/ 507207 w 645320"/>
                          <a:gd name="connsiteY6" fmla="*/ 445294 h 635794"/>
                          <a:gd name="connsiteX7" fmla="*/ 614363 w 645320"/>
                          <a:gd name="connsiteY7" fmla="*/ 452438 h 635794"/>
                          <a:gd name="connsiteX8" fmla="*/ 585788 w 645320"/>
                          <a:gd name="connsiteY8" fmla="*/ 226219 h 635794"/>
                          <a:gd name="connsiteX9" fmla="*/ 645320 w 645320"/>
                          <a:gd name="connsiteY9" fmla="*/ 157163 h 635794"/>
                          <a:gd name="connsiteX10" fmla="*/ 552451 w 645320"/>
                          <a:gd name="connsiteY10" fmla="*/ 28575 h 635794"/>
                          <a:gd name="connsiteX11" fmla="*/ 114301 w 645320"/>
                          <a:gd name="connsiteY11" fmla="*/ 0 h 635794"/>
                          <a:gd name="connsiteX0" fmla="*/ 114301 w 645320"/>
                          <a:gd name="connsiteY0" fmla="*/ 0 h 640556"/>
                          <a:gd name="connsiteX1" fmla="*/ 0 w 645320"/>
                          <a:gd name="connsiteY1" fmla="*/ 357188 h 640556"/>
                          <a:gd name="connsiteX2" fmla="*/ 178594 w 645320"/>
                          <a:gd name="connsiteY2" fmla="*/ 511969 h 640556"/>
                          <a:gd name="connsiteX3" fmla="*/ 340520 w 645320"/>
                          <a:gd name="connsiteY3" fmla="*/ 550068 h 640556"/>
                          <a:gd name="connsiteX4" fmla="*/ 395288 w 645320"/>
                          <a:gd name="connsiteY4" fmla="*/ 607219 h 640556"/>
                          <a:gd name="connsiteX5" fmla="*/ 509588 w 645320"/>
                          <a:gd name="connsiteY5" fmla="*/ 640556 h 640556"/>
                          <a:gd name="connsiteX6" fmla="*/ 507207 w 645320"/>
                          <a:gd name="connsiteY6" fmla="*/ 445294 h 640556"/>
                          <a:gd name="connsiteX7" fmla="*/ 614363 w 645320"/>
                          <a:gd name="connsiteY7" fmla="*/ 452438 h 640556"/>
                          <a:gd name="connsiteX8" fmla="*/ 585788 w 645320"/>
                          <a:gd name="connsiteY8" fmla="*/ 226219 h 640556"/>
                          <a:gd name="connsiteX9" fmla="*/ 645320 w 645320"/>
                          <a:gd name="connsiteY9" fmla="*/ 157163 h 640556"/>
                          <a:gd name="connsiteX10" fmla="*/ 552451 w 645320"/>
                          <a:gd name="connsiteY10" fmla="*/ 28575 h 640556"/>
                          <a:gd name="connsiteX11" fmla="*/ 114301 w 645320"/>
                          <a:gd name="connsiteY11" fmla="*/ 0 h 64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320" h="640556">
                            <a:moveTo>
                              <a:pt x="114301" y="0"/>
                            </a:moveTo>
                            <a:lnTo>
                              <a:pt x="0" y="357188"/>
                            </a:lnTo>
                            <a:lnTo>
                              <a:pt x="178594" y="511969"/>
                            </a:lnTo>
                            <a:lnTo>
                              <a:pt x="340520" y="550068"/>
                            </a:lnTo>
                            <a:lnTo>
                              <a:pt x="395288" y="607219"/>
                            </a:lnTo>
                            <a:lnTo>
                              <a:pt x="509588" y="640556"/>
                            </a:lnTo>
                            <a:cubicBezTo>
                              <a:pt x="508794" y="575469"/>
                              <a:pt x="508001" y="510381"/>
                              <a:pt x="507207" y="445294"/>
                            </a:cubicBezTo>
                            <a:lnTo>
                              <a:pt x="614363" y="452438"/>
                            </a:lnTo>
                            <a:lnTo>
                              <a:pt x="585788" y="226219"/>
                            </a:lnTo>
                            <a:lnTo>
                              <a:pt x="645320" y="157163"/>
                            </a:lnTo>
                            <a:lnTo>
                              <a:pt x="552451" y="28575"/>
                            </a:lnTo>
                            <a:lnTo>
                              <a:pt x="114301" y="0"/>
                            </a:lnTo>
                            <a:close/>
                          </a:path>
                        </a:pathLst>
                      </a:custGeom>
                      <a:solidFill>
                        <a:srgbClr val="CCFF99"/>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9" name="グループ化 137"/>
                    <p:cNvGrpSpPr/>
                    <p:nvPr/>
                  </p:nvGrpSpPr>
                  <p:grpSpPr bwMode="auto">
                    <a:xfrm>
                      <a:off x="5313539" y="5733733"/>
                      <a:ext cx="759191" cy="931126"/>
                      <a:chOff x="1495425" y="1485900"/>
                      <a:chExt cx="1216025" cy="1495425"/>
                    </a:xfrm>
                    <a:pattFill prst="smCheck">
                      <a:fgClr>
                        <a:sysClr val="windowText" lastClr="000000"/>
                      </a:fgClr>
                      <a:bgClr>
                        <a:sysClr val="window" lastClr="FFFFFF"/>
                      </a:bgClr>
                    </a:pattFill>
                  </p:grpSpPr>
                  <p:sp>
                    <p:nvSpPr>
                      <p:cNvPr id="166" name="フリーフォーム 165"/>
                      <p:cNvSpPr/>
                      <p:nvPr/>
                    </p:nvSpPr>
                    <p:spPr>
                      <a:xfrm>
                        <a:off x="1695450" y="2278063"/>
                        <a:ext cx="574675" cy="703262"/>
                      </a:xfrm>
                      <a:custGeom>
                        <a:avLst/>
                        <a:gdLst>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68300 w 574675"/>
                          <a:gd name="connsiteY5" fmla="*/ 654050 h 698500"/>
                          <a:gd name="connsiteX6" fmla="*/ 574675 w 574675"/>
                          <a:gd name="connsiteY6" fmla="*/ 171450 h 698500"/>
                          <a:gd name="connsiteX7" fmla="*/ 460375 w 574675"/>
                          <a:gd name="connsiteY7" fmla="*/ 142875 h 698500"/>
                          <a:gd name="connsiteX8" fmla="*/ 333375 w 574675"/>
                          <a:gd name="connsiteY8" fmla="*/ 82550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0375 w 574675"/>
                          <a:gd name="connsiteY7" fmla="*/ 142875 h 698500"/>
                          <a:gd name="connsiteX8" fmla="*/ 333375 w 574675"/>
                          <a:gd name="connsiteY8" fmla="*/ 82550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0375 w 574675"/>
                          <a:gd name="connsiteY7" fmla="*/ 152400 h 698500"/>
                          <a:gd name="connsiteX8" fmla="*/ 333375 w 574675"/>
                          <a:gd name="connsiteY8" fmla="*/ 82550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0375 w 574675"/>
                          <a:gd name="connsiteY7" fmla="*/ 152400 h 698500"/>
                          <a:gd name="connsiteX8" fmla="*/ 319087 w 574675"/>
                          <a:gd name="connsiteY8" fmla="*/ 70644 h 698500"/>
                          <a:gd name="connsiteX9" fmla="*/ 234950 w 574675"/>
                          <a:gd name="connsiteY9" fmla="*/ 79375 h 698500"/>
                          <a:gd name="connsiteX10" fmla="*/ 190500 w 574675"/>
                          <a:gd name="connsiteY10" fmla="*/ 0 h 698500"/>
                          <a:gd name="connsiteX11" fmla="*/ 127000 w 574675"/>
                          <a:gd name="connsiteY11"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8313 w 574675"/>
                          <a:gd name="connsiteY7" fmla="*/ 146844 h 698500"/>
                          <a:gd name="connsiteX8" fmla="*/ 460375 w 574675"/>
                          <a:gd name="connsiteY8" fmla="*/ 152400 h 698500"/>
                          <a:gd name="connsiteX9" fmla="*/ 319087 w 574675"/>
                          <a:gd name="connsiteY9" fmla="*/ 70644 h 698500"/>
                          <a:gd name="connsiteX10" fmla="*/ 234950 w 574675"/>
                          <a:gd name="connsiteY10" fmla="*/ 79375 h 698500"/>
                          <a:gd name="connsiteX11" fmla="*/ 190500 w 574675"/>
                          <a:gd name="connsiteY11" fmla="*/ 0 h 698500"/>
                          <a:gd name="connsiteX12" fmla="*/ 127000 w 574675"/>
                          <a:gd name="connsiteY12" fmla="*/ 22225 h 698500"/>
                          <a:gd name="connsiteX0" fmla="*/ 127000 w 574675"/>
                          <a:gd name="connsiteY0" fmla="*/ 22225 h 698500"/>
                          <a:gd name="connsiteX1" fmla="*/ 79375 w 574675"/>
                          <a:gd name="connsiteY1" fmla="*/ 117475 h 698500"/>
                          <a:gd name="connsiteX2" fmla="*/ 0 w 574675"/>
                          <a:gd name="connsiteY2" fmla="*/ 552450 h 698500"/>
                          <a:gd name="connsiteX3" fmla="*/ 184150 w 574675"/>
                          <a:gd name="connsiteY3" fmla="*/ 688975 h 698500"/>
                          <a:gd name="connsiteX4" fmla="*/ 225425 w 574675"/>
                          <a:gd name="connsiteY4" fmla="*/ 698500 h 698500"/>
                          <a:gd name="connsiteX5" fmla="*/ 375444 w 574675"/>
                          <a:gd name="connsiteY5" fmla="*/ 661193 h 698500"/>
                          <a:gd name="connsiteX6" fmla="*/ 574675 w 574675"/>
                          <a:gd name="connsiteY6" fmla="*/ 171450 h 698500"/>
                          <a:gd name="connsiteX7" fmla="*/ 468313 w 574675"/>
                          <a:gd name="connsiteY7" fmla="*/ 146844 h 698500"/>
                          <a:gd name="connsiteX8" fmla="*/ 460375 w 574675"/>
                          <a:gd name="connsiteY8" fmla="*/ 152400 h 698500"/>
                          <a:gd name="connsiteX9" fmla="*/ 319087 w 574675"/>
                          <a:gd name="connsiteY9" fmla="*/ 70644 h 698500"/>
                          <a:gd name="connsiteX10" fmla="*/ 220663 w 574675"/>
                          <a:gd name="connsiteY10" fmla="*/ 76994 h 698500"/>
                          <a:gd name="connsiteX11" fmla="*/ 190500 w 574675"/>
                          <a:gd name="connsiteY11" fmla="*/ 0 h 698500"/>
                          <a:gd name="connsiteX12" fmla="*/ 127000 w 574675"/>
                          <a:gd name="connsiteY12" fmla="*/ 22225 h 698500"/>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68313 w 574675"/>
                          <a:gd name="connsiteY7" fmla="*/ 151606 h 703262"/>
                          <a:gd name="connsiteX8" fmla="*/ 460375 w 574675"/>
                          <a:gd name="connsiteY8" fmla="*/ 157162 h 703262"/>
                          <a:gd name="connsiteX9" fmla="*/ 319087 w 574675"/>
                          <a:gd name="connsiteY9" fmla="*/ 75406 h 703262"/>
                          <a:gd name="connsiteX10" fmla="*/ 220663 w 574675"/>
                          <a:gd name="connsiteY10" fmla="*/ 81756 h 703262"/>
                          <a:gd name="connsiteX11" fmla="*/ 180975 w 574675"/>
                          <a:gd name="connsiteY11" fmla="*/ 0 h 703262"/>
                          <a:gd name="connsiteX12" fmla="*/ 127000 w 574675"/>
                          <a:gd name="connsiteY12"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68313 w 574675"/>
                          <a:gd name="connsiteY7" fmla="*/ 151606 h 703262"/>
                          <a:gd name="connsiteX8" fmla="*/ 460375 w 574675"/>
                          <a:gd name="connsiteY8" fmla="*/ 157162 h 703262"/>
                          <a:gd name="connsiteX9" fmla="*/ 319087 w 574675"/>
                          <a:gd name="connsiteY9" fmla="*/ 75406 h 703262"/>
                          <a:gd name="connsiteX10" fmla="*/ 223044 w 574675"/>
                          <a:gd name="connsiteY10" fmla="*/ 88900 h 703262"/>
                          <a:gd name="connsiteX11" fmla="*/ 180975 w 574675"/>
                          <a:gd name="connsiteY11" fmla="*/ 0 h 703262"/>
                          <a:gd name="connsiteX12" fmla="*/ 127000 w 574675"/>
                          <a:gd name="connsiteY12"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68313 w 574675"/>
                          <a:gd name="connsiteY7" fmla="*/ 151606 h 703262"/>
                          <a:gd name="connsiteX8" fmla="*/ 438944 w 574675"/>
                          <a:gd name="connsiteY8" fmla="*/ 192880 h 703262"/>
                          <a:gd name="connsiteX9" fmla="*/ 319087 w 574675"/>
                          <a:gd name="connsiteY9" fmla="*/ 75406 h 703262"/>
                          <a:gd name="connsiteX10" fmla="*/ 223044 w 574675"/>
                          <a:gd name="connsiteY10" fmla="*/ 88900 h 703262"/>
                          <a:gd name="connsiteX11" fmla="*/ 180975 w 574675"/>
                          <a:gd name="connsiteY11" fmla="*/ 0 h 703262"/>
                          <a:gd name="connsiteX12" fmla="*/ 127000 w 574675"/>
                          <a:gd name="connsiteY12" fmla="*/ 26987 h 703262"/>
                          <a:gd name="connsiteX0" fmla="*/ 127000 w 575428"/>
                          <a:gd name="connsiteY0" fmla="*/ 26987 h 703262"/>
                          <a:gd name="connsiteX1" fmla="*/ 79375 w 575428"/>
                          <a:gd name="connsiteY1" fmla="*/ 122237 h 703262"/>
                          <a:gd name="connsiteX2" fmla="*/ 0 w 575428"/>
                          <a:gd name="connsiteY2" fmla="*/ 557212 h 703262"/>
                          <a:gd name="connsiteX3" fmla="*/ 184150 w 575428"/>
                          <a:gd name="connsiteY3" fmla="*/ 693737 h 703262"/>
                          <a:gd name="connsiteX4" fmla="*/ 225425 w 575428"/>
                          <a:gd name="connsiteY4" fmla="*/ 703262 h 703262"/>
                          <a:gd name="connsiteX5" fmla="*/ 375444 w 575428"/>
                          <a:gd name="connsiteY5" fmla="*/ 665955 h 703262"/>
                          <a:gd name="connsiteX6" fmla="*/ 574675 w 575428"/>
                          <a:gd name="connsiteY6" fmla="*/ 176212 h 703262"/>
                          <a:gd name="connsiteX7" fmla="*/ 438944 w 575428"/>
                          <a:gd name="connsiteY7" fmla="*/ 192880 h 703262"/>
                          <a:gd name="connsiteX8" fmla="*/ 319087 w 575428"/>
                          <a:gd name="connsiteY8" fmla="*/ 75406 h 703262"/>
                          <a:gd name="connsiteX9" fmla="*/ 223044 w 575428"/>
                          <a:gd name="connsiteY9" fmla="*/ 88900 h 703262"/>
                          <a:gd name="connsiteX10" fmla="*/ 180975 w 575428"/>
                          <a:gd name="connsiteY10" fmla="*/ 0 h 703262"/>
                          <a:gd name="connsiteX11" fmla="*/ 127000 w 575428"/>
                          <a:gd name="connsiteY11"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38944 w 574675"/>
                          <a:gd name="connsiteY7" fmla="*/ 192880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72281 w 574675"/>
                          <a:gd name="connsiteY7" fmla="*/ 154780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 name="connsiteX0" fmla="*/ 127000 w 574675"/>
                          <a:gd name="connsiteY0" fmla="*/ 26987 h 703262"/>
                          <a:gd name="connsiteX1" fmla="*/ 79375 w 574675"/>
                          <a:gd name="connsiteY1" fmla="*/ 122237 h 703262"/>
                          <a:gd name="connsiteX2" fmla="*/ 0 w 574675"/>
                          <a:gd name="connsiteY2" fmla="*/ 557212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57993 w 574675"/>
                          <a:gd name="connsiteY7" fmla="*/ 152399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 name="connsiteX0" fmla="*/ 127000 w 574675"/>
                          <a:gd name="connsiteY0" fmla="*/ 26987 h 703262"/>
                          <a:gd name="connsiteX1" fmla="*/ 79375 w 574675"/>
                          <a:gd name="connsiteY1" fmla="*/ 122237 h 703262"/>
                          <a:gd name="connsiteX2" fmla="*/ 0 w 574675"/>
                          <a:gd name="connsiteY2" fmla="*/ 547687 h 703262"/>
                          <a:gd name="connsiteX3" fmla="*/ 184150 w 574675"/>
                          <a:gd name="connsiteY3" fmla="*/ 693737 h 703262"/>
                          <a:gd name="connsiteX4" fmla="*/ 225425 w 574675"/>
                          <a:gd name="connsiteY4" fmla="*/ 703262 h 703262"/>
                          <a:gd name="connsiteX5" fmla="*/ 375444 w 574675"/>
                          <a:gd name="connsiteY5" fmla="*/ 665955 h 703262"/>
                          <a:gd name="connsiteX6" fmla="*/ 574675 w 574675"/>
                          <a:gd name="connsiteY6" fmla="*/ 176212 h 703262"/>
                          <a:gd name="connsiteX7" fmla="*/ 457993 w 574675"/>
                          <a:gd name="connsiteY7" fmla="*/ 152399 h 703262"/>
                          <a:gd name="connsiteX8" fmla="*/ 319087 w 574675"/>
                          <a:gd name="connsiteY8" fmla="*/ 75406 h 703262"/>
                          <a:gd name="connsiteX9" fmla="*/ 223044 w 574675"/>
                          <a:gd name="connsiteY9" fmla="*/ 88900 h 703262"/>
                          <a:gd name="connsiteX10" fmla="*/ 180975 w 574675"/>
                          <a:gd name="connsiteY10" fmla="*/ 0 h 703262"/>
                          <a:gd name="connsiteX11" fmla="*/ 127000 w 574675"/>
                          <a:gd name="connsiteY11" fmla="*/ 26987 h 70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675" h="703262">
                            <a:moveTo>
                              <a:pt x="127000" y="26987"/>
                            </a:moveTo>
                            <a:lnTo>
                              <a:pt x="79375" y="122237"/>
                            </a:lnTo>
                            <a:lnTo>
                              <a:pt x="0" y="547687"/>
                            </a:lnTo>
                            <a:lnTo>
                              <a:pt x="184150" y="693737"/>
                            </a:lnTo>
                            <a:lnTo>
                              <a:pt x="225425" y="703262"/>
                            </a:lnTo>
                            <a:lnTo>
                              <a:pt x="375444" y="665955"/>
                            </a:lnTo>
                            <a:lnTo>
                              <a:pt x="574675" y="176212"/>
                            </a:lnTo>
                            <a:lnTo>
                              <a:pt x="457993" y="152399"/>
                            </a:lnTo>
                            <a:lnTo>
                              <a:pt x="319087" y="75406"/>
                            </a:lnTo>
                            <a:lnTo>
                              <a:pt x="223044" y="88900"/>
                            </a:lnTo>
                            <a:lnTo>
                              <a:pt x="180975" y="0"/>
                            </a:lnTo>
                            <a:lnTo>
                              <a:pt x="127000" y="26987"/>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フリーフォーム 166"/>
                      <p:cNvSpPr/>
                      <p:nvPr/>
                    </p:nvSpPr>
                    <p:spPr>
                      <a:xfrm>
                        <a:off x="2070100" y="1485900"/>
                        <a:ext cx="641350" cy="669925"/>
                      </a:xfrm>
                      <a:custGeom>
                        <a:avLst/>
                        <a:gdLst>
                          <a:gd name="connsiteX0" fmla="*/ 0 w 641350"/>
                          <a:gd name="connsiteY0" fmla="*/ 539750 h 669925"/>
                          <a:gd name="connsiteX1" fmla="*/ 28575 w 641350"/>
                          <a:gd name="connsiteY1" fmla="*/ 44450 h 669925"/>
                          <a:gd name="connsiteX2" fmla="*/ 409575 w 641350"/>
                          <a:gd name="connsiteY2" fmla="*/ 69850 h 669925"/>
                          <a:gd name="connsiteX3" fmla="*/ 425450 w 641350"/>
                          <a:gd name="connsiteY3" fmla="*/ 88900 h 669925"/>
                          <a:gd name="connsiteX4" fmla="*/ 469900 w 641350"/>
                          <a:gd name="connsiteY4" fmla="*/ 88900 h 669925"/>
                          <a:gd name="connsiteX5" fmla="*/ 641350 w 641350"/>
                          <a:gd name="connsiteY5" fmla="*/ 0 h 669925"/>
                          <a:gd name="connsiteX6" fmla="*/ 628650 w 641350"/>
                          <a:gd name="connsiteY6" fmla="*/ 419100 h 669925"/>
                          <a:gd name="connsiteX7" fmla="*/ 393700 w 641350"/>
                          <a:gd name="connsiteY7" fmla="*/ 428625 h 669925"/>
                          <a:gd name="connsiteX8" fmla="*/ 396875 w 641350"/>
                          <a:gd name="connsiteY8" fmla="*/ 495300 h 669925"/>
                          <a:gd name="connsiteX9" fmla="*/ 342900 w 641350"/>
                          <a:gd name="connsiteY9" fmla="*/ 593725 h 669925"/>
                          <a:gd name="connsiteX10" fmla="*/ 247650 w 641350"/>
                          <a:gd name="connsiteY10" fmla="*/ 596900 h 669925"/>
                          <a:gd name="connsiteX11" fmla="*/ 241300 w 641350"/>
                          <a:gd name="connsiteY11" fmla="*/ 669925 h 669925"/>
                          <a:gd name="connsiteX12" fmla="*/ 57150 w 641350"/>
                          <a:gd name="connsiteY12" fmla="*/ 628650 h 669925"/>
                          <a:gd name="connsiteX13" fmla="*/ 0 w 641350"/>
                          <a:gd name="connsiteY13" fmla="*/ 53975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1350" h="669925">
                            <a:moveTo>
                              <a:pt x="0" y="539750"/>
                            </a:moveTo>
                            <a:lnTo>
                              <a:pt x="28575" y="44450"/>
                            </a:lnTo>
                            <a:lnTo>
                              <a:pt x="409575" y="69850"/>
                            </a:lnTo>
                            <a:lnTo>
                              <a:pt x="425450" y="88900"/>
                            </a:lnTo>
                            <a:lnTo>
                              <a:pt x="469900" y="88900"/>
                            </a:lnTo>
                            <a:lnTo>
                              <a:pt x="641350" y="0"/>
                            </a:lnTo>
                            <a:lnTo>
                              <a:pt x="628650" y="419100"/>
                            </a:lnTo>
                            <a:lnTo>
                              <a:pt x="393700" y="428625"/>
                            </a:lnTo>
                            <a:lnTo>
                              <a:pt x="396875" y="495300"/>
                            </a:lnTo>
                            <a:lnTo>
                              <a:pt x="342900" y="593725"/>
                            </a:lnTo>
                            <a:lnTo>
                              <a:pt x="247650" y="596900"/>
                            </a:lnTo>
                            <a:lnTo>
                              <a:pt x="241300" y="669925"/>
                            </a:lnTo>
                            <a:lnTo>
                              <a:pt x="57150" y="628650"/>
                            </a:lnTo>
                            <a:lnTo>
                              <a:pt x="0" y="539750"/>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フリーフォーム 167"/>
                      <p:cNvSpPr/>
                      <p:nvPr/>
                    </p:nvSpPr>
                    <p:spPr>
                      <a:xfrm>
                        <a:off x="1495425" y="1528763"/>
                        <a:ext cx="601662" cy="538162"/>
                      </a:xfrm>
                      <a:custGeom>
                        <a:avLst/>
                        <a:gdLst>
                          <a:gd name="connsiteX0" fmla="*/ 0 w 606425"/>
                          <a:gd name="connsiteY0" fmla="*/ 320675 h 533400"/>
                          <a:gd name="connsiteX1" fmla="*/ 212725 w 606425"/>
                          <a:gd name="connsiteY1" fmla="*/ 533400 h 533400"/>
                          <a:gd name="connsiteX2" fmla="*/ 307975 w 606425"/>
                          <a:gd name="connsiteY2" fmla="*/ 504825 h 533400"/>
                          <a:gd name="connsiteX3" fmla="*/ 393700 w 606425"/>
                          <a:gd name="connsiteY3" fmla="*/ 463550 h 533400"/>
                          <a:gd name="connsiteX4" fmla="*/ 571500 w 606425"/>
                          <a:gd name="connsiteY4" fmla="*/ 488950 h 533400"/>
                          <a:gd name="connsiteX5" fmla="*/ 606425 w 606425"/>
                          <a:gd name="connsiteY5" fmla="*/ 0 h 533400"/>
                          <a:gd name="connsiteX6" fmla="*/ 346075 w 606425"/>
                          <a:gd name="connsiteY6" fmla="*/ 146050 h 533400"/>
                          <a:gd name="connsiteX7" fmla="*/ 339725 w 606425"/>
                          <a:gd name="connsiteY7" fmla="*/ 174625 h 533400"/>
                          <a:gd name="connsiteX8" fmla="*/ 184150 w 606425"/>
                          <a:gd name="connsiteY8" fmla="*/ 254000 h 533400"/>
                          <a:gd name="connsiteX9" fmla="*/ 47625 w 606425"/>
                          <a:gd name="connsiteY9" fmla="*/ 295275 h 533400"/>
                          <a:gd name="connsiteX10" fmla="*/ 0 w 606425"/>
                          <a:gd name="connsiteY10" fmla="*/ 320675 h 533400"/>
                          <a:gd name="connsiteX0" fmla="*/ 0 w 606425"/>
                          <a:gd name="connsiteY0" fmla="*/ 320675 h 533400"/>
                          <a:gd name="connsiteX1" fmla="*/ 212725 w 606425"/>
                          <a:gd name="connsiteY1" fmla="*/ 533400 h 533400"/>
                          <a:gd name="connsiteX2" fmla="*/ 307975 w 606425"/>
                          <a:gd name="connsiteY2" fmla="*/ 504825 h 533400"/>
                          <a:gd name="connsiteX3" fmla="*/ 393700 w 606425"/>
                          <a:gd name="connsiteY3" fmla="*/ 463550 h 533400"/>
                          <a:gd name="connsiteX4" fmla="*/ 571500 w 606425"/>
                          <a:gd name="connsiteY4" fmla="*/ 488950 h 533400"/>
                          <a:gd name="connsiteX5" fmla="*/ 606425 w 606425"/>
                          <a:gd name="connsiteY5" fmla="*/ 0 h 533400"/>
                          <a:gd name="connsiteX6" fmla="*/ 346075 w 606425"/>
                          <a:gd name="connsiteY6" fmla="*/ 146050 h 533400"/>
                          <a:gd name="connsiteX7" fmla="*/ 334963 w 606425"/>
                          <a:gd name="connsiteY7" fmla="*/ 172244 h 533400"/>
                          <a:gd name="connsiteX8" fmla="*/ 184150 w 606425"/>
                          <a:gd name="connsiteY8" fmla="*/ 254000 h 533400"/>
                          <a:gd name="connsiteX9" fmla="*/ 47625 w 606425"/>
                          <a:gd name="connsiteY9" fmla="*/ 295275 h 533400"/>
                          <a:gd name="connsiteX10" fmla="*/ 0 w 606425"/>
                          <a:gd name="connsiteY10" fmla="*/ 320675 h 533400"/>
                          <a:gd name="connsiteX0" fmla="*/ 0 w 601662"/>
                          <a:gd name="connsiteY0" fmla="*/ 325437 h 538162"/>
                          <a:gd name="connsiteX1" fmla="*/ 212725 w 601662"/>
                          <a:gd name="connsiteY1" fmla="*/ 538162 h 538162"/>
                          <a:gd name="connsiteX2" fmla="*/ 307975 w 601662"/>
                          <a:gd name="connsiteY2" fmla="*/ 509587 h 538162"/>
                          <a:gd name="connsiteX3" fmla="*/ 393700 w 601662"/>
                          <a:gd name="connsiteY3" fmla="*/ 468312 h 538162"/>
                          <a:gd name="connsiteX4" fmla="*/ 571500 w 601662"/>
                          <a:gd name="connsiteY4" fmla="*/ 493712 h 538162"/>
                          <a:gd name="connsiteX5" fmla="*/ 601662 w 601662"/>
                          <a:gd name="connsiteY5" fmla="*/ 0 h 538162"/>
                          <a:gd name="connsiteX6" fmla="*/ 346075 w 601662"/>
                          <a:gd name="connsiteY6" fmla="*/ 150812 h 538162"/>
                          <a:gd name="connsiteX7" fmla="*/ 334963 w 601662"/>
                          <a:gd name="connsiteY7" fmla="*/ 177006 h 538162"/>
                          <a:gd name="connsiteX8" fmla="*/ 184150 w 601662"/>
                          <a:gd name="connsiteY8" fmla="*/ 258762 h 538162"/>
                          <a:gd name="connsiteX9" fmla="*/ 47625 w 601662"/>
                          <a:gd name="connsiteY9" fmla="*/ 300037 h 538162"/>
                          <a:gd name="connsiteX10" fmla="*/ 0 w 601662"/>
                          <a:gd name="connsiteY10" fmla="*/ 325437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1662" h="538162">
                            <a:moveTo>
                              <a:pt x="0" y="325437"/>
                            </a:moveTo>
                            <a:lnTo>
                              <a:pt x="212725" y="538162"/>
                            </a:lnTo>
                            <a:lnTo>
                              <a:pt x="307975" y="509587"/>
                            </a:lnTo>
                            <a:lnTo>
                              <a:pt x="393700" y="468312"/>
                            </a:lnTo>
                            <a:lnTo>
                              <a:pt x="571500" y="493712"/>
                            </a:lnTo>
                            <a:lnTo>
                              <a:pt x="601662" y="0"/>
                            </a:lnTo>
                            <a:lnTo>
                              <a:pt x="346075" y="150812"/>
                            </a:lnTo>
                            <a:lnTo>
                              <a:pt x="334963" y="177006"/>
                            </a:lnTo>
                            <a:lnTo>
                              <a:pt x="184150" y="258762"/>
                            </a:lnTo>
                            <a:lnTo>
                              <a:pt x="47625" y="300037"/>
                            </a:lnTo>
                            <a:lnTo>
                              <a:pt x="0" y="325437"/>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フリーフォーム 168"/>
                      <p:cNvSpPr/>
                      <p:nvPr/>
                    </p:nvSpPr>
                    <p:spPr>
                      <a:xfrm>
                        <a:off x="1806576" y="1997075"/>
                        <a:ext cx="501650" cy="454025"/>
                      </a:xfrm>
                      <a:custGeom>
                        <a:avLst/>
                        <a:gdLst>
                          <a:gd name="connsiteX0" fmla="*/ 0 w 501650"/>
                          <a:gd name="connsiteY0" fmla="*/ 34925 h 454025"/>
                          <a:gd name="connsiteX1" fmla="*/ 9525 w 501650"/>
                          <a:gd name="connsiteY1" fmla="*/ 307975 h 454025"/>
                          <a:gd name="connsiteX2" fmla="*/ 69850 w 501650"/>
                          <a:gd name="connsiteY2" fmla="*/ 282575 h 454025"/>
                          <a:gd name="connsiteX3" fmla="*/ 111125 w 501650"/>
                          <a:gd name="connsiteY3" fmla="*/ 368300 h 454025"/>
                          <a:gd name="connsiteX4" fmla="*/ 206375 w 501650"/>
                          <a:gd name="connsiteY4" fmla="*/ 358775 h 454025"/>
                          <a:gd name="connsiteX5" fmla="*/ 346075 w 501650"/>
                          <a:gd name="connsiteY5" fmla="*/ 434975 h 454025"/>
                          <a:gd name="connsiteX6" fmla="*/ 431800 w 501650"/>
                          <a:gd name="connsiteY6" fmla="*/ 454025 h 454025"/>
                          <a:gd name="connsiteX7" fmla="*/ 501650 w 501650"/>
                          <a:gd name="connsiteY7" fmla="*/ 158750 h 454025"/>
                          <a:gd name="connsiteX8" fmla="*/ 323850 w 501650"/>
                          <a:gd name="connsiteY8" fmla="*/ 123825 h 454025"/>
                          <a:gd name="connsiteX9" fmla="*/ 266700 w 501650"/>
                          <a:gd name="connsiteY9" fmla="*/ 28575 h 454025"/>
                          <a:gd name="connsiteX10" fmla="*/ 88900 w 501650"/>
                          <a:gd name="connsiteY10" fmla="*/ 0 h 454025"/>
                          <a:gd name="connsiteX11" fmla="*/ 0 w 501650"/>
                          <a:gd name="connsiteY11" fmla="*/ 34925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650" h="454025">
                            <a:moveTo>
                              <a:pt x="0" y="34925"/>
                            </a:moveTo>
                            <a:lnTo>
                              <a:pt x="9525" y="307975"/>
                            </a:lnTo>
                            <a:lnTo>
                              <a:pt x="69850" y="282575"/>
                            </a:lnTo>
                            <a:lnTo>
                              <a:pt x="111125" y="368300"/>
                            </a:lnTo>
                            <a:lnTo>
                              <a:pt x="206375" y="358775"/>
                            </a:lnTo>
                            <a:lnTo>
                              <a:pt x="346075" y="434975"/>
                            </a:lnTo>
                            <a:lnTo>
                              <a:pt x="431800" y="454025"/>
                            </a:lnTo>
                            <a:lnTo>
                              <a:pt x="501650" y="158750"/>
                            </a:lnTo>
                            <a:lnTo>
                              <a:pt x="323850" y="123825"/>
                            </a:lnTo>
                            <a:lnTo>
                              <a:pt x="266700" y="28575"/>
                            </a:lnTo>
                            <a:lnTo>
                              <a:pt x="88900" y="0"/>
                            </a:lnTo>
                            <a:lnTo>
                              <a:pt x="0" y="34925"/>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フリーフォーム 169"/>
                      <p:cNvSpPr/>
                      <p:nvPr/>
                    </p:nvSpPr>
                    <p:spPr>
                      <a:xfrm>
                        <a:off x="2238374" y="1908175"/>
                        <a:ext cx="463550" cy="570706"/>
                      </a:xfrm>
                      <a:custGeom>
                        <a:avLst/>
                        <a:gdLst>
                          <a:gd name="connsiteX0" fmla="*/ 225425 w 463550"/>
                          <a:gd name="connsiteY0" fmla="*/ 0 h 577850"/>
                          <a:gd name="connsiteX1" fmla="*/ 234950 w 463550"/>
                          <a:gd name="connsiteY1" fmla="*/ 69850 h 577850"/>
                          <a:gd name="connsiteX2" fmla="*/ 177800 w 463550"/>
                          <a:gd name="connsiteY2" fmla="*/ 168275 h 577850"/>
                          <a:gd name="connsiteX3" fmla="*/ 82550 w 463550"/>
                          <a:gd name="connsiteY3" fmla="*/ 174625 h 577850"/>
                          <a:gd name="connsiteX4" fmla="*/ 69850 w 463550"/>
                          <a:gd name="connsiteY4" fmla="*/ 247650 h 577850"/>
                          <a:gd name="connsiteX5" fmla="*/ 0 w 463550"/>
                          <a:gd name="connsiteY5" fmla="*/ 533400 h 577850"/>
                          <a:gd name="connsiteX6" fmla="*/ 47625 w 463550"/>
                          <a:gd name="connsiteY6" fmla="*/ 549275 h 577850"/>
                          <a:gd name="connsiteX7" fmla="*/ 269875 w 463550"/>
                          <a:gd name="connsiteY7" fmla="*/ 577850 h 577850"/>
                          <a:gd name="connsiteX8" fmla="*/ 301625 w 463550"/>
                          <a:gd name="connsiteY8" fmla="*/ 539750 h 577850"/>
                          <a:gd name="connsiteX9" fmla="*/ 463550 w 463550"/>
                          <a:gd name="connsiteY9" fmla="*/ 0 h 577850"/>
                          <a:gd name="connsiteX10" fmla="*/ 225425 w 463550"/>
                          <a:gd name="connsiteY10" fmla="*/ 0 h 577850"/>
                          <a:gd name="connsiteX0" fmla="*/ 223044 w 463550"/>
                          <a:gd name="connsiteY0" fmla="*/ 7144 h 577850"/>
                          <a:gd name="connsiteX1" fmla="*/ 234950 w 463550"/>
                          <a:gd name="connsiteY1" fmla="*/ 69850 h 577850"/>
                          <a:gd name="connsiteX2" fmla="*/ 177800 w 463550"/>
                          <a:gd name="connsiteY2" fmla="*/ 168275 h 577850"/>
                          <a:gd name="connsiteX3" fmla="*/ 82550 w 463550"/>
                          <a:gd name="connsiteY3" fmla="*/ 174625 h 577850"/>
                          <a:gd name="connsiteX4" fmla="*/ 69850 w 463550"/>
                          <a:gd name="connsiteY4" fmla="*/ 247650 h 577850"/>
                          <a:gd name="connsiteX5" fmla="*/ 0 w 463550"/>
                          <a:gd name="connsiteY5" fmla="*/ 533400 h 577850"/>
                          <a:gd name="connsiteX6" fmla="*/ 47625 w 463550"/>
                          <a:gd name="connsiteY6" fmla="*/ 549275 h 577850"/>
                          <a:gd name="connsiteX7" fmla="*/ 269875 w 463550"/>
                          <a:gd name="connsiteY7" fmla="*/ 577850 h 577850"/>
                          <a:gd name="connsiteX8" fmla="*/ 301625 w 463550"/>
                          <a:gd name="connsiteY8" fmla="*/ 539750 h 577850"/>
                          <a:gd name="connsiteX9" fmla="*/ 463550 w 463550"/>
                          <a:gd name="connsiteY9" fmla="*/ 0 h 577850"/>
                          <a:gd name="connsiteX10" fmla="*/ 223044 w 463550"/>
                          <a:gd name="connsiteY10" fmla="*/ 7144 h 577850"/>
                          <a:gd name="connsiteX0" fmla="*/ 223044 w 463550"/>
                          <a:gd name="connsiteY0" fmla="*/ 7144 h 577850"/>
                          <a:gd name="connsiteX1" fmla="*/ 230187 w 463550"/>
                          <a:gd name="connsiteY1" fmla="*/ 67468 h 577850"/>
                          <a:gd name="connsiteX2" fmla="*/ 177800 w 463550"/>
                          <a:gd name="connsiteY2" fmla="*/ 168275 h 577850"/>
                          <a:gd name="connsiteX3" fmla="*/ 82550 w 463550"/>
                          <a:gd name="connsiteY3" fmla="*/ 174625 h 577850"/>
                          <a:gd name="connsiteX4" fmla="*/ 69850 w 463550"/>
                          <a:gd name="connsiteY4" fmla="*/ 247650 h 577850"/>
                          <a:gd name="connsiteX5" fmla="*/ 0 w 463550"/>
                          <a:gd name="connsiteY5" fmla="*/ 533400 h 577850"/>
                          <a:gd name="connsiteX6" fmla="*/ 47625 w 463550"/>
                          <a:gd name="connsiteY6" fmla="*/ 549275 h 577850"/>
                          <a:gd name="connsiteX7" fmla="*/ 269875 w 463550"/>
                          <a:gd name="connsiteY7" fmla="*/ 577850 h 577850"/>
                          <a:gd name="connsiteX8" fmla="*/ 301625 w 463550"/>
                          <a:gd name="connsiteY8" fmla="*/ 539750 h 577850"/>
                          <a:gd name="connsiteX9" fmla="*/ 463550 w 463550"/>
                          <a:gd name="connsiteY9" fmla="*/ 0 h 577850"/>
                          <a:gd name="connsiteX10" fmla="*/ 223044 w 463550"/>
                          <a:gd name="connsiteY10" fmla="*/ 7144 h 577850"/>
                          <a:gd name="connsiteX0" fmla="*/ 223044 w 463550"/>
                          <a:gd name="connsiteY0" fmla="*/ 7144 h 570706"/>
                          <a:gd name="connsiteX1" fmla="*/ 230187 w 463550"/>
                          <a:gd name="connsiteY1" fmla="*/ 67468 h 570706"/>
                          <a:gd name="connsiteX2" fmla="*/ 177800 w 463550"/>
                          <a:gd name="connsiteY2" fmla="*/ 168275 h 570706"/>
                          <a:gd name="connsiteX3" fmla="*/ 82550 w 463550"/>
                          <a:gd name="connsiteY3" fmla="*/ 174625 h 570706"/>
                          <a:gd name="connsiteX4" fmla="*/ 69850 w 463550"/>
                          <a:gd name="connsiteY4" fmla="*/ 247650 h 570706"/>
                          <a:gd name="connsiteX5" fmla="*/ 0 w 463550"/>
                          <a:gd name="connsiteY5" fmla="*/ 533400 h 570706"/>
                          <a:gd name="connsiteX6" fmla="*/ 47625 w 463550"/>
                          <a:gd name="connsiteY6" fmla="*/ 549275 h 570706"/>
                          <a:gd name="connsiteX7" fmla="*/ 262732 w 463550"/>
                          <a:gd name="connsiteY7" fmla="*/ 570706 h 570706"/>
                          <a:gd name="connsiteX8" fmla="*/ 301625 w 463550"/>
                          <a:gd name="connsiteY8" fmla="*/ 539750 h 570706"/>
                          <a:gd name="connsiteX9" fmla="*/ 463550 w 463550"/>
                          <a:gd name="connsiteY9" fmla="*/ 0 h 570706"/>
                          <a:gd name="connsiteX10" fmla="*/ 223044 w 463550"/>
                          <a:gd name="connsiteY10" fmla="*/ 7144 h 570706"/>
                          <a:gd name="connsiteX0" fmla="*/ 227806 w 463550"/>
                          <a:gd name="connsiteY0" fmla="*/ 7144 h 570706"/>
                          <a:gd name="connsiteX1" fmla="*/ 230187 w 463550"/>
                          <a:gd name="connsiteY1" fmla="*/ 67468 h 570706"/>
                          <a:gd name="connsiteX2" fmla="*/ 177800 w 463550"/>
                          <a:gd name="connsiteY2" fmla="*/ 168275 h 570706"/>
                          <a:gd name="connsiteX3" fmla="*/ 82550 w 463550"/>
                          <a:gd name="connsiteY3" fmla="*/ 174625 h 570706"/>
                          <a:gd name="connsiteX4" fmla="*/ 69850 w 463550"/>
                          <a:gd name="connsiteY4" fmla="*/ 247650 h 570706"/>
                          <a:gd name="connsiteX5" fmla="*/ 0 w 463550"/>
                          <a:gd name="connsiteY5" fmla="*/ 533400 h 570706"/>
                          <a:gd name="connsiteX6" fmla="*/ 47625 w 463550"/>
                          <a:gd name="connsiteY6" fmla="*/ 549275 h 570706"/>
                          <a:gd name="connsiteX7" fmla="*/ 262732 w 463550"/>
                          <a:gd name="connsiteY7" fmla="*/ 570706 h 570706"/>
                          <a:gd name="connsiteX8" fmla="*/ 301625 w 463550"/>
                          <a:gd name="connsiteY8" fmla="*/ 539750 h 570706"/>
                          <a:gd name="connsiteX9" fmla="*/ 463550 w 463550"/>
                          <a:gd name="connsiteY9" fmla="*/ 0 h 570706"/>
                          <a:gd name="connsiteX10" fmla="*/ 227806 w 463550"/>
                          <a:gd name="connsiteY10" fmla="*/ 7144 h 57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550" h="570706">
                            <a:moveTo>
                              <a:pt x="227806" y="7144"/>
                            </a:moveTo>
                            <a:cubicBezTo>
                              <a:pt x="228600" y="27252"/>
                              <a:pt x="229393" y="47360"/>
                              <a:pt x="230187" y="67468"/>
                            </a:cubicBezTo>
                            <a:lnTo>
                              <a:pt x="177800" y="168275"/>
                            </a:lnTo>
                            <a:lnTo>
                              <a:pt x="82550" y="174625"/>
                            </a:lnTo>
                            <a:lnTo>
                              <a:pt x="69850" y="247650"/>
                            </a:lnTo>
                            <a:lnTo>
                              <a:pt x="0" y="533400"/>
                            </a:lnTo>
                            <a:lnTo>
                              <a:pt x="47625" y="549275"/>
                            </a:lnTo>
                            <a:lnTo>
                              <a:pt x="262732" y="570706"/>
                            </a:lnTo>
                            <a:lnTo>
                              <a:pt x="301625" y="539750"/>
                            </a:lnTo>
                            <a:lnTo>
                              <a:pt x="463550" y="0"/>
                            </a:lnTo>
                            <a:lnTo>
                              <a:pt x="227806" y="7144"/>
                            </a:lnTo>
                            <a:close/>
                          </a:path>
                        </a:pathLst>
                      </a:custGeom>
                      <a:solidFill>
                        <a:srgbClr val="FFCCFF"/>
                      </a:solidFill>
                      <a:ln w="9525" cap="flat" cmpd="sng" algn="ctr">
                        <a:solidFill>
                          <a:sysClr val="windowText" lastClr="0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400" kern="0" dirty="0">
                          <a:solidFill>
                            <a:sysClr val="window" lastClr="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0" name="Text Box 195"/>
                    <p:cNvSpPr txBox="1">
                      <a:spLocks noChangeAspect="1" noChangeArrowheads="1"/>
                    </p:cNvSpPr>
                    <p:nvPr/>
                  </p:nvSpPr>
                  <p:spPr bwMode="auto">
                    <a:xfrm>
                      <a:off x="5797550" y="5083994"/>
                      <a:ext cx="52546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p>
                  </p:txBody>
                </p:sp>
                <p:sp>
                  <p:nvSpPr>
                    <p:cNvPr id="131" name="Text Box 190"/>
                    <p:cNvSpPr txBox="1">
                      <a:spLocks noChangeAspect="1" noChangeArrowheads="1"/>
                    </p:cNvSpPr>
                    <p:nvPr/>
                  </p:nvSpPr>
                  <p:spPr bwMode="auto">
                    <a:xfrm>
                      <a:off x="5969000" y="5295900"/>
                      <a:ext cx="423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p>
                  </p:txBody>
                </p:sp>
                <p:sp>
                  <p:nvSpPr>
                    <p:cNvPr id="132" name="Text Box 196"/>
                    <p:cNvSpPr txBox="1">
                      <a:spLocks noChangeAspect="1" noChangeArrowheads="1"/>
                    </p:cNvSpPr>
                    <p:nvPr/>
                  </p:nvSpPr>
                  <p:spPr bwMode="auto">
                    <a:xfrm flipH="1">
                      <a:off x="5279855" y="5232425"/>
                      <a:ext cx="509587"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p>
                  </p:txBody>
                </p:sp>
                <p:sp>
                  <p:nvSpPr>
                    <p:cNvPr id="133" name="Text Box 194"/>
                    <p:cNvSpPr txBox="1">
                      <a:spLocks noChangeAspect="1" noChangeArrowheads="1"/>
                    </p:cNvSpPr>
                    <p:nvPr/>
                  </p:nvSpPr>
                  <p:spPr bwMode="auto">
                    <a:xfrm flipH="1">
                      <a:off x="4897597" y="5534217"/>
                      <a:ext cx="5238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p>
                  </p:txBody>
                </p:sp>
                <p:sp>
                  <p:nvSpPr>
                    <p:cNvPr id="134" name="Text Box 193"/>
                    <p:cNvSpPr txBox="1">
                      <a:spLocks noChangeAspect="1" noChangeArrowheads="1"/>
                    </p:cNvSpPr>
                    <p:nvPr/>
                  </p:nvSpPr>
                  <p:spPr bwMode="auto">
                    <a:xfrm flipH="1">
                      <a:off x="5251450" y="5689083"/>
                      <a:ext cx="39370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p>
                  </p:txBody>
                </p:sp>
                <p:sp>
                  <p:nvSpPr>
                    <p:cNvPr id="135" name="Text Box 192"/>
                    <p:cNvSpPr txBox="1">
                      <a:spLocks noChangeAspect="1" noChangeArrowheads="1"/>
                    </p:cNvSpPr>
                    <p:nvPr/>
                  </p:nvSpPr>
                  <p:spPr bwMode="auto">
                    <a:xfrm flipH="1">
                      <a:off x="5548313" y="5547002"/>
                      <a:ext cx="33655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p>
                  </p:txBody>
                </p:sp>
                <p:sp>
                  <p:nvSpPr>
                    <p:cNvPr id="136" name="Text Box 191"/>
                    <p:cNvSpPr txBox="1">
                      <a:spLocks noChangeAspect="1" noChangeArrowheads="1"/>
                    </p:cNvSpPr>
                    <p:nvPr/>
                  </p:nvSpPr>
                  <p:spPr bwMode="auto">
                    <a:xfrm flipH="1">
                      <a:off x="5906809" y="5432697"/>
                      <a:ext cx="18586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p>
                  </p:txBody>
                </p:sp>
                <p:sp>
                  <p:nvSpPr>
                    <p:cNvPr id="137" name="Text Box 189"/>
                    <p:cNvSpPr txBox="1">
                      <a:spLocks noChangeAspect="1" noChangeArrowheads="1"/>
                    </p:cNvSpPr>
                    <p:nvPr/>
                  </p:nvSpPr>
                  <p:spPr bwMode="auto">
                    <a:xfrm flipH="1">
                      <a:off x="4897979" y="5865240"/>
                      <a:ext cx="49371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p>
                  </p:txBody>
                </p:sp>
                <p:sp>
                  <p:nvSpPr>
                    <p:cNvPr id="138" name="Text Box 188"/>
                    <p:cNvSpPr txBox="1">
                      <a:spLocks noChangeAspect="1" noChangeArrowheads="1"/>
                    </p:cNvSpPr>
                    <p:nvPr/>
                  </p:nvSpPr>
                  <p:spPr bwMode="auto">
                    <a:xfrm flipH="1">
                      <a:off x="5279326" y="5927774"/>
                      <a:ext cx="3667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p>
                  </p:txBody>
                </p:sp>
                <p:sp>
                  <p:nvSpPr>
                    <p:cNvPr id="139" name="Text Box 187"/>
                    <p:cNvSpPr txBox="1">
                      <a:spLocks noChangeAspect="1" noChangeArrowheads="1"/>
                    </p:cNvSpPr>
                    <p:nvPr/>
                  </p:nvSpPr>
                  <p:spPr bwMode="auto">
                    <a:xfrm>
                      <a:off x="5647974" y="5810069"/>
                      <a:ext cx="46990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p>
                  </p:txBody>
                </p:sp>
                <p:sp>
                  <p:nvSpPr>
                    <p:cNvPr id="140" name="Text Box 186"/>
                    <p:cNvSpPr txBox="1">
                      <a:spLocks noChangeAspect="1" noChangeArrowheads="1"/>
                    </p:cNvSpPr>
                    <p:nvPr/>
                  </p:nvSpPr>
                  <p:spPr bwMode="auto">
                    <a:xfrm>
                      <a:off x="5986463" y="5681144"/>
                      <a:ext cx="43815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p>
                  </p:txBody>
                </p:sp>
                <p:sp>
                  <p:nvSpPr>
                    <p:cNvPr id="141" name="Text Box 185"/>
                    <p:cNvSpPr txBox="1">
                      <a:spLocks noChangeAspect="1" noChangeArrowheads="1"/>
                    </p:cNvSpPr>
                    <p:nvPr/>
                  </p:nvSpPr>
                  <p:spPr bwMode="auto">
                    <a:xfrm flipH="1">
                      <a:off x="6249988" y="5593036"/>
                      <a:ext cx="4984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p>
                  </p:txBody>
                </p:sp>
                <p:sp>
                  <p:nvSpPr>
                    <p:cNvPr id="142" name="Text Box 183"/>
                    <p:cNvSpPr txBox="1">
                      <a:spLocks noChangeAspect="1" noChangeArrowheads="1"/>
                    </p:cNvSpPr>
                    <p:nvPr/>
                  </p:nvSpPr>
                  <p:spPr bwMode="auto">
                    <a:xfrm flipH="1">
                      <a:off x="4883150" y="6154738"/>
                      <a:ext cx="5524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p>
                  </p:txBody>
                </p:sp>
                <p:sp>
                  <p:nvSpPr>
                    <p:cNvPr id="143" name="Text Box 182"/>
                    <p:cNvSpPr txBox="1">
                      <a:spLocks noChangeAspect="1" noChangeArrowheads="1"/>
                    </p:cNvSpPr>
                    <p:nvPr/>
                  </p:nvSpPr>
                  <p:spPr bwMode="auto">
                    <a:xfrm flipH="1">
                      <a:off x="5068888" y="6354241"/>
                      <a:ext cx="5238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p>
                  </p:txBody>
                </p:sp>
                <p:sp>
                  <p:nvSpPr>
                    <p:cNvPr id="144" name="Text Box 181"/>
                    <p:cNvSpPr txBox="1">
                      <a:spLocks noChangeAspect="1" noChangeArrowheads="1"/>
                    </p:cNvSpPr>
                    <p:nvPr/>
                  </p:nvSpPr>
                  <p:spPr bwMode="auto">
                    <a:xfrm flipH="1">
                      <a:off x="5479165" y="6273109"/>
                      <a:ext cx="174625" cy="2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p>
                  </p:txBody>
                </p:sp>
                <p:sp>
                  <p:nvSpPr>
                    <p:cNvPr id="145" name="Text Box 180"/>
                    <p:cNvSpPr txBox="1">
                      <a:spLocks noChangeAspect="1" noChangeArrowheads="1"/>
                    </p:cNvSpPr>
                    <p:nvPr/>
                  </p:nvSpPr>
                  <p:spPr bwMode="auto">
                    <a:xfrm flipH="1">
                      <a:off x="5383213" y="6134820"/>
                      <a:ext cx="56515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p>
                  </p:txBody>
                </p:sp>
                <p:sp>
                  <p:nvSpPr>
                    <p:cNvPr id="146" name="Text Box 177"/>
                    <p:cNvSpPr txBox="1">
                      <a:spLocks noChangeAspect="1" noChangeArrowheads="1"/>
                    </p:cNvSpPr>
                    <p:nvPr/>
                  </p:nvSpPr>
                  <p:spPr bwMode="auto">
                    <a:xfrm flipH="1">
                      <a:off x="5973763" y="6219308"/>
                      <a:ext cx="4222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p>
                  </p:txBody>
                </p:sp>
                <p:sp>
                  <p:nvSpPr>
                    <p:cNvPr id="147" name="Text Box 176"/>
                    <p:cNvSpPr txBox="1">
                      <a:spLocks noChangeAspect="1" noChangeArrowheads="1"/>
                    </p:cNvSpPr>
                    <p:nvPr/>
                  </p:nvSpPr>
                  <p:spPr bwMode="auto">
                    <a:xfrm flipH="1">
                      <a:off x="5445125" y="6912258"/>
                      <a:ext cx="63976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p>
                  </p:txBody>
                </p:sp>
                <p:sp>
                  <p:nvSpPr>
                    <p:cNvPr id="148" name="Text Box 175"/>
                    <p:cNvSpPr txBox="1">
                      <a:spLocks noChangeAspect="1" noChangeArrowheads="1"/>
                    </p:cNvSpPr>
                    <p:nvPr/>
                  </p:nvSpPr>
                  <p:spPr bwMode="auto">
                    <a:xfrm flipH="1">
                      <a:off x="5740335" y="6296025"/>
                      <a:ext cx="18586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p>
                  </p:txBody>
                </p:sp>
                <p:sp>
                  <p:nvSpPr>
                    <p:cNvPr id="149" name="Text Box 174"/>
                    <p:cNvSpPr txBox="1">
                      <a:spLocks noChangeAspect="1" noChangeArrowheads="1"/>
                    </p:cNvSpPr>
                    <p:nvPr/>
                  </p:nvSpPr>
                  <p:spPr bwMode="auto">
                    <a:xfrm flipH="1">
                      <a:off x="5950094" y="6579756"/>
                      <a:ext cx="18586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p>
                  </p:txBody>
                </p:sp>
                <p:sp>
                  <p:nvSpPr>
                    <p:cNvPr id="150" name="Text Box 173"/>
                    <p:cNvSpPr txBox="1">
                      <a:spLocks noChangeAspect="1" noChangeArrowheads="1"/>
                    </p:cNvSpPr>
                    <p:nvPr/>
                  </p:nvSpPr>
                  <p:spPr bwMode="auto">
                    <a:xfrm flipH="1">
                      <a:off x="6150084" y="6778519"/>
                      <a:ext cx="393700"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p>
                  </p:txBody>
                </p:sp>
                <p:sp>
                  <p:nvSpPr>
                    <p:cNvPr id="151" name="Text Box 458"/>
                    <p:cNvSpPr txBox="1">
                      <a:spLocks noChangeAspect="1" noChangeArrowheads="1"/>
                    </p:cNvSpPr>
                    <p:nvPr/>
                  </p:nvSpPr>
                  <p:spPr bwMode="auto">
                    <a:xfrm>
                      <a:off x="5828562" y="5845994"/>
                      <a:ext cx="1968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95" tIns="8890" rIns="74295" bIns="8890"/>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p>
                  </p:txBody>
                </p:sp>
                <p:sp>
                  <p:nvSpPr>
                    <p:cNvPr id="152" name="Text Box 15"/>
                    <p:cNvSpPr txBox="1">
                      <a:spLocks noChangeAspect="1" noChangeArrowheads="1"/>
                    </p:cNvSpPr>
                    <p:nvPr/>
                  </p:nvSpPr>
                  <p:spPr bwMode="auto">
                    <a:xfrm flipH="1">
                      <a:off x="5991225" y="5995470"/>
                      <a:ext cx="442913"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p>
                  </p:txBody>
                </p:sp>
                <p:grpSp>
                  <p:nvGrpSpPr>
                    <p:cNvPr id="153" name="グループ化 2"/>
                    <p:cNvGrpSpPr>
                      <a:grpSpLocks/>
                    </p:cNvGrpSpPr>
                    <p:nvPr/>
                  </p:nvGrpSpPr>
                  <p:grpSpPr bwMode="auto">
                    <a:xfrm>
                      <a:off x="5122862" y="5091114"/>
                      <a:ext cx="1223964" cy="1740819"/>
                      <a:chOff x="2440334" y="3513137"/>
                      <a:chExt cx="2013975" cy="2808927"/>
                    </a:xfrm>
                  </p:grpSpPr>
                  <p:sp>
                    <p:nvSpPr>
                      <p:cNvPr id="161" name="フリーフォーム 118"/>
                      <p:cNvSpPr>
                        <a:spLocks/>
                      </p:cNvSpPr>
                      <p:nvPr/>
                    </p:nvSpPr>
                    <p:spPr bwMode="auto">
                      <a:xfrm>
                        <a:off x="3829709" y="3513137"/>
                        <a:ext cx="624600" cy="2287648"/>
                      </a:xfrm>
                      <a:custGeom>
                        <a:avLst/>
                        <a:gdLst>
                          <a:gd name="T0" fmla="*/ 540508 w 625222"/>
                          <a:gd name="T1" fmla="*/ 0 h 2307386"/>
                          <a:gd name="T2" fmla="*/ 540508 w 625222"/>
                          <a:gd name="T3" fmla="*/ 0 h 2307386"/>
                          <a:gd name="T4" fmla="*/ 502101 w 625222"/>
                          <a:gd name="T5" fmla="*/ 42943 h 2307386"/>
                          <a:gd name="T6" fmla="*/ 435974 w 625222"/>
                          <a:gd name="T7" fmla="*/ 133576 h 2307386"/>
                          <a:gd name="T8" fmla="*/ 63316 w 625222"/>
                          <a:gd name="T9" fmla="*/ 166991 h 2307386"/>
                          <a:gd name="T10" fmla="*/ 17859 w 625222"/>
                          <a:gd name="T11" fmla="*/ 177848 h 2307386"/>
                          <a:gd name="T12" fmla="*/ 266237 w 625222"/>
                          <a:gd name="T13" fmla="*/ 484724 h 2307386"/>
                          <a:gd name="T14" fmla="*/ 217878 w 625222"/>
                          <a:gd name="T15" fmla="*/ 504155 h 2307386"/>
                          <a:gd name="T16" fmla="*/ 167831 w 625222"/>
                          <a:gd name="T17" fmla="*/ 699678 h 2307386"/>
                          <a:gd name="T18" fmla="*/ 158740 w 625222"/>
                          <a:gd name="T19" fmla="*/ 982731 h 2307386"/>
                          <a:gd name="T20" fmla="*/ 0 w 625222"/>
                          <a:gd name="T21" fmla="*/ 1348251 h 2307386"/>
                          <a:gd name="T22" fmla="*/ 159541 w 625222"/>
                          <a:gd name="T23" fmla="*/ 1456384 h 2307386"/>
                          <a:gd name="T24" fmla="*/ 321816 w 625222"/>
                          <a:gd name="T25" fmla="*/ 1479833 h 2307386"/>
                          <a:gd name="T26" fmla="*/ 383041 w 625222"/>
                          <a:gd name="T27" fmla="*/ 1528943 h 2307386"/>
                          <a:gd name="T28" fmla="*/ 491311 w 625222"/>
                          <a:gd name="T29" fmla="*/ 1540853 h 2307386"/>
                          <a:gd name="T30" fmla="*/ 484630 w 625222"/>
                          <a:gd name="T31" fmla="*/ 1408678 h 2307386"/>
                          <a:gd name="T32" fmla="*/ 596646 w 625222"/>
                          <a:gd name="T33" fmla="*/ 1414446 h 23073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5222"/>
                          <a:gd name="T52" fmla="*/ 0 h 2307386"/>
                          <a:gd name="T53" fmla="*/ 625222 w 625222"/>
                          <a:gd name="T54" fmla="*/ 2307386 h 23073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5222" h="2307386">
                            <a:moveTo>
                              <a:pt x="566393" y="0"/>
                            </a:moveTo>
                            <a:lnTo>
                              <a:pt x="566393" y="0"/>
                            </a:lnTo>
                            <a:lnTo>
                              <a:pt x="526153" y="64302"/>
                            </a:lnTo>
                            <a:lnTo>
                              <a:pt x="456856" y="200025"/>
                            </a:lnTo>
                            <a:cubicBezTo>
                              <a:pt x="410844" y="209560"/>
                              <a:pt x="112360" y="240530"/>
                              <a:pt x="66348" y="250065"/>
                            </a:cubicBezTo>
                            <a:lnTo>
                              <a:pt x="18712" y="266328"/>
                            </a:lnTo>
                            <a:cubicBezTo>
                              <a:pt x="104467" y="410017"/>
                              <a:pt x="193233" y="582167"/>
                              <a:pt x="278988" y="725856"/>
                            </a:cubicBezTo>
                            <a:cubicBezTo>
                              <a:pt x="254431" y="737865"/>
                              <a:pt x="255375" y="731240"/>
                              <a:pt x="228312" y="754958"/>
                            </a:cubicBezTo>
                            <a:lnTo>
                              <a:pt x="175868" y="1047750"/>
                            </a:lnTo>
                            <a:lnTo>
                              <a:pt x="166343" y="1471612"/>
                            </a:lnTo>
                            <a:lnTo>
                              <a:pt x="0" y="2018974"/>
                            </a:lnTo>
                            <a:lnTo>
                              <a:pt x="167182" y="2180898"/>
                            </a:lnTo>
                            <a:lnTo>
                              <a:pt x="337229" y="2216011"/>
                            </a:lnTo>
                            <a:lnTo>
                              <a:pt x="401386" y="2289551"/>
                            </a:lnTo>
                            <a:lnTo>
                              <a:pt x="514846" y="2307386"/>
                            </a:lnTo>
                            <a:lnTo>
                              <a:pt x="507840" y="2109460"/>
                            </a:lnTo>
                            <a:cubicBezTo>
                              <a:pt x="544352" y="2111048"/>
                              <a:pt x="588710" y="2116511"/>
                              <a:pt x="625222" y="2118099"/>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フリーフォーム 119"/>
                      <p:cNvSpPr>
                        <a:spLocks/>
                      </p:cNvSpPr>
                      <p:nvPr/>
                    </p:nvSpPr>
                    <p:spPr bwMode="auto">
                      <a:xfrm>
                        <a:off x="2750711" y="4541683"/>
                        <a:ext cx="1269945" cy="1497740"/>
                      </a:xfrm>
                      <a:custGeom>
                        <a:avLst/>
                        <a:gdLst>
                          <a:gd name="T0" fmla="*/ 1255811 w 1270254"/>
                          <a:gd name="T1" fmla="*/ 0 h 1511468"/>
                          <a:gd name="T2" fmla="*/ 1087176 w 1270254"/>
                          <a:gd name="T3" fmla="*/ 62038 h 1511468"/>
                          <a:gd name="T4" fmla="*/ 1052467 w 1270254"/>
                          <a:gd name="T5" fmla="*/ 62951 h 1511468"/>
                          <a:gd name="T6" fmla="*/ 1025967 w 1270254"/>
                          <a:gd name="T7" fmla="*/ 57260 h 1511468"/>
                          <a:gd name="T8" fmla="*/ 619878 w 1270254"/>
                          <a:gd name="T9" fmla="*/ 32437 h 1511468"/>
                          <a:gd name="T10" fmla="*/ 362135 w 1270254"/>
                          <a:gd name="T11" fmla="*/ 128590 h 1511468"/>
                          <a:gd name="T12" fmla="*/ 330138 w 1270254"/>
                          <a:gd name="T13" fmla="*/ 148012 h 1511468"/>
                          <a:gd name="T14" fmla="*/ 177031 w 1270254"/>
                          <a:gd name="T15" fmla="*/ 213613 h 1511468"/>
                          <a:gd name="T16" fmla="*/ 82821 w 1270254"/>
                          <a:gd name="T17" fmla="*/ 224694 h 1511468"/>
                          <a:gd name="T18" fmla="*/ 0 w 1270254"/>
                          <a:gd name="T19" fmla="*/ 244363 h 1511468"/>
                          <a:gd name="T20" fmla="*/ 219347 w 1270254"/>
                          <a:gd name="T21" fmla="*/ 392186 h 1511468"/>
                          <a:gd name="T22" fmla="*/ 314989 w 1270254"/>
                          <a:gd name="T23" fmla="*/ 371624 h 1511468"/>
                          <a:gd name="T24" fmla="*/ 324003 w 1270254"/>
                          <a:gd name="T25" fmla="*/ 549695 h 1511468"/>
                          <a:gd name="T26" fmla="*/ 285265 w 1270254"/>
                          <a:gd name="T27" fmla="*/ 606198 h 1511468"/>
                          <a:gd name="T28" fmla="*/ 210767 w 1270254"/>
                          <a:gd name="T29" fmla="*/ 885895 h 1511468"/>
                          <a:gd name="T30" fmla="*/ 375224 w 1270254"/>
                          <a:gd name="T31" fmla="*/ 978790 h 1511468"/>
                          <a:gd name="T32" fmla="*/ 428406 w 1270254"/>
                          <a:gd name="T33" fmla="*/ 984372 h 1511468"/>
                          <a:gd name="T34" fmla="*/ 525800 w 1270254"/>
                          <a:gd name="T35" fmla="*/ 981686 h 1511468"/>
                          <a:gd name="T36" fmla="*/ 585080 w 1270254"/>
                          <a:gd name="T37" fmla="*/ 965079 h 1511468"/>
                          <a:gd name="T38" fmla="*/ 785755 w 1270254"/>
                          <a:gd name="T39" fmla="*/ 651961 h 1511468"/>
                          <a:gd name="T40" fmla="*/ 1039486 w 1270254"/>
                          <a:gd name="T41" fmla="*/ 660580 h 1511468"/>
                          <a:gd name="T42" fmla="*/ 1077939 w 1270254"/>
                          <a:gd name="T43" fmla="*/ 640103 h 15114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0254"/>
                          <a:gd name="T67" fmla="*/ 0 h 1511468"/>
                          <a:gd name="T68" fmla="*/ 1270254 w 1270254"/>
                          <a:gd name="T69" fmla="*/ 1511468 h 15114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0254" h="1511468">
                            <a:moveTo>
                              <a:pt x="1270254" y="0"/>
                            </a:moveTo>
                            <a:cubicBezTo>
                              <a:pt x="1210973" y="25411"/>
                              <a:pt x="1158960" y="69845"/>
                              <a:pt x="1099679" y="95256"/>
                            </a:cubicBezTo>
                            <a:lnTo>
                              <a:pt x="1064571" y="96661"/>
                            </a:lnTo>
                            <a:lnTo>
                              <a:pt x="1037765" y="87919"/>
                            </a:lnTo>
                            <a:lnTo>
                              <a:pt x="627004" y="49805"/>
                            </a:lnTo>
                            <a:lnTo>
                              <a:pt x="366300" y="197444"/>
                            </a:lnTo>
                            <a:lnTo>
                              <a:pt x="333936" y="227265"/>
                            </a:lnTo>
                            <a:lnTo>
                              <a:pt x="179058" y="327992"/>
                            </a:lnTo>
                            <a:lnTo>
                              <a:pt x="83761" y="345009"/>
                            </a:lnTo>
                            <a:lnTo>
                              <a:pt x="0" y="375210"/>
                            </a:lnTo>
                            <a:lnTo>
                              <a:pt x="221874" y="602184"/>
                            </a:lnTo>
                            <a:lnTo>
                              <a:pt x="318609" y="570618"/>
                            </a:lnTo>
                            <a:lnTo>
                              <a:pt x="327728" y="844036"/>
                            </a:lnTo>
                            <a:lnTo>
                              <a:pt x="288549" y="930796"/>
                            </a:lnTo>
                            <a:lnTo>
                              <a:pt x="213193" y="1360254"/>
                            </a:lnTo>
                            <a:lnTo>
                              <a:pt x="379538" y="1502894"/>
                            </a:lnTo>
                            <a:lnTo>
                              <a:pt x="433330" y="1511468"/>
                            </a:lnTo>
                            <a:lnTo>
                              <a:pt x="531843" y="1507338"/>
                            </a:lnTo>
                            <a:lnTo>
                              <a:pt x="591810" y="1481848"/>
                            </a:lnTo>
                            <a:lnTo>
                              <a:pt x="794790" y="1001062"/>
                            </a:lnTo>
                            <a:lnTo>
                              <a:pt x="1051440" y="1014294"/>
                            </a:lnTo>
                            <a:lnTo>
                              <a:pt x="1090335" y="982849"/>
                            </a:ln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フリーフォーム 120"/>
                      <p:cNvSpPr>
                        <a:spLocks/>
                      </p:cNvSpPr>
                      <p:nvPr/>
                    </p:nvSpPr>
                    <p:spPr bwMode="auto">
                      <a:xfrm>
                        <a:off x="2440334" y="6140588"/>
                        <a:ext cx="37438" cy="181476"/>
                      </a:xfrm>
                      <a:custGeom>
                        <a:avLst/>
                        <a:gdLst>
                          <a:gd name="T0" fmla="*/ 248 w 37768"/>
                          <a:gd name="T1" fmla="*/ 0 h 183040"/>
                          <a:gd name="T2" fmla="*/ 11982 w 37768"/>
                          <a:gd name="T3" fmla="*/ 93832 h 183040"/>
                          <a:gd name="T4" fmla="*/ 25006 w 37768"/>
                          <a:gd name="T5" fmla="*/ 122290 h 183040"/>
                          <a:gd name="T6" fmla="*/ 0 60000 65536"/>
                          <a:gd name="T7" fmla="*/ 0 60000 65536"/>
                          <a:gd name="T8" fmla="*/ 0 60000 65536"/>
                          <a:gd name="T9" fmla="*/ 0 w 37768"/>
                          <a:gd name="T10" fmla="*/ 0 h 183040"/>
                          <a:gd name="T11" fmla="*/ 37768 w 37768"/>
                          <a:gd name="T12" fmla="*/ 183040 h 183040"/>
                        </a:gdLst>
                        <a:ahLst/>
                        <a:cxnLst>
                          <a:cxn ang="T6">
                            <a:pos x="T0" y="T1"/>
                          </a:cxn>
                          <a:cxn ang="T7">
                            <a:pos x="T2" y="T3"/>
                          </a:cxn>
                          <a:cxn ang="T8">
                            <a:pos x="T4" y="T5"/>
                          </a:cxn>
                        </a:cxnLst>
                        <a:rect l="T9" t="T10" r="T11" b="T12"/>
                        <a:pathLst>
                          <a:path w="37768" h="183040">
                            <a:moveTo>
                              <a:pt x="371" y="0"/>
                            </a:moveTo>
                            <a:cubicBezTo>
                              <a:pt x="-2507" y="21590"/>
                              <a:pt x="12154" y="120606"/>
                              <a:pt x="18095" y="140450"/>
                            </a:cubicBezTo>
                            <a:cubicBezTo>
                              <a:pt x="37232" y="155690"/>
                              <a:pt x="18645" y="158252"/>
                              <a:pt x="37768" y="183040"/>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フリーフォーム 121"/>
                      <p:cNvSpPr>
                        <a:spLocks/>
                      </p:cNvSpPr>
                      <p:nvPr/>
                    </p:nvSpPr>
                    <p:spPr bwMode="auto">
                      <a:xfrm>
                        <a:off x="2507701" y="5872736"/>
                        <a:ext cx="447675" cy="80644"/>
                      </a:xfrm>
                      <a:custGeom>
                        <a:avLst/>
                        <a:gdLst>
                          <a:gd name="T0" fmla="*/ 245390 w 452044"/>
                          <a:gd name="T1" fmla="*/ 0 h 81860"/>
                          <a:gd name="T2" fmla="*/ 150361 w 452044"/>
                          <a:gd name="T3" fmla="*/ 32368 h 81860"/>
                          <a:gd name="T4" fmla="*/ 0 w 452044"/>
                          <a:gd name="T5" fmla="*/ 26362 h 81860"/>
                          <a:gd name="T6" fmla="*/ 0 60000 65536"/>
                          <a:gd name="T7" fmla="*/ 0 60000 65536"/>
                          <a:gd name="T8" fmla="*/ 0 60000 65536"/>
                          <a:gd name="T9" fmla="*/ 0 w 452044"/>
                          <a:gd name="T10" fmla="*/ 0 h 81860"/>
                          <a:gd name="T11" fmla="*/ 452044 w 452044"/>
                          <a:gd name="T12" fmla="*/ 81860 h 81860"/>
                        </a:gdLst>
                        <a:ahLst/>
                        <a:cxnLst>
                          <a:cxn ang="T6">
                            <a:pos x="T0" y="T1"/>
                          </a:cxn>
                          <a:cxn ang="T7">
                            <a:pos x="T2" y="T3"/>
                          </a:cxn>
                          <a:cxn ang="T8">
                            <a:pos x="T4" y="T5"/>
                          </a:cxn>
                        </a:cxnLst>
                        <a:rect l="T9" t="T10" r="T11" b="T12"/>
                        <a:pathLst>
                          <a:path w="452044" h="81860">
                            <a:moveTo>
                              <a:pt x="452044" y="0"/>
                            </a:moveTo>
                            <a:cubicBezTo>
                              <a:pt x="449166" y="21590"/>
                              <a:pt x="299900" y="73528"/>
                              <a:pt x="276987" y="81860"/>
                            </a:cubicBezTo>
                            <a:cubicBezTo>
                              <a:pt x="242365" y="76798"/>
                              <a:pt x="92329" y="71737"/>
                              <a:pt x="0" y="66675"/>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5" name="フリーフォーム 123"/>
                      <p:cNvSpPr>
                        <a:spLocks/>
                      </p:cNvSpPr>
                      <p:nvPr/>
                    </p:nvSpPr>
                    <p:spPr bwMode="auto">
                      <a:xfrm>
                        <a:off x="2445386" y="3857942"/>
                        <a:ext cx="530243" cy="989329"/>
                      </a:xfrm>
                      <a:custGeom>
                        <a:avLst/>
                        <a:gdLst>
                          <a:gd name="T0" fmla="*/ 280034 w 536112"/>
                          <a:gd name="T1" fmla="*/ 431002 h 1007362"/>
                          <a:gd name="T2" fmla="*/ 194309 w 536112"/>
                          <a:gd name="T3" fmla="*/ 370135 h 1007362"/>
                          <a:gd name="T4" fmla="*/ 177683 w 536112"/>
                          <a:gd name="T5" fmla="*/ 259477 h 1007362"/>
                          <a:gd name="T6" fmla="*/ 319573 w 536112"/>
                          <a:gd name="T7" fmla="*/ 197350 h 1007362"/>
                          <a:gd name="T8" fmla="*/ 64295 w 536112"/>
                          <a:gd name="T9" fmla="*/ 8289 h 1007362"/>
                          <a:gd name="T10" fmla="*/ 0 w 536112"/>
                          <a:gd name="T11" fmla="*/ 0 h 1007362"/>
                          <a:gd name="T12" fmla="*/ 0 60000 65536"/>
                          <a:gd name="T13" fmla="*/ 0 60000 65536"/>
                          <a:gd name="T14" fmla="*/ 0 60000 65536"/>
                          <a:gd name="T15" fmla="*/ 0 60000 65536"/>
                          <a:gd name="T16" fmla="*/ 0 60000 65536"/>
                          <a:gd name="T17" fmla="*/ 0 60000 65536"/>
                          <a:gd name="T18" fmla="*/ 0 w 536112"/>
                          <a:gd name="T19" fmla="*/ 0 h 1007362"/>
                          <a:gd name="T20" fmla="*/ 536112 w 536112"/>
                          <a:gd name="T21" fmla="*/ 1007362 h 1007362"/>
                        </a:gdLst>
                        <a:ahLst/>
                        <a:cxnLst>
                          <a:cxn ang="T12">
                            <a:pos x="T0" y="T1"/>
                          </a:cxn>
                          <a:cxn ang="T13">
                            <a:pos x="T2" y="T3"/>
                          </a:cxn>
                          <a:cxn ang="T14">
                            <a:pos x="T4" y="T5"/>
                          </a:cxn>
                          <a:cxn ang="T15">
                            <a:pos x="T6" y="T7"/>
                          </a:cxn>
                          <a:cxn ang="T16">
                            <a:pos x="T8" y="T9"/>
                          </a:cxn>
                          <a:cxn ang="T17">
                            <a:pos x="T10" y="T11"/>
                          </a:cxn>
                        </a:cxnLst>
                        <a:rect l="T18" t="T19" r="T20" b="T21"/>
                        <a:pathLst>
                          <a:path w="536112" h="1007362">
                            <a:moveTo>
                              <a:pt x="469784" y="1007362"/>
                            </a:moveTo>
                            <a:cubicBezTo>
                              <a:pt x="449907" y="982374"/>
                              <a:pt x="346495" y="890995"/>
                              <a:pt x="325975" y="865106"/>
                            </a:cubicBezTo>
                            <a:cubicBezTo>
                              <a:pt x="322767" y="833441"/>
                              <a:pt x="325646" y="628601"/>
                              <a:pt x="298075" y="606469"/>
                            </a:cubicBezTo>
                            <a:cubicBezTo>
                              <a:pt x="285892" y="619887"/>
                              <a:pt x="496933" y="494739"/>
                              <a:pt x="536112" y="461255"/>
                            </a:cubicBezTo>
                            <a:cubicBezTo>
                              <a:pt x="522944" y="449169"/>
                              <a:pt x="177842" y="100065"/>
                              <a:pt x="107861" y="19374"/>
                            </a:cubicBezTo>
                            <a:cubicBezTo>
                              <a:pt x="82180" y="15635"/>
                              <a:pt x="25361" y="8679"/>
                              <a:pt x="0" y="0"/>
                            </a:cubicBezTo>
                          </a:path>
                        </a:pathLst>
                      </a:custGeom>
                      <a:noFill/>
                      <a:ln w="25400" cap="flat" cmpd="sng" algn="ctr">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4" name="円/楕円 153"/>
                    <p:cNvSpPr>
                      <a:spLocks/>
                    </p:cNvSpPr>
                    <p:nvPr/>
                  </p:nvSpPr>
                  <p:spPr>
                    <a:xfrm>
                      <a:off x="5273147" y="6063836"/>
                      <a:ext cx="75119" cy="72852"/>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円/楕円 154"/>
                    <p:cNvSpPr>
                      <a:spLocks noChangeAspect="1"/>
                    </p:cNvSpPr>
                    <p:nvPr/>
                  </p:nvSpPr>
                  <p:spPr>
                    <a:xfrm>
                      <a:off x="5614475" y="6452794"/>
                      <a:ext cx="73801" cy="75323"/>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円/楕円 155"/>
                    <p:cNvSpPr>
                      <a:spLocks noChangeAspect="1"/>
                    </p:cNvSpPr>
                    <p:nvPr/>
                  </p:nvSpPr>
                  <p:spPr>
                    <a:xfrm>
                      <a:off x="5882002" y="6431803"/>
                      <a:ext cx="73801" cy="70383"/>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円/楕円 156"/>
                    <p:cNvSpPr>
                      <a:spLocks noChangeAspect="1"/>
                    </p:cNvSpPr>
                    <p:nvPr/>
                  </p:nvSpPr>
                  <p:spPr>
                    <a:xfrm>
                      <a:off x="6121855" y="5606964"/>
                      <a:ext cx="73801" cy="71618"/>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円/楕円 157"/>
                    <p:cNvSpPr>
                      <a:spLocks noChangeAspect="1"/>
                    </p:cNvSpPr>
                    <p:nvPr/>
                  </p:nvSpPr>
                  <p:spPr>
                    <a:xfrm>
                      <a:off x="5684322" y="5681051"/>
                      <a:ext cx="73801" cy="71618"/>
                    </a:xfrm>
                    <a:prstGeom prst="ellipse">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Text Box 184"/>
                    <p:cNvSpPr txBox="1">
                      <a:spLocks noChangeAspect="1" noChangeArrowheads="1"/>
                    </p:cNvSpPr>
                    <p:nvPr/>
                  </p:nvSpPr>
                  <p:spPr bwMode="auto">
                    <a:xfrm flipH="1">
                      <a:off x="4643438" y="6432410"/>
                      <a:ext cx="573087"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p>
                  </p:txBody>
                </p:sp>
                <p:sp>
                  <p:nvSpPr>
                    <p:cNvPr id="160" name="Text Box 184"/>
                    <p:cNvSpPr txBox="1">
                      <a:spLocks noChangeAspect="1" noChangeArrowheads="1"/>
                    </p:cNvSpPr>
                    <p:nvPr/>
                  </p:nvSpPr>
                  <p:spPr bwMode="auto">
                    <a:xfrm flipH="1">
                      <a:off x="5106896" y="6735990"/>
                      <a:ext cx="574675" cy="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spAutoFit/>
                    </a:bodyPr>
                    <a:lstStyle>
                      <a:lvl1pPr algn="l" eaLnBrk="0" hangingPunct="0">
                        <a:spcBef>
                          <a:spcPct val="20000"/>
                        </a:spcBef>
                        <a:buFont typeface="Arial" charset="0"/>
                        <a:buChar char="•"/>
                        <a:defRPr kumimoji="1" sz="34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defTabSz="955675"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p>
                  </p:txBody>
                </p:sp>
              </p:grpSp>
            </p:grpSp>
            <p:sp>
              <p:nvSpPr>
                <p:cNvPr id="119" name="四角形吹き出し 118"/>
                <p:cNvSpPr/>
                <p:nvPr/>
              </p:nvSpPr>
              <p:spPr bwMode="auto">
                <a:xfrm>
                  <a:off x="6302474" y="6481200"/>
                  <a:ext cx="2159714" cy="368347"/>
                </a:xfrm>
                <a:prstGeom prst="wedgeRectCallout">
                  <a:avLst>
                    <a:gd name="adj1" fmla="val 65706"/>
                    <a:gd name="adj2" fmla="val 250625"/>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（本庁舎は現大阪市</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役所本庁舎）</a:t>
                  </a:r>
                </a:p>
                <a:p>
                  <a:pP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北区中之島１丁目３番</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四角形吹き出し 119"/>
                <p:cNvSpPr/>
                <p:nvPr/>
              </p:nvSpPr>
              <p:spPr bwMode="auto">
                <a:xfrm>
                  <a:off x="5928543" y="7399164"/>
                  <a:ext cx="1520899" cy="525640"/>
                </a:xfrm>
                <a:prstGeom prst="wedgeRectCallout">
                  <a:avLst>
                    <a:gd name="adj1" fmla="val 101530"/>
                    <a:gd name="adj2" fmla="val 82580"/>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湾岸</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区</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（本庁舎は現港区役所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港区市岡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１丁目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四角形吹き出し 120"/>
                <p:cNvSpPr/>
                <p:nvPr/>
              </p:nvSpPr>
              <p:spPr bwMode="auto">
                <a:xfrm>
                  <a:off x="5928545" y="8725637"/>
                  <a:ext cx="1379528" cy="583215"/>
                </a:xfrm>
                <a:prstGeom prst="wedgeRectCallout">
                  <a:avLst>
                    <a:gd name="adj1" fmla="val 146605"/>
                    <a:gd name="adj2" fmla="val -58789"/>
                  </a:avLst>
                </a:prstGeom>
                <a:ln w="6350"/>
              </p:spPr>
              <p:style>
                <a:lnRef idx="2">
                  <a:schemeClr val="accent2"/>
                </a:lnRef>
                <a:fillRef idx="1">
                  <a:schemeClr val="lt1"/>
                </a:fillRef>
                <a:effectRef idx="0">
                  <a:schemeClr val="accent2"/>
                </a:effectRef>
                <a:fontRef idx="minor">
                  <a:schemeClr val="dk1"/>
                </a:fontRef>
              </p:style>
              <p:txBody>
                <a:bodyPr lIns="0" rIns="0" anchor="ctr"/>
                <a:lstStyle/>
                <a:p>
                  <a:pPr indent="87313">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中央区</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（本庁舎は現西成区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役所）</a:t>
                  </a:r>
                </a:p>
                <a:p>
                  <a:pPr indent="87313">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西成区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岸里</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１丁目５番</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四角形吹き出し 121"/>
                <p:cNvSpPr/>
                <p:nvPr/>
              </p:nvSpPr>
              <p:spPr bwMode="auto">
                <a:xfrm>
                  <a:off x="10027562" y="8444402"/>
                  <a:ext cx="1859645" cy="429738"/>
                </a:xfrm>
                <a:prstGeom prst="wedgeRectCallout">
                  <a:avLst>
                    <a:gd name="adj1" fmla="val -97335"/>
                    <a:gd name="adj2" fmla="val -12616"/>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南区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（本庁舎は現阿倍野区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役所）</a:t>
                  </a:r>
                  <a:endParaRPr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阿倍野区文の里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１丁目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１番</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7" name="四角形吹き出し 116"/>
              <p:cNvSpPr/>
              <p:nvPr/>
            </p:nvSpPr>
            <p:spPr bwMode="auto">
              <a:xfrm>
                <a:off x="2985943" y="3877223"/>
                <a:ext cx="1877077" cy="354098"/>
              </a:xfrm>
              <a:prstGeom prst="wedgeRectCallout">
                <a:avLst>
                  <a:gd name="adj1" fmla="val -64665"/>
                  <a:gd name="adj2" fmla="val 217032"/>
                </a:avLst>
              </a:prstGeom>
              <a:ln w="6350"/>
            </p:spPr>
            <p:style>
              <a:lnRef idx="2">
                <a:schemeClr val="accent2"/>
              </a:lnRef>
              <a:fillRef idx="1">
                <a:schemeClr val="lt1"/>
              </a:fillRef>
              <a:effectRef idx="0">
                <a:schemeClr val="accent2"/>
              </a:effectRef>
              <a:fontRef idx="minor">
                <a:schemeClr val="dk1"/>
              </a:fontRef>
            </p:style>
            <p:txBody>
              <a:bodyPr lIns="36000" rIns="36000" anchor="ct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東区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（本庁舎は城東区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役所）</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所在地：</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城東区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中央３丁目５番４５号</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7" name="正方形/長方形 106"/>
            <p:cNvSpPr/>
            <p:nvPr/>
          </p:nvSpPr>
          <p:spPr>
            <a:xfrm>
              <a:off x="1852736" y="1819146"/>
              <a:ext cx="800219" cy="338554"/>
            </a:xfrm>
            <a:prstGeom prst="rect">
              <a:avLst/>
            </a:prstGeom>
            <a:noFill/>
            <a:ln>
              <a:noFill/>
            </a:ln>
          </p:spPr>
          <p:txBody>
            <a:bodyPr wrap="none" lIns="91440" tIns="45720" rIns="91440" bIns="45720">
              <a:spAutoFit/>
            </a:bodyPr>
            <a:lstStyle/>
            <a:p>
              <a:pPr algn="ct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湾岸区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2852936" y="2167481"/>
              <a:ext cx="800220" cy="338554"/>
            </a:xfrm>
            <a:prstGeom prst="rect">
              <a:avLst/>
            </a:prstGeom>
            <a:noFill/>
            <a:ln>
              <a:noFill/>
            </a:ln>
          </p:spPr>
          <p:txBody>
            <a:bodyPr wrap="none" lIns="91440" tIns="45720" rIns="91440" bIns="45720">
              <a:spAutoFit/>
            </a:bodyPr>
            <a:lstStyle/>
            <a:p>
              <a:pPr algn="ctr"/>
              <a:r>
                <a:rPr lang="ja-JP" altLang="en-US" sz="1600" b="1" dirty="0">
                  <a:ln w="12700">
                    <a:noFill/>
                    <a:prstDash val="solid"/>
                  </a:ln>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866225" y="1988423"/>
              <a:ext cx="595036" cy="338554"/>
            </a:xfrm>
            <a:prstGeom prst="rect">
              <a:avLst/>
            </a:prstGeom>
            <a:noFill/>
            <a:ln>
              <a:noFill/>
            </a:ln>
          </p:spPr>
          <p:txBody>
            <a:bodyPr wrap="none" lIns="91440" tIns="45720" rIns="91440" bIns="45720">
              <a:spAutoFit/>
            </a:bodyPr>
            <a:lstStyle/>
            <a:p>
              <a:pPr algn="ctr"/>
              <a:r>
                <a:rPr lang="ja-JP" altLang="en-US" sz="1600" b="1" dirty="0">
                  <a:ln w="12700">
                    <a:noFill/>
                    <a:prstDash val="solid"/>
                  </a:ln>
                  <a:latin typeface="Meiryo UI" panose="020B0604030504040204" pitchFamily="50" charset="-128"/>
                  <a:ea typeface="Meiryo UI" panose="020B0604030504040204" pitchFamily="50" charset="-128"/>
                  <a:cs typeface="Meiryo UI" panose="020B0604030504040204" pitchFamily="50" charset="-128"/>
                </a:rPr>
                <a:t>東</a:t>
              </a: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2974740" y="3380336"/>
              <a:ext cx="595036" cy="338554"/>
            </a:xfrm>
            <a:prstGeom prst="rect">
              <a:avLst/>
            </a:prstGeom>
            <a:noFill/>
            <a:ln>
              <a:noFill/>
            </a:ln>
          </p:spPr>
          <p:txBody>
            <a:bodyPr wrap="none" lIns="91440" tIns="45720" rIns="91440" bIns="45720">
              <a:spAutoFit/>
            </a:bodyPr>
            <a:lstStyle/>
            <a:p>
              <a:pPr algn="ctr"/>
              <a:r>
                <a:rPr lang="ja-JP" altLang="en-US" sz="1600" b="1" cap="none" spc="0" dirty="0" smtClean="0">
                  <a:ln w="12700">
                    <a:noFill/>
                    <a:prstDash val="solid"/>
                  </a:ln>
                  <a:latin typeface="Meiryo UI" panose="020B0604030504040204" pitchFamily="50" charset="-128"/>
                  <a:ea typeface="Meiryo UI" panose="020B0604030504040204" pitchFamily="50" charset="-128"/>
                  <a:cs typeface="Meiryo UI" panose="020B0604030504040204" pitchFamily="50" charset="-128"/>
                </a:rPr>
                <a:t>南区</a:t>
              </a:r>
              <a:endParaRPr lang="ja-JP" altLang="en-US" sz="1600" b="1" cap="none" spc="0" dirty="0">
                <a:ln w="12700">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4653136" y="1244824"/>
              <a:ext cx="2160240"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＊建設により新たな庁舎の確保が必要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83051" y="3909120"/>
              <a:ext cx="216024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建設により新たな庁舎の確保が必要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4467898" y="3437946"/>
              <a:ext cx="216024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建設により新たな庁舎の確保が必要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40712" y="2278587"/>
              <a:ext cx="1606219"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ATC</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ビルの賃借により</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新たな庁舎の確保が必要</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114"/>
            <p:cNvSpPr txBox="1"/>
            <p:nvPr/>
          </p:nvSpPr>
          <p:spPr>
            <a:xfrm>
              <a:off x="2924944" y="1294936"/>
              <a:ext cx="753819"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北区</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6" name="角丸四角形 195"/>
          <p:cNvSpPr/>
          <p:nvPr/>
        </p:nvSpPr>
        <p:spPr>
          <a:xfrm>
            <a:off x="40712" y="1679352"/>
            <a:ext cx="6772664" cy="7875320"/>
          </a:xfrm>
          <a:prstGeom prst="roundRect">
            <a:avLst>
              <a:gd name="adj" fmla="val 6345"/>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7" name="正方形/長方形 196"/>
          <p:cNvSpPr/>
          <p:nvPr/>
        </p:nvSpPr>
        <p:spPr>
          <a:xfrm>
            <a:off x="671639" y="7899658"/>
            <a:ext cx="5781697" cy="1677382"/>
          </a:xfrm>
          <a:prstGeom prst="rect">
            <a:avLst/>
          </a:prstGeom>
          <a:noFill/>
          <a:ln w="6350">
            <a:noFill/>
            <a:prstDash val="dash"/>
          </a:ln>
        </p:spPr>
        <p:txBody>
          <a:bodyPr wrap="square">
            <a:spAutoFit/>
          </a:bodyPr>
          <a:lstStyle/>
          <a:p>
            <a:pPr algn="just">
              <a:spcAft>
                <a:spcPts val="0"/>
              </a:spcAft>
            </a:pP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備考</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p>
          <a:p>
            <a:pPr algn="just">
              <a:spcAft>
                <a:spcPts val="0"/>
              </a:spcAft>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①窓口業務</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現在、大阪市</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区役所及び保健福祉センターで実施している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事務は</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、住民の方々の利便性</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を　　</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するため、現在の区役所等を特別区</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及び支所</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等にして、窓口業務など</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を引き続き行う</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こととしています。</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8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②町名</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区の設置が決まった場合は、例えば町単位で現在の町名の前に行政区名を追加するかどうか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住</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⺠のみなさんのご意⾒をお聞きして決定します</a:t>
            </a:r>
            <a:r>
              <a:rPr lang="ja-JP" altLang="ja-JP"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8" name="グループ化 197"/>
          <p:cNvGrpSpPr/>
          <p:nvPr/>
        </p:nvGrpSpPr>
        <p:grpSpPr>
          <a:xfrm>
            <a:off x="188640" y="1126193"/>
            <a:ext cx="6408714" cy="348813"/>
            <a:chOff x="188640" y="56094"/>
            <a:chExt cx="6408714" cy="348813"/>
          </a:xfrm>
        </p:grpSpPr>
        <p:sp>
          <p:nvSpPr>
            <p:cNvPr id="199" name="正方形/長方形 198"/>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spcAft>
                  <a:spcPts val="0"/>
                </a:spcAft>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（１）特別</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区の名称・区域、本庁舎の位置、議員</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定数</a:t>
              </a:r>
              <a:endPar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フローチャート : 抜出し 199"/>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1" name="フローチャート : 抜出し 200"/>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03" name="テキスト ボックス 202"/>
          <p:cNvSpPr txBox="1"/>
          <p:nvPr/>
        </p:nvSpPr>
        <p:spPr>
          <a:xfrm>
            <a:off x="44623"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1820483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88640" y="1369121"/>
            <a:ext cx="6624736" cy="6695752"/>
          </a:xfrm>
          <a:prstGeom prst="roundRect">
            <a:avLst>
              <a:gd name="adj" fmla="val 8595"/>
            </a:avLst>
          </a:prstGeom>
          <a:no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正方形/長方形 4"/>
          <p:cNvSpPr/>
          <p:nvPr/>
        </p:nvSpPr>
        <p:spPr>
          <a:xfrm>
            <a:off x="404661" y="2049299"/>
            <a:ext cx="6336707" cy="800219"/>
          </a:xfrm>
          <a:prstGeom prst="rect">
            <a:avLst/>
          </a:prstGeom>
          <a:noFill/>
          <a:ln w="9525">
            <a:noFill/>
          </a:ln>
        </p:spPr>
        <p:txBody>
          <a:bodyPr wrap="square">
            <a:spAutoFit/>
          </a:bodyPr>
          <a:lstStyle/>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の名称については、区域を包括し、シンプルでわかりやすく他都市でも多く使用されて</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方角</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位置」に基づき</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、「北区、西区、東区、南区、中央区」を案と</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検討した上で</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、このうち「</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西区」について</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はベイエリア</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地域は、世界から人が集まり</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、活気あふれるまちづくり</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への期待を</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込め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湾岸区</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としました。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32653" y="1872184"/>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区の名称</a:t>
            </a:r>
            <a:endParaRPr kumimoji="1" lang="ja-JP" altLang="en-US" sz="1400" dirty="0">
              <a:solidFill>
                <a:schemeClr val="tx1"/>
              </a:solidFill>
            </a:endParaRPr>
          </a:p>
        </p:txBody>
      </p:sp>
      <p:sp>
        <p:nvSpPr>
          <p:cNvPr id="7" name="正方形/長方形 6"/>
          <p:cNvSpPr/>
          <p:nvPr/>
        </p:nvSpPr>
        <p:spPr>
          <a:xfrm>
            <a:off x="404661" y="3414256"/>
            <a:ext cx="6336707" cy="1554272"/>
          </a:xfrm>
          <a:prstGeom prst="rect">
            <a:avLst/>
          </a:prstGeom>
          <a:noFill/>
          <a:ln w="9525">
            <a:noFill/>
          </a:ln>
        </p:spPr>
        <p:txBody>
          <a:bodyPr wrap="square">
            <a:spAutoFit/>
          </a:bodyPr>
          <a:lstStyle/>
          <a:p>
            <a:pPr lvl="0" algn="just"/>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区域</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については、将来の特別区が中核市並みの権限を持つことを念頭に、平成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47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年の将来推計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口</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30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 </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万人）、都市の集積性、過去の分区・合区の経過といった歴史性、住民の移動・交流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図る上で鉄道網の状況などを考慮して作成された４つの試案（７区案・５区案）をもとに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検討した上で、</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行政運営の効率性や長期財政推計の結果などを勘案し、５区案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としました。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うち、</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住之江区は、住吉区から分区しており、現在の住民のつながりを踏まえ、湾岸部を除き</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住吉区と</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同じ南区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、福島区は、うめきた地域の開発など北区と関連性が高く、従来から両区の住民の交流が</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盛ん</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であることから</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としました</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32653" y="3168328"/>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区域</a:t>
            </a:r>
            <a:endParaRPr kumimoji="1" lang="ja-JP" altLang="en-US" sz="1400" dirty="0">
              <a:solidFill>
                <a:schemeClr val="tx1"/>
              </a:solidFill>
            </a:endParaRPr>
          </a:p>
        </p:txBody>
      </p:sp>
      <p:sp>
        <p:nvSpPr>
          <p:cNvPr id="9" name="正方形/長方形 8"/>
          <p:cNvSpPr/>
          <p:nvPr/>
        </p:nvSpPr>
        <p:spPr>
          <a:xfrm>
            <a:off x="404661" y="5475486"/>
            <a:ext cx="6336707" cy="907941"/>
          </a:xfrm>
          <a:prstGeom prst="rect">
            <a:avLst/>
          </a:prstGeom>
          <a:noFill/>
          <a:ln w="9525">
            <a:noFill/>
          </a:ln>
        </p:spPr>
        <p:txBody>
          <a:bodyPr wrap="square">
            <a:spAutoFit/>
          </a:bodyPr>
          <a:lstStyle/>
          <a:p>
            <a:pPr lvl="0" algn="just"/>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本庁舎</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については、現在の大阪市役所本庁舎・区役所から選定することとし、住民からの近接性・</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交通の</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利便性・都市の中心性などを勘案した上で、北区は現在の大阪市役所本庁舎、湾岸区は現在の</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港区役所</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、東区</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は城東区</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役所、南区は現在の阿倍野区役所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とし、</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中央区</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西成が大きく変わることによって、大阪が変わるという象徴にもなる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という</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趣旨</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から、</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現在の西成区役所に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しました</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32653" y="5256560"/>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本庁舎の位置</a:t>
            </a:r>
            <a:endParaRPr kumimoji="1" lang="ja-JP" altLang="en-US" sz="1400" dirty="0">
              <a:solidFill>
                <a:schemeClr val="tx1"/>
              </a:solidFill>
            </a:endParaRPr>
          </a:p>
        </p:txBody>
      </p:sp>
      <p:sp>
        <p:nvSpPr>
          <p:cNvPr id="11" name="正方形/長方形 10"/>
          <p:cNvSpPr/>
          <p:nvPr/>
        </p:nvSpPr>
        <p:spPr>
          <a:xfrm>
            <a:off x="404661" y="7038176"/>
            <a:ext cx="6336707" cy="738664"/>
          </a:xfrm>
          <a:prstGeom prst="rect">
            <a:avLst/>
          </a:prstGeom>
          <a:noFill/>
          <a:ln w="9525">
            <a:noFill/>
          </a:ln>
        </p:spPr>
        <p:txBody>
          <a:bodyPr wrap="square">
            <a:spAutoFit/>
          </a:bodyPr>
          <a:lstStyle/>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区設置に伴って、大阪市域や人口が増加するわけではなく、議会のコストを増やさないという趣旨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現在の市会議員の定数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名を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、北区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人、湾岸区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人、東区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南区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人、中央区</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人に割り振ったものです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32653" y="6768728"/>
            <a:ext cx="1800200" cy="299576"/>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議員定数</a:t>
            </a:r>
            <a:endParaRPr kumimoji="1" lang="ja-JP" altLang="en-US" sz="1400" dirty="0">
              <a:solidFill>
                <a:schemeClr val="tx1"/>
              </a:solidFill>
            </a:endParaRPr>
          </a:p>
        </p:txBody>
      </p:sp>
      <p:sp>
        <p:nvSpPr>
          <p:cNvPr id="13" name="角丸四角形 12"/>
          <p:cNvSpPr/>
          <p:nvPr/>
        </p:nvSpPr>
        <p:spPr>
          <a:xfrm>
            <a:off x="1340768" y="1224112"/>
            <a:ext cx="4464496" cy="315609"/>
          </a:xfrm>
          <a:prstGeom prst="roundRect">
            <a:avLst/>
          </a:prstGeom>
          <a:ln w="1270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100" dirty="0">
                <a:solidFill>
                  <a:schemeClr val="tx1"/>
                </a:solidFill>
              </a:rPr>
              <a:t>27</a:t>
            </a:r>
            <a:r>
              <a:rPr lang="ja-JP" altLang="en-US" sz="1100" dirty="0">
                <a:solidFill>
                  <a:schemeClr val="tx1"/>
                </a:solidFill>
              </a:rPr>
              <a:t>年度実施の住民説明会での質問票への回答ホームページ</a:t>
            </a:r>
            <a:r>
              <a:rPr lang="ja-JP" altLang="en-US" sz="1100" dirty="0" smtClean="0">
                <a:solidFill>
                  <a:schemeClr val="tx1"/>
                </a:solidFill>
              </a:rPr>
              <a:t>から引用</a:t>
            </a:r>
            <a:endParaRPr kumimoji="1" lang="ja-JP" altLang="en-US" sz="1100" dirty="0">
              <a:solidFill>
                <a:schemeClr val="tx1"/>
              </a:solidFill>
            </a:endParaRPr>
          </a:p>
        </p:txBody>
      </p:sp>
      <p:sp>
        <p:nvSpPr>
          <p:cNvPr id="14" name="テキスト ボックス 13"/>
          <p:cNvSpPr txBox="1"/>
          <p:nvPr/>
        </p:nvSpPr>
        <p:spPr>
          <a:xfrm>
            <a:off x="476672" y="8299187"/>
            <a:ext cx="6131346" cy="1061829"/>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a:t>
            </a:r>
            <a:r>
              <a:rPr lang="ja-JP" altLang="ja-JP" sz="1100" b="1" dirty="0" smtClean="0">
                <a:latin typeface="HG丸ｺﾞｼｯｸM-PRO" panose="020F0600000000000000" pitchFamily="50" charset="-128"/>
                <a:ea typeface="HG丸ｺﾞｼｯｸM-PRO" panose="020F0600000000000000" pitchFamily="50" charset="-128"/>
              </a:rPr>
              <a:t>区</a:t>
            </a:r>
            <a:r>
              <a:rPr lang="ja-JP" altLang="ja-JP" sz="1100" b="1" dirty="0">
                <a:latin typeface="HG丸ｺﾞｼｯｸM-PRO" panose="020F0600000000000000" pitchFamily="50" charset="-128"/>
                <a:ea typeface="HG丸ｺﾞｼｯｸM-PRO" panose="020F0600000000000000" pitchFamily="50" charset="-128"/>
              </a:rPr>
              <a:t>の名称</a:t>
            </a:r>
            <a:r>
              <a:rPr lang="ja-JP" altLang="en-US" sz="1100" b="1" dirty="0">
                <a:latin typeface="HG丸ｺﾞｼｯｸM-PRO" panose="020F0600000000000000" pitchFamily="50" charset="-128"/>
                <a:ea typeface="HG丸ｺﾞｼｯｸM-PRO" panose="020F0600000000000000" pitchFamily="50" charset="-128"/>
              </a:rPr>
              <a:t>の考え方、名称変更の可否、住所変更手続き・経費負担</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○区域</a:t>
            </a:r>
            <a:r>
              <a:rPr lang="ja-JP" altLang="en-US" sz="1100" b="1" dirty="0">
                <a:latin typeface="HG丸ｺﾞｼｯｸM-PRO" panose="020F0600000000000000" pitchFamily="50" charset="-128"/>
                <a:ea typeface="HG丸ｺﾞｼｯｸM-PRO" panose="020F0600000000000000" pitchFamily="50" charset="-128"/>
              </a:rPr>
              <a:t>の考え方、区域変更の可否</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○本</a:t>
            </a:r>
            <a:r>
              <a:rPr lang="ja-JP" altLang="en-US" sz="1100" b="1" dirty="0">
                <a:latin typeface="HG丸ｺﾞｼｯｸM-PRO" panose="020F0600000000000000" pitchFamily="50" charset="-128"/>
                <a:ea typeface="HG丸ｺﾞｼｯｸM-PRO" panose="020F0600000000000000" pitchFamily="50" charset="-128"/>
              </a:rPr>
              <a:t>庁舎の位置の</a:t>
            </a:r>
            <a:r>
              <a:rPr lang="ja-JP" altLang="ja-JP" sz="1100" b="1" dirty="0">
                <a:latin typeface="HG丸ｺﾞｼｯｸM-PRO" panose="020F0600000000000000" pitchFamily="50" charset="-128"/>
                <a:ea typeface="HG丸ｺﾞｼｯｸM-PRO" panose="020F0600000000000000" pitchFamily="50" charset="-128"/>
              </a:rPr>
              <a:t>考え方</a:t>
            </a:r>
            <a:r>
              <a:rPr lang="ja-JP" altLang="en-US" sz="1100" b="1" dirty="0">
                <a:latin typeface="HG丸ｺﾞｼｯｸM-PRO" panose="020F0600000000000000" pitchFamily="50" charset="-128"/>
                <a:ea typeface="HG丸ｺﾞｼｯｸM-PRO" panose="020F0600000000000000" pitchFamily="50" charset="-128"/>
              </a:rPr>
              <a:t>、新庁舎建設の必要性</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ja-JP" sz="1100" b="1" dirty="0">
                <a:latin typeface="HG丸ｺﾞｼｯｸM-PRO" panose="020F0600000000000000" pitchFamily="50" charset="-128"/>
                <a:ea typeface="HG丸ｺﾞｼｯｸM-PRO" panose="020F0600000000000000" pitchFamily="50" charset="-128"/>
              </a:rPr>
              <a:t>議員定数</a:t>
            </a:r>
            <a:r>
              <a:rPr lang="ja-JP" altLang="en-US" sz="1100" b="1" dirty="0">
                <a:latin typeface="HG丸ｺﾞｼｯｸM-PRO" panose="020F0600000000000000" pitchFamily="50" charset="-128"/>
                <a:ea typeface="HG丸ｺﾞｼｯｸM-PRO" panose="020F0600000000000000" pitchFamily="50" charset="-128"/>
              </a:rPr>
              <a:t>の考え方　　　　　　　　　　　　　　　　　　　　　　など</a:t>
            </a:r>
          </a:p>
        </p:txBody>
      </p:sp>
      <p:sp>
        <p:nvSpPr>
          <p:cNvPr id="15" name="テキスト ボックス 14"/>
          <p:cNvSpPr txBox="1"/>
          <p:nvPr/>
        </p:nvSpPr>
        <p:spPr>
          <a:xfrm>
            <a:off x="4306943"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1720721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43876" y="1866162"/>
            <a:ext cx="6381468" cy="1061829"/>
          </a:xfrm>
          <a:prstGeom prst="rect">
            <a:avLst/>
          </a:prstGeom>
          <a:noFill/>
          <a:ln w="44450">
            <a:noFill/>
          </a:ln>
        </p:spPr>
        <p:txBody>
          <a:bodyPr wrap="square">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大阪市と大阪府で現在行っている事務について、次の考え方により特別区と大阪府で分担します。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spcAft>
                <a:spcPts val="0"/>
              </a:spcAf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　特別区は、基礎自治体として、</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住民に身近な事務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を行います。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gn="just">
              <a:spcBef>
                <a:spcPts val="600"/>
              </a:spcBef>
              <a:spcAft>
                <a:spcPts val="0"/>
              </a:spcAf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　大阪府</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は、特別区を包括する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広域自治体と</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、大阪全体の成長、都市の発展及び安心・安全に関わる事務などを行います。</a:t>
            </a:r>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112029" y="2880329"/>
            <a:ext cx="2761512"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defRPr/>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＜事務の分担（イメージ）＞</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615665447"/>
              </p:ext>
            </p:extLst>
          </p:nvPr>
        </p:nvGraphicFramePr>
        <p:xfrm>
          <a:off x="3408173" y="3294756"/>
          <a:ext cx="3117171" cy="2484000"/>
        </p:xfrm>
        <a:graphic>
          <a:graphicData uri="http://schemas.openxmlformats.org/drawingml/2006/table">
            <a:tbl>
              <a:tblPr firstRow="1" bandRow="1">
                <a:tableStyleId>{5940675A-B579-460E-94D1-54222C63F5DA}</a:tableStyleId>
              </a:tblPr>
              <a:tblGrid>
                <a:gridCol w="369327"/>
                <a:gridCol w="739124"/>
                <a:gridCol w="2008720"/>
              </a:tblGrid>
              <a:tr h="4968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特別区</a:t>
                      </a:r>
                      <a:endParaRPr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vert="eaVert"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北区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rowSpan="5">
                  <a:txBody>
                    <a:bodyPr/>
                    <a:lstStyle/>
                    <a:p>
                      <a:pPr marL="82550" indent="0" algn="l" defTabSz="914400" rtl="0" eaLnBrk="1" latinLnBrk="0" hangingPunct="1">
                        <a:lnSpc>
                          <a:spcPts val="1300"/>
                        </a:lnSpc>
                        <a:spcBef>
                          <a:spcPts val="1200"/>
                        </a:spcBef>
                      </a:pP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・戸籍、住民基本台帳</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・保育、子育て支援</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・児童相談所　　</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0" algn="l" defTabSz="914400" rtl="0" eaLnBrk="1" latinLnBrk="0" hangingPunct="1">
                        <a:lnSpc>
                          <a:spcPts val="13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0" algn="l" defTabSz="914400" rtl="0" eaLnBrk="1" latinLnBrk="0" hangingPunct="1">
                        <a:lnSpc>
                          <a:spcPts val="13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・保健所・保健センター</a:t>
                      </a: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・地域のまちづくり</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・区道</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0" algn="l" defTabSz="914400" rtl="0" eaLnBrk="1" latinLnBrk="0" hangingPunct="1">
                        <a:lnSpc>
                          <a:spcPts val="13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・地域の公園</a:t>
                      </a:r>
                      <a: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・地域の企業支援</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・環境監視</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marR="0" indent="0" algn="l" defTabSz="914400" rtl="0" eaLnBrk="1" fontAlgn="auto" latinLnBrk="0" hangingPunct="1">
                        <a:lnSpc>
                          <a:spcPts val="13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・幼稚園、小学校、中学校　など　　　　　　　　　　　</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湾岸区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東区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南区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r h="496800">
                <a:tc vMerge="1">
                  <a:txBody>
                    <a:bodyPr/>
                    <a:lstStyle/>
                    <a:p>
                      <a:endParaRPr lang="ja-JP" altLang="en-US" dirty="0"/>
                    </a:p>
                  </a:txBody>
                  <a:tcPr/>
                </a:tc>
                <a:tc>
                  <a:txBody>
                    <a:bodyPr/>
                    <a:lstStyle/>
                    <a:p>
                      <a:pPr algn="ctr">
                        <a:lnSpc>
                          <a:spcPts val="1500"/>
                        </a:lnSpc>
                      </a:pPr>
                      <a:r>
                        <a:rPr kumimoji="1" lang="ja-JP" altLang="en-US" sz="1200" b="0" kern="1200" dirty="0" smtClean="0">
                          <a:solidFill>
                            <a:schemeClr val="tx1"/>
                          </a:solidFill>
                          <a:latin typeface="Meiryo UI" pitchFamily="50" charset="-128"/>
                          <a:ea typeface="Meiryo UI" pitchFamily="50" charset="-128"/>
                          <a:cs typeface="Meiryo UI" pitchFamily="50" charset="-128"/>
                        </a:rPr>
                        <a:t>中央区</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solidFill>
                      <a:schemeClr val="bg1"/>
                    </a:solidFill>
                  </a:tcPr>
                </a:tc>
                <a:tc vMerge="1">
                  <a:txBody>
                    <a:bodyPr/>
                    <a:lstStyle/>
                    <a:p>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a:tc>
              </a:tr>
            </a:tbl>
          </a:graphicData>
        </a:graphic>
      </p:graphicFrame>
      <p:sp>
        <p:nvSpPr>
          <p:cNvPr id="7" name="右矢印 6"/>
          <p:cNvSpPr/>
          <p:nvPr/>
        </p:nvSpPr>
        <p:spPr>
          <a:xfrm>
            <a:off x="2976125" y="6236843"/>
            <a:ext cx="396000" cy="621638"/>
          </a:xfrm>
          <a:prstGeom prst="rightArrow">
            <a:avLst>
              <a:gd name="adj1" fmla="val 36983"/>
              <a:gd name="adj2" fmla="val 326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L 字 7"/>
          <p:cNvSpPr/>
          <p:nvPr/>
        </p:nvSpPr>
        <p:spPr>
          <a:xfrm rot="16200000">
            <a:off x="1853523" y="5797290"/>
            <a:ext cx="2173496" cy="359821"/>
          </a:xfrm>
          <a:prstGeom prst="corner">
            <a:avLst>
              <a:gd name="adj1" fmla="val 52358"/>
              <a:gd name="adj2" fmla="val 648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右矢印 8"/>
          <p:cNvSpPr/>
          <p:nvPr/>
        </p:nvSpPr>
        <p:spPr>
          <a:xfrm>
            <a:off x="2760181" y="3571049"/>
            <a:ext cx="611944" cy="426890"/>
          </a:xfrm>
          <a:prstGeom prst="rightArrow">
            <a:avLst>
              <a:gd name="adj1" fmla="val 48110"/>
              <a:gd name="adj2" fmla="val 3264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2776571" y="4890455"/>
            <a:ext cx="312080" cy="3020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円/楕円 10"/>
          <p:cNvSpPr/>
          <p:nvPr/>
        </p:nvSpPr>
        <p:spPr>
          <a:xfrm>
            <a:off x="3048133" y="3758541"/>
            <a:ext cx="432048" cy="20567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明確化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239820" y="3294755"/>
            <a:ext cx="2648945" cy="2484000"/>
          </a:xfrm>
          <a:prstGeom prst="rect">
            <a:avLst/>
          </a:prstGeom>
          <a:ln w="12700"/>
        </p:spPr>
        <p:style>
          <a:lnRef idx="2">
            <a:schemeClr val="accent2"/>
          </a:lnRef>
          <a:fillRef idx="1">
            <a:schemeClr val="lt1"/>
          </a:fillRef>
          <a:effectRef idx="0">
            <a:schemeClr val="accent2"/>
          </a:effectRef>
          <a:fontRef idx="minor">
            <a:schemeClr val="dk1"/>
          </a:fontRef>
        </p:style>
        <p:txBody>
          <a:bodyPr anchor="t" anchorCtr="0"/>
          <a:lstStyle/>
          <a:p>
            <a:pPr algn="ctr" fontAlgn="auto">
              <a:lnSpc>
                <a:spcPts val="1200"/>
              </a:lnSpc>
              <a:spcBef>
                <a:spcPts val="0"/>
              </a:spcBef>
              <a:spcAft>
                <a:spcPts val="0"/>
              </a:spcAft>
              <a:defRPr/>
            </a:pPr>
            <a:r>
              <a:rPr lang="ja-JP" altLang="en-US" sz="1400" dirty="0" smtClean="0">
                <a:solidFill>
                  <a:schemeClr val="tx1"/>
                </a:solidFill>
                <a:latin typeface="Meiryo UI" pitchFamily="50" charset="-128"/>
                <a:ea typeface="Meiryo UI" pitchFamily="50" charset="-128"/>
                <a:cs typeface="Meiryo UI" pitchFamily="50" charset="-128"/>
              </a:rPr>
              <a:t>大阪市</a:t>
            </a:r>
            <a:endParaRPr lang="en-US" altLang="ja-JP" sz="1400" dirty="0" smtClean="0">
              <a:solidFill>
                <a:schemeClr val="tx1"/>
              </a:solidFill>
              <a:latin typeface="Meiryo UI" pitchFamily="50" charset="-128"/>
              <a:ea typeface="Meiryo UI" pitchFamily="50" charset="-128"/>
              <a:cs typeface="Meiryo UI" pitchFamily="50" charset="-128"/>
            </a:endParaRPr>
          </a:p>
          <a:p>
            <a:pPr algn="ctr" fontAlgn="auto">
              <a:lnSpc>
                <a:spcPts val="1200"/>
              </a:lnSpc>
              <a:spcBef>
                <a:spcPts val="0"/>
              </a:spcBef>
              <a:spcAft>
                <a:spcPts val="0"/>
              </a:spcAft>
              <a:defRPr/>
            </a:pPr>
            <a:endParaRPr lang="en-US" altLang="ja-JP" sz="1100" dirty="0">
              <a:solidFill>
                <a:schemeClr val="tx1"/>
              </a:solidFill>
              <a:latin typeface="Meiryo UI" pitchFamily="50" charset="-128"/>
              <a:ea typeface="Meiryo UI" pitchFamily="50" charset="-128"/>
              <a:cs typeface="Meiryo UI" pitchFamily="50" charset="-128"/>
            </a:endParaRPr>
          </a:p>
          <a:p>
            <a:pPr>
              <a:lnSpc>
                <a:spcPts val="1200"/>
              </a:lnSpc>
              <a:spcBef>
                <a:spcPts val="1800"/>
              </a:spcBef>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戸籍、住民基本台帳、保育、子育て支援、</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児童相談所、</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、保健所・保健センター、地域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のまちづくり、市道、地域の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地域の企業支援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、防災、環境監視、幼稚園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、小学校、中学校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2400"/>
              </a:spcBef>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成長戦略、博物館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な交通基盤</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大規模な公園、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港湾、成長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分野の企業支援、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病院、高等学校、大学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p>
          <a:p>
            <a:pPr>
              <a:lnSpc>
                <a:spcPts val="1300"/>
              </a:lnSpc>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3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bwMode="auto">
          <a:xfrm>
            <a:off x="239819" y="5875950"/>
            <a:ext cx="2663459" cy="2376000"/>
          </a:xfrm>
          <a:prstGeom prst="rect">
            <a:avLst/>
          </a:prstGeom>
          <a:solidFill>
            <a:schemeClr val="bg1"/>
          </a:solidFill>
          <a:ln w="12700"/>
        </p:spPr>
        <p:style>
          <a:lnRef idx="1">
            <a:schemeClr val="accent1"/>
          </a:lnRef>
          <a:fillRef idx="2">
            <a:schemeClr val="accent1"/>
          </a:fillRef>
          <a:effectRef idx="1">
            <a:schemeClr val="accent1"/>
          </a:effectRef>
          <a:fontRef idx="minor">
            <a:schemeClr val="dk1"/>
          </a:fontRef>
        </p:style>
        <p:txBody>
          <a:bodyPr tIns="72000" anchor="t" anchorCtr="0"/>
          <a:lstStyle/>
          <a:p>
            <a:pPr algn="ctr" fontAlgn="auto">
              <a:spcBef>
                <a:spcPts val="0"/>
              </a:spcBef>
              <a:spcAft>
                <a:spcPts val="0"/>
              </a:spcAft>
              <a:defRPr/>
            </a:pPr>
            <a:r>
              <a:rPr lang="ja-JP" altLang="en-US" sz="1400" dirty="0" smtClean="0">
                <a:solidFill>
                  <a:schemeClr val="tx1"/>
                </a:solidFill>
                <a:latin typeface="Meiryo UI" pitchFamily="50" charset="-128"/>
                <a:ea typeface="Meiryo UI" pitchFamily="50" charset="-128"/>
                <a:cs typeface="Meiryo UI" pitchFamily="50" charset="-128"/>
              </a:rPr>
              <a:t>大阪府</a:t>
            </a:r>
            <a:endParaRPr lang="en-US" altLang="ja-JP" sz="1400" dirty="0" smtClean="0">
              <a:solidFill>
                <a:schemeClr val="tx1"/>
              </a:solidFill>
              <a:latin typeface="Meiryo UI" pitchFamily="50" charset="-128"/>
              <a:ea typeface="Meiryo UI" pitchFamily="50" charset="-128"/>
              <a:cs typeface="Meiryo UI" pitchFamily="50" charset="-128"/>
            </a:endParaRPr>
          </a:p>
          <a:p>
            <a:pPr algn="ctr" fontAlgn="auto">
              <a:lnSpc>
                <a:spcPts val="12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gn="ctr" fontAlgn="auto">
              <a:lnSpc>
                <a:spcPts val="12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200"/>
              </a:lnSpc>
              <a:spcBef>
                <a:spcPts val="1200"/>
              </a:spcBef>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対策、職業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への支援・連絡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調整、警察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spcBef>
                <a:spcPts val="300"/>
              </a:spcBef>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大阪市でも担っている事務</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成長戦略、博物館、広域的なまちづくり、</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3175">
              <a:lnSpc>
                <a:spcPts val="1200"/>
              </a:lnSpc>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な交通基盤整備、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公園、港湾、成長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分野の企業</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病院、高等学校、大学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p>
          <a:p>
            <a:pPr marL="180975" indent="-95250">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100" dirty="0" smtClean="0">
              <a:solidFill>
                <a:schemeClr val="tx1"/>
              </a:solidFill>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424800246"/>
              </p:ext>
            </p:extLst>
          </p:nvPr>
        </p:nvGraphicFramePr>
        <p:xfrm>
          <a:off x="3408173" y="5875950"/>
          <a:ext cx="3117171" cy="2529439"/>
        </p:xfrm>
        <a:graphic>
          <a:graphicData uri="http://schemas.openxmlformats.org/drawingml/2006/table">
            <a:tbl>
              <a:tblPr firstRow="1" bandRow="1">
                <a:tableStyleId>{5940675A-B579-460E-94D1-54222C63F5DA}</a:tableStyleId>
              </a:tblPr>
              <a:tblGrid>
                <a:gridCol w="370305"/>
                <a:gridCol w="738146"/>
                <a:gridCol w="2008720"/>
              </a:tblGrid>
              <a:tr h="454331">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itchFamily="50" charset="-128"/>
                          <a:ea typeface="Meiryo UI" pitchFamily="50" charset="-128"/>
                          <a:cs typeface="Meiryo UI" pitchFamily="50" charset="-128"/>
                        </a:rPr>
                        <a:t>大阪府</a:t>
                      </a:r>
                      <a:endParaRPr kumimoji="1" lang="ja-JP" altLang="en-US" sz="1400" b="0" kern="1200" dirty="0">
                        <a:solidFill>
                          <a:schemeClr val="tx1"/>
                        </a:solidFill>
                        <a:latin typeface="Meiryo UI" pitchFamily="50" charset="-128"/>
                        <a:ea typeface="Meiryo UI" pitchFamily="50" charset="-128"/>
                        <a:cs typeface="Meiryo UI" pitchFamily="50" charset="-128"/>
                      </a:endParaRPr>
                    </a:p>
                  </a:txBody>
                  <a:tcPr marL="36000" marR="36000" vert="eaVert"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ja-JP" altLang="en-US" sz="1100" b="0" kern="1200" dirty="0" smtClean="0">
                        <a:solidFill>
                          <a:schemeClr val="tx1"/>
                        </a:solidFill>
                        <a:latin typeface="Meiryo UI" pitchFamily="50" charset="-128"/>
                        <a:ea typeface="Meiryo UI" pitchFamily="50" charset="-128"/>
                        <a:cs typeface="Meiryo UI" pitchFamily="50" charset="-128"/>
                      </a:endParaRPr>
                    </a:p>
                  </a:txBody>
                  <a:tcPr marL="0" marR="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hMerge="1">
                  <a:txBody>
                    <a:bodyPr/>
                    <a:lstStyle/>
                    <a:p>
                      <a:endParaRPr kumimoji="1" lang="ja-JP" altLang="en-US" sz="1400" b="0" kern="1200" dirty="0">
                        <a:solidFill>
                          <a:prstClr val="black"/>
                        </a:solidFill>
                        <a:latin typeface="+mj-ea"/>
                        <a:ea typeface="+mj-ea"/>
                        <a:cs typeface="Meiryo UI" pitchFamily="50" charset="-128"/>
                      </a:endParaRPr>
                    </a:p>
                  </a:txBody>
                  <a:tcPr marL="36000" marR="36000" anchor="ctr"/>
                </a:tc>
              </a:tr>
              <a:tr h="749228">
                <a:tc vMerge="1">
                  <a:txBody>
                    <a:bodyPr/>
                    <a:lstStyle/>
                    <a:p>
                      <a:endParaRPr kumimoji="1" lang="ja-JP" altLang="en-US"/>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既存の</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事務</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a:txBody>
                    <a:bodyPr/>
                    <a:lstStyle/>
                    <a:p>
                      <a:pPr marL="0" marR="0" indent="85725"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・救急医療対策</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95250"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・職業能力開発</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95250"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・市町村への支援・連絡調整</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95250" algn="l" defTabSz="914400" rtl="0" eaLnBrk="1" fontAlgn="auto" latinLnBrk="0" hangingPunct="1">
                        <a:lnSpc>
                          <a:spcPts val="12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　　など</a:t>
                      </a:r>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r>
              <a:tr h="912104">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kern="1200" dirty="0">
                        <a:solidFill>
                          <a:prstClr val="black"/>
                        </a:solidFill>
                        <a:latin typeface="Meiryo UI" pitchFamily="50" charset="-128"/>
                        <a:ea typeface="Meiryo UI" pitchFamily="50" charset="-128"/>
                        <a:cs typeface="Meiryo UI" pitchFamily="50" charset="-128"/>
                      </a:endParaRPr>
                    </a:p>
                  </a:txBody>
                  <a:tcPr marL="36000" marR="36000" vert="eaVert"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府に</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一元化</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a:txBody>
                    <a:bodyPr/>
                    <a:lstStyle/>
                    <a:p>
                      <a:pPr marL="0" indent="82550">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・成長戦略　　・博物館</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2550" algn="l" defTabSz="914400" rtl="0" eaLnBrk="1" fontAlgn="auto" latinLnBrk="0" hangingPunct="1">
                        <a:lnSpc>
                          <a:spcPts val="11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・広域的なまちづくり</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2550">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・広域的な交通基盤整備</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2550">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・大規模な公園　　・港湾</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2550" algn="l" defTabSz="914400" rtl="0" eaLnBrk="1" fontAlgn="auto" latinLnBrk="0" hangingPunct="1">
                        <a:lnSpc>
                          <a:spcPts val="11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・成長分野の企業支援   ・病院</a:t>
                      </a:r>
                      <a:endParaRPr kumimoji="1" lang="en-US" altLang="ja-JP"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82550" algn="l" defTabSz="914400" rtl="0" eaLnBrk="1" fontAlgn="auto" latinLnBrk="0" hangingPunct="1">
                        <a:lnSpc>
                          <a:spcPts val="1100"/>
                        </a:lnSpc>
                        <a:spcBef>
                          <a:spcPts val="0"/>
                        </a:spcBef>
                        <a:spcAft>
                          <a:spcPts val="0"/>
                        </a:spcAft>
                        <a:buClrTx/>
                        <a:buSzTx/>
                        <a:buFontTx/>
                        <a:buNone/>
                        <a:tabLst/>
                        <a:defRPr/>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・高等学校　　・大学　　など</a:t>
                      </a:r>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r>
              <a:tr h="260601">
                <a:tc vMerge="1">
                  <a:txBody>
                    <a:bodyPr/>
                    <a:lstStyle/>
                    <a:p>
                      <a:endParaRPr lang="ja-JP" altLang="en-US" dirty="0"/>
                    </a:p>
                  </a:txBody>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市から</a:t>
                      </a:r>
                      <a:endParaRPr kumimoji="1" lang="en-US" altLang="ja-JP" sz="1200" b="0" kern="1200" dirty="0" smtClean="0">
                        <a:solidFill>
                          <a:schemeClr val="tx1"/>
                        </a:solidFill>
                        <a:latin typeface="Meiryo UI" pitchFamily="50" charset="-128"/>
                        <a:ea typeface="Meiryo UI" pitchFamily="50" charset="-128"/>
                        <a:cs typeface="Meiryo UI"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200" b="0" kern="1200" dirty="0" smtClean="0">
                          <a:solidFill>
                            <a:schemeClr val="tx1"/>
                          </a:solidFill>
                          <a:latin typeface="Meiryo UI" pitchFamily="50" charset="-128"/>
                          <a:ea typeface="Meiryo UI" pitchFamily="50" charset="-128"/>
                          <a:cs typeface="Meiryo UI" pitchFamily="50" charset="-128"/>
                        </a:rPr>
                        <a:t>移管</a:t>
                      </a:r>
                      <a:endParaRPr kumimoji="1" lang="ja-JP" altLang="en-US" sz="1200" b="0" kern="1200" dirty="0">
                        <a:solidFill>
                          <a:schemeClr val="tx1"/>
                        </a:solidFill>
                        <a:latin typeface="Meiryo UI" pitchFamily="50" charset="-128"/>
                        <a:ea typeface="Meiryo UI" pitchFamily="50" charset="-128"/>
                        <a:cs typeface="Meiryo UI"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c>
                  <a:txBody>
                    <a:bodyPr/>
                    <a:lstStyle/>
                    <a:p>
                      <a:pPr>
                        <a:lnSpc>
                          <a:spcPts val="1100"/>
                        </a:lnSpc>
                      </a:pPr>
                      <a:r>
                        <a:rPr kumimoji="1" lang="ja-JP" altLang="en-US" sz="105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・消防　　など</a:t>
                      </a:r>
                      <a:endParaRPr kumimoji="1" lang="ja-JP" altLang="en-US" sz="105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chemeClr val="bg1"/>
                    </a:solidFill>
                  </a:tcPr>
                </a:tc>
              </a:tr>
            </a:tbl>
          </a:graphicData>
        </a:graphic>
      </p:graphicFrame>
      <p:sp>
        <p:nvSpPr>
          <p:cNvPr id="15" name="円/楕円 14"/>
          <p:cNvSpPr/>
          <p:nvPr/>
        </p:nvSpPr>
        <p:spPr>
          <a:xfrm>
            <a:off x="368928" y="3518736"/>
            <a:ext cx="2412000" cy="288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に身近な事務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564053" y="4714297"/>
            <a:ext cx="1764000" cy="288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的な事務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64053" y="6298505"/>
            <a:ext cx="1764000" cy="288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的な事務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17"/>
          <p:cNvSpPr/>
          <p:nvPr/>
        </p:nvSpPr>
        <p:spPr>
          <a:xfrm>
            <a:off x="4653136" y="3378067"/>
            <a:ext cx="1728192" cy="288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住民に身近な事務</a:t>
            </a:r>
          </a:p>
        </p:txBody>
      </p:sp>
      <p:sp>
        <p:nvSpPr>
          <p:cNvPr id="19" name="角丸四角形 18"/>
          <p:cNvSpPr/>
          <p:nvPr/>
        </p:nvSpPr>
        <p:spPr>
          <a:xfrm>
            <a:off x="4010450" y="5904978"/>
            <a:ext cx="2367447" cy="3960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全体の成長、都市の発展</a:t>
            </a: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 安心・安全に関わる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0712" y="1631847"/>
            <a:ext cx="6628648" cy="6886455"/>
          </a:xfrm>
          <a:prstGeom prst="roundRect">
            <a:avLst>
              <a:gd name="adj" fmla="val 5260"/>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1" name="グループ化 20"/>
          <p:cNvGrpSpPr/>
          <p:nvPr/>
        </p:nvGrpSpPr>
        <p:grpSpPr>
          <a:xfrm>
            <a:off x="188640" y="1114318"/>
            <a:ext cx="6408714" cy="348813"/>
            <a:chOff x="188640" y="56094"/>
            <a:chExt cx="6408714" cy="348813"/>
          </a:xfrm>
        </p:grpSpPr>
        <p:sp>
          <p:nvSpPr>
            <p:cNvPr id="22" name="正方形/長方形 21"/>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spcAft>
                  <a:spcPts val="0"/>
                </a:spcAft>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（２）特別</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区と大阪府の事務の</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分担</a:t>
              </a:r>
              <a:endPar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ローチャート : 抜出し 22"/>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フローチャート : 抜出し 23"/>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6" name="テキスト ボックス 25"/>
          <p:cNvSpPr txBox="1"/>
          <p:nvPr/>
        </p:nvSpPr>
        <p:spPr>
          <a:xfrm>
            <a:off x="404664" y="8568928"/>
            <a:ext cx="6131346" cy="1061829"/>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a:t>
            </a:r>
            <a:r>
              <a:rPr lang="ja-JP" altLang="en-US" sz="1100" b="1" dirty="0">
                <a:latin typeface="HG丸ｺﾞｼｯｸM-PRO" panose="020F0600000000000000" pitchFamily="50" charset="-128"/>
                <a:ea typeface="HG丸ｺﾞｼｯｸM-PRO" panose="020F0600000000000000" pitchFamily="50" charset="-128"/>
              </a:rPr>
              <a:t>現在、大阪市が提供している給付額・サービス水準・料金水準・市民対象優遇制度</a:t>
            </a:r>
            <a:endParaRPr lang="en-US" altLang="ja-JP" sz="11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　 など</a:t>
            </a:r>
            <a:r>
              <a:rPr lang="ja-JP" altLang="en-US" sz="1100" b="1" dirty="0">
                <a:latin typeface="HG丸ｺﾞｼｯｸM-PRO" panose="020F0600000000000000" pitchFamily="50" charset="-128"/>
                <a:ea typeface="HG丸ｺﾞｼｯｸM-PRO" panose="020F0600000000000000" pitchFamily="50" charset="-128"/>
              </a:rPr>
              <a:t>の継続性や将来の特別区間の格差</a:t>
            </a: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en-US" sz="1100" b="1" dirty="0">
                <a:latin typeface="HG丸ｺﾞｼｯｸM-PRO" panose="020F0600000000000000" pitchFamily="50" charset="-128"/>
                <a:ea typeface="HG丸ｺﾞｼｯｸM-PRO" panose="020F0600000000000000" pitchFamily="50" charset="-128"/>
              </a:rPr>
              <a:t>現在の施設の存続や他の特別区の施設の利用の可否</a:t>
            </a: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en-US" sz="1100" b="1" dirty="0">
                <a:latin typeface="HG丸ｺﾞｼｯｸM-PRO" panose="020F0600000000000000" pitchFamily="50" charset="-128"/>
                <a:ea typeface="HG丸ｺﾞｼｯｸM-PRO" panose="020F0600000000000000" pitchFamily="50" charset="-128"/>
              </a:rPr>
              <a:t>支所で行われるサービス</a:t>
            </a:r>
            <a:r>
              <a:rPr lang="en-US" altLang="ja-JP"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など</a:t>
            </a:r>
            <a:endParaRPr lang="ja-JP" altLang="en-US" sz="1100" b="1" dirty="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44623"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2424830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88639" y="5932209"/>
            <a:ext cx="6408713" cy="2433693"/>
          </a:xfrm>
          <a:prstGeom prst="rect">
            <a:avLst/>
          </a:prstGeom>
          <a:noFill/>
          <a:ln w="44450">
            <a:noFill/>
          </a:ln>
        </p:spPr>
        <p:txBody>
          <a:bodyPr wrap="square">
            <a:noAutofit/>
          </a:bodyPr>
          <a:lstStyle/>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特別</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区及び大阪府は</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、新たな事務</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の分担に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応じ、最適な職員体制を整備します。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9388">
              <a:spcBef>
                <a:spcPts val="3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特別区は、中核市並みの権限を持ち、住民に身近な事務を行うことから、近隣中核市</a:t>
            </a:r>
            <a:r>
              <a:rPr lang="en-US" altLang="ja-JP" sz="1400" baseline="30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をモデルとしたうえで、中核市の権限を上回る事務（児童相談所など）や大阪市の特性（生活保護受給世帯数が多いことなど）を考慮した体制を整えます。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9388">
              <a:spcBef>
                <a:spcPts val="30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179388">
              <a:spcBef>
                <a:spcPts val="30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446088" indent="-207963">
              <a:spcBef>
                <a:spcPts val="600"/>
              </a:spcBef>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は、現在大阪市</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で行って</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いる成長戦略、都市の発展</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大阪全体の</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安心</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・安全に関わる事務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引き継いだ後も、なお</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引き続き</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、全国でも有数の効率的な体制をめざします</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spcBef>
                <a:spcPts val="300"/>
              </a:spcBef>
              <a:spcAft>
                <a:spcPts val="0"/>
              </a:spcAft>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spcBef>
                <a:spcPts val="300"/>
              </a:spcBef>
              <a:spcAft>
                <a:spcPts val="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特別区の設置を機に、これまでの大阪市、大阪府の組織の枠にとらわれず、適材適所による最適な職員配 </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spcBef>
                <a:spcPts val="300"/>
              </a:spcBef>
              <a:spcAft>
                <a:spcPts val="0"/>
              </a:spcAft>
            </a:pP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置を実施して</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いきます。</a:t>
            </a:r>
          </a:p>
        </p:txBody>
      </p:sp>
      <p:sp>
        <p:nvSpPr>
          <p:cNvPr id="5" name="角丸四角形 4"/>
          <p:cNvSpPr/>
          <p:nvPr/>
        </p:nvSpPr>
        <p:spPr>
          <a:xfrm>
            <a:off x="74276" y="5746830"/>
            <a:ext cx="6690546" cy="2764246"/>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6" name="グループ化 5"/>
          <p:cNvGrpSpPr/>
          <p:nvPr/>
        </p:nvGrpSpPr>
        <p:grpSpPr>
          <a:xfrm>
            <a:off x="188640" y="5195779"/>
            <a:ext cx="6408714" cy="348813"/>
            <a:chOff x="188640" y="56094"/>
            <a:chExt cx="6408714" cy="348813"/>
          </a:xfrm>
        </p:grpSpPr>
        <p:sp>
          <p:nvSpPr>
            <p:cNvPr id="7" name="正方形/長方形 6"/>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職員の移管（特別区の職員体制</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 抜出し 7"/>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フローチャート : 抜出し 8"/>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0" name="正方形/長方形 3"/>
          <p:cNvSpPr>
            <a:spLocks/>
          </p:cNvSpPr>
          <p:nvPr/>
        </p:nvSpPr>
        <p:spPr bwMode="auto">
          <a:xfrm>
            <a:off x="738144" y="6923410"/>
            <a:ext cx="6507280" cy="288032"/>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近隣</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中核市とは、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大阪都市圏にあって３０万人以上の人口を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有する豊中市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高槻市、東大阪市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、尼崎市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西宮市</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５市</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6006" y="8669822"/>
            <a:ext cx="6131346" cy="553998"/>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a:t>
            </a:r>
            <a:r>
              <a:rPr lang="ja-JP" altLang="en-US" sz="1100" b="1" dirty="0">
                <a:latin typeface="HG丸ｺﾞｼｯｸM-PRO" panose="020F0600000000000000" pitchFamily="50" charset="-128"/>
                <a:ea typeface="HG丸ｺﾞｼｯｸM-PRO" panose="020F0600000000000000" pitchFamily="50" charset="-128"/>
              </a:rPr>
              <a:t>職員数の増減、専門性のある職員の確保</a:t>
            </a:r>
            <a:r>
              <a:rPr lang="ja-JP" altLang="en-US" sz="1100" b="1" dirty="0" smtClean="0">
                <a:latin typeface="HG丸ｺﾞｼｯｸM-PRO" panose="020F0600000000000000" pitchFamily="50" charset="-128"/>
                <a:ea typeface="HG丸ｺﾞｼｯｸM-PRO" panose="020F0600000000000000" pitchFamily="50" charset="-128"/>
              </a:rPr>
              <a:t>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26709" y="1872184"/>
            <a:ext cx="6642651" cy="615553"/>
          </a:xfrm>
          <a:prstGeom prst="rect">
            <a:avLst/>
          </a:prstGeom>
          <a:noFill/>
          <a:ln w="44450">
            <a:noFill/>
          </a:ln>
        </p:spPr>
        <p:txBody>
          <a:bodyPr wrap="square">
            <a:spAutoFit/>
          </a:bodyPr>
          <a:lstStyle/>
          <a:p>
            <a:pPr marL="219075" indent="-21907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特別区が担う事務は、各特別区において実施することを原則としますが</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itchFamily="50" charset="-128"/>
                <a:ea typeface="Meiryo UI" pitchFamily="50" charset="-128"/>
                <a:cs typeface="Meiryo UI" pitchFamily="50" charset="-128"/>
              </a:rPr>
              <a:t>専門性の確保が特に必要なもの、サービスの実施にあたり公平性・効率性を特に確保する必要があるものについては</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、一部</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事務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組合や機関</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等の共同</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設置等により、特別区が連携して行います。</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AutoShape 13"/>
          <p:cNvSpPr>
            <a:spLocks noChangeArrowheads="1"/>
          </p:cNvSpPr>
          <p:nvPr/>
        </p:nvSpPr>
        <p:spPr bwMode="auto">
          <a:xfrm>
            <a:off x="358329" y="2592264"/>
            <a:ext cx="6122441" cy="792088"/>
          </a:xfrm>
          <a:prstGeom prst="rect">
            <a:avLst/>
          </a:prstGeom>
          <a:noFill/>
          <a:ln>
            <a:noFill/>
          </a:ln>
          <a:extLst/>
        </p:spPr>
        <p:txBody>
          <a:bodyPr anchor="t" anchorCtr="0">
            <a:noAutofit/>
          </a:bodyPr>
          <a:lstStyle>
            <a:lvl1pPr eaLnBrk="0" hangingPunct="0">
              <a:defRPr kumimoji="1" sz="1000" b="1">
                <a:solidFill>
                  <a:schemeClr val="tx1"/>
                </a:solidFill>
                <a:latin typeface="Malgun Gothic" pitchFamily="34" charset="-127"/>
                <a:ea typeface="ＭＳ Ｐゴシック" charset="-128"/>
              </a:defRPr>
            </a:lvl1pPr>
            <a:lvl2pPr marL="742950" indent="-285750" eaLnBrk="0" hangingPunct="0">
              <a:defRPr kumimoji="1" sz="1000" b="1">
                <a:solidFill>
                  <a:schemeClr val="tx1"/>
                </a:solidFill>
                <a:latin typeface="Malgun Gothic" pitchFamily="34" charset="-127"/>
                <a:ea typeface="ＭＳ Ｐゴシック" charset="-128"/>
              </a:defRPr>
            </a:lvl2pPr>
            <a:lvl3pPr marL="1143000" indent="-228600" eaLnBrk="0" hangingPunct="0">
              <a:defRPr kumimoji="1" sz="1000" b="1">
                <a:solidFill>
                  <a:schemeClr val="tx1"/>
                </a:solidFill>
                <a:latin typeface="Malgun Gothic" pitchFamily="34" charset="-127"/>
                <a:ea typeface="ＭＳ Ｐゴシック" charset="-128"/>
              </a:defRPr>
            </a:lvl3pPr>
            <a:lvl4pPr marL="1600200" indent="-228600" eaLnBrk="0" hangingPunct="0">
              <a:defRPr kumimoji="1" sz="1000" b="1">
                <a:solidFill>
                  <a:schemeClr val="tx1"/>
                </a:solidFill>
                <a:latin typeface="Malgun Gothic" pitchFamily="34" charset="-127"/>
                <a:ea typeface="ＭＳ Ｐゴシック" charset="-128"/>
              </a:defRPr>
            </a:lvl4pPr>
            <a:lvl5pPr marL="2057400" indent="-228600" eaLnBrk="0" hangingPunct="0">
              <a:defRPr kumimoji="1" sz="1000" b="1">
                <a:solidFill>
                  <a:schemeClr val="tx1"/>
                </a:solidFill>
                <a:latin typeface="Malgun Gothic" pitchFamily="34" charset="-127"/>
                <a:ea typeface="ＭＳ Ｐゴシック" charset="-128"/>
              </a:defRPr>
            </a:lvl5pPr>
            <a:lvl6pPr marL="25146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6pPr>
            <a:lvl7pPr marL="29718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7pPr>
            <a:lvl8pPr marL="34290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8pPr>
            <a:lvl9pPr marL="3886200" indent="-228600" eaLnBrk="0" fontAlgn="base" hangingPunct="0">
              <a:spcBef>
                <a:spcPct val="0"/>
              </a:spcBef>
              <a:spcAft>
                <a:spcPct val="0"/>
              </a:spcAft>
              <a:defRPr kumimoji="1" sz="1000" b="1">
                <a:solidFill>
                  <a:schemeClr val="tx1"/>
                </a:solidFill>
                <a:latin typeface="Malgun Gothic" pitchFamily="34" charset="-127"/>
                <a:ea typeface="ＭＳ Ｐゴシック" charset="-128"/>
              </a:defRPr>
            </a:lvl9pPr>
          </a:lstStyle>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＜一部事務組合で実施する事務＞</a:t>
            </a: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・国民</a:t>
            </a:r>
            <a:r>
              <a:rPr lang="ja-JP" altLang="en-US" sz="1050" b="0" kern="0" dirty="0">
                <a:latin typeface="Meiryo UI" panose="020B0604030504040204" pitchFamily="50" charset="-128"/>
                <a:ea typeface="Meiryo UI" panose="020B0604030504040204" pitchFamily="50" charset="-128"/>
                <a:cs typeface="Meiryo UI" panose="020B0604030504040204" pitchFamily="50" charset="-128"/>
              </a:rPr>
              <a:t>健康保険</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事業　　　・介護</a:t>
            </a:r>
            <a:r>
              <a:rPr lang="ja-JP" altLang="en-US" sz="1050" b="0" kern="0" dirty="0">
                <a:latin typeface="Meiryo UI" panose="020B0604030504040204" pitchFamily="50" charset="-128"/>
                <a:ea typeface="Meiryo UI" panose="020B0604030504040204" pitchFamily="50" charset="-128"/>
                <a:cs typeface="Meiryo UI" panose="020B0604030504040204" pitchFamily="50" charset="-128"/>
              </a:rPr>
              <a:t>保険</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事業　　　・水道事業及び工業用水道事業</a:t>
            </a:r>
            <a:r>
              <a:rPr lang="ja-JP" altLang="en-US" sz="1050" b="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　　・システム管理</a:t>
            </a: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・施設管理（弘済院、</a:t>
            </a:r>
            <a:r>
              <a:rPr lang="ja-JP" altLang="en-US" sz="1050" b="0" kern="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者スポーツセンター、中央体育館、泉南メモリアルパーク　など）</a:t>
            </a:r>
            <a:endParaRPr lang="en-US" altLang="ja-JP" sz="1050" b="0" kern="0" dirty="0" smtClean="0">
              <a:latin typeface="Meiryo UI" panose="020B0604030504040204" pitchFamily="50" charset="-128"/>
              <a:ea typeface="Meiryo UI" panose="020B0604030504040204" pitchFamily="50" charset="-128"/>
              <a:cs typeface="Meiryo UI" panose="020B0604030504040204" pitchFamily="50" charset="-128"/>
            </a:endParaRPr>
          </a:p>
          <a:p>
            <a:pPr lvl="0" indent="180975" eaLnBrk="1" fontAlgn="base" hangingPunct="1">
              <a:lnSpc>
                <a:spcPts val="1200"/>
              </a:lnSpc>
              <a:spcBef>
                <a:spcPct val="0"/>
              </a:spcBef>
              <a:spcAft>
                <a:spcPct val="0"/>
              </a:spcAft>
              <a:defRPr/>
            </a:pPr>
            <a:r>
              <a:rPr lang="ja-JP" altLang="en-US" sz="1050" b="0" kern="0" dirty="0" smtClean="0">
                <a:latin typeface="Meiryo UI" panose="020B0604030504040204" pitchFamily="50" charset="-128"/>
                <a:ea typeface="Meiryo UI" panose="020B0604030504040204" pitchFamily="50" charset="-128"/>
                <a:cs typeface="Meiryo UI" panose="020B0604030504040204" pitchFamily="50" charset="-128"/>
              </a:rPr>
              <a:t>・財産管理（売却予定地の管理・処分　など）</a:t>
            </a:r>
            <a:endParaRPr lang="en-US" altLang="ja-JP" sz="1050" b="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22830" y="1628590"/>
            <a:ext cx="6690546" cy="1971786"/>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8" name="グループ化 17"/>
          <p:cNvGrpSpPr/>
          <p:nvPr/>
        </p:nvGrpSpPr>
        <p:grpSpPr>
          <a:xfrm>
            <a:off x="188640" y="1114065"/>
            <a:ext cx="6408714" cy="348813"/>
            <a:chOff x="188640" y="56094"/>
            <a:chExt cx="6408714" cy="348813"/>
          </a:xfrm>
        </p:grpSpPr>
        <p:sp>
          <p:nvSpPr>
            <p:cNvPr id="19" name="正方形/長方形 18"/>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（３）一部事務組合</a:t>
              </a:r>
              <a:endParaRPr lang="ja-JP" altLang="ja-JP"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ローチャート : 抜出し 19"/>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フローチャート : 抜出し 20"/>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2" name="テキスト ボックス 21"/>
          <p:cNvSpPr txBox="1"/>
          <p:nvPr/>
        </p:nvSpPr>
        <p:spPr>
          <a:xfrm>
            <a:off x="466006" y="3766458"/>
            <a:ext cx="6131346" cy="553998"/>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○一部</a:t>
            </a:r>
            <a:r>
              <a:rPr lang="ja-JP" altLang="en-US" sz="1100" b="1" dirty="0">
                <a:latin typeface="HG丸ｺﾞｼｯｸM-PRO" panose="020F0600000000000000" pitchFamily="50" charset="-128"/>
                <a:ea typeface="HG丸ｺﾞｼｯｸM-PRO" panose="020F0600000000000000" pitchFamily="50" charset="-128"/>
              </a:rPr>
              <a:t>事務組合の設置の考え方、実施する</a:t>
            </a:r>
            <a:r>
              <a:rPr lang="ja-JP" altLang="ja-JP" sz="1100" b="1" dirty="0">
                <a:latin typeface="HG丸ｺﾞｼｯｸM-PRO" panose="020F0600000000000000" pitchFamily="50" charset="-128"/>
                <a:ea typeface="HG丸ｺﾞｼｯｸM-PRO" panose="020F0600000000000000" pitchFamily="50" charset="-128"/>
              </a:rPr>
              <a:t>事務</a:t>
            </a:r>
            <a:r>
              <a:rPr lang="ja-JP" altLang="en-US" sz="1100" b="1" dirty="0">
                <a:latin typeface="HG丸ｺﾞｼｯｸM-PRO" panose="020F0600000000000000" pitchFamily="50" charset="-128"/>
                <a:ea typeface="HG丸ｺﾞｼｯｸM-PRO" panose="020F0600000000000000" pitchFamily="50" charset="-128"/>
              </a:rPr>
              <a:t>数や</a:t>
            </a:r>
            <a:r>
              <a:rPr lang="ja-JP" altLang="ja-JP" sz="1100" b="1" dirty="0">
                <a:latin typeface="HG丸ｺﾞｼｯｸM-PRO" panose="020F0600000000000000" pitchFamily="50" charset="-128"/>
                <a:ea typeface="HG丸ｺﾞｼｯｸM-PRO" panose="020F0600000000000000" pitchFamily="50" charset="-128"/>
              </a:rPr>
              <a:t>規模</a:t>
            </a:r>
            <a:r>
              <a:rPr lang="ja-JP" altLang="en-US" sz="1100" b="1" dirty="0" smtClean="0">
                <a:latin typeface="HG丸ｺﾞｼｯｸM-PRO" panose="020F0600000000000000" pitchFamily="50" charset="-128"/>
                <a:ea typeface="HG丸ｺﾞｼｯｸM-PRO" panose="020F0600000000000000" pitchFamily="50" charset="-128"/>
              </a:rPr>
              <a:t>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234935"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331474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114" y="3853885"/>
            <a:ext cx="6738261" cy="2383811"/>
          </a:xfrm>
          <a:prstGeom prst="roundRect">
            <a:avLst>
              <a:gd name="adj" fmla="val 7779"/>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正方形/長方形 13"/>
          <p:cNvSpPr/>
          <p:nvPr/>
        </p:nvSpPr>
        <p:spPr bwMode="auto">
          <a:xfrm>
            <a:off x="112143" y="1311214"/>
            <a:ext cx="6685472" cy="2005191"/>
          </a:xfrm>
          <a:prstGeom prst="rect">
            <a:avLst/>
          </a:prstGeom>
          <a:ln w="1270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市</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役所の組織が大規模化し、カバーするサービスも幅広くなるため、個々の住民とは遠く</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なる傾向</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・政令指定都市の規模・能力が高く、都道府県庁所在地であることも多いこと等から、政令</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r>
              <a:rPr lang="en-US" altLang="ja-JP"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指定都市と都道府県との実際の行政運営の中で、いわゆる「</a:t>
            </a:r>
            <a:r>
              <a:rPr lang="ja-JP" altLang="en-US" sz="1300" dirty="0">
                <a:latin typeface="ＭＳ Ｐゴシック" panose="020B0600070205080204" pitchFamily="50" charset="-128"/>
                <a:ea typeface="ＭＳ Ｐゴシック" panose="020B0600070205080204" pitchFamily="50" charset="-128"/>
                <a:cs typeface="Meiryo UI" panose="020B0604030504040204" pitchFamily="50" charset="-128"/>
              </a:rPr>
              <a:t>二重行政」の問題が</a:t>
            </a: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顕在化</a:t>
            </a:r>
            <a:endPar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fontAlgn="base">
              <a:spcBef>
                <a:spcPct val="0"/>
              </a:spcBef>
              <a:spcAft>
                <a:spcPct val="0"/>
              </a:spcAft>
            </a:pPr>
            <a:endParaRPr lang="en-US" altLang="ja-JP" sz="8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r" fontAlgn="base">
              <a:spcBef>
                <a:spcPct val="0"/>
              </a:spcBef>
              <a:spcAft>
                <a:spcPct val="0"/>
              </a:spcAft>
            </a:pPr>
            <a:r>
              <a:rPr lang="en-US" altLang="ja-JP" sz="13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（平成</a:t>
            </a:r>
            <a:r>
              <a:rPr lang="en-US" altLang="ja-JP"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25</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lang="en-US" altLang="ja-JP"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6</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月「第</a:t>
            </a:r>
            <a:r>
              <a:rPr lang="en-US" altLang="ja-JP"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30</a:t>
            </a:r>
            <a:r>
              <a:rPr lang="ja-JP" altLang="en-US" sz="1050" dirty="0" smtClean="0">
                <a:latin typeface="ＭＳ Ｐゴシック" panose="020B0600070205080204" pitchFamily="50" charset="-128"/>
                <a:ea typeface="ＭＳ Ｐゴシック" panose="020B0600070205080204" pitchFamily="50" charset="-128"/>
                <a:cs typeface="Meiryo UI" panose="020B0604030504040204" pitchFamily="50" charset="-128"/>
              </a:rPr>
              <a:t>次地方制度調査会答申」より）</a:t>
            </a:r>
            <a:endParaRPr lang="ja-JP" altLang="en-US" sz="105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5" name="角丸四角形 24"/>
          <p:cNvSpPr/>
          <p:nvPr/>
        </p:nvSpPr>
        <p:spPr>
          <a:xfrm>
            <a:off x="75114" y="6638183"/>
            <a:ext cx="6738261" cy="1679684"/>
          </a:xfrm>
          <a:prstGeom prst="roundRect">
            <a:avLst>
              <a:gd name="adj" fmla="val 7779"/>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374127" y="6505447"/>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10" name="角丸四角形 9"/>
          <p:cNvSpPr/>
          <p:nvPr/>
        </p:nvSpPr>
        <p:spPr>
          <a:xfrm>
            <a:off x="3459144" y="4254940"/>
            <a:ext cx="3255560" cy="1826851"/>
          </a:xfrm>
          <a:prstGeom prst="roundRect">
            <a:avLst>
              <a:gd name="adj" fmla="val 0"/>
            </a:avLst>
          </a:prstGeom>
          <a:noFill/>
          <a:ln w="9525">
            <a:noFill/>
            <a:prstDash val="sysDash"/>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大都市地域における特別区の設置に関する法律</a:t>
            </a:r>
          </a:p>
          <a:p>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以下「特別区設置法」</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rPr>
              <a:t>24</a:t>
            </a:r>
            <a:r>
              <a:rPr lang="ja-JP" altLang="en-US" sz="1000" dirty="0">
                <a:solidFill>
                  <a:schemeClr val="tx1"/>
                </a:solidFill>
                <a:latin typeface="HG丸ｺﾞｼｯｸM-PRO" panose="020F0600000000000000" pitchFamily="50" charset="-128"/>
                <a:ea typeface="HG丸ｺﾞｼｯｸM-PRO" panose="020F0600000000000000" pitchFamily="50" charset="-128"/>
              </a:rPr>
              <a:t>年９月公布</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p>
          <a:p>
            <a:pPr>
              <a:lnSpc>
                <a:spcPts val="1100"/>
              </a:lnSpc>
            </a:pP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○「特別区」の設置</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政令</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指定都市等を廃止</a:t>
            </a:r>
            <a:r>
              <a:rPr lang="ja-JP" altLang="en-US" sz="1000" dirty="0">
                <a:solidFill>
                  <a:schemeClr val="tx1"/>
                </a:solidFill>
                <a:latin typeface="HG丸ｺﾞｼｯｸM-PRO" panose="020F0600000000000000" pitchFamily="50" charset="-128"/>
                <a:ea typeface="HG丸ｺﾞｼｯｸM-PRO" panose="020F0600000000000000" pitchFamily="50" charset="-128"/>
              </a:rPr>
              <a:t>し</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複数</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の特別区を設置</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することが可能に</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（公選区長と区議会を有する基礎自治体）</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○特別区の設置に</a:t>
            </a:r>
            <a:r>
              <a:rPr lang="ja-JP" altLang="en-US" sz="1000" dirty="0">
                <a:solidFill>
                  <a:schemeClr val="tx1"/>
                </a:solidFill>
                <a:latin typeface="HG丸ｺﾞｼｯｸM-PRO" panose="020F0600000000000000" pitchFamily="50" charset="-128"/>
                <a:ea typeface="HG丸ｺﾞｼｯｸM-PRO" panose="020F0600000000000000" pitchFamily="50" charset="-128"/>
              </a:rPr>
              <a:t>際して</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広域機能を道府県へ一元化</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1" name="角丸四角形 10"/>
          <p:cNvSpPr/>
          <p:nvPr/>
        </p:nvSpPr>
        <p:spPr>
          <a:xfrm>
            <a:off x="116632" y="4262255"/>
            <a:ext cx="3255560" cy="1826282"/>
          </a:xfrm>
          <a:prstGeom prst="roundRect">
            <a:avLst>
              <a:gd name="adj" fmla="val 0"/>
            </a:avLst>
          </a:prstGeom>
          <a:noFill/>
          <a:ln w="9525">
            <a:noFill/>
            <a:prstDash val="sysDash"/>
          </a:ln>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地方自治法の一部改正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0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000" dirty="0">
                <a:solidFill>
                  <a:schemeClr val="tx1"/>
                </a:solidFill>
                <a:latin typeface="HG丸ｺﾞｼｯｸM-PRO" panose="020F0600000000000000" pitchFamily="50" charset="-128"/>
                <a:ea typeface="HG丸ｺﾞｼｯｸM-PRO" panose="020F0600000000000000" pitchFamily="50" charset="-128"/>
              </a:rPr>
              <a:t>26</a:t>
            </a:r>
            <a:r>
              <a:rPr lang="ja-JP" altLang="en-US" sz="1000" dirty="0">
                <a:solidFill>
                  <a:schemeClr val="tx1"/>
                </a:solidFill>
                <a:latin typeface="HG丸ｺﾞｼｯｸM-PRO" panose="020F0600000000000000" pitchFamily="50" charset="-128"/>
                <a:ea typeface="HG丸ｺﾞｼｯｸM-PRO" panose="020F0600000000000000" pitchFamily="50" charset="-128"/>
              </a:rPr>
              <a:t>年５月公布</a:t>
            </a:r>
            <a:r>
              <a:rPr lang="en-US" altLang="ja-JP" sz="1000" dirty="0">
                <a:solidFill>
                  <a:schemeClr val="tx1"/>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pPr>
              <a:lnSpc>
                <a:spcPts val="1100"/>
              </a:lnSpc>
            </a:pP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5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○「総合区」の</a:t>
            </a:r>
            <a:r>
              <a:rPr lang="ja-JP" altLang="en-US" sz="1000" dirty="0">
                <a:solidFill>
                  <a:schemeClr val="tx1"/>
                </a:solidFill>
                <a:latin typeface="HG丸ｺﾞｼｯｸM-PRO" panose="020F0600000000000000" pitchFamily="50" charset="-128"/>
                <a:ea typeface="HG丸ｺﾞｼｯｸM-PRO" panose="020F0600000000000000" pitchFamily="50" charset="-128"/>
              </a:rPr>
              <a:t>設置</a:t>
            </a:r>
            <a:endParaRPr lang="ja-JP" altLang="en-US"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a:solidFill>
                  <a:schemeClr val="tx1"/>
                </a:solidFill>
                <a:latin typeface="HG丸ｺﾞｼｯｸM-PRO" panose="020F0600000000000000" pitchFamily="50" charset="-128"/>
                <a:ea typeface="HG丸ｺﾞｼｯｸM-PRO" panose="020F0600000000000000" pitchFamily="50" charset="-128"/>
              </a:rPr>
              <a:t>政令</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指定都市において、行政区に代えて総合区</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en-US" altLang="ja-JP"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を設置することが可能に</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（都市内分権による住民自治の拡充）</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100"/>
              </a:lnSpc>
            </a:pP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○「指定都市都道府県調整会議」の設置</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75114" y="628902"/>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大都市制度改革 ～これまでの経過～</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744586" y="6485557"/>
            <a:ext cx="3412780" cy="305252"/>
          </a:xfrm>
          <a:prstGeom prst="roundRect">
            <a:avLst>
              <a:gd name="adj" fmla="val 5976"/>
            </a:avLst>
          </a:prstGeom>
          <a:solidFill>
            <a:schemeClr val="tx2">
              <a:lumMod val="75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大阪府・大阪市が取組んだ改革</a:t>
            </a:r>
            <a:endPar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0800000">
            <a:off x="1509167" y="3413612"/>
            <a:ext cx="3816424" cy="17616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 16"/>
          <p:cNvSpPr/>
          <p:nvPr/>
        </p:nvSpPr>
        <p:spPr>
          <a:xfrm>
            <a:off x="120591" y="5918120"/>
            <a:ext cx="6677023" cy="270757"/>
          </a:xfrm>
          <a:prstGeom prst="roundRect">
            <a:avLst>
              <a:gd name="adj" fmla="val 18190"/>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大都市における課題解決に向けた選択肢を提示</a:t>
            </a:r>
            <a:endParaRPr lang="en-US" altLang="ja-JP" sz="14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9" name="角丸四角形 18"/>
          <p:cNvSpPr/>
          <p:nvPr/>
        </p:nvSpPr>
        <p:spPr>
          <a:xfrm>
            <a:off x="219964" y="6848688"/>
            <a:ext cx="6476534" cy="1393577"/>
          </a:xfrm>
          <a:prstGeom prst="roundRect">
            <a:avLst>
              <a:gd name="adj" fmla="val 8778"/>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大阪にふさわしい大都市制度</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の設置により、住民自治を拡充</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大阪市を廃止し、５つの特別区を設置。住民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が区長、区議会議員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を選挙で選び、区独自の施策を実施</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○特別区の設置により、広域機能を大阪府へ一元化</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広域ｲﾝﾌﾗ等広域機能を大阪府</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一元化。新</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大阪府が広域自治体として都市経営を担う。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72648" y="8665945"/>
            <a:ext cx="6480720" cy="638225"/>
          </a:xfrm>
          <a:prstGeom prst="roundRect">
            <a:avLst>
              <a:gd name="adj" fmla="val 5976"/>
            </a:avLst>
          </a:prstGeom>
          <a:solidFill>
            <a:schemeClr val="accent6">
              <a:lumMod val="20000"/>
              <a:lumOff val="80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b="1" dirty="0" smtClean="0">
              <a:solidFill>
                <a:schemeClr val="tx1"/>
              </a:solidFill>
              <a:latin typeface="ＭＳ ゴシック" panose="020B0609070205080204" pitchFamily="49" charset="-128"/>
              <a:ea typeface="ＭＳ ゴシック" panose="020B0609070205080204" pitchFamily="49" charset="-128"/>
            </a:endParaRPr>
          </a:p>
          <a:p>
            <a:pPr algn="ctr"/>
            <a:r>
              <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年５月の住民投票で、特別区の設置について反対多数</a:t>
            </a:r>
            <a:r>
              <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a:p>
            <a:pPr algn="ctr"/>
            <a:r>
              <a:rPr lang="zh-TW" altLang="en-US" sz="1300" dirty="0">
                <a:solidFill>
                  <a:schemeClr val="tx1"/>
                </a:solidFill>
                <a:latin typeface="ＭＳ Ｐゴシック" panose="020B0600070205080204" pitchFamily="50" charset="-128"/>
                <a:ea typeface="ＭＳ Ｐゴシック" panose="020B0600070205080204" pitchFamily="50" charset="-128"/>
              </a:rPr>
              <a:t>（投票結果）　賛成：</a:t>
            </a:r>
            <a:r>
              <a:rPr lang="en-US" altLang="zh-TW" sz="1300" dirty="0">
                <a:solidFill>
                  <a:schemeClr val="tx1"/>
                </a:solidFill>
                <a:latin typeface="ＭＳ Ｐゴシック" panose="020B0600070205080204" pitchFamily="50" charset="-128"/>
                <a:ea typeface="ＭＳ Ｐゴシック" panose="020B0600070205080204" pitchFamily="50" charset="-128"/>
              </a:rPr>
              <a:t>694,844</a:t>
            </a:r>
            <a:r>
              <a:rPr lang="zh-TW" altLang="en-US" sz="1300" dirty="0">
                <a:solidFill>
                  <a:schemeClr val="tx1"/>
                </a:solidFill>
                <a:latin typeface="ＭＳ Ｐゴシック" panose="020B0600070205080204" pitchFamily="50" charset="-128"/>
                <a:ea typeface="ＭＳ Ｐゴシック" panose="020B0600070205080204" pitchFamily="50" charset="-128"/>
              </a:rPr>
              <a:t>票　　反対：</a:t>
            </a:r>
            <a:r>
              <a:rPr lang="en-US" altLang="zh-TW" sz="1300" dirty="0">
                <a:solidFill>
                  <a:schemeClr val="tx1"/>
                </a:solidFill>
                <a:latin typeface="ＭＳ Ｐゴシック" panose="020B0600070205080204" pitchFamily="50" charset="-128"/>
                <a:ea typeface="ＭＳ Ｐゴシック" panose="020B0600070205080204" pitchFamily="50" charset="-128"/>
              </a:rPr>
              <a:t>705,585</a:t>
            </a:r>
            <a:r>
              <a:rPr lang="zh-TW" altLang="en-US" sz="1300" dirty="0">
                <a:solidFill>
                  <a:schemeClr val="tx1"/>
                </a:solidFill>
                <a:latin typeface="ＭＳ Ｐゴシック" panose="020B0600070205080204" pitchFamily="50" charset="-128"/>
                <a:ea typeface="ＭＳ Ｐゴシック" panose="020B0600070205080204" pitchFamily="50" charset="-128"/>
              </a:rPr>
              <a:t>票</a:t>
            </a:r>
          </a:p>
          <a:p>
            <a:pPr algn="ctr"/>
            <a:endParaRPr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23" name="角丸四角形 22"/>
          <p:cNvSpPr/>
          <p:nvPr/>
        </p:nvSpPr>
        <p:spPr>
          <a:xfrm>
            <a:off x="562604" y="9270584"/>
            <a:ext cx="5602700" cy="325949"/>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4400"/>
              </a:lnSpc>
            </a:pPr>
            <a:r>
              <a:rPr lang="ja-JP" altLang="en-US" sz="1400"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i="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i="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抱える課題解決に向けて、たゆまぬ取組みが必要</a:t>
            </a:r>
            <a:endParaRPr lang="en-US" altLang="ja-JP" sz="1400" b="1" i="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9828" y="1018614"/>
            <a:ext cx="5049688"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の現状・課題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744412" y="3709367"/>
            <a:ext cx="3412780" cy="305252"/>
          </a:xfrm>
          <a:prstGeom prst="roundRect">
            <a:avLst>
              <a:gd name="adj" fmla="val 5976"/>
            </a:avLst>
          </a:prstGeom>
          <a:solidFill>
            <a:schemeClr val="tx2">
              <a:lumMod val="75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国における大都市制度改革に関する法整備</a:t>
            </a:r>
            <a:endParaRPr lang="en-US" altLang="ja-JP"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844312" y="4076067"/>
            <a:ext cx="1800200" cy="330632"/>
          </a:xfrm>
          <a:prstGeom prst="ellipse">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総合区の設置</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258074" y="4085164"/>
            <a:ext cx="1800200" cy="330632"/>
          </a:xfrm>
          <a:prstGeom prst="ellipse">
            <a:avLst/>
          </a:prstGeom>
          <a:solidFill>
            <a:schemeClr val="accent6">
              <a:lumMod val="40000"/>
              <a:lumOff val="6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特別区の設置</a:t>
            </a:r>
          </a:p>
        </p:txBody>
      </p:sp>
      <p:sp>
        <p:nvSpPr>
          <p:cNvPr id="30" name="角丸四角形 29"/>
          <p:cNvSpPr/>
          <p:nvPr/>
        </p:nvSpPr>
        <p:spPr>
          <a:xfrm>
            <a:off x="176834" y="1393565"/>
            <a:ext cx="4404294" cy="246758"/>
          </a:xfrm>
          <a:prstGeom prst="roundRect">
            <a:avLst>
              <a:gd name="adj" fmla="val 50000"/>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住民意思の的確な反映（住民自治の拡充</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76834" y="2252311"/>
            <a:ext cx="4404294" cy="246758"/>
          </a:xfrm>
          <a:prstGeom prst="roundRect">
            <a:avLst>
              <a:gd name="adj" fmla="val 50000"/>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・効果的な行政体制の整備（二重行政の解消</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146648" y="4439894"/>
            <a:ext cx="3114137" cy="1408014"/>
          </a:xfrm>
          <a:prstGeom prst="bracketPair">
            <a:avLst>
              <a:gd name="adj" fmla="val 37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大かっこ 30"/>
          <p:cNvSpPr/>
          <p:nvPr/>
        </p:nvSpPr>
        <p:spPr>
          <a:xfrm>
            <a:off x="3453813" y="4441603"/>
            <a:ext cx="3211430" cy="1416937"/>
          </a:xfrm>
          <a:prstGeom prst="bracketPair">
            <a:avLst>
              <a:gd name="adj" fmla="val 42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二等辺三角形 28"/>
          <p:cNvSpPr/>
          <p:nvPr/>
        </p:nvSpPr>
        <p:spPr>
          <a:xfrm rot="10800000">
            <a:off x="1542817" y="8439337"/>
            <a:ext cx="3816424" cy="17616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39</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7001" y="2086174"/>
            <a:ext cx="6804000" cy="600164"/>
          </a:xfrm>
          <a:prstGeom prst="rect">
            <a:avLst/>
          </a:prstGeom>
          <a:noFill/>
          <a:ln w="44450">
            <a:noFill/>
          </a:ln>
        </p:spPr>
        <p:txBody>
          <a:bodyPr wrap="square">
            <a:spAutoFit/>
          </a:bodyPr>
          <a:lstStyle/>
          <a:p>
            <a:pPr marL="360000" indent="-180000" algn="just">
              <a:spcAft>
                <a:spcPts val="0"/>
              </a:spcAft>
              <a:buFont typeface="Wingdings" pitchFamily="2" charset="2"/>
              <a:buChar char="u"/>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各特別区で必要なサービスの提供ができる財源を確保し、各特別区間の税収格差を是</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正します。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000" algn="just">
              <a:spcAft>
                <a:spcPts val="0"/>
              </a:spcAft>
            </a:pP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180000" algn="just">
              <a:spcAft>
                <a:spcPts val="0"/>
              </a:spcAft>
              <a:buFont typeface="Wingdings" pitchFamily="2" charset="2"/>
              <a:buChar char="u"/>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は、大阪市から移管される事務に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応じた財源を配分します。</a:t>
            </a:r>
          </a:p>
        </p:txBody>
      </p:sp>
      <p:sp>
        <p:nvSpPr>
          <p:cNvPr id="5" name="正方形/長方形 4"/>
          <p:cNvSpPr/>
          <p:nvPr/>
        </p:nvSpPr>
        <p:spPr bwMode="auto">
          <a:xfrm>
            <a:off x="1124744" y="2902362"/>
            <a:ext cx="4171164" cy="3240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100" dirty="0" smtClean="0">
                <a:latin typeface="Meiryo UI" pitchFamily="50" charset="-128"/>
                <a:ea typeface="Meiryo UI" pitchFamily="50" charset="-128"/>
                <a:cs typeface="Meiryo UI" pitchFamily="50" charset="-128"/>
              </a:rPr>
              <a:t>＜税源の配分と徴収後のお金の流れ（イメージ）＞</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1907307" y="3459945"/>
            <a:ext cx="1368000" cy="1260000"/>
          </a:xfrm>
          <a:prstGeom prst="roundRect">
            <a:avLst>
              <a:gd name="adj" fmla="val 8123"/>
            </a:avLst>
          </a:prstGeom>
          <a:solidFill>
            <a:schemeClr val="bg1"/>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altLang="ja-JP" sz="1100" b="1"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100" dirty="0" smtClean="0">
                <a:solidFill>
                  <a:schemeClr val="tx1"/>
                </a:solidFill>
                <a:latin typeface="Meiryo UI" pitchFamily="50" charset="-128"/>
                <a:ea typeface="Meiryo UI" pitchFamily="50" charset="-128"/>
                <a:cs typeface="Meiryo UI" pitchFamily="50" charset="-128"/>
              </a:rPr>
              <a:t>個人市民税</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市たばこ税</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軽自動車税　など</a:t>
            </a:r>
            <a:endParaRPr lang="en-US" altLang="ja-JP" sz="1100" dirty="0" smtClean="0">
              <a:solidFill>
                <a:schemeClr val="tx1"/>
              </a:solidFill>
              <a:latin typeface="Meiryo UI" pitchFamily="50" charset="-128"/>
              <a:ea typeface="Meiryo UI" pitchFamily="50" charset="-128"/>
              <a:cs typeface="Meiryo UI" pitchFamily="50" charset="-128"/>
            </a:endParaRPr>
          </a:p>
          <a:p>
            <a:pPr>
              <a:spcBef>
                <a:spcPts val="300"/>
              </a:spcBef>
            </a:pPr>
            <a:endParaRPr lang="ja-JP" altLang="en-US" sz="1200" b="1" dirty="0" smtClean="0">
              <a:solidFill>
                <a:schemeClr val="tx1"/>
              </a:solidFill>
              <a:latin typeface="Meiryo UI" pitchFamily="50" charset="-128"/>
              <a:ea typeface="Meiryo UI" pitchFamily="50" charset="-128"/>
              <a:cs typeface="Meiryo UI" pitchFamily="50" charset="-128"/>
            </a:endParaRPr>
          </a:p>
          <a:p>
            <a:pPr algn="ct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2117998" y="3362502"/>
            <a:ext cx="936000"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特別区</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8" name="角丸四角形 7"/>
          <p:cNvSpPr/>
          <p:nvPr/>
        </p:nvSpPr>
        <p:spPr>
          <a:xfrm>
            <a:off x="1893590" y="5076295"/>
            <a:ext cx="1368000" cy="1260000"/>
          </a:xfrm>
          <a:prstGeom prst="roundRect">
            <a:avLst>
              <a:gd name="adj" fmla="val 9922"/>
            </a:avLst>
          </a:prstGeom>
          <a:solidFill>
            <a:schemeClr val="bg1"/>
          </a:solidFill>
          <a:ln w="19050">
            <a:solidFill>
              <a:srgbClr val="33CC33"/>
            </a:solidFill>
          </a:ln>
        </p:spPr>
        <p:style>
          <a:lnRef idx="2">
            <a:schemeClr val="dk1"/>
          </a:lnRef>
          <a:fillRef idx="1">
            <a:schemeClr val="lt1"/>
          </a:fillRef>
          <a:effectRef idx="0">
            <a:schemeClr val="dk1"/>
          </a:effectRef>
          <a:fontRef idx="minor">
            <a:schemeClr val="dk1"/>
          </a:fontRef>
        </p:style>
        <p:txBody>
          <a:bodyPr tIns="108000" rtlCol="0" anchor="t"/>
          <a:lstStyle/>
          <a:p>
            <a:pPr marL="72000" indent="-72000"/>
            <a:r>
              <a:rPr lang="ja-JP" altLang="en-US" sz="1100" b="1"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法人市民税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固定資産税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特別土地保有税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spcBef>
                <a:spcPts val="300"/>
              </a:spcBef>
            </a:pPr>
            <a:r>
              <a:rPr lang="ja-JP" altLang="en-US" sz="1100" dirty="0" smtClean="0">
                <a:solidFill>
                  <a:schemeClr val="tx1"/>
                </a:solidFill>
                <a:latin typeface="Meiryo UI" pitchFamily="50" charset="-128"/>
                <a:ea typeface="Meiryo UI" pitchFamily="50" charset="-128"/>
                <a:cs typeface="Meiryo UI" pitchFamily="50" charset="-128"/>
              </a:rPr>
              <a:t>・事業所税</a:t>
            </a:r>
            <a:endParaRPr lang="en-US" altLang="ja-JP" sz="1100" dirty="0" smtClean="0">
              <a:solidFill>
                <a:schemeClr val="tx1"/>
              </a:solidFill>
              <a:latin typeface="Meiryo UI" pitchFamily="50" charset="-128"/>
              <a:ea typeface="Meiryo UI" pitchFamily="50" charset="-128"/>
              <a:cs typeface="Meiryo UI" pitchFamily="50" charset="-128"/>
            </a:endParaRPr>
          </a:p>
          <a:p>
            <a:pPr marL="72000" indent="-72000"/>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都市計画税</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2109454" y="4937636"/>
            <a:ext cx="936000"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大阪府</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330811" y="6078441"/>
            <a:ext cx="936104"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4,600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339203" y="4452828"/>
            <a:ext cx="936104"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1,700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12" name="正方形/長方形 11"/>
          <p:cNvSpPr/>
          <p:nvPr/>
        </p:nvSpPr>
        <p:spPr>
          <a:xfrm>
            <a:off x="4833368" y="6632118"/>
            <a:ext cx="1908000" cy="216000"/>
          </a:xfrm>
          <a:prstGeom prst="rect">
            <a:avLst/>
          </a:prstGeom>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r"/>
            <a:r>
              <a:rPr kumimoji="1" lang="ja-JP" altLang="en-US" sz="1000" dirty="0" smtClean="0">
                <a:latin typeface="ＭＳ Ｐ明朝" panose="02020600040205080304" pitchFamily="18" charset="-128"/>
                <a:ea typeface="ＭＳ Ｐ明朝" panose="02020600040205080304" pitchFamily="18" charset="-128"/>
                <a:cs typeface="Meiryo UI" panose="020B0604030504040204" pitchFamily="50" charset="-128"/>
              </a:rPr>
              <a:t>平成</a:t>
            </a:r>
            <a:r>
              <a:rPr kumimoji="1" lang="en-US" altLang="ja-JP" sz="1000" dirty="0" smtClean="0">
                <a:latin typeface="ＭＳ Ｐ明朝" panose="02020600040205080304" pitchFamily="18" charset="-128"/>
                <a:ea typeface="ＭＳ Ｐ明朝" panose="02020600040205080304" pitchFamily="18" charset="-128"/>
                <a:cs typeface="Meiryo UI" panose="020B0604030504040204" pitchFamily="50" charset="-128"/>
              </a:rPr>
              <a:t>24</a:t>
            </a:r>
            <a:r>
              <a:rPr kumimoji="1" lang="ja-JP" altLang="en-US" sz="1000" dirty="0" smtClean="0">
                <a:latin typeface="ＭＳ Ｐ明朝" panose="02020600040205080304" pitchFamily="18" charset="-128"/>
                <a:ea typeface="ＭＳ Ｐ明朝" panose="02020600040205080304" pitchFamily="18" charset="-128"/>
                <a:cs typeface="Meiryo UI" panose="020B0604030504040204" pitchFamily="50" charset="-128"/>
              </a:rPr>
              <a:t>年度決算に基づく試算</a:t>
            </a:r>
            <a:endParaRPr kumimoji="1" lang="ja-JP" altLang="en-US" sz="10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3" name="角丸四角形 12"/>
          <p:cNvSpPr/>
          <p:nvPr/>
        </p:nvSpPr>
        <p:spPr>
          <a:xfrm>
            <a:off x="161672" y="3504334"/>
            <a:ext cx="1332000" cy="3276000"/>
          </a:xfrm>
          <a:prstGeom prst="roundRect">
            <a:avLst>
              <a:gd name="adj" fmla="val 0"/>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角丸四角形 13"/>
          <p:cNvSpPr/>
          <p:nvPr/>
        </p:nvSpPr>
        <p:spPr>
          <a:xfrm>
            <a:off x="243205" y="3666073"/>
            <a:ext cx="1152128" cy="1980000"/>
          </a:xfrm>
          <a:prstGeom prst="roundRect">
            <a:avLst>
              <a:gd name="adj" fmla="val 6727"/>
            </a:avLst>
          </a:prstGeom>
          <a:ln w="19050"/>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大阪市税</a:t>
            </a:r>
            <a:endParaRPr lang="en-US" altLang="ja-JP" sz="1100" dirty="0" smtClean="0">
              <a:solidFill>
                <a:schemeClr val="tx1"/>
              </a:solidFill>
              <a:latin typeface="Meiryo UI" pitchFamily="50" charset="-128"/>
              <a:ea typeface="Meiryo UI" pitchFamily="50" charset="-128"/>
              <a:cs typeface="Meiryo UI" pitchFamily="50" charset="-128"/>
            </a:endParaRPr>
          </a:p>
          <a:p>
            <a:pPr algn="r"/>
            <a:r>
              <a:rPr lang="en-US" altLang="ja-JP" sz="1100" dirty="0" smtClean="0">
                <a:solidFill>
                  <a:schemeClr val="tx1"/>
                </a:solidFill>
                <a:latin typeface="Meiryo UI" pitchFamily="50" charset="-128"/>
                <a:ea typeface="Meiryo UI" pitchFamily="50" charset="-128"/>
                <a:cs typeface="Meiryo UI" pitchFamily="50" charset="-128"/>
              </a:rPr>
              <a:t>6,300</a:t>
            </a:r>
            <a:r>
              <a:rPr lang="ja-JP" altLang="en-US" sz="1100" dirty="0" smtClean="0">
                <a:solidFill>
                  <a:schemeClr val="tx1"/>
                </a:solidFill>
                <a:latin typeface="Meiryo UI" pitchFamily="50" charset="-128"/>
                <a:ea typeface="Meiryo UI" pitchFamily="50" charset="-128"/>
                <a:cs typeface="Meiryo UI" pitchFamily="50" charset="-128"/>
              </a:rPr>
              <a:t>億円</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正方形/長方形 14"/>
          <p:cNvSpPr/>
          <p:nvPr/>
        </p:nvSpPr>
        <p:spPr>
          <a:xfrm>
            <a:off x="353313" y="3360342"/>
            <a:ext cx="936104"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大阪市</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6" name="正方形/長方形 15"/>
          <p:cNvSpPr/>
          <p:nvPr/>
        </p:nvSpPr>
        <p:spPr>
          <a:xfrm>
            <a:off x="1412495" y="6522727"/>
            <a:ext cx="4752000" cy="108000"/>
          </a:xfrm>
          <a:prstGeom prst="rect">
            <a:avLst/>
          </a:prstGeom>
          <a:solidFill>
            <a:schemeClr val="accent6">
              <a:lumMod val="75000"/>
            </a:schemeClr>
          </a:solidFill>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正方形/長方形 16"/>
          <p:cNvSpPr/>
          <p:nvPr/>
        </p:nvSpPr>
        <p:spPr>
          <a:xfrm>
            <a:off x="3471490" y="4182881"/>
            <a:ext cx="144000" cy="1821158"/>
          </a:xfrm>
          <a:prstGeom prst="rect">
            <a:avLst/>
          </a:prstGeom>
          <a:solidFill>
            <a:schemeClr val="accent6">
              <a:lumMod val="75000"/>
            </a:schemeClr>
          </a:solidFill>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8" name="角丸四角形 17"/>
          <p:cNvSpPr/>
          <p:nvPr/>
        </p:nvSpPr>
        <p:spPr>
          <a:xfrm>
            <a:off x="3995539" y="3459376"/>
            <a:ext cx="2736304" cy="1332000"/>
          </a:xfrm>
          <a:prstGeom prst="roundRect">
            <a:avLst>
              <a:gd name="adj" fmla="val 10672"/>
            </a:avLst>
          </a:prstGeom>
          <a:solidFill>
            <a:schemeClr val="bg1"/>
          </a:solidFill>
          <a:ln w="19050">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4855443" y="3334410"/>
            <a:ext cx="1080000" cy="216000"/>
          </a:xfrm>
          <a:prstGeom prst="rect">
            <a:avLst/>
          </a:prstGeom>
          <a:solidFill>
            <a:schemeClr val="lt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特別区</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20" name="角丸四角形 19"/>
          <p:cNvSpPr/>
          <p:nvPr/>
        </p:nvSpPr>
        <p:spPr>
          <a:xfrm>
            <a:off x="4115172" y="3625005"/>
            <a:ext cx="1368000" cy="1080000"/>
          </a:xfrm>
          <a:prstGeom prst="roundRect">
            <a:avLst>
              <a:gd name="adj" fmla="val 6469"/>
            </a:avLst>
          </a:prstGeom>
          <a:solidFill>
            <a:schemeClr val="bg1"/>
          </a:solidFill>
          <a:ln w="9525"/>
        </p:spPr>
        <p:style>
          <a:lnRef idx="2">
            <a:schemeClr val="dk1"/>
          </a:lnRef>
          <a:fillRef idx="1">
            <a:schemeClr val="lt1"/>
          </a:fillRef>
          <a:effectRef idx="0">
            <a:schemeClr val="dk1"/>
          </a:effectRef>
          <a:fontRef idx="minor">
            <a:schemeClr val="dk1"/>
          </a:fontRef>
        </p:style>
        <p:txBody>
          <a:bodyPr rtlCol="0" anchor="ctr"/>
          <a:lstStyle/>
          <a:p>
            <a:pPr marL="108000" indent="-108000">
              <a:buFont typeface="Arial" pitchFamily="34" charset="0"/>
              <a:buChar char="•"/>
            </a:pPr>
            <a:r>
              <a:rPr lang="ja-JP" altLang="en-US" sz="1100" dirty="0" smtClean="0">
                <a:solidFill>
                  <a:schemeClr val="tx1"/>
                </a:solidFill>
                <a:latin typeface="Meiryo UI" pitchFamily="50" charset="-128"/>
                <a:ea typeface="Meiryo UI" pitchFamily="50" charset="-128"/>
                <a:cs typeface="Meiryo UI" pitchFamily="50" charset="-128"/>
              </a:rPr>
              <a:t>特別区税</a:t>
            </a:r>
            <a:endParaRPr lang="en-US" altLang="ja-JP" sz="1100" dirty="0" smtClean="0">
              <a:solidFill>
                <a:schemeClr val="tx1"/>
              </a:solidFill>
              <a:latin typeface="Meiryo UI" pitchFamily="50" charset="-128"/>
              <a:ea typeface="Meiryo UI" pitchFamily="50" charset="-128"/>
              <a:cs typeface="Meiryo UI" pitchFamily="50" charset="-128"/>
            </a:endParaRPr>
          </a:p>
          <a:p>
            <a:pPr marL="108000" indent="-108000">
              <a:buFont typeface="Arial" pitchFamily="34" charset="0"/>
              <a:buChar char="•"/>
            </a:pPr>
            <a:r>
              <a:rPr lang="ja-JP" altLang="en-US" sz="1100" dirty="0" smtClean="0">
                <a:solidFill>
                  <a:schemeClr val="tx1"/>
                </a:solidFill>
                <a:latin typeface="Meiryo UI" pitchFamily="50" charset="-128"/>
                <a:ea typeface="Meiryo UI" pitchFamily="50" charset="-128"/>
                <a:cs typeface="Meiryo UI" pitchFamily="50" charset="-128"/>
              </a:rPr>
              <a:t>財政調整交付金</a:t>
            </a:r>
            <a:endParaRPr lang="en-US" altLang="ja-JP" sz="1100" dirty="0" smtClean="0">
              <a:solidFill>
                <a:schemeClr val="tx1"/>
              </a:solidFill>
              <a:latin typeface="Meiryo UI" pitchFamily="50" charset="-128"/>
              <a:ea typeface="Meiryo UI" pitchFamily="50" charset="-128"/>
              <a:cs typeface="Meiryo UI" pitchFamily="50" charset="-128"/>
            </a:endParaRPr>
          </a:p>
          <a:p>
            <a:pPr marL="108000" indent="-108000">
              <a:buFont typeface="Arial" pitchFamily="34" charset="0"/>
              <a:buChar char="•"/>
            </a:pPr>
            <a:r>
              <a:rPr lang="ja-JP" altLang="en-US" sz="1100" dirty="0" smtClean="0">
                <a:solidFill>
                  <a:schemeClr val="tx1"/>
                </a:solidFill>
                <a:latin typeface="Meiryo UI" pitchFamily="50" charset="-128"/>
                <a:ea typeface="Meiryo UI" pitchFamily="50" charset="-128"/>
                <a:cs typeface="Meiryo UI" pitchFamily="50" charset="-128"/>
              </a:rPr>
              <a:t>目的税交付金</a:t>
            </a:r>
            <a:endParaRPr lang="en-US" altLang="zh-CN" sz="1200" dirty="0" smtClean="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5604098" y="3620037"/>
            <a:ext cx="1008112" cy="1080000"/>
          </a:xfrm>
          <a:prstGeom prst="roundRect">
            <a:avLst>
              <a:gd name="adj" fmla="val 7532"/>
            </a:avLst>
          </a:prstGeom>
          <a:solidFill>
            <a:schemeClr val="bg1"/>
          </a:solid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050" dirty="0" smtClean="0">
                <a:solidFill>
                  <a:schemeClr val="tx1"/>
                </a:solidFill>
                <a:latin typeface="Meiryo UI" pitchFamily="50" charset="-128"/>
                <a:ea typeface="Meiryo UI" pitchFamily="50" charset="-128"/>
                <a:cs typeface="Meiryo UI" pitchFamily="50" charset="-128"/>
              </a:rPr>
              <a:t>地方譲与税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税交付金</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地方交付税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950" dirty="0" smtClean="0">
                <a:solidFill>
                  <a:schemeClr val="tx1"/>
                </a:solidFill>
                <a:latin typeface="Meiryo UI" pitchFamily="50" charset="-128"/>
                <a:ea typeface="Meiryo UI" pitchFamily="50" charset="-128"/>
                <a:cs typeface="Meiryo UI" pitchFamily="50" charset="-128"/>
              </a:rPr>
              <a:t>臨時財政対策債</a:t>
            </a:r>
            <a:endParaRPr lang="en-US" altLang="ja-JP" sz="950" dirty="0" smtClean="0">
              <a:solidFill>
                <a:schemeClr val="tx1"/>
              </a:solidFill>
              <a:latin typeface="Meiryo UI" pitchFamily="50" charset="-128"/>
              <a:ea typeface="Meiryo UI" pitchFamily="50" charset="-128"/>
              <a:cs typeface="Meiryo UI" pitchFamily="50" charset="-128"/>
            </a:endParaRPr>
          </a:p>
          <a:p>
            <a:endParaRPr lang="zh-CN" altLang="en-US" sz="1000" b="1" dirty="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3995539" y="5024502"/>
            <a:ext cx="2736304" cy="1332000"/>
          </a:xfrm>
          <a:prstGeom prst="roundRect">
            <a:avLst>
              <a:gd name="adj" fmla="val 10672"/>
            </a:avLst>
          </a:prstGeom>
          <a:solidFill>
            <a:schemeClr val="bg1"/>
          </a:solidFill>
          <a:ln w="19050">
            <a:solidFill>
              <a:srgbClr val="33CC33"/>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角丸四角形 22"/>
          <p:cNvSpPr/>
          <p:nvPr/>
        </p:nvSpPr>
        <p:spPr>
          <a:xfrm>
            <a:off x="4123498" y="5190821"/>
            <a:ext cx="1368000" cy="1080000"/>
          </a:xfrm>
          <a:prstGeom prst="roundRect">
            <a:avLst>
              <a:gd name="adj" fmla="val 6470"/>
            </a:avLst>
          </a:prstGeom>
          <a:solidFill>
            <a:schemeClr val="bg1"/>
          </a:solidFill>
          <a:ln w="9525"/>
        </p:spPr>
        <p:style>
          <a:lnRef idx="2">
            <a:schemeClr val="dk1"/>
          </a:lnRef>
          <a:fillRef idx="1">
            <a:schemeClr val="lt1"/>
          </a:fillRef>
          <a:effectRef idx="0">
            <a:schemeClr val="dk1"/>
          </a:effectRef>
          <a:fontRef idx="minor">
            <a:schemeClr val="dk1"/>
          </a:fontRef>
        </p:style>
        <p:txBody>
          <a:bodyPr rtlCol="0" anchor="ctr"/>
          <a:lstStyle/>
          <a:p>
            <a:pPr marL="108000" indent="-108000"/>
            <a:r>
              <a:rPr lang="ja-JP" altLang="en-US" sz="1200" dirty="0" smtClean="0">
                <a:solidFill>
                  <a:schemeClr val="tx1"/>
                </a:solidFill>
                <a:latin typeface="Meiryo UI" pitchFamily="50" charset="-128"/>
                <a:ea typeface="Meiryo UI" pitchFamily="50" charset="-128"/>
                <a:cs typeface="Meiryo UI" pitchFamily="50" charset="-128"/>
              </a:rPr>
              <a:t>府が受け取る</a:t>
            </a:r>
            <a:endParaRPr lang="en-US" altLang="ja-JP" sz="1200" dirty="0" smtClean="0">
              <a:solidFill>
                <a:schemeClr val="tx1"/>
              </a:solidFill>
              <a:latin typeface="Meiryo UI" pitchFamily="50" charset="-128"/>
              <a:ea typeface="Meiryo UI" pitchFamily="50" charset="-128"/>
              <a:cs typeface="Meiryo UI" pitchFamily="50" charset="-128"/>
            </a:endParaRPr>
          </a:p>
          <a:p>
            <a:pPr marL="108000" indent="-108000"/>
            <a:r>
              <a:rPr lang="ja-JP" altLang="en-US" sz="1200" dirty="0" smtClean="0">
                <a:solidFill>
                  <a:schemeClr val="tx1"/>
                </a:solidFill>
                <a:latin typeface="Meiryo UI" pitchFamily="50" charset="-128"/>
                <a:ea typeface="Meiryo UI" pitchFamily="50" charset="-128"/>
                <a:cs typeface="Meiryo UI" pitchFamily="50" charset="-128"/>
              </a:rPr>
              <a:t>・ 財政調整財源</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目的税</a:t>
            </a:r>
            <a:endParaRPr lang="en-US" altLang="zh-CN" sz="1200" dirty="0" smtClean="0">
              <a:solidFill>
                <a:schemeClr val="tx1"/>
              </a:solidFill>
              <a:latin typeface="Meiryo UI" pitchFamily="50" charset="-128"/>
              <a:ea typeface="Meiryo UI" pitchFamily="50" charset="-128"/>
              <a:cs typeface="Meiryo UI" pitchFamily="50" charset="-128"/>
            </a:endParaRPr>
          </a:p>
        </p:txBody>
      </p:sp>
      <p:sp>
        <p:nvSpPr>
          <p:cNvPr id="24" name="角丸四角形 23"/>
          <p:cNvSpPr/>
          <p:nvPr/>
        </p:nvSpPr>
        <p:spPr>
          <a:xfrm>
            <a:off x="5590221" y="5180565"/>
            <a:ext cx="1008112" cy="1080000"/>
          </a:xfrm>
          <a:prstGeom prst="roundRect">
            <a:avLst>
              <a:gd name="adj" fmla="val 4698"/>
            </a:avLst>
          </a:prstGeom>
          <a:solidFill>
            <a:schemeClr val="bg1"/>
          </a:solidFill>
          <a:ln w="9525"/>
        </p:spPr>
        <p:style>
          <a:lnRef idx="2">
            <a:schemeClr val="dk1"/>
          </a:lnRef>
          <a:fillRef idx="1">
            <a:schemeClr val="lt1"/>
          </a:fillRef>
          <a:effectRef idx="0">
            <a:schemeClr val="dk1"/>
          </a:effectRef>
          <a:fontRef idx="minor">
            <a:schemeClr val="dk1"/>
          </a:fontRef>
        </p:style>
        <p:txBody>
          <a:bodyPr rtlCol="0" anchor="ctr"/>
          <a:lstStyle/>
          <a:p>
            <a:endParaRPr lang="en-US" altLang="ja-JP" sz="1000" b="1" dirty="0" smtClean="0">
              <a:solidFill>
                <a:schemeClr val="tx1"/>
              </a:solidFill>
              <a:latin typeface="Meiryo UI" pitchFamily="50" charset="-128"/>
              <a:ea typeface="Meiryo UI" pitchFamily="50" charset="-128"/>
              <a:cs typeface="Meiryo UI" pitchFamily="50" charset="-128"/>
            </a:endParaRPr>
          </a:p>
          <a:p>
            <a:endParaRPr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地方譲与税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地方交付税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宝くじ　など</a:t>
            </a:r>
            <a:endParaRPr lang="en-US" altLang="ja-JP" sz="1000" dirty="0" smtClean="0">
              <a:solidFill>
                <a:schemeClr val="tx1"/>
              </a:solidFill>
              <a:latin typeface="Meiryo UI" pitchFamily="50" charset="-128"/>
              <a:ea typeface="Meiryo UI" pitchFamily="50" charset="-128"/>
              <a:cs typeface="Meiryo UI" pitchFamily="50" charset="-128"/>
            </a:endParaRPr>
          </a:p>
          <a:p>
            <a:endParaRPr lang="en-US" altLang="zh-CN" sz="1200" b="1" dirty="0" smtClean="0">
              <a:solidFill>
                <a:schemeClr val="tx1"/>
              </a:solidFill>
              <a:latin typeface="Meiryo UI" pitchFamily="50" charset="-128"/>
              <a:ea typeface="Meiryo UI" pitchFamily="50" charset="-128"/>
              <a:cs typeface="Meiryo UI" pitchFamily="50" charset="-128"/>
            </a:endParaRPr>
          </a:p>
          <a:p>
            <a:endParaRPr lang="zh-CN" altLang="en-US" sz="12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4836513" y="4909061"/>
            <a:ext cx="1080000" cy="216000"/>
          </a:xfrm>
          <a:prstGeom prst="rect">
            <a:avLst/>
          </a:prstGeom>
          <a:solidFill>
            <a:schemeClr val="bg1"/>
          </a:solid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itchFamily="50" charset="-128"/>
                <a:ea typeface="Meiryo UI" pitchFamily="50" charset="-128"/>
                <a:cs typeface="Meiryo UI" pitchFamily="50" charset="-128"/>
              </a:rPr>
              <a:t>大阪府</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26" name="右矢印 25"/>
          <p:cNvSpPr/>
          <p:nvPr/>
        </p:nvSpPr>
        <p:spPr>
          <a:xfrm rot="16200000">
            <a:off x="5962046" y="6303720"/>
            <a:ext cx="288000" cy="216000"/>
          </a:xfrm>
          <a:prstGeom prst="rightArrow">
            <a:avLst>
              <a:gd name="adj1" fmla="val 50000"/>
              <a:gd name="adj2" fmla="val 68899"/>
            </a:avLst>
          </a:prstGeom>
          <a:solidFill>
            <a:schemeClr val="accent6">
              <a:lumMod val="75000"/>
            </a:schemeClr>
          </a:solidFill>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4536611" y="4450913"/>
            <a:ext cx="936104" cy="252000"/>
          </a:xfrm>
          <a:prstGeom prst="rect">
            <a:avLst/>
          </a:prstGeom>
          <a:noFill/>
        </p:spPr>
        <p:txBody>
          <a:bodyPr wrap="square" rtlCol="0">
            <a:spAutoFit/>
          </a:bodyPr>
          <a:lstStyle/>
          <a:p>
            <a:pPr algn="r"/>
            <a:r>
              <a:rPr lang="en-US" altLang="ja-JP" sz="1100" dirty="0" smtClean="0">
                <a:latin typeface="Meiryo UI" pitchFamily="50" charset="-128"/>
                <a:ea typeface="Meiryo UI" pitchFamily="50" charset="-128"/>
                <a:cs typeface="Meiryo UI" pitchFamily="50" charset="-128"/>
              </a:rPr>
              <a:t>5,000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5685631" y="4438280"/>
            <a:ext cx="936000"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1,200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29" name="右矢印 28"/>
          <p:cNvSpPr/>
          <p:nvPr/>
        </p:nvSpPr>
        <p:spPr>
          <a:xfrm rot="16200000">
            <a:off x="5872046" y="4832953"/>
            <a:ext cx="468000" cy="216000"/>
          </a:xfrm>
          <a:prstGeom prst="rightArrow">
            <a:avLst>
              <a:gd name="adj1" fmla="val 50000"/>
              <a:gd name="adj2" fmla="val 74539"/>
            </a:avLst>
          </a:prstGeom>
          <a:solidFill>
            <a:schemeClr val="accent6">
              <a:lumMod val="75000"/>
            </a:schemeClr>
          </a:solidFill>
          <a:ln w="952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4551184" y="6004039"/>
            <a:ext cx="936104"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1,300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5659879" y="5998706"/>
            <a:ext cx="936000" cy="252000"/>
          </a:xfrm>
          <a:prstGeom prst="rect">
            <a:avLst/>
          </a:prstGeom>
          <a:noFill/>
        </p:spPr>
        <p:txBody>
          <a:bodyPr wrap="square" rtlCol="0">
            <a:spAutoFit/>
          </a:bodyPr>
          <a:lstStyle/>
          <a:p>
            <a:pPr algn="r"/>
            <a:r>
              <a:rPr kumimoji="1" lang="en-US" altLang="ja-JP" sz="1100" dirty="0" smtClean="0">
                <a:latin typeface="Meiryo UI" pitchFamily="50" charset="-128"/>
                <a:ea typeface="Meiryo UI" pitchFamily="50" charset="-128"/>
                <a:cs typeface="Meiryo UI" pitchFamily="50" charset="-128"/>
              </a:rPr>
              <a:t>1,000</a:t>
            </a:r>
            <a:r>
              <a:rPr kumimoji="1" lang="ja-JP" altLang="en-US" sz="1100" dirty="0" smtClean="0">
                <a:latin typeface="Meiryo UI" pitchFamily="50" charset="-128"/>
                <a:ea typeface="Meiryo UI" pitchFamily="50" charset="-128"/>
                <a:cs typeface="Meiryo UI" pitchFamily="50" charset="-128"/>
              </a:rPr>
              <a:t>億円</a:t>
            </a:r>
            <a:endParaRPr kumimoji="1" lang="ja-JP" altLang="en-US" sz="1100" dirty="0">
              <a:latin typeface="Meiryo UI" pitchFamily="50" charset="-128"/>
              <a:ea typeface="Meiryo UI" pitchFamily="50" charset="-128"/>
              <a:cs typeface="Meiryo UI" pitchFamily="50" charset="-128"/>
            </a:endParaRPr>
          </a:p>
        </p:txBody>
      </p:sp>
      <p:sp>
        <p:nvSpPr>
          <p:cNvPr id="32" name="右矢印 31"/>
          <p:cNvSpPr/>
          <p:nvPr/>
        </p:nvSpPr>
        <p:spPr>
          <a:xfrm>
            <a:off x="3476625" y="4080062"/>
            <a:ext cx="684000" cy="432000"/>
          </a:xfrm>
          <a:prstGeom prst="rightArrow">
            <a:avLst/>
          </a:prstGeom>
          <a:solidFill>
            <a:schemeClr val="accent6">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36000" rIns="0" bIns="36000" rtlCol="0" anchor="ctr"/>
          <a:lstStyle/>
          <a:p>
            <a:pPr algn="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右矢印 32"/>
          <p:cNvSpPr/>
          <p:nvPr/>
        </p:nvSpPr>
        <p:spPr>
          <a:xfrm>
            <a:off x="3256409" y="5746912"/>
            <a:ext cx="900000" cy="432000"/>
          </a:xfrm>
          <a:prstGeom prst="rightArrow">
            <a:avLst/>
          </a:prstGeom>
          <a:solidFill>
            <a:schemeClr val="accent6">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36000" rIns="0" bIns="36000" rtlCol="0" anchor="ctr"/>
          <a:lstStyle/>
          <a:p>
            <a:pPr algn="r"/>
            <a:endPar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右矢印 33"/>
          <p:cNvSpPr/>
          <p:nvPr/>
        </p:nvSpPr>
        <p:spPr>
          <a:xfrm>
            <a:off x="3265934" y="3550434"/>
            <a:ext cx="900000" cy="432000"/>
          </a:xfrm>
          <a:prstGeom prst="rightArrow">
            <a:avLst/>
          </a:prstGeom>
          <a:solidFill>
            <a:schemeClr val="accent6">
              <a:lumMod val="7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lIns="0" tIns="36000" rIns="0" bIns="36000" rtlCol="0" anchor="ctr"/>
          <a:lstStyle/>
          <a:p>
            <a:pPr algn="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二等辺三角形 34"/>
          <p:cNvSpPr/>
          <p:nvPr/>
        </p:nvSpPr>
        <p:spPr>
          <a:xfrm rot="5400000">
            <a:off x="2830870" y="4900522"/>
            <a:ext cx="1440000" cy="324000"/>
          </a:xfrm>
          <a:prstGeom prst="triangle">
            <a:avLst/>
          </a:prstGeom>
          <a:solidFill>
            <a:schemeClr val="tx2">
              <a:lumMod val="20000"/>
              <a:lumOff val="80000"/>
            </a:schemeClr>
          </a:solidFill>
          <a:ln w="9525">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6" name="テキスト ボックス 35"/>
          <p:cNvSpPr txBox="1"/>
          <p:nvPr/>
        </p:nvSpPr>
        <p:spPr>
          <a:xfrm>
            <a:off x="3352830" y="4613500"/>
            <a:ext cx="364202" cy="900000"/>
          </a:xfrm>
          <a:prstGeom prst="rect">
            <a:avLst/>
          </a:prstGeom>
          <a:noFill/>
        </p:spPr>
        <p:txBody>
          <a:bodyPr vert="eaVert" wrap="square" rtlCol="0" anchor="ctr">
            <a:spAutoFit/>
          </a:bodyPr>
          <a:lstStyle/>
          <a:p>
            <a:pPr algn="ctr">
              <a:lnSpc>
                <a:spcPts val="1400"/>
              </a:lnSpc>
            </a:pPr>
            <a:r>
              <a:rPr kumimoji="1" lang="ja-JP" altLang="en-US" sz="1100" dirty="0" smtClean="0">
                <a:latin typeface="Meiryo UI" pitchFamily="50" charset="-128"/>
                <a:ea typeface="Meiryo UI" pitchFamily="50" charset="-128"/>
                <a:cs typeface="Meiryo UI" pitchFamily="50" charset="-128"/>
              </a:rPr>
              <a:t>財政調整</a:t>
            </a:r>
            <a:endParaRPr kumimoji="1" lang="ja-JP" altLang="en-US" sz="1100" dirty="0">
              <a:latin typeface="Meiryo UI" pitchFamily="50" charset="-128"/>
              <a:ea typeface="Meiryo UI" pitchFamily="50" charset="-128"/>
              <a:cs typeface="Meiryo UI" pitchFamily="50" charset="-128"/>
            </a:endParaRPr>
          </a:p>
        </p:txBody>
      </p:sp>
      <p:sp>
        <p:nvSpPr>
          <p:cNvPr id="37" name="角丸四角形 36"/>
          <p:cNvSpPr/>
          <p:nvPr/>
        </p:nvSpPr>
        <p:spPr>
          <a:xfrm>
            <a:off x="243570" y="5791264"/>
            <a:ext cx="1152000" cy="900000"/>
          </a:xfrm>
          <a:prstGeom prst="roundRect">
            <a:avLst>
              <a:gd name="adj" fmla="val 6727"/>
            </a:avLst>
          </a:prstGeom>
          <a:ln w="19050"/>
        </p:spPr>
        <p:style>
          <a:lnRef idx="2">
            <a:schemeClr val="dk1"/>
          </a:lnRef>
          <a:fillRef idx="1">
            <a:schemeClr val="lt1"/>
          </a:fillRef>
          <a:effectRef idx="0">
            <a:schemeClr val="dk1"/>
          </a:effectRef>
          <a:fontRef idx="minor">
            <a:schemeClr val="dk1"/>
          </a:fontRef>
        </p:style>
        <p:txBody>
          <a:bodyPr rtlCol="0" anchor="ctr"/>
          <a:lstStyle/>
          <a:p>
            <a:r>
              <a:rPr lang="ja-JP" altLang="en-US" sz="1050" dirty="0" smtClean="0">
                <a:solidFill>
                  <a:schemeClr val="tx1"/>
                </a:solidFill>
                <a:latin typeface="Meiryo UI" pitchFamily="50" charset="-128"/>
                <a:ea typeface="Meiryo UI" pitchFamily="50" charset="-128"/>
                <a:cs typeface="Meiryo UI" pitchFamily="50" charset="-128"/>
              </a:rPr>
              <a:t>地方譲与税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税交付金</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地方交付税</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宝くじ　など</a:t>
            </a:r>
            <a:endParaRPr lang="en-US" altLang="ja-JP" sz="1100" dirty="0" smtClean="0">
              <a:solidFill>
                <a:schemeClr val="tx1"/>
              </a:solidFill>
              <a:latin typeface="Meiryo UI" pitchFamily="50" charset="-128"/>
              <a:ea typeface="Meiryo UI" pitchFamily="50" charset="-128"/>
              <a:cs typeface="Meiryo UI" pitchFamily="50" charset="-128"/>
            </a:endParaRPr>
          </a:p>
          <a:p>
            <a:pPr algn="r"/>
            <a:r>
              <a:rPr lang="en-US" altLang="ja-JP" sz="1050" dirty="0" smtClean="0">
                <a:solidFill>
                  <a:schemeClr val="tx1"/>
                </a:solidFill>
                <a:latin typeface="Meiryo UI" pitchFamily="50" charset="-128"/>
                <a:ea typeface="Meiryo UI" pitchFamily="50" charset="-128"/>
                <a:cs typeface="Meiryo UI" pitchFamily="50" charset="-128"/>
              </a:rPr>
              <a:t>2,200</a:t>
            </a:r>
            <a:r>
              <a:rPr lang="ja-JP" altLang="en-US" sz="1050" dirty="0" smtClean="0">
                <a:solidFill>
                  <a:schemeClr val="tx1"/>
                </a:solidFill>
                <a:latin typeface="Meiryo UI" pitchFamily="50" charset="-128"/>
                <a:ea typeface="Meiryo UI" pitchFamily="50" charset="-128"/>
                <a:cs typeface="Meiryo UI" pitchFamily="50" charset="-128"/>
              </a:rPr>
              <a:t>億円</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577999" y="7978970"/>
            <a:ext cx="630738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財政調整財源の配分割合は、平成</a:t>
            </a:r>
            <a:r>
              <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24</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年度決算に基づいて試算した場合、 特別区</a:t>
            </a:r>
            <a:r>
              <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77</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：大阪府</a:t>
            </a:r>
            <a:r>
              <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23</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となります。</a:t>
            </a:r>
            <a:endPar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defRPr/>
            </a:pPr>
            <a:r>
              <a:rPr lang="ja-JP" altLang="en-US" sz="1000" dirty="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なお</a:t>
            </a:r>
            <a:r>
              <a:rPr lang="ja-JP" altLang="en-US"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、この配分割合については、特別区設置の日までに知事と市長で調整します。</a:t>
            </a:r>
            <a:endParaRPr lang="en-US" altLang="ja-JP" sz="1000"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endParaRPr>
          </a:p>
          <a:p>
            <a:pPr>
              <a:defRPr/>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421634" y="7258890"/>
            <a:ext cx="617424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財政調整財源・目的税（</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4,600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億円）は、大阪府の特別会計で管理し、その配分割合を特別区設置</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年間は毎年、その後は概ね３年毎に大阪府・特別区協議会（仮称）で検証します。その際、大阪府</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の受け取る財政調整財源等が大阪市から移管された事務の分担に応じて使われているか検証します。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861289" y="5065853"/>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0712" y="1692015"/>
            <a:ext cx="6772664" cy="6954270"/>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テキスト ボックス 41"/>
          <p:cNvSpPr txBox="1"/>
          <p:nvPr/>
        </p:nvSpPr>
        <p:spPr>
          <a:xfrm>
            <a:off x="3284984" y="3982482"/>
            <a:ext cx="1035080"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3,300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dirty="0"/>
          </a:p>
        </p:txBody>
      </p:sp>
      <p:sp>
        <p:nvSpPr>
          <p:cNvPr id="43" name="二等辺三角形 42"/>
          <p:cNvSpPr/>
          <p:nvPr/>
        </p:nvSpPr>
        <p:spPr>
          <a:xfrm rot="5400000">
            <a:off x="1021771" y="4756506"/>
            <a:ext cx="1440000" cy="324000"/>
          </a:xfrm>
          <a:prstGeom prst="triangle">
            <a:avLst/>
          </a:prstGeom>
          <a:solidFill>
            <a:schemeClr val="tx2">
              <a:lumMod val="20000"/>
              <a:lumOff val="80000"/>
            </a:schemeClr>
          </a:solidFill>
          <a:ln w="9525">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4" name="テキスト ボックス 43"/>
          <p:cNvSpPr txBox="1"/>
          <p:nvPr/>
        </p:nvSpPr>
        <p:spPr>
          <a:xfrm>
            <a:off x="1543731" y="4469484"/>
            <a:ext cx="364202" cy="900000"/>
          </a:xfrm>
          <a:prstGeom prst="rect">
            <a:avLst/>
          </a:prstGeom>
          <a:noFill/>
        </p:spPr>
        <p:txBody>
          <a:bodyPr vert="eaVert" wrap="square" rtlCol="0" anchor="ctr">
            <a:spAutoFit/>
          </a:bodyPr>
          <a:lstStyle/>
          <a:p>
            <a:pPr algn="ctr">
              <a:lnSpc>
                <a:spcPts val="1400"/>
              </a:lnSpc>
            </a:pPr>
            <a:r>
              <a:rPr lang="ja-JP" altLang="en-US" sz="1100" dirty="0" smtClean="0">
                <a:latin typeface="Meiryo UI" pitchFamily="50" charset="-128"/>
                <a:ea typeface="Meiryo UI" pitchFamily="50" charset="-128"/>
                <a:cs typeface="Meiryo UI" pitchFamily="50" charset="-128"/>
              </a:rPr>
              <a:t>税源配分</a:t>
            </a:r>
            <a:endParaRPr kumimoji="1" lang="ja-JP" altLang="en-US" sz="1100" dirty="0">
              <a:latin typeface="Meiryo UI" pitchFamily="50" charset="-128"/>
              <a:ea typeface="Meiryo UI" pitchFamily="50" charset="-128"/>
              <a:cs typeface="Meiryo UI" pitchFamily="50" charset="-128"/>
            </a:endParaRPr>
          </a:p>
        </p:txBody>
      </p:sp>
      <p:sp>
        <p:nvSpPr>
          <p:cNvPr id="45" name="テキスト ボックス 44"/>
          <p:cNvSpPr txBox="1"/>
          <p:nvPr/>
        </p:nvSpPr>
        <p:spPr>
          <a:xfrm>
            <a:off x="3330024" y="3448163"/>
            <a:ext cx="1035080"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dirty="0"/>
          </a:p>
        </p:txBody>
      </p:sp>
      <p:sp>
        <p:nvSpPr>
          <p:cNvPr id="46" name="テキスト ボックス 45"/>
          <p:cNvSpPr txBox="1"/>
          <p:nvPr/>
        </p:nvSpPr>
        <p:spPr>
          <a:xfrm>
            <a:off x="3330024" y="6078441"/>
            <a:ext cx="1035080"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1,300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dirty="0"/>
          </a:p>
        </p:txBody>
      </p:sp>
      <p:grpSp>
        <p:nvGrpSpPr>
          <p:cNvPr id="47" name="グループ化 46"/>
          <p:cNvGrpSpPr/>
          <p:nvPr/>
        </p:nvGrpSpPr>
        <p:grpSpPr>
          <a:xfrm>
            <a:off x="176764" y="1103091"/>
            <a:ext cx="6408714" cy="348813"/>
            <a:chOff x="188640" y="56094"/>
            <a:chExt cx="6408714" cy="348813"/>
          </a:xfrm>
        </p:grpSpPr>
        <p:sp>
          <p:nvSpPr>
            <p:cNvPr id="48" name="正方形/長方形 47"/>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税源の配分・財政の調整</a:t>
              </a:r>
            </a:p>
          </p:txBody>
        </p:sp>
        <p:sp>
          <p:nvSpPr>
            <p:cNvPr id="49" name="フローチャート : 抜出し 48"/>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フローチャート : 抜出し 49"/>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52" name="テキスト ボックス 51"/>
          <p:cNvSpPr txBox="1"/>
          <p:nvPr/>
        </p:nvSpPr>
        <p:spPr>
          <a:xfrm>
            <a:off x="404664" y="8879026"/>
            <a:ext cx="6131346" cy="553998"/>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r>
              <a:rPr lang="ja-JP" altLang="en-US" sz="1100" b="1" dirty="0" smtClean="0">
                <a:latin typeface="HG丸ｺﾞｼｯｸM-PRO" panose="020F0600000000000000" pitchFamily="50" charset="-128"/>
                <a:ea typeface="HG丸ｺﾞｼｯｸM-PRO" panose="020F0600000000000000" pitchFamily="50" charset="-128"/>
              </a:rPr>
              <a:t>＞</a:t>
            </a:r>
            <a:endParaRPr lang="en-US" altLang="ja-JP" sz="1100" b="1" dirty="0" smtClean="0">
              <a:latin typeface="HG丸ｺﾞｼｯｸM-PRO" panose="020F0600000000000000" pitchFamily="50" charset="-128"/>
              <a:ea typeface="HG丸ｺﾞｼｯｸM-PRO" panose="020F0600000000000000" pitchFamily="50" charset="-128"/>
            </a:endParaRPr>
          </a:p>
          <a:p>
            <a:endParaRPr lang="ja-JP" altLang="en-US" sz="800" b="1" dirty="0">
              <a:latin typeface="HG丸ｺﾞｼｯｸM-PRO" panose="020F0600000000000000" pitchFamily="50" charset="-128"/>
              <a:ea typeface="HG丸ｺﾞｼｯｸM-PRO" panose="020F0600000000000000" pitchFamily="50" charset="-128"/>
            </a:endParaRPr>
          </a:p>
          <a:p>
            <a:r>
              <a:rPr lang="ja-JP" altLang="en-US" sz="1100" b="1" dirty="0">
                <a:latin typeface="HG丸ｺﾞｼｯｸM-PRO" panose="020F0600000000000000" pitchFamily="50" charset="-128"/>
                <a:ea typeface="HG丸ｺﾞｼｯｸM-PRO" panose="020F0600000000000000" pitchFamily="50" charset="-128"/>
              </a:rPr>
              <a:t>　 ○特別区間の税収格差、特別区間及び特別区と大阪府との財源配分、府の財政状況</a:t>
            </a:r>
            <a:r>
              <a:rPr lang="ja-JP" altLang="en-US" sz="1100" b="1" dirty="0" smtClean="0">
                <a:latin typeface="HG丸ｺﾞｼｯｸM-PRO" panose="020F0600000000000000" pitchFamily="50" charset="-128"/>
                <a:ea typeface="HG丸ｺﾞｼｯｸM-PRO" panose="020F0600000000000000" pitchFamily="50" charset="-128"/>
              </a:rPr>
              <a:t>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44623"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3018420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40</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88640" y="6336680"/>
            <a:ext cx="6336704" cy="1584176"/>
          </a:xfrm>
          <a:prstGeom prst="rect">
            <a:avLst/>
          </a:prstGeom>
          <a:noFill/>
          <a:ln w="44450">
            <a:noFill/>
          </a:ln>
        </p:spPr>
        <p:txBody>
          <a:bodyPr wrap="square" lIns="72000" rIns="72000">
            <a:noAutofit/>
          </a:bodyPr>
          <a:lstStyle/>
          <a:p>
            <a:pPr marL="266700" indent="-266700"/>
            <a:r>
              <a:rPr lang="ja-JP" altLang="en-US" sz="1200" dirty="0" smtClean="0">
                <a:latin typeface="HG丸ｺﾞｼｯｸM-PRO" pitchFamily="50" charset="-128"/>
                <a:ea typeface="HG丸ｺﾞｼｯｸM-PRO"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大阪府と特別区及び特別区相互の間の協議・調整のため、法律に基づいて大阪府・特別区協議会（仮称）を設置します。</a:t>
            </a:r>
            <a:endParaRPr lang="en-US" altLang="ja-JP" sz="1100" dirty="0" smtClean="0">
              <a:latin typeface="Meiryo UI" pitchFamily="50" charset="-128"/>
              <a:ea typeface="Meiryo UI" pitchFamily="50" charset="-128"/>
              <a:cs typeface="Meiryo UI" pitchFamily="50" charset="-128"/>
            </a:endParaRPr>
          </a:p>
          <a:p>
            <a:pPr marL="266700" indent="-266700">
              <a:spcBef>
                <a:spcPts val="600"/>
              </a:spcBef>
            </a:pPr>
            <a:r>
              <a:rPr lang="ja-JP" altLang="en-US" sz="1100" dirty="0" smtClean="0">
                <a:latin typeface="Meiryo UI" pitchFamily="50" charset="-128"/>
                <a:ea typeface="Meiryo UI" pitchFamily="50" charset="-128"/>
                <a:cs typeface="Meiryo UI" pitchFamily="50" charset="-128"/>
              </a:rPr>
              <a:t> ◆　知事と区長が、特別区の仕事に必要な財源の確保（財政調整財源の配分割合）や大阪市から大阪府へ承継した財産の取扱いなど、特別区にとって重要な事項について、対等・協力の立場で協議・調整します。</a:t>
            </a:r>
            <a:endParaRPr lang="en-US" altLang="ja-JP" sz="1100" dirty="0" smtClean="0">
              <a:latin typeface="Meiryo UI" pitchFamily="50" charset="-128"/>
              <a:ea typeface="Meiryo UI" pitchFamily="50" charset="-128"/>
              <a:cs typeface="Meiryo UI" pitchFamily="50" charset="-128"/>
            </a:endParaRPr>
          </a:p>
          <a:p>
            <a:pPr marL="266700" indent="-266700">
              <a:spcBef>
                <a:spcPts val="600"/>
              </a:spcBef>
            </a:pPr>
            <a:r>
              <a:rPr lang="en-US" altLang="ja-JP" sz="1100" dirty="0" smtClean="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協議が調わない場合に備えて第三者機関を設け、円滑な協議・調整を図ります。</a:t>
            </a:r>
            <a:endParaRPr lang="en-US" altLang="ja-JP" sz="1100" dirty="0" smtClean="0">
              <a:latin typeface="Meiryo UI" pitchFamily="50" charset="-128"/>
              <a:ea typeface="Meiryo UI" pitchFamily="50" charset="-128"/>
              <a:cs typeface="Meiryo UI" pitchFamily="50" charset="-128"/>
            </a:endParaRPr>
          </a:p>
        </p:txBody>
      </p:sp>
      <p:sp>
        <p:nvSpPr>
          <p:cNvPr id="5" name="角丸四角形 4"/>
          <p:cNvSpPr/>
          <p:nvPr/>
        </p:nvSpPr>
        <p:spPr>
          <a:xfrm>
            <a:off x="188640" y="6093079"/>
            <a:ext cx="6480720" cy="1467737"/>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0" name="グループ化 9"/>
          <p:cNvGrpSpPr/>
          <p:nvPr/>
        </p:nvGrpSpPr>
        <p:grpSpPr>
          <a:xfrm>
            <a:off x="188640" y="8424912"/>
            <a:ext cx="6408714" cy="348813"/>
            <a:chOff x="188640" y="56094"/>
            <a:chExt cx="6408714" cy="348813"/>
          </a:xfrm>
        </p:grpSpPr>
        <p:sp>
          <p:nvSpPr>
            <p:cNvPr id="11" name="正方形/長方形 10"/>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spcAft>
                  <a:spcPts val="0"/>
                </a:spcAft>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区設置の全般</a:t>
              </a:r>
              <a:endParaRPr lang="ja-JP" altLang="ja-JP"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フローチャート : 抜出し 11"/>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フローチャート : 抜出し 12"/>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4" name="テキスト ボックス 13"/>
          <p:cNvSpPr txBox="1"/>
          <p:nvPr/>
        </p:nvSpPr>
        <p:spPr>
          <a:xfrm>
            <a:off x="415330" y="7642931"/>
            <a:ext cx="6131346" cy="430887"/>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p>
          <a:p>
            <a:r>
              <a:rPr lang="ja-JP" altLang="en-US" sz="1100" b="1" dirty="0" smtClean="0">
                <a:latin typeface="HG丸ｺﾞｼｯｸM-PRO" panose="020F0600000000000000" pitchFamily="50" charset="-128"/>
                <a:ea typeface="HG丸ｺﾞｼｯｸM-PRO" panose="020F0600000000000000" pitchFamily="50" charset="-128"/>
              </a:rPr>
              <a:t>　○協議会</a:t>
            </a:r>
            <a:r>
              <a:rPr lang="ja-JP" altLang="en-US" sz="1100" b="1" dirty="0">
                <a:latin typeface="HG丸ｺﾞｼｯｸM-PRO" panose="020F0600000000000000" pitchFamily="50" charset="-128"/>
                <a:ea typeface="HG丸ｺﾞｼｯｸM-PRO" panose="020F0600000000000000" pitchFamily="50" charset="-128"/>
              </a:rPr>
              <a:t>の</a:t>
            </a:r>
            <a:r>
              <a:rPr lang="ja-JP" altLang="en-US" sz="1100" b="1" dirty="0" smtClean="0">
                <a:latin typeface="HG丸ｺﾞｼｯｸM-PRO" panose="020F0600000000000000" pitchFamily="50" charset="-128"/>
                <a:ea typeface="HG丸ｺﾞｼｯｸM-PRO" panose="020F0600000000000000" pitchFamily="50" charset="-128"/>
              </a:rPr>
              <a:t>運営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15330" y="8910538"/>
            <a:ext cx="6131346" cy="600164"/>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ja-JP" sz="1100" b="1" dirty="0">
                <a:latin typeface="HG丸ｺﾞｼｯｸM-PRO" panose="020F0600000000000000" pitchFamily="50" charset="-128"/>
                <a:ea typeface="HG丸ｺﾞｼｯｸM-PRO" panose="020F0600000000000000" pitchFamily="50" charset="-128"/>
              </a:rPr>
              <a:t>特別区設置の必要性</a:t>
            </a:r>
            <a:r>
              <a:rPr lang="ja-JP" altLang="en-US" sz="1100" b="1" dirty="0">
                <a:latin typeface="HG丸ｺﾞｼｯｸM-PRO" panose="020F0600000000000000" pitchFamily="50" charset="-128"/>
                <a:ea typeface="HG丸ｺﾞｼｯｸM-PRO" panose="020F0600000000000000" pitchFamily="50" charset="-128"/>
              </a:rPr>
              <a:t>やメリット・デメリット、</a:t>
            </a:r>
            <a:r>
              <a:rPr lang="ja-JP" altLang="ja-JP" sz="1100" b="1" dirty="0">
                <a:latin typeface="HG丸ｺﾞｼｯｸM-PRO" panose="020F0600000000000000" pitchFamily="50" charset="-128"/>
                <a:ea typeface="HG丸ｺﾞｼｯｸM-PRO" panose="020F0600000000000000" pitchFamily="50" charset="-128"/>
              </a:rPr>
              <a:t>二重行政の解消</a:t>
            </a:r>
            <a:r>
              <a:rPr lang="ja-JP" altLang="en-US" sz="1100" b="1" dirty="0">
                <a:latin typeface="HG丸ｺﾞｼｯｸM-PRO" panose="020F0600000000000000" pitchFamily="50" charset="-128"/>
                <a:ea typeface="HG丸ｺﾞｼｯｸM-PRO" panose="020F0600000000000000" pitchFamily="50" charset="-128"/>
              </a:rPr>
              <a:t>（府市の協議による解決</a:t>
            </a:r>
            <a:r>
              <a:rPr lang="ja-JP" altLang="en-US" sz="1100" b="1" dirty="0" smtClean="0">
                <a:latin typeface="HG丸ｺﾞｼｯｸM-PRO" panose="020F0600000000000000" pitchFamily="50" charset="-128"/>
                <a:ea typeface="HG丸ｺﾞｼｯｸM-PRO" panose="020F0600000000000000" pitchFamily="50" charset="-128"/>
              </a:rPr>
              <a:t>な　</a:t>
            </a:r>
            <a:endParaRPr lang="en-US" altLang="ja-JP" sz="1100" b="1" dirty="0" smtClean="0">
              <a:latin typeface="HG丸ｺﾞｼｯｸM-PRO" panose="020F0600000000000000" pitchFamily="50" charset="-128"/>
              <a:ea typeface="HG丸ｺﾞｼｯｸM-PRO" panose="020F0600000000000000" pitchFamily="50" charset="-128"/>
            </a:endParaRPr>
          </a:p>
          <a:p>
            <a:r>
              <a:rPr lang="en-US" altLang="ja-JP" sz="1100" b="1" dirty="0">
                <a:latin typeface="HG丸ｺﾞｼｯｸM-PRO" panose="020F0600000000000000" pitchFamily="50" charset="-128"/>
                <a:ea typeface="HG丸ｺﾞｼｯｸM-PRO" panose="020F0600000000000000" pitchFamily="50" charset="-128"/>
              </a:rPr>
              <a:t> </a:t>
            </a:r>
            <a:r>
              <a:rPr lang="en-US" altLang="ja-JP" sz="1100" b="1" dirty="0" smtClean="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　ど</a:t>
            </a:r>
            <a:r>
              <a:rPr lang="ja-JP" altLang="en-US" sz="1100" b="1" dirty="0">
                <a:latin typeface="HG丸ｺﾞｼｯｸM-PRO" panose="020F0600000000000000" pitchFamily="50" charset="-128"/>
                <a:ea typeface="HG丸ｺﾞｼｯｸM-PRO" panose="020F0600000000000000" pitchFamily="50" charset="-128"/>
              </a:rPr>
              <a:t>）、地下鉄・バス・水道の民営化、各特別区の将来</a:t>
            </a:r>
            <a:r>
              <a:rPr lang="ja-JP" altLang="en-US" sz="1100" b="1" dirty="0" smtClean="0">
                <a:latin typeface="HG丸ｺﾞｼｯｸM-PRO" panose="020F0600000000000000" pitchFamily="50" charset="-128"/>
                <a:ea typeface="HG丸ｺﾞｼｯｸM-PRO" panose="020F0600000000000000" pitchFamily="50" charset="-128"/>
              </a:rPr>
              <a:t>展望、</a:t>
            </a:r>
            <a:r>
              <a:rPr lang="ja-JP" altLang="ja-JP" sz="1100" b="1" dirty="0">
                <a:latin typeface="HG丸ｺﾞｼｯｸM-PRO" panose="020F0600000000000000" pitchFamily="50" charset="-128"/>
                <a:ea typeface="HG丸ｺﾞｼｯｸM-PRO" panose="020F0600000000000000" pitchFamily="50" charset="-128"/>
              </a:rPr>
              <a:t>設置の日</a:t>
            </a:r>
            <a:r>
              <a:rPr lang="ja-JP" altLang="en-US" sz="1100" b="1" dirty="0">
                <a:latin typeface="HG丸ｺﾞｼｯｸM-PRO" panose="020F0600000000000000" pitchFamily="50" charset="-128"/>
                <a:ea typeface="HG丸ｺﾞｼｯｸM-PRO" panose="020F0600000000000000" pitchFamily="50" charset="-128"/>
              </a:rPr>
              <a:t>までの</a:t>
            </a:r>
            <a:r>
              <a:rPr lang="ja-JP" altLang="en-US" sz="1100" b="1" dirty="0" smtClean="0">
                <a:latin typeface="HG丸ｺﾞｼｯｸM-PRO" panose="020F0600000000000000" pitchFamily="50" charset="-128"/>
                <a:ea typeface="HG丸ｺﾞｼｯｸM-PRO" panose="020F0600000000000000" pitchFamily="50" charset="-128"/>
              </a:rPr>
              <a:t>期間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88640" y="1680871"/>
            <a:ext cx="6408715" cy="2805896"/>
          </a:xfrm>
          <a:prstGeom prst="rect">
            <a:avLst/>
          </a:prstGeom>
          <a:noFill/>
          <a:ln w="44450">
            <a:noFill/>
          </a:ln>
        </p:spPr>
        <p:txBody>
          <a:bodyPr wrap="square">
            <a:spAutoFit/>
          </a:bodyPr>
          <a:lstStyle/>
          <a:p>
            <a:pPr lvl="0" algn="just">
              <a:lnSpc>
                <a:spcPts val="2000"/>
              </a:lnSpc>
            </a:pP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a:t>
            </a:r>
            <a:endParaRPr lang="en-US" altLang="ja-JP"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lvl="0" algn="just"/>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の財産は、市民が長い歴史の中で築き上げてきた貴重なものです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lvl="0" algn="just"/>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これを踏まえ、財産をその性質に応じて以下の２つに区分し、適切に承継します。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1950" lvl="0" indent="-180975">
              <a:spcBef>
                <a:spcPts val="6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学校や公園など、住民サービスを進めるうえで必要な財産は、事務の分担に応じて、特別区又は大阪府が 承継します。</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1950" lvl="0" indent="-180975">
              <a:spcBef>
                <a:spcPts val="6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株式</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、出資による権利や債権、基金等の財産は、特別区が承継することが基本です。大阪府</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が処理する 事務</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に密接不可分な財産に限り、大阪府が承継します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1950" lvl="0" indent="-180975">
              <a:spcBef>
                <a:spcPts val="600"/>
              </a:spcBef>
            </a:pP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2000"/>
              </a:lnSpc>
            </a:pP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債務</a:t>
            </a:r>
            <a:endParaRPr lang="en-US" altLang="ja-JP"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が負担していた債務は、確実に履行していきます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 発行済みの大阪市債は、大阪府が承継します。その返済費用は、大阪府や特別区などが、事務の分担</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応じて負担します。</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債務</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負担行為は、事務の分担に応じて、大阪府や特別区が承継します</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188640" y="1608863"/>
            <a:ext cx="6480720" cy="2962647"/>
          </a:xfrm>
          <a:prstGeom prst="roundRect">
            <a:avLst>
              <a:gd name="adj" fmla="val 10358"/>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0" name="グループ化 19"/>
          <p:cNvGrpSpPr/>
          <p:nvPr/>
        </p:nvGrpSpPr>
        <p:grpSpPr>
          <a:xfrm>
            <a:off x="188640" y="1116127"/>
            <a:ext cx="6408714" cy="348813"/>
            <a:chOff x="188640" y="56094"/>
            <a:chExt cx="6408714" cy="348813"/>
          </a:xfrm>
        </p:grpSpPr>
        <p:sp>
          <p:nvSpPr>
            <p:cNvPr id="21" name="正方形/長方形 20"/>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大阪市の財産と債務の取扱い</a:t>
              </a:r>
            </a:p>
          </p:txBody>
        </p:sp>
        <p:sp>
          <p:nvSpPr>
            <p:cNvPr id="22" name="フローチャート : 抜出し 21"/>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フローチャート : 抜出し 22"/>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4" name="テキスト ボックス 23"/>
          <p:cNvSpPr txBox="1"/>
          <p:nvPr/>
        </p:nvSpPr>
        <p:spPr>
          <a:xfrm>
            <a:off x="404664" y="4643306"/>
            <a:ext cx="6131346" cy="430887"/>
          </a:xfrm>
          <a:prstGeom prst="rect">
            <a:avLst/>
          </a:prstGeom>
          <a:solidFill>
            <a:schemeClr val="accent6">
              <a:lumMod val="60000"/>
              <a:lumOff val="40000"/>
            </a:schemeClr>
          </a:solidFill>
          <a:ln>
            <a:no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a:latin typeface="HG丸ｺﾞｼｯｸM-PRO" panose="020F0600000000000000" pitchFamily="50" charset="-128"/>
                <a:ea typeface="HG丸ｺﾞｼｯｸM-PRO" panose="020F0600000000000000" pitchFamily="50" charset="-128"/>
              </a:rPr>
              <a:t>＜主な質問・意見＞</a:t>
            </a:r>
          </a:p>
          <a:p>
            <a:r>
              <a:rPr lang="ja-JP" altLang="en-US" sz="1100" b="1" dirty="0" smtClean="0">
                <a:latin typeface="HG丸ｺﾞｼｯｸM-PRO" panose="020F0600000000000000" pitchFamily="50" charset="-128"/>
                <a:ea typeface="HG丸ｺﾞｼｯｸM-PRO" panose="020F0600000000000000" pitchFamily="50" charset="-128"/>
              </a:rPr>
              <a:t>　○府</a:t>
            </a:r>
            <a:r>
              <a:rPr lang="ja-JP" altLang="en-US" sz="1100" b="1" dirty="0">
                <a:latin typeface="HG丸ｺﾞｼｯｸM-PRO" panose="020F0600000000000000" pitchFamily="50" charset="-128"/>
                <a:ea typeface="HG丸ｺﾞｼｯｸM-PRO" panose="020F0600000000000000" pitchFamily="50" charset="-128"/>
              </a:rPr>
              <a:t>への財産・債務の引継やその</a:t>
            </a:r>
            <a:r>
              <a:rPr lang="ja-JP" altLang="en-US" sz="1100" b="1" dirty="0" smtClean="0">
                <a:latin typeface="HG丸ｺﾞｼｯｸM-PRO" panose="020F0600000000000000" pitchFamily="50" charset="-128"/>
                <a:ea typeface="HG丸ｺﾞｼｯｸM-PRO" panose="020F0600000000000000" pitchFamily="50" charset="-128"/>
              </a:rPr>
              <a:t>取扱い　など</a:t>
            </a:r>
            <a:endParaRPr kumimoji="1" lang="ja-JP" altLang="en-US" sz="1100" b="1" dirty="0">
              <a:latin typeface="HG丸ｺﾞｼｯｸM-PRO" panose="020F0600000000000000" pitchFamily="50" charset="-128"/>
              <a:ea typeface="HG丸ｺﾞｼｯｸM-PRO" panose="020F0600000000000000" pitchFamily="50" charset="-128"/>
            </a:endParaRPr>
          </a:p>
        </p:txBody>
      </p:sp>
      <p:grpSp>
        <p:nvGrpSpPr>
          <p:cNvPr id="27" name="グループ化 26"/>
          <p:cNvGrpSpPr/>
          <p:nvPr/>
        </p:nvGrpSpPr>
        <p:grpSpPr>
          <a:xfrm>
            <a:off x="188640" y="5575464"/>
            <a:ext cx="6408714" cy="348813"/>
            <a:chOff x="188640" y="56094"/>
            <a:chExt cx="6408714" cy="348813"/>
          </a:xfrm>
        </p:grpSpPr>
        <p:sp>
          <p:nvSpPr>
            <p:cNvPr id="28" name="正方形/長方形 27"/>
            <p:cNvSpPr/>
            <p:nvPr/>
          </p:nvSpPr>
          <p:spPr>
            <a:xfrm>
              <a:off x="647129" y="56094"/>
              <a:ext cx="5491736" cy="348813"/>
            </a:xfrm>
            <a:prstGeom prst="rect">
              <a:avLst/>
            </a:prstGeom>
            <a:solidFill>
              <a:schemeClr val="tx2">
                <a:lumMod val="60000"/>
                <a:lumOff val="40000"/>
              </a:schemeClr>
            </a:solid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000"/>
                </a:lnSpc>
              </a:pP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・特別区協議会（仮称</a:t>
              </a:r>
              <a:r>
                <a:rPr lang="ja-JP" altLang="en-US"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フローチャート : 抜出し 28"/>
            <p:cNvSpPr/>
            <p:nvPr/>
          </p:nvSpPr>
          <p:spPr>
            <a:xfrm rot="16200000">
              <a:off x="234642" y="40483"/>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0" name="フローチャート : 抜出し 29"/>
            <p:cNvSpPr/>
            <p:nvPr/>
          </p:nvSpPr>
          <p:spPr>
            <a:xfrm rot="5400000" flipH="1">
              <a:off x="6263321" y="42344"/>
              <a:ext cx="288032" cy="380035"/>
            </a:xfrm>
            <a:prstGeom prst="flowChartExtra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5" name="テキスト ボックス 24"/>
          <p:cNvSpPr txBox="1"/>
          <p:nvPr/>
        </p:nvSpPr>
        <p:spPr>
          <a:xfrm>
            <a:off x="4234935"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581688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41</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2420888" y="5552096"/>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5" name="グループ化 4"/>
          <p:cNvGrpSpPr/>
          <p:nvPr/>
        </p:nvGrpSpPr>
        <p:grpSpPr>
          <a:xfrm rot="16200000">
            <a:off x="-697455" y="1781742"/>
            <a:ext cx="8140468" cy="6593160"/>
            <a:chOff x="395094" y="2555776"/>
            <a:chExt cx="7710055" cy="5400601"/>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95094" y="2555776"/>
              <a:ext cx="385666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248488" y="2555777"/>
              <a:ext cx="385666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角丸四角形 7"/>
          <p:cNvSpPr/>
          <p:nvPr/>
        </p:nvSpPr>
        <p:spPr>
          <a:xfrm>
            <a:off x="241134" y="1008087"/>
            <a:ext cx="6521616" cy="8424937"/>
          </a:xfrm>
          <a:prstGeom prst="roundRect">
            <a:avLst>
              <a:gd name="adj" fmla="val 6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角丸四角形 8"/>
          <p:cNvSpPr/>
          <p:nvPr/>
        </p:nvSpPr>
        <p:spPr>
          <a:xfrm rot="16200000">
            <a:off x="-3631079" y="5096322"/>
            <a:ext cx="7744426" cy="360043"/>
          </a:xfrm>
          <a:prstGeom prst="round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rPr>
              <a:t> </a:t>
            </a:r>
            <a:r>
              <a:rPr lang="ja-JP" altLang="en-US" sz="1600" dirty="0" smtClean="0">
                <a:solidFill>
                  <a:schemeClr val="bg1"/>
                </a:solidFill>
              </a:rPr>
              <a:t>特別区のイメージ</a:t>
            </a:r>
            <a:r>
              <a:rPr lang="ja-JP" altLang="en-US" sz="1400" dirty="0" smtClean="0">
                <a:solidFill>
                  <a:schemeClr val="bg1"/>
                </a:solidFill>
              </a:rPr>
              <a:t>（住民説明会パンフレットから引用）</a:t>
            </a:r>
            <a:endParaRPr kumimoji="1" lang="ja-JP" altLang="en-US" sz="1400" dirty="0">
              <a:solidFill>
                <a:schemeClr val="bg1"/>
              </a:solidFill>
            </a:endParaRPr>
          </a:p>
        </p:txBody>
      </p:sp>
      <p:sp>
        <p:nvSpPr>
          <p:cNvPr id="11" name="テキスト ボックス 10"/>
          <p:cNvSpPr txBox="1"/>
          <p:nvPr/>
        </p:nvSpPr>
        <p:spPr>
          <a:xfrm>
            <a:off x="44623" y="650330"/>
            <a:ext cx="2506433" cy="285750"/>
          </a:xfrm>
          <a:prstGeom prst="rect">
            <a:avLst/>
          </a:prstGeom>
          <a:ln w="12700"/>
        </p:spPr>
        <p:style>
          <a:lnRef idx="2">
            <a:schemeClr val="dk1"/>
          </a:lnRef>
          <a:fillRef idx="1">
            <a:schemeClr val="lt1"/>
          </a:fillRef>
          <a:effectRef idx="0">
            <a:schemeClr val="dk1"/>
          </a:effectRef>
          <a:fontRef idx="minor">
            <a:schemeClr val="dk1"/>
          </a:fontRef>
        </p:style>
        <p:txBody>
          <a:bodyPr wrap="square" tIns="0" bIns="0" rtlCol="0">
            <a:noAutofit/>
          </a:bodyPr>
          <a:lstStyle/>
          <a:p>
            <a:pPr algn="ctr">
              <a:lnSpc>
                <a:spcPts val="2000"/>
              </a:lnSpc>
            </a:pPr>
            <a:r>
              <a:rPr kumimoji="1" lang="ja-JP" altLang="en-US" sz="1200" dirty="0" smtClean="0"/>
              <a:t>参考資料</a:t>
            </a:r>
            <a:r>
              <a:rPr kumimoji="1" lang="ja-JP" altLang="en-US" sz="1050" dirty="0" smtClean="0"/>
              <a:t>：</a:t>
            </a:r>
            <a:r>
              <a:rPr lang="ja-JP" altLang="en-US" sz="1050" dirty="0">
                <a:solidFill>
                  <a:schemeClr val="tx1"/>
                </a:solidFill>
              </a:rPr>
              <a:t>旧協定書等における</a:t>
            </a:r>
            <a:r>
              <a:rPr lang="ja-JP" altLang="en-US" sz="1050" dirty="0" smtClean="0">
                <a:solidFill>
                  <a:schemeClr val="tx1"/>
                </a:solidFill>
              </a:rPr>
              <a:t>考え方</a:t>
            </a:r>
            <a:endParaRPr lang="ja-JP" altLang="en-US" sz="1050" dirty="0">
              <a:solidFill>
                <a:schemeClr val="tx1"/>
              </a:solidFill>
            </a:endParaRPr>
          </a:p>
        </p:txBody>
      </p:sp>
    </p:spTree>
    <p:extLst>
      <p:ext uri="{BB962C8B-B14F-4D97-AF65-F5344CB8AC3E}">
        <p14:creationId xmlns:p14="http://schemas.microsoft.com/office/powerpoint/2010/main" val="585707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42</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21990" y="1089382"/>
            <a:ext cx="6131346" cy="3447098"/>
          </a:xfrm>
          <a:prstGeom prst="rect">
            <a:avLst/>
          </a:prstGeom>
          <a:solidFill>
            <a:schemeClr val="accent6">
              <a:lumMod val="60000"/>
              <a:lumOff val="40000"/>
            </a:schemeClr>
          </a:solidFill>
          <a:ln w="19050">
            <a:solidFill>
              <a:schemeClr val="tx1"/>
            </a:solidFill>
            <a:prstDash val="soli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平成</a:t>
            </a:r>
            <a:r>
              <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27</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月に実施した住民説明会で提出いただいた質問票については、直接</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回答をご希望された</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方へ、</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後日、回答をお返しするとともに</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、回答</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を市のホームページに</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掲載しました。</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大阪市トップページから以下の順に</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お進みいただく</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と、現在もご覧いただけます。</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参考：ホームページアドレス</a:t>
            </a:r>
            <a:endParaRPr lang="en-US" altLang="ja-JP" sz="11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hlinkClick r:id="rId2"/>
              </a:rPr>
              <a:t>www.city.osaka.lg.jp/fukushutosuishin/page/0000309760.html</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図表 4"/>
          <p:cNvGraphicFramePr/>
          <p:nvPr>
            <p:extLst>
              <p:ext uri="{D42A27DB-BD31-4B8C-83A1-F6EECF244321}">
                <p14:modId xmlns:p14="http://schemas.microsoft.com/office/powerpoint/2010/main" val="208987357"/>
              </p:ext>
            </p:extLst>
          </p:nvPr>
        </p:nvGraphicFramePr>
        <p:xfrm>
          <a:off x="1340768" y="2075098"/>
          <a:ext cx="3528392" cy="175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835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43</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6389" y="648048"/>
            <a:ext cx="6870777" cy="320344"/>
          </a:xfrm>
          <a:prstGeom prst="rect">
            <a:avLst/>
          </a:prstGeom>
          <a:solidFill>
            <a:srgbClr val="CCCCFF"/>
          </a:solidFill>
        </p:spPr>
        <p:txBody>
          <a:bodyPr wrap="square">
            <a:spAutoFit/>
          </a:bodyPr>
          <a:lstStyle/>
          <a:p>
            <a:pPr lvl="0" algn="ctr">
              <a:lnSpc>
                <a:spcPts val="2000"/>
              </a:lnSpc>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692696" y="1550244"/>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a:off x="692696" y="1982292"/>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692696" y="2414340"/>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171399" y="8536616"/>
            <a:ext cx="7071792" cy="348813"/>
          </a:xfrm>
          <a:prstGeom prst="rect">
            <a:avLst/>
          </a:prstGeom>
          <a:solidFill>
            <a:srgbClr val="CCCCFF"/>
          </a:solidFill>
        </p:spPr>
        <p:txBody>
          <a:bodyPr wrap="square">
            <a:spAutoFit/>
          </a:bodyPr>
          <a:lstStyle/>
          <a:p>
            <a:pPr lvl="0" algn="ctr">
              <a:lnSpc>
                <a:spcPts val="2000"/>
              </a:lnSpc>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a:t>
            </a:r>
            <a:endParaRPr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692696" y="2846388"/>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692696" y="3278436"/>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692696" y="3710484"/>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92696" y="4142532"/>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692696" y="4574580"/>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692696" y="5006628"/>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692696" y="5438676"/>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692696" y="5870724"/>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692696" y="6302772"/>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692696" y="6763859"/>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92696" y="7195907"/>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692696" y="7646361"/>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692696" y="8078409"/>
            <a:ext cx="5544616" cy="0"/>
          </a:xfrm>
          <a:prstGeom prst="line">
            <a:avLst/>
          </a:prstGeom>
          <a:ln w="952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8986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5114" y="1159829"/>
            <a:ext cx="6710697" cy="81291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4</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75114" y="628144"/>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大都市制度改革 ～大阪が抱える課題解決に向けて～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920089" y="7724159"/>
            <a:ext cx="6019409" cy="125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300"/>
              </a:lnSpc>
              <a:buFont typeface="Wingdings" panose="05000000000000000000" pitchFamily="2" charset="2"/>
              <a:buChar char="ü"/>
            </a:pPr>
            <a:r>
              <a:rPr lang="ja-JP" altLang="en-US" sz="1200" b="1" dirty="0">
                <a:solidFill>
                  <a:schemeClr val="tx1"/>
                </a:solidFill>
                <a:latin typeface="+mn-ea"/>
              </a:rPr>
              <a:t>住民自治の拡充と、より一層の効率的・効果的</a:t>
            </a:r>
            <a:r>
              <a:rPr lang="ja-JP" altLang="en-US" sz="1200" b="1" dirty="0" smtClean="0">
                <a:solidFill>
                  <a:schemeClr val="tx1"/>
                </a:solidFill>
                <a:latin typeface="+mn-ea"/>
              </a:rPr>
              <a:t>な行政</a:t>
            </a:r>
            <a:r>
              <a:rPr lang="ja-JP" altLang="en-US" sz="1200" b="1" dirty="0">
                <a:solidFill>
                  <a:schemeClr val="tx1"/>
                </a:solidFill>
                <a:latin typeface="+mn-ea"/>
              </a:rPr>
              <a:t>体制の整備など</a:t>
            </a:r>
            <a:r>
              <a:rPr lang="ja-JP" altLang="en-US" sz="1200" b="1" dirty="0" smtClean="0">
                <a:solidFill>
                  <a:schemeClr val="tx1"/>
                </a:solidFill>
                <a:latin typeface="+mn-ea"/>
              </a:rPr>
              <a:t>、</a:t>
            </a:r>
            <a:endParaRPr lang="en-US" altLang="ja-JP" sz="1200" b="1" dirty="0" smtClean="0">
              <a:solidFill>
                <a:schemeClr val="tx1"/>
              </a:solidFill>
              <a:latin typeface="+mn-ea"/>
            </a:endParaRPr>
          </a:p>
          <a:p>
            <a:pPr>
              <a:lnSpc>
                <a:spcPts val="1300"/>
              </a:lnSpc>
            </a:pPr>
            <a:r>
              <a:rPr lang="ja-JP" altLang="en-US" sz="1200" b="1" dirty="0">
                <a:solidFill>
                  <a:schemeClr val="tx1"/>
                </a:solidFill>
                <a:latin typeface="+mn-ea"/>
              </a:rPr>
              <a:t>　</a:t>
            </a:r>
            <a:r>
              <a:rPr lang="ja-JP" altLang="en-US" sz="1200" b="1" dirty="0" smtClean="0">
                <a:solidFill>
                  <a:schemeClr val="tx1"/>
                </a:solidFill>
                <a:latin typeface="+mn-ea"/>
              </a:rPr>
              <a:t>　</a:t>
            </a:r>
            <a:r>
              <a:rPr lang="en-US" altLang="ja-JP" sz="1200" b="1" dirty="0">
                <a:solidFill>
                  <a:schemeClr val="tx1"/>
                </a:solidFill>
                <a:latin typeface="+mn-ea"/>
              </a:rPr>
              <a:t> </a:t>
            </a:r>
            <a:r>
              <a:rPr lang="en-US" altLang="ja-JP" sz="1200" b="1" dirty="0" smtClean="0">
                <a:solidFill>
                  <a:schemeClr val="tx1"/>
                </a:solidFill>
                <a:latin typeface="+mn-ea"/>
              </a:rPr>
              <a:t> </a:t>
            </a:r>
            <a:r>
              <a:rPr lang="ja-JP" altLang="en-US" sz="1200" b="1" dirty="0" smtClean="0">
                <a:solidFill>
                  <a:schemeClr val="tx1"/>
                </a:solidFill>
                <a:latin typeface="+mn-ea"/>
              </a:rPr>
              <a:t>大都市</a:t>
            </a:r>
            <a:r>
              <a:rPr lang="ja-JP" altLang="en-US" sz="1200" b="1" dirty="0">
                <a:solidFill>
                  <a:schemeClr val="tx1"/>
                </a:solidFill>
                <a:latin typeface="+mn-ea"/>
              </a:rPr>
              <a:t>が抱える課題の解決</a:t>
            </a:r>
            <a:endParaRPr lang="en-US" altLang="ja-JP" sz="1200" b="1" dirty="0">
              <a:solidFill>
                <a:schemeClr val="tx1"/>
              </a:solidFill>
              <a:latin typeface="+mn-ea"/>
            </a:endParaRPr>
          </a:p>
          <a:p>
            <a:endParaRPr lang="en-US" altLang="ja-JP" sz="800" b="1" dirty="0" smtClean="0">
              <a:solidFill>
                <a:schemeClr val="tx1"/>
              </a:solidFill>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国の出先機関の関西広域連合への「丸ごと移管」もなかなか進まず</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800" dirty="0" smtClean="0">
              <a:solidFill>
                <a:schemeClr val="tx1"/>
              </a:solidFill>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政府機関</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の大阪への移転</a:t>
            </a:r>
            <a:r>
              <a:rPr lang="ja-JP" altLang="en-US" sz="1100" dirty="0">
                <a:solidFill>
                  <a:schemeClr val="tx1"/>
                </a:solidFill>
                <a:latin typeface="HG丸ｺﾞｼｯｸM-PRO" panose="020F0600000000000000" pitchFamily="50" charset="-128"/>
                <a:ea typeface="HG丸ｺﾞｼｯｸM-PRO" panose="020F0600000000000000" pitchFamily="50" charset="-128"/>
              </a:rPr>
              <a:t>等もなかなか進まず</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1500" b="1" dirty="0" smtClean="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904878" y="4857972"/>
            <a:ext cx="5725241" cy="1069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大阪府は</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、３大都市圏</a:t>
            </a:r>
            <a:r>
              <a:rPr lang="ja-JP" altLang="en-US" sz="1100" dirty="0">
                <a:solidFill>
                  <a:schemeClr val="tx1"/>
                </a:solidFill>
                <a:latin typeface="HG丸ｺﾞｼｯｸM-PRO" panose="020F0600000000000000" pitchFamily="50" charset="-128"/>
                <a:ea typeface="HG丸ｺﾞｼｯｸM-PRO" panose="020F0600000000000000" pitchFamily="50" charset="-128"/>
              </a:rPr>
              <a:t>（東京都・愛知県</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）の中で</a:t>
            </a:r>
            <a:r>
              <a:rPr lang="ja-JP" altLang="en-US" sz="1100" dirty="0">
                <a:solidFill>
                  <a:schemeClr val="tx1"/>
                </a:solidFill>
                <a:latin typeface="HG丸ｺﾞｼｯｸM-PRO" panose="020F0600000000000000" pitchFamily="50" charset="-128"/>
                <a:ea typeface="HG丸ｺﾞｼｯｸM-PRO" panose="020F0600000000000000" pitchFamily="50" charset="-128"/>
              </a:rPr>
              <a:t>いち早く人口減少社会が到来</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en-US" altLang="ja-JP"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都心回帰が続く</a:t>
            </a:r>
            <a:r>
              <a:rPr lang="ja-JP" altLang="en-US" sz="1200" b="1" dirty="0" smtClean="0">
                <a:solidFill>
                  <a:schemeClr val="tx1"/>
                </a:solidFill>
                <a:latin typeface="+mn-ea"/>
              </a:rPr>
              <a:t>大阪市においても、近い将来、人口減少に転ずる恐れ</a:t>
            </a:r>
            <a:endParaRPr lang="en-US" altLang="ja-JP" sz="1200" b="1" dirty="0" smtClean="0">
              <a:solidFill>
                <a:schemeClr val="tx1"/>
              </a:solidFill>
              <a:latin typeface="+mn-ea"/>
            </a:endParaRPr>
          </a:p>
          <a:p>
            <a:pPr>
              <a:lnSpc>
                <a:spcPts val="1300"/>
              </a:lnSpc>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P6 </a:t>
            </a:r>
            <a:r>
              <a:rPr lang="ja-JP" altLang="en-US" sz="1100" dirty="0">
                <a:solidFill>
                  <a:schemeClr val="tx1"/>
                </a:solidFill>
                <a:latin typeface="Meiryo UI" panose="020B0604030504040204" pitchFamily="50" charset="-128"/>
                <a:ea typeface="Meiryo UI" panose="020B0604030504040204" pitchFamily="50" charset="-128"/>
              </a:rPr>
              <a:t>図</a:t>
            </a:r>
            <a:r>
              <a:rPr lang="ja-JP" altLang="en-US" sz="1100" dirty="0" smtClean="0">
                <a:solidFill>
                  <a:schemeClr val="tx1"/>
                </a:solidFill>
                <a:latin typeface="Meiryo UI" panose="020B0604030504040204" pitchFamily="50" charset="-128"/>
                <a:ea typeface="Meiryo UI" panose="020B0604030504040204" pitchFamily="50" charset="-128"/>
              </a:rPr>
              <a:t>２参照</a:t>
            </a:r>
            <a:r>
              <a:rPr lang="en-US" altLang="ja-JP" sz="1100" dirty="0" smtClean="0">
                <a:solidFill>
                  <a:schemeClr val="tx1"/>
                </a:solidFill>
                <a:latin typeface="Meiryo UI" panose="020B0604030504040204" pitchFamily="50" charset="-128"/>
                <a:ea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ü"/>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総人口の減少に加え、人口構成の変化（生産年齢人口の減少、高齢者人口の</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増加</a:t>
            </a:r>
            <a:r>
              <a:rPr lang="ja-JP" altLang="en-US" sz="1100" dirty="0">
                <a:solidFill>
                  <a:schemeClr val="tx1"/>
                </a:solidFill>
                <a:latin typeface="HG丸ｺﾞｼｯｸM-PRO" panose="020F0600000000000000" pitchFamily="50" charset="-128"/>
                <a:ea typeface="HG丸ｺﾞｼｯｸM-PRO" panose="020F0600000000000000" pitchFamily="50" charset="-128"/>
              </a:rPr>
              <a:t>等</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）、首都圏</a:t>
            </a:r>
            <a:r>
              <a:rPr lang="ja-JP" altLang="en-US" sz="1100" dirty="0">
                <a:solidFill>
                  <a:schemeClr val="tx1"/>
                </a:solidFill>
                <a:latin typeface="HG丸ｺﾞｼｯｸM-PRO" panose="020F0600000000000000" pitchFamily="50" charset="-128"/>
                <a:ea typeface="HG丸ｺﾞｼｯｸM-PRO" panose="020F0600000000000000" pitchFamily="50" charset="-128"/>
              </a:rPr>
              <a:t>への人口</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流出、高齢</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単独世帯</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増加などがもたらす影響が懸念</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P6</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図</a:t>
            </a:r>
            <a:r>
              <a:rPr lang="en-US" altLang="ja-JP" sz="1100" dirty="0" smtClean="0">
                <a:solidFill>
                  <a:schemeClr val="tx1"/>
                </a:solidFill>
                <a:latin typeface="Meiryo UI" panose="020B0604030504040204" pitchFamily="50" charset="-128"/>
                <a:ea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rPr>
              <a:t>・４参照</a:t>
            </a:r>
            <a:r>
              <a:rPr lang="en-US" altLang="ja-JP" sz="1100" dirty="0" smtClean="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3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ts val="1700"/>
              </a:lnSpc>
            </a:pPr>
            <a:r>
              <a:rPr lang="ja-JP" altLang="en-US" sz="1600" dirty="0" smtClean="0">
                <a:solidFill>
                  <a:schemeClr val="tx1"/>
                </a:solidFill>
              </a:rPr>
              <a:t>　　　　　　　</a:t>
            </a:r>
            <a:endParaRPr lang="en-US" altLang="ja-JP" sz="1600" dirty="0">
              <a:solidFill>
                <a:schemeClr val="tx1"/>
              </a:solidFill>
            </a:endParaRPr>
          </a:p>
          <a:p>
            <a:pPr>
              <a:lnSpc>
                <a:spcPts val="1700"/>
              </a:lnSpc>
            </a:pPr>
            <a:endParaRPr lang="en-US" altLang="ja-JP" sz="1600" dirty="0" smtClean="0">
              <a:solidFill>
                <a:schemeClr val="tx1"/>
              </a:solidFill>
            </a:endParaRPr>
          </a:p>
          <a:p>
            <a:endParaRPr lang="en-US" altLang="ja-JP" sz="1600" dirty="0">
              <a:solidFill>
                <a:schemeClr val="tx1"/>
              </a:solidFill>
            </a:endParaRPr>
          </a:p>
          <a:p>
            <a:endParaRPr lang="en-US" altLang="ja-JP" sz="1600" dirty="0" smtClean="0">
              <a:solidFill>
                <a:schemeClr val="tx1"/>
              </a:solidFill>
            </a:endParaRPr>
          </a:p>
        </p:txBody>
      </p:sp>
      <p:sp>
        <p:nvSpPr>
          <p:cNvPr id="11" name="テキスト ボックス 10"/>
          <p:cNvSpPr txBox="1"/>
          <p:nvPr/>
        </p:nvSpPr>
        <p:spPr>
          <a:xfrm>
            <a:off x="-26375" y="4222872"/>
            <a:ext cx="5543607"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641941" y="6124312"/>
            <a:ext cx="5840857" cy="379854"/>
          </a:xfrm>
          <a:prstGeom prst="rect">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人口減少・超高齢社会のもと、誰もが安心</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暮らせる大阪の実現が必要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855403" y="1885592"/>
            <a:ext cx="5774716" cy="120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300"/>
              </a:lnSpc>
              <a:buFont typeface="Wingdings" panose="05000000000000000000" pitchFamily="2" charset="2"/>
              <a:buChar char="ü"/>
            </a:pP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長期にわたる人口流出、経済活動の全国シェアの低下、法人税収の落ち込み、</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地価の下落、高い失業率</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latin typeface="+mn-ea"/>
              </a:rPr>
              <a:t>「大阪の低迷は、日本の低迷の縮図」</a:t>
            </a:r>
            <a:r>
              <a:rPr lang="ja-JP" altLang="en-US" sz="1100" dirty="0">
                <a:solidFill>
                  <a:schemeClr val="tx1"/>
                </a:solidFill>
                <a:latin typeface="HG丸ｺﾞｼｯｸM-PRO" panose="020F0600000000000000" pitchFamily="50" charset="-128"/>
                <a:ea typeface="HG丸ｺﾞｼｯｸM-PRO" panose="020F0600000000000000" pitchFamily="50" charset="-128"/>
              </a:rPr>
              <a:t>というべき</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状態</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3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[P6 </a:t>
            </a:r>
            <a:r>
              <a:rPr lang="ja-JP" altLang="en-US" sz="1100" dirty="0">
                <a:solidFill>
                  <a:schemeClr val="tx1"/>
                </a:solidFill>
                <a:latin typeface="Meiryo UI" panose="020B0604030504040204" pitchFamily="50" charset="-128"/>
                <a:ea typeface="Meiryo UI" panose="020B0604030504040204" pitchFamily="50" charset="-128"/>
              </a:rPr>
              <a:t>図</a:t>
            </a:r>
            <a:r>
              <a:rPr lang="ja-JP" altLang="en-US" sz="1100" dirty="0" smtClean="0">
                <a:solidFill>
                  <a:schemeClr val="tx1"/>
                </a:solidFill>
                <a:latin typeface="Meiryo UI" panose="020B0604030504040204" pitchFamily="50" charset="-128"/>
                <a:ea typeface="Meiryo UI" panose="020B0604030504040204" pitchFamily="50" charset="-128"/>
              </a:rPr>
              <a:t>１参照</a:t>
            </a:r>
            <a:r>
              <a:rPr lang="en-US" altLang="ja-JP" sz="1100" dirty="0" smtClean="0">
                <a:solidFill>
                  <a:schemeClr val="tx1"/>
                </a:solidFill>
                <a:latin typeface="Meiryo UI" panose="020B0604030504040204" pitchFamily="50" charset="-128"/>
                <a:ea typeface="Meiryo UI" panose="020B0604030504040204" pitchFamily="50" charset="-128"/>
              </a:rPr>
              <a:t>]</a:t>
            </a:r>
          </a:p>
          <a:p>
            <a:pPr marL="285750" indent="-285750">
              <a:lnSpc>
                <a:spcPts val="1300"/>
              </a:lnSpc>
              <a:buFont typeface="Wingdings" panose="05000000000000000000" pitchFamily="2" charset="2"/>
              <a:buChar char="ü"/>
            </a:pPr>
            <a:r>
              <a:rPr lang="ja-JP" altLang="en-US" sz="1100" dirty="0">
                <a:solidFill>
                  <a:schemeClr val="tx1"/>
                </a:solidFill>
                <a:latin typeface="HG丸ｺﾞｼｯｸM-PRO" panose="020F0600000000000000" pitchFamily="50" charset="-128"/>
                <a:ea typeface="HG丸ｺﾞｼｯｸM-PRO" panose="020F0600000000000000" pitchFamily="50" charset="-128"/>
              </a:rPr>
              <a:t>大阪府と大阪市</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が広域的なまちづくり</a:t>
            </a:r>
            <a:r>
              <a:rPr lang="ja-JP" altLang="en-US" sz="1100" dirty="0">
                <a:solidFill>
                  <a:schemeClr val="tx1"/>
                </a:solidFill>
                <a:latin typeface="HG丸ｺﾞｼｯｸM-PRO" panose="020F0600000000000000" pitchFamily="50" charset="-128"/>
                <a:ea typeface="HG丸ｺﾞｼｯｸM-PRO" panose="020F0600000000000000" pitchFamily="50" charset="-128"/>
              </a:rPr>
              <a:t>やインフラ</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整備など</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の広域機能を担い</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大阪</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の成長・発展に取組み、現在</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、訪日外国人旅行者の増加など</a:t>
            </a:r>
            <a:r>
              <a:rPr lang="ja-JP" altLang="en-US" sz="1100" dirty="0">
                <a:solidFill>
                  <a:schemeClr val="tx1"/>
                </a:solidFill>
                <a:latin typeface="HG丸ｺﾞｼｯｸM-PRO" panose="020F0600000000000000" pitchFamily="50" charset="-128"/>
                <a:ea typeface="HG丸ｺﾞｼｯｸM-PRO" panose="020F0600000000000000" pitchFamily="50" charset="-128"/>
              </a:rPr>
              <a:t>成長に</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向けて</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　明るい</a:t>
            </a:r>
            <a:r>
              <a:rPr lang="ja-JP" altLang="en-US" sz="1100" dirty="0">
                <a:solidFill>
                  <a:schemeClr val="tx1"/>
                </a:solidFill>
                <a:latin typeface="HG丸ｺﾞｼｯｸM-PRO" panose="020F0600000000000000" pitchFamily="50" charset="-128"/>
                <a:ea typeface="HG丸ｺﾞｼｯｸM-PRO" panose="020F0600000000000000" pitchFamily="50" charset="-128"/>
              </a:rPr>
              <a:t>兆しが見えつつあるが、確かな軌道に乗るには、残された課題は多い</a:t>
            </a:r>
          </a:p>
          <a:p>
            <a:endParaRPr lang="ja-JP" altLang="en-US" sz="1500" dirty="0">
              <a:solidFill>
                <a:schemeClr val="tx1"/>
              </a:solidFill>
              <a:latin typeface="Meiryo UI" panose="020B0604030504040204" pitchFamily="50" charset="-128"/>
              <a:ea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6513" y="1339164"/>
            <a:ext cx="4185593"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26469" y="3122016"/>
            <a:ext cx="5856217" cy="538551"/>
          </a:xfrm>
          <a:prstGeom prst="rect">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大都市の再生は、日本再生の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切り札</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日本の成長をけん引する東西二極の一極を担う大阪の実現が必要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61786" y="8935492"/>
            <a:ext cx="5821156" cy="563066"/>
          </a:xfrm>
          <a:prstGeom prst="rect">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広域自治体と基礎自治体の役割分担の明確化、市町村への権限移譲、</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国からの権限移譲等を進め</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ていくこと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p:nvCxnSpPr>
        <p:spPr>
          <a:xfrm>
            <a:off x="783713" y="1812010"/>
            <a:ext cx="0" cy="1189051"/>
          </a:xfrm>
          <a:prstGeom prst="straightConnector1">
            <a:avLst/>
          </a:prstGeom>
          <a:ln>
            <a:tailEnd type="arrow" w="med" len="sm"/>
          </a:ln>
        </p:spPr>
        <p:style>
          <a:lnRef idx="3">
            <a:schemeClr val="accent1"/>
          </a:lnRef>
          <a:fillRef idx="0">
            <a:schemeClr val="accent1"/>
          </a:fillRef>
          <a:effectRef idx="2">
            <a:schemeClr val="accent1"/>
          </a:effectRef>
          <a:fontRef idx="minor">
            <a:schemeClr val="tx1"/>
          </a:fontRef>
        </p:style>
      </p:cxnSp>
      <p:sp>
        <p:nvSpPr>
          <p:cNvPr id="31" name="角丸四角形 30"/>
          <p:cNvSpPr/>
          <p:nvPr/>
        </p:nvSpPr>
        <p:spPr>
          <a:xfrm>
            <a:off x="411653" y="1349573"/>
            <a:ext cx="4745539" cy="366069"/>
          </a:xfrm>
          <a:prstGeom prst="roundRect">
            <a:avLst>
              <a:gd name="adj" fmla="val 50000"/>
            </a:avLst>
          </a:prstGeom>
          <a:solidFill>
            <a:schemeClr val="accent6">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長期の低落</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傾向を脱し、成長エンジンとしての再生</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411653" y="4246319"/>
            <a:ext cx="4745539" cy="366069"/>
          </a:xfrm>
          <a:prstGeom prst="roundRect">
            <a:avLst>
              <a:gd name="adj" fmla="val 50000"/>
            </a:avLst>
          </a:prstGeom>
          <a:solidFill>
            <a:schemeClr val="accent6">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人口減少・超高齢社会</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が３大都市圏</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の中でいち早く到来</a:t>
            </a:r>
          </a:p>
        </p:txBody>
      </p:sp>
      <p:sp>
        <p:nvSpPr>
          <p:cNvPr id="33" name="角丸四角形 32"/>
          <p:cNvSpPr/>
          <p:nvPr/>
        </p:nvSpPr>
        <p:spPr>
          <a:xfrm>
            <a:off x="411653" y="7154787"/>
            <a:ext cx="4745539" cy="366069"/>
          </a:xfrm>
          <a:prstGeom prst="roundRect">
            <a:avLst>
              <a:gd name="adj" fmla="val 50000"/>
            </a:avLst>
          </a:prstGeom>
          <a:solidFill>
            <a:schemeClr val="accent6">
              <a:lumMod val="60000"/>
              <a:lumOff val="40000"/>
            </a:schemeClr>
          </a:solidFill>
          <a:ln w="19050"/>
        </p:spPr>
        <p:style>
          <a:lnRef idx="3">
            <a:schemeClr val="lt1"/>
          </a:lnRef>
          <a:fillRef idx="1">
            <a:schemeClr val="accent1"/>
          </a:fillRef>
          <a:effectRef idx="1">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地方分権改革は道半ば</a:t>
            </a:r>
          </a:p>
        </p:txBody>
      </p:sp>
      <p:cxnSp>
        <p:nvCxnSpPr>
          <p:cNvPr id="34" name="直線矢印コネクタ 33"/>
          <p:cNvCxnSpPr/>
          <p:nvPr/>
        </p:nvCxnSpPr>
        <p:spPr>
          <a:xfrm>
            <a:off x="783713" y="4758179"/>
            <a:ext cx="0" cy="1262621"/>
          </a:xfrm>
          <a:prstGeom prst="straightConnector1">
            <a:avLst/>
          </a:prstGeom>
          <a:ln>
            <a:tailEnd type="arrow" w="med" len="sm"/>
          </a:ln>
        </p:spPr>
        <p:style>
          <a:lnRef idx="3">
            <a:schemeClr val="accent1"/>
          </a:lnRef>
          <a:fillRef idx="0">
            <a:schemeClr val="accent1"/>
          </a:fillRef>
          <a:effectRef idx="2">
            <a:schemeClr val="accent1"/>
          </a:effectRef>
          <a:fontRef idx="minor">
            <a:schemeClr val="tx1"/>
          </a:fontRef>
        </p:style>
      </p:cxnSp>
      <p:cxnSp>
        <p:nvCxnSpPr>
          <p:cNvPr id="35" name="直線矢印コネクタ 34"/>
          <p:cNvCxnSpPr/>
          <p:nvPr/>
        </p:nvCxnSpPr>
        <p:spPr>
          <a:xfrm>
            <a:off x="783713" y="7612985"/>
            <a:ext cx="0" cy="1227076"/>
          </a:xfrm>
          <a:prstGeom prst="straightConnector1">
            <a:avLst/>
          </a:prstGeom>
          <a:ln>
            <a:tailEnd type="arrow" w="med" len="s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6520" y="2736280"/>
            <a:ext cx="6594848" cy="6552728"/>
          </a:xfrm>
          <a:prstGeom prst="roundRect">
            <a:avLst>
              <a:gd name="adj" fmla="val 0"/>
            </a:avLst>
          </a:prstGeom>
          <a:solidFill>
            <a:schemeClr val="accent6">
              <a:lumMod val="40000"/>
              <a:lumOff val="60000"/>
            </a:schemeClr>
          </a:solidFill>
          <a:ln w="22225">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ＭＳ Ｐゴシック" panose="020B0600070205080204" pitchFamily="50" charset="-128"/>
              </a:rPr>
              <a:t>　</a:t>
            </a:r>
            <a:endParaRPr lang="en-US" altLang="ja-JP" sz="1400" b="1" dirty="0">
              <a:solidFill>
                <a:prstClr val="black"/>
              </a:solidFill>
              <a:latin typeface="Meiryo UI" panose="020B0604030504040204" pitchFamily="50" charset="-128"/>
              <a:ea typeface="Meiryo UI" panose="020B0604030504040204" pitchFamily="50" charset="-128"/>
            </a:endParaRPr>
          </a:p>
          <a:p>
            <a:pPr>
              <a:spcBef>
                <a:spcPct val="0"/>
              </a:spcBef>
            </a:pPr>
            <a:r>
              <a:rPr lang="ja-JP" altLang="en-US" sz="1300" b="1" dirty="0">
                <a:solidFill>
                  <a:prstClr val="black"/>
                </a:solidFill>
                <a:latin typeface="Meiryo UI" panose="020B0604030504040204" pitchFamily="50" charset="-128"/>
                <a:ea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endParaRPr>
          </a:p>
          <a:p>
            <a:pPr>
              <a:spcBef>
                <a:spcPct val="0"/>
              </a:spcBef>
            </a:pPr>
            <a:r>
              <a:rPr lang="ja-JP" altLang="en-US" sz="1300" b="1" dirty="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endParaRPr>
          </a:p>
          <a:p>
            <a:endParaRPr lang="ja-JP" altLang="en-US" dirty="0">
              <a:solidFill>
                <a:prstClr val="black"/>
              </a:solidFill>
              <a:latin typeface="ＭＳ Ｐゴシック" panose="020B0600070205080204" pitchFamily="50" charset="-128"/>
            </a:endParaRPr>
          </a:p>
        </p:txBody>
      </p:sp>
      <p:sp>
        <p:nvSpPr>
          <p:cNvPr id="13" name="角丸四角形 12"/>
          <p:cNvSpPr/>
          <p:nvPr/>
        </p:nvSpPr>
        <p:spPr>
          <a:xfrm>
            <a:off x="404664" y="7365287"/>
            <a:ext cx="6120680" cy="1637731"/>
          </a:xfrm>
          <a:prstGeom prst="roundRect">
            <a:avLst>
              <a:gd name="adj" fmla="val 6615"/>
            </a:avLst>
          </a:prstGeom>
          <a:solidFill>
            <a:schemeClr val="bg1"/>
          </a:solidFill>
          <a:ln w="9525">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04664" y="3278761"/>
            <a:ext cx="6120680" cy="3400071"/>
          </a:xfrm>
          <a:prstGeom prst="roundRect">
            <a:avLst>
              <a:gd name="adj" fmla="val 6615"/>
            </a:avLst>
          </a:prstGeom>
          <a:solidFill>
            <a:schemeClr val="bg1"/>
          </a:solidFill>
          <a:ln w="9525">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5</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374127" y="6128479"/>
            <a:ext cx="408813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0" dirty="0">
              <a:solidFill>
                <a:schemeClr val="tx1"/>
              </a:solidFill>
              <a:latin typeface="+mn-ea"/>
            </a:endParaRPr>
          </a:p>
        </p:txBody>
      </p:sp>
      <p:sp>
        <p:nvSpPr>
          <p:cNvPr id="5" name="二等辺三角形 4"/>
          <p:cNvSpPr/>
          <p:nvPr/>
        </p:nvSpPr>
        <p:spPr>
          <a:xfrm rot="10800000">
            <a:off x="1268760" y="1224111"/>
            <a:ext cx="4320480" cy="331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129047" y="1780190"/>
            <a:ext cx="6612321" cy="711859"/>
          </a:xfrm>
          <a:prstGeom prst="roundRect">
            <a:avLst>
              <a:gd name="adj" fmla="val 5976"/>
            </a:avLst>
          </a:prstGeom>
          <a:gradFill>
            <a:gsLst>
              <a:gs pos="0">
                <a:srgbClr val="5E9EFF"/>
              </a:gs>
              <a:gs pos="39999">
                <a:srgbClr val="85C2FF"/>
              </a:gs>
              <a:gs pos="70000">
                <a:srgbClr val="C4D6EB"/>
              </a:gs>
              <a:gs pos="100000">
                <a:srgbClr val="FFEBFA"/>
              </a:gs>
            </a:gsLst>
            <a:lin ang="5400000" scaled="0"/>
          </a:gra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副首都推進本部を設置し、</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府市一体で課題解決に向けた新た</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な</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取組み</a:t>
            </a:r>
            <a:endParaRPr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a:p>
            <a:endParaRPr lang="en-US" altLang="ja-JP"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404664" y="3913385"/>
            <a:ext cx="6237311" cy="254942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◆副首都・大阪の意義・役割（第</a:t>
            </a:r>
            <a:r>
              <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3</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回副首都推進本部会議より）</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東京</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とは異なる個性・新たな価値観をもって、世界で存在感を発揮する「東西</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二極</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の</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一極」として</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、平時</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にも非常時にも日本の未来を支え、けん引する成長</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エンジン</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の</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役割を</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果たす。</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１）</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西日本の首都</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（分都）として、中枢性・拠点性を</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高める。</a:t>
            </a: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２）</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首都機能のバックアップ拠点</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（重都）として、平時を含めた</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代替機能</a:t>
            </a:r>
            <a:endPar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en-US" altLang="ja-JP"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を備える。</a:t>
            </a: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３）</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アジアの主要都市</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として、東京とは異なる個性・新たな価値を発信</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する。</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endPar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pPr>
              <a:spcBef>
                <a:spcPct val="0"/>
              </a:spcBef>
            </a:pP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　　（</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４）</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民都</a:t>
            </a:r>
            <a:r>
              <a:rPr lang="en-US" altLang="ja-JP"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115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として、民の力を最大限に活かす都市を実現</a:t>
            </a:r>
            <a:r>
              <a:rPr lang="ja-JP" altLang="en-US" sz="1150"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する。</a:t>
            </a:r>
            <a:endParaRPr lang="en-US" altLang="ja-JP" sz="11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548681" y="8237606"/>
            <a:ext cx="5760640" cy="684000"/>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総合区</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制度</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特別区制度</a:t>
            </a:r>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endPar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9" name="角丸四角形 8"/>
          <p:cNvSpPr/>
          <p:nvPr/>
        </p:nvSpPr>
        <p:spPr>
          <a:xfrm>
            <a:off x="2482089" y="3072403"/>
            <a:ext cx="1872207" cy="366069"/>
          </a:xfrm>
          <a:prstGeom prst="roundRect">
            <a:avLst>
              <a:gd name="adj" fmla="val 50000"/>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副首都化の推進</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439218" y="7192255"/>
            <a:ext cx="1872207" cy="366069"/>
          </a:xfrm>
          <a:prstGeom prst="roundRect">
            <a:avLst>
              <a:gd name="adj" fmla="val 50000"/>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大都市制度の検討</a:t>
            </a:r>
          </a:p>
        </p:txBody>
      </p:sp>
      <p:sp>
        <p:nvSpPr>
          <p:cNvPr id="14" name="大かっこ 13"/>
          <p:cNvSpPr/>
          <p:nvPr/>
        </p:nvSpPr>
        <p:spPr>
          <a:xfrm>
            <a:off x="548682" y="4302568"/>
            <a:ext cx="5760640" cy="2088232"/>
          </a:xfrm>
          <a:prstGeom prst="bracketPair">
            <a:avLst>
              <a:gd name="adj" fmla="val 39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正方形/長方形 1"/>
          <p:cNvSpPr/>
          <p:nvPr/>
        </p:nvSpPr>
        <p:spPr>
          <a:xfrm>
            <a:off x="282998" y="7749460"/>
            <a:ext cx="6332340" cy="723275"/>
          </a:xfrm>
          <a:prstGeom prst="rect">
            <a:avLst/>
          </a:prstGeom>
        </p:spPr>
        <p:txBody>
          <a:bodyPr wrap="square">
            <a:spAutoFit/>
          </a:bodyPr>
          <a:lstStyle/>
          <a:p>
            <a:pPr algn="ctr">
              <a:spcBef>
                <a:spcPct val="0"/>
              </a:spcBef>
            </a:pPr>
            <a:r>
              <a:rPr lang="ja-JP" altLang="en-US" sz="1400" b="1" dirty="0">
                <a:solidFill>
                  <a:prstClr val="black"/>
                </a:solidFill>
                <a:latin typeface="Meiryo UI" panose="020B0604030504040204" pitchFamily="50" charset="-128"/>
                <a:ea typeface="Meiryo UI" panose="020B0604030504040204" pitchFamily="50" charset="-128"/>
              </a:rPr>
              <a:t>副首都化の推進と並行して</a:t>
            </a:r>
            <a:r>
              <a:rPr lang="ja-JP" altLang="en-US" sz="1400" b="1" dirty="0" smtClean="0">
                <a:solidFill>
                  <a:prstClr val="black"/>
                </a:solidFill>
                <a:latin typeface="Meiryo UI" panose="020B0604030504040204" pitchFamily="50" charset="-128"/>
                <a:ea typeface="Meiryo UI" panose="020B0604030504040204" pitchFamily="50" charset="-128"/>
              </a:rPr>
              <a:t>、住民のみなさんのご意見をお伺いしつつ</a:t>
            </a:r>
            <a:r>
              <a:rPr lang="ja-JP" altLang="en-US" sz="1400" b="1" dirty="0">
                <a:solidFill>
                  <a:prstClr val="black"/>
                </a:solidFill>
                <a:latin typeface="Meiryo UI" panose="020B0604030504040204" pitchFamily="50" charset="-128"/>
                <a:ea typeface="Meiryo UI" panose="020B0604030504040204" pitchFamily="50" charset="-128"/>
              </a:rPr>
              <a:t>、</a:t>
            </a:r>
            <a:endParaRPr lang="en-US" altLang="ja-JP" sz="1400" b="1" dirty="0">
              <a:solidFill>
                <a:prstClr val="black"/>
              </a:solidFill>
              <a:latin typeface="Meiryo UI" panose="020B0604030504040204" pitchFamily="50" charset="-128"/>
              <a:ea typeface="Meiryo UI" panose="020B0604030504040204" pitchFamily="50" charset="-128"/>
            </a:endParaRPr>
          </a:p>
          <a:p>
            <a:pPr algn="ctr">
              <a:spcBef>
                <a:spcPct val="0"/>
              </a:spcBef>
            </a:pPr>
            <a:r>
              <a:rPr lang="ja-JP" altLang="en-US" sz="1400" b="1" dirty="0" smtClean="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副首都にふさわしい新たな大都市制度」について検討を</a:t>
            </a:r>
            <a:r>
              <a:rPr lang="ja-JP" altLang="en-US" sz="1400" b="1" dirty="0" smtClean="0">
                <a:solidFill>
                  <a:prstClr val="black"/>
                </a:solidFill>
                <a:latin typeface="Meiryo UI" panose="020B0604030504040204" pitchFamily="50" charset="-128"/>
                <a:ea typeface="Meiryo UI" panose="020B0604030504040204" pitchFamily="50" charset="-128"/>
              </a:rPr>
              <a:t>進めます。</a:t>
            </a:r>
            <a:endParaRPr lang="en-US" altLang="ja-JP" sz="1400" b="1" dirty="0">
              <a:solidFill>
                <a:prstClr val="black"/>
              </a:solidFill>
              <a:latin typeface="Meiryo UI" panose="020B0604030504040204" pitchFamily="50" charset="-128"/>
              <a:ea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82998" y="3635563"/>
            <a:ext cx="6332340" cy="307777"/>
          </a:xfrm>
          <a:prstGeom prst="rect">
            <a:avLst/>
          </a:prstGeom>
        </p:spPr>
        <p:txBody>
          <a:bodyPr wrap="square">
            <a:sp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今年度、副首都化に向けた「中長期的な取組み方向」を策定</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予定です。</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29046" y="720056"/>
            <a:ext cx="6612321" cy="338554"/>
          </a:xfrm>
          <a:prstGeom prst="rect">
            <a:avLst/>
          </a:prstGeom>
          <a:solidFill>
            <a:schemeClr val="bg1"/>
          </a:solidFill>
          <a:ln>
            <a:solidFill>
              <a:schemeClr val="tx1"/>
            </a:solidFill>
            <a:prstDash val="dash"/>
          </a:ln>
        </p:spPr>
        <p:txBody>
          <a:bodyPr wrap="none" rtlCol="0" anchor="ctr" anchorCtr="0">
            <a:noAutofit/>
          </a:bodyP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必要な都市機能強化と、それを支える制度づくり</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218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6</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76" name="正方形/長方形 75"/>
          <p:cNvSpPr/>
          <p:nvPr/>
        </p:nvSpPr>
        <p:spPr>
          <a:xfrm>
            <a:off x="2925123" y="5948430"/>
            <a:ext cx="1079941" cy="35283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1" y="5282597"/>
            <a:ext cx="4053321" cy="419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216" y="7393231"/>
            <a:ext cx="2390056"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112" y="4660412"/>
            <a:ext cx="2390056"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テキスト ボックス 79"/>
          <p:cNvSpPr txBox="1"/>
          <p:nvPr/>
        </p:nvSpPr>
        <p:spPr>
          <a:xfrm>
            <a:off x="44623" y="5270744"/>
            <a:ext cx="4315236" cy="461665"/>
          </a:xfrm>
          <a:prstGeom prst="rect">
            <a:avLst/>
          </a:prstGeom>
          <a:solidFill>
            <a:schemeClr val="accent1">
              <a:lumMod val="20000"/>
              <a:lumOff val="80000"/>
            </a:schemeClr>
          </a:solidFill>
        </p:spPr>
        <p:txBody>
          <a:bodyPr wrap="square" rtlCol="0">
            <a:spAutoFit/>
          </a:bodyPr>
          <a:lstStyle/>
          <a:p>
            <a:r>
              <a:rPr kumimoji="1" lang="ja-JP" altLang="en-US" sz="1200" dirty="0" smtClean="0">
                <a:latin typeface="Meiryo UI" pitchFamily="50" charset="-128"/>
                <a:ea typeface="Meiryo UI" pitchFamily="50" charset="-128"/>
                <a:cs typeface="Meiryo UI" pitchFamily="50" charset="-128"/>
              </a:rPr>
              <a:t>大阪の人口推計では、①他都市に先んじて人口減少社会に突入し、②高齢化率の伸びが高く</a:t>
            </a:r>
            <a:r>
              <a:rPr lang="ja-JP" altLang="en-US" sz="1200" dirty="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③生産年齢人口の低下が著しい</a:t>
            </a:r>
            <a:endParaRPr kumimoji="1" lang="ja-JP" altLang="en-US" sz="1200" dirty="0">
              <a:latin typeface="Meiryo UI" pitchFamily="50" charset="-128"/>
              <a:ea typeface="Meiryo UI" pitchFamily="50" charset="-128"/>
              <a:cs typeface="Meiryo UI" pitchFamily="50" charset="-128"/>
            </a:endParaRPr>
          </a:p>
        </p:txBody>
      </p:sp>
      <p:sp>
        <p:nvSpPr>
          <p:cNvPr id="81" name="テキスト ボックス 80"/>
          <p:cNvSpPr txBox="1"/>
          <p:nvPr/>
        </p:nvSpPr>
        <p:spPr>
          <a:xfrm>
            <a:off x="5301208" y="5345451"/>
            <a:ext cx="607859" cy="261610"/>
          </a:xfrm>
          <a:prstGeom prst="rect">
            <a:avLst/>
          </a:prstGeom>
          <a:noFill/>
        </p:spPr>
        <p:txBody>
          <a:bodyPr wrap="none" rtlCol="0">
            <a:spAutoFit/>
          </a:bodyPr>
          <a:lstStyle/>
          <a:p>
            <a:r>
              <a:rPr kumimoji="1" lang="ja-JP" altLang="en-US" sz="1100" dirty="0" smtClean="0">
                <a:latin typeface="Meiryo UI" pitchFamily="50" charset="-128"/>
                <a:ea typeface="Meiryo UI" pitchFamily="50" charset="-128"/>
                <a:cs typeface="Meiryo UI" pitchFamily="50" charset="-128"/>
              </a:rPr>
              <a:t>大阪府</a:t>
            </a:r>
            <a:endParaRPr kumimoji="1" lang="ja-JP" altLang="en-US" sz="1100" dirty="0">
              <a:latin typeface="Meiryo UI" pitchFamily="50" charset="-128"/>
              <a:ea typeface="Meiryo UI" pitchFamily="50" charset="-128"/>
              <a:cs typeface="Meiryo UI" pitchFamily="50" charset="-128"/>
            </a:endParaRPr>
          </a:p>
        </p:txBody>
      </p:sp>
      <p:sp>
        <p:nvSpPr>
          <p:cNvPr id="82" name="テキスト ボックス 81"/>
          <p:cNvSpPr txBox="1"/>
          <p:nvPr/>
        </p:nvSpPr>
        <p:spPr>
          <a:xfrm>
            <a:off x="5319475" y="8657484"/>
            <a:ext cx="607859" cy="261610"/>
          </a:xfrm>
          <a:prstGeom prst="rect">
            <a:avLst/>
          </a:prstGeom>
          <a:noFill/>
        </p:spPr>
        <p:txBody>
          <a:bodyPr wrap="none" rtlCol="0">
            <a:spAutoFit/>
          </a:bodyPr>
          <a:lstStyle/>
          <a:p>
            <a:r>
              <a:rPr kumimoji="1" lang="ja-JP" altLang="en-US" sz="1100" dirty="0" smtClean="0">
                <a:latin typeface="Meiryo UI" pitchFamily="50" charset="-128"/>
                <a:ea typeface="Meiryo UI" pitchFamily="50" charset="-128"/>
                <a:cs typeface="Meiryo UI" pitchFamily="50" charset="-128"/>
              </a:rPr>
              <a:t>大阪府</a:t>
            </a:r>
            <a:endParaRPr kumimoji="1" lang="ja-JP" altLang="en-US" sz="1100" dirty="0">
              <a:latin typeface="Meiryo UI" pitchFamily="50" charset="-128"/>
              <a:ea typeface="Meiryo UI" pitchFamily="50" charset="-128"/>
              <a:cs typeface="Meiryo UI" pitchFamily="50" charset="-128"/>
            </a:endParaRPr>
          </a:p>
        </p:txBody>
      </p:sp>
      <p:sp>
        <p:nvSpPr>
          <p:cNvPr id="83" name="二等辺三角形 82"/>
          <p:cNvSpPr/>
          <p:nvPr/>
        </p:nvSpPr>
        <p:spPr>
          <a:xfrm rot="5400000">
            <a:off x="2635884" y="7272006"/>
            <a:ext cx="3314424" cy="288032"/>
          </a:xfrm>
          <a:prstGeom prst="triangle">
            <a:avLst/>
          </a:prstGeom>
          <a:gradFill flip="none" rotWithShape="1">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4" name="テキスト ボックス 83"/>
          <p:cNvSpPr txBox="1"/>
          <p:nvPr/>
        </p:nvSpPr>
        <p:spPr>
          <a:xfrm>
            <a:off x="4647882" y="4371077"/>
            <a:ext cx="2018501" cy="461665"/>
          </a:xfrm>
          <a:prstGeom prst="rect">
            <a:avLst/>
          </a:prstGeom>
          <a:noFill/>
        </p:spPr>
        <p:txBody>
          <a:bodyPr wrap="none" rtlCol="0">
            <a:spAutoFit/>
          </a:bodyPr>
          <a:lstStyle/>
          <a:p>
            <a:r>
              <a:rPr lang="ja-JP" altLang="en-US" sz="1200" b="1" dirty="0">
                <a:latin typeface="+mn-ea"/>
                <a:cs typeface="Meiryo UI" pitchFamily="50" charset="-128"/>
              </a:rPr>
              <a:t>図３</a:t>
            </a:r>
            <a:endParaRPr lang="en-US" altLang="ja-JP" sz="1200" b="1" dirty="0">
              <a:latin typeface="+mn-ea"/>
              <a:cs typeface="Meiryo UI" pitchFamily="50" charset="-128"/>
            </a:endParaRPr>
          </a:p>
          <a:p>
            <a:r>
              <a:rPr lang="ja-JP" altLang="en-US" sz="1200" b="1" dirty="0">
                <a:latin typeface="+mn-ea"/>
                <a:cs typeface="Meiryo UI" pitchFamily="50" charset="-128"/>
              </a:rPr>
              <a:t>高齢者人口比率の将来推計</a:t>
            </a:r>
          </a:p>
        </p:txBody>
      </p:sp>
      <p:sp>
        <p:nvSpPr>
          <p:cNvPr id="85" name="テキスト ボックス 84"/>
          <p:cNvSpPr txBox="1"/>
          <p:nvPr/>
        </p:nvSpPr>
        <p:spPr>
          <a:xfrm>
            <a:off x="4685586" y="7081185"/>
            <a:ext cx="2172390" cy="461665"/>
          </a:xfrm>
          <a:prstGeom prst="rect">
            <a:avLst/>
          </a:prstGeom>
          <a:noFill/>
        </p:spPr>
        <p:txBody>
          <a:bodyPr wrap="none" rtlCol="0">
            <a:spAutoFit/>
          </a:bodyPr>
          <a:lstStyle/>
          <a:p>
            <a:r>
              <a:rPr lang="ja-JP" altLang="en-US" sz="1200" b="1" dirty="0">
                <a:latin typeface="+mn-ea"/>
                <a:cs typeface="Meiryo UI" pitchFamily="50" charset="-128"/>
              </a:rPr>
              <a:t>図</a:t>
            </a:r>
            <a:r>
              <a:rPr lang="ja-JP" altLang="en-US" sz="1200" b="1" dirty="0" smtClean="0">
                <a:latin typeface="+mn-ea"/>
                <a:cs typeface="Meiryo UI" pitchFamily="50" charset="-128"/>
              </a:rPr>
              <a:t>４</a:t>
            </a:r>
            <a:endParaRPr lang="en-US" altLang="ja-JP" sz="1200" b="1" dirty="0">
              <a:latin typeface="+mn-ea"/>
              <a:cs typeface="Meiryo UI" pitchFamily="50" charset="-128"/>
            </a:endParaRPr>
          </a:p>
          <a:p>
            <a:r>
              <a:rPr lang="ja-JP" altLang="en-US" sz="1200" b="1" dirty="0">
                <a:latin typeface="+mn-ea"/>
                <a:cs typeface="Meiryo UI" pitchFamily="50" charset="-128"/>
              </a:rPr>
              <a:t>生産年齢人口比率の将来推計</a:t>
            </a:r>
          </a:p>
        </p:txBody>
      </p:sp>
      <p:sp>
        <p:nvSpPr>
          <p:cNvPr id="86" name="テキスト ボックス 85"/>
          <p:cNvSpPr txBox="1"/>
          <p:nvPr/>
        </p:nvSpPr>
        <p:spPr>
          <a:xfrm>
            <a:off x="4389198" y="4515927"/>
            <a:ext cx="325730" cy="261610"/>
          </a:xfrm>
          <a:prstGeom prst="rect">
            <a:avLst/>
          </a:prstGeom>
          <a:noFill/>
        </p:spPr>
        <p:txBody>
          <a:bodyPr wrap="none" rtlCol="0">
            <a:spAutoFit/>
          </a:bodyPr>
          <a:lstStyle/>
          <a:p>
            <a:r>
              <a:rPr kumimoji="1" lang="ja-JP" altLang="en-US" sz="1050" dirty="0" smtClean="0"/>
              <a:t>％</a:t>
            </a:r>
            <a:endParaRPr kumimoji="1" lang="ja-JP" altLang="en-US" sz="1050" dirty="0"/>
          </a:p>
        </p:txBody>
      </p:sp>
      <p:sp>
        <p:nvSpPr>
          <p:cNvPr id="87" name="テキスト ボックス 86"/>
          <p:cNvSpPr txBox="1"/>
          <p:nvPr/>
        </p:nvSpPr>
        <p:spPr>
          <a:xfrm>
            <a:off x="4389198" y="7254779"/>
            <a:ext cx="325730" cy="261610"/>
          </a:xfrm>
          <a:prstGeom prst="rect">
            <a:avLst/>
          </a:prstGeom>
          <a:noFill/>
        </p:spPr>
        <p:txBody>
          <a:bodyPr wrap="none" rtlCol="0">
            <a:spAutoFit/>
          </a:bodyPr>
          <a:lstStyle/>
          <a:p>
            <a:r>
              <a:rPr kumimoji="1" lang="ja-JP" altLang="en-US" sz="1050" dirty="0" smtClean="0"/>
              <a:t>％</a:t>
            </a:r>
            <a:endParaRPr kumimoji="1" lang="ja-JP" altLang="en-US" sz="1050" dirty="0"/>
          </a:p>
        </p:txBody>
      </p:sp>
      <p:sp>
        <p:nvSpPr>
          <p:cNvPr id="88" name="テキスト ボックス 87"/>
          <p:cNvSpPr txBox="1"/>
          <p:nvPr/>
        </p:nvSpPr>
        <p:spPr>
          <a:xfrm>
            <a:off x="489026" y="9446628"/>
            <a:ext cx="2146742" cy="230832"/>
          </a:xfrm>
          <a:prstGeom prst="rect">
            <a:avLst/>
          </a:prstGeom>
          <a:noFill/>
        </p:spPr>
        <p:txBody>
          <a:bodyPr wrap="none" rtlCol="0">
            <a:spAutoFit/>
          </a:bodyPr>
          <a:lstStyle/>
          <a:p>
            <a:r>
              <a:rPr kumimoji="1" lang="ja-JP" altLang="en-US" sz="900" dirty="0" smtClean="0">
                <a:latin typeface="HG丸ｺﾞｼｯｸM-PRO" panose="020F0600000000000000" pitchFamily="50" charset="-128"/>
                <a:ea typeface="HG丸ｺﾞｼｯｸM-PRO" panose="020F0600000000000000" pitchFamily="50" charset="-128"/>
              </a:rPr>
              <a:t>出典</a:t>
            </a:r>
            <a:r>
              <a:rPr lang="ja-JP" altLang="en-US" sz="900" dirty="0">
                <a:latin typeface="HG丸ｺﾞｼｯｸM-PRO" panose="020F0600000000000000" pitchFamily="50" charset="-128"/>
                <a:ea typeface="HG丸ｺﾞｼｯｸM-PRO" panose="020F0600000000000000" pitchFamily="50" charset="-128"/>
              </a:rPr>
              <a:t>：第１回副首都推進本部会議資料</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89" name="角丸四角形 88"/>
          <p:cNvSpPr/>
          <p:nvPr/>
        </p:nvSpPr>
        <p:spPr>
          <a:xfrm>
            <a:off x="44623" y="625115"/>
            <a:ext cx="6765609" cy="334092"/>
          </a:xfrm>
          <a:prstGeom prst="roundRect">
            <a:avLst>
              <a:gd name="adj" fmla="val 5976"/>
            </a:avLst>
          </a:prstGeom>
          <a:solidFill>
            <a:schemeClr val="accent1">
              <a:lumMod val="40000"/>
              <a:lumOff val="60000"/>
            </a:schemeClr>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参考データ</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大都市圏の</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競争力と</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の推計</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1663803" y="7185818"/>
            <a:ext cx="607859" cy="261610"/>
          </a:xfrm>
          <a:prstGeom prst="rect">
            <a:avLst/>
          </a:prstGeom>
          <a:noFill/>
        </p:spPr>
        <p:txBody>
          <a:bodyPr wrap="none" rtlCol="0">
            <a:spAutoFit/>
          </a:bodyPr>
          <a:lstStyle/>
          <a:p>
            <a:r>
              <a:rPr kumimoji="1" lang="ja-JP" altLang="en-US" sz="1100" dirty="0" smtClean="0">
                <a:latin typeface="Meiryo UI" pitchFamily="50" charset="-128"/>
                <a:ea typeface="Meiryo UI" pitchFamily="50" charset="-128"/>
                <a:cs typeface="Meiryo UI" pitchFamily="50" charset="-128"/>
              </a:rPr>
              <a:t>大阪府</a:t>
            </a:r>
            <a:endParaRPr kumimoji="1" lang="ja-JP" altLang="en-US" sz="1100" dirty="0">
              <a:latin typeface="Meiryo UI" pitchFamily="50" charset="-128"/>
              <a:ea typeface="Meiryo UI" pitchFamily="50" charset="-128"/>
              <a:cs typeface="Meiryo UI" pitchFamily="50" charset="-128"/>
            </a:endParaRPr>
          </a:p>
        </p:txBody>
      </p:sp>
      <p:cxnSp>
        <p:nvCxnSpPr>
          <p:cNvPr id="92" name="直線矢印コネクタ 91"/>
          <p:cNvCxnSpPr/>
          <p:nvPr/>
        </p:nvCxnSpPr>
        <p:spPr>
          <a:xfrm>
            <a:off x="2928025" y="5953786"/>
            <a:ext cx="4645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1640596" y="6324251"/>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東京都</a:t>
            </a:r>
            <a:endParaRPr kumimoji="1" lang="ja-JP" altLang="en-US" sz="1100" dirty="0">
              <a:latin typeface="Meiryo UI" pitchFamily="50" charset="-128"/>
              <a:ea typeface="Meiryo UI" pitchFamily="50" charset="-128"/>
              <a:cs typeface="Meiryo UI" pitchFamily="50" charset="-128"/>
            </a:endParaRPr>
          </a:p>
        </p:txBody>
      </p:sp>
      <p:cxnSp>
        <p:nvCxnSpPr>
          <p:cNvPr id="94" name="直線矢印コネクタ 93"/>
          <p:cNvCxnSpPr/>
          <p:nvPr/>
        </p:nvCxnSpPr>
        <p:spPr>
          <a:xfrm flipH="1" flipV="1">
            <a:off x="2433872" y="5954788"/>
            <a:ext cx="504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640596" y="7809108"/>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愛知県</a:t>
            </a:r>
            <a:endParaRPr kumimoji="1" lang="ja-JP" altLang="en-US" sz="1100" dirty="0">
              <a:latin typeface="Meiryo UI" pitchFamily="50" charset="-128"/>
              <a:ea typeface="Meiryo UI" pitchFamily="50" charset="-128"/>
              <a:cs typeface="Meiryo UI" pitchFamily="50" charset="-128"/>
            </a:endParaRPr>
          </a:p>
        </p:txBody>
      </p:sp>
      <p:cxnSp>
        <p:nvCxnSpPr>
          <p:cNvPr id="96" name="直線コネクタ 95"/>
          <p:cNvCxnSpPr/>
          <p:nvPr/>
        </p:nvCxnSpPr>
        <p:spPr>
          <a:xfrm>
            <a:off x="2925099" y="5965523"/>
            <a:ext cx="0" cy="34880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3427427" y="5809930"/>
            <a:ext cx="657552"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これから</a:t>
            </a:r>
            <a:endParaRPr kumimoji="1" lang="ja-JP" altLang="en-US" sz="1200" dirty="0">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1721663" y="5815286"/>
            <a:ext cx="667170"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これまで</a:t>
            </a:r>
            <a:endParaRPr kumimoji="1" lang="ja-JP" altLang="en-US" sz="12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1340768" y="4940321"/>
            <a:ext cx="1986441" cy="276999"/>
          </a:xfrm>
          <a:prstGeom prst="rect">
            <a:avLst/>
          </a:prstGeom>
          <a:noFill/>
        </p:spPr>
        <p:txBody>
          <a:bodyPr wrap="none" rtlCol="0">
            <a:spAutoFit/>
          </a:bodyPr>
          <a:lstStyle/>
          <a:p>
            <a:r>
              <a:rPr lang="ja-JP" altLang="en-US" sz="1200" b="1" dirty="0" smtClean="0">
                <a:latin typeface="+mn-ea"/>
                <a:cs typeface="Meiryo UI" pitchFamily="50" charset="-128"/>
              </a:rPr>
              <a:t>図２　　３大都市の</a:t>
            </a:r>
            <a:r>
              <a:rPr lang="ja-JP" altLang="en-US" sz="1200" b="1" dirty="0">
                <a:latin typeface="+mn-ea"/>
                <a:cs typeface="Meiryo UI" pitchFamily="50" charset="-128"/>
              </a:rPr>
              <a:t>人口推計</a:t>
            </a:r>
          </a:p>
        </p:txBody>
      </p:sp>
      <p:sp>
        <p:nvSpPr>
          <p:cNvPr id="100" name="テキスト ボックス 99"/>
          <p:cNvSpPr txBox="1"/>
          <p:nvPr/>
        </p:nvSpPr>
        <p:spPr>
          <a:xfrm>
            <a:off x="5286454" y="5621915"/>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愛知県</a:t>
            </a:r>
            <a:endParaRPr kumimoji="1" lang="ja-JP" altLang="en-US" sz="11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301208" y="5947428"/>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東京都</a:t>
            </a:r>
            <a:endParaRPr kumimoji="1" lang="ja-JP" altLang="en-US" sz="11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5321313" y="7939913"/>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東京都</a:t>
            </a:r>
            <a:endParaRPr kumimoji="1" lang="ja-JP" altLang="en-US" sz="11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5328210" y="8244865"/>
            <a:ext cx="607859" cy="261610"/>
          </a:xfrm>
          <a:prstGeom prst="rect">
            <a:avLst/>
          </a:prstGeom>
          <a:noFill/>
        </p:spPr>
        <p:txBody>
          <a:bodyPr wrap="none" rtlCol="0">
            <a:spAutoFit/>
          </a:bodyPr>
          <a:lstStyle/>
          <a:p>
            <a:r>
              <a:rPr lang="ja-JP" altLang="en-US" sz="1100" dirty="0">
                <a:latin typeface="Meiryo UI" pitchFamily="50" charset="-128"/>
                <a:ea typeface="Meiryo UI" pitchFamily="50" charset="-128"/>
                <a:cs typeface="Meiryo UI" pitchFamily="50" charset="-128"/>
              </a:rPr>
              <a:t>愛知県</a:t>
            </a:r>
            <a:endParaRPr kumimoji="1" lang="ja-JP" altLang="en-US" sz="1100" dirty="0">
              <a:latin typeface="Meiryo UI" pitchFamily="50" charset="-128"/>
              <a:ea typeface="Meiryo UI" pitchFamily="50" charset="-128"/>
              <a:cs typeface="Meiryo UI" pitchFamily="50" charset="-128"/>
            </a:endParaRPr>
          </a:p>
        </p:txBody>
      </p:sp>
      <p:pic>
        <p:nvPicPr>
          <p:cNvPr id="1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57" y="1227456"/>
            <a:ext cx="4263087" cy="34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正方形/長方形 104"/>
          <p:cNvSpPr/>
          <p:nvPr/>
        </p:nvSpPr>
        <p:spPr>
          <a:xfrm>
            <a:off x="4224432" y="1411929"/>
            <a:ext cx="644728" cy="43088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1100" dirty="0" smtClean="0">
                <a:solidFill>
                  <a:prstClr val="black"/>
                </a:solidFill>
                <a:latin typeface="Meiryo UI" pitchFamily="50" charset="-128"/>
                <a:ea typeface="Meiryo UI" pitchFamily="50" charset="-128"/>
                <a:cs typeface="Meiryo UI" pitchFamily="50" charset="-128"/>
              </a:rPr>
              <a:t>東京都</a:t>
            </a:r>
            <a:endParaRPr lang="en-US" altLang="ja-JP" sz="1100" dirty="0" smtClean="0">
              <a:solidFill>
                <a:prstClr val="black"/>
              </a:solidFill>
              <a:latin typeface="Meiryo UI" pitchFamily="50" charset="-128"/>
              <a:ea typeface="Meiryo UI" pitchFamily="50" charset="-128"/>
              <a:cs typeface="Meiryo UI" pitchFamily="50" charset="-128"/>
            </a:endParaRPr>
          </a:p>
          <a:p>
            <a:pPr lvl="0"/>
            <a:r>
              <a:rPr lang="en-US" altLang="ja-JP" sz="1100" dirty="0" smtClean="0">
                <a:solidFill>
                  <a:prstClr val="black"/>
                </a:solidFill>
                <a:latin typeface="Meiryo UI" pitchFamily="50" charset="-128"/>
                <a:ea typeface="Meiryo UI" pitchFamily="50" charset="-128"/>
                <a:cs typeface="Meiryo UI" pitchFamily="50" charset="-128"/>
              </a:rPr>
              <a:t>18.4%</a:t>
            </a:r>
            <a:endParaRPr lang="en-US" altLang="ja-JP" sz="1100" dirty="0">
              <a:solidFill>
                <a:prstClr val="black"/>
              </a:solidFill>
              <a:latin typeface="Meiryo UI" pitchFamily="50" charset="-128"/>
              <a:ea typeface="Meiryo UI" pitchFamily="50" charset="-128"/>
              <a:cs typeface="Meiryo UI" pitchFamily="50" charset="-128"/>
            </a:endParaRPr>
          </a:p>
        </p:txBody>
      </p:sp>
      <p:sp>
        <p:nvSpPr>
          <p:cNvPr id="106" name="正方形/長方形 105"/>
          <p:cNvSpPr/>
          <p:nvPr/>
        </p:nvSpPr>
        <p:spPr>
          <a:xfrm>
            <a:off x="4198574" y="3213290"/>
            <a:ext cx="607859" cy="43088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a:r>
              <a:rPr lang="ja-JP" altLang="en-US" sz="1100" dirty="0">
                <a:solidFill>
                  <a:prstClr val="black"/>
                </a:solidFill>
                <a:latin typeface="Meiryo UI" pitchFamily="50" charset="-128"/>
                <a:ea typeface="Meiryo UI" pitchFamily="50" charset="-128"/>
                <a:cs typeface="Meiryo UI" pitchFamily="50" charset="-128"/>
              </a:rPr>
              <a:t>大阪府</a:t>
            </a:r>
            <a:endParaRPr lang="en-US" altLang="ja-JP" sz="1100" dirty="0" smtClean="0">
              <a:solidFill>
                <a:prstClr val="black"/>
              </a:solidFill>
              <a:latin typeface="Meiryo UI" pitchFamily="50" charset="-128"/>
              <a:ea typeface="Meiryo UI" pitchFamily="50" charset="-128"/>
              <a:cs typeface="Meiryo UI" pitchFamily="50" charset="-128"/>
            </a:endParaRPr>
          </a:p>
          <a:p>
            <a:pPr lvl="0" algn="r"/>
            <a:r>
              <a:rPr lang="en-US" altLang="ja-JP" sz="1100" dirty="0">
                <a:solidFill>
                  <a:prstClr val="black"/>
                </a:solidFill>
                <a:latin typeface="Meiryo UI" pitchFamily="50" charset="-128"/>
                <a:ea typeface="Meiryo UI" pitchFamily="50" charset="-128"/>
                <a:cs typeface="Meiryo UI" pitchFamily="50" charset="-128"/>
              </a:rPr>
              <a:t>7</a:t>
            </a:r>
            <a:r>
              <a:rPr lang="en-US" altLang="ja-JP" sz="1100" dirty="0" smtClean="0">
                <a:solidFill>
                  <a:prstClr val="black"/>
                </a:solidFill>
                <a:latin typeface="Meiryo UI" pitchFamily="50" charset="-128"/>
                <a:ea typeface="Meiryo UI" pitchFamily="50" charset="-128"/>
                <a:cs typeface="Meiryo UI" pitchFamily="50" charset="-128"/>
              </a:rPr>
              <a:t>.4%</a:t>
            </a:r>
            <a:endParaRPr lang="en-US" altLang="ja-JP" sz="1100" dirty="0">
              <a:solidFill>
                <a:prstClr val="black"/>
              </a:solidFill>
              <a:latin typeface="Meiryo UI" pitchFamily="50" charset="-128"/>
              <a:ea typeface="Meiryo UI" pitchFamily="50" charset="-128"/>
              <a:cs typeface="Meiryo UI" pitchFamily="50" charset="-128"/>
            </a:endParaRPr>
          </a:p>
        </p:txBody>
      </p:sp>
      <p:sp>
        <p:nvSpPr>
          <p:cNvPr id="107" name="正方形/長方形 106"/>
          <p:cNvSpPr/>
          <p:nvPr/>
        </p:nvSpPr>
        <p:spPr>
          <a:xfrm>
            <a:off x="4192245" y="3572169"/>
            <a:ext cx="748923" cy="430887"/>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ja-JP" altLang="en-US" sz="1100" dirty="0" smtClean="0">
                <a:solidFill>
                  <a:prstClr val="black"/>
                </a:solidFill>
                <a:latin typeface="Meiryo UI" pitchFamily="50" charset="-128"/>
                <a:ea typeface="Meiryo UI" pitchFamily="50" charset="-128"/>
                <a:cs typeface="Meiryo UI" pitchFamily="50" charset="-128"/>
              </a:rPr>
              <a:t>愛知県</a:t>
            </a:r>
            <a:endParaRPr lang="en-US" altLang="ja-JP" sz="1100" dirty="0" smtClean="0">
              <a:solidFill>
                <a:prstClr val="black"/>
              </a:solidFill>
              <a:latin typeface="Meiryo UI" pitchFamily="50" charset="-128"/>
              <a:ea typeface="Meiryo UI" pitchFamily="50" charset="-128"/>
              <a:cs typeface="Meiryo UI" pitchFamily="50" charset="-128"/>
            </a:endParaRPr>
          </a:p>
          <a:p>
            <a:pPr lvl="0"/>
            <a:r>
              <a:rPr lang="ja-JP" altLang="en-US" sz="1100" dirty="0">
                <a:solidFill>
                  <a:prstClr val="black"/>
                </a:solidFill>
                <a:latin typeface="Meiryo UI" pitchFamily="50" charset="-128"/>
                <a:ea typeface="Meiryo UI" pitchFamily="50" charset="-128"/>
                <a:cs typeface="Meiryo UI" pitchFamily="50" charset="-128"/>
              </a:rPr>
              <a:t>神奈川県</a:t>
            </a:r>
            <a:endParaRPr lang="en-US" altLang="ja-JP" sz="1100" dirty="0">
              <a:solidFill>
                <a:prstClr val="black"/>
              </a:solidFill>
              <a:latin typeface="Meiryo UI" pitchFamily="50" charset="-128"/>
              <a:ea typeface="Meiryo UI" pitchFamily="50" charset="-128"/>
              <a:cs typeface="Meiryo UI" pitchFamily="50" charset="-128"/>
            </a:endParaRPr>
          </a:p>
        </p:txBody>
      </p:sp>
      <p:sp>
        <p:nvSpPr>
          <p:cNvPr id="108" name="テキスト ボックス 20"/>
          <p:cNvSpPr txBox="1"/>
          <p:nvPr/>
        </p:nvSpPr>
        <p:spPr>
          <a:xfrm>
            <a:off x="1185570" y="1051889"/>
            <a:ext cx="299633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mn-ea"/>
                <a:cs typeface="Meiryo UI" pitchFamily="50" charset="-128"/>
              </a:rPr>
              <a:t>図</a:t>
            </a:r>
            <a:r>
              <a:rPr lang="ja-JP" altLang="en-US" sz="1200" b="1" dirty="0" smtClean="0">
                <a:latin typeface="+mn-ea"/>
                <a:cs typeface="Meiryo UI" pitchFamily="50" charset="-128"/>
              </a:rPr>
              <a:t>１　　４都府県の域内総生産（全国シェア）</a:t>
            </a:r>
            <a:endParaRPr kumimoji="1" lang="ja-JP" altLang="en-US" sz="1200" b="1" dirty="0">
              <a:latin typeface="+mn-ea"/>
              <a:cs typeface="Meiryo UI" pitchFamily="50" charset="-128"/>
            </a:endParaRPr>
          </a:p>
        </p:txBody>
      </p:sp>
      <p:sp>
        <p:nvSpPr>
          <p:cNvPr id="109" name="テキスト ボックス 23"/>
          <p:cNvSpPr txBox="1"/>
          <p:nvPr/>
        </p:nvSpPr>
        <p:spPr>
          <a:xfrm>
            <a:off x="4941168" y="3312344"/>
            <a:ext cx="1762979" cy="954107"/>
          </a:xfrm>
          <a:prstGeom prst="rect">
            <a:avLst/>
          </a:prstGeom>
          <a:noFill/>
          <a:ln w="635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800" dirty="0" smtClean="0">
                <a:latin typeface="HG丸ｺﾞｼｯｸM-PRO" panose="020F0600000000000000" pitchFamily="50" charset="-128"/>
                <a:ea typeface="HG丸ｺﾞｼｯｸM-PRO" panose="020F0600000000000000" pitchFamily="50" charset="-128"/>
              </a:rPr>
              <a:t>出典：</a:t>
            </a:r>
            <a:endParaRPr kumimoji="1" lang="en-US" altLang="ja-JP" sz="800" dirty="0" smtClean="0">
              <a:latin typeface="HG丸ｺﾞｼｯｸM-PRO" panose="020F0600000000000000" pitchFamily="50" charset="-128"/>
              <a:ea typeface="HG丸ｺﾞｼｯｸM-PRO" panose="020F0600000000000000" pitchFamily="50" charset="-128"/>
            </a:endParaRPr>
          </a:p>
          <a:p>
            <a:r>
              <a:rPr kumimoji="1" lang="ja-JP" altLang="en-US" sz="800" dirty="0" smtClean="0">
                <a:latin typeface="HG丸ｺﾞｼｯｸM-PRO" panose="020F0600000000000000" pitchFamily="50" charset="-128"/>
                <a:ea typeface="HG丸ｺﾞｼｯｸM-PRO" panose="020F0600000000000000" pitchFamily="50" charset="-128"/>
              </a:rPr>
              <a:t>第１回副首都推進本部会議資料</a:t>
            </a:r>
            <a:endParaRPr kumimoji="1" lang="en-US" altLang="ja-JP" sz="800" dirty="0" smtClean="0">
              <a:latin typeface="HG丸ｺﾞｼｯｸM-PRO" panose="020F0600000000000000" pitchFamily="50" charset="-128"/>
              <a:ea typeface="HG丸ｺﾞｼｯｸM-PRO" panose="020F0600000000000000" pitchFamily="50" charset="-128"/>
            </a:endParaRPr>
          </a:p>
          <a:p>
            <a:r>
              <a:rPr lang="ja-JP" altLang="en-US" sz="800" dirty="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　　</a:t>
            </a:r>
            <a:endParaRPr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smtClean="0">
                <a:latin typeface="HG丸ｺﾞｼｯｸM-PRO" panose="020F0600000000000000" pitchFamily="50" charset="-128"/>
                <a:ea typeface="HG丸ｺﾞｼｯｸM-PRO" panose="020F0600000000000000" pitchFamily="50" charset="-128"/>
              </a:rPr>
              <a:t>折れ線グラフは左から、</a:t>
            </a:r>
            <a:r>
              <a:rPr kumimoji="1" lang="en-US" altLang="ja-JP" sz="800" dirty="0" smtClean="0">
                <a:latin typeface="HG丸ｺﾞｼｯｸM-PRO" panose="020F0600000000000000" pitchFamily="50" charset="-128"/>
                <a:ea typeface="HG丸ｺﾞｼｯｸM-PRO" panose="020F0600000000000000" pitchFamily="50" charset="-128"/>
              </a:rPr>
              <a:t>1980</a:t>
            </a:r>
            <a:r>
              <a:rPr kumimoji="1" lang="ja-JP" altLang="en-US" sz="800" dirty="0" smtClean="0">
                <a:latin typeface="HG丸ｺﾞｼｯｸM-PRO" panose="020F0600000000000000" pitchFamily="50" charset="-128"/>
                <a:ea typeface="HG丸ｺﾞｼｯｸM-PRO" panose="020F0600000000000000" pitchFamily="50" charset="-128"/>
              </a:rPr>
              <a:t>年基準、</a:t>
            </a:r>
            <a:r>
              <a:rPr kumimoji="1" lang="en-US" altLang="ja-JP" sz="800" dirty="0" smtClean="0">
                <a:latin typeface="HG丸ｺﾞｼｯｸM-PRO" panose="020F0600000000000000" pitchFamily="50" charset="-128"/>
                <a:ea typeface="HG丸ｺﾞｼｯｸM-PRO" panose="020F0600000000000000" pitchFamily="50" charset="-128"/>
              </a:rPr>
              <a:t>1995</a:t>
            </a:r>
            <a:r>
              <a:rPr kumimoji="1" lang="ja-JP" altLang="en-US" sz="800" dirty="0" smtClean="0">
                <a:latin typeface="HG丸ｺﾞｼｯｸM-PRO" panose="020F0600000000000000" pitchFamily="50" charset="-128"/>
                <a:ea typeface="HG丸ｺﾞｼｯｸM-PRO" panose="020F0600000000000000" pitchFamily="50" charset="-128"/>
              </a:rPr>
              <a:t>年基準、</a:t>
            </a:r>
            <a:r>
              <a:rPr kumimoji="1" lang="en-US" altLang="ja-JP" sz="800" dirty="0" smtClean="0">
                <a:latin typeface="HG丸ｺﾞｼｯｸM-PRO" panose="020F0600000000000000" pitchFamily="50" charset="-128"/>
                <a:ea typeface="HG丸ｺﾞｼｯｸM-PRO" panose="020F0600000000000000" pitchFamily="50" charset="-128"/>
              </a:rPr>
              <a:t>2005</a:t>
            </a:r>
            <a:r>
              <a:rPr kumimoji="1" lang="ja-JP" altLang="en-US" sz="800" dirty="0" smtClean="0">
                <a:latin typeface="HG丸ｺﾞｼｯｸM-PRO" panose="020F0600000000000000" pitchFamily="50" charset="-128"/>
                <a:ea typeface="HG丸ｺﾞｼｯｸM-PRO" panose="020F0600000000000000" pitchFamily="50" charset="-128"/>
              </a:rPr>
              <a:t>年基準を標記。それぞれ重複年を前後</a:t>
            </a:r>
            <a:r>
              <a:rPr kumimoji="1" lang="en-US" altLang="ja-JP" sz="800" dirty="0" smtClean="0">
                <a:latin typeface="HG丸ｺﾞｼｯｸM-PRO" panose="020F0600000000000000" pitchFamily="50" charset="-128"/>
                <a:ea typeface="HG丸ｺﾞｼｯｸM-PRO" panose="020F0600000000000000" pitchFamily="50" charset="-128"/>
              </a:rPr>
              <a:t>5</a:t>
            </a:r>
            <a:r>
              <a:rPr kumimoji="1" lang="ja-JP" altLang="en-US" sz="800" dirty="0" smtClean="0">
                <a:latin typeface="HG丸ｺﾞｼｯｸM-PRO" panose="020F0600000000000000" pitchFamily="50" charset="-128"/>
                <a:ea typeface="HG丸ｺﾞｼｯｸM-PRO" panose="020F0600000000000000" pitchFamily="50" charset="-128"/>
              </a:rPr>
              <a:t>年取っている</a:t>
            </a:r>
            <a:endParaRPr kumimoji="1" lang="ja-JP" altLang="en-US" sz="800" dirty="0">
              <a:latin typeface="HG丸ｺﾞｼｯｸM-PRO" panose="020F0600000000000000" pitchFamily="50" charset="-128"/>
              <a:ea typeface="HG丸ｺﾞｼｯｸM-PRO" panose="020F0600000000000000" pitchFamily="50" charset="-128"/>
            </a:endParaRPr>
          </a:p>
        </p:txBody>
      </p:sp>
      <p:sp>
        <p:nvSpPr>
          <p:cNvPr id="110" name="テキスト ボックス 109"/>
          <p:cNvSpPr txBox="1"/>
          <p:nvPr/>
        </p:nvSpPr>
        <p:spPr>
          <a:xfrm>
            <a:off x="4871923" y="2276025"/>
            <a:ext cx="1797437" cy="461665"/>
          </a:xfrm>
          <a:prstGeom prst="rect">
            <a:avLst/>
          </a:prstGeom>
          <a:solidFill>
            <a:schemeClr val="accent1">
              <a:lumMod val="20000"/>
              <a:lumOff val="80000"/>
            </a:schemeClr>
          </a:solidFill>
        </p:spPr>
        <p:txBody>
          <a:bodyPr wrap="square" rtlCol="0">
            <a:spAutoFit/>
          </a:bodyPr>
          <a:lstStyle/>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大阪府の</a:t>
            </a:r>
            <a:r>
              <a:rPr lang="ja-JP" altLang="en-US" sz="1200" dirty="0">
                <a:latin typeface="Meiryo UI" pitchFamily="50" charset="-128"/>
                <a:ea typeface="Meiryo UI" pitchFamily="50" charset="-128"/>
                <a:cs typeface="Meiryo UI" pitchFamily="50" charset="-128"/>
              </a:rPr>
              <a:t>域内総生産</a:t>
            </a:r>
            <a:r>
              <a:rPr lang="ja-JP" altLang="en-US" sz="1200" dirty="0" smtClean="0">
                <a:latin typeface="Meiryo UI" pitchFamily="50" charset="-128"/>
                <a:ea typeface="Meiryo UI" pitchFamily="50" charset="-128"/>
                <a:cs typeface="Meiryo UI" pitchFamily="50" charset="-128"/>
              </a:rPr>
              <a:t>は</a:t>
            </a:r>
            <a:endParaRPr lang="en-US" altLang="ja-JP" sz="1200" dirty="0" smtClean="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相対的</a:t>
            </a:r>
            <a:r>
              <a:rPr lang="ja-JP" altLang="en-US" sz="1200" dirty="0">
                <a:latin typeface="Meiryo UI" pitchFamily="50" charset="-128"/>
                <a:ea typeface="Meiryo UI" pitchFamily="50" charset="-128"/>
                <a:cs typeface="Meiryo UI" pitchFamily="50" charset="-128"/>
              </a:rPr>
              <a:t>に下落</a:t>
            </a:r>
            <a:r>
              <a:rPr lang="ja-JP" altLang="en-US" sz="1200" dirty="0" smtClean="0">
                <a:latin typeface="Meiryo UI" pitchFamily="50" charset="-128"/>
                <a:ea typeface="Meiryo UI" pitchFamily="50" charset="-128"/>
                <a:cs typeface="Meiryo UI" pitchFamily="50" charset="-128"/>
              </a:rPr>
              <a:t>傾向</a:t>
            </a:r>
            <a:endParaRPr kumimoji="1" lang="en-US" altLang="ja-JP" sz="1200" dirty="0" smtClean="0">
              <a:latin typeface="Meiryo UI" pitchFamily="50" charset="-128"/>
              <a:ea typeface="Meiryo UI" pitchFamily="50" charset="-128"/>
              <a:cs typeface="Meiryo UI" pitchFamily="50" charset="-128"/>
            </a:endParaRPr>
          </a:p>
        </p:txBody>
      </p:sp>
      <p:sp>
        <p:nvSpPr>
          <p:cNvPr id="111" name="大かっこ 110"/>
          <p:cNvSpPr/>
          <p:nvPr/>
        </p:nvSpPr>
        <p:spPr>
          <a:xfrm>
            <a:off x="4941168" y="3303917"/>
            <a:ext cx="1725215" cy="962534"/>
          </a:xfrm>
          <a:prstGeom prst="bracketPair">
            <a:avLst>
              <a:gd name="adj" fmla="val 103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05964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849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7</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71400" y="1034287"/>
            <a:ext cx="6765609" cy="339103"/>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5114" y="627406"/>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総合区制度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48680" y="8934099"/>
            <a:ext cx="6130168" cy="654025"/>
          </a:xfrm>
          <a:prstGeom prst="rect">
            <a:avLst/>
          </a:prstGeom>
          <a:noFill/>
          <a:ln w="6350">
            <a:solidFill>
              <a:schemeClr val="accent1"/>
            </a:solidFill>
            <a:prstDash val="dash"/>
          </a:ln>
        </p:spPr>
        <p:txBody>
          <a:bodyPr wrap="square">
            <a:spAutoFit/>
          </a:bodyPr>
          <a:lstStyle/>
          <a:p>
            <a:pPr algn="just">
              <a:lnSpc>
                <a:spcPts val="600"/>
              </a:lnSpc>
              <a:spcAft>
                <a:spcPts val="0"/>
              </a:spcAft>
            </a:pP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政令指定都市・</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万以上で政令で定められる</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都市。大阪市を含め、全国</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行政区</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都市の区域を分けて設置</a:t>
            </a:r>
            <a:endParaRPr lang="en-US" altLang="ja-JP" sz="105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一般職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・・・一般的な公務員（特別職以外</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           特別職</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・選挙や議会同意により選ばれる公務員</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20689" y="8847472"/>
            <a:ext cx="1224135" cy="165398"/>
          </a:xfrm>
          <a:prstGeom prst="rect">
            <a:avLst/>
          </a:prstGeom>
          <a:solidFill>
            <a:schemeClr val="bg1"/>
          </a:solidFill>
          <a:ln w="6350">
            <a:solidFill>
              <a:schemeClr val="accent1">
                <a:alpha val="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000"/>
              </a:lnSpc>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＜ひとくちメモ＞</a:t>
            </a:r>
          </a:p>
        </p:txBody>
      </p:sp>
      <p:graphicFrame>
        <p:nvGraphicFramePr>
          <p:cNvPr id="18" name="表 17"/>
          <p:cNvGraphicFramePr>
            <a:graphicFrameLocks noGrp="1"/>
          </p:cNvGraphicFramePr>
          <p:nvPr>
            <p:extLst>
              <p:ext uri="{D42A27DB-BD31-4B8C-83A1-F6EECF244321}">
                <p14:modId xmlns:p14="http://schemas.microsoft.com/office/powerpoint/2010/main" val="1861393691"/>
              </p:ext>
            </p:extLst>
          </p:nvPr>
        </p:nvGraphicFramePr>
        <p:xfrm>
          <a:off x="121407" y="4312212"/>
          <a:ext cx="6591436" cy="3950665"/>
        </p:xfrm>
        <a:graphic>
          <a:graphicData uri="http://schemas.openxmlformats.org/drawingml/2006/table">
            <a:tbl>
              <a:tblPr firstRow="1" bandRow="1">
                <a:tableStyleId>{93296810-A885-4BE3-A3E7-6D5BEEA58F35}</a:tableStyleId>
              </a:tblPr>
              <a:tblGrid>
                <a:gridCol w="152803"/>
                <a:gridCol w="646942"/>
                <a:gridCol w="2584868"/>
                <a:gridCol w="152803"/>
                <a:gridCol w="3054020"/>
              </a:tblGrid>
              <a:tr h="314602">
                <a:tc gridSpan="2">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lnSpc>
                          <a:spcPts val="16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8">
                  <a:txBody>
                    <a:bodyPr/>
                    <a:lstStyle/>
                    <a:p>
                      <a:pPr>
                        <a:lnSpc>
                          <a:spcPts val="16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6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政令指定都市（総合区制度）</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34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自治体の</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位置づけ</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普通地方公共団体</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910">
                <a:tc gridSpan="2">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区の位置づけ</a:t>
                      </a:r>
                      <a:endPar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行政区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（市の内部組織）</a:t>
                      </a: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5049">
                <a:tc grid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区　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一般職</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（市長が任命）</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特別職（議会の同意を得て、市長が選任）</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049">
                <a:tc rowSpan="4">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12" marB="608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ts val="15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・総合区の政策・企画の立案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・総合区のまちづくり等の事務 </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　定めるものを執行</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gn="r">
                        <a:lnSpc>
                          <a:spcPts val="1500"/>
                        </a:lnSpc>
                      </a:pP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以上の事務は、市を代表</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ysDot"/>
                      <a:round/>
                      <a:headEnd type="none" w="med" len="med"/>
                      <a:tailEnd type="none" w="med" len="med"/>
                    </a:lnB>
                    <a:solidFill>
                      <a:schemeClr val="bg1"/>
                    </a:solidFill>
                  </a:tcPr>
                </a:tc>
              </a:tr>
              <a:tr h="45950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市長の権限に属する事務のうち、条例で定める</a:t>
                      </a:r>
                      <a:endParaRPr kumimoji="1" lang="en-US" altLang="ja-JP" sz="9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900" b="0" dirty="0" smtClean="0">
                          <a:solidFill>
                            <a:schemeClr val="tx1"/>
                          </a:solidFill>
                          <a:latin typeface="HG丸ｺﾞｼｯｸM-PRO" panose="020F0600000000000000" pitchFamily="50" charset="-128"/>
                          <a:ea typeface="HG丸ｺﾞｼｯｸM-PRO" panose="020F0600000000000000" pitchFamily="50" charset="-128"/>
                        </a:rPr>
                        <a:t>　ものを区役所が分掌し、区長が補助執行</a:t>
                      </a: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9298">
                <a:tc vMerge="1">
                  <a:txBody>
                    <a:bodyPr/>
                    <a:lstStyle/>
                    <a:p>
                      <a:endParaRPr kumimoji="1" lang="ja-JP" altLang="en-US"/>
                    </a:p>
                  </a:txBody>
                  <a:tcPr/>
                </a:tc>
                <a:tc>
                  <a:txBody>
                    <a:bodyPr/>
                    <a:lstStyle/>
                    <a:p>
                      <a:pPr>
                        <a:lnSpc>
                          <a:spcPct val="100000"/>
                        </a:lnSpc>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人事・予算・条例に関する権限</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（人事）　区役所職員の任免権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（予算）　市長への予算意見具申権</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 </a:t>
                      </a:r>
                      <a:r>
                        <a:rPr kumimoji="1" lang="ja-JP" altLang="en-US" sz="1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条例提案権はなし</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091">
                <a:tc vMerge="1">
                  <a:txBody>
                    <a:bodyPr/>
                    <a:lstStyle/>
                    <a:p>
                      <a:endParaRPr kumimoji="1" lang="ja-JP" altLang="en-US"/>
                    </a:p>
                  </a:txBody>
                  <a:tcPr/>
                </a:tc>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リコール</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解職）</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5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なし</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ts val="14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あり</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63310" marR="63310" marT="60878" marB="608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正方形/長方形 18"/>
          <p:cNvSpPr/>
          <p:nvPr/>
        </p:nvSpPr>
        <p:spPr>
          <a:xfrm>
            <a:off x="-27384" y="2808288"/>
            <a:ext cx="3079260" cy="388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総合</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区制度の創設</a:t>
            </a:r>
          </a:p>
        </p:txBody>
      </p:sp>
      <p:sp>
        <p:nvSpPr>
          <p:cNvPr id="20" name="正方形/長方形 19"/>
          <p:cNvSpPr/>
          <p:nvPr/>
        </p:nvSpPr>
        <p:spPr>
          <a:xfrm>
            <a:off x="119270" y="8342974"/>
            <a:ext cx="6590475" cy="400110"/>
          </a:xfrm>
          <a:prstGeom prst="rect">
            <a:avLst/>
          </a:prstGeom>
        </p:spPr>
        <p:txBody>
          <a:bodyPr wrap="square">
            <a:spAutoFit/>
          </a:bodyPr>
          <a:lstStyle/>
          <a:p>
            <a:r>
              <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行政区長は市長の補助</a:t>
            </a:r>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機関（市長の事務執行を</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補助する役割）として、区内の政策・企画の立案やまちづくり</a:t>
            </a:r>
            <a:endParaRPr lang="en-US" altLang="ja-JP"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0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等の行政サービスを提供</a:t>
            </a:r>
            <a:endParaRPr lang="ja-JP" altLang="en-US"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1" name="テキスト ボックス 20"/>
          <p:cNvSpPr txBox="1"/>
          <p:nvPr/>
        </p:nvSpPr>
        <p:spPr>
          <a:xfrm>
            <a:off x="188640" y="1362114"/>
            <a:ext cx="6521105" cy="1429171"/>
          </a:xfrm>
          <a:prstGeom prst="rect">
            <a:avLst/>
          </a:prstGeom>
          <a:solidFill>
            <a:schemeClr val="accent6">
              <a:lumMod val="40000"/>
              <a:lumOff val="60000"/>
            </a:schemeClr>
          </a:solidFill>
        </p:spPr>
        <p:txBody>
          <a:bodyPr wrap="square" rtlCol="0">
            <a:noAutofit/>
          </a:bodyPr>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総合区制度は</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都市において、住民自治を拡充（住民意思を的確に反映し、</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域の実情</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に応じた住民サービスをより身近な区役所で実現）するため、現在の行政区長</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を強化させた区制度です</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○議会の同意を得て選任される区長（特別職）を置き、区の区域内に関する事務を、区長が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総合的かつ包括的に執行することになります。</a:t>
            </a:r>
          </a:p>
        </p:txBody>
      </p:sp>
      <p:grpSp>
        <p:nvGrpSpPr>
          <p:cNvPr id="22" name="グループ化 21"/>
          <p:cNvGrpSpPr/>
          <p:nvPr/>
        </p:nvGrpSpPr>
        <p:grpSpPr>
          <a:xfrm>
            <a:off x="-11875" y="3994922"/>
            <a:ext cx="6358509" cy="3228947"/>
            <a:chOff x="-11875" y="4104432"/>
            <a:chExt cx="6358509" cy="3228947"/>
          </a:xfrm>
        </p:grpSpPr>
        <p:sp>
          <p:nvSpPr>
            <p:cNvPr id="23" name="正方形/長方形 22"/>
            <p:cNvSpPr/>
            <p:nvPr/>
          </p:nvSpPr>
          <p:spPr>
            <a:xfrm>
              <a:off x="-11875" y="4104432"/>
              <a:ext cx="28529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法律上</a:t>
              </a:r>
              <a:r>
                <a:rPr lang="ja-JP" altLang="en-US" sz="1350"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の制度比較</a:t>
              </a:r>
            </a:p>
          </p:txBody>
        </p:sp>
        <p:sp>
          <p:nvSpPr>
            <p:cNvPr id="24" name="大かっこ 23"/>
            <p:cNvSpPr/>
            <p:nvPr/>
          </p:nvSpPr>
          <p:spPr>
            <a:xfrm>
              <a:off x="960020" y="6927019"/>
              <a:ext cx="2497898"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p:cNvSpPr/>
            <p:nvPr/>
          </p:nvSpPr>
          <p:spPr>
            <a:xfrm>
              <a:off x="3758625" y="6915144"/>
              <a:ext cx="2588009" cy="406360"/>
            </a:xfrm>
            <a:prstGeom prst="bracketPair">
              <a:avLst>
                <a:gd name="adj" fmla="val 68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6" name="角丸四角形 25"/>
          <p:cNvSpPr/>
          <p:nvPr/>
        </p:nvSpPr>
        <p:spPr>
          <a:xfrm>
            <a:off x="319301" y="3197669"/>
            <a:ext cx="6205857" cy="647431"/>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latin typeface="HG丸ｺﾞｼｯｸM-PRO" panose="020F0600000000000000" pitchFamily="50" charset="-128"/>
                <a:ea typeface="HG丸ｺﾞｼｯｸM-PRO" panose="020F0600000000000000" pitchFamily="50" charset="-128"/>
              </a:rPr>
              <a:t>地方自治法</a:t>
            </a:r>
            <a:r>
              <a:rPr lang="ja-JP" altLang="en-US" sz="1200" b="1" dirty="0" smtClean="0">
                <a:solidFill>
                  <a:schemeClr val="tx1"/>
                </a:solidFill>
                <a:latin typeface="HG丸ｺﾞｼｯｸM-PRO" panose="020F0600000000000000" pitchFamily="50" charset="-128"/>
                <a:ea typeface="HG丸ｺﾞｼｯｸM-PRO" panose="020F0600000000000000" pitchFamily="50" charset="-128"/>
              </a:rPr>
              <a:t>」の一部改正</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年５月公布</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政令</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指定都市において、現在の行政区に代えて総合区を設置することを可能とするため、</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地方自治法の一部改正により創設されました。</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32909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3"/>
          <p:cNvSpPr txBox="1">
            <a:spLocks/>
          </p:cNvSpPr>
          <p:nvPr/>
        </p:nvSpPr>
        <p:spPr>
          <a:xfrm>
            <a:off x="2343150" y="9754447"/>
            <a:ext cx="2171700" cy="544391"/>
          </a:xfrm>
          <a:prstGeom prst="rect">
            <a:avLst/>
          </a:prstGeom>
        </p:spPr>
        <p:txBody>
          <a:bodyPr vert="horz" lIns="91440" tIns="45720" rIns="91440" bIns="45720" rtlCol="0" anchor="ctr"/>
          <a:lstStyle>
            <a:defPPr>
              <a:defRPr lang="ja-JP"/>
            </a:defPPr>
            <a:lvl1pPr marL="0" algn="ctr" defTabSz="914400" rtl="0" eaLnBrk="1" latinLnBrk="0" hangingPunct="1">
              <a:defRPr kumimoji="1" sz="2000" b="1"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latin typeface="HG丸ｺﾞｼｯｸM-PRO" panose="020F0600000000000000" pitchFamily="50" charset="-128"/>
                <a:ea typeface="HG丸ｺﾞｼｯｸM-PRO" panose="020F0600000000000000" pitchFamily="50" charset="-128"/>
              </a:rPr>
              <a:t>- </a:t>
            </a:r>
            <a:fld id="{7609A39C-8848-4906-A472-E0B0446C7730}" type="slidenum">
              <a:rPr lang="ja-JP" altLang="en-US" sz="1200" smtClean="0">
                <a:latin typeface="HG丸ｺﾞｼｯｸM-PRO" panose="020F0600000000000000" pitchFamily="50" charset="-128"/>
                <a:ea typeface="HG丸ｺﾞｼｯｸM-PRO" panose="020F0600000000000000" pitchFamily="50" charset="-128"/>
              </a:rPr>
              <a:pPr/>
              <a:t>8</a:t>
            </a:fld>
            <a:r>
              <a:rPr lang="ja-JP" altLang="en-US" sz="1200" dirty="0" smtClean="0">
                <a:latin typeface="HG丸ｺﾞｼｯｸM-PRO" panose="020F0600000000000000" pitchFamily="50" charset="-128"/>
                <a:ea typeface="HG丸ｺﾞｼｯｸM-PRO" panose="020F0600000000000000" pitchFamily="50" charset="-128"/>
              </a:rPr>
              <a:t> </a:t>
            </a:r>
            <a:r>
              <a:rPr lang="en-US" altLang="ja-JP"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44623" y="625056"/>
            <a:ext cx="6765609" cy="339103"/>
          </a:xfrm>
          <a:prstGeom prst="roundRect">
            <a:avLst>
              <a:gd name="adj" fmla="val 5976"/>
            </a:avLst>
          </a:prstGeom>
          <a:solidFill>
            <a:schemeClr val="tx1"/>
          </a:solid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特別区制度</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65794635"/>
              </p:ext>
            </p:extLst>
          </p:nvPr>
        </p:nvGraphicFramePr>
        <p:xfrm>
          <a:off x="149608" y="4865089"/>
          <a:ext cx="6550818" cy="3394916"/>
        </p:xfrm>
        <a:graphic>
          <a:graphicData uri="http://schemas.openxmlformats.org/drawingml/2006/table">
            <a:tbl>
              <a:tblPr firstRow="1" bandRow="1">
                <a:tableStyleId>{93296810-A885-4BE3-A3E7-6D5BEEA58F35}</a:tableStyleId>
              </a:tblPr>
              <a:tblGrid>
                <a:gridCol w="737496"/>
                <a:gridCol w="2611527"/>
                <a:gridCol w="194226"/>
                <a:gridCol w="3007569"/>
              </a:tblGrid>
              <a:tr h="251830">
                <a:tc>
                  <a:txBody>
                    <a:bodyPr/>
                    <a:lstStyle/>
                    <a:p>
                      <a:pPr>
                        <a:lnSpc>
                          <a:spcPts val="13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政令指定都市（行政区）制度</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7">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a:txBody>
                    <a:bodyPr/>
                    <a:lstStyle/>
                    <a:p>
                      <a:pPr algn="ctr">
                        <a:lnSpc>
                          <a:spcPts val="1300"/>
                        </a:lnSpc>
                      </a:pP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特別区制度（東京都の場合）</a:t>
                      </a: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18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自治体の位置づけ</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95250">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普通地方公共団体（政令指定都市）</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marL="95250" indent="-95250">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特別地方公共団体（特別区）</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首長</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市長（公選職）</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区長（公選職）</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2309">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議会</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市議会（市議会の判断で区常任委員会を設置する等の工夫が可能）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区議会</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5793">
                <a:tc>
                  <a:txBody>
                    <a:bodyPr/>
                    <a:lstStyle/>
                    <a:p>
                      <a:pPr>
                        <a:lnSpc>
                          <a:spcPct val="100000"/>
                        </a:lnSpc>
                      </a:pP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主な事務</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一般的な市町村の事務に加え、都道府県の権限である「児童相談所」「都市計画（都市再生特別地区）」「県費負担教職員の任免」等も行う</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一般的な市町村の事務に加え、保健所の事務等も行う。ただし、一般的な市町村の事務のうち「都市計画（用途地域）」「上下水道」「消防」等は都が一体的に行う</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4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課税権</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（個人市民税、法人市民税、固定資産税、都市計画税、市たばこ税、軽自動車税等）</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一般的な市町村税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ただし、以下の５税は都が課税</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都が課税する税目</a:t>
                      </a:r>
                      <a:r>
                        <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rPr>
                        <a:t>】</a:t>
                      </a: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法人市民税、固定資産税、特別土地保有税、　　</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　　事業所税、都市計画税</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813">
                <a:tc>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財政調整</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a:txBody>
                    <a:bodyPr/>
                    <a:lstStyle/>
                    <a:p>
                      <a:pPr>
                        <a:lnSpc>
                          <a:spcPct val="100000"/>
                        </a:lnSpc>
                      </a:pP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上記５税のうち、法人市民税、固定資産税、特別土地保有税を活用して、都と特別区及び特別区間の財政調整を実施</a:t>
                      </a:r>
                      <a:endPar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612407867"/>
              </p:ext>
            </p:extLst>
          </p:nvPr>
        </p:nvGraphicFramePr>
        <p:xfrm>
          <a:off x="166612" y="8384801"/>
          <a:ext cx="6525504" cy="1028773"/>
        </p:xfrm>
        <a:graphic>
          <a:graphicData uri="http://schemas.openxmlformats.org/drawingml/2006/table">
            <a:tbl>
              <a:tblPr firstRow="1" bandRow="1">
                <a:tableStyleId>{93296810-A885-4BE3-A3E7-6D5BEEA58F35}</a:tableStyleId>
              </a:tblPr>
              <a:tblGrid>
                <a:gridCol w="195954"/>
                <a:gridCol w="538605"/>
                <a:gridCol w="2600402"/>
                <a:gridCol w="202019"/>
                <a:gridCol w="2988524"/>
              </a:tblGrid>
              <a:tr h="516917">
                <a:tc gridSpan="2">
                  <a:txBody>
                    <a:bodyPr/>
                    <a:lstStyle/>
                    <a:p>
                      <a:pP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nSpc>
                          <a:spcPct val="100000"/>
                        </a:lnSpc>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市長の権限に属する事務を分掌し、補助執行させるため、政令指定都市の区域を分けて設置</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0000"/>
                        </a:lnSpc>
                      </a:pP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bg1"/>
                    </a:solidFill>
                  </a:tcPr>
                </a:tc>
                <a:tc rowSpan="2">
                  <a:txBody>
                    <a:bodyPr/>
                    <a:lstStyle/>
                    <a:p>
                      <a:pPr algn="ctr">
                        <a:lnSpc>
                          <a:spcPct val="100000"/>
                        </a:lnSpc>
                      </a:pPr>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（行政区は設置しない）</a:t>
                      </a: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0257">
                <a:tc>
                  <a:txBody>
                    <a:bodyPr/>
                    <a:lstStyle/>
                    <a:p>
                      <a:endParaRPr kumimoji="1" lang="ja-JP" altLang="en-US"/>
                    </a:p>
                  </a:txBody>
                  <a:tcPr marL="84413" marR="84413" marT="45609" marB="456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smtClean="0">
                          <a:latin typeface="HG丸ｺﾞｼｯｸM-PRO" panose="020F0600000000000000" pitchFamily="50" charset="-128"/>
                          <a:ea typeface="HG丸ｺﾞｼｯｸM-PRO" panose="020F0600000000000000" pitchFamily="50" charset="-128"/>
                        </a:rPr>
                        <a:t>行政区長</a:t>
                      </a:r>
                      <a:endParaRPr kumimoji="1" lang="ja-JP" altLang="en-US" sz="1000" dirty="0">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・一般職（市長が任命）</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・市長の指揮監督を受ける</a:t>
                      </a:r>
                      <a:endParaRPr kumimoji="1" lang="en-US" altLang="ja-JP" sz="1000" b="0" dirty="0" smtClean="0">
                        <a:solidFill>
                          <a:schemeClr val="tx1"/>
                        </a:solidFill>
                        <a:latin typeface="HG丸ｺﾞｼｯｸM-PRO" panose="020F0600000000000000" pitchFamily="50" charset="-128"/>
                        <a:ea typeface="HG丸ｺﾞｼｯｸM-PRO" panose="020F0600000000000000" pitchFamily="50" charset="-128"/>
                      </a:endParaRPr>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sz="1200" dirty="0"/>
                    </a:p>
                  </a:txBody>
                  <a:tcPr marL="84413" marR="84413" marT="45658" marB="456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正方形/長方形 9"/>
          <p:cNvSpPr/>
          <p:nvPr/>
        </p:nvSpPr>
        <p:spPr>
          <a:xfrm>
            <a:off x="-171400" y="4075169"/>
            <a:ext cx="6440222" cy="323165"/>
          </a:xfrm>
          <a:prstGeom prst="rect">
            <a:avLst/>
          </a:prstGeom>
        </p:spPr>
        <p:txBody>
          <a:bodyPr wrap="square">
            <a:spAutoFit/>
          </a:bodyPr>
          <a:lstStyle/>
          <a:p>
            <a:pPr>
              <a:lnSpc>
                <a:spcPts val="1800"/>
              </a:lnSpc>
            </a:pPr>
            <a:r>
              <a:rPr lang="ja-JP" altLang="en-US" sz="13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現在は、特別区は東京都のみに</a:t>
            </a:r>
            <a:r>
              <a:rPr lang="ja-JP" altLang="en-US" sz="11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設置されています。</a:t>
            </a: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正方形/長方形 10"/>
          <p:cNvSpPr/>
          <p:nvPr/>
        </p:nvSpPr>
        <p:spPr>
          <a:xfrm>
            <a:off x="-2673" y="2581773"/>
            <a:ext cx="6696744" cy="294696"/>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特別区設置法の制定</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正方形/長方形 11"/>
          <p:cNvSpPr/>
          <p:nvPr/>
        </p:nvSpPr>
        <p:spPr>
          <a:xfrm>
            <a:off x="44624" y="4481791"/>
            <a:ext cx="6696744" cy="300275"/>
          </a:xfrm>
          <a:prstGeom prst="rect">
            <a:avLst/>
          </a:prstGeom>
        </p:spPr>
        <p:txBody>
          <a:bodyPr wrap="square">
            <a:spAutoFit/>
          </a:bodyPr>
          <a:lstStyle/>
          <a:p>
            <a:pPr>
              <a:lnSpc>
                <a:spcPts val="1800"/>
              </a:lnSpc>
            </a:pPr>
            <a:r>
              <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350" b="1" dirty="0">
                <a:latin typeface="HG丸ｺﾞｼｯｸM-PRO" panose="020F0600000000000000" pitchFamily="50" charset="-128"/>
                <a:ea typeface="HG丸ｺﾞｼｯｸM-PRO" panose="020F0600000000000000" pitchFamily="50" charset="-128"/>
                <a:cs typeface="Meiryo UI" panose="020B0604030504040204" pitchFamily="50" charset="-128"/>
              </a:rPr>
              <a:t> 法律上の制度比較</a:t>
            </a:r>
            <a:endParaRPr lang="en-US" altLang="ja-JP" sz="135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角丸四角形 12"/>
          <p:cNvSpPr/>
          <p:nvPr/>
        </p:nvSpPr>
        <p:spPr>
          <a:xfrm>
            <a:off x="-171400" y="1061800"/>
            <a:ext cx="6765609" cy="339103"/>
          </a:xfrm>
          <a:prstGeom prst="roundRect">
            <a:avLst>
              <a:gd name="adj" fmla="val 5976"/>
            </a:avLst>
          </a:prstGeom>
          <a:no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■特別区の制度概要</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45348" y="1512144"/>
            <a:ext cx="6567304" cy="28469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500"/>
              </a:lnSpc>
            </a:pPr>
            <a:r>
              <a:rPr lang="ja-JP" altLang="en-US" sz="13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テキスト ボックス 14"/>
          <p:cNvSpPr txBox="1"/>
          <p:nvPr/>
        </p:nvSpPr>
        <p:spPr>
          <a:xfrm>
            <a:off x="188640" y="1456729"/>
            <a:ext cx="6521105" cy="999392"/>
          </a:xfrm>
          <a:prstGeom prst="rect">
            <a:avLst/>
          </a:prstGeom>
          <a:solidFill>
            <a:schemeClr val="accent6">
              <a:lumMod val="40000"/>
              <a:lumOff val="60000"/>
            </a:schemeClr>
          </a:solidFill>
        </p:spPr>
        <p:txBody>
          <a:bodyPr wrap="square" rtlCol="0">
            <a:noAutofit/>
          </a:bodyPr>
          <a:lstStyle/>
          <a:p>
            <a:pPr lvl="0"/>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○特別区は基礎自治体であり、選挙で選ばれる区長・区議会が置かれ、区長が</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住民に</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を担う</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制度です。</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特別区設置法による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場合、政令指定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都市等を廃止して特別区を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設置します。</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19301" y="2957083"/>
            <a:ext cx="6134035" cy="1149984"/>
          </a:xfrm>
          <a:prstGeom prst="roundRect">
            <a:avLst>
              <a:gd name="adj" fmla="val 0"/>
            </a:avLst>
          </a:prstGeom>
          <a:solidFill>
            <a:schemeClr val="bg1"/>
          </a:solid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「特別区設置法」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平成</a:t>
            </a:r>
            <a:r>
              <a:rPr lang="en-US" altLang="ja-JP" sz="1200" dirty="0">
                <a:solidFill>
                  <a:schemeClr val="tx1"/>
                </a:solidFill>
                <a:latin typeface="HG丸ｺﾞｼｯｸM-PRO" panose="020F0600000000000000" pitchFamily="50" charset="-128"/>
                <a:ea typeface="HG丸ｺﾞｼｯｸM-PRO" panose="020F0600000000000000" pitchFamily="50" charset="-128"/>
              </a:rPr>
              <a:t>24</a:t>
            </a:r>
            <a:r>
              <a:rPr lang="ja-JP" altLang="en-US" sz="1200" dirty="0">
                <a:solidFill>
                  <a:schemeClr val="tx1"/>
                </a:solidFill>
                <a:latin typeface="HG丸ｺﾞｼｯｸM-PRO" panose="020F0600000000000000" pitchFamily="50" charset="-128"/>
                <a:ea typeface="HG丸ｺﾞｼｯｸM-PRO" panose="020F0600000000000000" pitchFamily="50" charset="-128"/>
              </a:rPr>
              <a:t>年９月公布</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p>
          <a:p>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特別</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区制度は東京都に限られてきましたが、人口</a:t>
            </a:r>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200</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万以上</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都市等の</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区域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（例：大阪市、横浜市</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）を包括する道府県において</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、政令指定</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都市等を廃止し、基礎</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自治体</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ある「特別区」を設置することが可能</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になりました。</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特別区の設置により、広域機能を道府県へ一元化）</a:t>
            </a:r>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46368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947</TotalTime>
  <Words>9881</Words>
  <Application>Microsoft Office PowerPoint</Application>
  <PresentationFormat>ユーザー設定</PresentationFormat>
  <Paragraphs>2559</Paragraphs>
  <Slides>44</Slides>
  <Notes>2</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鍋島　広剛</dc:creator>
  <cp:lastModifiedBy>川上　惠一郎</cp:lastModifiedBy>
  <cp:revision>183</cp:revision>
  <cp:lastPrinted>2016-07-29T04:16:57Z</cp:lastPrinted>
  <dcterms:created xsi:type="dcterms:W3CDTF">2016-07-08T09:11:20Z</dcterms:created>
  <dcterms:modified xsi:type="dcterms:W3CDTF">2016-08-04T02:06:49Z</dcterms:modified>
</cp:coreProperties>
</file>