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3"/>
  </p:notesMasterIdLst>
  <p:sldIdLst>
    <p:sldId id="506" r:id="rId3"/>
    <p:sldId id="597" r:id="rId4"/>
    <p:sldId id="715" r:id="rId5"/>
    <p:sldId id="716" r:id="rId6"/>
    <p:sldId id="509" r:id="rId7"/>
    <p:sldId id="510" r:id="rId8"/>
    <p:sldId id="607" r:id="rId9"/>
    <p:sldId id="554" r:id="rId10"/>
    <p:sldId id="511" r:id="rId11"/>
    <p:sldId id="637" r:id="rId12"/>
    <p:sldId id="639" r:id="rId13"/>
    <p:sldId id="621" r:id="rId14"/>
    <p:sldId id="555" r:id="rId15"/>
    <p:sldId id="622" r:id="rId16"/>
    <p:sldId id="623" r:id="rId17"/>
    <p:sldId id="624" r:id="rId18"/>
    <p:sldId id="625" r:id="rId19"/>
    <p:sldId id="626" r:id="rId20"/>
    <p:sldId id="627" r:id="rId21"/>
    <p:sldId id="628" r:id="rId22"/>
    <p:sldId id="629" r:id="rId23"/>
    <p:sldId id="671" r:id="rId24"/>
    <p:sldId id="631" r:id="rId25"/>
    <p:sldId id="632" r:id="rId26"/>
    <p:sldId id="633" r:id="rId27"/>
    <p:sldId id="634" r:id="rId28"/>
    <p:sldId id="635" r:id="rId29"/>
    <p:sldId id="636" r:id="rId30"/>
    <p:sldId id="724" r:id="rId31"/>
    <p:sldId id="725" r:id="rId32"/>
    <p:sldId id="726" r:id="rId33"/>
    <p:sldId id="727" r:id="rId34"/>
    <p:sldId id="728" r:id="rId35"/>
    <p:sldId id="729" r:id="rId36"/>
    <p:sldId id="717" r:id="rId37"/>
    <p:sldId id="705" r:id="rId38"/>
    <p:sldId id="718" r:id="rId39"/>
    <p:sldId id="719" r:id="rId40"/>
    <p:sldId id="720" r:id="rId41"/>
    <p:sldId id="721" r:id="rId42"/>
    <p:sldId id="686" r:id="rId43"/>
    <p:sldId id="722" r:id="rId44"/>
    <p:sldId id="688" r:id="rId45"/>
    <p:sldId id="531" r:id="rId46"/>
    <p:sldId id="731" r:id="rId47"/>
    <p:sldId id="605" r:id="rId48"/>
    <p:sldId id="604" r:id="rId49"/>
    <p:sldId id="689" r:id="rId50"/>
    <p:sldId id="723" r:id="rId51"/>
    <p:sldId id="730" r:id="rId5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022">
          <p15:clr>
            <a:srgbClr val="A4A3A4"/>
          </p15:clr>
        </p15:guide>
        <p15:guide id="2" pos="469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52" autoAdjust="0"/>
    <p:restoredTop sz="94604" autoAdjust="0"/>
  </p:normalViewPr>
  <p:slideViewPr>
    <p:cSldViewPr showGuides="1">
      <p:cViewPr>
        <p:scale>
          <a:sx n="90" d="100"/>
          <a:sy n="90" d="100"/>
        </p:scale>
        <p:origin x="-708" y="336"/>
      </p:cViewPr>
      <p:guideLst>
        <p:guide orient="horz" pos="3022"/>
        <p:guide pos="4694"/>
      </p:guideLst>
    </p:cSldViewPr>
  </p:slideViewPr>
  <p:outlineViewPr>
    <p:cViewPr>
      <p:scale>
        <a:sx n="33" d="100"/>
        <a:sy n="33" d="100"/>
      </p:scale>
      <p:origin x="0" y="407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notesMaster" Target="notesMasters/notesMaster1.xml"/><Relationship Id="rId5" Type="http://schemas.openxmlformats.org/officeDocument/2006/relationships/slide" Target="slides/slide3.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ableStyles" Target="tableStyles.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s>
</file>

<file path=ppt/charts/_rels/chart1.xml.rels><?xml version="1.0" encoding="UTF-8" standalone="yes"?>
<Relationships xmlns="http://schemas.openxmlformats.org/package/2006/relationships"><Relationship Id="rId2" Type="http://schemas.openxmlformats.org/officeDocument/2006/relationships/oleObject" Target="file:///C:\Users\i5627801\Desktop\&#12467;&#12500;&#12540;&#21306;&#21029;&#24453;&#27231;&#20816;&#31461;&#25968;2.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7.1988407699037624E-2"/>
          <c:y val="5.1400554097404488E-2"/>
          <c:w val="0.85144094488188982"/>
          <c:h val="0.7099110527850685"/>
        </c:manualLayout>
      </c:layout>
      <c:barChart>
        <c:barDir val="col"/>
        <c:grouping val="clustered"/>
        <c:varyColors val="0"/>
        <c:ser>
          <c:idx val="0"/>
          <c:order val="0"/>
          <c:invertIfNegative val="0"/>
          <c:cat>
            <c:strRef>
              <c:f>Sheet3!$A$3:$A$26</c:f>
              <c:strCache>
                <c:ptCount val="24"/>
                <c:pt idx="0">
                  <c:v>北区</c:v>
                </c:pt>
                <c:pt idx="1">
                  <c:v>都島区</c:v>
                </c:pt>
                <c:pt idx="2">
                  <c:v>福島区</c:v>
                </c:pt>
                <c:pt idx="3">
                  <c:v>此花区</c:v>
                </c:pt>
                <c:pt idx="4">
                  <c:v>中央区</c:v>
                </c:pt>
                <c:pt idx="5">
                  <c:v>西区</c:v>
                </c:pt>
                <c:pt idx="6">
                  <c:v>港区</c:v>
                </c:pt>
                <c:pt idx="7">
                  <c:v>大正区</c:v>
                </c:pt>
                <c:pt idx="8">
                  <c:v>天王寺区</c:v>
                </c:pt>
                <c:pt idx="9">
                  <c:v>浪速区</c:v>
                </c:pt>
                <c:pt idx="10">
                  <c:v>西淀川区</c:v>
                </c:pt>
                <c:pt idx="11">
                  <c:v>淀川区</c:v>
                </c:pt>
                <c:pt idx="12">
                  <c:v>東淀川区</c:v>
                </c:pt>
                <c:pt idx="13">
                  <c:v>東成区</c:v>
                </c:pt>
                <c:pt idx="14">
                  <c:v>生野区</c:v>
                </c:pt>
                <c:pt idx="15">
                  <c:v>旭区</c:v>
                </c:pt>
                <c:pt idx="16">
                  <c:v>城東区</c:v>
                </c:pt>
                <c:pt idx="17">
                  <c:v>鶴見区</c:v>
                </c:pt>
                <c:pt idx="18">
                  <c:v>阿倍野区</c:v>
                </c:pt>
                <c:pt idx="19">
                  <c:v>住之江区</c:v>
                </c:pt>
                <c:pt idx="20">
                  <c:v>住吉区</c:v>
                </c:pt>
                <c:pt idx="21">
                  <c:v>東住吉区</c:v>
                </c:pt>
                <c:pt idx="22">
                  <c:v>平野区</c:v>
                </c:pt>
                <c:pt idx="23">
                  <c:v>西成区</c:v>
                </c:pt>
              </c:strCache>
            </c:strRef>
          </c:cat>
          <c:val>
            <c:numRef>
              <c:f>Sheet3!$B$3:$B$26</c:f>
            </c:numRef>
          </c:val>
        </c:ser>
        <c:ser>
          <c:idx val="1"/>
          <c:order val="1"/>
          <c:invertIfNegative val="0"/>
          <c:cat>
            <c:strRef>
              <c:f>Sheet3!$A$3:$A$26</c:f>
              <c:strCache>
                <c:ptCount val="24"/>
                <c:pt idx="0">
                  <c:v>北区</c:v>
                </c:pt>
                <c:pt idx="1">
                  <c:v>都島区</c:v>
                </c:pt>
                <c:pt idx="2">
                  <c:v>福島区</c:v>
                </c:pt>
                <c:pt idx="3">
                  <c:v>此花区</c:v>
                </c:pt>
                <c:pt idx="4">
                  <c:v>中央区</c:v>
                </c:pt>
                <c:pt idx="5">
                  <c:v>西区</c:v>
                </c:pt>
                <c:pt idx="6">
                  <c:v>港区</c:v>
                </c:pt>
                <c:pt idx="7">
                  <c:v>大正区</c:v>
                </c:pt>
                <c:pt idx="8">
                  <c:v>天王寺区</c:v>
                </c:pt>
                <c:pt idx="9">
                  <c:v>浪速区</c:v>
                </c:pt>
                <c:pt idx="10">
                  <c:v>西淀川区</c:v>
                </c:pt>
                <c:pt idx="11">
                  <c:v>淀川区</c:v>
                </c:pt>
                <c:pt idx="12">
                  <c:v>東淀川区</c:v>
                </c:pt>
                <c:pt idx="13">
                  <c:v>東成区</c:v>
                </c:pt>
                <c:pt idx="14">
                  <c:v>生野区</c:v>
                </c:pt>
                <c:pt idx="15">
                  <c:v>旭区</c:v>
                </c:pt>
                <c:pt idx="16">
                  <c:v>城東区</c:v>
                </c:pt>
                <c:pt idx="17">
                  <c:v>鶴見区</c:v>
                </c:pt>
                <c:pt idx="18">
                  <c:v>阿倍野区</c:v>
                </c:pt>
                <c:pt idx="19">
                  <c:v>住之江区</c:v>
                </c:pt>
                <c:pt idx="20">
                  <c:v>住吉区</c:v>
                </c:pt>
                <c:pt idx="21">
                  <c:v>東住吉区</c:v>
                </c:pt>
                <c:pt idx="22">
                  <c:v>平野区</c:v>
                </c:pt>
                <c:pt idx="23">
                  <c:v>西成区</c:v>
                </c:pt>
              </c:strCache>
            </c:strRef>
          </c:cat>
          <c:val>
            <c:numRef>
              <c:f>Sheet3!$C$3:$C$26</c:f>
            </c:numRef>
          </c:val>
        </c:ser>
        <c:ser>
          <c:idx val="2"/>
          <c:order val="2"/>
          <c:invertIfNegative val="0"/>
          <c:cat>
            <c:strRef>
              <c:f>Sheet3!$A$3:$A$26</c:f>
              <c:strCache>
                <c:ptCount val="24"/>
                <c:pt idx="0">
                  <c:v>北区</c:v>
                </c:pt>
                <c:pt idx="1">
                  <c:v>都島区</c:v>
                </c:pt>
                <c:pt idx="2">
                  <c:v>福島区</c:v>
                </c:pt>
                <c:pt idx="3">
                  <c:v>此花区</c:v>
                </c:pt>
                <c:pt idx="4">
                  <c:v>中央区</c:v>
                </c:pt>
                <c:pt idx="5">
                  <c:v>西区</c:v>
                </c:pt>
                <c:pt idx="6">
                  <c:v>港区</c:v>
                </c:pt>
                <c:pt idx="7">
                  <c:v>大正区</c:v>
                </c:pt>
                <c:pt idx="8">
                  <c:v>天王寺区</c:v>
                </c:pt>
                <c:pt idx="9">
                  <c:v>浪速区</c:v>
                </c:pt>
                <c:pt idx="10">
                  <c:v>西淀川区</c:v>
                </c:pt>
                <c:pt idx="11">
                  <c:v>淀川区</c:v>
                </c:pt>
                <c:pt idx="12">
                  <c:v>東淀川区</c:v>
                </c:pt>
                <c:pt idx="13">
                  <c:v>東成区</c:v>
                </c:pt>
                <c:pt idx="14">
                  <c:v>生野区</c:v>
                </c:pt>
                <c:pt idx="15">
                  <c:v>旭区</c:v>
                </c:pt>
                <c:pt idx="16">
                  <c:v>城東区</c:v>
                </c:pt>
                <c:pt idx="17">
                  <c:v>鶴見区</c:v>
                </c:pt>
                <c:pt idx="18">
                  <c:v>阿倍野区</c:v>
                </c:pt>
                <c:pt idx="19">
                  <c:v>住之江区</c:v>
                </c:pt>
                <c:pt idx="20">
                  <c:v>住吉区</c:v>
                </c:pt>
                <c:pt idx="21">
                  <c:v>東住吉区</c:v>
                </c:pt>
                <c:pt idx="22">
                  <c:v>平野区</c:v>
                </c:pt>
                <c:pt idx="23">
                  <c:v>西成区</c:v>
                </c:pt>
              </c:strCache>
            </c:strRef>
          </c:cat>
          <c:val>
            <c:numRef>
              <c:f>Sheet3!$D$3:$D$26</c:f>
            </c:numRef>
          </c:val>
        </c:ser>
        <c:ser>
          <c:idx val="3"/>
          <c:order val="3"/>
          <c:invertIfNegative val="0"/>
          <c:cat>
            <c:strRef>
              <c:f>Sheet3!$A$3:$A$26</c:f>
              <c:strCache>
                <c:ptCount val="24"/>
                <c:pt idx="0">
                  <c:v>北区</c:v>
                </c:pt>
                <c:pt idx="1">
                  <c:v>都島区</c:v>
                </c:pt>
                <c:pt idx="2">
                  <c:v>福島区</c:v>
                </c:pt>
                <c:pt idx="3">
                  <c:v>此花区</c:v>
                </c:pt>
                <c:pt idx="4">
                  <c:v>中央区</c:v>
                </c:pt>
                <c:pt idx="5">
                  <c:v>西区</c:v>
                </c:pt>
                <c:pt idx="6">
                  <c:v>港区</c:v>
                </c:pt>
                <c:pt idx="7">
                  <c:v>大正区</c:v>
                </c:pt>
                <c:pt idx="8">
                  <c:v>天王寺区</c:v>
                </c:pt>
                <c:pt idx="9">
                  <c:v>浪速区</c:v>
                </c:pt>
                <c:pt idx="10">
                  <c:v>西淀川区</c:v>
                </c:pt>
                <c:pt idx="11">
                  <c:v>淀川区</c:v>
                </c:pt>
                <c:pt idx="12">
                  <c:v>東淀川区</c:v>
                </c:pt>
                <c:pt idx="13">
                  <c:v>東成区</c:v>
                </c:pt>
                <c:pt idx="14">
                  <c:v>生野区</c:v>
                </c:pt>
                <c:pt idx="15">
                  <c:v>旭区</c:v>
                </c:pt>
                <c:pt idx="16">
                  <c:v>城東区</c:v>
                </c:pt>
                <c:pt idx="17">
                  <c:v>鶴見区</c:v>
                </c:pt>
                <c:pt idx="18">
                  <c:v>阿倍野区</c:v>
                </c:pt>
                <c:pt idx="19">
                  <c:v>住之江区</c:v>
                </c:pt>
                <c:pt idx="20">
                  <c:v>住吉区</c:v>
                </c:pt>
                <c:pt idx="21">
                  <c:v>東住吉区</c:v>
                </c:pt>
                <c:pt idx="22">
                  <c:v>平野区</c:v>
                </c:pt>
                <c:pt idx="23">
                  <c:v>西成区</c:v>
                </c:pt>
              </c:strCache>
            </c:strRef>
          </c:cat>
          <c:val>
            <c:numRef>
              <c:f>Sheet3!$E$3:$E$26</c:f>
            </c:numRef>
          </c:val>
        </c:ser>
        <c:ser>
          <c:idx val="4"/>
          <c:order val="4"/>
          <c:invertIfNegative val="0"/>
          <c:cat>
            <c:strRef>
              <c:f>Sheet3!$A$3:$A$26</c:f>
              <c:strCache>
                <c:ptCount val="24"/>
                <c:pt idx="0">
                  <c:v>北区</c:v>
                </c:pt>
                <c:pt idx="1">
                  <c:v>都島区</c:v>
                </c:pt>
                <c:pt idx="2">
                  <c:v>福島区</c:v>
                </c:pt>
                <c:pt idx="3">
                  <c:v>此花区</c:v>
                </c:pt>
                <c:pt idx="4">
                  <c:v>中央区</c:v>
                </c:pt>
                <c:pt idx="5">
                  <c:v>西区</c:v>
                </c:pt>
                <c:pt idx="6">
                  <c:v>港区</c:v>
                </c:pt>
                <c:pt idx="7">
                  <c:v>大正区</c:v>
                </c:pt>
                <c:pt idx="8">
                  <c:v>天王寺区</c:v>
                </c:pt>
                <c:pt idx="9">
                  <c:v>浪速区</c:v>
                </c:pt>
                <c:pt idx="10">
                  <c:v>西淀川区</c:v>
                </c:pt>
                <c:pt idx="11">
                  <c:v>淀川区</c:v>
                </c:pt>
                <c:pt idx="12">
                  <c:v>東淀川区</c:v>
                </c:pt>
                <c:pt idx="13">
                  <c:v>東成区</c:v>
                </c:pt>
                <c:pt idx="14">
                  <c:v>生野区</c:v>
                </c:pt>
                <c:pt idx="15">
                  <c:v>旭区</c:v>
                </c:pt>
                <c:pt idx="16">
                  <c:v>城東区</c:v>
                </c:pt>
                <c:pt idx="17">
                  <c:v>鶴見区</c:v>
                </c:pt>
                <c:pt idx="18">
                  <c:v>阿倍野区</c:v>
                </c:pt>
                <c:pt idx="19">
                  <c:v>住之江区</c:v>
                </c:pt>
                <c:pt idx="20">
                  <c:v>住吉区</c:v>
                </c:pt>
                <c:pt idx="21">
                  <c:v>東住吉区</c:v>
                </c:pt>
                <c:pt idx="22">
                  <c:v>平野区</c:v>
                </c:pt>
                <c:pt idx="23">
                  <c:v>西成区</c:v>
                </c:pt>
              </c:strCache>
            </c:strRef>
          </c:cat>
          <c:val>
            <c:numRef>
              <c:f>Sheet3!$F$3:$F$26</c:f>
            </c:numRef>
          </c:val>
        </c:ser>
        <c:ser>
          <c:idx val="5"/>
          <c:order val="5"/>
          <c:invertIfNegative val="0"/>
          <c:cat>
            <c:strRef>
              <c:f>Sheet3!$A$3:$A$26</c:f>
              <c:strCache>
                <c:ptCount val="24"/>
                <c:pt idx="0">
                  <c:v>北区</c:v>
                </c:pt>
                <c:pt idx="1">
                  <c:v>都島区</c:v>
                </c:pt>
                <c:pt idx="2">
                  <c:v>福島区</c:v>
                </c:pt>
                <c:pt idx="3">
                  <c:v>此花区</c:v>
                </c:pt>
                <c:pt idx="4">
                  <c:v>中央区</c:v>
                </c:pt>
                <c:pt idx="5">
                  <c:v>西区</c:v>
                </c:pt>
                <c:pt idx="6">
                  <c:v>港区</c:v>
                </c:pt>
                <c:pt idx="7">
                  <c:v>大正区</c:v>
                </c:pt>
                <c:pt idx="8">
                  <c:v>天王寺区</c:v>
                </c:pt>
                <c:pt idx="9">
                  <c:v>浪速区</c:v>
                </c:pt>
                <c:pt idx="10">
                  <c:v>西淀川区</c:v>
                </c:pt>
                <c:pt idx="11">
                  <c:v>淀川区</c:v>
                </c:pt>
                <c:pt idx="12">
                  <c:v>東淀川区</c:v>
                </c:pt>
                <c:pt idx="13">
                  <c:v>東成区</c:v>
                </c:pt>
                <c:pt idx="14">
                  <c:v>生野区</c:v>
                </c:pt>
                <c:pt idx="15">
                  <c:v>旭区</c:v>
                </c:pt>
                <c:pt idx="16">
                  <c:v>城東区</c:v>
                </c:pt>
                <c:pt idx="17">
                  <c:v>鶴見区</c:v>
                </c:pt>
                <c:pt idx="18">
                  <c:v>阿倍野区</c:v>
                </c:pt>
                <c:pt idx="19">
                  <c:v>住之江区</c:v>
                </c:pt>
                <c:pt idx="20">
                  <c:v>住吉区</c:v>
                </c:pt>
                <c:pt idx="21">
                  <c:v>東住吉区</c:v>
                </c:pt>
                <c:pt idx="22">
                  <c:v>平野区</c:v>
                </c:pt>
                <c:pt idx="23">
                  <c:v>西成区</c:v>
                </c:pt>
              </c:strCache>
            </c:strRef>
          </c:cat>
          <c:val>
            <c:numRef>
              <c:f>Sheet3!$G$3:$G$26</c:f>
            </c:numRef>
          </c:val>
        </c:ser>
        <c:ser>
          <c:idx val="6"/>
          <c:order val="6"/>
          <c:invertIfNegative val="0"/>
          <c:cat>
            <c:strRef>
              <c:f>Sheet3!$A$3:$A$26</c:f>
              <c:strCache>
                <c:ptCount val="24"/>
                <c:pt idx="0">
                  <c:v>北区</c:v>
                </c:pt>
                <c:pt idx="1">
                  <c:v>都島区</c:v>
                </c:pt>
                <c:pt idx="2">
                  <c:v>福島区</c:v>
                </c:pt>
                <c:pt idx="3">
                  <c:v>此花区</c:v>
                </c:pt>
                <c:pt idx="4">
                  <c:v>中央区</c:v>
                </c:pt>
                <c:pt idx="5">
                  <c:v>西区</c:v>
                </c:pt>
                <c:pt idx="6">
                  <c:v>港区</c:v>
                </c:pt>
                <c:pt idx="7">
                  <c:v>大正区</c:v>
                </c:pt>
                <c:pt idx="8">
                  <c:v>天王寺区</c:v>
                </c:pt>
                <c:pt idx="9">
                  <c:v>浪速区</c:v>
                </c:pt>
                <c:pt idx="10">
                  <c:v>西淀川区</c:v>
                </c:pt>
                <c:pt idx="11">
                  <c:v>淀川区</c:v>
                </c:pt>
                <c:pt idx="12">
                  <c:v>東淀川区</c:v>
                </c:pt>
                <c:pt idx="13">
                  <c:v>東成区</c:v>
                </c:pt>
                <c:pt idx="14">
                  <c:v>生野区</c:v>
                </c:pt>
                <c:pt idx="15">
                  <c:v>旭区</c:v>
                </c:pt>
                <c:pt idx="16">
                  <c:v>城東区</c:v>
                </c:pt>
                <c:pt idx="17">
                  <c:v>鶴見区</c:v>
                </c:pt>
                <c:pt idx="18">
                  <c:v>阿倍野区</c:v>
                </c:pt>
                <c:pt idx="19">
                  <c:v>住之江区</c:v>
                </c:pt>
                <c:pt idx="20">
                  <c:v>住吉区</c:v>
                </c:pt>
                <c:pt idx="21">
                  <c:v>東住吉区</c:v>
                </c:pt>
                <c:pt idx="22">
                  <c:v>平野区</c:v>
                </c:pt>
                <c:pt idx="23">
                  <c:v>西成区</c:v>
                </c:pt>
              </c:strCache>
            </c:strRef>
          </c:cat>
          <c:val>
            <c:numRef>
              <c:f>Sheet3!$H$3:$H$26</c:f>
              <c:numCache>
                <c:formatCode>General</c:formatCode>
                <c:ptCount val="24"/>
                <c:pt idx="0">
                  <c:v>14</c:v>
                </c:pt>
                <c:pt idx="1">
                  <c:v>9</c:v>
                </c:pt>
                <c:pt idx="2">
                  <c:v>6</c:v>
                </c:pt>
                <c:pt idx="3">
                  <c:v>6</c:v>
                </c:pt>
                <c:pt idx="4">
                  <c:v>12</c:v>
                </c:pt>
                <c:pt idx="5">
                  <c:v>44</c:v>
                </c:pt>
                <c:pt idx="6">
                  <c:v>5</c:v>
                </c:pt>
                <c:pt idx="7">
                  <c:v>0</c:v>
                </c:pt>
                <c:pt idx="8">
                  <c:v>27</c:v>
                </c:pt>
                <c:pt idx="9">
                  <c:v>19</c:v>
                </c:pt>
                <c:pt idx="10">
                  <c:v>6</c:v>
                </c:pt>
                <c:pt idx="11">
                  <c:v>19</c:v>
                </c:pt>
                <c:pt idx="12">
                  <c:v>6</c:v>
                </c:pt>
                <c:pt idx="13">
                  <c:v>0</c:v>
                </c:pt>
                <c:pt idx="14">
                  <c:v>0</c:v>
                </c:pt>
                <c:pt idx="15">
                  <c:v>13</c:v>
                </c:pt>
                <c:pt idx="16">
                  <c:v>36</c:v>
                </c:pt>
                <c:pt idx="17">
                  <c:v>7</c:v>
                </c:pt>
                <c:pt idx="18">
                  <c:v>25</c:v>
                </c:pt>
                <c:pt idx="19">
                  <c:v>8</c:v>
                </c:pt>
                <c:pt idx="20">
                  <c:v>9</c:v>
                </c:pt>
                <c:pt idx="21">
                  <c:v>1</c:v>
                </c:pt>
                <c:pt idx="22">
                  <c:v>0</c:v>
                </c:pt>
                <c:pt idx="23">
                  <c:v>1</c:v>
                </c:pt>
              </c:numCache>
            </c:numRef>
          </c:val>
        </c:ser>
        <c:dLbls>
          <c:showLegendKey val="0"/>
          <c:showVal val="0"/>
          <c:showCatName val="0"/>
          <c:showSerName val="0"/>
          <c:showPercent val="0"/>
          <c:showBubbleSize val="0"/>
        </c:dLbls>
        <c:gapWidth val="150"/>
        <c:axId val="44219392"/>
        <c:axId val="141035200"/>
      </c:barChart>
      <c:catAx>
        <c:axId val="44219392"/>
        <c:scaling>
          <c:orientation val="minMax"/>
        </c:scaling>
        <c:delete val="0"/>
        <c:axPos val="b"/>
        <c:majorTickMark val="out"/>
        <c:minorTickMark val="none"/>
        <c:tickLblPos val="nextTo"/>
        <c:txPr>
          <a:bodyPr rot="0" vert="wordArtVertRtl"/>
          <a:lstStyle/>
          <a:p>
            <a:pPr>
              <a:defRPr sz="700" baseline="0"/>
            </a:pPr>
            <a:endParaRPr lang="ja-JP"/>
          </a:p>
        </c:txPr>
        <c:crossAx val="141035200"/>
        <c:crosses val="autoZero"/>
        <c:auto val="1"/>
        <c:lblAlgn val="ctr"/>
        <c:lblOffset val="100"/>
        <c:noMultiLvlLbl val="0"/>
      </c:catAx>
      <c:valAx>
        <c:axId val="141035200"/>
        <c:scaling>
          <c:orientation val="minMax"/>
          <c:max val="45"/>
          <c:min val="0"/>
        </c:scaling>
        <c:delete val="0"/>
        <c:axPos val="l"/>
        <c:majorGridlines>
          <c:spPr>
            <a:ln w="6350">
              <a:prstDash val="sysDash"/>
            </a:ln>
          </c:spPr>
        </c:majorGridlines>
        <c:numFmt formatCode="General" sourceLinked="1"/>
        <c:majorTickMark val="out"/>
        <c:minorTickMark val="none"/>
        <c:tickLblPos val="nextTo"/>
        <c:crossAx val="44219392"/>
        <c:crosses val="autoZero"/>
        <c:crossBetween val="between"/>
      </c:valAx>
    </c:plotArea>
    <c:plotVisOnly val="1"/>
    <c:dispBlanksAs val="gap"/>
    <c:showDLblsOverMax val="0"/>
  </c:chart>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83E2FFC0-C742-4242-B2ED-CD646D440D49}" type="datetimeFigureOut">
              <a:rPr kumimoji="1" lang="ja-JP" altLang="en-US" smtClean="0"/>
              <a:pPr/>
              <a:t>2016/8/4</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122DFA28-4B9A-4690-A8BB-31BD0C720C1D}" type="slidenum">
              <a:rPr kumimoji="1" lang="ja-JP" altLang="en-US" smtClean="0"/>
              <a:pPr/>
              <a:t>‹#›</a:t>
            </a:fld>
            <a:endParaRPr kumimoji="1" lang="ja-JP" altLang="en-US"/>
          </a:p>
        </p:txBody>
      </p:sp>
    </p:spTree>
    <p:extLst>
      <p:ext uri="{BB962C8B-B14F-4D97-AF65-F5344CB8AC3E}">
        <p14:creationId xmlns:p14="http://schemas.microsoft.com/office/powerpoint/2010/main" val="154552865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2DFA28-4B9A-4690-A8BB-31BD0C720C1D}" type="slidenum">
              <a:rPr kumimoji="1" lang="ja-JP" altLang="en-US" smtClean="0"/>
              <a:pPr/>
              <a:t>6</a:t>
            </a:fld>
            <a:endParaRPr kumimoji="1" lang="ja-JP" altLang="en-US"/>
          </a:p>
        </p:txBody>
      </p:sp>
    </p:spTree>
    <p:extLst>
      <p:ext uri="{BB962C8B-B14F-4D97-AF65-F5344CB8AC3E}">
        <p14:creationId xmlns:p14="http://schemas.microsoft.com/office/powerpoint/2010/main" val="40366143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2DFA28-4B9A-4690-A8BB-31BD0C720C1D}" type="slidenum">
              <a:rPr kumimoji="1" lang="ja-JP" altLang="en-US" smtClean="0"/>
              <a:pPr/>
              <a:t>30</a:t>
            </a:fld>
            <a:endParaRPr kumimoji="1" lang="ja-JP" altLang="en-US"/>
          </a:p>
        </p:txBody>
      </p:sp>
    </p:spTree>
    <p:extLst>
      <p:ext uri="{BB962C8B-B14F-4D97-AF65-F5344CB8AC3E}">
        <p14:creationId xmlns:p14="http://schemas.microsoft.com/office/powerpoint/2010/main" val="10881153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70B62C6A-63F4-4CED-9FFC-BAB4CD36B128}" type="slidenum">
              <a:rPr kumimoji="1" lang="ja-JP" altLang="en-US" smtClean="0"/>
              <a:pPr/>
              <a:t>31</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2DFA28-4B9A-4690-A8BB-31BD0C720C1D}" type="slidenum">
              <a:rPr kumimoji="1" lang="ja-JP" altLang="en-US" smtClean="0"/>
              <a:pPr/>
              <a:t>32</a:t>
            </a:fld>
            <a:endParaRPr kumimoji="1" lang="ja-JP" altLang="en-US"/>
          </a:p>
        </p:txBody>
      </p:sp>
    </p:spTree>
    <p:extLst>
      <p:ext uri="{BB962C8B-B14F-4D97-AF65-F5344CB8AC3E}">
        <p14:creationId xmlns:p14="http://schemas.microsoft.com/office/powerpoint/2010/main" val="10881153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2DFA28-4B9A-4690-A8BB-31BD0C720C1D}" type="slidenum">
              <a:rPr kumimoji="1" lang="ja-JP" altLang="en-US" smtClean="0"/>
              <a:pPr/>
              <a:t>33</a:t>
            </a:fld>
            <a:endParaRPr kumimoji="1" lang="ja-JP" altLang="en-US"/>
          </a:p>
        </p:txBody>
      </p:sp>
    </p:spTree>
    <p:extLst>
      <p:ext uri="{BB962C8B-B14F-4D97-AF65-F5344CB8AC3E}">
        <p14:creationId xmlns:p14="http://schemas.microsoft.com/office/powerpoint/2010/main" val="10881153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2FA1625-50AB-45D1-9768-3B43A130B042}" type="slidenum">
              <a:rPr kumimoji="1" lang="ja-JP" altLang="en-US" smtClean="0"/>
              <a:t>34</a:t>
            </a:fld>
            <a:endParaRPr kumimoji="1" lang="ja-JP" altLang="en-US"/>
          </a:p>
        </p:txBody>
      </p:sp>
    </p:spTree>
    <p:extLst>
      <p:ext uri="{BB962C8B-B14F-4D97-AF65-F5344CB8AC3E}">
        <p14:creationId xmlns:p14="http://schemas.microsoft.com/office/powerpoint/2010/main" val="41183117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2DFA28-4B9A-4690-A8BB-31BD0C720C1D}" type="slidenum">
              <a:rPr kumimoji="1" lang="ja-JP" altLang="en-US" smtClean="0"/>
              <a:pPr/>
              <a:t>36</a:t>
            </a:fld>
            <a:endParaRPr kumimoji="1" lang="ja-JP" altLang="en-US"/>
          </a:p>
        </p:txBody>
      </p:sp>
    </p:spTree>
    <p:extLst>
      <p:ext uri="{BB962C8B-B14F-4D97-AF65-F5344CB8AC3E}">
        <p14:creationId xmlns:p14="http://schemas.microsoft.com/office/powerpoint/2010/main" val="10881153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2DFA28-4B9A-4690-A8BB-31BD0C720C1D}" type="slidenum">
              <a:rPr kumimoji="1" lang="ja-JP" altLang="en-US" smtClean="0"/>
              <a:pPr/>
              <a:t>37</a:t>
            </a:fld>
            <a:endParaRPr kumimoji="1" lang="ja-JP" altLang="en-US"/>
          </a:p>
        </p:txBody>
      </p:sp>
    </p:spTree>
    <p:extLst>
      <p:ext uri="{BB962C8B-B14F-4D97-AF65-F5344CB8AC3E}">
        <p14:creationId xmlns:p14="http://schemas.microsoft.com/office/powerpoint/2010/main" val="10881153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B17B55C-1128-4534-A562-F50FE1A7B449}" type="datetimeFigureOut">
              <a:rPr kumimoji="1" lang="ja-JP" altLang="en-US" smtClean="0"/>
              <a:pPr/>
              <a:t>2016/8/4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8C7846-B57C-44E7-8128-3CEB3C994965}" type="slidenum">
              <a:rPr kumimoji="1" lang="ja-JP" altLang="en-US" smtClean="0"/>
              <a:pPr/>
              <a:t>‹#›</a:t>
            </a:fld>
            <a:endParaRPr kumimoji="1" lang="ja-JP" altLang="en-US"/>
          </a:p>
        </p:txBody>
      </p:sp>
    </p:spTree>
    <p:extLst>
      <p:ext uri="{BB962C8B-B14F-4D97-AF65-F5344CB8AC3E}">
        <p14:creationId xmlns:p14="http://schemas.microsoft.com/office/powerpoint/2010/main" val="4242579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B17B55C-1128-4534-A562-F50FE1A7B449}" type="datetimeFigureOut">
              <a:rPr kumimoji="1" lang="ja-JP" altLang="en-US" smtClean="0"/>
              <a:pPr/>
              <a:t>2016/8/4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8C7846-B57C-44E7-8128-3CEB3C994965}" type="slidenum">
              <a:rPr kumimoji="1" lang="ja-JP" altLang="en-US" smtClean="0"/>
              <a:pPr/>
              <a:t>‹#›</a:t>
            </a:fld>
            <a:endParaRPr kumimoji="1" lang="ja-JP" altLang="en-US"/>
          </a:p>
        </p:txBody>
      </p:sp>
    </p:spTree>
    <p:extLst>
      <p:ext uri="{BB962C8B-B14F-4D97-AF65-F5344CB8AC3E}">
        <p14:creationId xmlns:p14="http://schemas.microsoft.com/office/powerpoint/2010/main" val="187958805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B17B55C-1128-4534-A562-F50FE1A7B449}" type="datetimeFigureOut">
              <a:rPr kumimoji="1" lang="ja-JP" altLang="en-US" smtClean="0"/>
              <a:pPr/>
              <a:t>2016/8/4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8C7846-B57C-44E7-8128-3CEB3C994965}" type="slidenum">
              <a:rPr kumimoji="1" lang="ja-JP" altLang="en-US" smtClean="0"/>
              <a:pPr/>
              <a:t>‹#›</a:t>
            </a:fld>
            <a:endParaRPr kumimoji="1" lang="ja-JP" altLang="en-US"/>
          </a:p>
        </p:txBody>
      </p:sp>
    </p:spTree>
    <p:extLst>
      <p:ext uri="{BB962C8B-B14F-4D97-AF65-F5344CB8AC3E}">
        <p14:creationId xmlns:p14="http://schemas.microsoft.com/office/powerpoint/2010/main" val="202705668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ADADC58-0C34-4E38-927F-8B1DAE91BA7A}" type="datetimeFigureOut">
              <a:rPr kumimoji="1" lang="ja-JP" altLang="en-US" smtClean="0"/>
              <a:t>2016/8/4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2396C33-04F6-4257-B7BF-4F09D98D6506}" type="slidenum">
              <a:rPr kumimoji="1" lang="ja-JP" altLang="en-US" smtClean="0"/>
              <a:t>‹#›</a:t>
            </a:fld>
            <a:endParaRPr kumimoji="1" lang="ja-JP" altLang="en-US"/>
          </a:p>
        </p:txBody>
      </p:sp>
    </p:spTree>
    <p:extLst>
      <p:ext uri="{BB962C8B-B14F-4D97-AF65-F5344CB8AC3E}">
        <p14:creationId xmlns:p14="http://schemas.microsoft.com/office/powerpoint/2010/main" val="10565590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ADADC58-0C34-4E38-927F-8B1DAE91BA7A}" type="datetimeFigureOut">
              <a:rPr kumimoji="1" lang="ja-JP" altLang="en-US" smtClean="0"/>
              <a:t>2016/8/4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2396C33-04F6-4257-B7BF-4F09D98D6506}" type="slidenum">
              <a:rPr kumimoji="1" lang="ja-JP" altLang="en-US" smtClean="0"/>
              <a:t>‹#›</a:t>
            </a:fld>
            <a:endParaRPr kumimoji="1" lang="ja-JP" altLang="en-US"/>
          </a:p>
        </p:txBody>
      </p:sp>
    </p:spTree>
    <p:extLst>
      <p:ext uri="{BB962C8B-B14F-4D97-AF65-F5344CB8AC3E}">
        <p14:creationId xmlns:p14="http://schemas.microsoft.com/office/powerpoint/2010/main" val="12849613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ADADC58-0C34-4E38-927F-8B1DAE91BA7A}" type="datetimeFigureOut">
              <a:rPr kumimoji="1" lang="ja-JP" altLang="en-US" smtClean="0"/>
              <a:t>2016/8/4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2396C33-04F6-4257-B7BF-4F09D98D6506}" type="slidenum">
              <a:rPr kumimoji="1" lang="ja-JP" altLang="en-US" smtClean="0"/>
              <a:t>‹#›</a:t>
            </a:fld>
            <a:endParaRPr kumimoji="1" lang="ja-JP" altLang="en-US"/>
          </a:p>
        </p:txBody>
      </p:sp>
    </p:spTree>
    <p:extLst>
      <p:ext uri="{BB962C8B-B14F-4D97-AF65-F5344CB8AC3E}">
        <p14:creationId xmlns:p14="http://schemas.microsoft.com/office/powerpoint/2010/main" val="27040282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ADADC58-0C34-4E38-927F-8B1DAE91BA7A}" type="datetimeFigureOut">
              <a:rPr kumimoji="1" lang="ja-JP" altLang="en-US" smtClean="0"/>
              <a:t>2016/8/4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2396C33-04F6-4257-B7BF-4F09D98D6506}" type="slidenum">
              <a:rPr kumimoji="1" lang="ja-JP" altLang="en-US" smtClean="0"/>
              <a:t>‹#›</a:t>
            </a:fld>
            <a:endParaRPr kumimoji="1" lang="ja-JP" altLang="en-US"/>
          </a:p>
        </p:txBody>
      </p:sp>
    </p:spTree>
    <p:extLst>
      <p:ext uri="{BB962C8B-B14F-4D97-AF65-F5344CB8AC3E}">
        <p14:creationId xmlns:p14="http://schemas.microsoft.com/office/powerpoint/2010/main" val="29332674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ADADC58-0C34-4E38-927F-8B1DAE91BA7A}" type="datetimeFigureOut">
              <a:rPr kumimoji="1" lang="ja-JP" altLang="en-US" smtClean="0"/>
              <a:t>2016/8/4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2396C33-04F6-4257-B7BF-4F09D98D6506}" type="slidenum">
              <a:rPr kumimoji="1" lang="ja-JP" altLang="en-US" smtClean="0"/>
              <a:t>‹#›</a:t>
            </a:fld>
            <a:endParaRPr kumimoji="1" lang="ja-JP" altLang="en-US"/>
          </a:p>
        </p:txBody>
      </p:sp>
    </p:spTree>
    <p:extLst>
      <p:ext uri="{BB962C8B-B14F-4D97-AF65-F5344CB8AC3E}">
        <p14:creationId xmlns:p14="http://schemas.microsoft.com/office/powerpoint/2010/main" val="32852311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ADADC58-0C34-4E38-927F-8B1DAE91BA7A}" type="datetimeFigureOut">
              <a:rPr kumimoji="1" lang="ja-JP" altLang="en-US" smtClean="0"/>
              <a:t>2016/8/4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2396C33-04F6-4257-B7BF-4F09D98D6506}" type="slidenum">
              <a:rPr kumimoji="1" lang="ja-JP" altLang="en-US" smtClean="0"/>
              <a:t>‹#›</a:t>
            </a:fld>
            <a:endParaRPr kumimoji="1" lang="ja-JP" altLang="en-US"/>
          </a:p>
        </p:txBody>
      </p:sp>
    </p:spTree>
    <p:extLst>
      <p:ext uri="{BB962C8B-B14F-4D97-AF65-F5344CB8AC3E}">
        <p14:creationId xmlns:p14="http://schemas.microsoft.com/office/powerpoint/2010/main" val="23387729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DADC58-0C34-4E38-927F-8B1DAE91BA7A}" type="datetimeFigureOut">
              <a:rPr kumimoji="1" lang="ja-JP" altLang="en-US" smtClean="0"/>
              <a:t>2016/8/4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2396C33-04F6-4257-B7BF-4F09D98D6506}" type="slidenum">
              <a:rPr kumimoji="1" lang="ja-JP" altLang="en-US" smtClean="0"/>
              <a:t>‹#›</a:t>
            </a:fld>
            <a:endParaRPr kumimoji="1" lang="ja-JP" altLang="en-US"/>
          </a:p>
        </p:txBody>
      </p:sp>
    </p:spTree>
    <p:extLst>
      <p:ext uri="{BB962C8B-B14F-4D97-AF65-F5344CB8AC3E}">
        <p14:creationId xmlns:p14="http://schemas.microsoft.com/office/powerpoint/2010/main" val="23720223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ADADC58-0C34-4E38-927F-8B1DAE91BA7A}" type="datetimeFigureOut">
              <a:rPr kumimoji="1" lang="ja-JP" altLang="en-US" smtClean="0"/>
              <a:t>2016/8/4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2396C33-04F6-4257-B7BF-4F09D98D6506}" type="slidenum">
              <a:rPr kumimoji="1" lang="ja-JP" altLang="en-US" smtClean="0"/>
              <a:t>‹#›</a:t>
            </a:fld>
            <a:endParaRPr kumimoji="1" lang="ja-JP" altLang="en-US"/>
          </a:p>
        </p:txBody>
      </p:sp>
    </p:spTree>
    <p:extLst>
      <p:ext uri="{BB962C8B-B14F-4D97-AF65-F5344CB8AC3E}">
        <p14:creationId xmlns:p14="http://schemas.microsoft.com/office/powerpoint/2010/main" val="61378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B17B55C-1128-4534-A562-F50FE1A7B449}" type="datetimeFigureOut">
              <a:rPr kumimoji="1" lang="ja-JP" altLang="en-US" smtClean="0"/>
              <a:pPr/>
              <a:t>2016/8/4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8C7846-B57C-44E7-8128-3CEB3C994965}" type="slidenum">
              <a:rPr kumimoji="1" lang="ja-JP" altLang="en-US" smtClean="0"/>
              <a:pPr/>
              <a:t>‹#›</a:t>
            </a:fld>
            <a:endParaRPr kumimoji="1" lang="ja-JP" altLang="en-US"/>
          </a:p>
        </p:txBody>
      </p:sp>
    </p:spTree>
    <p:extLst>
      <p:ext uri="{BB962C8B-B14F-4D97-AF65-F5344CB8AC3E}">
        <p14:creationId xmlns:p14="http://schemas.microsoft.com/office/powerpoint/2010/main" val="5438904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ADADC58-0C34-4E38-927F-8B1DAE91BA7A}" type="datetimeFigureOut">
              <a:rPr kumimoji="1" lang="ja-JP" altLang="en-US" smtClean="0"/>
              <a:t>2016/8/4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2396C33-04F6-4257-B7BF-4F09D98D6506}" type="slidenum">
              <a:rPr kumimoji="1" lang="ja-JP" altLang="en-US" smtClean="0"/>
              <a:t>‹#›</a:t>
            </a:fld>
            <a:endParaRPr kumimoji="1" lang="ja-JP" altLang="en-US"/>
          </a:p>
        </p:txBody>
      </p:sp>
    </p:spTree>
    <p:extLst>
      <p:ext uri="{BB962C8B-B14F-4D97-AF65-F5344CB8AC3E}">
        <p14:creationId xmlns:p14="http://schemas.microsoft.com/office/powerpoint/2010/main" val="33099511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ADADC58-0C34-4E38-927F-8B1DAE91BA7A}" type="datetimeFigureOut">
              <a:rPr kumimoji="1" lang="ja-JP" altLang="en-US" smtClean="0"/>
              <a:t>2016/8/4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2396C33-04F6-4257-B7BF-4F09D98D6506}" type="slidenum">
              <a:rPr kumimoji="1" lang="ja-JP" altLang="en-US" smtClean="0"/>
              <a:t>‹#›</a:t>
            </a:fld>
            <a:endParaRPr kumimoji="1" lang="ja-JP" altLang="en-US"/>
          </a:p>
        </p:txBody>
      </p:sp>
    </p:spTree>
    <p:extLst>
      <p:ext uri="{BB962C8B-B14F-4D97-AF65-F5344CB8AC3E}">
        <p14:creationId xmlns:p14="http://schemas.microsoft.com/office/powerpoint/2010/main" val="5558891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ADADC58-0C34-4E38-927F-8B1DAE91BA7A}" type="datetimeFigureOut">
              <a:rPr kumimoji="1" lang="ja-JP" altLang="en-US" smtClean="0"/>
              <a:t>2016/8/4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2396C33-04F6-4257-B7BF-4F09D98D6506}" type="slidenum">
              <a:rPr kumimoji="1" lang="ja-JP" altLang="en-US" smtClean="0"/>
              <a:t>‹#›</a:t>
            </a:fld>
            <a:endParaRPr kumimoji="1" lang="ja-JP" altLang="en-US"/>
          </a:p>
        </p:txBody>
      </p:sp>
    </p:spTree>
    <p:extLst>
      <p:ext uri="{BB962C8B-B14F-4D97-AF65-F5344CB8AC3E}">
        <p14:creationId xmlns:p14="http://schemas.microsoft.com/office/powerpoint/2010/main" val="41743827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ADADC58-0C34-4E38-927F-8B1DAE91BA7A}" type="datetimeFigureOut">
              <a:rPr kumimoji="1" lang="ja-JP" altLang="en-US" smtClean="0"/>
              <a:t>2016/8/4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2396C33-04F6-4257-B7BF-4F09D98D6506}" type="slidenum">
              <a:rPr kumimoji="1" lang="ja-JP" altLang="en-US" smtClean="0"/>
              <a:t>‹#›</a:t>
            </a:fld>
            <a:endParaRPr kumimoji="1" lang="ja-JP" altLang="en-US"/>
          </a:p>
        </p:txBody>
      </p:sp>
    </p:spTree>
    <p:extLst>
      <p:ext uri="{BB962C8B-B14F-4D97-AF65-F5344CB8AC3E}">
        <p14:creationId xmlns:p14="http://schemas.microsoft.com/office/powerpoint/2010/main" val="23277676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B17B55C-1128-4534-A562-F50FE1A7B449}" type="datetimeFigureOut">
              <a:rPr kumimoji="1" lang="ja-JP" altLang="en-US" smtClean="0"/>
              <a:pPr/>
              <a:t>2016/8/4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8C7846-B57C-44E7-8128-3CEB3C994965}" type="slidenum">
              <a:rPr kumimoji="1" lang="ja-JP" altLang="en-US" smtClean="0"/>
              <a:pPr/>
              <a:t>‹#›</a:t>
            </a:fld>
            <a:endParaRPr kumimoji="1" lang="ja-JP" altLang="en-US"/>
          </a:p>
        </p:txBody>
      </p:sp>
    </p:spTree>
    <p:extLst>
      <p:ext uri="{BB962C8B-B14F-4D97-AF65-F5344CB8AC3E}">
        <p14:creationId xmlns:p14="http://schemas.microsoft.com/office/powerpoint/2010/main" val="4098111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B17B55C-1128-4534-A562-F50FE1A7B449}" type="datetimeFigureOut">
              <a:rPr kumimoji="1" lang="ja-JP" altLang="en-US" smtClean="0"/>
              <a:pPr/>
              <a:t>2016/8/4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8C7846-B57C-44E7-8128-3CEB3C994965}" type="slidenum">
              <a:rPr kumimoji="1" lang="ja-JP" altLang="en-US" smtClean="0"/>
              <a:pPr/>
              <a:t>‹#›</a:t>
            </a:fld>
            <a:endParaRPr kumimoji="1" lang="ja-JP" altLang="en-US"/>
          </a:p>
        </p:txBody>
      </p:sp>
    </p:spTree>
    <p:extLst>
      <p:ext uri="{BB962C8B-B14F-4D97-AF65-F5344CB8AC3E}">
        <p14:creationId xmlns:p14="http://schemas.microsoft.com/office/powerpoint/2010/main" val="3786942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B17B55C-1128-4534-A562-F50FE1A7B449}" type="datetimeFigureOut">
              <a:rPr kumimoji="1" lang="ja-JP" altLang="en-US" smtClean="0"/>
              <a:pPr/>
              <a:t>2016/8/4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E8C7846-B57C-44E7-8128-3CEB3C994965}" type="slidenum">
              <a:rPr kumimoji="1" lang="ja-JP" altLang="en-US" smtClean="0"/>
              <a:pPr/>
              <a:t>‹#›</a:t>
            </a:fld>
            <a:endParaRPr kumimoji="1" lang="ja-JP" altLang="en-US"/>
          </a:p>
        </p:txBody>
      </p:sp>
    </p:spTree>
    <p:extLst>
      <p:ext uri="{BB962C8B-B14F-4D97-AF65-F5344CB8AC3E}">
        <p14:creationId xmlns:p14="http://schemas.microsoft.com/office/powerpoint/2010/main" val="2600657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B17B55C-1128-4534-A562-F50FE1A7B449}" type="datetimeFigureOut">
              <a:rPr kumimoji="1" lang="ja-JP" altLang="en-US" smtClean="0"/>
              <a:pPr/>
              <a:t>2016/8/4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E8C7846-B57C-44E7-8128-3CEB3C994965}" type="slidenum">
              <a:rPr kumimoji="1" lang="ja-JP" altLang="en-US" smtClean="0"/>
              <a:pPr/>
              <a:t>‹#›</a:t>
            </a:fld>
            <a:endParaRPr kumimoji="1" lang="ja-JP" altLang="en-US"/>
          </a:p>
        </p:txBody>
      </p:sp>
    </p:spTree>
    <p:extLst>
      <p:ext uri="{BB962C8B-B14F-4D97-AF65-F5344CB8AC3E}">
        <p14:creationId xmlns:p14="http://schemas.microsoft.com/office/powerpoint/2010/main" val="1460421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B17B55C-1128-4534-A562-F50FE1A7B449}" type="datetimeFigureOut">
              <a:rPr kumimoji="1" lang="ja-JP" altLang="en-US" smtClean="0"/>
              <a:pPr/>
              <a:t>2016/8/4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E8C7846-B57C-44E7-8128-3CEB3C994965}" type="slidenum">
              <a:rPr kumimoji="1" lang="ja-JP" altLang="en-US" smtClean="0"/>
              <a:pPr/>
              <a:t>‹#›</a:t>
            </a:fld>
            <a:endParaRPr kumimoji="1" lang="ja-JP" altLang="en-US"/>
          </a:p>
        </p:txBody>
      </p:sp>
    </p:spTree>
    <p:extLst>
      <p:ext uri="{BB962C8B-B14F-4D97-AF65-F5344CB8AC3E}">
        <p14:creationId xmlns:p14="http://schemas.microsoft.com/office/powerpoint/2010/main" val="99764809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B17B55C-1128-4534-A562-F50FE1A7B449}" type="datetimeFigureOut">
              <a:rPr kumimoji="1" lang="ja-JP" altLang="en-US" smtClean="0"/>
              <a:pPr/>
              <a:t>2016/8/4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8C7846-B57C-44E7-8128-3CEB3C994965}" type="slidenum">
              <a:rPr kumimoji="1" lang="ja-JP" altLang="en-US" smtClean="0"/>
              <a:pPr/>
              <a:t>‹#›</a:t>
            </a:fld>
            <a:endParaRPr kumimoji="1" lang="ja-JP" altLang="en-US"/>
          </a:p>
        </p:txBody>
      </p:sp>
    </p:spTree>
    <p:extLst>
      <p:ext uri="{BB962C8B-B14F-4D97-AF65-F5344CB8AC3E}">
        <p14:creationId xmlns:p14="http://schemas.microsoft.com/office/powerpoint/2010/main" val="167639226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B17B55C-1128-4534-A562-F50FE1A7B449}" type="datetimeFigureOut">
              <a:rPr kumimoji="1" lang="ja-JP" altLang="en-US" smtClean="0"/>
              <a:pPr/>
              <a:t>2016/8/4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8C7846-B57C-44E7-8128-3CEB3C994965}" type="slidenum">
              <a:rPr kumimoji="1" lang="ja-JP" altLang="en-US" smtClean="0"/>
              <a:pPr/>
              <a:t>‹#›</a:t>
            </a:fld>
            <a:endParaRPr kumimoji="1" lang="ja-JP" altLang="en-US"/>
          </a:p>
        </p:txBody>
      </p:sp>
    </p:spTree>
    <p:extLst>
      <p:ext uri="{BB962C8B-B14F-4D97-AF65-F5344CB8AC3E}">
        <p14:creationId xmlns:p14="http://schemas.microsoft.com/office/powerpoint/2010/main" val="399594023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17B55C-1128-4534-A562-F50FE1A7B449}" type="datetimeFigureOut">
              <a:rPr kumimoji="1" lang="ja-JP" altLang="en-US" smtClean="0"/>
              <a:pPr/>
              <a:t>2016/8/4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8C7846-B57C-44E7-8128-3CEB3C994965}" type="slidenum">
              <a:rPr kumimoji="1" lang="ja-JP" altLang="en-US" smtClean="0"/>
              <a:pPr/>
              <a:t>‹#›</a:t>
            </a:fld>
            <a:endParaRPr kumimoji="1" lang="ja-JP" altLang="en-US"/>
          </a:p>
        </p:txBody>
      </p:sp>
    </p:spTree>
    <p:extLst>
      <p:ext uri="{BB962C8B-B14F-4D97-AF65-F5344CB8AC3E}">
        <p14:creationId xmlns:p14="http://schemas.microsoft.com/office/powerpoint/2010/main" val="201680961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DADC58-0C34-4E38-927F-8B1DAE91BA7A}" type="datetimeFigureOut">
              <a:rPr kumimoji="1" lang="ja-JP" altLang="en-US" smtClean="0"/>
              <a:t>2016/8/4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396C33-04F6-4257-B7BF-4F09D98D6506}" type="slidenum">
              <a:rPr kumimoji="1" lang="ja-JP" altLang="en-US" smtClean="0"/>
              <a:t>‹#›</a:t>
            </a:fld>
            <a:endParaRPr kumimoji="1" lang="ja-JP" altLang="en-US"/>
          </a:p>
        </p:txBody>
      </p:sp>
    </p:spTree>
    <p:extLst>
      <p:ext uri="{BB962C8B-B14F-4D97-AF65-F5344CB8AC3E}">
        <p14:creationId xmlns:p14="http://schemas.microsoft.com/office/powerpoint/2010/main" val="4975148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iming>
    <p:tnLst>
      <p:par>
        <p:cTn id="1" dur="indefinite" restart="never" nodeType="tmRoot"/>
      </p:par>
    </p:tnLst>
  </p:timing>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832170" y="5157192"/>
            <a:ext cx="5450842" cy="12961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0" dirty="0">
              <a:solidFill>
                <a:schemeClr val="tx1"/>
              </a:solidFill>
              <a:latin typeface="+mn-ea"/>
            </a:endParaRPr>
          </a:p>
        </p:txBody>
      </p:sp>
      <p:sp>
        <p:nvSpPr>
          <p:cNvPr id="11" name="正方形/長方形 10"/>
          <p:cNvSpPr/>
          <p:nvPr/>
        </p:nvSpPr>
        <p:spPr>
          <a:xfrm>
            <a:off x="505771" y="2852936"/>
            <a:ext cx="8103641" cy="648072"/>
          </a:xfrm>
          <a:prstGeom prst="rect">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000" dirty="0" smtClean="0">
                <a:solidFill>
                  <a:schemeClr val="tx1"/>
                </a:solidFill>
              </a:rPr>
              <a:t>大阪における総合区の概案</a:t>
            </a:r>
            <a:endParaRPr lang="en-US" altLang="ja-JP" sz="3000" dirty="0" smtClean="0">
              <a:solidFill>
                <a:schemeClr val="tx1"/>
              </a:solidFill>
            </a:endParaRPr>
          </a:p>
        </p:txBody>
      </p:sp>
      <p:sp>
        <p:nvSpPr>
          <p:cNvPr id="7" name="正方形/長方形 6"/>
          <p:cNvSpPr/>
          <p:nvPr/>
        </p:nvSpPr>
        <p:spPr>
          <a:xfrm>
            <a:off x="0" y="5268648"/>
            <a:ext cx="9144000" cy="12961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0" dirty="0" smtClean="0">
                <a:solidFill>
                  <a:schemeClr val="tx1"/>
                </a:solidFill>
                <a:latin typeface="+mn-ea"/>
              </a:rPr>
              <a:t>平成２８年７月○日</a:t>
            </a:r>
            <a:endParaRPr kumimoji="1" lang="en-US" altLang="ja-JP" sz="2800" b="0" dirty="0" smtClean="0">
              <a:solidFill>
                <a:schemeClr val="tx1"/>
              </a:solidFill>
              <a:latin typeface="+mn-ea"/>
            </a:endParaRPr>
          </a:p>
          <a:p>
            <a:pPr algn="ctr"/>
            <a:endParaRPr kumimoji="1" lang="en-US" altLang="ja-JP" sz="1400" b="0" dirty="0" smtClean="0">
              <a:solidFill>
                <a:schemeClr val="tx1"/>
              </a:solidFill>
              <a:latin typeface="+mn-ea"/>
            </a:endParaRPr>
          </a:p>
          <a:p>
            <a:pPr algn="ctr"/>
            <a:r>
              <a:rPr lang="ja-JP" altLang="en-US" sz="2800" b="0" dirty="0" smtClean="0">
                <a:solidFill>
                  <a:schemeClr val="tx1"/>
                </a:solidFill>
                <a:latin typeface="+mn-ea"/>
              </a:rPr>
              <a:t> 副 首 都 推 進 局　</a:t>
            </a:r>
            <a:endParaRPr kumimoji="1" lang="ja-JP" altLang="en-US" sz="2800" b="0" dirty="0">
              <a:solidFill>
                <a:schemeClr val="tx1"/>
              </a:solidFill>
              <a:latin typeface="+mn-ea"/>
            </a:endParaRPr>
          </a:p>
        </p:txBody>
      </p:sp>
      <p:sp>
        <p:nvSpPr>
          <p:cNvPr id="9" name="テキスト ボックス 2"/>
          <p:cNvSpPr txBox="1">
            <a:spLocks noChangeArrowheads="1"/>
          </p:cNvSpPr>
          <p:nvPr/>
        </p:nvSpPr>
        <p:spPr bwMode="auto">
          <a:xfrm>
            <a:off x="6732240" y="404664"/>
            <a:ext cx="2178182" cy="461665"/>
          </a:xfrm>
          <a:prstGeom prst="rect">
            <a:avLst/>
          </a:prstGeom>
          <a:solidFill>
            <a:srgbClr val="FFFF00"/>
          </a:solidFill>
          <a:ln w="38100" cmpd="dbl">
            <a:solidFill>
              <a:schemeClr val="tx1"/>
            </a:solidFill>
            <a:miter lim="800000"/>
            <a:headEnd/>
            <a:tailEnd/>
          </a:ln>
        </p:spPr>
        <p:txBody>
          <a:bodyPr wrap="square" anchor="ct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eaLnBrk="1" hangingPunct="1"/>
            <a:r>
              <a:rPr lang="ja-JP" altLang="en-US" sz="2400" dirty="0" smtClean="0"/>
              <a:t>未定稿</a:t>
            </a:r>
            <a:endParaRPr lang="ja-JP" altLang="en-US" sz="2400" dirty="0"/>
          </a:p>
        </p:txBody>
      </p:sp>
    </p:spTree>
    <p:extLst>
      <p:ext uri="{BB962C8B-B14F-4D97-AF65-F5344CB8AC3E}">
        <p14:creationId xmlns:p14="http://schemas.microsoft.com/office/powerpoint/2010/main" val="39066858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932567" y="686213"/>
            <a:ext cx="2644745" cy="294515"/>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総合区の</a:t>
            </a:r>
            <a:r>
              <a:rPr lang="ja-JP" altLang="en-US" sz="15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事務レベル</a:t>
            </a:r>
            <a:r>
              <a:rPr kumimoji="1" lang="ja-JP" altLang="en-US" sz="1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との関係</a:t>
            </a:r>
            <a:endParaRPr kumimoji="1" lang="ja-JP" altLang="en-US" sz="15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角丸四角形 33"/>
          <p:cNvSpPr/>
          <p:nvPr/>
        </p:nvSpPr>
        <p:spPr>
          <a:xfrm>
            <a:off x="323822" y="5522534"/>
            <a:ext cx="3703074" cy="287699"/>
          </a:xfrm>
          <a:prstGeom prst="roundRect">
            <a:avLst/>
          </a:prstGeom>
          <a:solidFill>
            <a:schemeClr val="bg1"/>
          </a:solid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◆総合区の事務が拡充すればするほど</a:t>
            </a:r>
            <a:endParaRPr kumimoji="1" lang="ja-JP" altLang="en-US" sz="1200" dirty="0">
              <a:solidFill>
                <a:schemeClr val="tx1"/>
              </a:solidFill>
            </a:endParaRPr>
          </a:p>
        </p:txBody>
      </p:sp>
      <p:sp>
        <p:nvSpPr>
          <p:cNvPr id="38" name="正方形/長方形 37"/>
          <p:cNvSpPr/>
          <p:nvPr/>
        </p:nvSpPr>
        <p:spPr>
          <a:xfrm>
            <a:off x="141575" y="0"/>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a:t>
            </a:r>
            <a:r>
              <a:rPr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総合</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区の「事務レベル（案）」及び「区数（案）</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踏まえた</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相関関係</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56" name="正方形/長方形 55"/>
          <p:cNvSpPr/>
          <p:nvPr/>
        </p:nvSpPr>
        <p:spPr>
          <a:xfrm>
            <a:off x="5499401" y="656890"/>
            <a:ext cx="2644745" cy="276959"/>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5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総合区の区数との関係</a:t>
            </a:r>
            <a:endParaRPr kumimoji="1" lang="ja-JP" altLang="en-US" sz="15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角丸四角形 56"/>
          <p:cNvSpPr/>
          <p:nvPr/>
        </p:nvSpPr>
        <p:spPr>
          <a:xfrm>
            <a:off x="5029721" y="5522533"/>
            <a:ext cx="3686912" cy="287700"/>
          </a:xfrm>
          <a:prstGeom prst="roundRect">
            <a:avLst/>
          </a:prstGeom>
          <a:solidFill>
            <a:schemeClr val="bg1"/>
          </a:solid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rPr>
              <a:t>◆総合区の数が増えれば増えるほど</a:t>
            </a:r>
            <a:endParaRPr lang="ja-JP" altLang="en-US" sz="1200" dirty="0">
              <a:solidFill>
                <a:schemeClr val="tx1"/>
              </a:solidFill>
            </a:endParaRPr>
          </a:p>
        </p:txBody>
      </p:sp>
      <p:sp>
        <p:nvSpPr>
          <p:cNvPr id="10" name="テキスト ボックス 9"/>
          <p:cNvSpPr txBox="1"/>
          <p:nvPr/>
        </p:nvSpPr>
        <p:spPr>
          <a:xfrm>
            <a:off x="5670963" y="5125325"/>
            <a:ext cx="2520000" cy="276999"/>
          </a:xfrm>
          <a:prstGeom prst="rect">
            <a:avLst/>
          </a:prstGeom>
          <a:noFill/>
        </p:spPr>
        <p:txBody>
          <a:bodyPr wrap="square" rtlCol="0">
            <a:spAutoFit/>
          </a:bodyPr>
          <a:lstStyle/>
          <a:p>
            <a:pPr algn="ctr"/>
            <a:r>
              <a:rPr lang="ja-JP" altLang="en-US" sz="1200" dirty="0" smtClean="0">
                <a:latin typeface="HGS創英角ﾎﾟｯﾌﾟ体" pitchFamily="50" charset="-128"/>
                <a:ea typeface="HGS創英角ﾎﾟｯﾌﾟ体" pitchFamily="50" charset="-128"/>
              </a:rPr>
              <a:t>総合区の</a:t>
            </a:r>
            <a:r>
              <a:rPr lang="ja-JP" altLang="en-US" sz="1200" dirty="0">
                <a:latin typeface="HGS創英角ﾎﾟｯﾌﾟ体" pitchFamily="50" charset="-128"/>
                <a:ea typeface="HGS創英角ﾎﾟｯﾌﾟ体" pitchFamily="50" charset="-128"/>
              </a:rPr>
              <a:t>数</a:t>
            </a:r>
            <a:r>
              <a:rPr lang="ja-JP" altLang="en-US" sz="1200" dirty="0" smtClean="0">
                <a:latin typeface="HGS創英角ﾎﾟｯﾌﾟ体" pitchFamily="50" charset="-128"/>
                <a:ea typeface="HGS創英角ﾎﾟｯﾌﾟ体" pitchFamily="50" charset="-128"/>
              </a:rPr>
              <a:t>（住民からの身近さ）</a:t>
            </a:r>
            <a:endParaRPr lang="ja-JP" altLang="en-US" sz="1200" dirty="0">
              <a:latin typeface="HGS創英角ﾎﾟｯﾌﾟ体" pitchFamily="50" charset="-128"/>
              <a:ea typeface="HGS創英角ﾎﾟｯﾌﾟ体" pitchFamily="50" charset="-128"/>
            </a:endParaRPr>
          </a:p>
        </p:txBody>
      </p:sp>
      <p:sp>
        <p:nvSpPr>
          <p:cNvPr id="12" name="テキスト ボックス 11"/>
          <p:cNvSpPr txBox="1"/>
          <p:nvPr/>
        </p:nvSpPr>
        <p:spPr>
          <a:xfrm>
            <a:off x="8136205" y="5134940"/>
            <a:ext cx="664632" cy="276999"/>
          </a:xfrm>
          <a:prstGeom prst="rect">
            <a:avLst/>
          </a:prstGeom>
          <a:noFill/>
        </p:spPr>
        <p:txBody>
          <a:bodyPr wrap="square" rtlCol="0">
            <a:spAutoFit/>
          </a:bodyPr>
          <a:lstStyle/>
          <a:p>
            <a:r>
              <a:rPr lang="ja-JP" altLang="en-US" sz="1200" dirty="0" smtClean="0">
                <a:solidFill>
                  <a:prstClr val="black"/>
                </a:solidFill>
                <a:latin typeface="HGS創英角ﾎﾟｯﾌﾟ体" pitchFamily="50" charset="-128"/>
                <a:ea typeface="HGS創英角ﾎﾟｯﾌﾟ体" pitchFamily="50" charset="-128"/>
              </a:rPr>
              <a:t>（多）</a:t>
            </a:r>
            <a:endParaRPr lang="ja-JP" altLang="en-US" sz="1200" dirty="0">
              <a:solidFill>
                <a:prstClr val="black"/>
              </a:solidFill>
              <a:latin typeface="HGS創英角ﾎﾟｯﾌﾟ体" pitchFamily="50" charset="-128"/>
              <a:ea typeface="HGS創英角ﾎﾟｯﾌﾟ体" pitchFamily="50" charset="-128"/>
            </a:endParaRPr>
          </a:p>
        </p:txBody>
      </p:sp>
      <p:cxnSp>
        <p:nvCxnSpPr>
          <p:cNvPr id="11" name="直線矢印コネクタ 10"/>
          <p:cNvCxnSpPr/>
          <p:nvPr/>
        </p:nvCxnSpPr>
        <p:spPr>
          <a:xfrm>
            <a:off x="529438" y="5124635"/>
            <a:ext cx="3752781" cy="0"/>
          </a:xfrm>
          <a:prstGeom prst="straightConnector1">
            <a:avLst/>
          </a:prstGeom>
          <a:ln w="38100">
            <a:solidFill>
              <a:schemeClr val="tx1"/>
            </a:solidFill>
            <a:prstDash val="solid"/>
            <a:tailEnd type="triangle" w="lg" len="lg"/>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140416" y="2416848"/>
            <a:ext cx="364267" cy="1910805"/>
          </a:xfrm>
          <a:prstGeom prst="rect">
            <a:avLst/>
          </a:prstGeom>
          <a:noFill/>
        </p:spPr>
        <p:txBody>
          <a:bodyPr vert="wordArtVertRtl" wrap="square" rtlCol="0">
            <a:spAutoFit/>
          </a:bodyPr>
          <a:lstStyle/>
          <a:p>
            <a:r>
              <a:rPr lang="ja-JP" altLang="en-US" sz="1200" dirty="0" smtClean="0">
                <a:solidFill>
                  <a:prstClr val="black"/>
                </a:solidFill>
                <a:latin typeface="HGS創英角ﾎﾟｯﾌﾟ体" pitchFamily="50" charset="-128"/>
                <a:ea typeface="HGS創英角ﾎﾟｯﾌﾟ体" pitchFamily="50" charset="-128"/>
              </a:rPr>
              <a:t>効率性・専門性の課題</a:t>
            </a:r>
            <a:endParaRPr lang="ja-JP" altLang="en-US" sz="1200" dirty="0">
              <a:solidFill>
                <a:prstClr val="black"/>
              </a:solidFill>
              <a:latin typeface="HGS創英角ﾎﾟｯﾌﾟ体" pitchFamily="50" charset="-128"/>
              <a:ea typeface="HGS創英角ﾎﾟｯﾌﾟ体" pitchFamily="50" charset="-128"/>
            </a:endParaRPr>
          </a:p>
        </p:txBody>
      </p:sp>
      <p:sp>
        <p:nvSpPr>
          <p:cNvPr id="35" name="テキスト ボックス 34"/>
          <p:cNvSpPr txBox="1"/>
          <p:nvPr/>
        </p:nvSpPr>
        <p:spPr>
          <a:xfrm>
            <a:off x="40202" y="1806523"/>
            <a:ext cx="664632" cy="276999"/>
          </a:xfrm>
          <a:prstGeom prst="rect">
            <a:avLst/>
          </a:prstGeom>
          <a:noFill/>
        </p:spPr>
        <p:txBody>
          <a:bodyPr wrap="square" rtlCol="0">
            <a:spAutoFit/>
          </a:bodyPr>
          <a:lstStyle/>
          <a:p>
            <a:r>
              <a:rPr lang="ja-JP" altLang="en-US" sz="1200" dirty="0" smtClean="0">
                <a:solidFill>
                  <a:prstClr val="black"/>
                </a:solidFill>
                <a:latin typeface="HGS創英角ﾎﾟｯﾌﾟ体" pitchFamily="50" charset="-128"/>
                <a:ea typeface="HGS創英角ﾎﾟｯﾌﾟ体" pitchFamily="50" charset="-128"/>
              </a:rPr>
              <a:t>（大）</a:t>
            </a:r>
            <a:endParaRPr lang="ja-JP" altLang="en-US" sz="1200" dirty="0">
              <a:solidFill>
                <a:prstClr val="black"/>
              </a:solidFill>
              <a:latin typeface="HGS創英角ﾎﾟｯﾌﾟ体" pitchFamily="50" charset="-128"/>
              <a:ea typeface="HGS創英角ﾎﾟｯﾌﾟ体" pitchFamily="50" charset="-128"/>
            </a:endParaRPr>
          </a:p>
        </p:txBody>
      </p:sp>
      <p:sp>
        <p:nvSpPr>
          <p:cNvPr id="36" name="テキスト ボックス 35"/>
          <p:cNvSpPr txBox="1"/>
          <p:nvPr/>
        </p:nvSpPr>
        <p:spPr>
          <a:xfrm>
            <a:off x="4923645" y="5136397"/>
            <a:ext cx="664631" cy="276999"/>
          </a:xfrm>
          <a:prstGeom prst="rect">
            <a:avLst/>
          </a:prstGeom>
          <a:noFill/>
        </p:spPr>
        <p:txBody>
          <a:bodyPr wrap="square" rtlCol="0">
            <a:spAutoFit/>
          </a:bodyPr>
          <a:lstStyle/>
          <a:p>
            <a:r>
              <a:rPr lang="ja-JP" altLang="en-US" sz="1200" dirty="0" smtClean="0">
                <a:solidFill>
                  <a:prstClr val="black"/>
                </a:solidFill>
                <a:latin typeface="HGS創英角ﾎﾟｯﾌﾟ体" pitchFamily="50" charset="-128"/>
                <a:ea typeface="HGS創英角ﾎﾟｯﾌﾟ体" pitchFamily="50" charset="-128"/>
              </a:rPr>
              <a:t>（少）</a:t>
            </a:r>
            <a:endParaRPr lang="ja-JP" altLang="en-US" sz="1200" dirty="0">
              <a:solidFill>
                <a:prstClr val="black"/>
              </a:solidFill>
              <a:latin typeface="HGS創英角ﾎﾟｯﾌﾟ体" pitchFamily="50" charset="-128"/>
              <a:ea typeface="HGS創英角ﾎﾟｯﾌﾟ体" pitchFamily="50" charset="-128"/>
            </a:endParaRPr>
          </a:p>
        </p:txBody>
      </p:sp>
      <p:cxnSp>
        <p:nvCxnSpPr>
          <p:cNvPr id="33" name="直線矢印コネクタ 32"/>
          <p:cNvCxnSpPr/>
          <p:nvPr/>
        </p:nvCxnSpPr>
        <p:spPr>
          <a:xfrm flipV="1">
            <a:off x="527340" y="1553944"/>
            <a:ext cx="0" cy="3591957"/>
          </a:xfrm>
          <a:prstGeom prst="straightConnector1">
            <a:avLst/>
          </a:prstGeom>
          <a:ln w="38100">
            <a:solidFill>
              <a:schemeClr val="tx1"/>
            </a:solidFill>
            <a:prstDash val="solid"/>
            <a:tailEnd type="triangle" w="lg" len="lg"/>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a:off x="4605627" y="718740"/>
            <a:ext cx="14631" cy="5218188"/>
          </a:xfrm>
          <a:prstGeom prst="line">
            <a:avLst/>
          </a:prstGeom>
          <a:ln w="254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60" name="スライド番号プレースホルダー 2"/>
          <p:cNvSpPr>
            <a:spLocks noGrp="1"/>
          </p:cNvSpPr>
          <p:nvPr>
            <p:ph type="sldNum" sz="quarter" idx="12"/>
          </p:nvPr>
        </p:nvSpPr>
        <p:spPr>
          <a:xfrm>
            <a:off x="7018886" y="13389"/>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sysClr val="windowText" lastClr="000000"/>
                </a:solidFill>
                <a:effectLst/>
                <a:uLnTx/>
                <a:uFillTx/>
                <a:latin typeface="HGPｺﾞｼｯｸE" pitchFamily="50" charset="-128"/>
                <a:ea typeface="HGPｺﾞｼｯｸE" pitchFamily="50" charset="-128"/>
              </a:rPr>
              <a:t>10</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62" name="角丸四角形 61"/>
          <p:cNvSpPr/>
          <p:nvPr/>
        </p:nvSpPr>
        <p:spPr>
          <a:xfrm>
            <a:off x="1959188" y="6064878"/>
            <a:ext cx="5327205" cy="753236"/>
          </a:xfrm>
          <a:prstGeom prst="roundRect">
            <a:avLst>
              <a:gd name="adj" fmla="val 0"/>
            </a:avLst>
          </a:prstGeom>
          <a:solidFill>
            <a:schemeClr val="bg1"/>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HGｺﾞｼｯｸE" panose="020B0909000000000000" pitchFamily="49" charset="-128"/>
                <a:ea typeface="HGｺﾞｼｯｸE" panose="020B0909000000000000" pitchFamily="49" charset="-128"/>
              </a:rPr>
              <a:t>（効果）</a:t>
            </a:r>
            <a:r>
              <a:rPr kumimoji="1" lang="ja-JP" altLang="en-US" sz="1200" dirty="0" smtClean="0">
                <a:solidFill>
                  <a:schemeClr val="tx1"/>
                </a:solidFill>
                <a:latin typeface="HGｺﾞｼｯｸE" panose="020B0909000000000000" pitchFamily="49" charset="-128"/>
                <a:ea typeface="HGｺﾞｼｯｸE" panose="020B0909000000000000" pitchFamily="49" charset="-128"/>
              </a:rPr>
              <a:t>行政サービスがより身近な</a:t>
            </a:r>
            <a:r>
              <a:rPr lang="ja-JP" altLang="en-US" sz="1200" dirty="0">
                <a:solidFill>
                  <a:schemeClr val="tx1"/>
                </a:solidFill>
                <a:latin typeface="HGｺﾞｼｯｸE" panose="020B0909000000000000" pitchFamily="49" charset="-128"/>
                <a:ea typeface="HGｺﾞｼｯｸE" panose="020B0909000000000000" pitchFamily="49" charset="-128"/>
              </a:rPr>
              <a:t>総合区</a:t>
            </a:r>
            <a:r>
              <a:rPr kumimoji="1" lang="ja-JP" altLang="en-US" sz="1200" dirty="0" smtClean="0">
                <a:solidFill>
                  <a:schemeClr val="tx1"/>
                </a:solidFill>
                <a:latin typeface="HGｺﾞｼｯｸE" panose="020B0909000000000000" pitchFamily="49" charset="-128"/>
                <a:ea typeface="HGｺﾞｼｯｸE" panose="020B0909000000000000" pitchFamily="49" charset="-128"/>
              </a:rPr>
              <a:t>で</a:t>
            </a:r>
            <a:r>
              <a:rPr lang="ja-JP" altLang="en-US" sz="1200" dirty="0">
                <a:solidFill>
                  <a:schemeClr val="tx1"/>
                </a:solidFill>
                <a:latin typeface="HGｺﾞｼｯｸE" panose="020B0909000000000000" pitchFamily="49" charset="-128"/>
                <a:ea typeface="HGｺﾞｼｯｸE" panose="020B0909000000000000" pitchFamily="49" charset="-128"/>
              </a:rPr>
              <a:t>行われる</a:t>
            </a:r>
            <a:endParaRPr kumimoji="1" lang="en-US" altLang="ja-JP" sz="1200" dirty="0" smtClean="0">
              <a:solidFill>
                <a:schemeClr val="tx1"/>
              </a:solidFill>
              <a:latin typeface="HGｺﾞｼｯｸE" panose="020B0909000000000000" pitchFamily="49" charset="-128"/>
              <a:ea typeface="HGｺﾞｼｯｸE" panose="020B0909000000000000" pitchFamily="49" charset="-128"/>
            </a:endParaRPr>
          </a:p>
          <a:p>
            <a:r>
              <a:rPr kumimoji="1" lang="ja-JP" altLang="en-US" sz="1200" dirty="0" smtClean="0">
                <a:solidFill>
                  <a:schemeClr val="tx1"/>
                </a:solidFill>
                <a:latin typeface="HGｺﾞｼｯｸE" panose="020B0909000000000000" pitchFamily="49" charset="-128"/>
                <a:ea typeface="HGｺﾞｼｯｸE" panose="020B0909000000000000" pitchFamily="49" charset="-128"/>
              </a:rPr>
              <a:t>（課題）事務が各総合区に分散することに伴い、効率性・専門性の課題が</a:t>
            </a:r>
            <a:endParaRPr kumimoji="1" lang="en-US" altLang="ja-JP" sz="1200" dirty="0" smtClean="0">
              <a:solidFill>
                <a:schemeClr val="tx1"/>
              </a:solidFill>
              <a:latin typeface="HGｺﾞｼｯｸE" panose="020B0909000000000000" pitchFamily="49" charset="-128"/>
              <a:ea typeface="HGｺﾞｼｯｸE" panose="020B0909000000000000" pitchFamily="49" charset="-128"/>
            </a:endParaRPr>
          </a:p>
          <a:p>
            <a:r>
              <a:rPr lang="ja-JP" altLang="en-US" sz="1200" dirty="0">
                <a:solidFill>
                  <a:schemeClr val="tx1"/>
                </a:solidFill>
                <a:latin typeface="HGｺﾞｼｯｸE" panose="020B0909000000000000" pitchFamily="49" charset="-128"/>
                <a:ea typeface="HGｺﾞｼｯｸE" panose="020B0909000000000000" pitchFamily="49" charset="-128"/>
              </a:rPr>
              <a:t>　</a:t>
            </a:r>
            <a:r>
              <a:rPr lang="ja-JP" altLang="en-US" sz="1200" dirty="0" smtClean="0">
                <a:solidFill>
                  <a:schemeClr val="tx1"/>
                </a:solidFill>
                <a:latin typeface="HGｺﾞｼｯｸE" panose="020B0909000000000000" pitchFamily="49" charset="-128"/>
                <a:ea typeface="HGｺﾞｼｯｸE" panose="020B0909000000000000" pitchFamily="49" charset="-128"/>
              </a:rPr>
              <a:t>　　　大きく</a:t>
            </a:r>
            <a:r>
              <a:rPr lang="ja-JP" altLang="en-US" sz="1200" dirty="0">
                <a:solidFill>
                  <a:schemeClr val="tx1"/>
                </a:solidFill>
                <a:latin typeface="HGｺﾞｼｯｸE" panose="020B0909000000000000" pitchFamily="49" charset="-128"/>
                <a:ea typeface="HGｺﾞｼｯｸE" panose="020B0909000000000000" pitchFamily="49" charset="-128"/>
              </a:rPr>
              <a:t>なる</a:t>
            </a:r>
            <a:endParaRPr kumimoji="1" lang="ja-JP" altLang="en-US" sz="1200" dirty="0">
              <a:solidFill>
                <a:schemeClr val="tx1"/>
              </a:solidFill>
              <a:latin typeface="HGｺﾞｼｯｸE" panose="020B0909000000000000" pitchFamily="49" charset="-128"/>
              <a:ea typeface="HGｺﾞｼｯｸE" panose="020B0909000000000000" pitchFamily="49" charset="-128"/>
            </a:endParaRPr>
          </a:p>
        </p:txBody>
      </p:sp>
      <p:grpSp>
        <p:nvGrpSpPr>
          <p:cNvPr id="21" name="グループ化 20"/>
          <p:cNvGrpSpPr/>
          <p:nvPr/>
        </p:nvGrpSpPr>
        <p:grpSpPr>
          <a:xfrm>
            <a:off x="923743" y="5810233"/>
            <a:ext cx="1035445" cy="656786"/>
            <a:chOff x="923743" y="5936928"/>
            <a:chExt cx="1035445" cy="518216"/>
          </a:xfrm>
        </p:grpSpPr>
        <p:cxnSp>
          <p:nvCxnSpPr>
            <p:cNvPr id="17" name="直線コネクタ 16"/>
            <p:cNvCxnSpPr/>
            <p:nvPr/>
          </p:nvCxnSpPr>
          <p:spPr>
            <a:xfrm>
              <a:off x="942990" y="5936928"/>
              <a:ext cx="0" cy="518216"/>
            </a:xfrm>
            <a:prstGeom prst="line">
              <a:avLst/>
            </a:prstGeom>
            <a:ln w="44450">
              <a:solidFill>
                <a:schemeClr val="tx1"/>
              </a:solidFill>
              <a:prstDash val="sysDash"/>
              <a:tailEnd type="none"/>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a:endCxn id="62" idx="1"/>
            </p:cNvCxnSpPr>
            <p:nvPr/>
          </p:nvCxnSpPr>
          <p:spPr>
            <a:xfrm>
              <a:off x="923743" y="6441496"/>
              <a:ext cx="1035445" cy="0"/>
            </a:xfrm>
            <a:prstGeom prst="straightConnector1">
              <a:avLst/>
            </a:prstGeom>
            <a:ln w="4445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grpSp>
      <p:grpSp>
        <p:nvGrpSpPr>
          <p:cNvPr id="68" name="グループ化 67"/>
          <p:cNvGrpSpPr/>
          <p:nvPr/>
        </p:nvGrpSpPr>
        <p:grpSpPr>
          <a:xfrm>
            <a:off x="7312291" y="5810233"/>
            <a:ext cx="1035445" cy="654811"/>
            <a:chOff x="937391" y="5936928"/>
            <a:chExt cx="1035445" cy="518216"/>
          </a:xfrm>
        </p:grpSpPr>
        <p:cxnSp>
          <p:nvCxnSpPr>
            <p:cNvPr id="70" name="直線コネクタ 69"/>
            <p:cNvCxnSpPr/>
            <p:nvPr/>
          </p:nvCxnSpPr>
          <p:spPr>
            <a:xfrm>
              <a:off x="1955392" y="5936928"/>
              <a:ext cx="0" cy="518216"/>
            </a:xfrm>
            <a:prstGeom prst="line">
              <a:avLst/>
            </a:prstGeom>
            <a:ln w="44450">
              <a:solidFill>
                <a:schemeClr val="tx1"/>
              </a:solidFill>
              <a:prstDash val="sysDash"/>
              <a:tailEnd type="none"/>
            </a:ln>
          </p:spPr>
          <p:style>
            <a:lnRef idx="1">
              <a:schemeClr val="accent1"/>
            </a:lnRef>
            <a:fillRef idx="0">
              <a:schemeClr val="accent1"/>
            </a:fillRef>
            <a:effectRef idx="0">
              <a:schemeClr val="accent1"/>
            </a:effectRef>
            <a:fontRef idx="minor">
              <a:schemeClr val="tx1"/>
            </a:fontRef>
          </p:style>
        </p:cxnSp>
        <p:cxnSp>
          <p:nvCxnSpPr>
            <p:cNvPr id="71" name="直線矢印コネクタ 70"/>
            <p:cNvCxnSpPr/>
            <p:nvPr/>
          </p:nvCxnSpPr>
          <p:spPr>
            <a:xfrm>
              <a:off x="937391" y="6442667"/>
              <a:ext cx="1035445" cy="0"/>
            </a:xfrm>
            <a:prstGeom prst="straightConnector1">
              <a:avLst/>
            </a:prstGeom>
            <a:ln w="44450">
              <a:solidFill>
                <a:schemeClr val="tx1"/>
              </a:solidFill>
              <a:prstDash val="sysDash"/>
              <a:headEnd type="triangle"/>
              <a:tailEnd type="none"/>
            </a:ln>
          </p:spPr>
          <p:style>
            <a:lnRef idx="1">
              <a:schemeClr val="accent1"/>
            </a:lnRef>
            <a:fillRef idx="0">
              <a:schemeClr val="accent1"/>
            </a:fillRef>
            <a:effectRef idx="0">
              <a:schemeClr val="accent1"/>
            </a:effectRef>
            <a:fontRef idx="minor">
              <a:schemeClr val="tx1"/>
            </a:fontRef>
          </p:style>
        </p:cxnSp>
      </p:grpSp>
      <p:sp>
        <p:nvSpPr>
          <p:cNvPr id="5" name="正方形/長方形 4"/>
          <p:cNvSpPr/>
          <p:nvPr/>
        </p:nvSpPr>
        <p:spPr>
          <a:xfrm>
            <a:off x="364018" y="1085887"/>
            <a:ext cx="3755265" cy="37599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円/楕円 89"/>
          <p:cNvSpPr/>
          <p:nvPr/>
        </p:nvSpPr>
        <p:spPr>
          <a:xfrm>
            <a:off x="7628720" y="1250370"/>
            <a:ext cx="1217911" cy="1288789"/>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rPr>
              <a:t>１１</a:t>
            </a:r>
            <a:r>
              <a:rPr kumimoji="1" lang="ja-JP" altLang="en-US" b="1" dirty="0" smtClean="0">
                <a:solidFill>
                  <a:schemeClr val="tx1"/>
                </a:solidFill>
              </a:rPr>
              <a:t>区</a:t>
            </a:r>
            <a:endParaRPr kumimoji="1" lang="ja-JP" altLang="en-US" b="1" dirty="0">
              <a:solidFill>
                <a:schemeClr val="tx1"/>
              </a:solidFill>
            </a:endParaRPr>
          </a:p>
        </p:txBody>
      </p:sp>
      <p:sp>
        <p:nvSpPr>
          <p:cNvPr id="97" name="円/楕円 96"/>
          <p:cNvSpPr/>
          <p:nvPr/>
        </p:nvSpPr>
        <p:spPr>
          <a:xfrm rot="3189034">
            <a:off x="964949" y="1464918"/>
            <a:ext cx="2795023" cy="3994151"/>
          </a:xfrm>
          <a:prstGeom prst="ellipse">
            <a:avLst/>
          </a:prstGeom>
          <a:solidFill>
            <a:schemeClr val="accent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wordArtVertRtl" rtlCol="0" anchor="ctr"/>
          <a:lstStyle/>
          <a:p>
            <a:pPr algn="ctr"/>
            <a:endParaRPr kumimoji="1" lang="ja-JP" altLang="en-US" sz="115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8" name="円/楕円 97"/>
          <p:cNvSpPr/>
          <p:nvPr/>
        </p:nvSpPr>
        <p:spPr>
          <a:xfrm rot="3246489">
            <a:off x="1025269" y="2382883"/>
            <a:ext cx="1906027" cy="2907532"/>
          </a:xfrm>
          <a:prstGeom prst="ellipse">
            <a:avLst/>
          </a:prstGeom>
          <a:solidFill>
            <a:schemeClr val="accent1">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wordArtVertRtl" rtlCol="0" anchor="ctr"/>
          <a:lstStyle/>
          <a:p>
            <a:pPr algn="ctr"/>
            <a:endParaRPr kumimoji="1" lang="en-US" altLang="ja-JP" sz="11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9" name="円/楕円 98"/>
          <p:cNvSpPr/>
          <p:nvPr/>
        </p:nvSpPr>
        <p:spPr>
          <a:xfrm rot="3110851">
            <a:off x="886707" y="3156291"/>
            <a:ext cx="1490060" cy="1966225"/>
          </a:xfrm>
          <a:prstGeom prst="ellipse">
            <a:avLst/>
          </a:prstGeom>
          <a:solidFill>
            <a:schemeClr val="accent1">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wordArtVertRtl" rtlCol="0" anchor="ctr"/>
          <a:lstStyle/>
          <a:p>
            <a:pPr algn="ctr"/>
            <a:endParaRPr kumimoji="1" lang="en-US" altLang="ja-JP" sz="11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0" name="円/楕円 99"/>
          <p:cNvSpPr/>
          <p:nvPr/>
        </p:nvSpPr>
        <p:spPr>
          <a:xfrm>
            <a:off x="758508" y="3976127"/>
            <a:ext cx="1012516" cy="981587"/>
          </a:xfrm>
          <a:prstGeom prst="ellipse">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ja-JP" altLang="en-US" sz="1300" b="1" dirty="0">
              <a:solidFill>
                <a:schemeClr val="tx1"/>
              </a:solidFill>
            </a:endParaRPr>
          </a:p>
        </p:txBody>
      </p:sp>
      <p:grpSp>
        <p:nvGrpSpPr>
          <p:cNvPr id="16" name="グループ化 15"/>
          <p:cNvGrpSpPr/>
          <p:nvPr/>
        </p:nvGrpSpPr>
        <p:grpSpPr>
          <a:xfrm>
            <a:off x="5091752" y="1553943"/>
            <a:ext cx="3754879" cy="3591957"/>
            <a:chOff x="1656522" y="936724"/>
            <a:chExt cx="3754879" cy="3591957"/>
          </a:xfrm>
        </p:grpSpPr>
        <p:cxnSp>
          <p:nvCxnSpPr>
            <p:cNvPr id="105" name="直線矢印コネクタ 104"/>
            <p:cNvCxnSpPr/>
            <p:nvPr/>
          </p:nvCxnSpPr>
          <p:spPr>
            <a:xfrm>
              <a:off x="1658620" y="4507415"/>
              <a:ext cx="3752781" cy="0"/>
            </a:xfrm>
            <a:prstGeom prst="straightConnector1">
              <a:avLst/>
            </a:prstGeom>
            <a:ln w="38100">
              <a:solidFill>
                <a:schemeClr val="tx1"/>
              </a:solidFill>
              <a:prstDash val="solid"/>
              <a:tailEnd type="triangle" w="lg" len="lg"/>
            </a:ln>
          </p:spPr>
          <p:style>
            <a:lnRef idx="1">
              <a:schemeClr val="accent1"/>
            </a:lnRef>
            <a:fillRef idx="0">
              <a:schemeClr val="accent1"/>
            </a:fillRef>
            <a:effectRef idx="0">
              <a:schemeClr val="accent1"/>
            </a:effectRef>
            <a:fontRef idx="minor">
              <a:schemeClr val="tx1"/>
            </a:fontRef>
          </p:style>
        </p:cxnSp>
        <p:cxnSp>
          <p:nvCxnSpPr>
            <p:cNvPr id="106" name="直線矢印コネクタ 105"/>
            <p:cNvCxnSpPr/>
            <p:nvPr/>
          </p:nvCxnSpPr>
          <p:spPr>
            <a:xfrm flipV="1">
              <a:off x="1656522" y="936724"/>
              <a:ext cx="0" cy="3591957"/>
            </a:xfrm>
            <a:prstGeom prst="straightConnector1">
              <a:avLst/>
            </a:prstGeom>
            <a:ln w="38100">
              <a:solidFill>
                <a:schemeClr val="tx1"/>
              </a:solidFill>
              <a:prstDash val="solid"/>
              <a:tailEnd type="triangle" w="lg" len="lg"/>
            </a:ln>
          </p:spPr>
          <p:style>
            <a:lnRef idx="1">
              <a:schemeClr val="accent1"/>
            </a:lnRef>
            <a:fillRef idx="0">
              <a:schemeClr val="accent1"/>
            </a:fillRef>
            <a:effectRef idx="0">
              <a:schemeClr val="accent1"/>
            </a:effectRef>
            <a:fontRef idx="minor">
              <a:schemeClr val="tx1"/>
            </a:fontRef>
          </p:style>
        </p:cxnSp>
      </p:grpSp>
      <p:sp>
        <p:nvSpPr>
          <p:cNvPr id="107" name="テキスト ボックス 106"/>
          <p:cNvSpPr txBox="1"/>
          <p:nvPr/>
        </p:nvSpPr>
        <p:spPr>
          <a:xfrm>
            <a:off x="868233" y="5129053"/>
            <a:ext cx="2956218" cy="276999"/>
          </a:xfrm>
          <a:prstGeom prst="rect">
            <a:avLst/>
          </a:prstGeom>
          <a:noFill/>
        </p:spPr>
        <p:txBody>
          <a:bodyPr wrap="square" rtlCol="0">
            <a:spAutoFit/>
          </a:bodyPr>
          <a:lstStyle/>
          <a:p>
            <a:pPr algn="ctr"/>
            <a:r>
              <a:rPr lang="ja-JP" altLang="en-US" sz="1200" dirty="0">
                <a:latin typeface="HGS創英角ﾎﾟｯﾌﾟ体" pitchFamily="50" charset="-128"/>
                <a:ea typeface="HGS創英角ﾎﾟｯﾌﾟ体" pitchFamily="50" charset="-128"/>
              </a:rPr>
              <a:t>総合区</a:t>
            </a:r>
            <a:r>
              <a:rPr lang="ja-JP" altLang="en-US" sz="1200" dirty="0" smtClean="0">
                <a:latin typeface="HGS創英角ﾎﾟｯﾌﾟ体" pitchFamily="50" charset="-128"/>
                <a:ea typeface="HGS創英角ﾎﾟｯﾌﾟ体" pitchFamily="50" charset="-128"/>
              </a:rPr>
              <a:t>の事務量（身近な行政サービス）</a:t>
            </a:r>
            <a:endParaRPr lang="ja-JP" altLang="en-US" sz="1200" dirty="0">
              <a:latin typeface="HGS創英角ﾎﾟｯﾌﾟ体" pitchFamily="50" charset="-128"/>
              <a:ea typeface="HGS創英角ﾎﾟｯﾌﾟ体" pitchFamily="50" charset="-128"/>
            </a:endParaRPr>
          </a:p>
        </p:txBody>
      </p:sp>
      <p:sp>
        <p:nvSpPr>
          <p:cNvPr id="108" name="テキスト ボックス 107"/>
          <p:cNvSpPr txBox="1"/>
          <p:nvPr/>
        </p:nvSpPr>
        <p:spPr>
          <a:xfrm>
            <a:off x="4709613" y="2439513"/>
            <a:ext cx="364267" cy="1910805"/>
          </a:xfrm>
          <a:prstGeom prst="rect">
            <a:avLst/>
          </a:prstGeom>
          <a:noFill/>
        </p:spPr>
        <p:txBody>
          <a:bodyPr vert="wordArtVertRtl" wrap="square" rtlCol="0">
            <a:spAutoFit/>
          </a:bodyPr>
          <a:lstStyle/>
          <a:p>
            <a:r>
              <a:rPr lang="ja-JP" altLang="en-US" sz="1200" dirty="0" smtClean="0">
                <a:solidFill>
                  <a:prstClr val="black"/>
                </a:solidFill>
                <a:latin typeface="HGS創英角ﾎﾟｯﾌﾟ体" pitchFamily="50" charset="-128"/>
                <a:ea typeface="HGS創英角ﾎﾟｯﾌﾟ体" pitchFamily="50" charset="-128"/>
              </a:rPr>
              <a:t>効率性・専門性の課題</a:t>
            </a:r>
            <a:endParaRPr lang="ja-JP" altLang="en-US" sz="1200" dirty="0">
              <a:solidFill>
                <a:prstClr val="black"/>
              </a:solidFill>
              <a:latin typeface="HGS創英角ﾎﾟｯﾌﾟ体" pitchFamily="50" charset="-128"/>
              <a:ea typeface="HGS創英角ﾎﾟｯﾌﾟ体" pitchFamily="50" charset="-128"/>
            </a:endParaRPr>
          </a:p>
        </p:txBody>
      </p:sp>
      <p:sp>
        <p:nvSpPr>
          <p:cNvPr id="109" name="テキスト ボックス 108"/>
          <p:cNvSpPr txBox="1"/>
          <p:nvPr/>
        </p:nvSpPr>
        <p:spPr>
          <a:xfrm>
            <a:off x="28768" y="4911704"/>
            <a:ext cx="664631" cy="276999"/>
          </a:xfrm>
          <a:prstGeom prst="rect">
            <a:avLst/>
          </a:prstGeom>
          <a:noFill/>
        </p:spPr>
        <p:txBody>
          <a:bodyPr wrap="square" rtlCol="0">
            <a:spAutoFit/>
          </a:bodyPr>
          <a:lstStyle/>
          <a:p>
            <a:r>
              <a:rPr lang="ja-JP" altLang="en-US" sz="1200" dirty="0" smtClean="0">
                <a:solidFill>
                  <a:prstClr val="black"/>
                </a:solidFill>
                <a:latin typeface="HGS創英角ﾎﾟｯﾌﾟ体" pitchFamily="50" charset="-128"/>
                <a:ea typeface="HGS創英角ﾎﾟｯﾌﾟ体" pitchFamily="50" charset="-128"/>
              </a:rPr>
              <a:t>（小）</a:t>
            </a:r>
            <a:endParaRPr lang="ja-JP" altLang="en-US" sz="1200" dirty="0">
              <a:solidFill>
                <a:prstClr val="black"/>
              </a:solidFill>
              <a:latin typeface="HGS創英角ﾎﾟｯﾌﾟ体" pitchFamily="50" charset="-128"/>
              <a:ea typeface="HGS創英角ﾎﾟｯﾌﾟ体" pitchFamily="50" charset="-128"/>
            </a:endParaRPr>
          </a:p>
        </p:txBody>
      </p:sp>
      <p:sp>
        <p:nvSpPr>
          <p:cNvPr id="110" name="テキスト ボックス 109"/>
          <p:cNvSpPr txBox="1"/>
          <p:nvPr/>
        </p:nvSpPr>
        <p:spPr>
          <a:xfrm>
            <a:off x="4588793" y="1798423"/>
            <a:ext cx="664632" cy="276999"/>
          </a:xfrm>
          <a:prstGeom prst="rect">
            <a:avLst/>
          </a:prstGeom>
          <a:noFill/>
        </p:spPr>
        <p:txBody>
          <a:bodyPr wrap="square" rtlCol="0">
            <a:spAutoFit/>
          </a:bodyPr>
          <a:lstStyle/>
          <a:p>
            <a:r>
              <a:rPr lang="ja-JP" altLang="en-US" sz="1200" dirty="0" smtClean="0">
                <a:solidFill>
                  <a:prstClr val="black"/>
                </a:solidFill>
                <a:latin typeface="HGS創英角ﾎﾟｯﾌﾟ体" pitchFamily="50" charset="-128"/>
                <a:ea typeface="HGS創英角ﾎﾟｯﾌﾟ体" pitchFamily="50" charset="-128"/>
              </a:rPr>
              <a:t>（大）</a:t>
            </a:r>
            <a:endParaRPr lang="ja-JP" altLang="en-US" sz="1200" dirty="0">
              <a:solidFill>
                <a:prstClr val="black"/>
              </a:solidFill>
              <a:latin typeface="HGS創英角ﾎﾟｯﾌﾟ体" pitchFamily="50" charset="-128"/>
              <a:ea typeface="HGS創英角ﾎﾟｯﾌﾟ体" pitchFamily="50" charset="-128"/>
            </a:endParaRPr>
          </a:p>
        </p:txBody>
      </p:sp>
      <p:sp>
        <p:nvSpPr>
          <p:cNvPr id="111" name="テキスト ボックス 110"/>
          <p:cNvSpPr txBox="1"/>
          <p:nvPr/>
        </p:nvSpPr>
        <p:spPr>
          <a:xfrm>
            <a:off x="4590217" y="4903604"/>
            <a:ext cx="664631" cy="276999"/>
          </a:xfrm>
          <a:prstGeom prst="rect">
            <a:avLst/>
          </a:prstGeom>
          <a:noFill/>
        </p:spPr>
        <p:txBody>
          <a:bodyPr wrap="square" rtlCol="0">
            <a:spAutoFit/>
          </a:bodyPr>
          <a:lstStyle/>
          <a:p>
            <a:r>
              <a:rPr lang="ja-JP" altLang="en-US" sz="1200" dirty="0" smtClean="0">
                <a:solidFill>
                  <a:prstClr val="black"/>
                </a:solidFill>
                <a:latin typeface="HGS創英角ﾎﾟｯﾌﾟ体" pitchFamily="50" charset="-128"/>
                <a:ea typeface="HGS創英角ﾎﾟｯﾌﾟ体" pitchFamily="50" charset="-128"/>
              </a:rPr>
              <a:t>（小）</a:t>
            </a:r>
            <a:endParaRPr lang="ja-JP" altLang="en-US" sz="1200" dirty="0">
              <a:solidFill>
                <a:prstClr val="black"/>
              </a:solidFill>
              <a:latin typeface="HGS創英角ﾎﾟｯﾌﾟ体" pitchFamily="50" charset="-128"/>
              <a:ea typeface="HGS創英角ﾎﾟｯﾌﾟ体" pitchFamily="50" charset="-128"/>
            </a:endParaRPr>
          </a:p>
        </p:txBody>
      </p:sp>
      <p:sp>
        <p:nvSpPr>
          <p:cNvPr id="59" name="角丸四角形 58"/>
          <p:cNvSpPr/>
          <p:nvPr/>
        </p:nvSpPr>
        <p:spPr>
          <a:xfrm>
            <a:off x="1577928" y="3463569"/>
            <a:ext cx="896787" cy="387863"/>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a:t>
            </a:r>
            <a:r>
              <a:rPr kumimoji="1"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案</a:t>
            </a:r>
            <a:r>
              <a:rPr kumimoji="1"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ctr"/>
            <a:endParaRPr kumimoji="1"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角丸四角形 60"/>
          <p:cNvSpPr/>
          <p:nvPr/>
        </p:nvSpPr>
        <p:spPr>
          <a:xfrm>
            <a:off x="3103265" y="2093615"/>
            <a:ext cx="896787" cy="3758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a:t>
            </a:r>
            <a:r>
              <a:rPr kumimoji="1"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案</a:t>
            </a:r>
            <a:r>
              <a:rPr kumimoji="1"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64" name="角丸四角形 63"/>
          <p:cNvSpPr/>
          <p:nvPr/>
        </p:nvSpPr>
        <p:spPr>
          <a:xfrm>
            <a:off x="2291549" y="2834940"/>
            <a:ext cx="896787" cy="318071"/>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a:t>
            </a:r>
            <a:r>
              <a:rPr kumimoji="1"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案</a:t>
            </a:r>
            <a:r>
              <a:rPr kumimoji="1"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ctr"/>
            <a:endParaRPr kumimoji="1"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rot="19074080">
            <a:off x="5498100" y="3485477"/>
            <a:ext cx="2016224" cy="3649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a:t>
            </a:r>
            <a:endParaRPr kumimoji="1" lang="ja-JP" altLang="en-US" dirty="0">
              <a:solidFill>
                <a:schemeClr val="tx1"/>
              </a:solidFill>
            </a:endParaRPr>
          </a:p>
        </p:txBody>
      </p:sp>
      <p:sp>
        <p:nvSpPr>
          <p:cNvPr id="74" name="正方形/長方形 73"/>
          <p:cNvSpPr/>
          <p:nvPr/>
        </p:nvSpPr>
        <p:spPr>
          <a:xfrm rot="19074080">
            <a:off x="6670659" y="2312918"/>
            <a:ext cx="2016224" cy="3649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a:t>
            </a:r>
            <a:endParaRPr kumimoji="1" lang="ja-JP" altLang="en-US" dirty="0">
              <a:solidFill>
                <a:schemeClr val="tx1"/>
              </a:solidFill>
            </a:endParaRPr>
          </a:p>
        </p:txBody>
      </p:sp>
      <p:sp>
        <p:nvSpPr>
          <p:cNvPr id="75" name="正方形/長方形 74"/>
          <p:cNvSpPr/>
          <p:nvPr/>
        </p:nvSpPr>
        <p:spPr>
          <a:xfrm rot="19074080">
            <a:off x="7859881" y="1095211"/>
            <a:ext cx="2016224" cy="3649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a:t>
            </a:r>
            <a:endParaRPr kumimoji="1" lang="ja-JP" altLang="en-US" dirty="0">
              <a:solidFill>
                <a:schemeClr val="tx1"/>
              </a:solidFill>
            </a:endParaRPr>
          </a:p>
        </p:txBody>
      </p:sp>
      <p:sp>
        <p:nvSpPr>
          <p:cNvPr id="20" name="テキスト ボックス 19"/>
          <p:cNvSpPr txBox="1"/>
          <p:nvPr/>
        </p:nvSpPr>
        <p:spPr>
          <a:xfrm>
            <a:off x="1688265" y="3750288"/>
            <a:ext cx="384721" cy="830840"/>
          </a:xfrm>
          <a:prstGeom prst="rect">
            <a:avLst/>
          </a:prstGeom>
          <a:noFill/>
          <a:ln>
            <a:noFill/>
          </a:ln>
        </p:spPr>
        <p:txBody>
          <a:bodyPr vert="eaVert" wrap="square" rtlCol="0" anchor="ctr" anchorCtr="0">
            <a:spAutoFit/>
          </a:bodyPr>
          <a:lstStyle/>
          <a:p>
            <a:pPr algn="ctr"/>
            <a:r>
              <a:rPr lang="ja-JP" altLang="en-US" sz="1300" b="1" dirty="0" smtClean="0">
                <a:latin typeface="+mn-ea"/>
              </a:rPr>
              <a:t>限定</a:t>
            </a:r>
            <a:r>
              <a:rPr lang="ja-JP" altLang="en-US" sz="1300" b="1" dirty="0">
                <a:latin typeface="+mn-ea"/>
              </a:rPr>
              <a:t>事務</a:t>
            </a:r>
          </a:p>
        </p:txBody>
      </p:sp>
      <p:sp>
        <p:nvSpPr>
          <p:cNvPr id="65" name="テキスト ボックス 64"/>
          <p:cNvSpPr txBox="1"/>
          <p:nvPr/>
        </p:nvSpPr>
        <p:spPr>
          <a:xfrm>
            <a:off x="3232125" y="2452421"/>
            <a:ext cx="384721" cy="919830"/>
          </a:xfrm>
          <a:prstGeom prst="rect">
            <a:avLst/>
          </a:prstGeom>
          <a:noFill/>
          <a:ln>
            <a:noFill/>
          </a:ln>
        </p:spPr>
        <p:txBody>
          <a:bodyPr vert="eaVert" wrap="square" rtlCol="0" anchor="ctr" anchorCtr="0">
            <a:spAutoFit/>
          </a:bodyPr>
          <a:lstStyle/>
          <a:p>
            <a:r>
              <a:rPr lang="ja-JP" altLang="en-US" sz="1300" b="1" dirty="0" smtClean="0"/>
              <a:t>事　　　　務</a:t>
            </a:r>
            <a:endParaRPr lang="ja-JP" altLang="en-US" sz="1300" b="1" dirty="0"/>
          </a:p>
        </p:txBody>
      </p:sp>
      <p:sp>
        <p:nvSpPr>
          <p:cNvPr id="66" name="テキスト ボックス 65"/>
          <p:cNvSpPr txBox="1"/>
          <p:nvPr/>
        </p:nvSpPr>
        <p:spPr>
          <a:xfrm>
            <a:off x="2475558" y="3160018"/>
            <a:ext cx="384721" cy="936643"/>
          </a:xfrm>
          <a:prstGeom prst="rect">
            <a:avLst/>
          </a:prstGeom>
          <a:noFill/>
          <a:ln>
            <a:noFill/>
          </a:ln>
        </p:spPr>
        <p:txBody>
          <a:bodyPr vert="eaVert" wrap="square" rtlCol="0" anchor="ctr" anchorCtr="0">
            <a:spAutoFit/>
          </a:bodyPr>
          <a:lstStyle/>
          <a:p>
            <a:r>
              <a:rPr lang="ja-JP" altLang="en-US" sz="1300" b="1" dirty="0" smtClean="0"/>
              <a:t>事　　　　務</a:t>
            </a:r>
            <a:endParaRPr lang="ja-JP" altLang="en-US" sz="1300" b="1" dirty="0"/>
          </a:p>
        </p:txBody>
      </p:sp>
      <p:sp>
        <p:nvSpPr>
          <p:cNvPr id="67" name="テキスト ボックス 66"/>
          <p:cNvSpPr txBox="1"/>
          <p:nvPr/>
        </p:nvSpPr>
        <p:spPr>
          <a:xfrm>
            <a:off x="3400822" y="2445423"/>
            <a:ext cx="384721" cy="919830"/>
          </a:xfrm>
          <a:prstGeom prst="rect">
            <a:avLst/>
          </a:prstGeom>
          <a:noFill/>
          <a:ln>
            <a:noFill/>
          </a:ln>
        </p:spPr>
        <p:txBody>
          <a:bodyPr vert="eaVert" wrap="square" rtlCol="0" anchor="ctr" anchorCtr="0">
            <a:spAutoFit/>
          </a:bodyPr>
          <a:lstStyle/>
          <a:p>
            <a:r>
              <a:rPr lang="ja-JP" altLang="en-US" sz="1300" b="1" dirty="0"/>
              <a:t>中核</a:t>
            </a:r>
            <a:r>
              <a:rPr lang="ja-JP" altLang="en-US" sz="1300" b="1" dirty="0" smtClean="0"/>
              <a:t>市並み</a:t>
            </a:r>
            <a:endParaRPr lang="en-US" altLang="ja-JP" sz="1300" b="1" dirty="0" smtClean="0"/>
          </a:p>
        </p:txBody>
      </p:sp>
      <p:sp>
        <p:nvSpPr>
          <p:cNvPr id="69" name="テキスト ボックス 68"/>
          <p:cNvSpPr txBox="1"/>
          <p:nvPr/>
        </p:nvSpPr>
        <p:spPr>
          <a:xfrm>
            <a:off x="2647851" y="3124227"/>
            <a:ext cx="384721" cy="933795"/>
          </a:xfrm>
          <a:prstGeom prst="rect">
            <a:avLst/>
          </a:prstGeom>
          <a:noFill/>
          <a:ln>
            <a:noFill/>
          </a:ln>
        </p:spPr>
        <p:txBody>
          <a:bodyPr vert="eaVert" wrap="square" rtlCol="0" anchor="ctr" anchorCtr="0">
            <a:spAutoFit/>
          </a:bodyPr>
          <a:lstStyle/>
          <a:p>
            <a:r>
              <a:rPr lang="ja-JP" altLang="en-US" sz="1300" b="1" dirty="0" smtClean="0"/>
              <a:t>一般市並み</a:t>
            </a:r>
            <a:endParaRPr lang="ja-JP" altLang="en-US" sz="1300" b="1" dirty="0"/>
          </a:p>
        </p:txBody>
      </p:sp>
      <p:sp>
        <p:nvSpPr>
          <p:cNvPr id="72" name="テキスト ボックス 71"/>
          <p:cNvSpPr txBox="1"/>
          <p:nvPr/>
        </p:nvSpPr>
        <p:spPr>
          <a:xfrm>
            <a:off x="1837912" y="3742014"/>
            <a:ext cx="384721" cy="830840"/>
          </a:xfrm>
          <a:prstGeom prst="rect">
            <a:avLst/>
          </a:prstGeom>
          <a:noFill/>
          <a:ln>
            <a:noFill/>
          </a:ln>
        </p:spPr>
        <p:txBody>
          <a:bodyPr vert="eaVert" wrap="square" rtlCol="0" anchor="ctr" anchorCtr="0">
            <a:spAutoFit/>
          </a:bodyPr>
          <a:lstStyle/>
          <a:p>
            <a:pPr algn="ctr"/>
            <a:r>
              <a:rPr lang="ja-JP" altLang="en-US" sz="1300" b="1" dirty="0" smtClean="0">
                <a:latin typeface="+mn-ea"/>
              </a:rPr>
              <a:t>＋</a:t>
            </a:r>
            <a:endParaRPr lang="en-US" altLang="ja-JP" sz="1300" b="1" dirty="0">
              <a:latin typeface="+mn-ea"/>
            </a:endParaRPr>
          </a:p>
        </p:txBody>
      </p:sp>
      <p:sp>
        <p:nvSpPr>
          <p:cNvPr id="73" name="テキスト ボックス 72"/>
          <p:cNvSpPr txBox="1"/>
          <p:nvPr/>
        </p:nvSpPr>
        <p:spPr>
          <a:xfrm>
            <a:off x="1976801" y="3750288"/>
            <a:ext cx="384721" cy="830840"/>
          </a:xfrm>
          <a:prstGeom prst="rect">
            <a:avLst/>
          </a:prstGeom>
          <a:noFill/>
          <a:ln>
            <a:noFill/>
          </a:ln>
        </p:spPr>
        <p:txBody>
          <a:bodyPr vert="eaVert" wrap="square" rtlCol="0" anchor="ctr" anchorCtr="0">
            <a:spAutoFit/>
          </a:bodyPr>
          <a:lstStyle/>
          <a:p>
            <a:pPr algn="ctr"/>
            <a:r>
              <a:rPr lang="ja-JP" altLang="en-US" sz="1300" b="1" dirty="0">
                <a:latin typeface="+mn-ea"/>
              </a:rPr>
              <a:t>現行</a:t>
            </a:r>
            <a:r>
              <a:rPr lang="ja-JP" altLang="en-US" sz="1300" b="1" dirty="0" smtClean="0">
                <a:latin typeface="+mn-ea"/>
              </a:rPr>
              <a:t>事務</a:t>
            </a:r>
            <a:endParaRPr lang="ja-JP" altLang="en-US" sz="1300" b="1" dirty="0">
              <a:latin typeface="+mn-ea"/>
            </a:endParaRPr>
          </a:p>
        </p:txBody>
      </p:sp>
      <p:sp>
        <p:nvSpPr>
          <p:cNvPr id="76" name="テキスト ボックス 75"/>
          <p:cNvSpPr txBox="1"/>
          <p:nvPr/>
        </p:nvSpPr>
        <p:spPr>
          <a:xfrm>
            <a:off x="890944" y="4027972"/>
            <a:ext cx="384721" cy="830840"/>
          </a:xfrm>
          <a:prstGeom prst="rect">
            <a:avLst/>
          </a:prstGeom>
          <a:noFill/>
          <a:ln>
            <a:noFill/>
          </a:ln>
        </p:spPr>
        <p:txBody>
          <a:bodyPr vert="eaVert" wrap="square" rtlCol="0" anchor="ctr" anchorCtr="0">
            <a:spAutoFit/>
          </a:bodyPr>
          <a:lstStyle/>
          <a:p>
            <a:pPr algn="ctr"/>
            <a:r>
              <a:rPr lang="ja-JP" altLang="en-US" sz="1300" b="1" dirty="0" smtClean="0">
                <a:latin typeface="+mn-ea"/>
              </a:rPr>
              <a:t>事   務</a:t>
            </a:r>
            <a:r>
              <a:rPr lang="ja-JP" altLang="en-US" sz="1300" b="1" dirty="0">
                <a:latin typeface="+mn-ea"/>
              </a:rPr>
              <a:t>　</a:t>
            </a:r>
            <a:endParaRPr lang="en-US" altLang="ja-JP" sz="1300" b="1" dirty="0">
              <a:latin typeface="+mn-ea"/>
            </a:endParaRPr>
          </a:p>
        </p:txBody>
      </p:sp>
      <p:sp>
        <p:nvSpPr>
          <p:cNvPr id="77" name="テキスト ボックス 76"/>
          <p:cNvSpPr txBox="1"/>
          <p:nvPr/>
        </p:nvSpPr>
        <p:spPr>
          <a:xfrm>
            <a:off x="963893" y="4028742"/>
            <a:ext cx="584775" cy="830840"/>
          </a:xfrm>
          <a:prstGeom prst="rect">
            <a:avLst/>
          </a:prstGeom>
          <a:noFill/>
          <a:ln>
            <a:noFill/>
          </a:ln>
        </p:spPr>
        <p:txBody>
          <a:bodyPr vert="eaVert" wrap="square" rtlCol="0" anchor="ctr" anchorCtr="0">
            <a:spAutoFit/>
          </a:bodyPr>
          <a:lstStyle/>
          <a:p>
            <a:pPr algn="ctr"/>
            <a:r>
              <a:rPr lang="ja-JP" altLang="en-US" sz="1300" b="1" dirty="0" smtClean="0">
                <a:latin typeface="+mn-ea"/>
              </a:rPr>
              <a:t>行政区</a:t>
            </a:r>
            <a:endParaRPr lang="ja-JP" altLang="en-US" sz="1300" b="1" dirty="0">
              <a:latin typeface="+mn-ea"/>
            </a:endParaRPr>
          </a:p>
        </p:txBody>
      </p:sp>
      <p:sp>
        <p:nvSpPr>
          <p:cNvPr id="78" name="テキスト ボックス 77"/>
          <p:cNvSpPr txBox="1"/>
          <p:nvPr/>
        </p:nvSpPr>
        <p:spPr>
          <a:xfrm>
            <a:off x="1134742" y="4036245"/>
            <a:ext cx="584775" cy="830840"/>
          </a:xfrm>
          <a:prstGeom prst="rect">
            <a:avLst/>
          </a:prstGeom>
          <a:noFill/>
          <a:ln>
            <a:noFill/>
          </a:ln>
        </p:spPr>
        <p:txBody>
          <a:bodyPr vert="eaVert" wrap="square" rtlCol="0" anchor="ctr" anchorCtr="0">
            <a:spAutoFit/>
          </a:bodyPr>
          <a:lstStyle/>
          <a:p>
            <a:pPr algn="ctr"/>
            <a:r>
              <a:rPr lang="ja-JP" altLang="en-US" sz="1300" b="1" dirty="0" smtClean="0">
                <a:latin typeface="+mn-ea"/>
              </a:rPr>
              <a:t>現行の</a:t>
            </a:r>
            <a:endParaRPr lang="ja-JP" altLang="en-US" sz="1300" b="1" dirty="0">
              <a:latin typeface="+mn-ea"/>
            </a:endParaRPr>
          </a:p>
        </p:txBody>
      </p:sp>
      <p:sp>
        <p:nvSpPr>
          <p:cNvPr id="81" name="テキスト ボックス 80"/>
          <p:cNvSpPr txBox="1"/>
          <p:nvPr/>
        </p:nvSpPr>
        <p:spPr>
          <a:xfrm>
            <a:off x="3598070" y="5135926"/>
            <a:ext cx="664632" cy="276999"/>
          </a:xfrm>
          <a:prstGeom prst="rect">
            <a:avLst/>
          </a:prstGeom>
          <a:noFill/>
        </p:spPr>
        <p:txBody>
          <a:bodyPr wrap="square" rtlCol="0">
            <a:spAutoFit/>
          </a:bodyPr>
          <a:lstStyle/>
          <a:p>
            <a:r>
              <a:rPr lang="ja-JP" altLang="en-US" sz="1200" dirty="0" smtClean="0">
                <a:solidFill>
                  <a:prstClr val="black"/>
                </a:solidFill>
                <a:latin typeface="HGS創英角ﾎﾟｯﾌﾟ体" pitchFamily="50" charset="-128"/>
                <a:ea typeface="HGS創英角ﾎﾟｯﾌﾟ体" pitchFamily="50" charset="-128"/>
              </a:rPr>
              <a:t>（大）</a:t>
            </a:r>
            <a:endParaRPr lang="ja-JP" altLang="en-US" sz="1200" dirty="0">
              <a:solidFill>
                <a:prstClr val="black"/>
              </a:solidFill>
              <a:latin typeface="HGS創英角ﾎﾟｯﾌﾟ体" pitchFamily="50" charset="-128"/>
              <a:ea typeface="HGS創英角ﾎﾟｯﾌﾟ体" pitchFamily="50" charset="-128"/>
            </a:endParaRPr>
          </a:p>
        </p:txBody>
      </p:sp>
      <p:sp>
        <p:nvSpPr>
          <p:cNvPr id="82" name="テキスト ボックス 81"/>
          <p:cNvSpPr txBox="1"/>
          <p:nvPr/>
        </p:nvSpPr>
        <p:spPr>
          <a:xfrm>
            <a:off x="366060" y="5135926"/>
            <a:ext cx="664631" cy="276999"/>
          </a:xfrm>
          <a:prstGeom prst="rect">
            <a:avLst/>
          </a:prstGeom>
          <a:noFill/>
        </p:spPr>
        <p:txBody>
          <a:bodyPr wrap="square" rtlCol="0">
            <a:spAutoFit/>
          </a:bodyPr>
          <a:lstStyle/>
          <a:p>
            <a:r>
              <a:rPr lang="ja-JP" altLang="en-US" sz="1200" dirty="0" smtClean="0">
                <a:solidFill>
                  <a:prstClr val="black"/>
                </a:solidFill>
                <a:latin typeface="HGS創英角ﾎﾟｯﾌﾟ体" pitchFamily="50" charset="-128"/>
                <a:ea typeface="HGS創英角ﾎﾟｯﾌﾟ体" pitchFamily="50" charset="-128"/>
              </a:rPr>
              <a:t>（小）</a:t>
            </a:r>
            <a:endParaRPr lang="ja-JP" altLang="en-US" sz="1200" dirty="0">
              <a:solidFill>
                <a:prstClr val="black"/>
              </a:solidFill>
              <a:latin typeface="HGS創英角ﾎﾟｯﾌﾟ体" pitchFamily="50" charset="-128"/>
              <a:ea typeface="HGS創英角ﾎﾟｯﾌﾟ体" pitchFamily="50" charset="-128"/>
            </a:endParaRPr>
          </a:p>
        </p:txBody>
      </p:sp>
      <p:sp>
        <p:nvSpPr>
          <p:cNvPr id="58" name="円/楕円 57"/>
          <p:cNvSpPr/>
          <p:nvPr/>
        </p:nvSpPr>
        <p:spPr>
          <a:xfrm>
            <a:off x="6478916" y="2412281"/>
            <a:ext cx="1217911" cy="1288789"/>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rPr>
              <a:t>８</a:t>
            </a:r>
            <a:r>
              <a:rPr kumimoji="1" lang="ja-JP" altLang="en-US" b="1" dirty="0" smtClean="0">
                <a:solidFill>
                  <a:schemeClr val="tx1"/>
                </a:solidFill>
              </a:rPr>
              <a:t>区</a:t>
            </a:r>
            <a:endParaRPr kumimoji="1" lang="ja-JP" altLang="en-US" b="1" dirty="0">
              <a:solidFill>
                <a:schemeClr val="tx1"/>
              </a:solidFill>
            </a:endParaRPr>
          </a:p>
        </p:txBody>
      </p:sp>
      <p:sp>
        <p:nvSpPr>
          <p:cNvPr id="79" name="円/楕円 78"/>
          <p:cNvSpPr/>
          <p:nvPr/>
        </p:nvSpPr>
        <p:spPr>
          <a:xfrm>
            <a:off x="5294369" y="3600101"/>
            <a:ext cx="1217911" cy="1288789"/>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rPr>
              <a:t>５</a:t>
            </a:r>
            <a:r>
              <a:rPr kumimoji="1" lang="ja-JP" altLang="en-US" b="1" dirty="0" smtClean="0">
                <a:solidFill>
                  <a:schemeClr val="tx1"/>
                </a:solidFill>
              </a:rPr>
              <a:t>区</a:t>
            </a:r>
            <a:endParaRPr kumimoji="1" lang="ja-JP" altLang="en-US" b="1" dirty="0">
              <a:solidFill>
                <a:schemeClr val="tx1"/>
              </a:solidFill>
            </a:endParaRPr>
          </a:p>
        </p:txBody>
      </p:sp>
      <p:sp>
        <p:nvSpPr>
          <p:cNvPr id="80" name="正方形/長方形 79"/>
          <p:cNvSpPr/>
          <p:nvPr/>
        </p:nvSpPr>
        <p:spPr>
          <a:xfrm rot="19074080">
            <a:off x="4331366" y="4700435"/>
            <a:ext cx="2016224" cy="3649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a:t>
            </a:r>
            <a:endParaRPr kumimoji="1" lang="ja-JP" altLang="en-US" dirty="0">
              <a:solidFill>
                <a:schemeClr val="tx1"/>
              </a:solidFill>
            </a:endParaRPr>
          </a:p>
        </p:txBody>
      </p:sp>
    </p:spTree>
    <p:extLst>
      <p:ext uri="{BB962C8B-B14F-4D97-AF65-F5344CB8AC3E}">
        <p14:creationId xmlns:p14="http://schemas.microsoft.com/office/powerpoint/2010/main" val="23295029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4125247528"/>
              </p:ext>
            </p:extLst>
          </p:nvPr>
        </p:nvGraphicFramePr>
        <p:xfrm>
          <a:off x="220762" y="548680"/>
          <a:ext cx="8702476" cy="6157248"/>
        </p:xfrm>
        <a:graphic>
          <a:graphicData uri="http://schemas.openxmlformats.org/drawingml/2006/table">
            <a:tbl>
              <a:tblPr firstRow="1" bandRow="1">
                <a:tableStyleId>{5C22544A-7EE6-4342-B048-85BDC9FD1C3A}</a:tableStyleId>
              </a:tblPr>
              <a:tblGrid>
                <a:gridCol w="1138642"/>
                <a:gridCol w="2521278"/>
                <a:gridCol w="2521278"/>
                <a:gridCol w="2521278"/>
              </a:tblGrid>
              <a:tr h="383822">
                <a:tc>
                  <a:txBody>
                    <a:bodyPr/>
                    <a:lstStyle/>
                    <a:p>
                      <a:pPr algn="ctr"/>
                      <a:endParaRPr kumimoji="1" lang="ja-JP" altLang="en-US" sz="1400" dirty="0"/>
                    </a:p>
                  </a:txBody>
                  <a:tcPr/>
                </a:tc>
                <a:tc>
                  <a:txBody>
                    <a:bodyPr/>
                    <a:lstStyle/>
                    <a:p>
                      <a:pPr algn="ctr"/>
                      <a:r>
                        <a:rPr kumimoji="1" lang="ja-JP" altLang="en-US" sz="1400" dirty="0" smtClean="0"/>
                        <a:t>指定都市</a:t>
                      </a:r>
                      <a:endParaRPr kumimoji="1" lang="ja-JP" altLang="en-US" sz="1400" dirty="0"/>
                    </a:p>
                  </a:txBody>
                  <a:tcPr anchor="ctr"/>
                </a:tc>
                <a:tc>
                  <a:txBody>
                    <a:bodyPr/>
                    <a:lstStyle/>
                    <a:p>
                      <a:pPr algn="ctr"/>
                      <a:r>
                        <a:rPr kumimoji="1" lang="ja-JP" altLang="en-US" sz="1400" dirty="0" smtClean="0"/>
                        <a:t>中核市</a:t>
                      </a:r>
                      <a:endParaRPr kumimoji="1" lang="ja-JP" altLang="en-US" sz="1400" dirty="0"/>
                    </a:p>
                  </a:txBody>
                  <a:tcPr anchor="ctr"/>
                </a:tc>
                <a:tc>
                  <a:txBody>
                    <a:bodyPr/>
                    <a:lstStyle/>
                    <a:p>
                      <a:pPr algn="ctr"/>
                      <a:r>
                        <a:rPr kumimoji="1" lang="ja-JP" altLang="en-US" sz="1400" dirty="0" smtClean="0"/>
                        <a:t>一般市</a:t>
                      </a:r>
                      <a:endParaRPr kumimoji="1" lang="ja-JP" altLang="en-US" sz="1400" dirty="0"/>
                    </a:p>
                  </a:txBody>
                  <a:tcPr anchor="ctr"/>
                </a:tc>
              </a:tr>
              <a:tr h="1419616">
                <a:tc>
                  <a:txBody>
                    <a:bodyPr/>
                    <a:lstStyle/>
                    <a:p>
                      <a:pPr algn="ctr"/>
                      <a:r>
                        <a:rPr kumimoji="1" lang="ja-JP" altLang="en-US" sz="1400" b="1" dirty="0" smtClean="0"/>
                        <a:t>要　　件</a:t>
                      </a:r>
                      <a:endParaRPr kumimoji="1" lang="ja-JP" altLang="en-US" sz="1400" b="1" dirty="0"/>
                    </a:p>
                  </a:txBody>
                  <a:tcPr anchor="ctr"/>
                </a:tc>
                <a:tc>
                  <a:txBody>
                    <a:bodyPr/>
                    <a:lstStyle/>
                    <a:p>
                      <a:r>
                        <a:rPr kumimoji="1" lang="ja-JP" altLang="en-US" sz="1400" dirty="0" smtClean="0"/>
                        <a:t>人口５０万以上の市のうちから政令で指定</a:t>
                      </a:r>
                      <a:endParaRPr kumimoji="1" lang="en-US" altLang="ja-JP" sz="1400" dirty="0" smtClean="0"/>
                    </a:p>
                    <a:p>
                      <a:endParaRPr kumimoji="1" lang="en-US" altLang="ja-JP" sz="800" dirty="0" smtClean="0"/>
                    </a:p>
                    <a:p>
                      <a:r>
                        <a:rPr kumimoji="1" lang="ja-JP" altLang="en-US" sz="1200" dirty="0" smtClean="0"/>
                        <a:t>　</a:t>
                      </a:r>
                      <a:r>
                        <a:rPr kumimoji="1" lang="ja-JP" altLang="en-US" sz="1200" baseline="0" dirty="0" smtClean="0"/>
                        <a:t> </a:t>
                      </a:r>
                      <a:r>
                        <a:rPr kumimoji="1" lang="ja-JP" altLang="en-US" sz="1200" dirty="0" smtClean="0"/>
                        <a:t>人口その他の都市としての規模、</a:t>
                      </a:r>
                      <a:endParaRPr kumimoji="1" lang="en-US" altLang="ja-JP" sz="1200" dirty="0" smtClean="0"/>
                    </a:p>
                    <a:p>
                      <a:r>
                        <a:rPr kumimoji="1" lang="ja-JP" altLang="en-US" sz="1200" dirty="0" smtClean="0"/>
                        <a:t>　 行財政能力等において既存の</a:t>
                      </a:r>
                      <a:endParaRPr kumimoji="1" lang="en-US" altLang="ja-JP" sz="1200" dirty="0" smtClean="0"/>
                    </a:p>
                    <a:p>
                      <a:r>
                        <a:rPr kumimoji="1" lang="ja-JP" altLang="en-US" sz="1200" dirty="0" smtClean="0"/>
                        <a:t>　 指定都市と同等の実態を有する</a:t>
                      </a:r>
                      <a:endParaRPr kumimoji="1" lang="en-US" altLang="ja-JP" sz="1200" dirty="0" smtClean="0"/>
                    </a:p>
                    <a:p>
                      <a:r>
                        <a:rPr kumimoji="1" lang="ja-JP" altLang="en-US" sz="1200" dirty="0" smtClean="0"/>
                        <a:t>　 とみられる都市が指定</a:t>
                      </a:r>
                      <a:endParaRPr kumimoji="1" lang="ja-JP" altLang="en-US" sz="1200" dirty="0"/>
                    </a:p>
                  </a:txBody>
                  <a:tcPr/>
                </a:tc>
                <a:tc>
                  <a:txBody>
                    <a:bodyPr/>
                    <a:lstStyle/>
                    <a:p>
                      <a:r>
                        <a:rPr kumimoji="1" lang="ja-JP" altLang="en-US" sz="1400" dirty="0" smtClean="0"/>
                        <a:t>人口２０万以上の市の申出に基づき政令で指定</a:t>
                      </a:r>
                      <a:endParaRPr kumimoji="1" lang="ja-JP" altLang="en-US" sz="1400" dirty="0"/>
                    </a:p>
                  </a:txBody>
                  <a:tcPr/>
                </a:tc>
                <a:tc>
                  <a:txBody>
                    <a:bodyPr/>
                    <a:lstStyle/>
                    <a:p>
                      <a:r>
                        <a:rPr kumimoji="1" lang="ja-JP" altLang="en-US" sz="1400" dirty="0" smtClean="0"/>
                        <a:t>以下の要件を満たすもの</a:t>
                      </a:r>
                      <a:endParaRPr kumimoji="1" lang="en-US" altLang="ja-JP" sz="1400" dirty="0" smtClean="0"/>
                    </a:p>
                    <a:p>
                      <a:endParaRPr kumimoji="1" lang="en-US" altLang="ja-JP" sz="700" dirty="0" smtClean="0"/>
                    </a:p>
                    <a:p>
                      <a:r>
                        <a:rPr kumimoji="1" lang="ja-JP" altLang="en-US" sz="1300" dirty="0" smtClean="0"/>
                        <a:t>①人口５万以上</a:t>
                      </a:r>
                      <a:endParaRPr kumimoji="1" lang="en-US" altLang="ja-JP" sz="1300" dirty="0" smtClean="0"/>
                    </a:p>
                    <a:p>
                      <a:r>
                        <a:rPr kumimoji="1" lang="ja-JP" altLang="en-US" sz="1300" dirty="0" smtClean="0"/>
                        <a:t>②中心市街地にある戸数が全戸</a:t>
                      </a:r>
                      <a:endParaRPr kumimoji="1" lang="en-US" altLang="ja-JP" sz="1300" dirty="0" smtClean="0"/>
                    </a:p>
                    <a:p>
                      <a:r>
                        <a:rPr kumimoji="1" lang="ja-JP" altLang="en-US" sz="1300" dirty="0" smtClean="0"/>
                        <a:t>　</a:t>
                      </a:r>
                      <a:r>
                        <a:rPr kumimoji="1" lang="ja-JP" altLang="en-US" sz="1300" baseline="0" dirty="0" smtClean="0"/>
                        <a:t>  </a:t>
                      </a:r>
                      <a:r>
                        <a:rPr kumimoji="1" lang="ja-JP" altLang="en-US" sz="1300" dirty="0" smtClean="0"/>
                        <a:t>数の６割以上 </a:t>
                      </a:r>
                    </a:p>
                    <a:p>
                      <a:r>
                        <a:rPr kumimoji="1" lang="ja-JP" altLang="en-US" sz="1300" dirty="0" smtClean="0"/>
                        <a:t>③商工業等に従事する者及び</a:t>
                      </a:r>
                      <a:r>
                        <a:rPr kumimoji="1" lang="ja-JP" altLang="en-US" sz="1300" dirty="0" err="1" smtClean="0"/>
                        <a:t>そ</a:t>
                      </a:r>
                      <a:endParaRPr kumimoji="1" lang="en-US" altLang="ja-JP" sz="1300" dirty="0" smtClean="0"/>
                    </a:p>
                    <a:p>
                      <a:r>
                        <a:rPr kumimoji="1" lang="ja-JP" altLang="en-US" sz="1300" dirty="0" smtClean="0"/>
                        <a:t>　 の者と同一世帯の者の数が全</a:t>
                      </a:r>
                      <a:endParaRPr kumimoji="1" lang="en-US" altLang="ja-JP" sz="1300" dirty="0" smtClean="0"/>
                    </a:p>
                    <a:p>
                      <a:r>
                        <a:rPr kumimoji="1" lang="ja-JP" altLang="en-US" sz="1300" dirty="0" smtClean="0"/>
                        <a:t>　</a:t>
                      </a:r>
                      <a:r>
                        <a:rPr kumimoji="1" lang="ja-JP" altLang="en-US" sz="1300" baseline="0" dirty="0" smtClean="0"/>
                        <a:t> </a:t>
                      </a:r>
                      <a:r>
                        <a:rPr kumimoji="1" lang="ja-JP" altLang="en-US" sz="1300" dirty="0" smtClean="0"/>
                        <a:t>人口の６割以上　　　　　 　　　等</a:t>
                      </a:r>
                      <a:endParaRPr kumimoji="1" lang="ja-JP" altLang="en-US" sz="1300" dirty="0"/>
                    </a:p>
                  </a:txBody>
                  <a:tcPr/>
                </a:tc>
              </a:tr>
              <a:tr h="3669170">
                <a:tc>
                  <a:txBody>
                    <a:bodyPr/>
                    <a:lstStyle/>
                    <a:p>
                      <a:pPr algn="l"/>
                      <a:r>
                        <a:rPr kumimoji="1" lang="ja-JP" altLang="en-US" sz="1400" b="1" dirty="0" smtClean="0"/>
                        <a:t>事務分担上 </a:t>
                      </a:r>
                      <a:endParaRPr kumimoji="1" lang="en-US" altLang="ja-JP" sz="1400" b="1" dirty="0" smtClean="0"/>
                    </a:p>
                    <a:p>
                      <a:pPr algn="l"/>
                      <a:r>
                        <a:rPr kumimoji="1" lang="ja-JP" altLang="en-US" sz="1400" b="1" dirty="0" smtClean="0"/>
                        <a:t> の特例</a:t>
                      </a:r>
                      <a:endParaRPr kumimoji="1" lang="en-US" altLang="ja-JP" sz="1400" b="1" dirty="0" smtClean="0"/>
                    </a:p>
                  </a:txBody>
                  <a:tcPr anchor="ctr"/>
                </a:tc>
                <a:tc>
                  <a:txBody>
                    <a:bodyPr/>
                    <a:lstStyle/>
                    <a:p>
                      <a:endParaRPr kumimoji="1" lang="en-US" altLang="ja-JP" sz="1400" dirty="0" smtClean="0"/>
                    </a:p>
                    <a:p>
                      <a:endParaRPr kumimoji="1" lang="en-US" altLang="ja-JP" sz="1400" dirty="0" smtClean="0"/>
                    </a:p>
                    <a:p>
                      <a:endParaRPr kumimoji="1" lang="en-US" altLang="ja-JP" sz="1400" dirty="0" smtClean="0"/>
                    </a:p>
                    <a:p>
                      <a:endParaRPr kumimoji="1" lang="en-US" altLang="ja-JP" sz="1400" dirty="0" smtClean="0"/>
                    </a:p>
                    <a:p>
                      <a:endParaRPr kumimoji="1" lang="en-US" altLang="ja-JP" sz="1400" dirty="0" smtClean="0"/>
                    </a:p>
                    <a:p>
                      <a:endParaRPr kumimoji="1" lang="en-US" altLang="ja-JP" sz="1400" dirty="0" smtClean="0"/>
                    </a:p>
                    <a:p>
                      <a:endParaRPr kumimoji="1" lang="en-US" altLang="ja-JP" sz="1400" dirty="0" smtClean="0"/>
                    </a:p>
                  </a:txBody>
                  <a:tcPr/>
                </a:tc>
                <a:tc>
                  <a:txBody>
                    <a:bodyPr/>
                    <a:lstStyle/>
                    <a:p>
                      <a:endParaRPr kumimoji="1" lang="en-US" altLang="ja-JP" sz="1400" dirty="0" smtClean="0"/>
                    </a:p>
                  </a:txBody>
                  <a:tcPr/>
                </a:tc>
                <a:tc>
                  <a:txBody>
                    <a:bodyPr/>
                    <a:lstStyle/>
                    <a:p>
                      <a:endParaRPr kumimoji="1" lang="ja-JP" altLang="en-US" sz="1400" dirty="0"/>
                    </a:p>
                  </a:txBody>
                  <a:tcPr/>
                </a:tc>
              </a:tr>
              <a:tr h="504056">
                <a:tc>
                  <a:txBody>
                    <a:bodyPr/>
                    <a:lstStyle/>
                    <a:p>
                      <a:pPr algn="ctr"/>
                      <a:r>
                        <a:rPr kumimoji="1" lang="ja-JP" altLang="en-US" sz="1400" b="1" dirty="0" smtClean="0"/>
                        <a:t>指定状況等</a:t>
                      </a:r>
                      <a:endParaRPr kumimoji="1" lang="en-US" altLang="ja-JP" sz="1400" b="1" dirty="0" smtClean="0"/>
                    </a:p>
                    <a:p>
                      <a:r>
                        <a:rPr kumimoji="1" lang="ja-JP" altLang="en-US" sz="1100" b="0" dirty="0" smtClean="0"/>
                        <a:t>（</a:t>
                      </a:r>
                      <a:r>
                        <a:rPr kumimoji="1" lang="en-US" altLang="ja-JP" sz="1100" b="0" dirty="0" smtClean="0"/>
                        <a:t>H27.10.1</a:t>
                      </a:r>
                      <a:r>
                        <a:rPr kumimoji="1" lang="ja-JP" altLang="en-US" sz="1100" b="0" dirty="0" smtClean="0"/>
                        <a:t>現在）</a:t>
                      </a:r>
                      <a:endParaRPr kumimoji="1" lang="ja-JP" altLang="en-US" sz="1100" b="0" dirty="0"/>
                    </a:p>
                  </a:txBody>
                  <a:tcPr anchor="ctr"/>
                </a:tc>
                <a:tc>
                  <a:txBody>
                    <a:bodyPr/>
                    <a:lstStyle/>
                    <a:p>
                      <a:pPr algn="ctr"/>
                      <a:r>
                        <a:rPr kumimoji="1" lang="ja-JP" altLang="en-US" sz="1400" dirty="0" smtClean="0"/>
                        <a:t>２０市（大阪府内　２市）</a:t>
                      </a:r>
                      <a:endParaRPr kumimoji="1" lang="en-US" altLang="ja-JP" sz="1400" dirty="0" smtClean="0"/>
                    </a:p>
                  </a:txBody>
                  <a:tcPr anchor="ctr"/>
                </a:tc>
                <a:tc>
                  <a:txBody>
                    <a:bodyPr/>
                    <a:lstStyle/>
                    <a:p>
                      <a:pPr algn="ctr"/>
                      <a:r>
                        <a:rPr kumimoji="1" lang="ja-JP" altLang="en-US" sz="1400" dirty="0" smtClean="0"/>
                        <a:t>４７市（大阪府内　４市）</a:t>
                      </a:r>
                      <a:endParaRPr kumimoji="1" lang="en-US" altLang="ja-JP" sz="1400" dirty="0" smtClean="0"/>
                    </a:p>
                  </a:txBody>
                  <a:tcPr anchor="ctr"/>
                </a:tc>
                <a:tc>
                  <a:txBody>
                    <a:bodyPr/>
                    <a:lstStyle/>
                    <a:p>
                      <a:pPr algn="ctr"/>
                      <a:r>
                        <a:rPr kumimoji="1" lang="ja-JP" altLang="en-US" sz="1400" dirty="0" smtClean="0"/>
                        <a:t>７２３市（大阪府内　２７市）　</a:t>
                      </a:r>
                      <a:endParaRPr kumimoji="1" lang="ja-JP" altLang="en-US" sz="1400" dirty="0"/>
                    </a:p>
                  </a:txBody>
                  <a:tcPr anchor="ctr"/>
                </a:tc>
              </a:tr>
            </a:tbl>
          </a:graphicData>
        </a:graphic>
      </p:graphicFrame>
      <p:sp>
        <p:nvSpPr>
          <p:cNvPr id="3" name="スライド番号プレースホルダー 2"/>
          <p:cNvSpPr txBox="1">
            <a:spLocks/>
          </p:cNvSpPr>
          <p:nvPr/>
        </p:nvSpPr>
        <p:spPr>
          <a:xfrm>
            <a:off x="7018886" y="6475604"/>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11</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4" name="正方形/長方形 3"/>
          <p:cNvSpPr/>
          <p:nvPr/>
        </p:nvSpPr>
        <p:spPr>
          <a:xfrm>
            <a:off x="11576" y="13389"/>
            <a:ext cx="8880904"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a:t>
            </a:r>
            <a:r>
              <a:rPr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地方公共</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団体</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の事務権限イメージ</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7" name="正方形/長方形 6"/>
          <p:cNvSpPr/>
          <p:nvPr/>
        </p:nvSpPr>
        <p:spPr>
          <a:xfrm>
            <a:off x="1547664" y="2636912"/>
            <a:ext cx="7168968" cy="3384376"/>
          </a:xfrm>
          <a:prstGeom prst="rect">
            <a:avLst/>
          </a:prstGeom>
          <a:ln w="19050"/>
        </p:spPr>
        <p:style>
          <a:lnRef idx="2">
            <a:schemeClr val="accent6"/>
          </a:lnRef>
          <a:fillRef idx="1">
            <a:schemeClr val="lt1"/>
          </a:fillRef>
          <a:effectRef idx="0">
            <a:schemeClr val="accent6"/>
          </a:effectRef>
          <a:fontRef idx="minor">
            <a:schemeClr val="dk1"/>
          </a:fontRef>
        </p:style>
        <p:txBody>
          <a:bodyPr rtlCol="0" anchor="t"/>
          <a:lstStyle/>
          <a:p>
            <a:r>
              <a:rPr kumimoji="1" lang="ja-JP" altLang="en-US" sz="1400" b="1" dirty="0" smtClean="0"/>
              <a:t>指定都市の主な事務</a:t>
            </a:r>
            <a:endParaRPr kumimoji="1" lang="en-US" altLang="ja-JP" sz="1400" b="1" dirty="0" smtClean="0"/>
          </a:p>
          <a:p>
            <a:r>
              <a:rPr lang="ja-JP" altLang="en-US" sz="1400" dirty="0" smtClean="0"/>
              <a:t>・こども福祉（児童相談所設置等）　　　　　　　　　・健康保健（精神障がい者入院措置等）</a:t>
            </a:r>
            <a:endParaRPr lang="en-US" altLang="ja-JP" sz="1400" dirty="0"/>
          </a:p>
          <a:p>
            <a:r>
              <a:rPr lang="ja-JP" altLang="en-US" sz="1400" dirty="0" smtClean="0"/>
              <a:t>・教育（県費</a:t>
            </a:r>
            <a:r>
              <a:rPr lang="ja-JP" altLang="en-US" sz="1400" dirty="0"/>
              <a:t>負担</a:t>
            </a:r>
            <a:r>
              <a:rPr lang="ja-JP" altLang="en-US" sz="1400" dirty="0" smtClean="0"/>
              <a:t>教職員任免決定等）　　　　　　　・環境（建築物用地下水採取許可等）</a:t>
            </a:r>
            <a:endParaRPr lang="ja-JP" altLang="en-US" sz="1400" dirty="0"/>
          </a:p>
          <a:p>
            <a:r>
              <a:rPr kumimoji="1" lang="ja-JP" altLang="en-US" sz="1400" dirty="0" smtClean="0"/>
              <a:t>・まちづくり（都市計画（都市再生特別地区等）、</a:t>
            </a:r>
            <a:r>
              <a:rPr lang="ja-JP" altLang="en-US" sz="1400" dirty="0" smtClean="0"/>
              <a:t>指定区間外</a:t>
            </a:r>
            <a:r>
              <a:rPr kumimoji="1" lang="ja-JP" altLang="en-US" sz="1400" dirty="0" smtClean="0"/>
              <a:t>の国道・県道の管理等）</a:t>
            </a:r>
            <a:endParaRPr kumimoji="1" lang="ja-JP" altLang="en-US" sz="1400" dirty="0"/>
          </a:p>
        </p:txBody>
      </p:sp>
      <p:sp>
        <p:nvSpPr>
          <p:cNvPr id="8" name="正方形/長方形 7"/>
          <p:cNvSpPr/>
          <p:nvPr/>
        </p:nvSpPr>
        <p:spPr>
          <a:xfrm>
            <a:off x="1691679" y="3645024"/>
            <a:ext cx="6925847" cy="2250295"/>
          </a:xfrm>
          <a:prstGeom prst="rect">
            <a:avLst/>
          </a:prstGeom>
          <a:ln w="19050"/>
        </p:spPr>
        <p:style>
          <a:lnRef idx="2">
            <a:schemeClr val="accent6"/>
          </a:lnRef>
          <a:fillRef idx="1">
            <a:schemeClr val="lt1"/>
          </a:fillRef>
          <a:effectRef idx="0">
            <a:schemeClr val="accent6"/>
          </a:effectRef>
          <a:fontRef idx="minor">
            <a:schemeClr val="dk1"/>
          </a:fontRef>
        </p:style>
        <p:txBody>
          <a:bodyPr rtlCol="0" anchor="t"/>
          <a:lstStyle/>
          <a:p>
            <a:r>
              <a:rPr kumimoji="1" lang="ja-JP" altLang="en-US" sz="1400" b="1" dirty="0" smtClean="0"/>
              <a:t>中核市の主な事務</a:t>
            </a:r>
            <a:endParaRPr kumimoji="1" lang="en-US" altLang="ja-JP" sz="1400" b="1" dirty="0" smtClean="0"/>
          </a:p>
          <a:p>
            <a:r>
              <a:rPr kumimoji="1" lang="ja-JP" altLang="en-US" sz="1400" dirty="0" smtClean="0"/>
              <a:t>・こども福祉（保育所設置認可等）</a:t>
            </a:r>
            <a:r>
              <a:rPr lang="ja-JP" altLang="en-US" sz="1400" dirty="0"/>
              <a:t>　</a:t>
            </a:r>
            <a:r>
              <a:rPr lang="ja-JP" altLang="en-US" sz="1400" dirty="0" smtClean="0"/>
              <a:t>　　　　　　・健康保健（保健所設置、飲食店営業許可等）</a:t>
            </a:r>
            <a:endParaRPr lang="en-US" altLang="ja-JP" sz="1400" dirty="0"/>
          </a:p>
          <a:p>
            <a:r>
              <a:rPr lang="ja-JP" altLang="en-US" sz="1400" dirty="0" smtClean="0"/>
              <a:t>・教育（県費負担教職員研修等）　　　　　　　　・環境（廃棄物処理施設設置許可等）　　</a:t>
            </a:r>
            <a:endParaRPr lang="en-US" altLang="ja-JP" sz="1400" dirty="0" smtClean="0"/>
          </a:p>
          <a:p>
            <a:r>
              <a:rPr lang="ja-JP" altLang="en-US" sz="1400" dirty="0" smtClean="0"/>
              <a:t>・まちづくり（開発行為許可等）</a:t>
            </a:r>
            <a:endParaRPr lang="en-US" altLang="ja-JP" sz="1400" dirty="0"/>
          </a:p>
        </p:txBody>
      </p:sp>
      <p:sp>
        <p:nvSpPr>
          <p:cNvPr id="9" name="正方形/長方形 8"/>
          <p:cNvSpPr/>
          <p:nvPr/>
        </p:nvSpPr>
        <p:spPr>
          <a:xfrm>
            <a:off x="1773382" y="4653136"/>
            <a:ext cx="6747163" cy="1152128"/>
          </a:xfrm>
          <a:prstGeom prst="rect">
            <a:avLst/>
          </a:prstGeom>
          <a:ln w="19050"/>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b="1" dirty="0" smtClean="0"/>
              <a:t>一般市の主な事務</a:t>
            </a:r>
            <a:endParaRPr kumimoji="1" lang="en-US" altLang="ja-JP" sz="1400" b="1" dirty="0" smtClean="0"/>
          </a:p>
          <a:p>
            <a:r>
              <a:rPr lang="ja-JP" altLang="en-US" sz="1400" dirty="0" smtClean="0"/>
              <a:t>・こども福祉（保育所設置運営等）　　　　　　</a:t>
            </a:r>
            <a:r>
              <a:rPr lang="ja-JP" altLang="en-US" sz="1400" dirty="0"/>
              <a:t>　</a:t>
            </a:r>
            <a:r>
              <a:rPr lang="ja-JP" altLang="en-US" sz="1400" dirty="0" smtClean="0"/>
              <a:t>・健康保健（保健センター設置等）　</a:t>
            </a:r>
            <a:endParaRPr lang="en-US" altLang="ja-JP" sz="1400" dirty="0" smtClean="0"/>
          </a:p>
          <a:p>
            <a:r>
              <a:rPr lang="ja-JP" altLang="en-US" sz="1400" dirty="0" smtClean="0"/>
              <a:t>・教育（小中学校設置管理等）　　　　　　　　 　・環境（一般廃棄物収集処理等）　　　　　　　　　　　　　</a:t>
            </a:r>
            <a:endParaRPr lang="en-US" altLang="ja-JP" sz="1400" dirty="0" smtClean="0"/>
          </a:p>
          <a:p>
            <a:r>
              <a:rPr lang="ja-JP" altLang="en-US" sz="1400" dirty="0" smtClean="0"/>
              <a:t>・まちづくり（用途地域指定、下水道整備等）  ・戸籍・住民基本台帳</a:t>
            </a:r>
            <a:r>
              <a:rPr kumimoji="1" lang="ja-JP" altLang="en-US" sz="1400" dirty="0" smtClean="0"/>
              <a:t>・消防・防災</a:t>
            </a:r>
            <a:endParaRPr kumimoji="1" lang="en-US" altLang="ja-JP" sz="1400" dirty="0" smtClean="0"/>
          </a:p>
        </p:txBody>
      </p:sp>
      <p:sp>
        <p:nvSpPr>
          <p:cNvPr id="2" name="大かっこ 1"/>
          <p:cNvSpPr/>
          <p:nvPr/>
        </p:nvSpPr>
        <p:spPr>
          <a:xfrm>
            <a:off x="1475656" y="1484784"/>
            <a:ext cx="2232248" cy="792088"/>
          </a:xfrm>
          <a:prstGeom prst="bracketPair">
            <a:avLst>
              <a:gd name="adj" fmla="val 6329"/>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9929993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タイトル 3"/>
          <p:cNvSpPr>
            <a:spLocks/>
          </p:cNvSpPr>
          <p:nvPr/>
        </p:nvSpPr>
        <p:spPr bwMode="auto">
          <a:xfrm>
            <a:off x="0" y="44624"/>
            <a:ext cx="91440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algn="ctr"/>
            <a:r>
              <a:rPr lang="en-US" altLang="ja-JP" sz="1800" dirty="0" smtClean="0">
                <a:solidFill>
                  <a:schemeClr val="tx2"/>
                </a:solidFill>
                <a:latin typeface="Meiryo UI" pitchFamily="50" charset="-128"/>
                <a:ea typeface="Meiryo UI" pitchFamily="50" charset="-128"/>
                <a:cs typeface="Meiryo UI" pitchFamily="50" charset="-128"/>
              </a:rPr>
              <a:t>【</a:t>
            </a:r>
            <a:r>
              <a:rPr lang="ja-JP" altLang="en-US" sz="1800" dirty="0" smtClean="0">
                <a:solidFill>
                  <a:schemeClr val="tx2"/>
                </a:solidFill>
                <a:latin typeface="Meiryo UI" pitchFamily="50" charset="-128"/>
                <a:ea typeface="Meiryo UI" pitchFamily="50" charset="-128"/>
                <a:cs typeface="Meiryo UI" pitchFamily="50" charset="-128"/>
              </a:rPr>
              <a:t>「指定都市」「中核市」「一般市」の権限</a:t>
            </a:r>
            <a:r>
              <a:rPr lang="ja-JP" altLang="en-US" sz="1800" dirty="0">
                <a:solidFill>
                  <a:schemeClr val="tx2"/>
                </a:solidFill>
                <a:latin typeface="Meiryo UI" pitchFamily="50" charset="-128"/>
                <a:ea typeface="Meiryo UI" pitchFamily="50" charset="-128"/>
                <a:cs typeface="Meiryo UI" pitchFamily="50" charset="-128"/>
              </a:rPr>
              <a:t>イメージ</a:t>
            </a:r>
            <a:r>
              <a:rPr lang="en-US" altLang="ja-JP" sz="1800" dirty="0">
                <a:solidFill>
                  <a:schemeClr val="tx2"/>
                </a:solidFill>
                <a:latin typeface="Meiryo UI" pitchFamily="50" charset="-128"/>
                <a:ea typeface="Meiryo UI" pitchFamily="50" charset="-128"/>
                <a:cs typeface="Meiryo UI" pitchFamily="50" charset="-128"/>
              </a:rPr>
              <a:t>】</a:t>
            </a:r>
            <a:endParaRPr lang="ja-JP" altLang="en-US" sz="1800" dirty="0">
              <a:solidFill>
                <a:schemeClr val="tx2"/>
              </a:solidFill>
              <a:latin typeface="Meiryo UI" pitchFamily="50" charset="-128"/>
              <a:ea typeface="Meiryo UI" pitchFamily="50" charset="-128"/>
              <a:cs typeface="Meiryo UI" pitchFamily="50" charset="-128"/>
            </a:endParaRPr>
          </a:p>
        </p:txBody>
      </p:sp>
      <p:sp>
        <p:nvSpPr>
          <p:cNvPr id="7" name="スライド番号プレースホルダー 2"/>
          <p:cNvSpPr>
            <a:spLocks noGrp="1"/>
          </p:cNvSpPr>
          <p:nvPr>
            <p:ph type="sldNum" sz="quarter" idx="12"/>
          </p:nvPr>
        </p:nvSpPr>
        <p:spPr>
          <a:xfrm>
            <a:off x="6998715" y="32779"/>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ja-JP" sz="1600" kern="0" dirty="0" smtClean="0">
                <a:solidFill>
                  <a:sysClr val="windowText" lastClr="000000"/>
                </a:solidFill>
                <a:latin typeface="HGPｺﾞｼｯｸE" pitchFamily="50" charset="-128"/>
                <a:ea typeface="HGPｺﾞｼｯｸE" pitchFamily="50" charset="-128"/>
              </a:rPr>
              <a:t>12</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4" name="正方形/長方形 3"/>
          <p:cNvSpPr/>
          <p:nvPr/>
        </p:nvSpPr>
        <p:spPr>
          <a:xfrm>
            <a:off x="324286" y="6676809"/>
            <a:ext cx="5975906" cy="1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第６回大阪府・大阪市特別区設置協議会（</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H25.8.9)</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より抜粋・一部加工</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12" y="363720"/>
            <a:ext cx="9068400" cy="633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380609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正方形/長方形 1"/>
          <p:cNvSpPr>
            <a:spLocks noChangeArrowheads="1"/>
          </p:cNvSpPr>
          <p:nvPr/>
        </p:nvSpPr>
        <p:spPr bwMode="auto">
          <a:xfrm>
            <a:off x="18764" y="2179892"/>
            <a:ext cx="9144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wrap="none" anchor="ctr"/>
          <a:lstStyle>
            <a:lvl1pPr eaLnBrk="0" hangingPunct="0">
              <a:defRPr kumimoji="1" sz="1600" b="1">
                <a:solidFill>
                  <a:schemeClr val="tx1"/>
                </a:solidFill>
                <a:latin typeface="Malgun Gothic" pitchFamily="34" charset="-127"/>
                <a:ea typeface="ＭＳ Ｐゴシック" charset="-128"/>
              </a:defRPr>
            </a:lvl1pPr>
            <a:lvl2pPr marL="742950" indent="-285750" eaLnBrk="0" hangingPunct="0">
              <a:defRPr kumimoji="1" sz="1600" b="1">
                <a:solidFill>
                  <a:schemeClr val="tx1"/>
                </a:solidFill>
                <a:latin typeface="Malgun Gothic" pitchFamily="34" charset="-127"/>
                <a:ea typeface="ＭＳ Ｐゴシック" charset="-128"/>
              </a:defRPr>
            </a:lvl2pPr>
            <a:lvl3pPr marL="1143000" indent="-228600" eaLnBrk="0" hangingPunct="0">
              <a:defRPr kumimoji="1" sz="1600" b="1">
                <a:solidFill>
                  <a:schemeClr val="tx1"/>
                </a:solidFill>
                <a:latin typeface="Malgun Gothic" pitchFamily="34" charset="-127"/>
                <a:ea typeface="ＭＳ Ｐゴシック" charset="-128"/>
              </a:defRPr>
            </a:lvl3pPr>
            <a:lvl4pPr marL="1600200" indent="-228600" eaLnBrk="0" hangingPunct="0">
              <a:defRPr kumimoji="1" sz="1600" b="1">
                <a:solidFill>
                  <a:schemeClr val="tx1"/>
                </a:solidFill>
                <a:latin typeface="Malgun Gothic" pitchFamily="34" charset="-127"/>
                <a:ea typeface="ＭＳ Ｐゴシック" charset="-128"/>
              </a:defRPr>
            </a:lvl4pPr>
            <a:lvl5pPr marL="2057400" indent="-228600" eaLnBrk="0" hangingPunct="0">
              <a:defRPr kumimoji="1" sz="1600" b="1">
                <a:solidFill>
                  <a:schemeClr val="tx1"/>
                </a:solidFill>
                <a:latin typeface="Malgun Gothic" pitchFamily="34" charset="-127"/>
                <a:ea typeface="ＭＳ Ｐゴシック"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9pPr>
          </a:lstStyle>
          <a:p>
            <a:pPr algn="ctr" eaLnBrk="1" hangingPunct="1"/>
            <a:r>
              <a:rPr lang="ja-JP" altLang="en-US" sz="3600" b="0" dirty="0" smtClean="0">
                <a:latin typeface="Arial" charset="0"/>
              </a:rPr>
              <a:t>２</a:t>
            </a:r>
            <a:r>
              <a:rPr lang="ja-JP" altLang="en-US" sz="3600" b="0" dirty="0">
                <a:latin typeface="Arial" charset="0"/>
              </a:rPr>
              <a:t>　</a:t>
            </a:r>
            <a:r>
              <a:rPr lang="ja-JP" altLang="en-US" sz="3600" b="0" dirty="0" smtClean="0">
                <a:latin typeface="Arial" charset="0"/>
              </a:rPr>
              <a:t>事務分担</a:t>
            </a:r>
            <a:endParaRPr lang="ja-JP" altLang="en-US" sz="3600" b="0" dirty="0">
              <a:latin typeface="Arial" charset="0"/>
            </a:endParaRPr>
          </a:p>
        </p:txBody>
      </p:sp>
      <p:sp>
        <p:nvSpPr>
          <p:cNvPr id="3" name="スライド番号プレースホルダー 2"/>
          <p:cNvSpPr>
            <a:spLocks noGrp="1"/>
          </p:cNvSpPr>
          <p:nvPr>
            <p:ph type="sldNum" sz="quarter" idx="12"/>
          </p:nvPr>
        </p:nvSpPr>
        <p:spPr>
          <a:xfrm>
            <a:off x="7032206" y="13123"/>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4" name="スライド番号プレースホルダー 2"/>
          <p:cNvSpPr txBox="1">
            <a:spLocks/>
          </p:cNvSpPr>
          <p:nvPr/>
        </p:nvSpPr>
        <p:spPr>
          <a:xfrm>
            <a:off x="7018886" y="6492875"/>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13</a:t>
            </a:r>
            <a:endParaRPr lang="ja-JP" altLang="en-US" sz="1600" kern="0" dirty="0">
              <a:solidFill>
                <a:sysClr val="windowText" lastClr="000000"/>
              </a:solidFill>
              <a:latin typeface="HGPｺﾞｼｯｸE" pitchFamily="50" charset="-128"/>
              <a:ea typeface="HGPｺﾞｼｯｸE" pitchFamily="50" charset="-128"/>
            </a:endParaRPr>
          </a:p>
        </p:txBody>
      </p:sp>
    </p:spTree>
    <p:extLst>
      <p:ext uri="{BB962C8B-B14F-4D97-AF65-F5344CB8AC3E}">
        <p14:creationId xmlns:p14="http://schemas.microsoft.com/office/powerpoint/2010/main" val="35373352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正方形/長方形 26"/>
          <p:cNvSpPr/>
          <p:nvPr/>
        </p:nvSpPr>
        <p:spPr>
          <a:xfrm>
            <a:off x="251965" y="2852936"/>
            <a:ext cx="8892035" cy="4005064"/>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事務の整理の手順</a:t>
            </a:r>
            <a:r>
              <a:rPr lang="en-US" altLang="ja-JP" sz="16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p>
          <a:p>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（１）現在、局で実施している事務　→　「①市統括事務」と「②市統括事務以外の事務」に整理</a:t>
            </a: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en-US" altLang="ja-JP"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①市統括事務</a:t>
            </a:r>
            <a:r>
              <a:rPr lang="en-US" altLang="ja-JP"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p>
          <a:p>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・一自治体として実施する事務、全市域的な事務、市域の統一性・一体性が求められる事務など</a:t>
            </a:r>
          </a:p>
          <a:p>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Ａ案、Ｂ案、Ｃ案ともに</a:t>
            </a: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、局の</a:t>
            </a:r>
            <a:r>
              <a:rPr lang="ja-JP" altLang="en-US"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事務に整理</a:t>
            </a:r>
            <a:endParaRPr lang="ja-JP" altLang="en-US" sz="11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en-US" altLang="ja-JP"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②市統括事務以外の事務</a:t>
            </a:r>
            <a:r>
              <a:rPr lang="en-US" altLang="ja-JP"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endParaRPr lang="en-US" altLang="ja-JP"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・法令上の権限区分（中核市、一般市等）や事務の性質を踏まえ、Ａ案、Ｂ案、Ｃ案それぞれ異なるレベルで、局の事務と総合区</a:t>
            </a:r>
            <a:endParaRPr lang="en-US" altLang="ja-JP"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の事務に整理</a:t>
            </a:r>
            <a:endParaRPr lang="en-US" altLang="ja-JP"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ja-JP" altLang="en-US" sz="6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（２）現在、区役所及び保健福祉センターで実施している事務　→　「行政区事務」に整理</a:t>
            </a: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en-US" altLang="ja-JP"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行政区</a:t>
            </a: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事務</a:t>
            </a:r>
            <a:r>
              <a:rPr lang="en-US" altLang="ja-JP"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endParaRPr lang="en-US" altLang="ja-JP"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・Ａ案、Ｂ案、Ｃ案ともに、総合区の事務に整理</a:t>
            </a:r>
            <a:endParaRPr lang="ja-JP" altLang="en-US" sz="11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14" name="正方形/長方形 13"/>
          <p:cNvSpPr/>
          <p:nvPr/>
        </p:nvSpPr>
        <p:spPr>
          <a:xfrm>
            <a:off x="11575" y="13389"/>
            <a:ext cx="8779695"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２－１　事務分担（案）の考え方</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19" name="スライド番号プレースホルダー 2"/>
          <p:cNvSpPr>
            <a:spLocks noGrp="1"/>
          </p:cNvSpPr>
          <p:nvPr>
            <p:ph type="sldNum" sz="quarter" idx="12"/>
          </p:nvPr>
        </p:nvSpPr>
        <p:spPr>
          <a:xfrm>
            <a:off x="7032206" y="13123"/>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sysClr val="windowText" lastClr="000000"/>
                </a:solidFill>
                <a:effectLst/>
                <a:uLnTx/>
                <a:uFillTx/>
                <a:latin typeface="HGPｺﾞｼｯｸE" pitchFamily="50" charset="-128"/>
                <a:ea typeface="HGPｺﾞｼｯｸE" pitchFamily="50" charset="-128"/>
              </a:rPr>
              <a:t>14</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26" name="正方形/長方形 25"/>
          <p:cNvSpPr/>
          <p:nvPr/>
        </p:nvSpPr>
        <p:spPr>
          <a:xfrm>
            <a:off x="224669" y="739752"/>
            <a:ext cx="8919331" cy="1947984"/>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700"/>
              </a:lnSpc>
            </a:pPr>
            <a:r>
              <a:rPr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事務レベル（案）の設定</a:t>
            </a:r>
            <a:r>
              <a:rPr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endParaRPr lang="ja-JP" altLang="en-US"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lnSpc>
                <a:spcPts val="1700"/>
              </a:lnSpc>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局</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事業所等を含む</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総合区</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が、それぞれどのような事務を行うのかを整理</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p>
            <a:pPr>
              <a:lnSpc>
                <a:spcPts val="1700"/>
              </a:lnSpc>
            </a:pP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総合区の事務</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レベルについて３案を設定</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それぞれのレベルに応じた事務分担（案）を</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作成</a:t>
            </a:r>
          </a:p>
          <a:p>
            <a:pPr>
              <a:lnSpc>
                <a:spcPts val="17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700"/>
              </a:lnSpc>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6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ja-JP" altLang="en-US" sz="14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ja-JP" altLang="en-US" sz="14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2268973025"/>
              </p:ext>
            </p:extLst>
          </p:nvPr>
        </p:nvGraphicFramePr>
        <p:xfrm>
          <a:off x="539550" y="1570440"/>
          <a:ext cx="8177082" cy="959037"/>
        </p:xfrm>
        <a:graphic>
          <a:graphicData uri="http://schemas.openxmlformats.org/drawingml/2006/table">
            <a:tbl>
              <a:tblPr firstRow="1" bandRow="1">
                <a:tableStyleId>{5940675A-B579-460E-94D1-54222C63F5DA}</a:tableStyleId>
              </a:tblPr>
              <a:tblGrid>
                <a:gridCol w="2725694"/>
                <a:gridCol w="2725694"/>
                <a:gridCol w="2725694"/>
              </a:tblGrid>
              <a:tr h="334197">
                <a:tc>
                  <a:txBody>
                    <a:bodyPr/>
                    <a:lstStyle/>
                    <a:p>
                      <a:pPr algn="ctr">
                        <a:lnSpc>
                          <a:spcPts val="1500"/>
                        </a:lnSpc>
                      </a:pP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Ａ案（</a:t>
                      </a:r>
                      <a:r>
                        <a:rPr kumimoji="1" lang="zh-TW" altLang="en-US" sz="1200" b="1" dirty="0" smtClean="0">
                          <a:latin typeface="Meiryo UI" panose="020B0604030504040204" pitchFamily="50" charset="-128"/>
                          <a:ea typeface="Meiryo UI" panose="020B0604030504040204" pitchFamily="50" charset="-128"/>
                          <a:cs typeface="Meiryo UI" panose="020B0604030504040204" pitchFamily="50" charset="-128"/>
                        </a:rPr>
                        <a:t>現行事務＋限定事務</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lnSpc>
                          <a:spcPts val="1500"/>
                        </a:lnSpc>
                      </a:pP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Ｂ案（一般市並み事務）</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lnSpc>
                          <a:spcPts val="1500"/>
                        </a:lnSpc>
                      </a:pP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Ｃ案（中核市並み事務）</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r>
              <a:tr h="529899">
                <a:tc>
                  <a:txBody>
                    <a:bodyPr/>
                    <a:lstStyle/>
                    <a:p>
                      <a:pPr algn="l">
                        <a:lnSpc>
                          <a:spcPts val="1400"/>
                        </a:lnSpc>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一般市並みの事務（市統括事務を除く）のうち、事務を限定して検討</a:t>
                      </a:r>
                    </a:p>
                    <a:p>
                      <a:pPr algn="l">
                        <a:lnSpc>
                          <a:spcPts val="1400"/>
                        </a:lnSpc>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（現行の区役所事務に加える）</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l">
                        <a:lnSpc>
                          <a:spcPts val="1400"/>
                        </a:lnSpc>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一般市並みの事務（市統括事務を除く）をベースに検討</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l">
                        <a:lnSpc>
                          <a:spcPts val="1400"/>
                        </a:lnSpc>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中核市並みの事務（市統括事務を除く）をベースに検討</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r>
            </a:tbl>
          </a:graphicData>
        </a:graphic>
      </p:graphicFrame>
      <p:grpSp>
        <p:nvGrpSpPr>
          <p:cNvPr id="38" name="グループ化 37"/>
          <p:cNvGrpSpPr/>
          <p:nvPr/>
        </p:nvGrpSpPr>
        <p:grpSpPr>
          <a:xfrm>
            <a:off x="485546" y="4828096"/>
            <a:ext cx="8411488" cy="1863210"/>
            <a:chOff x="485546" y="4420235"/>
            <a:chExt cx="8411488" cy="2219908"/>
          </a:xfrm>
        </p:grpSpPr>
        <p:sp>
          <p:nvSpPr>
            <p:cNvPr id="2" name="角丸四角形 1"/>
            <p:cNvSpPr/>
            <p:nvPr/>
          </p:nvSpPr>
          <p:spPr>
            <a:xfrm>
              <a:off x="485546" y="4797151"/>
              <a:ext cx="1998222" cy="1378054"/>
            </a:xfrm>
            <a:prstGeom prst="roundRect">
              <a:avLst/>
            </a:prstGeom>
            <a:solidFill>
              <a:schemeClr val="bg1"/>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smtClean="0">
                  <a:solidFill>
                    <a:schemeClr val="tx1"/>
                  </a:solidFill>
                  <a:latin typeface="+mn-ea"/>
                </a:rPr>
                <a:t>(1)</a:t>
              </a:r>
              <a:r>
                <a:rPr kumimoji="1" lang="ja-JP" altLang="en-US" sz="1400" b="1" dirty="0" smtClean="0">
                  <a:solidFill>
                    <a:schemeClr val="tx1"/>
                  </a:solidFill>
                </a:rPr>
                <a:t>現在の局の事務</a:t>
              </a:r>
              <a:endParaRPr kumimoji="1" lang="ja-JP" altLang="en-US" sz="1400" b="1" dirty="0">
                <a:solidFill>
                  <a:schemeClr val="tx1"/>
                </a:solidFill>
              </a:endParaRPr>
            </a:p>
          </p:txBody>
        </p:sp>
        <p:sp>
          <p:nvSpPr>
            <p:cNvPr id="10" name="角丸四角形 9"/>
            <p:cNvSpPr/>
            <p:nvPr/>
          </p:nvSpPr>
          <p:spPr>
            <a:xfrm>
              <a:off x="485546" y="6175205"/>
              <a:ext cx="1998222" cy="46493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smtClean="0">
                  <a:solidFill>
                    <a:schemeClr val="tx1"/>
                  </a:solidFill>
                  <a:latin typeface="+mn-ea"/>
                </a:rPr>
                <a:t>(2)</a:t>
              </a:r>
              <a:r>
                <a:rPr kumimoji="1" lang="ja-JP" altLang="en-US" sz="1400" b="1" dirty="0" smtClean="0">
                  <a:solidFill>
                    <a:schemeClr val="tx1"/>
                  </a:solidFill>
                </a:rPr>
                <a:t>現在の行政区事務</a:t>
              </a:r>
              <a:endParaRPr kumimoji="1" lang="ja-JP" altLang="en-US" sz="1400" b="1" dirty="0">
                <a:solidFill>
                  <a:schemeClr val="tx1"/>
                </a:solidFill>
              </a:endParaRPr>
            </a:p>
          </p:txBody>
        </p:sp>
        <p:sp>
          <p:nvSpPr>
            <p:cNvPr id="11" name="角丸四角形 10"/>
            <p:cNvSpPr/>
            <p:nvPr/>
          </p:nvSpPr>
          <p:spPr>
            <a:xfrm>
              <a:off x="3097846" y="4797152"/>
              <a:ext cx="1762185" cy="462445"/>
            </a:xfrm>
            <a:prstGeom prst="roundRect">
              <a:avLst/>
            </a:prstGeom>
            <a:solidFill>
              <a:schemeClr val="bg1"/>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smtClean="0">
                  <a:solidFill>
                    <a:schemeClr val="tx1"/>
                  </a:solidFill>
                  <a:latin typeface="+mn-ea"/>
                </a:rPr>
                <a:t>(1)</a:t>
              </a:r>
              <a:r>
                <a:rPr kumimoji="1" lang="ja-JP" altLang="en-US" sz="1400" b="1" dirty="0" smtClean="0">
                  <a:solidFill>
                    <a:schemeClr val="tx1"/>
                  </a:solidFill>
                </a:rPr>
                <a:t>①市統括事務</a:t>
              </a:r>
              <a:endParaRPr kumimoji="1" lang="ja-JP" altLang="en-US" sz="1400" b="1" dirty="0">
                <a:solidFill>
                  <a:schemeClr val="tx1"/>
                </a:solidFill>
              </a:endParaRPr>
            </a:p>
          </p:txBody>
        </p:sp>
        <p:sp>
          <p:nvSpPr>
            <p:cNvPr id="12" name="角丸四角形 11"/>
            <p:cNvSpPr/>
            <p:nvPr/>
          </p:nvSpPr>
          <p:spPr>
            <a:xfrm>
              <a:off x="3097845" y="5259597"/>
              <a:ext cx="1762185" cy="915608"/>
            </a:xfrm>
            <a:prstGeom prst="roundRect">
              <a:avLst/>
            </a:prstGeom>
            <a:solidFill>
              <a:schemeClr val="bg1"/>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smtClean="0">
                  <a:solidFill>
                    <a:schemeClr val="tx1"/>
                  </a:solidFill>
                  <a:latin typeface="+mn-ea"/>
                </a:rPr>
                <a:t>(1)</a:t>
              </a:r>
              <a:r>
                <a:rPr kumimoji="1" lang="ja-JP" altLang="en-US" sz="1400" b="1" dirty="0" smtClean="0">
                  <a:solidFill>
                    <a:schemeClr val="tx1"/>
                  </a:solidFill>
                  <a:latin typeface="+mn-ea"/>
                </a:rPr>
                <a:t>②</a:t>
              </a:r>
              <a:r>
                <a:rPr kumimoji="1" lang="ja-JP" altLang="en-US" sz="1400" b="1" dirty="0" smtClean="0">
                  <a:solidFill>
                    <a:schemeClr val="tx1"/>
                  </a:solidFill>
                </a:rPr>
                <a:t>市統括事務</a:t>
              </a:r>
            </a:p>
            <a:p>
              <a:pPr algn="ctr"/>
              <a:r>
                <a:rPr kumimoji="1" lang="ja-JP" altLang="en-US" sz="1400" b="1" dirty="0" smtClean="0">
                  <a:solidFill>
                    <a:schemeClr val="tx1"/>
                  </a:solidFill>
                </a:rPr>
                <a:t>以外の事務</a:t>
              </a:r>
              <a:endParaRPr kumimoji="1" lang="ja-JP" altLang="en-US" sz="1400" b="1" dirty="0">
                <a:solidFill>
                  <a:schemeClr val="tx1"/>
                </a:solidFill>
              </a:endParaRPr>
            </a:p>
          </p:txBody>
        </p:sp>
        <p:sp>
          <p:nvSpPr>
            <p:cNvPr id="13" name="角丸四角形 12"/>
            <p:cNvSpPr/>
            <p:nvPr/>
          </p:nvSpPr>
          <p:spPr>
            <a:xfrm>
              <a:off x="5724128" y="6075294"/>
              <a:ext cx="999111" cy="55806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総合区の事務</a:t>
              </a:r>
              <a:endParaRPr kumimoji="1" lang="ja-JP" altLang="en-US" sz="1400" b="1" dirty="0">
                <a:solidFill>
                  <a:schemeClr val="tx1"/>
                </a:solidFill>
              </a:endParaRPr>
            </a:p>
          </p:txBody>
        </p:sp>
        <p:sp>
          <p:nvSpPr>
            <p:cNvPr id="16" name="角丸四角形 15"/>
            <p:cNvSpPr/>
            <p:nvPr/>
          </p:nvSpPr>
          <p:spPr>
            <a:xfrm>
              <a:off x="5724128" y="4797151"/>
              <a:ext cx="999111" cy="1278143"/>
            </a:xfrm>
            <a:prstGeom prst="roundRect">
              <a:avLst/>
            </a:prstGeom>
            <a:solidFill>
              <a:schemeClr val="bg1"/>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局の事務</a:t>
              </a:r>
              <a:endParaRPr kumimoji="1" lang="ja-JP" altLang="en-US" sz="1400" b="1" dirty="0">
                <a:solidFill>
                  <a:schemeClr val="tx1"/>
                </a:solidFill>
              </a:endParaRPr>
            </a:p>
          </p:txBody>
        </p:sp>
        <p:sp>
          <p:nvSpPr>
            <p:cNvPr id="17" name="角丸四角形 16"/>
            <p:cNvSpPr/>
            <p:nvPr/>
          </p:nvSpPr>
          <p:spPr>
            <a:xfrm>
              <a:off x="6804248" y="4797151"/>
              <a:ext cx="999111" cy="1100686"/>
            </a:xfrm>
            <a:prstGeom prst="roundRect">
              <a:avLst/>
            </a:prstGeom>
            <a:solidFill>
              <a:schemeClr val="bg1"/>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局の事務</a:t>
              </a:r>
              <a:endParaRPr kumimoji="1" lang="ja-JP" altLang="en-US" sz="1400" b="1" dirty="0">
                <a:solidFill>
                  <a:schemeClr val="tx1"/>
                </a:solidFill>
              </a:endParaRPr>
            </a:p>
          </p:txBody>
        </p:sp>
        <p:sp>
          <p:nvSpPr>
            <p:cNvPr id="18" name="角丸四角形 17"/>
            <p:cNvSpPr/>
            <p:nvPr/>
          </p:nvSpPr>
          <p:spPr>
            <a:xfrm>
              <a:off x="7897923" y="4797151"/>
              <a:ext cx="999111" cy="920249"/>
            </a:xfrm>
            <a:prstGeom prst="roundRect">
              <a:avLst/>
            </a:prstGeom>
            <a:solidFill>
              <a:schemeClr val="bg1"/>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局の事務</a:t>
              </a:r>
              <a:endParaRPr kumimoji="1" lang="ja-JP" altLang="en-US" sz="1400" b="1" dirty="0">
                <a:solidFill>
                  <a:schemeClr val="tx1"/>
                </a:solidFill>
              </a:endParaRPr>
            </a:p>
          </p:txBody>
        </p:sp>
        <p:sp>
          <p:nvSpPr>
            <p:cNvPr id="20" name="角丸四角形 19"/>
            <p:cNvSpPr/>
            <p:nvPr/>
          </p:nvSpPr>
          <p:spPr>
            <a:xfrm>
              <a:off x="6804248" y="5897837"/>
              <a:ext cx="999111" cy="73053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総合区の事務</a:t>
              </a:r>
              <a:endParaRPr kumimoji="1" lang="ja-JP" altLang="en-US" sz="1400" b="1" dirty="0">
                <a:solidFill>
                  <a:schemeClr val="tx1"/>
                </a:solidFill>
              </a:endParaRPr>
            </a:p>
          </p:txBody>
        </p:sp>
        <p:sp>
          <p:nvSpPr>
            <p:cNvPr id="21" name="角丸四角形 20"/>
            <p:cNvSpPr/>
            <p:nvPr/>
          </p:nvSpPr>
          <p:spPr>
            <a:xfrm>
              <a:off x="7897922" y="5722041"/>
              <a:ext cx="999111" cy="91131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総合区の事務</a:t>
              </a:r>
              <a:endParaRPr kumimoji="1" lang="ja-JP" altLang="en-US" sz="1400" b="1" dirty="0">
                <a:solidFill>
                  <a:schemeClr val="tx1"/>
                </a:solidFill>
              </a:endParaRPr>
            </a:p>
          </p:txBody>
        </p:sp>
        <p:sp>
          <p:nvSpPr>
            <p:cNvPr id="3" name="テキスト ボックス 2"/>
            <p:cNvSpPr txBox="1"/>
            <p:nvPr/>
          </p:nvSpPr>
          <p:spPr>
            <a:xfrm>
              <a:off x="5829889" y="4437112"/>
              <a:ext cx="787587" cy="338554"/>
            </a:xfrm>
            <a:prstGeom prst="rect">
              <a:avLst/>
            </a:prstGeom>
            <a:noFill/>
          </p:spPr>
          <p:txBody>
            <a:bodyPr wrap="square" rtlCol="0">
              <a:spAutoFit/>
            </a:bodyPr>
            <a:lstStyle/>
            <a:p>
              <a:r>
                <a:rPr kumimoji="1" lang="en-US" altLang="ja-JP" sz="1600" b="1" dirty="0" smtClean="0">
                  <a:latin typeface="+mn-ea"/>
                </a:rPr>
                <a:t>【</a:t>
              </a:r>
              <a:r>
                <a:rPr kumimoji="1" lang="ja-JP" altLang="en-US" sz="1600" b="1" dirty="0" smtClean="0">
                  <a:latin typeface="+mn-ea"/>
                </a:rPr>
                <a:t>Ａ案</a:t>
              </a:r>
              <a:r>
                <a:rPr kumimoji="1" lang="en-US" altLang="ja-JP" sz="1600" b="1" dirty="0" smtClean="0">
                  <a:latin typeface="+mn-ea"/>
                </a:rPr>
                <a:t>】</a:t>
              </a:r>
              <a:endParaRPr kumimoji="1" lang="ja-JP" altLang="en-US" b="1" dirty="0">
                <a:latin typeface="+mn-ea"/>
              </a:endParaRPr>
            </a:p>
          </p:txBody>
        </p:sp>
        <p:sp>
          <p:nvSpPr>
            <p:cNvPr id="22" name="テキスト ボックス 21"/>
            <p:cNvSpPr txBox="1"/>
            <p:nvPr/>
          </p:nvSpPr>
          <p:spPr>
            <a:xfrm>
              <a:off x="6910009" y="4420235"/>
              <a:ext cx="787587" cy="338554"/>
            </a:xfrm>
            <a:prstGeom prst="rect">
              <a:avLst/>
            </a:prstGeom>
            <a:noFill/>
          </p:spPr>
          <p:txBody>
            <a:bodyPr wrap="square" rtlCol="0">
              <a:spAutoFit/>
            </a:bodyPr>
            <a:lstStyle/>
            <a:p>
              <a:r>
                <a:rPr kumimoji="1" lang="en-US" altLang="ja-JP" sz="1600" b="1" dirty="0" smtClean="0">
                  <a:latin typeface="+mn-ea"/>
                </a:rPr>
                <a:t>【</a:t>
              </a:r>
              <a:r>
                <a:rPr kumimoji="1" lang="ja-JP" altLang="en-US" sz="1600" b="1" dirty="0" smtClean="0">
                  <a:latin typeface="+mn-ea"/>
                </a:rPr>
                <a:t>Ｂ案</a:t>
              </a:r>
              <a:r>
                <a:rPr kumimoji="1" lang="en-US" altLang="ja-JP" sz="1600" b="1" dirty="0" smtClean="0">
                  <a:latin typeface="+mn-ea"/>
                </a:rPr>
                <a:t>】</a:t>
              </a:r>
              <a:endParaRPr kumimoji="1" lang="ja-JP" altLang="en-US" b="1" dirty="0">
                <a:latin typeface="+mn-ea"/>
              </a:endParaRPr>
            </a:p>
          </p:txBody>
        </p:sp>
        <p:sp>
          <p:nvSpPr>
            <p:cNvPr id="23" name="テキスト ボックス 22"/>
            <p:cNvSpPr txBox="1"/>
            <p:nvPr/>
          </p:nvSpPr>
          <p:spPr>
            <a:xfrm>
              <a:off x="8003684" y="4420235"/>
              <a:ext cx="787587" cy="338554"/>
            </a:xfrm>
            <a:prstGeom prst="rect">
              <a:avLst/>
            </a:prstGeom>
            <a:noFill/>
          </p:spPr>
          <p:txBody>
            <a:bodyPr wrap="square" rtlCol="0">
              <a:spAutoFit/>
            </a:bodyPr>
            <a:lstStyle/>
            <a:p>
              <a:r>
                <a:rPr kumimoji="1" lang="en-US" altLang="ja-JP" sz="1600" b="1" dirty="0" smtClean="0">
                  <a:latin typeface="+mn-ea"/>
                </a:rPr>
                <a:t>【</a:t>
              </a:r>
              <a:r>
                <a:rPr kumimoji="1" lang="ja-JP" altLang="en-US" sz="1600" b="1" dirty="0" smtClean="0">
                  <a:latin typeface="+mn-ea"/>
                </a:rPr>
                <a:t>Ｃ案</a:t>
              </a:r>
              <a:r>
                <a:rPr kumimoji="1" lang="en-US" altLang="ja-JP" sz="1600" b="1" dirty="0" smtClean="0">
                  <a:latin typeface="+mn-ea"/>
                </a:rPr>
                <a:t>】</a:t>
              </a:r>
              <a:endParaRPr kumimoji="1" lang="ja-JP" altLang="en-US" b="1" dirty="0">
                <a:latin typeface="+mn-ea"/>
              </a:endParaRPr>
            </a:p>
          </p:txBody>
        </p:sp>
        <p:cxnSp>
          <p:nvCxnSpPr>
            <p:cNvPr id="5" name="直線矢印コネクタ 4"/>
            <p:cNvCxnSpPr>
              <a:stCxn id="11" idx="3"/>
            </p:cNvCxnSpPr>
            <p:nvPr/>
          </p:nvCxnSpPr>
          <p:spPr>
            <a:xfrm flipV="1">
              <a:off x="4860031" y="5028374"/>
              <a:ext cx="864097" cy="1"/>
            </a:xfrm>
            <a:prstGeom prst="straightConnector1">
              <a:avLst/>
            </a:prstGeom>
            <a:ln w="38100" cmpd="dbl">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a:off x="2494163" y="6328737"/>
              <a:ext cx="3229965" cy="5373"/>
            </a:xfrm>
            <a:prstGeom prst="straightConnector1">
              <a:avLst/>
            </a:prstGeom>
            <a:ln w="38100" cmpd="dbl">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a:endCxn id="11" idx="1"/>
            </p:cNvCxnSpPr>
            <p:nvPr/>
          </p:nvCxnSpPr>
          <p:spPr>
            <a:xfrm flipV="1">
              <a:off x="2494163" y="5028375"/>
              <a:ext cx="603683" cy="379533"/>
            </a:xfrm>
            <a:prstGeom prst="straightConnector1">
              <a:avLst/>
            </a:prstGeom>
            <a:ln w="38100" cmpd="dbl">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flipV="1">
              <a:off x="4860031" y="5407908"/>
              <a:ext cx="864097" cy="222270"/>
            </a:xfrm>
            <a:prstGeom prst="straightConnector1">
              <a:avLst/>
            </a:prstGeom>
            <a:ln w="38100" cmpd="dbl">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a:off x="4860030" y="5720381"/>
              <a:ext cx="864097" cy="354913"/>
            </a:xfrm>
            <a:prstGeom prst="straightConnector1">
              <a:avLst/>
            </a:prstGeom>
            <a:ln w="38100" cmpd="dbl">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直線矢印コネクタ 34"/>
            <p:cNvCxnSpPr>
              <a:endCxn id="12" idx="1"/>
            </p:cNvCxnSpPr>
            <p:nvPr/>
          </p:nvCxnSpPr>
          <p:spPr>
            <a:xfrm>
              <a:off x="2494163" y="5407910"/>
              <a:ext cx="603682" cy="309492"/>
            </a:xfrm>
            <a:prstGeom prst="straightConnector1">
              <a:avLst/>
            </a:prstGeom>
            <a:ln w="38100" cmpd="dbl">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39" name="正方形/長方形 38"/>
          <p:cNvSpPr/>
          <p:nvPr/>
        </p:nvSpPr>
        <p:spPr>
          <a:xfrm>
            <a:off x="5436096" y="4828096"/>
            <a:ext cx="3528392" cy="194112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484411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2"/>
          <p:cNvSpPr>
            <a:spLocks noGrp="1"/>
          </p:cNvSpPr>
          <p:nvPr>
            <p:ph type="sldNum" sz="quarter" idx="12"/>
          </p:nvPr>
        </p:nvSpPr>
        <p:spPr>
          <a:xfrm>
            <a:off x="7037899" y="15362"/>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1600" b="0" i="0" u="none" strike="noStrike" kern="0" cap="none" spc="0" normalizeH="0" baseline="0" noProof="0" dirty="0" smtClean="0">
              <a:ln>
                <a:noFill/>
              </a:ln>
              <a:solidFill>
                <a:sysClr val="windowText" lastClr="000000"/>
              </a:solidFill>
              <a:effectLst/>
              <a:uLnTx/>
              <a:uFillTx/>
              <a:latin typeface="HGPｺﾞｼｯｸE" pitchFamily="50" charset="-128"/>
              <a:ea typeface="HGPｺﾞｼｯｸE" pitchFamily="50" charset="-128"/>
            </a:endParaRPr>
          </a:p>
        </p:txBody>
      </p:sp>
      <p:sp>
        <p:nvSpPr>
          <p:cNvPr id="7" name="スライド番号プレースホルダー 2"/>
          <p:cNvSpPr txBox="1">
            <a:spLocks/>
          </p:cNvSpPr>
          <p:nvPr/>
        </p:nvSpPr>
        <p:spPr>
          <a:xfrm>
            <a:off x="7037899" y="6525019"/>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15</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10" name="角丸四角形 9"/>
          <p:cNvSpPr/>
          <p:nvPr/>
        </p:nvSpPr>
        <p:spPr>
          <a:xfrm>
            <a:off x="179512" y="1410433"/>
            <a:ext cx="8784976" cy="4967128"/>
          </a:xfrm>
          <a:prstGeom prst="roundRect">
            <a:avLst>
              <a:gd name="adj" fmla="val 6800"/>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400" b="1" dirty="0" smtClean="0">
                <a:solidFill>
                  <a:schemeClr val="tx1"/>
                </a:solidFill>
              </a:rPr>
              <a:t>◆一</a:t>
            </a:r>
            <a:r>
              <a:rPr lang="ja-JP" altLang="en-US" sz="1400" b="1" dirty="0">
                <a:solidFill>
                  <a:schemeClr val="tx1"/>
                </a:solidFill>
              </a:rPr>
              <a:t>自治体として実施する</a:t>
            </a:r>
            <a:r>
              <a:rPr lang="ja-JP" altLang="en-US" sz="1400" b="1" dirty="0" smtClean="0">
                <a:solidFill>
                  <a:schemeClr val="tx1"/>
                </a:solidFill>
              </a:rPr>
              <a:t>事務</a:t>
            </a:r>
          </a:p>
          <a:p>
            <a:endParaRPr lang="ja-JP" altLang="en-US" sz="1400" b="1" dirty="0">
              <a:solidFill>
                <a:schemeClr val="tx1"/>
              </a:solidFill>
            </a:endParaRPr>
          </a:p>
          <a:p>
            <a:endParaRPr lang="ja-JP" altLang="en-US" sz="1400" b="1" dirty="0" smtClean="0">
              <a:solidFill>
                <a:schemeClr val="tx1"/>
              </a:solidFill>
            </a:endParaRPr>
          </a:p>
          <a:p>
            <a:endParaRPr lang="ja-JP" altLang="en-US" sz="1400" b="1" dirty="0">
              <a:solidFill>
                <a:schemeClr val="tx1"/>
              </a:solidFill>
            </a:endParaRPr>
          </a:p>
          <a:p>
            <a:endParaRPr lang="ja-JP" altLang="en-US" sz="1400" b="1" dirty="0" smtClean="0">
              <a:solidFill>
                <a:schemeClr val="tx1"/>
              </a:solidFill>
            </a:endParaRPr>
          </a:p>
          <a:p>
            <a:endParaRPr lang="ja-JP" altLang="en-US" sz="1400" b="1" dirty="0">
              <a:solidFill>
                <a:schemeClr val="tx1"/>
              </a:solidFill>
            </a:endParaRPr>
          </a:p>
          <a:p>
            <a:endParaRPr lang="ja-JP" altLang="en-US" sz="1400" b="1" dirty="0" smtClean="0">
              <a:solidFill>
                <a:schemeClr val="tx1"/>
              </a:solidFill>
            </a:endParaRPr>
          </a:p>
          <a:p>
            <a:endParaRPr lang="ja-JP" altLang="en-US" sz="1400" b="1" dirty="0" smtClean="0">
              <a:solidFill>
                <a:schemeClr val="tx1"/>
              </a:solidFill>
            </a:endParaRPr>
          </a:p>
          <a:p>
            <a:endParaRPr lang="ja-JP" altLang="en-US" sz="1400" b="1" dirty="0" smtClean="0">
              <a:solidFill>
                <a:schemeClr val="tx1"/>
              </a:solidFill>
            </a:endParaRPr>
          </a:p>
          <a:p>
            <a:r>
              <a:rPr lang="ja-JP" altLang="en-US" sz="1400" b="1" dirty="0" smtClean="0">
                <a:solidFill>
                  <a:schemeClr val="tx1"/>
                </a:solidFill>
              </a:rPr>
              <a:t>◆全市域的</a:t>
            </a:r>
            <a:r>
              <a:rPr lang="ja-JP" altLang="en-US" sz="1400" b="1" dirty="0">
                <a:solidFill>
                  <a:schemeClr val="tx1"/>
                </a:solidFill>
              </a:rPr>
              <a:t>な</a:t>
            </a:r>
            <a:r>
              <a:rPr lang="ja-JP" altLang="en-US" sz="1400" b="1" dirty="0" smtClean="0">
                <a:solidFill>
                  <a:schemeClr val="tx1"/>
                </a:solidFill>
              </a:rPr>
              <a:t>事務</a:t>
            </a:r>
          </a:p>
          <a:p>
            <a:endParaRPr lang="ja-JP" altLang="en-US" sz="1400" b="1" dirty="0">
              <a:solidFill>
                <a:schemeClr val="tx1"/>
              </a:solidFill>
            </a:endParaRPr>
          </a:p>
          <a:p>
            <a:endParaRPr lang="ja-JP" altLang="en-US" sz="1400" b="1" dirty="0" smtClean="0">
              <a:solidFill>
                <a:schemeClr val="tx1"/>
              </a:solidFill>
            </a:endParaRPr>
          </a:p>
          <a:p>
            <a:endParaRPr lang="ja-JP" altLang="en-US" sz="1400" b="1" dirty="0">
              <a:solidFill>
                <a:schemeClr val="tx1"/>
              </a:solidFill>
            </a:endParaRPr>
          </a:p>
          <a:p>
            <a:endParaRPr lang="ja-JP" altLang="en-US" sz="1400" b="1" dirty="0" smtClean="0">
              <a:solidFill>
                <a:schemeClr val="tx1"/>
              </a:solidFill>
            </a:endParaRPr>
          </a:p>
          <a:p>
            <a:endParaRPr lang="en-US" altLang="ja-JP" sz="1400" b="1" dirty="0" smtClean="0">
              <a:solidFill>
                <a:schemeClr val="tx1"/>
              </a:solidFill>
            </a:endParaRPr>
          </a:p>
          <a:p>
            <a:endParaRPr lang="ja-JP" altLang="en-US" sz="1400" b="1" dirty="0">
              <a:solidFill>
                <a:schemeClr val="tx1"/>
              </a:solidFill>
            </a:endParaRPr>
          </a:p>
          <a:p>
            <a:r>
              <a:rPr lang="ja-JP" altLang="en-US" sz="1400" b="1" dirty="0" smtClean="0">
                <a:solidFill>
                  <a:schemeClr val="tx1"/>
                </a:solidFill>
              </a:rPr>
              <a:t>◆市域</a:t>
            </a:r>
            <a:r>
              <a:rPr lang="ja-JP" altLang="en-US" sz="1400" b="1" dirty="0">
                <a:solidFill>
                  <a:schemeClr val="tx1"/>
                </a:solidFill>
              </a:rPr>
              <a:t>の統一性・一体性が求められる</a:t>
            </a:r>
            <a:r>
              <a:rPr lang="ja-JP" altLang="en-US" sz="1400" b="1" dirty="0" smtClean="0">
                <a:solidFill>
                  <a:schemeClr val="tx1"/>
                </a:solidFill>
              </a:rPr>
              <a:t>事務</a:t>
            </a:r>
            <a:endParaRPr lang="ja-JP" altLang="en-US" sz="1400" b="1" dirty="0">
              <a:solidFill>
                <a:schemeClr val="tx1"/>
              </a:solidFill>
            </a:endParaRPr>
          </a:p>
        </p:txBody>
      </p:sp>
      <p:sp>
        <p:nvSpPr>
          <p:cNvPr id="11" name="角丸四角形 10"/>
          <p:cNvSpPr/>
          <p:nvPr/>
        </p:nvSpPr>
        <p:spPr>
          <a:xfrm>
            <a:off x="651532" y="1836369"/>
            <a:ext cx="7416824" cy="1228824"/>
          </a:xfrm>
          <a:prstGeom prst="roundRect">
            <a:avLst/>
          </a:prstGeom>
          <a:solidFill>
            <a:schemeClr val="bg1"/>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ct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市長</a:t>
            </a:r>
            <a:r>
              <a:rPr lang="ja-JP" altLang="ja-JP"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固有の権限に属する</a:t>
            </a:r>
            <a:r>
              <a:rPr lang="ja-JP" altLang="ja-JP"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事務</a:t>
            </a: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（条例、予算など）</a:t>
            </a:r>
          </a:p>
          <a:p>
            <a:pPr fontAlgn="ctr"/>
            <a:endParaRPr lang="ja-JP" altLang="en-US" sz="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fontAlgn="ct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組織</a:t>
            </a:r>
            <a:r>
              <a:rPr lang="ja-JP" altLang="ja-JP"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運営に関わる</a:t>
            </a:r>
            <a:r>
              <a:rPr lang="ja-JP" altLang="ja-JP"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事務</a:t>
            </a: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（企画、人事、管財など）</a:t>
            </a:r>
          </a:p>
          <a:p>
            <a:pPr fontAlgn="ctr"/>
            <a:endParaRPr lang="ja-JP" altLang="en-US" sz="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fontAlgn="ct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○地方公共</a:t>
            </a:r>
            <a:r>
              <a:rPr lang="ja-JP" altLang="en-US"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団体</a:t>
            </a:r>
            <a:r>
              <a:rPr lang="ja-JP" altLang="ja-JP"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と</a:t>
            </a:r>
            <a:r>
              <a:rPr lang="ja-JP" altLang="ja-JP"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して実施すべき</a:t>
            </a:r>
            <a:r>
              <a:rPr lang="ja-JP" altLang="ja-JP"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事務</a:t>
            </a: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（計画策定、審議会など）</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角丸四角形 11"/>
          <p:cNvSpPr/>
          <p:nvPr/>
        </p:nvSpPr>
        <p:spPr>
          <a:xfrm>
            <a:off x="651532" y="3738207"/>
            <a:ext cx="7416824" cy="823161"/>
          </a:xfrm>
          <a:prstGeom prst="roundRect">
            <a:avLst/>
          </a:prstGeom>
          <a:solidFill>
            <a:schemeClr val="bg1"/>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ct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市域</a:t>
            </a:r>
            <a:r>
              <a:rPr lang="ja-JP" altLang="ja-JP"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全体の観点から実施すべき</a:t>
            </a:r>
            <a:r>
              <a:rPr lang="ja-JP" altLang="ja-JP"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事務</a:t>
            </a: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（成長戦略、広域的交通基盤整備など）</a:t>
            </a:r>
          </a:p>
          <a:p>
            <a:pPr fontAlgn="ctr"/>
            <a:endParaRPr lang="ja-JP" altLang="ja-JP" sz="800" dirty="0">
              <a:latin typeface="Meiryo UI" panose="020B0604030504040204" pitchFamily="50" charset="-128"/>
              <a:ea typeface="Meiryo UI" panose="020B0604030504040204" pitchFamily="50" charset="-128"/>
              <a:cs typeface="Meiryo UI" panose="020B0604030504040204" pitchFamily="50" charset="-128"/>
            </a:endParaRPr>
          </a:p>
          <a:p>
            <a:pPr fontAlgn="ct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一つ</a:t>
            </a:r>
            <a:r>
              <a:rPr lang="ja-JP" altLang="ja-JP"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の総合区では完結しない</a:t>
            </a:r>
            <a:r>
              <a:rPr lang="ja-JP" altLang="ja-JP"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事務</a:t>
            </a: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（総合区の区域を越える事業許可など）</a:t>
            </a:r>
            <a:endParaRPr lang="ja-JP" altLang="ja-JP" sz="1400" b="0" i="0" u="none" strike="noStrike"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p:nvPr/>
        </p:nvSpPr>
        <p:spPr>
          <a:xfrm>
            <a:off x="683632" y="5247715"/>
            <a:ext cx="7416824" cy="832058"/>
          </a:xfrm>
          <a:prstGeom prst="roundRect">
            <a:avLst/>
          </a:prstGeom>
          <a:solidFill>
            <a:schemeClr val="bg1"/>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ct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○住民の</a:t>
            </a:r>
            <a:r>
              <a:rPr lang="ja-JP" altLang="en-US"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平等取扱いの原則等から一体的に処理すべき</a:t>
            </a: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事務（保険、給付、許可基準など）</a:t>
            </a:r>
          </a:p>
          <a:p>
            <a:pPr fontAlgn="ctr"/>
            <a:endParaRPr lang="ja-JP" altLang="ja-JP" sz="800" dirty="0">
              <a:latin typeface="Meiryo UI" panose="020B0604030504040204" pitchFamily="50" charset="-128"/>
              <a:ea typeface="Meiryo UI" panose="020B0604030504040204" pitchFamily="50" charset="-128"/>
              <a:cs typeface="Meiryo UI" panose="020B0604030504040204" pitchFamily="50" charset="-128"/>
            </a:endParaRPr>
          </a:p>
          <a:p>
            <a:pPr fontAlgn="ct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○事務</a:t>
            </a:r>
            <a:r>
              <a:rPr lang="ja-JP" altLang="en-US"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の性質上一体的に処理すべき</a:t>
            </a:r>
            <a:r>
              <a:rPr lang="ja-JP" altLang="en-US" sz="1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事務（市内一か所施設の管理、緊急通報窓口など）</a:t>
            </a:r>
            <a:endParaRPr lang="ja-JP" altLang="ja-JP" sz="1400" b="0" i="0" u="none" strike="noStrike"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a:xfrm>
            <a:off x="4432" y="-13907"/>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　市統括事務について</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9" name="正方形/長方形 8"/>
          <p:cNvSpPr/>
          <p:nvPr/>
        </p:nvSpPr>
        <p:spPr>
          <a:xfrm>
            <a:off x="99722" y="702577"/>
            <a:ext cx="8864766" cy="6381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　「一自治体として</a:t>
            </a:r>
            <a:r>
              <a:rPr lang="ja-JP" altLang="en-US" sz="160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実施</a:t>
            </a: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する事務」「全市域的な事務」「市域の統一性・一体性が求められる事務」を</a:t>
            </a:r>
            <a:endParaRPr lang="en-US" altLang="ja-JP"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r>
              <a:rPr lang="ja-JP" altLang="en-US" sz="160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　</a:t>
            </a: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　以下のとおり整理</a:t>
            </a:r>
            <a:r>
              <a:rPr lang="en-US" altLang="ja-JP" sz="160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&lt;</a:t>
            </a: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Ａ案、Ｂ案、Ｃ案ともに、局の事務に整理</a:t>
            </a:r>
            <a:r>
              <a:rPr lang="en-US" altLang="ja-JP" sz="160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&gt;</a:t>
            </a:r>
            <a:endPar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p:txBody>
      </p:sp>
    </p:spTree>
    <p:extLst>
      <p:ext uri="{BB962C8B-B14F-4D97-AF65-F5344CB8AC3E}">
        <p14:creationId xmlns:p14="http://schemas.microsoft.com/office/powerpoint/2010/main" val="6424250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2757089910"/>
              </p:ext>
            </p:extLst>
          </p:nvPr>
        </p:nvGraphicFramePr>
        <p:xfrm>
          <a:off x="542924" y="514347"/>
          <a:ext cx="8161461" cy="6155012"/>
        </p:xfrm>
        <a:graphic>
          <a:graphicData uri="http://schemas.openxmlformats.org/drawingml/2006/table">
            <a:tbl>
              <a:tblPr firstRow="1" bandRow="1">
                <a:tableStyleId>{5940675A-B579-460E-94D1-54222C63F5DA}</a:tableStyleId>
              </a:tblPr>
              <a:tblGrid>
                <a:gridCol w="934184"/>
                <a:gridCol w="2158788"/>
                <a:gridCol w="5068489"/>
              </a:tblGrid>
              <a:tr h="422097">
                <a:tc>
                  <a:txBody>
                    <a:bodyPr/>
                    <a:lstStyle/>
                    <a:p>
                      <a:pPr algn="ctr"/>
                      <a:endParaRPr kumimoji="1" lang="ja-JP" altLang="en-US" sz="1400" b="1" dirty="0">
                        <a:latin typeface="+mn-ea"/>
                        <a:ea typeface="+mn-ea"/>
                      </a:endParaRPr>
                    </a:p>
                  </a:txBody>
                  <a:tcPr marL="68580" marR="68580" anchor="ctr">
                    <a:solidFill>
                      <a:schemeClr val="accent6">
                        <a:lumMod val="40000"/>
                        <a:lumOff val="60000"/>
                      </a:schemeClr>
                    </a:solidFill>
                  </a:tcPr>
                </a:tc>
                <a:tc>
                  <a:txBody>
                    <a:bodyPr/>
                    <a:lstStyle/>
                    <a:p>
                      <a:pPr algn="ctr"/>
                      <a:r>
                        <a:rPr kumimoji="1" lang="ja-JP" altLang="en-US" sz="1400" b="1" dirty="0" smtClean="0">
                          <a:latin typeface="+mn-ea"/>
                          <a:ea typeface="+mn-ea"/>
                        </a:rPr>
                        <a:t>事務の性質</a:t>
                      </a:r>
                      <a:endParaRPr kumimoji="1" lang="ja-JP" altLang="en-US" sz="1400" b="1" dirty="0">
                        <a:latin typeface="+mn-ea"/>
                        <a:ea typeface="+mn-ea"/>
                      </a:endParaRPr>
                    </a:p>
                  </a:txBody>
                  <a:tcPr marL="68580" marR="68580" anchor="ctr"/>
                </a:tc>
                <a:tc>
                  <a:txBody>
                    <a:bodyPr/>
                    <a:lstStyle/>
                    <a:p>
                      <a:pPr algn="ctr"/>
                      <a:r>
                        <a:rPr kumimoji="1" lang="ja-JP" altLang="en-US" sz="1400" b="1" dirty="0" smtClean="0">
                          <a:latin typeface="+mn-ea"/>
                          <a:ea typeface="+mn-ea"/>
                        </a:rPr>
                        <a:t>事務の内容（例）</a:t>
                      </a:r>
                      <a:endParaRPr kumimoji="1" lang="ja-JP" altLang="en-US" sz="1400" b="1" dirty="0">
                        <a:latin typeface="+mn-ea"/>
                        <a:ea typeface="+mn-ea"/>
                      </a:endParaRPr>
                    </a:p>
                  </a:txBody>
                  <a:tcPr marL="68580" marR="68580" anchor="ctr"/>
                </a:tc>
              </a:tr>
              <a:tr h="528069">
                <a:tc rowSpan="3">
                  <a:txBody>
                    <a:bodyPr/>
                    <a:lstStyle/>
                    <a:p>
                      <a:r>
                        <a:rPr kumimoji="1" lang="ja-JP" altLang="en-US" sz="1200" b="1" dirty="0" smtClean="0">
                          <a:latin typeface="+mn-ea"/>
                          <a:ea typeface="+mn-ea"/>
                        </a:rPr>
                        <a:t>一自治体として実施する事務</a:t>
                      </a:r>
                      <a:endParaRPr kumimoji="1" lang="ja-JP" altLang="en-US" sz="1200" b="1" dirty="0">
                        <a:latin typeface="+mn-ea"/>
                        <a:ea typeface="+mn-ea"/>
                      </a:endParaRPr>
                    </a:p>
                  </a:txBody>
                  <a:tcPr marL="68580" marR="68580" anchor="ctr">
                    <a:solidFill>
                      <a:schemeClr val="accent6">
                        <a:lumMod val="40000"/>
                        <a:lumOff val="60000"/>
                      </a:schemeClr>
                    </a:solidFill>
                  </a:tcPr>
                </a:tc>
                <a:tc>
                  <a:txBody>
                    <a:bodyPr/>
                    <a:lstStyle/>
                    <a:p>
                      <a:r>
                        <a:rPr kumimoji="1" lang="ja-JP" altLang="en-US" sz="1200" dirty="0" smtClean="0">
                          <a:latin typeface="+mn-ea"/>
                          <a:ea typeface="+mn-ea"/>
                        </a:rPr>
                        <a:t>市長固有の権限に属する事務</a:t>
                      </a:r>
                      <a:endParaRPr kumimoji="1" lang="ja-JP" altLang="en-US" sz="1200" dirty="0">
                        <a:latin typeface="+mn-ea"/>
                        <a:ea typeface="+mn-ea"/>
                      </a:endParaRPr>
                    </a:p>
                  </a:txBody>
                  <a:tcPr anchor="ctr">
                    <a:lnB w="12700" cap="flat" cmpd="sng" algn="ctr">
                      <a:solidFill>
                        <a:schemeClr val="tx1"/>
                      </a:solidFill>
                      <a:prstDash val="sysDot"/>
                      <a:round/>
                      <a:headEnd type="none" w="med" len="med"/>
                      <a:tailEnd type="none" w="med" len="med"/>
                    </a:lnB>
                  </a:tcPr>
                </a:tc>
                <a:tc>
                  <a:txBody>
                    <a:bodyPr/>
                    <a:lstStyle/>
                    <a:p>
                      <a:r>
                        <a:rPr kumimoji="1" lang="ja-JP" altLang="en-US" sz="1200" dirty="0" smtClean="0">
                          <a:latin typeface="+mn-ea"/>
                          <a:ea typeface="+mn-ea"/>
                        </a:rPr>
                        <a:t>条例提案・規則制定、予算編成</a:t>
                      </a:r>
                      <a:endParaRPr kumimoji="1" lang="ja-JP" altLang="en-US" sz="1200" dirty="0">
                        <a:latin typeface="+mn-ea"/>
                        <a:ea typeface="+mn-ea"/>
                      </a:endParaRPr>
                    </a:p>
                  </a:txBody>
                  <a:tcPr anchor="ctr">
                    <a:lnB w="12700" cap="flat" cmpd="sng" algn="ctr">
                      <a:solidFill>
                        <a:schemeClr val="tx1"/>
                      </a:solidFill>
                      <a:prstDash val="sysDot"/>
                      <a:round/>
                      <a:headEnd type="none" w="med" len="med"/>
                      <a:tailEnd type="none" w="med" len="med"/>
                    </a:lnB>
                  </a:tcPr>
                </a:tc>
              </a:tr>
              <a:tr h="542560">
                <a:tc vMerge="1">
                  <a:txBody>
                    <a:bodyPr/>
                    <a:lstStyle/>
                    <a:p>
                      <a:endParaRPr kumimoji="1" lang="ja-JP" altLang="en-US" sz="1200">
                        <a:latin typeface="+mn-ea"/>
                        <a:ea typeface="+mn-ea"/>
                      </a:endParaRPr>
                    </a:p>
                  </a:txBody>
                  <a:tcPr anchor="ctr"/>
                </a:tc>
                <a:tc>
                  <a:txBody>
                    <a:bodyPr/>
                    <a:lstStyle/>
                    <a:p>
                      <a:r>
                        <a:rPr kumimoji="1" lang="ja-JP" altLang="en-US" sz="1200" dirty="0" smtClean="0">
                          <a:latin typeface="+mn-ea"/>
                          <a:ea typeface="+mn-ea"/>
                        </a:rPr>
                        <a:t>組織運営に関わる事務</a:t>
                      </a:r>
                      <a:endParaRPr kumimoji="1" lang="ja-JP" altLang="en-US" sz="1200" dirty="0">
                        <a:latin typeface="+mn-ea"/>
                        <a:ea typeface="+mn-ea"/>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n-ea"/>
                          <a:ea typeface="+mn-ea"/>
                        </a:rPr>
                        <a:t>政策企画、組織人事、情報公開、市債管理、管財（取得・処分）</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n-ea"/>
                          <a:ea typeface="+mn-ea"/>
                        </a:rPr>
                        <a:t>（市全体に関わるもの）</a:t>
                      </a:r>
                      <a:endParaRPr kumimoji="1" lang="ja-JP" altLang="en-US" sz="1200" dirty="0">
                        <a:latin typeface="+mn-ea"/>
                        <a:ea typeface="+mn-ea"/>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r>
              <a:tr h="1161753">
                <a:tc vMerge="1">
                  <a:txBody>
                    <a:bodyPr/>
                    <a:lstStyle/>
                    <a:p>
                      <a:endParaRPr kumimoji="1" lang="ja-JP" altLang="en-US" sz="1200" b="1" dirty="0">
                        <a:latin typeface="+mn-ea"/>
                        <a:ea typeface="+mn-ea"/>
                      </a:endParaRPr>
                    </a:p>
                  </a:txBody>
                  <a:tcPr anchor="ctr"/>
                </a:tc>
                <a:tc>
                  <a:txBody>
                    <a:bodyPr/>
                    <a:lstStyle/>
                    <a:p>
                      <a:r>
                        <a:rPr kumimoji="1" lang="ja-JP" altLang="en-US" sz="1200" dirty="0" smtClean="0">
                          <a:latin typeface="+mn-ea"/>
                          <a:ea typeface="+mn-ea"/>
                        </a:rPr>
                        <a:t>地方公共団体として実施すべき事務</a:t>
                      </a:r>
                      <a:endParaRPr kumimoji="1" lang="ja-JP" altLang="en-US" sz="1200" dirty="0">
                        <a:latin typeface="+mn-ea"/>
                        <a:ea typeface="+mn-ea"/>
                      </a:endParaRPr>
                    </a:p>
                  </a:txBody>
                  <a:tcPr anchor="ctr">
                    <a:lnT w="12700" cap="flat" cmpd="sng" algn="ctr">
                      <a:solidFill>
                        <a:schemeClr val="tx1"/>
                      </a:solidFill>
                      <a:prstDash val="sysDot"/>
                      <a:round/>
                      <a:headEnd type="none" w="med" len="med"/>
                      <a:tailEnd type="none" w="med" len="med"/>
                    </a:lnT>
                  </a:tcPr>
                </a:tc>
                <a:tc>
                  <a:txBody>
                    <a:bodyPr/>
                    <a:lstStyle/>
                    <a:p>
                      <a:r>
                        <a:rPr kumimoji="1" lang="ja-JP" altLang="en-US" sz="1200" dirty="0" smtClean="0">
                          <a:latin typeface="+mn-ea"/>
                          <a:ea typeface="+mn-ea"/>
                        </a:rPr>
                        <a:t>○計画策定</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err="1" smtClean="0">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福祉計画、環境基本計画、景観計画など］</a:t>
                      </a:r>
                    </a:p>
                    <a:p>
                      <a:r>
                        <a:rPr kumimoji="1" lang="ja-JP" altLang="en-US" sz="1200" dirty="0" smtClean="0">
                          <a:latin typeface="+mn-ea"/>
                          <a:ea typeface="+mn-ea"/>
                        </a:rPr>
                        <a:t>○審議会　</a:t>
                      </a:r>
                      <a:r>
                        <a:rPr kumimoji="1" lang="ja-JP" altLang="en-US" sz="1200" baseline="0" dirty="0" smtClean="0">
                          <a:latin typeface="+mn-ea"/>
                          <a:ea typeface="+mn-ea"/>
                        </a:rPr>
                        <a:t> </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［都市計画審議会、社会福祉審議会など］</a:t>
                      </a:r>
                    </a:p>
                    <a:p>
                      <a:r>
                        <a:rPr kumimoji="1" lang="ja-JP" altLang="en-US" sz="1200" dirty="0" smtClean="0">
                          <a:latin typeface="+mn-ea"/>
                          <a:ea typeface="+mn-ea"/>
                        </a:rPr>
                        <a:t>○統計調査</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［国勢調査等基幹統計調査など］</a:t>
                      </a:r>
                      <a:endPar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n-ea"/>
                          <a:ea typeface="+mn-ea"/>
                        </a:rPr>
                        <a:t>○表彰　　　</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［市民表彰など］</a:t>
                      </a:r>
                    </a:p>
                    <a:p>
                      <a:r>
                        <a:rPr kumimoji="1" lang="ja-JP" altLang="en-US" sz="1200" dirty="0" smtClean="0">
                          <a:latin typeface="+mn-ea"/>
                          <a:ea typeface="+mn-ea"/>
                        </a:rPr>
                        <a:t>○対外調整</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［国庫補助申請、他の地方公共団体との連携など］</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ysDot"/>
                      <a:round/>
                      <a:headEnd type="none" w="med" len="med"/>
                      <a:tailEnd type="none" w="med" len="med"/>
                    </a:lnT>
                  </a:tcPr>
                </a:tc>
              </a:tr>
              <a:tr h="597315">
                <a:tc rowSpan="2">
                  <a:txBody>
                    <a:bodyPr/>
                    <a:lstStyle/>
                    <a:p>
                      <a:r>
                        <a:rPr kumimoji="1" lang="ja-JP" altLang="en-US" sz="1200" b="1" dirty="0" smtClean="0">
                          <a:latin typeface="+mn-ea"/>
                          <a:ea typeface="+mn-ea"/>
                        </a:rPr>
                        <a:t>全市域的な事務</a:t>
                      </a:r>
                      <a:endParaRPr kumimoji="1" lang="ja-JP" altLang="en-US" sz="1200" b="1" dirty="0">
                        <a:latin typeface="+mn-ea"/>
                        <a:ea typeface="+mn-ea"/>
                      </a:endParaRPr>
                    </a:p>
                  </a:txBody>
                  <a:tcPr marL="68580" marR="68580" anchor="ctr">
                    <a:solidFill>
                      <a:schemeClr val="accent6">
                        <a:lumMod val="40000"/>
                        <a:lumOff val="60000"/>
                      </a:schemeClr>
                    </a:solidFill>
                  </a:tcPr>
                </a:tc>
                <a:tc>
                  <a:txBody>
                    <a:bodyPr/>
                    <a:lstStyle/>
                    <a:p>
                      <a:r>
                        <a:rPr kumimoji="1" lang="ja-JP" altLang="en-US" sz="1200" dirty="0" smtClean="0">
                          <a:latin typeface="+mn-ea"/>
                          <a:ea typeface="+mn-ea"/>
                        </a:rPr>
                        <a:t>市域全体の観点から実施すべき事務</a:t>
                      </a:r>
                      <a:endParaRPr kumimoji="1" lang="ja-JP" altLang="en-US" sz="1200" dirty="0">
                        <a:latin typeface="+mn-ea"/>
                        <a:ea typeface="+mn-ea"/>
                      </a:endParaRPr>
                    </a:p>
                  </a:txBody>
                  <a:tcPr anchor="ctr">
                    <a:lnB w="12700" cap="flat" cmpd="sng" algn="ctr">
                      <a:solidFill>
                        <a:schemeClr val="tx1"/>
                      </a:solidFill>
                      <a:prstDash val="sysDot"/>
                      <a:round/>
                      <a:headEnd type="none" w="med" len="med"/>
                      <a:tailEnd type="none" w="med" len="med"/>
                    </a:lnB>
                  </a:tcPr>
                </a:tc>
                <a:tc>
                  <a:txBody>
                    <a:bodyPr/>
                    <a:lstStyle/>
                    <a:p>
                      <a:r>
                        <a:rPr kumimoji="1" lang="ja-JP" altLang="en-US" sz="1200" dirty="0" smtClean="0">
                          <a:latin typeface="+mn-ea"/>
                          <a:ea typeface="+mn-ea"/>
                        </a:rPr>
                        <a:t>成長戦略、成長分野企業支援、広域的なまちづくり、広域的な交通基盤整備、港湾、水道、下水道、</a:t>
                      </a:r>
                      <a:r>
                        <a:rPr kumimoji="1" lang="zh-CN" altLang="en-US" sz="1200" dirty="0" smtClean="0">
                          <a:latin typeface="ＭＳ Ｐゴシック" panose="020B0600070205080204" pitchFamily="50" charset="-128"/>
                          <a:ea typeface="ＭＳ Ｐゴシック" panose="020B0600070205080204" pitchFamily="50" charset="-128"/>
                        </a:rPr>
                        <a:t>消防</a:t>
                      </a:r>
                      <a:endParaRPr kumimoji="1" lang="ja-JP" altLang="en-US" sz="1200" dirty="0" smtClean="0">
                        <a:latin typeface="ＭＳ Ｐゴシック" panose="020B0600070205080204" pitchFamily="50" charset="-128"/>
                        <a:ea typeface="ＭＳ Ｐゴシック" panose="020B0600070205080204" pitchFamily="50" charset="-128"/>
                      </a:endParaRPr>
                    </a:p>
                  </a:txBody>
                  <a:tcPr anchor="ctr">
                    <a:lnB w="12700" cap="flat" cmpd="sng" algn="ctr">
                      <a:solidFill>
                        <a:schemeClr val="tx1"/>
                      </a:solidFill>
                      <a:prstDash val="sysDot"/>
                      <a:round/>
                      <a:headEnd type="none" w="med" len="med"/>
                      <a:tailEnd type="none" w="med" len="med"/>
                    </a:lnB>
                  </a:tcPr>
                </a:tc>
              </a:tr>
              <a:tr h="597315">
                <a:tc vMerge="1">
                  <a:txBody>
                    <a:bodyPr/>
                    <a:lstStyle/>
                    <a:p>
                      <a:endParaRPr kumimoji="1" lang="ja-JP" altLang="en-US" sz="1200" dirty="0">
                        <a:latin typeface="+mn-ea"/>
                        <a:ea typeface="+mn-ea"/>
                      </a:endParaRPr>
                    </a:p>
                  </a:txBody>
                  <a:tcPr anchor="ctr"/>
                </a:tc>
                <a:tc>
                  <a:txBody>
                    <a:bodyPr/>
                    <a:lstStyle/>
                    <a:p>
                      <a:r>
                        <a:rPr kumimoji="1" lang="ja-JP" altLang="en-US" sz="1200" dirty="0" smtClean="0">
                          <a:latin typeface="+mn-ea"/>
                          <a:ea typeface="+mn-ea"/>
                        </a:rPr>
                        <a:t>一つの総合区では完結しない事務</a:t>
                      </a:r>
                      <a:endParaRPr kumimoji="1" lang="ja-JP" altLang="en-US" sz="1200" dirty="0">
                        <a:latin typeface="+mn-ea"/>
                        <a:ea typeface="+mn-ea"/>
                      </a:endParaRPr>
                    </a:p>
                  </a:txBody>
                  <a:tcPr anchor="ctr">
                    <a:lnT w="12700" cap="flat" cmpd="sng" algn="ctr">
                      <a:solidFill>
                        <a:schemeClr val="tx1"/>
                      </a:solidFill>
                      <a:prstDash val="sysDot"/>
                      <a:round/>
                      <a:headEnd type="none" w="med" len="med"/>
                      <a:tailEnd type="none" w="med" len="med"/>
                    </a:lnT>
                  </a:tcPr>
                </a:tc>
                <a:tc>
                  <a:txBody>
                    <a:bodyPr/>
                    <a:lstStyle/>
                    <a:p>
                      <a:r>
                        <a:rPr kumimoji="1" lang="ja-JP" altLang="en-US" sz="1200" dirty="0" smtClean="0">
                          <a:latin typeface="+mn-ea"/>
                          <a:ea typeface="+mn-ea"/>
                        </a:rPr>
                        <a:t>○事業許可、法人認可（一の総合区の区域を越えるもの）</a:t>
                      </a:r>
                    </a:p>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［廃棄物収集運搬業許可、社会福祉法人の認可、ＮＰＯ法人認定・認証など］</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ysDot"/>
                      <a:round/>
                      <a:headEnd type="none" w="med" len="med"/>
                      <a:tailEnd type="none" w="med" len="med"/>
                    </a:lnT>
                  </a:tcPr>
                </a:tc>
              </a:tr>
              <a:tr h="739297">
                <a:tc rowSpan="2">
                  <a:txBody>
                    <a:bodyPr/>
                    <a:lstStyle/>
                    <a:p>
                      <a:r>
                        <a:rPr lang="ja-JP" altLang="en-US" sz="1200" b="1" dirty="0" smtClean="0">
                          <a:latin typeface="+mn-ea"/>
                          <a:ea typeface="+mn-ea"/>
                        </a:rPr>
                        <a:t>市域の統一性・一体性が求められる事務</a:t>
                      </a:r>
                      <a:endParaRPr kumimoji="1" lang="ja-JP" altLang="en-US" sz="1200" b="1" dirty="0">
                        <a:latin typeface="+mn-ea"/>
                        <a:ea typeface="+mn-ea"/>
                      </a:endParaRPr>
                    </a:p>
                  </a:txBody>
                  <a:tcPr marL="68580" marR="68580" anchor="ctr">
                    <a:solidFill>
                      <a:schemeClr val="accent6">
                        <a:lumMod val="40000"/>
                        <a:lumOff val="60000"/>
                      </a:schemeClr>
                    </a:solidFill>
                  </a:tcPr>
                </a:tc>
                <a:tc>
                  <a:txBody>
                    <a:bodyPr/>
                    <a:lstStyle/>
                    <a:p>
                      <a:r>
                        <a:rPr kumimoji="1" lang="ja-JP" altLang="en-US" sz="1200" dirty="0" smtClean="0">
                          <a:latin typeface="+mn-ea"/>
                          <a:ea typeface="+mn-ea"/>
                        </a:rPr>
                        <a:t>住民の平等取扱いの原則等から一体的に処理すべき事務</a:t>
                      </a:r>
                      <a:endParaRPr kumimoji="1" lang="ja-JP" altLang="en-US" sz="1200" dirty="0">
                        <a:latin typeface="+mn-ea"/>
                        <a:ea typeface="+mn-ea"/>
                      </a:endParaRPr>
                    </a:p>
                  </a:txBody>
                  <a:tcPr anchor="ctr">
                    <a:lnB w="12700" cap="flat" cmpd="sng" algn="ctr">
                      <a:solidFill>
                        <a:schemeClr val="tx1"/>
                      </a:solidFill>
                      <a:prstDash val="sysDot"/>
                      <a:round/>
                      <a:headEnd type="none" w="med" len="med"/>
                      <a:tailEnd type="none" w="med" len="med"/>
                    </a:lnB>
                  </a:tcPr>
                </a:tc>
                <a:tc>
                  <a:txBody>
                    <a:bodyPr/>
                    <a:lstStyle/>
                    <a:p>
                      <a:r>
                        <a:rPr kumimoji="1" lang="ja-JP" altLang="en-US" sz="1200" dirty="0" smtClean="0">
                          <a:latin typeface="+mn-ea"/>
                          <a:ea typeface="+mn-ea"/>
                        </a:rPr>
                        <a:t>○保険</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［国民健康保険会計、介護保険会計の運営など］</a:t>
                      </a:r>
                    </a:p>
                    <a:p>
                      <a:r>
                        <a:rPr kumimoji="1" lang="ja-JP" altLang="en-US" sz="1200" dirty="0" smtClean="0">
                          <a:latin typeface="+mn-ea"/>
                          <a:ea typeface="+mn-ea"/>
                        </a:rPr>
                        <a:t>○個人給付・助成金・補助制度</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［医療費助成、敬老優待乗車証、児童手当など］</a:t>
                      </a:r>
                    </a:p>
                    <a:p>
                      <a:r>
                        <a:rPr kumimoji="1" lang="ja-JP" altLang="en-US" sz="1200" dirty="0" smtClean="0">
                          <a:latin typeface="+mn-ea"/>
                          <a:ea typeface="+mn-ea"/>
                        </a:rPr>
                        <a:t>○許認可の審査基準等</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［児童福祉施設認可基準、環境衛生施設許可基準など］</a:t>
                      </a:r>
                    </a:p>
                  </a:txBody>
                  <a:tcPr anchor="ctr">
                    <a:lnB w="12700" cap="flat" cmpd="sng" algn="ctr">
                      <a:solidFill>
                        <a:schemeClr val="tx1"/>
                      </a:solidFill>
                      <a:prstDash val="sysDot"/>
                      <a:round/>
                      <a:headEnd type="none" w="med" len="med"/>
                      <a:tailEnd type="none" w="med" len="med"/>
                    </a:lnB>
                  </a:tcPr>
                </a:tc>
              </a:tr>
              <a:tr h="1566606">
                <a:tc vMerge="1">
                  <a:txBody>
                    <a:bodyPr/>
                    <a:lstStyle/>
                    <a:p>
                      <a:endParaRPr kumimoji="1" lang="ja-JP" altLang="en-US" sz="1200" b="1" dirty="0">
                        <a:latin typeface="+mn-ea"/>
                        <a:ea typeface="+mn-ea"/>
                      </a:endParaRPr>
                    </a:p>
                  </a:txBody>
                  <a:tcPr anchor="ctr"/>
                </a:tc>
                <a:tc>
                  <a:txBody>
                    <a:bodyPr/>
                    <a:lstStyle/>
                    <a:p>
                      <a:r>
                        <a:rPr kumimoji="1" lang="ja-JP" altLang="en-US" sz="1200" dirty="0" smtClean="0">
                          <a:latin typeface="+mn-ea"/>
                          <a:ea typeface="+mn-ea"/>
                        </a:rPr>
                        <a:t>事務の性質上一体的に処理すべき事務</a:t>
                      </a:r>
                      <a:endParaRPr kumimoji="1" lang="ja-JP" altLang="en-US" sz="1200" dirty="0">
                        <a:latin typeface="+mn-ea"/>
                        <a:ea typeface="+mn-ea"/>
                      </a:endParaRPr>
                    </a:p>
                  </a:txBody>
                  <a:tcPr anchor="ctr">
                    <a:lnT w="12700" cap="flat" cmpd="sng" algn="ctr">
                      <a:solidFill>
                        <a:schemeClr val="tx1"/>
                      </a:solidFill>
                      <a:prstDash val="sysDot"/>
                      <a:round/>
                      <a:headEnd type="none" w="med" len="med"/>
                      <a:tailEnd type="none" w="med" len="med"/>
                    </a:lnT>
                  </a:tcPr>
                </a:tc>
                <a:tc>
                  <a:txBody>
                    <a:bodyPr/>
                    <a:lstStyle/>
                    <a:p>
                      <a:r>
                        <a:rPr kumimoji="1" lang="ja-JP" altLang="en-US" sz="1200" dirty="0" smtClean="0">
                          <a:latin typeface="+mn-ea"/>
                          <a:ea typeface="+mn-ea"/>
                        </a:rPr>
                        <a:t>○市として特別会計等を設けて実施する事務</a:t>
                      </a:r>
                    </a:p>
                    <a:p>
                      <a:r>
                        <a:rPr kumimoji="1" lang="ja-JP" altLang="en-US" sz="1200" dirty="0" smtClean="0">
                          <a:latin typeface="+mn-ea"/>
                          <a:ea typeface="+mn-ea"/>
                        </a:rPr>
                        <a:t>　</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母子父子寡婦</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福祉資金貸付、港営会計の事務など］</a:t>
                      </a:r>
                    </a:p>
                    <a:p>
                      <a:r>
                        <a:rPr kumimoji="1" lang="ja-JP" altLang="en-US" sz="1200" dirty="0" smtClean="0">
                          <a:latin typeface="+mn-ea"/>
                          <a:ea typeface="+mn-ea"/>
                        </a:rPr>
                        <a:t>○市内に一か所又は数か所しかない施設及び市外施設の管理</a:t>
                      </a:r>
                    </a:p>
                    <a:p>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　［愛光会館、</a:t>
                      </a:r>
                      <a:r>
                        <a:rPr kumimoji="1" lang="ja-JP" altLang="en-US" sz="1000" dirty="0" err="1" smtClean="0">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者スポーツセンター、南港中央野球場など］</a:t>
                      </a:r>
                    </a:p>
                    <a:p>
                      <a:r>
                        <a:rPr kumimoji="1" lang="ja-JP" altLang="en-US" sz="1200" dirty="0" smtClean="0">
                          <a:latin typeface="+mn-ea"/>
                          <a:ea typeface="+mn-ea"/>
                        </a:rPr>
                        <a:t>○緊急通報窓口等</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［休日・夜間サポートライン（障がい者・高齢者）など］</a:t>
                      </a:r>
                    </a:p>
                    <a:p>
                      <a:r>
                        <a:rPr kumimoji="1" lang="ja-JP" altLang="en-US" sz="1200" dirty="0" smtClean="0">
                          <a:latin typeface="+mn-ea"/>
                          <a:ea typeface="+mn-ea"/>
                        </a:rPr>
                        <a:t>○既に制度が廃止され経過措置で実施している事務や債権管理</a:t>
                      </a:r>
                    </a:p>
                    <a:p>
                      <a:r>
                        <a:rPr kumimoji="1" lang="ja-JP" altLang="en-US" sz="1200" dirty="0" smtClean="0">
                          <a:latin typeface="+mn-ea"/>
                          <a:ea typeface="+mn-ea"/>
                        </a:rPr>
                        <a:t>　</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［新婚世帯向け家賃補助、高齢者住宅整備資金貸付など］</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ysDot"/>
                      <a:round/>
                      <a:headEnd type="none" w="med" len="med"/>
                      <a:tailEnd type="none" w="med" len="med"/>
                    </a:lnT>
                  </a:tcPr>
                </a:tc>
              </a:tr>
            </a:tbl>
          </a:graphicData>
        </a:graphic>
      </p:graphicFrame>
      <p:sp>
        <p:nvSpPr>
          <p:cNvPr id="4" name="テキスト ボックス 3"/>
          <p:cNvSpPr txBox="1"/>
          <p:nvPr/>
        </p:nvSpPr>
        <p:spPr>
          <a:xfrm>
            <a:off x="315943" y="178672"/>
            <a:ext cx="3069097" cy="338554"/>
          </a:xfrm>
          <a:prstGeom prst="rect">
            <a:avLst/>
          </a:prstGeom>
          <a:noFill/>
        </p:spPr>
        <p:txBody>
          <a:bodyPr wrap="square" rtlCol="0">
            <a:spAutoFit/>
          </a:bodyPr>
          <a:lstStyle/>
          <a:p>
            <a:r>
              <a:rPr lang="en-US" altLang="ja-JP" sz="1600" b="1" dirty="0">
                <a:latin typeface="ＭＳ ゴシック" panose="020B0609070205080204" pitchFamily="49" charset="-128"/>
                <a:ea typeface="ＭＳ ゴシック" panose="020B0609070205080204" pitchFamily="49" charset="-128"/>
              </a:rPr>
              <a:t>【</a:t>
            </a:r>
            <a:r>
              <a:rPr lang="ja-JP" altLang="en-US" sz="1600" b="1" dirty="0">
                <a:latin typeface="ＭＳ ゴシック" panose="020B0609070205080204" pitchFamily="49" charset="-128"/>
                <a:ea typeface="ＭＳ ゴシック" panose="020B0609070205080204" pitchFamily="49" charset="-128"/>
              </a:rPr>
              <a:t>市統括事務</a:t>
            </a:r>
            <a:r>
              <a:rPr lang="ja-JP" altLang="en-US" sz="1600" b="1" dirty="0" smtClean="0">
                <a:latin typeface="ＭＳ ゴシック" panose="020B0609070205080204" pitchFamily="49" charset="-128"/>
                <a:ea typeface="ＭＳ ゴシック" panose="020B0609070205080204" pitchFamily="49" charset="-128"/>
              </a:rPr>
              <a:t>の内容（例）</a:t>
            </a:r>
            <a:r>
              <a:rPr lang="en-US" altLang="ja-JP" sz="1600" b="1" dirty="0" smtClean="0">
                <a:latin typeface="ＭＳ ゴシック" panose="020B0609070205080204" pitchFamily="49" charset="-128"/>
                <a:ea typeface="ＭＳ ゴシック" panose="020B0609070205080204" pitchFamily="49" charset="-128"/>
              </a:rPr>
              <a:t>】</a:t>
            </a:r>
            <a:endParaRPr lang="en-US" altLang="ja-JP" sz="1600" b="1" dirty="0">
              <a:latin typeface="ＭＳ ゴシック" panose="020B0609070205080204" pitchFamily="49" charset="-128"/>
              <a:ea typeface="ＭＳ ゴシック" panose="020B0609070205080204" pitchFamily="49" charset="-128"/>
            </a:endParaRPr>
          </a:p>
        </p:txBody>
      </p:sp>
      <p:sp>
        <p:nvSpPr>
          <p:cNvPr id="7" name="スライド番号プレースホルダー 2"/>
          <p:cNvSpPr txBox="1">
            <a:spLocks/>
          </p:cNvSpPr>
          <p:nvPr/>
        </p:nvSpPr>
        <p:spPr>
          <a:xfrm>
            <a:off x="7018886" y="8486"/>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16</a:t>
            </a:r>
            <a:endParaRPr lang="ja-JP" altLang="en-US" sz="1600" kern="0" dirty="0">
              <a:solidFill>
                <a:sysClr val="windowText" lastClr="000000"/>
              </a:solidFill>
              <a:latin typeface="HGPｺﾞｼｯｸE" pitchFamily="50" charset="-128"/>
              <a:ea typeface="HGPｺﾞｼｯｸE" pitchFamily="50" charset="-128"/>
            </a:endParaRPr>
          </a:p>
        </p:txBody>
      </p:sp>
    </p:spTree>
    <p:extLst>
      <p:ext uri="{BB962C8B-B14F-4D97-AF65-F5344CB8AC3E}">
        <p14:creationId xmlns:p14="http://schemas.microsoft.com/office/powerpoint/2010/main" val="23248359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2"/>
          <p:cNvSpPr txBox="1">
            <a:spLocks/>
          </p:cNvSpPr>
          <p:nvPr/>
        </p:nvSpPr>
        <p:spPr>
          <a:xfrm>
            <a:off x="7037899" y="6525019"/>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17</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10" name="角丸四角形 9"/>
          <p:cNvSpPr/>
          <p:nvPr/>
        </p:nvSpPr>
        <p:spPr>
          <a:xfrm>
            <a:off x="131426" y="1673104"/>
            <a:ext cx="4656598" cy="361872"/>
          </a:xfrm>
          <a:prstGeom prst="roundRect">
            <a:avLst>
              <a:gd name="adj" fmla="val 680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b="1"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Ａ案（現行事務＋限定事務）における総合区の事務</a:t>
            </a:r>
            <a:endParaRPr lang="ja-JP" altLang="en-US" sz="1400" b="1" dirty="0">
              <a:solidFill>
                <a:schemeClr val="bg1"/>
              </a:solidFill>
            </a:endParaRPr>
          </a:p>
        </p:txBody>
      </p:sp>
      <p:sp>
        <p:nvSpPr>
          <p:cNvPr id="14" name="角丸四角形 13"/>
          <p:cNvSpPr/>
          <p:nvPr/>
        </p:nvSpPr>
        <p:spPr>
          <a:xfrm>
            <a:off x="295202" y="2196408"/>
            <a:ext cx="8596635" cy="3096344"/>
          </a:xfrm>
          <a:prstGeom prst="roundRect">
            <a:avLst>
              <a:gd name="adj" fmla="val 6800"/>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500" b="1" dirty="0" smtClean="0">
                <a:solidFill>
                  <a:schemeClr val="tx1"/>
                </a:solidFill>
                <a:latin typeface="+mn-ea"/>
                <a:cs typeface="Meiryo UI" panose="020B0604030504040204" pitchFamily="50" charset="-128"/>
              </a:rPr>
              <a:t>◆一般市が実施する事務の</a:t>
            </a:r>
            <a:r>
              <a:rPr lang="ja-JP" altLang="en-US" sz="1500" b="1" dirty="0">
                <a:solidFill>
                  <a:schemeClr val="tx1"/>
                </a:solidFill>
                <a:latin typeface="+mn-ea"/>
                <a:cs typeface="Meiryo UI" panose="020B0604030504040204" pitchFamily="50" charset="-128"/>
              </a:rPr>
              <a:t>うち</a:t>
            </a:r>
            <a:r>
              <a:rPr lang="ja-JP" altLang="en-US" sz="1500" b="1" dirty="0" smtClean="0">
                <a:solidFill>
                  <a:schemeClr val="tx1"/>
                </a:solidFill>
                <a:latin typeface="+mn-ea"/>
                <a:cs typeface="Meiryo UI" panose="020B0604030504040204" pitchFamily="50" charset="-128"/>
              </a:rPr>
              <a:t>、市民協働の</a:t>
            </a:r>
            <a:r>
              <a:rPr lang="ja-JP" altLang="en-US" sz="1500" b="1" dirty="0">
                <a:solidFill>
                  <a:schemeClr val="tx1"/>
                </a:solidFill>
                <a:latin typeface="+mn-ea"/>
                <a:cs typeface="Meiryo UI" panose="020B0604030504040204" pitchFamily="50" charset="-128"/>
              </a:rPr>
              <a:t>一層の</a:t>
            </a:r>
            <a:r>
              <a:rPr lang="ja-JP" altLang="en-US" sz="1500" b="1" dirty="0" smtClean="0">
                <a:solidFill>
                  <a:schemeClr val="tx1"/>
                </a:solidFill>
                <a:latin typeface="+mn-ea"/>
                <a:cs typeface="Meiryo UI" panose="020B0604030504040204" pitchFamily="50" charset="-128"/>
              </a:rPr>
              <a:t>促進や、より</a:t>
            </a:r>
            <a:r>
              <a:rPr lang="ja-JP" altLang="en-US" sz="1500" b="1" dirty="0">
                <a:solidFill>
                  <a:schemeClr val="tx1"/>
                </a:solidFill>
                <a:latin typeface="+mn-ea"/>
                <a:cs typeface="Meiryo UI" panose="020B0604030504040204" pitchFamily="50" charset="-128"/>
              </a:rPr>
              <a:t>地域の実情に応じた</a:t>
            </a:r>
            <a:r>
              <a:rPr lang="ja-JP" altLang="en-US" sz="1500" b="1" dirty="0" smtClean="0">
                <a:solidFill>
                  <a:schemeClr val="tx1"/>
                </a:solidFill>
                <a:latin typeface="+mn-ea"/>
                <a:cs typeface="Meiryo UI" panose="020B0604030504040204" pitchFamily="50" charset="-128"/>
              </a:rPr>
              <a:t>きめ細かい</a:t>
            </a:r>
          </a:p>
          <a:p>
            <a:r>
              <a:rPr lang="ja-JP" altLang="en-US" sz="1500" b="1" dirty="0">
                <a:solidFill>
                  <a:schemeClr val="tx1"/>
                </a:solidFill>
                <a:latin typeface="+mn-ea"/>
                <a:cs typeface="Meiryo UI" panose="020B0604030504040204" pitchFamily="50" charset="-128"/>
              </a:rPr>
              <a:t>　</a:t>
            </a:r>
            <a:r>
              <a:rPr lang="ja-JP" altLang="en-US" sz="1500" b="1" dirty="0" smtClean="0">
                <a:solidFill>
                  <a:schemeClr val="tx1"/>
                </a:solidFill>
                <a:latin typeface="+mn-ea"/>
                <a:cs typeface="Meiryo UI" panose="020B0604030504040204" pitchFamily="50" charset="-128"/>
              </a:rPr>
              <a:t>行政サービスが</a:t>
            </a:r>
            <a:r>
              <a:rPr lang="ja-JP" altLang="en-US" sz="1500" b="1" dirty="0">
                <a:solidFill>
                  <a:schemeClr val="tx1"/>
                </a:solidFill>
                <a:latin typeface="+mn-ea"/>
                <a:cs typeface="Meiryo UI" panose="020B0604030504040204" pitchFamily="50" charset="-128"/>
              </a:rPr>
              <a:t>期待</a:t>
            </a:r>
            <a:r>
              <a:rPr lang="ja-JP" altLang="en-US" sz="1500" b="1" dirty="0" smtClean="0">
                <a:solidFill>
                  <a:schemeClr val="tx1"/>
                </a:solidFill>
                <a:latin typeface="+mn-ea"/>
                <a:cs typeface="Meiryo UI" panose="020B0604030504040204" pitchFamily="50" charset="-128"/>
              </a:rPr>
              <a:t>される次のような事務</a:t>
            </a:r>
            <a:r>
              <a:rPr lang="ja-JP" altLang="en-US" sz="1500" b="1" dirty="0">
                <a:solidFill>
                  <a:schemeClr val="tx1"/>
                </a:solidFill>
                <a:latin typeface="+mn-ea"/>
                <a:cs typeface="Meiryo UI" panose="020B0604030504040204" pitchFamily="50" charset="-128"/>
              </a:rPr>
              <a:t>に</a:t>
            </a:r>
            <a:r>
              <a:rPr lang="ja-JP" altLang="en-US" sz="1500" b="1" dirty="0" smtClean="0">
                <a:solidFill>
                  <a:schemeClr val="tx1"/>
                </a:solidFill>
                <a:latin typeface="+mn-ea"/>
                <a:cs typeface="Meiryo UI" panose="020B0604030504040204" pitchFamily="50" charset="-128"/>
              </a:rPr>
              <a:t>限定して総合区で実施</a:t>
            </a:r>
            <a:endParaRPr lang="ja-JP" altLang="en-US" sz="1500" dirty="0" smtClean="0">
              <a:solidFill>
                <a:schemeClr val="tx1"/>
              </a:solidFill>
              <a:latin typeface="+mn-ea"/>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民協働に</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適した事務</a:t>
            </a:r>
            <a:endPar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例</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）コミュニティビジネス支援、老人憩の</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家運営</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助成等、</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自主</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防災組織力向上アドバイザー</a:t>
            </a: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の特色を活かした</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事務</a:t>
            </a:r>
            <a:endPar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（例）わがまち</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ナイス</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スポット（景観</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資源）の</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発見、コミュニティツーリズム　　</a:t>
            </a: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○きめ細かい地域づくり</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に資する</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事務</a:t>
            </a:r>
            <a:endPar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（例）放置</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自転車</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対策、道路・公園</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の維持</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管理、迷惑</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駐車防止の啓発　 </a:t>
            </a:r>
            <a:endPar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角丸四角形 14"/>
          <p:cNvSpPr/>
          <p:nvPr/>
        </p:nvSpPr>
        <p:spPr>
          <a:xfrm>
            <a:off x="295204" y="5614192"/>
            <a:ext cx="8596634" cy="574233"/>
          </a:xfrm>
          <a:prstGeom prst="roundRect">
            <a:avLst>
              <a:gd name="adj" fmla="val 6800"/>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US" altLang="ja-JP" sz="1400" b="1" dirty="0" smtClean="0">
                <a:solidFill>
                  <a:schemeClr val="tx1"/>
                </a:solidFill>
                <a:latin typeface="+mn-ea"/>
                <a:cs typeface="Meiryo UI" panose="020B0604030504040204" pitchFamily="50" charset="-128"/>
              </a:rPr>
              <a:t>※</a:t>
            </a:r>
            <a:r>
              <a:rPr lang="ja-JP" altLang="en-US" sz="1400" b="1" dirty="0" smtClean="0">
                <a:solidFill>
                  <a:schemeClr val="tx1"/>
                </a:solidFill>
                <a:latin typeface="+mn-ea"/>
                <a:cs typeface="Meiryo UI" panose="020B0604030504040204" pitchFamily="50" charset="-128"/>
              </a:rPr>
              <a:t>このほか、行政区事務（現在、区役所及び保健福祉センターで実施している事務）を実施</a:t>
            </a:r>
            <a:endParaRPr lang="ja-JP" altLang="en-US" sz="1400" b="1" dirty="0">
              <a:solidFill>
                <a:schemeClr val="tx1"/>
              </a:solidFill>
              <a:latin typeface="+mn-ea"/>
            </a:endParaRPr>
          </a:p>
        </p:txBody>
      </p:sp>
      <p:sp>
        <p:nvSpPr>
          <p:cNvPr id="8" name="正方形/長方形 7"/>
          <p:cNvSpPr/>
          <p:nvPr/>
        </p:nvSpPr>
        <p:spPr>
          <a:xfrm>
            <a:off x="4432" y="-259"/>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（１）②　市統括事務以外の事務について</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11" name="正方形/長方形 10"/>
          <p:cNvSpPr/>
          <p:nvPr/>
        </p:nvSpPr>
        <p:spPr>
          <a:xfrm>
            <a:off x="17834" y="798113"/>
            <a:ext cx="8864766" cy="7822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■法令上の事務の権限区分（中核市権限の事務、一般市権限の事務など）や、事務の性質を踏まえて、</a:t>
            </a:r>
            <a:endParaRPr lang="en-US" altLang="ja-JP"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r>
              <a:rPr lang="ja-JP" altLang="en-US" sz="160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　 </a:t>
            </a: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以下の事務レベル（案）</a:t>
            </a:r>
            <a:r>
              <a:rPr lang="en-US" altLang="ja-JP"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&lt;A</a:t>
            </a: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案、</a:t>
            </a:r>
            <a:r>
              <a:rPr lang="en-US" altLang="ja-JP"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B</a:t>
            </a: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案、</a:t>
            </a:r>
            <a:r>
              <a:rPr lang="en-US" altLang="ja-JP"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C</a:t>
            </a: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案</a:t>
            </a:r>
            <a:r>
              <a:rPr lang="en-US" altLang="ja-JP"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&gt;</a:t>
            </a: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ごとに整理</a:t>
            </a:r>
            <a:endParaRPr lang="en-US" altLang="ja-JP"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p:txBody>
      </p:sp>
    </p:spTree>
    <p:extLst>
      <p:ext uri="{BB962C8B-B14F-4D97-AF65-F5344CB8AC3E}">
        <p14:creationId xmlns:p14="http://schemas.microsoft.com/office/powerpoint/2010/main" val="7811839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2"/>
          <p:cNvSpPr txBox="1">
            <a:spLocks/>
          </p:cNvSpPr>
          <p:nvPr/>
        </p:nvSpPr>
        <p:spPr>
          <a:xfrm>
            <a:off x="7037899" y="9609"/>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18</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10" name="角丸四角形 9"/>
          <p:cNvSpPr/>
          <p:nvPr/>
        </p:nvSpPr>
        <p:spPr>
          <a:xfrm>
            <a:off x="117777" y="260648"/>
            <a:ext cx="4193487" cy="361872"/>
          </a:xfrm>
          <a:prstGeom prst="roundRect">
            <a:avLst>
              <a:gd name="adj" fmla="val 680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b="1"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Ｂ案（一般市並み事務）における総合区の事務</a:t>
            </a:r>
            <a:endParaRPr lang="ja-JP" altLang="en-US" sz="1400" b="1" dirty="0">
              <a:solidFill>
                <a:schemeClr val="bg1"/>
              </a:solidFill>
            </a:endParaRPr>
          </a:p>
        </p:txBody>
      </p:sp>
      <p:sp>
        <p:nvSpPr>
          <p:cNvPr id="14" name="角丸四角形 13"/>
          <p:cNvSpPr/>
          <p:nvPr/>
        </p:nvSpPr>
        <p:spPr>
          <a:xfrm>
            <a:off x="355778" y="2010944"/>
            <a:ext cx="8568664" cy="4212438"/>
          </a:xfrm>
          <a:prstGeom prst="roundRect">
            <a:avLst>
              <a:gd name="adj" fmla="val 68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ja-JP" altLang="en-US" sz="1600" b="1" dirty="0" smtClean="0">
              <a:solidFill>
                <a:schemeClr val="tx1"/>
              </a:solidFill>
              <a:latin typeface="+mn-ea"/>
              <a:cs typeface="Meiryo UI" panose="020B0604030504040204" pitchFamily="50" charset="-128"/>
            </a:endParaRPr>
          </a:p>
          <a:p>
            <a:r>
              <a:rPr lang="ja-JP" altLang="en-US" sz="1500" b="1" dirty="0" smtClean="0">
                <a:solidFill>
                  <a:schemeClr val="tx1"/>
                </a:solidFill>
                <a:latin typeface="+mn-ea"/>
                <a:cs typeface="Meiryo UI" panose="020B0604030504040204" pitchFamily="50" charset="-128"/>
              </a:rPr>
              <a:t>◆一般市が実施する事務をベースにしながら、直接</a:t>
            </a:r>
            <a:r>
              <a:rPr lang="ja-JP" altLang="en-US" sz="1500" b="1" dirty="0">
                <a:solidFill>
                  <a:schemeClr val="tx1"/>
                </a:solidFill>
                <a:latin typeface="+mn-ea"/>
                <a:cs typeface="Meiryo UI" panose="020B0604030504040204" pitchFamily="50" charset="-128"/>
              </a:rPr>
              <a:t>住民</a:t>
            </a:r>
            <a:r>
              <a:rPr lang="ja-JP" altLang="en-US" sz="1500" b="1" dirty="0" smtClean="0">
                <a:solidFill>
                  <a:schemeClr val="tx1"/>
                </a:solidFill>
                <a:latin typeface="+mn-ea"/>
                <a:cs typeface="Meiryo UI" panose="020B0604030504040204" pitchFamily="50" charset="-128"/>
              </a:rPr>
              <a:t>を対象とする事務を中心に、住民生活と密接</a:t>
            </a:r>
          </a:p>
          <a:p>
            <a:r>
              <a:rPr lang="ja-JP" altLang="en-US" sz="1500" b="1" dirty="0">
                <a:solidFill>
                  <a:schemeClr val="tx1"/>
                </a:solidFill>
                <a:latin typeface="+mn-ea"/>
                <a:cs typeface="Meiryo UI" panose="020B0604030504040204" pitchFamily="50" charset="-128"/>
              </a:rPr>
              <a:t>　</a:t>
            </a:r>
            <a:r>
              <a:rPr lang="ja-JP" altLang="en-US" sz="1500" b="1" dirty="0" smtClean="0">
                <a:solidFill>
                  <a:schemeClr val="tx1"/>
                </a:solidFill>
                <a:latin typeface="+mn-ea"/>
                <a:cs typeface="Meiryo UI" panose="020B0604030504040204" pitchFamily="50" charset="-128"/>
              </a:rPr>
              <a:t>に関わる事務を幅広く総合区で実施（</a:t>
            </a:r>
            <a:r>
              <a:rPr lang="en-US" altLang="ja-JP" sz="1500" b="1" dirty="0" smtClean="0">
                <a:solidFill>
                  <a:schemeClr val="tx1"/>
                </a:solidFill>
                <a:latin typeface="+mn-ea"/>
                <a:cs typeface="Meiryo UI" panose="020B0604030504040204" pitchFamily="50" charset="-128"/>
              </a:rPr>
              <a:t>※</a:t>
            </a:r>
            <a:r>
              <a:rPr lang="ja-JP" altLang="en-US" sz="1500" b="1" dirty="0" smtClean="0">
                <a:solidFill>
                  <a:schemeClr val="tx1"/>
                </a:solidFill>
                <a:latin typeface="+mn-ea"/>
                <a:cs typeface="Meiryo UI" panose="020B0604030504040204" pitchFamily="50" charset="-128"/>
              </a:rPr>
              <a:t>）</a:t>
            </a:r>
          </a:p>
          <a:p>
            <a:r>
              <a:rPr lang="ja-JP" altLang="en-US" sz="1500" dirty="0">
                <a:solidFill>
                  <a:schemeClr val="tx1"/>
                </a:solidFill>
                <a:latin typeface="+mn-ea"/>
                <a:cs typeface="Meiryo UI" panose="020B0604030504040204" pitchFamily="50" charset="-128"/>
              </a:rPr>
              <a:t>　</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○一般市の事務</a:t>
            </a:r>
            <a:endPar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例</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）市立</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保育所の</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運営、老人福祉センターの管理運営、環境</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監視規制（騒音・</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振動・悪臭）</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○中核市の事務</a:t>
            </a: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（例）民間保育所の設置認可　</a:t>
            </a: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市立</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保育所の運営等の事務と一体で実施することで、積極的な待機児童対策が期待できる</a:t>
            </a:r>
            <a:endParaRPr lang="ja-JP" altLang="en-US" sz="1400" b="1" dirty="0">
              <a:solidFill>
                <a:schemeClr val="tx1"/>
              </a:solidFill>
            </a:endParaRPr>
          </a:p>
          <a:p>
            <a:endParaRPr lang="ja-JP" altLang="en-US" sz="1400" b="1" dirty="0">
              <a:solidFill>
                <a:schemeClr val="tx1"/>
              </a:solidFill>
            </a:endParaRPr>
          </a:p>
        </p:txBody>
      </p:sp>
      <p:sp>
        <p:nvSpPr>
          <p:cNvPr id="8" name="角丸四角形 7"/>
          <p:cNvSpPr/>
          <p:nvPr/>
        </p:nvSpPr>
        <p:spPr>
          <a:xfrm>
            <a:off x="522457" y="4412326"/>
            <a:ext cx="8191627" cy="1584176"/>
          </a:xfrm>
          <a:prstGeom prst="roundRect">
            <a:avLst>
              <a:gd name="adj" fmla="val 6800"/>
            </a:avLst>
          </a:prstGeom>
          <a:solidFill>
            <a:schemeClr val="bg1"/>
          </a:solid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US" altLang="ja-JP" sz="1400" b="1" dirty="0" smtClean="0">
                <a:solidFill>
                  <a:schemeClr val="tx1"/>
                </a:solidFill>
                <a:latin typeface="+mn-ea"/>
                <a:cs typeface="Meiryo UI" panose="020B0604030504040204" pitchFamily="50" charset="-128"/>
              </a:rPr>
              <a:t>※</a:t>
            </a:r>
            <a:r>
              <a:rPr lang="ja-JP" altLang="en-US" sz="1400" b="1" dirty="0" smtClean="0">
                <a:solidFill>
                  <a:schemeClr val="tx1"/>
                </a:solidFill>
                <a:latin typeface="+mn-ea"/>
                <a:cs typeface="Meiryo UI" panose="020B0604030504040204" pitchFamily="50" charset="-128"/>
              </a:rPr>
              <a:t>一般市の事務でも</a:t>
            </a:r>
            <a:r>
              <a:rPr lang="ja-JP" altLang="en-US" sz="1400" b="1" dirty="0">
                <a:solidFill>
                  <a:schemeClr val="tx1"/>
                </a:solidFill>
                <a:latin typeface="+mn-ea"/>
                <a:cs typeface="Meiryo UI" panose="020B0604030504040204" pitchFamily="50" charset="-128"/>
              </a:rPr>
              <a:t>、事務の性質上又は</a:t>
            </a:r>
            <a:r>
              <a:rPr lang="ja-JP" altLang="en-US" sz="1400" b="1" dirty="0" smtClean="0">
                <a:solidFill>
                  <a:schemeClr val="tx1"/>
                </a:solidFill>
                <a:latin typeface="+mn-ea"/>
                <a:cs typeface="Meiryo UI" panose="020B0604030504040204" pitchFamily="50" charset="-128"/>
              </a:rPr>
              <a:t>効率性の</a:t>
            </a:r>
            <a:r>
              <a:rPr lang="ja-JP" altLang="en-US" sz="1400" b="1" dirty="0">
                <a:solidFill>
                  <a:schemeClr val="tx1"/>
                </a:solidFill>
                <a:latin typeface="+mn-ea"/>
                <a:cs typeface="Meiryo UI" panose="020B0604030504040204" pitchFamily="50" charset="-128"/>
              </a:rPr>
              <a:t>観点から、一体的に実施すべき事務は</a:t>
            </a:r>
            <a:r>
              <a:rPr lang="ja-JP" altLang="en-US" sz="1400" b="1" dirty="0" smtClean="0">
                <a:solidFill>
                  <a:schemeClr val="tx1"/>
                </a:solidFill>
                <a:latin typeface="+mn-ea"/>
                <a:cs typeface="Meiryo UI" panose="020B0604030504040204" pitchFamily="50" charset="-128"/>
              </a:rPr>
              <a:t>局で実施</a:t>
            </a:r>
            <a:endParaRPr lang="en-US" altLang="ja-JP" sz="1400" b="1" dirty="0" smtClean="0">
              <a:solidFill>
                <a:schemeClr val="tx1"/>
              </a:solidFill>
              <a:latin typeface="+mn-ea"/>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（例</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都市計画（用途地域等）、市営住宅</a:t>
            </a:r>
            <a:r>
              <a:rPr lang="zh-TW"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、急病</a:t>
            </a:r>
            <a:r>
              <a:rPr lang="zh-TW"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診療所、市税賦課</a:t>
            </a:r>
            <a:r>
              <a:rPr lang="zh-TW"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徴収</a:t>
            </a:r>
            <a:endPar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400" b="1" dirty="0" smtClean="0">
                <a:solidFill>
                  <a:schemeClr val="tx1"/>
                </a:solidFill>
                <a:latin typeface="+mn-ea"/>
                <a:cs typeface="Meiryo UI" panose="020B0604030504040204" pitchFamily="50" charset="-128"/>
              </a:rPr>
              <a:t>※</a:t>
            </a:r>
            <a:r>
              <a:rPr lang="ja-JP" altLang="en-US" sz="1400" b="1" dirty="0" smtClean="0">
                <a:solidFill>
                  <a:schemeClr val="tx1"/>
                </a:solidFill>
                <a:latin typeface="+mn-ea"/>
                <a:cs typeface="Meiryo UI" panose="020B0604030504040204" pitchFamily="50" charset="-128"/>
              </a:rPr>
              <a:t>一般市の事務でも、中核市権限等の</a:t>
            </a:r>
            <a:r>
              <a:rPr lang="ja-JP" altLang="en-US" sz="1400" b="1" dirty="0">
                <a:solidFill>
                  <a:schemeClr val="tx1"/>
                </a:solidFill>
                <a:latin typeface="+mn-ea"/>
                <a:cs typeface="Meiryo UI" panose="020B0604030504040204" pitchFamily="50" charset="-128"/>
              </a:rPr>
              <a:t>事務と一体で実施することで、</a:t>
            </a:r>
            <a:r>
              <a:rPr lang="ja-JP" altLang="en-US" sz="1400" b="1" dirty="0" smtClean="0">
                <a:solidFill>
                  <a:schemeClr val="tx1"/>
                </a:solidFill>
                <a:latin typeface="+mn-ea"/>
                <a:cs typeface="Meiryo UI" panose="020B0604030504040204" pitchFamily="50" charset="-128"/>
              </a:rPr>
              <a:t>効果的なサービスが</a:t>
            </a:r>
            <a:r>
              <a:rPr lang="ja-JP" altLang="en-US" sz="1400" b="1" dirty="0">
                <a:solidFill>
                  <a:schemeClr val="tx1"/>
                </a:solidFill>
                <a:latin typeface="+mn-ea"/>
                <a:cs typeface="Meiryo UI" panose="020B0604030504040204" pitchFamily="50" charset="-128"/>
              </a:rPr>
              <a:t>期待</a:t>
            </a:r>
            <a:r>
              <a:rPr lang="ja-JP" altLang="en-US" sz="1400" b="1" dirty="0" smtClean="0">
                <a:solidFill>
                  <a:schemeClr val="tx1"/>
                </a:solidFill>
                <a:latin typeface="+mn-ea"/>
                <a:cs typeface="Meiryo UI" panose="020B0604030504040204" pitchFamily="50" charset="-128"/>
              </a:rPr>
              <a:t>できる</a:t>
            </a:r>
          </a:p>
          <a:p>
            <a:r>
              <a:rPr lang="ja-JP" altLang="en-US" sz="1400" b="1" dirty="0">
                <a:solidFill>
                  <a:schemeClr val="tx1"/>
                </a:solidFill>
                <a:latin typeface="+mn-ea"/>
                <a:cs typeface="Meiryo UI" panose="020B0604030504040204" pitchFamily="50" charset="-128"/>
              </a:rPr>
              <a:t>　 </a:t>
            </a:r>
            <a:r>
              <a:rPr lang="ja-JP" altLang="en-US" sz="1400" b="1" dirty="0" smtClean="0">
                <a:solidFill>
                  <a:schemeClr val="tx1"/>
                </a:solidFill>
                <a:latin typeface="+mn-ea"/>
                <a:cs typeface="Meiryo UI" panose="020B0604030504040204" pitchFamily="50" charset="-128"/>
              </a:rPr>
              <a:t>事務は（中核市権限等の事務を実施する）局で実施。なお、Ｃ案の場合では、総合区で実施</a:t>
            </a:r>
            <a:endParaRPr lang="ja-JP" altLang="en-US" sz="1400" b="1" dirty="0">
              <a:solidFill>
                <a:schemeClr val="tx1"/>
              </a:solidFill>
              <a:latin typeface="+mn-ea"/>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（例</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a:t>
            </a:r>
            <a:r>
              <a:rPr lang="ja-JP" altLang="en-US" sz="14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がい</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者自立支援給付　　　　</a:t>
            </a:r>
          </a:p>
        </p:txBody>
      </p:sp>
      <p:sp>
        <p:nvSpPr>
          <p:cNvPr id="12" name="角丸四角形 11"/>
          <p:cNvSpPr/>
          <p:nvPr/>
        </p:nvSpPr>
        <p:spPr>
          <a:xfrm>
            <a:off x="355778" y="928480"/>
            <a:ext cx="8562837" cy="547894"/>
          </a:xfrm>
          <a:prstGeom prst="roundRect">
            <a:avLst>
              <a:gd name="adj" fmla="val 68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500" b="1" dirty="0" smtClean="0">
                <a:solidFill>
                  <a:schemeClr val="tx1"/>
                </a:solidFill>
                <a:latin typeface="+mn-ea"/>
                <a:cs typeface="Meiryo UI" panose="020B0604030504040204" pitchFamily="50" charset="-128"/>
              </a:rPr>
              <a:t>◆Ａ案で総合区が実施するとした事務は、Ｂ案でも総合区で実施</a:t>
            </a:r>
            <a:endParaRPr lang="ja-JP" altLang="en-US" sz="1500" b="1" dirty="0">
              <a:solidFill>
                <a:schemeClr val="tx1"/>
              </a:solidFill>
            </a:endParaRPr>
          </a:p>
        </p:txBody>
      </p:sp>
    </p:spTree>
    <p:extLst>
      <p:ext uri="{BB962C8B-B14F-4D97-AF65-F5344CB8AC3E}">
        <p14:creationId xmlns:p14="http://schemas.microsoft.com/office/powerpoint/2010/main" val="16975235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2"/>
          <p:cNvSpPr txBox="1">
            <a:spLocks/>
          </p:cNvSpPr>
          <p:nvPr/>
        </p:nvSpPr>
        <p:spPr>
          <a:xfrm>
            <a:off x="7037899" y="6525019"/>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19</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10" name="角丸四角形 9"/>
          <p:cNvSpPr/>
          <p:nvPr/>
        </p:nvSpPr>
        <p:spPr>
          <a:xfrm>
            <a:off x="117777" y="260648"/>
            <a:ext cx="4238199" cy="361872"/>
          </a:xfrm>
          <a:prstGeom prst="roundRect">
            <a:avLst>
              <a:gd name="adj" fmla="val 680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b="1" dirty="0" smtClean="0">
                <a:solidFill>
                  <a:schemeClr val="bg1"/>
                </a:solidFill>
                <a:latin typeface="ＭＳ Ｐゴシック" panose="020B0600070205080204" pitchFamily="50" charset="-128"/>
                <a:ea typeface="ＭＳ Ｐゴシック" panose="020B0600070205080204" pitchFamily="50" charset="-128"/>
                <a:cs typeface="Meiryo UI" panose="020B0604030504040204" pitchFamily="50" charset="-128"/>
              </a:rPr>
              <a:t>Ｃ案（中核市並み事務）における総合区の事務</a:t>
            </a:r>
            <a:endParaRPr lang="ja-JP" altLang="en-US" sz="1400" b="1" dirty="0" smtClean="0">
              <a:solidFill>
                <a:schemeClr val="bg1"/>
              </a:solidFill>
            </a:endParaRPr>
          </a:p>
          <a:p>
            <a:endParaRPr lang="ja-JP" altLang="en-US" sz="1400" b="1" dirty="0">
              <a:solidFill>
                <a:schemeClr val="bg1"/>
              </a:solidFill>
            </a:endParaRPr>
          </a:p>
        </p:txBody>
      </p:sp>
      <p:sp>
        <p:nvSpPr>
          <p:cNvPr id="14" name="角丸四角形 13"/>
          <p:cNvSpPr/>
          <p:nvPr/>
        </p:nvSpPr>
        <p:spPr>
          <a:xfrm>
            <a:off x="336145" y="1972344"/>
            <a:ext cx="8596636" cy="3384376"/>
          </a:xfrm>
          <a:prstGeom prst="roundRect">
            <a:avLst>
              <a:gd name="adj" fmla="val 6800"/>
            </a:avLst>
          </a:prstGeom>
          <a:solidFill>
            <a:srgbClr val="FF505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500" b="1" dirty="0" smtClean="0">
              <a:solidFill>
                <a:schemeClr val="tx1"/>
              </a:solidFill>
              <a:latin typeface="+mn-ea"/>
              <a:cs typeface="Meiryo UI" panose="020B0604030504040204" pitchFamily="50" charset="-128"/>
            </a:endParaRPr>
          </a:p>
          <a:p>
            <a:r>
              <a:rPr lang="ja-JP" altLang="en-US" sz="1500" b="1" dirty="0" smtClean="0">
                <a:solidFill>
                  <a:schemeClr val="tx1"/>
                </a:solidFill>
                <a:latin typeface="+mn-ea"/>
                <a:cs typeface="Meiryo UI" panose="020B0604030504040204" pitchFamily="50" charset="-128"/>
              </a:rPr>
              <a:t>◆中核市が実施する事務</a:t>
            </a:r>
            <a:r>
              <a:rPr lang="ja-JP" altLang="en-US" sz="1500" b="1" dirty="0">
                <a:solidFill>
                  <a:schemeClr val="tx1"/>
                </a:solidFill>
                <a:latin typeface="+mn-ea"/>
                <a:cs typeface="Meiryo UI" panose="020B0604030504040204" pitchFamily="50" charset="-128"/>
              </a:rPr>
              <a:t>をベース</a:t>
            </a:r>
            <a:r>
              <a:rPr lang="ja-JP" altLang="en-US" sz="1500" b="1" dirty="0" smtClean="0">
                <a:solidFill>
                  <a:schemeClr val="tx1"/>
                </a:solidFill>
                <a:latin typeface="+mn-ea"/>
                <a:cs typeface="Meiryo UI" panose="020B0604030504040204" pitchFamily="50" charset="-128"/>
              </a:rPr>
              <a:t>にしながら、事業者を対象とする事務や専門性の高い事務も含め、</a:t>
            </a:r>
          </a:p>
          <a:p>
            <a:r>
              <a:rPr lang="ja-JP" altLang="en-US" sz="1500" b="1" dirty="0">
                <a:solidFill>
                  <a:schemeClr val="tx1"/>
                </a:solidFill>
                <a:latin typeface="+mn-ea"/>
                <a:cs typeface="Meiryo UI" panose="020B0604030504040204" pitchFamily="50" charset="-128"/>
              </a:rPr>
              <a:t>　</a:t>
            </a:r>
            <a:r>
              <a:rPr lang="ja-JP" altLang="en-US" sz="1500" b="1" dirty="0" smtClean="0">
                <a:solidFill>
                  <a:schemeClr val="tx1"/>
                </a:solidFill>
                <a:latin typeface="+mn-ea"/>
                <a:cs typeface="Meiryo UI" panose="020B0604030504040204" pitchFamily="50" charset="-128"/>
              </a:rPr>
              <a:t>地域</a:t>
            </a:r>
            <a:r>
              <a:rPr lang="ja-JP" altLang="en-US" sz="1500" b="1" dirty="0">
                <a:solidFill>
                  <a:schemeClr val="tx1"/>
                </a:solidFill>
                <a:latin typeface="+mn-ea"/>
                <a:cs typeface="Meiryo UI" panose="020B0604030504040204" pitchFamily="50" charset="-128"/>
              </a:rPr>
              <a:t>の実情や住民ニーズを</a:t>
            </a:r>
            <a:r>
              <a:rPr lang="ja-JP" altLang="en-US" sz="1500" b="1" dirty="0" smtClean="0">
                <a:solidFill>
                  <a:schemeClr val="tx1"/>
                </a:solidFill>
                <a:latin typeface="+mn-ea"/>
                <a:cs typeface="Meiryo UI" panose="020B0604030504040204" pitchFamily="50" charset="-128"/>
              </a:rPr>
              <a:t>踏まえた</a:t>
            </a:r>
            <a:r>
              <a:rPr lang="ja-JP" altLang="en-US" sz="1500" b="1" dirty="0">
                <a:solidFill>
                  <a:schemeClr val="tx1"/>
                </a:solidFill>
                <a:latin typeface="+mn-ea"/>
                <a:cs typeface="Meiryo UI" panose="020B0604030504040204" pitchFamily="50" charset="-128"/>
              </a:rPr>
              <a:t>施策展開</a:t>
            </a:r>
            <a:r>
              <a:rPr lang="ja-JP" altLang="en-US" sz="1500" b="1" dirty="0" smtClean="0">
                <a:solidFill>
                  <a:schemeClr val="tx1"/>
                </a:solidFill>
                <a:latin typeface="+mn-ea"/>
                <a:cs typeface="Meiryo UI" panose="020B0604030504040204" pitchFamily="50" charset="-128"/>
              </a:rPr>
              <a:t>が求められる事務は基本的に総合区で実施（</a:t>
            </a:r>
            <a:r>
              <a:rPr lang="en-US" altLang="ja-JP" sz="1500" b="1" dirty="0" smtClean="0">
                <a:solidFill>
                  <a:schemeClr val="tx1"/>
                </a:solidFill>
                <a:latin typeface="+mn-ea"/>
                <a:cs typeface="Meiryo UI" panose="020B0604030504040204" pitchFamily="50" charset="-128"/>
              </a:rPr>
              <a:t>※</a:t>
            </a:r>
            <a:r>
              <a:rPr lang="ja-JP" altLang="en-US" sz="1500" b="1" dirty="0" smtClean="0">
                <a:solidFill>
                  <a:schemeClr val="tx1"/>
                </a:solidFill>
                <a:latin typeface="+mn-ea"/>
                <a:cs typeface="Meiryo UI" panose="020B0604030504040204" pitchFamily="50" charset="-128"/>
              </a:rPr>
              <a:t>）</a:t>
            </a:r>
          </a:p>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○中核市の事務</a:t>
            </a:r>
            <a:endPar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例）</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保健所、</a:t>
            </a:r>
            <a:r>
              <a:rPr lang="ja-JP" altLang="en-US" sz="14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a:t>
            </a:r>
            <a:r>
              <a:rPr lang="ja-JP" altLang="en-US" sz="14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がい</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福祉サービス事業者の</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指定・指導、環境監視</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規制</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（水質汚濁・</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土壌汚染</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○指</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定都市の事務</a:t>
            </a: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（例）こども相談センター（児童相談所）、児童養護施設等の設置認可、</a:t>
            </a: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精神障がい</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者保健福祉手帳の交付、療育手帳の交付　　　</a:t>
            </a:r>
            <a:endParaRPr lang="ja-JP" altLang="en-US" sz="1400" b="1" dirty="0">
              <a:solidFill>
                <a:schemeClr val="tx1"/>
              </a:solidFill>
            </a:endParaRPr>
          </a:p>
          <a:p>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角丸四角形 11"/>
          <p:cNvSpPr/>
          <p:nvPr/>
        </p:nvSpPr>
        <p:spPr>
          <a:xfrm>
            <a:off x="336145" y="921818"/>
            <a:ext cx="8596636" cy="562966"/>
          </a:xfrm>
          <a:prstGeom prst="roundRect">
            <a:avLst>
              <a:gd name="adj" fmla="val 6800"/>
            </a:avLst>
          </a:prstGeom>
          <a:solidFill>
            <a:srgbClr val="FF505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500" b="1" dirty="0" smtClean="0">
                <a:solidFill>
                  <a:schemeClr val="tx1"/>
                </a:solidFill>
                <a:latin typeface="+mn-ea"/>
                <a:cs typeface="Meiryo UI" panose="020B0604030504040204" pitchFamily="50" charset="-128"/>
              </a:rPr>
              <a:t>◆Ｂ案で総合区が実施するとした事務は、Ｃ案でも総合区で実施</a:t>
            </a:r>
            <a:endParaRPr lang="ja-JP" altLang="en-US" sz="1500" b="1" dirty="0">
              <a:solidFill>
                <a:schemeClr val="tx1"/>
              </a:solidFill>
            </a:endParaRPr>
          </a:p>
        </p:txBody>
      </p:sp>
      <p:sp>
        <p:nvSpPr>
          <p:cNvPr id="15" name="角丸四角形 14"/>
          <p:cNvSpPr/>
          <p:nvPr/>
        </p:nvSpPr>
        <p:spPr>
          <a:xfrm>
            <a:off x="593153" y="4255416"/>
            <a:ext cx="8199559" cy="879620"/>
          </a:xfrm>
          <a:prstGeom prst="roundRect">
            <a:avLst>
              <a:gd name="adj" fmla="val 6800"/>
            </a:avLst>
          </a:prstGeom>
          <a:solidFill>
            <a:schemeClr val="bg1"/>
          </a:solid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US" altLang="ja-JP" sz="1400" b="1" dirty="0" smtClean="0">
                <a:solidFill>
                  <a:schemeClr val="tx1"/>
                </a:solidFill>
                <a:latin typeface="+mn-ea"/>
                <a:cs typeface="Meiryo UI" panose="020B0604030504040204" pitchFamily="50" charset="-128"/>
              </a:rPr>
              <a:t>※</a:t>
            </a:r>
            <a:r>
              <a:rPr lang="ja-JP" altLang="en-US" sz="1400" b="1" dirty="0" smtClean="0">
                <a:solidFill>
                  <a:schemeClr val="tx1"/>
                </a:solidFill>
                <a:latin typeface="+mn-ea"/>
                <a:cs typeface="Meiryo UI" panose="020B0604030504040204" pitchFamily="50" charset="-128"/>
              </a:rPr>
              <a:t>中核市の事務でも、事務の性質上又は効率性の観点から、一体的に実施すべき事務は局で実施</a:t>
            </a:r>
            <a:endParaRPr lang="ja-JP" altLang="en-US" sz="1500" dirty="0" smtClean="0">
              <a:solidFill>
                <a:schemeClr val="tx1"/>
              </a:solidFill>
              <a:latin typeface="+mn-ea"/>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（例</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）健康危機管理（</a:t>
            </a:r>
            <a:r>
              <a:rPr lang="zh-TW"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感染症対策</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a:t>
            </a:r>
            <a:r>
              <a:rPr lang="zh-TW"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、建築</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確認</a:t>
            </a:r>
            <a:r>
              <a:rPr lang="zh-TW"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関係事務</a:t>
            </a:r>
            <a:r>
              <a:rPr lang="ja-JP" altLang="en-US" sz="14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a:t>
            </a:r>
            <a:r>
              <a:rPr lang="zh-TW"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保護</a:t>
            </a:r>
            <a:r>
              <a:rPr lang="zh-TW"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医療要否判定、計量</a:t>
            </a:r>
          </a:p>
        </p:txBody>
      </p:sp>
    </p:spTree>
    <p:extLst>
      <p:ext uri="{BB962C8B-B14F-4D97-AF65-F5344CB8AC3E}">
        <p14:creationId xmlns:p14="http://schemas.microsoft.com/office/powerpoint/2010/main" val="13190275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377584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1259669187"/>
              </p:ext>
            </p:extLst>
          </p:nvPr>
        </p:nvGraphicFramePr>
        <p:xfrm>
          <a:off x="199661" y="357310"/>
          <a:ext cx="8837868" cy="6417744"/>
        </p:xfrm>
        <a:graphic>
          <a:graphicData uri="http://schemas.openxmlformats.org/drawingml/2006/table">
            <a:tbl>
              <a:tblPr firstRow="1" bandRow="1">
                <a:tableStyleId>{5940675A-B579-460E-94D1-54222C63F5DA}</a:tableStyleId>
              </a:tblPr>
              <a:tblGrid>
                <a:gridCol w="2945956"/>
                <a:gridCol w="2945956"/>
                <a:gridCol w="2945956"/>
              </a:tblGrid>
              <a:tr h="29126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t>Ａ案　（現行事務＋限定事務）</a:t>
                      </a:r>
                      <a:endParaRPr kumimoji="1" lang="ja-JP" altLang="en-US" sz="1200" b="1" dirty="0"/>
                    </a:p>
                  </a:txBody>
                  <a:tcPr marL="68580" marR="68580" anchor="ctr">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t>Ｂ案　（一般市並み事務）</a:t>
                      </a:r>
                      <a:endParaRPr kumimoji="1" lang="ja-JP" altLang="en-US" sz="1200" b="1" dirty="0"/>
                    </a:p>
                  </a:txBody>
                  <a:tcPr marL="68580" marR="68580" anchor="ctr">
                    <a:solidFill>
                      <a:schemeClr val="accent6">
                        <a:lumMod val="40000"/>
                        <a:lumOff val="60000"/>
                      </a:schemeClr>
                    </a:solidFill>
                  </a:tcPr>
                </a:tc>
                <a:tc>
                  <a:txBody>
                    <a:bodyPr/>
                    <a:lstStyle/>
                    <a:p>
                      <a:pPr algn="ctr"/>
                      <a:r>
                        <a:rPr kumimoji="1" lang="ja-JP" altLang="en-US" sz="1200" b="1" dirty="0" smtClean="0"/>
                        <a:t>Ｃ案　（中核市並み事務）</a:t>
                      </a:r>
                      <a:endParaRPr kumimoji="1" lang="ja-JP" altLang="en-US" sz="1200" b="1" dirty="0"/>
                    </a:p>
                  </a:txBody>
                  <a:tcPr marL="68580" marR="68580" anchor="ctr">
                    <a:solidFill>
                      <a:schemeClr val="accent6">
                        <a:lumMod val="40000"/>
                        <a:lumOff val="60000"/>
                      </a:schemeClr>
                    </a:solidFill>
                  </a:tcPr>
                </a:tc>
              </a:tr>
              <a:tr h="943111">
                <a:tc>
                  <a:txBody>
                    <a:bodyPr/>
                    <a:lstStyle/>
                    <a:p>
                      <a:r>
                        <a:rPr kumimoji="1" lang="ja-JP" altLang="en-US" sz="1150" b="0" dirty="0" smtClean="0">
                          <a:latin typeface="ＭＳ Ｐゴシック" panose="020B0600070205080204" pitchFamily="50" charset="-128"/>
                          <a:ea typeface="ＭＳ Ｐゴシック" panose="020B0600070205080204" pitchFamily="50" charset="-128"/>
                        </a:rPr>
                        <a:t>現在の行政区事務に加え、</a:t>
                      </a:r>
                      <a:endParaRPr kumimoji="1" lang="en-US" altLang="ja-JP" sz="1150" b="0" dirty="0" smtClean="0">
                        <a:latin typeface="ＭＳ Ｐゴシック" panose="020B0600070205080204" pitchFamily="50" charset="-128"/>
                        <a:ea typeface="ＭＳ Ｐゴシック" panose="020B0600070205080204" pitchFamily="50" charset="-128"/>
                      </a:endParaRPr>
                    </a:p>
                    <a:p>
                      <a:r>
                        <a:rPr kumimoji="1" lang="ja-JP" altLang="en-US" sz="1150" b="0" dirty="0" smtClean="0">
                          <a:latin typeface="ＭＳ Ｐゴシック" panose="020B0600070205080204" pitchFamily="50" charset="-128"/>
                          <a:ea typeface="ＭＳ Ｐゴシック" panose="020B0600070205080204" pitchFamily="50" charset="-128"/>
                        </a:rPr>
                        <a:t>　・「市民協働に適した事務」</a:t>
                      </a:r>
                      <a:endParaRPr kumimoji="1" lang="en-US" altLang="ja-JP" sz="1150" b="0" dirty="0" smtClean="0">
                        <a:latin typeface="ＭＳ Ｐゴシック" panose="020B0600070205080204" pitchFamily="50" charset="-128"/>
                        <a:ea typeface="ＭＳ Ｐゴシック" panose="020B0600070205080204" pitchFamily="50" charset="-128"/>
                      </a:endParaRPr>
                    </a:p>
                    <a:p>
                      <a:r>
                        <a:rPr kumimoji="1" lang="ja-JP" altLang="en-US" sz="1150" b="0" dirty="0" smtClean="0">
                          <a:latin typeface="ＭＳ Ｐゴシック" panose="020B0600070205080204" pitchFamily="50" charset="-128"/>
                          <a:ea typeface="ＭＳ Ｐゴシック" panose="020B0600070205080204" pitchFamily="50" charset="-128"/>
                        </a:rPr>
                        <a:t>　・「地域の特色を活かした事務」</a:t>
                      </a:r>
                      <a:endParaRPr kumimoji="1" lang="en-US" altLang="ja-JP" sz="1150" b="0" dirty="0" smtClean="0">
                        <a:latin typeface="ＭＳ Ｐゴシック" panose="020B0600070205080204" pitchFamily="50" charset="-128"/>
                        <a:ea typeface="ＭＳ Ｐゴシック" panose="020B0600070205080204" pitchFamily="50" charset="-128"/>
                      </a:endParaRPr>
                    </a:p>
                    <a:p>
                      <a:r>
                        <a:rPr kumimoji="1" lang="ja-JP" altLang="en-US" sz="1150" b="0" dirty="0" smtClean="0">
                          <a:latin typeface="ＭＳ Ｐゴシック" panose="020B0600070205080204" pitchFamily="50" charset="-128"/>
                          <a:ea typeface="ＭＳ Ｐゴシック" panose="020B0600070205080204" pitchFamily="50" charset="-128"/>
                        </a:rPr>
                        <a:t>　・「きめ細かい地域づくりに資する事務」</a:t>
                      </a:r>
                      <a:endParaRPr kumimoji="1" lang="en-US" altLang="ja-JP" sz="1150" b="0" dirty="0" smtClean="0">
                        <a:latin typeface="ＭＳ Ｐゴシック" panose="020B0600070205080204" pitchFamily="50" charset="-128"/>
                        <a:ea typeface="ＭＳ Ｐゴシック" panose="020B0600070205080204" pitchFamily="50" charset="-128"/>
                      </a:endParaRPr>
                    </a:p>
                    <a:p>
                      <a:r>
                        <a:rPr kumimoji="1" lang="ja-JP" altLang="en-US" sz="1150" b="0" dirty="0" smtClean="0">
                          <a:latin typeface="ＭＳ Ｐゴシック" panose="020B0600070205080204" pitchFamily="50" charset="-128"/>
                          <a:ea typeface="ＭＳ Ｐゴシック" panose="020B0600070205080204" pitchFamily="50" charset="-128"/>
                        </a:rPr>
                        <a:t>を総合区で実施</a:t>
                      </a:r>
                    </a:p>
                  </a:txBody>
                  <a:tcPr anchor="ctr">
                    <a:lnB w="12700" cap="flat" cmpd="sng" algn="ctr">
                      <a:solidFill>
                        <a:schemeClr val="tx1"/>
                      </a:solidFill>
                      <a:prstDash val="solid"/>
                      <a:round/>
                      <a:headEnd type="none" w="med" len="med"/>
                      <a:tailEnd type="none" w="med" len="med"/>
                    </a:lnB>
                  </a:tcPr>
                </a:tc>
                <a:tc>
                  <a:txBody>
                    <a:bodyPr/>
                    <a:lstStyle/>
                    <a:p>
                      <a:r>
                        <a:rPr kumimoji="1" lang="ja-JP" altLang="en-US" sz="1150" b="0" dirty="0" smtClean="0">
                          <a:latin typeface="ＭＳ Ｐゴシック" panose="020B0600070205080204" pitchFamily="50" charset="-128"/>
                          <a:ea typeface="ＭＳ Ｐゴシック" panose="020B0600070205080204" pitchFamily="50" charset="-128"/>
                        </a:rPr>
                        <a:t>一般市の事務をベースに、</a:t>
                      </a:r>
                      <a:endParaRPr kumimoji="1" lang="en-US" altLang="ja-JP" sz="1150" b="0" dirty="0" smtClean="0">
                        <a:latin typeface="ＭＳ Ｐゴシック" panose="020B0600070205080204" pitchFamily="50" charset="-128"/>
                        <a:ea typeface="ＭＳ Ｐゴシック" panose="020B0600070205080204" pitchFamily="50" charset="-128"/>
                      </a:endParaRPr>
                    </a:p>
                    <a:p>
                      <a:r>
                        <a:rPr kumimoji="1" lang="ja-JP" altLang="en-US" sz="1150" b="0" dirty="0" smtClean="0">
                          <a:latin typeface="ＭＳ Ｐゴシック" panose="020B0600070205080204" pitchFamily="50" charset="-128"/>
                          <a:ea typeface="ＭＳ Ｐゴシック" panose="020B0600070205080204" pitchFamily="50" charset="-128"/>
                        </a:rPr>
                        <a:t>　・住民対象の事務を中心に、住民生活と</a:t>
                      </a:r>
                    </a:p>
                    <a:p>
                      <a:r>
                        <a:rPr kumimoji="1" lang="ja-JP" altLang="en-US" sz="1150" b="0" dirty="0" smtClean="0">
                          <a:latin typeface="ＭＳ Ｐゴシック" panose="020B0600070205080204" pitchFamily="50" charset="-128"/>
                          <a:ea typeface="ＭＳ Ｐゴシック" panose="020B0600070205080204" pitchFamily="50" charset="-128"/>
                        </a:rPr>
                        <a:t>密接に関わる事務</a:t>
                      </a:r>
                      <a:endParaRPr kumimoji="1" lang="en-US" altLang="ja-JP" sz="1150" b="0" dirty="0" smtClean="0">
                        <a:latin typeface="ＭＳ Ｐゴシック" panose="020B0600070205080204" pitchFamily="50" charset="-128"/>
                        <a:ea typeface="ＭＳ Ｐゴシック" panose="020B0600070205080204" pitchFamily="50" charset="-128"/>
                      </a:endParaRPr>
                    </a:p>
                    <a:p>
                      <a:r>
                        <a:rPr kumimoji="1" lang="ja-JP" altLang="en-US" sz="1150" b="0" dirty="0" smtClean="0">
                          <a:latin typeface="ＭＳ Ｐゴシック" panose="020B0600070205080204" pitchFamily="50" charset="-128"/>
                          <a:ea typeface="ＭＳ Ｐゴシック" panose="020B0600070205080204" pitchFamily="50" charset="-128"/>
                        </a:rPr>
                        <a:t>を幅広く総合区で実施</a:t>
                      </a:r>
                      <a:endParaRPr kumimoji="1" lang="ja-JP" altLang="en-US" sz="1150" b="0" dirty="0">
                        <a:latin typeface="ＭＳ Ｐゴシック" panose="020B0600070205080204" pitchFamily="50" charset="-128"/>
                        <a:ea typeface="ＭＳ Ｐゴシック" panose="020B0600070205080204" pitchFamily="50" charset="-128"/>
                      </a:endParaRPr>
                    </a:p>
                  </a:txBody>
                  <a:tcPr anchor="ctr">
                    <a:solidFill>
                      <a:schemeClr val="bg1"/>
                    </a:solidFill>
                  </a:tcPr>
                </a:tc>
                <a:tc>
                  <a:txBody>
                    <a:bodyPr/>
                    <a:lstStyle/>
                    <a:p>
                      <a:r>
                        <a:rPr kumimoji="1" lang="ja-JP" altLang="en-US" sz="1150" b="0" dirty="0" smtClean="0">
                          <a:latin typeface="ＭＳ Ｐゴシック" panose="020B0600070205080204" pitchFamily="50" charset="-128"/>
                          <a:ea typeface="ＭＳ Ｐゴシック" panose="020B0600070205080204" pitchFamily="50" charset="-128"/>
                        </a:rPr>
                        <a:t>中核市の事務をベースに、</a:t>
                      </a:r>
                    </a:p>
                    <a:p>
                      <a:r>
                        <a:rPr kumimoji="1" lang="ja-JP" altLang="en-US" sz="1150" b="0" dirty="0" smtClean="0">
                          <a:latin typeface="ＭＳ Ｐゴシック" panose="020B0600070205080204" pitchFamily="50" charset="-128"/>
                          <a:ea typeface="ＭＳ Ｐゴシック" panose="020B0600070205080204" pitchFamily="50" charset="-128"/>
                        </a:rPr>
                        <a:t>・地域の実情や住民ニーズを踏まえた</a:t>
                      </a:r>
                    </a:p>
                    <a:p>
                      <a:r>
                        <a:rPr kumimoji="1" lang="ja-JP" altLang="en-US" sz="1150" b="0" dirty="0" smtClean="0">
                          <a:latin typeface="ＭＳ Ｐゴシック" panose="020B0600070205080204" pitchFamily="50" charset="-128"/>
                          <a:ea typeface="ＭＳ Ｐゴシック" panose="020B0600070205080204" pitchFamily="50" charset="-128"/>
                        </a:rPr>
                        <a:t>　施策展開が求められる事務</a:t>
                      </a:r>
                    </a:p>
                    <a:p>
                      <a:r>
                        <a:rPr kumimoji="1" lang="ja-JP" altLang="en-US" sz="1150" b="0" dirty="0" smtClean="0">
                          <a:latin typeface="ＭＳ Ｐゴシック" panose="020B0600070205080204" pitchFamily="50" charset="-128"/>
                          <a:ea typeface="ＭＳ Ｐゴシック" panose="020B0600070205080204" pitchFamily="50" charset="-128"/>
                        </a:rPr>
                        <a:t>は基本的に総合区で実施</a:t>
                      </a:r>
                    </a:p>
                  </a:txBody>
                  <a:tcPr anchor="ctr"/>
                </a:tc>
              </a:tr>
              <a:tr h="4891308">
                <a:tc>
                  <a:txBody>
                    <a:bodyPr/>
                    <a:lstStyle/>
                    <a:p>
                      <a:pPr>
                        <a:lnSpc>
                          <a:spcPts val="1250"/>
                        </a:lnSpc>
                      </a:pPr>
                      <a:endParaRPr kumimoji="1" lang="ja-JP" altLang="en-US" sz="1200" dirty="0" smtClean="0">
                        <a:latin typeface="+mn-ea"/>
                        <a:ea typeface="+mn-ea"/>
                      </a:endParaRPr>
                    </a:p>
                    <a:p>
                      <a:pPr>
                        <a:lnSpc>
                          <a:spcPts val="1250"/>
                        </a:lnSpc>
                      </a:pPr>
                      <a:endParaRPr kumimoji="1" lang="ja-JP" altLang="en-US" sz="1200" dirty="0" smtClean="0">
                        <a:latin typeface="+mn-ea"/>
                        <a:ea typeface="+mn-ea"/>
                      </a:endParaRPr>
                    </a:p>
                    <a:p>
                      <a:pPr>
                        <a:lnSpc>
                          <a:spcPts val="1250"/>
                        </a:lnSpc>
                      </a:pPr>
                      <a:endParaRPr kumimoji="1" lang="ja-JP" altLang="en-US" sz="1200" dirty="0" smtClean="0">
                        <a:latin typeface="+mn-ea"/>
                        <a:ea typeface="+mn-ea"/>
                      </a:endParaRPr>
                    </a:p>
                    <a:p>
                      <a:pPr>
                        <a:lnSpc>
                          <a:spcPts val="1250"/>
                        </a:lnSpc>
                      </a:pPr>
                      <a:endParaRPr kumimoji="1" lang="ja-JP" altLang="en-US" sz="1200" dirty="0" smtClean="0">
                        <a:latin typeface="+mn-ea"/>
                        <a:ea typeface="+mn-ea"/>
                      </a:endParaRPr>
                    </a:p>
                    <a:p>
                      <a:pPr>
                        <a:lnSpc>
                          <a:spcPts val="1250"/>
                        </a:lnSpc>
                      </a:pPr>
                      <a:endParaRPr kumimoji="1" lang="ja-JP" altLang="en-US" sz="1200" dirty="0" smtClean="0">
                        <a:latin typeface="+mn-ea"/>
                        <a:ea typeface="+mn-ea"/>
                      </a:endParaRPr>
                    </a:p>
                  </a:txBody>
                  <a:tcPr marL="68580" marR="68580">
                    <a:lnT w="12700" cap="flat" cmpd="sng" algn="ctr">
                      <a:solidFill>
                        <a:schemeClr val="tx1"/>
                      </a:solidFill>
                      <a:prstDash val="solid"/>
                      <a:round/>
                      <a:headEnd type="none" w="med" len="med"/>
                      <a:tailEnd type="none" w="med" len="med"/>
                    </a:lnT>
                  </a:tcPr>
                </a:tc>
                <a:tc>
                  <a:txBody>
                    <a:bodyPr/>
                    <a:lstStyle/>
                    <a:p>
                      <a:pPr marL="0" marR="0" indent="0" algn="l" defTabSz="914400" rtl="0" eaLnBrk="1" fontAlgn="auto" latinLnBrk="0" hangingPunct="1">
                        <a:lnSpc>
                          <a:spcPts val="1250"/>
                        </a:lnSpc>
                        <a:spcBef>
                          <a:spcPts val="0"/>
                        </a:spcBef>
                        <a:spcAft>
                          <a:spcPts val="0"/>
                        </a:spcAft>
                        <a:buClrTx/>
                        <a:buSzTx/>
                        <a:buFontTx/>
                        <a:buNone/>
                        <a:tabLst/>
                        <a:defRPr/>
                      </a:pPr>
                      <a:endParaRPr kumimoji="1" lang="en-US" altLang="ja-JP" sz="1100" dirty="0" smtClean="0">
                        <a:latin typeface="+mn-ea"/>
                        <a:ea typeface="+mn-ea"/>
                      </a:endParaRPr>
                    </a:p>
                    <a:p>
                      <a:pPr marL="0" marR="0" indent="0" algn="l" defTabSz="914400" rtl="0" eaLnBrk="1" fontAlgn="auto" latinLnBrk="0" hangingPunct="1">
                        <a:lnSpc>
                          <a:spcPts val="1250"/>
                        </a:lnSpc>
                        <a:spcBef>
                          <a:spcPts val="0"/>
                        </a:spcBef>
                        <a:spcAft>
                          <a:spcPts val="0"/>
                        </a:spcAft>
                        <a:buClrTx/>
                        <a:buSzTx/>
                        <a:buFontTx/>
                        <a:buNone/>
                        <a:tabLst/>
                        <a:defRPr/>
                      </a:pPr>
                      <a:endParaRPr kumimoji="1" lang="en-US" altLang="ja-JP" sz="1100" dirty="0" smtClean="0">
                        <a:latin typeface="+mn-ea"/>
                        <a:ea typeface="+mn-ea"/>
                      </a:endParaRPr>
                    </a:p>
                    <a:p>
                      <a:pPr marL="0" marR="0" indent="0" algn="l" defTabSz="914400" rtl="0" eaLnBrk="1" fontAlgn="auto" latinLnBrk="0" hangingPunct="1">
                        <a:lnSpc>
                          <a:spcPts val="1250"/>
                        </a:lnSpc>
                        <a:spcBef>
                          <a:spcPts val="0"/>
                        </a:spcBef>
                        <a:spcAft>
                          <a:spcPts val="0"/>
                        </a:spcAft>
                        <a:buClrTx/>
                        <a:buSzTx/>
                        <a:buFontTx/>
                        <a:buNone/>
                        <a:tabLst/>
                        <a:defRPr/>
                      </a:pPr>
                      <a:endParaRPr kumimoji="1" lang="ja-JP" altLang="en-US" sz="1100" dirty="0" smtClean="0">
                        <a:latin typeface="+mn-ea"/>
                        <a:ea typeface="+mn-ea"/>
                      </a:endParaRPr>
                    </a:p>
                    <a:p>
                      <a:pPr marL="0" marR="0" indent="0" algn="l" defTabSz="914400" rtl="0" eaLnBrk="1" fontAlgn="auto" latinLnBrk="0" hangingPunct="1">
                        <a:lnSpc>
                          <a:spcPts val="1250"/>
                        </a:lnSpc>
                        <a:spcBef>
                          <a:spcPts val="0"/>
                        </a:spcBef>
                        <a:spcAft>
                          <a:spcPts val="0"/>
                        </a:spcAft>
                        <a:buClrTx/>
                        <a:buSzTx/>
                        <a:buFontTx/>
                        <a:buNone/>
                        <a:tabLst/>
                        <a:defRPr/>
                      </a:pPr>
                      <a:endParaRPr kumimoji="1" lang="en-US" altLang="ja-JP" sz="1100" dirty="0" smtClean="0">
                        <a:latin typeface="+mn-ea"/>
                        <a:ea typeface="+mn-ea"/>
                      </a:endParaRPr>
                    </a:p>
                    <a:p>
                      <a:pPr marL="0" marR="0" indent="0" algn="l" defTabSz="914400" rtl="0" eaLnBrk="1" fontAlgn="auto" latinLnBrk="0" hangingPunct="1">
                        <a:lnSpc>
                          <a:spcPts val="1250"/>
                        </a:lnSpc>
                        <a:spcBef>
                          <a:spcPts val="0"/>
                        </a:spcBef>
                        <a:spcAft>
                          <a:spcPts val="0"/>
                        </a:spcAft>
                        <a:buClrTx/>
                        <a:buSzTx/>
                        <a:buFontTx/>
                        <a:buNone/>
                        <a:tabLst/>
                        <a:defRPr/>
                      </a:pPr>
                      <a:endParaRPr kumimoji="1" lang="en-US" altLang="ja-JP" sz="1100" dirty="0" smtClean="0">
                        <a:latin typeface="+mn-ea"/>
                        <a:ea typeface="+mn-ea"/>
                      </a:endParaRPr>
                    </a:p>
                    <a:p>
                      <a:pPr marL="0" marR="0" indent="0" algn="l" defTabSz="914400" rtl="0" eaLnBrk="1" fontAlgn="auto" latinLnBrk="0" hangingPunct="1">
                        <a:lnSpc>
                          <a:spcPts val="1250"/>
                        </a:lnSpc>
                        <a:spcBef>
                          <a:spcPts val="0"/>
                        </a:spcBef>
                        <a:spcAft>
                          <a:spcPts val="0"/>
                        </a:spcAft>
                        <a:buClrTx/>
                        <a:buSzTx/>
                        <a:buFontTx/>
                        <a:buNone/>
                        <a:tabLst/>
                        <a:defRPr/>
                      </a:pPr>
                      <a:endParaRPr kumimoji="1" lang="en-US" altLang="ja-JP" sz="1100" dirty="0" smtClean="0">
                        <a:latin typeface="+mn-ea"/>
                        <a:ea typeface="+mn-ea"/>
                      </a:endParaRPr>
                    </a:p>
                    <a:p>
                      <a:pPr marL="0" marR="0" indent="0" algn="l" defTabSz="914400" rtl="0" eaLnBrk="1" fontAlgn="auto" latinLnBrk="0" hangingPunct="1">
                        <a:lnSpc>
                          <a:spcPts val="1250"/>
                        </a:lnSpc>
                        <a:spcBef>
                          <a:spcPts val="0"/>
                        </a:spcBef>
                        <a:spcAft>
                          <a:spcPts val="0"/>
                        </a:spcAft>
                        <a:buClrTx/>
                        <a:buSzTx/>
                        <a:buFontTx/>
                        <a:buNone/>
                        <a:tabLst/>
                        <a:defRPr/>
                      </a:pPr>
                      <a:endParaRPr kumimoji="1" lang="en-US" altLang="ja-JP" sz="1100" dirty="0" smtClean="0">
                        <a:latin typeface="+mn-ea"/>
                        <a:ea typeface="+mn-ea"/>
                      </a:endParaRPr>
                    </a:p>
                    <a:p>
                      <a:pPr marL="0" marR="0" indent="0" algn="l" defTabSz="914400" rtl="0" eaLnBrk="1" fontAlgn="auto" latinLnBrk="0" hangingPunct="1">
                        <a:lnSpc>
                          <a:spcPts val="1250"/>
                        </a:lnSpc>
                        <a:spcBef>
                          <a:spcPts val="0"/>
                        </a:spcBef>
                        <a:spcAft>
                          <a:spcPts val="0"/>
                        </a:spcAft>
                        <a:buClrTx/>
                        <a:buSzTx/>
                        <a:buFontTx/>
                        <a:buNone/>
                        <a:tabLst/>
                        <a:defRPr/>
                      </a:pPr>
                      <a:endParaRPr kumimoji="1" lang="en-US" altLang="ja-JP" sz="1100" dirty="0" smtClean="0">
                        <a:latin typeface="+mn-ea"/>
                        <a:ea typeface="+mn-ea"/>
                      </a:endParaRPr>
                    </a:p>
                    <a:p>
                      <a:pPr marL="0" marR="0" indent="0" algn="l" defTabSz="914400" rtl="0" eaLnBrk="1" fontAlgn="auto" latinLnBrk="0" hangingPunct="1">
                        <a:lnSpc>
                          <a:spcPts val="1250"/>
                        </a:lnSpc>
                        <a:spcBef>
                          <a:spcPts val="0"/>
                        </a:spcBef>
                        <a:spcAft>
                          <a:spcPts val="0"/>
                        </a:spcAft>
                        <a:buClrTx/>
                        <a:buSzTx/>
                        <a:buFontTx/>
                        <a:buNone/>
                        <a:tabLst/>
                        <a:defRPr/>
                      </a:pPr>
                      <a:endParaRPr kumimoji="1" lang="en-US" altLang="ja-JP" sz="1100" dirty="0" smtClean="0">
                        <a:latin typeface="+mn-ea"/>
                        <a:ea typeface="+mn-ea"/>
                      </a:endParaRPr>
                    </a:p>
                    <a:p>
                      <a:pPr marL="0" marR="0" indent="0" algn="l" defTabSz="914400" rtl="0" eaLnBrk="1" fontAlgn="auto" latinLnBrk="0" hangingPunct="1">
                        <a:lnSpc>
                          <a:spcPts val="1250"/>
                        </a:lnSpc>
                        <a:spcBef>
                          <a:spcPts val="0"/>
                        </a:spcBef>
                        <a:spcAft>
                          <a:spcPts val="0"/>
                        </a:spcAft>
                        <a:buClrTx/>
                        <a:buSzTx/>
                        <a:buFontTx/>
                        <a:buNone/>
                        <a:tabLst/>
                        <a:defRPr/>
                      </a:pPr>
                      <a:endParaRPr kumimoji="1" lang="en-US" altLang="ja-JP" sz="1100" dirty="0" smtClean="0">
                        <a:latin typeface="+mn-ea"/>
                        <a:ea typeface="+mn-ea"/>
                      </a:endParaRPr>
                    </a:p>
                    <a:p>
                      <a:pPr marL="0" marR="0" indent="0" algn="l" defTabSz="914400" rtl="0" eaLnBrk="1" fontAlgn="auto" latinLnBrk="0" hangingPunct="1">
                        <a:lnSpc>
                          <a:spcPts val="1250"/>
                        </a:lnSpc>
                        <a:spcBef>
                          <a:spcPts val="0"/>
                        </a:spcBef>
                        <a:spcAft>
                          <a:spcPts val="0"/>
                        </a:spcAft>
                        <a:buClrTx/>
                        <a:buSzTx/>
                        <a:buFontTx/>
                        <a:buNone/>
                        <a:tabLst/>
                        <a:defRPr/>
                      </a:pPr>
                      <a:endParaRPr kumimoji="1" lang="en-US" altLang="ja-JP" sz="1100" dirty="0" smtClean="0">
                        <a:latin typeface="+mn-ea"/>
                        <a:ea typeface="+mn-ea"/>
                      </a:endParaRPr>
                    </a:p>
                    <a:p>
                      <a:pPr marL="0" marR="0" indent="0" algn="l" defTabSz="914400" rtl="0" eaLnBrk="1" fontAlgn="auto" latinLnBrk="0" hangingPunct="1">
                        <a:lnSpc>
                          <a:spcPts val="1250"/>
                        </a:lnSpc>
                        <a:spcBef>
                          <a:spcPts val="0"/>
                        </a:spcBef>
                        <a:spcAft>
                          <a:spcPts val="0"/>
                        </a:spcAft>
                        <a:buClrTx/>
                        <a:buSzTx/>
                        <a:buFontTx/>
                        <a:buNone/>
                        <a:tabLst/>
                        <a:defRPr/>
                      </a:pPr>
                      <a:endParaRPr kumimoji="1" lang="en-US" altLang="ja-JP" sz="1100" dirty="0" smtClean="0">
                        <a:latin typeface="+mn-ea"/>
                        <a:ea typeface="+mn-ea"/>
                      </a:endParaRPr>
                    </a:p>
                    <a:p>
                      <a:pPr marL="0" marR="0" indent="0" algn="l" defTabSz="914400" rtl="0" eaLnBrk="1" fontAlgn="auto" latinLnBrk="0" hangingPunct="1">
                        <a:lnSpc>
                          <a:spcPts val="1250"/>
                        </a:lnSpc>
                        <a:spcBef>
                          <a:spcPts val="0"/>
                        </a:spcBef>
                        <a:spcAft>
                          <a:spcPts val="0"/>
                        </a:spcAft>
                        <a:buClrTx/>
                        <a:buSzTx/>
                        <a:buFontTx/>
                        <a:buNone/>
                        <a:tabLst/>
                        <a:defRPr/>
                      </a:pPr>
                      <a:endParaRPr kumimoji="1" lang="en-US" altLang="ja-JP" sz="1100" dirty="0" smtClean="0">
                        <a:latin typeface="+mn-ea"/>
                        <a:ea typeface="+mn-ea"/>
                      </a:endParaRPr>
                    </a:p>
                    <a:p>
                      <a:pPr marL="0" marR="0" indent="0" algn="l" defTabSz="914400" rtl="0" eaLnBrk="1" fontAlgn="auto" latinLnBrk="0" hangingPunct="1">
                        <a:lnSpc>
                          <a:spcPts val="1250"/>
                        </a:lnSpc>
                        <a:spcBef>
                          <a:spcPts val="0"/>
                        </a:spcBef>
                        <a:spcAft>
                          <a:spcPts val="0"/>
                        </a:spcAft>
                        <a:buClrTx/>
                        <a:buSzTx/>
                        <a:buFontTx/>
                        <a:buNone/>
                        <a:tabLst/>
                        <a:defRPr/>
                      </a:pPr>
                      <a:endParaRPr kumimoji="1" lang="en-US" altLang="ja-JP" sz="1100" dirty="0" smtClean="0">
                        <a:latin typeface="+mn-ea"/>
                        <a:ea typeface="+mn-ea"/>
                      </a:endParaRPr>
                    </a:p>
                    <a:p>
                      <a:pPr marL="0" marR="0" indent="0" algn="l" defTabSz="914400" rtl="0" eaLnBrk="1" fontAlgn="auto" latinLnBrk="0" hangingPunct="1">
                        <a:lnSpc>
                          <a:spcPts val="1250"/>
                        </a:lnSpc>
                        <a:spcBef>
                          <a:spcPts val="0"/>
                        </a:spcBef>
                        <a:spcAft>
                          <a:spcPts val="0"/>
                        </a:spcAft>
                        <a:buClrTx/>
                        <a:buSzTx/>
                        <a:buFontTx/>
                        <a:buNone/>
                        <a:tabLst/>
                        <a:defRPr/>
                      </a:pPr>
                      <a:endParaRPr kumimoji="1" lang="en-US" altLang="ja-JP" sz="1100" dirty="0" smtClean="0">
                        <a:latin typeface="+mn-ea"/>
                        <a:ea typeface="+mn-ea"/>
                      </a:endParaRPr>
                    </a:p>
                    <a:p>
                      <a:pPr marL="0" marR="0" indent="0" algn="l" defTabSz="914400" rtl="0" eaLnBrk="1" fontAlgn="auto" latinLnBrk="0" hangingPunct="1">
                        <a:lnSpc>
                          <a:spcPts val="1250"/>
                        </a:lnSpc>
                        <a:spcBef>
                          <a:spcPts val="0"/>
                        </a:spcBef>
                        <a:spcAft>
                          <a:spcPts val="0"/>
                        </a:spcAft>
                        <a:buClrTx/>
                        <a:buSzTx/>
                        <a:buFontTx/>
                        <a:buNone/>
                        <a:tabLst/>
                        <a:defRPr/>
                      </a:pPr>
                      <a:endParaRPr kumimoji="1" lang="en-US" altLang="ja-JP" sz="1100" dirty="0" smtClean="0">
                        <a:latin typeface="+mn-ea"/>
                        <a:ea typeface="+mn-ea"/>
                      </a:endParaRPr>
                    </a:p>
                    <a:p>
                      <a:pPr marL="0" marR="0" indent="0" algn="l" defTabSz="914400" rtl="0" eaLnBrk="1" fontAlgn="auto" latinLnBrk="0" hangingPunct="1">
                        <a:lnSpc>
                          <a:spcPts val="1250"/>
                        </a:lnSpc>
                        <a:spcBef>
                          <a:spcPts val="0"/>
                        </a:spcBef>
                        <a:spcAft>
                          <a:spcPts val="0"/>
                        </a:spcAft>
                        <a:buClrTx/>
                        <a:buSzTx/>
                        <a:buFontTx/>
                        <a:buNone/>
                        <a:tabLst/>
                        <a:defRPr/>
                      </a:pPr>
                      <a:endParaRPr kumimoji="1" lang="en-US" altLang="ja-JP" sz="1100" dirty="0" smtClean="0">
                        <a:latin typeface="+mn-ea"/>
                        <a:ea typeface="+mn-ea"/>
                      </a:endParaRPr>
                    </a:p>
                    <a:p>
                      <a:pPr marL="0" marR="0" indent="0" algn="l" defTabSz="914400" rtl="0" eaLnBrk="1" fontAlgn="auto" latinLnBrk="0" hangingPunct="1">
                        <a:lnSpc>
                          <a:spcPts val="1250"/>
                        </a:lnSpc>
                        <a:spcBef>
                          <a:spcPts val="0"/>
                        </a:spcBef>
                        <a:spcAft>
                          <a:spcPts val="0"/>
                        </a:spcAft>
                        <a:buClrTx/>
                        <a:buSzTx/>
                        <a:buFontTx/>
                        <a:buNone/>
                        <a:tabLst/>
                        <a:defRPr/>
                      </a:pPr>
                      <a:endParaRPr kumimoji="1" lang="en-US" altLang="ja-JP" sz="1100" dirty="0" smtClean="0">
                        <a:latin typeface="+mn-ea"/>
                        <a:ea typeface="+mn-ea"/>
                      </a:endParaRPr>
                    </a:p>
                    <a:p>
                      <a:pPr marL="0" marR="0" indent="0" algn="l" defTabSz="914400" rtl="0" eaLnBrk="1" fontAlgn="auto" latinLnBrk="0" hangingPunct="1">
                        <a:lnSpc>
                          <a:spcPts val="1250"/>
                        </a:lnSpc>
                        <a:spcBef>
                          <a:spcPts val="0"/>
                        </a:spcBef>
                        <a:spcAft>
                          <a:spcPts val="0"/>
                        </a:spcAft>
                        <a:buClrTx/>
                        <a:buSzTx/>
                        <a:buFontTx/>
                        <a:buNone/>
                        <a:tabLst/>
                        <a:defRPr/>
                      </a:pPr>
                      <a:endParaRPr kumimoji="1" lang="en-US" altLang="ja-JP" sz="1100" dirty="0" smtClean="0">
                        <a:latin typeface="+mn-ea"/>
                        <a:ea typeface="+mn-ea"/>
                      </a:endParaRPr>
                    </a:p>
                    <a:p>
                      <a:pPr marL="0" marR="0" indent="0" algn="l" defTabSz="914400" rtl="0" eaLnBrk="1" fontAlgn="auto" latinLnBrk="0" hangingPunct="1">
                        <a:lnSpc>
                          <a:spcPts val="1250"/>
                        </a:lnSpc>
                        <a:spcBef>
                          <a:spcPts val="0"/>
                        </a:spcBef>
                        <a:spcAft>
                          <a:spcPts val="0"/>
                        </a:spcAft>
                        <a:buClrTx/>
                        <a:buSzTx/>
                        <a:buFontTx/>
                        <a:buNone/>
                        <a:tabLst/>
                        <a:defRPr/>
                      </a:pPr>
                      <a:endParaRPr kumimoji="1" lang="en-US" altLang="ja-JP" sz="1100" dirty="0" smtClean="0">
                        <a:latin typeface="+mn-ea"/>
                        <a:ea typeface="+mn-ea"/>
                      </a:endParaRPr>
                    </a:p>
                    <a:p>
                      <a:pPr marL="0" marR="0" indent="0" algn="l" defTabSz="914400" rtl="0" eaLnBrk="1" fontAlgn="auto" latinLnBrk="0" hangingPunct="1">
                        <a:lnSpc>
                          <a:spcPts val="1250"/>
                        </a:lnSpc>
                        <a:spcBef>
                          <a:spcPts val="0"/>
                        </a:spcBef>
                        <a:spcAft>
                          <a:spcPts val="0"/>
                        </a:spcAft>
                        <a:buClrTx/>
                        <a:buSzTx/>
                        <a:buFontTx/>
                        <a:buNone/>
                        <a:tabLst/>
                        <a:defRPr/>
                      </a:pPr>
                      <a:endParaRPr kumimoji="1" lang="en-US" altLang="ja-JP" sz="1100" dirty="0" smtClean="0">
                        <a:latin typeface="+mn-ea"/>
                        <a:ea typeface="+mn-ea"/>
                      </a:endParaRPr>
                    </a:p>
                    <a:p>
                      <a:pPr marL="0" marR="0" indent="0" algn="l" defTabSz="914400" rtl="0" eaLnBrk="1" fontAlgn="auto" latinLnBrk="0" hangingPunct="1">
                        <a:lnSpc>
                          <a:spcPts val="1000"/>
                        </a:lnSpc>
                        <a:spcBef>
                          <a:spcPts val="0"/>
                        </a:spcBef>
                        <a:spcAft>
                          <a:spcPts val="0"/>
                        </a:spcAft>
                        <a:buClrTx/>
                        <a:buSzTx/>
                        <a:buFontTx/>
                        <a:buNone/>
                        <a:tabLst/>
                        <a:defRPr/>
                      </a:pPr>
                      <a:endParaRPr kumimoji="1" lang="en-US" altLang="ja-JP" sz="900" dirty="0" smtClean="0">
                        <a:latin typeface="+mn-ea"/>
                        <a:ea typeface="+mn-ea"/>
                      </a:endParaRPr>
                    </a:p>
                    <a:p>
                      <a:pPr marL="0" marR="0" indent="0" algn="l" defTabSz="914400" rtl="0" eaLnBrk="1" fontAlgn="auto" latinLnBrk="0" hangingPunct="1">
                        <a:lnSpc>
                          <a:spcPts val="1000"/>
                        </a:lnSpc>
                        <a:spcBef>
                          <a:spcPts val="0"/>
                        </a:spcBef>
                        <a:spcAft>
                          <a:spcPts val="0"/>
                        </a:spcAft>
                        <a:buClrTx/>
                        <a:buSzTx/>
                        <a:buFontTx/>
                        <a:buNone/>
                        <a:tabLst/>
                        <a:defRPr/>
                      </a:pPr>
                      <a:endParaRPr kumimoji="1" lang="en-US" altLang="ja-JP" sz="900" dirty="0" smtClean="0">
                        <a:latin typeface="+mn-ea"/>
                        <a:ea typeface="+mn-ea"/>
                      </a:endParaRPr>
                    </a:p>
                    <a:p>
                      <a:pPr marL="0" marR="0" indent="0" algn="l" defTabSz="914400" rtl="0" eaLnBrk="1" fontAlgn="auto" latinLnBrk="0" hangingPunct="1">
                        <a:lnSpc>
                          <a:spcPts val="1000"/>
                        </a:lnSpc>
                        <a:spcBef>
                          <a:spcPts val="0"/>
                        </a:spcBef>
                        <a:spcAft>
                          <a:spcPts val="0"/>
                        </a:spcAft>
                        <a:buClrTx/>
                        <a:buSzTx/>
                        <a:buFontTx/>
                        <a:buNone/>
                        <a:tabLst/>
                        <a:defRPr/>
                      </a:pPr>
                      <a:endParaRPr kumimoji="1" lang="en-US" altLang="ja-JP" sz="900" dirty="0" smtClean="0">
                        <a:latin typeface="+mn-ea"/>
                        <a:ea typeface="+mn-ea"/>
                      </a:endParaRPr>
                    </a:p>
                    <a:p>
                      <a:pPr marL="0" marR="0" indent="0" algn="l" defTabSz="914400" rtl="0" eaLnBrk="1" fontAlgn="auto" latinLnBrk="0" hangingPunct="1">
                        <a:lnSpc>
                          <a:spcPts val="1000"/>
                        </a:lnSpc>
                        <a:spcBef>
                          <a:spcPts val="0"/>
                        </a:spcBef>
                        <a:spcAft>
                          <a:spcPts val="0"/>
                        </a:spcAft>
                        <a:buClrTx/>
                        <a:buSzTx/>
                        <a:buFontTx/>
                        <a:buNone/>
                        <a:tabLst/>
                        <a:defRPr/>
                      </a:pPr>
                      <a:r>
                        <a:rPr kumimoji="1" lang="ja-JP" altLang="en-US" sz="900" dirty="0" smtClean="0">
                          <a:latin typeface="+mn-ea"/>
                          <a:ea typeface="+mn-ea"/>
                        </a:rPr>
                        <a:t>（*</a:t>
                      </a:r>
                      <a:r>
                        <a:rPr kumimoji="1" lang="en-US" altLang="ja-JP" sz="900" dirty="0" smtClean="0">
                          <a:latin typeface="+mn-ea"/>
                          <a:ea typeface="+mn-ea"/>
                        </a:rPr>
                        <a:t>1</a:t>
                      </a:r>
                      <a:r>
                        <a:rPr kumimoji="1" lang="ja-JP" altLang="en-US" sz="900" dirty="0" smtClean="0">
                          <a:latin typeface="+mn-ea"/>
                          <a:ea typeface="+mn-ea"/>
                        </a:rPr>
                        <a:t>）一般市の事務でも、事務の性質上又は効率性の観点</a:t>
                      </a:r>
                      <a:endParaRPr kumimoji="1" lang="en-US" altLang="ja-JP" sz="900" dirty="0" smtClean="0">
                        <a:latin typeface="+mn-ea"/>
                        <a:ea typeface="+mn-ea"/>
                      </a:endParaRPr>
                    </a:p>
                    <a:p>
                      <a:pPr marL="0" marR="0" indent="0" algn="l" defTabSz="914400" rtl="0" eaLnBrk="1" fontAlgn="auto" latinLnBrk="0" hangingPunct="1">
                        <a:lnSpc>
                          <a:spcPts val="1000"/>
                        </a:lnSpc>
                        <a:spcBef>
                          <a:spcPts val="0"/>
                        </a:spcBef>
                        <a:spcAft>
                          <a:spcPts val="0"/>
                        </a:spcAft>
                        <a:buClrTx/>
                        <a:buSzTx/>
                        <a:buFontTx/>
                        <a:buNone/>
                        <a:tabLst/>
                        <a:defRPr/>
                      </a:pPr>
                      <a:r>
                        <a:rPr kumimoji="1" lang="ja-JP" altLang="en-US" sz="900" dirty="0" smtClean="0">
                          <a:latin typeface="+mn-ea"/>
                          <a:ea typeface="+mn-ea"/>
                        </a:rPr>
                        <a:t>　　　から、一体的に実施すべき事務は局</a:t>
                      </a:r>
                      <a:endParaRPr kumimoji="1" lang="en-US" altLang="ja-JP" sz="900" dirty="0" smtClean="0">
                        <a:latin typeface="+mn-ea"/>
                        <a:ea typeface="+mn-ea"/>
                      </a:endParaRPr>
                    </a:p>
                    <a:p>
                      <a:pPr marL="0" marR="0" indent="0" algn="l" defTabSz="914400" rtl="0" eaLnBrk="1" fontAlgn="auto" latinLnBrk="0" hangingPunct="1">
                        <a:lnSpc>
                          <a:spcPts val="500"/>
                        </a:lnSpc>
                        <a:spcBef>
                          <a:spcPts val="0"/>
                        </a:spcBef>
                        <a:spcAft>
                          <a:spcPts val="0"/>
                        </a:spcAft>
                        <a:buClrTx/>
                        <a:buSzTx/>
                        <a:buFontTx/>
                        <a:buNone/>
                        <a:tabLst/>
                        <a:defRPr/>
                      </a:pPr>
                      <a:endParaRPr kumimoji="1" lang="ja-JP" altLang="en-US" sz="500" dirty="0" smtClean="0">
                        <a:latin typeface="+mn-ea"/>
                        <a:ea typeface="+mn-ea"/>
                      </a:endParaRPr>
                    </a:p>
                    <a:p>
                      <a:pPr marL="0" marR="0" indent="0" algn="l" defTabSz="914400" rtl="0" eaLnBrk="1" fontAlgn="auto" latinLnBrk="0" hangingPunct="1">
                        <a:lnSpc>
                          <a:spcPts val="900"/>
                        </a:lnSpc>
                        <a:spcBef>
                          <a:spcPts val="0"/>
                        </a:spcBef>
                        <a:spcAft>
                          <a:spcPts val="0"/>
                        </a:spcAft>
                        <a:buClrTx/>
                        <a:buSzTx/>
                        <a:buFontTx/>
                        <a:buNone/>
                        <a:tabLst/>
                        <a:defRPr/>
                      </a:pP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（例）都市計画（用途地域等）、市営住宅、</a:t>
                      </a:r>
                    </a:p>
                    <a:p>
                      <a:pPr marL="0" marR="0" indent="0" algn="l" defTabSz="914400" rtl="0" eaLnBrk="1" fontAlgn="auto" latinLnBrk="0" hangingPunct="1">
                        <a:lnSpc>
                          <a:spcPts val="900"/>
                        </a:lnSpc>
                        <a:spcBef>
                          <a:spcPts val="0"/>
                        </a:spcBef>
                        <a:spcAft>
                          <a:spcPts val="0"/>
                        </a:spcAft>
                        <a:buClrTx/>
                        <a:buSzTx/>
                        <a:buFontTx/>
                        <a:buNone/>
                        <a:tabLst/>
                        <a:defRPr/>
                      </a:pP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急病診療所、市税賦課徴収</a:t>
                      </a:r>
                    </a:p>
                    <a:p>
                      <a:pPr marL="0" marR="0" indent="0" algn="l" defTabSz="914400" rtl="0" eaLnBrk="1" fontAlgn="auto" latinLnBrk="0" hangingPunct="1">
                        <a:lnSpc>
                          <a:spcPts val="900"/>
                        </a:lnSpc>
                        <a:spcBef>
                          <a:spcPts val="0"/>
                        </a:spcBef>
                        <a:spcAft>
                          <a:spcPts val="0"/>
                        </a:spcAft>
                        <a:buClrTx/>
                        <a:buSzTx/>
                        <a:buFontTx/>
                        <a:buNone/>
                        <a:tabLst/>
                        <a:defRPr/>
                      </a:pPr>
                      <a:endParaRPr kumimoji="1" lang="en-US" altLang="ja-JP" sz="900" dirty="0" smtClean="0">
                        <a:latin typeface="+mn-ea"/>
                        <a:ea typeface="+mn-ea"/>
                      </a:endParaRPr>
                    </a:p>
                    <a:p>
                      <a:pPr marL="0" marR="0" indent="0" algn="l" defTabSz="914400" rtl="0" eaLnBrk="1" fontAlgn="auto" latinLnBrk="0" hangingPunct="1">
                        <a:lnSpc>
                          <a:spcPts val="1000"/>
                        </a:lnSpc>
                        <a:spcBef>
                          <a:spcPts val="0"/>
                        </a:spcBef>
                        <a:spcAft>
                          <a:spcPts val="0"/>
                        </a:spcAft>
                        <a:buClrTx/>
                        <a:buSzTx/>
                        <a:buFontTx/>
                        <a:buNone/>
                        <a:tabLst/>
                        <a:defRPr/>
                      </a:pPr>
                      <a:r>
                        <a:rPr kumimoji="1" lang="ja-JP" altLang="en-US" sz="900" dirty="0" smtClean="0">
                          <a:latin typeface="+mn-ea"/>
                          <a:ea typeface="+mn-ea"/>
                        </a:rPr>
                        <a:t>（*</a:t>
                      </a:r>
                      <a:r>
                        <a:rPr kumimoji="1" lang="en-US" altLang="ja-JP" sz="900" dirty="0" smtClean="0">
                          <a:latin typeface="+mn-ea"/>
                          <a:ea typeface="+mn-ea"/>
                        </a:rPr>
                        <a:t>2</a:t>
                      </a:r>
                      <a:r>
                        <a:rPr kumimoji="1" lang="ja-JP" altLang="en-US" sz="900" dirty="0" smtClean="0">
                          <a:latin typeface="+mn-ea"/>
                          <a:ea typeface="+mn-ea"/>
                        </a:rPr>
                        <a:t>）一般市の事務でも、中核市権限等の事務と一体で</a:t>
                      </a:r>
                    </a:p>
                    <a:p>
                      <a:pPr marL="0" marR="0" indent="0" algn="l" defTabSz="914400" rtl="0" eaLnBrk="1" fontAlgn="auto" latinLnBrk="0" hangingPunct="1">
                        <a:lnSpc>
                          <a:spcPts val="1000"/>
                        </a:lnSpc>
                        <a:spcBef>
                          <a:spcPts val="0"/>
                        </a:spcBef>
                        <a:spcAft>
                          <a:spcPts val="0"/>
                        </a:spcAft>
                        <a:buClrTx/>
                        <a:buSzTx/>
                        <a:buFontTx/>
                        <a:buNone/>
                        <a:tabLst/>
                        <a:defRPr/>
                      </a:pPr>
                      <a:r>
                        <a:rPr kumimoji="1" lang="ja-JP" altLang="en-US" sz="900" dirty="0" smtClean="0">
                          <a:latin typeface="+mn-ea"/>
                          <a:ea typeface="+mn-ea"/>
                        </a:rPr>
                        <a:t>　　　実施することで、効果的なサービスが期待できるもの</a:t>
                      </a:r>
                    </a:p>
                    <a:p>
                      <a:pPr marL="0" marR="0" indent="0" algn="l" defTabSz="914400" rtl="0" eaLnBrk="1" fontAlgn="auto" latinLnBrk="0" hangingPunct="1">
                        <a:lnSpc>
                          <a:spcPts val="1000"/>
                        </a:lnSpc>
                        <a:spcBef>
                          <a:spcPts val="0"/>
                        </a:spcBef>
                        <a:spcAft>
                          <a:spcPts val="0"/>
                        </a:spcAft>
                        <a:buClrTx/>
                        <a:buSzTx/>
                        <a:buFontTx/>
                        <a:buNone/>
                        <a:tabLst/>
                        <a:defRPr/>
                      </a:pPr>
                      <a:r>
                        <a:rPr kumimoji="1" lang="ja-JP" altLang="en-US" sz="900" dirty="0" smtClean="0">
                          <a:latin typeface="+mn-ea"/>
                          <a:ea typeface="+mn-ea"/>
                        </a:rPr>
                        <a:t>　　　は局（Ｃ案では総合区）</a:t>
                      </a:r>
                      <a:endParaRPr kumimoji="1" lang="en-US" altLang="ja-JP" sz="900" dirty="0" smtClean="0">
                        <a:latin typeface="+mn-ea"/>
                        <a:ea typeface="+mn-ea"/>
                      </a:endParaRPr>
                    </a:p>
                    <a:p>
                      <a:pPr marL="0" marR="0" indent="0" algn="l" defTabSz="914400" rtl="0" eaLnBrk="1" fontAlgn="auto" latinLnBrk="0" hangingPunct="1">
                        <a:lnSpc>
                          <a:spcPts val="500"/>
                        </a:lnSpc>
                        <a:spcBef>
                          <a:spcPts val="0"/>
                        </a:spcBef>
                        <a:spcAft>
                          <a:spcPts val="0"/>
                        </a:spcAft>
                        <a:buClrTx/>
                        <a:buSzTx/>
                        <a:buFontTx/>
                        <a:buNone/>
                        <a:tabLst/>
                        <a:defRPr/>
                      </a:pPr>
                      <a:endParaRPr kumimoji="1" lang="en-US" altLang="ja-JP" sz="5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900"/>
                        </a:lnSpc>
                        <a:spcBef>
                          <a:spcPts val="0"/>
                        </a:spcBef>
                        <a:spcAft>
                          <a:spcPts val="0"/>
                        </a:spcAft>
                        <a:buClrTx/>
                        <a:buSzTx/>
                        <a:buFontTx/>
                        <a:buNone/>
                        <a:tabLst/>
                        <a:defRPr/>
                      </a:pP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（例）</a:t>
                      </a:r>
                      <a:r>
                        <a:rPr kumimoji="1" lang="ja-JP" altLang="en-US" sz="900" dirty="0" err="1" smtClean="0">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者自立支援給付　</a:t>
                      </a:r>
                    </a:p>
                  </a:txBody>
                  <a:tcPr marL="68580" marR="68580">
                    <a:solidFill>
                      <a:schemeClr val="bg1"/>
                    </a:solidFill>
                  </a:tcPr>
                </a:tc>
                <a:tc>
                  <a:txBody>
                    <a:bodyPr/>
                    <a:lstStyle/>
                    <a:p>
                      <a:pPr>
                        <a:lnSpc>
                          <a:spcPts val="1250"/>
                        </a:lnSpc>
                      </a:pPr>
                      <a:endParaRPr kumimoji="1" lang="ja-JP" altLang="en-US" sz="1100" dirty="0" smtClean="0">
                        <a:latin typeface="+mn-ea"/>
                        <a:ea typeface="+mn-ea"/>
                      </a:endParaRPr>
                    </a:p>
                    <a:p>
                      <a:pPr>
                        <a:lnSpc>
                          <a:spcPts val="1250"/>
                        </a:lnSpc>
                      </a:pPr>
                      <a:endParaRPr kumimoji="1" lang="ja-JP" altLang="en-US" sz="1100" dirty="0" smtClean="0">
                        <a:latin typeface="+mn-ea"/>
                        <a:ea typeface="+mn-ea"/>
                      </a:endParaRPr>
                    </a:p>
                    <a:p>
                      <a:pPr>
                        <a:lnSpc>
                          <a:spcPts val="1250"/>
                        </a:lnSpc>
                      </a:pPr>
                      <a:endParaRPr kumimoji="1" lang="ja-JP" altLang="en-US" sz="1100" dirty="0" smtClean="0">
                        <a:latin typeface="+mn-ea"/>
                        <a:ea typeface="+mn-ea"/>
                      </a:endParaRPr>
                    </a:p>
                    <a:p>
                      <a:pPr>
                        <a:lnSpc>
                          <a:spcPts val="1250"/>
                        </a:lnSpc>
                      </a:pPr>
                      <a:endParaRPr kumimoji="1" lang="ja-JP" altLang="en-US" sz="1100" dirty="0" smtClean="0">
                        <a:latin typeface="+mn-ea"/>
                        <a:ea typeface="+mn-ea"/>
                      </a:endParaRPr>
                    </a:p>
                    <a:p>
                      <a:pPr algn="l">
                        <a:lnSpc>
                          <a:spcPts val="1250"/>
                        </a:lnSpc>
                      </a:pPr>
                      <a:endParaRPr kumimoji="1" lang="en-US" altLang="ja-JP" sz="1100" dirty="0" smtClean="0">
                        <a:latin typeface="+mn-ea"/>
                        <a:ea typeface="+mn-ea"/>
                      </a:endParaRPr>
                    </a:p>
                    <a:p>
                      <a:pPr algn="l">
                        <a:lnSpc>
                          <a:spcPts val="1250"/>
                        </a:lnSpc>
                      </a:pPr>
                      <a:endParaRPr kumimoji="1" lang="en-US" altLang="ja-JP" sz="1100" dirty="0" smtClean="0">
                        <a:latin typeface="+mn-ea"/>
                        <a:ea typeface="+mn-ea"/>
                      </a:endParaRPr>
                    </a:p>
                    <a:p>
                      <a:pPr algn="l">
                        <a:lnSpc>
                          <a:spcPts val="1250"/>
                        </a:lnSpc>
                      </a:pPr>
                      <a:endParaRPr kumimoji="1" lang="en-US" altLang="ja-JP" sz="1100" dirty="0" smtClean="0">
                        <a:latin typeface="+mn-ea"/>
                        <a:ea typeface="+mn-ea"/>
                      </a:endParaRPr>
                    </a:p>
                    <a:p>
                      <a:pPr algn="l">
                        <a:lnSpc>
                          <a:spcPts val="1250"/>
                        </a:lnSpc>
                      </a:pPr>
                      <a:endParaRPr kumimoji="1" lang="en-US" altLang="ja-JP" sz="1100" dirty="0" smtClean="0">
                        <a:latin typeface="+mn-ea"/>
                        <a:ea typeface="+mn-ea"/>
                      </a:endParaRPr>
                    </a:p>
                    <a:p>
                      <a:pPr algn="l">
                        <a:lnSpc>
                          <a:spcPts val="1250"/>
                        </a:lnSpc>
                      </a:pPr>
                      <a:endParaRPr kumimoji="1" lang="en-US" altLang="ja-JP" sz="1100" dirty="0" smtClean="0">
                        <a:latin typeface="+mn-ea"/>
                        <a:ea typeface="+mn-ea"/>
                      </a:endParaRPr>
                    </a:p>
                    <a:p>
                      <a:pPr algn="l">
                        <a:lnSpc>
                          <a:spcPts val="1250"/>
                        </a:lnSpc>
                      </a:pPr>
                      <a:endParaRPr kumimoji="1" lang="en-US" altLang="ja-JP" sz="1100" dirty="0" smtClean="0">
                        <a:latin typeface="+mn-ea"/>
                        <a:ea typeface="+mn-ea"/>
                      </a:endParaRPr>
                    </a:p>
                    <a:p>
                      <a:pPr algn="l">
                        <a:lnSpc>
                          <a:spcPts val="1250"/>
                        </a:lnSpc>
                      </a:pPr>
                      <a:endParaRPr kumimoji="1" lang="en-US" altLang="ja-JP" sz="1100" dirty="0" smtClean="0">
                        <a:latin typeface="+mn-ea"/>
                        <a:ea typeface="+mn-ea"/>
                      </a:endParaRPr>
                    </a:p>
                    <a:p>
                      <a:pPr algn="l">
                        <a:lnSpc>
                          <a:spcPts val="1250"/>
                        </a:lnSpc>
                      </a:pPr>
                      <a:endParaRPr kumimoji="1" lang="en-US" altLang="ja-JP" sz="1100" dirty="0" smtClean="0">
                        <a:latin typeface="+mn-ea"/>
                        <a:ea typeface="+mn-ea"/>
                      </a:endParaRPr>
                    </a:p>
                    <a:p>
                      <a:pPr algn="l">
                        <a:lnSpc>
                          <a:spcPts val="1250"/>
                        </a:lnSpc>
                      </a:pPr>
                      <a:endParaRPr kumimoji="1" lang="en-US" altLang="ja-JP" sz="1100" dirty="0" smtClean="0">
                        <a:latin typeface="+mn-ea"/>
                        <a:ea typeface="+mn-ea"/>
                      </a:endParaRPr>
                    </a:p>
                    <a:p>
                      <a:pPr algn="l">
                        <a:lnSpc>
                          <a:spcPts val="1250"/>
                        </a:lnSpc>
                      </a:pPr>
                      <a:endParaRPr kumimoji="1" lang="en-US" altLang="ja-JP" sz="1100" dirty="0" smtClean="0">
                        <a:latin typeface="+mn-ea"/>
                        <a:ea typeface="+mn-ea"/>
                      </a:endParaRPr>
                    </a:p>
                    <a:p>
                      <a:pPr algn="l">
                        <a:lnSpc>
                          <a:spcPts val="1250"/>
                        </a:lnSpc>
                      </a:pPr>
                      <a:endParaRPr kumimoji="1" lang="en-US" altLang="ja-JP" sz="1100" dirty="0" smtClean="0">
                        <a:latin typeface="+mn-ea"/>
                        <a:ea typeface="+mn-ea"/>
                      </a:endParaRPr>
                    </a:p>
                    <a:p>
                      <a:pPr algn="l">
                        <a:lnSpc>
                          <a:spcPts val="1250"/>
                        </a:lnSpc>
                      </a:pPr>
                      <a:endParaRPr kumimoji="1" lang="en-US" altLang="ja-JP" sz="1100" dirty="0" smtClean="0">
                        <a:latin typeface="+mn-ea"/>
                        <a:ea typeface="+mn-ea"/>
                      </a:endParaRPr>
                    </a:p>
                    <a:p>
                      <a:pPr algn="l">
                        <a:lnSpc>
                          <a:spcPts val="1250"/>
                        </a:lnSpc>
                      </a:pPr>
                      <a:endParaRPr kumimoji="1" lang="en-US" altLang="ja-JP" sz="1100" dirty="0" smtClean="0">
                        <a:latin typeface="+mn-ea"/>
                        <a:ea typeface="+mn-ea"/>
                      </a:endParaRPr>
                    </a:p>
                    <a:p>
                      <a:pPr algn="l">
                        <a:lnSpc>
                          <a:spcPts val="1250"/>
                        </a:lnSpc>
                      </a:pPr>
                      <a:endParaRPr kumimoji="1" lang="en-US" altLang="ja-JP" sz="1100" dirty="0" smtClean="0">
                        <a:latin typeface="+mn-ea"/>
                        <a:ea typeface="+mn-ea"/>
                      </a:endParaRPr>
                    </a:p>
                    <a:p>
                      <a:pPr algn="l">
                        <a:lnSpc>
                          <a:spcPts val="1250"/>
                        </a:lnSpc>
                      </a:pPr>
                      <a:endParaRPr kumimoji="1" lang="en-US" altLang="ja-JP" sz="1100" dirty="0" smtClean="0">
                        <a:latin typeface="+mn-ea"/>
                        <a:ea typeface="+mn-ea"/>
                      </a:endParaRPr>
                    </a:p>
                    <a:p>
                      <a:pPr algn="l">
                        <a:lnSpc>
                          <a:spcPts val="1250"/>
                        </a:lnSpc>
                      </a:pPr>
                      <a:endParaRPr kumimoji="1" lang="en-US" altLang="ja-JP" sz="1100" dirty="0" smtClean="0">
                        <a:latin typeface="+mn-ea"/>
                        <a:ea typeface="+mn-ea"/>
                      </a:endParaRPr>
                    </a:p>
                    <a:p>
                      <a:pPr algn="l">
                        <a:lnSpc>
                          <a:spcPts val="1250"/>
                        </a:lnSpc>
                      </a:pPr>
                      <a:endParaRPr kumimoji="1" lang="en-US" altLang="ja-JP" sz="1100" dirty="0" smtClean="0">
                        <a:latin typeface="+mn-ea"/>
                        <a:ea typeface="+mn-ea"/>
                      </a:endParaRPr>
                    </a:p>
                    <a:p>
                      <a:pPr algn="l">
                        <a:lnSpc>
                          <a:spcPts val="1250"/>
                        </a:lnSpc>
                      </a:pPr>
                      <a:endParaRPr kumimoji="1" lang="en-US" altLang="ja-JP" sz="1100" dirty="0" smtClean="0">
                        <a:latin typeface="+mn-ea"/>
                        <a:ea typeface="+mn-ea"/>
                      </a:endParaRPr>
                    </a:p>
                    <a:p>
                      <a:pPr algn="l">
                        <a:lnSpc>
                          <a:spcPts val="1250"/>
                        </a:lnSpc>
                      </a:pPr>
                      <a:endParaRPr kumimoji="1" lang="en-US" altLang="ja-JP" sz="1100" dirty="0" smtClean="0">
                        <a:latin typeface="+mn-ea"/>
                        <a:ea typeface="+mn-ea"/>
                      </a:endParaRPr>
                    </a:p>
                    <a:p>
                      <a:pPr marL="0" marR="0" indent="0" algn="l" defTabSz="914400" rtl="0" eaLnBrk="1" fontAlgn="auto" latinLnBrk="0" hangingPunct="1">
                        <a:lnSpc>
                          <a:spcPts val="1000"/>
                        </a:lnSpc>
                        <a:spcBef>
                          <a:spcPts val="0"/>
                        </a:spcBef>
                        <a:spcAft>
                          <a:spcPts val="0"/>
                        </a:spcAft>
                        <a:buClrTx/>
                        <a:buSzTx/>
                        <a:buFontTx/>
                        <a:buNone/>
                        <a:tabLst/>
                        <a:defRPr/>
                      </a:pPr>
                      <a:endParaRPr kumimoji="1" lang="ja-JP" altLang="en-US" sz="900" dirty="0" smtClean="0">
                        <a:latin typeface="+mn-ea"/>
                        <a:ea typeface="+mn-ea"/>
                      </a:endParaRPr>
                    </a:p>
                    <a:p>
                      <a:pPr marL="0" marR="0" indent="0" algn="l" defTabSz="914400" rtl="0" eaLnBrk="1" fontAlgn="auto" latinLnBrk="0" hangingPunct="1">
                        <a:lnSpc>
                          <a:spcPts val="1000"/>
                        </a:lnSpc>
                        <a:spcBef>
                          <a:spcPts val="0"/>
                        </a:spcBef>
                        <a:spcAft>
                          <a:spcPts val="0"/>
                        </a:spcAft>
                        <a:buClrTx/>
                        <a:buSzTx/>
                        <a:buFontTx/>
                        <a:buNone/>
                        <a:tabLst/>
                        <a:defRPr/>
                      </a:pPr>
                      <a:endParaRPr kumimoji="1" lang="ja-JP" altLang="en-US" sz="900" dirty="0" smtClean="0">
                        <a:latin typeface="+mn-ea"/>
                        <a:ea typeface="+mn-ea"/>
                      </a:endParaRPr>
                    </a:p>
                    <a:p>
                      <a:pPr marL="0" marR="0" indent="0" algn="l" defTabSz="914400" rtl="0" eaLnBrk="1" fontAlgn="auto" latinLnBrk="0" hangingPunct="1">
                        <a:lnSpc>
                          <a:spcPts val="1000"/>
                        </a:lnSpc>
                        <a:spcBef>
                          <a:spcPts val="0"/>
                        </a:spcBef>
                        <a:spcAft>
                          <a:spcPts val="0"/>
                        </a:spcAft>
                        <a:buClrTx/>
                        <a:buSzTx/>
                        <a:buFontTx/>
                        <a:buNone/>
                        <a:tabLst/>
                        <a:defRPr/>
                      </a:pPr>
                      <a:endParaRPr kumimoji="1" lang="en-US" altLang="ja-JP" sz="900" dirty="0" smtClean="0">
                        <a:latin typeface="+mn-ea"/>
                        <a:ea typeface="+mn-ea"/>
                      </a:endParaRPr>
                    </a:p>
                    <a:p>
                      <a:pPr marL="0" marR="0" indent="0" algn="l" defTabSz="914400" rtl="0" eaLnBrk="1" fontAlgn="auto" latinLnBrk="0" hangingPunct="1">
                        <a:lnSpc>
                          <a:spcPts val="1000"/>
                        </a:lnSpc>
                        <a:spcBef>
                          <a:spcPts val="0"/>
                        </a:spcBef>
                        <a:spcAft>
                          <a:spcPts val="0"/>
                        </a:spcAft>
                        <a:buClrTx/>
                        <a:buSzTx/>
                        <a:buFontTx/>
                        <a:buNone/>
                        <a:tabLst/>
                        <a:defRPr/>
                      </a:pPr>
                      <a:endParaRPr kumimoji="1" lang="en-US" altLang="ja-JP" sz="900" dirty="0" smtClean="0">
                        <a:latin typeface="+mn-ea"/>
                        <a:ea typeface="+mn-ea"/>
                      </a:endParaRPr>
                    </a:p>
                    <a:p>
                      <a:pPr marL="0" marR="0" indent="0" algn="l" defTabSz="914400" rtl="0" eaLnBrk="1" fontAlgn="auto" latinLnBrk="0" hangingPunct="1">
                        <a:lnSpc>
                          <a:spcPts val="1000"/>
                        </a:lnSpc>
                        <a:spcBef>
                          <a:spcPts val="0"/>
                        </a:spcBef>
                        <a:spcAft>
                          <a:spcPts val="0"/>
                        </a:spcAft>
                        <a:buClrTx/>
                        <a:buSzTx/>
                        <a:buFontTx/>
                        <a:buNone/>
                        <a:tabLst/>
                        <a:defRPr/>
                      </a:pPr>
                      <a:endParaRPr kumimoji="1" lang="ja-JP" altLang="en-US" sz="900" dirty="0" smtClean="0">
                        <a:latin typeface="+mn-ea"/>
                        <a:ea typeface="+mn-ea"/>
                      </a:endParaRPr>
                    </a:p>
                    <a:p>
                      <a:pPr marL="0" marR="0" indent="0" algn="l" defTabSz="914400" rtl="0" eaLnBrk="1" fontAlgn="auto" latinLnBrk="0" hangingPunct="1">
                        <a:lnSpc>
                          <a:spcPts val="1000"/>
                        </a:lnSpc>
                        <a:spcBef>
                          <a:spcPts val="0"/>
                        </a:spcBef>
                        <a:spcAft>
                          <a:spcPts val="0"/>
                        </a:spcAft>
                        <a:buClrTx/>
                        <a:buSzTx/>
                        <a:buFontTx/>
                        <a:buNone/>
                        <a:tabLst/>
                        <a:defRPr/>
                      </a:pPr>
                      <a:r>
                        <a:rPr kumimoji="1" lang="ja-JP" altLang="en-US" sz="900" dirty="0" smtClean="0">
                          <a:latin typeface="+mn-ea"/>
                          <a:ea typeface="+mn-ea"/>
                        </a:rPr>
                        <a:t>（*</a:t>
                      </a:r>
                      <a:r>
                        <a:rPr kumimoji="1" lang="en-US" altLang="ja-JP" sz="900" dirty="0" smtClean="0">
                          <a:latin typeface="+mn-ea"/>
                          <a:ea typeface="+mn-ea"/>
                        </a:rPr>
                        <a:t>3</a:t>
                      </a:r>
                      <a:r>
                        <a:rPr kumimoji="1" lang="ja-JP" altLang="en-US" sz="900" dirty="0" smtClean="0">
                          <a:latin typeface="+mn-ea"/>
                          <a:ea typeface="+mn-ea"/>
                        </a:rPr>
                        <a:t>）中核市の事務でも、事務の性質上又は効率性の観点</a:t>
                      </a:r>
                    </a:p>
                    <a:p>
                      <a:pPr marL="0" marR="0" indent="0" algn="l" defTabSz="914400" rtl="0" eaLnBrk="1" fontAlgn="auto" latinLnBrk="0" hangingPunct="1">
                        <a:lnSpc>
                          <a:spcPts val="1000"/>
                        </a:lnSpc>
                        <a:spcBef>
                          <a:spcPts val="0"/>
                        </a:spcBef>
                        <a:spcAft>
                          <a:spcPts val="0"/>
                        </a:spcAft>
                        <a:buClrTx/>
                        <a:buSzTx/>
                        <a:buFontTx/>
                        <a:buNone/>
                        <a:tabLst/>
                        <a:defRPr/>
                      </a:pPr>
                      <a:r>
                        <a:rPr kumimoji="1" lang="ja-JP" altLang="en-US" sz="900" dirty="0" smtClean="0">
                          <a:latin typeface="+mn-ea"/>
                          <a:ea typeface="+mn-ea"/>
                        </a:rPr>
                        <a:t>　　から、一体的に実施すべき事務は局</a:t>
                      </a:r>
                      <a:endParaRPr kumimoji="1" lang="en-US" altLang="ja-JP" sz="900" dirty="0" smtClean="0">
                        <a:latin typeface="+mn-ea"/>
                        <a:ea typeface="+mn-ea"/>
                      </a:endParaRPr>
                    </a:p>
                    <a:p>
                      <a:pPr marL="0" marR="0" indent="0" algn="l" defTabSz="914400" rtl="0" eaLnBrk="1" fontAlgn="auto" latinLnBrk="0" hangingPunct="1">
                        <a:lnSpc>
                          <a:spcPts val="500"/>
                        </a:lnSpc>
                        <a:spcBef>
                          <a:spcPts val="0"/>
                        </a:spcBef>
                        <a:spcAft>
                          <a:spcPts val="0"/>
                        </a:spcAft>
                        <a:buClrTx/>
                        <a:buSzTx/>
                        <a:buFontTx/>
                        <a:buNone/>
                        <a:tabLst/>
                        <a:defRPr/>
                      </a:pPr>
                      <a:endParaRPr kumimoji="1" lang="en-US" altLang="ja-JP" sz="5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900"/>
                        </a:lnSpc>
                        <a:spcBef>
                          <a:spcPts val="0"/>
                        </a:spcBef>
                        <a:spcAft>
                          <a:spcPts val="0"/>
                        </a:spcAft>
                        <a:buClrTx/>
                        <a:buSzTx/>
                        <a:buFontTx/>
                        <a:buNone/>
                        <a:tabLst/>
                        <a:defRPr/>
                      </a:pP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（例）健康危機管理（感染症対策等）、</a:t>
                      </a:r>
                    </a:p>
                    <a:p>
                      <a:pPr marL="0" marR="0" indent="0" algn="l" defTabSz="914400" rtl="0" eaLnBrk="1" fontAlgn="auto" latinLnBrk="0" hangingPunct="1">
                        <a:lnSpc>
                          <a:spcPts val="900"/>
                        </a:lnSpc>
                        <a:spcBef>
                          <a:spcPts val="0"/>
                        </a:spcBef>
                        <a:spcAft>
                          <a:spcPts val="0"/>
                        </a:spcAft>
                        <a:buClrTx/>
                        <a:buSzTx/>
                        <a:buFontTx/>
                        <a:buNone/>
                        <a:tabLst/>
                        <a:defRPr/>
                      </a:pP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建築確認関係事務、</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生活保護医療要否判定、計量</a:t>
                      </a:r>
                    </a:p>
                  </a:txBody>
                  <a:tcPr marL="68580" marR="68580"/>
                </a:tc>
              </a:tr>
            </a:tbl>
          </a:graphicData>
        </a:graphic>
      </p:graphicFrame>
      <p:sp>
        <p:nvSpPr>
          <p:cNvPr id="10" name="スライド番号プレースホルダー 2"/>
          <p:cNvSpPr>
            <a:spLocks noGrp="1"/>
          </p:cNvSpPr>
          <p:nvPr>
            <p:ph type="sldNum" sz="quarter" idx="12"/>
          </p:nvPr>
        </p:nvSpPr>
        <p:spPr>
          <a:xfrm>
            <a:off x="7032206" y="13123"/>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sysClr val="windowText" lastClr="000000"/>
                </a:solidFill>
                <a:effectLst/>
                <a:uLnTx/>
                <a:uFillTx/>
                <a:latin typeface="HGPｺﾞｼｯｸE" pitchFamily="50" charset="-128"/>
                <a:ea typeface="HGPｺﾞｼｯｸE" pitchFamily="50" charset="-128"/>
              </a:rPr>
              <a:t>20</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14" name="テキスト ボックス 13"/>
          <p:cNvSpPr txBox="1"/>
          <p:nvPr/>
        </p:nvSpPr>
        <p:spPr>
          <a:xfrm>
            <a:off x="450209" y="1687052"/>
            <a:ext cx="2442546" cy="500137"/>
          </a:xfrm>
          <a:prstGeom prst="rect">
            <a:avLst/>
          </a:prstGeom>
          <a:solidFill>
            <a:schemeClr val="accent6">
              <a:lumMod val="20000"/>
              <a:lumOff val="80000"/>
            </a:schemeClr>
          </a:solidFill>
          <a:ln w="12700">
            <a:solidFill>
              <a:schemeClr val="tx2">
                <a:lumMod val="50000"/>
              </a:schemeClr>
            </a:solidFill>
          </a:ln>
        </p:spPr>
        <p:txBody>
          <a:bodyPr wrap="square" rtlCol="0">
            <a:spAutoFit/>
          </a:bodyPr>
          <a:lstStyle/>
          <a:p>
            <a:pPr algn="ctr"/>
            <a:r>
              <a:rPr kumimoji="1" lang="ja-JP" altLang="en-US" sz="1200" b="1" dirty="0" smtClean="0">
                <a:latin typeface="+mn-ea"/>
              </a:rPr>
              <a:t>現在の行政区事務</a:t>
            </a:r>
            <a:endParaRPr kumimoji="1" lang="en-US" altLang="ja-JP" sz="1200" b="1" dirty="0" smtClean="0">
              <a:latin typeface="+mn-ea"/>
            </a:endParaRPr>
          </a:p>
          <a:p>
            <a:endParaRPr lang="en-US" altLang="ja-JP" sz="400"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950" dirty="0" smtClean="0">
                <a:latin typeface="Meiryo UI" panose="020B0604030504040204" pitchFamily="50" charset="-128"/>
                <a:ea typeface="Meiryo UI" panose="020B0604030504040204" pitchFamily="50" charset="-128"/>
                <a:cs typeface="Meiryo UI" panose="020B0604030504040204" pitchFamily="50" charset="-128"/>
              </a:rPr>
              <a:t>（次ページ参照）</a:t>
            </a:r>
            <a:endParaRPr kumimoji="1" lang="ja-JP" altLang="en-US" sz="9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p:cNvSpPr txBox="1"/>
          <p:nvPr/>
        </p:nvSpPr>
        <p:spPr>
          <a:xfrm>
            <a:off x="394363" y="2690841"/>
            <a:ext cx="2506167" cy="3454792"/>
          </a:xfrm>
          <a:prstGeom prst="rect">
            <a:avLst/>
          </a:prstGeom>
          <a:solidFill>
            <a:schemeClr val="accent6">
              <a:lumMod val="20000"/>
              <a:lumOff val="80000"/>
            </a:schemeClr>
          </a:solidFill>
          <a:ln w="12700">
            <a:solidFill>
              <a:schemeClr val="tx2">
                <a:lumMod val="50000"/>
              </a:schemeClr>
            </a:solidFill>
          </a:ln>
        </p:spPr>
        <p:txBody>
          <a:bodyPr wrap="square" rtlCol="0">
            <a:spAutoFit/>
          </a:bodyPr>
          <a:lstStyle/>
          <a:p>
            <a:endParaRPr kumimoji="1" lang="ja-JP" altLang="en-US" sz="950"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950"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50"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950"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50"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950"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50"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950"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50"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950"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50"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950"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50"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950"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50"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950"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50"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950"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50"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950"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50"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950"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552419" y="2937548"/>
            <a:ext cx="2190054" cy="837942"/>
          </a:xfrm>
          <a:prstGeom prst="rect">
            <a:avLst/>
          </a:prstGeom>
          <a:solidFill>
            <a:schemeClr val="bg1"/>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100" dirty="0" smtClean="0">
                <a:solidFill>
                  <a:schemeClr val="tx1"/>
                </a:solidFill>
              </a:rPr>
              <a:t>（１）市民協働に適した事務</a:t>
            </a:r>
            <a:endParaRPr kumimoji="1" lang="en-US" altLang="ja-JP" sz="1100" dirty="0" smtClean="0">
              <a:solidFill>
                <a:schemeClr val="tx1"/>
              </a:solidFill>
            </a:endParaRPr>
          </a:p>
          <a:p>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・コミュニティビジネス支援</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・老人憩の家運営助成等</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spc="-1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自主</a:t>
            </a:r>
            <a:r>
              <a:rPr lang="ja-JP" altLang="en-US" sz="1050" spc="-1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防災組織力向上ｱﾄﾞﾊﾞｲｻﾞｰ　等</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552419" y="3965267"/>
            <a:ext cx="2190054" cy="775890"/>
          </a:xfrm>
          <a:prstGeom prst="rect">
            <a:avLst/>
          </a:prstGeom>
          <a:solidFill>
            <a:schemeClr val="bg1"/>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100" dirty="0" smtClean="0">
                <a:solidFill>
                  <a:schemeClr val="tx1"/>
                </a:solidFill>
              </a:rPr>
              <a:t>（２）地域の特色を活かした事務</a:t>
            </a:r>
            <a:endParaRPr kumimoji="1" lang="en-US" altLang="ja-JP" sz="1100" dirty="0" smtClean="0">
              <a:solidFill>
                <a:schemeClr val="tx1"/>
              </a:solidFill>
            </a:endParaRPr>
          </a:p>
          <a:p>
            <a:r>
              <a:rPr lang="ja-JP" altLang="en-US" sz="1100" dirty="0" smtClean="0">
                <a:solidFill>
                  <a:schemeClr val="tx1"/>
                </a:solidFill>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・わがまち</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ナイス</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スポット</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・コミュニティツーリズム　　 　   等</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552419" y="4853153"/>
            <a:ext cx="2190054" cy="1047274"/>
          </a:xfrm>
          <a:prstGeom prst="rect">
            <a:avLst/>
          </a:prstGeom>
          <a:solidFill>
            <a:schemeClr val="bg1"/>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100" dirty="0" smtClean="0">
                <a:solidFill>
                  <a:schemeClr val="tx1"/>
                </a:solidFill>
              </a:rPr>
              <a:t>（３）きめ細かい地域づくりに資</a:t>
            </a:r>
            <a:endParaRPr kumimoji="1" lang="en-US" altLang="ja-JP" sz="1100" dirty="0" smtClean="0">
              <a:solidFill>
                <a:schemeClr val="tx1"/>
              </a:solidFill>
            </a:endParaRPr>
          </a:p>
          <a:p>
            <a:r>
              <a:rPr lang="ja-JP" altLang="en-US" sz="1100" dirty="0">
                <a:solidFill>
                  <a:schemeClr val="tx1"/>
                </a:solidFill>
              </a:rPr>
              <a:t>　</a:t>
            </a:r>
            <a:r>
              <a:rPr lang="ja-JP" altLang="en-US" sz="1100" dirty="0" smtClean="0">
                <a:solidFill>
                  <a:schemeClr val="tx1"/>
                </a:solidFill>
              </a:rPr>
              <a:t>　  </a:t>
            </a:r>
            <a:r>
              <a:rPr kumimoji="1" lang="ja-JP" altLang="en-US" sz="1100" dirty="0" smtClean="0">
                <a:solidFill>
                  <a:schemeClr val="tx1"/>
                </a:solidFill>
              </a:rPr>
              <a:t>する事務</a:t>
            </a:r>
            <a:endParaRPr kumimoji="1" lang="en-US" altLang="ja-JP" sz="1100" dirty="0" smtClean="0">
              <a:solidFill>
                <a:schemeClr val="tx1"/>
              </a:solidFill>
            </a:endParaRPr>
          </a:p>
          <a:p>
            <a:r>
              <a:rPr lang="ja-JP" altLang="en-US" sz="1100" dirty="0" smtClean="0">
                <a:solidFill>
                  <a:schemeClr val="tx1"/>
                </a:solidFill>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・放置自転車対策</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・道路、公園の維持管理</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・迷惑駐車防止の啓発　   　等</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加算記号 18"/>
          <p:cNvSpPr/>
          <p:nvPr/>
        </p:nvSpPr>
        <p:spPr>
          <a:xfrm>
            <a:off x="1433050" y="2223569"/>
            <a:ext cx="453645" cy="407962"/>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加算記号 21"/>
          <p:cNvSpPr/>
          <p:nvPr/>
        </p:nvSpPr>
        <p:spPr>
          <a:xfrm>
            <a:off x="4392817" y="2209921"/>
            <a:ext cx="508858" cy="407962"/>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p:cNvSpPr/>
          <p:nvPr/>
        </p:nvSpPr>
        <p:spPr>
          <a:xfrm>
            <a:off x="3323276" y="1687052"/>
            <a:ext cx="2618001" cy="500137"/>
          </a:xfrm>
          <a:prstGeom prst="rect">
            <a:avLst/>
          </a:prstGeom>
          <a:solidFill>
            <a:schemeClr val="accent6">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「Ａ案の事務」</a:t>
            </a:r>
            <a:endParaRPr kumimoji="1" lang="ja-JP" altLang="en-US" sz="1200" b="1" dirty="0">
              <a:solidFill>
                <a:schemeClr val="tx1"/>
              </a:solidFill>
            </a:endParaRPr>
          </a:p>
        </p:txBody>
      </p:sp>
      <p:sp>
        <p:nvSpPr>
          <p:cNvPr id="23" name="加算記号 22"/>
          <p:cNvSpPr/>
          <p:nvPr/>
        </p:nvSpPr>
        <p:spPr>
          <a:xfrm>
            <a:off x="7367755" y="2209921"/>
            <a:ext cx="453645" cy="407962"/>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6279669" y="1687052"/>
            <a:ext cx="2618001" cy="500137"/>
          </a:xfrm>
          <a:prstGeom prst="rect">
            <a:avLst/>
          </a:prstGeom>
          <a:solidFill>
            <a:schemeClr val="accent6">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「Ｂ案の事務」</a:t>
            </a:r>
            <a:endParaRPr kumimoji="1" lang="ja-JP" altLang="en-US" sz="1200" b="1" dirty="0">
              <a:solidFill>
                <a:schemeClr val="tx1"/>
              </a:solidFill>
            </a:endParaRPr>
          </a:p>
        </p:txBody>
      </p:sp>
      <p:sp>
        <p:nvSpPr>
          <p:cNvPr id="30" name="テキスト ボックス 29"/>
          <p:cNvSpPr txBox="1"/>
          <p:nvPr/>
        </p:nvSpPr>
        <p:spPr>
          <a:xfrm>
            <a:off x="-38857" y="54514"/>
            <a:ext cx="5544616" cy="338554"/>
          </a:xfrm>
          <a:prstGeom prst="rect">
            <a:avLst/>
          </a:prstGeom>
          <a:noFill/>
        </p:spPr>
        <p:txBody>
          <a:bodyPr wrap="square" rtlCol="0">
            <a:spAutoFit/>
          </a:bodyPr>
          <a:lstStyle/>
          <a:p>
            <a:r>
              <a:rPr lang="en-US" altLang="ja-JP" sz="1600" b="1" dirty="0" smtClean="0">
                <a:latin typeface="ＭＳ ゴシック" panose="020B0609070205080204" pitchFamily="49" charset="-128"/>
                <a:ea typeface="ＭＳ ゴシック" panose="020B0609070205080204" pitchFamily="49" charset="-128"/>
              </a:rPr>
              <a:t>【</a:t>
            </a:r>
            <a:r>
              <a:rPr lang="ja-JP" altLang="en-US" sz="1600" b="1" dirty="0" smtClean="0">
                <a:latin typeface="ＭＳ ゴシック" panose="020B0609070205080204" pitchFamily="49" charset="-128"/>
                <a:ea typeface="ＭＳ ゴシック" panose="020B0609070205080204" pitchFamily="49" charset="-128"/>
              </a:rPr>
              <a:t>参考</a:t>
            </a:r>
            <a:r>
              <a:rPr lang="en-US" altLang="ja-JP" sz="1600" b="1" dirty="0" smtClean="0">
                <a:latin typeface="ＭＳ ゴシック" panose="020B0609070205080204" pitchFamily="49" charset="-128"/>
                <a:ea typeface="ＭＳ ゴシック" panose="020B0609070205080204" pitchFamily="49" charset="-128"/>
              </a:rPr>
              <a:t>】</a:t>
            </a:r>
            <a:r>
              <a:rPr lang="ja-JP" altLang="en-US" sz="1600" b="1" dirty="0" smtClean="0">
                <a:latin typeface="ＭＳ ゴシック" panose="020B0609070205080204" pitchFamily="49" charset="-128"/>
                <a:ea typeface="ＭＳ ゴシック" panose="020B0609070205080204" pitchFamily="49" charset="-128"/>
              </a:rPr>
              <a:t>市統括事務以外の事務のまとめ</a:t>
            </a:r>
            <a:endParaRPr lang="en-US" altLang="ja-JP" sz="1600" b="1" dirty="0">
              <a:latin typeface="ＭＳ ゴシック" panose="020B0609070205080204" pitchFamily="49" charset="-128"/>
              <a:ea typeface="ＭＳ ゴシック" panose="020B0609070205080204" pitchFamily="49" charset="-128"/>
            </a:endParaRPr>
          </a:p>
        </p:txBody>
      </p:sp>
      <p:sp>
        <p:nvSpPr>
          <p:cNvPr id="34" name="正方形/長方形 33"/>
          <p:cNvSpPr/>
          <p:nvPr/>
        </p:nvSpPr>
        <p:spPr>
          <a:xfrm>
            <a:off x="3325548" y="2690943"/>
            <a:ext cx="2618001" cy="2685847"/>
          </a:xfrm>
          <a:prstGeom prst="rect">
            <a:avLst/>
          </a:prstGeom>
          <a:solidFill>
            <a:schemeClr val="accent6">
              <a:lumMod val="20000"/>
              <a:lumOff val="80000"/>
            </a:scheme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b="1" dirty="0" smtClean="0">
                <a:solidFill>
                  <a:schemeClr val="tx1"/>
                </a:solidFill>
              </a:rPr>
              <a:t>一般市</a:t>
            </a:r>
            <a:r>
              <a:rPr lang="ja-JP" altLang="en-US" sz="1200" b="1" dirty="0">
                <a:solidFill>
                  <a:schemeClr val="tx1"/>
                </a:solidFill>
              </a:rPr>
              <a:t>が</a:t>
            </a:r>
            <a:r>
              <a:rPr lang="ja-JP" altLang="en-US" sz="1200" b="1" dirty="0" smtClean="0">
                <a:solidFill>
                  <a:schemeClr val="tx1"/>
                </a:solidFill>
              </a:rPr>
              <a:t>実施</a:t>
            </a:r>
            <a:r>
              <a:rPr lang="ja-JP" altLang="en-US" sz="1200" b="1" dirty="0">
                <a:solidFill>
                  <a:schemeClr val="tx1"/>
                </a:solidFill>
              </a:rPr>
              <a:t>する</a:t>
            </a:r>
            <a:r>
              <a:rPr lang="ja-JP" altLang="en-US" sz="1200" b="1" dirty="0" smtClean="0">
                <a:solidFill>
                  <a:schemeClr val="tx1"/>
                </a:solidFill>
              </a:rPr>
              <a:t>事務</a:t>
            </a:r>
            <a:r>
              <a:rPr lang="ja-JP" altLang="en-US" sz="1200" b="1" dirty="0">
                <a:solidFill>
                  <a:schemeClr val="tx1"/>
                </a:solidFill>
              </a:rPr>
              <a:t>をベース</a:t>
            </a:r>
            <a:r>
              <a:rPr lang="ja-JP" altLang="en-US" sz="1200" b="1" dirty="0" smtClean="0">
                <a:solidFill>
                  <a:schemeClr val="tx1"/>
                </a:solidFill>
              </a:rPr>
              <a:t>にしながら、直接</a:t>
            </a:r>
            <a:r>
              <a:rPr lang="ja-JP" altLang="en-US" sz="1200" b="1" dirty="0">
                <a:solidFill>
                  <a:schemeClr val="tx1"/>
                </a:solidFill>
              </a:rPr>
              <a:t>住民</a:t>
            </a:r>
            <a:r>
              <a:rPr lang="ja-JP" altLang="en-US" sz="1200" b="1" dirty="0" smtClean="0">
                <a:solidFill>
                  <a:schemeClr val="tx1"/>
                </a:solidFill>
              </a:rPr>
              <a:t>を対象とする事務を中心に、</a:t>
            </a:r>
            <a:r>
              <a:rPr lang="ja-JP" altLang="en-US" sz="1200" b="1" dirty="0">
                <a:solidFill>
                  <a:schemeClr val="tx1"/>
                </a:solidFill>
              </a:rPr>
              <a:t>住民</a:t>
            </a:r>
            <a:r>
              <a:rPr lang="ja-JP" altLang="en-US" sz="1200" b="1" dirty="0" smtClean="0">
                <a:solidFill>
                  <a:schemeClr val="tx1"/>
                </a:solidFill>
              </a:rPr>
              <a:t>生活と密接に関わる事務</a:t>
            </a:r>
            <a:endParaRPr kumimoji="1" lang="ja-JP" altLang="en-US" sz="1200" b="1" dirty="0">
              <a:solidFill>
                <a:schemeClr val="tx1"/>
              </a:solidFill>
            </a:endParaRPr>
          </a:p>
        </p:txBody>
      </p:sp>
      <p:grpSp>
        <p:nvGrpSpPr>
          <p:cNvPr id="4" name="グループ化 3"/>
          <p:cNvGrpSpPr/>
          <p:nvPr/>
        </p:nvGrpSpPr>
        <p:grpSpPr>
          <a:xfrm>
            <a:off x="3434306" y="3676842"/>
            <a:ext cx="2429760" cy="1516515"/>
            <a:chOff x="3349286" y="2636249"/>
            <a:chExt cx="2632935" cy="1516515"/>
          </a:xfrm>
          <a:solidFill>
            <a:schemeClr val="bg1"/>
          </a:solidFill>
        </p:grpSpPr>
        <p:grpSp>
          <p:nvGrpSpPr>
            <p:cNvPr id="3" name="グループ化 2"/>
            <p:cNvGrpSpPr/>
            <p:nvPr/>
          </p:nvGrpSpPr>
          <p:grpSpPr>
            <a:xfrm>
              <a:off x="3349286" y="2636249"/>
              <a:ext cx="2632935" cy="1516515"/>
              <a:chOff x="3349286" y="2636249"/>
              <a:chExt cx="2632935" cy="1516515"/>
            </a:xfrm>
            <a:grpFill/>
          </p:grpSpPr>
          <p:sp>
            <p:nvSpPr>
              <p:cNvPr id="18" name="テキスト ボックス 17"/>
              <p:cNvSpPr txBox="1"/>
              <p:nvPr/>
            </p:nvSpPr>
            <p:spPr>
              <a:xfrm>
                <a:off x="3349286" y="2636249"/>
                <a:ext cx="2632934" cy="838691"/>
              </a:xfrm>
              <a:prstGeom prst="rect">
                <a:avLst/>
              </a:prstGeom>
              <a:grpFill/>
              <a:ln w="6350">
                <a:solidFill>
                  <a:schemeClr val="tx2">
                    <a:lumMod val="50000"/>
                  </a:schemeClr>
                </a:solidFill>
                <a:prstDash val="sysDash"/>
              </a:ln>
            </p:spPr>
            <p:txBody>
              <a:bodyPr wrap="square" rtlCol="0">
                <a:spAutoFit/>
              </a:bodyPr>
              <a:lstStyle/>
              <a:p>
                <a:pPr algn="ctr"/>
                <a:r>
                  <a:rPr kumimoji="1" lang="ja-JP" altLang="en-US" sz="1200" b="1" dirty="0" smtClean="0">
                    <a:latin typeface="+mj-ea"/>
                    <a:ea typeface="+mj-ea"/>
                  </a:rPr>
                  <a:t>一般市の事務</a:t>
                </a:r>
                <a:endParaRPr kumimoji="1" lang="en-US" altLang="ja-JP" sz="1200" b="1" dirty="0" smtClean="0">
                  <a:latin typeface="+mj-ea"/>
                  <a:ea typeface="+mj-ea"/>
                </a:endParaRPr>
              </a:p>
              <a:p>
                <a:endParaRPr lang="en-US" altLang="ja-JP" sz="5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・市立保育所の運営</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・老人福祉センターの管理運営</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・環境監視規制</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（騒音・振動・悪臭）等</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p:cNvSpPr txBox="1"/>
              <p:nvPr/>
            </p:nvSpPr>
            <p:spPr>
              <a:xfrm>
                <a:off x="3364220" y="3637238"/>
                <a:ext cx="2618001" cy="515526"/>
              </a:xfrm>
              <a:prstGeom prst="rect">
                <a:avLst/>
              </a:prstGeom>
              <a:grpFill/>
              <a:ln w="6350">
                <a:solidFill>
                  <a:schemeClr val="tx2">
                    <a:lumMod val="50000"/>
                  </a:schemeClr>
                </a:solidFill>
                <a:prstDash val="sysDash"/>
              </a:ln>
            </p:spPr>
            <p:txBody>
              <a:bodyPr wrap="square" rtlCol="0">
                <a:spAutoFit/>
              </a:bodyPr>
              <a:lstStyle/>
              <a:p>
                <a:pPr algn="ctr"/>
                <a:r>
                  <a:rPr kumimoji="1" lang="ja-JP" altLang="en-US" sz="1200" b="1" dirty="0" smtClean="0">
                    <a:latin typeface="+mj-ea"/>
                    <a:ea typeface="+mj-ea"/>
                  </a:rPr>
                  <a:t>中核市の事務</a:t>
                </a:r>
                <a:endParaRPr lang="en-US" altLang="ja-JP" sz="1200" b="1" dirty="0" smtClean="0">
                  <a:latin typeface="+mj-ea"/>
                  <a:ea typeface="+mj-ea"/>
                  <a:cs typeface="Meiryo UI" panose="020B0604030504040204" pitchFamily="50" charset="-128"/>
                </a:endParaRPr>
              </a:p>
              <a:p>
                <a:r>
                  <a:rPr lang="ja-JP" altLang="en-US" sz="5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5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・民間保育所の設置認可　　　　　　等</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1" name="正方形/長方形 20"/>
            <p:cNvSpPr/>
            <p:nvPr/>
          </p:nvSpPr>
          <p:spPr>
            <a:xfrm>
              <a:off x="5305919" y="2667028"/>
              <a:ext cx="582211" cy="259045"/>
            </a:xfrm>
            <a:prstGeom prst="rect">
              <a:avLst/>
            </a:prstGeom>
            <a:grpFill/>
            <a:ln w="6350">
              <a:noFill/>
              <a:prstDash val="sysDash"/>
            </a:ln>
          </p:spPr>
          <p:txBody>
            <a:bodyPr wrap="none">
              <a:spAutoFit/>
            </a:bodyPr>
            <a:lstStyle/>
            <a:p>
              <a:pPr algn="r">
                <a:lnSpc>
                  <a:spcPts val="1250"/>
                </a:lnSpc>
                <a:defRPr/>
              </a:pPr>
              <a:r>
                <a:rPr lang="en-US" altLang="ja-JP" sz="1100" dirty="0">
                  <a:latin typeface="+mn-ea"/>
                </a:rPr>
                <a:t>(*1,*2)</a:t>
              </a:r>
              <a:endParaRPr lang="ja-JP" altLang="en-US" sz="1100" dirty="0">
                <a:latin typeface="+mn-ea"/>
              </a:endParaRPr>
            </a:p>
          </p:txBody>
        </p:sp>
      </p:grpSp>
      <p:sp>
        <p:nvSpPr>
          <p:cNvPr id="35" name="正方形/長方形 34"/>
          <p:cNvSpPr/>
          <p:nvPr/>
        </p:nvSpPr>
        <p:spPr>
          <a:xfrm>
            <a:off x="6279669" y="2698405"/>
            <a:ext cx="2618001" cy="3188374"/>
          </a:xfrm>
          <a:prstGeom prst="rect">
            <a:avLst/>
          </a:prstGeom>
          <a:solidFill>
            <a:schemeClr val="accent6">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b="1" dirty="0">
                <a:solidFill>
                  <a:schemeClr val="tx1"/>
                </a:solidFill>
              </a:rPr>
              <a:t>中核</a:t>
            </a:r>
            <a:r>
              <a:rPr lang="ja-JP" altLang="en-US" sz="1200" b="1" dirty="0" smtClean="0">
                <a:solidFill>
                  <a:schemeClr val="tx1"/>
                </a:solidFill>
              </a:rPr>
              <a:t>市</a:t>
            </a:r>
            <a:r>
              <a:rPr lang="ja-JP" altLang="en-US" sz="1200" b="1" dirty="0">
                <a:solidFill>
                  <a:schemeClr val="tx1"/>
                </a:solidFill>
              </a:rPr>
              <a:t>が</a:t>
            </a:r>
            <a:r>
              <a:rPr lang="ja-JP" altLang="en-US" sz="1200" b="1" dirty="0" smtClean="0">
                <a:solidFill>
                  <a:schemeClr val="tx1"/>
                </a:solidFill>
              </a:rPr>
              <a:t>実施</a:t>
            </a:r>
            <a:r>
              <a:rPr lang="ja-JP" altLang="en-US" sz="1200" b="1" dirty="0">
                <a:solidFill>
                  <a:schemeClr val="tx1"/>
                </a:solidFill>
              </a:rPr>
              <a:t>する</a:t>
            </a:r>
            <a:r>
              <a:rPr lang="ja-JP" altLang="en-US" sz="1200" b="1" dirty="0" smtClean="0">
                <a:solidFill>
                  <a:schemeClr val="tx1"/>
                </a:solidFill>
              </a:rPr>
              <a:t>事務</a:t>
            </a:r>
            <a:r>
              <a:rPr lang="ja-JP" altLang="en-US" sz="1200" b="1" dirty="0">
                <a:solidFill>
                  <a:schemeClr val="tx1"/>
                </a:solidFill>
              </a:rPr>
              <a:t>をベース</a:t>
            </a:r>
            <a:r>
              <a:rPr lang="ja-JP" altLang="en-US" sz="1200" b="1" dirty="0" smtClean="0">
                <a:solidFill>
                  <a:schemeClr val="tx1"/>
                </a:solidFill>
              </a:rPr>
              <a:t>にしながら、事業者を対象とする事務や専門性の高い事務も含め、地域の実情や住民ニーズを踏まえた施策展開が求められる事務</a:t>
            </a:r>
            <a:endParaRPr kumimoji="1" lang="ja-JP" altLang="en-US" sz="1200" b="1" dirty="0">
              <a:solidFill>
                <a:schemeClr val="tx1"/>
              </a:solidFill>
            </a:endParaRPr>
          </a:p>
        </p:txBody>
      </p:sp>
      <p:grpSp>
        <p:nvGrpSpPr>
          <p:cNvPr id="7" name="グループ化 6"/>
          <p:cNvGrpSpPr/>
          <p:nvPr/>
        </p:nvGrpSpPr>
        <p:grpSpPr>
          <a:xfrm>
            <a:off x="6376693" y="3816434"/>
            <a:ext cx="2477562" cy="1944769"/>
            <a:chOff x="6355794" y="2800127"/>
            <a:chExt cx="2504071" cy="1944769"/>
          </a:xfrm>
        </p:grpSpPr>
        <p:grpSp>
          <p:nvGrpSpPr>
            <p:cNvPr id="5" name="グループ化 4"/>
            <p:cNvGrpSpPr/>
            <p:nvPr/>
          </p:nvGrpSpPr>
          <p:grpSpPr>
            <a:xfrm>
              <a:off x="6355794" y="2800127"/>
              <a:ext cx="2504071" cy="1944769"/>
              <a:chOff x="6355794" y="2800127"/>
              <a:chExt cx="2504071" cy="1944769"/>
            </a:xfrm>
          </p:grpSpPr>
          <p:sp>
            <p:nvSpPr>
              <p:cNvPr id="24" name="テキスト ボックス 23"/>
              <p:cNvSpPr txBox="1"/>
              <p:nvPr/>
            </p:nvSpPr>
            <p:spPr>
              <a:xfrm>
                <a:off x="6355794" y="2800127"/>
                <a:ext cx="2477562" cy="838691"/>
              </a:xfrm>
              <a:prstGeom prst="rect">
                <a:avLst/>
              </a:prstGeom>
              <a:solidFill>
                <a:schemeClr val="bg1"/>
              </a:solidFill>
              <a:ln w="6350">
                <a:solidFill>
                  <a:schemeClr val="tx2">
                    <a:lumMod val="50000"/>
                  </a:schemeClr>
                </a:solidFill>
                <a:prstDash val="sysDash"/>
              </a:ln>
            </p:spPr>
            <p:txBody>
              <a:bodyPr wrap="square" rtlCol="0">
                <a:spAutoFit/>
              </a:bodyPr>
              <a:lstStyle/>
              <a:p>
                <a:pPr algn="ctr"/>
                <a:r>
                  <a:rPr kumimoji="1" lang="ja-JP" altLang="en-US" sz="1200" b="1" dirty="0" smtClean="0">
                    <a:latin typeface="+mj-ea"/>
                    <a:ea typeface="+mj-ea"/>
                  </a:rPr>
                  <a:t>中核市</a:t>
                </a:r>
                <a:r>
                  <a:rPr lang="ja-JP" altLang="en-US" sz="1200" b="1" dirty="0">
                    <a:latin typeface="+mj-ea"/>
                    <a:ea typeface="+mj-ea"/>
                  </a:rPr>
                  <a:t>の</a:t>
                </a:r>
                <a:r>
                  <a:rPr kumimoji="1" lang="ja-JP" altLang="en-US" sz="1200" b="1" dirty="0" smtClean="0">
                    <a:latin typeface="+mj-ea"/>
                    <a:ea typeface="+mj-ea"/>
                  </a:rPr>
                  <a:t>事務</a:t>
                </a:r>
                <a:endParaRPr kumimoji="1" lang="en-US" altLang="ja-JP" sz="1200" b="1" dirty="0" smtClean="0">
                  <a:latin typeface="+mj-ea"/>
                  <a:ea typeface="+mj-ea"/>
                </a:endParaRPr>
              </a:p>
              <a:p>
                <a:pPr algn="ctr"/>
                <a:endParaRPr kumimoji="1" lang="en-US" altLang="ja-JP" sz="500" b="1" dirty="0" smtClean="0">
                  <a:latin typeface="+mj-ea"/>
                  <a:ea typeface="+mj-ea"/>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・保健所</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err="1" smtClean="0">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福祉サービス事業者の指定・指導</a:t>
                </a: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・環境監視</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規制</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（水質・土壌）　　等　</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テキスト ボックス 25"/>
              <p:cNvSpPr txBox="1"/>
              <p:nvPr/>
            </p:nvSpPr>
            <p:spPr>
              <a:xfrm>
                <a:off x="6356238" y="3744622"/>
                <a:ext cx="2503627" cy="1000274"/>
              </a:xfrm>
              <a:prstGeom prst="rect">
                <a:avLst/>
              </a:prstGeom>
              <a:solidFill>
                <a:schemeClr val="bg1"/>
              </a:solidFill>
              <a:ln w="6350">
                <a:solidFill>
                  <a:schemeClr val="tx2">
                    <a:lumMod val="50000"/>
                  </a:schemeClr>
                </a:solidFill>
                <a:prstDash val="sysDash"/>
              </a:ln>
            </p:spPr>
            <p:txBody>
              <a:bodyPr wrap="square" rtlCol="0">
                <a:spAutoFit/>
              </a:bodyPr>
              <a:lstStyle/>
              <a:p>
                <a:pPr algn="ctr"/>
                <a:r>
                  <a:rPr lang="ja-JP" altLang="en-US" sz="1200" b="1" dirty="0" smtClean="0">
                    <a:latin typeface="+mj-ea"/>
                    <a:ea typeface="+mj-ea"/>
                  </a:rPr>
                  <a:t>指定都市の事務</a:t>
                </a:r>
                <a:endParaRPr lang="en-US" altLang="ja-JP" sz="1200" b="1" dirty="0" smtClean="0">
                  <a:latin typeface="+mj-ea"/>
                  <a:ea typeface="+mj-ea"/>
                </a:endParaRPr>
              </a:p>
              <a:p>
                <a:pPr algn="ctr"/>
                <a:endParaRPr lang="en-US" altLang="ja-JP" sz="500" b="1" dirty="0" smtClean="0">
                  <a:latin typeface="+mj-ea"/>
                  <a:ea typeface="+mj-ea"/>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・こども相談センター（児童相談所）</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・児童養護施設等の設置認可</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err="1" smtClean="0">
                    <a:latin typeface="Meiryo UI" panose="020B0604030504040204" pitchFamily="50" charset="-128"/>
                    <a:ea typeface="Meiryo UI" panose="020B0604030504040204" pitchFamily="50" charset="-128"/>
                    <a:cs typeface="Meiryo UI" panose="020B0604030504040204" pitchFamily="50" charset="-128"/>
                  </a:rPr>
                  <a:t>精神障がい</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者保健福祉手帳の交付</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・療育手帳の交付　　　　　　　　　　</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等</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5" name="正方形/長方形 24"/>
            <p:cNvSpPr/>
            <p:nvPr/>
          </p:nvSpPr>
          <p:spPr>
            <a:xfrm>
              <a:off x="8216748" y="2805579"/>
              <a:ext cx="412292" cy="259045"/>
            </a:xfrm>
            <a:prstGeom prst="rect">
              <a:avLst/>
            </a:prstGeom>
          </p:spPr>
          <p:txBody>
            <a:bodyPr wrap="none">
              <a:spAutoFit/>
            </a:bodyPr>
            <a:lstStyle/>
            <a:p>
              <a:pPr algn="r">
                <a:lnSpc>
                  <a:spcPts val="1250"/>
                </a:lnSpc>
                <a:defRPr/>
              </a:pPr>
              <a:r>
                <a:rPr lang="en-US" altLang="ja-JP" sz="1100" dirty="0" smtClean="0">
                  <a:latin typeface="+mn-ea"/>
                </a:rPr>
                <a:t>(*3)</a:t>
              </a:r>
              <a:endParaRPr lang="ja-JP" altLang="en-US" sz="1100" dirty="0">
                <a:latin typeface="+mn-ea"/>
              </a:endParaRPr>
            </a:p>
          </p:txBody>
        </p:sp>
      </p:grpSp>
    </p:spTree>
    <p:extLst>
      <p:ext uri="{BB962C8B-B14F-4D97-AF65-F5344CB8AC3E}">
        <p14:creationId xmlns:p14="http://schemas.microsoft.com/office/powerpoint/2010/main" val="19572028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2"/>
          <p:cNvSpPr>
            <a:spLocks noGrp="1"/>
          </p:cNvSpPr>
          <p:nvPr>
            <p:ph type="sldNum" sz="quarter" idx="12"/>
          </p:nvPr>
        </p:nvSpPr>
        <p:spPr>
          <a:xfrm>
            <a:off x="7037899" y="15362"/>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en-US" altLang="ja-JP" sz="1600" b="0" i="0" u="none" strike="noStrike" kern="0" cap="none" spc="0" normalizeH="0" baseline="0" noProof="0" dirty="0" smtClean="0">
              <a:ln>
                <a:noFill/>
              </a:ln>
              <a:solidFill>
                <a:sysClr val="windowText" lastClr="000000"/>
              </a:solidFill>
              <a:effectLst/>
              <a:uLnTx/>
              <a:uFillTx/>
              <a:latin typeface="HGPｺﾞｼｯｸE" pitchFamily="50" charset="-128"/>
              <a:ea typeface="HGPｺﾞｼｯｸE" pitchFamily="50" charset="-128"/>
            </a:endParaRPr>
          </a:p>
        </p:txBody>
      </p:sp>
      <p:sp>
        <p:nvSpPr>
          <p:cNvPr id="7" name="スライド番号プレースホルダー 2"/>
          <p:cNvSpPr txBox="1">
            <a:spLocks/>
          </p:cNvSpPr>
          <p:nvPr/>
        </p:nvSpPr>
        <p:spPr>
          <a:xfrm>
            <a:off x="7037899" y="6525019"/>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a:solidFill>
                  <a:sysClr val="windowText" lastClr="000000"/>
                </a:solidFill>
                <a:latin typeface="HGPｺﾞｼｯｸE" pitchFamily="50" charset="-128"/>
                <a:ea typeface="HGPｺﾞｼｯｸE" pitchFamily="50" charset="-128"/>
              </a:rPr>
              <a:t>21</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14" name="テキスト ボックス 13"/>
          <p:cNvSpPr txBox="1"/>
          <p:nvPr/>
        </p:nvSpPr>
        <p:spPr>
          <a:xfrm>
            <a:off x="75353" y="1032977"/>
            <a:ext cx="3069097" cy="338554"/>
          </a:xfrm>
          <a:prstGeom prst="rect">
            <a:avLst/>
          </a:prstGeom>
          <a:noFill/>
        </p:spPr>
        <p:txBody>
          <a:bodyPr wrap="square" rtlCol="0">
            <a:spAutoFit/>
          </a:bodyPr>
          <a:lstStyle/>
          <a:p>
            <a:r>
              <a:rPr lang="en-US" altLang="ja-JP" sz="1600" b="1" dirty="0" smtClean="0">
                <a:latin typeface="ＭＳ ゴシック" panose="020B0609070205080204" pitchFamily="49" charset="-128"/>
                <a:ea typeface="ＭＳ ゴシック" panose="020B0609070205080204" pitchFamily="49" charset="-128"/>
              </a:rPr>
              <a:t>【</a:t>
            </a:r>
            <a:r>
              <a:rPr lang="ja-JP" altLang="en-US" sz="1600" b="1" dirty="0" smtClean="0">
                <a:latin typeface="ＭＳ ゴシック" panose="020B0609070205080204" pitchFamily="49" charset="-128"/>
                <a:ea typeface="ＭＳ ゴシック" panose="020B0609070205080204" pitchFamily="49" charset="-128"/>
              </a:rPr>
              <a:t>行政区事務の内容（例）</a:t>
            </a:r>
            <a:r>
              <a:rPr lang="en-US" altLang="ja-JP" sz="1600" b="1" dirty="0" smtClean="0">
                <a:latin typeface="ＭＳ ゴシック" panose="020B0609070205080204" pitchFamily="49" charset="-128"/>
                <a:ea typeface="ＭＳ ゴシック" panose="020B0609070205080204" pitchFamily="49" charset="-128"/>
              </a:rPr>
              <a:t>】</a:t>
            </a:r>
            <a:endParaRPr lang="en-US" altLang="ja-JP" sz="1600" b="1" dirty="0">
              <a:latin typeface="ＭＳ ゴシック" panose="020B0609070205080204" pitchFamily="49" charset="-128"/>
              <a:ea typeface="ＭＳ ゴシック" panose="020B0609070205080204" pitchFamily="49"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1201207113"/>
              </p:ext>
            </p:extLst>
          </p:nvPr>
        </p:nvGraphicFramePr>
        <p:xfrm>
          <a:off x="291626" y="1330587"/>
          <a:ext cx="8574145" cy="5226867"/>
        </p:xfrm>
        <a:graphic>
          <a:graphicData uri="http://schemas.openxmlformats.org/drawingml/2006/table">
            <a:tbl>
              <a:tblPr firstRow="1" bandRow="1">
                <a:tableStyleId>{5940675A-B579-460E-94D1-54222C63F5DA}</a:tableStyleId>
              </a:tblPr>
              <a:tblGrid>
                <a:gridCol w="1333997"/>
                <a:gridCol w="7240148"/>
              </a:tblGrid>
              <a:tr h="404321">
                <a:tc>
                  <a:txBody>
                    <a:bodyPr/>
                    <a:lstStyle/>
                    <a:p>
                      <a:pPr algn="ctr"/>
                      <a:r>
                        <a:rPr kumimoji="1" lang="ja-JP" altLang="en-US" sz="1400" b="1" dirty="0" smtClean="0">
                          <a:latin typeface="+mn-ea"/>
                          <a:ea typeface="+mn-ea"/>
                        </a:rPr>
                        <a:t>分野</a:t>
                      </a:r>
                      <a:endParaRPr kumimoji="1" lang="ja-JP" altLang="en-US" sz="1400" b="1" dirty="0">
                        <a:latin typeface="+mn-ea"/>
                        <a:ea typeface="+mn-ea"/>
                      </a:endParaRPr>
                    </a:p>
                  </a:txBody>
                  <a:tcPr marL="68580" marR="68580" anchor="ctr">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mn-ea"/>
                          <a:ea typeface="+mn-ea"/>
                        </a:rPr>
                        <a:t>事務の内容（例）</a:t>
                      </a:r>
                      <a:endParaRPr kumimoji="1" lang="ja-JP" altLang="en-US" sz="1400" b="1" dirty="0">
                        <a:latin typeface="+mn-ea"/>
                        <a:ea typeface="+mn-ea"/>
                      </a:endParaRPr>
                    </a:p>
                  </a:txBody>
                  <a:tcPr marL="68580" marR="68580" anchor="ctr"/>
                </a:tc>
              </a:tr>
              <a:tr h="595771">
                <a:tc>
                  <a:txBody>
                    <a:bodyPr/>
                    <a:lstStyle/>
                    <a:p>
                      <a:r>
                        <a:rPr kumimoji="1" lang="ja-JP" altLang="en-US" sz="1400" b="1" dirty="0" smtClean="0">
                          <a:latin typeface="+mn-ea"/>
                          <a:ea typeface="+mn-ea"/>
                        </a:rPr>
                        <a:t>こども</a:t>
                      </a:r>
                      <a:endParaRPr kumimoji="1" lang="ja-JP" altLang="en-US" sz="1400" b="1" dirty="0">
                        <a:latin typeface="+mn-ea"/>
                        <a:ea typeface="+mn-ea"/>
                      </a:endParaRPr>
                    </a:p>
                  </a:txBody>
                  <a:tcPr marL="68580" marR="68580" anchor="ctr">
                    <a:solidFill>
                      <a:schemeClr val="accent6">
                        <a:lumMod val="40000"/>
                        <a:lumOff val="60000"/>
                      </a:schemeClr>
                    </a:solidFill>
                  </a:tcPr>
                </a:tc>
                <a:tc>
                  <a:txBody>
                    <a:bodyPr/>
                    <a:lstStyle/>
                    <a:p>
                      <a:r>
                        <a:rPr kumimoji="1" lang="ja-JP" altLang="en-US" sz="1100" dirty="0" smtClean="0">
                          <a:latin typeface="+mn-ea"/>
                          <a:ea typeface="+mn-ea"/>
                        </a:rPr>
                        <a:t>児童委員、こども医療費の助成、児童福祉、ひとり親家庭等の支援、児童扶養手当、特別児童扶養手当、子育て支援、</a:t>
                      </a:r>
                    </a:p>
                    <a:p>
                      <a:r>
                        <a:rPr kumimoji="1" lang="ja-JP" altLang="en-US" sz="1100" dirty="0" smtClean="0">
                          <a:latin typeface="+mn-ea"/>
                          <a:ea typeface="+mn-ea"/>
                        </a:rPr>
                        <a:t>児童手当、母子父子自立支援員、児童家庭相談、児童虐待の防止</a:t>
                      </a:r>
                      <a:endParaRPr kumimoji="1" lang="ja-JP" altLang="en-US" sz="1100" dirty="0">
                        <a:latin typeface="+mn-ea"/>
                        <a:ea typeface="+mn-ea"/>
                      </a:endParaRPr>
                    </a:p>
                  </a:txBody>
                  <a:tcPr marL="68580" marR="68580" anchor="ctr"/>
                </a:tc>
              </a:tr>
              <a:tr h="1019392">
                <a:tc>
                  <a:txBody>
                    <a:bodyPr/>
                    <a:lstStyle/>
                    <a:p>
                      <a:r>
                        <a:rPr kumimoji="1" lang="ja-JP" altLang="en-US" sz="1400" b="1" dirty="0" smtClean="0">
                          <a:latin typeface="+mn-ea"/>
                          <a:ea typeface="+mn-ea"/>
                        </a:rPr>
                        <a:t>福祉</a:t>
                      </a:r>
                      <a:endParaRPr kumimoji="1" lang="ja-JP" altLang="en-US" sz="1400" b="1" dirty="0">
                        <a:latin typeface="+mn-ea"/>
                        <a:ea typeface="+mn-ea"/>
                      </a:endParaRPr>
                    </a:p>
                  </a:txBody>
                  <a:tcPr marL="68580" marR="68580" anchor="ctr">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国民健康保険、後期高齢者医療、国民年金、</a:t>
                      </a:r>
                      <a:r>
                        <a:rPr kumimoji="1" lang="ja-JP" altLang="en-US" sz="1100" dirty="0" err="1" smtClean="0">
                          <a:latin typeface="+mn-ea"/>
                          <a:ea typeface="+mn-ea"/>
                        </a:rPr>
                        <a:t>特別障がい</a:t>
                      </a:r>
                      <a:r>
                        <a:rPr kumimoji="1" lang="ja-JP" altLang="en-US" sz="1100" dirty="0" smtClean="0">
                          <a:latin typeface="+mn-ea"/>
                          <a:ea typeface="+mn-ea"/>
                        </a:rPr>
                        <a:t>給付金、福祉に係る相談・地域支援、調査・企画・連絡調整、</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民生委員、成年後見制度（審判の請求）、生活困窮者自立支援、生活保護、行旅死亡人の取扱い等、医療費の助成、</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err="1" smtClean="0">
                          <a:latin typeface="+mn-ea"/>
                          <a:ea typeface="+mn-ea"/>
                        </a:rPr>
                        <a:t>身体障がい</a:t>
                      </a:r>
                      <a:r>
                        <a:rPr kumimoji="1" lang="ja-JP" altLang="en-US" sz="1100" dirty="0" smtClean="0">
                          <a:latin typeface="+mn-ea"/>
                          <a:ea typeface="+mn-ea"/>
                        </a:rPr>
                        <a:t>者福祉、知的障がい者福祉、高齢者福祉、障がい者の自立支援、障がい者虐待の防止、精神保健福祉、</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戦傷病者戦没者遺族等援護、敬老優待乗車証の交付、高齢者虐待の防止、介護保険・介護予防</a:t>
                      </a:r>
                      <a:endParaRPr kumimoji="1" lang="en-US" altLang="ja-JP" sz="1100" dirty="0" smtClean="0">
                        <a:latin typeface="+mn-ea"/>
                        <a:ea typeface="+mn-ea"/>
                      </a:endParaRPr>
                    </a:p>
                  </a:txBody>
                  <a:tcPr marL="68580" marR="68580" anchor="ctr"/>
                </a:tc>
              </a:tr>
              <a:tr h="971501">
                <a:tc>
                  <a:txBody>
                    <a:bodyPr/>
                    <a:lstStyle/>
                    <a:p>
                      <a:r>
                        <a:rPr kumimoji="1" lang="ja-JP" altLang="en-US" sz="1400" b="1" dirty="0" smtClean="0">
                          <a:latin typeface="+mn-ea"/>
                          <a:ea typeface="+mn-ea"/>
                        </a:rPr>
                        <a:t>健康・保健</a:t>
                      </a:r>
                      <a:endParaRPr kumimoji="1" lang="ja-JP" altLang="en-US" sz="1400" b="1" dirty="0">
                        <a:latin typeface="+mn-ea"/>
                        <a:ea typeface="+mn-ea"/>
                      </a:endParaRPr>
                    </a:p>
                  </a:txBody>
                  <a:tcPr marL="68580" marR="68580" anchor="ctr">
                    <a:solidFill>
                      <a:schemeClr val="accent6">
                        <a:lumMod val="40000"/>
                        <a:lumOff val="60000"/>
                      </a:schemeClr>
                    </a:solidFill>
                  </a:tcPr>
                </a:tc>
                <a:tc>
                  <a:txBody>
                    <a:bodyPr/>
                    <a:lstStyle/>
                    <a:p>
                      <a:r>
                        <a:rPr kumimoji="1" lang="ja-JP" altLang="en-US" sz="1100" dirty="0" smtClean="0">
                          <a:latin typeface="+mn-ea"/>
                          <a:ea typeface="+mn-ea"/>
                        </a:rPr>
                        <a:t>保健に係る相談・地域支援、調査・企画・連絡調整、母子保健、成人保健、歯科疾患の予防、栄養指導、食育、</a:t>
                      </a:r>
                    </a:p>
                    <a:p>
                      <a:r>
                        <a:rPr kumimoji="1" lang="ja-JP" altLang="en-US" sz="1100" dirty="0" smtClean="0">
                          <a:latin typeface="+mn-ea"/>
                          <a:ea typeface="+mn-ea"/>
                        </a:rPr>
                        <a:t>栄養改善団体の指導育成、公害健康被害の補償、感染症予防、予防接種、難病・特定疾患の対策、</a:t>
                      </a:r>
                    </a:p>
                    <a:p>
                      <a:r>
                        <a:rPr kumimoji="1" lang="ja-JP" altLang="en-US" sz="1100" dirty="0" smtClean="0">
                          <a:latin typeface="+mn-ea"/>
                          <a:ea typeface="+mn-ea"/>
                        </a:rPr>
                        <a:t>医療法に基づく許可申請・届出等、医師免許等に関すること、保健師業務に関すること、</a:t>
                      </a:r>
                    </a:p>
                    <a:p>
                      <a:r>
                        <a:rPr kumimoji="1" lang="ja-JP" altLang="en-US" sz="1100" dirty="0" smtClean="0">
                          <a:latin typeface="+mn-ea"/>
                          <a:ea typeface="+mn-ea"/>
                        </a:rPr>
                        <a:t>環境衛生・食品衛生・環境保全の相談、狂犬病の予防、動物愛護</a:t>
                      </a:r>
                      <a:endParaRPr kumimoji="1" lang="en-US" altLang="ja-JP" sz="1100" dirty="0" smtClean="0">
                        <a:latin typeface="+mn-ea"/>
                        <a:ea typeface="+mn-ea"/>
                      </a:endParaRPr>
                    </a:p>
                  </a:txBody>
                  <a:tcPr marL="68580" marR="68580" anchor="ctr"/>
                </a:tc>
              </a:tr>
              <a:tr h="345883">
                <a:tc>
                  <a:txBody>
                    <a:bodyPr/>
                    <a:lstStyle/>
                    <a:p>
                      <a:r>
                        <a:rPr kumimoji="1" lang="ja-JP" altLang="en-US" sz="1400" b="1" dirty="0" smtClean="0">
                          <a:latin typeface="+mn-ea"/>
                          <a:ea typeface="+mn-ea"/>
                        </a:rPr>
                        <a:t>教育</a:t>
                      </a:r>
                      <a:endParaRPr kumimoji="1" lang="ja-JP" altLang="en-US" sz="1400" b="1" dirty="0">
                        <a:latin typeface="+mn-ea"/>
                        <a:ea typeface="+mn-ea"/>
                      </a:endParaRPr>
                    </a:p>
                  </a:txBody>
                  <a:tcPr marL="68580" marR="68580" anchor="ctr">
                    <a:solidFill>
                      <a:schemeClr val="accent6">
                        <a:lumMod val="40000"/>
                        <a:lumOff val="60000"/>
                      </a:schemeClr>
                    </a:solidFill>
                  </a:tcPr>
                </a:tc>
                <a:tc>
                  <a:txBody>
                    <a:bodyPr/>
                    <a:lstStyle/>
                    <a:p>
                      <a:r>
                        <a:rPr kumimoji="1" lang="ja-JP" altLang="en-US" sz="1100" dirty="0" smtClean="0">
                          <a:latin typeface="ＭＳ Ｐゴシック" panose="020B0600070205080204" pitchFamily="50" charset="-128"/>
                          <a:ea typeface="ＭＳ Ｐゴシック" panose="020B0600070205080204" pitchFamily="50" charset="-128"/>
                        </a:rPr>
                        <a:t>社会教育、生涯学習、就学事務、通学区域の設定</a:t>
                      </a:r>
                    </a:p>
                  </a:txBody>
                  <a:tcPr marL="68580" marR="68580" anchor="ctr"/>
                </a:tc>
              </a:tr>
              <a:tr h="714347">
                <a:tc>
                  <a:txBody>
                    <a:bodyPr/>
                    <a:lstStyle/>
                    <a:p>
                      <a:r>
                        <a:rPr kumimoji="1" lang="ja-JP" altLang="en-US" sz="1400" b="1" dirty="0" smtClean="0">
                          <a:latin typeface="+mn-ea"/>
                          <a:ea typeface="+mn-ea"/>
                        </a:rPr>
                        <a:t>住民生活</a:t>
                      </a:r>
                      <a:endParaRPr kumimoji="1" lang="ja-JP" altLang="en-US" sz="1400" b="1" dirty="0">
                        <a:latin typeface="+mn-ea"/>
                        <a:ea typeface="+mn-ea"/>
                      </a:endParaRPr>
                    </a:p>
                  </a:txBody>
                  <a:tcPr marL="68580" marR="68580" anchor="ctr">
                    <a:solidFill>
                      <a:schemeClr val="accent6">
                        <a:lumMod val="40000"/>
                        <a:lumOff val="60000"/>
                      </a:schemeClr>
                    </a:solidFill>
                  </a:tcPr>
                </a:tc>
                <a:tc>
                  <a:txBody>
                    <a:bodyPr/>
                    <a:lstStyle/>
                    <a:p>
                      <a:r>
                        <a:rPr kumimoji="1" lang="ja-JP" altLang="en-US" sz="1100" dirty="0" smtClean="0">
                          <a:solidFill>
                            <a:schemeClr val="tx1"/>
                          </a:solidFill>
                          <a:latin typeface="+mn-ea"/>
                          <a:ea typeface="+mn-ea"/>
                        </a:rPr>
                        <a:t>自衛官の募集、地域振興、地縁団体の認可、市民公益活動の推進、地域の防犯対策・安全対策、</a:t>
                      </a:r>
                    </a:p>
                    <a:p>
                      <a:r>
                        <a:rPr kumimoji="1" lang="ja-JP" altLang="en-US" sz="1100" dirty="0" smtClean="0">
                          <a:solidFill>
                            <a:schemeClr val="tx1"/>
                          </a:solidFill>
                          <a:latin typeface="+mn-ea"/>
                          <a:ea typeface="+mn-ea"/>
                        </a:rPr>
                        <a:t>区役所附設会館・地域集会施設等、人権啓発、住居表示、自動車臨時運行許可、戸籍、住民基本台帳、印鑑登録、</a:t>
                      </a:r>
                    </a:p>
                    <a:p>
                      <a:r>
                        <a:rPr kumimoji="1" lang="ja-JP" altLang="en-US" sz="1100" dirty="0" smtClean="0">
                          <a:solidFill>
                            <a:schemeClr val="tx1"/>
                          </a:solidFill>
                          <a:latin typeface="+mn-ea"/>
                          <a:ea typeface="+mn-ea"/>
                        </a:rPr>
                        <a:t>電子署名認証業務、外国人の在留管理、個人番号カード、埋火葬の許可、</a:t>
                      </a:r>
                      <a:r>
                        <a:rPr kumimoji="1" lang="en-US" altLang="ja-JP" sz="1100" dirty="0" smtClean="0">
                          <a:solidFill>
                            <a:schemeClr val="tx1"/>
                          </a:solidFill>
                          <a:latin typeface="+mn-ea"/>
                          <a:ea typeface="+mn-ea"/>
                        </a:rPr>
                        <a:t>DV</a:t>
                      </a:r>
                      <a:r>
                        <a:rPr kumimoji="1" lang="ja-JP" altLang="en-US" sz="1100" dirty="0" smtClean="0">
                          <a:solidFill>
                            <a:schemeClr val="tx1"/>
                          </a:solidFill>
                          <a:latin typeface="+mn-ea"/>
                          <a:ea typeface="+mn-ea"/>
                        </a:rPr>
                        <a:t>相談</a:t>
                      </a:r>
                      <a:endParaRPr kumimoji="1" lang="ja-JP" altLang="en-US" sz="1100" dirty="0">
                        <a:solidFill>
                          <a:schemeClr val="tx1"/>
                        </a:solidFill>
                        <a:latin typeface="+mn-ea"/>
                        <a:ea typeface="+mn-ea"/>
                      </a:endParaRPr>
                    </a:p>
                  </a:txBody>
                  <a:tcPr marL="68580" marR="68580" anchor="ctr"/>
                </a:tc>
              </a:tr>
              <a:tr h="579881">
                <a:tc>
                  <a:txBody>
                    <a:bodyPr/>
                    <a:lstStyle/>
                    <a:p>
                      <a:r>
                        <a:rPr kumimoji="1" lang="ja-JP" altLang="en-US" sz="1400" b="1" dirty="0" smtClean="0">
                          <a:latin typeface="+mn-ea"/>
                          <a:ea typeface="+mn-ea"/>
                        </a:rPr>
                        <a:t>消防・防災</a:t>
                      </a:r>
                      <a:endParaRPr kumimoji="1" lang="ja-JP" altLang="en-US" sz="1400" b="1" dirty="0">
                        <a:latin typeface="+mn-ea"/>
                        <a:ea typeface="+mn-ea"/>
                      </a:endParaRPr>
                    </a:p>
                  </a:txBody>
                  <a:tcPr marL="68580" marR="68580" anchor="ctr">
                    <a:solidFill>
                      <a:schemeClr val="accent6">
                        <a:lumMod val="40000"/>
                        <a:lumOff val="60000"/>
                      </a:schemeClr>
                    </a:solidFill>
                  </a:tcPr>
                </a:tc>
                <a:tc>
                  <a:txBody>
                    <a:bodyPr/>
                    <a:lstStyle/>
                    <a:p>
                      <a:r>
                        <a:rPr kumimoji="1" lang="ja-JP" altLang="en-US" sz="1100" dirty="0" smtClean="0">
                          <a:latin typeface="+mn-ea"/>
                          <a:ea typeface="+mn-ea"/>
                        </a:rPr>
                        <a:t>防災、災害救助、災害弔慰金・災害障害見舞金の支給、災害援護資金の貸付、水難救護法による事務</a:t>
                      </a:r>
                      <a:endParaRPr kumimoji="1" lang="ja-JP" altLang="en-US" sz="1100" dirty="0">
                        <a:latin typeface="+mn-ea"/>
                        <a:ea typeface="+mn-ea"/>
                      </a:endParaRPr>
                    </a:p>
                  </a:txBody>
                  <a:tcPr marL="68580" marR="68580" anchor="ctr"/>
                </a:tc>
              </a:tr>
              <a:tr h="595771">
                <a:tc>
                  <a:txBody>
                    <a:bodyPr/>
                    <a:lstStyle/>
                    <a:p>
                      <a:r>
                        <a:rPr kumimoji="1" lang="ja-JP" altLang="en-US" sz="1400" b="1" dirty="0" smtClean="0">
                          <a:latin typeface="+mn-ea"/>
                          <a:ea typeface="+mn-ea"/>
                        </a:rPr>
                        <a:t>自治体運営</a:t>
                      </a:r>
                      <a:endParaRPr kumimoji="1" lang="ja-JP" altLang="en-US" sz="1400" b="1" dirty="0">
                        <a:latin typeface="+mn-ea"/>
                        <a:ea typeface="+mn-ea"/>
                      </a:endParaRPr>
                    </a:p>
                  </a:txBody>
                  <a:tcPr marL="68580" marR="68580" anchor="ctr">
                    <a:solidFill>
                      <a:schemeClr val="accent6">
                        <a:lumMod val="40000"/>
                        <a:lumOff val="60000"/>
                      </a:schemeClr>
                    </a:solidFill>
                  </a:tcPr>
                </a:tc>
                <a:tc>
                  <a:txBody>
                    <a:bodyPr/>
                    <a:lstStyle/>
                    <a:p>
                      <a:r>
                        <a:rPr kumimoji="1" lang="ja-JP" altLang="en-US" sz="1100" dirty="0" smtClean="0">
                          <a:solidFill>
                            <a:schemeClr val="tx1"/>
                          </a:solidFill>
                          <a:latin typeface="+mn-ea"/>
                          <a:ea typeface="+mn-ea"/>
                        </a:rPr>
                        <a:t>文書・人事・予算・決算・物品、職制、庁舎の維持管理、区行政に係る調査・企画、広報、広聴、市民相談、</a:t>
                      </a:r>
                    </a:p>
                    <a:p>
                      <a:r>
                        <a:rPr kumimoji="1" lang="ja-JP" altLang="en-US" sz="1100" dirty="0" smtClean="0">
                          <a:solidFill>
                            <a:schemeClr val="tx1"/>
                          </a:solidFill>
                          <a:latin typeface="+mn-ea"/>
                          <a:ea typeface="+mn-ea"/>
                        </a:rPr>
                        <a:t>区内における事務事業の総合調整、財産区、統計調査、区選挙管理委員会、市税証明書の交付、市税の収納</a:t>
                      </a:r>
                      <a:endParaRPr kumimoji="1" lang="ja-JP" altLang="en-US" sz="1100" dirty="0">
                        <a:solidFill>
                          <a:schemeClr val="tx1"/>
                        </a:solidFill>
                        <a:latin typeface="+mn-ea"/>
                        <a:ea typeface="+mn-ea"/>
                      </a:endParaRPr>
                    </a:p>
                  </a:txBody>
                  <a:tcPr marL="68580" marR="68580" anchor="ctr"/>
                </a:tc>
              </a:tr>
            </a:tbl>
          </a:graphicData>
        </a:graphic>
      </p:graphicFrame>
      <p:sp>
        <p:nvSpPr>
          <p:cNvPr id="8" name="正方形/長方形 7"/>
          <p:cNvSpPr/>
          <p:nvPr/>
        </p:nvSpPr>
        <p:spPr>
          <a:xfrm>
            <a:off x="4432" y="-259"/>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　行政区事務について</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10" name="正方形/長方形 9"/>
          <p:cNvSpPr/>
          <p:nvPr/>
        </p:nvSpPr>
        <p:spPr>
          <a:xfrm>
            <a:off x="99722" y="566096"/>
            <a:ext cx="8864766" cy="10801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■現在、区役所及び保健福祉センターで実施している事務は以下のとおり</a:t>
            </a:r>
            <a:endParaRPr lang="en-US" altLang="ja-JP"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r>
              <a:rPr lang="ja-JP" altLang="en-US" sz="160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　</a:t>
            </a: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　　　　　　　　　　　　　　　　　　　　　　　　　　　　　　　　</a:t>
            </a:r>
            <a:r>
              <a:rPr lang="en-US" altLang="ja-JP"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&lt;</a:t>
            </a: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Ａ</a:t>
            </a:r>
            <a:r>
              <a:rPr lang="ja-JP" altLang="en-US" sz="160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案、Ｂ案、Ｃ案ともに</a:t>
            </a: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、総合区の</a:t>
            </a:r>
            <a:r>
              <a:rPr lang="ja-JP" altLang="en-US" sz="160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事務に整理</a:t>
            </a:r>
            <a:r>
              <a:rPr lang="en-US" altLang="ja-JP" sz="160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&gt;</a:t>
            </a:r>
            <a:endParaRPr lang="ja-JP" altLang="en-US" sz="140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endParaRPr lang="en-US" altLang="ja-JP"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p:txBody>
      </p:sp>
      <p:sp>
        <p:nvSpPr>
          <p:cNvPr id="9" name="角丸四角形 8"/>
          <p:cNvSpPr/>
          <p:nvPr/>
        </p:nvSpPr>
        <p:spPr>
          <a:xfrm>
            <a:off x="189392" y="6525230"/>
            <a:ext cx="6110800" cy="29667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00" dirty="0" smtClean="0">
                <a:solidFill>
                  <a:schemeClr val="tx1"/>
                </a:solidFill>
              </a:rPr>
              <a:t>※</a:t>
            </a:r>
            <a:r>
              <a:rPr kumimoji="1" lang="ja-JP" altLang="en-US" sz="1100" dirty="0" smtClean="0">
                <a:solidFill>
                  <a:schemeClr val="tx1"/>
                </a:solidFill>
              </a:rPr>
              <a:t>「大阪市北区役所事務分掌規則</a:t>
            </a:r>
            <a:r>
              <a:rPr lang="ja-JP" altLang="en-US" sz="1100" dirty="0">
                <a:solidFill>
                  <a:schemeClr val="tx1"/>
                </a:solidFill>
              </a:rPr>
              <a:t>」</a:t>
            </a:r>
            <a:r>
              <a:rPr kumimoji="1" lang="ja-JP" altLang="en-US" sz="1100" dirty="0" smtClean="0">
                <a:solidFill>
                  <a:schemeClr val="tx1"/>
                </a:solidFill>
              </a:rPr>
              <a:t>及び「大阪市北区保健福祉センター事務分掌規則」から参照</a:t>
            </a:r>
            <a:endParaRPr kumimoji="1" lang="ja-JP" altLang="en-US" sz="1100" dirty="0">
              <a:solidFill>
                <a:schemeClr val="tx1"/>
              </a:solidFill>
            </a:endParaRPr>
          </a:p>
        </p:txBody>
      </p:sp>
    </p:spTree>
    <p:extLst>
      <p:ext uri="{BB962C8B-B14F-4D97-AF65-F5344CB8AC3E}">
        <p14:creationId xmlns:p14="http://schemas.microsoft.com/office/powerpoint/2010/main" val="6287526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956364" y="2910746"/>
            <a:ext cx="8028000" cy="3456000"/>
          </a:xfrm>
          <a:prstGeom prst="rect">
            <a:avLst/>
          </a:prstGeom>
          <a:solidFill>
            <a:schemeClr val="accent1">
              <a:lumMod val="60000"/>
              <a:lumOff val="40000"/>
            </a:schemeClr>
          </a:solidFill>
          <a:ln w="381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960276" y="3977488"/>
            <a:ext cx="7704000" cy="2394000"/>
          </a:xfrm>
          <a:prstGeom prst="rect">
            <a:avLst/>
          </a:prstGeom>
          <a:solidFill>
            <a:schemeClr val="accent1">
              <a:lumMod val="40000"/>
              <a:lumOff val="6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1005500" y="5095589"/>
            <a:ext cx="7380000" cy="1242000"/>
          </a:xfrm>
          <a:prstGeom prst="rect">
            <a:avLst/>
          </a:prstGeom>
          <a:solidFill>
            <a:schemeClr val="accent5">
              <a:lumMod val="20000"/>
              <a:lumOff val="80000"/>
            </a:schemeClr>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1" name="表 30"/>
          <p:cNvGraphicFramePr>
            <a:graphicFrameLocks noGrp="1"/>
          </p:cNvGraphicFramePr>
          <p:nvPr>
            <p:extLst>
              <p:ext uri="{D42A27DB-BD31-4B8C-83A1-F6EECF244321}">
                <p14:modId xmlns:p14="http://schemas.microsoft.com/office/powerpoint/2010/main" val="3977351563"/>
              </p:ext>
            </p:extLst>
          </p:nvPr>
        </p:nvGraphicFramePr>
        <p:xfrm>
          <a:off x="251520" y="1526309"/>
          <a:ext cx="6264694" cy="4973649"/>
        </p:xfrm>
        <a:graphic>
          <a:graphicData uri="http://schemas.openxmlformats.org/drawingml/2006/table">
            <a:tbl>
              <a:tblPr/>
              <a:tblGrid>
                <a:gridCol w="42467"/>
                <a:gridCol w="222598"/>
                <a:gridCol w="222598"/>
                <a:gridCol w="222598"/>
                <a:gridCol w="2755983"/>
                <a:gridCol w="2755983"/>
                <a:gridCol w="42467"/>
              </a:tblGrid>
              <a:tr h="79499">
                <a:tc>
                  <a:txBody>
                    <a:bodyPr/>
                    <a:lstStyle/>
                    <a:p>
                      <a:pPr algn="l" fontAlgn="ctr"/>
                      <a:endParaRPr lang="ja-JP" altLang="en-US" sz="600" b="0" i="0" u="none" strike="noStrike" dirty="0">
                        <a:solidFill>
                          <a:srgbClr val="000000"/>
                        </a:solidFill>
                        <a:effectLst/>
                        <a:latin typeface="ＭＳ Ｐゴシック"/>
                      </a:endParaRPr>
                    </a:p>
                  </a:txBody>
                  <a:tcPr marL="5471" marR="5471" marT="5471"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dirty="0">
                        <a:solidFill>
                          <a:srgbClr val="000000"/>
                        </a:solidFill>
                        <a:effectLst/>
                        <a:latin typeface="ＭＳ Ｐゴシック"/>
                      </a:endParaRPr>
                    </a:p>
                  </a:txBody>
                  <a:tcPr marL="5471" marR="5471" marT="5471"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dirty="0">
                        <a:solidFill>
                          <a:srgbClr val="000000"/>
                        </a:solidFill>
                        <a:effectLst/>
                        <a:latin typeface="ＭＳ Ｐゴシック"/>
                      </a:endParaRPr>
                    </a:p>
                  </a:txBody>
                  <a:tcPr marL="5471" marR="5471" marT="5471" marB="0" anchor="ctr">
                    <a:lnL>
                      <a:noFill/>
                    </a:lnL>
                    <a:lnR>
                      <a:noFill/>
                    </a:lnR>
                    <a:lnT>
                      <a:noFill/>
                    </a:lnT>
                    <a:lnB>
                      <a:noFill/>
                    </a:lnB>
                  </a:tcPr>
                </a:tc>
              </a:tr>
              <a:tr h="342628">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US" sz="800" b="1" i="0" u="none" strike="noStrike">
                          <a:solidFill>
                            <a:srgbClr val="FFFFFF"/>
                          </a:solidFill>
                          <a:effectLst/>
                          <a:latin typeface="HG丸ｺﾞｼｯｸM-PRO"/>
                        </a:rPr>
                        <a:t>Ａ</a:t>
                      </a:r>
                      <a:r>
                        <a:rPr lang="ja-JP" altLang="en-US" sz="800" b="1" i="0" u="none" strike="noStrike">
                          <a:solidFill>
                            <a:srgbClr val="FFFFFF"/>
                          </a:solidFill>
                          <a:effectLst/>
                          <a:latin typeface="HG丸ｺﾞｼｯｸM-PRO"/>
                        </a:rPr>
                        <a:t>案</a:t>
                      </a:r>
                    </a:p>
                  </a:txBody>
                  <a:tcPr marL="5471" marR="5471" marT="5471" marB="0" vert="eaVert"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4F81BD"/>
                    </a:solidFill>
                  </a:tcPr>
                </a:tc>
                <a:tc>
                  <a:txBody>
                    <a:bodyPr/>
                    <a:lstStyle/>
                    <a:p>
                      <a:pPr algn="ctr" rtl="0" fontAlgn="ctr"/>
                      <a:r>
                        <a:rPr lang="en-US" sz="800" b="1" i="0" u="none" strike="noStrike" dirty="0">
                          <a:solidFill>
                            <a:srgbClr val="FFFFFF"/>
                          </a:solidFill>
                          <a:effectLst/>
                          <a:latin typeface="HG丸ｺﾞｼｯｸM-PRO"/>
                        </a:rPr>
                        <a:t>Ｂ</a:t>
                      </a:r>
                      <a:r>
                        <a:rPr lang="ja-JP" altLang="en-US" sz="800" b="1" i="0" u="none" strike="noStrike" dirty="0">
                          <a:solidFill>
                            <a:srgbClr val="FFFFFF"/>
                          </a:solidFill>
                          <a:effectLst/>
                          <a:latin typeface="HG丸ｺﾞｼｯｸM-PRO"/>
                        </a:rPr>
                        <a:t>案</a:t>
                      </a:r>
                    </a:p>
                  </a:txBody>
                  <a:tcPr marL="5471" marR="5471" marT="5471" marB="0" vert="eaVert"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4F81BD"/>
                    </a:solidFill>
                  </a:tcPr>
                </a:tc>
                <a:tc>
                  <a:txBody>
                    <a:bodyPr/>
                    <a:lstStyle/>
                    <a:p>
                      <a:pPr algn="ctr" rtl="0" fontAlgn="ctr"/>
                      <a:r>
                        <a:rPr lang="en-US" sz="800" b="1" i="0" u="none" strike="noStrike" dirty="0">
                          <a:solidFill>
                            <a:srgbClr val="FFFFFF"/>
                          </a:solidFill>
                          <a:effectLst/>
                          <a:latin typeface="HG丸ｺﾞｼｯｸM-PRO"/>
                        </a:rPr>
                        <a:t>Ｃ</a:t>
                      </a:r>
                      <a:r>
                        <a:rPr lang="ja-JP" altLang="en-US" sz="800" b="1" i="0" u="none" strike="noStrike" dirty="0">
                          <a:solidFill>
                            <a:srgbClr val="FFFFFF"/>
                          </a:solidFill>
                          <a:effectLst/>
                          <a:latin typeface="HG丸ｺﾞｼｯｸM-PRO"/>
                        </a:rPr>
                        <a:t>案</a:t>
                      </a:r>
                    </a:p>
                  </a:txBody>
                  <a:tcPr marL="5471" marR="5471" marT="5471" marB="0" vert="eaVert"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4F81BD"/>
                    </a:solidFill>
                  </a:tcPr>
                </a:tc>
                <a:tc>
                  <a:txBody>
                    <a:bodyPr/>
                    <a:lstStyle/>
                    <a:p>
                      <a:pPr algn="ctr" rtl="0" fontAlgn="ctr"/>
                      <a:r>
                        <a:rPr lang="ja-JP" altLang="en-US" sz="1050" b="1" i="0" u="none" strike="noStrike" dirty="0" smtClean="0">
                          <a:solidFill>
                            <a:srgbClr val="FFFFFF"/>
                          </a:solidFill>
                          <a:effectLst/>
                          <a:latin typeface="HG丸ｺﾞｼｯｸM-PRO"/>
                        </a:rPr>
                        <a:t>１　○○○</a:t>
                      </a:r>
                      <a:endParaRPr lang="ja-JP" altLang="en-US" sz="1050" b="1" i="0" u="none" strike="noStrike" dirty="0">
                        <a:solidFill>
                          <a:srgbClr val="FFFFFF"/>
                        </a:solidFill>
                        <a:effectLst/>
                        <a:latin typeface="HG丸ｺﾞｼｯｸM-PRO"/>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4F81BD"/>
                    </a:solidFill>
                  </a:tcPr>
                </a:tc>
                <a:tc>
                  <a:txBody>
                    <a:bodyPr/>
                    <a:lstStyle/>
                    <a:p>
                      <a:pPr algn="ctr" rtl="0" fontAlgn="ctr"/>
                      <a:r>
                        <a:rPr lang="ja-JP" altLang="en-US" sz="1050" b="1" i="0" u="none" strike="noStrike" dirty="0" smtClean="0">
                          <a:solidFill>
                            <a:srgbClr val="FFFFFF"/>
                          </a:solidFill>
                          <a:effectLst/>
                          <a:latin typeface="HG丸ｺﾞｼｯｸM-PRO"/>
                        </a:rPr>
                        <a:t>２　△△△</a:t>
                      </a:r>
                      <a:endParaRPr lang="ja-JP" altLang="en-US" sz="1050" b="1" i="0" u="none" strike="noStrike" dirty="0">
                        <a:solidFill>
                          <a:srgbClr val="FFFFFF"/>
                        </a:solidFill>
                        <a:effectLst/>
                        <a:latin typeface="HG丸ｺﾞｼｯｸM-PRO"/>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4F81BD"/>
                    </a:solidFill>
                  </a:tcPr>
                </a:tc>
                <a:tc>
                  <a:txBody>
                    <a:bodyPr/>
                    <a:lstStyle/>
                    <a:p>
                      <a:pPr algn="l" fontAlgn="ctr"/>
                      <a:endParaRPr lang="ja-JP" altLang="en-US" sz="1050" b="0" i="0" u="none" strike="noStrike" dirty="0">
                        <a:solidFill>
                          <a:srgbClr val="000000"/>
                        </a:solidFill>
                        <a:effectLst/>
                        <a:latin typeface="ＭＳ Ｐゴシック"/>
                      </a:endParaRPr>
                    </a:p>
                  </a:txBody>
                  <a:tcPr marL="5471" marR="5471" marT="5471" marB="0" anchor="ctr">
                    <a:lnL w="19050" cap="flat" cmpd="sng" algn="ctr">
                      <a:solidFill>
                        <a:srgbClr val="000000"/>
                      </a:solidFill>
                      <a:prstDash val="solid"/>
                      <a:round/>
                      <a:headEnd type="none" w="med" len="med"/>
                      <a:tailEnd type="none" w="med" len="med"/>
                    </a:lnL>
                    <a:lnR>
                      <a:noFill/>
                    </a:lnR>
                    <a:lnT>
                      <a:noFill/>
                    </a:lnT>
                    <a:lnB>
                      <a:noFill/>
                    </a:lnB>
                  </a:tcPr>
                </a:tc>
              </a:tr>
              <a:tr h="187367">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a:noFill/>
                    </a:lnL>
                    <a:lnR w="19050" cap="flat" cmpd="sng" algn="ctr">
                      <a:solidFill>
                        <a:srgbClr val="000000"/>
                      </a:solidFill>
                      <a:prstDash val="solid"/>
                      <a:round/>
                      <a:headEnd type="none" w="med" len="med"/>
                      <a:tailEnd type="none" w="med" len="med"/>
                    </a:lnR>
                    <a:lnT>
                      <a:noFill/>
                    </a:lnT>
                    <a:lnB>
                      <a:noFill/>
                    </a:lnB>
                  </a:tcPr>
                </a:tc>
                <a:tc rowSpan="17">
                  <a:txBody>
                    <a:bodyPr/>
                    <a:lstStyle/>
                    <a:p>
                      <a:pPr algn="ctr" rtl="0" fontAlgn="ctr"/>
                      <a:r>
                        <a:rPr lang="ja-JP" altLang="en-US" sz="800" b="1" i="0" u="none" strike="noStrike" dirty="0">
                          <a:solidFill>
                            <a:srgbClr val="000000"/>
                          </a:solidFill>
                          <a:effectLst/>
                          <a:latin typeface="HG丸ｺﾞｼｯｸM-PRO"/>
                        </a:rPr>
                        <a:t>局</a:t>
                      </a: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11">
                  <a:txBody>
                    <a:bodyPr/>
                    <a:lstStyle/>
                    <a:p>
                      <a:pPr algn="ctr" rtl="0" fontAlgn="ctr"/>
                      <a:r>
                        <a:rPr lang="ja-JP" altLang="en-US" sz="800" b="1" i="0" u="none" strike="noStrike" dirty="0">
                          <a:solidFill>
                            <a:srgbClr val="000000"/>
                          </a:solidFill>
                          <a:effectLst/>
                          <a:latin typeface="HG丸ｺﾞｼｯｸM-PRO"/>
                        </a:rPr>
                        <a:t>局</a:t>
                      </a: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5">
                  <a:txBody>
                    <a:bodyPr/>
                    <a:lstStyle/>
                    <a:p>
                      <a:pPr algn="ctr" rtl="0" fontAlgn="ctr"/>
                      <a:r>
                        <a:rPr lang="ja-JP" altLang="en-US" sz="800" b="1" i="0" u="none" strike="noStrike" dirty="0">
                          <a:solidFill>
                            <a:srgbClr val="000000"/>
                          </a:solidFill>
                          <a:effectLst/>
                          <a:latin typeface="HG丸ｺﾞｼｯｸM-PRO"/>
                        </a:rPr>
                        <a:t>局</a:t>
                      </a: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rtl="0" fontAlgn="ct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algn="l" rtl="0" fontAlgn="ct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w="19050" cap="flat" cmpd="sng" algn="ctr">
                      <a:solidFill>
                        <a:srgbClr val="000000"/>
                      </a:solidFill>
                      <a:prstDash val="solid"/>
                      <a:round/>
                      <a:headEnd type="none" w="med" len="med"/>
                      <a:tailEnd type="none" w="med" len="med"/>
                    </a:lnL>
                    <a:lnR>
                      <a:noFill/>
                    </a:lnR>
                    <a:lnT>
                      <a:noFill/>
                    </a:lnT>
                    <a:lnB>
                      <a:noFill/>
                    </a:lnB>
                  </a:tcPr>
                </a:tc>
              </a:tr>
              <a:tr h="187367">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a:noFill/>
                    </a:lnL>
                    <a:lnR w="190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l" rtl="0" fontAlgn="ct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l" fontAlgn="ctr"/>
                      <a:endParaRPr lang="ja-JP" altLang="en-US" sz="600" b="0" i="0" u="none" strike="noStrike" dirty="0">
                        <a:solidFill>
                          <a:srgbClr val="000000"/>
                        </a:solidFill>
                        <a:effectLst/>
                        <a:latin typeface="ＭＳ Ｐゴシック"/>
                      </a:endParaRPr>
                    </a:p>
                  </a:txBody>
                  <a:tcPr marL="5471" marR="5471" marT="5471" marB="0" anchor="ctr">
                    <a:lnL w="19050" cap="flat" cmpd="sng" algn="ctr">
                      <a:solidFill>
                        <a:srgbClr val="000000"/>
                      </a:solidFill>
                      <a:prstDash val="solid"/>
                      <a:round/>
                      <a:headEnd type="none" w="med" len="med"/>
                      <a:tailEnd type="none" w="med" len="med"/>
                    </a:lnL>
                    <a:lnR>
                      <a:noFill/>
                    </a:lnR>
                    <a:lnT>
                      <a:noFill/>
                    </a:lnT>
                    <a:lnB>
                      <a:noFill/>
                    </a:lnB>
                  </a:tcPr>
                </a:tc>
              </a:tr>
              <a:tr h="187367">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a:noFill/>
                    </a:lnL>
                    <a:lnR w="190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l" rtl="0" fontAlgn="ctr"/>
                      <a:r>
                        <a:rPr lang="en-US" altLang="zh-CN"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r>
                        <a:rPr lang="ja-JP" altLang="en-US" sz="11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endParaRPr lang="zh-CN"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l" fontAlgn="ctr"/>
                      <a:endParaRPr lang="ja-JP" altLang="en-US" sz="600" b="0" i="0" u="none" strike="noStrike" dirty="0">
                        <a:solidFill>
                          <a:srgbClr val="000000"/>
                        </a:solidFill>
                        <a:effectLst/>
                        <a:latin typeface="ＭＳ Ｐゴシック"/>
                      </a:endParaRPr>
                    </a:p>
                  </a:txBody>
                  <a:tcPr marL="5471" marR="5471" marT="5471" marB="0" anchor="ctr">
                    <a:lnL w="19050" cap="flat" cmpd="sng" algn="ctr">
                      <a:solidFill>
                        <a:srgbClr val="000000"/>
                      </a:solidFill>
                      <a:prstDash val="solid"/>
                      <a:round/>
                      <a:headEnd type="none" w="med" len="med"/>
                      <a:tailEnd type="none" w="med" len="med"/>
                    </a:lnL>
                    <a:lnR>
                      <a:noFill/>
                    </a:lnR>
                    <a:lnT>
                      <a:noFill/>
                    </a:lnT>
                    <a:lnB>
                      <a:noFill/>
                    </a:lnB>
                  </a:tcPr>
                </a:tc>
              </a:tr>
              <a:tr h="187367">
                <a:tc>
                  <a:txBody>
                    <a:bodyPr/>
                    <a:lstStyle/>
                    <a:p>
                      <a:pPr algn="l" fontAlgn="ctr"/>
                      <a:endParaRPr lang="ja-JP" altLang="en-US" sz="600" b="0" i="0" u="none" strike="noStrike" dirty="0">
                        <a:solidFill>
                          <a:srgbClr val="000000"/>
                        </a:solidFill>
                        <a:effectLst/>
                        <a:latin typeface="ＭＳ Ｐゴシック"/>
                      </a:endParaRPr>
                    </a:p>
                  </a:txBody>
                  <a:tcPr marL="5471" marR="5471" marT="5471" marB="0" anchor="ctr">
                    <a:lnL>
                      <a:noFill/>
                    </a:lnL>
                    <a:lnR w="190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rtl="0" fontAlgn="ctr"/>
                      <a:r>
                        <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a:t>
                      </a: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l" rtl="0" fontAlgn="ctr"/>
                      <a:endParaRPr lang="zh-CN"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l" fontAlgn="ctr"/>
                      <a:endParaRPr lang="ja-JP" altLang="en-US" sz="600" b="0" i="0" u="none" strike="noStrike" dirty="0">
                        <a:solidFill>
                          <a:srgbClr val="000000"/>
                        </a:solidFill>
                        <a:effectLst/>
                        <a:latin typeface="ＭＳ Ｐゴシック"/>
                      </a:endParaRPr>
                    </a:p>
                  </a:txBody>
                  <a:tcPr marL="5471" marR="5471" marT="5471" marB="0" anchor="ctr">
                    <a:lnL w="19050" cap="flat" cmpd="sng" algn="ctr">
                      <a:solidFill>
                        <a:srgbClr val="000000"/>
                      </a:solidFill>
                      <a:prstDash val="solid"/>
                      <a:round/>
                      <a:headEnd type="none" w="med" len="med"/>
                      <a:tailEnd type="none" w="med" len="med"/>
                    </a:lnL>
                    <a:lnR>
                      <a:noFill/>
                    </a:lnR>
                    <a:lnT>
                      <a:noFill/>
                    </a:lnT>
                    <a:lnB>
                      <a:noFill/>
                    </a:lnB>
                  </a:tcPr>
                </a:tc>
              </a:tr>
              <a:tr h="187367">
                <a:tc>
                  <a:txBody>
                    <a:bodyPr/>
                    <a:lstStyle/>
                    <a:p>
                      <a:pPr algn="l" fontAlgn="ctr"/>
                      <a:endParaRPr lang="ja-JP" altLang="en-US" sz="600" b="0" i="0" u="none" strike="noStrike" dirty="0">
                        <a:solidFill>
                          <a:srgbClr val="000000"/>
                        </a:solidFill>
                        <a:effectLst/>
                        <a:latin typeface="ＭＳ Ｐゴシック"/>
                      </a:endParaRPr>
                    </a:p>
                  </a:txBody>
                  <a:tcPr marL="5471" marR="5471" marT="5471" marB="0" anchor="ctr">
                    <a:lnL>
                      <a:noFill/>
                    </a:lnL>
                    <a:lnR w="190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algn="l" rtl="0" fontAlgn="ctr"/>
                      <a:endParaRPr lang="zh-TW"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noFill/>
                      <a:prstDash val="solid"/>
                      <a:round/>
                      <a:headEnd type="none" w="med" len="med"/>
                      <a:tailEnd type="none" w="med" len="med"/>
                    </a:lnB>
                  </a:tcPr>
                </a:tc>
                <a:tc rowSpan="2">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noFill/>
                      <a:prstDash val="solid"/>
                      <a:round/>
                      <a:headEnd type="none" w="med" len="med"/>
                      <a:tailEnd type="none" w="med" len="med"/>
                    </a:lnB>
                  </a:tcPr>
                </a:tc>
                <a:tc>
                  <a:txBody>
                    <a:bodyPr/>
                    <a:lstStyle/>
                    <a:p>
                      <a:pPr algn="l" fontAlgn="ctr"/>
                      <a:endParaRPr lang="ja-JP" altLang="en-US" sz="600" b="0" i="0" u="none" strike="noStrike" dirty="0">
                        <a:solidFill>
                          <a:srgbClr val="000000"/>
                        </a:solidFill>
                        <a:effectLst/>
                        <a:latin typeface="ＭＳ Ｐゴシック"/>
                      </a:endParaRPr>
                    </a:p>
                  </a:txBody>
                  <a:tcPr marL="5471" marR="5471" marT="5471" marB="0" anchor="ctr">
                    <a:lnL w="19050" cap="flat" cmpd="sng" algn="ctr">
                      <a:solidFill>
                        <a:srgbClr val="000000"/>
                      </a:solidFill>
                      <a:prstDash val="solid"/>
                      <a:round/>
                      <a:headEnd type="none" w="med" len="med"/>
                      <a:tailEnd type="none" w="med" len="med"/>
                    </a:lnL>
                    <a:lnR>
                      <a:noFill/>
                    </a:lnR>
                    <a:lnT>
                      <a:noFill/>
                    </a:lnT>
                    <a:lnB>
                      <a:noFill/>
                    </a:lnB>
                  </a:tcPr>
                </a:tc>
              </a:tr>
              <a:tr h="187367">
                <a:tc>
                  <a:txBody>
                    <a:bodyPr/>
                    <a:lstStyle/>
                    <a:p>
                      <a:pPr algn="l" fontAlgn="ctr"/>
                      <a:endParaRPr lang="ja-JP" altLang="en-US" sz="600" b="0" i="0" u="none" strike="noStrike" dirty="0">
                        <a:solidFill>
                          <a:srgbClr val="000000"/>
                        </a:solidFill>
                        <a:effectLst/>
                        <a:latin typeface="ＭＳ Ｐゴシック"/>
                      </a:endParaRPr>
                    </a:p>
                  </a:txBody>
                  <a:tcPr marL="5471" marR="5471" marT="5471" marB="0" anchor="ctr">
                    <a:lnL>
                      <a:noFill/>
                    </a:lnL>
                    <a:lnR w="190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rowSpan="15">
                  <a:txBody>
                    <a:bodyPr/>
                    <a:lstStyle/>
                    <a:p>
                      <a:pPr algn="ctr" rtl="0" fontAlgn="ctr"/>
                      <a:r>
                        <a:rPr lang="ja-JP" altLang="en-US" sz="800" b="1" i="0" u="none" strike="noStrike" dirty="0">
                          <a:solidFill>
                            <a:srgbClr val="FFFFFF"/>
                          </a:solidFill>
                          <a:effectLst/>
                          <a:latin typeface="HG丸ｺﾞｼｯｸM-PRO"/>
                        </a:rPr>
                        <a:t>総合区</a:t>
                      </a:r>
                    </a:p>
                  </a:txBody>
                  <a:tcPr marL="5471" marR="5471" marT="5471" marB="0" vert="eaVert"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0000"/>
                    </a:solidFill>
                  </a:tcPr>
                </a:tc>
                <a:tc vMerge="1">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FF0000"/>
                      </a:solidFill>
                      <a:prstDash val="solid"/>
                      <a:round/>
                      <a:headEnd type="none" w="med" len="med"/>
                      <a:tailEnd type="none" w="med" len="med"/>
                    </a:lnT>
                    <a:lnB>
                      <a:noFill/>
                    </a:lnB>
                  </a:tcPr>
                </a:tc>
                <a:tc vMerge="1">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FF0000"/>
                      </a:solidFill>
                      <a:prstDash val="solid"/>
                      <a:round/>
                      <a:headEnd type="none" w="med" len="med"/>
                      <a:tailEnd type="none" w="med" len="med"/>
                    </a:lnT>
                    <a:lnB>
                      <a:noFill/>
                    </a:lnB>
                  </a:tcPr>
                </a:tc>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w="19050" cap="flat" cmpd="sng" algn="ctr">
                      <a:solidFill>
                        <a:srgbClr val="000000"/>
                      </a:solidFill>
                      <a:prstDash val="solid"/>
                      <a:round/>
                      <a:headEnd type="none" w="med" len="med"/>
                      <a:tailEnd type="none" w="med" len="med"/>
                    </a:lnL>
                    <a:lnR>
                      <a:noFill/>
                    </a:lnR>
                    <a:lnT>
                      <a:noFill/>
                    </a:lnT>
                    <a:lnB>
                      <a:noFill/>
                    </a:lnB>
                  </a:tcPr>
                </a:tc>
              </a:tr>
              <a:tr h="187367">
                <a:tc>
                  <a:txBody>
                    <a:bodyPr/>
                    <a:lstStyle/>
                    <a:p>
                      <a:pPr algn="l" fontAlgn="ctr"/>
                      <a:endParaRPr lang="ja-JP" altLang="en-US" sz="600" b="0" i="0" u="none" strike="noStrike" dirty="0">
                        <a:solidFill>
                          <a:srgbClr val="000000"/>
                        </a:solidFill>
                        <a:effectLst/>
                        <a:latin typeface="ＭＳ Ｐゴシック"/>
                      </a:endParaRPr>
                    </a:p>
                  </a:txBody>
                  <a:tcPr marL="5471" marR="5471" marT="5471" marB="0" anchor="ctr">
                    <a:lnL>
                      <a:noFill/>
                    </a:lnL>
                    <a:lnR w="190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w="19050" cap="flat" cmpd="sng" algn="ctr">
                      <a:solidFill>
                        <a:srgbClr val="000000"/>
                      </a:solidFill>
                      <a:prstDash val="solid"/>
                      <a:round/>
                      <a:headEnd type="none" w="med" len="med"/>
                      <a:tailEnd type="none" w="med" len="med"/>
                    </a:lnL>
                    <a:lnR>
                      <a:noFill/>
                    </a:lnR>
                    <a:lnT>
                      <a:noFill/>
                    </a:lnT>
                    <a:lnB>
                      <a:noFill/>
                    </a:lnB>
                  </a:tcPr>
                </a:tc>
              </a:tr>
              <a:tr h="187367">
                <a:tc>
                  <a:txBody>
                    <a:bodyPr/>
                    <a:lstStyle/>
                    <a:p>
                      <a:pPr algn="l" fontAlgn="ctr"/>
                      <a:endParaRPr lang="ja-JP" altLang="en-US" sz="600" b="0" i="0" u="none" strike="noStrike" dirty="0">
                        <a:solidFill>
                          <a:srgbClr val="000000"/>
                        </a:solidFill>
                        <a:effectLst/>
                        <a:latin typeface="ＭＳ Ｐゴシック"/>
                      </a:endParaRPr>
                    </a:p>
                  </a:txBody>
                  <a:tcPr marL="5471" marR="5471" marT="5471" marB="0" anchor="ctr">
                    <a:lnL>
                      <a:noFill/>
                    </a:lnL>
                    <a:lnR w="190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w="19050" cap="flat" cmpd="sng" algn="ctr">
                      <a:solidFill>
                        <a:srgbClr val="000000"/>
                      </a:solidFill>
                      <a:prstDash val="solid"/>
                      <a:round/>
                      <a:headEnd type="none" w="med" len="med"/>
                      <a:tailEnd type="none" w="med" len="med"/>
                    </a:lnL>
                    <a:lnR>
                      <a:noFill/>
                    </a:lnR>
                    <a:lnT>
                      <a:noFill/>
                    </a:lnT>
                    <a:lnB>
                      <a:noFill/>
                    </a:lnB>
                  </a:tcPr>
                </a:tc>
              </a:tr>
              <a:tr h="187367">
                <a:tc>
                  <a:txBody>
                    <a:bodyPr/>
                    <a:lstStyle/>
                    <a:p>
                      <a:pPr algn="l" fontAlgn="ctr"/>
                      <a:endParaRPr lang="ja-JP" altLang="en-US" sz="600" b="0" i="0" u="none" strike="noStrike" dirty="0">
                        <a:solidFill>
                          <a:srgbClr val="000000"/>
                        </a:solidFill>
                        <a:effectLst/>
                        <a:latin typeface="ＭＳ Ｐゴシック"/>
                      </a:endParaRPr>
                    </a:p>
                  </a:txBody>
                  <a:tcPr marL="5471" marR="5471" marT="5471" marB="0" anchor="ctr">
                    <a:lnL>
                      <a:noFill/>
                    </a:lnL>
                    <a:lnR w="190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w="19050" cap="flat" cmpd="sng" algn="ctr">
                      <a:solidFill>
                        <a:srgbClr val="000000"/>
                      </a:solidFill>
                      <a:prstDash val="solid"/>
                      <a:round/>
                      <a:headEnd type="none" w="med" len="med"/>
                      <a:tailEnd type="none" w="med" len="med"/>
                    </a:lnL>
                    <a:lnR>
                      <a:noFill/>
                    </a:lnR>
                    <a:lnT>
                      <a:noFill/>
                    </a:lnT>
                    <a:lnB>
                      <a:noFill/>
                    </a:lnB>
                  </a:tcPr>
                </a:tc>
              </a:tr>
              <a:tr h="187367">
                <a:tc>
                  <a:txBody>
                    <a:bodyPr/>
                    <a:lstStyle/>
                    <a:p>
                      <a:pPr algn="l" fontAlgn="ctr"/>
                      <a:endParaRPr lang="ja-JP" altLang="en-US" sz="600" b="0" i="0" u="none" strike="noStrike" dirty="0">
                        <a:solidFill>
                          <a:srgbClr val="000000"/>
                        </a:solidFill>
                        <a:effectLst/>
                        <a:latin typeface="ＭＳ Ｐゴシック"/>
                      </a:endParaRPr>
                    </a:p>
                  </a:txBody>
                  <a:tcPr marL="5471" marR="5471" marT="5471" marB="0" anchor="ctr">
                    <a:lnL>
                      <a:noFill/>
                    </a:lnL>
                    <a:lnR w="190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1000" b="0" i="0" u="none" strike="noStrike" dirty="0">
                        <a:solidFill>
                          <a:srgbClr val="000000"/>
                        </a:solidFill>
                        <a:effectLst/>
                        <a:latin typeface="Arial"/>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l" fontAlgn="t"/>
                      <a:endParaRPr lang="ja-JP" altLang="en-US" sz="1000" b="0" i="0" u="none" strike="noStrike" dirty="0">
                        <a:solidFill>
                          <a:srgbClr val="000000"/>
                        </a:solidFill>
                        <a:effectLst/>
                        <a:latin typeface="ＭＳ Ｐゴシック"/>
                      </a:endParaRPr>
                    </a:p>
                  </a:txBody>
                  <a:tcPr marL="5471" marR="5471" marT="5471"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rowSpan="2">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w="19050" cap="flat" cmpd="sng" algn="ctr">
                      <a:solidFill>
                        <a:srgbClr val="000000"/>
                      </a:solidFill>
                      <a:prstDash val="solid"/>
                      <a:round/>
                      <a:headEnd type="none" w="med" len="med"/>
                      <a:tailEnd type="none" w="med" len="med"/>
                    </a:lnL>
                    <a:lnR>
                      <a:noFill/>
                    </a:lnR>
                    <a:lnT>
                      <a:noFill/>
                    </a:lnT>
                    <a:lnB>
                      <a:noFill/>
                    </a:lnB>
                  </a:tcPr>
                </a:tc>
              </a:tr>
              <a:tr h="135775">
                <a:tc>
                  <a:txBody>
                    <a:bodyPr/>
                    <a:lstStyle/>
                    <a:p>
                      <a:pPr algn="l" fontAlgn="ctr"/>
                      <a:endParaRPr lang="ja-JP" altLang="en-US" sz="600" b="0" i="0" u="none" strike="noStrike" dirty="0">
                        <a:solidFill>
                          <a:srgbClr val="000000"/>
                        </a:solidFill>
                        <a:effectLst/>
                        <a:latin typeface="ＭＳ Ｐゴシック"/>
                      </a:endParaRPr>
                    </a:p>
                  </a:txBody>
                  <a:tcPr marL="5471" marR="5471" marT="5471" marB="0" anchor="ctr">
                    <a:lnL>
                      <a:noFill/>
                    </a:lnL>
                    <a:lnR w="190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algn="l" rtl="0" fontAlgn="ctr"/>
                      <a:endParaRPr lang="ja-JP" altLang="en-US" sz="1000" b="0" i="0" u="none" strike="noStrike" dirty="0">
                        <a:solidFill>
                          <a:srgbClr val="000000"/>
                        </a:solidFill>
                        <a:effectLst/>
                        <a:latin typeface="Arial"/>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noFill/>
                      <a:prstDash val="solid"/>
                      <a:round/>
                      <a:headEnd type="none" w="med" len="med"/>
                      <a:tailEnd type="none" w="med" len="med"/>
                    </a:lnT>
                    <a:lnB w="28575" cap="flat" cmpd="sng" algn="ctr">
                      <a:noFill/>
                      <a:prstDash val="solid"/>
                      <a:round/>
                      <a:headEnd type="none" w="med" len="med"/>
                      <a:tailEnd type="none" w="med" len="med"/>
                    </a:lnB>
                  </a:tcPr>
                </a:tc>
                <a:tc rowSpan="2">
                  <a:txBody>
                    <a:bodyPr/>
                    <a:lstStyle/>
                    <a:p>
                      <a:pPr algn="l" rtl="0" fontAlgn="ctr"/>
                      <a:endParaRPr lang="ja-JP" altLang="en-US" sz="1000" b="0" i="0" u="none" strike="noStrike" dirty="0">
                        <a:solidFill>
                          <a:srgbClr val="000000"/>
                        </a:solidFill>
                        <a:effectLst/>
                        <a:latin typeface="Arial"/>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noFill/>
                      <a:prstDash val="solid"/>
                      <a:round/>
                      <a:headEnd type="none" w="med" len="med"/>
                      <a:tailEnd type="none" w="med" len="med"/>
                    </a:lnT>
                    <a:lnB w="28575" cap="flat" cmpd="sng" algn="ctr">
                      <a:noFill/>
                      <a:prstDash val="solid"/>
                      <a:round/>
                      <a:headEnd type="none" w="med" len="med"/>
                      <a:tailEnd type="none" w="med" len="med"/>
                    </a:lnB>
                  </a:tcPr>
                </a:tc>
                <a:tc vMerge="1">
                  <a:txBody>
                    <a:bodyPr/>
                    <a:lstStyle/>
                    <a:p>
                      <a:endParaRPr kumimoji="1" lang="ja-JP" altLang="en-US"/>
                    </a:p>
                  </a:txBody>
                  <a:tcPr marL="5471" marR="5471" marT="5471" marB="0" anchor="ctr">
                    <a:lnL w="19050" cap="flat" cmpd="sng" algn="ctr">
                      <a:solidFill>
                        <a:srgbClr val="000000"/>
                      </a:solidFill>
                      <a:prstDash val="solid"/>
                      <a:round/>
                      <a:headEnd type="none" w="med" len="med"/>
                      <a:tailEnd type="none" w="med" len="med"/>
                    </a:lnL>
                    <a:lnR>
                      <a:noFill/>
                    </a:lnR>
                    <a:lnT>
                      <a:noFill/>
                    </a:lnT>
                    <a:lnB>
                      <a:noFill/>
                    </a:lnB>
                  </a:tcPr>
                </a:tc>
              </a:tr>
              <a:tr h="187367">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a:noFill/>
                    </a:lnL>
                    <a:lnR w="190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rowSpan="9">
                  <a:txBody>
                    <a:bodyPr/>
                    <a:lstStyle/>
                    <a:p>
                      <a:pPr algn="ctr" rtl="0" fontAlgn="ctr"/>
                      <a:r>
                        <a:rPr lang="ja-JP" altLang="en-US" sz="800" b="1" i="0" u="none" strike="noStrike" dirty="0">
                          <a:solidFill>
                            <a:srgbClr val="FFFFFF"/>
                          </a:solidFill>
                          <a:effectLst/>
                          <a:latin typeface="HG丸ｺﾞｼｯｸM-PRO"/>
                        </a:rPr>
                        <a:t>総合区</a:t>
                      </a:r>
                    </a:p>
                  </a:txBody>
                  <a:tcPr marL="5471" marR="5471" marT="5471" marB="0" vert="eaVert"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C000"/>
                    </a:solidFill>
                  </a:tcPr>
                </a:tc>
                <a:tc vMerge="1">
                  <a:txBody>
                    <a:bodyPr/>
                    <a:lstStyle/>
                    <a:p>
                      <a:pPr algn="ctr" rtl="0" fontAlgn="ctr"/>
                      <a:endParaRPr lang="ja-JP" altLang="en-US" sz="800" b="1" i="0" u="none" strike="noStrike" dirty="0">
                        <a:solidFill>
                          <a:srgbClr val="FFFFFF"/>
                        </a:solidFill>
                        <a:effectLst/>
                        <a:latin typeface="HG丸ｺﾞｼｯｸM-PRO"/>
                      </a:endParaRPr>
                    </a:p>
                  </a:txBody>
                  <a:tcPr marL="5471" marR="5471" marT="5471" marB="0" vert="eaVert"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0000"/>
                    </a:solidFill>
                  </a:tcPr>
                </a:tc>
                <a:tc vMerge="1">
                  <a:txBody>
                    <a:bodyPr/>
                    <a:lstStyle/>
                    <a:p>
                      <a:pPr algn="l" rtl="0" fontAlgn="ctr"/>
                      <a:endParaRPr lang="ja-JP" altLang="en-US" sz="1000" b="0" i="0" u="none" strike="noStrike" dirty="0">
                        <a:solidFill>
                          <a:srgbClr val="000000"/>
                        </a:solidFill>
                        <a:effectLst/>
                        <a:latin typeface="Arial"/>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rgbClr val="FFC000"/>
                      </a:solidFill>
                      <a:prstDash val="solid"/>
                      <a:round/>
                      <a:headEnd type="none" w="med" len="med"/>
                      <a:tailEnd type="none" w="med" len="med"/>
                    </a:lnT>
                    <a:lnB w="12700" cap="flat" cmpd="sng" algn="ctr">
                      <a:noFill/>
                      <a:prstDash val="solid"/>
                      <a:round/>
                      <a:headEnd type="none" w="med" len="med"/>
                      <a:tailEnd type="none" w="med" len="med"/>
                    </a:lnB>
                  </a:tcPr>
                </a:tc>
                <a:tc vMerge="1">
                  <a:txBody>
                    <a:bodyPr/>
                    <a:lstStyle/>
                    <a:p>
                      <a:pPr algn="l" rtl="0" fontAlgn="ctr"/>
                      <a:endParaRPr lang="ja-JP" altLang="en-US" sz="1000" b="0" i="0" u="none" strike="noStrike" dirty="0">
                        <a:solidFill>
                          <a:srgbClr val="000000"/>
                        </a:solidFill>
                        <a:effectLst/>
                        <a:latin typeface="Arial"/>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rgbClr val="FFC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l" fontAlgn="ctr"/>
                      <a:endParaRPr lang="ja-JP" altLang="en-US" sz="600" b="0" i="0" u="none" strike="noStrike" dirty="0">
                        <a:solidFill>
                          <a:srgbClr val="000000"/>
                        </a:solidFill>
                        <a:effectLst/>
                        <a:latin typeface="ＭＳ Ｐゴシック"/>
                      </a:endParaRPr>
                    </a:p>
                  </a:txBody>
                  <a:tcPr marL="5471" marR="5471" marT="5471" marB="0" anchor="ctr">
                    <a:lnL w="19050" cap="flat" cmpd="sng" algn="ctr">
                      <a:solidFill>
                        <a:srgbClr val="000000"/>
                      </a:solidFill>
                      <a:prstDash val="solid"/>
                      <a:round/>
                      <a:headEnd type="none" w="med" len="med"/>
                      <a:tailEnd type="none" w="med" len="med"/>
                    </a:lnL>
                    <a:lnR>
                      <a:noFill/>
                    </a:lnR>
                    <a:lnT>
                      <a:noFill/>
                    </a:lnT>
                    <a:lnB>
                      <a:noFill/>
                    </a:lnB>
                  </a:tcPr>
                </a:tc>
              </a:tr>
              <a:tr h="187367">
                <a:tc>
                  <a:txBody>
                    <a:bodyPr/>
                    <a:lstStyle/>
                    <a:p>
                      <a:pPr algn="l" fontAlgn="ctr"/>
                      <a:endParaRPr lang="ja-JP" altLang="en-US" sz="600" b="0" i="0" u="none" strike="noStrike" dirty="0">
                        <a:solidFill>
                          <a:srgbClr val="000000"/>
                        </a:solidFill>
                        <a:effectLst/>
                        <a:latin typeface="ＭＳ Ｐゴシック"/>
                      </a:endParaRPr>
                    </a:p>
                  </a:txBody>
                  <a:tcPr marL="5471" marR="5471" marT="5471" marB="0" anchor="ctr">
                    <a:lnL>
                      <a:noFill/>
                    </a:lnL>
                    <a:lnR w="190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l" rtl="0" fontAlgn="ctr"/>
                      <a:endParaRPr lang="zh-TW"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l" fontAlgn="ctr"/>
                      <a:endParaRPr lang="ja-JP" altLang="en-US" sz="600" b="0" i="0" u="none" strike="noStrike" dirty="0">
                        <a:solidFill>
                          <a:srgbClr val="000000"/>
                        </a:solidFill>
                        <a:effectLst/>
                        <a:latin typeface="ＭＳ Ｐゴシック"/>
                      </a:endParaRPr>
                    </a:p>
                  </a:txBody>
                  <a:tcPr marL="5471" marR="5471" marT="5471" marB="0" anchor="ctr">
                    <a:lnL w="19050" cap="flat" cmpd="sng" algn="ctr">
                      <a:solidFill>
                        <a:srgbClr val="000000"/>
                      </a:solidFill>
                      <a:prstDash val="solid"/>
                      <a:round/>
                      <a:headEnd type="none" w="med" len="med"/>
                      <a:tailEnd type="none" w="med" len="med"/>
                    </a:lnL>
                    <a:lnR>
                      <a:noFill/>
                    </a:lnR>
                    <a:lnT>
                      <a:noFill/>
                    </a:lnT>
                    <a:lnB>
                      <a:noFill/>
                    </a:lnB>
                  </a:tcPr>
                </a:tc>
              </a:tr>
              <a:tr h="187367">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a:noFill/>
                    </a:lnL>
                    <a:lnR w="190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w="19050" cap="flat" cmpd="sng" algn="ctr">
                      <a:solidFill>
                        <a:srgbClr val="000000"/>
                      </a:solidFill>
                      <a:prstDash val="solid"/>
                      <a:round/>
                      <a:headEnd type="none" w="med" len="med"/>
                      <a:tailEnd type="none" w="med" len="med"/>
                    </a:lnL>
                    <a:lnR>
                      <a:noFill/>
                    </a:lnR>
                    <a:lnT>
                      <a:noFill/>
                    </a:lnT>
                    <a:lnB>
                      <a:noFill/>
                    </a:lnB>
                  </a:tcPr>
                </a:tc>
              </a:tr>
              <a:tr h="187367">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a:noFill/>
                    </a:lnL>
                    <a:lnR w="190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w="19050" cap="flat" cmpd="sng" algn="ctr">
                      <a:solidFill>
                        <a:srgbClr val="000000"/>
                      </a:solidFill>
                      <a:prstDash val="solid"/>
                      <a:round/>
                      <a:headEnd type="none" w="med" len="med"/>
                      <a:tailEnd type="none" w="med" len="med"/>
                    </a:lnL>
                    <a:lnR>
                      <a:noFill/>
                    </a:lnR>
                    <a:lnT>
                      <a:noFill/>
                    </a:lnT>
                    <a:lnB>
                      <a:noFill/>
                    </a:lnB>
                  </a:tcPr>
                </a:tc>
              </a:tr>
              <a:tr h="187367">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a:noFill/>
                    </a:lnL>
                    <a:lnR w="190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w="19050" cap="flat" cmpd="sng" algn="ctr">
                      <a:solidFill>
                        <a:srgbClr val="000000"/>
                      </a:solidFill>
                      <a:prstDash val="solid"/>
                      <a:round/>
                      <a:headEnd type="none" w="med" len="med"/>
                      <a:tailEnd type="none" w="med" len="med"/>
                    </a:lnL>
                    <a:lnR>
                      <a:noFill/>
                    </a:lnR>
                    <a:lnT>
                      <a:noFill/>
                    </a:lnT>
                    <a:lnB>
                      <a:noFill/>
                    </a:lnB>
                  </a:tcPr>
                </a:tc>
              </a:tr>
              <a:tr h="190781">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a:noFill/>
                    </a:lnL>
                    <a:lnR w="190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noFill/>
                      <a:prstDash val="solid"/>
                      <a:round/>
                      <a:headEnd type="none" w="med" len="med"/>
                      <a:tailEnd type="none" w="med" len="med"/>
                    </a:lnB>
                  </a:tcPr>
                </a:tc>
                <a:tc rowSpan="2">
                  <a:txBody>
                    <a:bodyPr/>
                    <a:lstStyle/>
                    <a:p>
                      <a:pPr algn="l" fontAlgn="t"/>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no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w="19050" cap="flat" cmpd="sng" algn="ctr">
                      <a:solidFill>
                        <a:srgbClr val="000000"/>
                      </a:solidFill>
                      <a:prstDash val="solid"/>
                      <a:round/>
                      <a:headEnd type="none" w="med" len="med"/>
                      <a:tailEnd type="none" w="med" len="med"/>
                    </a:lnL>
                    <a:lnR>
                      <a:noFill/>
                    </a:lnR>
                    <a:lnT>
                      <a:noFill/>
                    </a:lnT>
                    <a:lnB>
                      <a:noFill/>
                    </a:lnB>
                  </a:tcPr>
                </a:tc>
              </a:tr>
              <a:tr h="187367">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a:noFill/>
                    </a:lnL>
                    <a:lnR w="19050" cap="flat" cmpd="sng" algn="ctr">
                      <a:solidFill>
                        <a:srgbClr val="000000"/>
                      </a:solidFill>
                      <a:prstDash val="solid"/>
                      <a:round/>
                      <a:headEnd type="none" w="med" len="med"/>
                      <a:tailEnd type="none" w="med" len="med"/>
                    </a:lnR>
                    <a:lnT>
                      <a:noFill/>
                    </a:lnT>
                    <a:lnB>
                      <a:noFill/>
                    </a:lnB>
                  </a:tcPr>
                </a:tc>
                <a:tc rowSpan="3">
                  <a:txBody>
                    <a:bodyPr/>
                    <a:lstStyle/>
                    <a:p>
                      <a:pPr algn="ctr" rtl="0" fontAlgn="ctr"/>
                      <a:r>
                        <a:rPr lang="ja-JP" altLang="en-US" sz="800" b="1" i="0" u="none" strike="noStrike" dirty="0">
                          <a:solidFill>
                            <a:srgbClr val="FFFFFF"/>
                          </a:solidFill>
                          <a:effectLst/>
                          <a:latin typeface="HG丸ｺﾞｼｯｸM-PRO"/>
                        </a:rPr>
                        <a:t>総合区</a:t>
                      </a:r>
                    </a:p>
                  </a:txBody>
                  <a:tcPr marL="5471" marR="5471" marT="5471" marB="0" vert="eaVert"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50"/>
                    </a:solidFill>
                  </a:tcPr>
                </a:tc>
                <a:tc vMerge="1">
                  <a:txBody>
                    <a:bodyPr/>
                    <a:lstStyle/>
                    <a:p>
                      <a:endParaRPr kumimoji="1" lang="ja-JP" altLang="en-US"/>
                    </a:p>
                  </a:txBody>
                  <a:tcPr/>
                </a:tc>
                <a:tc vMerge="1">
                  <a:txBody>
                    <a:bodyPr/>
                    <a:lstStyle/>
                    <a:p>
                      <a:endParaRPr kumimoji="1" lang="ja-JP" altLang="en-US"/>
                    </a:p>
                  </a:txBody>
                  <a:tcPr/>
                </a:tc>
                <a:tc vMerge="1">
                  <a:txBody>
                    <a:bodyPr/>
                    <a:lstStyle/>
                    <a:p>
                      <a:pPr algn="l" rtl="0" fontAlgn="ctr"/>
                      <a:endParaRPr lang="ja-JP" altLang="en-US" sz="90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B050"/>
                      </a:solidFill>
                      <a:prstDash val="solid"/>
                      <a:round/>
                      <a:headEnd type="none" w="med" len="med"/>
                      <a:tailEnd type="none" w="med" len="med"/>
                    </a:lnT>
                    <a:lnB>
                      <a:noFill/>
                    </a:lnB>
                  </a:tcPr>
                </a:tc>
                <a:tc vMerge="1">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B050"/>
                      </a:solidFill>
                      <a:prstDash val="solid"/>
                      <a:round/>
                      <a:headEnd type="none" w="med" len="med"/>
                      <a:tailEnd type="none" w="med" len="med"/>
                    </a:lnT>
                    <a:lnB>
                      <a:noFill/>
                    </a:lnB>
                  </a:tcPr>
                </a:tc>
                <a:tc>
                  <a:txBody>
                    <a:bodyPr/>
                    <a:lstStyle/>
                    <a:p>
                      <a:pPr algn="l" fontAlgn="ctr"/>
                      <a:endParaRPr lang="ja-JP" altLang="en-US" sz="600" b="0" i="0" u="none" strike="noStrike" dirty="0">
                        <a:solidFill>
                          <a:srgbClr val="000000"/>
                        </a:solidFill>
                        <a:effectLst/>
                        <a:latin typeface="ＭＳ Ｐゴシック"/>
                      </a:endParaRPr>
                    </a:p>
                  </a:txBody>
                  <a:tcPr marL="5471" marR="5471" marT="5471" marB="0" anchor="ctr">
                    <a:lnL w="19050" cap="flat" cmpd="sng" algn="ctr">
                      <a:solidFill>
                        <a:srgbClr val="000000"/>
                      </a:solidFill>
                      <a:prstDash val="solid"/>
                      <a:round/>
                      <a:headEnd type="none" w="med" len="med"/>
                      <a:tailEnd type="none" w="med" len="med"/>
                    </a:lnL>
                    <a:lnR>
                      <a:noFill/>
                    </a:lnR>
                    <a:lnT>
                      <a:noFill/>
                    </a:lnT>
                    <a:lnB>
                      <a:noFill/>
                    </a:lnB>
                  </a:tcPr>
                </a:tc>
              </a:tr>
              <a:tr h="187367">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a:noFill/>
                    </a:lnL>
                    <a:lnR w="190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l" rtl="0" fontAlgn="ctr"/>
                      <a:endParaRPr lang="ja-JP"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71" marR="5471" marT="5471"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w="19050" cap="flat" cmpd="sng" algn="ctr">
                      <a:solidFill>
                        <a:srgbClr val="000000"/>
                      </a:solidFill>
                      <a:prstDash val="solid"/>
                      <a:round/>
                      <a:headEnd type="none" w="med" len="med"/>
                      <a:tailEnd type="none" w="med" len="med"/>
                    </a:lnL>
                    <a:lnR>
                      <a:noFill/>
                    </a:lnR>
                    <a:lnT>
                      <a:noFill/>
                    </a:lnT>
                    <a:lnB>
                      <a:noFill/>
                    </a:lnB>
                  </a:tcPr>
                </a:tc>
              </a:tr>
              <a:tr h="903238">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a:noFill/>
                    </a:lnL>
                    <a:lnR w="19050" cap="flat" cmpd="sng" algn="ctr">
                      <a:solidFill>
                        <a:srgbClr val="000000"/>
                      </a:solidFill>
                      <a:prstDash val="solid"/>
                      <a:round/>
                      <a:headEnd type="none" w="med" len="med"/>
                      <a:tailEnd type="none" w="med" len="med"/>
                    </a:lnR>
                    <a:lnT>
                      <a:noFill/>
                    </a:lnT>
                    <a:lnB>
                      <a:noFill/>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l" rtl="0" fontAlgn="t"/>
                      <a:r>
                        <a:rPr lang="ja-JP" altLang="en-US" sz="700" b="0" i="0" u="none" strike="noStrike" dirty="0">
                          <a:solidFill>
                            <a:srgbClr val="000000"/>
                          </a:solidFill>
                          <a:effectLst/>
                          <a:latin typeface="Arial"/>
                        </a:rPr>
                        <a:t>　</a:t>
                      </a:r>
                    </a:p>
                  </a:txBody>
                  <a:tcPr marL="5471" marR="5471" marT="5471"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algn="l" rtl="0" fontAlgn="t"/>
                      <a:r>
                        <a:rPr lang="ja-JP" altLang="en-US" sz="700" b="0" i="0" u="none" strike="noStrike" dirty="0">
                          <a:solidFill>
                            <a:srgbClr val="000000"/>
                          </a:solidFill>
                          <a:effectLst/>
                          <a:latin typeface="Arial"/>
                        </a:rPr>
                        <a:t>　</a:t>
                      </a:r>
                    </a:p>
                  </a:txBody>
                  <a:tcPr marL="5471" marR="5471" marT="5471"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w="19050" cap="flat" cmpd="sng" algn="ctr">
                      <a:solidFill>
                        <a:srgbClr val="000000"/>
                      </a:solidFill>
                      <a:prstDash val="solid"/>
                      <a:round/>
                      <a:headEnd type="none" w="med" len="med"/>
                      <a:tailEnd type="none" w="med" len="med"/>
                    </a:lnL>
                    <a:lnR>
                      <a:noFill/>
                    </a:lnR>
                    <a:lnT>
                      <a:noFill/>
                    </a:lnT>
                    <a:lnB>
                      <a:noFill/>
                    </a:lnB>
                  </a:tcPr>
                </a:tc>
              </a:tr>
              <a:tr h="119077">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a:noFill/>
                    </a:lnL>
                    <a:lnR>
                      <a:noFill/>
                    </a:lnR>
                    <a:lnT>
                      <a:noFill/>
                    </a:lnT>
                    <a:lnB>
                      <a:noFill/>
                    </a:lnB>
                  </a:tcPr>
                </a:tc>
                <a:tc>
                  <a:txBody>
                    <a:bodyPr/>
                    <a:lstStyle/>
                    <a:p>
                      <a:pPr algn="l" fontAlgn="ctr"/>
                      <a:endParaRPr lang="ja-JP" altLang="en-US" sz="600" b="0" i="0" u="none" strike="noStrike">
                        <a:solidFill>
                          <a:srgbClr val="000000"/>
                        </a:solidFill>
                        <a:effectLst/>
                        <a:latin typeface="ＭＳ Ｐゴシック"/>
                      </a:endParaRPr>
                    </a:p>
                  </a:txBody>
                  <a:tcPr marL="5471" marR="5471" marT="5471"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algn="l" fontAlgn="ctr"/>
                      <a:endParaRPr lang="ja-JP" altLang="en-US" sz="600" b="0" i="0" u="none" strike="noStrike" dirty="0">
                        <a:solidFill>
                          <a:srgbClr val="000000"/>
                        </a:solidFill>
                        <a:effectLst/>
                        <a:latin typeface="ＭＳ Ｐゴシック"/>
                      </a:endParaRPr>
                    </a:p>
                  </a:txBody>
                  <a:tcPr marL="5471" marR="5471" marT="5471"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algn="l" fontAlgn="ctr"/>
                      <a:endParaRPr lang="ja-JP" altLang="en-US" sz="600" b="0" i="0" u="none" strike="noStrike" dirty="0">
                        <a:solidFill>
                          <a:srgbClr val="000000"/>
                        </a:solidFill>
                        <a:effectLst/>
                        <a:latin typeface="ＭＳ Ｐゴシック"/>
                      </a:endParaRPr>
                    </a:p>
                  </a:txBody>
                  <a:tcPr marL="5471" marR="5471" marT="5471"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algn="l" fontAlgn="ctr"/>
                      <a:endParaRPr lang="ja-JP" altLang="en-US" sz="600" b="0" i="0" u="none" strike="noStrike" dirty="0">
                        <a:solidFill>
                          <a:srgbClr val="000000"/>
                        </a:solidFill>
                        <a:effectLst/>
                        <a:latin typeface="ＭＳ Ｐゴシック"/>
                      </a:endParaRPr>
                    </a:p>
                  </a:txBody>
                  <a:tcPr marL="5471" marR="5471" marT="5471"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algn="l" fontAlgn="ctr"/>
                      <a:endParaRPr lang="ja-JP" altLang="en-US" sz="600" b="0" i="0" u="none" strike="noStrike" dirty="0">
                        <a:solidFill>
                          <a:srgbClr val="000000"/>
                        </a:solidFill>
                        <a:effectLst/>
                        <a:latin typeface="ＭＳ Ｐゴシック"/>
                      </a:endParaRPr>
                    </a:p>
                  </a:txBody>
                  <a:tcPr marL="5471" marR="5471" marT="5471" marB="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algn="l" fontAlgn="ctr"/>
                      <a:endParaRPr lang="ja-JP" altLang="en-US" sz="600" b="0" i="0" u="none" strike="noStrike" dirty="0">
                        <a:solidFill>
                          <a:srgbClr val="000000"/>
                        </a:solidFill>
                        <a:effectLst/>
                        <a:latin typeface="ＭＳ Ｐゴシック"/>
                      </a:endParaRPr>
                    </a:p>
                  </a:txBody>
                  <a:tcPr marL="5471" marR="5471" marT="5471" marB="0" anchor="ctr">
                    <a:lnL>
                      <a:noFill/>
                    </a:lnL>
                    <a:lnR>
                      <a:noFill/>
                    </a:lnR>
                    <a:lnT>
                      <a:noFill/>
                    </a:lnT>
                    <a:lnB>
                      <a:noFill/>
                    </a:lnB>
                  </a:tcPr>
                </a:tc>
              </a:tr>
            </a:tbl>
          </a:graphicData>
        </a:graphic>
      </p:graphicFrame>
      <p:sp>
        <p:nvSpPr>
          <p:cNvPr id="32" name="正方形/長方形 31"/>
          <p:cNvSpPr/>
          <p:nvPr/>
        </p:nvSpPr>
        <p:spPr>
          <a:xfrm>
            <a:off x="251520" y="6336616"/>
            <a:ext cx="874800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altLang="ja-JP"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点線</a:t>
            </a:r>
            <a:r>
              <a:rPr lang="ja-JP" altLang="en-US"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枠内（　　　　 ）の事務は</a:t>
            </a: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現在</a:t>
            </a:r>
            <a:r>
              <a:rPr lang="ja-JP" altLang="en-US" sz="12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2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区役所及び保健福祉センターで実施している事務</a:t>
            </a:r>
          </a:p>
          <a:p>
            <a:endPar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278983" y="915488"/>
            <a:ext cx="8705381" cy="576063"/>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5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○分野別に代表的な事務を例に挙げ、全体の事務分担（案）のイメージ</a:t>
            </a:r>
            <a:r>
              <a:rPr lang="ja-JP" altLang="en-US" sz="15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を</a:t>
            </a:r>
            <a:r>
              <a:rPr lang="ja-JP" altLang="en-US" sz="15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示している</a:t>
            </a:r>
          </a:p>
          <a:p>
            <a:r>
              <a:rPr lang="ja-JP" altLang="en-US" sz="15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○総合区の事務レベル（Ａ案、Ｂ案、Ｃ案）ごとに、</a:t>
            </a:r>
            <a:r>
              <a:rPr lang="en-US" altLang="ja-JP" sz="15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5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局</a:t>
            </a:r>
            <a:r>
              <a:rPr lang="en-US" altLang="ja-JP" sz="15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5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の事務と</a:t>
            </a:r>
            <a:r>
              <a:rPr lang="en-US" altLang="ja-JP" sz="15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5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総合区</a:t>
            </a:r>
            <a:r>
              <a:rPr lang="en-US" altLang="ja-JP" sz="15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5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の事務を次のように示している</a:t>
            </a:r>
            <a:endPar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スライド番号プレースホルダー 2"/>
          <p:cNvSpPr>
            <a:spLocks noGrp="1"/>
          </p:cNvSpPr>
          <p:nvPr>
            <p:ph type="sldNum" sz="quarter" idx="12"/>
          </p:nvPr>
        </p:nvSpPr>
        <p:spPr>
          <a:xfrm>
            <a:off x="7036668" y="13648"/>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sysClr val="windowText" lastClr="000000"/>
                </a:solidFill>
                <a:effectLst/>
                <a:uLnTx/>
                <a:uFillTx/>
                <a:latin typeface="HGPｺﾞｼｯｸE" pitchFamily="50" charset="-128"/>
                <a:ea typeface="HGPｺﾞｼｯｸE" pitchFamily="50" charset="-128"/>
              </a:rPr>
              <a:t>22</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10" name="正方形/長方形 9"/>
          <p:cNvSpPr/>
          <p:nvPr/>
        </p:nvSpPr>
        <p:spPr>
          <a:xfrm>
            <a:off x="1050104" y="5580853"/>
            <a:ext cx="2628000" cy="684000"/>
          </a:xfrm>
          <a:prstGeom prst="rect">
            <a:avLst/>
          </a:prstGeom>
          <a:solidFill>
            <a:schemeClr val="bg1"/>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1000" dirty="0" smtClean="0">
                <a:solidFill>
                  <a:schemeClr val="tx1"/>
                </a:solidFill>
              </a:rPr>
              <a:t>・・・・</a:t>
            </a:r>
            <a:endParaRPr lang="en-US" altLang="ja-JP" sz="1000" dirty="0" smtClean="0">
              <a:solidFill>
                <a:schemeClr val="tx1"/>
              </a:solidFill>
            </a:endParaRPr>
          </a:p>
          <a:p>
            <a:r>
              <a:rPr lang="ja-JP" altLang="en-US" sz="1000" dirty="0">
                <a:solidFill>
                  <a:schemeClr val="tx1"/>
                </a:solidFill>
              </a:rPr>
              <a:t>・・・・・・・</a:t>
            </a:r>
            <a:r>
              <a:rPr lang="ja-JP" altLang="en-US" sz="1000" dirty="0" smtClean="0">
                <a:solidFill>
                  <a:schemeClr val="tx1"/>
                </a:solidFill>
              </a:rPr>
              <a:t>・・</a:t>
            </a:r>
            <a:r>
              <a:rPr lang="ja-JP" altLang="en-US" sz="1000" dirty="0">
                <a:solidFill>
                  <a:schemeClr val="tx1"/>
                </a:solidFill>
              </a:rPr>
              <a:t>・</a:t>
            </a:r>
            <a:r>
              <a:rPr lang="ja-JP" altLang="en-US" sz="1000" dirty="0" smtClean="0">
                <a:solidFill>
                  <a:schemeClr val="tx1"/>
                </a:solidFill>
              </a:rPr>
              <a:t>・</a:t>
            </a:r>
            <a:endParaRPr lang="ja-JP" altLang="en-US" sz="1000" dirty="0">
              <a:solidFill>
                <a:schemeClr val="tx1"/>
              </a:solidFill>
            </a:endParaRPr>
          </a:p>
          <a:p>
            <a:r>
              <a:rPr lang="ja-JP" altLang="en-US" sz="1000" dirty="0" smtClean="0">
                <a:solidFill>
                  <a:schemeClr val="tx1"/>
                </a:solidFill>
              </a:rPr>
              <a:t> ・</a:t>
            </a:r>
            <a:r>
              <a:rPr lang="ja-JP" altLang="en-US" sz="1000" dirty="0">
                <a:solidFill>
                  <a:schemeClr val="tx1"/>
                </a:solidFill>
              </a:rPr>
              <a:t>・</a:t>
            </a:r>
            <a:r>
              <a:rPr lang="ja-JP" altLang="en-US" sz="1000" dirty="0" smtClean="0">
                <a:solidFill>
                  <a:schemeClr val="tx1"/>
                </a:solidFill>
              </a:rPr>
              <a:t>・・・・・・・・・・・・</a:t>
            </a:r>
            <a:endParaRPr lang="ja-JP" altLang="en-US" sz="1000" dirty="0">
              <a:solidFill>
                <a:schemeClr val="tx1"/>
              </a:solidFill>
            </a:endParaRPr>
          </a:p>
        </p:txBody>
      </p:sp>
      <p:sp>
        <p:nvSpPr>
          <p:cNvPr id="11" name="正方形/長方形 10"/>
          <p:cNvSpPr/>
          <p:nvPr/>
        </p:nvSpPr>
        <p:spPr>
          <a:xfrm>
            <a:off x="3768333" y="5732498"/>
            <a:ext cx="2664000" cy="540000"/>
          </a:xfrm>
          <a:prstGeom prst="rect">
            <a:avLst/>
          </a:prstGeom>
          <a:solidFill>
            <a:schemeClr val="bg1"/>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1000" dirty="0" smtClean="0">
                <a:solidFill>
                  <a:schemeClr val="tx1"/>
                </a:solidFill>
              </a:rPr>
              <a:t>・</a:t>
            </a:r>
            <a:r>
              <a:rPr lang="ja-JP" altLang="en-US" sz="1000" dirty="0">
                <a:solidFill>
                  <a:schemeClr val="tx1"/>
                </a:solidFill>
              </a:rPr>
              <a:t>・</a:t>
            </a:r>
            <a:r>
              <a:rPr lang="ja-JP" altLang="en-US" sz="1000" dirty="0" smtClean="0">
                <a:solidFill>
                  <a:schemeClr val="tx1"/>
                </a:solidFill>
              </a:rPr>
              <a:t>・・</a:t>
            </a:r>
            <a:endParaRPr lang="en-US" altLang="ja-JP" sz="1000" dirty="0" smtClean="0">
              <a:solidFill>
                <a:schemeClr val="tx1"/>
              </a:solidFill>
            </a:endParaRPr>
          </a:p>
          <a:p>
            <a:r>
              <a:rPr lang="ja-JP" altLang="en-US" sz="1000" dirty="0">
                <a:solidFill>
                  <a:schemeClr val="tx1"/>
                </a:solidFill>
              </a:rPr>
              <a:t>・・・・・・・</a:t>
            </a:r>
            <a:r>
              <a:rPr lang="ja-JP" altLang="en-US" sz="1000" dirty="0" smtClean="0">
                <a:solidFill>
                  <a:schemeClr val="tx1"/>
                </a:solidFill>
              </a:rPr>
              <a:t>・</a:t>
            </a:r>
            <a:endParaRPr lang="en-US" altLang="ja-JP" sz="1000" dirty="0" smtClean="0">
              <a:solidFill>
                <a:schemeClr val="tx1"/>
              </a:solidFill>
            </a:endParaRPr>
          </a:p>
          <a:p>
            <a:r>
              <a:rPr lang="ja-JP" altLang="en-US" sz="1000" dirty="0">
                <a:solidFill>
                  <a:schemeClr val="tx1"/>
                </a:solidFill>
              </a:rPr>
              <a:t>・・・・・・・・・・・</a:t>
            </a:r>
          </a:p>
          <a:p>
            <a:endParaRPr lang="ja-JP" altLang="en-US" sz="1000" dirty="0">
              <a:solidFill>
                <a:schemeClr val="tx1"/>
              </a:solidFill>
            </a:endParaRPr>
          </a:p>
        </p:txBody>
      </p:sp>
      <p:sp>
        <p:nvSpPr>
          <p:cNvPr id="12" name="正方形/長方形 11"/>
          <p:cNvSpPr/>
          <p:nvPr/>
        </p:nvSpPr>
        <p:spPr>
          <a:xfrm>
            <a:off x="943" y="2756"/>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２－２　分野別の事務分担（案）の</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イメージ</a:t>
            </a:r>
            <a:endParaRPr lang="ja-JP" altLang="en-US" sz="2000" dirty="0">
              <a:solidFill>
                <a:schemeClr val="tx1"/>
              </a:solidFill>
              <a:latin typeface="ＭＳ Ｐゴシック" pitchFamily="50" charset="-128"/>
              <a:ea typeface="Meiryo UI" pitchFamily="50" charset="-128"/>
              <a:cs typeface="Meiryo UI" pitchFamily="50" charset="-128"/>
            </a:endParaRPr>
          </a:p>
        </p:txBody>
      </p:sp>
      <p:sp>
        <p:nvSpPr>
          <p:cNvPr id="20" name="正方形/長方形 19"/>
          <p:cNvSpPr/>
          <p:nvPr/>
        </p:nvSpPr>
        <p:spPr>
          <a:xfrm>
            <a:off x="1343266" y="6418510"/>
            <a:ext cx="324036" cy="144016"/>
          </a:xfrm>
          <a:prstGeom prst="rect">
            <a:avLst/>
          </a:prstGeom>
          <a:no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6929538" y="4147502"/>
            <a:ext cx="1566000" cy="584775"/>
          </a:xfrm>
          <a:prstGeom prst="rect">
            <a:avLst/>
          </a:prstGeom>
          <a:solidFill>
            <a:schemeClr val="bg1"/>
          </a:solidFill>
          <a:ln w="38100">
            <a:solidFill>
              <a:schemeClr val="tx1"/>
            </a:solidFill>
          </a:ln>
        </p:spPr>
        <p:txBody>
          <a:bodyPr vert="horz" wrap="square" rtlCol="0" anchor="ctr" anchorCtr="0">
            <a:spAutoFit/>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Ｂ案における</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総合区の事務</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p:cNvSpPr txBox="1"/>
          <p:nvPr/>
        </p:nvSpPr>
        <p:spPr>
          <a:xfrm>
            <a:off x="6657095" y="5244894"/>
            <a:ext cx="1566001" cy="584775"/>
          </a:xfrm>
          <a:prstGeom prst="rect">
            <a:avLst/>
          </a:prstGeom>
          <a:solidFill>
            <a:schemeClr val="bg1"/>
          </a:solidFill>
          <a:ln w="25400">
            <a:solidFill>
              <a:schemeClr val="tx1"/>
            </a:solidFill>
            <a:prstDash val="dash"/>
          </a:ln>
        </p:spPr>
        <p:txBody>
          <a:bodyPr vert="horz" wrap="square" rtlCol="0" anchor="ctr" anchorCtr="0">
            <a:spAutoFit/>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Ａ案における</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総合区の事務</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29"/>
          <p:cNvSpPr txBox="1"/>
          <p:nvPr/>
        </p:nvSpPr>
        <p:spPr>
          <a:xfrm>
            <a:off x="7264302" y="2996952"/>
            <a:ext cx="1566670" cy="584775"/>
          </a:xfrm>
          <a:prstGeom prst="rect">
            <a:avLst/>
          </a:prstGeom>
          <a:solidFill>
            <a:schemeClr val="bg1"/>
          </a:solidFill>
          <a:ln w="38100" cmpd="dbl">
            <a:solidFill>
              <a:schemeClr val="tx1"/>
            </a:solidFill>
          </a:ln>
        </p:spPr>
        <p:txBody>
          <a:bodyPr vert="horz" wrap="square" rtlCol="0" anchor="ctr" anchorCtr="0">
            <a:spAutoFit/>
          </a:bodyPr>
          <a:lstStyle/>
          <a:p>
            <a:pPr algn="ctr"/>
            <a:r>
              <a:rPr lang="ja-JP" altLang="en-US" sz="1600" dirty="0">
                <a:latin typeface="Meiryo UI" panose="020B0604030504040204" pitchFamily="50" charset="-128"/>
                <a:ea typeface="Meiryo UI" panose="020B0604030504040204" pitchFamily="50" charset="-128"/>
                <a:cs typeface="Meiryo UI" panose="020B0604030504040204" pitchFamily="50" charset="-128"/>
              </a:rPr>
              <a:t>Ｃ</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案における</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総合区の事務</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正方形/長方形 44"/>
          <p:cNvSpPr/>
          <p:nvPr/>
        </p:nvSpPr>
        <p:spPr>
          <a:xfrm>
            <a:off x="29760" y="529248"/>
            <a:ext cx="8705056"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◆表の見方</a:t>
            </a:r>
            <a:r>
              <a:rPr lang="ja-JP" altLang="en-US" sz="160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に</a:t>
            </a: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ついて　（Ｐ</a:t>
            </a:r>
            <a:r>
              <a:rPr lang="en-US" altLang="ja-JP"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23</a:t>
            </a: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～Ｐ</a:t>
            </a:r>
            <a:r>
              <a:rPr lang="en-US" altLang="ja-JP" sz="160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28</a:t>
            </a: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lang="ja-JP" altLang="en-US" sz="1600" dirty="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　</a:t>
            </a:r>
          </a:p>
        </p:txBody>
      </p:sp>
      <p:sp>
        <p:nvSpPr>
          <p:cNvPr id="46" name="正方形/長方形 45"/>
          <p:cNvSpPr/>
          <p:nvPr/>
        </p:nvSpPr>
        <p:spPr>
          <a:xfrm>
            <a:off x="1040967" y="5169280"/>
            <a:ext cx="2592000" cy="335845"/>
          </a:xfrm>
          <a:prstGeom prst="rect">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altLang="ja-JP" dirty="0" smtClean="0">
                <a:solidFill>
                  <a:schemeClr val="tx1"/>
                </a:solidFill>
              </a:rPr>
              <a:t>×××</a:t>
            </a:r>
            <a:endParaRPr lang="ja-JP" altLang="en-US" dirty="0">
              <a:solidFill>
                <a:schemeClr val="tx1"/>
              </a:solidFill>
            </a:endParaRPr>
          </a:p>
        </p:txBody>
      </p:sp>
      <p:sp>
        <p:nvSpPr>
          <p:cNvPr id="47" name="正方形/長方形 46"/>
          <p:cNvSpPr/>
          <p:nvPr/>
        </p:nvSpPr>
        <p:spPr>
          <a:xfrm>
            <a:off x="3734528" y="5151807"/>
            <a:ext cx="2592000" cy="484249"/>
          </a:xfrm>
          <a:prstGeom prst="rect">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ctr"/>
            <a:r>
              <a:rPr lang="en-US" altLang="ja-JP" dirty="0" smtClean="0">
                <a:solidFill>
                  <a:schemeClr val="tx1"/>
                </a:solidFill>
              </a:rPr>
              <a:t>×××</a:t>
            </a:r>
          </a:p>
          <a:p>
            <a:pPr fontAlgn="ctr"/>
            <a:r>
              <a:rPr lang="en-US" altLang="ja-JP" dirty="0" smtClean="0">
                <a:solidFill>
                  <a:schemeClr val="tx1"/>
                </a:solidFill>
              </a:rPr>
              <a:t>××××××</a:t>
            </a:r>
            <a:endParaRPr lang="ja-JP" altLang="ja-JP" dirty="0">
              <a:solidFill>
                <a:schemeClr val="tx1"/>
              </a:solidFill>
            </a:endParaRPr>
          </a:p>
          <a:p>
            <a:endParaRPr lang="ja-JP" altLang="en-US" sz="1050" dirty="0">
              <a:solidFill>
                <a:schemeClr val="tx1"/>
              </a:solidFill>
            </a:endParaRPr>
          </a:p>
        </p:txBody>
      </p:sp>
      <p:sp>
        <p:nvSpPr>
          <p:cNvPr id="48" name="正方形/長方形 47"/>
          <p:cNvSpPr/>
          <p:nvPr/>
        </p:nvSpPr>
        <p:spPr>
          <a:xfrm>
            <a:off x="998896" y="4049776"/>
            <a:ext cx="2592000" cy="1008112"/>
          </a:xfrm>
          <a:prstGeom prst="rect">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ctr"/>
            <a:r>
              <a:rPr lang="ja-JP" altLang="en-US" dirty="0" smtClean="0">
                <a:solidFill>
                  <a:schemeClr val="tx1"/>
                </a:solidFill>
              </a:rPr>
              <a:t>△△△</a:t>
            </a:r>
            <a:endParaRPr lang="ja-JP" altLang="ja-JP" dirty="0">
              <a:solidFill>
                <a:schemeClr val="tx1"/>
              </a:solidFill>
            </a:endParaRPr>
          </a:p>
          <a:p>
            <a:pPr fontAlgn="ctr"/>
            <a:r>
              <a:rPr lang="ja-JP" altLang="en-US" dirty="0" smtClean="0">
                <a:solidFill>
                  <a:schemeClr val="tx1"/>
                </a:solidFill>
              </a:rPr>
              <a:t>△△△△△△</a:t>
            </a:r>
            <a:endParaRPr lang="ja-JP" altLang="ja-JP" dirty="0">
              <a:solidFill>
                <a:schemeClr val="tx1"/>
              </a:solidFill>
            </a:endParaRPr>
          </a:p>
          <a:p>
            <a:pPr fontAlgn="ctr"/>
            <a:r>
              <a:rPr lang="ja-JP" altLang="en-US" dirty="0" smtClean="0">
                <a:solidFill>
                  <a:schemeClr val="tx1"/>
                </a:solidFill>
              </a:rPr>
              <a:t>・</a:t>
            </a:r>
            <a:r>
              <a:rPr lang="ja-JP" altLang="en-US" dirty="0">
                <a:solidFill>
                  <a:schemeClr val="tx1"/>
                </a:solidFill>
              </a:rPr>
              <a:t>・・</a:t>
            </a:r>
            <a:endParaRPr lang="ja-JP" altLang="en-US" sz="1050" dirty="0">
              <a:solidFill>
                <a:schemeClr val="tx1"/>
              </a:solidFill>
            </a:endParaRPr>
          </a:p>
        </p:txBody>
      </p:sp>
      <p:sp>
        <p:nvSpPr>
          <p:cNvPr id="49" name="正方形/長方形 48"/>
          <p:cNvSpPr/>
          <p:nvPr/>
        </p:nvSpPr>
        <p:spPr>
          <a:xfrm>
            <a:off x="3744126" y="4033902"/>
            <a:ext cx="2592000" cy="792088"/>
          </a:xfrm>
          <a:prstGeom prst="rect">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ctr"/>
            <a:r>
              <a:rPr lang="ja-JP" altLang="en-US" dirty="0" smtClean="0">
                <a:solidFill>
                  <a:schemeClr val="tx1"/>
                </a:solidFill>
                <a:latin typeface="ＭＳ Ｐゴシック" panose="020B0600070205080204" pitchFamily="50" charset="-128"/>
                <a:ea typeface="ＭＳ Ｐゴシック" panose="020B0600070205080204" pitchFamily="50" charset="-128"/>
              </a:rPr>
              <a:t>△</a:t>
            </a:r>
            <a:r>
              <a:rPr lang="ja-JP" altLang="en-US" dirty="0">
                <a:solidFill>
                  <a:schemeClr val="tx1"/>
                </a:solidFill>
              </a:rPr>
              <a:t>△△</a:t>
            </a:r>
            <a:endParaRPr lang="ja-JP" altLang="ja-JP" dirty="0">
              <a:solidFill>
                <a:schemeClr val="tx1"/>
              </a:solidFill>
            </a:endParaRPr>
          </a:p>
          <a:p>
            <a:pPr fontAlgn="ctr"/>
            <a:r>
              <a:rPr lang="ja-JP" altLang="en-US" dirty="0">
                <a:solidFill>
                  <a:schemeClr val="tx1"/>
                </a:solidFill>
              </a:rPr>
              <a:t>△△△△△△</a:t>
            </a:r>
            <a:endParaRPr lang="ja-JP" altLang="ja-JP" dirty="0">
              <a:solidFill>
                <a:schemeClr val="tx1"/>
              </a:solidFill>
            </a:endParaRPr>
          </a:p>
          <a:p>
            <a:pPr fontAlgn="ctr"/>
            <a:r>
              <a:rPr lang="ja-JP" altLang="en-US" dirty="0">
                <a:solidFill>
                  <a:schemeClr val="tx1"/>
                </a:solidFill>
              </a:rPr>
              <a:t>・・・</a:t>
            </a:r>
            <a:endParaRPr lang="ja-JP" altLang="en-US" sz="800" dirty="0">
              <a:solidFill>
                <a:schemeClr val="tx1"/>
              </a:solidFill>
            </a:endParaRPr>
          </a:p>
          <a:p>
            <a:pPr fontAlgn="ctr"/>
            <a:endParaRPr lang="ja-JP" altLang="ja-JP" dirty="0">
              <a:solidFill>
                <a:schemeClr val="tx1"/>
              </a:solidFill>
              <a:latin typeface="ＭＳ Ｐゴシック" panose="020B0600070205080204" pitchFamily="50" charset="-128"/>
              <a:ea typeface="ＭＳ Ｐゴシック" panose="020B0600070205080204" pitchFamily="50" charset="-128"/>
            </a:endParaRPr>
          </a:p>
        </p:txBody>
      </p:sp>
      <p:sp>
        <p:nvSpPr>
          <p:cNvPr id="50" name="正方形/長方形 49"/>
          <p:cNvSpPr/>
          <p:nvPr/>
        </p:nvSpPr>
        <p:spPr>
          <a:xfrm>
            <a:off x="1018454" y="2984539"/>
            <a:ext cx="2592000" cy="815805"/>
          </a:xfrm>
          <a:prstGeom prst="rect">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ctr"/>
            <a:r>
              <a:rPr lang="ja-JP" altLang="en-US" dirty="0" smtClean="0">
                <a:solidFill>
                  <a:schemeClr val="tx1"/>
                </a:solidFill>
              </a:rPr>
              <a:t>○○○</a:t>
            </a:r>
            <a:endParaRPr lang="ja-JP" altLang="ja-JP" dirty="0">
              <a:solidFill>
                <a:schemeClr val="tx1"/>
              </a:solidFill>
            </a:endParaRPr>
          </a:p>
          <a:p>
            <a:pPr fontAlgn="ctr"/>
            <a:r>
              <a:rPr lang="ja-JP" altLang="en-US" dirty="0" smtClean="0">
                <a:solidFill>
                  <a:schemeClr val="tx1"/>
                </a:solidFill>
              </a:rPr>
              <a:t>○○○○○○</a:t>
            </a:r>
            <a:endParaRPr lang="en-US" altLang="ja-JP" dirty="0" smtClean="0">
              <a:solidFill>
                <a:schemeClr val="tx1"/>
              </a:solidFill>
            </a:endParaRPr>
          </a:p>
          <a:p>
            <a:pPr fontAlgn="ctr"/>
            <a:r>
              <a:rPr lang="ja-JP" altLang="en-US" dirty="0">
                <a:solidFill>
                  <a:schemeClr val="tx1"/>
                </a:solidFill>
              </a:rPr>
              <a:t>・・・</a:t>
            </a:r>
            <a:endParaRPr lang="ja-JP" altLang="ja-JP" dirty="0">
              <a:solidFill>
                <a:schemeClr val="tx1"/>
              </a:solidFill>
            </a:endParaRPr>
          </a:p>
        </p:txBody>
      </p:sp>
      <p:sp>
        <p:nvSpPr>
          <p:cNvPr id="51" name="正方形/長方形 50"/>
          <p:cNvSpPr/>
          <p:nvPr/>
        </p:nvSpPr>
        <p:spPr>
          <a:xfrm>
            <a:off x="3744575" y="3008256"/>
            <a:ext cx="2592000" cy="792088"/>
          </a:xfrm>
          <a:prstGeom prst="rect">
            <a:avLst/>
          </a:prstGeom>
          <a:no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ctr"/>
            <a:r>
              <a:rPr lang="ja-JP" altLang="en-US" dirty="0" smtClean="0">
                <a:solidFill>
                  <a:schemeClr val="tx1"/>
                </a:solidFill>
              </a:rPr>
              <a:t>○○○</a:t>
            </a:r>
            <a:endParaRPr lang="ja-JP" altLang="ja-JP" dirty="0">
              <a:solidFill>
                <a:schemeClr val="tx1"/>
              </a:solidFill>
            </a:endParaRPr>
          </a:p>
          <a:p>
            <a:pPr fontAlgn="ctr"/>
            <a:r>
              <a:rPr lang="ja-JP" altLang="en-US" smtClean="0">
                <a:solidFill>
                  <a:schemeClr val="tx1"/>
                </a:solidFill>
              </a:rPr>
              <a:t>○○○○○○</a:t>
            </a:r>
            <a:endParaRPr lang="ja-JP" altLang="ja-JP" dirty="0">
              <a:solidFill>
                <a:schemeClr val="tx1"/>
              </a:solidFill>
            </a:endParaRPr>
          </a:p>
          <a:p>
            <a:pPr fontAlgn="ctr"/>
            <a:r>
              <a:rPr lang="ja-JP" altLang="en-US" dirty="0" smtClean="0">
                <a:solidFill>
                  <a:schemeClr val="tx1"/>
                </a:solidFill>
              </a:rPr>
              <a:t>・・・</a:t>
            </a:r>
            <a:endParaRPr lang="ja-JP" altLang="ja-JP" dirty="0">
              <a:solidFill>
                <a:schemeClr val="tx1"/>
              </a:solidFill>
            </a:endParaRPr>
          </a:p>
        </p:txBody>
      </p:sp>
    </p:spTree>
    <p:extLst>
      <p:ext uri="{BB962C8B-B14F-4D97-AF65-F5344CB8AC3E}">
        <p14:creationId xmlns:p14="http://schemas.microsoft.com/office/powerpoint/2010/main" val="16558840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514867061"/>
              </p:ext>
            </p:extLst>
          </p:nvPr>
        </p:nvGraphicFramePr>
        <p:xfrm>
          <a:off x="395536" y="1038986"/>
          <a:ext cx="8424935" cy="5702378"/>
        </p:xfrm>
        <a:graphic>
          <a:graphicData uri="http://schemas.openxmlformats.org/drawingml/2006/table">
            <a:tbl>
              <a:tblPr firstRow="1" bandRow="1">
                <a:tableStyleId>{5C22544A-7EE6-4342-B048-85BDC9FD1C3A}</a:tableStyleId>
              </a:tblPr>
              <a:tblGrid>
                <a:gridCol w="341881"/>
                <a:gridCol w="341881"/>
                <a:gridCol w="341881"/>
                <a:gridCol w="3699646"/>
                <a:gridCol w="3699646"/>
              </a:tblGrid>
              <a:tr h="531917">
                <a:tc>
                  <a:txBody>
                    <a:bodyPr/>
                    <a:lstStyle/>
                    <a:p>
                      <a:r>
                        <a:rPr kumimoji="1" lang="ja-JP" altLang="en-US" sz="1400" dirty="0" smtClean="0">
                          <a:latin typeface="HG丸ｺﾞｼｯｸM-PRO" panose="020F0600000000000000" pitchFamily="50" charset="-128"/>
                          <a:ea typeface="HG丸ｺﾞｼｯｸM-PRO" panose="020F0600000000000000" pitchFamily="50" charset="-128"/>
                        </a:rPr>
                        <a:t>Ａ案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400" dirty="0" smtClean="0">
                          <a:latin typeface="HG丸ｺﾞｼｯｸM-PRO" panose="020F0600000000000000" pitchFamily="50" charset="-128"/>
                          <a:ea typeface="HG丸ｺﾞｼｯｸM-PRO" panose="020F0600000000000000" pitchFamily="50" charset="-128"/>
                        </a:rPr>
                        <a:t>Ｂ案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400" dirty="0" smtClean="0">
                          <a:latin typeface="HG丸ｺﾞｼｯｸM-PRO" panose="020F0600000000000000" pitchFamily="50" charset="-128"/>
                          <a:ea typeface="HG丸ｺﾞｼｯｸM-PRO" panose="020F0600000000000000" pitchFamily="50" charset="-128"/>
                        </a:rPr>
                        <a:t>Ｃ案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１　こども</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HG丸ｺﾞｼｯｸM-PRO" panose="020F0600000000000000" pitchFamily="50" charset="-128"/>
                          <a:ea typeface="HG丸ｺﾞｼｯｸM-PRO" panose="020F0600000000000000" pitchFamily="50" charset="-128"/>
                        </a:rPr>
                        <a:t>２　福祉</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1357851">
                <a:tc rowSpan="3">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rowSpan="2">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rPr>
                        <a:t>こども・</a:t>
                      </a:r>
                      <a:r>
                        <a:rPr kumimoji="1" lang="ja-JP" altLang="en-US" sz="1200" dirty="0" smtClean="0"/>
                        <a:t>子育て支援計画</a:t>
                      </a:r>
                      <a:endParaRPr kumimoji="1" lang="en-US" altLang="ja-JP" sz="1200" dirty="0" smtClean="0"/>
                    </a:p>
                    <a:p>
                      <a:r>
                        <a:rPr kumimoji="1" lang="ja-JP" altLang="en-US" sz="1200" dirty="0" smtClean="0"/>
                        <a:t>市立児童養護施設等の運営</a:t>
                      </a:r>
                      <a:endParaRPr kumimoji="1" lang="en-US" altLang="ja-JP" sz="1200" dirty="0" smtClean="0"/>
                    </a:p>
                    <a:p>
                      <a:r>
                        <a:rPr kumimoji="1" lang="ja-JP" altLang="en-US" sz="1200" dirty="0" smtClean="0"/>
                        <a:t>市立青少年施設の運営</a:t>
                      </a:r>
                      <a:endParaRPr kumimoji="1" lang="en-US" altLang="ja-JP" sz="1200" dirty="0" smtClean="0"/>
                    </a:p>
                    <a:p>
                      <a:r>
                        <a:rPr kumimoji="1" lang="ja-JP" altLang="en-US" sz="1200" dirty="0" smtClean="0"/>
                        <a:t>母子父子寡婦</a:t>
                      </a:r>
                      <a:r>
                        <a:rPr kumimoji="1" lang="ja-JP" altLang="en-US" sz="1200" dirty="0" smtClean="0">
                          <a:solidFill>
                            <a:schemeClr val="tx1"/>
                          </a:solidFill>
                        </a:rPr>
                        <a:t>福祉貸付資金</a:t>
                      </a:r>
                      <a:r>
                        <a:rPr kumimoji="1" lang="ja-JP" altLang="en-US" sz="1200" dirty="0" smtClean="0"/>
                        <a:t>会計の管理</a:t>
                      </a:r>
                      <a:endParaRPr kumimoji="1" lang="en-US" altLang="ja-JP" sz="1200" dirty="0" smtClean="0"/>
                    </a:p>
                    <a:p>
                      <a:r>
                        <a:rPr kumimoji="1" lang="ja-JP" altLang="en-US" sz="1200" dirty="0" smtClean="0"/>
                        <a:t>児童手当（制度管理）、こども医療費助成（基準制定）</a:t>
                      </a:r>
                      <a:endParaRPr kumimoji="1" lang="en-US" altLang="ja-JP" sz="1200" dirty="0" smtClean="0"/>
                    </a:p>
                    <a:p>
                      <a:r>
                        <a:rPr kumimoji="1" lang="ja-JP" altLang="en-US" sz="1200" dirty="0" smtClean="0">
                          <a:solidFill>
                            <a:schemeClr val="tx1"/>
                          </a:solidFill>
                        </a:rPr>
                        <a:t>青少年の健全育成（審議会の運営等）</a:t>
                      </a:r>
                      <a:endParaRPr kumimoji="1" lang="en-US" altLang="ja-JP" sz="1200" dirty="0" smtClean="0">
                        <a:solidFill>
                          <a:schemeClr val="tx1"/>
                        </a:solidFill>
                      </a:endParaRPr>
                    </a:p>
                    <a:p>
                      <a:r>
                        <a:rPr kumimoji="1" lang="ja-JP" altLang="en-US" sz="1200" dirty="0" smtClean="0">
                          <a:solidFill>
                            <a:schemeClr val="tx1"/>
                          </a:solidFill>
                        </a:rPr>
                        <a:t>教育相談（電話等）</a:t>
                      </a:r>
                      <a:endParaRPr kumimoji="1" lang="ja-JP" altLang="en-US" sz="1200" dirty="0">
                        <a:solidFill>
                          <a:schemeClr val="tx1"/>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c>
                  <a:txBody>
                    <a:bodyPr/>
                    <a:lstStyle/>
                    <a:p>
                      <a:r>
                        <a:rPr kumimoji="1" lang="ja-JP" altLang="en-US" sz="1200" dirty="0" smtClean="0"/>
                        <a:t>社会福祉法人の認可等</a:t>
                      </a:r>
                      <a:endParaRPr kumimoji="1" lang="en-US" altLang="ja-JP" sz="1200" dirty="0" smtClean="0"/>
                    </a:p>
                    <a:p>
                      <a:r>
                        <a:rPr kumimoji="1" lang="ja-JP" altLang="en-US" sz="1200" dirty="0" smtClean="0"/>
                        <a:t>市立</a:t>
                      </a:r>
                      <a:r>
                        <a:rPr kumimoji="1" lang="ja-JP" altLang="en-US" sz="1200" dirty="0" err="1" smtClean="0">
                          <a:solidFill>
                            <a:schemeClr val="tx1"/>
                          </a:solidFill>
                        </a:rPr>
                        <a:t>障がい</a:t>
                      </a:r>
                      <a:r>
                        <a:rPr kumimoji="1" lang="ja-JP" altLang="en-US" sz="1200" dirty="0" smtClean="0">
                          <a:solidFill>
                            <a:schemeClr val="tx1"/>
                          </a:solidFill>
                        </a:rPr>
                        <a:t>者施設</a:t>
                      </a:r>
                      <a:r>
                        <a:rPr kumimoji="1" lang="ja-JP" altLang="en-US" sz="1200" dirty="0" smtClean="0"/>
                        <a:t>等の運営</a:t>
                      </a:r>
                      <a:endParaRPr kumimoji="1" lang="en-US" altLang="ja-JP" sz="1200" dirty="0" smtClean="0"/>
                    </a:p>
                    <a:p>
                      <a:r>
                        <a:rPr kumimoji="1" lang="ja-JP" altLang="en-US" sz="1200" dirty="0" smtClean="0"/>
                        <a:t>国民健康保険、介護保険（制度・会計の管理）</a:t>
                      </a:r>
                      <a:endParaRPr kumimoji="1" lang="en-US" altLang="ja-JP" sz="1200" dirty="0" smtClean="0"/>
                    </a:p>
                    <a:p>
                      <a:r>
                        <a:rPr kumimoji="1" lang="ja-JP" altLang="en-US" sz="1200" dirty="0" smtClean="0"/>
                        <a:t>国民年金（制度管理）</a:t>
                      </a:r>
                      <a:endParaRPr kumimoji="1" lang="en-US" altLang="ja-JP" sz="1200" dirty="0" smtClean="0"/>
                    </a:p>
                    <a:p>
                      <a:r>
                        <a:rPr kumimoji="1" lang="ja-JP" altLang="en-US" sz="1200" dirty="0" smtClean="0"/>
                        <a:t>ホームレス対策・あい</a:t>
                      </a:r>
                      <a:r>
                        <a:rPr kumimoji="1" lang="ja-JP" altLang="en-US" sz="1200" dirty="0" err="1" smtClean="0"/>
                        <a:t>りん</a:t>
                      </a:r>
                      <a:r>
                        <a:rPr kumimoji="1" lang="ja-JP" altLang="en-US" sz="1200" dirty="0" smtClean="0"/>
                        <a:t>対策</a:t>
                      </a:r>
                      <a:endParaRPr kumimoji="1" lang="en-US" altLang="ja-JP" sz="1200" dirty="0" smtClean="0"/>
                    </a:p>
                    <a:p>
                      <a:r>
                        <a:rPr kumimoji="1" lang="ja-JP" altLang="en-US" sz="1200" dirty="0" err="1" smtClean="0"/>
                        <a:t>身体障がい</a:t>
                      </a:r>
                      <a:r>
                        <a:rPr kumimoji="1" lang="ja-JP" altLang="en-US" sz="1200" dirty="0" smtClean="0"/>
                        <a:t>者更生相談所・知的障がい者更生相談所</a:t>
                      </a:r>
                      <a:endParaRPr kumimoji="1"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err="1" smtClean="0"/>
                        <a:t>発達障がい</a:t>
                      </a:r>
                      <a:r>
                        <a:rPr kumimoji="1" lang="ja-JP" altLang="en-US" sz="1200" dirty="0" smtClean="0"/>
                        <a:t>者支援</a:t>
                      </a:r>
                      <a:endParaRPr kumimoji="1" lang="en-US" altLang="ja-JP" sz="1200" dirty="0" smtClean="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r>
              <a:tr h="1266287">
                <a:tc vMerge="1">
                  <a:txBody>
                    <a:bodyPr/>
                    <a:lstStyle/>
                    <a:p>
                      <a:endParaRPr kumimoji="1" lang="ja-JP" alt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vMerge="1">
                  <a:txBody>
                    <a:bodyPr/>
                    <a:lstStyle/>
                    <a:p>
                      <a:endParaRPr kumimoji="1" lang="ja-JP" altLang="en-US"/>
                    </a:p>
                  </a:txBody>
                  <a:tcPr/>
                </a:tc>
                <a:tc rowSpan="3">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r>
                        <a:rPr kumimoji="1" lang="ja-JP" altLang="en-US" sz="1200" dirty="0" smtClean="0"/>
                        <a:t>こども相談センター</a:t>
                      </a:r>
                      <a:endParaRPr kumimoji="1" lang="en-US" altLang="ja-JP" sz="1200" dirty="0" smtClean="0"/>
                    </a:p>
                    <a:p>
                      <a:r>
                        <a:rPr kumimoji="1" lang="ja-JP" altLang="en-US" sz="1200" dirty="0" smtClean="0"/>
                        <a:t>児童養護施設等の設置の認可・助成等</a:t>
                      </a:r>
                      <a:endParaRPr kumimoji="1" lang="en-US" altLang="ja-JP" sz="1200" dirty="0" smtClean="0"/>
                    </a:p>
                    <a:p>
                      <a:r>
                        <a:rPr kumimoji="1" lang="ja-JP" altLang="en-US" sz="1200" dirty="0" smtClean="0"/>
                        <a:t>児童養護施設等への措置費の支払い</a:t>
                      </a:r>
                      <a:endParaRPr kumimoji="1" lang="en-US" altLang="ja-JP" sz="1200" dirty="0" smtClean="0"/>
                    </a:p>
                    <a:p>
                      <a:r>
                        <a:rPr kumimoji="1" lang="ja-JP" altLang="en-US" sz="1200" dirty="0" smtClean="0"/>
                        <a:t>子どものショートステイ事業</a:t>
                      </a:r>
                      <a:endParaRPr kumimoji="1" lang="en-US" altLang="ja-JP" sz="1200" dirty="0" smtClean="0"/>
                    </a:p>
                    <a:p>
                      <a:r>
                        <a:rPr kumimoji="1" lang="ja-JP" altLang="en-US" sz="1200" dirty="0" smtClean="0"/>
                        <a:t>病児・病後児保育事業</a:t>
                      </a:r>
                      <a:endParaRPr kumimoji="1" lang="en-US" altLang="ja-JP" sz="1200" dirty="0" smtClean="0"/>
                    </a:p>
                    <a:p>
                      <a:r>
                        <a:rPr kumimoji="1" lang="ja-JP" altLang="en-US" sz="1200" dirty="0" smtClean="0"/>
                        <a:t>児童委員の指導監督・研修</a:t>
                      </a:r>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C000"/>
                      </a:solidFill>
                      <a:prstDash val="solid"/>
                      <a:round/>
                      <a:headEnd type="none" w="med" len="med"/>
                      <a:tailEnd type="none" w="med" len="med"/>
                    </a:lnB>
                  </a:tcPr>
                </a:tc>
                <a:tc>
                  <a:txBody>
                    <a:bodyPr/>
                    <a:lstStyle/>
                    <a:p>
                      <a:r>
                        <a:rPr kumimoji="1" lang="ja-JP" altLang="en-US" sz="1200" dirty="0" err="1" smtClean="0">
                          <a:solidFill>
                            <a:schemeClr val="tx1"/>
                          </a:solidFill>
                        </a:rPr>
                        <a:t>障がい</a:t>
                      </a:r>
                      <a:r>
                        <a:rPr kumimoji="1" lang="ja-JP" altLang="en-US" sz="1200" dirty="0" smtClean="0">
                          <a:solidFill>
                            <a:schemeClr val="tx1"/>
                          </a:solidFill>
                        </a:rPr>
                        <a:t>者施設等の設置の認可・助成等</a:t>
                      </a:r>
                      <a:endParaRPr kumimoji="1" lang="en-US" altLang="ja-JP" sz="1200" dirty="0" smtClean="0">
                        <a:solidFill>
                          <a:schemeClr val="tx1"/>
                        </a:solidFill>
                      </a:endParaRPr>
                    </a:p>
                    <a:p>
                      <a:r>
                        <a:rPr kumimoji="1" lang="ja-JP" altLang="en-US" sz="1200" dirty="0" err="1" smtClean="0">
                          <a:solidFill>
                            <a:schemeClr val="tx1"/>
                          </a:solidFill>
                        </a:rPr>
                        <a:t>身体障がい</a:t>
                      </a:r>
                      <a:r>
                        <a:rPr kumimoji="1" lang="ja-JP" altLang="en-US" sz="1200" dirty="0" smtClean="0">
                          <a:solidFill>
                            <a:schemeClr val="tx1"/>
                          </a:solidFill>
                        </a:rPr>
                        <a:t>者手帳の交付</a:t>
                      </a:r>
                      <a:endParaRPr kumimoji="1" lang="en-US" altLang="ja-JP" sz="1200" dirty="0" smtClean="0">
                        <a:solidFill>
                          <a:schemeClr val="tx1"/>
                        </a:solidFill>
                      </a:endParaRPr>
                    </a:p>
                    <a:p>
                      <a:r>
                        <a:rPr kumimoji="1" lang="ja-JP" altLang="en-US" sz="1200" dirty="0" smtClean="0">
                          <a:solidFill>
                            <a:schemeClr val="tx1"/>
                          </a:solidFill>
                        </a:rPr>
                        <a:t>療育手帳の交付</a:t>
                      </a:r>
                      <a:endParaRPr kumimoji="1" lang="en-US" altLang="ja-JP" sz="1200" dirty="0" smtClean="0">
                        <a:solidFill>
                          <a:schemeClr val="tx1"/>
                        </a:solidFill>
                      </a:endParaRPr>
                    </a:p>
                    <a:p>
                      <a:r>
                        <a:rPr kumimoji="1" lang="ja-JP" altLang="en-US" sz="1200" dirty="0" smtClean="0">
                          <a:solidFill>
                            <a:schemeClr val="tx1"/>
                          </a:solidFill>
                        </a:rPr>
                        <a:t>民生委員の指導監督・研修</a:t>
                      </a:r>
                      <a:endParaRPr kumimoji="1" lang="en-US" altLang="ja-JP" sz="1200" dirty="0" smtClean="0">
                        <a:solidFill>
                          <a:schemeClr val="tx1"/>
                        </a:solidFill>
                      </a:endParaRPr>
                    </a:p>
                    <a:p>
                      <a:r>
                        <a:rPr kumimoji="1" lang="ja-JP" altLang="en-US" sz="1200" dirty="0" smtClean="0">
                          <a:solidFill>
                            <a:schemeClr val="tx1"/>
                          </a:solidFill>
                        </a:rPr>
                        <a:t>市立介護老人保健施設の運営</a:t>
                      </a:r>
                      <a:endParaRPr kumimoji="1" lang="ja-JP" altLang="en-US" sz="1200" dirty="0">
                        <a:solidFill>
                          <a:schemeClr val="tx1"/>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C000"/>
                      </a:solidFill>
                      <a:prstDash val="solid"/>
                      <a:round/>
                      <a:headEnd type="none" w="med" len="med"/>
                      <a:tailEnd type="none" w="med" len="med"/>
                    </a:lnB>
                  </a:tcPr>
                </a:tc>
              </a:tr>
              <a:tr h="1266287">
                <a:tc vMerge="1">
                  <a:txBody>
                    <a:bodyPr/>
                    <a:lstStyle/>
                    <a:p>
                      <a:endParaRPr kumimoji="1" lang="ja-JP" altLang="en-US" dirty="0"/>
                    </a:p>
                  </a:txBody>
                  <a:tcPr/>
                </a:tc>
                <a:tc rowSpan="2">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C000"/>
                    </a:solidFill>
                  </a:tcPr>
                </a:tc>
                <a:tc vMerge="1">
                  <a:txBody>
                    <a:bodyPr/>
                    <a:lstStyle/>
                    <a:p>
                      <a:endParaRPr kumimoji="1" lang="ja-JP" altLang="en-US" dirty="0"/>
                    </a:p>
                  </a:txBody>
                  <a:tcPr/>
                </a:tc>
                <a:tc>
                  <a:txBody>
                    <a:bodyPr/>
                    <a:lstStyle/>
                    <a:p>
                      <a:r>
                        <a:rPr kumimoji="1" lang="ja-JP" altLang="en-US" sz="1200" dirty="0" smtClean="0"/>
                        <a:t>保育所の設置認可・助成等</a:t>
                      </a:r>
                      <a:endParaRPr kumimoji="1" lang="en-US" altLang="ja-JP" sz="1200" dirty="0" smtClean="0"/>
                    </a:p>
                    <a:p>
                      <a:r>
                        <a:rPr kumimoji="1" lang="ja-JP" altLang="en-US" sz="1200" dirty="0" smtClean="0"/>
                        <a:t>教育・</a:t>
                      </a:r>
                      <a:r>
                        <a:rPr kumimoji="1" lang="ja-JP" altLang="en-US" sz="1200" smtClean="0"/>
                        <a:t>保育施設等（保育所等）に係る給付費の</a:t>
                      </a:r>
                      <a:r>
                        <a:rPr kumimoji="1" lang="ja-JP" altLang="en-US" sz="1200" dirty="0" smtClean="0"/>
                        <a:t>支払い</a:t>
                      </a:r>
                      <a:endParaRPr kumimoji="1" lang="en-US" altLang="ja-JP" sz="1200" dirty="0" smtClean="0"/>
                    </a:p>
                    <a:p>
                      <a:r>
                        <a:rPr kumimoji="1" lang="ja-JP" altLang="en-US" sz="1200" dirty="0" smtClean="0"/>
                        <a:t>市立保育所の運営</a:t>
                      </a:r>
                      <a:endParaRPr kumimoji="1" lang="en-US" altLang="ja-JP" sz="1200" dirty="0" smtClean="0"/>
                    </a:p>
                    <a:p>
                      <a:r>
                        <a:rPr kumimoji="1" lang="ja-JP" altLang="en-US" sz="1200" dirty="0" smtClean="0"/>
                        <a:t>一時預かり事業</a:t>
                      </a:r>
                      <a:endParaRPr kumimoji="1" lang="en-US" altLang="ja-JP" sz="1200" dirty="0" smtClean="0"/>
                    </a:p>
                    <a:p>
                      <a:r>
                        <a:rPr kumimoji="1" lang="ja-JP" altLang="en-US" sz="1200" dirty="0" smtClean="0">
                          <a:solidFill>
                            <a:schemeClr val="tx1"/>
                          </a:solidFill>
                        </a:rPr>
                        <a:t>子ども・子育てプラザの運営</a:t>
                      </a:r>
                      <a:endParaRPr kumimoji="1" lang="en-US" altLang="ja-JP" sz="1200" dirty="0" smtClean="0">
                        <a:solidFill>
                          <a:schemeClr val="tx1"/>
                        </a:solidFill>
                      </a:endParaRPr>
                    </a:p>
                    <a:p>
                      <a:r>
                        <a:rPr kumimoji="1" lang="ja-JP" altLang="en-US" sz="1200" dirty="0" smtClean="0">
                          <a:solidFill>
                            <a:schemeClr val="tx1"/>
                          </a:solidFill>
                        </a:rPr>
                        <a:t>ひとり親家庭等の支援（日常生活支援事業等）</a:t>
                      </a:r>
                      <a:endParaRPr kumimoji="1" lang="ja-JP" altLang="en-US" sz="1200" dirty="0">
                        <a:solidFill>
                          <a:schemeClr val="tx1"/>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FFC000"/>
                      </a:solidFill>
                      <a:prstDash val="solid"/>
                      <a:round/>
                      <a:headEnd type="none" w="med" len="med"/>
                      <a:tailEnd type="none" w="med" len="med"/>
                    </a:lnT>
                    <a:lnB w="28575" cap="flat" cmpd="sng" algn="ctr">
                      <a:solidFill>
                        <a:srgbClr val="00B050"/>
                      </a:solidFill>
                      <a:prstDash val="solid"/>
                      <a:round/>
                      <a:headEnd type="none" w="med" len="med"/>
                      <a:tailEnd type="none" w="med" len="med"/>
                    </a:lnB>
                  </a:tcPr>
                </a:tc>
                <a:tc>
                  <a:txBody>
                    <a:bodyPr/>
                    <a:lstStyle/>
                    <a:p>
                      <a:r>
                        <a:rPr kumimoji="1" lang="ja-JP" altLang="en-US" sz="1200" dirty="0" smtClean="0"/>
                        <a:t>行旅病人・死亡人救護（予算管理等）</a:t>
                      </a:r>
                      <a:endParaRPr kumimoji="1" lang="en-US" altLang="ja-JP" sz="1200" dirty="0" smtClean="0"/>
                    </a:p>
                    <a:p>
                      <a:r>
                        <a:rPr kumimoji="1" lang="ja-JP" altLang="en-US" sz="1200" dirty="0" smtClean="0"/>
                        <a:t>生活保護（就労支援）</a:t>
                      </a:r>
                      <a:endParaRPr kumimoji="1" lang="en-US" altLang="ja-JP" sz="1200" dirty="0" smtClean="0"/>
                    </a:p>
                    <a:p>
                      <a:r>
                        <a:rPr kumimoji="1" lang="ja-JP" altLang="en-US" sz="1200" dirty="0" err="1" smtClean="0"/>
                        <a:t>障がい</a:t>
                      </a:r>
                      <a:r>
                        <a:rPr kumimoji="1" lang="ja-JP" altLang="en-US" sz="1200" dirty="0" smtClean="0"/>
                        <a:t>者施策（障がい者スポーツ振興事業等）</a:t>
                      </a:r>
                      <a:endParaRPr kumimoji="1" lang="en-US" altLang="ja-JP" sz="1200" dirty="0" smtClean="0"/>
                    </a:p>
                    <a:p>
                      <a:r>
                        <a:rPr kumimoji="1" lang="ja-JP" altLang="en-US" sz="1200" dirty="0" smtClean="0"/>
                        <a:t>高齢者施策（日常生活用具給付等事業等）</a:t>
                      </a:r>
                      <a:endParaRPr kumimoji="1" lang="en-US" altLang="ja-JP" sz="1200" dirty="0" smtClean="0"/>
                    </a:p>
                    <a:p>
                      <a:r>
                        <a:rPr kumimoji="1" lang="ja-JP" altLang="en-US" sz="1200" dirty="0" smtClean="0"/>
                        <a:t>老人福祉センター</a:t>
                      </a:r>
                      <a:r>
                        <a:rPr kumimoji="1" lang="ja-JP" altLang="en-US" sz="1200" dirty="0" smtClean="0">
                          <a:solidFill>
                            <a:schemeClr val="tx1"/>
                          </a:solidFill>
                        </a:rPr>
                        <a:t>の管理運営</a:t>
                      </a:r>
                      <a:endParaRPr kumimoji="1" lang="en-US" altLang="ja-JP" sz="1200" dirty="0" smtClean="0">
                        <a:solidFill>
                          <a:schemeClr val="tx1"/>
                        </a:solidFill>
                      </a:endParaRPr>
                    </a:p>
                    <a:p>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FFC000"/>
                      </a:solidFill>
                      <a:prstDash val="solid"/>
                      <a:round/>
                      <a:headEnd type="none" w="med" len="med"/>
                      <a:tailEnd type="none" w="med" len="med"/>
                    </a:lnT>
                    <a:lnB w="28575" cap="flat" cmpd="sng" algn="ctr">
                      <a:solidFill>
                        <a:srgbClr val="00B050"/>
                      </a:solidFill>
                      <a:prstDash val="solid"/>
                      <a:round/>
                      <a:headEnd type="none" w="med" len="med"/>
                      <a:tailEnd type="none" w="med" len="med"/>
                    </a:lnB>
                  </a:tcPr>
                </a:tc>
              </a:tr>
              <a:tr h="1266287">
                <a:tc>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vMerge="1">
                  <a:txBody>
                    <a:bodyPr/>
                    <a:lstStyle/>
                    <a:p>
                      <a:endParaRPr kumimoji="1" lang="ja-JP" altLang="en-US"/>
                    </a:p>
                  </a:txBody>
                  <a:tcPr/>
                </a:tc>
                <a:tc vMerge="1">
                  <a:txBody>
                    <a:bodyPr/>
                    <a:lstStyle/>
                    <a:p>
                      <a:endParaRPr kumimoji="1" lang="ja-JP" alt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r>
                        <a:rPr kumimoji="1" lang="ja-JP" altLang="en-US" sz="1200" dirty="0" smtClean="0"/>
                        <a:t>児童いきいき放課後事業</a:t>
                      </a:r>
                      <a:endParaRPr kumimoji="1" lang="en-US" altLang="ja-JP" sz="1200" dirty="0" smtClean="0"/>
                    </a:p>
                    <a:p>
                      <a:endParaRPr kumimoji="1" lang="en-US" altLang="ja-JP" sz="1200" dirty="0" smtClean="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200" dirty="0" smtClean="0"/>
                        <a:t>老人憩の</a:t>
                      </a:r>
                      <a:r>
                        <a:rPr kumimoji="1" lang="ja-JP" altLang="en-US" sz="1200" dirty="0" smtClean="0">
                          <a:solidFill>
                            <a:schemeClr val="tx1"/>
                          </a:solidFill>
                        </a:rPr>
                        <a:t>家の運営助成等</a:t>
                      </a:r>
                      <a:endParaRPr kumimoji="1" lang="en-US" altLang="ja-JP" sz="1200" dirty="0" smtClean="0">
                        <a:solidFill>
                          <a:schemeClr val="tx1"/>
                        </a:solidFill>
                      </a:endParaRPr>
                    </a:p>
                    <a:p>
                      <a:endParaRPr kumimoji="1" lang="en-US" altLang="ja-JP" sz="1200" dirty="0" smtClean="0">
                        <a:solidFill>
                          <a:schemeClr val="tx1"/>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
        <p:nvSpPr>
          <p:cNvPr id="5" name="スライド番号プレースホルダー 2"/>
          <p:cNvSpPr>
            <a:spLocks noGrp="1"/>
          </p:cNvSpPr>
          <p:nvPr>
            <p:ph type="sldNum" sz="quarter" idx="12"/>
          </p:nvPr>
        </p:nvSpPr>
        <p:spPr>
          <a:xfrm>
            <a:off x="7026283" y="6492875"/>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sysClr val="windowText" lastClr="000000"/>
                </a:solidFill>
                <a:effectLst/>
                <a:uLnTx/>
                <a:uFillTx/>
                <a:latin typeface="HGPｺﾞｼｯｸE" pitchFamily="50" charset="-128"/>
                <a:ea typeface="HGPｺﾞｼｯｸE" pitchFamily="50" charset="-128"/>
              </a:rPr>
              <a:t>23</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2" name="正方形/長方形 1"/>
          <p:cNvSpPr/>
          <p:nvPr/>
        </p:nvSpPr>
        <p:spPr>
          <a:xfrm>
            <a:off x="1489304" y="5733256"/>
            <a:ext cx="3528392" cy="939872"/>
          </a:xfrm>
          <a:prstGeom prst="rect">
            <a:avLst/>
          </a:prstGeom>
          <a:solidFill>
            <a:schemeClr val="bg1"/>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50" dirty="0" smtClean="0">
                <a:solidFill>
                  <a:schemeClr val="tx1"/>
                </a:solidFill>
              </a:rPr>
              <a:t>保育所</a:t>
            </a:r>
            <a:r>
              <a:rPr lang="ja-JP" altLang="en-US" sz="1150" dirty="0">
                <a:solidFill>
                  <a:schemeClr val="tx1"/>
                </a:solidFill>
              </a:rPr>
              <a:t>の入所決定・保育料の徴収</a:t>
            </a:r>
          </a:p>
          <a:p>
            <a:r>
              <a:rPr lang="ja-JP" altLang="en-US" sz="1150" dirty="0">
                <a:solidFill>
                  <a:schemeClr val="tx1"/>
                </a:solidFill>
              </a:rPr>
              <a:t>児童手当・こども医療費助成の申請受理・審査・支給</a:t>
            </a:r>
          </a:p>
          <a:p>
            <a:r>
              <a:rPr lang="ja-JP" altLang="en-US" sz="1150" dirty="0">
                <a:solidFill>
                  <a:schemeClr val="tx1"/>
                </a:solidFill>
              </a:rPr>
              <a:t>児童委員との連絡調整</a:t>
            </a:r>
          </a:p>
          <a:p>
            <a:r>
              <a:rPr lang="ja-JP" altLang="en-US" sz="1150" dirty="0">
                <a:solidFill>
                  <a:schemeClr val="tx1"/>
                </a:solidFill>
              </a:rPr>
              <a:t>母子父子寡婦福祉資金の貸付</a:t>
            </a:r>
          </a:p>
          <a:p>
            <a:r>
              <a:rPr lang="ja-JP" altLang="en-US" sz="1150" dirty="0">
                <a:solidFill>
                  <a:schemeClr val="tx1"/>
                </a:solidFill>
              </a:rPr>
              <a:t>青少年の健全育成（青少年育成推進</a:t>
            </a:r>
            <a:r>
              <a:rPr lang="ja-JP" altLang="en-US" sz="1150" dirty="0" smtClean="0">
                <a:solidFill>
                  <a:schemeClr val="tx1"/>
                </a:solidFill>
              </a:rPr>
              <a:t>会議等）</a:t>
            </a:r>
            <a:endParaRPr lang="ja-JP" altLang="en-US" sz="1150" dirty="0">
              <a:solidFill>
                <a:schemeClr val="tx1"/>
              </a:solidFill>
            </a:endParaRPr>
          </a:p>
        </p:txBody>
      </p:sp>
      <p:sp>
        <p:nvSpPr>
          <p:cNvPr id="6" name="正方形/長方形 5"/>
          <p:cNvSpPr/>
          <p:nvPr/>
        </p:nvSpPr>
        <p:spPr>
          <a:xfrm>
            <a:off x="5220072" y="5869736"/>
            <a:ext cx="3528392" cy="792088"/>
          </a:xfrm>
          <a:prstGeom prst="rect">
            <a:avLst/>
          </a:prstGeom>
          <a:solidFill>
            <a:schemeClr val="bg1"/>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50" dirty="0" smtClean="0">
                <a:solidFill>
                  <a:schemeClr val="tx1"/>
                </a:solidFill>
              </a:rPr>
              <a:t>国民</a:t>
            </a:r>
            <a:r>
              <a:rPr lang="ja-JP" altLang="en-US" sz="1150" dirty="0">
                <a:solidFill>
                  <a:schemeClr val="tx1"/>
                </a:solidFill>
              </a:rPr>
              <a:t>健康保険・介護保険・国民年金の諸手続き</a:t>
            </a:r>
          </a:p>
          <a:p>
            <a:r>
              <a:rPr lang="ja-JP" altLang="en-US" sz="1150" dirty="0" err="1">
                <a:solidFill>
                  <a:schemeClr val="tx1"/>
                </a:solidFill>
              </a:rPr>
              <a:t>身体障がい</a:t>
            </a:r>
            <a:r>
              <a:rPr lang="ja-JP" altLang="en-US" sz="1150" dirty="0">
                <a:solidFill>
                  <a:schemeClr val="tx1"/>
                </a:solidFill>
              </a:rPr>
              <a:t>者手帳等の申請</a:t>
            </a:r>
            <a:r>
              <a:rPr lang="ja-JP" altLang="en-US" sz="1150" dirty="0" smtClean="0">
                <a:solidFill>
                  <a:schemeClr val="tx1"/>
                </a:solidFill>
              </a:rPr>
              <a:t>受理・審査・</a:t>
            </a:r>
            <a:r>
              <a:rPr lang="ja-JP" altLang="en-US" sz="1150" dirty="0">
                <a:solidFill>
                  <a:schemeClr val="tx1"/>
                </a:solidFill>
              </a:rPr>
              <a:t>交付</a:t>
            </a:r>
          </a:p>
          <a:p>
            <a:r>
              <a:rPr lang="ja-JP" altLang="en-US" sz="1150" dirty="0">
                <a:solidFill>
                  <a:schemeClr val="tx1"/>
                </a:solidFill>
              </a:rPr>
              <a:t>医療費助成等の申請受理・審査・支給</a:t>
            </a:r>
          </a:p>
          <a:p>
            <a:r>
              <a:rPr lang="ja-JP" altLang="en-US" sz="1150" dirty="0">
                <a:solidFill>
                  <a:schemeClr val="tx1"/>
                </a:solidFill>
              </a:rPr>
              <a:t>生活保護の申請受理・決定・支給、就労支援</a:t>
            </a:r>
            <a:r>
              <a:rPr lang="ja-JP" altLang="en-US" sz="1150" dirty="0" smtClean="0">
                <a:solidFill>
                  <a:schemeClr val="tx1"/>
                </a:solidFill>
              </a:rPr>
              <a:t>相談</a:t>
            </a:r>
            <a:endParaRPr lang="ja-JP" altLang="en-US" sz="1150" dirty="0">
              <a:solidFill>
                <a:schemeClr val="tx1"/>
              </a:solidFill>
            </a:endParaRPr>
          </a:p>
        </p:txBody>
      </p:sp>
      <p:graphicFrame>
        <p:nvGraphicFramePr>
          <p:cNvPr id="7" name="表 6"/>
          <p:cNvGraphicFramePr>
            <a:graphicFrameLocks noGrp="1"/>
          </p:cNvGraphicFramePr>
          <p:nvPr>
            <p:extLst>
              <p:ext uri="{D42A27DB-BD31-4B8C-83A1-F6EECF244321}">
                <p14:modId xmlns:p14="http://schemas.microsoft.com/office/powerpoint/2010/main" val="3697697693"/>
              </p:ext>
            </p:extLst>
          </p:nvPr>
        </p:nvGraphicFramePr>
        <p:xfrm>
          <a:off x="378370" y="370453"/>
          <a:ext cx="8424935" cy="401074"/>
        </p:xfrm>
        <a:graphic>
          <a:graphicData uri="http://schemas.openxmlformats.org/drawingml/2006/table">
            <a:tbl>
              <a:tblPr firstRow="1" bandRow="1">
                <a:tableStyleId>{5C22544A-7EE6-4342-B048-85BDC9FD1C3A}</a:tableStyleId>
              </a:tblPr>
              <a:tblGrid>
                <a:gridCol w="1025643"/>
                <a:gridCol w="7399292"/>
              </a:tblGrid>
              <a:tr h="401074">
                <a:tc>
                  <a:txBody>
                    <a:bodyPr/>
                    <a:lstStyle/>
                    <a:p>
                      <a:pPr algn="ct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共通事項</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l"/>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予算編成、条例提案等は市長の権限</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40000"/>
                        <a:lumOff val="60000"/>
                      </a:schemeClr>
                    </a:solidFill>
                  </a:tcPr>
                </a:tc>
              </a:tr>
            </a:tbl>
          </a:graphicData>
        </a:graphic>
      </p:graphicFrame>
    </p:spTree>
    <p:extLst>
      <p:ext uri="{BB962C8B-B14F-4D97-AF65-F5344CB8AC3E}">
        <p14:creationId xmlns:p14="http://schemas.microsoft.com/office/powerpoint/2010/main" val="20624911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090027195"/>
              </p:ext>
            </p:extLst>
          </p:nvPr>
        </p:nvGraphicFramePr>
        <p:xfrm>
          <a:off x="395536" y="260650"/>
          <a:ext cx="8424935" cy="6480718"/>
        </p:xfrm>
        <a:graphic>
          <a:graphicData uri="http://schemas.openxmlformats.org/drawingml/2006/table">
            <a:tbl>
              <a:tblPr firstRow="1" bandRow="1">
                <a:tableStyleId>{5C22544A-7EE6-4342-B048-85BDC9FD1C3A}</a:tableStyleId>
              </a:tblPr>
              <a:tblGrid>
                <a:gridCol w="341881"/>
                <a:gridCol w="341881"/>
                <a:gridCol w="341881"/>
                <a:gridCol w="3699646"/>
                <a:gridCol w="3699646"/>
              </a:tblGrid>
              <a:tr h="608897">
                <a:tc>
                  <a:txBody>
                    <a:bodyPr/>
                    <a:lstStyle/>
                    <a:p>
                      <a:r>
                        <a:rPr kumimoji="1" lang="ja-JP" altLang="en-US" sz="1400" dirty="0" smtClean="0">
                          <a:latin typeface="HG丸ｺﾞｼｯｸM-PRO" panose="020F0600000000000000" pitchFamily="50" charset="-128"/>
                          <a:ea typeface="HG丸ｺﾞｼｯｸM-PRO" panose="020F0600000000000000" pitchFamily="50" charset="-128"/>
                        </a:rPr>
                        <a:t>Ａ案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400" smtClean="0">
                          <a:latin typeface="HG丸ｺﾞｼｯｸM-PRO" panose="020F0600000000000000" pitchFamily="50" charset="-128"/>
                          <a:ea typeface="HG丸ｺﾞｼｯｸM-PRO" panose="020F0600000000000000" pitchFamily="50" charset="-128"/>
                        </a:rPr>
                        <a:t>Ｂ案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400" dirty="0" smtClean="0">
                          <a:latin typeface="HG丸ｺﾞｼｯｸM-PRO" panose="020F0600000000000000" pitchFamily="50" charset="-128"/>
                          <a:ea typeface="HG丸ｺﾞｼｯｸM-PRO" panose="020F0600000000000000" pitchFamily="50" charset="-128"/>
                        </a:rPr>
                        <a:t>Ｃ案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３　健康・保健</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HG丸ｺﾞｼｯｸM-PRO" panose="020F0600000000000000" pitchFamily="50" charset="-128"/>
                          <a:ea typeface="HG丸ｺﾞｼｯｸM-PRO" panose="020F0600000000000000" pitchFamily="50" charset="-128"/>
                        </a:rPr>
                        <a:t>４　教育</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1449544">
                <a:tc rowSpan="3">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rowSpan="2">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r>
                        <a:rPr kumimoji="1" lang="ja-JP" altLang="en-US" sz="1200" dirty="0" smtClean="0"/>
                        <a:t>健康危機管理等（感染症対策・検疫等）</a:t>
                      </a:r>
                      <a:endParaRPr kumimoji="1" lang="en-US" altLang="ja-JP" sz="1200" dirty="0" smtClean="0"/>
                    </a:p>
                    <a:p>
                      <a:r>
                        <a:rPr kumimoji="1" lang="ja-JP" altLang="en-US" sz="1200" dirty="0" smtClean="0"/>
                        <a:t>医療法人</a:t>
                      </a:r>
                      <a:r>
                        <a:rPr kumimoji="1" lang="ja-JP" altLang="en-US" sz="1200" dirty="0" smtClean="0">
                          <a:solidFill>
                            <a:schemeClr val="tx1"/>
                          </a:solidFill>
                        </a:rPr>
                        <a:t>の設立認可</a:t>
                      </a:r>
                      <a:r>
                        <a:rPr kumimoji="1" lang="ja-JP" altLang="en-US" sz="1200" dirty="0" smtClean="0"/>
                        <a:t>等、病院の開設許可等</a:t>
                      </a:r>
                      <a:endParaRPr kumimoji="1" lang="en-US" altLang="ja-JP" sz="1200" dirty="0" smtClean="0"/>
                    </a:p>
                    <a:p>
                      <a:r>
                        <a:rPr kumimoji="1" lang="ja-JP" altLang="en-US" sz="1200" dirty="0" smtClean="0"/>
                        <a:t>難病等対策</a:t>
                      </a:r>
                      <a:endParaRPr kumimoji="1" lang="en-US" altLang="ja-JP" sz="1200" dirty="0" smtClean="0"/>
                    </a:p>
                    <a:p>
                      <a:r>
                        <a:rPr kumimoji="1" lang="ja-JP" altLang="en-US" sz="1200" dirty="0" smtClean="0"/>
                        <a:t>こころの健康センター（精神保健福祉センター）</a:t>
                      </a:r>
                      <a:endParaRPr kumimoji="1" lang="en-US" altLang="ja-JP" sz="1200" dirty="0" smtClean="0"/>
                    </a:p>
                    <a:p>
                      <a:r>
                        <a:rPr kumimoji="1" lang="ja-JP" altLang="en-US" sz="1200" dirty="0" err="1" smtClean="0"/>
                        <a:t>精神障がい</a:t>
                      </a:r>
                      <a:r>
                        <a:rPr kumimoji="1" lang="ja-JP" altLang="en-US" sz="1200" dirty="0" smtClean="0"/>
                        <a:t>者保健福祉手帳の判定</a:t>
                      </a:r>
                      <a:endParaRPr kumimoji="1" lang="en-US" altLang="ja-JP" sz="1200" dirty="0" smtClean="0"/>
                    </a:p>
                    <a:p>
                      <a:r>
                        <a:rPr kumimoji="1" lang="ja-JP" altLang="en-US" sz="1200" dirty="0" smtClean="0"/>
                        <a:t>放射線技術検査所、食肉衛生検査所</a:t>
                      </a:r>
                      <a:endParaRPr kumimoji="1" lang="en-US" altLang="ja-JP" sz="1200" dirty="0" smtClean="0"/>
                    </a:p>
                    <a:p>
                      <a:r>
                        <a:rPr kumimoji="1" lang="ja-JP" altLang="en-US" sz="1200" dirty="0" smtClean="0"/>
                        <a:t>動物管理センター・分室</a:t>
                      </a:r>
                      <a:endParaRPr kumimoji="1" lang="en-US" altLang="ja-JP" sz="1200" dirty="0" smtClean="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c>
                  <a:txBody>
                    <a:bodyPr/>
                    <a:lstStyle/>
                    <a:p>
                      <a:r>
                        <a:rPr kumimoji="1" lang="ja-JP" altLang="en-US" sz="1200" dirty="0" smtClean="0"/>
                        <a:t>教育委員会会議</a:t>
                      </a:r>
                      <a:endParaRPr kumimoji="1" lang="en-US" altLang="ja-JP" sz="1200" dirty="0" smtClean="0"/>
                    </a:p>
                    <a:p>
                      <a:r>
                        <a:rPr kumimoji="1" lang="ja-JP" altLang="en-US" sz="1200" dirty="0" smtClean="0"/>
                        <a:t>教職員の人事、研修、給与、福利厚生</a:t>
                      </a:r>
                      <a:endParaRPr kumimoji="1" lang="en-US" altLang="ja-JP" sz="1200" dirty="0" smtClean="0"/>
                    </a:p>
                    <a:p>
                      <a:r>
                        <a:rPr kumimoji="1" lang="ja-JP" altLang="en-US" sz="1200" dirty="0" smtClean="0"/>
                        <a:t>学校の設置廃止、学級編制、統計調査等</a:t>
                      </a:r>
                      <a:endParaRPr kumimoji="1" lang="en-US" altLang="ja-JP" sz="1200" dirty="0" smtClean="0"/>
                    </a:p>
                    <a:p>
                      <a:r>
                        <a:rPr kumimoji="1" lang="ja-JP" altLang="en-US" sz="1200" dirty="0" smtClean="0"/>
                        <a:t>高等学校</a:t>
                      </a:r>
                      <a:endParaRPr kumimoji="1" lang="en-US" altLang="ja-JP" sz="1200" dirty="0" smtClean="0"/>
                    </a:p>
                    <a:p>
                      <a:r>
                        <a:rPr kumimoji="1" lang="ja-JP" altLang="en-US" sz="1200" dirty="0" smtClean="0"/>
                        <a:t>文化財保護</a:t>
                      </a:r>
                      <a:endParaRPr kumimoji="1" lang="en-US" altLang="ja-JP" sz="1200" dirty="0" smtClean="0"/>
                    </a:p>
                    <a:p>
                      <a:r>
                        <a:rPr kumimoji="1" lang="ja-JP" altLang="en-US" sz="1200" dirty="0" smtClean="0"/>
                        <a:t>総合生涯学習センター・市民学習センター</a:t>
                      </a:r>
                      <a:endParaRPr kumimoji="1" lang="en-US" altLang="ja-JP" sz="1200" dirty="0" smtClean="0"/>
                    </a:p>
                    <a:p>
                      <a:r>
                        <a:rPr kumimoji="1" lang="ja-JP" altLang="en-US" sz="1200" dirty="0" smtClean="0"/>
                        <a:t>図書館</a:t>
                      </a:r>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r>
              <a:tr h="1449544">
                <a:tc vMerge="1">
                  <a:txBody>
                    <a:bodyPr/>
                    <a:lstStyle/>
                    <a:p>
                      <a:endParaRPr kumimoji="1" lang="ja-JP" alt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vMerge="1">
                  <a:txBody>
                    <a:bodyPr/>
                    <a:lstStyle/>
                    <a:p>
                      <a:endParaRPr kumimoji="1" lang="ja-JP" altLang="en-US"/>
                    </a:p>
                  </a:txBody>
                  <a:tcPr/>
                </a:tc>
                <a:tc rowSpan="3">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r>
                        <a:rPr kumimoji="1" lang="ja-JP" altLang="en-US" sz="1200" dirty="0" smtClean="0">
                          <a:solidFill>
                            <a:schemeClr val="tx1"/>
                          </a:solidFill>
                        </a:rPr>
                        <a:t>保健所</a:t>
                      </a:r>
                      <a:endParaRPr kumimoji="1" lang="en-US" altLang="ja-JP" sz="1200" dirty="0" smtClean="0">
                        <a:solidFill>
                          <a:schemeClr val="tx1"/>
                        </a:solidFill>
                      </a:endParaRPr>
                    </a:p>
                    <a:p>
                      <a:r>
                        <a:rPr kumimoji="1" lang="ja-JP" altLang="en-US" sz="1200" dirty="0" smtClean="0">
                          <a:solidFill>
                            <a:schemeClr val="tx1"/>
                          </a:solidFill>
                        </a:rPr>
                        <a:t>母子保健</a:t>
                      </a:r>
                      <a:endParaRPr kumimoji="1" lang="en-US" altLang="ja-JP" sz="1200" dirty="0" smtClean="0">
                        <a:solidFill>
                          <a:schemeClr val="tx1"/>
                        </a:solidFill>
                      </a:endParaRPr>
                    </a:p>
                    <a:p>
                      <a:r>
                        <a:rPr kumimoji="1" lang="ja-JP" altLang="en-US" sz="1200" dirty="0" smtClean="0">
                          <a:solidFill>
                            <a:schemeClr val="tx1"/>
                          </a:solidFill>
                        </a:rPr>
                        <a:t>薬事の許可等、食品衛生関係事業の許可等</a:t>
                      </a:r>
                    </a:p>
                    <a:p>
                      <a:r>
                        <a:rPr kumimoji="1" lang="ja-JP" altLang="en-US" sz="1200" dirty="0" smtClean="0">
                          <a:solidFill>
                            <a:schemeClr val="tx1"/>
                          </a:solidFill>
                        </a:rPr>
                        <a:t>環境衛生関係事業の許可等</a:t>
                      </a:r>
                      <a:endParaRPr kumimoji="1" lang="en-US" altLang="ja-JP" sz="120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err="1" smtClean="0">
                          <a:solidFill>
                            <a:schemeClr val="tx1"/>
                          </a:solidFill>
                        </a:rPr>
                        <a:t>精神障がい</a:t>
                      </a:r>
                      <a:r>
                        <a:rPr kumimoji="1" lang="ja-JP" altLang="en-US" sz="1200" dirty="0" smtClean="0"/>
                        <a:t>者保健福祉手帳の交付</a:t>
                      </a:r>
                      <a:endParaRPr kumimoji="1" lang="en-US" altLang="ja-JP" sz="1200" dirty="0" smtClean="0"/>
                    </a:p>
                    <a:p>
                      <a:r>
                        <a:rPr kumimoji="1" lang="ja-JP" altLang="en-US" sz="1200" dirty="0" smtClean="0"/>
                        <a:t>狂犬病予防注射等</a:t>
                      </a:r>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C000"/>
                      </a:solidFill>
                      <a:prstDash val="solid"/>
                      <a:round/>
                      <a:headEnd type="none" w="med" len="med"/>
                      <a:tailEnd type="none" w="med" len="med"/>
                    </a:lnB>
                  </a:tcPr>
                </a:tc>
                <a:tc>
                  <a:txBody>
                    <a:bodyPr/>
                    <a:lstStyle/>
                    <a:p>
                      <a:r>
                        <a:rPr kumimoji="1" lang="ja-JP" altLang="en-US" sz="1200" dirty="0" smtClean="0"/>
                        <a:t>小中学校施設の補修等</a:t>
                      </a:r>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C000"/>
                      </a:solidFill>
                      <a:prstDash val="solid"/>
                      <a:round/>
                      <a:headEnd type="none" w="med" len="med"/>
                      <a:tailEnd type="none" w="med" len="med"/>
                    </a:lnB>
                  </a:tcPr>
                </a:tc>
              </a:tr>
              <a:tr h="1131619">
                <a:tc vMerge="1">
                  <a:txBody>
                    <a:bodyPr/>
                    <a:lstStyle/>
                    <a:p>
                      <a:endParaRPr kumimoji="1" lang="ja-JP" altLang="en-US" dirty="0"/>
                    </a:p>
                  </a:txBody>
                  <a:tcPr/>
                </a:tc>
                <a:tc rowSpan="2">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C000"/>
                    </a:solidFill>
                  </a:tcPr>
                </a:tc>
                <a:tc vMerge="1">
                  <a:txBody>
                    <a:bodyPr/>
                    <a:lstStyle/>
                    <a:p>
                      <a:endParaRPr kumimoji="1" lang="ja-JP" altLang="en-US" dirty="0"/>
                    </a:p>
                  </a:txBody>
                  <a:tcPr/>
                </a:tc>
                <a:tc>
                  <a:txBody>
                    <a:bodyPr/>
                    <a:lstStyle/>
                    <a:p>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FFC000"/>
                      </a:solidFill>
                      <a:prstDash val="solid"/>
                      <a:round/>
                      <a:headEnd type="none" w="med" len="med"/>
                      <a:tailEnd type="none" w="med" len="med"/>
                    </a:lnT>
                    <a:lnB w="28575" cap="flat" cmpd="sng" algn="ctr">
                      <a:solidFill>
                        <a:srgbClr val="00B050"/>
                      </a:solidFill>
                      <a:prstDash val="solid"/>
                      <a:round/>
                      <a:headEnd type="none" w="med" len="med"/>
                      <a:tailEnd type="none" w="med" len="med"/>
                    </a:lnB>
                  </a:tcPr>
                </a:tc>
                <a:tc>
                  <a:txBody>
                    <a:bodyPr/>
                    <a:lstStyle/>
                    <a:p>
                      <a:r>
                        <a:rPr kumimoji="1" lang="ja-JP" altLang="en-US" sz="1200" dirty="0" smtClean="0"/>
                        <a:t>就園奨励費補助の申請受理、支払い</a:t>
                      </a:r>
                      <a:endParaRPr kumimoji="1" lang="en-US" altLang="ja-JP" sz="1200" dirty="0" smtClean="0"/>
                    </a:p>
                    <a:p>
                      <a:r>
                        <a:rPr kumimoji="1" lang="ja-JP" altLang="en-US" sz="1200" dirty="0" smtClean="0"/>
                        <a:t>私立幼稚園に対する助成</a:t>
                      </a:r>
                      <a:endParaRPr kumimoji="1" lang="en-US" altLang="ja-JP" sz="1200" dirty="0" smtClean="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FFC000"/>
                      </a:solidFill>
                      <a:prstDash val="solid"/>
                      <a:round/>
                      <a:headEnd type="none" w="med" len="med"/>
                      <a:tailEnd type="none" w="med" len="med"/>
                    </a:lnT>
                    <a:lnB w="28575" cap="flat" cmpd="sng" algn="ctr">
                      <a:solidFill>
                        <a:srgbClr val="00B050"/>
                      </a:solidFill>
                      <a:prstDash val="solid"/>
                      <a:round/>
                      <a:headEnd type="none" w="med" len="med"/>
                      <a:tailEnd type="none" w="med" len="med"/>
                    </a:lnB>
                  </a:tcPr>
                </a:tc>
              </a:tr>
              <a:tr h="1841114">
                <a:tc>
                  <a:txBody>
                    <a:bodyPr/>
                    <a:lstStyle/>
                    <a:p>
                      <a:pPr algn="ctr"/>
                      <a:r>
                        <a:rPr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200" dirty="0" smtClean="0"/>
                        <a:t>地域ふれあい子育て支援教室</a:t>
                      </a:r>
                      <a:endParaRPr kumimoji="1" lang="en-US" altLang="ja-JP" sz="1200" dirty="0" smtClean="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200" dirty="0" smtClean="0"/>
                        <a:t>学校評価、学校協議会</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（注）</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200" dirty="0" smtClean="0"/>
                    </a:p>
                    <a:p>
                      <a:endParaRPr kumimoji="1" lang="ja-JP" altLang="en-US" sz="1200" dirty="0">
                        <a:solidFill>
                          <a:schemeClr val="tx1"/>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
        <p:nvSpPr>
          <p:cNvPr id="5" name="スライド番号プレースホルダー 2"/>
          <p:cNvSpPr txBox="1">
            <a:spLocks/>
          </p:cNvSpPr>
          <p:nvPr/>
        </p:nvSpPr>
        <p:spPr>
          <a:xfrm>
            <a:off x="7018886" y="0"/>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24</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6" name="正方形/長方形 5"/>
          <p:cNvSpPr/>
          <p:nvPr/>
        </p:nvSpPr>
        <p:spPr>
          <a:xfrm>
            <a:off x="1506720" y="5481068"/>
            <a:ext cx="3528392" cy="1152128"/>
          </a:xfrm>
          <a:prstGeom prst="rect">
            <a:avLst/>
          </a:prstGeom>
          <a:solidFill>
            <a:schemeClr val="bg1"/>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150" dirty="0" smtClean="0">
                <a:solidFill>
                  <a:schemeClr val="tx1"/>
                </a:solidFill>
              </a:rPr>
              <a:t>乳幼児健診、がん検診、健康</a:t>
            </a:r>
            <a:r>
              <a:rPr lang="ja-JP" altLang="en-US" sz="1150" dirty="0">
                <a:solidFill>
                  <a:schemeClr val="tx1"/>
                </a:solidFill>
              </a:rPr>
              <a:t>講座、予防接種</a:t>
            </a:r>
          </a:p>
          <a:p>
            <a:r>
              <a:rPr lang="ja-JP" altLang="en-US" sz="1150" dirty="0">
                <a:solidFill>
                  <a:schemeClr val="tx1"/>
                </a:solidFill>
              </a:rPr>
              <a:t>母子健康手帳の交付、母親教室</a:t>
            </a:r>
          </a:p>
          <a:p>
            <a:r>
              <a:rPr lang="ja-JP" altLang="en-US" sz="1150" dirty="0">
                <a:solidFill>
                  <a:schemeClr val="tx1"/>
                </a:solidFill>
              </a:rPr>
              <a:t>難病等医療費助成の申請受理</a:t>
            </a:r>
          </a:p>
          <a:p>
            <a:r>
              <a:rPr lang="ja-JP" altLang="en-US" sz="1150" dirty="0" err="1">
                <a:solidFill>
                  <a:schemeClr val="tx1"/>
                </a:solidFill>
              </a:rPr>
              <a:t>精神障がい</a:t>
            </a:r>
            <a:r>
              <a:rPr lang="ja-JP" altLang="en-US" sz="1150" dirty="0">
                <a:solidFill>
                  <a:schemeClr val="tx1"/>
                </a:solidFill>
              </a:rPr>
              <a:t>者保健福祉手帳の申請受理</a:t>
            </a:r>
          </a:p>
          <a:p>
            <a:r>
              <a:rPr lang="ja-JP" altLang="en-US" sz="1150" dirty="0">
                <a:solidFill>
                  <a:schemeClr val="tx1"/>
                </a:solidFill>
              </a:rPr>
              <a:t>食品・環境衛生関係事業の許可に関する相談</a:t>
            </a:r>
          </a:p>
          <a:p>
            <a:r>
              <a:rPr lang="ja-JP" altLang="en-US" sz="1150" dirty="0">
                <a:solidFill>
                  <a:schemeClr val="tx1"/>
                </a:solidFill>
              </a:rPr>
              <a:t>犬の登録、狂犬病予防</a:t>
            </a:r>
            <a:r>
              <a:rPr lang="ja-JP" altLang="en-US" sz="1150" dirty="0" smtClean="0">
                <a:solidFill>
                  <a:schemeClr val="tx1"/>
                </a:solidFill>
              </a:rPr>
              <a:t>注射済票の交付</a:t>
            </a:r>
            <a:endParaRPr lang="ja-JP" altLang="en-US" sz="1150" dirty="0">
              <a:solidFill>
                <a:schemeClr val="tx1"/>
              </a:solidFill>
            </a:endParaRPr>
          </a:p>
        </p:txBody>
      </p:sp>
      <p:sp>
        <p:nvSpPr>
          <p:cNvPr id="7" name="正方形/長方形 6"/>
          <p:cNvSpPr/>
          <p:nvPr/>
        </p:nvSpPr>
        <p:spPr>
          <a:xfrm>
            <a:off x="5220072" y="6111636"/>
            <a:ext cx="3528392" cy="504056"/>
          </a:xfrm>
          <a:prstGeom prst="rect">
            <a:avLst/>
          </a:prstGeom>
          <a:solidFill>
            <a:schemeClr val="bg1"/>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150" dirty="0" smtClean="0">
                <a:solidFill>
                  <a:schemeClr val="tx1"/>
                </a:solidFill>
              </a:rPr>
              <a:t>就学</a:t>
            </a:r>
            <a:r>
              <a:rPr lang="ja-JP" altLang="en-US" sz="1150" dirty="0">
                <a:solidFill>
                  <a:schemeClr val="tx1"/>
                </a:solidFill>
              </a:rPr>
              <a:t>事務、通学区域の指定</a:t>
            </a:r>
          </a:p>
          <a:p>
            <a:r>
              <a:rPr lang="ja-JP" altLang="en-US" sz="1150" dirty="0">
                <a:solidFill>
                  <a:schemeClr val="tx1"/>
                </a:solidFill>
              </a:rPr>
              <a:t>生涯学習（生涯学習ルーム等）</a:t>
            </a:r>
          </a:p>
        </p:txBody>
      </p:sp>
      <p:sp>
        <p:nvSpPr>
          <p:cNvPr id="8" name="正方形/長方形 7"/>
          <p:cNvSpPr/>
          <p:nvPr/>
        </p:nvSpPr>
        <p:spPr>
          <a:xfrm>
            <a:off x="5022674" y="5112480"/>
            <a:ext cx="3528392" cy="504056"/>
          </a:xfrm>
          <a:prstGeom prst="rect">
            <a:avLst/>
          </a:prstGeom>
          <a:no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（注）条例・規則上は教育委員会事務局の事務</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総合区役所の教育委員会事務局兼務職員が担当</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403807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838178528"/>
              </p:ext>
            </p:extLst>
          </p:nvPr>
        </p:nvGraphicFramePr>
        <p:xfrm>
          <a:off x="395536" y="260650"/>
          <a:ext cx="8424935" cy="6480716"/>
        </p:xfrm>
        <a:graphic>
          <a:graphicData uri="http://schemas.openxmlformats.org/drawingml/2006/table">
            <a:tbl>
              <a:tblPr firstRow="1" bandRow="1">
                <a:tableStyleId>{5C22544A-7EE6-4342-B048-85BDC9FD1C3A}</a:tableStyleId>
              </a:tblPr>
              <a:tblGrid>
                <a:gridCol w="341881"/>
                <a:gridCol w="341881"/>
                <a:gridCol w="341881"/>
                <a:gridCol w="3699646"/>
                <a:gridCol w="3699646"/>
              </a:tblGrid>
              <a:tr h="615896">
                <a:tc>
                  <a:txBody>
                    <a:bodyPr/>
                    <a:lstStyle/>
                    <a:p>
                      <a:r>
                        <a:rPr kumimoji="1" lang="ja-JP" altLang="en-US" sz="1400" dirty="0" smtClean="0">
                          <a:latin typeface="HG丸ｺﾞｼｯｸM-PRO" panose="020F0600000000000000" pitchFamily="50" charset="-128"/>
                          <a:ea typeface="HG丸ｺﾞｼｯｸM-PRO" panose="020F0600000000000000" pitchFamily="50" charset="-128"/>
                        </a:rPr>
                        <a:t>Ａ案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400" smtClean="0">
                          <a:latin typeface="HG丸ｺﾞｼｯｸM-PRO" panose="020F0600000000000000" pitchFamily="50" charset="-128"/>
                          <a:ea typeface="HG丸ｺﾞｼｯｸM-PRO" panose="020F0600000000000000" pitchFamily="50" charset="-128"/>
                        </a:rPr>
                        <a:t>Ｂ案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400" dirty="0" smtClean="0">
                          <a:latin typeface="HG丸ｺﾞｼｯｸM-PRO" panose="020F0600000000000000" pitchFamily="50" charset="-128"/>
                          <a:ea typeface="HG丸ｺﾞｼｯｸM-PRO" panose="020F0600000000000000" pitchFamily="50" charset="-128"/>
                        </a:rPr>
                        <a:t>Ｃ案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５　環境</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HG丸ｺﾞｼｯｸM-PRO" panose="020F0600000000000000" pitchFamily="50" charset="-128"/>
                          <a:ea typeface="HG丸ｺﾞｼｯｸM-PRO" panose="020F0600000000000000" pitchFamily="50" charset="-128"/>
                        </a:rPr>
                        <a:t>６　産業・市場</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1466205">
                <a:tc rowSpan="3">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rowSpan="2">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rPr>
                        <a:t>エネルギー政策の推進、環境基本計画、環境白書</a:t>
                      </a:r>
                      <a:endParaRPr kumimoji="1" lang="en-US" altLang="ja-JP" sz="1200" dirty="0" smtClean="0">
                        <a:solidFill>
                          <a:schemeClr val="tx1"/>
                        </a:solidFill>
                      </a:endParaRPr>
                    </a:p>
                    <a:p>
                      <a:r>
                        <a:rPr kumimoji="1" lang="ja-JP" altLang="en-US" sz="1200" dirty="0" smtClean="0">
                          <a:solidFill>
                            <a:schemeClr val="tx1"/>
                          </a:solidFill>
                        </a:rPr>
                        <a:t>環境監視規制（大気汚染常時監視）</a:t>
                      </a:r>
                      <a:endParaRPr kumimoji="1" lang="en-US" altLang="ja-JP" sz="1200" dirty="0" smtClean="0">
                        <a:solidFill>
                          <a:schemeClr val="tx1"/>
                        </a:solidFill>
                      </a:endParaRPr>
                    </a:p>
                    <a:p>
                      <a:r>
                        <a:rPr kumimoji="1" lang="ja-JP" altLang="en-US" sz="1200" dirty="0" smtClean="0">
                          <a:solidFill>
                            <a:schemeClr val="tx1"/>
                          </a:solidFill>
                        </a:rPr>
                        <a:t>地球温暖化対策</a:t>
                      </a:r>
                      <a:endParaRPr kumimoji="1" lang="en-US" altLang="ja-JP" sz="1200" dirty="0" smtClean="0">
                        <a:solidFill>
                          <a:schemeClr val="tx1"/>
                        </a:solidFill>
                      </a:endParaRPr>
                    </a:p>
                    <a:p>
                      <a:r>
                        <a:rPr kumimoji="1" lang="ja-JP" altLang="en-US" sz="1200" dirty="0" smtClean="0">
                          <a:solidFill>
                            <a:schemeClr val="tx1"/>
                          </a:solidFill>
                        </a:rPr>
                        <a:t>廃棄物処理業の許可</a:t>
                      </a:r>
                      <a:endParaRPr kumimoji="1" lang="en-US" altLang="ja-JP" sz="1200" dirty="0" smtClean="0">
                        <a:solidFill>
                          <a:schemeClr val="tx1"/>
                        </a:solidFill>
                      </a:endParaRPr>
                    </a:p>
                    <a:p>
                      <a:r>
                        <a:rPr kumimoji="1" lang="ja-JP" altLang="en-US" sz="1200" dirty="0" smtClean="0">
                          <a:solidFill>
                            <a:schemeClr val="tx1"/>
                          </a:solidFill>
                        </a:rPr>
                        <a:t>一般廃棄物の収集輸送、ごみ減量啓発</a:t>
                      </a:r>
                      <a:endParaRPr kumimoji="1" lang="en-US" altLang="ja-JP" sz="1200" dirty="0" smtClean="0">
                        <a:solidFill>
                          <a:schemeClr val="tx1"/>
                        </a:solidFill>
                      </a:endParaRPr>
                    </a:p>
                    <a:p>
                      <a:r>
                        <a:rPr kumimoji="1" lang="ja-JP" altLang="en-US" sz="1200" dirty="0" smtClean="0">
                          <a:solidFill>
                            <a:schemeClr val="tx1"/>
                          </a:solidFill>
                        </a:rPr>
                        <a:t>斎場、大規模霊園</a:t>
                      </a:r>
                    </a:p>
                    <a:p>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c>
                  <a:txBody>
                    <a:bodyPr/>
                    <a:lstStyle/>
                    <a:p>
                      <a:r>
                        <a:rPr kumimoji="1" lang="ja-JP" altLang="en-US" sz="1200" dirty="0" smtClean="0"/>
                        <a:t>成長戦略の推進</a:t>
                      </a:r>
                      <a:endParaRPr kumimoji="1" lang="en-US" altLang="ja-JP" sz="1200" dirty="0" smtClean="0"/>
                    </a:p>
                    <a:p>
                      <a:r>
                        <a:rPr kumimoji="1" lang="ja-JP" altLang="en-US" sz="1200" dirty="0" smtClean="0">
                          <a:solidFill>
                            <a:schemeClr val="tx1"/>
                          </a:solidFill>
                        </a:rPr>
                        <a:t>大阪産業創造館、インテックス大阪</a:t>
                      </a:r>
                      <a:endParaRPr kumimoji="1" lang="en-US" altLang="ja-JP" sz="1200" dirty="0" smtClean="0">
                        <a:solidFill>
                          <a:schemeClr val="tx1"/>
                        </a:solidFill>
                      </a:endParaRPr>
                    </a:p>
                    <a:p>
                      <a:r>
                        <a:rPr kumimoji="1" lang="ja-JP" altLang="en-US" sz="1200" dirty="0" smtClean="0"/>
                        <a:t>工業研究所</a:t>
                      </a:r>
                      <a:endParaRPr kumimoji="1" lang="en-US" altLang="ja-JP" sz="1200" dirty="0" smtClean="0"/>
                    </a:p>
                    <a:p>
                      <a:r>
                        <a:rPr kumimoji="1" lang="ja-JP" altLang="en-US" sz="1200" smtClean="0"/>
                        <a:t>商工会議所に関する事務</a:t>
                      </a:r>
                      <a:endParaRPr kumimoji="1" lang="en-US" altLang="ja-JP" sz="1200" dirty="0" smtClean="0"/>
                    </a:p>
                    <a:p>
                      <a:r>
                        <a:rPr kumimoji="1" lang="ja-JP" altLang="en-US" sz="1200" dirty="0" smtClean="0"/>
                        <a:t>ＡＴＣ</a:t>
                      </a:r>
                      <a:endParaRPr kumimoji="1" lang="en-US" altLang="ja-JP" sz="1200" dirty="0" smtClean="0"/>
                    </a:p>
                    <a:p>
                      <a:r>
                        <a:rPr kumimoji="1" lang="ja-JP" altLang="en-US" sz="1200" dirty="0" smtClean="0"/>
                        <a:t>計量検査所</a:t>
                      </a:r>
                      <a:endParaRPr kumimoji="1" lang="en-US" altLang="ja-JP" sz="1200" dirty="0" smtClean="0"/>
                    </a:p>
                    <a:p>
                      <a:r>
                        <a:rPr kumimoji="1" lang="ja-JP" altLang="en-US" sz="1200" dirty="0" smtClean="0"/>
                        <a:t>中央卸売市場</a:t>
                      </a:r>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r>
              <a:tr h="1466205">
                <a:tc vMerge="1">
                  <a:txBody>
                    <a:bodyPr/>
                    <a:lstStyle/>
                    <a:p>
                      <a:endParaRPr kumimoji="1" lang="ja-JP" alt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vMerge="1">
                  <a:txBody>
                    <a:bodyPr/>
                    <a:lstStyle/>
                    <a:p>
                      <a:endParaRPr kumimoji="1" lang="ja-JP" altLang="en-US"/>
                    </a:p>
                  </a:txBody>
                  <a:tcPr/>
                </a:tc>
                <a:tc rowSpan="3">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r>
                        <a:rPr kumimoji="1" lang="ja-JP" altLang="en-US" sz="1200" dirty="0" smtClean="0"/>
                        <a:t>環境監視規制（水質汚濁・土壌汚染）</a:t>
                      </a:r>
                      <a:endParaRPr kumimoji="1" lang="en-US" altLang="ja-JP" sz="1200" dirty="0" smtClean="0"/>
                    </a:p>
                    <a:p>
                      <a:r>
                        <a:rPr kumimoji="1" lang="ja-JP" altLang="en-US" sz="1200" dirty="0" smtClean="0"/>
                        <a:t>産業廃棄物排出事業者の規制</a:t>
                      </a:r>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C000"/>
                      </a:solidFill>
                      <a:prstDash val="solid"/>
                      <a:round/>
                      <a:headEnd type="none" w="med" len="med"/>
                      <a:tailEnd type="none" w="med" len="med"/>
                    </a:lnB>
                  </a:tcPr>
                </a:tc>
                <a:tc>
                  <a:txBody>
                    <a:bodyPr/>
                    <a:lstStyle/>
                    <a:p>
                      <a:r>
                        <a:rPr kumimoji="1" lang="ja-JP" altLang="en-US" sz="1200" dirty="0" smtClean="0"/>
                        <a:t>小規模・ベンチャー企業支援</a:t>
                      </a:r>
                      <a:endParaRPr kumimoji="1" lang="en-US" altLang="ja-JP" sz="1200" dirty="0" smtClean="0"/>
                    </a:p>
                    <a:p>
                      <a:r>
                        <a:rPr kumimoji="1" lang="ja-JP" altLang="en-US" sz="1200" dirty="0" smtClean="0"/>
                        <a:t>地域ものづくり活性化事業</a:t>
                      </a:r>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C000"/>
                      </a:solidFill>
                      <a:prstDash val="solid"/>
                      <a:round/>
                      <a:headEnd type="none" w="med" len="med"/>
                      <a:tailEnd type="none" w="med" len="med"/>
                    </a:lnB>
                  </a:tcPr>
                </a:tc>
              </a:tr>
              <a:tr h="1466205">
                <a:tc vMerge="1">
                  <a:txBody>
                    <a:bodyPr/>
                    <a:lstStyle/>
                    <a:p>
                      <a:endParaRPr kumimoji="1" lang="ja-JP" altLang="en-US" dirty="0"/>
                    </a:p>
                  </a:txBody>
                  <a:tcPr/>
                </a:tc>
                <a:tc rowSpan="2">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C000"/>
                    </a:solidFill>
                  </a:tcPr>
                </a:tc>
                <a:tc vMerge="1">
                  <a:txBody>
                    <a:bodyPr/>
                    <a:lstStyle/>
                    <a:p>
                      <a:endParaRPr kumimoji="1" lang="ja-JP" altLang="en-US" dirty="0"/>
                    </a:p>
                  </a:txBody>
                  <a:tcPr/>
                </a:tc>
                <a:tc>
                  <a:txBody>
                    <a:bodyPr/>
                    <a:lstStyle/>
                    <a:p>
                      <a:r>
                        <a:rPr kumimoji="1" lang="ja-JP" altLang="en-US" sz="1200" dirty="0" smtClean="0"/>
                        <a:t>環境監視規制（騒音・振動・悪臭）</a:t>
                      </a:r>
                      <a:endParaRPr kumimoji="1"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rPr>
                        <a:t>環境教育・環境啓発の取組み</a:t>
                      </a:r>
                      <a:endParaRPr kumimoji="1" lang="en-US" altLang="ja-JP" sz="1200" dirty="0" smtClean="0">
                        <a:solidFill>
                          <a:schemeClr val="tx1"/>
                        </a:solidFill>
                      </a:endParaRPr>
                    </a:p>
                    <a:p>
                      <a:r>
                        <a:rPr kumimoji="1" lang="ja-JP" altLang="en-US" sz="1200" dirty="0" smtClean="0"/>
                        <a:t>小規模霊園</a:t>
                      </a:r>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FFC000"/>
                      </a:solidFill>
                      <a:prstDash val="solid"/>
                      <a:round/>
                      <a:headEnd type="none" w="med" len="med"/>
                      <a:tailEnd type="none" w="med" len="med"/>
                    </a:lnT>
                    <a:lnB w="28575" cap="flat" cmpd="sng" algn="ctr">
                      <a:solidFill>
                        <a:srgbClr val="00B050"/>
                      </a:solidFill>
                      <a:prstDash val="solid"/>
                      <a:round/>
                      <a:headEnd type="none" w="med" len="med"/>
                      <a:tailEnd type="none" w="med" len="med"/>
                    </a:lnB>
                  </a:tcPr>
                </a:tc>
                <a:tc>
                  <a:txBody>
                    <a:bodyPr/>
                    <a:lstStyle/>
                    <a:p>
                      <a:r>
                        <a:rPr kumimoji="1" lang="ja-JP" altLang="en-US" sz="1200" dirty="0" smtClean="0"/>
                        <a:t>商店街振興組合法に関する事務</a:t>
                      </a:r>
                      <a:endParaRPr kumimoji="1" lang="en-US" altLang="ja-JP" sz="1200" dirty="0" smtClean="0"/>
                    </a:p>
                    <a:p>
                      <a:r>
                        <a:rPr kumimoji="1" lang="ja-JP" altLang="en-US" sz="1200" dirty="0" smtClean="0"/>
                        <a:t>中小小売商業振興法に関する事務</a:t>
                      </a:r>
                      <a:endParaRPr kumimoji="1" lang="en-US" altLang="ja-JP" sz="1200" dirty="0" smtClean="0"/>
                    </a:p>
                    <a:p>
                      <a:r>
                        <a:rPr kumimoji="1" lang="ja-JP" altLang="en-US" sz="1200" dirty="0" smtClean="0"/>
                        <a:t>市民農園の開設許可等に関する事務</a:t>
                      </a:r>
                      <a:endParaRPr kumimoji="1" lang="en-US" altLang="ja-JP" sz="1200" dirty="0" smtClean="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FFC000"/>
                      </a:solidFill>
                      <a:prstDash val="solid"/>
                      <a:round/>
                      <a:headEnd type="none" w="med" len="med"/>
                      <a:tailEnd type="none" w="med" len="med"/>
                    </a:lnT>
                    <a:lnB w="28575" cap="flat" cmpd="sng" algn="ctr">
                      <a:solidFill>
                        <a:srgbClr val="00B050"/>
                      </a:solidFill>
                      <a:prstDash val="solid"/>
                      <a:round/>
                      <a:headEnd type="none" w="med" len="med"/>
                      <a:tailEnd type="none" w="med" len="med"/>
                    </a:lnB>
                  </a:tcPr>
                </a:tc>
              </a:tr>
              <a:tr h="1466205">
                <a:tc>
                  <a:txBody>
                    <a:bodyPr/>
                    <a:lstStyle/>
                    <a:p>
                      <a:pPr algn="ctr"/>
                      <a:r>
                        <a:rPr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lang="ja-JP" altLang="en-US" sz="1400" dirty="0"/>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vMerge="1">
                  <a:txBody>
                    <a:bodyPr/>
                    <a:lstStyle/>
                    <a:p>
                      <a:endParaRPr kumimoji="1" lang="ja-JP" altLang="en-US"/>
                    </a:p>
                  </a:txBody>
                  <a:tcPr/>
                </a:tc>
                <a:tc vMerge="1">
                  <a:txBody>
                    <a:bodyPr/>
                    <a:lstStyle/>
                    <a:p>
                      <a:endParaRPr kumimoji="1" lang="ja-JP" alt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200" dirty="0" smtClean="0"/>
                        <a:t>コミュニティビジネスへの支援</a:t>
                      </a:r>
                      <a:endParaRPr kumimoji="1" lang="en-US" altLang="ja-JP" sz="1200" dirty="0" smtClean="0"/>
                    </a:p>
                    <a:p>
                      <a:r>
                        <a:rPr kumimoji="1" lang="ja-JP" altLang="en-US" sz="1200" dirty="0" smtClean="0"/>
                        <a:t>商店街の活性化</a:t>
                      </a:r>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
        <p:nvSpPr>
          <p:cNvPr id="3" name="スライド番号プレースホルダー 2"/>
          <p:cNvSpPr>
            <a:spLocks noGrp="1"/>
          </p:cNvSpPr>
          <p:nvPr>
            <p:ph type="sldNum" sz="quarter" idx="12"/>
          </p:nvPr>
        </p:nvSpPr>
        <p:spPr>
          <a:xfrm>
            <a:off x="7018886" y="6492875"/>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sysClr val="windowText" lastClr="000000"/>
                </a:solidFill>
                <a:effectLst/>
                <a:uLnTx/>
                <a:uFillTx/>
                <a:latin typeface="HGPｺﾞｼｯｸE" pitchFamily="50" charset="-128"/>
                <a:ea typeface="HGPｺﾞｼｯｸE" pitchFamily="50" charset="-128"/>
              </a:rPr>
              <a:t>25</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Tree>
    <p:extLst>
      <p:ext uri="{BB962C8B-B14F-4D97-AF65-F5344CB8AC3E}">
        <p14:creationId xmlns:p14="http://schemas.microsoft.com/office/powerpoint/2010/main" val="40103337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761340632"/>
              </p:ext>
            </p:extLst>
          </p:nvPr>
        </p:nvGraphicFramePr>
        <p:xfrm>
          <a:off x="395536" y="260650"/>
          <a:ext cx="8424935" cy="6408710"/>
        </p:xfrm>
        <a:graphic>
          <a:graphicData uri="http://schemas.openxmlformats.org/drawingml/2006/table">
            <a:tbl>
              <a:tblPr firstRow="1" bandRow="1">
                <a:tableStyleId>{5C22544A-7EE6-4342-B048-85BDC9FD1C3A}</a:tableStyleId>
              </a:tblPr>
              <a:tblGrid>
                <a:gridCol w="341881"/>
                <a:gridCol w="341881"/>
                <a:gridCol w="341881"/>
                <a:gridCol w="3699646"/>
                <a:gridCol w="3699646"/>
              </a:tblGrid>
              <a:tr h="615896">
                <a:tc>
                  <a:txBody>
                    <a:bodyPr/>
                    <a:lstStyle/>
                    <a:p>
                      <a:r>
                        <a:rPr kumimoji="1" lang="ja-JP" altLang="en-US" sz="1400" dirty="0" smtClean="0">
                          <a:latin typeface="HG丸ｺﾞｼｯｸM-PRO" panose="020F0600000000000000" pitchFamily="50" charset="-128"/>
                          <a:ea typeface="HG丸ｺﾞｼｯｸM-PRO" panose="020F0600000000000000" pitchFamily="50" charset="-128"/>
                        </a:rPr>
                        <a:t>Ａ案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400" smtClean="0">
                          <a:latin typeface="HG丸ｺﾞｼｯｸM-PRO" panose="020F0600000000000000" pitchFamily="50" charset="-128"/>
                          <a:ea typeface="HG丸ｺﾞｼｯｸM-PRO" panose="020F0600000000000000" pitchFamily="50" charset="-128"/>
                        </a:rPr>
                        <a:t>Ｂ案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400" dirty="0" smtClean="0">
                          <a:latin typeface="HG丸ｺﾞｼｯｸM-PRO" panose="020F0600000000000000" pitchFamily="50" charset="-128"/>
                          <a:ea typeface="HG丸ｺﾞｼｯｸM-PRO" panose="020F0600000000000000" pitchFamily="50" charset="-128"/>
                        </a:rPr>
                        <a:t>Ｃ案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７　都市魅力</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HG丸ｺﾞｼｯｸM-PRO" panose="020F0600000000000000" pitchFamily="50" charset="-128"/>
                          <a:ea typeface="HG丸ｺﾞｼｯｸM-PRO" panose="020F0600000000000000" pitchFamily="50" charset="-128"/>
                        </a:rPr>
                        <a:t>８　まちづくり</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1466205">
                <a:tc rowSpan="3">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rowSpan="2">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rgbClr val="FF0000"/>
                      </a:solidFill>
                      <a:prstDash val="solid"/>
                      <a:round/>
                      <a:headEnd type="none" w="med" len="med"/>
                      <a:tailEnd type="none" w="med" len="med"/>
                    </a:lnB>
                    <a:noFill/>
                  </a:tcPr>
                </a:tc>
                <a:tc>
                  <a:txBody>
                    <a:bodyPr/>
                    <a:lstStyle/>
                    <a:p>
                      <a:r>
                        <a:rPr kumimoji="1" lang="ja-JP" altLang="en-US" sz="1200" dirty="0" smtClean="0"/>
                        <a:t>観光振興（</a:t>
                      </a:r>
                      <a:r>
                        <a:rPr kumimoji="1" lang="en-US" altLang="ja-JP" sz="1200" dirty="0" smtClean="0"/>
                        <a:t>OSAKA</a:t>
                      </a:r>
                      <a:r>
                        <a:rPr kumimoji="1" lang="ja-JP" altLang="en-US" sz="1200" dirty="0" smtClean="0"/>
                        <a:t>光のルネサンス等）</a:t>
                      </a:r>
                      <a:endParaRPr kumimoji="1" lang="en-US" altLang="ja-JP" sz="1200" dirty="0" smtClean="0"/>
                    </a:p>
                    <a:p>
                      <a:r>
                        <a:rPr kumimoji="1" lang="ja-JP" altLang="en-US" sz="1200" dirty="0" smtClean="0"/>
                        <a:t>文化振興（大阪クラシック等）</a:t>
                      </a:r>
                      <a:endParaRPr kumimoji="1" lang="en-US" altLang="ja-JP" sz="1200" dirty="0" smtClean="0"/>
                    </a:p>
                    <a:p>
                      <a:r>
                        <a:rPr kumimoji="1" lang="ja-JP" altLang="en-US" sz="1200" dirty="0" smtClean="0"/>
                        <a:t>博物館</a:t>
                      </a:r>
                      <a:endParaRPr kumimoji="1" lang="en-US" altLang="ja-JP" sz="1200" dirty="0" smtClean="0"/>
                    </a:p>
                    <a:p>
                      <a:r>
                        <a:rPr kumimoji="1" lang="ja-JP" altLang="en-US" sz="1200" dirty="0" smtClean="0"/>
                        <a:t>美術館</a:t>
                      </a:r>
                      <a:endParaRPr kumimoji="1" lang="en-US" altLang="ja-JP" sz="1200" dirty="0" smtClean="0"/>
                    </a:p>
                    <a:p>
                      <a:r>
                        <a:rPr kumimoji="1" lang="ja-JP" altLang="en-US" sz="1200" dirty="0" smtClean="0"/>
                        <a:t>競技スポーツ（大阪マラソン等）</a:t>
                      </a:r>
                      <a:endParaRPr kumimoji="1" lang="en-US" altLang="ja-JP" sz="1200" dirty="0" smtClean="0"/>
                    </a:p>
                    <a:p>
                      <a:r>
                        <a:rPr kumimoji="1" lang="ja-JP" altLang="en-US" sz="1200" dirty="0" smtClean="0"/>
                        <a:t>長居陸上競技場</a:t>
                      </a:r>
                      <a:endParaRPr kumimoji="1" lang="en-US" altLang="ja-JP" sz="1200" dirty="0" smtClean="0"/>
                    </a:p>
                    <a:p>
                      <a:r>
                        <a:rPr kumimoji="1" lang="ja-JP" altLang="en-US" sz="1200" dirty="0" smtClean="0"/>
                        <a:t>大学等の誘致</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c>
                  <a:txBody>
                    <a:bodyPr/>
                    <a:lstStyle/>
                    <a:p>
                      <a:r>
                        <a:rPr kumimoji="1" lang="ja-JP" altLang="en-US" sz="1200" dirty="0" smtClean="0"/>
                        <a:t>都市計画</a:t>
                      </a:r>
                      <a:endParaRPr kumimoji="1" lang="en-US" altLang="ja-JP" sz="1200" dirty="0" smtClean="0"/>
                    </a:p>
                    <a:p>
                      <a:r>
                        <a:rPr kumimoji="1" lang="ja-JP" altLang="en-US" sz="1200" dirty="0" smtClean="0"/>
                        <a:t>土地区画整理、市街地再開発、住宅地区改良</a:t>
                      </a:r>
                      <a:endParaRPr kumimoji="1" lang="en-US" altLang="ja-JP" sz="1200" dirty="0" smtClean="0"/>
                    </a:p>
                    <a:p>
                      <a:r>
                        <a:rPr kumimoji="1" lang="ja-JP" altLang="en-US" sz="1200" dirty="0" smtClean="0"/>
                        <a:t>広域的交通基盤整備</a:t>
                      </a:r>
                    </a:p>
                    <a:p>
                      <a:r>
                        <a:rPr kumimoji="1" lang="ja-JP" altLang="en-US" sz="1200" dirty="0" smtClean="0"/>
                        <a:t>戦略拠点開発（うめきた地区等）</a:t>
                      </a:r>
                      <a:endParaRPr kumimoji="1"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建築確認関係事務</a:t>
                      </a:r>
                      <a:endParaRPr kumimoji="1"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鉄道駅耐震補強の助成等</a:t>
                      </a:r>
                      <a:endParaRPr kumimoji="1" lang="en-US" altLang="ja-JP" sz="1200" dirty="0" smtClean="0"/>
                    </a:p>
                    <a:p>
                      <a:r>
                        <a:rPr kumimoji="1" lang="ja-JP" altLang="en-US" sz="1200" dirty="0" smtClean="0"/>
                        <a:t>港湾事業</a:t>
                      </a:r>
                      <a:endParaRPr kumimoji="1" lang="en-US" altLang="ja-JP" sz="1200" dirty="0" smtClean="0"/>
                    </a:p>
                    <a:p>
                      <a:r>
                        <a:rPr kumimoji="1" lang="ja-JP" altLang="en-US" sz="1200" dirty="0" smtClean="0"/>
                        <a:t>市営住宅</a:t>
                      </a:r>
                      <a:endParaRPr kumimoji="1" lang="en-US" altLang="ja-JP" sz="1200" dirty="0" smtClean="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r>
              <a:tr h="1466205">
                <a:tc vMerge="1">
                  <a:txBody>
                    <a:bodyPr/>
                    <a:lstStyle/>
                    <a:p>
                      <a:endParaRPr kumimoji="1" lang="ja-JP" alt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vMerge="1">
                  <a:txBody>
                    <a:bodyPr/>
                    <a:lstStyle/>
                    <a:p>
                      <a:endParaRPr kumimoji="1" lang="ja-JP" altLang="en-US"/>
                    </a:p>
                  </a:txBody>
                  <a:tcPr/>
                </a:tc>
                <a:tc rowSpan="3">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C000"/>
                      </a:solidFill>
                      <a:prstDash val="solid"/>
                      <a:round/>
                      <a:headEnd type="none" w="med" len="med"/>
                      <a:tailEnd type="none" w="med" len="med"/>
                    </a:lnB>
                  </a:tcPr>
                </a:tc>
                <a:tc>
                  <a:txBody>
                    <a:bodyPr/>
                    <a:lstStyle/>
                    <a:p>
                      <a:r>
                        <a:rPr kumimoji="1" lang="ja-JP" altLang="en-US" sz="1200" dirty="0" smtClean="0"/>
                        <a:t>民間住宅の登録・認定</a:t>
                      </a:r>
                    </a:p>
                    <a:p>
                      <a:r>
                        <a:rPr kumimoji="1" lang="ja-JP" altLang="en-US" sz="1200" dirty="0" smtClean="0"/>
                        <a:t>（サービス付き高齢者向け住宅登録事業等）</a:t>
                      </a:r>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C000"/>
                      </a:solidFill>
                      <a:prstDash val="solid"/>
                      <a:round/>
                      <a:headEnd type="none" w="med" len="med"/>
                      <a:tailEnd type="none" w="med" len="med"/>
                    </a:lnB>
                  </a:tcPr>
                </a:tc>
              </a:tr>
              <a:tr h="1466205">
                <a:tc vMerge="1">
                  <a:txBody>
                    <a:bodyPr/>
                    <a:lstStyle/>
                    <a:p>
                      <a:endParaRPr kumimoji="1" lang="ja-JP" altLang="en-US" dirty="0"/>
                    </a:p>
                  </a:txBody>
                  <a:tcPr/>
                </a:tc>
                <a:tc rowSpan="2">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C000"/>
                    </a:solidFill>
                  </a:tcPr>
                </a:tc>
                <a:tc vMerge="1">
                  <a:txBody>
                    <a:bodyPr/>
                    <a:lstStyle/>
                    <a:p>
                      <a:endParaRPr kumimoji="1" lang="ja-JP" altLang="en-US" dirty="0"/>
                    </a:p>
                  </a:txBody>
                  <a:tcPr/>
                </a:tc>
                <a:tc>
                  <a:txBody>
                    <a:bodyPr/>
                    <a:lstStyle/>
                    <a:p>
                      <a:r>
                        <a:rPr kumimoji="1" lang="ja-JP" altLang="en-US" sz="1000" dirty="0" smtClean="0"/>
                        <a:t>文化振興（創造を楽しむ元気な地域づくりの推進等）</a:t>
                      </a:r>
                      <a:endParaRPr kumimoji="1" lang="en-US" altLang="ja-JP" sz="1000" dirty="0" smtClean="0"/>
                    </a:p>
                    <a:p>
                      <a:r>
                        <a:rPr kumimoji="1" lang="ja-JP" altLang="en-US" sz="1000" dirty="0" smtClean="0"/>
                        <a:t>生涯スポーツ</a:t>
                      </a:r>
                      <a:r>
                        <a:rPr kumimoji="1" lang="ja-JP" altLang="en-US" sz="800" dirty="0" smtClean="0"/>
                        <a:t>（市民レクリエーションセンター、スポーツ教室等）</a:t>
                      </a: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FFC000"/>
                      </a:solidFill>
                      <a:prstDash val="solid"/>
                      <a:round/>
                      <a:headEnd type="none" w="med" len="med"/>
                      <a:tailEnd type="none" w="med" len="med"/>
                    </a:lnT>
                    <a:lnB w="28575" cap="flat" cmpd="sng" algn="ctr">
                      <a:solidFill>
                        <a:srgbClr val="00B050"/>
                      </a:solidFill>
                      <a:prstDash val="solid"/>
                      <a:round/>
                      <a:headEnd type="none" w="med" len="med"/>
                      <a:tailEnd type="none" w="med" len="med"/>
                    </a:lnB>
                  </a:tcPr>
                </a:tc>
                <a:tc>
                  <a:txBody>
                    <a:bodyPr/>
                    <a:lstStyle/>
                    <a:p>
                      <a:r>
                        <a:rPr kumimoji="1" lang="ja-JP" altLang="en-US" sz="1200" dirty="0" smtClean="0">
                          <a:solidFill>
                            <a:schemeClr val="tx1"/>
                          </a:solidFill>
                        </a:rPr>
                        <a:t>地域の実情にあわせたまちづくりの検討</a:t>
                      </a:r>
                      <a:endParaRPr kumimoji="1" lang="en-US" altLang="ja-JP" sz="1200" dirty="0" smtClean="0">
                        <a:solidFill>
                          <a:schemeClr val="tx1"/>
                        </a:solidFill>
                      </a:endParaRPr>
                    </a:p>
                    <a:p>
                      <a:r>
                        <a:rPr kumimoji="1" lang="ja-JP" altLang="en-US" sz="1200" dirty="0" smtClean="0">
                          <a:solidFill>
                            <a:schemeClr val="tx1"/>
                          </a:solidFill>
                        </a:rPr>
                        <a:t>（市有地の活用方針等の検討）</a:t>
                      </a:r>
                      <a:endParaRPr kumimoji="1" lang="ja-JP" altLang="en-US" sz="1200" dirty="0">
                        <a:solidFill>
                          <a:schemeClr val="tx1"/>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FFC000"/>
                      </a:solidFill>
                      <a:prstDash val="solid"/>
                      <a:round/>
                      <a:headEnd type="none" w="med" len="med"/>
                      <a:tailEnd type="none" w="med" len="med"/>
                    </a:lnT>
                    <a:lnB w="28575" cap="flat" cmpd="sng" algn="ctr">
                      <a:solidFill>
                        <a:srgbClr val="00B050"/>
                      </a:solidFill>
                      <a:prstDash val="solid"/>
                      <a:round/>
                      <a:headEnd type="none" w="med" len="med"/>
                      <a:tailEnd type="none" w="med" len="med"/>
                    </a:lnB>
                  </a:tcPr>
                </a:tc>
              </a:tr>
              <a:tr h="1305924">
                <a:tc>
                  <a:txBody>
                    <a:bodyPr/>
                    <a:lstStyle/>
                    <a:p>
                      <a:pPr algn="ctr"/>
                      <a:r>
                        <a:rPr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vMerge="1">
                  <a:txBody>
                    <a:bodyPr/>
                    <a:lstStyle/>
                    <a:p>
                      <a:endParaRPr kumimoji="1" lang="ja-JP" altLang="en-US"/>
                    </a:p>
                  </a:txBody>
                  <a:tcPr/>
                </a:tc>
                <a:tc vMerge="1">
                  <a:txBody>
                    <a:bodyPr/>
                    <a:lstStyle/>
                    <a:p>
                      <a:endParaRPr kumimoji="1" lang="ja-JP" alt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r>
                        <a:rPr kumimoji="1" lang="ja-JP" altLang="en-US" sz="1200" dirty="0" smtClean="0"/>
                        <a:t>観光振興（コミュニティツーリズム等）</a:t>
                      </a:r>
                      <a:endParaRPr kumimoji="1" lang="en-US" altLang="ja-JP" sz="1200" dirty="0" smtClean="0"/>
                    </a:p>
                    <a:p>
                      <a:endParaRPr kumimoji="1" lang="en-US" altLang="ja-JP" sz="1200" dirty="0" smtClean="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200" dirty="0" smtClean="0"/>
                        <a:t>わがまちナイススポット</a:t>
                      </a:r>
                      <a:r>
                        <a:rPr kumimoji="1" lang="ja-JP" altLang="en-US" sz="1200" dirty="0" smtClean="0">
                          <a:solidFill>
                            <a:schemeClr val="tx1"/>
                          </a:solidFill>
                        </a:rPr>
                        <a:t>（景観資源）の発見</a:t>
                      </a:r>
                      <a:endParaRPr kumimoji="1" lang="en-US" altLang="ja-JP" sz="1200" dirty="0" smtClean="0">
                        <a:solidFill>
                          <a:schemeClr val="tx1"/>
                        </a:solidFill>
                      </a:endParaRPr>
                    </a:p>
                    <a:p>
                      <a:r>
                        <a:rPr kumimoji="1" lang="ja-JP" altLang="en-US" sz="1200" dirty="0" smtClean="0"/>
                        <a:t>迷惑駐車防止の啓発</a:t>
                      </a:r>
                      <a:endParaRPr kumimoji="1" lang="en-US" altLang="ja-JP" sz="1200" dirty="0" smtClean="0"/>
                    </a:p>
                    <a:p>
                      <a:r>
                        <a:rPr kumimoji="1" lang="ja-JP" altLang="en-US" sz="1200" dirty="0" smtClean="0"/>
                        <a:t>まちづくり活動支援</a:t>
                      </a:r>
                      <a:endParaRPr kumimoji="1" lang="en-US" altLang="ja-JP" sz="1200" dirty="0" smtClean="0"/>
                    </a:p>
                    <a:p>
                      <a:r>
                        <a:rPr kumimoji="1" lang="ja-JP" altLang="en-US" sz="1200" dirty="0" smtClean="0"/>
                        <a:t>放置自転車対策、駐輪場の整備</a:t>
                      </a:r>
                      <a:endParaRPr kumimoji="1" lang="en-US" altLang="ja-JP" sz="1200" dirty="0" smtClean="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
        <p:nvSpPr>
          <p:cNvPr id="5" name="スライド番号プレースホルダー 2"/>
          <p:cNvSpPr txBox="1">
            <a:spLocks/>
          </p:cNvSpPr>
          <p:nvPr/>
        </p:nvSpPr>
        <p:spPr>
          <a:xfrm>
            <a:off x="7011463" y="0"/>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26</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7" name="正方形/長方形 6"/>
          <p:cNvSpPr/>
          <p:nvPr/>
        </p:nvSpPr>
        <p:spPr>
          <a:xfrm>
            <a:off x="1489304" y="6019404"/>
            <a:ext cx="3528392" cy="435816"/>
          </a:xfrm>
          <a:prstGeom prst="rect">
            <a:avLst/>
          </a:prstGeom>
          <a:solidFill>
            <a:schemeClr val="bg1"/>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150" dirty="0" smtClean="0">
                <a:solidFill>
                  <a:schemeClr val="tx1"/>
                </a:solidFill>
              </a:rPr>
              <a:t>文化振興（地域文化事業等）</a:t>
            </a:r>
            <a:endParaRPr lang="en-US" altLang="ja-JP" sz="1150" dirty="0" smtClean="0">
              <a:solidFill>
                <a:schemeClr val="tx1"/>
              </a:solidFill>
            </a:endParaRPr>
          </a:p>
          <a:p>
            <a:r>
              <a:rPr lang="ja-JP" altLang="en-US" sz="1150" dirty="0" smtClean="0">
                <a:solidFill>
                  <a:schemeClr val="tx1"/>
                </a:solidFill>
              </a:rPr>
              <a:t>生涯スポーツ（学校体育施設開放事業等）</a:t>
            </a:r>
            <a:endParaRPr lang="ja-JP" altLang="en-US" sz="1150" dirty="0">
              <a:solidFill>
                <a:schemeClr val="tx1"/>
              </a:solidFill>
            </a:endParaRPr>
          </a:p>
        </p:txBody>
      </p:sp>
    </p:spTree>
    <p:extLst>
      <p:ext uri="{BB962C8B-B14F-4D97-AF65-F5344CB8AC3E}">
        <p14:creationId xmlns:p14="http://schemas.microsoft.com/office/powerpoint/2010/main" val="20840731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914077451"/>
              </p:ext>
            </p:extLst>
          </p:nvPr>
        </p:nvGraphicFramePr>
        <p:xfrm>
          <a:off x="395536" y="260650"/>
          <a:ext cx="8424935" cy="6480716"/>
        </p:xfrm>
        <a:graphic>
          <a:graphicData uri="http://schemas.openxmlformats.org/drawingml/2006/table">
            <a:tbl>
              <a:tblPr firstRow="1" bandRow="1">
                <a:tableStyleId>{5C22544A-7EE6-4342-B048-85BDC9FD1C3A}</a:tableStyleId>
              </a:tblPr>
              <a:tblGrid>
                <a:gridCol w="341881"/>
                <a:gridCol w="341881"/>
                <a:gridCol w="341881"/>
                <a:gridCol w="3699646"/>
                <a:gridCol w="3699646"/>
              </a:tblGrid>
              <a:tr h="615896">
                <a:tc>
                  <a:txBody>
                    <a:bodyPr/>
                    <a:lstStyle/>
                    <a:p>
                      <a:r>
                        <a:rPr kumimoji="1" lang="ja-JP" altLang="en-US" sz="1400" dirty="0" smtClean="0">
                          <a:latin typeface="HG丸ｺﾞｼｯｸM-PRO" panose="020F0600000000000000" pitchFamily="50" charset="-128"/>
                          <a:ea typeface="HG丸ｺﾞｼｯｸM-PRO" panose="020F0600000000000000" pitchFamily="50" charset="-128"/>
                        </a:rPr>
                        <a:t>Ａ案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400" smtClean="0">
                          <a:latin typeface="HG丸ｺﾞｼｯｸM-PRO" panose="020F0600000000000000" pitchFamily="50" charset="-128"/>
                          <a:ea typeface="HG丸ｺﾞｼｯｸM-PRO" panose="020F0600000000000000" pitchFamily="50" charset="-128"/>
                        </a:rPr>
                        <a:t>Ｂ案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400" dirty="0" smtClean="0">
                          <a:latin typeface="HG丸ｺﾞｼｯｸM-PRO" panose="020F0600000000000000" pitchFamily="50" charset="-128"/>
                          <a:ea typeface="HG丸ｺﾞｼｯｸM-PRO" panose="020F0600000000000000" pitchFamily="50" charset="-128"/>
                        </a:rPr>
                        <a:t>Ｃ案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９　都市基盤整備</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HG丸ｺﾞｼｯｸM-PRO" panose="020F0600000000000000" pitchFamily="50" charset="-128"/>
                          <a:ea typeface="HG丸ｺﾞｼｯｸM-PRO" panose="020F0600000000000000" pitchFamily="50" charset="-128"/>
                        </a:rPr>
                        <a:t>１０　住民生活</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1466205">
                <a:tc rowSpan="3">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rowSpan="2">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r>
                        <a:rPr kumimoji="1" lang="ja-JP" altLang="en-US" sz="1200" dirty="0" smtClean="0"/>
                        <a:t>道路（</a:t>
                      </a:r>
                      <a:r>
                        <a:rPr kumimoji="1" lang="ja-JP" altLang="en-US" sz="1200" dirty="0" smtClean="0">
                          <a:latin typeface="+mn-ea"/>
                          <a:ea typeface="+mn-ea"/>
                          <a:cs typeface="Meiryo UI" panose="020B0604030504040204" pitchFamily="50" charset="-128"/>
                        </a:rPr>
                        <a:t>計画的整備・補修の企画等</a:t>
                      </a:r>
                      <a:r>
                        <a:rPr kumimoji="1" lang="ja-JP" altLang="en-US" sz="1200" dirty="0" smtClean="0"/>
                        <a:t>）</a:t>
                      </a:r>
                      <a:endParaRPr kumimoji="1" lang="en-US" altLang="ja-JP" sz="1200" dirty="0" smtClean="0"/>
                    </a:p>
                    <a:p>
                      <a:r>
                        <a:rPr kumimoji="1" lang="ja-JP" altLang="en-US" sz="1200" dirty="0" smtClean="0"/>
                        <a:t>河川</a:t>
                      </a:r>
                      <a:endParaRPr kumimoji="1" lang="en-US" altLang="ja-JP" sz="1200" dirty="0" smtClean="0"/>
                    </a:p>
                    <a:p>
                      <a:r>
                        <a:rPr kumimoji="1" lang="ja-JP" altLang="en-US" sz="1200" dirty="0" smtClean="0"/>
                        <a:t>公園（</a:t>
                      </a:r>
                      <a:r>
                        <a:rPr kumimoji="1" lang="ja-JP" altLang="en-US" sz="1200" dirty="0" smtClean="0">
                          <a:latin typeface="+mn-ea"/>
                          <a:ea typeface="+mn-ea"/>
                          <a:cs typeface="Meiryo UI" panose="020B0604030504040204" pitchFamily="50" charset="-128"/>
                        </a:rPr>
                        <a:t>計画的整備・補修の企画等、</a:t>
                      </a:r>
                      <a:endParaRPr kumimoji="1" lang="en-US" altLang="ja-JP" sz="1200" dirty="0" smtClean="0">
                        <a:latin typeface="+mn-ea"/>
                        <a:ea typeface="+mn-ea"/>
                        <a:cs typeface="Meiryo UI" panose="020B0604030504040204" pitchFamily="50" charset="-128"/>
                      </a:endParaRPr>
                    </a:p>
                    <a:p>
                      <a:r>
                        <a:rPr kumimoji="1" lang="ja-JP" altLang="en-US" sz="1200" dirty="0" smtClean="0">
                          <a:solidFill>
                            <a:schemeClr val="tx1"/>
                          </a:solidFill>
                          <a:latin typeface="+mn-ea"/>
                          <a:ea typeface="+mn-ea"/>
                          <a:cs typeface="Meiryo UI" panose="020B0604030504040204" pitchFamily="50" charset="-128"/>
                        </a:rPr>
                        <a:t>　　　</a:t>
                      </a:r>
                      <a:r>
                        <a:rPr kumimoji="1" lang="ja-JP" altLang="en-US" sz="1200" baseline="0" dirty="0" smtClean="0">
                          <a:solidFill>
                            <a:schemeClr val="tx1"/>
                          </a:solidFill>
                          <a:latin typeface="+mn-ea"/>
                          <a:ea typeface="+mn-ea"/>
                          <a:cs typeface="Meiryo UI" panose="020B0604030504040204" pitchFamily="50" charset="-128"/>
                        </a:rPr>
                        <a:t> </a:t>
                      </a:r>
                      <a:r>
                        <a:rPr kumimoji="1" lang="ja-JP" altLang="en-US" sz="1200" dirty="0" smtClean="0">
                          <a:solidFill>
                            <a:schemeClr val="tx1"/>
                          </a:solidFill>
                          <a:latin typeface="+mn-ea"/>
                          <a:ea typeface="+mn-ea"/>
                          <a:cs typeface="Meiryo UI" panose="020B0604030504040204" pitchFamily="50" charset="-128"/>
                        </a:rPr>
                        <a:t>大規模な</a:t>
                      </a:r>
                      <a:r>
                        <a:rPr kumimoji="1" lang="ja-JP" altLang="en-US" sz="1200" dirty="0" smtClean="0">
                          <a:latin typeface="+mn-ea"/>
                          <a:ea typeface="+mn-ea"/>
                          <a:cs typeface="Meiryo UI" panose="020B0604030504040204" pitchFamily="50" charset="-128"/>
                        </a:rPr>
                        <a:t>もの（大阪城公園等）</a:t>
                      </a:r>
                      <a:r>
                        <a:rPr kumimoji="1" lang="ja-JP" altLang="en-US" sz="1200" dirty="0" smtClean="0"/>
                        <a:t>）</a:t>
                      </a:r>
                      <a:endParaRPr kumimoji="1" lang="en-US" altLang="ja-JP" sz="1200" dirty="0" smtClean="0"/>
                    </a:p>
                    <a:p>
                      <a:r>
                        <a:rPr kumimoji="1" lang="ja-JP" altLang="en-US" sz="1200" dirty="0" smtClean="0"/>
                        <a:t>下水道</a:t>
                      </a:r>
                      <a:endParaRPr kumimoji="1" lang="en-US" altLang="ja-JP" sz="1200" dirty="0" smtClean="0"/>
                    </a:p>
                    <a:p>
                      <a:r>
                        <a:rPr kumimoji="1" lang="ja-JP" altLang="en-US" sz="1200" dirty="0" smtClean="0"/>
                        <a:t>水道</a:t>
                      </a:r>
                      <a:endParaRPr kumimoji="1" lang="en-US" altLang="ja-JP" sz="1200" dirty="0" smtClean="0"/>
                    </a:p>
                    <a:p>
                      <a:r>
                        <a:rPr kumimoji="1" lang="ja-JP" altLang="en-US" sz="1200" dirty="0" smtClean="0"/>
                        <a:t>鉄道との連続立体交差（阪急電鉄京都線・千里線）</a:t>
                      </a:r>
                      <a:endParaRPr kumimoji="1" lang="en-US" altLang="ja-JP" sz="1200" dirty="0" smtClean="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c>
                  <a:txBody>
                    <a:bodyPr/>
                    <a:lstStyle/>
                    <a:p>
                      <a:r>
                        <a:rPr kumimoji="1" lang="ja-JP" altLang="en-US" sz="1200" dirty="0" smtClean="0"/>
                        <a:t>住民基本台帳、戸籍、印鑑登録証明（制度管理）</a:t>
                      </a:r>
                      <a:endParaRPr kumimoji="1" lang="en-US" altLang="ja-JP" sz="1200" dirty="0" smtClean="0"/>
                    </a:p>
                    <a:p>
                      <a:r>
                        <a:rPr kumimoji="1" lang="ja-JP" altLang="en-US" sz="1200" dirty="0" smtClean="0"/>
                        <a:t>地域安全防犯対策（協議会の運営等）</a:t>
                      </a:r>
                      <a:endParaRPr kumimoji="1" lang="en-US" altLang="ja-JP" sz="1200" dirty="0" smtClean="0"/>
                    </a:p>
                    <a:p>
                      <a:r>
                        <a:rPr kumimoji="1" lang="ja-JP" altLang="en-US" sz="1200" dirty="0" smtClean="0"/>
                        <a:t>地域振興・市民活動（指針策定等）</a:t>
                      </a:r>
                      <a:endParaRPr kumimoji="1" lang="en-US" altLang="ja-JP" sz="1200" dirty="0" smtClean="0"/>
                    </a:p>
                    <a:p>
                      <a:r>
                        <a:rPr kumimoji="1" lang="ja-JP" altLang="en-US" sz="1200" dirty="0" smtClean="0"/>
                        <a:t>男女共同参画（クレオ等）、人権施策（計画策定等）</a:t>
                      </a:r>
                      <a:endParaRPr kumimoji="1"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雇用施策（労働団体との連絡調整等）、消費者センター</a:t>
                      </a:r>
                      <a:endParaRPr kumimoji="1" lang="en-US" altLang="ja-JP" sz="1200" dirty="0" smtClean="0"/>
                    </a:p>
                    <a:p>
                      <a:r>
                        <a:rPr kumimoji="1" lang="ja-JP" altLang="en-US" sz="1200" dirty="0" smtClean="0"/>
                        <a:t>国際交流</a:t>
                      </a:r>
                      <a:endParaRPr kumimoji="1" lang="en-US" altLang="ja-JP" sz="1200" dirty="0" smtClean="0"/>
                    </a:p>
                    <a:p>
                      <a:r>
                        <a:rPr kumimoji="1" lang="ja-JP" altLang="en-US" sz="1200" dirty="0" smtClean="0"/>
                        <a:t>中央体育館、大阪プール</a:t>
                      </a:r>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r>
              <a:tr h="1466205">
                <a:tc vMerge="1">
                  <a:txBody>
                    <a:bodyPr/>
                    <a:lstStyle/>
                    <a:p>
                      <a:endParaRPr kumimoji="1" lang="ja-JP" alt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vMerge="1">
                  <a:txBody>
                    <a:bodyPr/>
                    <a:lstStyle/>
                    <a:p>
                      <a:endParaRPr kumimoji="1" lang="ja-JP" altLang="en-US"/>
                    </a:p>
                  </a:txBody>
                  <a:tcPr/>
                </a:tc>
                <a:tc rowSpan="3">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r>
                        <a:rPr kumimoji="1" lang="ja-JP" altLang="en-US" sz="1200" dirty="0" smtClean="0"/>
                        <a:t>道路（</a:t>
                      </a:r>
                      <a:r>
                        <a:rPr kumimoji="1" lang="ja-JP" altLang="en-US" sz="1200" dirty="0" smtClean="0">
                          <a:latin typeface="+mn-ea"/>
                          <a:ea typeface="+mn-ea"/>
                          <a:cs typeface="Meiryo UI" panose="020B0604030504040204" pitchFamily="50" charset="-128"/>
                        </a:rPr>
                        <a:t>計画的整備</a:t>
                      </a:r>
                      <a:r>
                        <a:rPr kumimoji="1" lang="ja-JP" altLang="en-US" sz="1200" smtClean="0">
                          <a:latin typeface="+mn-ea"/>
                          <a:ea typeface="+mn-ea"/>
                          <a:cs typeface="Meiryo UI" panose="020B0604030504040204" pitchFamily="50" charset="-128"/>
                        </a:rPr>
                        <a:t>・補修の企画等以外</a:t>
                      </a:r>
                      <a:r>
                        <a:rPr kumimoji="1" lang="ja-JP" altLang="en-US" sz="1200" smtClean="0"/>
                        <a:t>）</a:t>
                      </a:r>
                      <a:endParaRPr kumimoji="1" lang="en-US" altLang="ja-JP" sz="1200" dirty="0" smtClean="0"/>
                    </a:p>
                    <a:p>
                      <a:r>
                        <a:rPr kumimoji="1" lang="ja-JP" altLang="en-US" sz="1200" dirty="0" smtClean="0"/>
                        <a:t>公園（その他）</a:t>
                      </a:r>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C000"/>
                      </a:solidFill>
                      <a:prstDash val="solid"/>
                      <a:round/>
                      <a:headEnd type="none" w="med" len="med"/>
                      <a:tailEnd type="none" w="med" len="med"/>
                    </a:lnB>
                  </a:tcPr>
                </a:tc>
                <a:tc>
                  <a:txBody>
                    <a:bodyPr/>
                    <a:lstStyle/>
                    <a:p>
                      <a:r>
                        <a:rPr kumimoji="1" lang="ja-JP" altLang="en-US" sz="1200" dirty="0" smtClean="0"/>
                        <a:t>区庁舎の補修等</a:t>
                      </a:r>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C000"/>
                      </a:solidFill>
                      <a:prstDash val="solid"/>
                      <a:round/>
                      <a:headEnd type="none" w="med" len="med"/>
                      <a:tailEnd type="none" w="med" len="med"/>
                    </a:lnB>
                  </a:tcPr>
                </a:tc>
              </a:tr>
              <a:tr h="1466205">
                <a:tc vMerge="1">
                  <a:txBody>
                    <a:bodyPr/>
                    <a:lstStyle/>
                    <a:p>
                      <a:endParaRPr kumimoji="1" lang="ja-JP" altLang="en-US" dirty="0"/>
                    </a:p>
                  </a:txBody>
                  <a:tcPr/>
                </a:tc>
                <a:tc rowSpan="2">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C000"/>
                    </a:solidFill>
                  </a:tcPr>
                </a:tc>
                <a:tc vMerge="1">
                  <a:txBody>
                    <a:bodyPr/>
                    <a:lstStyle/>
                    <a:p>
                      <a:endParaRPr kumimoji="1" lang="ja-JP" altLang="en-US" dirty="0"/>
                    </a:p>
                  </a:txBody>
                  <a:tcPr/>
                </a:tc>
                <a:tc>
                  <a:txBody>
                    <a:bodyPr/>
                    <a:lstStyle/>
                    <a:p>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FFC000"/>
                      </a:solidFill>
                      <a:prstDash val="solid"/>
                      <a:round/>
                      <a:headEnd type="none" w="med" len="med"/>
                      <a:tailEnd type="none" w="med" len="med"/>
                    </a:lnT>
                    <a:lnB w="28575" cap="flat" cmpd="sng" algn="ctr">
                      <a:solidFill>
                        <a:srgbClr val="00B050"/>
                      </a:solidFill>
                      <a:prstDash val="solid"/>
                      <a:round/>
                      <a:headEnd type="none" w="med" len="med"/>
                      <a:tailEnd type="none" w="med" len="med"/>
                    </a:lnB>
                  </a:tcPr>
                </a:tc>
                <a:tc>
                  <a:txBody>
                    <a:bodyPr/>
                    <a:lstStyle/>
                    <a:p>
                      <a:r>
                        <a:rPr kumimoji="1" lang="ja-JP" altLang="en-US" sz="1200" dirty="0" smtClean="0"/>
                        <a:t>雇用施策（就労相談等）</a:t>
                      </a:r>
                      <a:endParaRPr kumimoji="1" lang="en-US" altLang="ja-JP" sz="1200" dirty="0" smtClean="0"/>
                    </a:p>
                    <a:p>
                      <a:r>
                        <a:rPr kumimoji="1" lang="ja-JP" altLang="en-US" sz="1200" dirty="0" smtClean="0"/>
                        <a:t>スポーツセンターの運営</a:t>
                      </a:r>
                      <a:endParaRPr kumimoji="1" lang="en-US" altLang="ja-JP" sz="1200" dirty="0" smtClean="0"/>
                    </a:p>
                    <a:p>
                      <a:r>
                        <a:rPr kumimoji="1" lang="ja-JP" altLang="en-US" sz="1200" dirty="0" smtClean="0"/>
                        <a:t>プール・屋内プールの運営</a:t>
                      </a:r>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FFC000"/>
                      </a:solidFill>
                      <a:prstDash val="solid"/>
                      <a:round/>
                      <a:headEnd type="none" w="med" len="med"/>
                      <a:tailEnd type="none" w="med" len="med"/>
                    </a:lnT>
                    <a:lnB w="28575" cap="flat" cmpd="sng" algn="ctr">
                      <a:solidFill>
                        <a:srgbClr val="00B050"/>
                      </a:solidFill>
                      <a:prstDash val="solid"/>
                      <a:round/>
                      <a:headEnd type="none" w="med" len="med"/>
                      <a:tailEnd type="none" w="med" len="med"/>
                    </a:lnB>
                  </a:tcPr>
                </a:tc>
              </a:tr>
              <a:tr h="1466205">
                <a:tc>
                  <a:txBody>
                    <a:bodyPr/>
                    <a:lstStyle/>
                    <a:p>
                      <a:pPr algn="ctr"/>
                      <a:r>
                        <a:rPr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vMerge="1">
                  <a:txBody>
                    <a:bodyPr/>
                    <a:lstStyle/>
                    <a:p>
                      <a:endParaRPr kumimoji="1" lang="ja-JP" altLang="en-US"/>
                    </a:p>
                  </a:txBody>
                  <a:tcPr/>
                </a:tc>
                <a:tc vMerge="1">
                  <a:txBody>
                    <a:bodyPr/>
                    <a:lstStyle/>
                    <a:p>
                      <a:endParaRPr kumimoji="1" lang="ja-JP" alt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r>
                        <a:rPr kumimoji="1" lang="ja-JP" altLang="en-US" sz="1200" dirty="0" smtClean="0"/>
                        <a:t>道路（日常管理の委託契約等）</a:t>
                      </a:r>
                      <a:endParaRPr kumimoji="1" lang="en-US" altLang="ja-JP" sz="1200" dirty="0" smtClean="0"/>
                    </a:p>
                    <a:p>
                      <a:r>
                        <a:rPr kumimoji="1" lang="ja-JP" altLang="en-US" sz="1200" dirty="0" smtClean="0"/>
                        <a:t>道路（工営所業務）</a:t>
                      </a:r>
                      <a:endParaRPr kumimoji="1" lang="en-US" altLang="ja-JP" sz="1200" dirty="0" smtClean="0"/>
                    </a:p>
                    <a:p>
                      <a:r>
                        <a:rPr kumimoji="1" lang="ja-JP" altLang="en-US" sz="1200" dirty="0" smtClean="0"/>
                        <a:t>公園（日常管理の委託契約等）</a:t>
                      </a:r>
                      <a:endParaRPr kumimoji="1" lang="en-US" altLang="ja-JP" sz="1200" dirty="0" smtClean="0"/>
                    </a:p>
                    <a:p>
                      <a:r>
                        <a:rPr kumimoji="1" lang="ja-JP" altLang="en-US" sz="1200" dirty="0" smtClean="0"/>
                        <a:t>公園（公園事務所業務）</a:t>
                      </a:r>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endParaRPr kumimoji="1" lang="en-US" altLang="ja-JP" sz="1200" dirty="0" smtClean="0"/>
                    </a:p>
                    <a:p>
                      <a:endParaRPr kumimoji="1" lang="en-US" altLang="ja-JP" sz="1200" dirty="0" smtClean="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
        <p:nvSpPr>
          <p:cNvPr id="3" name="スライド番号プレースホルダー 2"/>
          <p:cNvSpPr>
            <a:spLocks noGrp="1"/>
          </p:cNvSpPr>
          <p:nvPr>
            <p:ph type="sldNum" sz="quarter" idx="12"/>
          </p:nvPr>
        </p:nvSpPr>
        <p:spPr>
          <a:xfrm>
            <a:off x="7018886" y="6484166"/>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sysClr val="windowText" lastClr="000000"/>
                </a:solidFill>
                <a:effectLst/>
                <a:uLnTx/>
                <a:uFillTx/>
                <a:latin typeface="HGPｺﾞｼｯｸE" pitchFamily="50" charset="-128"/>
                <a:ea typeface="HGPｺﾞｼｯｸE" pitchFamily="50" charset="-128"/>
              </a:rPr>
              <a:t>27</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5" name="正方形/長方形 4"/>
          <p:cNvSpPr/>
          <p:nvPr/>
        </p:nvSpPr>
        <p:spPr>
          <a:xfrm>
            <a:off x="5184576" y="5445224"/>
            <a:ext cx="3528392" cy="1123098"/>
          </a:xfrm>
          <a:prstGeom prst="rect">
            <a:avLst/>
          </a:prstGeom>
          <a:solidFill>
            <a:schemeClr val="bg1"/>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150" dirty="0">
                <a:solidFill>
                  <a:schemeClr val="tx1"/>
                </a:solidFill>
              </a:rPr>
              <a:t>住民基本台帳、戸籍、印鑑登録</a:t>
            </a:r>
            <a:r>
              <a:rPr lang="ja-JP" altLang="en-US" sz="1150" dirty="0" smtClean="0">
                <a:solidFill>
                  <a:schemeClr val="tx1"/>
                </a:solidFill>
              </a:rPr>
              <a:t>証明（届出・証明等）</a:t>
            </a:r>
            <a:endParaRPr lang="ja-JP" altLang="en-US" sz="1150" dirty="0">
              <a:solidFill>
                <a:schemeClr val="tx1"/>
              </a:solidFill>
            </a:endParaRPr>
          </a:p>
          <a:p>
            <a:r>
              <a:rPr lang="ja-JP" altLang="en-US" sz="1150" dirty="0">
                <a:solidFill>
                  <a:schemeClr val="tx1"/>
                </a:solidFill>
              </a:rPr>
              <a:t>地域安全防犯対策（青色防犯パトロール等）</a:t>
            </a:r>
          </a:p>
          <a:p>
            <a:r>
              <a:rPr lang="ja-JP" altLang="en-US" sz="1150" dirty="0">
                <a:solidFill>
                  <a:schemeClr val="tx1"/>
                </a:solidFill>
              </a:rPr>
              <a:t>地域振興・市民活動（区民まつり等）</a:t>
            </a:r>
          </a:p>
          <a:p>
            <a:r>
              <a:rPr lang="ja-JP" altLang="en-US" sz="1150" dirty="0">
                <a:solidFill>
                  <a:schemeClr val="tx1"/>
                </a:solidFill>
              </a:rPr>
              <a:t>男女共同参画</a:t>
            </a:r>
            <a:r>
              <a:rPr lang="ja-JP" altLang="en-US" sz="1150" dirty="0" smtClean="0">
                <a:solidFill>
                  <a:schemeClr val="tx1"/>
                </a:solidFill>
              </a:rPr>
              <a:t>（</a:t>
            </a:r>
            <a:r>
              <a:rPr lang="ja-JP" altLang="en-US" sz="1150" dirty="0">
                <a:solidFill>
                  <a:schemeClr val="tx1"/>
                </a:solidFill>
              </a:rPr>
              <a:t>啓発活動等</a:t>
            </a:r>
            <a:r>
              <a:rPr lang="ja-JP" altLang="en-US" sz="1150" dirty="0" smtClean="0">
                <a:solidFill>
                  <a:schemeClr val="tx1"/>
                </a:solidFill>
              </a:rPr>
              <a:t>）</a:t>
            </a:r>
            <a:endParaRPr lang="ja-JP" altLang="en-US" sz="1150" dirty="0">
              <a:solidFill>
                <a:schemeClr val="tx1"/>
              </a:solidFill>
            </a:endParaRPr>
          </a:p>
          <a:p>
            <a:r>
              <a:rPr lang="ja-JP" altLang="en-US" sz="1150" dirty="0">
                <a:solidFill>
                  <a:schemeClr val="tx1"/>
                </a:solidFill>
              </a:rPr>
              <a:t>人権啓発</a:t>
            </a:r>
            <a:r>
              <a:rPr lang="ja-JP" altLang="en-US" sz="1150" dirty="0" smtClean="0">
                <a:solidFill>
                  <a:schemeClr val="tx1"/>
                </a:solidFill>
              </a:rPr>
              <a:t>（講演会・研修・イベント等）</a:t>
            </a:r>
            <a:endParaRPr lang="ja-JP" altLang="en-US" sz="1150" dirty="0">
              <a:solidFill>
                <a:schemeClr val="tx1"/>
              </a:solidFill>
            </a:endParaRPr>
          </a:p>
        </p:txBody>
      </p:sp>
    </p:spTree>
    <p:extLst>
      <p:ext uri="{BB962C8B-B14F-4D97-AF65-F5344CB8AC3E}">
        <p14:creationId xmlns:p14="http://schemas.microsoft.com/office/powerpoint/2010/main" val="27428047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598069822"/>
              </p:ext>
            </p:extLst>
          </p:nvPr>
        </p:nvGraphicFramePr>
        <p:xfrm>
          <a:off x="395536" y="260650"/>
          <a:ext cx="4725289" cy="6480716"/>
        </p:xfrm>
        <a:graphic>
          <a:graphicData uri="http://schemas.openxmlformats.org/drawingml/2006/table">
            <a:tbl>
              <a:tblPr firstRow="1" bandRow="1">
                <a:tableStyleId>{5C22544A-7EE6-4342-B048-85BDC9FD1C3A}</a:tableStyleId>
              </a:tblPr>
              <a:tblGrid>
                <a:gridCol w="341881"/>
                <a:gridCol w="341881"/>
                <a:gridCol w="341881"/>
                <a:gridCol w="3699646"/>
              </a:tblGrid>
              <a:tr h="615896">
                <a:tc>
                  <a:txBody>
                    <a:bodyPr/>
                    <a:lstStyle/>
                    <a:p>
                      <a:r>
                        <a:rPr kumimoji="1" lang="ja-JP" altLang="en-US" sz="1400" dirty="0" smtClean="0">
                          <a:latin typeface="HG丸ｺﾞｼｯｸM-PRO" panose="020F0600000000000000" pitchFamily="50" charset="-128"/>
                          <a:ea typeface="HG丸ｺﾞｼｯｸM-PRO" panose="020F0600000000000000" pitchFamily="50" charset="-128"/>
                        </a:rPr>
                        <a:t>Ａ案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400" smtClean="0">
                          <a:latin typeface="HG丸ｺﾞｼｯｸM-PRO" panose="020F0600000000000000" pitchFamily="50" charset="-128"/>
                          <a:ea typeface="HG丸ｺﾞｼｯｸM-PRO" panose="020F0600000000000000" pitchFamily="50" charset="-128"/>
                        </a:rPr>
                        <a:t>Ｂ案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400" dirty="0" smtClean="0">
                          <a:latin typeface="HG丸ｺﾞｼｯｸM-PRO" panose="020F0600000000000000" pitchFamily="50" charset="-128"/>
                          <a:ea typeface="HG丸ｺﾞｼｯｸM-PRO" panose="020F0600000000000000" pitchFamily="50" charset="-128"/>
                        </a:rPr>
                        <a:t>Ｃ案</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ja-JP" altLang="en-US" sz="1400" dirty="0" smtClean="0">
                          <a:latin typeface="HG丸ｺﾞｼｯｸM-PRO" panose="020F0600000000000000" pitchFamily="50" charset="-128"/>
                          <a:ea typeface="HG丸ｺﾞｼｯｸM-PRO" panose="020F0600000000000000" pitchFamily="50" charset="-128"/>
                        </a:rPr>
                        <a:t>１１　消防・防災</a:t>
                      </a:r>
                      <a:endParaRPr kumimoji="1" lang="ja-JP" altLang="en-US" sz="1400"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1466205">
                <a:tc rowSpan="3">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rowSpan="2">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a:r>
                        <a:rPr kumimoji="1" lang="ja-JP" altLang="en-US" sz="1400" b="1" dirty="0" smtClean="0">
                          <a:latin typeface="HG丸ｺﾞｼｯｸM-PRO" panose="020F0600000000000000" pitchFamily="50" charset="-128"/>
                          <a:ea typeface="HG丸ｺﾞｼｯｸM-PRO" panose="020F0600000000000000" pitchFamily="50" charset="-128"/>
                        </a:rPr>
                        <a:t>局</a:t>
                      </a: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r>
                        <a:rPr kumimoji="1" lang="ja-JP" altLang="en-US" sz="1200" dirty="0" smtClean="0"/>
                        <a:t>消防</a:t>
                      </a:r>
                      <a:endParaRPr kumimoji="1" lang="en-US" altLang="ja-JP" sz="1200" dirty="0" smtClean="0"/>
                    </a:p>
                    <a:p>
                      <a:r>
                        <a:rPr kumimoji="1" lang="ja-JP" altLang="en-US" sz="1200" dirty="0" smtClean="0"/>
                        <a:t>防災会議、地域防災計画</a:t>
                      </a:r>
                      <a:endParaRPr kumimoji="1" lang="en-US" altLang="ja-JP" sz="1200" dirty="0" smtClean="0"/>
                    </a:p>
                    <a:p>
                      <a:r>
                        <a:rPr kumimoji="1" lang="ja-JP" altLang="en-US" sz="1200" dirty="0" smtClean="0"/>
                        <a:t>危機管理体制の充実</a:t>
                      </a:r>
                      <a:endParaRPr kumimoji="1" lang="en-US" altLang="ja-JP" sz="1200" dirty="0" smtClean="0"/>
                    </a:p>
                    <a:p>
                      <a:r>
                        <a:rPr kumimoji="1" lang="ja-JP" altLang="en-US" sz="1200" dirty="0" smtClean="0"/>
                        <a:t>帰宅困難者対策</a:t>
                      </a:r>
                      <a:endParaRPr kumimoji="1" lang="en-US" altLang="ja-JP" sz="1200" dirty="0" smtClean="0"/>
                    </a:p>
                    <a:p>
                      <a:r>
                        <a:rPr kumimoji="1" lang="ja-JP" altLang="en-US" sz="1200" dirty="0" smtClean="0"/>
                        <a:t>地下街避難確保</a:t>
                      </a:r>
                      <a:endParaRPr kumimoji="1" lang="en-US" altLang="ja-JP" sz="1200" dirty="0" smtClean="0"/>
                    </a:p>
                    <a:p>
                      <a:r>
                        <a:rPr kumimoji="1" lang="ja-JP" altLang="en-US" sz="1200" dirty="0" smtClean="0"/>
                        <a:t>防災行政無線</a:t>
                      </a:r>
                      <a:endParaRPr kumimoji="1" lang="en-US" altLang="ja-JP" sz="1200" dirty="0" smtClean="0"/>
                    </a:p>
                    <a:p>
                      <a:r>
                        <a:rPr kumimoji="1" lang="ja-JP" altLang="en-US" sz="1200" dirty="0" smtClean="0"/>
                        <a:t>被災地等への職員派遣</a:t>
                      </a:r>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r>
              <a:tr h="1466205">
                <a:tc vMerge="1">
                  <a:txBody>
                    <a:bodyPr/>
                    <a:lstStyle/>
                    <a:p>
                      <a:endParaRPr kumimoji="1" lang="ja-JP" alt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vMerge="1">
                  <a:txBody>
                    <a:bodyPr/>
                    <a:lstStyle/>
                    <a:p>
                      <a:endParaRPr kumimoji="1" lang="ja-JP" altLang="en-US"/>
                    </a:p>
                  </a:txBody>
                  <a:tcPr/>
                </a:tc>
                <a:tc rowSpan="3">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0000"/>
                    </a:solidFill>
                  </a:tcPr>
                </a:tc>
                <a:tc>
                  <a:txBody>
                    <a:bodyPr/>
                    <a:lstStyle/>
                    <a:p>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C000"/>
                      </a:solidFill>
                      <a:prstDash val="solid"/>
                      <a:round/>
                      <a:headEnd type="none" w="med" len="med"/>
                      <a:tailEnd type="none" w="med" len="med"/>
                    </a:lnB>
                  </a:tcPr>
                </a:tc>
              </a:tr>
              <a:tr h="1466205">
                <a:tc vMerge="1">
                  <a:txBody>
                    <a:bodyPr/>
                    <a:lstStyle/>
                    <a:p>
                      <a:endParaRPr kumimoji="1" lang="ja-JP" altLang="en-US" dirty="0"/>
                    </a:p>
                  </a:txBody>
                  <a:tcPr/>
                </a:tc>
                <a:tc rowSpan="2">
                  <a:txBody>
                    <a:bodyPr/>
                    <a:lstStyle/>
                    <a:p>
                      <a:pPr algn="ct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C000"/>
                    </a:solidFill>
                  </a:tcPr>
                </a:tc>
                <a:tc vMerge="1">
                  <a:txBody>
                    <a:bodyPr/>
                    <a:lstStyle/>
                    <a:p>
                      <a:endParaRPr kumimoji="1" lang="ja-JP" altLang="en-US" dirty="0"/>
                    </a:p>
                  </a:txBody>
                  <a:tcPr/>
                </a:tc>
                <a:tc>
                  <a:txBody>
                    <a:bodyPr/>
                    <a:lstStyle/>
                    <a:p>
                      <a:r>
                        <a:rPr kumimoji="1" lang="ja-JP" altLang="en-US" sz="1200" dirty="0" smtClean="0"/>
                        <a:t>避難行動要支援者の避難支援</a:t>
                      </a:r>
                      <a:endParaRPr kumimoji="1" lang="en-US" altLang="ja-JP" sz="1200" dirty="0" smtClean="0"/>
                    </a:p>
                    <a:p>
                      <a:r>
                        <a:rPr kumimoji="1" lang="ja-JP" altLang="en-US" sz="1200" dirty="0" smtClean="0"/>
                        <a:t>広域避難場所案内板・誘導標識の整備</a:t>
                      </a:r>
                      <a:endParaRPr kumimoji="1" lang="en-US" altLang="ja-JP" sz="1200" dirty="0" smtClean="0"/>
                    </a:p>
                    <a:p>
                      <a:r>
                        <a:rPr kumimoji="1" lang="ja-JP" altLang="en-US" sz="1200" dirty="0" smtClean="0"/>
                        <a:t>津波避難ビル・水害時避難ビル案内板の整備</a:t>
                      </a:r>
                      <a:endParaRPr kumimoji="1" lang="en-US" altLang="ja-JP" sz="1200" dirty="0" smtClean="0"/>
                    </a:p>
                    <a:p>
                      <a:r>
                        <a:rPr kumimoji="1" lang="ja-JP" altLang="en-US" sz="1200" dirty="0" smtClean="0"/>
                        <a:t>災害時避難所案内板の整備</a:t>
                      </a:r>
                      <a:endParaRPr kumimoji="1" lang="ja-JP" altLang="en-US" sz="12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FFC000"/>
                      </a:solidFill>
                      <a:prstDash val="solid"/>
                      <a:round/>
                      <a:headEnd type="none" w="med" len="med"/>
                      <a:tailEnd type="none" w="med" len="med"/>
                    </a:lnT>
                    <a:lnB w="28575" cap="flat" cmpd="sng" algn="ctr">
                      <a:solidFill>
                        <a:srgbClr val="00B050"/>
                      </a:solidFill>
                      <a:prstDash val="solid"/>
                      <a:round/>
                      <a:headEnd type="none" w="med" len="med"/>
                      <a:tailEnd type="none" w="med" len="med"/>
                    </a:lnB>
                  </a:tcPr>
                </a:tc>
              </a:tr>
              <a:tr h="1466205">
                <a:tc>
                  <a:txBody>
                    <a:bodyPr/>
                    <a:lstStyle/>
                    <a:p>
                      <a:pPr algn="ctr"/>
                      <a:r>
                        <a:rPr lang="ja-JP" altLang="en-US" sz="1400" b="1" dirty="0" smtClean="0">
                          <a:solidFill>
                            <a:schemeClr val="bg1"/>
                          </a:solidFill>
                          <a:latin typeface="HG丸ｺﾞｼｯｸM-PRO" panose="020F0600000000000000" pitchFamily="50" charset="-128"/>
                          <a:ea typeface="HG丸ｺﾞｼｯｸM-PRO" panose="020F0600000000000000" pitchFamily="50" charset="-128"/>
                        </a:rPr>
                        <a:t>総合区</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vMerge="1">
                  <a:txBody>
                    <a:bodyPr/>
                    <a:lstStyle/>
                    <a:p>
                      <a:endParaRPr kumimoji="1" lang="ja-JP" altLang="en-US"/>
                    </a:p>
                  </a:txBody>
                  <a:tcPr/>
                </a:tc>
                <a:tc vMerge="1">
                  <a:txBody>
                    <a:bodyPr/>
                    <a:lstStyle/>
                    <a:p>
                      <a:endParaRPr kumimoji="1" lang="ja-JP" alt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00B050"/>
                    </a:solidFill>
                  </a:tcPr>
                </a:tc>
                <a:tc>
                  <a:txBody>
                    <a:bodyPr/>
                    <a:lstStyle/>
                    <a:p>
                      <a:r>
                        <a:rPr kumimoji="1" lang="ja-JP" altLang="en-US" sz="1200" dirty="0" smtClean="0"/>
                        <a:t>自主防災組織力向上アドバイザー</a:t>
                      </a:r>
                      <a:endParaRPr kumimoji="1" lang="en-US" altLang="ja-JP" sz="1200" dirty="0" smtClean="0"/>
                    </a:p>
                    <a:p>
                      <a:endParaRPr kumimoji="1" lang="en-US" altLang="ja-JP" sz="1200" dirty="0" smtClean="0"/>
                    </a:p>
                    <a:p>
                      <a:endParaRPr kumimoji="1" lang="ja-JP" altLang="en-US" sz="1200" dirty="0">
                        <a:solidFill>
                          <a:schemeClr val="tx1"/>
                        </a:solidFill>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rgbClr val="00B050"/>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
        <p:nvSpPr>
          <p:cNvPr id="5" name="スライド番号プレースホルダー 2"/>
          <p:cNvSpPr txBox="1">
            <a:spLocks/>
          </p:cNvSpPr>
          <p:nvPr/>
        </p:nvSpPr>
        <p:spPr>
          <a:xfrm>
            <a:off x="7018886" y="0"/>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28</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6" name="正方形/長方形 5"/>
          <p:cNvSpPr/>
          <p:nvPr/>
        </p:nvSpPr>
        <p:spPr>
          <a:xfrm>
            <a:off x="1508153" y="6101922"/>
            <a:ext cx="3528392" cy="576064"/>
          </a:xfrm>
          <a:prstGeom prst="rect">
            <a:avLst/>
          </a:prstGeom>
          <a:solidFill>
            <a:schemeClr val="bg1"/>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150" dirty="0" smtClean="0">
                <a:solidFill>
                  <a:schemeClr val="tx1"/>
                </a:solidFill>
              </a:rPr>
              <a:t>危機</a:t>
            </a:r>
            <a:r>
              <a:rPr lang="ja-JP" altLang="en-US" sz="1150" dirty="0">
                <a:solidFill>
                  <a:schemeClr val="tx1"/>
                </a:solidFill>
              </a:rPr>
              <a:t>管理訓練</a:t>
            </a:r>
          </a:p>
          <a:p>
            <a:r>
              <a:rPr lang="ja-JP" altLang="en-US" sz="1150" dirty="0">
                <a:solidFill>
                  <a:schemeClr val="tx1"/>
                </a:solidFill>
              </a:rPr>
              <a:t>防災意識の啓発</a:t>
            </a:r>
          </a:p>
          <a:p>
            <a:r>
              <a:rPr lang="ja-JP" altLang="en-US" sz="1150" dirty="0">
                <a:solidFill>
                  <a:schemeClr val="tx1"/>
                </a:solidFill>
              </a:rPr>
              <a:t>津波避難施設の</a:t>
            </a:r>
            <a:r>
              <a:rPr lang="ja-JP" altLang="en-US" sz="1150" dirty="0" smtClean="0">
                <a:solidFill>
                  <a:schemeClr val="tx1"/>
                </a:solidFill>
              </a:rPr>
              <a:t>確保</a:t>
            </a:r>
            <a:endParaRPr lang="ja-JP" altLang="en-US" sz="1150" dirty="0">
              <a:solidFill>
                <a:schemeClr val="tx1"/>
              </a:solidFill>
            </a:endParaRPr>
          </a:p>
        </p:txBody>
      </p:sp>
    </p:spTree>
    <p:extLst>
      <p:ext uri="{BB962C8B-B14F-4D97-AF65-F5344CB8AC3E}">
        <p14:creationId xmlns:p14="http://schemas.microsoft.com/office/powerpoint/2010/main" val="1433197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正方形/長方形 1"/>
          <p:cNvSpPr>
            <a:spLocks noChangeArrowheads="1"/>
          </p:cNvSpPr>
          <p:nvPr/>
        </p:nvSpPr>
        <p:spPr bwMode="auto">
          <a:xfrm>
            <a:off x="18764" y="2179892"/>
            <a:ext cx="9144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wrap="none" anchor="ctr"/>
          <a:lstStyle>
            <a:lvl1pPr eaLnBrk="0" hangingPunct="0">
              <a:defRPr kumimoji="1" sz="1600" b="1">
                <a:solidFill>
                  <a:schemeClr val="tx1"/>
                </a:solidFill>
                <a:latin typeface="Malgun Gothic" pitchFamily="34" charset="-127"/>
                <a:ea typeface="ＭＳ Ｐゴシック" charset="-128"/>
              </a:defRPr>
            </a:lvl1pPr>
            <a:lvl2pPr marL="742950" indent="-285750" eaLnBrk="0" hangingPunct="0">
              <a:defRPr kumimoji="1" sz="1600" b="1">
                <a:solidFill>
                  <a:schemeClr val="tx1"/>
                </a:solidFill>
                <a:latin typeface="Malgun Gothic" pitchFamily="34" charset="-127"/>
                <a:ea typeface="ＭＳ Ｐゴシック" charset="-128"/>
              </a:defRPr>
            </a:lvl2pPr>
            <a:lvl3pPr marL="1143000" indent="-228600" eaLnBrk="0" hangingPunct="0">
              <a:defRPr kumimoji="1" sz="1600" b="1">
                <a:solidFill>
                  <a:schemeClr val="tx1"/>
                </a:solidFill>
                <a:latin typeface="Malgun Gothic" pitchFamily="34" charset="-127"/>
                <a:ea typeface="ＭＳ Ｐゴシック" charset="-128"/>
              </a:defRPr>
            </a:lvl3pPr>
            <a:lvl4pPr marL="1600200" indent="-228600" eaLnBrk="0" hangingPunct="0">
              <a:defRPr kumimoji="1" sz="1600" b="1">
                <a:solidFill>
                  <a:schemeClr val="tx1"/>
                </a:solidFill>
                <a:latin typeface="Malgun Gothic" pitchFamily="34" charset="-127"/>
                <a:ea typeface="ＭＳ Ｐゴシック" charset="-128"/>
              </a:defRPr>
            </a:lvl4pPr>
            <a:lvl5pPr marL="2057400" indent="-228600" eaLnBrk="0" hangingPunct="0">
              <a:defRPr kumimoji="1" sz="1600" b="1">
                <a:solidFill>
                  <a:schemeClr val="tx1"/>
                </a:solidFill>
                <a:latin typeface="Malgun Gothic" pitchFamily="34" charset="-127"/>
                <a:ea typeface="ＭＳ Ｐゴシック"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9pPr>
          </a:lstStyle>
          <a:p>
            <a:pPr algn="ctr" eaLnBrk="1" hangingPunct="1"/>
            <a:r>
              <a:rPr lang="ja-JP" altLang="en-US" sz="3600" b="0" dirty="0">
                <a:latin typeface="Arial" charset="0"/>
              </a:rPr>
              <a:t>３　</a:t>
            </a:r>
            <a:r>
              <a:rPr lang="ja-JP" altLang="en-US" sz="3600" b="0" dirty="0" smtClean="0">
                <a:latin typeface="Arial" charset="0"/>
              </a:rPr>
              <a:t>職員体制</a:t>
            </a:r>
            <a:endParaRPr lang="ja-JP" altLang="en-US" sz="3600" b="0" dirty="0">
              <a:latin typeface="Arial" charset="0"/>
            </a:endParaRPr>
          </a:p>
        </p:txBody>
      </p:sp>
      <p:sp>
        <p:nvSpPr>
          <p:cNvPr id="3" name="スライド番号プレースホルダー 2"/>
          <p:cNvSpPr>
            <a:spLocks noGrp="1"/>
          </p:cNvSpPr>
          <p:nvPr>
            <p:ph type="sldNum" sz="quarter" idx="12"/>
          </p:nvPr>
        </p:nvSpPr>
        <p:spPr>
          <a:xfrm>
            <a:off x="7018886" y="6492875"/>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sysClr val="windowText" lastClr="000000"/>
                </a:solidFill>
                <a:effectLst/>
                <a:uLnTx/>
                <a:uFillTx/>
                <a:latin typeface="HGPｺﾞｼｯｸE" pitchFamily="50" charset="-128"/>
                <a:ea typeface="HGPｺﾞｼｯｸE" pitchFamily="50" charset="-128"/>
              </a:rPr>
              <a:t>29</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Tree>
    <p:extLst>
      <p:ext uri="{BB962C8B-B14F-4D97-AF65-F5344CB8AC3E}">
        <p14:creationId xmlns:p14="http://schemas.microsoft.com/office/powerpoint/2010/main" val="41683065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2686" y="35866"/>
            <a:ext cx="8229600" cy="782960"/>
          </a:xfrm>
        </p:spPr>
        <p:txBody>
          <a:bodyPr>
            <a:normAutofit/>
          </a:bodyPr>
          <a:lstStyle/>
          <a:p>
            <a:r>
              <a:rPr lang="ja-JP" altLang="en-US" sz="3200" dirty="0" smtClean="0"/>
              <a:t>目　　次</a:t>
            </a:r>
            <a:endParaRPr kumimoji="1" lang="ja-JP" altLang="en-US" sz="3200" dirty="0"/>
          </a:p>
        </p:txBody>
      </p:sp>
      <p:sp>
        <p:nvSpPr>
          <p:cNvPr id="3" name="正方形/長方形 2"/>
          <p:cNvSpPr/>
          <p:nvPr/>
        </p:nvSpPr>
        <p:spPr>
          <a:xfrm>
            <a:off x="251520" y="768472"/>
            <a:ext cx="8712968" cy="608208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600" dirty="0" smtClean="0">
              <a:solidFill>
                <a:schemeClr val="tx1"/>
              </a:solidFill>
            </a:endParaRPr>
          </a:p>
          <a:p>
            <a:r>
              <a:rPr lang="ja-JP" altLang="en-US" sz="1500" dirty="0" smtClean="0">
                <a:solidFill>
                  <a:schemeClr val="tx1"/>
                </a:solidFill>
              </a:rPr>
              <a:t>　　１　総合区の概案の作成にあたって</a:t>
            </a:r>
            <a:endParaRPr lang="en-US" altLang="ja-JP" sz="1500" dirty="0" smtClean="0">
              <a:solidFill>
                <a:schemeClr val="tx1"/>
              </a:solidFill>
            </a:endParaRPr>
          </a:p>
          <a:p>
            <a:endParaRPr lang="en-US" altLang="ja-JP" sz="1500" dirty="0" smtClean="0">
              <a:solidFill>
                <a:schemeClr val="tx1"/>
              </a:solidFill>
            </a:endParaRPr>
          </a:p>
          <a:p>
            <a:endParaRPr lang="en-US" altLang="ja-JP" sz="1500" dirty="0" smtClean="0">
              <a:solidFill>
                <a:schemeClr val="tx1"/>
              </a:solidFill>
            </a:endParaRPr>
          </a:p>
          <a:p>
            <a:endParaRPr lang="en-US" altLang="ja-JP" sz="1500" dirty="0" smtClean="0">
              <a:solidFill>
                <a:schemeClr val="tx1"/>
              </a:solidFill>
            </a:endParaRPr>
          </a:p>
          <a:p>
            <a:r>
              <a:rPr lang="ja-JP" altLang="en-US" sz="1500" dirty="0" smtClean="0">
                <a:solidFill>
                  <a:schemeClr val="tx1"/>
                </a:solidFill>
              </a:rPr>
              <a:t>　　２　事務分担</a:t>
            </a:r>
            <a:endParaRPr lang="en-US" altLang="ja-JP" sz="1500" dirty="0" smtClean="0">
              <a:solidFill>
                <a:schemeClr val="tx1"/>
              </a:solidFill>
            </a:endParaRPr>
          </a:p>
          <a:p>
            <a:endParaRPr kumimoji="1" lang="en-US" altLang="ja-JP" sz="1500" dirty="0" smtClean="0">
              <a:solidFill>
                <a:schemeClr val="tx1"/>
              </a:solidFill>
            </a:endParaRPr>
          </a:p>
          <a:p>
            <a:endParaRPr lang="en-US" altLang="ja-JP" sz="1500" dirty="0" smtClean="0">
              <a:solidFill>
                <a:schemeClr val="tx1"/>
              </a:solidFill>
            </a:endParaRPr>
          </a:p>
          <a:p>
            <a:endParaRPr lang="en-US" altLang="ja-JP" sz="1500" dirty="0">
              <a:solidFill>
                <a:schemeClr val="tx1"/>
              </a:solidFill>
            </a:endParaRPr>
          </a:p>
          <a:p>
            <a:r>
              <a:rPr lang="ja-JP" altLang="en-US" sz="1500" dirty="0" smtClean="0">
                <a:solidFill>
                  <a:schemeClr val="tx1"/>
                </a:solidFill>
              </a:rPr>
              <a:t>　　３　職員体制</a:t>
            </a:r>
            <a:endParaRPr lang="en-US" altLang="ja-JP" sz="1500" dirty="0" smtClean="0">
              <a:solidFill>
                <a:schemeClr val="tx1"/>
              </a:solidFill>
            </a:endParaRPr>
          </a:p>
          <a:p>
            <a:endParaRPr kumimoji="1" lang="en-US" altLang="ja-JP" sz="1500" dirty="0" smtClean="0">
              <a:solidFill>
                <a:schemeClr val="tx1"/>
              </a:solidFill>
            </a:endParaRPr>
          </a:p>
          <a:p>
            <a:endParaRPr kumimoji="1" lang="en-US" altLang="ja-JP" sz="1500" dirty="0" smtClean="0">
              <a:solidFill>
                <a:schemeClr val="tx1"/>
              </a:solidFill>
            </a:endParaRPr>
          </a:p>
          <a:p>
            <a:endParaRPr kumimoji="1" lang="en-US" altLang="ja-JP" sz="1500" dirty="0" smtClean="0">
              <a:solidFill>
                <a:schemeClr val="tx1"/>
              </a:solidFill>
            </a:endParaRPr>
          </a:p>
          <a:p>
            <a:r>
              <a:rPr lang="ja-JP" altLang="en-US" sz="1500" dirty="0" smtClean="0">
                <a:solidFill>
                  <a:schemeClr val="tx1"/>
                </a:solidFill>
              </a:rPr>
              <a:t>　　４　総合区の概案</a:t>
            </a:r>
            <a:endParaRPr lang="en-US" altLang="ja-JP" sz="1500" dirty="0" smtClean="0">
              <a:solidFill>
                <a:schemeClr val="tx1"/>
              </a:solidFill>
            </a:endParaRPr>
          </a:p>
          <a:p>
            <a:pPr marL="342900" indent="-342900"/>
            <a:endParaRPr lang="en-US" altLang="ja-JP" sz="1500" dirty="0" smtClean="0">
              <a:solidFill>
                <a:schemeClr val="tx1"/>
              </a:solidFill>
            </a:endParaRPr>
          </a:p>
          <a:p>
            <a:pPr marL="342900" indent="-342900"/>
            <a:endParaRPr lang="en-US" altLang="ja-JP" sz="1500" dirty="0" smtClean="0">
              <a:solidFill>
                <a:schemeClr val="tx1"/>
              </a:solidFill>
            </a:endParaRPr>
          </a:p>
          <a:p>
            <a:pPr marL="342900" indent="-342900"/>
            <a:endParaRPr lang="en-US" altLang="ja-JP" sz="1500" dirty="0" smtClean="0">
              <a:solidFill>
                <a:schemeClr val="tx1"/>
              </a:solidFill>
            </a:endParaRPr>
          </a:p>
          <a:p>
            <a:pPr marL="342900" indent="-342900"/>
            <a:r>
              <a:rPr lang="ja-JP" altLang="en-US" sz="1500" dirty="0" smtClean="0">
                <a:solidFill>
                  <a:schemeClr val="tx1"/>
                </a:solidFill>
              </a:rPr>
              <a:t>　　５　今後、総合区（案）をとりまとめていく中で検討を予定している事項　</a:t>
            </a:r>
            <a:endParaRPr lang="en-US" altLang="ja-JP" sz="1500" dirty="0" smtClean="0">
              <a:solidFill>
                <a:schemeClr val="tx1"/>
              </a:solidFill>
            </a:endParaRPr>
          </a:p>
          <a:p>
            <a:pPr marL="342900" indent="-342900"/>
            <a:endParaRPr lang="en-US" altLang="ja-JP" sz="1500" dirty="0">
              <a:solidFill>
                <a:schemeClr val="tx1"/>
              </a:solidFill>
            </a:endParaRPr>
          </a:p>
          <a:p>
            <a:pPr marL="342900" indent="-342900"/>
            <a:endParaRPr lang="en-US" altLang="ja-JP" sz="1500" dirty="0">
              <a:solidFill>
                <a:schemeClr val="tx1"/>
              </a:solidFill>
            </a:endParaRPr>
          </a:p>
          <a:p>
            <a:pPr marL="342900" indent="-342900"/>
            <a:endParaRPr lang="en-US" altLang="ja-JP" sz="1500" dirty="0">
              <a:solidFill>
                <a:schemeClr val="tx1"/>
              </a:solidFill>
            </a:endParaRPr>
          </a:p>
          <a:p>
            <a:pPr marL="342900" indent="-342900"/>
            <a:r>
              <a:rPr lang="ja-JP" altLang="en-US" sz="1500" dirty="0">
                <a:solidFill>
                  <a:schemeClr val="tx1"/>
                </a:solidFill>
              </a:rPr>
              <a:t>　　</a:t>
            </a:r>
            <a:r>
              <a:rPr lang="ja-JP" altLang="en-US" sz="1500" dirty="0" smtClean="0">
                <a:solidFill>
                  <a:schemeClr val="tx1"/>
                </a:solidFill>
              </a:rPr>
              <a:t>６　総合</a:t>
            </a:r>
            <a:r>
              <a:rPr lang="ja-JP" altLang="en-US" sz="1500" dirty="0">
                <a:solidFill>
                  <a:schemeClr val="tx1"/>
                </a:solidFill>
              </a:rPr>
              <a:t>区（案</a:t>
            </a:r>
            <a:r>
              <a:rPr lang="ja-JP" altLang="en-US" sz="1500" dirty="0" smtClean="0">
                <a:solidFill>
                  <a:schemeClr val="tx1"/>
                </a:solidFill>
              </a:rPr>
              <a:t>）のとりまとめに向けて</a:t>
            </a:r>
            <a:r>
              <a:rPr lang="ja-JP" altLang="en-US" sz="1500" dirty="0">
                <a:solidFill>
                  <a:schemeClr val="tx1"/>
                </a:solidFill>
              </a:rPr>
              <a:t>　</a:t>
            </a:r>
            <a:endParaRPr lang="en-US" altLang="ja-JP" sz="1500" dirty="0">
              <a:solidFill>
                <a:schemeClr val="tx1"/>
              </a:solidFill>
            </a:endParaRPr>
          </a:p>
          <a:p>
            <a:endParaRPr lang="en-US" altLang="ja-JP" sz="1500" dirty="0" smtClean="0">
              <a:solidFill>
                <a:schemeClr val="tx1"/>
              </a:solidFill>
            </a:endParaRPr>
          </a:p>
          <a:p>
            <a:pPr marL="342900" indent="-342900">
              <a:buAutoNum type="arabicDbPlain" startAt="4"/>
            </a:pPr>
            <a:endParaRPr lang="en-US" altLang="ja-JP" sz="1500" dirty="0" smtClean="0">
              <a:solidFill>
                <a:schemeClr val="tx1"/>
              </a:solidFill>
            </a:endParaRPr>
          </a:p>
          <a:p>
            <a:pPr marL="342900" indent="-342900">
              <a:buAutoNum type="arabicDbPlain" startAt="4"/>
            </a:pPr>
            <a:endParaRPr lang="en-US" altLang="ja-JP" sz="1500" dirty="0" smtClean="0">
              <a:solidFill>
                <a:schemeClr val="tx1"/>
              </a:solidFill>
            </a:endParaRPr>
          </a:p>
          <a:p>
            <a:pPr marL="342900" indent="-342900"/>
            <a:r>
              <a:rPr lang="ja-JP" altLang="en-US" sz="1500" dirty="0" smtClean="0">
                <a:solidFill>
                  <a:schemeClr val="tx1"/>
                </a:solidFill>
              </a:rPr>
              <a:t>　　</a:t>
            </a:r>
            <a:endParaRPr kumimoji="1" lang="en-US" altLang="ja-JP" sz="1500" dirty="0" smtClean="0">
              <a:solidFill>
                <a:schemeClr val="tx1"/>
              </a:solidFill>
            </a:endParaRPr>
          </a:p>
          <a:p>
            <a:endParaRPr kumimoji="1" lang="en-US" altLang="ja-JP" sz="1500" dirty="0" smtClean="0">
              <a:solidFill>
                <a:schemeClr val="tx1"/>
              </a:solidFill>
            </a:endParaRPr>
          </a:p>
          <a:p>
            <a:endParaRPr kumimoji="1" lang="en-US" altLang="ja-JP" sz="1500" dirty="0" smtClean="0">
              <a:solidFill>
                <a:schemeClr val="tx1"/>
              </a:solidFill>
            </a:endParaRPr>
          </a:p>
          <a:p>
            <a:r>
              <a:rPr lang="ja-JP" altLang="en-US" sz="1500" dirty="0" smtClean="0">
                <a:solidFill>
                  <a:schemeClr val="tx1"/>
                </a:solidFill>
              </a:rPr>
              <a:t>　　</a:t>
            </a:r>
            <a:endParaRPr kumimoji="1" lang="en-US" altLang="ja-JP" sz="1500" dirty="0" smtClean="0">
              <a:solidFill>
                <a:schemeClr val="tx1"/>
              </a:solidFill>
            </a:endParaRPr>
          </a:p>
          <a:p>
            <a:r>
              <a:rPr lang="ja-JP" altLang="en-US" sz="1500" dirty="0" smtClean="0">
                <a:solidFill>
                  <a:schemeClr val="tx1"/>
                </a:solidFill>
              </a:rPr>
              <a:t>　　</a:t>
            </a:r>
            <a:endParaRPr kumimoji="1" lang="ja-JP" altLang="en-US" sz="1500" dirty="0">
              <a:solidFill>
                <a:schemeClr val="tx1"/>
              </a:solidFill>
            </a:endParaRPr>
          </a:p>
        </p:txBody>
      </p:sp>
      <p:cxnSp>
        <p:nvCxnSpPr>
          <p:cNvPr id="4" name="直線コネクタ 3"/>
          <p:cNvCxnSpPr>
            <a:cxnSpLocks noChangeShapeType="1"/>
          </p:cNvCxnSpPr>
          <p:nvPr/>
        </p:nvCxnSpPr>
        <p:spPr bwMode="auto">
          <a:xfrm>
            <a:off x="2591544" y="3023792"/>
            <a:ext cx="4788768" cy="0"/>
          </a:xfrm>
          <a:prstGeom prst="line">
            <a:avLst/>
          </a:prstGeom>
          <a:noFill/>
          <a:ln w="12700" algn="ctr">
            <a:solidFill>
              <a:schemeClr val="tx1"/>
            </a:solidFill>
            <a:prstDash val="sysDash"/>
            <a:round/>
            <a:headEnd/>
            <a:tailEnd/>
          </a:ln>
        </p:spPr>
      </p:cxnSp>
      <p:cxnSp>
        <p:nvCxnSpPr>
          <p:cNvPr id="7" name="直線コネクタ 6"/>
          <p:cNvCxnSpPr>
            <a:cxnSpLocks noChangeShapeType="1"/>
          </p:cNvCxnSpPr>
          <p:nvPr/>
        </p:nvCxnSpPr>
        <p:spPr bwMode="auto">
          <a:xfrm>
            <a:off x="2591544" y="3892012"/>
            <a:ext cx="4786833" cy="0"/>
          </a:xfrm>
          <a:prstGeom prst="line">
            <a:avLst/>
          </a:prstGeom>
          <a:noFill/>
          <a:ln w="12700" algn="ctr">
            <a:solidFill>
              <a:schemeClr val="tx1"/>
            </a:solidFill>
            <a:prstDash val="sysDash"/>
            <a:round/>
            <a:headEnd/>
            <a:tailEnd/>
          </a:ln>
        </p:spPr>
      </p:cxnSp>
      <p:cxnSp>
        <p:nvCxnSpPr>
          <p:cNvPr id="23" name="直線コネクタ 22"/>
          <p:cNvCxnSpPr>
            <a:cxnSpLocks noChangeShapeType="1"/>
          </p:cNvCxnSpPr>
          <p:nvPr/>
        </p:nvCxnSpPr>
        <p:spPr bwMode="auto">
          <a:xfrm>
            <a:off x="3851920" y="1200520"/>
            <a:ext cx="3485862" cy="0"/>
          </a:xfrm>
          <a:prstGeom prst="line">
            <a:avLst/>
          </a:prstGeom>
          <a:noFill/>
          <a:ln w="12700" algn="ctr">
            <a:solidFill>
              <a:schemeClr val="tx1"/>
            </a:solidFill>
            <a:prstDash val="sysDash"/>
            <a:round/>
            <a:headEnd/>
            <a:tailEnd/>
          </a:ln>
        </p:spPr>
      </p:cxnSp>
      <p:cxnSp>
        <p:nvCxnSpPr>
          <p:cNvPr id="24" name="直線コネクタ 23"/>
          <p:cNvCxnSpPr>
            <a:cxnSpLocks noChangeShapeType="1"/>
          </p:cNvCxnSpPr>
          <p:nvPr/>
        </p:nvCxnSpPr>
        <p:spPr bwMode="auto">
          <a:xfrm>
            <a:off x="2591544" y="2111363"/>
            <a:ext cx="4788768" cy="0"/>
          </a:xfrm>
          <a:prstGeom prst="line">
            <a:avLst/>
          </a:prstGeom>
          <a:noFill/>
          <a:ln w="12700" algn="ctr">
            <a:solidFill>
              <a:schemeClr val="tx1"/>
            </a:solidFill>
            <a:prstDash val="sysDash"/>
            <a:round/>
            <a:headEnd/>
            <a:tailEnd/>
          </a:ln>
        </p:spPr>
      </p:cxnSp>
      <p:grpSp>
        <p:nvGrpSpPr>
          <p:cNvPr id="40" name="グループ化 39"/>
          <p:cNvGrpSpPr/>
          <p:nvPr/>
        </p:nvGrpSpPr>
        <p:grpSpPr>
          <a:xfrm>
            <a:off x="7740674" y="1034656"/>
            <a:ext cx="431726" cy="5805960"/>
            <a:chOff x="7147098" y="1089248"/>
            <a:chExt cx="431726" cy="3297955"/>
          </a:xfrm>
        </p:grpSpPr>
        <p:sp>
          <p:nvSpPr>
            <p:cNvPr id="33" name="正方形/長方形 32"/>
            <p:cNvSpPr>
              <a:spLocks noChangeArrowheads="1"/>
            </p:cNvSpPr>
            <p:nvPr/>
          </p:nvSpPr>
          <p:spPr bwMode="auto">
            <a:xfrm>
              <a:off x="7164288" y="4153431"/>
              <a:ext cx="414536" cy="233772"/>
            </a:xfrm>
            <a:prstGeom prst="rect">
              <a:avLst/>
            </a:prstGeom>
            <a:noFill/>
            <a:ln w="9525" algn="ctr">
              <a:noFill/>
              <a:round/>
              <a:headEnd/>
              <a:tailEnd/>
            </a:ln>
          </p:spPr>
          <p:txBody>
            <a:bodyPr wrap="none"/>
            <a:lstStyle/>
            <a:p>
              <a:pPr algn="r"/>
              <a:endParaRPr lang="en-US" altLang="ja-JP" dirty="0" smtClean="0">
                <a:latin typeface="ＭＳ Ｐゴシック" pitchFamily="50" charset="-128"/>
              </a:endParaRPr>
            </a:p>
          </p:txBody>
        </p:sp>
        <p:sp>
          <p:nvSpPr>
            <p:cNvPr id="34" name="正方形/長方形 33"/>
            <p:cNvSpPr>
              <a:spLocks noChangeArrowheads="1"/>
            </p:cNvSpPr>
            <p:nvPr/>
          </p:nvSpPr>
          <p:spPr bwMode="auto">
            <a:xfrm>
              <a:off x="7164288" y="3647114"/>
              <a:ext cx="414536" cy="467544"/>
            </a:xfrm>
            <a:prstGeom prst="rect">
              <a:avLst/>
            </a:prstGeom>
            <a:noFill/>
            <a:ln w="9525" algn="ctr">
              <a:noFill/>
              <a:round/>
              <a:headEnd/>
              <a:tailEnd/>
            </a:ln>
          </p:spPr>
          <p:txBody>
            <a:bodyPr wrap="none"/>
            <a:lstStyle/>
            <a:p>
              <a:pPr algn="r"/>
              <a:endParaRPr lang="en-US" altLang="ja-JP" b="0" dirty="0" smtClean="0">
                <a:latin typeface="ＭＳ Ｐゴシック" pitchFamily="50" charset="-128"/>
              </a:endParaRPr>
            </a:p>
            <a:p>
              <a:pPr algn="r"/>
              <a:endParaRPr lang="en-US" altLang="ja-JP" dirty="0" smtClean="0">
                <a:latin typeface="ＭＳ Ｐゴシック" pitchFamily="50" charset="-128"/>
              </a:endParaRPr>
            </a:p>
          </p:txBody>
        </p:sp>
        <p:sp>
          <p:nvSpPr>
            <p:cNvPr id="36" name="正方形/長方形 35"/>
            <p:cNvSpPr>
              <a:spLocks noChangeArrowheads="1"/>
            </p:cNvSpPr>
            <p:nvPr/>
          </p:nvSpPr>
          <p:spPr bwMode="auto">
            <a:xfrm>
              <a:off x="7147098" y="2636204"/>
              <a:ext cx="414536" cy="467544"/>
            </a:xfrm>
            <a:prstGeom prst="rect">
              <a:avLst/>
            </a:prstGeom>
            <a:noFill/>
            <a:ln w="9525" algn="ctr">
              <a:noFill/>
              <a:round/>
              <a:headEnd/>
              <a:tailEnd/>
            </a:ln>
          </p:spPr>
          <p:txBody>
            <a:bodyPr wrap="none"/>
            <a:lstStyle/>
            <a:p>
              <a:pPr algn="r"/>
              <a:r>
                <a:rPr lang="en-US" altLang="ja-JP" b="0" dirty="0" smtClean="0">
                  <a:latin typeface="ＭＳ Ｐゴシック" pitchFamily="50" charset="-128"/>
                </a:rPr>
                <a:t>35</a:t>
              </a:r>
            </a:p>
            <a:p>
              <a:pPr algn="r"/>
              <a:endParaRPr lang="en-US" altLang="ja-JP" dirty="0" smtClean="0">
                <a:latin typeface="ＭＳ Ｐゴシック" pitchFamily="50" charset="-128"/>
              </a:endParaRPr>
            </a:p>
          </p:txBody>
        </p:sp>
        <p:sp>
          <p:nvSpPr>
            <p:cNvPr id="37" name="正方形/長方形 36"/>
            <p:cNvSpPr>
              <a:spLocks noChangeArrowheads="1"/>
            </p:cNvSpPr>
            <p:nvPr/>
          </p:nvSpPr>
          <p:spPr bwMode="auto">
            <a:xfrm>
              <a:off x="7164288" y="2104470"/>
              <a:ext cx="414536" cy="467544"/>
            </a:xfrm>
            <a:prstGeom prst="rect">
              <a:avLst/>
            </a:prstGeom>
            <a:noFill/>
            <a:ln w="9525" algn="ctr">
              <a:noFill/>
              <a:round/>
              <a:headEnd/>
              <a:tailEnd/>
            </a:ln>
          </p:spPr>
          <p:txBody>
            <a:bodyPr wrap="none"/>
            <a:lstStyle/>
            <a:p>
              <a:pPr algn="r"/>
              <a:r>
                <a:rPr lang="en-US" altLang="ja-JP" b="0" dirty="0" smtClean="0">
                  <a:latin typeface="ＭＳ Ｐゴシック" pitchFamily="50" charset="-128"/>
                </a:rPr>
                <a:t>29</a:t>
              </a:r>
            </a:p>
            <a:p>
              <a:pPr algn="r"/>
              <a:endParaRPr lang="en-US" altLang="ja-JP" dirty="0" smtClean="0">
                <a:latin typeface="ＭＳ Ｐゴシック" pitchFamily="50" charset="-128"/>
              </a:endParaRPr>
            </a:p>
          </p:txBody>
        </p:sp>
        <p:sp>
          <p:nvSpPr>
            <p:cNvPr id="38" name="正方形/長方形 37"/>
            <p:cNvSpPr>
              <a:spLocks noChangeArrowheads="1"/>
            </p:cNvSpPr>
            <p:nvPr/>
          </p:nvSpPr>
          <p:spPr bwMode="auto">
            <a:xfrm>
              <a:off x="7164288" y="1574911"/>
              <a:ext cx="414536" cy="467544"/>
            </a:xfrm>
            <a:prstGeom prst="rect">
              <a:avLst/>
            </a:prstGeom>
            <a:noFill/>
            <a:ln w="9525" algn="ctr">
              <a:noFill/>
              <a:round/>
              <a:headEnd/>
              <a:tailEnd/>
            </a:ln>
          </p:spPr>
          <p:txBody>
            <a:bodyPr wrap="none"/>
            <a:lstStyle/>
            <a:p>
              <a:pPr algn="r"/>
              <a:r>
                <a:rPr lang="en-US" altLang="ja-JP" b="0" dirty="0" smtClean="0">
                  <a:latin typeface="ＭＳ Ｐゴシック" pitchFamily="50" charset="-128"/>
                </a:rPr>
                <a:t>13</a:t>
              </a:r>
            </a:p>
            <a:p>
              <a:pPr algn="r"/>
              <a:endParaRPr lang="en-US" altLang="ja-JP" dirty="0" smtClean="0">
                <a:latin typeface="ＭＳ Ｐゴシック" pitchFamily="50" charset="-128"/>
              </a:endParaRPr>
            </a:p>
          </p:txBody>
        </p:sp>
        <p:sp>
          <p:nvSpPr>
            <p:cNvPr id="39" name="正方形/長方形 38"/>
            <p:cNvSpPr>
              <a:spLocks noChangeArrowheads="1"/>
            </p:cNvSpPr>
            <p:nvPr/>
          </p:nvSpPr>
          <p:spPr bwMode="auto">
            <a:xfrm>
              <a:off x="7147098" y="1089248"/>
              <a:ext cx="414536" cy="467544"/>
            </a:xfrm>
            <a:prstGeom prst="rect">
              <a:avLst/>
            </a:prstGeom>
            <a:noFill/>
            <a:ln w="9525" algn="ctr">
              <a:noFill/>
              <a:round/>
              <a:headEnd/>
              <a:tailEnd/>
            </a:ln>
          </p:spPr>
          <p:txBody>
            <a:bodyPr wrap="none"/>
            <a:lstStyle/>
            <a:p>
              <a:pPr algn="r"/>
              <a:r>
                <a:rPr lang="ja-JP" altLang="en-US" dirty="0">
                  <a:latin typeface="ＭＳ Ｐゴシック" pitchFamily="50" charset="-128"/>
                </a:rPr>
                <a:t>４</a:t>
              </a:r>
              <a:endParaRPr lang="en-US" altLang="ja-JP" b="0" dirty="0" smtClean="0">
                <a:latin typeface="ＭＳ Ｐゴシック" pitchFamily="50" charset="-128"/>
              </a:endParaRPr>
            </a:p>
            <a:p>
              <a:pPr algn="r"/>
              <a:endParaRPr lang="en-US" altLang="ja-JP" dirty="0" smtClean="0">
                <a:latin typeface="ＭＳ Ｐゴシック" pitchFamily="50" charset="-128"/>
              </a:endParaRPr>
            </a:p>
          </p:txBody>
        </p:sp>
      </p:grpSp>
      <p:cxnSp>
        <p:nvCxnSpPr>
          <p:cNvPr id="15" name="直線コネクタ 14"/>
          <p:cNvCxnSpPr>
            <a:cxnSpLocks noChangeShapeType="1"/>
          </p:cNvCxnSpPr>
          <p:nvPr/>
        </p:nvCxnSpPr>
        <p:spPr bwMode="auto">
          <a:xfrm>
            <a:off x="6244104" y="4838697"/>
            <a:ext cx="1150193" cy="0"/>
          </a:xfrm>
          <a:prstGeom prst="line">
            <a:avLst/>
          </a:prstGeom>
          <a:noFill/>
          <a:ln w="12700" algn="ctr">
            <a:solidFill>
              <a:schemeClr val="tx1"/>
            </a:solidFill>
            <a:prstDash val="sysDash"/>
            <a:round/>
            <a:headEnd/>
            <a:tailEnd/>
          </a:ln>
        </p:spPr>
      </p:cxnSp>
      <p:sp>
        <p:nvSpPr>
          <p:cNvPr id="16" name="正方形/長方形 15"/>
          <p:cNvSpPr>
            <a:spLocks noChangeArrowheads="1"/>
          </p:cNvSpPr>
          <p:nvPr/>
        </p:nvSpPr>
        <p:spPr bwMode="auto">
          <a:xfrm>
            <a:off x="7756594" y="4694134"/>
            <a:ext cx="414536" cy="823098"/>
          </a:xfrm>
          <a:prstGeom prst="rect">
            <a:avLst/>
          </a:prstGeom>
          <a:noFill/>
          <a:ln w="9525" algn="ctr">
            <a:noFill/>
            <a:round/>
            <a:headEnd/>
            <a:tailEnd/>
          </a:ln>
        </p:spPr>
        <p:txBody>
          <a:bodyPr wrap="none"/>
          <a:lstStyle/>
          <a:p>
            <a:pPr algn="r"/>
            <a:r>
              <a:rPr lang="en-US" altLang="ja-JP" b="0" dirty="0" smtClean="0">
                <a:latin typeface="ＭＳ Ｐゴシック" pitchFamily="50" charset="-128"/>
              </a:rPr>
              <a:t>44</a:t>
            </a:r>
          </a:p>
          <a:p>
            <a:pPr algn="r"/>
            <a:endParaRPr lang="en-US" altLang="ja-JP" dirty="0" smtClean="0">
              <a:latin typeface="ＭＳ Ｐゴシック" pitchFamily="50" charset="-128"/>
            </a:endParaRPr>
          </a:p>
        </p:txBody>
      </p:sp>
      <p:sp>
        <p:nvSpPr>
          <p:cNvPr id="17" name="正方形/長方形 16"/>
          <p:cNvSpPr>
            <a:spLocks noChangeArrowheads="1"/>
          </p:cNvSpPr>
          <p:nvPr/>
        </p:nvSpPr>
        <p:spPr bwMode="auto">
          <a:xfrm>
            <a:off x="7756594" y="5558230"/>
            <a:ext cx="414536" cy="823098"/>
          </a:xfrm>
          <a:prstGeom prst="rect">
            <a:avLst/>
          </a:prstGeom>
          <a:noFill/>
          <a:ln w="9525" algn="ctr">
            <a:noFill/>
            <a:round/>
            <a:headEnd/>
            <a:tailEnd/>
          </a:ln>
        </p:spPr>
        <p:txBody>
          <a:bodyPr wrap="none"/>
          <a:lstStyle/>
          <a:p>
            <a:pPr algn="r"/>
            <a:r>
              <a:rPr lang="en-US" altLang="ja-JP" b="0" dirty="0" smtClean="0">
                <a:latin typeface="ＭＳ Ｐゴシック" pitchFamily="50" charset="-128"/>
              </a:rPr>
              <a:t>48</a:t>
            </a:r>
          </a:p>
          <a:p>
            <a:pPr algn="r"/>
            <a:endParaRPr lang="en-US" altLang="ja-JP" dirty="0" smtClean="0">
              <a:latin typeface="ＭＳ Ｐゴシック" pitchFamily="50" charset="-128"/>
            </a:endParaRPr>
          </a:p>
        </p:txBody>
      </p:sp>
      <p:cxnSp>
        <p:nvCxnSpPr>
          <p:cNvPr id="18" name="直線コネクタ 17"/>
          <p:cNvCxnSpPr>
            <a:cxnSpLocks noChangeShapeType="1"/>
          </p:cNvCxnSpPr>
          <p:nvPr/>
        </p:nvCxnSpPr>
        <p:spPr bwMode="auto">
          <a:xfrm>
            <a:off x="3710763" y="5742077"/>
            <a:ext cx="3667614" cy="0"/>
          </a:xfrm>
          <a:prstGeom prst="line">
            <a:avLst/>
          </a:prstGeom>
          <a:noFill/>
          <a:ln w="12700" algn="ctr">
            <a:solidFill>
              <a:schemeClr val="tx1"/>
            </a:solidFill>
            <a:prstDash val="sysDash"/>
            <a:round/>
            <a:headEnd/>
            <a:tailEnd/>
          </a:ln>
        </p:spPr>
      </p:cxnSp>
    </p:spTree>
    <p:extLst>
      <p:ext uri="{BB962C8B-B14F-4D97-AF65-F5344CB8AC3E}">
        <p14:creationId xmlns:p14="http://schemas.microsoft.com/office/powerpoint/2010/main" val="398290485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1576" y="-5598"/>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a:solidFill>
                  <a:schemeClr val="tx1"/>
                </a:solidFill>
                <a:latin typeface="ＭＳ Ｐゴシック" pitchFamily="50" charset="-128"/>
                <a:ea typeface="Meiryo UI" pitchFamily="50" charset="-128"/>
                <a:cs typeface="Meiryo UI" pitchFamily="50" charset="-128"/>
              </a:rPr>
              <a:t>３</a:t>
            </a:r>
            <a:r>
              <a:rPr lang="ja-JP" altLang="en-US" dirty="0" smtClean="0">
                <a:solidFill>
                  <a:schemeClr val="tx1"/>
                </a:solidFill>
                <a:latin typeface="ＭＳ Ｐゴシック" pitchFamily="50" charset="-128"/>
                <a:ea typeface="Meiryo UI" pitchFamily="50" charset="-128"/>
                <a:cs typeface="Meiryo UI" pitchFamily="50" charset="-128"/>
              </a:rPr>
              <a:t>－１　職員体制</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案）の</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考え方</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18" name="スライド番号プレースホルダー 2"/>
          <p:cNvSpPr txBox="1">
            <a:spLocks/>
          </p:cNvSpPr>
          <p:nvPr/>
        </p:nvSpPr>
        <p:spPr>
          <a:xfrm>
            <a:off x="7012875" y="443"/>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endParaRPr lang="ja-JP" altLang="en-US" sz="1600" kern="0" dirty="0">
              <a:solidFill>
                <a:sysClr val="windowText" lastClr="000000"/>
              </a:solidFill>
              <a:latin typeface="HGPｺﾞｼｯｸE" pitchFamily="50" charset="-128"/>
              <a:ea typeface="HGPｺﾞｼｯｸE" pitchFamily="50" charset="-128"/>
            </a:endParaRPr>
          </a:p>
        </p:txBody>
      </p:sp>
      <p:sp>
        <p:nvSpPr>
          <p:cNvPr id="19" name="スライド番号プレースホルダー 2"/>
          <p:cNvSpPr>
            <a:spLocks noGrp="1"/>
          </p:cNvSpPr>
          <p:nvPr>
            <p:ph type="sldNum" sz="quarter" idx="12"/>
          </p:nvPr>
        </p:nvSpPr>
        <p:spPr>
          <a:xfrm>
            <a:off x="7037835" y="20133"/>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ja-JP" sz="1600" kern="0" dirty="0">
                <a:solidFill>
                  <a:sysClr val="windowText" lastClr="000000"/>
                </a:solidFill>
                <a:latin typeface="HGPｺﾞｼｯｸE" pitchFamily="50" charset="-128"/>
                <a:ea typeface="HGPｺﾞｼｯｸE" pitchFamily="50" charset="-128"/>
              </a:rPr>
              <a:t>30</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21" name="正方形/長方形 20"/>
          <p:cNvSpPr/>
          <p:nvPr/>
        </p:nvSpPr>
        <p:spPr>
          <a:xfrm>
            <a:off x="123373" y="478971"/>
            <a:ext cx="8841115" cy="6290319"/>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6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基本的</a:t>
            </a:r>
            <a:r>
              <a:rPr lang="ja-JP" altLang="en-US"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な</a:t>
            </a:r>
            <a:r>
              <a:rPr lang="ja-JP" altLang="en-US" sz="16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考え方</a:t>
            </a:r>
            <a:r>
              <a:rPr kumimoji="1"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p>
          <a:p>
            <a:endParaRPr lang="en-US" altLang="ja-JP" sz="16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en-US" altLang="ja-JP" sz="16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en-US" altLang="ja-JP" sz="16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en-US" altLang="ja-JP" sz="16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spcBef>
                <a:spcPct val="0"/>
              </a:spcBef>
            </a:pP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ct val="0"/>
              </a:spcBef>
            </a:pP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ct val="0"/>
              </a:spcBef>
            </a:pP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ct val="0"/>
              </a:spcBef>
            </a:pPr>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ct val="0"/>
              </a:spcBef>
            </a:pP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ct val="0"/>
              </a:spcBef>
            </a:pP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ct val="0"/>
              </a:spcBef>
            </a:pP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ct val="0"/>
              </a:spcBef>
            </a:pPr>
            <a:r>
              <a:rPr lang="ja-JP" altLang="en-US" sz="1600" dirty="0">
                <a:solidFill>
                  <a:schemeClr val="tx1"/>
                </a:solidFill>
                <a:latin typeface="Meiryo UI" pitchFamily="50" charset="-128"/>
                <a:ea typeface="Meiryo UI" pitchFamily="50" charset="-128"/>
                <a:cs typeface="Meiryo UI" pitchFamily="50" charset="-128"/>
              </a:rPr>
              <a:t>　</a:t>
            </a:r>
            <a:r>
              <a:rPr lang="ja-JP" altLang="en-US" sz="1600" dirty="0" smtClean="0">
                <a:solidFill>
                  <a:schemeClr val="tx1"/>
                </a:solidFill>
                <a:latin typeface="Meiryo UI" pitchFamily="50" charset="-128"/>
                <a:ea typeface="Meiryo UI" pitchFamily="50" charset="-128"/>
                <a:cs typeface="Meiryo UI" pitchFamily="50" charset="-128"/>
              </a:rPr>
              <a:t> </a:t>
            </a:r>
            <a:endParaRPr lang="en-US" altLang="ja-JP" sz="1600" dirty="0" smtClean="0">
              <a:solidFill>
                <a:schemeClr val="tx1"/>
              </a:solidFill>
              <a:latin typeface="Meiryo UI" pitchFamily="50" charset="-128"/>
              <a:ea typeface="Meiryo UI" pitchFamily="50" charset="-128"/>
              <a:cs typeface="Meiryo UI" pitchFamily="50" charset="-128"/>
            </a:endParaRPr>
          </a:p>
          <a:p>
            <a:pPr>
              <a:spcBef>
                <a:spcPct val="0"/>
              </a:spcBef>
            </a:pPr>
            <a:endParaRPr lang="en-US" altLang="ja-JP" sz="1600" dirty="0" smtClean="0">
              <a:solidFill>
                <a:schemeClr val="tx1"/>
              </a:solidFill>
              <a:latin typeface="Meiryo UI" pitchFamily="50" charset="-128"/>
              <a:ea typeface="Meiryo UI" pitchFamily="50" charset="-128"/>
              <a:cs typeface="Meiryo UI" pitchFamily="50" charset="-128"/>
            </a:endParaRPr>
          </a:p>
          <a:p>
            <a:pPr>
              <a:spcBef>
                <a:spcPct val="0"/>
              </a:spcBef>
            </a:pPr>
            <a:endParaRPr lang="en-US" altLang="ja-JP" sz="1600" dirty="0">
              <a:solidFill>
                <a:schemeClr val="tx1"/>
              </a:solidFill>
              <a:latin typeface="Meiryo UI" pitchFamily="50" charset="-128"/>
              <a:ea typeface="Meiryo UI" pitchFamily="50" charset="-128"/>
              <a:cs typeface="Meiryo UI" pitchFamily="50" charset="-128"/>
            </a:endParaRPr>
          </a:p>
          <a:p>
            <a:pPr>
              <a:spcBef>
                <a:spcPct val="0"/>
              </a:spcBef>
            </a:pPr>
            <a:endParaRPr lang="en-US" altLang="ja-JP" sz="1600" dirty="0" smtClean="0">
              <a:solidFill>
                <a:schemeClr val="tx1"/>
              </a:solidFill>
              <a:latin typeface="Meiryo UI" pitchFamily="50" charset="-128"/>
              <a:ea typeface="Meiryo UI" pitchFamily="50" charset="-128"/>
              <a:cs typeface="Meiryo UI" pitchFamily="50" charset="-128"/>
            </a:endParaRPr>
          </a:p>
          <a:p>
            <a:pPr>
              <a:spcBef>
                <a:spcPct val="0"/>
              </a:spcBef>
            </a:pPr>
            <a:endParaRPr lang="en-US" altLang="ja-JP" sz="1600" dirty="0" smtClean="0">
              <a:solidFill>
                <a:schemeClr val="tx1"/>
              </a:solidFill>
              <a:latin typeface="Meiryo UI" pitchFamily="50" charset="-128"/>
              <a:ea typeface="Meiryo UI" pitchFamily="50" charset="-128"/>
              <a:cs typeface="Meiryo UI" pitchFamily="50" charset="-128"/>
            </a:endParaRPr>
          </a:p>
          <a:p>
            <a:pPr>
              <a:spcBef>
                <a:spcPct val="0"/>
              </a:spcBef>
            </a:pPr>
            <a:r>
              <a:rPr lang="ja-JP" altLang="en-US" sz="1600" dirty="0">
                <a:solidFill>
                  <a:schemeClr val="tx1"/>
                </a:solidFill>
                <a:latin typeface="Meiryo UI" pitchFamily="50" charset="-128"/>
                <a:ea typeface="Meiryo UI" pitchFamily="50" charset="-128"/>
                <a:cs typeface="Meiryo UI" pitchFamily="50" charset="-128"/>
              </a:rPr>
              <a:t>　</a:t>
            </a:r>
          </a:p>
          <a:p>
            <a:pPr>
              <a:spcBef>
                <a:spcPct val="0"/>
              </a:spcBef>
            </a:pPr>
            <a:r>
              <a:rPr lang="ja-JP" altLang="en-US" sz="1600" dirty="0">
                <a:solidFill>
                  <a:schemeClr val="tx1"/>
                </a:solidFill>
                <a:latin typeface="Meiryo UI" pitchFamily="50" charset="-128"/>
                <a:ea typeface="Meiryo UI" pitchFamily="50" charset="-128"/>
                <a:cs typeface="Meiryo UI" pitchFamily="50" charset="-128"/>
              </a:rPr>
              <a:t>　　</a:t>
            </a:r>
            <a:endParaRPr lang="en-US" altLang="ja-JP" sz="1600" dirty="0" smtClean="0">
              <a:solidFill>
                <a:schemeClr val="tx1"/>
              </a:solidFill>
              <a:latin typeface="Meiryo UI" pitchFamily="50" charset="-128"/>
              <a:ea typeface="Meiryo UI" pitchFamily="50" charset="-128"/>
              <a:cs typeface="Meiryo UI" pitchFamily="50" charset="-128"/>
            </a:endParaRPr>
          </a:p>
          <a:p>
            <a:pPr>
              <a:spcBef>
                <a:spcPct val="0"/>
              </a:spcBef>
            </a:pPr>
            <a:r>
              <a:rPr lang="ja-JP" altLang="en-US" sz="1600" dirty="0" smtClean="0">
                <a:solidFill>
                  <a:schemeClr val="tx1"/>
                </a:solidFill>
                <a:latin typeface="Meiryo UI" pitchFamily="50" charset="-128"/>
                <a:ea typeface="Meiryo UI" pitchFamily="50" charset="-128"/>
                <a:cs typeface="Meiryo UI" pitchFamily="50" charset="-128"/>
              </a:rPr>
              <a:t>　</a:t>
            </a:r>
            <a:endParaRPr kumimoji="1"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20" name="タイトル 49"/>
          <p:cNvSpPr txBox="1">
            <a:spLocks/>
          </p:cNvSpPr>
          <p:nvPr/>
        </p:nvSpPr>
        <p:spPr>
          <a:xfrm>
            <a:off x="163002" y="841324"/>
            <a:ext cx="8638098" cy="718169"/>
          </a:xfrm>
          <a:prstGeom prst="rect">
            <a:avLst/>
          </a:prstGeom>
          <a:solidFill>
            <a:schemeClr val="bg1"/>
          </a:solidFill>
          <a:ln w="12700">
            <a:solidFill>
              <a:schemeClr val="tx1"/>
            </a:solidFill>
          </a:ln>
        </p:spPr>
        <p:txBody>
          <a:bodyPr vert="horz" lIns="91440" tIns="45720" rIns="91440" bIns="45720" rtlCol="0" anchor="ctr">
            <a:noAutofit/>
          </a:bodyPr>
          <a:lstStyle/>
          <a:p>
            <a:pPr lvl="0">
              <a:lnSpc>
                <a:spcPts val="2300"/>
              </a:lnSpc>
              <a:spcBef>
                <a:spcPct val="0"/>
              </a:spcBef>
              <a:defRPr/>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○事務分担に見合った人員を、局及び総合区に配置する</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2300"/>
              </a:lnSpc>
              <a:spcBef>
                <a:spcPct val="0"/>
              </a:spcBef>
              <a:defRPr/>
            </a:pPr>
            <a:r>
              <a:rPr lang="ja-JP" altLang="en-US" sz="1600" noProof="0" dirty="0" smtClean="0">
                <a:latin typeface="Meiryo UI" panose="020B0604030504040204" pitchFamily="50" charset="-128"/>
                <a:ea typeface="Meiryo UI" panose="020B0604030504040204" pitchFamily="50" charset="-128"/>
                <a:cs typeface="Meiryo UI" panose="020B0604030504040204" pitchFamily="50" charset="-128"/>
              </a:rPr>
              <a:t>○事務分担を踏まえつつ、簡素でスリムな職員体制を検討する</a:t>
            </a:r>
            <a:endParaRPr lang="en-US" altLang="ja-JP" sz="1600" noProof="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93037" y="2689645"/>
            <a:ext cx="2579541" cy="338554"/>
          </a:xfrm>
          <a:prstGeom prst="rect">
            <a:avLst/>
          </a:prstGeom>
          <a:noFill/>
        </p:spPr>
        <p:txBody>
          <a:bodyPr wrap="square" rtlCol="0">
            <a:spAutoFit/>
          </a:bodyPr>
          <a:lstStyle/>
          <a:p>
            <a:r>
              <a:rPr kumimoji="1" lang="en-US" altLang="ja-JP" sz="1600" b="1" dirty="0" smtClean="0">
                <a:latin typeface="+mn-ea"/>
                <a:cs typeface="Meiryo UI" panose="020B0604030504040204" pitchFamily="50" charset="-128"/>
              </a:rPr>
              <a:t>【</a:t>
            </a:r>
            <a:r>
              <a:rPr kumimoji="1" lang="ja-JP" altLang="en-US" sz="1600" b="1" dirty="0" smtClean="0">
                <a:latin typeface="+mn-ea"/>
                <a:cs typeface="Meiryo UI" panose="020B0604030504040204" pitchFamily="50" charset="-128"/>
              </a:rPr>
              <a:t>職員配置の考え方</a:t>
            </a:r>
            <a:r>
              <a:rPr kumimoji="1" lang="en-US" altLang="ja-JP" sz="1600" b="1" dirty="0" smtClean="0">
                <a:latin typeface="+mn-ea"/>
                <a:cs typeface="Meiryo UI" panose="020B0604030504040204" pitchFamily="50" charset="-128"/>
              </a:rPr>
              <a:t>】</a:t>
            </a:r>
            <a:endParaRPr kumimoji="1" lang="ja-JP" altLang="en-US" sz="1600" b="1" dirty="0">
              <a:latin typeface="+mn-ea"/>
              <a:cs typeface="Meiryo UI" panose="020B0604030504040204" pitchFamily="50" charset="-128"/>
            </a:endParaRPr>
          </a:p>
        </p:txBody>
      </p:sp>
      <p:sp>
        <p:nvSpPr>
          <p:cNvPr id="13" name="タイトル 49"/>
          <p:cNvSpPr txBox="1">
            <a:spLocks/>
          </p:cNvSpPr>
          <p:nvPr/>
        </p:nvSpPr>
        <p:spPr>
          <a:xfrm>
            <a:off x="971600" y="1729737"/>
            <a:ext cx="7816800" cy="759463"/>
          </a:xfrm>
          <a:prstGeom prst="rect">
            <a:avLst/>
          </a:prstGeom>
          <a:solidFill>
            <a:schemeClr val="bg1"/>
          </a:solidFill>
          <a:ln w="12700">
            <a:solidFill>
              <a:schemeClr val="tx1"/>
            </a:solidFill>
          </a:ln>
        </p:spPr>
        <p:txBody>
          <a:bodyPr vert="horz" lIns="91440" tIns="45720" rIns="91440" bIns="45720" rtlCol="0" anchor="ctr">
            <a:noAutofit/>
          </a:bodyPr>
          <a:lstStyle/>
          <a:p>
            <a:pPr marL="88900" lvl="0" indent="-88900">
              <a:spcBef>
                <a:spcPct val="0"/>
              </a:spcBef>
              <a:defRPr/>
            </a:pPr>
            <a:r>
              <a:rPr lang="ja-JP" altLang="en-US" sz="1400" noProof="0" dirty="0" smtClean="0">
                <a:latin typeface="Meiryo UI" panose="020B0604030504040204" pitchFamily="50" charset="-128"/>
                <a:ea typeface="Meiryo UI" panose="020B0604030504040204" pitchFamily="50" charset="-128"/>
                <a:cs typeface="Meiryo UI" panose="020B0604030504040204" pitchFamily="50" charset="-128"/>
              </a:rPr>
              <a:t>・概案では、過去の組織再編の事例を参考に、一定の仮定を置いて、事務レベルと区数に応じた職員総数のイメージを試算。</a:t>
            </a:r>
            <a:endParaRPr lang="en-US" altLang="ja-JP" sz="1400" noProof="0" dirty="0" smtClean="0">
              <a:latin typeface="Meiryo UI" panose="020B0604030504040204" pitchFamily="50" charset="-128"/>
              <a:ea typeface="Meiryo UI" panose="020B0604030504040204" pitchFamily="50" charset="-128"/>
              <a:cs typeface="Meiryo UI" panose="020B0604030504040204" pitchFamily="50" charset="-128"/>
            </a:endParaRPr>
          </a:p>
          <a:p>
            <a:pPr marL="88900" lvl="0" indent="-88900">
              <a:spcBef>
                <a:spcPct val="0"/>
              </a:spcBef>
              <a:defRPr/>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・職員体制については、今後、総合区（案）をとりまとめていく中で、詳細を検討</a:t>
            </a:r>
            <a:endParaRPr lang="en-US" altLang="ja-JP" sz="1400" noProof="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右矢印 1"/>
          <p:cNvSpPr/>
          <p:nvPr/>
        </p:nvSpPr>
        <p:spPr>
          <a:xfrm>
            <a:off x="422575" y="1867644"/>
            <a:ext cx="504056" cy="4778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232075" y="2890475"/>
            <a:ext cx="8732413" cy="5319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lvl="0">
              <a:spcBef>
                <a:spcPct val="0"/>
              </a:spcBef>
              <a:defRP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2339265939"/>
              </p:ext>
            </p:extLst>
          </p:nvPr>
        </p:nvGraphicFramePr>
        <p:xfrm>
          <a:off x="179512" y="3143764"/>
          <a:ext cx="8640960" cy="3300005"/>
        </p:xfrm>
        <a:graphic>
          <a:graphicData uri="http://schemas.openxmlformats.org/drawingml/2006/table">
            <a:tbl>
              <a:tblPr/>
              <a:tblGrid>
                <a:gridCol w="1512168"/>
                <a:gridCol w="1224136"/>
                <a:gridCol w="2232248"/>
                <a:gridCol w="792088"/>
                <a:gridCol w="2880320"/>
              </a:tblGrid>
              <a:tr h="503035">
                <a:tc gridSpan="2">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現在の実施主体及び実施箇所数</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tc>
                <a:tc>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事務分担（案）</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区分</a:t>
                      </a:r>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職員配置の考え方</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試算方法</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299042">
                <a:tc rowSpan="4">
                  <a: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局</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事業所等含む）</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で実施している事務</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か所</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局（１か所）　　</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変更なし</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①－</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Ⅰ</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現員を配置</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lumMod val="85000"/>
                      </a:schemeClr>
                    </a:solidFill>
                  </a:tcPr>
                </a:tc>
              </a:tr>
              <a:tr h="414264">
                <a:tc vMerge="1">
                  <a:txBody>
                    <a:bodyPr/>
                    <a:lstStyle/>
                    <a:p>
                      <a:endParaRPr kumimoji="1" lang="ja-JP" altLang="en-US"/>
                    </a:p>
                  </a:txBody>
                  <a:tcP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複数か所</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事業所等</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85000"/>
                      </a:schemeClr>
                    </a:solidFill>
                  </a:tcP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局（複数か所）　</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変更なし</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①－</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Ⅰ</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現員を配置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85000"/>
                      </a:schemeClr>
                    </a:solidFill>
                  </a:tcPr>
                </a:tc>
              </a:tr>
              <a:tr h="503035">
                <a:tc vMerge="1">
                  <a:txBody>
                    <a:bodyPr/>
                    <a:lstStyle/>
                    <a:p>
                      <a:endParaRPr kumimoji="1" lang="ja-JP" altLang="en-US"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か所</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総合区（複数か所）に移管</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①－</a:t>
                      </a:r>
                      <a:r>
                        <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rPr>
                        <a:t>Ⅱ</a:t>
                      </a:r>
                      <a:endParaRPr kumimoji="1" lang="ja-JP" altLang="en-US" sz="13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総合区への分散化に伴い、職員数は増加</a:t>
                      </a:r>
                      <a:endParaRPr kumimoji="1" lang="ja-JP" altLang="en-US" sz="13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r>
              <a:tr h="473213">
                <a:tc vMerge="1">
                  <a:txBody>
                    <a:bodyPr/>
                    <a:lstStyle/>
                    <a:p>
                      <a:endParaRPr kumimoji="1" lang="ja-JP" altLang="en-US"/>
                    </a:p>
                  </a:txBody>
                  <a:tcP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複数か所</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事業所等</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85000"/>
                      </a:schemeClr>
                    </a:solidFill>
                  </a:tcP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総合区（複数か所）</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85000"/>
                      </a:schemeClr>
                    </a:solidFill>
                  </a:tcP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①－</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Ⅲ</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85000"/>
                      </a:schemeClr>
                    </a:solidFill>
                  </a:tcP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概ね現員を配置</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lumMod val="85000"/>
                      </a:schemeClr>
                    </a:solidFill>
                  </a:tcPr>
                </a:tc>
              </a:tr>
              <a:tr h="591497">
                <a:tc rowSpan="2">
                  <a: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区役所（保健福祉センター含む）</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で実施している事務</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総務課事務等</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総合区（複数か所）に移管</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②</a:t>
                      </a:r>
                      <a:endParaRPr kumimoji="1" lang="ja-JP" altLang="en-US" sz="13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総合区への集約化に伴い、職員数は減少</a:t>
                      </a:r>
                      <a:endParaRPr kumimoji="1" lang="ja-JP" altLang="en-US" sz="13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73213">
                <a:tc vMerge="1">
                  <a:txBody>
                    <a:bodyPr/>
                    <a:lstStyle/>
                    <a:p>
                      <a:endParaRPr kumimoji="1" lang="ja-JP" altLang="en-US" sz="13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総務課以外の</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事務</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総合区及び支所等（計</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か所）</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②</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総務課以外の事務は概ね現員を配置</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一定の集約効果あり</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62530808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角丸四角形 69"/>
          <p:cNvSpPr/>
          <p:nvPr/>
        </p:nvSpPr>
        <p:spPr>
          <a:xfrm>
            <a:off x="179512" y="944724"/>
            <a:ext cx="2880320" cy="3859506"/>
          </a:xfrm>
          <a:prstGeom prst="roundRect">
            <a:avLst>
              <a:gd name="adj" fmla="val 6588"/>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57" name="角丸四角形 56"/>
          <p:cNvSpPr/>
          <p:nvPr/>
        </p:nvSpPr>
        <p:spPr>
          <a:xfrm>
            <a:off x="323528" y="1196752"/>
            <a:ext cx="2520280" cy="1475753"/>
          </a:xfrm>
          <a:prstGeom prst="roundRect">
            <a:avLst>
              <a:gd name="adj" fmla="val 9782"/>
            </a:avLst>
          </a:prstGeom>
          <a:solidFill>
            <a:schemeClr val="accent3">
              <a:lumMod val="60000"/>
              <a:lumOff val="40000"/>
              <a:alpha val="5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角丸四角形 24"/>
          <p:cNvSpPr/>
          <p:nvPr/>
        </p:nvSpPr>
        <p:spPr>
          <a:xfrm>
            <a:off x="6317940" y="1100527"/>
            <a:ext cx="2448272" cy="385374"/>
          </a:xfrm>
          <a:prstGeom prst="roundRect">
            <a:avLst/>
          </a:prstGeom>
          <a:solidFill>
            <a:schemeClr val="accent3">
              <a:lumMod val="60000"/>
              <a:lumOff val="40000"/>
              <a:alpha val="5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局</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タイトル 1"/>
          <p:cNvSpPr>
            <a:spLocks noGrp="1"/>
          </p:cNvSpPr>
          <p:nvPr>
            <p:ph type="ctrTitle"/>
          </p:nvPr>
        </p:nvSpPr>
        <p:spPr>
          <a:xfrm>
            <a:off x="986035" y="440668"/>
            <a:ext cx="1080120" cy="360039"/>
          </a:xfrm>
        </p:spPr>
        <p:txBody>
          <a:bodyPr>
            <a:normAutofit/>
          </a:bodyPr>
          <a:lstStyle/>
          <a:p>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現行</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タイトル 1"/>
          <p:cNvSpPr txBox="1">
            <a:spLocks/>
          </p:cNvSpPr>
          <p:nvPr/>
        </p:nvSpPr>
        <p:spPr>
          <a:xfrm>
            <a:off x="6876256" y="440668"/>
            <a:ext cx="1476164" cy="360039"/>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総合</a:t>
            </a:r>
            <a:r>
              <a:rPr kumimoji="1" lang="ja-JP" altLang="en-US"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区の場合</a:t>
            </a:r>
            <a:r>
              <a:rPr kumimoji="1" lang="en-US" altLang="ja-JP" sz="14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p:txBody>
      </p:sp>
      <p:sp>
        <p:nvSpPr>
          <p:cNvPr id="26" name="角丸四角形 25"/>
          <p:cNvSpPr/>
          <p:nvPr/>
        </p:nvSpPr>
        <p:spPr>
          <a:xfrm>
            <a:off x="6461956" y="4368800"/>
            <a:ext cx="2304256" cy="358321"/>
          </a:xfrm>
          <a:prstGeom prst="roundRect">
            <a:avLst/>
          </a:prstGeom>
          <a:solidFill>
            <a:schemeClr val="bg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行政委員会事務局　等</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角丸四角形 26"/>
          <p:cNvSpPr/>
          <p:nvPr/>
        </p:nvSpPr>
        <p:spPr>
          <a:xfrm>
            <a:off x="6444208" y="1574800"/>
            <a:ext cx="504056" cy="2225863"/>
          </a:xfrm>
          <a:prstGeom prst="roundRect">
            <a:avLst/>
          </a:prstGeom>
          <a:solidFill>
            <a:schemeClr val="accent2">
              <a:lumMod val="60000"/>
              <a:lumOff val="40000"/>
              <a:alpha val="7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vert="eaVert" rtlCol="0" anchor="ctr" anchorCtr="0"/>
          <a:lstStyle/>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角丸四角形 44"/>
          <p:cNvSpPr/>
          <p:nvPr/>
        </p:nvSpPr>
        <p:spPr>
          <a:xfrm>
            <a:off x="6444208" y="2645066"/>
            <a:ext cx="504056" cy="216024"/>
          </a:xfrm>
          <a:prstGeom prst="roundRect">
            <a:avLst>
              <a:gd name="adj" fmla="val 16667"/>
            </a:avLst>
          </a:prstGeom>
          <a:noFill/>
          <a:ln w="19050">
            <a:solidFill>
              <a:schemeClr val="accent1">
                <a:shade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支所等</a:t>
            </a:r>
            <a:endParaRPr kumimoji="1"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角丸四角形 45"/>
          <p:cNvSpPr/>
          <p:nvPr/>
        </p:nvSpPr>
        <p:spPr>
          <a:xfrm>
            <a:off x="6438710" y="3040156"/>
            <a:ext cx="504056" cy="216024"/>
          </a:xfrm>
          <a:prstGeom prst="roundRect">
            <a:avLst>
              <a:gd name="adj" fmla="val 16667"/>
            </a:avLst>
          </a:prstGeom>
          <a:noFill/>
          <a:ln w="19050">
            <a:solidFill>
              <a:schemeClr val="accent1">
                <a:shade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支所等</a:t>
            </a:r>
            <a:endParaRPr kumimoji="1"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角丸四角形 46"/>
          <p:cNvSpPr/>
          <p:nvPr/>
        </p:nvSpPr>
        <p:spPr>
          <a:xfrm>
            <a:off x="6478443" y="3361720"/>
            <a:ext cx="432048" cy="360040"/>
          </a:xfrm>
          <a:prstGeom prst="roundRect">
            <a:avLst>
              <a:gd name="adj"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600" dirty="0" smtClean="0">
                <a:solidFill>
                  <a:schemeClr val="tx1"/>
                </a:solidFill>
              </a:rPr>
              <a:t>・・</a:t>
            </a:r>
            <a:endParaRPr kumimoji="1" lang="en-US" altLang="ja-JP" sz="1100" dirty="0" smtClean="0">
              <a:solidFill>
                <a:schemeClr val="tx1"/>
              </a:solidFill>
            </a:endParaRPr>
          </a:p>
        </p:txBody>
      </p:sp>
      <p:sp>
        <p:nvSpPr>
          <p:cNvPr id="58" name="角丸四角形 57"/>
          <p:cNvSpPr/>
          <p:nvPr/>
        </p:nvSpPr>
        <p:spPr>
          <a:xfrm>
            <a:off x="353390" y="4154265"/>
            <a:ext cx="2520280" cy="576064"/>
          </a:xfrm>
          <a:prstGeom prst="roundRect">
            <a:avLst/>
          </a:prstGeom>
          <a:solidFill>
            <a:schemeClr val="bg1"/>
          </a:solid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行政委員会事務局　等</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3" name="角丸四角形 62"/>
          <p:cNvSpPr/>
          <p:nvPr/>
        </p:nvSpPr>
        <p:spPr>
          <a:xfrm>
            <a:off x="436046" y="2848985"/>
            <a:ext cx="279017" cy="1071172"/>
          </a:xfrm>
          <a:prstGeom prst="roundRect">
            <a:avLst/>
          </a:prstGeom>
          <a:solidFill>
            <a:srgbClr val="FFC000">
              <a:alpha val="70000"/>
            </a:srgbClr>
          </a:solidFill>
          <a:ln w="25400"/>
        </p:spPr>
        <p:style>
          <a:lnRef idx="2">
            <a:schemeClr val="accent1">
              <a:shade val="50000"/>
            </a:schemeClr>
          </a:lnRef>
          <a:fillRef idx="1">
            <a:schemeClr val="accent1"/>
          </a:fillRef>
          <a:effectRef idx="0">
            <a:schemeClr val="accent1"/>
          </a:effectRef>
          <a:fontRef idx="minor">
            <a:schemeClr val="lt1"/>
          </a:fontRef>
        </p:style>
        <p:txBody>
          <a:bodyPr vert="eaVert" rtlCol="0" anchor="ctr" anchorCtr="0"/>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行政区</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角丸四角形 64"/>
          <p:cNvSpPr/>
          <p:nvPr/>
        </p:nvSpPr>
        <p:spPr>
          <a:xfrm>
            <a:off x="776476" y="2848985"/>
            <a:ext cx="279017" cy="1071172"/>
          </a:xfrm>
          <a:prstGeom prst="roundRect">
            <a:avLst/>
          </a:prstGeom>
          <a:solidFill>
            <a:srgbClr val="FFC000">
              <a:alpha val="70000"/>
            </a:srgbClr>
          </a:solidFill>
          <a:ln w="254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nchorCtr="0"/>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行政区</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9" name="角丸四角形 68"/>
          <p:cNvSpPr/>
          <p:nvPr/>
        </p:nvSpPr>
        <p:spPr>
          <a:xfrm>
            <a:off x="6183086" y="896932"/>
            <a:ext cx="2709393" cy="3929068"/>
          </a:xfrm>
          <a:prstGeom prst="roundRect">
            <a:avLst>
              <a:gd name="adj" fmla="val 8915"/>
            </a:avLst>
          </a:prstGeom>
          <a:no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97" name="角丸四角形 96"/>
          <p:cNvSpPr/>
          <p:nvPr/>
        </p:nvSpPr>
        <p:spPr>
          <a:xfrm>
            <a:off x="7596336" y="2672505"/>
            <a:ext cx="504056" cy="648072"/>
          </a:xfrm>
          <a:prstGeom prst="roundRect">
            <a:avLst>
              <a:gd name="adj"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rPr>
              <a:t>・・</a:t>
            </a:r>
            <a:endParaRPr kumimoji="1" lang="en-US" altLang="ja-JP" sz="1100" dirty="0" smtClean="0">
              <a:solidFill>
                <a:schemeClr val="tx1"/>
              </a:solidFill>
            </a:endParaRPr>
          </a:p>
        </p:txBody>
      </p:sp>
      <p:sp>
        <p:nvSpPr>
          <p:cNvPr id="103" name="角丸四角形 102"/>
          <p:cNvSpPr/>
          <p:nvPr/>
        </p:nvSpPr>
        <p:spPr>
          <a:xfrm>
            <a:off x="1370371" y="3370393"/>
            <a:ext cx="432048" cy="360040"/>
          </a:xfrm>
          <a:prstGeom prst="roundRect">
            <a:avLst>
              <a:gd name="adj" fmla="val 16667"/>
            </a:avLst>
          </a:prstGeom>
          <a:noFill/>
          <a:ln w="19050">
            <a:noFill/>
            <a:prstDash val="sysDot"/>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600" dirty="0" smtClean="0">
                <a:solidFill>
                  <a:schemeClr val="tx1"/>
                </a:solidFill>
              </a:rPr>
              <a:t>・・</a:t>
            </a:r>
            <a:endParaRPr kumimoji="1" lang="en-US" altLang="ja-JP" sz="1100" dirty="0" smtClean="0">
              <a:solidFill>
                <a:schemeClr val="tx1"/>
              </a:solidFill>
            </a:endParaRPr>
          </a:p>
        </p:txBody>
      </p:sp>
      <p:sp>
        <p:nvSpPr>
          <p:cNvPr id="89" name="角丸四角形 88"/>
          <p:cNvSpPr/>
          <p:nvPr/>
        </p:nvSpPr>
        <p:spPr>
          <a:xfrm>
            <a:off x="1108131" y="2850923"/>
            <a:ext cx="279017" cy="1071172"/>
          </a:xfrm>
          <a:prstGeom prst="roundRect">
            <a:avLst/>
          </a:prstGeom>
          <a:solidFill>
            <a:srgbClr val="FFC000">
              <a:alpha val="70000"/>
            </a:srgbClr>
          </a:solidFill>
          <a:ln w="254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nchorCtr="0"/>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行政区</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角丸四角形 34"/>
          <p:cNvSpPr/>
          <p:nvPr/>
        </p:nvSpPr>
        <p:spPr>
          <a:xfrm>
            <a:off x="870564" y="1251992"/>
            <a:ext cx="1728192" cy="460694"/>
          </a:xfrm>
          <a:prstGeom prst="round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区分①－</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Ⅰ</a:t>
            </a:r>
          </a:p>
        </p:txBody>
      </p:sp>
      <p:sp>
        <p:nvSpPr>
          <p:cNvPr id="37" name="角丸四角形 36"/>
          <p:cNvSpPr/>
          <p:nvPr/>
        </p:nvSpPr>
        <p:spPr>
          <a:xfrm>
            <a:off x="790575" y="1723784"/>
            <a:ext cx="2063634" cy="449489"/>
          </a:xfrm>
          <a:prstGeom prst="roundRect">
            <a:avLst/>
          </a:prstGeom>
          <a:solidFill>
            <a:schemeClr val="bg1"/>
          </a:solid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区分①－</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Ⅱ</a:t>
            </a:r>
          </a:p>
        </p:txBody>
      </p:sp>
      <p:sp>
        <p:nvSpPr>
          <p:cNvPr id="39" name="角丸四角形 38"/>
          <p:cNvSpPr/>
          <p:nvPr/>
        </p:nvSpPr>
        <p:spPr>
          <a:xfrm>
            <a:off x="915984" y="2276461"/>
            <a:ext cx="1800200" cy="396044"/>
          </a:xfrm>
          <a:prstGeom prst="round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区分①－</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Ⅲ</a:t>
            </a:r>
          </a:p>
        </p:txBody>
      </p:sp>
      <p:sp>
        <p:nvSpPr>
          <p:cNvPr id="38" name="角丸四角形 37"/>
          <p:cNvSpPr/>
          <p:nvPr/>
        </p:nvSpPr>
        <p:spPr>
          <a:xfrm>
            <a:off x="7092280" y="1574800"/>
            <a:ext cx="504056" cy="2225863"/>
          </a:xfrm>
          <a:prstGeom prst="roundRect">
            <a:avLst/>
          </a:prstGeom>
          <a:solidFill>
            <a:schemeClr val="accent2">
              <a:lumMod val="60000"/>
              <a:lumOff val="40000"/>
              <a:alpha val="7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vert="eaVert" rtlCol="0" anchor="ctr" anchorCtr="0"/>
          <a:lstStyle/>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角丸四角形 39"/>
          <p:cNvSpPr/>
          <p:nvPr/>
        </p:nvSpPr>
        <p:spPr>
          <a:xfrm>
            <a:off x="7092280" y="2645066"/>
            <a:ext cx="504056" cy="216024"/>
          </a:xfrm>
          <a:prstGeom prst="roundRect">
            <a:avLst>
              <a:gd name="adj" fmla="val 16667"/>
            </a:avLst>
          </a:prstGeom>
          <a:noFill/>
          <a:ln w="19050">
            <a:solidFill>
              <a:schemeClr val="accent1">
                <a:shade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支所等</a:t>
            </a:r>
            <a:endParaRPr kumimoji="1"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角丸四角形 40"/>
          <p:cNvSpPr/>
          <p:nvPr/>
        </p:nvSpPr>
        <p:spPr>
          <a:xfrm>
            <a:off x="7086782" y="3040156"/>
            <a:ext cx="504056" cy="216024"/>
          </a:xfrm>
          <a:prstGeom prst="roundRect">
            <a:avLst>
              <a:gd name="adj" fmla="val 16667"/>
            </a:avLst>
          </a:prstGeom>
          <a:noFill/>
          <a:ln w="19050">
            <a:solidFill>
              <a:schemeClr val="accent1">
                <a:shade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支所等</a:t>
            </a:r>
            <a:endParaRPr kumimoji="1"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角丸四角形 41"/>
          <p:cNvSpPr/>
          <p:nvPr/>
        </p:nvSpPr>
        <p:spPr>
          <a:xfrm>
            <a:off x="7126515" y="3361720"/>
            <a:ext cx="432048" cy="360040"/>
          </a:xfrm>
          <a:prstGeom prst="roundRect">
            <a:avLst>
              <a:gd name="adj"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600" dirty="0" smtClean="0">
                <a:solidFill>
                  <a:schemeClr val="tx1"/>
                </a:solidFill>
              </a:rPr>
              <a:t>・・</a:t>
            </a:r>
            <a:endParaRPr kumimoji="1" lang="en-US" altLang="ja-JP" sz="1100" dirty="0" smtClean="0">
              <a:solidFill>
                <a:schemeClr val="tx1"/>
              </a:solidFill>
            </a:endParaRPr>
          </a:p>
        </p:txBody>
      </p:sp>
      <p:sp>
        <p:nvSpPr>
          <p:cNvPr id="43" name="角丸四角形 42"/>
          <p:cNvSpPr/>
          <p:nvPr/>
        </p:nvSpPr>
        <p:spPr>
          <a:xfrm>
            <a:off x="8100392" y="1574800"/>
            <a:ext cx="504056" cy="2225863"/>
          </a:xfrm>
          <a:prstGeom prst="roundRect">
            <a:avLst/>
          </a:prstGeom>
          <a:solidFill>
            <a:schemeClr val="accent2">
              <a:lumMod val="60000"/>
              <a:lumOff val="40000"/>
              <a:alpha val="70000"/>
            </a:schemeClr>
          </a:solidFill>
          <a:ln w="25400"/>
        </p:spPr>
        <p:style>
          <a:lnRef idx="2">
            <a:schemeClr val="accent1">
              <a:shade val="50000"/>
            </a:schemeClr>
          </a:lnRef>
          <a:fillRef idx="1">
            <a:schemeClr val="accent1"/>
          </a:fillRef>
          <a:effectRef idx="0">
            <a:schemeClr val="accent1"/>
          </a:effectRef>
          <a:fontRef idx="minor">
            <a:schemeClr val="lt1"/>
          </a:fontRef>
        </p:style>
        <p:txBody>
          <a:bodyPr vert="eaVert" rtlCol="0" anchor="ctr" anchorCtr="0"/>
          <a:lstStyle/>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角丸四角形 43"/>
          <p:cNvSpPr/>
          <p:nvPr/>
        </p:nvSpPr>
        <p:spPr>
          <a:xfrm>
            <a:off x="8100392" y="2645066"/>
            <a:ext cx="504056" cy="216024"/>
          </a:xfrm>
          <a:prstGeom prst="roundRect">
            <a:avLst>
              <a:gd name="adj" fmla="val 16667"/>
            </a:avLst>
          </a:prstGeom>
          <a:noFill/>
          <a:ln w="19050">
            <a:solidFill>
              <a:schemeClr val="accent1">
                <a:shade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支所等</a:t>
            </a:r>
            <a:endParaRPr kumimoji="1"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角丸四角形 47"/>
          <p:cNvSpPr/>
          <p:nvPr/>
        </p:nvSpPr>
        <p:spPr>
          <a:xfrm>
            <a:off x="8094894" y="3040156"/>
            <a:ext cx="504056" cy="216024"/>
          </a:xfrm>
          <a:prstGeom prst="roundRect">
            <a:avLst>
              <a:gd name="adj" fmla="val 16667"/>
            </a:avLst>
          </a:prstGeom>
          <a:noFill/>
          <a:ln w="19050">
            <a:solidFill>
              <a:schemeClr val="accent1">
                <a:shade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支所等</a:t>
            </a:r>
            <a:endParaRPr kumimoji="1"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角丸四角形 48"/>
          <p:cNvSpPr/>
          <p:nvPr/>
        </p:nvSpPr>
        <p:spPr>
          <a:xfrm>
            <a:off x="8134627" y="3361720"/>
            <a:ext cx="432048" cy="360040"/>
          </a:xfrm>
          <a:prstGeom prst="roundRect">
            <a:avLst>
              <a:gd name="adj"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600" dirty="0" smtClean="0">
                <a:solidFill>
                  <a:schemeClr val="tx1"/>
                </a:solidFill>
              </a:rPr>
              <a:t>・・</a:t>
            </a:r>
            <a:endParaRPr kumimoji="1" lang="en-US" altLang="ja-JP" sz="1100" dirty="0" smtClean="0">
              <a:solidFill>
                <a:schemeClr val="tx1"/>
              </a:solidFill>
            </a:endParaRPr>
          </a:p>
        </p:txBody>
      </p:sp>
      <p:sp>
        <p:nvSpPr>
          <p:cNvPr id="71" name="角丸四角形 70"/>
          <p:cNvSpPr/>
          <p:nvPr/>
        </p:nvSpPr>
        <p:spPr>
          <a:xfrm>
            <a:off x="3635896" y="656691"/>
            <a:ext cx="1728192" cy="288032"/>
          </a:xfrm>
          <a:prstGeom prst="round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職員数の増減</a:t>
            </a:r>
            <a:endPar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角丸四角形 50"/>
          <p:cNvSpPr/>
          <p:nvPr/>
        </p:nvSpPr>
        <p:spPr>
          <a:xfrm>
            <a:off x="323528" y="1193800"/>
            <a:ext cx="432048" cy="1485900"/>
          </a:xfrm>
          <a:prstGeom prst="roundRect">
            <a:avLst/>
          </a:prstGeom>
          <a:solidFill>
            <a:srgbClr val="FFC000">
              <a:alpha val="70000"/>
            </a:srgbClr>
          </a:solidFill>
          <a:ln w="25400"/>
        </p:spPr>
        <p:style>
          <a:lnRef idx="2">
            <a:schemeClr val="accent1">
              <a:shade val="50000"/>
            </a:schemeClr>
          </a:lnRef>
          <a:fillRef idx="1">
            <a:schemeClr val="accent1"/>
          </a:fillRef>
          <a:effectRef idx="0">
            <a:schemeClr val="accent1"/>
          </a:effectRef>
          <a:fontRef idx="minor">
            <a:schemeClr val="lt1"/>
          </a:fontRef>
        </p:style>
        <p:txBody>
          <a:bodyPr vert="eaVert" rtlCol="0" anchor="ctr" anchorCtr="0"/>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局</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角丸四角形 54"/>
          <p:cNvSpPr/>
          <p:nvPr/>
        </p:nvSpPr>
        <p:spPr>
          <a:xfrm>
            <a:off x="323528" y="2730500"/>
            <a:ext cx="2550142" cy="1290454"/>
          </a:xfrm>
          <a:prstGeom prst="roundRect">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64" name="角丸四角形 63"/>
          <p:cNvSpPr/>
          <p:nvPr/>
        </p:nvSpPr>
        <p:spPr>
          <a:xfrm>
            <a:off x="1828784" y="2832101"/>
            <a:ext cx="936104" cy="1037256"/>
          </a:xfrm>
          <a:prstGeom prst="roundRect">
            <a:avLst/>
          </a:prstGeom>
          <a:no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区分②</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角丸四角形 67"/>
          <p:cNvSpPr/>
          <p:nvPr/>
        </p:nvSpPr>
        <p:spPr>
          <a:xfrm>
            <a:off x="1943843" y="4244274"/>
            <a:ext cx="792088" cy="432048"/>
          </a:xfrm>
          <a:prstGeom prst="round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区分</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Ⅰ</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角丸四角形 52"/>
          <p:cNvSpPr/>
          <p:nvPr/>
        </p:nvSpPr>
        <p:spPr>
          <a:xfrm>
            <a:off x="6317940" y="3864162"/>
            <a:ext cx="2448272" cy="443611"/>
          </a:xfrm>
          <a:prstGeom prst="roundRect">
            <a:avLst/>
          </a:prstGeom>
          <a:noFill/>
          <a:ln w="19050">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支所等を置く</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本所含む</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本資料においては、地方自治法上の「出張所」を</a:t>
            </a:r>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「支所」と表記している。</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252</a:t>
            </a: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条の</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p>
        </p:txBody>
      </p:sp>
      <p:sp>
        <p:nvSpPr>
          <p:cNvPr id="54" name="台形 53"/>
          <p:cNvSpPr/>
          <p:nvPr/>
        </p:nvSpPr>
        <p:spPr>
          <a:xfrm rot="16200000">
            <a:off x="3803116" y="572234"/>
            <a:ext cx="828092" cy="2725905"/>
          </a:xfrm>
          <a:prstGeom prst="trapezoid">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kumimoji="1"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移管に伴い、</a:t>
            </a:r>
            <a:endParaRPr kumimoji="1"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職員数増加</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直角三角形 55"/>
          <p:cNvSpPr/>
          <p:nvPr/>
        </p:nvSpPr>
        <p:spPr>
          <a:xfrm rot="13367929">
            <a:off x="4935924" y="1464129"/>
            <a:ext cx="993749" cy="998347"/>
          </a:xfrm>
          <a:prstGeom prst="rtTriangl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850549" y="788919"/>
            <a:ext cx="1466237" cy="31160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kumimoji="1"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正方形/長方形 65"/>
          <p:cNvSpPr/>
          <p:nvPr/>
        </p:nvSpPr>
        <p:spPr>
          <a:xfrm>
            <a:off x="6863217" y="741129"/>
            <a:ext cx="1466237" cy="31160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kumimoji="1"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正方形/長方形 66"/>
          <p:cNvSpPr/>
          <p:nvPr/>
        </p:nvSpPr>
        <p:spPr>
          <a:xfrm>
            <a:off x="11576" y="-5598"/>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dirty="0" smtClean="0">
                <a:solidFill>
                  <a:schemeClr val="tx1"/>
                </a:solidFill>
                <a:latin typeface="ＭＳ Ｐゴシック" pitchFamily="50" charset="-128"/>
                <a:ea typeface="Meiryo UI" pitchFamily="50" charset="-128"/>
                <a:cs typeface="Meiryo UI" pitchFamily="50" charset="-128"/>
              </a:rPr>
              <a:t>【</a:t>
            </a:r>
            <a:r>
              <a:rPr lang="ja-JP" altLang="en-US" dirty="0" smtClean="0">
                <a:solidFill>
                  <a:schemeClr val="tx1"/>
                </a:solidFill>
                <a:latin typeface="ＭＳ Ｐゴシック" pitchFamily="50" charset="-128"/>
                <a:ea typeface="Meiryo UI" pitchFamily="50" charset="-128"/>
                <a:cs typeface="Meiryo UI" pitchFamily="50" charset="-128"/>
              </a:rPr>
              <a:t>参考</a:t>
            </a:r>
            <a:r>
              <a:rPr lang="en-US" altLang="ja-JP" dirty="0" smtClean="0">
                <a:solidFill>
                  <a:schemeClr val="tx1"/>
                </a:solidFill>
                <a:latin typeface="ＭＳ Ｐゴシック" pitchFamily="50" charset="-128"/>
                <a:ea typeface="Meiryo UI" pitchFamily="50" charset="-128"/>
                <a:cs typeface="Meiryo UI" pitchFamily="50" charset="-128"/>
              </a:rPr>
              <a:t>】 </a:t>
            </a:r>
            <a:r>
              <a:rPr lang="ja-JP" altLang="en-US" dirty="0" smtClean="0">
                <a:solidFill>
                  <a:schemeClr val="tx1"/>
                </a:solidFill>
                <a:latin typeface="ＭＳ Ｐゴシック" pitchFamily="50" charset="-128"/>
                <a:ea typeface="Meiryo UI" pitchFamily="50" charset="-128"/>
                <a:cs typeface="Meiryo UI" pitchFamily="50" charset="-128"/>
              </a:rPr>
              <a:t>　職員配置の考え方（イメージ）</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72" name="角丸四角形 71"/>
          <p:cNvSpPr/>
          <p:nvPr/>
        </p:nvSpPr>
        <p:spPr>
          <a:xfrm>
            <a:off x="4729068" y="1698788"/>
            <a:ext cx="1100990" cy="471679"/>
          </a:xfrm>
          <a:prstGeom prst="roundRect">
            <a:avLst/>
          </a:prstGeom>
          <a:noFill/>
          <a:ln w="1905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分散率を</a:t>
            </a:r>
            <a:endPar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設定し試算</a:t>
            </a:r>
            <a:endPar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5" name="スライド番号プレースホルダー 2"/>
          <p:cNvSpPr>
            <a:spLocks noGrp="1"/>
          </p:cNvSpPr>
          <p:nvPr>
            <p:ph type="sldNum" sz="quarter" idx="12"/>
          </p:nvPr>
        </p:nvSpPr>
        <p:spPr>
          <a:xfrm>
            <a:off x="6942766" y="6492875"/>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sysClr val="windowText" lastClr="000000"/>
                </a:solidFill>
                <a:effectLst/>
                <a:uLnTx/>
                <a:uFillTx/>
                <a:latin typeface="HGPｺﾞｼｯｸE" pitchFamily="50" charset="-128"/>
                <a:ea typeface="HGPｺﾞｼｯｸE" pitchFamily="50" charset="-128"/>
              </a:rPr>
              <a:t>31</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4" name="台形 3"/>
          <p:cNvSpPr/>
          <p:nvPr/>
        </p:nvSpPr>
        <p:spPr>
          <a:xfrm rot="5400000">
            <a:off x="3888447" y="1797444"/>
            <a:ext cx="901701" cy="3148820"/>
          </a:xfrm>
          <a:prstGeom prst="trapezoid">
            <a:avLst>
              <a:gd name="adj" fmla="val 30691"/>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t"/>
          <a:lstStyle/>
          <a:p>
            <a:pPr lvl="0"/>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集約に伴い、</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職員数</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減少</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8" name="直角三角形 77"/>
          <p:cNvSpPr/>
          <p:nvPr/>
        </p:nvSpPr>
        <p:spPr>
          <a:xfrm rot="13367929">
            <a:off x="5379227" y="3057881"/>
            <a:ext cx="615045" cy="659779"/>
          </a:xfrm>
          <a:prstGeom prst="rtTriangl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76" name="角丸四角形 75"/>
          <p:cNvSpPr/>
          <p:nvPr/>
        </p:nvSpPr>
        <p:spPr>
          <a:xfrm>
            <a:off x="4860387" y="3167762"/>
            <a:ext cx="1007402" cy="471679"/>
          </a:xfrm>
          <a:prstGeom prst="roundRect">
            <a:avLst>
              <a:gd name="adj" fmla="val 14648"/>
            </a:avLst>
          </a:prstGeom>
          <a:noFill/>
          <a:ln w="1905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集約</a:t>
            </a: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率を</a:t>
            </a:r>
            <a:endPar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設定し試算</a:t>
            </a:r>
            <a:endPar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7" name="タイトル 49"/>
          <p:cNvSpPr txBox="1">
            <a:spLocks/>
          </p:cNvSpPr>
          <p:nvPr/>
        </p:nvSpPr>
        <p:spPr>
          <a:xfrm>
            <a:off x="165674" y="4976260"/>
            <a:ext cx="8566077" cy="1755508"/>
          </a:xfrm>
          <a:prstGeom prst="rect">
            <a:avLst/>
          </a:prstGeom>
          <a:solidFill>
            <a:schemeClr val="accent6">
              <a:lumMod val="40000"/>
              <a:lumOff val="60000"/>
            </a:schemeClr>
          </a:solidFill>
          <a:ln w="12700">
            <a:noFill/>
          </a:ln>
        </p:spPr>
        <p:txBody>
          <a:bodyPr vert="horz" lIns="91440" tIns="45720" rIns="91440" bIns="45720" rtlCol="0" anchor="t">
            <a:noAutofit/>
          </a:bodyPr>
          <a:lstStyle/>
          <a:p>
            <a:pPr>
              <a:lnSpc>
                <a:spcPts val="1500"/>
              </a:lnSpc>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○事務分担に応じた職員配置による職員数の変化は、</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①</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局事務の総合区への移管によるもの（職員増）</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と、</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 　②</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区役所事務の総合区への集約によるもの</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職員減）</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　　２つの面に現れる。</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700"/>
              </a:lnSpc>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363538" lvl="0" indent="-363538">
              <a:lnSpc>
                <a:spcPts val="1500"/>
              </a:lnSpc>
              <a:spcBef>
                <a:spcPct val="0"/>
              </a:spcBef>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○①</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移管による職員増</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は、平成</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19</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年に区役所から市税事務所に事務を集約した事例から</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分散率</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集約前の人数</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集約後の人数</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を</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363538" lvl="0" indent="-363538">
              <a:lnSpc>
                <a:spcPts val="1500"/>
              </a:lnSpc>
              <a:spcBef>
                <a:spcPct val="0"/>
              </a:spcBef>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算出のうえ、分散率を移管事務に従事している職員数に乗じて試算</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marL="363538" lvl="0" indent="-363538">
              <a:lnSpc>
                <a:spcPts val="1500"/>
              </a:lnSpc>
              <a:spcBef>
                <a:spcPct val="0"/>
              </a:spcBef>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②</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集約による職員減</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は、平成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19</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に区役所から市税事務所に事務を集約した</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事例から</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集約率</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集約後の人数</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集約前の人数</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を</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363538" lvl="0" indent="-363538">
              <a:lnSpc>
                <a:spcPts val="1500"/>
              </a:lnSpc>
              <a:spcBef>
                <a:spcPct val="0"/>
              </a:spcBef>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算出のうえ、集約率を区役所の総務課事務担当職員数等に乗じて試算</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363538" lvl="0" indent="-363538">
              <a:lnSpc>
                <a:spcPts val="700"/>
              </a:lnSpc>
              <a:spcBef>
                <a:spcPct val="0"/>
              </a:spcBef>
              <a:defRPr/>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363538" lvl="0" indent="-363538">
              <a:lnSpc>
                <a:spcPts val="1500"/>
              </a:lnSpc>
              <a:spcBef>
                <a:spcPct val="0"/>
              </a:spcBef>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○①、②により算定した結果について、移管事務は様々であることから、上下合わせて３割程度の幅を持った数値として示した。</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155805086"/>
              </p:ext>
            </p:extLst>
          </p:nvPr>
        </p:nvGraphicFramePr>
        <p:xfrm>
          <a:off x="3200400" y="3886200"/>
          <a:ext cx="2832102" cy="914400"/>
        </p:xfrm>
        <a:graphic>
          <a:graphicData uri="http://schemas.openxmlformats.org/drawingml/2006/table">
            <a:tbl>
              <a:tblPr/>
              <a:tblGrid>
                <a:gridCol w="562620"/>
                <a:gridCol w="648072"/>
                <a:gridCol w="540470"/>
                <a:gridCol w="540470"/>
                <a:gridCol w="540470"/>
              </a:tblGrid>
              <a:tr h="206375">
                <a:tc gridSpan="2">
                  <a:txBody>
                    <a:bodyPr/>
                    <a:lstStyle/>
                    <a:p>
                      <a:pPr algn="ct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c hMerge="1">
                  <a:txBody>
                    <a:bodyPr/>
                    <a:lstStyle/>
                    <a:p>
                      <a:endParaRPr kumimoji="1" lang="ja-JP" altLang="en-US"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区</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区</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区</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6375">
                <a:tc gridSpan="2">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分散率</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137%</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159%</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181%</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6375">
                <a:tc rowSpan="2">
                  <a:txBody>
                    <a:bodyPr/>
                    <a:lstStyle/>
                    <a:p>
                      <a:pPr algn="ct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集約率</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総務</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70%</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79%</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84%</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6375">
                <a:tc vMerge="1">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総務以外</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90%</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90%</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90%</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81586719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1576" y="-5598"/>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solidFill>
                  <a:schemeClr val="tx1"/>
                </a:solidFill>
                <a:latin typeface="ＭＳ Ｐゴシック" pitchFamily="50" charset="-128"/>
                <a:ea typeface="Meiryo UI" pitchFamily="50" charset="-128"/>
                <a:cs typeface="Meiryo UI" pitchFamily="50" charset="-128"/>
              </a:rPr>
              <a:t>３－２　職員数の試算結果（職員数の増減）</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13" name="正方形/長方形 12"/>
          <p:cNvSpPr/>
          <p:nvPr/>
        </p:nvSpPr>
        <p:spPr>
          <a:xfrm>
            <a:off x="119997" y="537029"/>
            <a:ext cx="8772483" cy="6226627"/>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r"/>
            <a:r>
              <a:rPr lang="ja-JP" altLang="en-US"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endParaRPr lang="en-US" altLang="ja-JP"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en-US" altLang="ja-JP" sz="16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en-US" altLang="ja-JP" sz="16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en-US" altLang="ja-JP" sz="16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en-US" altLang="ja-JP" sz="16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kumimoji="1"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en-US" altLang="ja-JP" sz="16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en-US" altLang="ja-JP" sz="16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en-US" altLang="ja-JP" sz="16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15" name="正方形/長方形 14"/>
          <p:cNvSpPr/>
          <p:nvPr/>
        </p:nvSpPr>
        <p:spPr>
          <a:xfrm>
            <a:off x="181647" y="574787"/>
            <a:ext cx="8105072" cy="2815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spcBef>
                <a:spcPct val="0"/>
              </a:spcBef>
            </a:pPr>
            <a:r>
              <a:rPr lang="ja-JP" altLang="en-US" sz="1400" dirty="0">
                <a:solidFill>
                  <a:schemeClr val="tx1"/>
                </a:solidFill>
                <a:latin typeface="Meiryo UI" pitchFamily="50" charset="-128"/>
                <a:ea typeface="Meiryo UI" pitchFamily="50" charset="-128"/>
                <a:cs typeface="Meiryo UI" pitchFamily="50" charset="-128"/>
              </a:rPr>
              <a:t>①</a:t>
            </a:r>
            <a:r>
              <a:rPr lang="ja-JP" altLang="en-US" sz="1400" dirty="0" smtClean="0">
                <a:solidFill>
                  <a:schemeClr val="tx1"/>
                </a:solidFill>
                <a:latin typeface="Meiryo UI" pitchFamily="50" charset="-128"/>
                <a:ea typeface="Meiryo UI" pitchFamily="50" charset="-128"/>
                <a:cs typeface="Meiryo UI" pitchFamily="50" charset="-128"/>
              </a:rPr>
              <a:t>現在局で行っている事務を</a:t>
            </a:r>
            <a:r>
              <a:rPr lang="ja-JP" altLang="en-US" sz="1400" b="1" dirty="0" smtClean="0">
                <a:solidFill>
                  <a:schemeClr val="tx1"/>
                </a:solidFill>
                <a:latin typeface="Meiryo UI" pitchFamily="50" charset="-128"/>
                <a:ea typeface="Meiryo UI" pitchFamily="50" charset="-128"/>
                <a:cs typeface="Meiryo UI" pitchFamily="50" charset="-128"/>
              </a:rPr>
              <a:t>総合区へ移管</a:t>
            </a:r>
            <a:r>
              <a:rPr lang="ja-JP" altLang="en-US" sz="1400" dirty="0" smtClean="0">
                <a:solidFill>
                  <a:schemeClr val="tx1"/>
                </a:solidFill>
                <a:latin typeface="Meiryo UI" pitchFamily="50" charset="-128"/>
                <a:ea typeface="Meiryo UI" pitchFamily="50" charset="-128"/>
                <a:cs typeface="Meiryo UI" pitchFamily="50" charset="-128"/>
              </a:rPr>
              <a:t>することにより、</a:t>
            </a:r>
            <a:r>
              <a:rPr lang="ja-JP" altLang="en-US" sz="1400" b="1" dirty="0" smtClean="0">
                <a:solidFill>
                  <a:schemeClr val="tx1"/>
                </a:solidFill>
                <a:latin typeface="Meiryo UI" pitchFamily="50" charset="-128"/>
                <a:ea typeface="Meiryo UI" pitchFamily="50" charset="-128"/>
                <a:cs typeface="Meiryo UI" pitchFamily="50" charset="-128"/>
              </a:rPr>
              <a:t>職員数は増加</a:t>
            </a:r>
            <a:endParaRPr lang="en-US" altLang="ja-JP" sz="1400" b="1" dirty="0" smtClean="0">
              <a:solidFill>
                <a:schemeClr val="tx1"/>
              </a:solidFill>
              <a:latin typeface="Meiryo UI" pitchFamily="50" charset="-128"/>
              <a:ea typeface="Meiryo UI" pitchFamily="50" charset="-128"/>
              <a:cs typeface="Meiryo UI"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3865999675"/>
              </p:ext>
            </p:extLst>
          </p:nvPr>
        </p:nvGraphicFramePr>
        <p:xfrm>
          <a:off x="362992" y="957125"/>
          <a:ext cx="8393106" cy="1347648"/>
        </p:xfrm>
        <a:graphic>
          <a:graphicData uri="http://schemas.openxmlformats.org/drawingml/2006/table">
            <a:tbl>
              <a:tblPr/>
              <a:tblGrid>
                <a:gridCol w="968648"/>
                <a:gridCol w="792088"/>
                <a:gridCol w="2210790"/>
                <a:gridCol w="2210790"/>
                <a:gridCol w="2210790"/>
              </a:tblGrid>
              <a:tr h="336912">
                <a:tc gridSpan="2">
                  <a:txBody>
                    <a:bodyPr/>
                    <a:lstStyle/>
                    <a:p>
                      <a:pPr algn="ct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hMerge="1">
                  <a:txBody>
                    <a:bodyPr/>
                    <a:lstStyle/>
                    <a:p>
                      <a:endParaRPr kumimoji="1" lang="ja-JP" altLang="en-US"/>
                    </a:p>
                  </a:txBody>
                  <a:tcPr/>
                </a:tc>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Ａ案</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現行事務</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限定事務</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Ｂ案</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一般市並み事務</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Ｃ案</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中核市並み事務</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r>
              <a:tr h="336912">
                <a:tc rowSpan="3">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区数</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案</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~60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100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~130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310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~410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336912">
                <a:tc vMerge="1">
                  <a:txBody>
                    <a:bodyPr/>
                    <a:lstStyle/>
                    <a:p>
                      <a:pPr algn="ct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80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~100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150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~210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490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~660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336912">
                <a:tc vMerge="1">
                  <a:txBody>
                    <a:bodyPr/>
                    <a:lstStyle/>
                    <a:p>
                      <a:pPr algn="ct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100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~140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210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~290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670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~910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r>
            </a:tbl>
          </a:graphicData>
        </a:graphic>
      </p:graphicFrame>
      <p:sp>
        <p:nvSpPr>
          <p:cNvPr id="14" name="正方形/長方形 13"/>
          <p:cNvSpPr/>
          <p:nvPr/>
        </p:nvSpPr>
        <p:spPr>
          <a:xfrm>
            <a:off x="181647" y="2408662"/>
            <a:ext cx="8105072" cy="2764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spcBef>
                <a:spcPct val="0"/>
              </a:spcBef>
            </a:pPr>
            <a:r>
              <a:rPr lang="ja-JP" altLang="en-US" sz="1400" dirty="0" smtClean="0">
                <a:solidFill>
                  <a:schemeClr val="tx1"/>
                </a:solidFill>
                <a:latin typeface="Meiryo UI" pitchFamily="50" charset="-128"/>
                <a:ea typeface="Meiryo UI" pitchFamily="50" charset="-128"/>
                <a:cs typeface="Meiryo UI" pitchFamily="50" charset="-128"/>
              </a:rPr>
              <a:t>②合区に伴い、現在行政区で行っている事務を総合区へ</a:t>
            </a:r>
            <a:r>
              <a:rPr lang="ja-JP" altLang="en-US" sz="1400" b="1" dirty="0" smtClean="0">
                <a:solidFill>
                  <a:schemeClr val="tx1"/>
                </a:solidFill>
                <a:latin typeface="Meiryo UI" pitchFamily="50" charset="-128"/>
                <a:ea typeface="Meiryo UI" pitchFamily="50" charset="-128"/>
                <a:cs typeface="Meiryo UI" pitchFamily="50" charset="-128"/>
              </a:rPr>
              <a:t>集約する</a:t>
            </a:r>
            <a:r>
              <a:rPr lang="ja-JP" altLang="en-US" sz="1400" dirty="0" smtClean="0">
                <a:solidFill>
                  <a:schemeClr val="tx1"/>
                </a:solidFill>
                <a:latin typeface="Meiryo UI" pitchFamily="50" charset="-128"/>
                <a:ea typeface="Meiryo UI" pitchFamily="50" charset="-128"/>
                <a:cs typeface="Meiryo UI" pitchFamily="50" charset="-128"/>
              </a:rPr>
              <a:t>ことにより、</a:t>
            </a:r>
            <a:r>
              <a:rPr lang="ja-JP" altLang="en-US" sz="1400" b="1" dirty="0" smtClean="0">
                <a:solidFill>
                  <a:schemeClr val="tx1"/>
                </a:solidFill>
                <a:latin typeface="Meiryo UI" pitchFamily="50" charset="-128"/>
                <a:ea typeface="Meiryo UI" pitchFamily="50" charset="-128"/>
                <a:cs typeface="Meiryo UI" pitchFamily="50" charset="-128"/>
              </a:rPr>
              <a:t>職員数は減少</a:t>
            </a:r>
            <a:endParaRPr lang="en-US" altLang="ja-JP" sz="1400" b="1" dirty="0" smtClean="0">
              <a:solidFill>
                <a:schemeClr val="tx1"/>
              </a:solidFill>
              <a:latin typeface="Meiryo UI" pitchFamily="50" charset="-128"/>
              <a:ea typeface="Meiryo UI" pitchFamily="50" charset="-128"/>
              <a:cs typeface="Meiryo UI"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1221257475"/>
              </p:ext>
            </p:extLst>
          </p:nvPr>
        </p:nvGraphicFramePr>
        <p:xfrm>
          <a:off x="338040" y="2755529"/>
          <a:ext cx="8393104" cy="1362832"/>
        </p:xfrm>
        <a:graphic>
          <a:graphicData uri="http://schemas.openxmlformats.org/drawingml/2006/table">
            <a:tbl>
              <a:tblPr/>
              <a:tblGrid>
                <a:gridCol w="993600"/>
                <a:gridCol w="792088"/>
                <a:gridCol w="2202472"/>
                <a:gridCol w="2202472"/>
                <a:gridCol w="2202472"/>
              </a:tblGrid>
              <a:tr h="340708">
                <a:tc gridSpan="2">
                  <a:txBody>
                    <a:bodyPr/>
                    <a:lstStyle/>
                    <a:p>
                      <a:pPr algn="ct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hMerge="1">
                  <a:txBody>
                    <a:bodyPr/>
                    <a:lstStyle/>
                    <a:p>
                      <a:endParaRPr kumimoji="1" lang="ja-JP" altLang="en-US"/>
                    </a:p>
                  </a:txBody>
                  <a:tcPr/>
                </a:tc>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Ａ案</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Ｂ案</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Ｃ案</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r>
              <a:tr h="340708">
                <a:tc rowSpan="3">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区数</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案</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gridSpan="3">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190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　</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140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340708">
                <a:tc vMerge="1">
                  <a:txBody>
                    <a:bodyPr/>
                    <a:lstStyle/>
                    <a:p>
                      <a:pPr algn="ct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gridSpan="3">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150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　</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110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340708">
                <a:tc vMerge="1">
                  <a:txBody>
                    <a:bodyPr/>
                    <a:lstStyle/>
                    <a:p>
                      <a:pPr algn="ct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gridSpan="3">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130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　</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90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r>
            </a:tbl>
          </a:graphicData>
        </a:graphic>
      </p:graphicFrame>
      <p:sp>
        <p:nvSpPr>
          <p:cNvPr id="11" name="正方形/長方形 10"/>
          <p:cNvSpPr/>
          <p:nvPr/>
        </p:nvSpPr>
        <p:spPr>
          <a:xfrm>
            <a:off x="335151" y="4176418"/>
            <a:ext cx="8321096" cy="25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spcBef>
                <a:spcPct val="0"/>
              </a:spcBef>
            </a:pP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総合区と支所の事務分担や組織体制等についての今後の検討結果により、減少幅は変動する</a:t>
            </a:r>
            <a:endParaRPr lang="en-US" altLang="ja-JP" sz="1200" dirty="0" smtClean="0">
              <a:solidFill>
                <a:schemeClr val="tx1"/>
              </a:solidFill>
              <a:latin typeface="Meiryo UI" pitchFamily="50" charset="-128"/>
              <a:ea typeface="Meiryo UI" pitchFamily="50" charset="-128"/>
              <a:cs typeface="Meiryo UI" pitchFamily="50" charset="-128"/>
            </a:endParaRPr>
          </a:p>
        </p:txBody>
      </p:sp>
      <p:sp>
        <p:nvSpPr>
          <p:cNvPr id="12" name="テキスト ボックス 11"/>
          <p:cNvSpPr txBox="1"/>
          <p:nvPr/>
        </p:nvSpPr>
        <p:spPr>
          <a:xfrm>
            <a:off x="181647" y="4701127"/>
            <a:ext cx="8442577" cy="307777"/>
          </a:xfrm>
          <a:prstGeom prst="rect">
            <a:avLst/>
          </a:prstGeom>
          <a:solidFill>
            <a:schemeClr val="bg1"/>
          </a:solidFill>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③総合区移行時の職員数の変化の試算結果（①＋②）</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2888368923"/>
              </p:ext>
            </p:extLst>
          </p:nvPr>
        </p:nvGraphicFramePr>
        <p:xfrm>
          <a:off x="320637" y="5144375"/>
          <a:ext cx="8422429" cy="1369362"/>
        </p:xfrm>
        <a:graphic>
          <a:graphicData uri="http://schemas.openxmlformats.org/drawingml/2006/table">
            <a:tbl>
              <a:tblPr/>
              <a:tblGrid>
                <a:gridCol w="966297"/>
                <a:gridCol w="822280"/>
                <a:gridCol w="2211284"/>
                <a:gridCol w="2211284"/>
                <a:gridCol w="2211284"/>
              </a:tblGrid>
              <a:tr h="334069">
                <a:tc gridSpan="2">
                  <a:txBody>
                    <a:bodyPr/>
                    <a:lstStyle/>
                    <a:p>
                      <a:pPr algn="ct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hMerge="1">
                  <a:txBody>
                    <a:bodyPr/>
                    <a:lstStyle/>
                    <a:p>
                      <a:endParaRPr kumimoji="1" lang="ja-JP" altLang="en-US"/>
                    </a:p>
                  </a:txBody>
                  <a:tcPr/>
                </a:tc>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Ａ案</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Ｂ案</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Ｃ案</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r>
              <a:tr h="344694">
                <a:tc rowSpan="3">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区数</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案</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140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80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90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120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~270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344694">
                <a:tc vMerge="1">
                  <a:txBody>
                    <a:bodyPr/>
                    <a:lstStyle/>
                    <a:p>
                      <a:pPr algn="ct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70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概ね現員</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~100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340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~550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344694">
                <a:tc vMerge="1">
                  <a:txBody>
                    <a:bodyPr/>
                    <a:lstStyle/>
                    <a:p>
                      <a:pPr algn="ct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80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~200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540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~820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a:t>
                      </a:r>
                    </a:p>
                  </a:txBody>
                  <a:tcPr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r>
            </a:tbl>
          </a:graphicData>
        </a:graphic>
      </p:graphicFrame>
      <p:sp>
        <p:nvSpPr>
          <p:cNvPr id="2" name="下矢印 1"/>
          <p:cNvSpPr/>
          <p:nvPr/>
        </p:nvSpPr>
        <p:spPr>
          <a:xfrm>
            <a:off x="3566705" y="4430419"/>
            <a:ext cx="1584176" cy="214152"/>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5738642" y="108702"/>
            <a:ext cx="2664296" cy="276999"/>
          </a:xfrm>
          <a:prstGeom prst="rect">
            <a:avLst/>
          </a:prstGeom>
          <a:noFill/>
        </p:spPr>
        <p:txBody>
          <a:bodyPr wrap="square" rtlCol="0">
            <a:spAutoFit/>
          </a:bodyPr>
          <a:lstStyle/>
          <a:p>
            <a:pPr algn="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数字は概数</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スライド番号プレースホルダー 2"/>
          <p:cNvSpPr>
            <a:spLocks noGrp="1"/>
          </p:cNvSpPr>
          <p:nvPr>
            <p:ph type="sldNum" sz="quarter" idx="12"/>
          </p:nvPr>
        </p:nvSpPr>
        <p:spPr>
          <a:xfrm>
            <a:off x="7037835" y="20133"/>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sysClr val="windowText" lastClr="000000"/>
                </a:solidFill>
                <a:effectLst/>
                <a:uLnTx/>
                <a:uFillTx/>
                <a:latin typeface="HGPｺﾞｼｯｸE" pitchFamily="50" charset="-128"/>
                <a:ea typeface="HGPｺﾞｼｯｸE" pitchFamily="50" charset="-128"/>
              </a:rPr>
              <a:t>32</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Tree>
    <p:extLst>
      <p:ext uri="{BB962C8B-B14F-4D97-AF65-F5344CB8AC3E}">
        <p14:creationId xmlns:p14="http://schemas.microsoft.com/office/powerpoint/2010/main" val="28573633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1576" y="-5598"/>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a:t>
            </a: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局及び総合区の職員数</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イメージ</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119997" y="537029"/>
            <a:ext cx="8772483" cy="6226627"/>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r">
              <a:defRPr/>
            </a:pPr>
            <a:endParaRPr lang="en-US" altLang="ja-JP" sz="1200" dirty="0" smtClean="0">
              <a:solidFill>
                <a:schemeClr val="tx1"/>
              </a:solidFill>
              <a:latin typeface="ＭＳ Ｐゴシック" pitchFamily="50" charset="-128"/>
              <a:ea typeface="Meiryo UI" pitchFamily="50" charset="-128"/>
              <a:cs typeface="Meiryo UI" pitchFamily="50" charset="-128"/>
            </a:endParaRPr>
          </a:p>
          <a:p>
            <a:pPr algn="r">
              <a:defRPr/>
            </a:pPr>
            <a:r>
              <a:rPr lang="ja-JP" altLang="en-US" sz="1200" dirty="0" smtClean="0">
                <a:solidFill>
                  <a:schemeClr val="tx1"/>
                </a:solidFill>
                <a:latin typeface="ＭＳ Ｐゴシック" pitchFamily="50" charset="-128"/>
                <a:ea typeface="Meiryo UI" pitchFamily="50" charset="-128"/>
                <a:cs typeface="Meiryo UI" pitchFamily="50" charset="-128"/>
              </a:rPr>
              <a:t>（</a:t>
            </a:r>
            <a:r>
              <a:rPr lang="en-US" altLang="ja-JP" sz="1200" dirty="0">
                <a:solidFill>
                  <a:schemeClr val="tx1"/>
                </a:solidFill>
                <a:latin typeface="ＭＳ Ｐゴシック" pitchFamily="50" charset="-128"/>
                <a:ea typeface="Meiryo UI" pitchFamily="50" charset="-128"/>
                <a:cs typeface="Meiryo UI" pitchFamily="50" charset="-128"/>
              </a:rPr>
              <a:t>100</a:t>
            </a:r>
            <a:r>
              <a:rPr lang="ja-JP" altLang="en-US" sz="1200" dirty="0">
                <a:solidFill>
                  <a:schemeClr val="tx1"/>
                </a:solidFill>
                <a:latin typeface="ＭＳ Ｐゴシック" pitchFamily="50" charset="-128"/>
                <a:ea typeface="Meiryo UI" pitchFamily="50" charset="-128"/>
                <a:cs typeface="Meiryo UI" pitchFamily="50" charset="-128"/>
              </a:rPr>
              <a:t>人単位で四捨五入）</a:t>
            </a:r>
            <a:endParaRPr lang="en-US" altLang="ja-JP" sz="1200" dirty="0">
              <a:solidFill>
                <a:schemeClr val="tx1"/>
              </a:solidFill>
              <a:latin typeface="ＭＳ Ｐゴシック" pitchFamily="50" charset="-128"/>
              <a:ea typeface="Meiryo UI" pitchFamily="50" charset="-128"/>
              <a:cs typeface="Meiryo UI"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814840483"/>
              </p:ext>
            </p:extLst>
          </p:nvPr>
        </p:nvGraphicFramePr>
        <p:xfrm>
          <a:off x="174367" y="980728"/>
          <a:ext cx="8663740" cy="4248474"/>
        </p:xfrm>
        <a:graphic>
          <a:graphicData uri="http://schemas.openxmlformats.org/drawingml/2006/table">
            <a:tbl>
              <a:tblPr firstRow="1" bandRow="1">
                <a:tableStyleId>{5940675A-B579-460E-94D1-54222C63F5DA}</a:tableStyleId>
              </a:tblPr>
              <a:tblGrid>
                <a:gridCol w="283270"/>
                <a:gridCol w="441955"/>
                <a:gridCol w="504056"/>
                <a:gridCol w="1512168"/>
                <a:gridCol w="2088232"/>
                <a:gridCol w="1859962"/>
                <a:gridCol w="1974097"/>
              </a:tblGrid>
              <a:tr h="413394">
                <a:tc gridSpan="3">
                  <a:txBody>
                    <a:bodyPr/>
                    <a:lstStyle/>
                    <a:p>
                      <a:pPr algn="ct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現行</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Ａ案</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現行事務</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限定事務</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txBody>
                  <a:tcPr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Ｂ案</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一般市並み事務</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Ｃ案</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中核市並み事務</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r>
              <a:tr h="390428">
                <a:tc rowSpan="9">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区数（案）</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vert="eaVert"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rowSpan="3">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５区</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局</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8,900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7,800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7,600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T w="28575" cap="flat" cmpd="sng" algn="ctr">
                      <a:solidFill>
                        <a:schemeClr val="tx1"/>
                      </a:solidFill>
                      <a:prstDash val="solid"/>
                      <a:round/>
                      <a:headEnd type="none" w="med" len="med"/>
                      <a:tailEnd type="none" w="med" len="med"/>
                    </a:lnT>
                    <a:solidFill>
                      <a:schemeClr val="bg1"/>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6,900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tr>
              <a:tr h="497504">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区</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4,900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5,900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6,000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solidFill>
                      <a:schemeClr val="bg1"/>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6,100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6,200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7,100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7,200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r>
              <a:tr h="390428">
                <a:tc vMerge="1">
                  <a:txBody>
                    <a:bodyPr/>
                    <a:lstStyle/>
                    <a:p>
                      <a:endParaRPr kumimoji="1" lang="ja-JP" altLang="en-US"/>
                    </a:p>
                  </a:txBody>
                  <a:tcPr/>
                </a:tc>
                <a:tc vMerge="1">
                  <a:txBody>
                    <a:bodyPr/>
                    <a:lstStyle/>
                    <a:p>
                      <a:pPr algn="ct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合計</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13,800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13,700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13,800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13,700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13,800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14,000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14,100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bg1">
                        <a:lumMod val="85000"/>
                      </a:schemeClr>
                    </a:solidFill>
                  </a:tcPr>
                </a:tc>
              </a:tr>
              <a:tr h="390428">
                <a:tc vMerge="1">
                  <a:txBody>
                    <a:bodyPr/>
                    <a:lstStyle/>
                    <a:p>
                      <a:pPr algn="ctr"/>
                      <a:endParaRPr kumimoji="1" lang="ja-JP" altLang="en-US" sz="15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rowSpan="3">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8</a:t>
                      </a:r>
                    </a:p>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局</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8,900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7,800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7,600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T w="28575" cap="flat" cmpd="sng" algn="ctr">
                      <a:solidFill>
                        <a:schemeClr val="tx1"/>
                      </a:solidFill>
                      <a:prstDash val="solid"/>
                      <a:round/>
                      <a:headEnd type="none" w="med" len="med"/>
                      <a:tailEnd type="none" w="med" len="med"/>
                    </a:lnT>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6,900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p>
                  </a:txBody>
                  <a:tcPr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tr>
              <a:tr h="497504">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区</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4,900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6,000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人程度</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solidFill>
                      <a:schemeClr val="bg1"/>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6,200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6,300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7,300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7,500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r>
              <a:tr h="390428">
                <a:tc vMerge="1">
                  <a:txBody>
                    <a:bodyPr/>
                    <a:lstStyle/>
                    <a:p>
                      <a:endParaRPr kumimoji="1" lang="ja-JP" altLang="en-US"/>
                    </a:p>
                  </a:txBody>
                  <a:tcPr/>
                </a:tc>
                <a:tc vMerge="1">
                  <a:txBody>
                    <a:bodyPr/>
                    <a:lstStyle/>
                    <a:p>
                      <a:pPr algn="ct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合計</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13,800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13,800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人程度</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13,800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13,900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14,200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14,400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bg1">
                        <a:lumMod val="85000"/>
                      </a:schemeClr>
                    </a:solidFill>
                  </a:tcPr>
                </a:tc>
              </a:tr>
              <a:tr h="390428">
                <a:tc vMerge="1">
                  <a:txBody>
                    <a:bodyPr/>
                    <a:lstStyle/>
                    <a:p>
                      <a:pPr algn="ctr"/>
                      <a:endParaRPr kumimoji="1" lang="ja-JP" altLang="en-US" sz="15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rowSpan="3">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区</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nchor="ct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局</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8,900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7,800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solidFill>
                      <a:schemeClr val="bg1"/>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7,600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T w="28575" cap="flat" cmpd="sng" algn="ctr">
                      <a:solidFill>
                        <a:schemeClr val="tx1"/>
                      </a:solidFill>
                      <a:prstDash val="solid"/>
                      <a:round/>
                      <a:headEnd type="none" w="med" len="med"/>
                      <a:tailEnd type="none" w="med" len="med"/>
                    </a:lnT>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6,900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p>
                  </a:txBody>
                  <a:tcPr anchor="ctr">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bg1"/>
                    </a:solidFill>
                  </a:tcPr>
                </a:tc>
              </a:tr>
              <a:tr h="497504">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区</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4,900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6,000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6,100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solidFill>
                      <a:schemeClr val="bg1"/>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6,300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6,400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7,500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7,800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r>
              <a:tr h="390428">
                <a:tc vMerge="1">
                  <a:txBody>
                    <a:bodyPr/>
                    <a:lstStyle/>
                    <a:p>
                      <a:endParaRPr kumimoji="1" lang="ja-JP" altLang="en-US"/>
                    </a:p>
                  </a:txBody>
                  <a:tcPr/>
                </a:tc>
                <a:tc vMerge="1">
                  <a:txBody>
                    <a:bodyPr/>
                    <a:lstStyle/>
                    <a:p>
                      <a:pPr algn="ct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合計</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13,800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13,800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13,900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13,900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14,000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14,400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14,700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
        <p:nvSpPr>
          <p:cNvPr id="10" name="スライド番号プレースホルダー 2"/>
          <p:cNvSpPr>
            <a:spLocks noGrp="1"/>
          </p:cNvSpPr>
          <p:nvPr>
            <p:ph type="sldNum" sz="quarter" idx="12"/>
          </p:nvPr>
        </p:nvSpPr>
        <p:spPr>
          <a:xfrm>
            <a:off x="7018886" y="6492875"/>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ja-JP" sz="1600" kern="0" noProof="0" dirty="0" smtClean="0">
                <a:solidFill>
                  <a:sysClr val="windowText" lastClr="000000"/>
                </a:solidFill>
                <a:latin typeface="HGPｺﾞｼｯｸE" pitchFamily="50" charset="-128"/>
                <a:ea typeface="HGPｺﾞｼｯｸE" pitchFamily="50" charset="-128"/>
              </a:rPr>
              <a:t>33</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3" name="テキスト ボックス 2"/>
          <p:cNvSpPr txBox="1"/>
          <p:nvPr/>
        </p:nvSpPr>
        <p:spPr>
          <a:xfrm>
            <a:off x="285188" y="5583723"/>
            <a:ext cx="7920879" cy="461665"/>
          </a:xfrm>
          <a:prstGeom prst="rect">
            <a:avLst/>
          </a:prstGeom>
          <a:noFill/>
        </p:spPr>
        <p:txBody>
          <a:bodyPr wrap="square" rtlCol="0">
            <a:spAutoFit/>
          </a:bodyPr>
          <a:lstStyle/>
          <a:p>
            <a:pPr marL="177800" indent="-177800"/>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年の大阪市の職員数は</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36,900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人であるが、経営形態の変更等</a:t>
            </a:r>
            <a:r>
              <a:rPr kumimoji="1" lang="ja-JP" altLang="en-US" sz="1200" smtClean="0">
                <a:latin typeface="Meiryo UI" panose="020B0604030504040204" pitchFamily="50" charset="-128"/>
                <a:ea typeface="Meiryo UI" panose="020B0604030504040204" pitchFamily="50" charset="-128"/>
                <a:cs typeface="Meiryo UI" panose="020B0604030504040204" pitchFamily="50" charset="-128"/>
              </a:rPr>
              <a:t>に取組んで</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いる一般廃棄物、保育所、下水道および、</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学校</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園（</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小・中・高･特・幼）、消防、公営企業（交通、水道、</a:t>
            </a:r>
            <a:r>
              <a:rPr kumimoji="1" lang="ja-JP" altLang="en-US" sz="1200" smtClean="0">
                <a:latin typeface="Meiryo UI" panose="020B0604030504040204" pitchFamily="50" charset="-128"/>
                <a:ea typeface="Meiryo UI" panose="020B0604030504040204" pitchFamily="50" charset="-128"/>
                <a:cs typeface="Meiryo UI" panose="020B0604030504040204" pitchFamily="50" charset="-128"/>
              </a:rPr>
              <a:t>病院）は</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含んでいない。</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285188" y="5336750"/>
            <a:ext cx="8117750" cy="25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spcBef>
                <a:spcPct val="0"/>
              </a:spcBef>
            </a:pP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年度の職員数をベースとして、一定の</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仮定条件のもとで試算したものであり、今後の精査により変動する。</a:t>
            </a:r>
            <a:endParaRPr lang="en-US" altLang="ja-JP" sz="1200" dirty="0" smtClean="0">
              <a:solidFill>
                <a:schemeClr val="tx1"/>
              </a:solidFill>
              <a:latin typeface="Meiryo UI" pitchFamily="50" charset="-128"/>
              <a:ea typeface="Meiryo UI" pitchFamily="50" charset="-128"/>
              <a:cs typeface="Meiryo UI" pitchFamily="50" charset="-128"/>
            </a:endParaRPr>
          </a:p>
        </p:txBody>
      </p:sp>
      <p:sp>
        <p:nvSpPr>
          <p:cNvPr id="9" name="テキスト ボックス 8"/>
          <p:cNvSpPr txBox="1"/>
          <p:nvPr/>
        </p:nvSpPr>
        <p:spPr>
          <a:xfrm>
            <a:off x="5738642" y="108702"/>
            <a:ext cx="2664296" cy="276999"/>
          </a:xfrm>
          <a:prstGeom prst="rect">
            <a:avLst/>
          </a:prstGeom>
          <a:noFill/>
        </p:spPr>
        <p:txBody>
          <a:bodyPr wrap="square" rtlCol="0">
            <a:spAutoFit/>
          </a:bodyPr>
          <a:lstStyle/>
          <a:p>
            <a:pPr algn="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数字は概数</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366810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1576" y="-5598"/>
            <a:ext cx="8736888"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solidFill>
                  <a:schemeClr val="tx1"/>
                </a:solidFill>
                <a:latin typeface="ＭＳ Ｐゴシック" pitchFamily="50" charset="-128"/>
                <a:ea typeface="Meiryo UI" pitchFamily="50" charset="-128"/>
                <a:cs typeface="Meiryo UI" pitchFamily="50" charset="-128"/>
              </a:rPr>
              <a:t>３－３　今後、精査を行う項目</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7" name="スライド番号プレースホルダー 2"/>
          <p:cNvSpPr>
            <a:spLocks noGrp="1"/>
          </p:cNvSpPr>
          <p:nvPr>
            <p:ph type="sldNum" sz="quarter" idx="12"/>
          </p:nvPr>
        </p:nvSpPr>
        <p:spPr>
          <a:xfrm>
            <a:off x="7018886" y="-5598"/>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sysClr val="windowText" lastClr="000000"/>
                </a:solidFill>
                <a:effectLst/>
                <a:uLnTx/>
                <a:uFillTx/>
                <a:latin typeface="HGPｺﾞｼｯｸE" pitchFamily="50" charset="-128"/>
                <a:ea typeface="HGPｺﾞｼｯｸE" pitchFamily="50" charset="-128"/>
              </a:rPr>
              <a:t>34</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3" name="正方形/長方形 2"/>
          <p:cNvSpPr/>
          <p:nvPr/>
        </p:nvSpPr>
        <p:spPr>
          <a:xfrm>
            <a:off x="476148" y="1066801"/>
            <a:ext cx="8488339" cy="635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2000"/>
              </a:lnSpc>
              <a:tabLst>
                <a:tab pos="0" algn="l"/>
              </a:tabLst>
            </a:pPr>
            <a:r>
              <a:rPr kumimoji="1"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・専門性を必要とする事務について、知識・ノウハウを持つ専門職等の確保が課題</a:t>
            </a:r>
            <a:endParaRPr kumimoji="1" lang="en-US" altLang="ja-JP"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tabLst>
                <a:tab pos="0" algn="l"/>
              </a:tabLst>
            </a:pPr>
            <a:r>
              <a:rPr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・現在</a:t>
            </a:r>
            <a:r>
              <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、局で実施している事務を総合区で実施することにより必要となる人員数を職種別に精査することが</a:t>
            </a:r>
            <a:r>
              <a:rPr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必要</a:t>
            </a:r>
            <a:endParaRPr kumimoji="1"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コンテンツ プレースホルダー 2"/>
          <p:cNvSpPr txBox="1">
            <a:spLocks/>
          </p:cNvSpPr>
          <p:nvPr/>
        </p:nvSpPr>
        <p:spPr>
          <a:xfrm>
            <a:off x="-8605" y="557006"/>
            <a:ext cx="9148916" cy="4572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2000" dirty="0" smtClean="0">
                <a:latin typeface="HGPｺﾞｼｯｸE" panose="020B0900000000000000" pitchFamily="50" charset="-128"/>
                <a:ea typeface="HGPｺﾞｼｯｸE" panose="020B0900000000000000" pitchFamily="50" charset="-128"/>
              </a:rPr>
              <a:t>■　専門人材の確保、職種別人員数</a:t>
            </a:r>
            <a:endParaRPr lang="ja-JP" altLang="en-US" sz="2000" dirty="0">
              <a:latin typeface="HGPｺﾞｼｯｸE" panose="020B0900000000000000" pitchFamily="50" charset="-128"/>
              <a:ea typeface="HGPｺﾞｼｯｸE" panose="020B0900000000000000" pitchFamily="50" charset="-128"/>
            </a:endParaRPr>
          </a:p>
        </p:txBody>
      </p:sp>
      <p:sp>
        <p:nvSpPr>
          <p:cNvPr id="10" name="コンテンツ プレースホルダー 2"/>
          <p:cNvSpPr txBox="1">
            <a:spLocks/>
          </p:cNvSpPr>
          <p:nvPr/>
        </p:nvSpPr>
        <p:spPr>
          <a:xfrm>
            <a:off x="0" y="4021248"/>
            <a:ext cx="9148916" cy="4572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2000" dirty="0" smtClean="0">
                <a:latin typeface="HGPｺﾞｼｯｸE" panose="020B0900000000000000" pitchFamily="50" charset="-128"/>
                <a:ea typeface="HGPｺﾞｼｯｸE" panose="020B0900000000000000" pitchFamily="50" charset="-128"/>
              </a:rPr>
              <a:t>■　総合区役所・支所等</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事務分担と組織人員</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体制</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marL="0" indent="0">
              <a:buFont typeface="Arial" panose="020B0604020202020204" pitchFamily="34" charset="0"/>
              <a:buNone/>
            </a:pPr>
            <a:endParaRPr lang="ja-JP" altLang="en-US" sz="2000" dirty="0">
              <a:latin typeface="HGPｺﾞｼｯｸE" panose="020B0900000000000000" pitchFamily="50" charset="-128"/>
              <a:ea typeface="HGPｺﾞｼｯｸE" panose="020B0900000000000000" pitchFamily="50" charset="-128"/>
            </a:endParaRPr>
          </a:p>
        </p:txBody>
      </p:sp>
      <p:sp>
        <p:nvSpPr>
          <p:cNvPr id="12" name="正方形/長方形 11"/>
          <p:cNvSpPr/>
          <p:nvPr/>
        </p:nvSpPr>
        <p:spPr>
          <a:xfrm>
            <a:off x="705238" y="1844824"/>
            <a:ext cx="7992888" cy="144016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400" dirty="0" smtClean="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rPr>
              <a:t>◆</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rPr>
              <a:t>専門人材</a:t>
            </a:r>
            <a:r>
              <a:rPr lang="ja-JP" altLang="en-US" sz="1400" dirty="0" smtClean="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rPr>
              <a:t>が必要な事務</a:t>
            </a:r>
            <a:r>
              <a:rPr lang="en-US" altLang="ja-JP" sz="1400" dirty="0" smtClean="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400" dirty="0" smtClean="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rPr>
              <a:t>主な例</a:t>
            </a:r>
            <a:r>
              <a:rPr lang="en-US" altLang="ja-JP" sz="1400" dirty="0" smtClean="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rPr>
              <a:t>】</a:t>
            </a:r>
            <a:endParaRPr kumimoji="1" lang="en-US" altLang="ja-JP" sz="1400" dirty="0" smtClean="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endParaRPr>
          </a:p>
          <a:p>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754384176"/>
              </p:ext>
            </p:extLst>
          </p:nvPr>
        </p:nvGraphicFramePr>
        <p:xfrm>
          <a:off x="1038432" y="2199831"/>
          <a:ext cx="7443670" cy="868680"/>
        </p:xfrm>
        <a:graphic>
          <a:graphicData uri="http://schemas.openxmlformats.org/drawingml/2006/table">
            <a:tbl>
              <a:tblPr firstRow="1" bandRow="1">
                <a:tableStyleId>{5940675A-B579-460E-94D1-54222C63F5DA}</a:tableStyleId>
              </a:tblPr>
              <a:tblGrid>
                <a:gridCol w="3076986"/>
                <a:gridCol w="4366684"/>
              </a:tblGrid>
              <a:tr h="228061">
                <a:tc>
                  <a:txBody>
                    <a:bodyPr/>
                    <a:lstStyle/>
                    <a:p>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こども相談センター（一時保護所含む）</a:t>
                      </a:r>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医師、児童福祉司、児童心理司、児童指導員　等</a:t>
                      </a:r>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r>
              <a:tr h="228061">
                <a:tc>
                  <a:txBody>
                    <a:bodyPr/>
                    <a:lstStyle/>
                    <a:p>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保健所・保健センター、環境</a:t>
                      </a:r>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医師、獣医師、薬剤師、保健師、化学職　等</a:t>
                      </a:r>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r>
              <a:tr h="228061">
                <a:tc>
                  <a:txBody>
                    <a:bodyPr/>
                    <a:lstStyle/>
                    <a:p>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まちづくり、都市基盤整備</a:t>
                      </a:r>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土木職、建築職、機械職、電気職、園芸職　等</a:t>
                      </a:r>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r>
            </a:tbl>
          </a:graphicData>
        </a:graphic>
      </p:graphicFrame>
      <p:sp>
        <p:nvSpPr>
          <p:cNvPr id="15" name="正方形/長方形 14"/>
          <p:cNvSpPr/>
          <p:nvPr/>
        </p:nvSpPr>
        <p:spPr>
          <a:xfrm>
            <a:off x="476149" y="4431379"/>
            <a:ext cx="8496944" cy="8811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2000"/>
              </a:lnSpc>
            </a:pPr>
            <a:r>
              <a:rPr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現在、区役所（保健福祉センター含む）で実施している事務を総合区役所に</a:t>
            </a:r>
            <a:r>
              <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移管</a:t>
            </a:r>
            <a:r>
              <a:rPr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する場合、総合</a:t>
            </a:r>
            <a:r>
              <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区役所及び</a:t>
            </a:r>
            <a:r>
              <a:rPr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支所等における事務分担、組織体制及び人員数については、効率的な業務執行体制の確立等の観点から検討し、精査することが必要</a:t>
            </a:r>
            <a:endParaRPr lang="en-US" altLang="ja-JP"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43551229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正方形/長方形 1"/>
          <p:cNvSpPr>
            <a:spLocks noChangeArrowheads="1"/>
          </p:cNvSpPr>
          <p:nvPr/>
        </p:nvSpPr>
        <p:spPr bwMode="auto">
          <a:xfrm>
            <a:off x="18764" y="2463680"/>
            <a:ext cx="9144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wrap="none" anchor="ctr"/>
          <a:lstStyle>
            <a:lvl1pPr eaLnBrk="0" hangingPunct="0">
              <a:defRPr kumimoji="1" sz="1600" b="1">
                <a:solidFill>
                  <a:schemeClr val="tx1"/>
                </a:solidFill>
                <a:latin typeface="Malgun Gothic" pitchFamily="34" charset="-127"/>
                <a:ea typeface="ＭＳ Ｐゴシック" charset="-128"/>
              </a:defRPr>
            </a:lvl1pPr>
            <a:lvl2pPr marL="742950" indent="-285750" eaLnBrk="0" hangingPunct="0">
              <a:defRPr kumimoji="1" sz="1600" b="1">
                <a:solidFill>
                  <a:schemeClr val="tx1"/>
                </a:solidFill>
                <a:latin typeface="Malgun Gothic" pitchFamily="34" charset="-127"/>
                <a:ea typeface="ＭＳ Ｐゴシック" charset="-128"/>
              </a:defRPr>
            </a:lvl2pPr>
            <a:lvl3pPr marL="1143000" indent="-228600" eaLnBrk="0" hangingPunct="0">
              <a:defRPr kumimoji="1" sz="1600" b="1">
                <a:solidFill>
                  <a:schemeClr val="tx1"/>
                </a:solidFill>
                <a:latin typeface="Malgun Gothic" pitchFamily="34" charset="-127"/>
                <a:ea typeface="ＭＳ Ｐゴシック" charset="-128"/>
              </a:defRPr>
            </a:lvl3pPr>
            <a:lvl4pPr marL="1600200" indent="-228600" eaLnBrk="0" hangingPunct="0">
              <a:defRPr kumimoji="1" sz="1600" b="1">
                <a:solidFill>
                  <a:schemeClr val="tx1"/>
                </a:solidFill>
                <a:latin typeface="Malgun Gothic" pitchFamily="34" charset="-127"/>
                <a:ea typeface="ＭＳ Ｐゴシック" charset="-128"/>
              </a:defRPr>
            </a:lvl4pPr>
            <a:lvl5pPr marL="2057400" indent="-228600" eaLnBrk="0" hangingPunct="0">
              <a:defRPr kumimoji="1" sz="1600" b="1">
                <a:solidFill>
                  <a:schemeClr val="tx1"/>
                </a:solidFill>
                <a:latin typeface="Malgun Gothic" pitchFamily="34" charset="-127"/>
                <a:ea typeface="ＭＳ Ｐゴシック"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9pPr>
          </a:lstStyle>
          <a:p>
            <a:pPr algn="ctr" eaLnBrk="1" hangingPunct="1"/>
            <a:r>
              <a:rPr lang="ja-JP" altLang="en-US" sz="3600" b="0" dirty="0" smtClean="0">
                <a:latin typeface="Arial" charset="0"/>
              </a:rPr>
              <a:t>４</a:t>
            </a:r>
            <a:r>
              <a:rPr lang="ja-JP" altLang="en-US" sz="3600" b="0" dirty="0">
                <a:latin typeface="Arial" charset="0"/>
              </a:rPr>
              <a:t>　</a:t>
            </a:r>
            <a:r>
              <a:rPr lang="ja-JP" altLang="en-US" sz="3600" b="0" dirty="0" smtClean="0">
                <a:latin typeface="Arial" charset="0"/>
              </a:rPr>
              <a:t>総合区の概案</a:t>
            </a:r>
            <a:endParaRPr lang="en-US" altLang="ja-JP" sz="3600" b="0" dirty="0"/>
          </a:p>
        </p:txBody>
      </p:sp>
      <p:sp>
        <p:nvSpPr>
          <p:cNvPr id="4" name="スライド番号プレースホルダー 2"/>
          <p:cNvSpPr txBox="1">
            <a:spLocks/>
          </p:cNvSpPr>
          <p:nvPr/>
        </p:nvSpPr>
        <p:spPr>
          <a:xfrm>
            <a:off x="7018886" y="6504160"/>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35</a:t>
            </a:r>
            <a:endParaRPr lang="ja-JP" altLang="en-US" sz="1600" kern="0" dirty="0">
              <a:solidFill>
                <a:sysClr val="windowText" lastClr="000000"/>
              </a:solidFill>
              <a:latin typeface="HGPｺﾞｼｯｸE" pitchFamily="50" charset="-128"/>
              <a:ea typeface="HGPｺﾞｼｯｸE" pitchFamily="50" charset="-128"/>
            </a:endParaRPr>
          </a:p>
        </p:txBody>
      </p:sp>
    </p:spTree>
    <p:extLst>
      <p:ext uri="{BB962C8B-B14F-4D97-AF65-F5344CB8AC3E}">
        <p14:creationId xmlns:p14="http://schemas.microsoft.com/office/powerpoint/2010/main" val="127750690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1576" y="-5598"/>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solidFill>
                  <a:schemeClr val="tx1"/>
                </a:solidFill>
                <a:latin typeface="ＭＳ Ｐゴシック" pitchFamily="50" charset="-128"/>
                <a:ea typeface="Meiryo UI" pitchFamily="50" charset="-128"/>
                <a:cs typeface="Meiryo UI" pitchFamily="50" charset="-128"/>
              </a:rPr>
              <a:t>４－１　</a:t>
            </a:r>
            <a:r>
              <a:rPr lang="ja-JP" altLang="en-US" dirty="0">
                <a:solidFill>
                  <a:schemeClr val="tx1"/>
                </a:solidFill>
                <a:latin typeface="ＭＳ Ｐゴシック" pitchFamily="50" charset="-128"/>
                <a:ea typeface="Meiryo UI" pitchFamily="50" charset="-128"/>
                <a:cs typeface="Meiryo UI" pitchFamily="50" charset="-128"/>
              </a:rPr>
              <a:t>「事務レベル（案）</a:t>
            </a:r>
            <a:r>
              <a:rPr lang="ja-JP" altLang="en-US" dirty="0" smtClean="0">
                <a:solidFill>
                  <a:schemeClr val="tx1"/>
                </a:solidFill>
                <a:latin typeface="ＭＳ Ｐゴシック" pitchFamily="50" charset="-128"/>
                <a:ea typeface="Meiryo UI" pitchFamily="50" charset="-128"/>
                <a:cs typeface="Meiryo UI" pitchFamily="50" charset="-128"/>
              </a:rPr>
              <a:t>」ごとの「区数（案）」の検証</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10" name="スライド番号プレースホルダー 2"/>
          <p:cNvSpPr>
            <a:spLocks noGrp="1"/>
          </p:cNvSpPr>
          <p:nvPr>
            <p:ph type="sldNum" sz="quarter" idx="12"/>
          </p:nvPr>
        </p:nvSpPr>
        <p:spPr>
          <a:xfrm>
            <a:off x="7018886" y="9764"/>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sysClr val="windowText" lastClr="000000"/>
                </a:solidFill>
                <a:effectLst/>
                <a:uLnTx/>
                <a:uFillTx/>
                <a:latin typeface="HGPｺﾞｼｯｸE" pitchFamily="50" charset="-128"/>
                <a:ea typeface="HGPｺﾞｼｯｸE" pitchFamily="50" charset="-128"/>
              </a:rPr>
              <a:t>36</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7" name="正方形/長方形 6"/>
          <p:cNvSpPr/>
          <p:nvPr/>
        </p:nvSpPr>
        <p:spPr>
          <a:xfrm>
            <a:off x="142254" y="548680"/>
            <a:ext cx="8772483"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20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 概案の提示</a:t>
            </a:r>
            <a:r>
              <a:rPr lang="ja-JP" altLang="en-US" sz="16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endParaRPr lang="ja-JP" altLang="en-US" sz="16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ja-JP" altLang="en-US"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2" name="正方形/長方形 1"/>
          <p:cNvSpPr/>
          <p:nvPr/>
        </p:nvSpPr>
        <p:spPr>
          <a:xfrm>
            <a:off x="467543" y="1101216"/>
            <a:ext cx="8447193" cy="1247664"/>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dirty="0" smtClean="0">
                <a:solidFill>
                  <a:schemeClr val="tx1"/>
                </a:solidFill>
              </a:rPr>
              <a:t>事務のレベル（</a:t>
            </a:r>
            <a:r>
              <a:rPr lang="ja-JP" altLang="en-US" dirty="0">
                <a:solidFill>
                  <a:schemeClr val="tx1"/>
                </a:solidFill>
              </a:rPr>
              <a:t>「Ａ案</a:t>
            </a:r>
            <a:r>
              <a:rPr lang="ja-JP" altLang="en-US" dirty="0" smtClean="0">
                <a:solidFill>
                  <a:schemeClr val="tx1"/>
                </a:solidFill>
              </a:rPr>
              <a:t>」「</a:t>
            </a:r>
            <a:r>
              <a:rPr lang="ja-JP" altLang="en-US" dirty="0">
                <a:solidFill>
                  <a:schemeClr val="tx1"/>
                </a:solidFill>
              </a:rPr>
              <a:t>Ｂ案</a:t>
            </a:r>
            <a:r>
              <a:rPr lang="ja-JP" altLang="en-US" dirty="0" smtClean="0">
                <a:solidFill>
                  <a:schemeClr val="tx1"/>
                </a:solidFill>
              </a:rPr>
              <a:t>」「</a:t>
            </a:r>
            <a:r>
              <a:rPr lang="ja-JP" altLang="en-US" dirty="0">
                <a:solidFill>
                  <a:schemeClr val="tx1"/>
                </a:solidFill>
              </a:rPr>
              <a:t>Ｃ案」</a:t>
            </a:r>
            <a:r>
              <a:rPr lang="ja-JP" altLang="en-US" dirty="0" smtClean="0">
                <a:solidFill>
                  <a:schemeClr val="tx1"/>
                </a:solidFill>
              </a:rPr>
              <a:t>）ごとに</a:t>
            </a:r>
            <a:r>
              <a:rPr lang="ja-JP" altLang="en-US" dirty="0">
                <a:solidFill>
                  <a:schemeClr val="tx1"/>
                </a:solidFill>
              </a:rPr>
              <a:t>、 「</a:t>
            </a:r>
            <a:r>
              <a:rPr lang="ja-JP" altLang="en-US" dirty="0" smtClean="0">
                <a:solidFill>
                  <a:schemeClr val="tx1"/>
                </a:solidFill>
              </a:rPr>
              <a:t>きめ細かい行政</a:t>
            </a:r>
            <a:r>
              <a:rPr lang="ja-JP" altLang="en-US" dirty="0">
                <a:solidFill>
                  <a:schemeClr val="tx1"/>
                </a:solidFill>
              </a:rPr>
              <a:t>サービスの提供</a:t>
            </a:r>
            <a:r>
              <a:rPr lang="ja-JP" altLang="en-US" dirty="0" smtClean="0">
                <a:solidFill>
                  <a:schemeClr val="tx1"/>
                </a:solidFill>
              </a:rPr>
              <a:t>」や</a:t>
            </a:r>
          </a:p>
          <a:p>
            <a:r>
              <a:rPr lang="ja-JP" altLang="en-US" dirty="0" smtClean="0">
                <a:solidFill>
                  <a:schemeClr val="tx1"/>
                </a:solidFill>
              </a:rPr>
              <a:t>「行政の効率性」 の観点から、区</a:t>
            </a:r>
            <a:r>
              <a:rPr lang="ja-JP" altLang="en-US" dirty="0">
                <a:solidFill>
                  <a:schemeClr val="tx1"/>
                </a:solidFill>
              </a:rPr>
              <a:t>の規模（「５区」「８区」「</a:t>
            </a:r>
            <a:r>
              <a:rPr lang="en-US" altLang="ja-JP" dirty="0">
                <a:solidFill>
                  <a:schemeClr val="tx1"/>
                </a:solidFill>
                <a:latin typeface="+mn-ea"/>
              </a:rPr>
              <a:t>11</a:t>
            </a:r>
            <a:r>
              <a:rPr lang="ja-JP" altLang="en-US" dirty="0">
                <a:solidFill>
                  <a:schemeClr val="tx1"/>
                </a:solidFill>
              </a:rPr>
              <a:t>区」）を検証の上</a:t>
            </a:r>
            <a:r>
              <a:rPr lang="ja-JP" altLang="en-US" dirty="0" smtClean="0">
                <a:solidFill>
                  <a:schemeClr val="tx1"/>
                </a:solidFill>
              </a:rPr>
              <a:t>、３つの</a:t>
            </a:r>
            <a:endParaRPr lang="en-US" altLang="ja-JP" dirty="0" smtClean="0">
              <a:solidFill>
                <a:schemeClr val="tx1"/>
              </a:solidFill>
            </a:endParaRPr>
          </a:p>
          <a:p>
            <a:r>
              <a:rPr lang="ja-JP" altLang="en-US" dirty="0" smtClean="0">
                <a:solidFill>
                  <a:schemeClr val="tx1"/>
                </a:solidFill>
              </a:rPr>
              <a:t>概</a:t>
            </a:r>
            <a:r>
              <a:rPr lang="ja-JP" altLang="en-US" dirty="0">
                <a:solidFill>
                  <a:schemeClr val="tx1"/>
                </a:solidFill>
              </a:rPr>
              <a:t>案を</a:t>
            </a:r>
            <a:r>
              <a:rPr lang="ja-JP" altLang="en-US" dirty="0" smtClean="0">
                <a:solidFill>
                  <a:schemeClr val="tx1"/>
                </a:solidFill>
              </a:rPr>
              <a:t>提示</a:t>
            </a:r>
            <a:endParaRPr lang="ja-JP" altLang="en-US" dirty="0">
              <a:solidFill>
                <a:schemeClr val="tx1"/>
              </a:solidFill>
            </a:endParaRPr>
          </a:p>
        </p:txBody>
      </p:sp>
      <p:sp>
        <p:nvSpPr>
          <p:cNvPr id="11" name="正方形/長方形 10"/>
          <p:cNvSpPr/>
          <p:nvPr/>
        </p:nvSpPr>
        <p:spPr>
          <a:xfrm>
            <a:off x="156688" y="2708920"/>
            <a:ext cx="8772483"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20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 検証にあたっての観点</a:t>
            </a:r>
            <a:r>
              <a:rPr lang="ja-JP" altLang="en-US" sz="16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endParaRPr lang="ja-JP" altLang="en-US" sz="16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endParaRPr lang="ja-JP" altLang="en-US"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12" name="正方形/長方形 11"/>
          <p:cNvSpPr/>
          <p:nvPr/>
        </p:nvSpPr>
        <p:spPr>
          <a:xfrm>
            <a:off x="453327" y="3284984"/>
            <a:ext cx="8461409" cy="116301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US" altLang="ja-JP" b="1" dirty="0" smtClean="0">
                <a:solidFill>
                  <a:schemeClr val="tx1"/>
                </a:solidFill>
              </a:rPr>
              <a:t>《</a:t>
            </a:r>
            <a:r>
              <a:rPr lang="ja-JP" altLang="en-US" b="1" dirty="0">
                <a:solidFill>
                  <a:schemeClr val="tx1"/>
                </a:solidFill>
              </a:rPr>
              <a:t> </a:t>
            </a:r>
            <a:r>
              <a:rPr lang="ja-JP" altLang="en-US" b="1" dirty="0" smtClean="0">
                <a:solidFill>
                  <a:schemeClr val="tx1"/>
                </a:solidFill>
              </a:rPr>
              <a:t>きめ細かい行政</a:t>
            </a:r>
            <a:r>
              <a:rPr lang="ja-JP" altLang="en-US" b="1" dirty="0">
                <a:solidFill>
                  <a:schemeClr val="tx1"/>
                </a:solidFill>
              </a:rPr>
              <a:t>サービスの</a:t>
            </a:r>
            <a:r>
              <a:rPr lang="ja-JP" altLang="en-US" b="1" dirty="0" smtClean="0">
                <a:solidFill>
                  <a:schemeClr val="tx1"/>
                </a:solidFill>
              </a:rPr>
              <a:t>提供 </a:t>
            </a:r>
            <a:r>
              <a:rPr lang="en-US" altLang="ja-JP" b="1" dirty="0" smtClean="0">
                <a:solidFill>
                  <a:schemeClr val="tx1"/>
                </a:solidFill>
              </a:rPr>
              <a:t>》</a:t>
            </a:r>
          </a:p>
          <a:p>
            <a:endParaRPr lang="ja-JP" altLang="en-US" sz="1000" b="1" dirty="0" smtClean="0">
              <a:solidFill>
                <a:schemeClr val="tx1"/>
              </a:solidFill>
            </a:endParaRPr>
          </a:p>
          <a:p>
            <a:r>
              <a:rPr lang="ja-JP" altLang="en-US" dirty="0" smtClean="0">
                <a:solidFill>
                  <a:schemeClr val="tx1"/>
                </a:solidFill>
              </a:rPr>
              <a:t>　○区数</a:t>
            </a:r>
            <a:r>
              <a:rPr lang="ja-JP" altLang="en-US" dirty="0">
                <a:solidFill>
                  <a:schemeClr val="tx1"/>
                </a:solidFill>
              </a:rPr>
              <a:t>が</a:t>
            </a:r>
            <a:r>
              <a:rPr lang="ja-JP" altLang="en-US" dirty="0" smtClean="0">
                <a:solidFill>
                  <a:schemeClr val="tx1"/>
                </a:solidFill>
              </a:rPr>
              <a:t>多いほど、</a:t>
            </a:r>
            <a:r>
              <a:rPr lang="ja-JP" altLang="en-US" dirty="0">
                <a:solidFill>
                  <a:schemeClr val="tx1"/>
                </a:solidFill>
              </a:rPr>
              <a:t>地域</a:t>
            </a:r>
            <a:r>
              <a:rPr lang="ja-JP" altLang="en-US" dirty="0" smtClean="0">
                <a:solidFill>
                  <a:schemeClr val="tx1"/>
                </a:solidFill>
              </a:rPr>
              <a:t>の実情に応じたきめ細かい行政サービスの提供が可能に</a:t>
            </a:r>
            <a:endParaRPr lang="en-US" altLang="ja-JP" dirty="0" smtClean="0">
              <a:solidFill>
                <a:schemeClr val="tx1"/>
              </a:solidFill>
            </a:endParaRPr>
          </a:p>
          <a:p>
            <a:r>
              <a:rPr lang="en-US" altLang="ja-JP" dirty="0">
                <a:solidFill>
                  <a:schemeClr val="tx1"/>
                </a:solidFill>
              </a:rPr>
              <a:t> </a:t>
            </a:r>
            <a:r>
              <a:rPr lang="en-US" altLang="ja-JP" dirty="0" smtClean="0">
                <a:solidFill>
                  <a:schemeClr val="tx1"/>
                </a:solidFill>
              </a:rPr>
              <a:t>       </a:t>
            </a:r>
            <a:r>
              <a:rPr lang="ja-JP" altLang="en-US" dirty="0" smtClean="0">
                <a:solidFill>
                  <a:schemeClr val="tx1"/>
                </a:solidFill>
              </a:rPr>
              <a:t>なる。</a:t>
            </a:r>
            <a:endParaRPr lang="ja-JP" altLang="en-US" dirty="0">
              <a:solidFill>
                <a:schemeClr val="tx1"/>
              </a:solidFill>
            </a:endParaRPr>
          </a:p>
        </p:txBody>
      </p:sp>
      <p:sp>
        <p:nvSpPr>
          <p:cNvPr id="19" name="正方形/長方形 18"/>
          <p:cNvSpPr/>
          <p:nvPr/>
        </p:nvSpPr>
        <p:spPr>
          <a:xfrm>
            <a:off x="453327" y="4681426"/>
            <a:ext cx="8461409" cy="148387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US" altLang="ja-JP" b="1" dirty="0" smtClean="0">
                <a:solidFill>
                  <a:schemeClr val="tx1"/>
                </a:solidFill>
              </a:rPr>
              <a:t>《 </a:t>
            </a:r>
            <a:r>
              <a:rPr lang="ja-JP" altLang="en-US" b="1" dirty="0" smtClean="0">
                <a:solidFill>
                  <a:schemeClr val="tx1"/>
                </a:solidFill>
              </a:rPr>
              <a:t>行政の効率性 </a:t>
            </a:r>
            <a:r>
              <a:rPr lang="en-US" altLang="ja-JP" b="1" dirty="0" smtClean="0">
                <a:solidFill>
                  <a:schemeClr val="tx1"/>
                </a:solidFill>
              </a:rPr>
              <a:t>》</a:t>
            </a:r>
          </a:p>
          <a:p>
            <a:endParaRPr lang="ja-JP" altLang="en-US" sz="1000" b="1" dirty="0" smtClean="0">
              <a:solidFill>
                <a:schemeClr val="tx1"/>
              </a:solidFill>
            </a:endParaRPr>
          </a:p>
          <a:p>
            <a:r>
              <a:rPr lang="ja-JP" altLang="en-US" dirty="0" smtClean="0">
                <a:solidFill>
                  <a:schemeClr val="tx1"/>
                </a:solidFill>
              </a:rPr>
              <a:t>　○区数が多いほど、必要な職員数（財政的コスト）が増える。</a:t>
            </a:r>
          </a:p>
          <a:p>
            <a:r>
              <a:rPr lang="ja-JP" altLang="en-US" dirty="0" smtClean="0">
                <a:solidFill>
                  <a:schemeClr val="tx1"/>
                </a:solidFill>
              </a:rPr>
              <a:t>　○区数が少ないほど、区役所業務の集約による職員数（財政的コスト）の効率化が</a:t>
            </a:r>
            <a:endParaRPr lang="en-US" altLang="ja-JP" dirty="0" smtClean="0">
              <a:solidFill>
                <a:schemeClr val="tx1"/>
              </a:solidFill>
            </a:endParaRPr>
          </a:p>
          <a:p>
            <a:r>
              <a:rPr lang="ja-JP" altLang="en-US" dirty="0">
                <a:solidFill>
                  <a:schemeClr val="tx1"/>
                </a:solidFill>
              </a:rPr>
              <a:t>　</a:t>
            </a:r>
            <a:r>
              <a:rPr lang="ja-JP" altLang="en-US" dirty="0" smtClean="0">
                <a:solidFill>
                  <a:schemeClr val="tx1"/>
                </a:solidFill>
              </a:rPr>
              <a:t>　 大きい。</a:t>
            </a:r>
          </a:p>
        </p:txBody>
      </p:sp>
    </p:spTree>
    <p:extLst>
      <p:ext uri="{BB962C8B-B14F-4D97-AF65-F5344CB8AC3E}">
        <p14:creationId xmlns:p14="http://schemas.microsoft.com/office/powerpoint/2010/main" val="391032236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1576" y="-5598"/>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solidFill>
                  <a:schemeClr val="tx1"/>
                </a:solidFill>
                <a:latin typeface="ＭＳ Ｐゴシック" pitchFamily="50" charset="-128"/>
                <a:ea typeface="Meiryo UI" pitchFamily="50" charset="-128"/>
                <a:cs typeface="Meiryo UI" pitchFamily="50" charset="-128"/>
              </a:rPr>
              <a:t>４－１　</a:t>
            </a:r>
            <a:r>
              <a:rPr lang="ja-JP" altLang="en-US" dirty="0">
                <a:solidFill>
                  <a:schemeClr val="tx1"/>
                </a:solidFill>
                <a:latin typeface="ＭＳ Ｐゴシック" pitchFamily="50" charset="-128"/>
                <a:ea typeface="Meiryo UI" pitchFamily="50" charset="-128"/>
                <a:cs typeface="Meiryo UI" pitchFamily="50" charset="-128"/>
              </a:rPr>
              <a:t>「事務レベル（案）</a:t>
            </a:r>
            <a:r>
              <a:rPr lang="ja-JP" altLang="en-US" dirty="0" smtClean="0">
                <a:solidFill>
                  <a:schemeClr val="tx1"/>
                </a:solidFill>
                <a:latin typeface="ＭＳ Ｐゴシック" pitchFamily="50" charset="-128"/>
                <a:ea typeface="Meiryo UI" pitchFamily="50" charset="-128"/>
                <a:cs typeface="Meiryo UI" pitchFamily="50" charset="-128"/>
              </a:rPr>
              <a:t>」ごとの「区数（案）」の検証</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10" name="スライド番号プレースホルダー 2"/>
          <p:cNvSpPr>
            <a:spLocks noGrp="1"/>
          </p:cNvSpPr>
          <p:nvPr>
            <p:ph type="sldNum" sz="quarter" idx="12"/>
          </p:nvPr>
        </p:nvSpPr>
        <p:spPr>
          <a:xfrm>
            <a:off x="7018886" y="6520259"/>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sysClr val="windowText" lastClr="000000"/>
                </a:solidFill>
                <a:effectLst/>
                <a:uLnTx/>
                <a:uFillTx/>
                <a:latin typeface="HGPｺﾞｼｯｸE" pitchFamily="50" charset="-128"/>
                <a:ea typeface="HGPｺﾞｼｯｸE" pitchFamily="50" charset="-128"/>
              </a:rPr>
              <a:t>37</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1903017535"/>
              </p:ext>
            </p:extLst>
          </p:nvPr>
        </p:nvGraphicFramePr>
        <p:xfrm>
          <a:off x="251521" y="801587"/>
          <a:ext cx="8496944" cy="3322320"/>
        </p:xfrm>
        <a:graphic>
          <a:graphicData uri="http://schemas.openxmlformats.org/drawingml/2006/table">
            <a:tbl>
              <a:tblPr firstRow="1" bandRow="1">
                <a:tableStyleId>{5C22544A-7EE6-4342-B048-85BDC9FD1C3A}</a:tableStyleId>
              </a:tblPr>
              <a:tblGrid>
                <a:gridCol w="1399982"/>
                <a:gridCol w="2365654"/>
                <a:gridCol w="2365654"/>
                <a:gridCol w="2365654"/>
              </a:tblGrid>
              <a:tr h="913283">
                <a:tc>
                  <a:txBody>
                    <a:bodyPr/>
                    <a:lstStyle/>
                    <a:p>
                      <a:pPr algn="r"/>
                      <a:r>
                        <a:rPr kumimoji="1" lang="ja-JP" altLang="en-US" sz="1400" b="0" kern="1200" dirty="0" smtClean="0">
                          <a:solidFill>
                            <a:schemeClr val="tx1"/>
                          </a:solidFill>
                          <a:latin typeface="HGP創英角ｺﾞｼｯｸUB" panose="020B0900000000000000" pitchFamily="50" charset="-128"/>
                          <a:ea typeface="HGP創英角ｺﾞｼｯｸUB" panose="020B0900000000000000" pitchFamily="50" charset="-128"/>
                          <a:cs typeface="+mn-cs"/>
                        </a:rPr>
                        <a:t>事　務</a:t>
                      </a:r>
                      <a:endParaRPr kumimoji="1" lang="en-US" altLang="ja-JP" sz="1400" b="0" kern="1200" dirty="0" smtClean="0">
                        <a:solidFill>
                          <a:schemeClr val="tx1"/>
                        </a:solidFill>
                        <a:latin typeface="HGP創英角ｺﾞｼｯｸUB" panose="020B0900000000000000" pitchFamily="50" charset="-128"/>
                        <a:ea typeface="HGP創英角ｺﾞｼｯｸUB" panose="020B0900000000000000" pitchFamily="50" charset="-128"/>
                        <a:cs typeface="+mn-cs"/>
                      </a:endParaRPr>
                    </a:p>
                    <a:p>
                      <a:pPr algn="r"/>
                      <a:r>
                        <a:rPr kumimoji="1" lang="ja-JP" altLang="en-US" sz="1400" b="0" kern="1200" dirty="0" smtClean="0">
                          <a:solidFill>
                            <a:schemeClr val="tx1"/>
                          </a:solidFill>
                          <a:latin typeface="HGP創英角ｺﾞｼｯｸUB" panose="020B0900000000000000" pitchFamily="50" charset="-128"/>
                          <a:ea typeface="HGP創英角ｺﾞｼｯｸUB" panose="020B0900000000000000" pitchFamily="50" charset="-128"/>
                          <a:cs typeface="+mn-cs"/>
                        </a:rPr>
                        <a:t>レベル</a:t>
                      </a:r>
                      <a:endParaRPr kumimoji="1" lang="en-US" altLang="ja-JP" sz="1400" b="0" kern="1200" dirty="0" smtClean="0">
                        <a:solidFill>
                          <a:schemeClr val="tx1"/>
                        </a:solidFill>
                        <a:latin typeface="HGP創英角ｺﾞｼｯｸUB" panose="020B0900000000000000" pitchFamily="50" charset="-128"/>
                        <a:ea typeface="HGP創英角ｺﾞｼｯｸUB" panose="020B0900000000000000" pitchFamily="50" charset="-128"/>
                        <a:cs typeface="+mn-cs"/>
                      </a:endParaRPr>
                    </a:p>
                    <a:p>
                      <a:pPr algn="r"/>
                      <a:endParaRPr kumimoji="1" lang="en-US" altLang="ja-JP" sz="1400" b="0" kern="1200" dirty="0" smtClean="0">
                        <a:solidFill>
                          <a:schemeClr val="tx1"/>
                        </a:solidFill>
                        <a:latin typeface="HGP創英角ｺﾞｼｯｸUB" panose="020B0900000000000000" pitchFamily="50" charset="-128"/>
                        <a:ea typeface="HGP創英角ｺﾞｼｯｸUB" panose="020B0900000000000000" pitchFamily="50" charset="-128"/>
                        <a:cs typeface="+mn-cs"/>
                      </a:endParaRPr>
                    </a:p>
                    <a:p>
                      <a:pPr algn="l"/>
                      <a:r>
                        <a:rPr kumimoji="1" lang="ja-JP" altLang="en-US" sz="1400" b="0" kern="1200" dirty="0" smtClean="0">
                          <a:solidFill>
                            <a:schemeClr val="tx1"/>
                          </a:solidFill>
                          <a:latin typeface="HGP創英角ｺﾞｼｯｸUB" panose="020B0900000000000000" pitchFamily="50" charset="-128"/>
                          <a:ea typeface="HGP創英角ｺﾞｼｯｸUB" panose="020B0900000000000000" pitchFamily="50" charset="-128"/>
                          <a:cs typeface="+mn-cs"/>
                        </a:rPr>
                        <a:t>区数</a:t>
                      </a:r>
                      <a:endParaRPr kumimoji="1" lang="ja-JP" altLang="en-US" sz="1400" b="0" kern="1200" dirty="0">
                        <a:solidFill>
                          <a:schemeClr val="tx1"/>
                        </a:solidFill>
                        <a:latin typeface="HGP創英角ｺﾞｼｯｸUB" panose="020B0900000000000000" pitchFamily="50" charset="-128"/>
                        <a:ea typeface="HGP創英角ｺﾞｼｯｸUB" panose="020B0900000000000000"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solidFill>
                      <a:schemeClr val="accent6">
                        <a:lumMod val="40000"/>
                        <a:lumOff val="60000"/>
                      </a:schemeClr>
                    </a:solidFill>
                  </a:tcPr>
                </a:tc>
                <a:tc>
                  <a:txBody>
                    <a:bodyPr/>
                    <a:lstStyle/>
                    <a:p>
                      <a:pPr algn="ctr"/>
                      <a:r>
                        <a:rPr kumimoji="1" lang="ja-JP" altLang="en-US" sz="1800" kern="1200" dirty="0" smtClean="0">
                          <a:solidFill>
                            <a:schemeClr val="tx1"/>
                          </a:solidFill>
                          <a:latin typeface="HGP創英角ｺﾞｼｯｸUB" panose="020B0900000000000000" pitchFamily="50" charset="-128"/>
                          <a:ea typeface="HGP創英角ｺﾞｼｯｸUB" panose="020B0900000000000000" pitchFamily="50" charset="-128"/>
                          <a:cs typeface="+mn-cs"/>
                        </a:rPr>
                        <a:t>Ａ案</a:t>
                      </a:r>
                      <a:endParaRPr kumimoji="1" lang="en-US" altLang="ja-JP" sz="1800" kern="1200" dirty="0" smtClean="0">
                        <a:solidFill>
                          <a:schemeClr val="tx1"/>
                        </a:solidFill>
                        <a:latin typeface="HGP創英角ｺﾞｼｯｸUB" panose="020B0900000000000000" pitchFamily="50" charset="-128"/>
                        <a:ea typeface="HGP創英角ｺﾞｼｯｸUB" panose="020B0900000000000000" pitchFamily="50" charset="-128"/>
                        <a:cs typeface="+mn-cs"/>
                      </a:endParaRPr>
                    </a:p>
                    <a:p>
                      <a:pPr algn="ctr"/>
                      <a:endParaRPr kumimoji="1" lang="en-US" altLang="ja-JP" sz="1000" kern="1200" dirty="0" smtClean="0">
                        <a:solidFill>
                          <a:schemeClr val="tx1"/>
                        </a:solidFill>
                        <a:latin typeface="HGP創英角ｺﾞｼｯｸUB" panose="020B0900000000000000" pitchFamily="50" charset="-128"/>
                        <a:ea typeface="HGP創英角ｺﾞｼｯｸUB" panose="020B0900000000000000" pitchFamily="50" charset="-128"/>
                        <a:cs typeface="+mn-cs"/>
                      </a:endParaRPr>
                    </a:p>
                    <a:p>
                      <a:pPr algn="ctr"/>
                      <a:r>
                        <a:rPr kumimoji="1" lang="ja-JP" altLang="en-US" sz="1800" kern="1200" dirty="0" smtClean="0">
                          <a:solidFill>
                            <a:schemeClr val="tx1"/>
                          </a:solidFill>
                          <a:latin typeface="HGP創英角ｺﾞｼｯｸUB" panose="020B0900000000000000" pitchFamily="50" charset="-128"/>
                          <a:ea typeface="HGP創英角ｺﾞｼｯｸUB" panose="020B0900000000000000" pitchFamily="50" charset="-128"/>
                          <a:cs typeface="+mn-cs"/>
                        </a:rPr>
                        <a:t>現行事務＋限定事務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800" b="1" kern="1200" dirty="0" smtClean="0">
                          <a:solidFill>
                            <a:schemeClr val="tx1"/>
                          </a:solidFill>
                          <a:latin typeface="HGP創英角ｺﾞｼｯｸUB" panose="020B0900000000000000" pitchFamily="50" charset="-128"/>
                          <a:ea typeface="HGP創英角ｺﾞｼｯｸUB" panose="020B0900000000000000" pitchFamily="50" charset="-128"/>
                          <a:cs typeface="+mn-cs"/>
                        </a:rPr>
                        <a:t>Ｂ案</a:t>
                      </a:r>
                      <a:endParaRPr kumimoji="1" lang="en-US" altLang="ja-JP" sz="1800" b="1" kern="1200" dirty="0" smtClean="0">
                        <a:solidFill>
                          <a:schemeClr val="tx1"/>
                        </a:solidFill>
                        <a:latin typeface="HGP創英角ｺﾞｼｯｸUB" panose="020B0900000000000000" pitchFamily="50" charset="-128"/>
                        <a:ea typeface="HGP創英角ｺﾞｼｯｸUB" panose="020B0900000000000000" pitchFamily="50" charset="-128"/>
                        <a:cs typeface="+mn-cs"/>
                      </a:endParaRPr>
                    </a:p>
                    <a:p>
                      <a:pPr algn="ctr"/>
                      <a:endParaRPr kumimoji="1" lang="en-US" altLang="ja-JP" sz="1000" b="1" kern="1200" dirty="0" smtClean="0">
                        <a:solidFill>
                          <a:schemeClr val="tx1"/>
                        </a:solidFill>
                        <a:latin typeface="HGP創英角ｺﾞｼｯｸUB" panose="020B0900000000000000" pitchFamily="50" charset="-128"/>
                        <a:ea typeface="HGP創英角ｺﾞｼｯｸUB" panose="020B0900000000000000" pitchFamily="50" charset="-128"/>
                        <a:cs typeface="+mn-cs"/>
                      </a:endParaRPr>
                    </a:p>
                    <a:p>
                      <a:pPr algn="ctr"/>
                      <a:r>
                        <a:rPr kumimoji="1" lang="ja-JP" altLang="en-US" sz="1800" b="1" kern="1200" dirty="0" smtClean="0">
                          <a:solidFill>
                            <a:schemeClr val="tx1"/>
                          </a:solidFill>
                          <a:latin typeface="HGP創英角ｺﾞｼｯｸUB" panose="020B0900000000000000" pitchFamily="50" charset="-128"/>
                          <a:ea typeface="HGP創英角ｺﾞｼｯｸUB" panose="020B0900000000000000" pitchFamily="50" charset="-128"/>
                          <a:cs typeface="+mn-cs"/>
                        </a:rPr>
                        <a:t>一般市並み事務</a:t>
                      </a:r>
                      <a:endParaRPr kumimoji="1" lang="en-US" altLang="ja-JP" sz="1800" b="1" kern="1200" dirty="0" smtClean="0">
                        <a:solidFill>
                          <a:schemeClr val="tx1"/>
                        </a:solidFill>
                        <a:latin typeface="HGP創英角ｺﾞｼｯｸUB" panose="020B0900000000000000" pitchFamily="50" charset="-128"/>
                        <a:ea typeface="HGP創英角ｺﾞｼｯｸUB" panose="020B0900000000000000"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800" b="1" kern="1200" dirty="0" smtClean="0">
                          <a:solidFill>
                            <a:schemeClr val="tx1"/>
                          </a:solidFill>
                          <a:latin typeface="HGP創英角ｺﾞｼｯｸUB" panose="020B0900000000000000" pitchFamily="50" charset="-128"/>
                          <a:ea typeface="HGP創英角ｺﾞｼｯｸUB" panose="020B0900000000000000" pitchFamily="50" charset="-128"/>
                          <a:cs typeface="+mn-cs"/>
                        </a:rPr>
                        <a:t>Ｃ案</a:t>
                      </a:r>
                      <a:endParaRPr kumimoji="1" lang="en-US" altLang="ja-JP" sz="1800" b="1" kern="1200" dirty="0" smtClean="0">
                        <a:solidFill>
                          <a:schemeClr val="tx1"/>
                        </a:solidFill>
                        <a:latin typeface="HGP創英角ｺﾞｼｯｸUB" panose="020B0900000000000000" pitchFamily="50" charset="-128"/>
                        <a:ea typeface="HGP創英角ｺﾞｼｯｸUB" panose="020B0900000000000000" pitchFamily="50" charset="-128"/>
                        <a:cs typeface="+mn-cs"/>
                      </a:endParaRPr>
                    </a:p>
                    <a:p>
                      <a:pPr algn="ctr"/>
                      <a:endParaRPr kumimoji="1" lang="en-US" altLang="ja-JP" sz="1000" b="1" kern="1200" dirty="0" smtClean="0">
                        <a:solidFill>
                          <a:schemeClr val="tx1"/>
                        </a:solidFill>
                        <a:latin typeface="HGP創英角ｺﾞｼｯｸUB" panose="020B0900000000000000" pitchFamily="50" charset="-128"/>
                        <a:ea typeface="HGP創英角ｺﾞｼｯｸUB" panose="020B0900000000000000" pitchFamily="50" charset="-128"/>
                        <a:cs typeface="+mn-cs"/>
                      </a:endParaRPr>
                    </a:p>
                    <a:p>
                      <a:pPr algn="ctr"/>
                      <a:r>
                        <a:rPr kumimoji="1" lang="ja-JP" altLang="en-US" sz="1800" b="1" kern="1200" dirty="0" smtClean="0">
                          <a:solidFill>
                            <a:schemeClr val="tx1"/>
                          </a:solidFill>
                          <a:latin typeface="HGP創英角ｺﾞｼｯｸUB" panose="020B0900000000000000" pitchFamily="50" charset="-128"/>
                          <a:ea typeface="HGP創英角ｺﾞｼｯｸUB" panose="020B0900000000000000" pitchFamily="50" charset="-128"/>
                          <a:cs typeface="+mn-cs"/>
                        </a:rPr>
                        <a:t>中核市並み事務</a:t>
                      </a:r>
                      <a:endParaRPr kumimoji="1" lang="en-US" altLang="ja-JP" sz="1800" b="1" kern="1200" dirty="0" smtClean="0">
                        <a:solidFill>
                          <a:schemeClr val="tx1"/>
                        </a:solidFill>
                        <a:latin typeface="HGP創英角ｺﾞｼｯｸUB" panose="020B0900000000000000" pitchFamily="50" charset="-128"/>
                        <a:ea typeface="HGP創英角ｺﾞｼｯｸUB" panose="020B0900000000000000"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r>
              <a:tr h="765980">
                <a:tc>
                  <a:txBody>
                    <a:bodyPr/>
                    <a:lstStyle/>
                    <a:p>
                      <a:pPr algn="ctr"/>
                      <a:r>
                        <a:rPr kumimoji="1" lang="ja-JP" altLang="en-US" sz="1800" b="1" kern="1200" dirty="0" smtClean="0">
                          <a:solidFill>
                            <a:schemeClr val="tx1"/>
                          </a:solidFill>
                          <a:latin typeface="HGP創英角ｺﾞｼｯｸUB" panose="020B0900000000000000" pitchFamily="50" charset="-128"/>
                          <a:ea typeface="HGP創英角ｺﾞｼｯｸUB" panose="020B0900000000000000" pitchFamily="50" charset="-128"/>
                          <a:cs typeface="+mn-cs"/>
                        </a:rPr>
                        <a:t>５区</a:t>
                      </a:r>
                      <a:endParaRPr kumimoji="1" lang="en-US" altLang="ja-JP" sz="1800" b="1" kern="1200" dirty="0" smtClean="0">
                        <a:solidFill>
                          <a:schemeClr val="tx1"/>
                        </a:solidFill>
                        <a:latin typeface="HGP創英角ｺﾞｼｯｸUB" panose="020B0900000000000000" pitchFamily="50" charset="-128"/>
                        <a:ea typeface="HGP創英角ｺﾞｼｯｸUB" panose="020B0900000000000000" pitchFamily="50" charset="-128"/>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（将来人口：</a:t>
                      </a:r>
                      <a:endParaRPr kumimoji="1" lang="en-US" altLang="ja-JP"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45</a:t>
                      </a:r>
                      <a:r>
                        <a:rPr kumimoji="1" lang="ja-JP" altLang="en-US"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万程度</a:t>
                      </a:r>
                      <a:r>
                        <a:rPr kumimoji="1" lang="en-US" altLang="ja-JP"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ja-JP" altLang="en-US"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solidFill>
                      <a:schemeClr val="accent6">
                        <a:lumMod val="40000"/>
                        <a:lumOff val="60000"/>
                      </a:schemeClr>
                    </a:solidFill>
                  </a:tcPr>
                </a:tc>
                <a:tc>
                  <a:txBody>
                    <a:bodyPr/>
                    <a:lstStyle/>
                    <a:p>
                      <a:pPr algn="ctr"/>
                      <a:r>
                        <a:rPr kumimoji="1" lang="ja-JP" altLang="en-US" sz="1400" b="0" kern="1200" dirty="0" smtClean="0">
                          <a:solidFill>
                            <a:schemeClr val="tx1"/>
                          </a:solidFill>
                          <a:latin typeface="+mn-lt"/>
                          <a:ea typeface="+mn-ea"/>
                          <a:cs typeface="+mn-cs"/>
                        </a:rPr>
                        <a:t>▲１４０人～▲８０人</a:t>
                      </a:r>
                      <a:endParaRPr kumimoji="1" lang="ja-JP" altLang="en-US" sz="1400" b="0" kern="1200" dirty="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smtClean="0">
                          <a:solidFill>
                            <a:schemeClr val="tx1"/>
                          </a:solidFill>
                          <a:latin typeface="+mn-lt"/>
                          <a:ea typeface="+mn-ea"/>
                          <a:cs typeface="+mn-cs"/>
                        </a:rPr>
                        <a:t>▲９０人～▲１０人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smtClean="0">
                          <a:solidFill>
                            <a:schemeClr val="tx1"/>
                          </a:solidFill>
                          <a:latin typeface="+mn-lt"/>
                          <a:ea typeface="+mn-ea"/>
                          <a:cs typeface="+mn-cs"/>
                        </a:rPr>
                        <a:t>１２０人～２７０人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noFill/>
                  </a:tcPr>
                </a:tc>
              </a:tr>
              <a:tr h="765980">
                <a:tc>
                  <a:txBody>
                    <a:bodyPr/>
                    <a:lstStyle/>
                    <a:p>
                      <a:pPr algn="ctr"/>
                      <a:r>
                        <a:rPr kumimoji="1" lang="ja-JP" altLang="en-US" sz="1800" b="1" kern="1200" dirty="0" smtClean="0">
                          <a:solidFill>
                            <a:schemeClr val="tx1"/>
                          </a:solidFill>
                          <a:latin typeface="HGP創英角ｺﾞｼｯｸUB" panose="020B0900000000000000" pitchFamily="50" charset="-128"/>
                          <a:ea typeface="HGP創英角ｺﾞｼｯｸUB" panose="020B0900000000000000" pitchFamily="50" charset="-128"/>
                          <a:cs typeface="+mn-cs"/>
                        </a:rPr>
                        <a:t>８区</a:t>
                      </a:r>
                      <a:endParaRPr kumimoji="1" lang="en-US" altLang="ja-JP" sz="1800" b="1" kern="1200" dirty="0" smtClean="0">
                        <a:solidFill>
                          <a:schemeClr val="tx1"/>
                        </a:solidFill>
                        <a:latin typeface="HGP創英角ｺﾞｼｯｸUB" panose="020B0900000000000000" pitchFamily="50" charset="-128"/>
                        <a:ea typeface="HGP創英角ｺﾞｼｯｸUB" panose="020B0900000000000000" pitchFamily="50" charset="-128"/>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（将来人口：</a:t>
                      </a:r>
                      <a:endParaRPr kumimoji="1" lang="en-US" altLang="ja-JP"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30</a:t>
                      </a:r>
                      <a:r>
                        <a:rPr kumimoji="1" lang="ja-JP" altLang="en-US"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万程度</a:t>
                      </a:r>
                      <a:r>
                        <a:rPr kumimoji="1" lang="en-US" altLang="ja-JP"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ja-JP" altLang="en-US"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chemeClr val="accent6">
                        <a:lumMod val="40000"/>
                        <a:lumOff val="60000"/>
                      </a:schemeClr>
                    </a:solidFill>
                  </a:tcPr>
                </a:tc>
                <a:tc>
                  <a:txBody>
                    <a:bodyPr/>
                    <a:lstStyle/>
                    <a:p>
                      <a:pPr algn="ctr"/>
                      <a:r>
                        <a:rPr kumimoji="1" lang="ja-JP" altLang="en-US" sz="1400" b="0" kern="1200" dirty="0" smtClean="0">
                          <a:solidFill>
                            <a:schemeClr val="tx1"/>
                          </a:solidFill>
                          <a:latin typeface="+mn-lt"/>
                          <a:ea typeface="+mn-ea"/>
                          <a:cs typeface="+mn-cs"/>
                        </a:rPr>
                        <a:t>▲７０人～▲１０人</a:t>
                      </a:r>
                      <a:endParaRPr kumimoji="1" lang="ja-JP" altLang="en-US" sz="1400" b="0" kern="1200" dirty="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smtClean="0">
                          <a:solidFill>
                            <a:schemeClr val="tx1"/>
                          </a:solidFill>
                          <a:latin typeface="+mn-lt"/>
                          <a:ea typeface="+mn-ea"/>
                          <a:cs typeface="+mn-cs"/>
                        </a:rPr>
                        <a:t>概ね現員～１００人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smtClean="0">
                          <a:solidFill>
                            <a:schemeClr val="tx1"/>
                          </a:solidFill>
                          <a:latin typeface="+mn-lt"/>
                          <a:ea typeface="+mn-ea"/>
                          <a:cs typeface="+mn-cs"/>
                        </a:rPr>
                        <a:t>３４０人～５５０人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noFill/>
                  </a:tcPr>
                </a:tc>
              </a:tr>
              <a:tr h="765980">
                <a:tc>
                  <a:txBody>
                    <a:bodyPr/>
                    <a:lstStyle/>
                    <a:p>
                      <a:pPr algn="ctr"/>
                      <a:r>
                        <a:rPr kumimoji="1" lang="ja-JP" altLang="en-US" sz="1800" b="1" kern="1200" dirty="0" smtClean="0">
                          <a:solidFill>
                            <a:schemeClr val="tx1"/>
                          </a:solidFill>
                          <a:latin typeface="HGP創英角ｺﾞｼｯｸUB" panose="020B0900000000000000" pitchFamily="50" charset="-128"/>
                          <a:ea typeface="HGP創英角ｺﾞｼｯｸUB" panose="020B0900000000000000" pitchFamily="50" charset="-128"/>
                          <a:cs typeface="+mn-cs"/>
                        </a:rPr>
                        <a:t>１１区</a:t>
                      </a:r>
                      <a:endParaRPr kumimoji="1" lang="en-US" altLang="ja-JP" sz="1800" b="1" kern="1200" dirty="0" smtClean="0">
                        <a:solidFill>
                          <a:schemeClr val="tx1"/>
                        </a:solidFill>
                        <a:latin typeface="HGP創英角ｺﾞｼｯｸUB" panose="020B0900000000000000" pitchFamily="50" charset="-128"/>
                        <a:ea typeface="HGP創英角ｺﾞｼｯｸUB" panose="020B0900000000000000" pitchFamily="50" charset="-128"/>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（将来人口：</a:t>
                      </a:r>
                      <a:endParaRPr kumimoji="1" lang="en-US" altLang="ja-JP"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20</a:t>
                      </a:r>
                      <a:r>
                        <a:rPr kumimoji="1" lang="ja-JP" altLang="en-US"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万程度</a:t>
                      </a:r>
                      <a:r>
                        <a:rPr kumimoji="1" lang="en-US" altLang="ja-JP"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ja-JP" altLang="en-US"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400" b="0" kern="1200" dirty="0" smtClean="0">
                          <a:solidFill>
                            <a:schemeClr val="tx1"/>
                          </a:solidFill>
                          <a:latin typeface="+mn-lt"/>
                          <a:ea typeface="+mn-ea"/>
                          <a:cs typeface="+mn-cs"/>
                        </a:rPr>
                        <a:t>▲３０人～５０人</a:t>
                      </a:r>
                      <a:endParaRPr kumimoji="1" lang="ja-JP" altLang="en-US" sz="1400" b="0" kern="1200" dirty="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smtClean="0">
                          <a:solidFill>
                            <a:schemeClr val="tx1"/>
                          </a:solidFill>
                          <a:latin typeface="+mn-lt"/>
                          <a:ea typeface="+mn-ea"/>
                          <a:cs typeface="+mn-cs"/>
                        </a:rPr>
                        <a:t>８０人～２００人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smtClean="0">
                          <a:solidFill>
                            <a:schemeClr val="tx1"/>
                          </a:solidFill>
                          <a:latin typeface="+mn-lt"/>
                          <a:ea typeface="+mn-ea"/>
                          <a:cs typeface="+mn-cs"/>
                        </a:rPr>
                        <a:t>５４０人～８２０人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3" name="正方形/長方形 12"/>
          <p:cNvSpPr/>
          <p:nvPr/>
        </p:nvSpPr>
        <p:spPr>
          <a:xfrm>
            <a:off x="386011" y="6222454"/>
            <a:ext cx="8424936" cy="4394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altLang="ja-JP" sz="1400" dirty="0" smtClean="0">
                <a:solidFill>
                  <a:schemeClr val="tx1"/>
                </a:solidFill>
              </a:rPr>
              <a:t>※</a:t>
            </a:r>
            <a:r>
              <a:rPr lang="ja-JP" altLang="en-US" sz="1400" dirty="0">
                <a:solidFill>
                  <a:schemeClr val="tx1"/>
                </a:solidFill>
              </a:rPr>
              <a:t>職員数の増減は、一定の仮定条件のもとで試算したものであり、今後の精査により</a:t>
            </a:r>
            <a:r>
              <a:rPr lang="ja-JP" altLang="en-US" sz="1400" dirty="0" smtClean="0">
                <a:solidFill>
                  <a:schemeClr val="tx1"/>
                </a:solidFill>
              </a:rPr>
              <a:t>変動</a:t>
            </a:r>
            <a:r>
              <a:rPr lang="ja-JP" altLang="en-US" sz="1400" dirty="0">
                <a:solidFill>
                  <a:schemeClr val="tx1"/>
                </a:solidFill>
              </a:rPr>
              <a:t>し</a:t>
            </a:r>
            <a:r>
              <a:rPr lang="ja-JP" altLang="en-US" sz="1400" dirty="0" smtClean="0">
                <a:solidFill>
                  <a:schemeClr val="tx1"/>
                </a:solidFill>
              </a:rPr>
              <a:t>、また、総合区と</a:t>
            </a:r>
            <a:endParaRPr lang="en-US" altLang="ja-JP" sz="1400" dirty="0" smtClean="0">
              <a:solidFill>
                <a:schemeClr val="tx1"/>
              </a:solidFill>
            </a:endParaRPr>
          </a:p>
          <a:p>
            <a:r>
              <a:rPr lang="en-US" altLang="ja-JP" sz="1400" dirty="0">
                <a:solidFill>
                  <a:schemeClr val="tx1"/>
                </a:solidFill>
              </a:rPr>
              <a:t> </a:t>
            </a:r>
            <a:r>
              <a:rPr lang="en-US" altLang="ja-JP" sz="1400" dirty="0" smtClean="0">
                <a:solidFill>
                  <a:schemeClr val="tx1"/>
                </a:solidFill>
              </a:rPr>
              <a:t>    </a:t>
            </a:r>
            <a:r>
              <a:rPr lang="ja-JP" altLang="en-US" sz="1400" dirty="0" smtClean="0">
                <a:solidFill>
                  <a:schemeClr val="tx1"/>
                </a:solidFill>
              </a:rPr>
              <a:t>支所の事務分担や組織体制等についての今後</a:t>
            </a:r>
            <a:r>
              <a:rPr lang="ja-JP" altLang="en-US" sz="1400" dirty="0">
                <a:solidFill>
                  <a:schemeClr val="tx1"/>
                </a:solidFill>
              </a:rPr>
              <a:t>の検討結果により</a:t>
            </a:r>
            <a:r>
              <a:rPr lang="ja-JP" altLang="en-US" sz="1400" dirty="0" smtClean="0">
                <a:solidFill>
                  <a:schemeClr val="tx1"/>
                </a:solidFill>
              </a:rPr>
              <a:t>、減少幅は変動。</a:t>
            </a:r>
            <a:endParaRPr lang="en-US" altLang="ja-JP" sz="1400" dirty="0">
              <a:solidFill>
                <a:schemeClr val="tx1"/>
              </a:solidFill>
            </a:endParaRPr>
          </a:p>
          <a:p>
            <a:endParaRPr lang="ja-JP" altLang="en-US"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6" name="角丸四角形 5"/>
          <p:cNvSpPr/>
          <p:nvPr/>
        </p:nvSpPr>
        <p:spPr>
          <a:xfrm>
            <a:off x="1691680" y="3356992"/>
            <a:ext cx="2232248" cy="720080"/>
          </a:xfrm>
          <a:prstGeom prst="roundRect">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5" name="角丸四角形 14"/>
          <p:cNvSpPr/>
          <p:nvPr/>
        </p:nvSpPr>
        <p:spPr>
          <a:xfrm>
            <a:off x="1691680" y="2599063"/>
            <a:ext cx="2232248" cy="688549"/>
          </a:xfrm>
          <a:prstGeom prst="roundRect">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6" name="角丸四角形 15"/>
          <p:cNvSpPr/>
          <p:nvPr/>
        </p:nvSpPr>
        <p:spPr>
          <a:xfrm>
            <a:off x="4076328" y="1825368"/>
            <a:ext cx="2232248" cy="667528"/>
          </a:xfrm>
          <a:prstGeom prst="roundRect">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7" name="角丸四角形 16"/>
          <p:cNvSpPr/>
          <p:nvPr/>
        </p:nvSpPr>
        <p:spPr>
          <a:xfrm>
            <a:off x="4076328" y="2599062"/>
            <a:ext cx="2232248" cy="688549"/>
          </a:xfrm>
          <a:prstGeom prst="roundRect">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8" name="角丸四角形 17"/>
          <p:cNvSpPr/>
          <p:nvPr/>
        </p:nvSpPr>
        <p:spPr>
          <a:xfrm>
            <a:off x="6481012" y="1825368"/>
            <a:ext cx="2232248" cy="667528"/>
          </a:xfrm>
          <a:prstGeom prst="roundRect">
            <a:avLst/>
          </a:prstGeom>
          <a:noFill/>
          <a:ln w="381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1" name="正方形/長方形 10"/>
          <p:cNvSpPr/>
          <p:nvPr/>
        </p:nvSpPr>
        <p:spPr>
          <a:xfrm>
            <a:off x="6669510" y="5319210"/>
            <a:ext cx="1587839" cy="775227"/>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defRPr/>
            </a:pPr>
            <a:endParaRPr lang="ja-JP" altLang="en-US" sz="1000" dirty="0">
              <a:solidFill>
                <a:schemeClr val="tx1"/>
              </a:solidFill>
            </a:endParaRPr>
          </a:p>
        </p:txBody>
      </p:sp>
      <p:sp>
        <p:nvSpPr>
          <p:cNvPr id="21" name="下矢印 20"/>
          <p:cNvSpPr/>
          <p:nvPr/>
        </p:nvSpPr>
        <p:spPr>
          <a:xfrm>
            <a:off x="2615804" y="4164145"/>
            <a:ext cx="384000" cy="14685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角丸四角形 1"/>
          <p:cNvSpPr/>
          <p:nvPr/>
        </p:nvSpPr>
        <p:spPr>
          <a:xfrm>
            <a:off x="1717080" y="4263135"/>
            <a:ext cx="2232248" cy="1103700"/>
          </a:xfrm>
          <a:prstGeom prst="roundRect">
            <a:avLst>
              <a:gd name="adj" fmla="val 1206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300" dirty="0" smtClean="0">
                <a:solidFill>
                  <a:schemeClr val="tx1"/>
                </a:solidFill>
              </a:rPr>
              <a:t>いずれ</a:t>
            </a:r>
            <a:r>
              <a:rPr lang="ja-JP" altLang="en-US" sz="1300" dirty="0">
                <a:solidFill>
                  <a:schemeClr val="tx1"/>
                </a:solidFill>
              </a:rPr>
              <a:t>も概ね現行の人員の範囲内で対応可能であるが、きめ細かい行政サービスの提供の観点から、８区・１１区を</a:t>
            </a:r>
            <a:r>
              <a:rPr lang="ja-JP" altLang="en-US" sz="1300" dirty="0" smtClean="0">
                <a:solidFill>
                  <a:schemeClr val="tx1"/>
                </a:solidFill>
              </a:rPr>
              <a:t>選択</a:t>
            </a:r>
            <a:endParaRPr lang="ja-JP" altLang="en-US" sz="1300" dirty="0">
              <a:solidFill>
                <a:schemeClr val="tx1"/>
              </a:solidFill>
            </a:endParaRPr>
          </a:p>
        </p:txBody>
      </p:sp>
      <p:sp>
        <p:nvSpPr>
          <p:cNvPr id="22" name="下矢印 21"/>
          <p:cNvSpPr/>
          <p:nvPr/>
        </p:nvSpPr>
        <p:spPr>
          <a:xfrm>
            <a:off x="5029956" y="4173670"/>
            <a:ext cx="384000" cy="145900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角丸四角形 18"/>
          <p:cNvSpPr/>
          <p:nvPr/>
        </p:nvSpPr>
        <p:spPr>
          <a:xfrm>
            <a:off x="4112704" y="4243189"/>
            <a:ext cx="2232248" cy="1103700"/>
          </a:xfrm>
          <a:prstGeom prst="roundRect">
            <a:avLst>
              <a:gd name="adj" fmla="val 1206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300" dirty="0" smtClean="0">
                <a:solidFill>
                  <a:schemeClr val="tx1"/>
                </a:solidFill>
              </a:rPr>
              <a:t>概ね</a:t>
            </a:r>
            <a:r>
              <a:rPr lang="ja-JP" altLang="en-US" sz="1300" dirty="0">
                <a:solidFill>
                  <a:schemeClr val="tx1"/>
                </a:solidFill>
              </a:rPr>
              <a:t>現行の人員から一定の増減の範囲内で対応可能である５区・８区を選択</a:t>
            </a:r>
          </a:p>
          <a:p>
            <a:endParaRPr kumimoji="1" lang="ja-JP" altLang="en-US" sz="1300" dirty="0"/>
          </a:p>
        </p:txBody>
      </p:sp>
      <p:sp>
        <p:nvSpPr>
          <p:cNvPr id="23" name="下矢印 22"/>
          <p:cNvSpPr/>
          <p:nvPr/>
        </p:nvSpPr>
        <p:spPr>
          <a:xfrm>
            <a:off x="7411206" y="4173670"/>
            <a:ext cx="384000" cy="145900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角丸四角形 19"/>
          <p:cNvSpPr/>
          <p:nvPr/>
        </p:nvSpPr>
        <p:spPr>
          <a:xfrm>
            <a:off x="6508308" y="4242299"/>
            <a:ext cx="2232248" cy="1103700"/>
          </a:xfrm>
          <a:prstGeom prst="roundRect">
            <a:avLst>
              <a:gd name="adj" fmla="val 1206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400" dirty="0" smtClean="0">
                <a:solidFill>
                  <a:schemeClr val="tx1"/>
                </a:solidFill>
              </a:rPr>
              <a:t>いずれ</a:t>
            </a:r>
            <a:r>
              <a:rPr lang="ja-JP" altLang="en-US" sz="1400" dirty="0">
                <a:solidFill>
                  <a:schemeClr val="tx1"/>
                </a:solidFill>
              </a:rPr>
              <a:t>も、職員数が増加するため、最も効率的な５区を</a:t>
            </a:r>
            <a:r>
              <a:rPr lang="ja-JP" altLang="en-US" sz="1400" dirty="0" smtClean="0">
                <a:solidFill>
                  <a:schemeClr val="tx1"/>
                </a:solidFill>
              </a:rPr>
              <a:t>選択</a:t>
            </a:r>
            <a:endParaRPr lang="ja-JP" altLang="en-US" sz="1400" dirty="0">
              <a:solidFill>
                <a:schemeClr val="tx1"/>
              </a:solidFill>
            </a:endParaRPr>
          </a:p>
        </p:txBody>
      </p:sp>
      <p:graphicFrame>
        <p:nvGraphicFramePr>
          <p:cNvPr id="24" name="表 23"/>
          <p:cNvGraphicFramePr>
            <a:graphicFrameLocks noGrp="1"/>
          </p:cNvGraphicFramePr>
          <p:nvPr>
            <p:extLst>
              <p:ext uri="{D42A27DB-BD31-4B8C-83A1-F6EECF244321}">
                <p14:modId xmlns:p14="http://schemas.microsoft.com/office/powerpoint/2010/main" val="4179651304"/>
              </p:ext>
            </p:extLst>
          </p:nvPr>
        </p:nvGraphicFramePr>
        <p:xfrm>
          <a:off x="251522" y="5690070"/>
          <a:ext cx="8465111" cy="461517"/>
        </p:xfrm>
        <a:graphic>
          <a:graphicData uri="http://schemas.openxmlformats.org/drawingml/2006/table">
            <a:tbl>
              <a:tblPr firstRow="1" bandRow="1">
                <a:tableStyleId>{5C22544A-7EE6-4342-B048-85BDC9FD1C3A}</a:tableStyleId>
              </a:tblPr>
              <a:tblGrid>
                <a:gridCol w="1368152"/>
                <a:gridCol w="2365653"/>
                <a:gridCol w="2365653"/>
                <a:gridCol w="2365653"/>
              </a:tblGrid>
              <a:tr h="461517">
                <a:tc>
                  <a:txBody>
                    <a:bodyPr/>
                    <a:lstStyle/>
                    <a:p>
                      <a:pPr algn="ctr"/>
                      <a:r>
                        <a:rPr kumimoji="1" lang="ja-JP" altLang="en-US" sz="1800" b="0" kern="12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概　案</a:t>
                      </a:r>
                      <a:endParaRPr kumimoji="1" lang="en-US" altLang="ja-JP" sz="1800" b="0" kern="12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marL="121920" marR="12192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500" b="0" kern="12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Ａ案（８区・１１区）</a:t>
                      </a:r>
                    </a:p>
                  </a:txBody>
                  <a:tcPr marL="121920" marR="12192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500" b="0" kern="12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Ｂ案（５区・８区）</a:t>
                      </a:r>
                    </a:p>
                  </a:txBody>
                  <a:tcPr marL="121920" marR="12192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500" b="0" kern="1200" dirty="0" smtClean="0">
                          <a:solidFill>
                            <a:schemeClr val="tx1"/>
                          </a:solidFill>
                          <a:latin typeface="HGP創英角ｺﾞｼｯｸUB" panose="020B0900000000000000" pitchFamily="50" charset="-128"/>
                          <a:ea typeface="HGP創英角ｺﾞｼｯｸUB" panose="020B0900000000000000" pitchFamily="50" charset="-128"/>
                          <a:cs typeface="Meiryo UI" panose="020B0604030504040204" pitchFamily="50" charset="-128"/>
                        </a:rPr>
                        <a:t>Ｃ案（５区）</a:t>
                      </a:r>
                    </a:p>
                  </a:txBody>
                  <a:tcPr marL="121920" marR="12192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r>
            </a:tbl>
          </a:graphicData>
        </a:graphic>
      </p:graphicFrame>
    </p:spTree>
    <p:extLst>
      <p:ext uri="{BB962C8B-B14F-4D97-AF65-F5344CB8AC3E}">
        <p14:creationId xmlns:p14="http://schemas.microsoft.com/office/powerpoint/2010/main" val="403922647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1576" y="13389"/>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solidFill>
                  <a:schemeClr val="tx1"/>
                </a:solidFill>
                <a:latin typeface="ＭＳ Ｐゴシック" pitchFamily="50" charset="-128"/>
                <a:ea typeface="Meiryo UI" pitchFamily="50" charset="-128"/>
                <a:cs typeface="Meiryo UI" pitchFamily="50" charset="-128"/>
              </a:rPr>
              <a:t>（１）</a:t>
            </a:r>
            <a:r>
              <a:rPr lang="en-US" altLang="ja-JP" dirty="0" smtClean="0">
                <a:solidFill>
                  <a:schemeClr val="tx1"/>
                </a:solidFill>
                <a:latin typeface="Meiryo UI" pitchFamily="50" charset="-128"/>
                <a:ea typeface="Meiryo UI" pitchFamily="50" charset="-128"/>
                <a:cs typeface="Meiryo UI" pitchFamily="50" charset="-128"/>
              </a:rPr>
              <a:t>A</a:t>
            </a:r>
            <a:r>
              <a:rPr lang="ja-JP" altLang="en-US" dirty="0" smtClean="0">
                <a:solidFill>
                  <a:schemeClr val="tx1"/>
                </a:solidFill>
                <a:latin typeface="Meiryo UI" pitchFamily="50" charset="-128"/>
                <a:ea typeface="Meiryo UI" pitchFamily="50" charset="-128"/>
                <a:cs typeface="Meiryo UI" pitchFamily="50" charset="-128"/>
              </a:rPr>
              <a:t>案　～現行事務</a:t>
            </a:r>
            <a:r>
              <a:rPr lang="en-US" altLang="ja-JP" dirty="0" smtClean="0">
                <a:solidFill>
                  <a:schemeClr val="tx1"/>
                </a:solidFill>
                <a:latin typeface="Meiryo UI" pitchFamily="50" charset="-128"/>
                <a:ea typeface="Meiryo UI" pitchFamily="50" charset="-128"/>
                <a:cs typeface="Meiryo UI" pitchFamily="50" charset="-128"/>
              </a:rPr>
              <a:t>+</a:t>
            </a:r>
            <a:r>
              <a:rPr lang="ja-JP" altLang="en-US" dirty="0" smtClean="0">
                <a:solidFill>
                  <a:schemeClr val="tx1"/>
                </a:solidFill>
                <a:latin typeface="Meiryo UI" pitchFamily="50" charset="-128"/>
                <a:ea typeface="Meiryo UI" pitchFamily="50" charset="-128"/>
                <a:cs typeface="Meiryo UI" pitchFamily="50" charset="-128"/>
              </a:rPr>
              <a:t>限定事務～</a:t>
            </a:r>
            <a:endParaRPr lang="ja-JP" altLang="en-US" dirty="0">
              <a:solidFill>
                <a:schemeClr val="tx1"/>
              </a:solidFill>
              <a:latin typeface="Meiryo UI" pitchFamily="50" charset="-128"/>
              <a:ea typeface="Meiryo UI" pitchFamily="50" charset="-128"/>
              <a:cs typeface="Meiryo UI"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4001627143"/>
              </p:ext>
            </p:extLst>
          </p:nvPr>
        </p:nvGraphicFramePr>
        <p:xfrm>
          <a:off x="419286" y="2495800"/>
          <a:ext cx="8617210" cy="4195138"/>
        </p:xfrm>
        <a:graphic>
          <a:graphicData uri="http://schemas.openxmlformats.org/drawingml/2006/table">
            <a:tbl>
              <a:tblPr firstRow="1" bandRow="1">
                <a:tableStyleId>{5940675A-B579-460E-94D1-54222C63F5DA}</a:tableStyleId>
              </a:tblPr>
              <a:tblGrid>
                <a:gridCol w="8617210"/>
              </a:tblGrid>
              <a:tr h="4195138">
                <a:tc>
                  <a:txBody>
                    <a:bodyPr/>
                    <a:lstStyle/>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1">
                        <a:lumMod val="40000"/>
                        <a:lumOff val="60000"/>
                      </a:schemeClr>
                    </a:solidFill>
                  </a:tcPr>
                </a:tc>
              </a:tr>
            </a:tbl>
          </a:graphicData>
        </a:graphic>
      </p:graphicFrame>
      <p:sp>
        <p:nvSpPr>
          <p:cNvPr id="10" name="正方形/長方形 9"/>
          <p:cNvSpPr/>
          <p:nvPr/>
        </p:nvSpPr>
        <p:spPr>
          <a:xfrm>
            <a:off x="27418" y="2126468"/>
            <a:ext cx="8609128" cy="369332"/>
          </a:xfrm>
          <a:prstGeom prst="rect">
            <a:avLst/>
          </a:prstGeom>
          <a:noFill/>
        </p:spPr>
        <p:txBody>
          <a:bodyPr wrap="square">
            <a:spAutoFit/>
          </a:bodyPr>
          <a:lstStyle/>
          <a:p>
            <a:r>
              <a:rPr lang="ja-JP" altLang="en-US" dirty="0" smtClean="0">
                <a:latin typeface="HGP創英角ｺﾞｼｯｸUB" panose="020B0900000000000000" pitchFamily="50" charset="-128"/>
                <a:ea typeface="HGP創英角ｺﾞｼｯｸUB" panose="020B0900000000000000" pitchFamily="50" charset="-128"/>
              </a:rPr>
              <a:t>■総合区の事務内容（主なもの）　</a:t>
            </a:r>
            <a:r>
              <a:rPr lang="en-US" altLang="ja-JP" sz="1200" b="1" dirty="0" smtClean="0">
                <a:latin typeface="ＭＳ Ｐゴシック" panose="020B0600070205080204" pitchFamily="50" charset="-128"/>
                <a:ea typeface="ＭＳ Ｐゴシック" panose="020B0600070205080204" pitchFamily="50" charset="-128"/>
              </a:rPr>
              <a:t>【</a:t>
            </a:r>
            <a:r>
              <a:rPr lang="ja-JP" altLang="en-US" sz="1200" b="1" dirty="0">
                <a:latin typeface="ＭＳ Ｐゴシック" panose="020B0600070205080204" pitchFamily="50" charset="-128"/>
                <a:ea typeface="ＭＳ Ｐゴシック" panose="020B0600070205080204" pitchFamily="50" charset="-128"/>
              </a:rPr>
              <a:t>予算編成、条例提案等は市長の権限</a:t>
            </a:r>
            <a:r>
              <a:rPr lang="en-US" altLang="ja-JP" sz="1200" b="1" dirty="0" smtClean="0">
                <a:latin typeface="ＭＳ Ｐゴシック" panose="020B0600070205080204" pitchFamily="50" charset="-128"/>
                <a:ea typeface="ＭＳ Ｐゴシック" panose="020B0600070205080204" pitchFamily="50" charset="-128"/>
              </a:rPr>
              <a:t>】</a:t>
            </a:r>
            <a:endParaRPr lang="en-US" altLang="ja-JP" sz="1200" b="1" dirty="0">
              <a:latin typeface="ＭＳ Ｐゴシック" panose="020B0600070205080204" pitchFamily="50" charset="-128"/>
              <a:ea typeface="ＭＳ Ｐゴシック" panose="020B0600070205080204" pitchFamily="50" charset="-128"/>
            </a:endParaRPr>
          </a:p>
        </p:txBody>
      </p:sp>
      <p:sp>
        <p:nvSpPr>
          <p:cNvPr id="15" name="正方形/長方形 14"/>
          <p:cNvSpPr/>
          <p:nvPr/>
        </p:nvSpPr>
        <p:spPr>
          <a:xfrm>
            <a:off x="4776712" y="2629133"/>
            <a:ext cx="4078824" cy="1256030"/>
          </a:xfrm>
          <a:prstGeom prst="rect">
            <a:avLst/>
          </a:prstGeom>
          <a:solidFill>
            <a:schemeClr val="bg1"/>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まちづくり・都市基盤整備</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5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○まちづくり</a:t>
            </a:r>
            <a:endParaRPr lang="en-US" altLang="ja-JP"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・わが</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まちナイススポット（景観資源）の発見　　</a:t>
            </a:r>
            <a:endPar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放置自転車対策、駐輪場の整備</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○道路</a:t>
            </a:r>
            <a:r>
              <a:rPr lang="ja-JP" altLang="en-US" sz="11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公園</a:t>
            </a:r>
            <a:endParaRPr lang="en-US" altLang="ja-JP"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工営所</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・公園事務所業務（日常管理＜巡視・</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緊急対応等＞）</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561323" y="2629133"/>
            <a:ext cx="3937907" cy="1150194"/>
          </a:xfrm>
          <a:prstGeom prst="rect">
            <a:avLst/>
          </a:prstGeom>
          <a:solidFill>
            <a:schemeClr val="bg1"/>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こども</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○保育・子育て支援</a:t>
            </a:r>
            <a:endParaRPr lang="en-US" altLang="ja-JP"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・児童いきいき放課後事業</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16" name="角丸四角形 15"/>
          <p:cNvSpPr/>
          <p:nvPr/>
        </p:nvSpPr>
        <p:spPr>
          <a:xfrm>
            <a:off x="727615" y="3218062"/>
            <a:ext cx="3636489" cy="348448"/>
          </a:xfrm>
          <a:prstGeom prst="roundRect">
            <a:avLst/>
          </a:prstGeom>
          <a:solidFill>
            <a:schemeClr val="bg1"/>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○保育所の入所決定・保育料の徴収</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○児童手当・こども医療費助成の申請受理・審査・支給</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1" name="グループ化 20"/>
          <p:cNvGrpSpPr/>
          <p:nvPr/>
        </p:nvGrpSpPr>
        <p:grpSpPr>
          <a:xfrm>
            <a:off x="4776712" y="4058380"/>
            <a:ext cx="4051438" cy="1098812"/>
            <a:chOff x="4827733" y="5245158"/>
            <a:chExt cx="3937907" cy="1098812"/>
          </a:xfrm>
        </p:grpSpPr>
        <p:sp>
          <p:nvSpPr>
            <p:cNvPr id="8" name="正方形/長方形 7"/>
            <p:cNvSpPr/>
            <p:nvPr/>
          </p:nvSpPr>
          <p:spPr>
            <a:xfrm>
              <a:off x="4827733" y="5245158"/>
              <a:ext cx="3937907" cy="1098812"/>
            </a:xfrm>
            <a:prstGeom prst="rect">
              <a:avLst/>
            </a:prstGeom>
            <a:solidFill>
              <a:schemeClr val="bg1"/>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住民生活</a:t>
              </a:r>
              <a:r>
                <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5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17" name="角丸四角形 16"/>
            <p:cNvSpPr/>
            <p:nvPr/>
          </p:nvSpPr>
          <p:spPr>
            <a:xfrm>
              <a:off x="5001967" y="5813243"/>
              <a:ext cx="3636489" cy="473222"/>
            </a:xfrm>
            <a:prstGeom prst="roundRect">
              <a:avLst/>
            </a:prstGeom>
            <a:solidFill>
              <a:schemeClr val="bg1"/>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○住民基本台帳、戸籍、印鑑登録</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証明（届出・証明等）</a:t>
              </a:r>
            </a:p>
            <a:p>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○地域安全防犯対策</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○地域振興・市民活動</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4" name="グループ化 3"/>
          <p:cNvGrpSpPr/>
          <p:nvPr/>
        </p:nvGrpSpPr>
        <p:grpSpPr>
          <a:xfrm>
            <a:off x="568132" y="3907219"/>
            <a:ext cx="3937907" cy="1249973"/>
            <a:chOff x="561324" y="4035481"/>
            <a:chExt cx="3937907" cy="1013109"/>
          </a:xfrm>
        </p:grpSpPr>
        <p:sp>
          <p:nvSpPr>
            <p:cNvPr id="12" name="正方形/長方形 11"/>
            <p:cNvSpPr/>
            <p:nvPr/>
          </p:nvSpPr>
          <p:spPr>
            <a:xfrm>
              <a:off x="561324" y="4035481"/>
              <a:ext cx="3937907" cy="1013109"/>
            </a:xfrm>
            <a:prstGeom prst="rect">
              <a:avLst/>
            </a:prstGeom>
            <a:solidFill>
              <a:schemeClr val="bg1"/>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　祉</a:t>
              </a:r>
              <a:r>
                <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○高齢者福祉</a:t>
              </a:r>
              <a:endParaRPr lang="en-US" altLang="ja-JP"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老人憩の家の運営助成等</a:t>
              </a:r>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角丸四角形 17"/>
            <p:cNvSpPr/>
            <p:nvPr/>
          </p:nvSpPr>
          <p:spPr>
            <a:xfrm>
              <a:off x="699357" y="4550748"/>
              <a:ext cx="3636489" cy="348448"/>
            </a:xfrm>
            <a:prstGeom prst="roundRect">
              <a:avLst/>
            </a:prstGeom>
            <a:solidFill>
              <a:schemeClr val="bg1"/>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国民健康保険・介護保険・国民年金の諸手続き</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○生活保護の申請受理・決定・支給・就労支援</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a:t>
              </a:r>
              <a:endPar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22" name="グループ化 21"/>
          <p:cNvGrpSpPr/>
          <p:nvPr/>
        </p:nvGrpSpPr>
        <p:grpSpPr>
          <a:xfrm>
            <a:off x="572104" y="5268250"/>
            <a:ext cx="3947510" cy="1303124"/>
            <a:chOff x="552933" y="5314415"/>
            <a:chExt cx="3947510" cy="1098812"/>
          </a:xfrm>
        </p:grpSpPr>
        <p:sp>
          <p:nvSpPr>
            <p:cNvPr id="13" name="正方形/長方形 12"/>
            <p:cNvSpPr/>
            <p:nvPr/>
          </p:nvSpPr>
          <p:spPr>
            <a:xfrm>
              <a:off x="552933" y="5314415"/>
              <a:ext cx="3947510" cy="1098812"/>
            </a:xfrm>
            <a:prstGeom prst="rect">
              <a:avLst/>
            </a:prstGeom>
            <a:solidFill>
              <a:schemeClr val="bg1"/>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健康・保健</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5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○母子保健</a:t>
              </a:r>
              <a:endParaRPr lang="en-US" altLang="ja-JP"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地域ふれあい子育て支援教室</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角丸四角形 18"/>
            <p:cNvSpPr/>
            <p:nvPr/>
          </p:nvSpPr>
          <p:spPr>
            <a:xfrm>
              <a:off x="734607" y="5980367"/>
              <a:ext cx="3636489" cy="348448"/>
            </a:xfrm>
            <a:prstGeom prst="roundRect">
              <a:avLst/>
            </a:prstGeom>
            <a:solidFill>
              <a:schemeClr val="bg1"/>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○乳幼児健診、がん検診、健康講座、予防接種</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○母子健康手帳の交付、母親</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教室</a:t>
              </a:r>
              <a:endPar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4" name="スライド番号プレースホルダー 2"/>
          <p:cNvSpPr>
            <a:spLocks noGrp="1"/>
          </p:cNvSpPr>
          <p:nvPr>
            <p:ph type="sldNum" sz="quarter" idx="12"/>
          </p:nvPr>
        </p:nvSpPr>
        <p:spPr>
          <a:xfrm>
            <a:off x="7018886" y="9764"/>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sysClr val="windowText" lastClr="000000"/>
                </a:solidFill>
                <a:effectLst/>
                <a:uLnTx/>
                <a:uFillTx/>
                <a:latin typeface="HGPｺﾞｼｯｸE" pitchFamily="50" charset="-128"/>
                <a:ea typeface="HGPｺﾞｼｯｸE" pitchFamily="50" charset="-128"/>
              </a:rPr>
              <a:t>38</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26" name="角丸四角形 25"/>
          <p:cNvSpPr/>
          <p:nvPr/>
        </p:nvSpPr>
        <p:spPr>
          <a:xfrm>
            <a:off x="5006606" y="6473021"/>
            <a:ext cx="420974" cy="174224"/>
          </a:xfrm>
          <a:prstGeom prst="roundRect">
            <a:avLst/>
          </a:prstGeom>
          <a:solidFill>
            <a:schemeClr val="bg1"/>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p:cNvSpPr/>
          <p:nvPr/>
        </p:nvSpPr>
        <p:spPr>
          <a:xfrm>
            <a:off x="4776712" y="6429328"/>
            <a:ext cx="4261107" cy="261610"/>
          </a:xfrm>
          <a:prstGeom prst="rect">
            <a:avLst/>
          </a:prstGeom>
        </p:spPr>
        <p:txBody>
          <a:bodyPr wrap="square">
            <a:spAutoFit/>
          </a:bodyPr>
          <a:lstStyle/>
          <a:p>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は</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現在、区</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役所及び保健福祉センターで実施している事務</a:t>
            </a:r>
          </a:p>
        </p:txBody>
      </p:sp>
      <p:sp>
        <p:nvSpPr>
          <p:cNvPr id="28" name="正方形/長方形 27"/>
          <p:cNvSpPr/>
          <p:nvPr/>
        </p:nvSpPr>
        <p:spPr>
          <a:xfrm>
            <a:off x="4776712" y="5298692"/>
            <a:ext cx="4069299" cy="996397"/>
          </a:xfrm>
          <a:prstGeom prst="rect">
            <a:avLst/>
          </a:prstGeom>
          <a:solidFill>
            <a:schemeClr val="bg1"/>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1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その他</a:t>
            </a:r>
            <a:endParaRPr lang="en-US" altLang="ja-JP" sz="11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・自主防災組織力向上アドバイザー</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コミュニティビジネスの支援</a:t>
            </a: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5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629" y="476672"/>
            <a:ext cx="8609128" cy="369332"/>
          </a:xfrm>
          <a:prstGeom prst="rect">
            <a:avLst/>
          </a:prstGeom>
          <a:noFill/>
        </p:spPr>
        <p:txBody>
          <a:bodyPr wrap="square">
            <a:spAutoFit/>
          </a:bodyPr>
          <a:lstStyle/>
          <a:p>
            <a:r>
              <a:rPr lang="ja-JP" altLang="en-US" dirty="0" smtClean="0">
                <a:latin typeface="HGP創英角ｺﾞｼｯｸUB" panose="020B0900000000000000" pitchFamily="50" charset="-128"/>
                <a:ea typeface="HGP創英角ｺﾞｼｯｸUB" panose="020B0900000000000000" pitchFamily="50" charset="-128"/>
              </a:rPr>
              <a:t>■Ａ案の概要</a:t>
            </a:r>
            <a:endParaRPr lang="en-US" altLang="ja-JP" dirty="0">
              <a:latin typeface="HGP創英角ｺﾞｼｯｸUB" panose="020B0900000000000000" pitchFamily="50" charset="-128"/>
              <a:ea typeface="HGP創英角ｺﾞｼｯｸUB" panose="020B0900000000000000" pitchFamily="50" charset="-128"/>
            </a:endParaRPr>
          </a:p>
        </p:txBody>
      </p:sp>
      <p:graphicFrame>
        <p:nvGraphicFramePr>
          <p:cNvPr id="25" name="表 24"/>
          <p:cNvGraphicFramePr>
            <a:graphicFrameLocks noGrp="1"/>
          </p:cNvGraphicFramePr>
          <p:nvPr>
            <p:extLst>
              <p:ext uri="{D42A27DB-BD31-4B8C-83A1-F6EECF244321}">
                <p14:modId xmlns:p14="http://schemas.microsoft.com/office/powerpoint/2010/main" val="2852031463"/>
              </p:ext>
            </p:extLst>
          </p:nvPr>
        </p:nvGraphicFramePr>
        <p:xfrm>
          <a:off x="395536" y="836712"/>
          <a:ext cx="8568953" cy="1244600"/>
        </p:xfrm>
        <a:graphic>
          <a:graphicData uri="http://schemas.openxmlformats.org/drawingml/2006/table">
            <a:tbl>
              <a:tblPr firstRow="1" bandRow="1">
                <a:tableStyleId>{5940675A-B579-460E-94D1-54222C63F5DA}</a:tableStyleId>
              </a:tblPr>
              <a:tblGrid>
                <a:gridCol w="2560289"/>
                <a:gridCol w="1816102"/>
                <a:gridCol w="1885952"/>
                <a:gridCol w="2306610"/>
              </a:tblGrid>
              <a:tr h="232934">
                <a:tc>
                  <a:txBody>
                    <a:bodyPr/>
                    <a:lstStyle/>
                    <a:p>
                      <a:pPr algn="ctr">
                        <a:lnSpc>
                          <a:spcPts val="1400"/>
                        </a:lnSpc>
                      </a:pPr>
                      <a:r>
                        <a:rPr kumimoji="1" lang="ja-JP" altLang="en-US" sz="1500" b="1" dirty="0" smtClean="0">
                          <a:latin typeface="ＭＳ ゴシック" panose="020B0609070205080204" pitchFamily="49" charset="-128"/>
                          <a:ea typeface="ＭＳ ゴシック" panose="020B0609070205080204" pitchFamily="49" charset="-128"/>
                        </a:rPr>
                        <a:t>総合区の数</a:t>
                      </a:r>
                      <a:endParaRPr kumimoji="1" lang="ja-JP" altLang="en-US" sz="1500" b="1" dirty="0">
                        <a:latin typeface="ＭＳ ゴシック" panose="020B0609070205080204" pitchFamily="49" charset="-128"/>
                        <a:ea typeface="ＭＳ ゴシック" panose="020B0609070205080204" pitchFamily="49" charset="-128"/>
                      </a:endParaRPr>
                    </a:p>
                  </a:txBody>
                  <a:tcPr anchor="ctr">
                    <a:solidFill>
                      <a:srgbClr val="FFFF00"/>
                    </a:solidFill>
                  </a:tcPr>
                </a:tc>
                <a:tc>
                  <a:txBody>
                    <a:bodyPr/>
                    <a:lstStyle/>
                    <a:p>
                      <a:pPr algn="ctr">
                        <a:lnSpc>
                          <a:spcPts val="1400"/>
                        </a:lnSpc>
                      </a:pPr>
                      <a:r>
                        <a:rPr kumimoji="1" lang="ja-JP" altLang="en-US" sz="1500" b="1" dirty="0" smtClean="0">
                          <a:latin typeface="ＭＳ ゴシック" panose="020B0609070205080204" pitchFamily="49" charset="-128"/>
                          <a:ea typeface="ＭＳ ゴシック" panose="020B0609070205080204" pitchFamily="49" charset="-128"/>
                        </a:rPr>
                        <a:t>区の事務レベル</a:t>
                      </a:r>
                      <a:endParaRPr kumimoji="1" lang="ja-JP" altLang="en-US" sz="1500" b="1" dirty="0">
                        <a:latin typeface="ＭＳ ゴシック" panose="020B0609070205080204" pitchFamily="49" charset="-128"/>
                        <a:ea typeface="ＭＳ ゴシック" panose="020B0609070205080204" pitchFamily="49" charset="-128"/>
                      </a:endParaRPr>
                    </a:p>
                  </a:txBody>
                  <a:tcPr anchor="ctr">
                    <a:solidFill>
                      <a:srgbClr val="FFFF00"/>
                    </a:solidFill>
                  </a:tcPr>
                </a:tc>
                <a:tc gridSpan="2">
                  <a:txBody>
                    <a:bodyPr/>
                    <a:lstStyle/>
                    <a:p>
                      <a:pPr algn="ctr">
                        <a:lnSpc>
                          <a:spcPts val="1400"/>
                        </a:lnSpc>
                      </a:pPr>
                      <a:r>
                        <a:rPr kumimoji="1" lang="ja-JP" altLang="en-US" sz="1500" b="1" dirty="0" smtClean="0">
                          <a:latin typeface="ＭＳ ゴシック" panose="020B0609070205080204" pitchFamily="49" charset="-128"/>
                          <a:ea typeface="ＭＳ ゴシック" panose="020B0609070205080204" pitchFamily="49" charset="-128"/>
                        </a:rPr>
                        <a:t>職員総数（局＋区）</a:t>
                      </a:r>
                      <a:endParaRPr kumimoji="1" lang="ja-JP" altLang="en-US" sz="1500" b="1" dirty="0">
                        <a:latin typeface="ＭＳ ゴシック" panose="020B0609070205080204" pitchFamily="49" charset="-128"/>
                        <a:ea typeface="ＭＳ ゴシック" panose="020B0609070205080204" pitchFamily="49" charset="-128"/>
                      </a:endParaRPr>
                    </a:p>
                  </a:txBody>
                  <a:tcPr anchor="ctr">
                    <a:solidFill>
                      <a:srgbClr val="FFFF00"/>
                    </a:solidFill>
                  </a:tcPr>
                </a:tc>
                <a:tc hMerge="1">
                  <a:txBody>
                    <a:bodyPr/>
                    <a:lstStyle/>
                    <a:p>
                      <a:endParaRPr kumimoji="1" lang="ja-JP" altLang="en-US"/>
                    </a:p>
                  </a:txBody>
                  <a:tcPr/>
                </a:tc>
              </a:tr>
              <a:tr h="386759">
                <a:tc>
                  <a:txBody>
                    <a:bodyPr/>
                    <a:lstStyle/>
                    <a:p>
                      <a:pPr algn="ctr">
                        <a:lnSpc>
                          <a:spcPct val="100000"/>
                        </a:lnSpc>
                      </a:pPr>
                      <a:r>
                        <a:rPr kumimoji="1" lang="ja-JP" altLang="en-US"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８区</a:t>
                      </a:r>
                      <a:endParaRPr kumimoji="1" lang="en-US" altLang="ja-JP"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pPr algn="ctr">
                        <a:lnSpc>
                          <a:spcPct val="100000"/>
                        </a:lnSpc>
                      </a:pPr>
                      <a:r>
                        <a:rPr kumimoji="1" lang="ja-JP" altLang="en-US" sz="12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（将来人口：</a:t>
                      </a:r>
                      <a:r>
                        <a:rPr kumimoji="1" lang="en-US" altLang="ja-JP" sz="12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30</a:t>
                      </a:r>
                      <a:r>
                        <a:rPr kumimoji="1" lang="ja-JP" altLang="en-US" sz="12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万程度</a:t>
                      </a:r>
                      <a:r>
                        <a:rPr kumimoji="1" lang="en-US" altLang="ja-JP" sz="12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ja-JP" altLang="en-US" sz="12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区）</a:t>
                      </a:r>
                      <a:endParaRPr kumimoji="1" lang="ja-JP" altLang="en-US" sz="1200" dirty="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anchor="ctr">
                    <a:lnB w="9525" cap="flat" cmpd="sng" algn="ctr">
                      <a:solidFill>
                        <a:schemeClr val="tx1"/>
                      </a:solidFill>
                      <a:prstDash val="sysDot"/>
                      <a:round/>
                      <a:headEnd type="none" w="med" len="med"/>
                      <a:tailEnd type="none" w="med" len="med"/>
                    </a:lnB>
                    <a:solidFill>
                      <a:schemeClr val="bg1"/>
                    </a:solidFill>
                  </a:tcPr>
                </a:tc>
                <a:tc rowSpan="2">
                  <a:txBody>
                    <a:bodyPr/>
                    <a:lstStyle/>
                    <a:p>
                      <a:pPr algn="ctr">
                        <a:lnSpc>
                          <a:spcPts val="1400"/>
                        </a:lnSpc>
                      </a:pPr>
                      <a:r>
                        <a:rPr kumimoji="1" lang="ja-JP" altLang="en-US"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現行事務＋限定事務</a:t>
                      </a:r>
                      <a:endParaRPr kumimoji="1" lang="en-US" altLang="ja-JP"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anchor="ctr">
                    <a:solidFill>
                      <a:schemeClr val="bg1"/>
                    </a:solidFill>
                  </a:tcPr>
                </a:tc>
                <a:tc rowSpan="2">
                  <a:txBody>
                    <a:bodyPr/>
                    <a:lstStyle/>
                    <a:p>
                      <a:pPr algn="ctr">
                        <a:lnSpc>
                          <a:spcPts val="1400"/>
                        </a:lnSpc>
                      </a:pP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現行（</a:t>
                      </a: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H24</a:t>
                      </a: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p>
                    <a:p>
                      <a:pPr algn="ctr">
                        <a:lnSpc>
                          <a:spcPts val="1400"/>
                        </a:lnSpc>
                      </a:pPr>
                      <a:endPar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pPr algn="ctr">
                        <a:lnSpc>
                          <a:spcPts val="1400"/>
                        </a:lnSpc>
                      </a:pP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13,800</a:t>
                      </a: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人</a:t>
                      </a:r>
                      <a:endParaRPr kumimoji="1" lang="ja-JP" altLang="en-US" sz="1100" dirty="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anchor="ctr">
                    <a:lnR w="9525" cap="flat" cmpd="sng" algn="ctr">
                      <a:solidFill>
                        <a:schemeClr val="tx1"/>
                      </a:solidFill>
                      <a:prstDash val="sysDot"/>
                      <a:round/>
                      <a:headEnd type="none" w="med" len="med"/>
                      <a:tailEnd type="none" w="med" len="med"/>
                    </a:lnR>
                    <a:solidFill>
                      <a:schemeClr val="bg1"/>
                    </a:solidFill>
                  </a:tcPr>
                </a:tc>
                <a:tc>
                  <a:txBody>
                    <a:bodyPr/>
                    <a:lstStyle/>
                    <a:p>
                      <a:pPr algn="ctr">
                        <a:lnSpc>
                          <a:spcPts val="1400"/>
                        </a:lnSpc>
                      </a:pP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Ａ案８区の場合の増減</a:t>
                      </a: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p>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70</a:t>
                      </a: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10</a:t>
                      </a: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人</a:t>
                      </a:r>
                    </a:p>
                  </a:txBody>
                  <a:tcPr anchor="ctr">
                    <a:lnL w="9525" cap="flat" cmpd="sng" algn="ctr">
                      <a:solidFill>
                        <a:schemeClr val="tx1"/>
                      </a:solidFill>
                      <a:prstDash val="sysDot"/>
                      <a:round/>
                      <a:headEnd type="none" w="med" len="med"/>
                      <a:tailEnd type="none" w="med" len="med"/>
                    </a:lnL>
                    <a:lnB w="9525" cap="flat" cmpd="sng" algn="ctr">
                      <a:solidFill>
                        <a:schemeClr val="tx1"/>
                      </a:solidFill>
                      <a:prstDash val="sysDot"/>
                      <a:round/>
                      <a:headEnd type="none" w="med" len="med"/>
                      <a:tailEnd type="none" w="med" len="med"/>
                    </a:lnB>
                    <a:solidFill>
                      <a:schemeClr val="bg1"/>
                    </a:solidFill>
                  </a:tcPr>
                </a:tc>
              </a:tr>
              <a:tr h="484854">
                <a:tc>
                  <a:txBody>
                    <a:bodyPr/>
                    <a:lstStyle/>
                    <a:p>
                      <a:pPr algn="ctr">
                        <a:lnSpc>
                          <a:spcPct val="100000"/>
                        </a:lnSpc>
                      </a:pPr>
                      <a:r>
                        <a:rPr kumimoji="1" lang="ja-JP" altLang="en-US"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１１区</a:t>
                      </a:r>
                      <a:endParaRPr kumimoji="1" lang="en-US" altLang="ja-JP"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pPr algn="ctr">
                        <a:lnSpc>
                          <a:spcPct val="100000"/>
                        </a:lnSpc>
                      </a:pPr>
                      <a:r>
                        <a:rPr kumimoji="1" lang="ja-JP" altLang="en-US" sz="12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（将来人口：</a:t>
                      </a:r>
                      <a:r>
                        <a:rPr kumimoji="1" lang="en-US" altLang="ja-JP" sz="12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20</a:t>
                      </a:r>
                      <a:r>
                        <a:rPr kumimoji="1" lang="ja-JP" altLang="en-US" sz="12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万程度</a:t>
                      </a:r>
                      <a:r>
                        <a:rPr kumimoji="1" lang="en-US" altLang="ja-JP" sz="12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ja-JP" altLang="en-US" sz="12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区）</a:t>
                      </a:r>
                      <a:endParaRPr kumimoji="1" lang="ja-JP" altLang="en-US" sz="1200" dirty="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anchor="ctr">
                    <a:lnT w="9525" cap="flat" cmpd="sng" algn="ctr">
                      <a:solidFill>
                        <a:schemeClr val="tx1"/>
                      </a:solidFill>
                      <a:prstDash val="sysDot"/>
                      <a:round/>
                      <a:headEnd type="none" w="med" len="med"/>
                      <a:tailEnd type="none" w="med" len="med"/>
                    </a:lnT>
                    <a:solidFill>
                      <a:schemeClr val="bg1"/>
                    </a:solidFill>
                  </a:tcPr>
                </a:tc>
                <a:tc vMerge="1">
                  <a:txBody>
                    <a:bodyPr/>
                    <a:lstStyle/>
                    <a:p>
                      <a:endParaRPr kumimoji="1" lang="ja-JP" altLang="en-US"/>
                    </a:p>
                  </a:txBody>
                  <a:tcPr/>
                </a:tc>
                <a:tc vMerge="1">
                  <a:txBody>
                    <a:bodyPr/>
                    <a:lstStyle/>
                    <a:p>
                      <a:pPr algn="ctr">
                        <a:lnSpc>
                          <a:spcPts val="1400"/>
                        </a:lnSpc>
                      </a:pPr>
                      <a:endParaRPr kumimoji="1" lang="ja-JP" altLang="en-US" sz="1100" dirty="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anchor="ctr">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solidFill>
                      <a:schemeClr val="bg1"/>
                    </a:solidFill>
                  </a:tcPr>
                </a:tc>
                <a:tc>
                  <a:txBody>
                    <a:bodyPr/>
                    <a:lstStyle/>
                    <a:p>
                      <a:pPr algn="ctr">
                        <a:lnSpc>
                          <a:spcPts val="1400"/>
                        </a:lnSpc>
                      </a:pP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Ａ案１１区の場合の増減</a:t>
                      </a: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p>
                    <a:p>
                      <a:pPr marL="0" marR="0" indent="0" algn="ctr" defTabSz="914400" rtl="0" eaLnBrk="1" fontAlgn="auto" latinLnBrk="0" hangingPunct="1">
                        <a:lnSpc>
                          <a:spcPts val="1400"/>
                        </a:lnSpc>
                        <a:spcBef>
                          <a:spcPts val="0"/>
                        </a:spcBef>
                        <a:spcAft>
                          <a:spcPts val="0"/>
                        </a:spcAft>
                        <a:buClrTx/>
                        <a:buSzTx/>
                        <a:buFontTx/>
                        <a:buNone/>
                        <a:tabLst/>
                        <a:defRPr/>
                      </a:pP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30</a:t>
                      </a: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50</a:t>
                      </a: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人</a:t>
                      </a:r>
                    </a:p>
                  </a:txBody>
                  <a:tcPr anchor="ctr">
                    <a:lnL w="9525" cap="flat" cmpd="sng" algn="ctr">
                      <a:solidFill>
                        <a:schemeClr val="tx1"/>
                      </a:solidFill>
                      <a:prstDash val="sysDot"/>
                      <a:round/>
                      <a:headEnd type="none" w="med" len="med"/>
                      <a:tailEnd type="none" w="med" len="med"/>
                    </a:lnL>
                    <a:lnT w="9525" cap="flat" cmpd="sng" algn="ctr">
                      <a:solidFill>
                        <a:schemeClr val="tx1"/>
                      </a:solidFill>
                      <a:prstDash val="sysDot"/>
                      <a:round/>
                      <a:headEnd type="none" w="med" len="med"/>
                      <a:tailEnd type="none" w="med" len="med"/>
                    </a:lnT>
                    <a:solidFill>
                      <a:schemeClr val="bg1"/>
                    </a:solidFill>
                  </a:tcPr>
                </a:tc>
              </a:tr>
            </a:tbl>
          </a:graphicData>
        </a:graphic>
      </p:graphicFrame>
    </p:spTree>
    <p:extLst>
      <p:ext uri="{BB962C8B-B14F-4D97-AF65-F5344CB8AC3E}">
        <p14:creationId xmlns:p14="http://schemas.microsoft.com/office/powerpoint/2010/main" val="37951543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正方形/長方形 28"/>
          <p:cNvSpPr/>
          <p:nvPr/>
        </p:nvSpPr>
        <p:spPr>
          <a:xfrm>
            <a:off x="0" y="979544"/>
            <a:ext cx="4499992" cy="5878456"/>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400" dirty="0">
              <a:solidFill>
                <a:schemeClr val="tx1"/>
              </a:solidFill>
              <a:latin typeface="HGP創英角ｺﾞｼｯｸUB" panose="020B0900000000000000" pitchFamily="50" charset="-128"/>
              <a:ea typeface="HGP創英角ｺﾞｼｯｸUB" panose="020B0900000000000000" pitchFamily="50" charset="-128"/>
            </a:endParaRPr>
          </a:p>
          <a:p>
            <a:r>
              <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rPr>
              <a:t>【</a:t>
            </a:r>
            <a:r>
              <a:rPr lang="ja-JP" altLang="en-US" sz="1400" dirty="0">
                <a:solidFill>
                  <a:schemeClr val="tx1"/>
                </a:solidFill>
                <a:latin typeface="HGP創英角ｺﾞｼｯｸUB" panose="020B0900000000000000" pitchFamily="50" charset="-128"/>
                <a:ea typeface="HGP創英角ｺﾞｼｯｸUB" panose="020B0900000000000000" pitchFamily="50" charset="-128"/>
              </a:rPr>
              <a:t>事例</a:t>
            </a: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①　工営所の</a:t>
            </a:r>
            <a:r>
              <a:rPr lang="ja-JP" altLang="en-US" sz="1400" dirty="0">
                <a:solidFill>
                  <a:schemeClr val="tx1"/>
                </a:solidFill>
                <a:latin typeface="HGP創英角ｺﾞｼｯｸUB" panose="020B0900000000000000" pitchFamily="50" charset="-128"/>
                <a:ea typeface="HGP創英角ｺﾞｼｯｸUB" panose="020B0900000000000000" pitchFamily="50" charset="-128"/>
              </a:rPr>
              <a:t>場合</a:t>
            </a:r>
            <a:r>
              <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rPr>
              <a:t>】</a:t>
            </a:r>
          </a:p>
          <a:p>
            <a:endPar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ja-JP" altLang="en-US" sz="1400" dirty="0">
              <a:solidFill>
                <a:schemeClr val="tx1"/>
              </a:solidFill>
              <a:latin typeface="HGP創英角ｺﾞｼｯｸUB" panose="020B0900000000000000" pitchFamily="50" charset="-128"/>
              <a:ea typeface="HGP創英角ｺﾞｼｯｸUB" panose="020B0900000000000000" pitchFamily="50" charset="-128"/>
            </a:endParaRPr>
          </a:p>
          <a:p>
            <a:endPar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ja-JP" altLang="en-US" sz="1400" dirty="0">
              <a:solidFill>
                <a:schemeClr val="tx1"/>
              </a:solidFill>
              <a:latin typeface="HGP創英角ｺﾞｼｯｸUB" panose="020B0900000000000000" pitchFamily="50" charset="-128"/>
              <a:ea typeface="HGP創英角ｺﾞｼｯｸUB" panose="020B0900000000000000" pitchFamily="50" charset="-128"/>
            </a:endParaRPr>
          </a:p>
          <a:p>
            <a:endPar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ja-JP" altLang="en-US" sz="1400" dirty="0">
              <a:solidFill>
                <a:schemeClr val="tx1"/>
              </a:solidFill>
              <a:latin typeface="HGP創英角ｺﾞｼｯｸUB" panose="020B0900000000000000" pitchFamily="50" charset="-128"/>
              <a:ea typeface="HGP創英角ｺﾞｼｯｸUB" panose="020B0900000000000000" pitchFamily="50" charset="-128"/>
            </a:endParaRPr>
          </a:p>
          <a:p>
            <a:endPar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endParaRPr>
          </a:p>
          <a:p>
            <a:r>
              <a:rPr lang="en-US" altLang="ja-JP" sz="1400" dirty="0">
                <a:solidFill>
                  <a:schemeClr val="tx1"/>
                </a:solidFill>
                <a:latin typeface="HGP創英角ｺﾞｼｯｸUB" panose="020B0900000000000000" pitchFamily="50" charset="-128"/>
                <a:ea typeface="HGP創英角ｺﾞｼｯｸUB" panose="020B0900000000000000" pitchFamily="50" charset="-128"/>
              </a:rPr>
              <a:t>【</a:t>
            </a:r>
            <a:r>
              <a:rPr lang="ja-JP" altLang="en-US" sz="1400" dirty="0">
                <a:solidFill>
                  <a:schemeClr val="tx1"/>
                </a:solidFill>
                <a:latin typeface="HGP創英角ｺﾞｼｯｸUB" panose="020B0900000000000000" pitchFamily="50" charset="-128"/>
                <a:ea typeface="HGP創英角ｺﾞｼｯｸUB" panose="020B0900000000000000" pitchFamily="50" charset="-128"/>
              </a:rPr>
              <a:t>事例②　</a:t>
            </a: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公園事務所の</a:t>
            </a:r>
            <a:r>
              <a:rPr lang="ja-JP" altLang="en-US" sz="1400" dirty="0">
                <a:solidFill>
                  <a:schemeClr val="tx1"/>
                </a:solidFill>
                <a:latin typeface="HGP創英角ｺﾞｼｯｸUB" panose="020B0900000000000000" pitchFamily="50" charset="-128"/>
                <a:ea typeface="HGP創英角ｺﾞｼｯｸUB" panose="020B0900000000000000" pitchFamily="50" charset="-128"/>
              </a:rPr>
              <a:t>場合</a:t>
            </a:r>
            <a:r>
              <a:rPr lang="en-US" altLang="ja-JP" sz="1400" dirty="0">
                <a:solidFill>
                  <a:schemeClr val="tx1"/>
                </a:solidFill>
                <a:latin typeface="HGP創英角ｺﾞｼｯｸUB" panose="020B0900000000000000" pitchFamily="50" charset="-128"/>
                <a:ea typeface="HGP創英角ｺﾞｼｯｸUB" panose="020B0900000000000000" pitchFamily="50" charset="-128"/>
              </a:rPr>
              <a:t>】</a:t>
            </a:r>
          </a:p>
          <a:p>
            <a:endPar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ja-JP" altLang="en-US" sz="1400" dirty="0">
              <a:solidFill>
                <a:schemeClr val="tx1"/>
              </a:solidFill>
              <a:latin typeface="HGP創英角ｺﾞｼｯｸUB" panose="020B0900000000000000" pitchFamily="50" charset="-128"/>
              <a:ea typeface="HGP創英角ｺﾞｼｯｸUB" panose="020B0900000000000000" pitchFamily="50" charset="-128"/>
            </a:endParaRPr>
          </a:p>
          <a:p>
            <a:endPar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ja-JP" altLang="en-US" sz="1400" dirty="0">
              <a:solidFill>
                <a:schemeClr val="tx1"/>
              </a:solidFill>
              <a:latin typeface="HGP創英角ｺﾞｼｯｸUB" panose="020B0900000000000000" pitchFamily="50" charset="-128"/>
              <a:ea typeface="HGP創英角ｺﾞｼｯｸUB" panose="020B0900000000000000" pitchFamily="50" charset="-128"/>
            </a:endParaRPr>
          </a:p>
          <a:p>
            <a:endParaRPr lang="ja-JP" altLang="en-US" sz="1400" dirty="0">
              <a:solidFill>
                <a:schemeClr val="tx1"/>
              </a:solidFill>
              <a:latin typeface="HGP創英角ｺﾞｼｯｸUB" panose="020B0900000000000000" pitchFamily="50" charset="-128"/>
              <a:ea typeface="HGP創英角ｺﾞｼｯｸUB" panose="020B0900000000000000" pitchFamily="50" charset="-128"/>
            </a:endParaRPr>
          </a:p>
          <a:p>
            <a:endPar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a:p>
            <a:r>
              <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rPr>
              <a:t>【</a:t>
            </a: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事例③</a:t>
            </a:r>
            <a:r>
              <a:rPr lang="ja-JP" altLang="en-US" sz="1400" dirty="0">
                <a:solidFill>
                  <a:schemeClr val="tx1"/>
                </a:solidFill>
                <a:latin typeface="HGP創英角ｺﾞｼｯｸUB" panose="020B0900000000000000" pitchFamily="50" charset="-128"/>
                <a:ea typeface="HGP創英角ｺﾞｼｯｸUB" panose="020B0900000000000000" pitchFamily="50" charset="-128"/>
              </a:rPr>
              <a:t>　老人</a:t>
            </a: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憩の家（運営助成等）の</a:t>
            </a:r>
            <a:r>
              <a:rPr lang="ja-JP" altLang="en-US" sz="1400" dirty="0">
                <a:solidFill>
                  <a:schemeClr val="tx1"/>
                </a:solidFill>
                <a:latin typeface="HGP創英角ｺﾞｼｯｸUB" panose="020B0900000000000000" pitchFamily="50" charset="-128"/>
                <a:ea typeface="HGP創英角ｺﾞｼｯｸUB" panose="020B0900000000000000" pitchFamily="50" charset="-128"/>
              </a:rPr>
              <a:t>場合</a:t>
            </a:r>
            <a:r>
              <a:rPr lang="en-US" altLang="ja-JP" sz="1400" dirty="0">
                <a:solidFill>
                  <a:schemeClr val="tx1"/>
                </a:solidFill>
                <a:latin typeface="HGP創英角ｺﾞｼｯｸUB" panose="020B0900000000000000" pitchFamily="50" charset="-128"/>
                <a:ea typeface="HGP創英角ｺﾞｼｯｸUB" panose="020B0900000000000000" pitchFamily="50" charset="-128"/>
              </a:rPr>
              <a:t>】</a:t>
            </a:r>
          </a:p>
          <a:p>
            <a:endParaRPr lang="en-US" altLang="ja-JP" sz="1400"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30" name="正方形/長方形 29"/>
          <p:cNvSpPr/>
          <p:nvPr/>
        </p:nvSpPr>
        <p:spPr>
          <a:xfrm>
            <a:off x="4595028" y="980728"/>
            <a:ext cx="4499992" cy="5760640"/>
          </a:xfrm>
          <a:prstGeom prst="rect">
            <a:avLst/>
          </a:prstGeom>
          <a:no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en-US" altLang="ja-JP" sz="1400" dirty="0" smtClean="0">
              <a:solidFill>
                <a:schemeClr val="tx1"/>
              </a:solidFill>
            </a:endParaRPr>
          </a:p>
          <a:p>
            <a:endParaRPr lang="en-US" altLang="ja-JP" sz="1400" dirty="0">
              <a:solidFill>
                <a:schemeClr val="tx1"/>
              </a:solidFill>
            </a:endParaRPr>
          </a:p>
          <a:p>
            <a:endParaRPr kumimoji="1" lang="en-US" altLang="ja-JP" sz="1400" dirty="0" smtClean="0">
              <a:solidFill>
                <a:schemeClr val="tx1"/>
              </a:solidFill>
            </a:endParaRPr>
          </a:p>
          <a:p>
            <a:endParaRPr lang="en-US" altLang="ja-JP" sz="1400" dirty="0">
              <a:solidFill>
                <a:schemeClr val="tx1"/>
              </a:solidFill>
            </a:endParaRPr>
          </a:p>
          <a:p>
            <a:endParaRPr kumimoji="1" lang="en-US" altLang="ja-JP" sz="1400" dirty="0" smtClean="0">
              <a:solidFill>
                <a:schemeClr val="tx1"/>
              </a:solidFill>
            </a:endParaRPr>
          </a:p>
          <a:p>
            <a:endParaRPr lang="en-US" altLang="ja-JP" sz="1400" dirty="0">
              <a:solidFill>
                <a:schemeClr val="tx1"/>
              </a:solidFill>
            </a:endParaRPr>
          </a:p>
          <a:p>
            <a:endParaRPr kumimoji="1" lang="en-US" altLang="ja-JP" sz="1400" dirty="0" smtClean="0">
              <a:solidFill>
                <a:schemeClr val="tx1"/>
              </a:solidFill>
            </a:endParaRPr>
          </a:p>
          <a:p>
            <a:endParaRPr lang="en-US" altLang="ja-JP" sz="1400" dirty="0">
              <a:solidFill>
                <a:schemeClr val="tx1"/>
              </a:solidFill>
            </a:endParaRPr>
          </a:p>
          <a:p>
            <a:endParaRPr kumimoji="1" lang="en-US" altLang="ja-JP" sz="1400" dirty="0" smtClean="0">
              <a:solidFill>
                <a:schemeClr val="tx1"/>
              </a:solidFill>
            </a:endParaRPr>
          </a:p>
          <a:p>
            <a:endParaRPr lang="en-US" altLang="ja-JP" sz="1400" b="1" dirty="0" smtClean="0">
              <a:solidFill>
                <a:schemeClr val="tx1"/>
              </a:solidFill>
            </a:endParaRPr>
          </a:p>
          <a:p>
            <a:endParaRPr lang="en-US" altLang="ja-JP" sz="1400" b="1" dirty="0">
              <a:solidFill>
                <a:schemeClr val="tx1"/>
              </a:solidFill>
            </a:endParaRPr>
          </a:p>
        </p:txBody>
      </p:sp>
      <p:sp>
        <p:nvSpPr>
          <p:cNvPr id="2" name="正方形/長方形 1"/>
          <p:cNvSpPr/>
          <p:nvPr/>
        </p:nvSpPr>
        <p:spPr>
          <a:xfrm>
            <a:off x="4595028" y="504512"/>
            <a:ext cx="4501674" cy="5486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500" b="1" dirty="0" smtClean="0">
                <a:solidFill>
                  <a:schemeClr val="tx1"/>
                </a:solidFill>
              </a:rPr>
              <a:t>《</a:t>
            </a:r>
            <a:r>
              <a:rPr kumimoji="1" lang="ja-JP" altLang="en-US" sz="1500" b="1" dirty="0" smtClean="0">
                <a:solidFill>
                  <a:schemeClr val="tx1"/>
                </a:solidFill>
              </a:rPr>
              <a:t>参考</a:t>
            </a:r>
            <a:r>
              <a:rPr kumimoji="1" lang="en-US" altLang="ja-JP" sz="1500" b="1" dirty="0" smtClean="0">
                <a:solidFill>
                  <a:schemeClr val="tx1"/>
                </a:solidFill>
              </a:rPr>
              <a:t>》</a:t>
            </a:r>
            <a:r>
              <a:rPr kumimoji="1" lang="ja-JP" altLang="en-US" sz="1500" b="1" dirty="0" smtClean="0">
                <a:solidFill>
                  <a:schemeClr val="tx1"/>
                </a:solidFill>
              </a:rPr>
              <a:t>総合区の組織体制イメージ</a:t>
            </a:r>
            <a:endParaRPr kumimoji="1" lang="ja-JP" altLang="en-US" sz="1500" b="1" dirty="0">
              <a:solidFill>
                <a:schemeClr val="tx1"/>
              </a:solidFill>
            </a:endParaRPr>
          </a:p>
        </p:txBody>
      </p:sp>
      <p:sp>
        <p:nvSpPr>
          <p:cNvPr id="5" name="正方形/長方形 4"/>
          <p:cNvSpPr/>
          <p:nvPr/>
        </p:nvSpPr>
        <p:spPr>
          <a:xfrm>
            <a:off x="1862" y="499252"/>
            <a:ext cx="4501674" cy="5486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smtClean="0">
                <a:solidFill>
                  <a:schemeClr val="tx1"/>
                </a:solidFill>
                <a:latin typeface="HGP創英角ｺﾞｼｯｸUB" panose="020B0900000000000000" pitchFamily="50" charset="-128"/>
                <a:ea typeface="HGP創英角ｺﾞｼｯｸUB" panose="020B0900000000000000" pitchFamily="50" charset="-128"/>
              </a:rPr>
              <a:t>■期待される効果の具体例</a:t>
            </a:r>
            <a:endParaRPr kumimoji="1" lang="ja-JP" altLang="en-US" sz="20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6" name="二等辺三角形 5"/>
          <p:cNvSpPr/>
          <p:nvPr/>
        </p:nvSpPr>
        <p:spPr>
          <a:xfrm rot="10800000">
            <a:off x="2924844" y="236075"/>
            <a:ext cx="3359288" cy="288033"/>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角丸四角形 2"/>
          <p:cNvSpPr/>
          <p:nvPr/>
        </p:nvSpPr>
        <p:spPr>
          <a:xfrm>
            <a:off x="148276" y="1493728"/>
            <a:ext cx="4203440" cy="1226022"/>
          </a:xfrm>
          <a:prstGeom prst="roundRect">
            <a:avLst>
              <a:gd name="adj" fmla="val 5734"/>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300" dirty="0" smtClean="0">
                <a:solidFill>
                  <a:schemeClr val="tx1"/>
                </a:solidFill>
                <a:latin typeface="ＭＳ Ｐゴシック" panose="020B0600070205080204" pitchFamily="50" charset="-128"/>
                <a:ea typeface="ＭＳ Ｐゴシック" panose="020B0600070205080204" pitchFamily="50" charset="-128"/>
              </a:rPr>
              <a:t>道路</a:t>
            </a:r>
            <a:r>
              <a:rPr lang="ja-JP" altLang="en-US" sz="1300" dirty="0">
                <a:solidFill>
                  <a:schemeClr val="tx1"/>
                </a:solidFill>
                <a:latin typeface="ＭＳ Ｐゴシック" panose="020B0600070205080204" pitchFamily="50" charset="-128"/>
                <a:ea typeface="ＭＳ Ｐゴシック" panose="020B0600070205080204" pitchFamily="50" charset="-128"/>
              </a:rPr>
              <a:t>の日常管理や放置自転車</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対策等が総合</a:t>
            </a:r>
            <a:r>
              <a:rPr lang="ja-JP" altLang="en-US" sz="1300" dirty="0">
                <a:solidFill>
                  <a:schemeClr val="tx1"/>
                </a:solidFill>
                <a:latin typeface="ＭＳ Ｐゴシック" panose="020B0600070205080204" pitchFamily="50" charset="-128"/>
                <a:ea typeface="ＭＳ Ｐゴシック" panose="020B0600070205080204" pitchFamily="50" charset="-128"/>
              </a:rPr>
              <a:t>区の</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事務となる</a:t>
            </a:r>
            <a:r>
              <a:rPr lang="ja-JP" altLang="en-US" sz="1300" dirty="0">
                <a:solidFill>
                  <a:schemeClr val="tx1"/>
                </a:solidFill>
                <a:latin typeface="ＭＳ Ｐゴシック" panose="020B0600070205080204" pitchFamily="50" charset="-128"/>
                <a:ea typeface="ＭＳ Ｐゴシック" panose="020B0600070205080204" pitchFamily="50" charset="-128"/>
              </a:rPr>
              <a:t>こと</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で、住民の</a:t>
            </a:r>
            <a:r>
              <a:rPr lang="ja-JP" altLang="en-US" sz="1300" dirty="0">
                <a:solidFill>
                  <a:schemeClr val="tx1"/>
                </a:solidFill>
                <a:latin typeface="ＭＳ Ｐゴシック" panose="020B0600070205080204" pitchFamily="50" charset="-128"/>
                <a:ea typeface="ＭＳ Ｐゴシック" panose="020B0600070205080204" pitchFamily="50" charset="-128"/>
              </a:rPr>
              <a:t>要望に対し、</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総合区長のマネジメントのもと、自転車等放置禁止区域の拡大や放置自転車の撤去回数の見直しなど、より迅速かつきめ細かい対応が可能</a:t>
            </a:r>
            <a:endParaRPr lang="ja-JP" altLang="en-US" sz="1300" dirty="0">
              <a:solidFill>
                <a:schemeClr val="tx1"/>
              </a:solidFill>
              <a:latin typeface="ＭＳ Ｐゴシック" panose="020B0600070205080204" pitchFamily="50" charset="-128"/>
              <a:ea typeface="ＭＳ Ｐゴシック" panose="020B0600070205080204" pitchFamily="50" charset="-128"/>
            </a:endParaRPr>
          </a:p>
        </p:txBody>
      </p:sp>
      <p:grpSp>
        <p:nvGrpSpPr>
          <p:cNvPr id="50" name="グループ化 49"/>
          <p:cNvGrpSpPr/>
          <p:nvPr/>
        </p:nvGrpSpPr>
        <p:grpSpPr>
          <a:xfrm>
            <a:off x="4635665" y="1071786"/>
            <a:ext cx="4413743" cy="5533145"/>
            <a:chOff x="4635665" y="1071786"/>
            <a:chExt cx="4413743" cy="5533145"/>
          </a:xfrm>
        </p:grpSpPr>
        <p:sp>
          <p:nvSpPr>
            <p:cNvPr id="51" name="正方形/長方形 50"/>
            <p:cNvSpPr/>
            <p:nvPr/>
          </p:nvSpPr>
          <p:spPr>
            <a:xfrm>
              <a:off x="4687008" y="1079024"/>
              <a:ext cx="2068496" cy="2764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現在（</a:t>
              </a:r>
              <a:r>
                <a:rPr kumimoji="1" lang="en-US" altLang="ja-JP"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区役所）</a:t>
              </a:r>
            </a:p>
          </p:txBody>
        </p:sp>
        <p:sp>
          <p:nvSpPr>
            <p:cNvPr id="52" name="正方形/長方形 51"/>
            <p:cNvSpPr/>
            <p:nvPr/>
          </p:nvSpPr>
          <p:spPr>
            <a:xfrm>
              <a:off x="7094267" y="1071786"/>
              <a:ext cx="1819261" cy="2764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総合</a:t>
              </a:r>
              <a:r>
                <a:rPr kumimoji="1"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区</a:t>
              </a:r>
              <a:r>
                <a:rPr kumimoji="1" lang="en-US" altLang="ja-JP"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又は</a:t>
              </a:r>
              <a:r>
                <a:rPr kumimoji="1" lang="en-US" altLang="ja-JP"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か所</a:t>
              </a:r>
              <a:r>
                <a:rPr kumimoji="1" lang="en-US" altLang="ja-JP"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53" name="グループ化 52"/>
            <p:cNvGrpSpPr/>
            <p:nvPr/>
          </p:nvGrpSpPr>
          <p:grpSpPr>
            <a:xfrm>
              <a:off x="4635665" y="1383474"/>
              <a:ext cx="4413743" cy="3341671"/>
              <a:chOff x="4619899" y="1651488"/>
              <a:chExt cx="4413743" cy="3341671"/>
            </a:xfrm>
          </p:grpSpPr>
          <p:sp>
            <p:nvSpPr>
              <p:cNvPr id="60" name="テキスト ボックス 2"/>
              <p:cNvSpPr txBox="1"/>
              <p:nvPr/>
            </p:nvSpPr>
            <p:spPr>
              <a:xfrm>
                <a:off x="5215441" y="1834455"/>
                <a:ext cx="1300774"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総　務　部　門</a:t>
                </a:r>
              </a:p>
            </p:txBody>
          </p:sp>
          <p:sp>
            <p:nvSpPr>
              <p:cNvPr id="61" name="テキスト ボックス 3"/>
              <p:cNvSpPr txBox="1"/>
              <p:nvPr/>
            </p:nvSpPr>
            <p:spPr>
              <a:xfrm>
                <a:off x="5215441" y="2403449"/>
                <a:ext cx="1300774" cy="262060"/>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市民協働部門</a:t>
                </a:r>
              </a:p>
            </p:txBody>
          </p:sp>
          <p:sp>
            <p:nvSpPr>
              <p:cNvPr id="62" name="テキスト ボックス 4"/>
              <p:cNvSpPr txBox="1"/>
              <p:nvPr/>
            </p:nvSpPr>
            <p:spPr>
              <a:xfrm>
                <a:off x="5215441" y="2987764"/>
                <a:ext cx="1300774" cy="262060"/>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窓口サービス部門</a:t>
                </a:r>
              </a:p>
            </p:txBody>
          </p:sp>
          <p:sp>
            <p:nvSpPr>
              <p:cNvPr id="63" name="テキスト ボックス 5"/>
              <p:cNvSpPr txBox="1"/>
              <p:nvPr/>
            </p:nvSpPr>
            <p:spPr>
              <a:xfrm>
                <a:off x="5215441" y="3539551"/>
                <a:ext cx="1300774" cy="257420"/>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保健福祉部門</a:t>
                </a:r>
              </a:p>
            </p:txBody>
          </p:sp>
          <p:cxnSp>
            <p:nvCxnSpPr>
              <p:cNvPr id="64" name="直線コネクタ 63"/>
              <p:cNvCxnSpPr/>
              <p:nvPr/>
            </p:nvCxnSpPr>
            <p:spPr>
              <a:xfrm flipH="1">
                <a:off x="5063665" y="1965485"/>
                <a:ext cx="0" cy="172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直線コネクタ 64"/>
              <p:cNvCxnSpPr>
                <a:endCxn id="60" idx="1"/>
              </p:cNvCxnSpPr>
              <p:nvPr/>
            </p:nvCxnSpPr>
            <p:spPr>
              <a:xfrm>
                <a:off x="5044615" y="1963164"/>
                <a:ext cx="170826" cy="2321"/>
              </a:xfrm>
              <a:prstGeom prst="line">
                <a:avLst/>
              </a:prstGeom>
            </p:spPr>
            <p:style>
              <a:lnRef idx="1">
                <a:schemeClr val="accent1"/>
              </a:lnRef>
              <a:fillRef idx="0">
                <a:schemeClr val="accent1"/>
              </a:fillRef>
              <a:effectRef idx="0">
                <a:schemeClr val="accent1"/>
              </a:effectRef>
              <a:fontRef idx="minor">
                <a:schemeClr val="tx1"/>
              </a:fontRef>
            </p:style>
          </p:cxnSp>
          <p:sp>
            <p:nvSpPr>
              <p:cNvPr id="66" name="角丸四角形 65"/>
              <p:cNvSpPr/>
              <p:nvPr/>
            </p:nvSpPr>
            <p:spPr>
              <a:xfrm>
                <a:off x="4619899" y="1651488"/>
                <a:ext cx="1985854" cy="2365477"/>
              </a:xfrm>
              <a:prstGeom prst="roundRect">
                <a:avLst>
                  <a:gd name="adj" fmla="val 5729"/>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cxnSp>
            <p:nvCxnSpPr>
              <p:cNvPr id="67" name="直線コネクタ 66"/>
              <p:cNvCxnSpPr/>
              <p:nvPr/>
            </p:nvCxnSpPr>
            <p:spPr>
              <a:xfrm>
                <a:off x="4925567" y="2856746"/>
                <a:ext cx="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68" name="右矢印 67"/>
              <p:cNvSpPr/>
              <p:nvPr/>
            </p:nvSpPr>
            <p:spPr>
              <a:xfrm>
                <a:off x="6660952" y="2698041"/>
                <a:ext cx="300188" cy="1434568"/>
              </a:xfrm>
              <a:prstGeom prst="rightArrow">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69" name="テキスト ボックス 22"/>
              <p:cNvSpPr txBox="1"/>
              <p:nvPr/>
            </p:nvSpPr>
            <p:spPr>
              <a:xfrm>
                <a:off x="7645180" y="1834455"/>
                <a:ext cx="1294366"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総　務　部　門</a:t>
                </a:r>
              </a:p>
            </p:txBody>
          </p:sp>
          <p:sp>
            <p:nvSpPr>
              <p:cNvPr id="70" name="テキスト ボックス 23"/>
              <p:cNvSpPr txBox="1"/>
              <p:nvPr/>
            </p:nvSpPr>
            <p:spPr>
              <a:xfrm>
                <a:off x="7654705" y="2403449"/>
                <a:ext cx="1294365"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市民協働部門</a:t>
                </a:r>
              </a:p>
            </p:txBody>
          </p:sp>
          <p:sp>
            <p:nvSpPr>
              <p:cNvPr id="71" name="テキスト ボックス 24"/>
              <p:cNvSpPr txBox="1"/>
              <p:nvPr/>
            </p:nvSpPr>
            <p:spPr>
              <a:xfrm>
                <a:off x="7654706" y="2987764"/>
                <a:ext cx="1284840" cy="253164"/>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窓口サービス部門</a:t>
                </a:r>
              </a:p>
            </p:txBody>
          </p:sp>
          <p:sp>
            <p:nvSpPr>
              <p:cNvPr id="72" name="テキスト ボックス 25"/>
              <p:cNvSpPr txBox="1"/>
              <p:nvPr/>
            </p:nvSpPr>
            <p:spPr>
              <a:xfrm>
                <a:off x="7654706" y="3530945"/>
                <a:ext cx="1303889" cy="262060"/>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保健福祉部門</a:t>
                </a:r>
              </a:p>
            </p:txBody>
          </p:sp>
          <p:sp>
            <p:nvSpPr>
              <p:cNvPr id="74" name="テキスト ボックス 37"/>
              <p:cNvSpPr txBox="1"/>
              <p:nvPr/>
            </p:nvSpPr>
            <p:spPr>
              <a:xfrm>
                <a:off x="7635641" y="4055756"/>
                <a:ext cx="1303889" cy="262060"/>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工営所部門</a:t>
                </a:r>
              </a:p>
            </p:txBody>
          </p:sp>
          <p:sp>
            <p:nvSpPr>
              <p:cNvPr id="75" name="テキスト ボックス 38"/>
              <p:cNvSpPr txBox="1"/>
              <p:nvPr/>
            </p:nvSpPr>
            <p:spPr>
              <a:xfrm>
                <a:off x="7645180" y="4506351"/>
                <a:ext cx="1303889"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a:latin typeface="Meiryo UI" panose="020B0604030504040204" pitchFamily="50" charset="-128"/>
                    <a:ea typeface="Meiryo UI" panose="020B0604030504040204" pitchFamily="50" charset="-128"/>
                    <a:cs typeface="Meiryo UI" panose="020B0604030504040204" pitchFamily="50" charset="-128"/>
                  </a:rPr>
                  <a:t>公園事務所部門</a:t>
                </a:r>
              </a:p>
            </p:txBody>
          </p:sp>
          <p:sp>
            <p:nvSpPr>
              <p:cNvPr id="76" name="角丸四角形 75"/>
              <p:cNvSpPr/>
              <p:nvPr/>
            </p:nvSpPr>
            <p:spPr>
              <a:xfrm>
                <a:off x="7015656" y="1700925"/>
                <a:ext cx="2017986" cy="3292234"/>
              </a:xfrm>
              <a:prstGeom prst="roundRect">
                <a:avLst>
                  <a:gd name="adj" fmla="val 5729"/>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cxnSp>
            <p:nvCxnSpPr>
              <p:cNvPr id="77" name="直線コネクタ 76"/>
              <p:cNvCxnSpPr/>
              <p:nvPr/>
            </p:nvCxnSpPr>
            <p:spPr>
              <a:xfrm flipH="1">
                <a:off x="7465966" y="1965485"/>
                <a:ext cx="9525" cy="2660649"/>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直線コネクタ 77"/>
              <p:cNvCxnSpPr/>
              <p:nvPr/>
            </p:nvCxnSpPr>
            <p:spPr>
              <a:xfrm>
                <a:off x="7475491" y="1965485"/>
                <a:ext cx="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直線コネクタ 78"/>
              <p:cNvCxnSpPr/>
              <p:nvPr/>
            </p:nvCxnSpPr>
            <p:spPr>
              <a:xfrm>
                <a:off x="7475491" y="2567513"/>
                <a:ext cx="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0" name="直線コネクタ 79"/>
              <p:cNvCxnSpPr/>
              <p:nvPr/>
            </p:nvCxnSpPr>
            <p:spPr>
              <a:xfrm>
                <a:off x="7475491" y="3118794"/>
                <a:ext cx="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1" name="直線コネクタ 80"/>
              <p:cNvCxnSpPr/>
              <p:nvPr/>
            </p:nvCxnSpPr>
            <p:spPr>
              <a:xfrm>
                <a:off x="7475491" y="3668261"/>
                <a:ext cx="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直線コネクタ 81"/>
              <p:cNvCxnSpPr/>
              <p:nvPr/>
            </p:nvCxnSpPr>
            <p:spPr>
              <a:xfrm>
                <a:off x="7475491" y="4206790"/>
                <a:ext cx="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3" name="直線コネクタ 82"/>
              <p:cNvCxnSpPr/>
              <p:nvPr/>
            </p:nvCxnSpPr>
            <p:spPr>
              <a:xfrm>
                <a:off x="7475491" y="4626134"/>
                <a:ext cx="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5" name="直線コネクタ 84"/>
              <p:cNvCxnSpPr/>
              <p:nvPr/>
            </p:nvCxnSpPr>
            <p:spPr>
              <a:xfrm>
                <a:off x="7249966" y="3381360"/>
                <a:ext cx="216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直線コネクタ 85"/>
              <p:cNvCxnSpPr/>
              <p:nvPr/>
            </p:nvCxnSpPr>
            <p:spPr>
              <a:xfrm>
                <a:off x="5054140" y="2545928"/>
                <a:ext cx="180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7" name="直線コネクタ 86"/>
              <p:cNvCxnSpPr/>
              <p:nvPr/>
            </p:nvCxnSpPr>
            <p:spPr>
              <a:xfrm>
                <a:off x="5054140" y="3120233"/>
                <a:ext cx="180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8" name="直線コネクタ 87"/>
              <p:cNvCxnSpPr/>
              <p:nvPr/>
            </p:nvCxnSpPr>
            <p:spPr>
              <a:xfrm>
                <a:off x="5054140" y="3689254"/>
                <a:ext cx="18000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54" name="テキスト ボックス 48"/>
            <p:cNvSpPr txBox="1"/>
            <p:nvPr/>
          </p:nvSpPr>
          <p:spPr>
            <a:xfrm>
              <a:off x="7346731" y="5653808"/>
              <a:ext cx="1302727"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市民協働部門</a:t>
              </a:r>
            </a:p>
          </p:txBody>
        </p:sp>
        <p:sp>
          <p:nvSpPr>
            <p:cNvPr id="55" name="テキスト ボックス 49"/>
            <p:cNvSpPr txBox="1"/>
            <p:nvPr/>
          </p:nvSpPr>
          <p:spPr>
            <a:xfrm>
              <a:off x="7346731" y="5991120"/>
              <a:ext cx="1302727"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窓口サービス部門</a:t>
              </a:r>
            </a:p>
          </p:txBody>
        </p:sp>
        <p:sp>
          <p:nvSpPr>
            <p:cNvPr id="56" name="テキスト ボックス 50"/>
            <p:cNvSpPr txBox="1"/>
            <p:nvPr/>
          </p:nvSpPr>
          <p:spPr>
            <a:xfrm>
              <a:off x="7346731" y="6342872"/>
              <a:ext cx="1302727"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a:latin typeface="Meiryo UI" panose="020B0604030504040204" pitchFamily="50" charset="-128"/>
                  <a:ea typeface="Meiryo UI" panose="020B0604030504040204" pitchFamily="50" charset="-128"/>
                  <a:cs typeface="Meiryo UI" panose="020B0604030504040204" pitchFamily="50" charset="-128"/>
                </a:rPr>
                <a:t>保健福祉部門</a:t>
              </a:r>
            </a:p>
          </p:txBody>
        </p:sp>
        <p:cxnSp>
          <p:nvCxnSpPr>
            <p:cNvPr id="57" name="直線コネクタ 56"/>
            <p:cNvCxnSpPr/>
            <p:nvPr/>
          </p:nvCxnSpPr>
          <p:spPr>
            <a:xfrm>
              <a:off x="7373732" y="3105239"/>
              <a:ext cx="0" cy="2212080"/>
            </a:xfrm>
            <a:prstGeom prst="line">
              <a:avLst/>
            </a:prstGeom>
          </p:spPr>
          <p:style>
            <a:lnRef idx="1">
              <a:schemeClr val="accent1"/>
            </a:lnRef>
            <a:fillRef idx="0">
              <a:schemeClr val="accent1"/>
            </a:fillRef>
            <a:effectRef idx="0">
              <a:schemeClr val="accent1"/>
            </a:effectRef>
            <a:fontRef idx="minor">
              <a:schemeClr val="tx1"/>
            </a:fontRef>
          </p:style>
        </p:cxnSp>
        <p:sp>
          <p:nvSpPr>
            <p:cNvPr id="58" name="正方形/長方形 57"/>
            <p:cNvSpPr/>
            <p:nvPr/>
          </p:nvSpPr>
          <p:spPr>
            <a:xfrm>
              <a:off x="4701310" y="1906914"/>
              <a:ext cx="240023" cy="13091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　長</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正方形/長方形 58"/>
            <p:cNvSpPr/>
            <p:nvPr/>
          </p:nvSpPr>
          <p:spPr>
            <a:xfrm>
              <a:off x="7075574" y="2270234"/>
              <a:ext cx="271157" cy="17407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　合　区　長</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89" name="角丸四角形 88"/>
          <p:cNvSpPr/>
          <p:nvPr/>
        </p:nvSpPr>
        <p:spPr>
          <a:xfrm>
            <a:off x="7031422" y="5332732"/>
            <a:ext cx="2017986" cy="1348643"/>
          </a:xfrm>
          <a:prstGeom prst="roundRect">
            <a:avLst>
              <a:gd name="adj" fmla="val 5729"/>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90" name="正方形/長方形 89"/>
          <p:cNvSpPr/>
          <p:nvPr/>
        </p:nvSpPr>
        <p:spPr>
          <a:xfrm>
            <a:off x="6883291" y="5371120"/>
            <a:ext cx="2175642" cy="3037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支所</a:t>
            </a: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等</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又は</a:t>
            </a:r>
            <a:r>
              <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か所）</a:t>
            </a:r>
            <a:endParaRPr kumimoji="1" lang="ja-JP" altLang="en-US" sz="1050" dirty="0">
              <a:solidFill>
                <a:schemeClr val="tx1"/>
              </a:solidFill>
            </a:endParaRPr>
          </a:p>
        </p:txBody>
      </p:sp>
      <p:sp>
        <p:nvSpPr>
          <p:cNvPr id="91" name="スライド番号プレースホルダー 2"/>
          <p:cNvSpPr>
            <a:spLocks noGrp="1"/>
          </p:cNvSpPr>
          <p:nvPr>
            <p:ph type="sldNum" sz="quarter" idx="12"/>
          </p:nvPr>
        </p:nvSpPr>
        <p:spPr>
          <a:xfrm>
            <a:off x="7016795" y="6492875"/>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ja-JP" sz="1600" kern="0" dirty="0">
                <a:solidFill>
                  <a:sysClr val="windowText" lastClr="000000"/>
                </a:solidFill>
                <a:latin typeface="HGPｺﾞｼｯｸE" pitchFamily="50" charset="-128"/>
                <a:ea typeface="HGPｺﾞｼｯｸE" pitchFamily="50" charset="-128"/>
              </a:rPr>
              <a:t>39</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92" name="角丸四角形 91"/>
          <p:cNvSpPr/>
          <p:nvPr/>
        </p:nvSpPr>
        <p:spPr>
          <a:xfrm>
            <a:off x="150979" y="4956744"/>
            <a:ext cx="4279708" cy="1165405"/>
          </a:xfrm>
          <a:prstGeom prst="roundRect">
            <a:avLst>
              <a:gd name="adj" fmla="val 8761"/>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300" dirty="0" smtClean="0">
                <a:solidFill>
                  <a:schemeClr val="tx1"/>
                </a:solidFill>
                <a:latin typeface="ＭＳ Ｐゴシック" panose="020B0600070205080204" pitchFamily="50" charset="-128"/>
                <a:ea typeface="ＭＳ Ｐゴシック" panose="020B0600070205080204" pitchFamily="50" charset="-128"/>
              </a:rPr>
              <a:t>老人憩の</a:t>
            </a:r>
            <a:r>
              <a:rPr lang="ja-JP" altLang="en-US" sz="1300" dirty="0">
                <a:solidFill>
                  <a:schemeClr val="tx1"/>
                </a:solidFill>
                <a:latin typeface="ＭＳ Ｐゴシック" panose="020B0600070205080204" pitchFamily="50" charset="-128"/>
                <a:ea typeface="ＭＳ Ｐゴシック" panose="020B0600070205080204" pitchFamily="50" charset="-128"/>
              </a:rPr>
              <a:t>家（地域</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高齢者活動</a:t>
            </a:r>
            <a:r>
              <a:rPr lang="ja-JP" altLang="en-US" sz="1300" dirty="0">
                <a:solidFill>
                  <a:schemeClr val="tx1"/>
                </a:solidFill>
                <a:latin typeface="ＭＳ Ｐゴシック" panose="020B0600070205080204" pitchFamily="50" charset="-128"/>
                <a:ea typeface="ＭＳ Ｐゴシック" panose="020B0600070205080204" pitchFamily="50" charset="-128"/>
              </a:rPr>
              <a:t>拠点施設）整備</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・運営助成の事務が総合</a:t>
            </a:r>
            <a:r>
              <a:rPr lang="ja-JP" altLang="en-US" sz="1300" dirty="0">
                <a:solidFill>
                  <a:schemeClr val="tx1"/>
                </a:solidFill>
                <a:latin typeface="ＭＳ Ｐゴシック" panose="020B0600070205080204" pitchFamily="50" charset="-128"/>
                <a:ea typeface="ＭＳ Ｐゴシック" panose="020B0600070205080204" pitchFamily="50" charset="-128"/>
              </a:rPr>
              <a:t>区の事務となること</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で、施設の活用状況など区</a:t>
            </a:r>
            <a:r>
              <a:rPr lang="ja-JP" altLang="en-US" sz="1300" dirty="0">
                <a:solidFill>
                  <a:schemeClr val="tx1"/>
                </a:solidFill>
                <a:latin typeface="ＭＳ Ｐゴシック" panose="020B0600070205080204" pitchFamily="50" charset="-128"/>
                <a:ea typeface="ＭＳ Ｐゴシック" panose="020B0600070205080204" pitchFamily="50" charset="-128"/>
              </a:rPr>
              <a:t>域内の実態</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をより踏まえた改修</a:t>
            </a:r>
            <a:r>
              <a:rPr lang="ja-JP" altLang="en-US" sz="1300" dirty="0">
                <a:solidFill>
                  <a:schemeClr val="tx1"/>
                </a:solidFill>
                <a:latin typeface="ＭＳ Ｐゴシック" panose="020B0600070205080204" pitchFamily="50" charset="-128"/>
                <a:ea typeface="ＭＳ Ｐゴシック" panose="020B0600070205080204" pitchFamily="50" charset="-128"/>
              </a:rPr>
              <a:t>順位の</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設定などの判断が可能</a:t>
            </a:r>
            <a:endParaRPr lang="ja-JP" altLang="en-US" sz="1300" dirty="0">
              <a:solidFill>
                <a:schemeClr val="tx1"/>
              </a:solidFill>
              <a:latin typeface="ＭＳ Ｐゴシック" panose="020B0600070205080204" pitchFamily="50" charset="-128"/>
              <a:ea typeface="ＭＳ Ｐゴシック" panose="020B0600070205080204" pitchFamily="50" charset="-128"/>
            </a:endParaRPr>
          </a:p>
        </p:txBody>
      </p:sp>
      <p:sp>
        <p:nvSpPr>
          <p:cNvPr id="49" name="角丸四角形 48"/>
          <p:cNvSpPr/>
          <p:nvPr/>
        </p:nvSpPr>
        <p:spPr>
          <a:xfrm>
            <a:off x="150979" y="3201448"/>
            <a:ext cx="4203440" cy="1167918"/>
          </a:xfrm>
          <a:prstGeom prst="roundRect">
            <a:avLst>
              <a:gd name="adj" fmla="val 8761"/>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300" dirty="0" smtClean="0">
                <a:solidFill>
                  <a:schemeClr val="tx1"/>
                </a:solidFill>
                <a:latin typeface="ＭＳ Ｐゴシック" panose="020B0600070205080204" pitchFamily="50" charset="-128"/>
                <a:ea typeface="ＭＳ Ｐゴシック" panose="020B0600070205080204" pitchFamily="50" charset="-128"/>
              </a:rPr>
              <a:t>公園</a:t>
            </a:r>
            <a:r>
              <a:rPr lang="ja-JP" altLang="en-US" sz="1300" dirty="0">
                <a:solidFill>
                  <a:schemeClr val="tx1"/>
                </a:solidFill>
                <a:latin typeface="ＭＳ Ｐゴシック" panose="020B0600070205080204" pitchFamily="50" charset="-128"/>
                <a:ea typeface="ＭＳ Ｐゴシック" panose="020B0600070205080204" pitchFamily="50" charset="-128"/>
              </a:rPr>
              <a:t>の日常管理が総合区の事務</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となる</a:t>
            </a:r>
            <a:r>
              <a:rPr lang="ja-JP" altLang="en-US" sz="1300" dirty="0">
                <a:solidFill>
                  <a:schemeClr val="tx1"/>
                </a:solidFill>
                <a:latin typeface="ＭＳ Ｐゴシック" panose="020B0600070205080204" pitchFamily="50" charset="-128"/>
                <a:ea typeface="ＭＳ Ｐゴシック" panose="020B0600070205080204" pitchFamily="50" charset="-128"/>
              </a:rPr>
              <a:t>ことで、住民</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の要望</a:t>
            </a:r>
            <a:r>
              <a:rPr lang="ja-JP" altLang="en-US" sz="1300" dirty="0">
                <a:solidFill>
                  <a:schemeClr val="tx1"/>
                </a:solidFill>
                <a:latin typeface="ＭＳ Ｐゴシック" panose="020B0600070205080204" pitchFamily="50" charset="-128"/>
                <a:ea typeface="ＭＳ Ｐゴシック" panose="020B0600070205080204" pitchFamily="50" charset="-128"/>
              </a:rPr>
              <a:t>に対し、総合区長の</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マネジメント</a:t>
            </a:r>
            <a:r>
              <a:rPr lang="ja-JP" altLang="en-US" sz="1300" dirty="0">
                <a:solidFill>
                  <a:schemeClr val="tx1"/>
                </a:solidFill>
                <a:latin typeface="ＭＳ Ｐゴシック" panose="020B0600070205080204" pitchFamily="50" charset="-128"/>
                <a:ea typeface="ＭＳ Ｐゴシック" panose="020B0600070205080204" pitchFamily="50" charset="-128"/>
              </a:rPr>
              <a:t>のもと、公園</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利用の</a:t>
            </a:r>
            <a:r>
              <a:rPr lang="ja-JP" altLang="en-US" sz="1300" dirty="0">
                <a:solidFill>
                  <a:schemeClr val="tx1"/>
                </a:solidFill>
                <a:latin typeface="ＭＳ Ｐゴシック" panose="020B0600070205080204" pitchFamily="50" charset="-128"/>
                <a:ea typeface="ＭＳ Ｐゴシック" panose="020B0600070205080204" pitchFamily="50" charset="-128"/>
              </a:rPr>
              <a:t>支障となっている遊具の</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使用禁止</a:t>
            </a:r>
            <a:r>
              <a:rPr lang="ja-JP" altLang="en-US" sz="1300" dirty="0">
                <a:solidFill>
                  <a:schemeClr val="tx1"/>
                </a:solidFill>
                <a:latin typeface="ＭＳ Ｐゴシック" panose="020B0600070205080204" pitchFamily="50" charset="-128"/>
                <a:ea typeface="ＭＳ Ｐゴシック" panose="020B0600070205080204" pitchFamily="50" charset="-128"/>
              </a:rPr>
              <a:t>や樹木の剪定</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など</a:t>
            </a:r>
            <a:r>
              <a:rPr lang="ja-JP" altLang="en-US" sz="1300" dirty="0">
                <a:solidFill>
                  <a:schemeClr val="tx1"/>
                </a:solidFill>
                <a:latin typeface="ＭＳ Ｐゴシック" panose="020B0600070205080204" pitchFamily="50" charset="-128"/>
                <a:ea typeface="ＭＳ Ｐゴシック" panose="020B0600070205080204" pitchFamily="50" charset="-128"/>
              </a:rPr>
              <a:t>、より迅速かつ</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きめ細かい対応が可能</a:t>
            </a:r>
            <a:endParaRPr lang="ja-JP" altLang="en-US" sz="1300" dirty="0">
              <a:solidFill>
                <a:schemeClr val="tx1"/>
              </a:solidFill>
              <a:latin typeface="ＭＳ Ｐゴシック" panose="020B0600070205080204" pitchFamily="50" charset="-128"/>
              <a:ea typeface="ＭＳ Ｐゴシック" panose="020B0600070205080204" pitchFamily="50" charset="-128"/>
            </a:endParaRPr>
          </a:p>
        </p:txBody>
      </p:sp>
      <p:sp>
        <p:nvSpPr>
          <p:cNvPr id="73" name="正方形/長方形 72"/>
          <p:cNvSpPr/>
          <p:nvPr/>
        </p:nvSpPr>
        <p:spPr>
          <a:xfrm>
            <a:off x="4596535" y="4088557"/>
            <a:ext cx="1932914" cy="261610"/>
          </a:xfrm>
          <a:prstGeom prst="rect">
            <a:avLst/>
          </a:prstGeom>
        </p:spPr>
        <p:txBody>
          <a:bodyPr wrap="square">
            <a:spAutoFit/>
          </a:bodyPr>
          <a:lstStyle/>
          <a:p>
            <a:pPr algn="ctr">
              <a:defRPr/>
            </a:pPr>
            <a:r>
              <a:rPr lang="en-US" altLang="ja-JP" sz="1100" b="1" dirty="0" smtClean="0">
                <a:latin typeface="ＭＳ Ｐゴシック" panose="020B0600070205080204" pitchFamily="50" charset="-128"/>
                <a:ea typeface="ＭＳ Ｐゴシック" panose="020B0600070205080204" pitchFamily="50" charset="-128"/>
                <a:cs typeface="Meiryo UI" pitchFamily="50" charset="-128"/>
              </a:rPr>
              <a:t>《</a:t>
            </a:r>
            <a:r>
              <a:rPr lang="ja-JP" altLang="en-US" sz="1100" b="1" dirty="0" smtClean="0">
                <a:latin typeface="ＭＳ Ｐゴシック" panose="020B0600070205080204" pitchFamily="50" charset="-128"/>
                <a:ea typeface="ＭＳ Ｐゴシック" panose="020B0600070205080204" pitchFamily="50" charset="-128"/>
                <a:cs typeface="Meiryo UI" pitchFamily="50" charset="-128"/>
              </a:rPr>
              <a:t>局及び区</a:t>
            </a:r>
            <a:r>
              <a:rPr lang="ja-JP" altLang="en-US" sz="1100" b="1" dirty="0">
                <a:latin typeface="ＭＳ Ｐゴシック" panose="020B0600070205080204" pitchFamily="50" charset="-128"/>
                <a:ea typeface="ＭＳ Ｐゴシック" panose="020B0600070205080204" pitchFamily="50" charset="-128"/>
                <a:cs typeface="Meiryo UI" pitchFamily="50" charset="-128"/>
              </a:rPr>
              <a:t>の職員数</a:t>
            </a:r>
            <a:r>
              <a:rPr lang="en-US" altLang="ja-JP" sz="900" b="1" dirty="0">
                <a:latin typeface="ＭＳ Ｐゴシック" panose="020B0600070205080204" pitchFamily="50" charset="-128"/>
                <a:ea typeface="ＭＳ Ｐゴシック" panose="020B0600070205080204" pitchFamily="50" charset="-128"/>
                <a:cs typeface="Meiryo UI" pitchFamily="50" charset="-128"/>
              </a:rPr>
              <a:t>(</a:t>
            </a:r>
            <a:r>
              <a:rPr lang="ja-JP" altLang="en-US" sz="900" b="1" dirty="0">
                <a:latin typeface="ＭＳ Ｐゴシック" panose="020B0600070205080204" pitchFamily="50" charset="-128"/>
                <a:ea typeface="ＭＳ Ｐゴシック" panose="020B0600070205080204" pitchFamily="50" charset="-128"/>
                <a:cs typeface="Meiryo UI" pitchFamily="50" charset="-128"/>
              </a:rPr>
              <a:t>イメージ</a:t>
            </a:r>
            <a:r>
              <a:rPr lang="en-US" altLang="ja-JP" sz="900" b="1" dirty="0" smtClean="0">
                <a:latin typeface="ＭＳ Ｐゴシック" panose="020B0600070205080204" pitchFamily="50" charset="-128"/>
                <a:ea typeface="ＭＳ Ｐゴシック" panose="020B0600070205080204" pitchFamily="50" charset="-128"/>
                <a:cs typeface="Meiryo UI" pitchFamily="50" charset="-128"/>
              </a:rPr>
              <a:t>)</a:t>
            </a:r>
            <a:r>
              <a:rPr lang="en-US" altLang="ja-JP" sz="1100" b="1" dirty="0" smtClean="0">
                <a:latin typeface="ＭＳ Ｐゴシック" panose="020B0600070205080204" pitchFamily="50" charset="-128"/>
                <a:ea typeface="ＭＳ Ｐゴシック" panose="020B0600070205080204" pitchFamily="50" charset="-128"/>
                <a:cs typeface="Meiryo UI" pitchFamily="50" charset="-128"/>
              </a:rPr>
              <a:t>》</a:t>
            </a:r>
            <a:r>
              <a:rPr lang="ja-JP" altLang="en-US" sz="1100" b="1" dirty="0">
                <a:latin typeface="ＭＳ Ｐゴシック" panose="020B0600070205080204" pitchFamily="50" charset="-128"/>
                <a:ea typeface="ＭＳ Ｐゴシック" panose="020B0600070205080204" pitchFamily="50" charset="-128"/>
                <a:cs typeface="Meiryo UI" pitchFamily="50" charset="-128"/>
              </a:rPr>
              <a:t>　</a:t>
            </a:r>
            <a:endParaRPr lang="en-US" altLang="ja-JP" sz="1100" b="1" dirty="0">
              <a:latin typeface="ＭＳ Ｐゴシック" panose="020B0600070205080204" pitchFamily="50" charset="-128"/>
              <a:ea typeface="ＭＳ Ｐゴシック" panose="020B0600070205080204" pitchFamily="50" charset="-128"/>
              <a:cs typeface="Meiryo UI" pitchFamily="50" charset="-128"/>
            </a:endParaRPr>
          </a:p>
        </p:txBody>
      </p:sp>
      <p:graphicFrame>
        <p:nvGraphicFramePr>
          <p:cNvPr id="84" name="表 83"/>
          <p:cNvGraphicFramePr>
            <a:graphicFrameLocks noGrp="1"/>
          </p:cNvGraphicFramePr>
          <p:nvPr>
            <p:extLst>
              <p:ext uri="{D42A27DB-BD31-4B8C-83A1-F6EECF244321}">
                <p14:modId xmlns:p14="http://schemas.microsoft.com/office/powerpoint/2010/main" val="3926760067"/>
              </p:ext>
            </p:extLst>
          </p:nvPr>
        </p:nvGraphicFramePr>
        <p:xfrm>
          <a:off x="4644160" y="4328797"/>
          <a:ext cx="1863568" cy="2392680"/>
        </p:xfrm>
        <a:graphic>
          <a:graphicData uri="http://schemas.openxmlformats.org/drawingml/2006/table">
            <a:tbl>
              <a:tblPr firstRow="1" bandRow="1">
                <a:tableStyleId>{5940675A-B579-460E-94D1-54222C63F5DA}</a:tableStyleId>
              </a:tblPr>
              <a:tblGrid>
                <a:gridCol w="208280"/>
                <a:gridCol w="247720"/>
                <a:gridCol w="684551"/>
                <a:gridCol w="723017"/>
              </a:tblGrid>
              <a:tr h="269399">
                <a:tc gridSpan="2">
                  <a:txBody>
                    <a:bodyPr/>
                    <a:lstStyle/>
                    <a:p>
                      <a:pPr algn="ctr"/>
                      <a:endParaRPr kumimoji="1" lang="ja-JP" altLang="en-US" sz="1000"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a:lnSpc>
                          <a:spcPts val="900"/>
                        </a:lnSpc>
                      </a:pPr>
                      <a:r>
                        <a:rPr kumimoji="1" lang="ja-JP" altLang="en-US" sz="1000" dirty="0" smtClean="0">
                          <a:latin typeface="ＭＳ Ｐゴシック" panose="020B0600070205080204" pitchFamily="50" charset="-128"/>
                          <a:ea typeface="ＭＳ Ｐゴシック" panose="020B0600070205080204" pitchFamily="50" charset="-128"/>
                          <a:cs typeface="Meiryo UI" panose="020B0604030504040204" pitchFamily="50" charset="-128"/>
                        </a:rPr>
                        <a:t>現　行</a:t>
                      </a:r>
                      <a:endParaRPr kumimoji="1" lang="en-US" altLang="ja-JP" sz="1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gn="ctr">
                        <a:lnSpc>
                          <a:spcPts val="900"/>
                        </a:lnSpc>
                      </a:pPr>
                      <a:r>
                        <a:rPr kumimoji="1" lang="en-US" altLang="ja-JP" sz="700" dirty="0" smtClean="0">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en-US" sz="700" dirty="0" smtClean="0">
                          <a:latin typeface="ＭＳ Ｐゴシック" panose="020B0600070205080204" pitchFamily="50" charset="-128"/>
                          <a:ea typeface="ＭＳ Ｐゴシック" panose="020B0600070205080204" pitchFamily="50" charset="-128"/>
                          <a:cs typeface="Meiryo UI" panose="020B0604030504040204" pitchFamily="50" charset="-128"/>
                        </a:rPr>
                        <a:t>平成</a:t>
                      </a:r>
                      <a:r>
                        <a:rPr kumimoji="1" lang="en-US" altLang="ja-JP" sz="700" dirty="0" smtClean="0">
                          <a:latin typeface="ＭＳ Ｐゴシック" panose="020B0600070205080204" pitchFamily="50" charset="-128"/>
                          <a:ea typeface="ＭＳ Ｐゴシック" panose="020B0600070205080204" pitchFamily="50" charset="-128"/>
                          <a:cs typeface="Meiryo UI" panose="020B0604030504040204" pitchFamily="50" charset="-128"/>
                        </a:rPr>
                        <a:t>24</a:t>
                      </a:r>
                      <a:r>
                        <a:rPr kumimoji="1" lang="ja-JP" altLang="en-US" sz="700" dirty="0" smtClean="0">
                          <a:latin typeface="ＭＳ Ｐゴシック" panose="020B0600070205080204" pitchFamily="50" charset="-128"/>
                          <a:ea typeface="ＭＳ Ｐゴシック" panose="020B0600070205080204" pitchFamily="50" charset="-128"/>
                          <a:cs typeface="Meiryo UI" panose="020B0604030504040204" pitchFamily="50" charset="-128"/>
                        </a:rPr>
                        <a:t>年度</a:t>
                      </a:r>
                      <a:r>
                        <a:rPr kumimoji="1" lang="en-US" altLang="ja-JP" sz="700" dirty="0" smtClean="0">
                          <a:latin typeface="ＭＳ Ｐゴシック" panose="020B0600070205080204" pitchFamily="50" charset="-128"/>
                          <a:ea typeface="ＭＳ Ｐゴシック" panose="020B0600070205080204" pitchFamily="50" charset="-128"/>
                          <a:cs typeface="Meiryo UI" panose="020B0604030504040204" pitchFamily="50" charset="-128"/>
                        </a:rPr>
                        <a:t>)</a:t>
                      </a:r>
                      <a:endParaRPr kumimoji="1" lang="ja-JP" altLang="en-US" sz="700"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Ａ　案</a:t>
                      </a:r>
                      <a:endParaRPr kumimoji="1" lang="en-US" altLang="ja-JP" sz="1000" b="1"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85000"/>
                      </a:schemeClr>
                    </a:solidFill>
                  </a:tcPr>
                </a:tc>
              </a:tr>
              <a:tr h="205256">
                <a:tc rowSpan="3">
                  <a:txBody>
                    <a:bodyPr/>
                    <a:lstStyle/>
                    <a:p>
                      <a:pPr algn="ctr"/>
                      <a:r>
                        <a:rPr lang="ja-JP" altLang="en-US" sz="1000" b="1" dirty="0" smtClean="0">
                          <a:solidFill>
                            <a:schemeClr val="bg1"/>
                          </a:solidFill>
                          <a:latin typeface="ＭＳ ゴシック" panose="020B0609070205080204" pitchFamily="49" charset="-128"/>
                          <a:ea typeface="ＭＳ ゴシック" panose="020B0609070205080204" pitchFamily="49" charset="-128"/>
                        </a:rPr>
                        <a:t>８</a:t>
                      </a:r>
                      <a:endParaRPr lang="en-US" altLang="ja-JP" sz="1000" b="1" dirty="0" smtClean="0">
                        <a:solidFill>
                          <a:schemeClr val="bg1"/>
                        </a:solidFill>
                        <a:latin typeface="ＭＳ ゴシック" panose="020B0609070205080204" pitchFamily="49" charset="-128"/>
                        <a:ea typeface="ＭＳ ゴシック" panose="020B0609070205080204" pitchFamily="49" charset="-128"/>
                      </a:endParaRPr>
                    </a:p>
                    <a:p>
                      <a:pPr algn="ctr"/>
                      <a:endParaRPr lang="en-US" altLang="ja-JP" sz="1000" b="1" dirty="0" smtClean="0">
                        <a:solidFill>
                          <a:schemeClr val="bg1"/>
                        </a:solidFill>
                        <a:latin typeface="ＭＳ ゴシック" panose="020B0609070205080204" pitchFamily="49" charset="-128"/>
                        <a:ea typeface="ＭＳ ゴシック" panose="020B0609070205080204" pitchFamily="49" charset="-128"/>
                      </a:endParaRPr>
                    </a:p>
                    <a:p>
                      <a:pPr algn="ctr"/>
                      <a:r>
                        <a:rPr lang="ja-JP" altLang="en-US" sz="1000" b="1" dirty="0" smtClean="0">
                          <a:solidFill>
                            <a:schemeClr val="bg1"/>
                          </a:solidFill>
                          <a:latin typeface="ＭＳ ゴシック" panose="020B0609070205080204" pitchFamily="49" charset="-128"/>
                          <a:ea typeface="ＭＳ ゴシック" panose="020B0609070205080204" pitchFamily="49" charset="-128"/>
                        </a:rPr>
                        <a:t>　区</a:t>
                      </a:r>
                      <a:endParaRPr lang="ja-JP" altLang="en-US" sz="1000" b="1" dirty="0">
                        <a:solidFill>
                          <a:schemeClr val="bg1"/>
                        </a:solidFill>
                        <a:latin typeface="ＭＳ ゴシック" panose="020B0609070205080204" pitchFamily="49" charset="-128"/>
                        <a:ea typeface="ＭＳ ゴシック" panose="020B0609070205080204" pitchFamily="49" charset="-128"/>
                      </a:endParaRP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ctr"/>
                      <a:r>
                        <a:rPr kumimoji="1" lang="ja-JP" altLang="en-US" sz="1000" dirty="0" smtClean="0">
                          <a:latin typeface="+mn-ea"/>
                          <a:ea typeface="+mn-ea"/>
                          <a:cs typeface="Meiryo UI" panose="020B0604030504040204" pitchFamily="50" charset="-128"/>
                        </a:rPr>
                        <a:t>局</a:t>
                      </a:r>
                      <a:endParaRPr kumimoji="1" lang="en-US" altLang="ja-JP" sz="1000" dirty="0" smtClean="0">
                        <a:latin typeface="+mn-ea"/>
                        <a:ea typeface="+mn-ea"/>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dirty="0" smtClean="0">
                          <a:latin typeface="+mn-ea"/>
                          <a:ea typeface="+mn-ea"/>
                          <a:cs typeface="Meiryo UI" panose="020B0604030504040204" pitchFamily="50" charset="-128"/>
                        </a:rPr>
                        <a:t>8,900</a:t>
                      </a:r>
                      <a:r>
                        <a:rPr kumimoji="1" lang="ja-JP" altLang="en-US" sz="900" dirty="0" smtClean="0">
                          <a:latin typeface="+mn-ea"/>
                          <a:ea typeface="+mn-ea"/>
                          <a:cs typeface="Meiryo UI" panose="020B0604030504040204" pitchFamily="50" charset="-128"/>
                        </a:rPr>
                        <a:t>人</a:t>
                      </a:r>
                      <a:endParaRPr kumimoji="1" lang="ja-JP" altLang="en-US" sz="900" dirty="0">
                        <a:latin typeface="+mn-ea"/>
                        <a:ea typeface="+mn-ea"/>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1" smtClean="0">
                          <a:latin typeface="+mn-ea"/>
                          <a:ea typeface="+mn-ea"/>
                          <a:cs typeface="Meiryo UI" panose="020B0604030504040204" pitchFamily="50" charset="-128"/>
                        </a:rPr>
                        <a:t>7,800</a:t>
                      </a:r>
                      <a:r>
                        <a:rPr kumimoji="1" lang="ja-JP" altLang="en-US" sz="900" b="1" dirty="0" smtClean="0">
                          <a:latin typeface="+mn-ea"/>
                          <a:ea typeface="+mn-ea"/>
                          <a:cs typeface="Meiryo UI" panose="020B0604030504040204" pitchFamily="50" charset="-128"/>
                        </a:rPr>
                        <a:t>人</a:t>
                      </a:r>
                      <a:endParaRPr kumimoji="1" lang="ja-JP" altLang="en-US" sz="900" b="1" dirty="0">
                        <a:latin typeface="+mn-ea"/>
                        <a:ea typeface="+mn-ea"/>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69399">
                <a:tc vMerge="1">
                  <a:txBody>
                    <a:bodyPr/>
                    <a:lstStyle/>
                    <a:p>
                      <a:endParaRPr kumimoji="1" lang="ja-JP" altLang="en-US"/>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smtClean="0">
                          <a:latin typeface="+mn-ea"/>
                          <a:ea typeface="+mn-ea"/>
                          <a:cs typeface="Meiryo UI" panose="020B0604030504040204" pitchFamily="50" charset="-128"/>
                        </a:rPr>
                        <a:t>区</a:t>
                      </a:r>
                      <a:endParaRPr kumimoji="1" lang="en-US" altLang="ja-JP" sz="1000" dirty="0" smtClean="0">
                        <a:latin typeface="+mn-ea"/>
                        <a:ea typeface="+mn-ea"/>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dirty="0" smtClean="0">
                          <a:latin typeface="+mn-ea"/>
                          <a:ea typeface="+mn-ea"/>
                          <a:cs typeface="Meiryo UI" panose="020B0604030504040204" pitchFamily="50" charset="-128"/>
                        </a:rPr>
                        <a:t>4,900</a:t>
                      </a:r>
                      <a:r>
                        <a:rPr kumimoji="1" lang="ja-JP" altLang="en-US" sz="900" dirty="0" smtClean="0">
                          <a:latin typeface="+mn-ea"/>
                          <a:ea typeface="+mn-ea"/>
                          <a:cs typeface="Meiryo UI" panose="020B0604030504040204" pitchFamily="50" charset="-128"/>
                        </a:rPr>
                        <a:t>人</a:t>
                      </a:r>
                      <a:endParaRPr kumimoji="1" lang="en-US" altLang="ja-JP" sz="900" dirty="0" smtClean="0">
                        <a:latin typeface="+mn-ea"/>
                        <a:ea typeface="+mn-ea"/>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900"/>
                        </a:lnSpc>
                      </a:pPr>
                      <a:r>
                        <a:rPr kumimoji="1" lang="en-US" altLang="ja-JP" sz="900" b="1" dirty="0" smtClean="0">
                          <a:latin typeface="+mn-ea"/>
                          <a:ea typeface="+mn-ea"/>
                          <a:cs typeface="Meiryo UI" panose="020B0604030504040204" pitchFamily="50" charset="-128"/>
                        </a:rPr>
                        <a:t>6,000</a:t>
                      </a:r>
                      <a:r>
                        <a:rPr kumimoji="1" lang="ja-JP" altLang="en-US" sz="900" b="1" dirty="0" smtClean="0">
                          <a:latin typeface="+mn-ea"/>
                          <a:ea typeface="+mn-ea"/>
                          <a:cs typeface="Meiryo UI" panose="020B0604030504040204" pitchFamily="50" charset="-128"/>
                        </a:rPr>
                        <a:t>人</a:t>
                      </a:r>
                      <a:endParaRPr kumimoji="1" lang="en-US" altLang="ja-JP" sz="900" b="1" dirty="0" smtClean="0">
                        <a:latin typeface="+mn-ea"/>
                        <a:ea typeface="+mn-ea"/>
                        <a:cs typeface="Meiryo UI" panose="020B0604030504040204" pitchFamily="50" charset="-128"/>
                      </a:endParaRPr>
                    </a:p>
                    <a:p>
                      <a:pPr algn="ctr">
                        <a:lnSpc>
                          <a:spcPts val="900"/>
                        </a:lnSpc>
                      </a:pPr>
                      <a:r>
                        <a:rPr kumimoji="1" lang="ja-JP" altLang="en-US" sz="900" b="1" dirty="0" smtClean="0">
                          <a:latin typeface="+mn-ea"/>
                          <a:ea typeface="+mn-ea"/>
                          <a:cs typeface="Meiryo UI" panose="020B0604030504040204" pitchFamily="50" charset="-128"/>
                        </a:rPr>
                        <a:t>程　　度</a:t>
                      </a:r>
                      <a:endParaRPr kumimoji="1" lang="en-US" altLang="ja-JP" sz="900" b="1" dirty="0" smtClean="0">
                        <a:latin typeface="+mn-ea"/>
                        <a:ea typeface="+mn-ea"/>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33541">
                <a:tc vMerge="1">
                  <a:txBody>
                    <a:bodyPr/>
                    <a:lstStyle/>
                    <a:p>
                      <a:pPr algn="ct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smtClean="0">
                          <a:latin typeface="+mn-ea"/>
                          <a:ea typeface="+mn-ea"/>
                          <a:cs typeface="Meiryo UI" panose="020B0604030504040204" pitchFamily="50" charset="-128"/>
                        </a:rPr>
                        <a:t>合計</a:t>
                      </a:r>
                      <a:endParaRPr kumimoji="1" lang="en-US" altLang="ja-JP" sz="1000" dirty="0" smtClean="0">
                        <a:latin typeface="+mn-ea"/>
                        <a:ea typeface="+mn-ea"/>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900"/>
                        </a:lnSpc>
                      </a:pPr>
                      <a:r>
                        <a:rPr kumimoji="1" lang="en-US" altLang="ja-JP" sz="900" dirty="0" smtClean="0">
                          <a:latin typeface="+mn-ea"/>
                          <a:ea typeface="+mn-ea"/>
                          <a:cs typeface="Meiryo UI" panose="020B0604030504040204" pitchFamily="50" charset="-128"/>
                        </a:rPr>
                        <a:t>13,800</a:t>
                      </a:r>
                      <a:r>
                        <a:rPr kumimoji="1" lang="ja-JP" altLang="en-US" sz="900" dirty="0" smtClean="0">
                          <a:latin typeface="+mn-ea"/>
                          <a:ea typeface="+mn-ea"/>
                          <a:cs typeface="Meiryo UI" panose="020B0604030504040204" pitchFamily="50" charset="-128"/>
                        </a:rPr>
                        <a:t>人</a:t>
                      </a:r>
                      <a:endParaRPr kumimoji="1" lang="ja-JP" altLang="en-US" sz="900" dirty="0">
                        <a:latin typeface="+mn-ea"/>
                        <a:ea typeface="+mn-ea"/>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900"/>
                        </a:lnSpc>
                      </a:pPr>
                      <a:r>
                        <a:rPr kumimoji="1" lang="en-US" altLang="ja-JP" sz="900" b="1" dirty="0" smtClean="0">
                          <a:latin typeface="+mn-ea"/>
                          <a:ea typeface="+mn-ea"/>
                          <a:cs typeface="Meiryo UI" panose="020B0604030504040204" pitchFamily="50" charset="-128"/>
                        </a:rPr>
                        <a:t>13,800</a:t>
                      </a:r>
                      <a:r>
                        <a:rPr kumimoji="1" lang="ja-JP" altLang="en-US" sz="900" b="1" dirty="0" smtClean="0">
                          <a:latin typeface="+mn-ea"/>
                          <a:ea typeface="+mn-ea"/>
                          <a:cs typeface="Meiryo UI" panose="020B0604030504040204" pitchFamily="50" charset="-128"/>
                        </a:rPr>
                        <a:t>人</a:t>
                      </a:r>
                      <a:endParaRPr kumimoji="1" lang="en-US" altLang="ja-JP" sz="900" b="1" dirty="0" smtClean="0">
                        <a:latin typeface="+mn-ea"/>
                        <a:ea typeface="+mn-ea"/>
                        <a:cs typeface="Meiryo UI" panose="020B0604030504040204" pitchFamily="50" charset="-128"/>
                      </a:endParaRPr>
                    </a:p>
                    <a:p>
                      <a:pPr algn="ctr">
                        <a:lnSpc>
                          <a:spcPts val="900"/>
                        </a:lnSpc>
                      </a:pPr>
                      <a:r>
                        <a:rPr kumimoji="1" lang="ja-JP" altLang="en-US" sz="900" b="1" dirty="0" smtClean="0">
                          <a:latin typeface="+mn-ea"/>
                          <a:ea typeface="+mn-ea"/>
                          <a:cs typeface="Meiryo UI" panose="020B0604030504040204" pitchFamily="50" charset="-128"/>
                        </a:rPr>
                        <a:t>程　　 度</a:t>
                      </a:r>
                      <a:endParaRPr kumimoji="1" lang="ja-JP" altLang="en-US" sz="900" b="1" dirty="0">
                        <a:latin typeface="+mn-ea"/>
                        <a:ea typeface="+mn-ea"/>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85000"/>
                      </a:schemeClr>
                    </a:solidFill>
                  </a:tcPr>
                </a:tc>
              </a:tr>
              <a:tr h="205256">
                <a:tc rowSpan="3">
                  <a:txBody>
                    <a:bodyPr/>
                    <a:lstStyle/>
                    <a:p>
                      <a:pPr algn="ctr"/>
                      <a:r>
                        <a:rPr lang="en-US" altLang="ja-JP" sz="1000" b="1" dirty="0" smtClean="0">
                          <a:solidFill>
                            <a:schemeClr val="bg1"/>
                          </a:solidFill>
                          <a:latin typeface="ＭＳ ゴシック" panose="020B0609070205080204" pitchFamily="49" charset="-128"/>
                          <a:ea typeface="ＭＳ ゴシック" panose="020B0609070205080204" pitchFamily="49" charset="-128"/>
                        </a:rPr>
                        <a:t>11</a:t>
                      </a:r>
                      <a:r>
                        <a:rPr lang="ja-JP" altLang="en-US" sz="1000" b="1" dirty="0" smtClean="0">
                          <a:solidFill>
                            <a:schemeClr val="bg1"/>
                          </a:solidFill>
                          <a:latin typeface="ＭＳ ゴシック" panose="020B0609070205080204" pitchFamily="49" charset="-128"/>
                          <a:ea typeface="ＭＳ ゴシック" panose="020B0609070205080204" pitchFamily="49" charset="-128"/>
                        </a:rPr>
                        <a:t>　　区</a:t>
                      </a:r>
                      <a:endParaRPr lang="ja-JP" altLang="en-US" sz="1000" b="1" dirty="0">
                        <a:solidFill>
                          <a:schemeClr val="bg1"/>
                        </a:solidFill>
                        <a:latin typeface="ＭＳ ゴシック" panose="020B0609070205080204" pitchFamily="49" charset="-128"/>
                        <a:ea typeface="ＭＳ ゴシック" panose="020B0609070205080204" pitchFamily="49" charset="-128"/>
                      </a:endParaRPr>
                    </a:p>
                  </a:txBody>
                  <a:tcPr vert="eaVert"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ctr"/>
                      <a:r>
                        <a:rPr kumimoji="1" lang="ja-JP" altLang="en-US" sz="1000" dirty="0" smtClean="0">
                          <a:latin typeface="+mn-ea"/>
                          <a:ea typeface="+mn-ea"/>
                          <a:cs typeface="Meiryo UI" panose="020B0604030504040204" pitchFamily="50" charset="-128"/>
                        </a:rPr>
                        <a:t>局</a:t>
                      </a:r>
                      <a:endParaRPr kumimoji="1" lang="en-US" altLang="ja-JP" sz="1000" dirty="0" smtClean="0">
                        <a:latin typeface="+mn-ea"/>
                        <a:ea typeface="+mn-ea"/>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dirty="0" smtClean="0">
                          <a:latin typeface="+mn-ea"/>
                          <a:ea typeface="+mn-ea"/>
                          <a:cs typeface="Meiryo UI" panose="020B0604030504040204" pitchFamily="50" charset="-128"/>
                        </a:rPr>
                        <a:t>8,900</a:t>
                      </a:r>
                      <a:r>
                        <a:rPr kumimoji="1" lang="ja-JP" altLang="en-US" sz="900" dirty="0" smtClean="0">
                          <a:latin typeface="+mn-ea"/>
                          <a:ea typeface="+mn-ea"/>
                          <a:cs typeface="Meiryo UI" panose="020B0604030504040204" pitchFamily="50" charset="-128"/>
                        </a:rPr>
                        <a:t>人</a:t>
                      </a:r>
                      <a:endParaRPr kumimoji="1" lang="ja-JP" altLang="en-US" sz="900" dirty="0">
                        <a:latin typeface="+mn-ea"/>
                        <a:ea typeface="+mn-ea"/>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1" dirty="0" smtClean="0">
                          <a:latin typeface="+mn-ea"/>
                          <a:ea typeface="+mn-ea"/>
                          <a:cs typeface="Meiryo UI" panose="020B0604030504040204" pitchFamily="50" charset="-128"/>
                        </a:rPr>
                        <a:t>7,800</a:t>
                      </a:r>
                      <a:r>
                        <a:rPr kumimoji="1" lang="ja-JP" altLang="en-US" sz="900" b="1" dirty="0" smtClean="0">
                          <a:latin typeface="+mn-ea"/>
                          <a:ea typeface="+mn-ea"/>
                          <a:cs typeface="Meiryo UI" panose="020B0604030504040204" pitchFamily="50" charset="-128"/>
                        </a:rPr>
                        <a:t>人</a:t>
                      </a:r>
                      <a:endParaRPr kumimoji="1" lang="ja-JP" altLang="en-US" sz="900" b="1" dirty="0">
                        <a:latin typeface="+mn-ea"/>
                        <a:ea typeface="+mn-ea"/>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65612">
                <a:tc vMerge="1">
                  <a:txBody>
                    <a:bodyPr/>
                    <a:lstStyle/>
                    <a:p>
                      <a:endParaRPr kumimoji="1" lang="ja-JP" altLang="en-US"/>
                    </a:p>
                  </a:txBody>
                  <a:tcPr/>
                </a:tc>
                <a:tc>
                  <a:txBody>
                    <a:bodyPr/>
                    <a:lstStyle/>
                    <a:p>
                      <a:pPr algn="ctr"/>
                      <a:r>
                        <a:rPr kumimoji="1" lang="ja-JP" altLang="en-US" sz="1000" dirty="0" smtClean="0">
                          <a:latin typeface="+mn-ea"/>
                          <a:ea typeface="+mn-ea"/>
                          <a:cs typeface="Meiryo UI" panose="020B0604030504040204" pitchFamily="50" charset="-128"/>
                        </a:rPr>
                        <a:t>区</a:t>
                      </a:r>
                      <a:endParaRPr kumimoji="1" lang="en-US" altLang="ja-JP" sz="1000" dirty="0" smtClean="0">
                        <a:latin typeface="+mn-ea"/>
                        <a:ea typeface="+mn-ea"/>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900"/>
                        </a:lnSpc>
                      </a:pPr>
                      <a:r>
                        <a:rPr kumimoji="1" lang="en-US" altLang="ja-JP" sz="900" dirty="0" smtClean="0">
                          <a:latin typeface="+mn-ea"/>
                          <a:ea typeface="+mn-ea"/>
                          <a:cs typeface="Meiryo UI" panose="020B0604030504040204" pitchFamily="50" charset="-128"/>
                        </a:rPr>
                        <a:t>4,900</a:t>
                      </a:r>
                      <a:r>
                        <a:rPr kumimoji="1" lang="ja-JP" altLang="en-US" sz="900" dirty="0" smtClean="0">
                          <a:latin typeface="+mn-ea"/>
                          <a:ea typeface="+mn-ea"/>
                          <a:cs typeface="Meiryo UI" panose="020B0604030504040204" pitchFamily="50" charset="-128"/>
                        </a:rPr>
                        <a:t>人</a:t>
                      </a:r>
                      <a:endParaRPr kumimoji="1" lang="en-US" altLang="ja-JP" sz="900" dirty="0" smtClean="0">
                        <a:latin typeface="+mn-ea"/>
                        <a:ea typeface="+mn-ea"/>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900"/>
                        </a:lnSpc>
                      </a:pPr>
                      <a:r>
                        <a:rPr kumimoji="1" lang="en-US" altLang="ja-JP" sz="900" b="1" dirty="0" smtClean="0">
                          <a:latin typeface="+mn-ea"/>
                          <a:ea typeface="+mn-ea"/>
                          <a:cs typeface="Meiryo UI" panose="020B0604030504040204" pitchFamily="50" charset="-128"/>
                        </a:rPr>
                        <a:t>6,000</a:t>
                      </a:r>
                      <a:r>
                        <a:rPr kumimoji="1" lang="ja-JP" altLang="en-US" sz="900" b="1" dirty="0" smtClean="0">
                          <a:latin typeface="+mn-ea"/>
                          <a:ea typeface="+mn-ea"/>
                          <a:cs typeface="Meiryo UI" panose="020B0604030504040204" pitchFamily="50" charset="-128"/>
                        </a:rPr>
                        <a:t>人</a:t>
                      </a:r>
                      <a:endParaRPr kumimoji="1" lang="en-US" altLang="ja-JP" sz="900" b="1" dirty="0" smtClean="0">
                        <a:latin typeface="+mn-ea"/>
                        <a:ea typeface="+mn-ea"/>
                        <a:cs typeface="Meiryo UI" panose="020B0604030504040204" pitchFamily="50" charset="-128"/>
                      </a:endParaRPr>
                    </a:p>
                    <a:p>
                      <a:pPr algn="ctr">
                        <a:lnSpc>
                          <a:spcPts val="900"/>
                        </a:lnSpc>
                      </a:pPr>
                      <a:r>
                        <a:rPr kumimoji="1" lang="ja-JP" altLang="en-US" sz="900" b="1" dirty="0" smtClean="0">
                          <a:latin typeface="+mn-ea"/>
                          <a:ea typeface="+mn-ea"/>
                          <a:cs typeface="Meiryo UI" panose="020B0604030504040204" pitchFamily="50" charset="-128"/>
                        </a:rPr>
                        <a:t>～</a:t>
                      </a:r>
                      <a:endParaRPr kumimoji="1" lang="en-US" altLang="ja-JP" sz="900" b="1" dirty="0" smtClean="0">
                        <a:latin typeface="+mn-ea"/>
                        <a:ea typeface="+mn-ea"/>
                        <a:cs typeface="Meiryo UI" panose="020B0604030504040204" pitchFamily="50" charset="-128"/>
                      </a:endParaRPr>
                    </a:p>
                    <a:p>
                      <a:pPr algn="ctr">
                        <a:lnSpc>
                          <a:spcPts val="900"/>
                        </a:lnSpc>
                      </a:pPr>
                      <a:r>
                        <a:rPr kumimoji="1" lang="en-US" altLang="ja-JP" sz="900" b="1" dirty="0" smtClean="0">
                          <a:latin typeface="+mn-ea"/>
                          <a:ea typeface="+mn-ea"/>
                          <a:cs typeface="Meiryo UI" panose="020B0604030504040204" pitchFamily="50" charset="-128"/>
                        </a:rPr>
                        <a:t>6,100</a:t>
                      </a:r>
                      <a:r>
                        <a:rPr kumimoji="1" lang="ja-JP" altLang="en-US" sz="900" b="1" dirty="0" smtClean="0">
                          <a:latin typeface="+mn-ea"/>
                          <a:ea typeface="+mn-ea"/>
                          <a:cs typeface="Meiryo UI" panose="020B0604030504040204" pitchFamily="50" charset="-128"/>
                        </a:rPr>
                        <a:t>人</a:t>
                      </a:r>
                      <a:endParaRPr kumimoji="1" lang="ja-JP" altLang="en-US" sz="900" b="1" dirty="0">
                        <a:latin typeface="+mn-ea"/>
                        <a:ea typeface="+mn-ea"/>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65612">
                <a:tc vMerge="1">
                  <a:txBody>
                    <a:bodyPr/>
                    <a:lstStyle/>
                    <a:p>
                      <a:pPr algn="ct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ja-JP" altLang="en-US" sz="1000" dirty="0" smtClean="0">
                          <a:latin typeface="+mn-ea"/>
                          <a:ea typeface="+mn-ea"/>
                          <a:cs typeface="Meiryo UI" panose="020B0604030504040204" pitchFamily="50" charset="-128"/>
                        </a:rPr>
                        <a:t>合計</a:t>
                      </a:r>
                      <a:endParaRPr kumimoji="1" lang="en-US" altLang="ja-JP" sz="1000" dirty="0" smtClean="0">
                        <a:latin typeface="+mn-ea"/>
                        <a:ea typeface="+mn-ea"/>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900"/>
                        </a:lnSpc>
                      </a:pPr>
                      <a:r>
                        <a:rPr kumimoji="1" lang="en-US" altLang="ja-JP" sz="900" dirty="0" smtClean="0">
                          <a:latin typeface="+mn-ea"/>
                          <a:ea typeface="+mn-ea"/>
                          <a:cs typeface="Meiryo UI" panose="020B0604030504040204" pitchFamily="50" charset="-128"/>
                        </a:rPr>
                        <a:t>13,800</a:t>
                      </a:r>
                      <a:r>
                        <a:rPr kumimoji="1" lang="ja-JP" altLang="en-US" sz="900" dirty="0" smtClean="0">
                          <a:latin typeface="+mn-ea"/>
                          <a:ea typeface="+mn-ea"/>
                          <a:cs typeface="Meiryo UI" panose="020B0604030504040204" pitchFamily="50" charset="-128"/>
                        </a:rPr>
                        <a:t>人</a:t>
                      </a:r>
                      <a:endParaRPr kumimoji="1" lang="ja-JP" altLang="en-US" sz="900" dirty="0">
                        <a:latin typeface="+mn-ea"/>
                        <a:ea typeface="+mn-ea"/>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900"/>
                        </a:lnSpc>
                      </a:pPr>
                      <a:r>
                        <a:rPr kumimoji="1" lang="en-US" altLang="ja-JP" sz="900" b="1" dirty="0" smtClean="0">
                          <a:latin typeface="+mn-ea"/>
                          <a:ea typeface="+mn-ea"/>
                          <a:cs typeface="Meiryo UI" panose="020B0604030504040204" pitchFamily="50" charset="-128"/>
                        </a:rPr>
                        <a:t>13,800</a:t>
                      </a:r>
                      <a:r>
                        <a:rPr kumimoji="1" lang="ja-JP" altLang="en-US" sz="900" b="1" dirty="0" smtClean="0">
                          <a:latin typeface="+mn-ea"/>
                          <a:ea typeface="+mn-ea"/>
                          <a:cs typeface="Meiryo UI" panose="020B0604030504040204" pitchFamily="50" charset="-128"/>
                        </a:rPr>
                        <a:t>人</a:t>
                      </a:r>
                      <a:endParaRPr kumimoji="1" lang="en-US" altLang="ja-JP" sz="900" b="1" dirty="0" smtClean="0">
                        <a:latin typeface="+mn-ea"/>
                        <a:ea typeface="+mn-ea"/>
                        <a:cs typeface="Meiryo UI" panose="020B0604030504040204" pitchFamily="50" charset="-128"/>
                      </a:endParaRPr>
                    </a:p>
                    <a:p>
                      <a:pPr algn="ctr">
                        <a:lnSpc>
                          <a:spcPts val="900"/>
                        </a:lnSpc>
                      </a:pPr>
                      <a:r>
                        <a:rPr kumimoji="1" lang="ja-JP" altLang="en-US" sz="900" b="1" dirty="0" smtClean="0">
                          <a:latin typeface="+mn-ea"/>
                          <a:ea typeface="+mn-ea"/>
                          <a:cs typeface="Meiryo UI" panose="020B0604030504040204" pitchFamily="50" charset="-128"/>
                        </a:rPr>
                        <a:t>～</a:t>
                      </a:r>
                      <a:endParaRPr kumimoji="1" lang="en-US" altLang="ja-JP" sz="900" b="1" dirty="0" smtClean="0">
                        <a:latin typeface="+mn-ea"/>
                        <a:ea typeface="+mn-ea"/>
                        <a:cs typeface="Meiryo UI" panose="020B0604030504040204" pitchFamily="50" charset="-128"/>
                      </a:endParaRPr>
                    </a:p>
                    <a:p>
                      <a:pPr algn="ctr">
                        <a:lnSpc>
                          <a:spcPts val="900"/>
                        </a:lnSpc>
                      </a:pPr>
                      <a:r>
                        <a:rPr kumimoji="1" lang="en-US" altLang="ja-JP" sz="900" b="1" dirty="0" smtClean="0">
                          <a:latin typeface="+mn-ea"/>
                          <a:ea typeface="+mn-ea"/>
                          <a:cs typeface="Meiryo UI" panose="020B0604030504040204" pitchFamily="50" charset="-128"/>
                        </a:rPr>
                        <a:t>13,900</a:t>
                      </a:r>
                      <a:r>
                        <a:rPr kumimoji="1" lang="ja-JP" altLang="en-US" sz="900" b="1" dirty="0" smtClean="0">
                          <a:latin typeface="+mn-ea"/>
                          <a:ea typeface="+mn-ea"/>
                          <a:cs typeface="Meiryo UI" panose="020B0604030504040204" pitchFamily="50" charset="-128"/>
                        </a:rPr>
                        <a:t>人</a:t>
                      </a:r>
                      <a:endParaRPr kumimoji="1" lang="ja-JP" altLang="en-US" sz="900" b="1" dirty="0">
                        <a:latin typeface="+mn-ea"/>
                        <a:ea typeface="+mn-ea"/>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Tree>
    <p:extLst>
      <p:ext uri="{BB962C8B-B14F-4D97-AF65-F5344CB8AC3E}">
        <p14:creationId xmlns:p14="http://schemas.microsoft.com/office/powerpoint/2010/main" val="15119085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正方形/長方形 1"/>
          <p:cNvSpPr>
            <a:spLocks noChangeArrowheads="1"/>
          </p:cNvSpPr>
          <p:nvPr/>
        </p:nvSpPr>
        <p:spPr bwMode="auto">
          <a:xfrm>
            <a:off x="-994" y="2204864"/>
            <a:ext cx="9144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wrap="none" anchor="ctr"/>
          <a:lstStyle>
            <a:lvl1pPr eaLnBrk="0" hangingPunct="0">
              <a:defRPr kumimoji="1" sz="1600" b="1">
                <a:solidFill>
                  <a:schemeClr val="tx1"/>
                </a:solidFill>
                <a:latin typeface="Malgun Gothic" pitchFamily="34" charset="-127"/>
                <a:ea typeface="ＭＳ Ｐゴシック" charset="-128"/>
              </a:defRPr>
            </a:lvl1pPr>
            <a:lvl2pPr marL="742950" indent="-285750" eaLnBrk="0" hangingPunct="0">
              <a:defRPr kumimoji="1" sz="1600" b="1">
                <a:solidFill>
                  <a:schemeClr val="tx1"/>
                </a:solidFill>
                <a:latin typeface="Malgun Gothic" pitchFamily="34" charset="-127"/>
                <a:ea typeface="ＭＳ Ｐゴシック" charset="-128"/>
              </a:defRPr>
            </a:lvl2pPr>
            <a:lvl3pPr marL="1143000" indent="-228600" eaLnBrk="0" hangingPunct="0">
              <a:defRPr kumimoji="1" sz="1600" b="1">
                <a:solidFill>
                  <a:schemeClr val="tx1"/>
                </a:solidFill>
                <a:latin typeface="Malgun Gothic" pitchFamily="34" charset="-127"/>
                <a:ea typeface="ＭＳ Ｐゴシック" charset="-128"/>
              </a:defRPr>
            </a:lvl3pPr>
            <a:lvl4pPr marL="1600200" indent="-228600" eaLnBrk="0" hangingPunct="0">
              <a:defRPr kumimoji="1" sz="1600" b="1">
                <a:solidFill>
                  <a:schemeClr val="tx1"/>
                </a:solidFill>
                <a:latin typeface="Malgun Gothic" pitchFamily="34" charset="-127"/>
                <a:ea typeface="ＭＳ Ｐゴシック" charset="-128"/>
              </a:defRPr>
            </a:lvl4pPr>
            <a:lvl5pPr marL="2057400" indent="-228600" eaLnBrk="0" hangingPunct="0">
              <a:defRPr kumimoji="1" sz="1600" b="1">
                <a:solidFill>
                  <a:schemeClr val="tx1"/>
                </a:solidFill>
                <a:latin typeface="Malgun Gothic" pitchFamily="34" charset="-127"/>
                <a:ea typeface="ＭＳ Ｐゴシック"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9pPr>
          </a:lstStyle>
          <a:p>
            <a:pPr algn="ctr" eaLnBrk="1" hangingPunct="1"/>
            <a:r>
              <a:rPr lang="ja-JP" altLang="en-US" sz="3600" b="0" dirty="0">
                <a:latin typeface="Arial" charset="0"/>
              </a:rPr>
              <a:t>１　</a:t>
            </a:r>
            <a:r>
              <a:rPr lang="ja-JP" altLang="en-US" sz="3600" b="0" dirty="0" smtClean="0">
                <a:latin typeface="Arial" charset="0"/>
              </a:rPr>
              <a:t>総合区の概案の作成にあたって</a:t>
            </a:r>
            <a:endParaRPr lang="ja-JP" altLang="en-US" sz="3600" b="0" dirty="0">
              <a:latin typeface="Arial" charset="0"/>
            </a:endParaRPr>
          </a:p>
        </p:txBody>
      </p:sp>
      <p:sp>
        <p:nvSpPr>
          <p:cNvPr id="4" name="スライド番号プレースホルダー 2"/>
          <p:cNvSpPr>
            <a:spLocks noGrp="1"/>
          </p:cNvSpPr>
          <p:nvPr>
            <p:ph type="sldNum" sz="quarter" idx="12"/>
          </p:nvPr>
        </p:nvSpPr>
        <p:spPr>
          <a:xfrm>
            <a:off x="7018886" y="0"/>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ja-JP" altLang="en-US" sz="1600" kern="0" dirty="0">
                <a:solidFill>
                  <a:sysClr val="windowText" lastClr="000000"/>
                </a:solidFill>
                <a:latin typeface="HGPｺﾞｼｯｸE" pitchFamily="50" charset="-128"/>
                <a:ea typeface="HGPｺﾞｼｯｸE" pitchFamily="50" charset="-128"/>
              </a:rPr>
              <a:t>４</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Tree>
    <p:extLst>
      <p:ext uri="{BB962C8B-B14F-4D97-AF65-F5344CB8AC3E}">
        <p14:creationId xmlns:p14="http://schemas.microsoft.com/office/powerpoint/2010/main" val="416115733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4141749523"/>
              </p:ext>
            </p:extLst>
          </p:nvPr>
        </p:nvGraphicFramePr>
        <p:xfrm>
          <a:off x="419285" y="2464452"/>
          <a:ext cx="8616297" cy="4315147"/>
        </p:xfrm>
        <a:graphic>
          <a:graphicData uri="http://schemas.openxmlformats.org/drawingml/2006/table">
            <a:tbl>
              <a:tblPr firstRow="1" bandRow="1">
                <a:tableStyleId>{5940675A-B579-460E-94D1-54222C63F5DA}</a:tableStyleId>
              </a:tblPr>
              <a:tblGrid>
                <a:gridCol w="8616297"/>
              </a:tblGrid>
              <a:tr h="4315147">
                <a:tc>
                  <a:txBody>
                    <a:bodyPr/>
                    <a:lstStyle/>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1">
                        <a:lumMod val="40000"/>
                        <a:lumOff val="60000"/>
                      </a:schemeClr>
                    </a:solidFill>
                  </a:tcPr>
                </a:tc>
              </a:tr>
            </a:tbl>
          </a:graphicData>
        </a:graphic>
      </p:graphicFrame>
      <p:sp>
        <p:nvSpPr>
          <p:cNvPr id="10" name="正方形/長方形 9"/>
          <p:cNvSpPr/>
          <p:nvPr/>
        </p:nvSpPr>
        <p:spPr>
          <a:xfrm>
            <a:off x="11576" y="2095120"/>
            <a:ext cx="8609128" cy="369332"/>
          </a:xfrm>
          <a:prstGeom prst="rect">
            <a:avLst/>
          </a:prstGeom>
          <a:noFill/>
        </p:spPr>
        <p:txBody>
          <a:bodyPr wrap="square">
            <a:spAutoFit/>
          </a:bodyPr>
          <a:lstStyle/>
          <a:p>
            <a:r>
              <a:rPr lang="ja-JP" altLang="en-US" dirty="0" smtClean="0">
                <a:latin typeface="HGP創英角ｺﾞｼｯｸUB" panose="020B0900000000000000" pitchFamily="50" charset="-128"/>
                <a:ea typeface="HGP創英角ｺﾞｼｯｸUB" panose="020B0900000000000000" pitchFamily="50" charset="-128"/>
              </a:rPr>
              <a:t>■総合区の事務内容（主なもの）　</a:t>
            </a:r>
            <a:r>
              <a:rPr lang="en-US" altLang="ja-JP" sz="1200" b="1" dirty="0" smtClean="0">
                <a:latin typeface="ＭＳ Ｐゴシック" panose="020B0600070205080204" pitchFamily="50" charset="-128"/>
                <a:ea typeface="ＭＳ Ｐゴシック" panose="020B0600070205080204" pitchFamily="50" charset="-128"/>
              </a:rPr>
              <a:t>【</a:t>
            </a:r>
            <a:r>
              <a:rPr lang="ja-JP" altLang="en-US" sz="1200" b="1" dirty="0" smtClean="0">
                <a:latin typeface="ＭＳ Ｐゴシック" panose="020B0600070205080204" pitchFamily="50" charset="-128"/>
                <a:ea typeface="ＭＳ Ｐゴシック" panose="020B0600070205080204" pitchFamily="50" charset="-128"/>
              </a:rPr>
              <a:t>予算編成、条例提案等は市長の権限</a:t>
            </a:r>
            <a:r>
              <a:rPr lang="en-US" altLang="ja-JP" sz="1200" b="1" dirty="0" smtClean="0">
                <a:latin typeface="ＭＳ Ｐゴシック" panose="020B0600070205080204" pitchFamily="50" charset="-128"/>
                <a:ea typeface="ＭＳ Ｐゴシック" panose="020B0600070205080204" pitchFamily="50" charset="-128"/>
              </a:rPr>
              <a:t>】</a:t>
            </a:r>
            <a:endParaRPr lang="en-US" altLang="ja-JP" sz="1200" b="1" dirty="0">
              <a:latin typeface="ＭＳ Ｐゴシック" panose="020B0600070205080204" pitchFamily="50" charset="-128"/>
              <a:ea typeface="ＭＳ Ｐゴシック" panose="020B0600070205080204" pitchFamily="50" charset="-128"/>
            </a:endParaRPr>
          </a:p>
        </p:txBody>
      </p:sp>
      <p:sp>
        <p:nvSpPr>
          <p:cNvPr id="22" name="正方形/長方形 21"/>
          <p:cNvSpPr/>
          <p:nvPr/>
        </p:nvSpPr>
        <p:spPr>
          <a:xfrm>
            <a:off x="4499992" y="3865864"/>
            <a:ext cx="4486234" cy="1485754"/>
          </a:xfrm>
          <a:prstGeom prst="rect">
            <a:avLst/>
          </a:prstGeom>
          <a:solidFill>
            <a:schemeClr val="bg1"/>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住民生活</a:t>
            </a:r>
            <a:r>
              <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○雇用施策</a:t>
            </a:r>
            <a:endParaRPr lang="en-US" altLang="ja-JP"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就労相談等　☆</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○その他</a:t>
            </a:r>
            <a:endParaRPr lang="en-US" altLang="ja-JP"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スポーツセンター、プール・屋内プールの運営</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467545" y="2533567"/>
            <a:ext cx="3937907" cy="1277676"/>
          </a:xfrm>
          <a:prstGeom prst="rect">
            <a:avLst/>
          </a:prstGeom>
          <a:solidFill>
            <a:schemeClr val="bg1"/>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こども</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○保育・子育て支援</a:t>
            </a:r>
            <a:endParaRPr lang="en-US" altLang="ja-JP"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・児童</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いきいき放課後</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市立保育所の運営、民間保育所の設置認可　☆</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p:cNvSpPr/>
          <p:nvPr/>
        </p:nvSpPr>
        <p:spPr>
          <a:xfrm>
            <a:off x="517994" y="3933055"/>
            <a:ext cx="3937907" cy="1603140"/>
          </a:xfrm>
          <a:prstGeom prst="rect">
            <a:avLst/>
          </a:prstGeom>
          <a:solidFill>
            <a:schemeClr val="bg1"/>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　祉</a:t>
            </a:r>
            <a:r>
              <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○高齢者福祉</a:t>
            </a:r>
            <a:endParaRPr lang="en-US" altLang="ja-JP"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老人</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憩の家の運営</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助成等</a:t>
            </a:r>
          </a:p>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・老人福祉センターの管理</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運営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p>
            <a:r>
              <a:rPr lang="ja-JP" altLang="en-US"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○生活保護</a:t>
            </a:r>
            <a:endParaRPr lang="en-US" altLang="ja-JP"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・就労支援</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正方形/長方形 27"/>
          <p:cNvSpPr/>
          <p:nvPr/>
        </p:nvSpPr>
        <p:spPr>
          <a:xfrm>
            <a:off x="499914" y="5634263"/>
            <a:ext cx="3937908" cy="1054309"/>
          </a:xfrm>
          <a:prstGeom prst="rect">
            <a:avLst/>
          </a:prstGeom>
          <a:solidFill>
            <a:schemeClr val="bg1"/>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健康・保健</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○母子保健</a:t>
            </a:r>
            <a:endParaRPr lang="en-US" altLang="ja-JP"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ふれあい子育て支援教室</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a:xfrm>
            <a:off x="4499992" y="2511597"/>
            <a:ext cx="4486234" cy="1299646"/>
          </a:xfrm>
          <a:prstGeom prst="rect">
            <a:avLst/>
          </a:prstGeom>
          <a:solidFill>
            <a:schemeClr val="bg1"/>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まちづくり・都市基盤整備</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○まちづくり</a:t>
            </a:r>
            <a:endParaRPr lang="en-US" altLang="ja-JP"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・わがまちナイススポット（景観資源）の発見</a:t>
            </a:r>
            <a:endPar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・放置自転車対策、駐輪場の整備</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地域の実情にあわせたまちづくりの検討</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市有地の活用方針等の検討</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○道路・公園</a:t>
            </a:r>
            <a:endParaRPr lang="en-US" altLang="ja-JP"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工営所・公園事務所業務（日常管理＜巡視</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・緊急</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対応等＞）</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角丸四角形 30"/>
          <p:cNvSpPr/>
          <p:nvPr/>
        </p:nvSpPr>
        <p:spPr>
          <a:xfrm>
            <a:off x="711951" y="3336675"/>
            <a:ext cx="3636489" cy="348448"/>
          </a:xfrm>
          <a:prstGeom prst="roundRect">
            <a:avLst/>
          </a:prstGeom>
          <a:solidFill>
            <a:schemeClr val="bg1"/>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○保育所の入所決定・保育料の徴収</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○児童手当・こども医療費助成の申請受理・審査・支給</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角丸四角形 31"/>
          <p:cNvSpPr/>
          <p:nvPr/>
        </p:nvSpPr>
        <p:spPr>
          <a:xfrm>
            <a:off x="4944168" y="4813349"/>
            <a:ext cx="3636489" cy="473222"/>
          </a:xfrm>
          <a:prstGeom prst="roundRect">
            <a:avLst/>
          </a:prstGeom>
          <a:solidFill>
            <a:schemeClr val="bg1"/>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○住民基本台帳、戸籍、印鑑登録証明</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（届出・証明等）</a:t>
            </a:r>
          </a:p>
          <a:p>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○地域安全防犯対策</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○地域振興・市民活動</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角丸四角形 32"/>
          <p:cNvSpPr/>
          <p:nvPr/>
        </p:nvSpPr>
        <p:spPr>
          <a:xfrm>
            <a:off x="655056" y="5071710"/>
            <a:ext cx="3636489" cy="348448"/>
          </a:xfrm>
          <a:prstGeom prst="roundRect">
            <a:avLst/>
          </a:prstGeom>
          <a:solidFill>
            <a:schemeClr val="bg1"/>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国民健康保険・介護保険・国民年金の諸手続き</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○生活保護の申請受理・決定・支給・就労支援</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a:t>
            </a:r>
            <a:endPar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角丸四角形 33"/>
          <p:cNvSpPr/>
          <p:nvPr/>
        </p:nvSpPr>
        <p:spPr>
          <a:xfrm>
            <a:off x="718842" y="6292223"/>
            <a:ext cx="3636489" cy="348448"/>
          </a:xfrm>
          <a:prstGeom prst="roundRect">
            <a:avLst/>
          </a:prstGeom>
          <a:solidFill>
            <a:schemeClr val="bg1"/>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○乳幼児健診、がん検診、健康講座、予防接種</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○母子健康手帳の交付、母親</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教室</a:t>
            </a:r>
            <a:endPar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スライド番号プレースホルダー 2"/>
          <p:cNvSpPr>
            <a:spLocks noGrp="1"/>
          </p:cNvSpPr>
          <p:nvPr>
            <p:ph type="sldNum" sz="quarter" idx="12"/>
          </p:nvPr>
        </p:nvSpPr>
        <p:spPr>
          <a:xfrm>
            <a:off x="7018886" y="9764"/>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sysClr val="windowText" lastClr="000000"/>
                </a:solidFill>
                <a:effectLst/>
                <a:uLnTx/>
                <a:uFillTx/>
                <a:latin typeface="HGPｺﾞｼｯｸE" pitchFamily="50" charset="-128"/>
                <a:ea typeface="HGPｺﾞｼｯｸE" pitchFamily="50" charset="-128"/>
              </a:rPr>
              <a:t>40</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20" name="正方形/長方形 19"/>
          <p:cNvSpPr/>
          <p:nvPr/>
        </p:nvSpPr>
        <p:spPr>
          <a:xfrm>
            <a:off x="6623083" y="2185800"/>
            <a:ext cx="2363143" cy="2786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sz="1200" b="1" dirty="0" smtClean="0">
                <a:solidFill>
                  <a:schemeClr val="tx1"/>
                </a:solidFill>
              </a:rPr>
              <a:t>☆はＢ案で加わる事務</a:t>
            </a:r>
            <a:endParaRPr kumimoji="1" lang="ja-JP" altLang="en-US" sz="1200" b="1" dirty="0">
              <a:solidFill>
                <a:schemeClr val="tx1"/>
              </a:solidFill>
            </a:endParaRPr>
          </a:p>
        </p:txBody>
      </p:sp>
      <p:sp>
        <p:nvSpPr>
          <p:cNvPr id="24" name="正方形/長方形 23"/>
          <p:cNvSpPr/>
          <p:nvPr/>
        </p:nvSpPr>
        <p:spPr>
          <a:xfrm>
            <a:off x="11576" y="13389"/>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mtClean="0">
                <a:solidFill>
                  <a:schemeClr val="tx1"/>
                </a:solidFill>
                <a:latin typeface="ＭＳ Ｐゴシック" pitchFamily="50" charset="-128"/>
                <a:ea typeface="Meiryo UI" pitchFamily="50" charset="-128"/>
                <a:cs typeface="Meiryo UI" pitchFamily="50" charset="-128"/>
              </a:rPr>
              <a:t>（２）</a:t>
            </a:r>
            <a:r>
              <a:rPr lang="ja-JP" altLang="en-US" dirty="0" smtClean="0">
                <a:solidFill>
                  <a:schemeClr val="tx1"/>
                </a:solidFill>
                <a:latin typeface="ＭＳ Ｐゴシック" pitchFamily="50" charset="-128"/>
                <a:ea typeface="Meiryo UI" pitchFamily="50" charset="-128"/>
                <a:cs typeface="Meiryo UI" pitchFamily="50" charset="-128"/>
              </a:rPr>
              <a:t>Ｂ</a:t>
            </a:r>
            <a:r>
              <a:rPr lang="ja-JP" altLang="en-US" dirty="0" smtClean="0">
                <a:solidFill>
                  <a:schemeClr val="tx1"/>
                </a:solidFill>
                <a:latin typeface="Meiryo UI" pitchFamily="50" charset="-128"/>
                <a:ea typeface="Meiryo UI" pitchFamily="50" charset="-128"/>
                <a:cs typeface="Meiryo UI" pitchFamily="50" charset="-128"/>
              </a:rPr>
              <a:t>案　～</a:t>
            </a:r>
            <a:r>
              <a:rPr lang="ja-JP" altLang="en-US" dirty="0">
                <a:solidFill>
                  <a:schemeClr val="tx1"/>
                </a:solidFill>
                <a:latin typeface="Meiryo UI" pitchFamily="50" charset="-128"/>
                <a:ea typeface="Meiryo UI" pitchFamily="50" charset="-128"/>
                <a:cs typeface="Meiryo UI" pitchFamily="50" charset="-128"/>
              </a:rPr>
              <a:t>一般</a:t>
            </a:r>
            <a:r>
              <a:rPr lang="ja-JP" altLang="en-US" dirty="0" smtClean="0">
                <a:solidFill>
                  <a:schemeClr val="tx1"/>
                </a:solidFill>
                <a:latin typeface="Meiryo UI" pitchFamily="50" charset="-128"/>
                <a:ea typeface="Meiryo UI" pitchFamily="50" charset="-128"/>
                <a:cs typeface="Meiryo UI" pitchFamily="50" charset="-128"/>
              </a:rPr>
              <a:t>市並み</a:t>
            </a:r>
            <a:r>
              <a:rPr lang="ja-JP" altLang="en-US" dirty="0">
                <a:solidFill>
                  <a:schemeClr val="tx1"/>
                </a:solidFill>
                <a:latin typeface="Meiryo UI" pitchFamily="50" charset="-128"/>
                <a:ea typeface="Meiryo UI" pitchFamily="50" charset="-128"/>
                <a:cs typeface="Meiryo UI" pitchFamily="50" charset="-128"/>
              </a:rPr>
              <a:t>事務</a:t>
            </a:r>
            <a:r>
              <a:rPr lang="ja-JP" altLang="en-US" dirty="0" smtClean="0">
                <a:solidFill>
                  <a:schemeClr val="tx1"/>
                </a:solidFill>
                <a:latin typeface="Meiryo UI" pitchFamily="50" charset="-128"/>
                <a:ea typeface="Meiryo UI" pitchFamily="50" charset="-128"/>
                <a:cs typeface="Meiryo UI" pitchFamily="50" charset="-128"/>
              </a:rPr>
              <a:t>～</a:t>
            </a:r>
            <a:endParaRPr lang="ja-JP" altLang="en-US" dirty="0">
              <a:solidFill>
                <a:schemeClr val="tx1"/>
              </a:solidFill>
              <a:latin typeface="Meiryo UI" pitchFamily="50" charset="-128"/>
              <a:ea typeface="Meiryo UI" pitchFamily="50" charset="-128"/>
              <a:cs typeface="Meiryo UI" pitchFamily="50" charset="-128"/>
            </a:endParaRPr>
          </a:p>
        </p:txBody>
      </p:sp>
      <p:sp>
        <p:nvSpPr>
          <p:cNvPr id="52" name="正方形/長方形 51"/>
          <p:cNvSpPr/>
          <p:nvPr/>
        </p:nvSpPr>
        <p:spPr>
          <a:xfrm>
            <a:off x="4499992" y="5392286"/>
            <a:ext cx="4486234" cy="1117580"/>
          </a:xfrm>
          <a:prstGeom prst="rect">
            <a:avLst/>
          </a:prstGeom>
          <a:solidFill>
            <a:schemeClr val="bg1"/>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○環境監視</a:t>
            </a:r>
            <a:endParaRPr lang="en-US" altLang="ja-JP" sz="11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騒音</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・振動・</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悪臭</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○その他</a:t>
            </a:r>
            <a:endParaRPr lang="en-US" altLang="ja-JP" sz="11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・自主防災組織力向上アドバイザー</a:t>
            </a:r>
          </a:p>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コミュニティビジネスの支援</a:t>
            </a: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5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正方形/長方形 66"/>
          <p:cNvSpPr/>
          <p:nvPr/>
        </p:nvSpPr>
        <p:spPr>
          <a:xfrm>
            <a:off x="4725119" y="6509866"/>
            <a:ext cx="4261107" cy="261610"/>
          </a:xfrm>
          <a:prstGeom prst="rect">
            <a:avLst/>
          </a:prstGeom>
        </p:spPr>
        <p:txBody>
          <a:bodyPr wrap="square">
            <a:spAutoFit/>
          </a:bodyPr>
          <a:lstStyle/>
          <a:p>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は</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現在、区</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役所及び保健福祉センターで実施している事務</a:t>
            </a:r>
          </a:p>
        </p:txBody>
      </p:sp>
      <p:sp>
        <p:nvSpPr>
          <p:cNvPr id="68" name="角丸四角形 67"/>
          <p:cNvSpPr/>
          <p:nvPr/>
        </p:nvSpPr>
        <p:spPr>
          <a:xfrm>
            <a:off x="4990795" y="6553559"/>
            <a:ext cx="420974" cy="174224"/>
          </a:xfrm>
          <a:prstGeom prst="roundRect">
            <a:avLst/>
          </a:prstGeom>
          <a:solidFill>
            <a:schemeClr val="bg1"/>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629" y="466787"/>
            <a:ext cx="8609128" cy="369332"/>
          </a:xfrm>
          <a:prstGeom prst="rect">
            <a:avLst/>
          </a:prstGeom>
          <a:noFill/>
        </p:spPr>
        <p:txBody>
          <a:bodyPr wrap="square">
            <a:spAutoFit/>
          </a:bodyPr>
          <a:lstStyle/>
          <a:p>
            <a:r>
              <a:rPr lang="ja-JP" altLang="en-US" dirty="0" smtClean="0">
                <a:latin typeface="HGP創英角ｺﾞｼｯｸUB" panose="020B0900000000000000" pitchFamily="50" charset="-128"/>
                <a:ea typeface="HGP創英角ｺﾞｼｯｸUB" panose="020B0900000000000000" pitchFamily="50" charset="-128"/>
              </a:rPr>
              <a:t>■Ｂ案の概要</a:t>
            </a:r>
            <a:endParaRPr lang="en-US" altLang="ja-JP" dirty="0">
              <a:latin typeface="HGP創英角ｺﾞｼｯｸUB" panose="020B0900000000000000" pitchFamily="50" charset="-128"/>
              <a:ea typeface="HGP創英角ｺﾞｼｯｸUB" panose="020B0900000000000000" pitchFamily="50" charset="-128"/>
            </a:endParaRPr>
          </a:p>
        </p:txBody>
      </p:sp>
      <p:graphicFrame>
        <p:nvGraphicFramePr>
          <p:cNvPr id="21" name="表 20"/>
          <p:cNvGraphicFramePr>
            <a:graphicFrameLocks noGrp="1"/>
          </p:cNvGraphicFramePr>
          <p:nvPr>
            <p:extLst>
              <p:ext uri="{D42A27DB-BD31-4B8C-83A1-F6EECF244321}">
                <p14:modId xmlns:p14="http://schemas.microsoft.com/office/powerpoint/2010/main" val="1794567558"/>
              </p:ext>
            </p:extLst>
          </p:nvPr>
        </p:nvGraphicFramePr>
        <p:xfrm>
          <a:off x="395535" y="836712"/>
          <a:ext cx="8544043" cy="1244600"/>
        </p:xfrm>
        <a:graphic>
          <a:graphicData uri="http://schemas.openxmlformats.org/drawingml/2006/table">
            <a:tbl>
              <a:tblPr firstRow="1" bandRow="1">
                <a:tableStyleId>{5940675A-B579-460E-94D1-54222C63F5DA}</a:tableStyleId>
              </a:tblPr>
              <a:tblGrid>
                <a:gridCol w="2376264"/>
                <a:gridCol w="1872208"/>
                <a:gridCol w="1944216"/>
                <a:gridCol w="2351355"/>
              </a:tblGrid>
              <a:tr h="232934">
                <a:tc>
                  <a:txBody>
                    <a:bodyPr/>
                    <a:lstStyle/>
                    <a:p>
                      <a:pPr algn="ctr">
                        <a:lnSpc>
                          <a:spcPts val="1400"/>
                        </a:lnSpc>
                      </a:pPr>
                      <a:r>
                        <a:rPr kumimoji="1" lang="ja-JP" altLang="en-US" sz="1500" b="1" dirty="0" smtClean="0">
                          <a:latin typeface="ＭＳ ゴシック" panose="020B0609070205080204" pitchFamily="49" charset="-128"/>
                          <a:ea typeface="ＭＳ ゴシック" panose="020B0609070205080204" pitchFamily="49" charset="-128"/>
                        </a:rPr>
                        <a:t>総合区の数</a:t>
                      </a:r>
                      <a:endParaRPr kumimoji="1" lang="ja-JP" altLang="en-US" sz="1500" b="1" dirty="0">
                        <a:latin typeface="ＭＳ ゴシック" panose="020B0609070205080204" pitchFamily="49" charset="-128"/>
                        <a:ea typeface="ＭＳ ゴシック" panose="020B0609070205080204" pitchFamily="49" charset="-128"/>
                      </a:endParaRPr>
                    </a:p>
                  </a:txBody>
                  <a:tcPr anchor="ctr">
                    <a:solidFill>
                      <a:srgbClr val="FFFF00"/>
                    </a:solidFill>
                  </a:tcPr>
                </a:tc>
                <a:tc>
                  <a:txBody>
                    <a:bodyPr/>
                    <a:lstStyle/>
                    <a:p>
                      <a:pPr algn="ctr">
                        <a:lnSpc>
                          <a:spcPts val="1400"/>
                        </a:lnSpc>
                      </a:pPr>
                      <a:r>
                        <a:rPr kumimoji="1" lang="ja-JP" altLang="en-US" sz="1500" b="1" dirty="0" smtClean="0">
                          <a:latin typeface="ＭＳ ゴシック" panose="020B0609070205080204" pitchFamily="49" charset="-128"/>
                          <a:ea typeface="ＭＳ ゴシック" panose="020B0609070205080204" pitchFamily="49" charset="-128"/>
                        </a:rPr>
                        <a:t>区の事務レベル</a:t>
                      </a:r>
                      <a:endParaRPr kumimoji="1" lang="ja-JP" altLang="en-US" sz="1500" b="1" dirty="0">
                        <a:latin typeface="ＭＳ ゴシック" panose="020B0609070205080204" pitchFamily="49" charset="-128"/>
                        <a:ea typeface="ＭＳ ゴシック" panose="020B0609070205080204" pitchFamily="49" charset="-128"/>
                      </a:endParaRPr>
                    </a:p>
                  </a:txBody>
                  <a:tcPr anchor="ctr">
                    <a:solidFill>
                      <a:srgbClr val="FFFF00"/>
                    </a:solidFill>
                  </a:tcPr>
                </a:tc>
                <a:tc gridSpan="2">
                  <a:txBody>
                    <a:bodyPr/>
                    <a:lstStyle/>
                    <a:p>
                      <a:pPr algn="ctr">
                        <a:lnSpc>
                          <a:spcPts val="1400"/>
                        </a:lnSpc>
                      </a:pPr>
                      <a:r>
                        <a:rPr kumimoji="1" lang="ja-JP" altLang="en-US" sz="1500" b="1" dirty="0" smtClean="0">
                          <a:latin typeface="ＭＳ ゴシック" panose="020B0609070205080204" pitchFamily="49" charset="-128"/>
                          <a:ea typeface="ＭＳ ゴシック" panose="020B0609070205080204" pitchFamily="49" charset="-128"/>
                        </a:rPr>
                        <a:t>職員総数（局＋区）</a:t>
                      </a:r>
                      <a:endParaRPr kumimoji="1" lang="ja-JP" altLang="en-US" sz="1500" b="1" dirty="0">
                        <a:latin typeface="ＭＳ ゴシック" panose="020B0609070205080204" pitchFamily="49" charset="-128"/>
                        <a:ea typeface="ＭＳ ゴシック" panose="020B0609070205080204" pitchFamily="49" charset="-128"/>
                      </a:endParaRPr>
                    </a:p>
                  </a:txBody>
                  <a:tcPr anchor="ctr">
                    <a:solidFill>
                      <a:srgbClr val="FFFF00"/>
                    </a:solidFill>
                  </a:tcPr>
                </a:tc>
                <a:tc hMerge="1">
                  <a:txBody>
                    <a:bodyPr/>
                    <a:lstStyle/>
                    <a:p>
                      <a:endParaRPr kumimoji="1" lang="ja-JP" altLang="en-US"/>
                    </a:p>
                  </a:txBody>
                  <a:tcPr/>
                </a:tc>
              </a:tr>
              <a:tr h="386759">
                <a:tc>
                  <a:txBody>
                    <a:bodyPr/>
                    <a:lstStyle/>
                    <a:p>
                      <a:pPr algn="ctr">
                        <a:lnSpc>
                          <a:spcPct val="100000"/>
                        </a:lnSpc>
                      </a:pPr>
                      <a:r>
                        <a:rPr kumimoji="1" lang="ja-JP" altLang="en-US"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５区</a:t>
                      </a:r>
                      <a:endParaRPr kumimoji="1" lang="en-US" altLang="ja-JP"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pPr algn="ctr">
                        <a:lnSpc>
                          <a:spcPct val="100000"/>
                        </a:lnSpc>
                      </a:pPr>
                      <a:r>
                        <a:rPr kumimoji="1" lang="ja-JP" altLang="en-US" sz="12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（将来人口：</a:t>
                      </a:r>
                      <a:r>
                        <a:rPr kumimoji="1" lang="en-US" altLang="ja-JP" sz="12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45</a:t>
                      </a:r>
                      <a:r>
                        <a:rPr kumimoji="1" lang="ja-JP" altLang="en-US" sz="12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万程度</a:t>
                      </a:r>
                      <a:r>
                        <a:rPr kumimoji="1" lang="en-US" altLang="ja-JP" sz="12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ja-JP" altLang="en-US" sz="12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区）</a:t>
                      </a:r>
                      <a:endParaRPr kumimoji="1" lang="ja-JP" altLang="en-US" sz="1200" dirty="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anchor="ctr">
                    <a:lnB w="9525" cap="flat" cmpd="sng" algn="ctr">
                      <a:solidFill>
                        <a:schemeClr val="tx1"/>
                      </a:solidFill>
                      <a:prstDash val="sysDot"/>
                      <a:round/>
                      <a:headEnd type="none" w="med" len="med"/>
                      <a:tailEnd type="none" w="med" len="med"/>
                    </a:lnB>
                    <a:solidFill>
                      <a:schemeClr val="bg1"/>
                    </a:solidFill>
                  </a:tcPr>
                </a:tc>
                <a:tc rowSpan="2">
                  <a:txBody>
                    <a:bodyPr/>
                    <a:lstStyle/>
                    <a:p>
                      <a:pPr algn="ctr">
                        <a:lnSpc>
                          <a:spcPts val="1400"/>
                        </a:lnSpc>
                      </a:pPr>
                      <a:r>
                        <a:rPr kumimoji="1" lang="ja-JP" altLang="en-US"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一般市並み事務</a:t>
                      </a:r>
                      <a:endParaRPr kumimoji="1" lang="en-US" altLang="ja-JP"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anchor="ctr">
                    <a:solidFill>
                      <a:schemeClr val="bg1"/>
                    </a:solidFill>
                  </a:tcPr>
                </a:tc>
                <a:tc rowSpan="2">
                  <a:txBody>
                    <a:bodyPr/>
                    <a:lstStyle/>
                    <a:p>
                      <a:pPr algn="ctr">
                        <a:lnSpc>
                          <a:spcPts val="1400"/>
                        </a:lnSpc>
                      </a:pP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現行（</a:t>
                      </a: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H24</a:t>
                      </a: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p>
                    <a:p>
                      <a:pPr algn="ctr">
                        <a:lnSpc>
                          <a:spcPts val="1400"/>
                        </a:lnSpc>
                      </a:pPr>
                      <a:endPar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pPr algn="ctr">
                        <a:lnSpc>
                          <a:spcPts val="1400"/>
                        </a:lnSpc>
                      </a:pP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13,800</a:t>
                      </a: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人</a:t>
                      </a:r>
                      <a:endParaRPr kumimoji="1" lang="ja-JP" altLang="en-US" sz="1100" dirty="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anchor="ctr">
                    <a:lnR w="9525" cap="flat" cmpd="sng" algn="ctr">
                      <a:solidFill>
                        <a:schemeClr val="tx1"/>
                      </a:solidFill>
                      <a:prstDash val="sysDot"/>
                      <a:round/>
                      <a:headEnd type="none" w="med" len="med"/>
                      <a:tailEnd type="none" w="med" len="med"/>
                    </a:lnR>
                    <a:solidFill>
                      <a:schemeClr val="bg1"/>
                    </a:solidFill>
                  </a:tcPr>
                </a:tc>
                <a:tc>
                  <a:txBody>
                    <a:bodyPr/>
                    <a:lstStyle/>
                    <a:p>
                      <a:pPr algn="ctr">
                        <a:lnSpc>
                          <a:spcPts val="1400"/>
                        </a:lnSpc>
                      </a:pP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Ｂ案５区の場合の増減</a:t>
                      </a: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p>
                    <a:p>
                      <a:pPr algn="ctr">
                        <a:lnSpc>
                          <a:spcPts val="1400"/>
                        </a:lnSpc>
                      </a:pP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90</a:t>
                      </a: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10</a:t>
                      </a: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人</a:t>
                      </a:r>
                      <a:endParaRPr kumimoji="1" lang="ja-JP" altLang="en-US" sz="1100" dirty="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anchor="ctr">
                    <a:lnL w="9525" cap="flat" cmpd="sng" algn="ctr">
                      <a:solidFill>
                        <a:schemeClr val="tx1"/>
                      </a:solidFill>
                      <a:prstDash val="sysDot"/>
                      <a:round/>
                      <a:headEnd type="none" w="med" len="med"/>
                      <a:tailEnd type="none" w="med" len="med"/>
                    </a:lnL>
                    <a:lnB w="9525" cap="flat" cmpd="sng" algn="ctr">
                      <a:solidFill>
                        <a:schemeClr val="tx1"/>
                      </a:solidFill>
                      <a:prstDash val="sysDot"/>
                      <a:round/>
                      <a:headEnd type="none" w="med" len="med"/>
                      <a:tailEnd type="none" w="med" len="med"/>
                    </a:lnB>
                    <a:solidFill>
                      <a:schemeClr val="bg1"/>
                    </a:solidFill>
                  </a:tcPr>
                </a:tc>
              </a:tr>
              <a:tr h="484854">
                <a:tc>
                  <a:txBody>
                    <a:bodyPr/>
                    <a:lstStyle/>
                    <a:p>
                      <a:pPr algn="ctr">
                        <a:lnSpc>
                          <a:spcPct val="100000"/>
                        </a:lnSpc>
                      </a:pPr>
                      <a:r>
                        <a:rPr kumimoji="1" lang="ja-JP" altLang="en-US"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８区</a:t>
                      </a:r>
                      <a:endParaRPr kumimoji="1" lang="en-US" altLang="ja-JP"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pPr algn="ctr">
                        <a:lnSpc>
                          <a:spcPct val="100000"/>
                        </a:lnSpc>
                      </a:pPr>
                      <a:r>
                        <a:rPr kumimoji="1" lang="ja-JP" altLang="en-US" sz="12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（将来人口：</a:t>
                      </a:r>
                      <a:r>
                        <a:rPr kumimoji="1" lang="en-US" altLang="ja-JP" sz="12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30</a:t>
                      </a:r>
                      <a:r>
                        <a:rPr kumimoji="1" lang="ja-JP" altLang="en-US" sz="12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万程度</a:t>
                      </a:r>
                      <a:r>
                        <a:rPr kumimoji="1" lang="en-US" altLang="ja-JP" sz="12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ja-JP" altLang="en-US" sz="12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区）</a:t>
                      </a:r>
                      <a:endParaRPr kumimoji="1" lang="ja-JP" altLang="en-US" sz="1200" dirty="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anchor="ctr">
                    <a:lnT w="9525" cap="flat" cmpd="sng" algn="ctr">
                      <a:solidFill>
                        <a:schemeClr val="tx1"/>
                      </a:solidFill>
                      <a:prstDash val="sysDot"/>
                      <a:round/>
                      <a:headEnd type="none" w="med" len="med"/>
                      <a:tailEnd type="none" w="med" len="med"/>
                    </a:lnT>
                    <a:solidFill>
                      <a:schemeClr val="bg1"/>
                    </a:solidFill>
                  </a:tcPr>
                </a:tc>
                <a:tc vMerge="1">
                  <a:txBody>
                    <a:bodyPr/>
                    <a:lstStyle/>
                    <a:p>
                      <a:endParaRPr kumimoji="1" lang="ja-JP" altLang="en-US"/>
                    </a:p>
                  </a:txBody>
                  <a:tcPr/>
                </a:tc>
                <a:tc vMerge="1">
                  <a:txBody>
                    <a:bodyPr/>
                    <a:lstStyle/>
                    <a:p>
                      <a:pPr algn="ctr">
                        <a:lnSpc>
                          <a:spcPts val="1400"/>
                        </a:lnSpc>
                      </a:pPr>
                      <a:endParaRPr kumimoji="1" lang="ja-JP" altLang="en-US" sz="1100" dirty="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solidFill>
                      <a:schemeClr val="bg1"/>
                    </a:solidFill>
                  </a:tcPr>
                </a:tc>
                <a:tc>
                  <a:txBody>
                    <a:bodyPr/>
                    <a:lstStyle/>
                    <a:p>
                      <a:pPr algn="ctr">
                        <a:lnSpc>
                          <a:spcPts val="1400"/>
                        </a:lnSpc>
                      </a:pP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Ｂ案８区の場合の増減</a:t>
                      </a: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p>
                    <a:p>
                      <a:pPr algn="ctr">
                        <a:lnSpc>
                          <a:spcPts val="1400"/>
                        </a:lnSpc>
                      </a:pP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概ね現員～</a:t>
                      </a: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100</a:t>
                      </a: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人</a:t>
                      </a:r>
                      <a:endParaRPr kumimoji="1" lang="ja-JP" altLang="en-US" sz="1100" dirty="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anchor="ctr">
                    <a:lnL w="9525" cap="flat" cmpd="sng" algn="ctr">
                      <a:solidFill>
                        <a:schemeClr val="tx1"/>
                      </a:solidFill>
                      <a:prstDash val="sysDot"/>
                      <a:round/>
                      <a:headEnd type="none" w="med" len="med"/>
                      <a:tailEnd type="none" w="med" len="med"/>
                    </a:lnL>
                    <a:lnT w="9525" cap="flat" cmpd="sng" algn="ctr">
                      <a:solidFill>
                        <a:schemeClr val="tx1"/>
                      </a:solidFill>
                      <a:prstDash val="sysDot"/>
                      <a:round/>
                      <a:headEnd type="none" w="med" len="med"/>
                      <a:tailEnd type="none" w="med" len="med"/>
                    </a:lnT>
                    <a:solidFill>
                      <a:schemeClr val="bg1"/>
                    </a:solidFill>
                  </a:tcPr>
                </a:tc>
              </a:tr>
            </a:tbl>
          </a:graphicData>
        </a:graphic>
      </p:graphicFrame>
    </p:spTree>
    <p:extLst>
      <p:ext uri="{BB962C8B-B14F-4D97-AF65-F5344CB8AC3E}">
        <p14:creationId xmlns:p14="http://schemas.microsoft.com/office/powerpoint/2010/main" val="164459126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正方形/長方形 28"/>
          <p:cNvSpPr/>
          <p:nvPr/>
        </p:nvSpPr>
        <p:spPr>
          <a:xfrm>
            <a:off x="0" y="979544"/>
            <a:ext cx="4499992" cy="5878456"/>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rPr>
              <a:t>【</a:t>
            </a:r>
            <a:r>
              <a:rPr lang="ja-JP" altLang="en-US" sz="1400" dirty="0">
                <a:solidFill>
                  <a:schemeClr val="tx1"/>
                </a:solidFill>
                <a:latin typeface="HGP創英角ｺﾞｼｯｸUB" panose="020B0900000000000000" pitchFamily="50" charset="-128"/>
                <a:ea typeface="HGP創英角ｺﾞｼｯｸUB" panose="020B0900000000000000" pitchFamily="50" charset="-128"/>
              </a:rPr>
              <a:t>事例①　</a:t>
            </a: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こども・子育て支援施策の</a:t>
            </a:r>
            <a:r>
              <a:rPr lang="ja-JP" altLang="en-US" sz="1400" dirty="0">
                <a:solidFill>
                  <a:schemeClr val="tx1"/>
                </a:solidFill>
                <a:latin typeface="HGP創英角ｺﾞｼｯｸUB" panose="020B0900000000000000" pitchFamily="50" charset="-128"/>
                <a:ea typeface="HGP創英角ｺﾞｼｯｸUB" panose="020B0900000000000000" pitchFamily="50" charset="-128"/>
              </a:rPr>
              <a:t>場合</a:t>
            </a:r>
            <a:r>
              <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rPr>
              <a:t>】</a:t>
            </a:r>
          </a:p>
          <a:p>
            <a:endParaRPr lang="en-US" altLang="ja-JP" sz="1400"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endParaRPr>
          </a:p>
          <a:p>
            <a:r>
              <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rPr>
              <a:t>【</a:t>
            </a: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事例②　老人福祉センターの管理運営の場合</a:t>
            </a:r>
            <a:r>
              <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rPr>
              <a:t>】</a:t>
            </a:r>
            <a:endPar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ja-JP" altLang="en-US" sz="1400" dirty="0">
              <a:solidFill>
                <a:schemeClr val="tx1"/>
              </a:solidFill>
              <a:latin typeface="HGP創英角ｺﾞｼｯｸUB" panose="020B0900000000000000" pitchFamily="50" charset="-128"/>
              <a:ea typeface="HGP創英角ｺﾞｼｯｸUB" panose="020B0900000000000000" pitchFamily="50" charset="-128"/>
            </a:endParaRPr>
          </a:p>
          <a:p>
            <a:endPar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ja-JP" altLang="en-US" sz="1400" dirty="0">
              <a:solidFill>
                <a:schemeClr val="tx1"/>
              </a:solidFill>
              <a:latin typeface="HGP創英角ｺﾞｼｯｸUB" panose="020B0900000000000000" pitchFamily="50" charset="-128"/>
              <a:ea typeface="HGP創英角ｺﾞｼｯｸUB" panose="020B0900000000000000" pitchFamily="50" charset="-128"/>
            </a:endParaRPr>
          </a:p>
          <a:p>
            <a:endPar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ja-JP" altLang="en-US" sz="1400" dirty="0">
              <a:solidFill>
                <a:schemeClr val="tx1"/>
              </a:solidFill>
              <a:latin typeface="HGP創英角ｺﾞｼｯｸUB" panose="020B0900000000000000" pitchFamily="50" charset="-128"/>
              <a:ea typeface="HGP創英角ｺﾞｼｯｸUB" panose="020B0900000000000000" pitchFamily="50" charset="-128"/>
            </a:endParaRPr>
          </a:p>
          <a:p>
            <a:r>
              <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rPr>
              <a:t>【</a:t>
            </a: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事例③</a:t>
            </a:r>
            <a:r>
              <a:rPr lang="ja-JP" altLang="en-US" sz="1400" dirty="0">
                <a:solidFill>
                  <a:schemeClr val="tx1"/>
                </a:solidFill>
                <a:latin typeface="HGP創英角ｺﾞｼｯｸUB" panose="020B0900000000000000" pitchFamily="50" charset="-128"/>
                <a:ea typeface="HGP創英角ｺﾞｼｯｸUB" panose="020B0900000000000000" pitchFamily="50" charset="-128"/>
              </a:rPr>
              <a:t>　スポーツセンター・プールの場合</a:t>
            </a:r>
            <a:r>
              <a:rPr lang="en-US" altLang="ja-JP" sz="1400" dirty="0">
                <a:solidFill>
                  <a:schemeClr val="tx1"/>
                </a:solidFill>
                <a:latin typeface="HGP創英角ｺﾞｼｯｸUB" panose="020B0900000000000000" pitchFamily="50" charset="-128"/>
                <a:ea typeface="HGP創英角ｺﾞｼｯｸUB" panose="020B0900000000000000" pitchFamily="50" charset="-128"/>
              </a:rPr>
              <a:t>】</a:t>
            </a:r>
          </a:p>
          <a:p>
            <a:endParaRPr lang="ja-JP" altLang="en-US" sz="14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5" name="正方形/長方形 4"/>
          <p:cNvSpPr/>
          <p:nvPr/>
        </p:nvSpPr>
        <p:spPr>
          <a:xfrm>
            <a:off x="1862" y="499252"/>
            <a:ext cx="4501674" cy="5486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smtClean="0">
                <a:solidFill>
                  <a:schemeClr val="tx1"/>
                </a:solidFill>
                <a:latin typeface="HGP創英角ｺﾞｼｯｸUB" panose="020B0900000000000000" pitchFamily="50" charset="-128"/>
                <a:ea typeface="HGP創英角ｺﾞｼｯｸUB" panose="020B0900000000000000" pitchFamily="50" charset="-128"/>
              </a:rPr>
              <a:t>■期待される効果の具体例</a:t>
            </a:r>
            <a:endParaRPr kumimoji="1" lang="ja-JP" altLang="en-US" sz="20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6" name="二等辺三角形 5"/>
          <p:cNvSpPr/>
          <p:nvPr/>
        </p:nvSpPr>
        <p:spPr>
          <a:xfrm rot="10800000">
            <a:off x="2924844" y="236075"/>
            <a:ext cx="3359288" cy="288033"/>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158545" y="5832462"/>
            <a:ext cx="4269440" cy="899414"/>
          </a:xfrm>
          <a:prstGeom prst="roundRect">
            <a:avLst>
              <a:gd name="adj" fmla="val 6496"/>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300" dirty="0" smtClean="0">
                <a:solidFill>
                  <a:schemeClr val="tx1"/>
                </a:solidFill>
                <a:latin typeface="ＭＳ Ｐゴシック" panose="020B0600070205080204" pitchFamily="50" charset="-128"/>
                <a:ea typeface="ＭＳ Ｐゴシック" panose="020B0600070205080204" pitchFamily="50" charset="-128"/>
              </a:rPr>
              <a:t>総合</a:t>
            </a:r>
            <a:r>
              <a:rPr lang="ja-JP" altLang="en-US" sz="1300" dirty="0">
                <a:solidFill>
                  <a:schemeClr val="tx1"/>
                </a:solidFill>
                <a:latin typeface="ＭＳ Ｐゴシック" panose="020B0600070205080204" pitchFamily="50" charset="-128"/>
                <a:ea typeface="ＭＳ Ｐゴシック" panose="020B0600070205080204" pitchFamily="50" charset="-128"/>
              </a:rPr>
              <a:t>区の</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事務となる</a:t>
            </a:r>
            <a:r>
              <a:rPr lang="ja-JP" altLang="en-US" sz="1300" dirty="0">
                <a:solidFill>
                  <a:schemeClr val="tx1"/>
                </a:solidFill>
                <a:latin typeface="ＭＳ Ｐゴシック" panose="020B0600070205080204" pitchFamily="50" charset="-128"/>
                <a:ea typeface="ＭＳ Ｐゴシック" panose="020B0600070205080204" pitchFamily="50" charset="-128"/>
              </a:rPr>
              <a:t>ことで、住民からの要望</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を直接受け、指定</a:t>
            </a:r>
            <a:r>
              <a:rPr lang="ja-JP" altLang="en-US" sz="1300" dirty="0">
                <a:solidFill>
                  <a:schemeClr val="tx1"/>
                </a:solidFill>
                <a:latin typeface="ＭＳ Ｐゴシック" panose="020B0600070205080204" pitchFamily="50" charset="-128"/>
                <a:ea typeface="ＭＳ Ｐゴシック" panose="020B0600070205080204" pitchFamily="50" charset="-128"/>
              </a:rPr>
              <a:t>管理者の</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公募の際に、区独自に、より柔軟に条件</a:t>
            </a:r>
            <a:r>
              <a:rPr lang="ja-JP" altLang="en-US" sz="1300" dirty="0">
                <a:solidFill>
                  <a:schemeClr val="tx1"/>
                </a:solidFill>
                <a:latin typeface="ＭＳ Ｐゴシック" panose="020B0600070205080204" pitchFamily="50" charset="-128"/>
                <a:ea typeface="ＭＳ Ｐゴシック" panose="020B0600070205080204" pitchFamily="50" charset="-128"/>
              </a:rPr>
              <a:t>を付すこと</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が</a:t>
            </a:r>
            <a:r>
              <a:rPr lang="ja-JP" altLang="en-US" sz="1300" dirty="0">
                <a:solidFill>
                  <a:schemeClr val="tx1"/>
                </a:solidFill>
                <a:latin typeface="ＭＳ Ｐゴシック" panose="020B0600070205080204" pitchFamily="50" charset="-128"/>
                <a:ea typeface="ＭＳ Ｐゴシック" panose="020B0600070205080204" pitchFamily="50" charset="-128"/>
              </a:rPr>
              <a:t>可能</a:t>
            </a:r>
            <a:endParaRPr lang="en-US" altLang="ja-JP" sz="1300" dirty="0">
              <a:solidFill>
                <a:schemeClr val="tx1"/>
              </a:solidFill>
              <a:latin typeface="ＭＳ Ｐゴシック" panose="020B0600070205080204" pitchFamily="50" charset="-128"/>
              <a:ea typeface="ＭＳ Ｐゴシック" panose="020B0600070205080204" pitchFamily="50" charset="-128"/>
            </a:endParaRPr>
          </a:p>
          <a:p>
            <a:endParaRPr lang="ja-JP" altLang="en-US" sz="14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9" name="正方形/長方形 8"/>
          <p:cNvSpPr/>
          <p:nvPr/>
        </p:nvSpPr>
        <p:spPr>
          <a:xfrm>
            <a:off x="4595028" y="980728"/>
            <a:ext cx="4499992" cy="5832648"/>
          </a:xfrm>
          <a:prstGeom prst="rect">
            <a:avLst/>
          </a:prstGeom>
          <a:no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en-US" altLang="ja-JP" sz="1400" dirty="0" smtClean="0">
              <a:solidFill>
                <a:schemeClr val="tx1"/>
              </a:solidFill>
            </a:endParaRPr>
          </a:p>
          <a:p>
            <a:endParaRPr lang="en-US" altLang="ja-JP" sz="1400" dirty="0">
              <a:solidFill>
                <a:schemeClr val="tx1"/>
              </a:solidFill>
            </a:endParaRPr>
          </a:p>
          <a:p>
            <a:endParaRPr kumimoji="1" lang="en-US" altLang="ja-JP" sz="1400" dirty="0" smtClean="0">
              <a:solidFill>
                <a:schemeClr val="tx1"/>
              </a:solidFill>
            </a:endParaRPr>
          </a:p>
          <a:p>
            <a:endParaRPr lang="en-US" altLang="ja-JP" sz="1400" dirty="0">
              <a:solidFill>
                <a:schemeClr val="tx1"/>
              </a:solidFill>
            </a:endParaRPr>
          </a:p>
          <a:p>
            <a:endParaRPr kumimoji="1" lang="en-US" altLang="ja-JP" sz="1400" dirty="0" smtClean="0">
              <a:solidFill>
                <a:schemeClr val="tx1"/>
              </a:solidFill>
            </a:endParaRPr>
          </a:p>
          <a:p>
            <a:endParaRPr lang="en-US" altLang="ja-JP" sz="1400" dirty="0">
              <a:solidFill>
                <a:schemeClr val="tx1"/>
              </a:solidFill>
            </a:endParaRPr>
          </a:p>
          <a:p>
            <a:endParaRPr kumimoji="1" lang="en-US" altLang="ja-JP" sz="1400" dirty="0" smtClean="0">
              <a:solidFill>
                <a:schemeClr val="tx1"/>
              </a:solidFill>
            </a:endParaRPr>
          </a:p>
          <a:p>
            <a:endParaRPr lang="en-US" altLang="ja-JP" sz="1400" dirty="0">
              <a:solidFill>
                <a:schemeClr val="tx1"/>
              </a:solidFill>
            </a:endParaRPr>
          </a:p>
          <a:p>
            <a:endParaRPr kumimoji="1" lang="en-US" altLang="ja-JP" sz="1400" dirty="0" smtClean="0">
              <a:solidFill>
                <a:schemeClr val="tx1"/>
              </a:solidFill>
            </a:endParaRPr>
          </a:p>
          <a:p>
            <a:endParaRPr lang="en-US" altLang="ja-JP" sz="1400" b="1" dirty="0" smtClean="0">
              <a:solidFill>
                <a:schemeClr val="tx1"/>
              </a:solidFill>
            </a:endParaRPr>
          </a:p>
          <a:p>
            <a:endParaRPr lang="en-US" altLang="ja-JP" sz="1400" b="1" dirty="0">
              <a:solidFill>
                <a:schemeClr val="tx1"/>
              </a:solidFill>
            </a:endParaRPr>
          </a:p>
        </p:txBody>
      </p:sp>
      <p:sp>
        <p:nvSpPr>
          <p:cNvPr id="10" name="正方形/長方形 9"/>
          <p:cNvSpPr/>
          <p:nvPr/>
        </p:nvSpPr>
        <p:spPr>
          <a:xfrm>
            <a:off x="4595028" y="504512"/>
            <a:ext cx="4501674" cy="5486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500" b="1" dirty="0" smtClean="0">
                <a:solidFill>
                  <a:schemeClr val="tx1"/>
                </a:solidFill>
              </a:rPr>
              <a:t>《</a:t>
            </a:r>
            <a:r>
              <a:rPr kumimoji="1" lang="ja-JP" altLang="en-US" sz="1500" b="1" dirty="0" smtClean="0">
                <a:solidFill>
                  <a:schemeClr val="tx1"/>
                </a:solidFill>
              </a:rPr>
              <a:t>参考</a:t>
            </a:r>
            <a:r>
              <a:rPr kumimoji="1" lang="en-US" altLang="ja-JP" sz="1500" b="1" dirty="0" smtClean="0">
                <a:solidFill>
                  <a:schemeClr val="tx1"/>
                </a:solidFill>
              </a:rPr>
              <a:t>》</a:t>
            </a:r>
            <a:r>
              <a:rPr kumimoji="1" lang="ja-JP" altLang="en-US" sz="1500" b="1" dirty="0" smtClean="0">
                <a:solidFill>
                  <a:schemeClr val="tx1"/>
                </a:solidFill>
              </a:rPr>
              <a:t>総合区の組織体制イメージ</a:t>
            </a:r>
            <a:endParaRPr kumimoji="1" lang="ja-JP" altLang="en-US" sz="1500" b="1" dirty="0">
              <a:solidFill>
                <a:schemeClr val="tx1"/>
              </a:solidFill>
            </a:endParaRPr>
          </a:p>
        </p:txBody>
      </p:sp>
      <p:grpSp>
        <p:nvGrpSpPr>
          <p:cNvPr id="11" name="グループ化 10"/>
          <p:cNvGrpSpPr/>
          <p:nvPr/>
        </p:nvGrpSpPr>
        <p:grpSpPr>
          <a:xfrm>
            <a:off x="4687008" y="1071786"/>
            <a:ext cx="4362400" cy="5580770"/>
            <a:chOff x="4687008" y="1071786"/>
            <a:chExt cx="4362400" cy="5580770"/>
          </a:xfrm>
        </p:grpSpPr>
        <p:sp>
          <p:nvSpPr>
            <p:cNvPr id="12" name="正方形/長方形 11"/>
            <p:cNvSpPr/>
            <p:nvPr/>
          </p:nvSpPr>
          <p:spPr>
            <a:xfrm>
              <a:off x="4687008" y="1079024"/>
              <a:ext cx="2068496" cy="2764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現在（</a:t>
              </a:r>
              <a:r>
                <a:rPr kumimoji="1" lang="en-US" altLang="ja-JP"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区役所）</a:t>
              </a:r>
            </a:p>
          </p:txBody>
        </p:sp>
        <p:sp>
          <p:nvSpPr>
            <p:cNvPr id="13" name="正方形/長方形 12"/>
            <p:cNvSpPr/>
            <p:nvPr/>
          </p:nvSpPr>
          <p:spPr>
            <a:xfrm>
              <a:off x="7094267" y="1071786"/>
              <a:ext cx="1819261" cy="2764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総合</a:t>
              </a:r>
              <a:r>
                <a:rPr kumimoji="1"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区（</a:t>
              </a: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５又は</a:t>
              </a:r>
              <a:r>
                <a:rPr kumimoji="1" lang="en-US" altLang="ja-JP"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か所）</a:t>
              </a:r>
              <a:endParaRPr kumimoji="1"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4" name="グループ化 13"/>
            <p:cNvGrpSpPr/>
            <p:nvPr/>
          </p:nvGrpSpPr>
          <p:grpSpPr>
            <a:xfrm>
              <a:off x="4935431" y="1432911"/>
              <a:ext cx="4113977" cy="3468010"/>
              <a:chOff x="4919665" y="1700925"/>
              <a:chExt cx="4113977" cy="3468010"/>
            </a:xfrm>
          </p:grpSpPr>
          <p:cxnSp>
            <p:nvCxnSpPr>
              <p:cNvPr id="20" name="直線コネクタ 19"/>
              <p:cNvCxnSpPr/>
              <p:nvPr/>
            </p:nvCxnSpPr>
            <p:spPr>
              <a:xfrm flipH="1">
                <a:off x="5063665" y="1884973"/>
                <a:ext cx="0" cy="1404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5063665" y="1884973"/>
                <a:ext cx="20759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4919665" y="2664650"/>
                <a:ext cx="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23" name="右矢印 22"/>
              <p:cNvSpPr/>
              <p:nvPr/>
            </p:nvSpPr>
            <p:spPr>
              <a:xfrm>
                <a:off x="6680005" y="2055535"/>
                <a:ext cx="300188" cy="1434568"/>
              </a:xfrm>
              <a:prstGeom prst="rightArrow">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24" name="テキスト ボックス 22"/>
              <p:cNvSpPr txBox="1"/>
              <p:nvPr/>
            </p:nvSpPr>
            <p:spPr>
              <a:xfrm>
                <a:off x="7664229" y="1839159"/>
                <a:ext cx="1294366"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総　務　部　門</a:t>
                </a:r>
              </a:p>
            </p:txBody>
          </p:sp>
          <p:sp>
            <p:nvSpPr>
              <p:cNvPr id="25" name="テキスト ボックス 23"/>
              <p:cNvSpPr txBox="1"/>
              <p:nvPr/>
            </p:nvSpPr>
            <p:spPr>
              <a:xfrm>
                <a:off x="7673755" y="2284758"/>
                <a:ext cx="1294365"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市民協働部門</a:t>
                </a:r>
              </a:p>
            </p:txBody>
          </p:sp>
          <p:sp>
            <p:nvSpPr>
              <p:cNvPr id="26" name="テキスト ボックス 24"/>
              <p:cNvSpPr txBox="1"/>
              <p:nvPr/>
            </p:nvSpPr>
            <p:spPr>
              <a:xfrm>
                <a:off x="7664230" y="2805858"/>
                <a:ext cx="1284840" cy="253164"/>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窓口サービス部門</a:t>
                </a:r>
              </a:p>
            </p:txBody>
          </p:sp>
          <p:sp>
            <p:nvSpPr>
              <p:cNvPr id="27" name="テキスト ボックス 25"/>
              <p:cNvSpPr txBox="1"/>
              <p:nvPr/>
            </p:nvSpPr>
            <p:spPr>
              <a:xfrm>
                <a:off x="7654706" y="3267075"/>
                <a:ext cx="1303889" cy="262060"/>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保健福祉部門</a:t>
                </a:r>
              </a:p>
            </p:txBody>
          </p:sp>
          <p:sp>
            <p:nvSpPr>
              <p:cNvPr id="30" name="テキスト ボックス 37"/>
              <p:cNvSpPr txBox="1"/>
              <p:nvPr/>
            </p:nvSpPr>
            <p:spPr>
              <a:xfrm>
                <a:off x="7665339" y="4075256"/>
                <a:ext cx="1303889" cy="262060"/>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工営所部門</a:t>
                </a:r>
              </a:p>
            </p:txBody>
          </p:sp>
          <p:sp>
            <p:nvSpPr>
              <p:cNvPr id="31" name="テキスト ボックス 38"/>
              <p:cNvSpPr txBox="1"/>
              <p:nvPr/>
            </p:nvSpPr>
            <p:spPr>
              <a:xfrm>
                <a:off x="7665338" y="4479096"/>
                <a:ext cx="1303889"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a:latin typeface="Meiryo UI" panose="020B0604030504040204" pitchFamily="50" charset="-128"/>
                    <a:ea typeface="Meiryo UI" panose="020B0604030504040204" pitchFamily="50" charset="-128"/>
                    <a:cs typeface="Meiryo UI" panose="020B0604030504040204" pitchFamily="50" charset="-128"/>
                  </a:rPr>
                  <a:t>公園事務所部門</a:t>
                </a:r>
              </a:p>
            </p:txBody>
          </p:sp>
          <p:sp>
            <p:nvSpPr>
              <p:cNvPr id="32" name="角丸四角形 31"/>
              <p:cNvSpPr/>
              <p:nvPr/>
            </p:nvSpPr>
            <p:spPr>
              <a:xfrm>
                <a:off x="7015656" y="1700925"/>
                <a:ext cx="2017986" cy="3468010"/>
              </a:xfrm>
              <a:prstGeom prst="roundRect">
                <a:avLst>
                  <a:gd name="adj" fmla="val 5729"/>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cxnSp>
            <p:nvCxnSpPr>
              <p:cNvPr id="33" name="直線コネクタ 32"/>
              <p:cNvCxnSpPr/>
              <p:nvPr/>
            </p:nvCxnSpPr>
            <p:spPr>
              <a:xfrm>
                <a:off x="7473917" y="1928850"/>
                <a:ext cx="0" cy="2658093"/>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a:off x="7475491" y="1938648"/>
                <a:ext cx="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7475491" y="2429286"/>
                <a:ext cx="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a:off x="7469168" y="2925504"/>
                <a:ext cx="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a:off x="7477503" y="3380031"/>
                <a:ext cx="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a:off x="7465966" y="3778165"/>
                <a:ext cx="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a:off x="7475491" y="4178459"/>
                <a:ext cx="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a:xfrm>
                <a:off x="7249966" y="3381360"/>
                <a:ext cx="216000" cy="0"/>
              </a:xfrm>
              <a:prstGeom prst="line">
                <a:avLst/>
              </a:prstGeom>
            </p:spPr>
            <p:style>
              <a:lnRef idx="1">
                <a:schemeClr val="accent1"/>
              </a:lnRef>
              <a:fillRef idx="0">
                <a:schemeClr val="accent1"/>
              </a:fillRef>
              <a:effectRef idx="0">
                <a:schemeClr val="accent1"/>
              </a:effectRef>
              <a:fontRef idx="minor">
                <a:schemeClr val="tx1"/>
              </a:fontRef>
            </p:style>
          </p:cxnSp>
          <p:sp>
            <p:nvSpPr>
              <p:cNvPr id="42" name="テキスト ボックス 26"/>
              <p:cNvSpPr txBox="1"/>
              <p:nvPr/>
            </p:nvSpPr>
            <p:spPr>
              <a:xfrm>
                <a:off x="7654706" y="3662351"/>
                <a:ext cx="1303889"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部門</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3" name="直線コネクタ 42"/>
              <p:cNvCxnSpPr/>
              <p:nvPr/>
            </p:nvCxnSpPr>
            <p:spPr>
              <a:xfrm>
                <a:off x="7480240" y="4586943"/>
                <a:ext cx="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5063665" y="2403449"/>
                <a:ext cx="20759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5063665" y="2858569"/>
                <a:ext cx="20759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a:off x="5063665" y="3307104"/>
                <a:ext cx="207596"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5" name="テキスト ボックス 48"/>
            <p:cNvSpPr txBox="1"/>
            <p:nvPr/>
          </p:nvSpPr>
          <p:spPr>
            <a:xfrm>
              <a:off x="7481732" y="5701433"/>
              <a:ext cx="1302727"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市民協働部門</a:t>
              </a:r>
            </a:p>
          </p:txBody>
        </p:sp>
        <p:sp>
          <p:nvSpPr>
            <p:cNvPr id="16" name="テキスト ボックス 49"/>
            <p:cNvSpPr txBox="1"/>
            <p:nvPr/>
          </p:nvSpPr>
          <p:spPr>
            <a:xfrm>
              <a:off x="7481732" y="6038745"/>
              <a:ext cx="1302727"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a:latin typeface="Meiryo UI" panose="020B0604030504040204" pitchFamily="50" charset="-128"/>
                  <a:ea typeface="Meiryo UI" panose="020B0604030504040204" pitchFamily="50" charset="-128"/>
                  <a:cs typeface="Meiryo UI" panose="020B0604030504040204" pitchFamily="50" charset="-128"/>
                </a:rPr>
                <a:t>窓口サービス部門</a:t>
              </a:r>
            </a:p>
          </p:txBody>
        </p:sp>
        <p:sp>
          <p:nvSpPr>
            <p:cNvPr id="17" name="テキスト ボックス 50"/>
            <p:cNvSpPr txBox="1"/>
            <p:nvPr/>
          </p:nvSpPr>
          <p:spPr>
            <a:xfrm>
              <a:off x="7481732" y="6390497"/>
              <a:ext cx="1302727"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a:latin typeface="Meiryo UI" panose="020B0604030504040204" pitchFamily="50" charset="-128"/>
                  <a:ea typeface="Meiryo UI" panose="020B0604030504040204" pitchFamily="50" charset="-128"/>
                  <a:cs typeface="Meiryo UI" panose="020B0604030504040204" pitchFamily="50" charset="-128"/>
                </a:rPr>
                <a:t>保健福祉部門</a:t>
              </a:r>
            </a:p>
          </p:txBody>
        </p:sp>
        <p:cxnSp>
          <p:nvCxnSpPr>
            <p:cNvPr id="18" name="直線コネクタ 17"/>
            <p:cNvCxnSpPr/>
            <p:nvPr/>
          </p:nvCxnSpPr>
          <p:spPr>
            <a:xfrm>
              <a:off x="7373732" y="3113190"/>
              <a:ext cx="0" cy="2268000"/>
            </a:xfrm>
            <a:prstGeom prst="line">
              <a:avLst/>
            </a:prstGeom>
          </p:spPr>
          <p:style>
            <a:lnRef idx="1">
              <a:schemeClr val="accent1"/>
            </a:lnRef>
            <a:fillRef idx="0">
              <a:schemeClr val="accent1"/>
            </a:fillRef>
            <a:effectRef idx="0">
              <a:schemeClr val="accent1"/>
            </a:effectRef>
            <a:fontRef idx="minor">
              <a:schemeClr val="tx1"/>
            </a:fontRef>
          </p:style>
        </p:cxnSp>
        <p:sp>
          <p:nvSpPr>
            <p:cNvPr id="19" name="正方形/長方形 18"/>
            <p:cNvSpPr/>
            <p:nvPr/>
          </p:nvSpPr>
          <p:spPr>
            <a:xfrm>
              <a:off x="7075574" y="2270234"/>
              <a:ext cx="271157" cy="17407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　合　区　長</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47" name="テキスト ボックス 2"/>
          <p:cNvSpPr txBox="1"/>
          <p:nvPr/>
        </p:nvSpPr>
        <p:spPr>
          <a:xfrm>
            <a:off x="5231207" y="1566441"/>
            <a:ext cx="1300774"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総　務　部　門</a:t>
            </a:r>
          </a:p>
        </p:txBody>
      </p:sp>
      <p:sp>
        <p:nvSpPr>
          <p:cNvPr id="48" name="テキスト ボックス 3"/>
          <p:cNvSpPr txBox="1"/>
          <p:nvPr/>
        </p:nvSpPr>
        <p:spPr>
          <a:xfrm>
            <a:off x="5231207" y="2004405"/>
            <a:ext cx="1300774" cy="262060"/>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市民協働部門</a:t>
            </a:r>
          </a:p>
        </p:txBody>
      </p:sp>
      <p:sp>
        <p:nvSpPr>
          <p:cNvPr id="49" name="テキスト ボックス 4"/>
          <p:cNvSpPr txBox="1"/>
          <p:nvPr/>
        </p:nvSpPr>
        <p:spPr>
          <a:xfrm>
            <a:off x="5231207" y="2457690"/>
            <a:ext cx="1300774" cy="262060"/>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窓口サービス部門</a:t>
            </a:r>
          </a:p>
        </p:txBody>
      </p:sp>
      <p:sp>
        <p:nvSpPr>
          <p:cNvPr id="50" name="テキスト ボックス 5"/>
          <p:cNvSpPr txBox="1"/>
          <p:nvPr/>
        </p:nvSpPr>
        <p:spPr>
          <a:xfrm>
            <a:off x="5238011" y="2920150"/>
            <a:ext cx="1300774" cy="257420"/>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保健福祉部門</a:t>
            </a:r>
          </a:p>
        </p:txBody>
      </p:sp>
      <p:sp>
        <p:nvSpPr>
          <p:cNvPr id="51" name="角丸四角形 50"/>
          <p:cNvSpPr/>
          <p:nvPr/>
        </p:nvSpPr>
        <p:spPr>
          <a:xfrm>
            <a:off x="4635665" y="1447800"/>
            <a:ext cx="1985854" cy="1952447"/>
          </a:xfrm>
          <a:prstGeom prst="roundRect">
            <a:avLst>
              <a:gd name="adj" fmla="val 5729"/>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52" name="正方形/長方形 51"/>
          <p:cNvSpPr/>
          <p:nvPr/>
        </p:nvSpPr>
        <p:spPr>
          <a:xfrm>
            <a:off x="4701310" y="1702174"/>
            <a:ext cx="240023" cy="13466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　長</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角丸四角形 52"/>
          <p:cNvSpPr/>
          <p:nvPr/>
        </p:nvSpPr>
        <p:spPr>
          <a:xfrm>
            <a:off x="7031422" y="5409220"/>
            <a:ext cx="2033750" cy="1322656"/>
          </a:xfrm>
          <a:prstGeom prst="roundRect">
            <a:avLst>
              <a:gd name="adj" fmla="val 8323"/>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正方形/長方形 53"/>
          <p:cNvSpPr/>
          <p:nvPr/>
        </p:nvSpPr>
        <p:spPr>
          <a:xfrm>
            <a:off x="6873766" y="5409220"/>
            <a:ext cx="2175642" cy="3037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支所等</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又は</a:t>
            </a:r>
            <a:r>
              <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か所）</a:t>
            </a:r>
            <a:endParaRPr kumimoji="1" lang="ja-JP" altLang="en-US" sz="1050" dirty="0">
              <a:solidFill>
                <a:schemeClr val="tx1"/>
              </a:solidFill>
            </a:endParaRPr>
          </a:p>
        </p:txBody>
      </p:sp>
      <p:sp>
        <p:nvSpPr>
          <p:cNvPr id="55" name="スライド番号プレースホルダー 2"/>
          <p:cNvSpPr>
            <a:spLocks noGrp="1"/>
          </p:cNvSpPr>
          <p:nvPr>
            <p:ph type="sldNum" sz="quarter" idx="12"/>
          </p:nvPr>
        </p:nvSpPr>
        <p:spPr>
          <a:xfrm>
            <a:off x="7016795" y="6492875"/>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ja-JP" sz="1600" kern="0" noProof="0" dirty="0" smtClean="0">
                <a:solidFill>
                  <a:sysClr val="windowText" lastClr="000000"/>
                </a:solidFill>
                <a:latin typeface="HGPｺﾞｼｯｸE" pitchFamily="50" charset="-128"/>
                <a:ea typeface="HGPｺﾞｼｯｸE" pitchFamily="50" charset="-128"/>
              </a:rPr>
              <a:t>41</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grpSp>
        <p:nvGrpSpPr>
          <p:cNvPr id="7" name="グループ化 6"/>
          <p:cNvGrpSpPr/>
          <p:nvPr/>
        </p:nvGrpSpPr>
        <p:grpSpPr>
          <a:xfrm>
            <a:off x="148276" y="1302655"/>
            <a:ext cx="4279708" cy="2747146"/>
            <a:chOff x="148276" y="1302655"/>
            <a:chExt cx="4279708" cy="2708355"/>
          </a:xfrm>
        </p:grpSpPr>
        <p:sp>
          <p:nvSpPr>
            <p:cNvPr id="3" name="角丸四角形 2"/>
            <p:cNvSpPr/>
            <p:nvPr/>
          </p:nvSpPr>
          <p:spPr>
            <a:xfrm>
              <a:off x="148276" y="1302655"/>
              <a:ext cx="4279708" cy="2708355"/>
            </a:xfrm>
            <a:prstGeom prst="roundRect">
              <a:avLst>
                <a:gd name="adj" fmla="val 4489"/>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300" dirty="0" smtClean="0">
                  <a:solidFill>
                    <a:schemeClr val="tx1"/>
                  </a:solidFill>
                  <a:latin typeface="ＭＳ Ｐゴシック" panose="020B0600070205080204" pitchFamily="50" charset="-128"/>
                  <a:ea typeface="ＭＳ Ｐゴシック" panose="020B0600070205080204" pitchFamily="50" charset="-128"/>
                </a:rPr>
                <a:t>待機</a:t>
              </a:r>
              <a:r>
                <a:rPr lang="ja-JP" altLang="en-US" sz="1300" dirty="0">
                  <a:solidFill>
                    <a:schemeClr val="tx1"/>
                  </a:solidFill>
                  <a:latin typeface="ＭＳ Ｐゴシック" panose="020B0600070205080204" pitchFamily="50" charset="-128"/>
                  <a:ea typeface="ＭＳ Ｐゴシック" panose="020B0600070205080204" pitchFamily="50" charset="-128"/>
                </a:rPr>
                <a:t>児童の解消に向けて、総合</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区の事務となることで、</a:t>
              </a:r>
            </a:p>
            <a:p>
              <a:r>
                <a:rPr lang="ja-JP" altLang="en-US" sz="1300" dirty="0" smtClean="0">
                  <a:solidFill>
                    <a:schemeClr val="tx1"/>
                  </a:solidFill>
                  <a:latin typeface="ＭＳ Ｐゴシック" panose="020B0600070205080204" pitchFamily="50" charset="-128"/>
                  <a:ea typeface="ＭＳ Ｐゴシック" panose="020B0600070205080204" pitchFamily="50" charset="-128"/>
                </a:rPr>
                <a:t>区役所が中心となって、より地域の</a:t>
              </a:r>
              <a:r>
                <a:rPr lang="ja-JP" altLang="en-US" sz="1300" dirty="0">
                  <a:solidFill>
                    <a:schemeClr val="tx1"/>
                  </a:solidFill>
                  <a:latin typeface="ＭＳ Ｐゴシック" panose="020B0600070205080204" pitchFamily="50" charset="-128"/>
                  <a:ea typeface="ＭＳ Ｐゴシック" panose="020B0600070205080204" pitchFamily="50" charset="-128"/>
                </a:rPr>
                <a:t>特性</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や実情にあった</a:t>
              </a:r>
              <a:endParaRPr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r>
                <a:rPr lang="ja-JP" altLang="en-US" sz="1300" dirty="0" smtClean="0">
                  <a:solidFill>
                    <a:schemeClr val="tx1"/>
                  </a:solidFill>
                  <a:latin typeface="ＭＳ Ｐゴシック" panose="020B0600070205080204" pitchFamily="50" charset="-128"/>
                  <a:ea typeface="ＭＳ Ｐゴシック" panose="020B0600070205080204" pitchFamily="50" charset="-128"/>
                </a:rPr>
                <a:t>施策の</a:t>
              </a:r>
              <a:r>
                <a:rPr lang="ja-JP" altLang="en-US" sz="1300" dirty="0">
                  <a:solidFill>
                    <a:schemeClr val="tx1"/>
                  </a:solidFill>
                  <a:latin typeface="ＭＳ Ｐゴシック" panose="020B0600070205080204" pitchFamily="50" charset="-128"/>
                  <a:ea typeface="ＭＳ Ｐゴシック" panose="020B0600070205080204" pitchFamily="50" charset="-128"/>
                </a:rPr>
                <a:t>実施が可能</a:t>
              </a:r>
            </a:p>
            <a:p>
              <a:endParaRPr lang="en-US" altLang="ja-JP" sz="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区別待機児童数（平成</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年４月１日現在）</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9" name="グラフ 58"/>
            <p:cNvGraphicFramePr>
              <a:graphicFrameLocks/>
            </p:cNvGraphicFramePr>
            <p:nvPr>
              <p:extLst>
                <p:ext uri="{D42A27DB-BD31-4B8C-83A1-F6EECF244321}">
                  <p14:modId xmlns:p14="http://schemas.microsoft.com/office/powerpoint/2010/main" val="3331083441"/>
                </p:ext>
              </p:extLst>
            </p:nvPr>
          </p:nvGraphicFramePr>
          <p:xfrm>
            <a:off x="388482" y="2219727"/>
            <a:ext cx="3743564" cy="1791283"/>
          </p:xfrm>
          <a:graphic>
            <a:graphicData uri="http://schemas.openxmlformats.org/drawingml/2006/chart">
              <c:chart xmlns:c="http://schemas.openxmlformats.org/drawingml/2006/chart" xmlns:r="http://schemas.openxmlformats.org/officeDocument/2006/relationships" r:id="rId2"/>
            </a:graphicData>
          </a:graphic>
        </p:graphicFrame>
        <p:sp>
          <p:nvSpPr>
            <p:cNvPr id="4" name="正方形/長方形 3"/>
            <p:cNvSpPr/>
            <p:nvPr/>
          </p:nvSpPr>
          <p:spPr>
            <a:xfrm>
              <a:off x="281376" y="2123090"/>
              <a:ext cx="432048" cy="3823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rPr>
                <a:t>（人）</a:t>
              </a:r>
              <a:endParaRPr kumimoji="1" lang="ja-JP" altLang="en-US" sz="800" dirty="0">
                <a:solidFill>
                  <a:schemeClr val="tx1"/>
                </a:solidFill>
              </a:endParaRPr>
            </a:p>
          </p:txBody>
        </p:sp>
      </p:grpSp>
      <p:sp>
        <p:nvSpPr>
          <p:cNvPr id="56" name="角丸四角形 55"/>
          <p:cNvSpPr/>
          <p:nvPr/>
        </p:nvSpPr>
        <p:spPr>
          <a:xfrm>
            <a:off x="158545" y="4473339"/>
            <a:ext cx="4269440" cy="855163"/>
          </a:xfrm>
          <a:prstGeom prst="roundRect">
            <a:avLst>
              <a:gd name="adj" fmla="val 8761"/>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300" dirty="0" smtClean="0">
                <a:solidFill>
                  <a:schemeClr val="tx1"/>
                </a:solidFill>
                <a:latin typeface="ＭＳ Ｐゴシック" panose="020B0600070205080204" pitchFamily="50" charset="-128"/>
                <a:ea typeface="ＭＳ Ｐゴシック" panose="020B0600070205080204" pitchFamily="50" charset="-128"/>
              </a:rPr>
              <a:t>総合</a:t>
            </a:r>
            <a:r>
              <a:rPr lang="ja-JP" altLang="en-US" sz="1300" dirty="0">
                <a:solidFill>
                  <a:schemeClr val="tx1"/>
                </a:solidFill>
                <a:latin typeface="ＭＳ Ｐゴシック" panose="020B0600070205080204" pitchFamily="50" charset="-128"/>
                <a:ea typeface="ＭＳ Ｐゴシック" panose="020B0600070205080204" pitchFamily="50" charset="-128"/>
              </a:rPr>
              <a:t>区の事務となることで、指定</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管理者の公募にあたり、地域</a:t>
            </a:r>
            <a:r>
              <a:rPr lang="ja-JP" altLang="en-US" sz="1300" dirty="0">
                <a:solidFill>
                  <a:schemeClr val="tx1"/>
                </a:solidFill>
                <a:latin typeface="ＭＳ Ｐゴシック" panose="020B0600070205080204" pitchFamily="50" charset="-128"/>
                <a:ea typeface="ＭＳ Ｐゴシック" panose="020B0600070205080204" pitchFamily="50" charset="-128"/>
              </a:rPr>
              <a:t>における身近な福祉施設として</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地域のニーズを反映</a:t>
            </a:r>
            <a:r>
              <a:rPr lang="ja-JP" altLang="en-US" sz="1300" dirty="0">
                <a:solidFill>
                  <a:schemeClr val="tx1"/>
                </a:solidFill>
                <a:latin typeface="ＭＳ Ｐゴシック" panose="020B0600070205080204" pitchFamily="50" charset="-128"/>
                <a:ea typeface="ＭＳ Ｐゴシック" panose="020B0600070205080204" pitchFamily="50" charset="-128"/>
              </a:rPr>
              <a:t>した</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運営等を取組むことで、</a:t>
            </a:r>
            <a:r>
              <a:rPr lang="ja-JP" altLang="en-US" sz="1300" dirty="0">
                <a:solidFill>
                  <a:schemeClr val="tx1"/>
                </a:solidFill>
                <a:latin typeface="ＭＳ Ｐゴシック" panose="020B0600070205080204" pitchFamily="50" charset="-128"/>
                <a:ea typeface="ＭＳ Ｐゴシック" panose="020B0600070205080204" pitchFamily="50" charset="-128"/>
              </a:rPr>
              <a:t>施設</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活用の向上が期待</a:t>
            </a:r>
            <a:endParaRPr lang="ja-JP" altLang="en-US" sz="1300" dirty="0">
              <a:solidFill>
                <a:schemeClr val="tx1"/>
              </a:solidFill>
              <a:latin typeface="ＭＳ Ｐゴシック" panose="020B0600070205080204" pitchFamily="50" charset="-128"/>
              <a:ea typeface="ＭＳ Ｐゴシック" panose="020B0600070205080204" pitchFamily="50" charset="-128"/>
            </a:endParaRPr>
          </a:p>
        </p:txBody>
      </p:sp>
      <p:sp>
        <p:nvSpPr>
          <p:cNvPr id="58" name="正方形/長方形 57"/>
          <p:cNvSpPr/>
          <p:nvPr/>
        </p:nvSpPr>
        <p:spPr>
          <a:xfrm>
            <a:off x="4596535" y="3993307"/>
            <a:ext cx="1932914" cy="261610"/>
          </a:xfrm>
          <a:prstGeom prst="rect">
            <a:avLst/>
          </a:prstGeom>
        </p:spPr>
        <p:txBody>
          <a:bodyPr wrap="square">
            <a:spAutoFit/>
          </a:bodyPr>
          <a:lstStyle/>
          <a:p>
            <a:pPr algn="ctr">
              <a:defRPr/>
            </a:pPr>
            <a:r>
              <a:rPr lang="en-US" altLang="ja-JP" sz="1100" b="1" dirty="0" smtClean="0">
                <a:latin typeface="ＭＳ Ｐゴシック" panose="020B0600070205080204" pitchFamily="50" charset="-128"/>
                <a:ea typeface="ＭＳ Ｐゴシック" panose="020B0600070205080204" pitchFamily="50" charset="-128"/>
                <a:cs typeface="Meiryo UI" pitchFamily="50" charset="-128"/>
              </a:rPr>
              <a:t>《</a:t>
            </a:r>
            <a:r>
              <a:rPr lang="ja-JP" altLang="en-US" sz="1100" b="1" dirty="0" smtClean="0">
                <a:latin typeface="ＭＳ Ｐゴシック" panose="020B0600070205080204" pitchFamily="50" charset="-128"/>
                <a:ea typeface="ＭＳ Ｐゴシック" panose="020B0600070205080204" pitchFamily="50" charset="-128"/>
                <a:cs typeface="Meiryo UI" pitchFamily="50" charset="-128"/>
              </a:rPr>
              <a:t>局及び区</a:t>
            </a:r>
            <a:r>
              <a:rPr lang="ja-JP" altLang="en-US" sz="1100" b="1" dirty="0">
                <a:latin typeface="ＭＳ Ｐゴシック" panose="020B0600070205080204" pitchFamily="50" charset="-128"/>
                <a:ea typeface="ＭＳ Ｐゴシック" panose="020B0600070205080204" pitchFamily="50" charset="-128"/>
                <a:cs typeface="Meiryo UI" pitchFamily="50" charset="-128"/>
              </a:rPr>
              <a:t>の職員数</a:t>
            </a:r>
            <a:r>
              <a:rPr lang="en-US" altLang="ja-JP" sz="900" b="1" dirty="0">
                <a:latin typeface="ＭＳ Ｐゴシック" panose="020B0600070205080204" pitchFamily="50" charset="-128"/>
                <a:ea typeface="ＭＳ Ｐゴシック" panose="020B0600070205080204" pitchFamily="50" charset="-128"/>
                <a:cs typeface="Meiryo UI" pitchFamily="50" charset="-128"/>
              </a:rPr>
              <a:t>(</a:t>
            </a:r>
            <a:r>
              <a:rPr lang="ja-JP" altLang="en-US" sz="900" b="1" dirty="0">
                <a:latin typeface="ＭＳ Ｐゴシック" panose="020B0600070205080204" pitchFamily="50" charset="-128"/>
                <a:ea typeface="ＭＳ Ｐゴシック" panose="020B0600070205080204" pitchFamily="50" charset="-128"/>
                <a:cs typeface="Meiryo UI" pitchFamily="50" charset="-128"/>
              </a:rPr>
              <a:t>イメージ</a:t>
            </a:r>
            <a:r>
              <a:rPr lang="en-US" altLang="ja-JP" sz="900" b="1" dirty="0" smtClean="0">
                <a:latin typeface="ＭＳ Ｐゴシック" panose="020B0600070205080204" pitchFamily="50" charset="-128"/>
                <a:ea typeface="ＭＳ Ｐゴシック" panose="020B0600070205080204" pitchFamily="50" charset="-128"/>
                <a:cs typeface="Meiryo UI" pitchFamily="50" charset="-128"/>
              </a:rPr>
              <a:t>)</a:t>
            </a:r>
            <a:r>
              <a:rPr lang="en-US" altLang="ja-JP" sz="1100" b="1" dirty="0" smtClean="0">
                <a:latin typeface="ＭＳ Ｐゴシック" panose="020B0600070205080204" pitchFamily="50" charset="-128"/>
                <a:ea typeface="ＭＳ Ｐゴシック" panose="020B0600070205080204" pitchFamily="50" charset="-128"/>
                <a:cs typeface="Meiryo UI" pitchFamily="50" charset="-128"/>
              </a:rPr>
              <a:t>》</a:t>
            </a:r>
            <a:r>
              <a:rPr lang="ja-JP" altLang="en-US" sz="1100" b="1" dirty="0">
                <a:latin typeface="ＭＳ Ｐゴシック" panose="020B0600070205080204" pitchFamily="50" charset="-128"/>
                <a:ea typeface="ＭＳ Ｐゴシック" panose="020B0600070205080204" pitchFamily="50" charset="-128"/>
                <a:cs typeface="Meiryo UI" pitchFamily="50" charset="-128"/>
              </a:rPr>
              <a:t>　</a:t>
            </a:r>
            <a:endParaRPr lang="en-US" altLang="ja-JP" sz="1100" b="1" dirty="0">
              <a:latin typeface="ＭＳ Ｐゴシック" panose="020B0600070205080204" pitchFamily="50" charset="-128"/>
              <a:ea typeface="ＭＳ Ｐゴシック" panose="020B0600070205080204" pitchFamily="50" charset="-128"/>
              <a:cs typeface="Meiryo UI"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730668903"/>
              </p:ext>
            </p:extLst>
          </p:nvPr>
        </p:nvGraphicFramePr>
        <p:xfrm>
          <a:off x="4644160" y="4243072"/>
          <a:ext cx="1863568" cy="2545080"/>
        </p:xfrm>
        <a:graphic>
          <a:graphicData uri="http://schemas.openxmlformats.org/drawingml/2006/table">
            <a:tbl>
              <a:tblPr firstRow="1" bandRow="1">
                <a:tableStyleId>{5940675A-B579-460E-94D1-54222C63F5DA}</a:tableStyleId>
              </a:tblPr>
              <a:tblGrid>
                <a:gridCol w="208280"/>
                <a:gridCol w="247720"/>
                <a:gridCol w="684551"/>
                <a:gridCol w="723017"/>
              </a:tblGrid>
              <a:tr h="256413">
                <a:tc gridSpan="2">
                  <a:txBody>
                    <a:bodyPr/>
                    <a:lstStyle/>
                    <a:p>
                      <a:pPr algn="ctr"/>
                      <a:endParaRPr kumimoji="1" lang="ja-JP" altLang="en-US" sz="1000"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a:lnSpc>
                          <a:spcPts val="900"/>
                        </a:lnSpc>
                      </a:pPr>
                      <a:r>
                        <a:rPr kumimoji="1" lang="ja-JP" altLang="en-US" sz="1000" dirty="0" smtClean="0">
                          <a:latin typeface="ＭＳ Ｐゴシック" panose="020B0600070205080204" pitchFamily="50" charset="-128"/>
                          <a:ea typeface="ＭＳ Ｐゴシック" panose="020B0600070205080204" pitchFamily="50" charset="-128"/>
                          <a:cs typeface="Meiryo UI" panose="020B0604030504040204" pitchFamily="50" charset="-128"/>
                        </a:rPr>
                        <a:t>現　行</a:t>
                      </a:r>
                      <a:endParaRPr kumimoji="1" lang="en-US" altLang="ja-JP" sz="1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gn="ctr">
                        <a:lnSpc>
                          <a:spcPts val="900"/>
                        </a:lnSpc>
                      </a:pPr>
                      <a:r>
                        <a:rPr kumimoji="1" lang="en-US" altLang="ja-JP" sz="700" dirty="0" smtClean="0">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en-US" sz="700" dirty="0" smtClean="0">
                          <a:latin typeface="ＭＳ Ｐゴシック" panose="020B0600070205080204" pitchFamily="50" charset="-128"/>
                          <a:ea typeface="ＭＳ Ｐゴシック" panose="020B0600070205080204" pitchFamily="50" charset="-128"/>
                          <a:cs typeface="Meiryo UI" panose="020B0604030504040204" pitchFamily="50" charset="-128"/>
                        </a:rPr>
                        <a:t>平成</a:t>
                      </a:r>
                      <a:r>
                        <a:rPr kumimoji="1" lang="en-US" altLang="ja-JP" sz="700" dirty="0" smtClean="0">
                          <a:latin typeface="ＭＳ Ｐゴシック" panose="020B0600070205080204" pitchFamily="50" charset="-128"/>
                          <a:ea typeface="ＭＳ Ｐゴシック" panose="020B0600070205080204" pitchFamily="50" charset="-128"/>
                          <a:cs typeface="Meiryo UI" panose="020B0604030504040204" pitchFamily="50" charset="-128"/>
                        </a:rPr>
                        <a:t>24</a:t>
                      </a:r>
                      <a:r>
                        <a:rPr kumimoji="1" lang="ja-JP" altLang="en-US" sz="700" dirty="0" smtClean="0">
                          <a:latin typeface="ＭＳ Ｐゴシック" panose="020B0600070205080204" pitchFamily="50" charset="-128"/>
                          <a:ea typeface="ＭＳ Ｐゴシック" panose="020B0600070205080204" pitchFamily="50" charset="-128"/>
                          <a:cs typeface="Meiryo UI" panose="020B0604030504040204" pitchFamily="50" charset="-128"/>
                        </a:rPr>
                        <a:t>年度</a:t>
                      </a:r>
                      <a:r>
                        <a:rPr kumimoji="1" lang="en-US" altLang="ja-JP" sz="700" dirty="0" smtClean="0">
                          <a:latin typeface="ＭＳ Ｐゴシック" panose="020B0600070205080204" pitchFamily="50" charset="-128"/>
                          <a:ea typeface="ＭＳ Ｐゴシック" panose="020B0600070205080204" pitchFamily="50" charset="-128"/>
                          <a:cs typeface="Meiryo UI" panose="020B0604030504040204" pitchFamily="50" charset="-128"/>
                        </a:rPr>
                        <a:t>)</a:t>
                      </a:r>
                      <a:endParaRPr kumimoji="1" lang="ja-JP" altLang="en-US" sz="700"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Ｂ　案</a:t>
                      </a:r>
                      <a:endParaRPr kumimoji="1" lang="en-US" altLang="ja-JP" sz="1000" b="1"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85000"/>
                      </a:schemeClr>
                    </a:solidFill>
                  </a:tcPr>
                </a:tc>
              </a:tr>
              <a:tr h="195363">
                <a:tc rowSpan="3">
                  <a:txBody>
                    <a:bodyPr/>
                    <a:lstStyle/>
                    <a:p>
                      <a:pPr algn="ctr"/>
                      <a:r>
                        <a:rPr lang="ja-JP" altLang="en-US" sz="1000" b="1" dirty="0" smtClean="0">
                          <a:solidFill>
                            <a:schemeClr val="bg1"/>
                          </a:solidFill>
                          <a:latin typeface="ＭＳ ゴシック" panose="020B0609070205080204" pitchFamily="49" charset="-128"/>
                          <a:ea typeface="ＭＳ ゴシック" panose="020B0609070205080204" pitchFamily="49" charset="-128"/>
                        </a:rPr>
                        <a:t>５　　区</a:t>
                      </a:r>
                      <a:endParaRPr lang="ja-JP" altLang="en-US" sz="1000" b="1" dirty="0">
                        <a:solidFill>
                          <a:schemeClr val="bg1"/>
                        </a:solidFill>
                        <a:latin typeface="ＭＳ ゴシック" panose="020B0609070205080204" pitchFamily="49" charset="-128"/>
                        <a:ea typeface="ＭＳ ゴシック" panose="020B0609070205080204" pitchFamily="49" charset="-128"/>
                      </a:endParaRPr>
                    </a:p>
                  </a:txBody>
                  <a:tcPr vert="wordArtVertRtl"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ctr"/>
                      <a:r>
                        <a:rPr kumimoji="1" lang="ja-JP" altLang="en-US" sz="1000" dirty="0" smtClean="0">
                          <a:latin typeface="+mn-ea"/>
                          <a:ea typeface="+mn-ea"/>
                          <a:cs typeface="Meiryo UI" panose="020B0604030504040204" pitchFamily="50" charset="-128"/>
                        </a:rPr>
                        <a:t>局</a:t>
                      </a:r>
                      <a:endParaRPr kumimoji="1" lang="en-US" altLang="ja-JP" sz="1000" dirty="0" smtClean="0">
                        <a:latin typeface="+mn-ea"/>
                        <a:ea typeface="+mn-ea"/>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dirty="0" smtClean="0">
                          <a:latin typeface="+mn-ea"/>
                          <a:ea typeface="+mn-ea"/>
                          <a:cs typeface="Meiryo UI" panose="020B0604030504040204" pitchFamily="50" charset="-128"/>
                        </a:rPr>
                        <a:t>8,900</a:t>
                      </a:r>
                      <a:r>
                        <a:rPr kumimoji="1" lang="ja-JP" altLang="en-US" sz="900" dirty="0" smtClean="0">
                          <a:latin typeface="+mn-ea"/>
                          <a:ea typeface="+mn-ea"/>
                          <a:cs typeface="Meiryo UI" panose="020B0604030504040204" pitchFamily="50" charset="-128"/>
                        </a:rPr>
                        <a:t>人</a:t>
                      </a:r>
                      <a:endParaRPr kumimoji="1" lang="ja-JP" altLang="en-US" sz="900" dirty="0">
                        <a:latin typeface="+mn-ea"/>
                        <a:ea typeface="+mn-ea"/>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1" dirty="0" smtClean="0">
                          <a:latin typeface="+mn-ea"/>
                          <a:ea typeface="+mn-ea"/>
                          <a:cs typeface="Meiryo UI" panose="020B0604030504040204" pitchFamily="50" charset="-128"/>
                        </a:rPr>
                        <a:t>7,600</a:t>
                      </a:r>
                      <a:r>
                        <a:rPr kumimoji="1" lang="ja-JP" altLang="en-US" sz="900" b="1" dirty="0" smtClean="0">
                          <a:latin typeface="+mn-ea"/>
                          <a:ea typeface="+mn-ea"/>
                          <a:cs typeface="Meiryo UI" panose="020B0604030504040204" pitchFamily="50" charset="-128"/>
                        </a:rPr>
                        <a:t>人</a:t>
                      </a:r>
                      <a:endParaRPr kumimoji="1" lang="ja-JP" altLang="en-US" sz="900" b="1" dirty="0">
                        <a:latin typeface="+mn-ea"/>
                        <a:ea typeface="+mn-ea"/>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47990">
                <a:tc vMerge="1">
                  <a:txBody>
                    <a:bodyPr/>
                    <a:lstStyle/>
                    <a:p>
                      <a:endParaRPr kumimoji="1" lang="ja-JP" altLang="en-US"/>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smtClean="0">
                          <a:latin typeface="+mn-ea"/>
                          <a:ea typeface="+mn-ea"/>
                          <a:cs typeface="Meiryo UI" panose="020B0604030504040204" pitchFamily="50" charset="-128"/>
                        </a:rPr>
                        <a:t>区</a:t>
                      </a:r>
                      <a:endParaRPr kumimoji="1" lang="en-US" altLang="ja-JP" sz="1000" dirty="0" smtClean="0">
                        <a:latin typeface="+mn-ea"/>
                        <a:ea typeface="+mn-ea"/>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dirty="0" smtClean="0">
                          <a:latin typeface="+mn-ea"/>
                          <a:ea typeface="+mn-ea"/>
                          <a:cs typeface="Meiryo UI" panose="020B0604030504040204" pitchFamily="50" charset="-128"/>
                        </a:rPr>
                        <a:t>4,900</a:t>
                      </a:r>
                      <a:r>
                        <a:rPr kumimoji="1" lang="ja-JP" altLang="en-US" sz="900" dirty="0" smtClean="0">
                          <a:latin typeface="+mn-ea"/>
                          <a:ea typeface="+mn-ea"/>
                          <a:cs typeface="Meiryo UI" panose="020B0604030504040204" pitchFamily="50" charset="-128"/>
                        </a:rPr>
                        <a:t>人</a:t>
                      </a:r>
                      <a:endParaRPr kumimoji="1" lang="en-US" altLang="ja-JP" sz="900" dirty="0" smtClean="0">
                        <a:latin typeface="+mn-ea"/>
                        <a:ea typeface="+mn-ea"/>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900"/>
                        </a:lnSpc>
                      </a:pPr>
                      <a:r>
                        <a:rPr kumimoji="1" lang="en-US" altLang="ja-JP" sz="900" b="1" dirty="0" smtClean="0">
                          <a:latin typeface="+mn-ea"/>
                          <a:ea typeface="+mn-ea"/>
                          <a:cs typeface="Meiryo UI" panose="020B0604030504040204" pitchFamily="50" charset="-128"/>
                        </a:rPr>
                        <a:t>6,100</a:t>
                      </a:r>
                      <a:r>
                        <a:rPr kumimoji="1" lang="ja-JP" altLang="en-US" sz="900" b="1" dirty="0" smtClean="0">
                          <a:latin typeface="+mn-ea"/>
                          <a:ea typeface="+mn-ea"/>
                          <a:cs typeface="Meiryo UI" panose="020B0604030504040204" pitchFamily="50" charset="-128"/>
                        </a:rPr>
                        <a:t>人</a:t>
                      </a:r>
                      <a:endParaRPr kumimoji="1" lang="en-US" altLang="ja-JP" sz="900" b="1" dirty="0" smtClean="0">
                        <a:latin typeface="+mn-ea"/>
                        <a:ea typeface="+mn-ea"/>
                        <a:cs typeface="Meiryo UI" panose="020B0604030504040204" pitchFamily="50" charset="-128"/>
                      </a:endParaRPr>
                    </a:p>
                    <a:p>
                      <a:pPr algn="ctr">
                        <a:lnSpc>
                          <a:spcPts val="900"/>
                        </a:lnSpc>
                      </a:pPr>
                      <a:r>
                        <a:rPr kumimoji="1" lang="ja-JP" altLang="en-US" sz="900" b="1" dirty="0" smtClean="0">
                          <a:latin typeface="+mn-ea"/>
                          <a:ea typeface="+mn-ea"/>
                          <a:cs typeface="Meiryo UI" panose="020B0604030504040204" pitchFamily="50" charset="-128"/>
                        </a:rPr>
                        <a:t>～</a:t>
                      </a:r>
                      <a:endParaRPr kumimoji="1" lang="en-US" altLang="ja-JP" sz="900" b="1" dirty="0" smtClean="0">
                        <a:latin typeface="+mn-ea"/>
                        <a:ea typeface="+mn-ea"/>
                        <a:cs typeface="Meiryo UI" panose="020B0604030504040204" pitchFamily="50" charset="-128"/>
                      </a:endParaRPr>
                    </a:p>
                    <a:p>
                      <a:pPr algn="ctr">
                        <a:lnSpc>
                          <a:spcPts val="900"/>
                        </a:lnSpc>
                      </a:pPr>
                      <a:r>
                        <a:rPr kumimoji="1" lang="en-US" altLang="ja-JP" sz="900" b="1" dirty="0" smtClean="0">
                          <a:latin typeface="+mn-ea"/>
                          <a:ea typeface="+mn-ea"/>
                          <a:cs typeface="Meiryo UI" panose="020B0604030504040204" pitchFamily="50" charset="-128"/>
                        </a:rPr>
                        <a:t>6,200</a:t>
                      </a:r>
                      <a:r>
                        <a:rPr kumimoji="1" lang="ja-JP" altLang="en-US" sz="900" b="1" dirty="0" smtClean="0">
                          <a:latin typeface="+mn-ea"/>
                          <a:ea typeface="+mn-ea"/>
                          <a:cs typeface="Meiryo UI" panose="020B0604030504040204" pitchFamily="50" charset="-128"/>
                        </a:rPr>
                        <a:t>人</a:t>
                      </a:r>
                      <a:endParaRPr kumimoji="1" lang="ja-JP" altLang="en-US" sz="900" b="1" dirty="0">
                        <a:latin typeface="+mn-ea"/>
                        <a:ea typeface="+mn-ea"/>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47990">
                <a:tc vMerge="1">
                  <a:txBody>
                    <a:bodyPr/>
                    <a:lstStyle/>
                    <a:p>
                      <a:pPr algn="ct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dirty="0" smtClean="0">
                          <a:latin typeface="+mn-ea"/>
                          <a:ea typeface="+mn-ea"/>
                          <a:cs typeface="Meiryo UI" panose="020B0604030504040204" pitchFamily="50" charset="-128"/>
                        </a:rPr>
                        <a:t>合計</a:t>
                      </a:r>
                      <a:endParaRPr kumimoji="1" lang="en-US" altLang="ja-JP" sz="1000" dirty="0" smtClean="0">
                        <a:latin typeface="+mn-ea"/>
                        <a:ea typeface="+mn-ea"/>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dirty="0" smtClean="0">
                          <a:latin typeface="+mn-ea"/>
                          <a:ea typeface="+mn-ea"/>
                          <a:cs typeface="Meiryo UI" panose="020B0604030504040204" pitchFamily="50" charset="-128"/>
                        </a:rPr>
                        <a:t>13,800</a:t>
                      </a:r>
                      <a:r>
                        <a:rPr kumimoji="1" lang="ja-JP" altLang="en-US" sz="900" dirty="0" smtClean="0">
                          <a:latin typeface="+mn-ea"/>
                          <a:ea typeface="+mn-ea"/>
                          <a:cs typeface="Meiryo UI" panose="020B0604030504040204" pitchFamily="50" charset="-128"/>
                        </a:rPr>
                        <a:t>人</a:t>
                      </a:r>
                      <a:endParaRPr kumimoji="1" lang="ja-JP" altLang="en-US" sz="900" dirty="0">
                        <a:latin typeface="+mn-ea"/>
                        <a:ea typeface="+mn-ea"/>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900"/>
                        </a:lnSpc>
                      </a:pPr>
                      <a:r>
                        <a:rPr kumimoji="1" lang="en-US" altLang="ja-JP" sz="900" b="1" dirty="0" smtClean="0">
                          <a:latin typeface="+mn-ea"/>
                          <a:ea typeface="+mn-ea"/>
                          <a:cs typeface="Meiryo UI" panose="020B0604030504040204" pitchFamily="50" charset="-128"/>
                        </a:rPr>
                        <a:t>13,700</a:t>
                      </a:r>
                      <a:r>
                        <a:rPr kumimoji="1" lang="ja-JP" altLang="en-US" sz="900" b="1" dirty="0" smtClean="0">
                          <a:latin typeface="+mn-ea"/>
                          <a:ea typeface="+mn-ea"/>
                          <a:cs typeface="Meiryo UI" panose="020B0604030504040204" pitchFamily="50" charset="-128"/>
                        </a:rPr>
                        <a:t>人</a:t>
                      </a:r>
                      <a:endParaRPr kumimoji="1" lang="en-US" altLang="ja-JP" sz="900" b="1" dirty="0" smtClean="0">
                        <a:latin typeface="+mn-ea"/>
                        <a:ea typeface="+mn-ea"/>
                        <a:cs typeface="Meiryo UI" panose="020B0604030504040204" pitchFamily="50" charset="-128"/>
                      </a:endParaRPr>
                    </a:p>
                    <a:p>
                      <a:pPr algn="ctr">
                        <a:lnSpc>
                          <a:spcPts val="900"/>
                        </a:lnSpc>
                      </a:pPr>
                      <a:r>
                        <a:rPr kumimoji="1" lang="ja-JP" altLang="en-US" sz="900" b="1" dirty="0" smtClean="0">
                          <a:latin typeface="+mn-ea"/>
                          <a:ea typeface="+mn-ea"/>
                          <a:cs typeface="Meiryo UI" panose="020B0604030504040204" pitchFamily="50" charset="-128"/>
                        </a:rPr>
                        <a:t>～</a:t>
                      </a:r>
                      <a:endParaRPr kumimoji="1" lang="en-US" altLang="ja-JP" sz="900" b="1" dirty="0" smtClean="0">
                        <a:latin typeface="+mn-ea"/>
                        <a:ea typeface="+mn-ea"/>
                        <a:cs typeface="Meiryo UI" panose="020B0604030504040204" pitchFamily="50" charset="-128"/>
                      </a:endParaRPr>
                    </a:p>
                    <a:p>
                      <a:pPr algn="ctr">
                        <a:lnSpc>
                          <a:spcPts val="900"/>
                        </a:lnSpc>
                      </a:pPr>
                      <a:r>
                        <a:rPr kumimoji="1" lang="en-US" altLang="ja-JP" sz="900" b="1" dirty="0" smtClean="0">
                          <a:latin typeface="+mn-ea"/>
                          <a:ea typeface="+mn-ea"/>
                          <a:cs typeface="Meiryo UI" panose="020B0604030504040204" pitchFamily="50" charset="-128"/>
                        </a:rPr>
                        <a:t>13,800</a:t>
                      </a:r>
                      <a:r>
                        <a:rPr kumimoji="1" lang="ja-JP" altLang="en-US" sz="900" b="1" dirty="0" smtClean="0">
                          <a:latin typeface="+mn-ea"/>
                          <a:ea typeface="+mn-ea"/>
                          <a:cs typeface="Meiryo UI" panose="020B0604030504040204" pitchFamily="50" charset="-128"/>
                        </a:rPr>
                        <a:t>人</a:t>
                      </a:r>
                      <a:endParaRPr kumimoji="1" lang="ja-JP" altLang="en-US" sz="900" b="1" dirty="0">
                        <a:latin typeface="+mn-ea"/>
                        <a:ea typeface="+mn-ea"/>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85000"/>
                      </a:schemeClr>
                    </a:solidFill>
                  </a:tcPr>
                </a:tc>
              </a:tr>
              <a:tr h="195363">
                <a:tc rowSpan="3">
                  <a:txBody>
                    <a:bodyPr/>
                    <a:lstStyle/>
                    <a:p>
                      <a:pPr algn="ctr"/>
                      <a:r>
                        <a:rPr lang="ja-JP" altLang="en-US" sz="1000" b="1" dirty="0" smtClean="0">
                          <a:solidFill>
                            <a:schemeClr val="bg1"/>
                          </a:solidFill>
                          <a:latin typeface="ＭＳ ゴシック" panose="020B0609070205080204" pitchFamily="49" charset="-128"/>
                          <a:ea typeface="ＭＳ ゴシック" panose="020B0609070205080204" pitchFamily="49" charset="-128"/>
                        </a:rPr>
                        <a:t>８</a:t>
                      </a:r>
                      <a:r>
                        <a:rPr lang="ja-JP" altLang="en-US" sz="1000" b="1" dirty="0">
                          <a:solidFill>
                            <a:schemeClr val="bg1"/>
                          </a:solidFill>
                          <a:latin typeface="ＭＳ ゴシック" panose="020B0609070205080204" pitchFamily="49" charset="-128"/>
                          <a:ea typeface="ＭＳ ゴシック" panose="020B0609070205080204" pitchFamily="49" charset="-128"/>
                        </a:rPr>
                        <a:t>　</a:t>
                      </a:r>
                      <a:r>
                        <a:rPr lang="ja-JP" altLang="en-US" sz="1000" b="1" dirty="0" smtClean="0">
                          <a:solidFill>
                            <a:schemeClr val="bg1"/>
                          </a:solidFill>
                          <a:latin typeface="ＭＳ ゴシック" panose="020B0609070205080204" pitchFamily="49" charset="-128"/>
                          <a:ea typeface="ＭＳ ゴシック" panose="020B0609070205080204" pitchFamily="49" charset="-128"/>
                        </a:rPr>
                        <a:t>　区</a:t>
                      </a:r>
                      <a:endParaRPr lang="en-US" altLang="ja-JP" sz="1000" b="1" dirty="0" smtClean="0">
                        <a:solidFill>
                          <a:schemeClr val="bg1"/>
                        </a:solidFill>
                        <a:latin typeface="ＭＳ ゴシック" panose="020B0609070205080204" pitchFamily="49" charset="-128"/>
                        <a:ea typeface="ＭＳ ゴシック" panose="020B0609070205080204" pitchFamily="49" charset="-128"/>
                      </a:endParaRPr>
                    </a:p>
                  </a:txBody>
                  <a:tcPr vert="wordArtVertRtl"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ctr"/>
                      <a:r>
                        <a:rPr kumimoji="1" lang="ja-JP" altLang="en-US" sz="1000" dirty="0" smtClean="0">
                          <a:latin typeface="+mn-ea"/>
                          <a:ea typeface="+mn-ea"/>
                          <a:cs typeface="Meiryo UI" panose="020B0604030504040204" pitchFamily="50" charset="-128"/>
                        </a:rPr>
                        <a:t>局</a:t>
                      </a:r>
                      <a:endParaRPr kumimoji="1" lang="en-US" altLang="ja-JP" sz="1000" dirty="0" smtClean="0">
                        <a:latin typeface="+mn-ea"/>
                        <a:ea typeface="+mn-ea"/>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dirty="0" smtClean="0">
                          <a:latin typeface="+mn-ea"/>
                          <a:ea typeface="+mn-ea"/>
                          <a:cs typeface="Meiryo UI" panose="020B0604030504040204" pitchFamily="50" charset="-128"/>
                        </a:rPr>
                        <a:t>8,900</a:t>
                      </a:r>
                      <a:r>
                        <a:rPr kumimoji="1" lang="ja-JP" altLang="en-US" sz="900" dirty="0" smtClean="0">
                          <a:latin typeface="+mn-ea"/>
                          <a:ea typeface="+mn-ea"/>
                          <a:cs typeface="Meiryo UI" panose="020B0604030504040204" pitchFamily="50" charset="-128"/>
                        </a:rPr>
                        <a:t>人</a:t>
                      </a:r>
                      <a:endParaRPr kumimoji="1" lang="ja-JP" altLang="en-US" sz="900" dirty="0">
                        <a:latin typeface="+mn-ea"/>
                        <a:ea typeface="+mn-ea"/>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1" dirty="0" smtClean="0">
                          <a:latin typeface="+mn-ea"/>
                          <a:ea typeface="+mn-ea"/>
                          <a:cs typeface="Meiryo UI" panose="020B0604030504040204" pitchFamily="50" charset="-128"/>
                        </a:rPr>
                        <a:t>7,600</a:t>
                      </a:r>
                      <a:r>
                        <a:rPr kumimoji="1" lang="ja-JP" altLang="en-US" sz="900" b="1" dirty="0" smtClean="0">
                          <a:latin typeface="+mn-ea"/>
                          <a:ea typeface="+mn-ea"/>
                          <a:cs typeface="Meiryo UI" panose="020B0604030504040204" pitchFamily="50" charset="-128"/>
                        </a:rPr>
                        <a:t>人</a:t>
                      </a:r>
                      <a:endParaRPr kumimoji="1" lang="ja-JP" altLang="en-US" sz="900" b="1" dirty="0">
                        <a:latin typeface="+mn-ea"/>
                        <a:ea typeface="+mn-ea"/>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47990">
                <a:tc vMerge="1">
                  <a:txBody>
                    <a:bodyPr/>
                    <a:lstStyle/>
                    <a:p>
                      <a:endParaRPr kumimoji="1" lang="ja-JP" altLang="en-US"/>
                    </a:p>
                  </a:txBody>
                  <a:tcPr/>
                </a:tc>
                <a:tc>
                  <a:txBody>
                    <a:bodyPr/>
                    <a:lstStyle/>
                    <a:p>
                      <a:pPr algn="ctr"/>
                      <a:r>
                        <a:rPr kumimoji="1" lang="ja-JP" altLang="en-US" sz="1000" dirty="0" smtClean="0">
                          <a:latin typeface="+mn-ea"/>
                          <a:ea typeface="+mn-ea"/>
                          <a:cs typeface="Meiryo UI" panose="020B0604030504040204" pitchFamily="50" charset="-128"/>
                        </a:rPr>
                        <a:t>区</a:t>
                      </a:r>
                      <a:endParaRPr kumimoji="1" lang="en-US" altLang="ja-JP" sz="1000" dirty="0" smtClean="0">
                        <a:latin typeface="+mn-ea"/>
                        <a:ea typeface="+mn-ea"/>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dirty="0" smtClean="0">
                          <a:latin typeface="+mn-ea"/>
                          <a:ea typeface="+mn-ea"/>
                          <a:cs typeface="Meiryo UI" panose="020B0604030504040204" pitchFamily="50" charset="-128"/>
                        </a:rPr>
                        <a:t>4,900</a:t>
                      </a:r>
                      <a:r>
                        <a:rPr kumimoji="1" lang="ja-JP" altLang="en-US" sz="900" dirty="0" smtClean="0">
                          <a:latin typeface="+mn-ea"/>
                          <a:ea typeface="+mn-ea"/>
                          <a:cs typeface="Meiryo UI" panose="020B0604030504040204" pitchFamily="50" charset="-128"/>
                        </a:rPr>
                        <a:t>人</a:t>
                      </a:r>
                      <a:endParaRPr kumimoji="1" lang="en-US" altLang="ja-JP" sz="900" dirty="0" smtClean="0">
                        <a:latin typeface="+mn-ea"/>
                        <a:ea typeface="+mn-ea"/>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900"/>
                        </a:lnSpc>
                      </a:pPr>
                      <a:r>
                        <a:rPr kumimoji="1" lang="en-US" altLang="ja-JP" sz="900" b="1" dirty="0" smtClean="0">
                          <a:latin typeface="+mn-ea"/>
                          <a:ea typeface="+mn-ea"/>
                          <a:cs typeface="Meiryo UI" panose="020B0604030504040204" pitchFamily="50" charset="-128"/>
                        </a:rPr>
                        <a:t>6,200</a:t>
                      </a:r>
                      <a:r>
                        <a:rPr kumimoji="1" lang="ja-JP" altLang="en-US" sz="900" b="1" dirty="0" smtClean="0">
                          <a:latin typeface="+mn-ea"/>
                          <a:ea typeface="+mn-ea"/>
                          <a:cs typeface="Meiryo UI" panose="020B0604030504040204" pitchFamily="50" charset="-128"/>
                        </a:rPr>
                        <a:t>人</a:t>
                      </a:r>
                      <a:endParaRPr kumimoji="1" lang="en-US" altLang="ja-JP" sz="900" b="1" dirty="0" smtClean="0">
                        <a:latin typeface="+mn-ea"/>
                        <a:ea typeface="+mn-ea"/>
                        <a:cs typeface="Meiryo UI" panose="020B0604030504040204" pitchFamily="50" charset="-128"/>
                      </a:endParaRPr>
                    </a:p>
                    <a:p>
                      <a:pPr algn="ctr">
                        <a:lnSpc>
                          <a:spcPts val="900"/>
                        </a:lnSpc>
                      </a:pPr>
                      <a:r>
                        <a:rPr kumimoji="1" lang="ja-JP" altLang="en-US" sz="900" b="1" dirty="0" smtClean="0">
                          <a:latin typeface="+mn-ea"/>
                          <a:ea typeface="+mn-ea"/>
                          <a:cs typeface="Meiryo UI" panose="020B0604030504040204" pitchFamily="50" charset="-128"/>
                        </a:rPr>
                        <a:t>～</a:t>
                      </a:r>
                      <a:endParaRPr kumimoji="1" lang="en-US" altLang="ja-JP" sz="900" b="1" dirty="0" smtClean="0">
                        <a:latin typeface="+mn-ea"/>
                        <a:ea typeface="+mn-ea"/>
                        <a:cs typeface="Meiryo UI" panose="020B0604030504040204" pitchFamily="50" charset="-128"/>
                      </a:endParaRPr>
                    </a:p>
                    <a:p>
                      <a:pPr algn="ctr">
                        <a:lnSpc>
                          <a:spcPts val="900"/>
                        </a:lnSpc>
                      </a:pPr>
                      <a:r>
                        <a:rPr kumimoji="1" lang="en-US" altLang="ja-JP" sz="900" b="1" dirty="0" smtClean="0">
                          <a:latin typeface="+mn-ea"/>
                          <a:ea typeface="+mn-ea"/>
                          <a:cs typeface="Meiryo UI" panose="020B0604030504040204" pitchFamily="50" charset="-128"/>
                        </a:rPr>
                        <a:t>6,300</a:t>
                      </a:r>
                      <a:r>
                        <a:rPr kumimoji="1" lang="ja-JP" altLang="en-US" sz="900" b="1" dirty="0" smtClean="0">
                          <a:latin typeface="+mn-ea"/>
                          <a:ea typeface="+mn-ea"/>
                          <a:cs typeface="Meiryo UI" panose="020B0604030504040204" pitchFamily="50" charset="-128"/>
                        </a:rPr>
                        <a:t>人</a:t>
                      </a:r>
                      <a:endParaRPr kumimoji="1" lang="ja-JP" altLang="en-US" sz="900" b="1" dirty="0">
                        <a:latin typeface="+mn-ea"/>
                        <a:ea typeface="+mn-ea"/>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47990">
                <a:tc vMerge="1">
                  <a:txBody>
                    <a:bodyPr/>
                    <a:lstStyle/>
                    <a:p>
                      <a:pPr algn="ct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ja-JP" altLang="en-US" sz="1000" dirty="0" smtClean="0">
                          <a:latin typeface="+mn-ea"/>
                          <a:ea typeface="+mn-ea"/>
                          <a:cs typeface="Meiryo UI" panose="020B0604030504040204" pitchFamily="50" charset="-128"/>
                        </a:rPr>
                        <a:t>合計</a:t>
                      </a:r>
                      <a:endParaRPr kumimoji="1" lang="en-US" altLang="ja-JP" sz="1000" dirty="0" smtClean="0">
                        <a:latin typeface="+mn-ea"/>
                        <a:ea typeface="+mn-ea"/>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dirty="0" smtClean="0">
                          <a:latin typeface="+mn-ea"/>
                          <a:ea typeface="+mn-ea"/>
                          <a:cs typeface="Meiryo UI" panose="020B0604030504040204" pitchFamily="50" charset="-128"/>
                        </a:rPr>
                        <a:t>13,800</a:t>
                      </a:r>
                      <a:r>
                        <a:rPr kumimoji="1" lang="ja-JP" altLang="en-US" sz="900" dirty="0" smtClean="0">
                          <a:latin typeface="+mn-ea"/>
                          <a:ea typeface="+mn-ea"/>
                          <a:cs typeface="Meiryo UI" panose="020B0604030504040204" pitchFamily="50" charset="-128"/>
                        </a:rPr>
                        <a:t>人</a:t>
                      </a:r>
                      <a:endParaRPr kumimoji="1" lang="ja-JP" altLang="en-US" sz="900" dirty="0">
                        <a:latin typeface="+mn-ea"/>
                        <a:ea typeface="+mn-ea"/>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900"/>
                        </a:lnSpc>
                      </a:pPr>
                      <a:r>
                        <a:rPr kumimoji="1" lang="en-US" altLang="ja-JP" sz="900" b="1" dirty="0" smtClean="0">
                          <a:latin typeface="+mn-ea"/>
                          <a:ea typeface="+mn-ea"/>
                          <a:cs typeface="Meiryo UI" panose="020B0604030504040204" pitchFamily="50" charset="-128"/>
                        </a:rPr>
                        <a:t>13,800</a:t>
                      </a:r>
                      <a:r>
                        <a:rPr kumimoji="1" lang="ja-JP" altLang="en-US" sz="900" b="1" dirty="0" smtClean="0">
                          <a:latin typeface="+mn-ea"/>
                          <a:ea typeface="+mn-ea"/>
                          <a:cs typeface="Meiryo UI" panose="020B0604030504040204" pitchFamily="50" charset="-128"/>
                        </a:rPr>
                        <a:t>人</a:t>
                      </a:r>
                      <a:endParaRPr kumimoji="1" lang="en-US" altLang="ja-JP" sz="900" b="1" dirty="0" smtClean="0">
                        <a:latin typeface="+mn-ea"/>
                        <a:ea typeface="+mn-ea"/>
                        <a:cs typeface="Meiryo UI" panose="020B0604030504040204" pitchFamily="50" charset="-128"/>
                      </a:endParaRPr>
                    </a:p>
                    <a:p>
                      <a:pPr algn="ctr">
                        <a:lnSpc>
                          <a:spcPts val="900"/>
                        </a:lnSpc>
                      </a:pPr>
                      <a:r>
                        <a:rPr kumimoji="1" lang="ja-JP" altLang="en-US" sz="900" b="1" dirty="0" smtClean="0">
                          <a:latin typeface="+mn-ea"/>
                          <a:ea typeface="+mn-ea"/>
                          <a:cs typeface="Meiryo UI" panose="020B0604030504040204" pitchFamily="50" charset="-128"/>
                        </a:rPr>
                        <a:t>～</a:t>
                      </a:r>
                      <a:endParaRPr kumimoji="1" lang="en-US" altLang="ja-JP" sz="900" b="1" dirty="0" smtClean="0">
                        <a:latin typeface="+mn-ea"/>
                        <a:ea typeface="+mn-ea"/>
                        <a:cs typeface="Meiryo UI" panose="020B0604030504040204" pitchFamily="50" charset="-128"/>
                      </a:endParaRPr>
                    </a:p>
                    <a:p>
                      <a:pPr algn="ctr">
                        <a:lnSpc>
                          <a:spcPts val="900"/>
                        </a:lnSpc>
                      </a:pPr>
                      <a:r>
                        <a:rPr kumimoji="1" lang="en-US" altLang="ja-JP" sz="900" b="1" dirty="0" smtClean="0">
                          <a:latin typeface="+mn-ea"/>
                          <a:ea typeface="+mn-ea"/>
                          <a:cs typeface="Meiryo UI" panose="020B0604030504040204" pitchFamily="50" charset="-128"/>
                        </a:rPr>
                        <a:t>13,900</a:t>
                      </a:r>
                      <a:r>
                        <a:rPr kumimoji="1" lang="ja-JP" altLang="en-US" sz="900" b="1" dirty="0" smtClean="0">
                          <a:latin typeface="+mn-ea"/>
                          <a:ea typeface="+mn-ea"/>
                          <a:cs typeface="Meiryo UI" panose="020B0604030504040204" pitchFamily="50" charset="-128"/>
                        </a:rPr>
                        <a:t>人</a:t>
                      </a:r>
                      <a:endParaRPr kumimoji="1" lang="ja-JP" altLang="en-US" sz="900" b="1" dirty="0">
                        <a:latin typeface="+mn-ea"/>
                        <a:ea typeface="+mn-ea"/>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Tree>
    <p:extLst>
      <p:ext uri="{BB962C8B-B14F-4D97-AF65-F5344CB8AC3E}">
        <p14:creationId xmlns:p14="http://schemas.microsoft.com/office/powerpoint/2010/main" val="27389358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1576" y="13389"/>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solidFill>
                  <a:schemeClr val="tx1"/>
                </a:solidFill>
                <a:latin typeface="ＭＳ Ｐゴシック" pitchFamily="50" charset="-128"/>
                <a:ea typeface="Meiryo UI" pitchFamily="50" charset="-128"/>
                <a:cs typeface="Meiryo UI" pitchFamily="50" charset="-128"/>
              </a:rPr>
              <a:t>（３）</a:t>
            </a:r>
            <a:r>
              <a:rPr lang="ja-JP" altLang="en-US" smtClean="0">
                <a:solidFill>
                  <a:schemeClr val="tx1"/>
                </a:solidFill>
                <a:latin typeface="ＭＳ Ｐゴシック" pitchFamily="50" charset="-128"/>
                <a:ea typeface="Meiryo UI" pitchFamily="50" charset="-128"/>
                <a:cs typeface="Meiryo UI" pitchFamily="50" charset="-128"/>
              </a:rPr>
              <a:t>Ｃ案　～</a:t>
            </a:r>
            <a:r>
              <a:rPr lang="ja-JP" altLang="en-US" dirty="0" smtClean="0">
                <a:solidFill>
                  <a:schemeClr val="tx1"/>
                </a:solidFill>
                <a:latin typeface="ＭＳ Ｐゴシック" pitchFamily="50" charset="-128"/>
                <a:ea typeface="Meiryo UI" pitchFamily="50" charset="-128"/>
                <a:cs typeface="Meiryo UI" pitchFamily="50" charset="-128"/>
              </a:rPr>
              <a:t>中核市並み事務～</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6" name="正方形/長方形 5"/>
          <p:cNvSpPr/>
          <p:nvPr/>
        </p:nvSpPr>
        <p:spPr>
          <a:xfrm>
            <a:off x="629" y="429887"/>
            <a:ext cx="8609128" cy="369332"/>
          </a:xfrm>
          <a:prstGeom prst="rect">
            <a:avLst/>
          </a:prstGeom>
          <a:noFill/>
        </p:spPr>
        <p:txBody>
          <a:bodyPr wrap="square">
            <a:spAutoFit/>
          </a:bodyPr>
          <a:lstStyle/>
          <a:p>
            <a:r>
              <a:rPr lang="ja-JP" altLang="en-US" dirty="0" smtClean="0">
                <a:latin typeface="HGP創英角ｺﾞｼｯｸUB" panose="020B0900000000000000" pitchFamily="50" charset="-128"/>
                <a:ea typeface="HGP創英角ｺﾞｼｯｸUB" panose="020B0900000000000000" pitchFamily="50" charset="-128"/>
              </a:rPr>
              <a:t>■Ｃ案の概要</a:t>
            </a:r>
            <a:endParaRPr lang="en-US" altLang="ja-JP" dirty="0">
              <a:latin typeface="HGP創英角ｺﾞｼｯｸUB" panose="020B0900000000000000" pitchFamily="50" charset="-128"/>
              <a:ea typeface="HGP創英角ｺﾞｼｯｸUB" panose="020B0900000000000000"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4175252712"/>
              </p:ext>
            </p:extLst>
          </p:nvPr>
        </p:nvGraphicFramePr>
        <p:xfrm>
          <a:off x="439463" y="1972220"/>
          <a:ext cx="8617210" cy="4848286"/>
        </p:xfrm>
        <a:graphic>
          <a:graphicData uri="http://schemas.openxmlformats.org/drawingml/2006/table">
            <a:tbl>
              <a:tblPr firstRow="1" bandRow="1">
                <a:tableStyleId>{5940675A-B579-460E-94D1-54222C63F5DA}</a:tableStyleId>
              </a:tblPr>
              <a:tblGrid>
                <a:gridCol w="8617210"/>
              </a:tblGrid>
              <a:tr h="4848286">
                <a:tc>
                  <a:txBody>
                    <a:bodyPr/>
                    <a:lstStyle/>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1">
                        <a:lumMod val="40000"/>
                        <a:lumOff val="60000"/>
                      </a:schemeClr>
                    </a:solidFill>
                  </a:tcPr>
                </a:tc>
              </a:tr>
            </a:tbl>
          </a:graphicData>
        </a:graphic>
      </p:graphicFrame>
      <p:sp>
        <p:nvSpPr>
          <p:cNvPr id="10" name="正方形/長方形 9"/>
          <p:cNvSpPr/>
          <p:nvPr/>
        </p:nvSpPr>
        <p:spPr>
          <a:xfrm>
            <a:off x="43876" y="1641486"/>
            <a:ext cx="8609128" cy="369332"/>
          </a:xfrm>
          <a:prstGeom prst="rect">
            <a:avLst/>
          </a:prstGeom>
          <a:noFill/>
        </p:spPr>
        <p:txBody>
          <a:bodyPr wrap="square">
            <a:spAutoFit/>
          </a:bodyPr>
          <a:lstStyle/>
          <a:p>
            <a:r>
              <a:rPr lang="ja-JP" altLang="en-US" dirty="0" smtClean="0">
                <a:latin typeface="HGP創英角ｺﾞｼｯｸUB" panose="020B0900000000000000" pitchFamily="50" charset="-128"/>
                <a:ea typeface="HGP創英角ｺﾞｼｯｸUB" panose="020B0900000000000000" pitchFamily="50" charset="-128"/>
              </a:rPr>
              <a:t>■総合区の事務内容（主なもの）　</a:t>
            </a:r>
            <a:r>
              <a:rPr lang="en-US" altLang="ja-JP" sz="1200" b="1" dirty="0" smtClean="0">
                <a:latin typeface="ＭＳ Ｐゴシック" panose="020B0600070205080204" pitchFamily="50" charset="-128"/>
                <a:ea typeface="ＭＳ Ｐゴシック" panose="020B0600070205080204" pitchFamily="50" charset="-128"/>
              </a:rPr>
              <a:t>【</a:t>
            </a:r>
            <a:r>
              <a:rPr lang="ja-JP" altLang="en-US" sz="1200" b="1" dirty="0">
                <a:latin typeface="ＭＳ Ｐゴシック" panose="020B0600070205080204" pitchFamily="50" charset="-128"/>
                <a:ea typeface="ＭＳ Ｐゴシック" panose="020B0600070205080204" pitchFamily="50" charset="-128"/>
              </a:rPr>
              <a:t>予算編成、条例提案等は市長の権限</a:t>
            </a:r>
            <a:r>
              <a:rPr lang="en-US" altLang="ja-JP" sz="1200" b="1" dirty="0" smtClean="0">
                <a:latin typeface="ＭＳ Ｐゴシック" panose="020B0600070205080204" pitchFamily="50" charset="-128"/>
                <a:ea typeface="ＭＳ Ｐゴシック" panose="020B0600070205080204" pitchFamily="50" charset="-128"/>
              </a:rPr>
              <a:t>】</a:t>
            </a:r>
            <a:endParaRPr lang="en-US" altLang="ja-JP" sz="1200" b="1" dirty="0">
              <a:latin typeface="ＭＳ Ｐゴシック" panose="020B0600070205080204" pitchFamily="50" charset="-128"/>
              <a:ea typeface="ＭＳ Ｐゴシック" panose="020B0600070205080204" pitchFamily="50" charset="-128"/>
            </a:endParaRPr>
          </a:p>
        </p:txBody>
      </p:sp>
      <p:sp>
        <p:nvSpPr>
          <p:cNvPr id="23" name="スライド番号プレースホルダー 2"/>
          <p:cNvSpPr>
            <a:spLocks noGrp="1"/>
          </p:cNvSpPr>
          <p:nvPr>
            <p:ph type="sldNum" sz="quarter" idx="12"/>
          </p:nvPr>
        </p:nvSpPr>
        <p:spPr>
          <a:xfrm>
            <a:off x="7018886" y="9764"/>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ja-JP" sz="1600" kern="0" dirty="0" smtClean="0">
                <a:solidFill>
                  <a:sysClr val="windowText" lastClr="000000"/>
                </a:solidFill>
                <a:latin typeface="HGPｺﾞｼｯｸE" pitchFamily="50" charset="-128"/>
                <a:ea typeface="HGPｺﾞｼｯｸE" pitchFamily="50" charset="-128"/>
              </a:rPr>
              <a:t>42</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grpSp>
        <p:nvGrpSpPr>
          <p:cNvPr id="8" name="グループ化 7"/>
          <p:cNvGrpSpPr/>
          <p:nvPr/>
        </p:nvGrpSpPr>
        <p:grpSpPr>
          <a:xfrm>
            <a:off x="506742" y="2020229"/>
            <a:ext cx="8460969" cy="4805800"/>
            <a:chOff x="561324" y="2045043"/>
            <a:chExt cx="8460969" cy="4959202"/>
          </a:xfrm>
        </p:grpSpPr>
        <p:sp>
          <p:nvSpPr>
            <p:cNvPr id="4" name="正方形/長方形 3"/>
            <p:cNvSpPr/>
            <p:nvPr/>
          </p:nvSpPr>
          <p:spPr>
            <a:xfrm>
              <a:off x="4572000" y="3686256"/>
              <a:ext cx="4378285" cy="1513379"/>
            </a:xfrm>
            <a:prstGeom prst="rect">
              <a:avLst/>
            </a:prstGeom>
            <a:solidFill>
              <a:schemeClr val="bg1"/>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住民生活</a:t>
              </a:r>
              <a:r>
                <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○雇用施策</a:t>
              </a:r>
              <a:endParaRPr lang="en-US" altLang="ja-JP"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就労相談等　☆</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○その他</a:t>
              </a:r>
              <a:endParaRPr lang="en-US" altLang="ja-JP"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スポーツセンター、プール・屋内プールの運営　☆</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575554" y="2045043"/>
              <a:ext cx="3937907" cy="1521769"/>
            </a:xfrm>
            <a:prstGeom prst="rect">
              <a:avLst/>
            </a:prstGeom>
            <a:solidFill>
              <a:schemeClr val="bg1"/>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lnSpc>
                  <a:spcPts val="1400"/>
                </a:lnSpc>
              </a:pPr>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こども</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200"/>
                </a:lnSpc>
              </a:pPr>
              <a:r>
                <a:rPr lang="ja-JP" altLang="en-US"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○児童虐待対策</a:t>
              </a:r>
              <a:endParaRPr lang="en-US" altLang="ja-JP"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lnSpc>
                  <a:spcPts val="12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・こども相談センターの運営　★</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1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保育・子育て支援</a:t>
              </a:r>
              <a:endParaRPr lang="en-US" altLang="ja-JP" sz="11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lnSpc>
                  <a:spcPts val="12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児童</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いきいき放課後</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市立</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保育所の運営、民間保育所の設置</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認可　☆</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561324" y="3601756"/>
              <a:ext cx="3937907" cy="1954615"/>
            </a:xfrm>
            <a:prstGeom prst="rect">
              <a:avLst/>
            </a:prstGeom>
            <a:solidFill>
              <a:schemeClr val="bg1"/>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lnSpc>
                  <a:spcPts val="1400"/>
                </a:lnSpc>
              </a:pPr>
              <a:r>
                <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　祉</a:t>
              </a:r>
              <a:r>
                <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200"/>
                </a:lnSpc>
              </a:pPr>
              <a:r>
                <a:rPr lang="ja-JP" altLang="en-US"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100" b="1" dirty="0" err="1"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障がい</a:t>
              </a:r>
              <a:r>
                <a:rPr lang="ja-JP" altLang="en-US"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福祉</a:t>
              </a:r>
              <a:endParaRPr lang="en-US" altLang="ja-JP"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lnSpc>
                  <a:spcPts val="12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者施設等の設置認可　★</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1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高齢者福祉</a:t>
              </a:r>
              <a:endParaRPr lang="en-US" altLang="ja-JP" sz="11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lnSpc>
                  <a:spcPts val="12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老人</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憩の家の運営</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助成等</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・老人福祉センターの管理運営　☆</a:t>
              </a:r>
            </a:p>
            <a:p>
              <a:pPr>
                <a:lnSpc>
                  <a:spcPts val="12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市立介護老人保健施設の</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運営　★</a:t>
              </a:r>
            </a:p>
            <a:p>
              <a:r>
                <a:rPr lang="ja-JP" altLang="en-US" sz="11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○生活保護</a:t>
              </a:r>
              <a:endParaRPr lang="en-US" altLang="ja-JP" sz="11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・就労</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p>
              <a:pPr>
                <a:lnSpc>
                  <a:spcPts val="1200"/>
                </a:lnSpc>
              </a:pP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570752" y="5606601"/>
              <a:ext cx="3947510" cy="1346135"/>
            </a:xfrm>
            <a:prstGeom prst="rect">
              <a:avLst/>
            </a:prstGeom>
            <a:solidFill>
              <a:schemeClr val="bg1"/>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lnSpc>
                  <a:spcPts val="1400"/>
                </a:lnSpc>
              </a:pP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健康・保健</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200"/>
                </a:lnSpc>
              </a:pPr>
              <a:r>
                <a:rPr lang="ja-JP" altLang="en-US"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○保健所</a:t>
              </a:r>
              <a:endParaRPr lang="en-US" altLang="ja-JP"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lnSpc>
                  <a:spcPts val="12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・飲食店、公衆浴場等の営業許可・指導　★</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1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母子保健</a:t>
              </a:r>
              <a:endParaRPr lang="en-US" altLang="ja-JP" sz="11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lnSpc>
                  <a:spcPts val="12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ふれあい子育て支援教室</a:t>
              </a: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4572001" y="5256155"/>
              <a:ext cx="4378284" cy="1481850"/>
            </a:xfrm>
            <a:prstGeom prst="rect">
              <a:avLst/>
            </a:prstGeom>
            <a:solidFill>
              <a:schemeClr val="bg1"/>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○環境監視</a:t>
              </a:r>
              <a:endParaRPr lang="en-US" altLang="ja-JP" sz="11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騒音</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・振動・</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悪臭　☆</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水質汚濁・土壌汚染　★</a:t>
              </a:r>
            </a:p>
            <a:p>
              <a:r>
                <a:rPr lang="ja-JP" altLang="en-US" sz="11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○その他</a:t>
              </a:r>
              <a:endParaRPr lang="en-US" altLang="ja-JP" sz="11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・自主防災組織力向上アドバイザー</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・コミュニティビジネスの支援</a:t>
              </a: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・小規模・ベンチャー企業支援　★</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5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4572000" y="2045043"/>
              <a:ext cx="4378285" cy="1578104"/>
            </a:xfrm>
            <a:prstGeom prst="rect">
              <a:avLst/>
            </a:prstGeom>
            <a:solidFill>
              <a:schemeClr val="bg1"/>
            </a:solidFill>
            <a:ln w="15875"/>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まちづくり・都市基盤整備</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○まちづくり</a:t>
              </a:r>
              <a:endParaRPr lang="en-US" altLang="ja-JP" sz="11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・わがまちナイススポット（景観資源）の発見</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・放置</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自転車対策、駐輪場の</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整備</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地域の実情にあわせたまちづくりの検討</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市有地の活用方針等の検討</a:t>
              </a:r>
              <a:r>
                <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1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道路・公園</a:t>
              </a:r>
              <a:endParaRPr lang="en-US" altLang="ja-JP" sz="11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工営所・公園</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事務所</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業務（日常</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管理</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＜巡視</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緊急対応等</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工営所・公園事務所業務</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（歩道設置</a:t>
              </a:r>
              <a:r>
                <a:rPr lang="zh-TW"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公園施設改修</a:t>
              </a:r>
              <a:r>
                <a:rPr lang="zh-TW"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角丸四角形 24"/>
            <p:cNvSpPr/>
            <p:nvPr/>
          </p:nvSpPr>
          <p:spPr>
            <a:xfrm>
              <a:off x="692170" y="3094954"/>
              <a:ext cx="3636489" cy="348448"/>
            </a:xfrm>
            <a:prstGeom prst="roundRect">
              <a:avLst/>
            </a:prstGeom>
            <a:solidFill>
              <a:schemeClr val="bg1"/>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○保育所の入所決定・保育料の徴収</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○児童手当・こども医療費助成の申請受理・審査・支給</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角丸四角形 25"/>
            <p:cNvSpPr/>
            <p:nvPr/>
          </p:nvSpPr>
          <p:spPr>
            <a:xfrm>
              <a:off x="4939762" y="4687334"/>
              <a:ext cx="3636489" cy="473222"/>
            </a:xfrm>
            <a:prstGeom prst="roundRect">
              <a:avLst/>
            </a:prstGeom>
            <a:solidFill>
              <a:schemeClr val="bg1"/>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○住民基本台帳、戸籍、印鑑登録</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証明（届出・証明</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a:t>
              </a:r>
            </a:p>
            <a:p>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○地域安全防犯対策</a:t>
              </a:r>
              <a:endPar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○地域振興・市民活動</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角丸四角形 26"/>
            <p:cNvSpPr/>
            <p:nvPr/>
          </p:nvSpPr>
          <p:spPr>
            <a:xfrm>
              <a:off x="735940" y="5143486"/>
              <a:ext cx="3636489" cy="348449"/>
            </a:xfrm>
            <a:prstGeom prst="roundRect">
              <a:avLst/>
            </a:prstGeom>
            <a:solidFill>
              <a:schemeClr val="bg1"/>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国民健康保険・介護保険・国民年金の諸手続き</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○生活保護の申請受理・決定・支給・就労支援</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a:t>
              </a:r>
              <a:endPar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角丸四角形 27"/>
            <p:cNvSpPr/>
            <p:nvPr/>
          </p:nvSpPr>
          <p:spPr>
            <a:xfrm>
              <a:off x="709744" y="6545349"/>
              <a:ext cx="3636489" cy="348449"/>
            </a:xfrm>
            <a:prstGeom prst="roundRect">
              <a:avLst/>
            </a:prstGeom>
            <a:solidFill>
              <a:schemeClr val="bg1"/>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○乳幼児健診、がん検診、健康講座、予防接種</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○母子健康手帳の交付、母親</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教室</a:t>
              </a:r>
              <a:endPar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5" name="グループ化 4"/>
            <p:cNvGrpSpPr/>
            <p:nvPr/>
          </p:nvGrpSpPr>
          <p:grpSpPr>
            <a:xfrm>
              <a:off x="4761186" y="6734285"/>
              <a:ext cx="4261107" cy="269960"/>
              <a:chOff x="4761186" y="6658301"/>
              <a:chExt cx="4261107" cy="269960"/>
            </a:xfrm>
          </p:grpSpPr>
          <p:sp>
            <p:nvSpPr>
              <p:cNvPr id="22" name="正方形/長方形 21"/>
              <p:cNvSpPr/>
              <p:nvPr/>
            </p:nvSpPr>
            <p:spPr>
              <a:xfrm>
                <a:off x="4761186" y="6658301"/>
                <a:ext cx="4261107" cy="269960"/>
              </a:xfrm>
              <a:prstGeom prst="rect">
                <a:avLst/>
              </a:prstGeom>
            </p:spPr>
            <p:txBody>
              <a:bodyPr wrap="square">
                <a:spAutoFit/>
              </a:bodyPr>
              <a:lstStyle/>
              <a:p>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は</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現在、区</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役所及び保健福祉センターで実施している事務</a:t>
                </a:r>
              </a:p>
            </p:txBody>
          </p:sp>
          <p:sp>
            <p:nvSpPr>
              <p:cNvPr id="30" name="角丸四角形 29"/>
              <p:cNvSpPr/>
              <p:nvPr/>
            </p:nvSpPr>
            <p:spPr>
              <a:xfrm>
                <a:off x="5015123" y="6694903"/>
                <a:ext cx="420974" cy="174224"/>
              </a:xfrm>
              <a:prstGeom prst="roundRect">
                <a:avLst/>
              </a:prstGeom>
              <a:solidFill>
                <a:schemeClr val="bg1"/>
              </a:solid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graphicFrame>
        <p:nvGraphicFramePr>
          <p:cNvPr id="24" name="表 23"/>
          <p:cNvGraphicFramePr>
            <a:graphicFrameLocks noGrp="1"/>
          </p:cNvGraphicFramePr>
          <p:nvPr>
            <p:extLst>
              <p:ext uri="{D42A27DB-BD31-4B8C-83A1-F6EECF244321}">
                <p14:modId xmlns:p14="http://schemas.microsoft.com/office/powerpoint/2010/main" val="2934489872"/>
              </p:ext>
            </p:extLst>
          </p:nvPr>
        </p:nvGraphicFramePr>
        <p:xfrm>
          <a:off x="395537" y="799872"/>
          <a:ext cx="8544042" cy="756920"/>
        </p:xfrm>
        <a:graphic>
          <a:graphicData uri="http://schemas.openxmlformats.org/drawingml/2006/table">
            <a:tbl>
              <a:tblPr firstRow="1" bandRow="1">
                <a:tableStyleId>{5940675A-B579-460E-94D1-54222C63F5DA}</a:tableStyleId>
              </a:tblPr>
              <a:tblGrid>
                <a:gridCol w="2528362"/>
                <a:gridCol w="1826039"/>
                <a:gridCol w="1896271"/>
                <a:gridCol w="2293370"/>
              </a:tblGrid>
              <a:tr h="232934">
                <a:tc>
                  <a:txBody>
                    <a:bodyPr/>
                    <a:lstStyle/>
                    <a:p>
                      <a:pPr algn="ctr">
                        <a:lnSpc>
                          <a:spcPts val="1400"/>
                        </a:lnSpc>
                      </a:pPr>
                      <a:r>
                        <a:rPr kumimoji="1" lang="ja-JP" altLang="en-US" sz="1500" b="1" dirty="0" smtClean="0">
                          <a:latin typeface="ＭＳ ゴシック" panose="020B0609070205080204" pitchFamily="49" charset="-128"/>
                          <a:ea typeface="ＭＳ ゴシック" panose="020B0609070205080204" pitchFamily="49" charset="-128"/>
                        </a:rPr>
                        <a:t>総合区の数</a:t>
                      </a:r>
                      <a:endParaRPr kumimoji="1" lang="ja-JP" altLang="en-US" sz="1500" b="1" dirty="0">
                        <a:latin typeface="ＭＳ ゴシック" panose="020B0609070205080204" pitchFamily="49" charset="-128"/>
                        <a:ea typeface="ＭＳ ゴシック" panose="020B0609070205080204" pitchFamily="49" charset="-128"/>
                      </a:endParaRPr>
                    </a:p>
                  </a:txBody>
                  <a:tcPr anchor="ctr">
                    <a:solidFill>
                      <a:srgbClr val="FFFF00"/>
                    </a:solidFill>
                  </a:tcPr>
                </a:tc>
                <a:tc>
                  <a:txBody>
                    <a:bodyPr/>
                    <a:lstStyle/>
                    <a:p>
                      <a:pPr algn="ctr">
                        <a:lnSpc>
                          <a:spcPts val="1400"/>
                        </a:lnSpc>
                      </a:pPr>
                      <a:r>
                        <a:rPr kumimoji="1" lang="ja-JP" altLang="en-US" sz="1500" b="1" dirty="0" smtClean="0">
                          <a:latin typeface="ＭＳ ゴシック" panose="020B0609070205080204" pitchFamily="49" charset="-128"/>
                          <a:ea typeface="ＭＳ ゴシック" panose="020B0609070205080204" pitchFamily="49" charset="-128"/>
                        </a:rPr>
                        <a:t>区の事務レベル</a:t>
                      </a:r>
                      <a:endParaRPr kumimoji="1" lang="ja-JP" altLang="en-US" sz="1500" b="1" dirty="0">
                        <a:latin typeface="ＭＳ ゴシック" panose="020B0609070205080204" pitchFamily="49" charset="-128"/>
                        <a:ea typeface="ＭＳ ゴシック" panose="020B0609070205080204" pitchFamily="49" charset="-128"/>
                      </a:endParaRPr>
                    </a:p>
                  </a:txBody>
                  <a:tcPr anchor="ctr">
                    <a:solidFill>
                      <a:srgbClr val="FFFF00"/>
                    </a:solidFill>
                  </a:tcPr>
                </a:tc>
                <a:tc gridSpan="2">
                  <a:txBody>
                    <a:bodyPr/>
                    <a:lstStyle/>
                    <a:p>
                      <a:pPr algn="ctr">
                        <a:lnSpc>
                          <a:spcPts val="1400"/>
                        </a:lnSpc>
                      </a:pPr>
                      <a:r>
                        <a:rPr kumimoji="1" lang="ja-JP" altLang="en-US" sz="1500" b="1" dirty="0" smtClean="0">
                          <a:latin typeface="ＭＳ ゴシック" panose="020B0609070205080204" pitchFamily="49" charset="-128"/>
                          <a:ea typeface="ＭＳ ゴシック" panose="020B0609070205080204" pitchFamily="49" charset="-128"/>
                        </a:rPr>
                        <a:t>職員総数（局＋区）</a:t>
                      </a:r>
                      <a:endParaRPr kumimoji="1" lang="ja-JP" altLang="en-US" sz="1500" b="1" dirty="0">
                        <a:latin typeface="ＭＳ ゴシック" panose="020B0609070205080204" pitchFamily="49" charset="-128"/>
                        <a:ea typeface="ＭＳ ゴシック" panose="020B0609070205080204" pitchFamily="49" charset="-128"/>
                      </a:endParaRPr>
                    </a:p>
                  </a:txBody>
                  <a:tcPr anchor="ctr">
                    <a:solidFill>
                      <a:srgbClr val="FFFF00"/>
                    </a:solidFill>
                  </a:tcPr>
                </a:tc>
                <a:tc hMerge="1">
                  <a:txBody>
                    <a:bodyPr/>
                    <a:lstStyle/>
                    <a:p>
                      <a:endParaRPr kumimoji="1" lang="ja-JP" altLang="en-US"/>
                    </a:p>
                  </a:txBody>
                  <a:tcPr/>
                </a:tc>
              </a:tr>
              <a:tr h="386759">
                <a:tc>
                  <a:txBody>
                    <a:bodyPr/>
                    <a:lstStyle/>
                    <a:p>
                      <a:pPr algn="ctr">
                        <a:lnSpc>
                          <a:spcPct val="100000"/>
                        </a:lnSpc>
                      </a:pPr>
                      <a:r>
                        <a:rPr kumimoji="1" lang="ja-JP" altLang="en-US"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５区</a:t>
                      </a:r>
                      <a:endParaRPr kumimoji="1" lang="en-US" altLang="ja-JP"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pPr algn="ctr">
                        <a:lnSpc>
                          <a:spcPct val="100000"/>
                        </a:lnSpc>
                      </a:pPr>
                      <a:r>
                        <a:rPr kumimoji="1" lang="ja-JP" altLang="en-US" sz="12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（将来人口：</a:t>
                      </a:r>
                      <a:r>
                        <a:rPr kumimoji="1" lang="en-US" altLang="ja-JP" sz="12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45</a:t>
                      </a:r>
                      <a:r>
                        <a:rPr kumimoji="1" lang="ja-JP" altLang="en-US" sz="12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万程度</a:t>
                      </a:r>
                      <a:r>
                        <a:rPr kumimoji="1" lang="en-US" altLang="ja-JP" sz="12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ja-JP" altLang="en-US" sz="12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区）</a:t>
                      </a:r>
                      <a:endParaRPr kumimoji="1" lang="ja-JP" altLang="en-US" sz="1200" dirty="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400"/>
                        </a:lnSpc>
                      </a:pPr>
                      <a:r>
                        <a:rPr kumimoji="1" lang="ja-JP" altLang="en-US"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中核市並み事務</a:t>
                      </a:r>
                      <a:endParaRPr kumimoji="1" lang="en-US" altLang="ja-JP" sz="14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400"/>
                        </a:lnSpc>
                      </a:pP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現行（</a:t>
                      </a: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H24</a:t>
                      </a: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p>
                    <a:p>
                      <a:pPr algn="ctr">
                        <a:lnSpc>
                          <a:spcPts val="1400"/>
                        </a:lnSpc>
                      </a:pP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13,800</a:t>
                      </a: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人</a:t>
                      </a:r>
                      <a:endParaRPr kumimoji="1" lang="ja-JP" altLang="en-US" sz="1100" dirty="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anchor="ctr">
                    <a:lnR w="9525" cap="flat" cmpd="sng" algn="ctr">
                      <a:solidFill>
                        <a:schemeClr val="tx1"/>
                      </a:solidFill>
                      <a:prstDash val="sysDot"/>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ts val="1400"/>
                        </a:lnSpc>
                        <a:spcBef>
                          <a:spcPts val="0"/>
                        </a:spcBef>
                        <a:spcAft>
                          <a:spcPts val="0"/>
                        </a:spcAft>
                        <a:buClrTx/>
                        <a:buSzTx/>
                        <a:buFontTx/>
                        <a:buNone/>
                        <a:tabLst/>
                        <a:defRPr/>
                      </a:pP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Ｃ案５区の場合の増減</a:t>
                      </a: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p>
                    <a:p>
                      <a:pPr algn="ctr">
                        <a:lnSpc>
                          <a:spcPts val="1400"/>
                        </a:lnSpc>
                      </a:pP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120</a:t>
                      </a: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kumimoji="1" lang="en-US" altLang="ja-JP"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270</a:t>
                      </a:r>
                      <a:r>
                        <a:rPr kumimoji="1" lang="ja-JP" altLang="en-US" sz="11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人</a:t>
                      </a:r>
                      <a:endParaRPr kumimoji="1" lang="ja-JP" altLang="en-US" sz="1100" dirty="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anchor="ctr">
                    <a:lnL w="9525" cap="flat" cmpd="sng" algn="ctr">
                      <a:solidFill>
                        <a:schemeClr val="tx1"/>
                      </a:solidFill>
                      <a:prstDash val="sysDot"/>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tr>
            </a:tbl>
          </a:graphicData>
        </a:graphic>
      </p:graphicFrame>
      <p:grpSp>
        <p:nvGrpSpPr>
          <p:cNvPr id="9" name="グループ化 8"/>
          <p:cNvGrpSpPr/>
          <p:nvPr/>
        </p:nvGrpSpPr>
        <p:grpSpPr>
          <a:xfrm>
            <a:off x="6789209" y="1583956"/>
            <a:ext cx="2365424" cy="427395"/>
            <a:chOff x="6541787" y="1592832"/>
            <a:chExt cx="2365424" cy="427395"/>
          </a:xfrm>
        </p:grpSpPr>
        <p:sp>
          <p:nvSpPr>
            <p:cNvPr id="3" name="正方形/長方形 2"/>
            <p:cNvSpPr/>
            <p:nvPr/>
          </p:nvSpPr>
          <p:spPr>
            <a:xfrm>
              <a:off x="6544068" y="1741575"/>
              <a:ext cx="2363143" cy="2786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sz="1100" b="1" dirty="0" smtClean="0">
                  <a:solidFill>
                    <a:schemeClr val="tx1"/>
                  </a:solidFill>
                </a:rPr>
                <a:t>★はＣ案で加わる事務</a:t>
              </a:r>
              <a:endParaRPr kumimoji="1" lang="ja-JP" altLang="en-US" sz="1100" b="1" dirty="0">
                <a:solidFill>
                  <a:schemeClr val="tx1"/>
                </a:solidFill>
              </a:endParaRPr>
            </a:p>
          </p:txBody>
        </p:sp>
        <p:sp>
          <p:nvSpPr>
            <p:cNvPr id="29" name="正方形/長方形 28"/>
            <p:cNvSpPr/>
            <p:nvPr/>
          </p:nvSpPr>
          <p:spPr>
            <a:xfrm>
              <a:off x="6541787" y="1592832"/>
              <a:ext cx="2363143" cy="2786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sz="1100" b="1" dirty="0" smtClean="0">
                  <a:solidFill>
                    <a:schemeClr val="tx1"/>
                  </a:solidFill>
                </a:rPr>
                <a:t>☆はＢ案で加わる事務</a:t>
              </a:r>
              <a:endParaRPr kumimoji="1" lang="ja-JP" altLang="en-US" sz="1100" b="1" dirty="0">
                <a:solidFill>
                  <a:schemeClr val="tx1"/>
                </a:solidFill>
              </a:endParaRPr>
            </a:p>
          </p:txBody>
        </p:sp>
      </p:grpSp>
    </p:spTree>
    <p:extLst>
      <p:ext uri="{BB962C8B-B14F-4D97-AF65-F5344CB8AC3E}">
        <p14:creationId xmlns:p14="http://schemas.microsoft.com/office/powerpoint/2010/main" val="17354813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正方形/長方形 28"/>
          <p:cNvSpPr/>
          <p:nvPr/>
        </p:nvSpPr>
        <p:spPr>
          <a:xfrm>
            <a:off x="0" y="979544"/>
            <a:ext cx="4499992" cy="5878456"/>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400" dirty="0">
              <a:solidFill>
                <a:schemeClr val="tx1"/>
              </a:solidFill>
              <a:latin typeface="HGP創英角ｺﾞｼｯｸUB" panose="020B0900000000000000" pitchFamily="50" charset="-128"/>
              <a:ea typeface="HGP創英角ｺﾞｼｯｸUB" panose="020B0900000000000000" pitchFamily="50" charset="-128"/>
            </a:endParaRPr>
          </a:p>
          <a:p>
            <a:r>
              <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rPr>
              <a:t>【</a:t>
            </a:r>
            <a:r>
              <a:rPr lang="ja-JP" altLang="en-US" sz="1400" dirty="0">
                <a:solidFill>
                  <a:schemeClr val="tx1"/>
                </a:solidFill>
                <a:latin typeface="HGP創英角ｺﾞｼｯｸUB" panose="020B0900000000000000" pitchFamily="50" charset="-128"/>
                <a:ea typeface="HGP創英角ｺﾞｼｯｸUB" panose="020B0900000000000000" pitchFamily="50" charset="-128"/>
              </a:rPr>
              <a:t>事例①　児童虐待対策の場合</a:t>
            </a:r>
            <a:r>
              <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rPr>
              <a:t>】</a:t>
            </a:r>
          </a:p>
          <a:p>
            <a:endParaRPr lang="en-US" altLang="ja-JP" sz="1400"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700"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endParaRPr>
          </a:p>
          <a:p>
            <a:r>
              <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rPr>
              <a:t>【</a:t>
            </a: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事例②　保健所・保健センターの場合</a:t>
            </a:r>
            <a:r>
              <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rPr>
              <a:t>】</a:t>
            </a:r>
          </a:p>
          <a:p>
            <a:endParaRPr lang="en-US" altLang="ja-JP" sz="1400"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a:p>
            <a:r>
              <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rPr>
              <a:t>【</a:t>
            </a: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事例③　</a:t>
            </a:r>
            <a:r>
              <a:rPr lang="ja-JP" altLang="en-US" sz="1400" dirty="0" err="1" smtClean="0">
                <a:solidFill>
                  <a:schemeClr val="tx1"/>
                </a:solidFill>
                <a:latin typeface="HGP創英角ｺﾞｼｯｸUB" panose="020B0900000000000000" pitchFamily="50" charset="-128"/>
                <a:ea typeface="HGP創英角ｺﾞｼｯｸUB" panose="020B0900000000000000" pitchFamily="50" charset="-128"/>
              </a:rPr>
              <a:t>障がい</a:t>
            </a: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福祉の場合</a:t>
            </a:r>
            <a:r>
              <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rPr>
              <a:t>】</a:t>
            </a:r>
            <a:endParaRPr lang="ja-JP" altLang="en-US" sz="14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5" name="正方形/長方形 4"/>
          <p:cNvSpPr/>
          <p:nvPr/>
        </p:nvSpPr>
        <p:spPr>
          <a:xfrm>
            <a:off x="1862" y="499252"/>
            <a:ext cx="4501674" cy="5486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smtClean="0">
                <a:solidFill>
                  <a:schemeClr val="tx1"/>
                </a:solidFill>
                <a:latin typeface="HGP創英角ｺﾞｼｯｸUB" panose="020B0900000000000000" pitchFamily="50" charset="-128"/>
                <a:ea typeface="HGP創英角ｺﾞｼｯｸUB" panose="020B0900000000000000" pitchFamily="50" charset="-128"/>
              </a:rPr>
              <a:t>■期待される効果の具体例</a:t>
            </a:r>
            <a:endParaRPr kumimoji="1" lang="ja-JP" altLang="en-US" sz="20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6" name="二等辺三角形 5"/>
          <p:cNvSpPr/>
          <p:nvPr/>
        </p:nvSpPr>
        <p:spPr>
          <a:xfrm rot="10800000">
            <a:off x="2911196" y="236075"/>
            <a:ext cx="3359288" cy="288033"/>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角丸四角形 2"/>
          <p:cNvSpPr/>
          <p:nvPr/>
        </p:nvSpPr>
        <p:spPr>
          <a:xfrm>
            <a:off x="148276" y="1493728"/>
            <a:ext cx="4279708" cy="1208833"/>
          </a:xfrm>
          <a:prstGeom prst="roundRect">
            <a:avLst>
              <a:gd name="adj" fmla="val 8761"/>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300" dirty="0" smtClean="0">
                <a:solidFill>
                  <a:schemeClr val="tx1"/>
                </a:solidFill>
                <a:latin typeface="ＭＳ Ｐゴシック" panose="020B0600070205080204" pitchFamily="50" charset="-128"/>
                <a:ea typeface="ＭＳ Ｐゴシック" panose="020B0600070205080204" pitchFamily="50" charset="-128"/>
              </a:rPr>
              <a:t>総合</a:t>
            </a:r>
            <a:r>
              <a:rPr lang="ja-JP" altLang="en-US" sz="1300" dirty="0">
                <a:solidFill>
                  <a:schemeClr val="tx1"/>
                </a:solidFill>
                <a:latin typeface="ＭＳ Ｐゴシック" panose="020B0600070205080204" pitchFamily="50" charset="-128"/>
                <a:ea typeface="ＭＳ Ｐゴシック" panose="020B0600070205080204" pitchFamily="50" charset="-128"/>
              </a:rPr>
              <a:t>区の事務となることで、区要保護児童</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対策地域協議会を積極的に活用するなど、区役所とこども相談センターとの連携・協力が密になり、児童虐待の発生予防、早期発見・早期対応に向けたよりきめ細かい対応が可能</a:t>
            </a: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角丸四角形 7"/>
          <p:cNvSpPr/>
          <p:nvPr/>
        </p:nvSpPr>
        <p:spPr>
          <a:xfrm>
            <a:off x="148276" y="3379156"/>
            <a:ext cx="4269440" cy="1288963"/>
          </a:xfrm>
          <a:prstGeom prst="roundRect">
            <a:avLst>
              <a:gd name="adj" fmla="val 5112"/>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3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健康づくりや母子保健などに関する住民への保健サービスについて</a:t>
            </a:r>
            <a:r>
              <a:rPr lang="ja-JP" altLang="en-US" sz="13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企画から実施</a:t>
            </a:r>
            <a:r>
              <a:rPr lang="ja-JP" altLang="en-US" sz="13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までを一体的に総合</a:t>
            </a:r>
            <a:r>
              <a:rPr lang="ja-JP" altLang="en-US" sz="13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区が</a:t>
            </a:r>
            <a:r>
              <a:rPr lang="ja-JP" altLang="en-US" sz="13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担う</a:t>
            </a:r>
            <a:r>
              <a:rPr lang="ja-JP" altLang="en-US" sz="13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ことで</a:t>
            </a:r>
            <a:r>
              <a:rPr lang="ja-JP" altLang="en-US" sz="13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、地域</a:t>
            </a:r>
            <a:r>
              <a:rPr lang="ja-JP" altLang="en-US" sz="13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住民等との</a:t>
            </a:r>
            <a:r>
              <a:rPr lang="ja-JP" altLang="en-US" sz="13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密接な連携が図られ、地域の健康課題を</a:t>
            </a:r>
            <a:r>
              <a:rPr lang="ja-JP" altLang="en-US" sz="13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生活</a:t>
            </a:r>
            <a:r>
              <a:rPr lang="ja-JP" altLang="en-US" sz="13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習慣病予防</a:t>
            </a:r>
            <a:r>
              <a:rPr lang="ja-JP" altLang="en-US" sz="13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等の施策に</a:t>
            </a:r>
            <a:r>
              <a:rPr lang="ja-JP" altLang="en-US" sz="13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つなげる</a:t>
            </a:r>
            <a:r>
              <a:rPr lang="ja-JP" altLang="en-US" sz="13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こと</a:t>
            </a:r>
            <a:r>
              <a:rPr lang="ja-JP" altLang="en-US" sz="13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が可能</a:t>
            </a:r>
            <a:endParaRPr lang="ja-JP" altLang="en-US" sz="13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9" name="正方形/長方形 8"/>
          <p:cNvSpPr/>
          <p:nvPr/>
        </p:nvSpPr>
        <p:spPr>
          <a:xfrm>
            <a:off x="4595028" y="980728"/>
            <a:ext cx="4499992" cy="5760640"/>
          </a:xfrm>
          <a:prstGeom prst="rect">
            <a:avLst/>
          </a:prstGeom>
          <a:no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en-US" altLang="ja-JP" sz="1400" dirty="0" smtClean="0">
              <a:solidFill>
                <a:schemeClr val="tx1"/>
              </a:solidFill>
            </a:endParaRPr>
          </a:p>
          <a:p>
            <a:endParaRPr lang="en-US" altLang="ja-JP" sz="1400" dirty="0">
              <a:solidFill>
                <a:schemeClr val="tx1"/>
              </a:solidFill>
            </a:endParaRPr>
          </a:p>
          <a:p>
            <a:endParaRPr kumimoji="1" lang="en-US" altLang="ja-JP" sz="1400" dirty="0" smtClean="0">
              <a:solidFill>
                <a:schemeClr val="tx1"/>
              </a:solidFill>
            </a:endParaRPr>
          </a:p>
          <a:p>
            <a:endParaRPr lang="en-US" altLang="ja-JP" sz="1400" dirty="0">
              <a:solidFill>
                <a:schemeClr val="tx1"/>
              </a:solidFill>
            </a:endParaRPr>
          </a:p>
          <a:p>
            <a:endParaRPr kumimoji="1" lang="en-US" altLang="ja-JP" sz="1400" dirty="0" smtClean="0">
              <a:solidFill>
                <a:schemeClr val="tx1"/>
              </a:solidFill>
            </a:endParaRPr>
          </a:p>
          <a:p>
            <a:endParaRPr lang="en-US" altLang="ja-JP" sz="1400" dirty="0">
              <a:solidFill>
                <a:schemeClr val="tx1"/>
              </a:solidFill>
            </a:endParaRPr>
          </a:p>
          <a:p>
            <a:endParaRPr kumimoji="1" lang="en-US" altLang="ja-JP" sz="1400" dirty="0" smtClean="0">
              <a:solidFill>
                <a:schemeClr val="tx1"/>
              </a:solidFill>
            </a:endParaRPr>
          </a:p>
          <a:p>
            <a:endParaRPr lang="en-US" altLang="ja-JP" sz="1400" dirty="0">
              <a:solidFill>
                <a:schemeClr val="tx1"/>
              </a:solidFill>
            </a:endParaRPr>
          </a:p>
          <a:p>
            <a:endParaRPr kumimoji="1" lang="en-US" altLang="ja-JP" sz="1400" dirty="0" smtClean="0">
              <a:solidFill>
                <a:schemeClr val="tx1"/>
              </a:solidFill>
            </a:endParaRPr>
          </a:p>
          <a:p>
            <a:endParaRPr lang="en-US" altLang="ja-JP" sz="1400" b="1" dirty="0" smtClean="0">
              <a:solidFill>
                <a:schemeClr val="tx1"/>
              </a:solidFill>
            </a:endParaRPr>
          </a:p>
          <a:p>
            <a:endParaRPr lang="en-US" altLang="ja-JP" sz="1400" b="1" dirty="0">
              <a:solidFill>
                <a:schemeClr val="tx1"/>
              </a:solidFill>
            </a:endParaRPr>
          </a:p>
        </p:txBody>
      </p:sp>
      <p:sp>
        <p:nvSpPr>
          <p:cNvPr id="10" name="正方形/長方形 9"/>
          <p:cNvSpPr/>
          <p:nvPr/>
        </p:nvSpPr>
        <p:spPr>
          <a:xfrm>
            <a:off x="4595028" y="504512"/>
            <a:ext cx="4501674" cy="5486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500" b="1" dirty="0" smtClean="0">
                <a:solidFill>
                  <a:schemeClr val="tx1"/>
                </a:solidFill>
              </a:rPr>
              <a:t>《</a:t>
            </a:r>
            <a:r>
              <a:rPr kumimoji="1" lang="ja-JP" altLang="en-US" sz="1500" b="1" dirty="0" smtClean="0">
                <a:solidFill>
                  <a:schemeClr val="tx1"/>
                </a:solidFill>
              </a:rPr>
              <a:t>参考</a:t>
            </a:r>
            <a:r>
              <a:rPr kumimoji="1" lang="en-US" altLang="ja-JP" sz="1500" b="1" dirty="0" smtClean="0">
                <a:solidFill>
                  <a:schemeClr val="tx1"/>
                </a:solidFill>
              </a:rPr>
              <a:t>》</a:t>
            </a:r>
            <a:r>
              <a:rPr kumimoji="1" lang="ja-JP" altLang="en-US" sz="1500" b="1" dirty="0" smtClean="0">
                <a:solidFill>
                  <a:schemeClr val="tx1"/>
                </a:solidFill>
              </a:rPr>
              <a:t>総合区の組織体制イメージ</a:t>
            </a:r>
            <a:endParaRPr kumimoji="1" lang="ja-JP" altLang="en-US" sz="1500" b="1" dirty="0">
              <a:solidFill>
                <a:schemeClr val="tx1"/>
              </a:solidFill>
            </a:endParaRPr>
          </a:p>
        </p:txBody>
      </p:sp>
      <p:grpSp>
        <p:nvGrpSpPr>
          <p:cNvPr id="12" name="グループ化 11"/>
          <p:cNvGrpSpPr/>
          <p:nvPr/>
        </p:nvGrpSpPr>
        <p:grpSpPr>
          <a:xfrm>
            <a:off x="4635665" y="1071786"/>
            <a:ext cx="4413743" cy="5571245"/>
            <a:chOff x="4635665" y="1071786"/>
            <a:chExt cx="4413743" cy="5571245"/>
          </a:xfrm>
        </p:grpSpPr>
        <p:sp>
          <p:nvSpPr>
            <p:cNvPr id="13" name="正方形/長方形 12"/>
            <p:cNvSpPr/>
            <p:nvPr/>
          </p:nvSpPr>
          <p:spPr>
            <a:xfrm>
              <a:off x="4687008" y="1079024"/>
              <a:ext cx="2068496" cy="2764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現在（</a:t>
              </a:r>
              <a:r>
                <a:rPr kumimoji="1" lang="en-US" altLang="ja-JP"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区役所</a:t>
              </a:r>
              <a:r>
                <a:rPr kumimoji="1"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4" name="正方形/長方形 13"/>
            <p:cNvSpPr/>
            <p:nvPr/>
          </p:nvSpPr>
          <p:spPr>
            <a:xfrm>
              <a:off x="7094267" y="1071786"/>
              <a:ext cx="1819261" cy="2764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総合</a:t>
              </a:r>
              <a:r>
                <a:rPr kumimoji="1"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区</a:t>
              </a:r>
              <a:r>
                <a:rPr kumimoji="1" lang="en-US" altLang="ja-JP"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か所</a:t>
              </a:r>
              <a:r>
                <a:rPr kumimoji="1" lang="en-US" altLang="ja-JP"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5" name="グループ化 14"/>
            <p:cNvGrpSpPr/>
            <p:nvPr/>
          </p:nvGrpSpPr>
          <p:grpSpPr>
            <a:xfrm>
              <a:off x="4635665" y="1383474"/>
              <a:ext cx="4413743" cy="3931476"/>
              <a:chOff x="4619899" y="1651488"/>
              <a:chExt cx="4413743" cy="3931476"/>
            </a:xfrm>
          </p:grpSpPr>
          <p:sp>
            <p:nvSpPr>
              <p:cNvPr id="22" name="テキスト ボックス 2"/>
              <p:cNvSpPr txBox="1"/>
              <p:nvPr/>
            </p:nvSpPr>
            <p:spPr>
              <a:xfrm>
                <a:off x="5261736" y="1761148"/>
                <a:ext cx="1300774"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総　務　部　門</a:t>
                </a:r>
              </a:p>
            </p:txBody>
          </p:sp>
          <p:sp>
            <p:nvSpPr>
              <p:cNvPr id="23" name="テキスト ボックス 3"/>
              <p:cNvSpPr txBox="1"/>
              <p:nvPr/>
            </p:nvSpPr>
            <p:spPr>
              <a:xfrm>
                <a:off x="5252211" y="2157046"/>
                <a:ext cx="1300774" cy="262060"/>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市民協働部門</a:t>
                </a:r>
              </a:p>
            </p:txBody>
          </p:sp>
          <p:sp>
            <p:nvSpPr>
              <p:cNvPr id="24" name="テキスト ボックス 4"/>
              <p:cNvSpPr txBox="1"/>
              <p:nvPr/>
            </p:nvSpPr>
            <p:spPr>
              <a:xfrm>
                <a:off x="5252211" y="2552944"/>
                <a:ext cx="1300774" cy="262060"/>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窓口サービス部門</a:t>
                </a:r>
              </a:p>
            </p:txBody>
          </p:sp>
          <p:sp>
            <p:nvSpPr>
              <p:cNvPr id="25" name="テキスト ボックス 5"/>
              <p:cNvSpPr txBox="1"/>
              <p:nvPr/>
            </p:nvSpPr>
            <p:spPr>
              <a:xfrm>
                <a:off x="5244070" y="2970575"/>
                <a:ext cx="1300774" cy="257420"/>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保健福祉部門</a:t>
                </a:r>
              </a:p>
            </p:txBody>
          </p:sp>
          <p:cxnSp>
            <p:nvCxnSpPr>
              <p:cNvPr id="26" name="直線コネクタ 25"/>
              <p:cNvCxnSpPr/>
              <p:nvPr/>
            </p:nvCxnSpPr>
            <p:spPr>
              <a:xfrm flipH="1">
                <a:off x="5063665" y="1884973"/>
                <a:ext cx="0" cy="1188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直線コネクタ 26"/>
              <p:cNvCxnSpPr>
                <a:endCxn id="22" idx="1"/>
              </p:cNvCxnSpPr>
              <p:nvPr/>
            </p:nvCxnSpPr>
            <p:spPr>
              <a:xfrm>
                <a:off x="5054140" y="1889857"/>
                <a:ext cx="207596" cy="2321"/>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5063665" y="2312625"/>
                <a:ext cx="180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5073190" y="2669753"/>
                <a:ext cx="180000" cy="0"/>
              </a:xfrm>
              <a:prstGeom prst="line">
                <a:avLst/>
              </a:prstGeom>
            </p:spPr>
            <p:style>
              <a:lnRef idx="1">
                <a:schemeClr val="accent1"/>
              </a:lnRef>
              <a:fillRef idx="0">
                <a:schemeClr val="accent1"/>
              </a:fillRef>
              <a:effectRef idx="0">
                <a:schemeClr val="accent1"/>
              </a:effectRef>
              <a:fontRef idx="minor">
                <a:schemeClr val="tx1"/>
              </a:fontRef>
            </p:style>
          </p:cxnSp>
          <p:sp>
            <p:nvSpPr>
              <p:cNvPr id="31" name="角丸四角形 30"/>
              <p:cNvSpPr/>
              <p:nvPr/>
            </p:nvSpPr>
            <p:spPr>
              <a:xfrm>
                <a:off x="4619899" y="1651488"/>
                <a:ext cx="1985854" cy="1721765"/>
              </a:xfrm>
              <a:prstGeom prst="roundRect">
                <a:avLst>
                  <a:gd name="adj" fmla="val 5729"/>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cxnSp>
            <p:nvCxnSpPr>
              <p:cNvPr id="32" name="直線コネクタ 31"/>
              <p:cNvCxnSpPr/>
              <p:nvPr/>
            </p:nvCxnSpPr>
            <p:spPr>
              <a:xfrm>
                <a:off x="4919196" y="2552944"/>
                <a:ext cx="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33" name="右矢印 32"/>
              <p:cNvSpPr/>
              <p:nvPr/>
            </p:nvSpPr>
            <p:spPr>
              <a:xfrm>
                <a:off x="6680005" y="2066583"/>
                <a:ext cx="300188" cy="1434568"/>
              </a:xfrm>
              <a:prstGeom prst="rightArrow">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34" name="テキスト ボックス 22"/>
              <p:cNvSpPr txBox="1"/>
              <p:nvPr/>
            </p:nvSpPr>
            <p:spPr>
              <a:xfrm>
                <a:off x="7694362" y="1761148"/>
                <a:ext cx="1294366"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総　務　部　門</a:t>
                </a:r>
              </a:p>
            </p:txBody>
          </p:sp>
          <p:sp>
            <p:nvSpPr>
              <p:cNvPr id="35" name="テキスト ボックス 23"/>
              <p:cNvSpPr txBox="1"/>
              <p:nvPr/>
            </p:nvSpPr>
            <p:spPr>
              <a:xfrm>
                <a:off x="7694363" y="2157046"/>
                <a:ext cx="1294365"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市民協働部門</a:t>
                </a:r>
              </a:p>
            </p:txBody>
          </p:sp>
          <p:sp>
            <p:nvSpPr>
              <p:cNvPr id="36" name="テキスト ボックス 24"/>
              <p:cNvSpPr txBox="1"/>
              <p:nvPr/>
            </p:nvSpPr>
            <p:spPr>
              <a:xfrm>
                <a:off x="7703888" y="2552944"/>
                <a:ext cx="1284840" cy="253164"/>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窓口サービス部門</a:t>
                </a:r>
              </a:p>
            </p:txBody>
          </p:sp>
          <p:sp>
            <p:nvSpPr>
              <p:cNvPr id="37" name="テキスト ボックス 25"/>
              <p:cNvSpPr txBox="1"/>
              <p:nvPr/>
            </p:nvSpPr>
            <p:spPr>
              <a:xfrm>
                <a:off x="7684839" y="2970575"/>
                <a:ext cx="1303889" cy="262060"/>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保健福祉部門</a:t>
                </a:r>
              </a:p>
            </p:txBody>
          </p:sp>
          <p:sp>
            <p:nvSpPr>
              <p:cNvPr id="38" name="テキスト ボックス 26"/>
              <p:cNvSpPr txBox="1"/>
              <p:nvPr/>
            </p:nvSpPr>
            <p:spPr>
              <a:xfrm>
                <a:off x="7684839" y="3385111"/>
                <a:ext cx="1303889"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○○部門</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テキスト ボックス 37"/>
              <p:cNvSpPr txBox="1"/>
              <p:nvPr/>
            </p:nvSpPr>
            <p:spPr>
              <a:xfrm>
                <a:off x="7676888" y="3799932"/>
                <a:ext cx="1303889" cy="262060"/>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△△部門</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テキスト ボックス 38"/>
              <p:cNvSpPr txBox="1"/>
              <p:nvPr/>
            </p:nvSpPr>
            <p:spPr>
              <a:xfrm>
                <a:off x="7684839" y="4211325"/>
                <a:ext cx="1303889"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工営所</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部門</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角丸四角形 40"/>
              <p:cNvSpPr/>
              <p:nvPr/>
            </p:nvSpPr>
            <p:spPr>
              <a:xfrm>
                <a:off x="7015656" y="1700924"/>
                <a:ext cx="2017986" cy="3882040"/>
              </a:xfrm>
              <a:prstGeom prst="roundRect">
                <a:avLst>
                  <a:gd name="adj" fmla="val 5729"/>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cxnSp>
            <p:nvCxnSpPr>
              <p:cNvPr id="42" name="直線コネクタ 41"/>
              <p:cNvCxnSpPr/>
              <p:nvPr/>
            </p:nvCxnSpPr>
            <p:spPr>
              <a:xfrm>
                <a:off x="7450200" y="1881553"/>
                <a:ext cx="0" cy="3527666"/>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a:off x="7443960" y="1886657"/>
                <a:ext cx="20759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7443960" y="2312625"/>
                <a:ext cx="20759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7443960" y="3098863"/>
                <a:ext cx="20759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a:off x="7443960" y="3932358"/>
                <a:ext cx="20759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a:off x="7459862" y="4342354"/>
                <a:ext cx="20759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a:off x="7459862" y="4742734"/>
                <a:ext cx="20759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a:off x="7451911" y="5075669"/>
                <a:ext cx="20759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a:off x="7234064" y="3373409"/>
                <a:ext cx="216000" cy="0"/>
              </a:xfrm>
              <a:prstGeom prst="line">
                <a:avLst/>
              </a:prstGeom>
            </p:spPr>
            <p:style>
              <a:lnRef idx="1">
                <a:schemeClr val="accent1"/>
              </a:lnRef>
              <a:fillRef idx="0">
                <a:schemeClr val="accent1"/>
              </a:fillRef>
              <a:effectRef idx="0">
                <a:schemeClr val="accent1"/>
              </a:effectRef>
              <a:fontRef idx="minor">
                <a:schemeClr val="tx1"/>
              </a:fontRef>
            </p:style>
          </p:cxnSp>
          <p:sp>
            <p:nvSpPr>
              <p:cNvPr id="51" name="テキスト ボックス 38"/>
              <p:cNvSpPr txBox="1"/>
              <p:nvPr/>
            </p:nvSpPr>
            <p:spPr>
              <a:xfrm>
                <a:off x="7678462" y="4596985"/>
                <a:ext cx="1303889"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公園事務所部門</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テキスト ボックス 38"/>
              <p:cNvSpPr txBox="1"/>
              <p:nvPr/>
            </p:nvSpPr>
            <p:spPr>
              <a:xfrm>
                <a:off x="7675314" y="4936133"/>
                <a:ext cx="1303889"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保健所部門</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3" name="直線コネクタ 52"/>
              <p:cNvCxnSpPr/>
              <p:nvPr/>
            </p:nvCxnSpPr>
            <p:spPr>
              <a:xfrm>
                <a:off x="7443960" y="2728147"/>
                <a:ext cx="20759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a:off x="7443960" y="3516140"/>
                <a:ext cx="207596" cy="0"/>
              </a:xfrm>
              <a:prstGeom prst="line">
                <a:avLst/>
              </a:prstGeom>
            </p:spPr>
            <p:style>
              <a:lnRef idx="1">
                <a:schemeClr val="accent1"/>
              </a:lnRef>
              <a:fillRef idx="0">
                <a:schemeClr val="accent1"/>
              </a:fillRef>
              <a:effectRef idx="0">
                <a:schemeClr val="accent1"/>
              </a:effectRef>
              <a:fontRef idx="minor">
                <a:schemeClr val="tx1"/>
              </a:fontRef>
            </p:style>
          </p:cxnSp>
          <p:sp>
            <p:nvSpPr>
              <p:cNvPr id="55" name="テキスト ボックス 38"/>
              <p:cNvSpPr txBox="1"/>
              <p:nvPr/>
            </p:nvSpPr>
            <p:spPr>
              <a:xfrm>
                <a:off x="7684839" y="5278190"/>
                <a:ext cx="1303889"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児童相談所部門</a:t>
                </a:r>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6" name="直線コネクタ 55"/>
              <p:cNvCxnSpPr/>
              <p:nvPr/>
            </p:nvCxnSpPr>
            <p:spPr>
              <a:xfrm>
                <a:off x="5054140" y="3072973"/>
                <a:ext cx="18000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6" name="テキスト ボックス 48"/>
            <p:cNvSpPr txBox="1"/>
            <p:nvPr/>
          </p:nvSpPr>
          <p:spPr>
            <a:xfrm>
              <a:off x="7459726" y="5691908"/>
              <a:ext cx="1302727"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市民協働部門</a:t>
              </a:r>
            </a:p>
          </p:txBody>
        </p:sp>
        <p:sp>
          <p:nvSpPr>
            <p:cNvPr id="17" name="テキスト ボックス 49"/>
            <p:cNvSpPr txBox="1"/>
            <p:nvPr/>
          </p:nvSpPr>
          <p:spPr>
            <a:xfrm>
              <a:off x="7459726" y="6029220"/>
              <a:ext cx="1302727"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窓口サービス部門</a:t>
              </a:r>
            </a:p>
          </p:txBody>
        </p:sp>
        <p:sp>
          <p:nvSpPr>
            <p:cNvPr id="18" name="テキスト ボックス 50"/>
            <p:cNvSpPr txBox="1"/>
            <p:nvPr/>
          </p:nvSpPr>
          <p:spPr>
            <a:xfrm>
              <a:off x="7459726" y="6380972"/>
              <a:ext cx="1302727" cy="262059"/>
            </a:xfrm>
            <a:prstGeom prst="rect">
              <a:avLst/>
            </a:prstGeom>
            <a:solidFill>
              <a:schemeClr val="lt1"/>
            </a:solidFill>
            <a:ln w="1905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a:latin typeface="Meiryo UI" panose="020B0604030504040204" pitchFamily="50" charset="-128"/>
                  <a:ea typeface="Meiryo UI" panose="020B0604030504040204" pitchFamily="50" charset="-128"/>
                  <a:cs typeface="Meiryo UI" panose="020B0604030504040204" pitchFamily="50" charset="-128"/>
                </a:rPr>
                <a:t>保健福祉部門</a:t>
              </a:r>
            </a:p>
          </p:txBody>
        </p:sp>
        <p:cxnSp>
          <p:nvCxnSpPr>
            <p:cNvPr id="19" name="直線コネクタ 18"/>
            <p:cNvCxnSpPr/>
            <p:nvPr/>
          </p:nvCxnSpPr>
          <p:spPr>
            <a:xfrm>
              <a:off x="7373732" y="3105239"/>
              <a:ext cx="0" cy="2304000"/>
            </a:xfrm>
            <a:prstGeom prst="line">
              <a:avLst/>
            </a:prstGeom>
          </p:spPr>
          <p:style>
            <a:lnRef idx="1">
              <a:schemeClr val="accent1"/>
            </a:lnRef>
            <a:fillRef idx="0">
              <a:schemeClr val="accent1"/>
            </a:fillRef>
            <a:effectRef idx="0">
              <a:schemeClr val="accent1"/>
            </a:effectRef>
            <a:fontRef idx="minor">
              <a:schemeClr val="tx1"/>
            </a:fontRef>
          </p:style>
        </p:cxnSp>
        <p:sp>
          <p:nvSpPr>
            <p:cNvPr id="20" name="正方形/長方形 19"/>
            <p:cNvSpPr/>
            <p:nvPr/>
          </p:nvSpPr>
          <p:spPr>
            <a:xfrm>
              <a:off x="4713989" y="1739486"/>
              <a:ext cx="240023" cy="10908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　長</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7075574" y="2270234"/>
              <a:ext cx="271157" cy="17407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　合　区　長</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57" name="角丸四角形 56"/>
          <p:cNvSpPr/>
          <p:nvPr/>
        </p:nvSpPr>
        <p:spPr>
          <a:xfrm>
            <a:off x="7031422" y="5409220"/>
            <a:ext cx="2033750" cy="1322656"/>
          </a:xfrm>
          <a:prstGeom prst="roundRect">
            <a:avLst>
              <a:gd name="adj" fmla="val 8323"/>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p:cNvSpPr/>
          <p:nvPr/>
        </p:nvSpPr>
        <p:spPr>
          <a:xfrm>
            <a:off x="6995958" y="5421608"/>
            <a:ext cx="2053449" cy="3037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支所等</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a:t>
            </a: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所）</a:t>
            </a:r>
            <a:endParaRPr kumimoji="1" lang="ja-JP" altLang="en-US" sz="1050" dirty="0">
              <a:solidFill>
                <a:schemeClr val="tx1"/>
              </a:solidFill>
            </a:endParaRPr>
          </a:p>
        </p:txBody>
      </p:sp>
      <p:cxnSp>
        <p:nvCxnSpPr>
          <p:cNvPr id="59" name="直線コネクタ 58"/>
          <p:cNvCxnSpPr/>
          <p:nvPr/>
        </p:nvCxnSpPr>
        <p:spPr>
          <a:xfrm>
            <a:off x="7476959" y="5142928"/>
            <a:ext cx="207596" cy="0"/>
          </a:xfrm>
          <a:prstGeom prst="line">
            <a:avLst/>
          </a:prstGeom>
        </p:spPr>
        <p:style>
          <a:lnRef idx="1">
            <a:schemeClr val="accent1"/>
          </a:lnRef>
          <a:fillRef idx="0">
            <a:schemeClr val="accent1"/>
          </a:fillRef>
          <a:effectRef idx="0">
            <a:schemeClr val="accent1"/>
          </a:effectRef>
          <a:fontRef idx="minor">
            <a:schemeClr val="tx1"/>
          </a:fontRef>
        </p:style>
      </p:cxnSp>
      <p:sp>
        <p:nvSpPr>
          <p:cNvPr id="60" name="スライド番号プレースホルダー 2"/>
          <p:cNvSpPr>
            <a:spLocks noGrp="1"/>
          </p:cNvSpPr>
          <p:nvPr>
            <p:ph type="sldNum" sz="quarter" idx="12"/>
          </p:nvPr>
        </p:nvSpPr>
        <p:spPr>
          <a:xfrm>
            <a:off x="7016795" y="6492875"/>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sysClr val="windowText" lastClr="000000"/>
                </a:solidFill>
                <a:effectLst/>
                <a:uLnTx/>
                <a:uFillTx/>
                <a:latin typeface="HGPｺﾞｼｯｸE" pitchFamily="50" charset="-128"/>
                <a:ea typeface="HGPｺﾞｼｯｸE" pitchFamily="50" charset="-128"/>
              </a:rPr>
              <a:t>43</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61" name="角丸四角形 60"/>
          <p:cNvSpPr/>
          <p:nvPr/>
        </p:nvSpPr>
        <p:spPr>
          <a:xfrm>
            <a:off x="158544" y="5301208"/>
            <a:ext cx="4250076" cy="1430668"/>
          </a:xfrm>
          <a:prstGeom prst="roundRect">
            <a:avLst>
              <a:gd name="adj" fmla="val 8761"/>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300" dirty="0" err="1" smtClean="0">
                <a:solidFill>
                  <a:schemeClr val="tx1"/>
                </a:solidFill>
                <a:latin typeface="ＭＳ Ｐゴシック" panose="020B0600070205080204" pitchFamily="50" charset="-128"/>
                <a:ea typeface="ＭＳ Ｐゴシック" panose="020B0600070205080204" pitchFamily="50" charset="-128"/>
              </a:rPr>
              <a:t>障がい</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福祉サービス事業者の指導や施設整備補助などが総合</a:t>
            </a:r>
            <a:r>
              <a:rPr lang="ja-JP" altLang="en-US" sz="1300" dirty="0">
                <a:solidFill>
                  <a:schemeClr val="tx1"/>
                </a:solidFill>
                <a:latin typeface="ＭＳ Ｐゴシック" panose="020B0600070205080204" pitchFamily="50" charset="-128"/>
                <a:ea typeface="ＭＳ Ｐゴシック" panose="020B0600070205080204" pitchFamily="50" charset="-128"/>
              </a:rPr>
              <a:t>区の事務となることで、地域の事業所に</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対する住民</a:t>
            </a:r>
            <a:r>
              <a:rPr lang="ja-JP" altLang="en-US" sz="1300" dirty="0">
                <a:solidFill>
                  <a:schemeClr val="tx1"/>
                </a:solidFill>
                <a:latin typeface="ＭＳ Ｐゴシック" panose="020B0600070205080204" pitchFamily="50" charset="-128"/>
                <a:ea typeface="ＭＳ Ｐゴシック" panose="020B0600070205080204" pitchFamily="50" charset="-128"/>
              </a:rPr>
              <a:t>から</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の要望や通報へのより迅速な対応が可能</a:t>
            </a:r>
          </a:p>
          <a:p>
            <a:endParaRPr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r>
              <a:rPr lang="ja-JP" altLang="en-US" sz="1300" dirty="0" smtClean="0">
                <a:solidFill>
                  <a:schemeClr val="tx1"/>
                </a:solidFill>
                <a:latin typeface="ＭＳ Ｐゴシック" panose="020B0600070205080204" pitchFamily="50" charset="-128"/>
                <a:ea typeface="ＭＳ Ｐゴシック" panose="020B0600070205080204" pitchFamily="50" charset="-128"/>
              </a:rPr>
              <a:t>また、</a:t>
            </a:r>
            <a:r>
              <a:rPr lang="ja-JP" altLang="en-US" sz="1300" dirty="0">
                <a:solidFill>
                  <a:schemeClr val="tx1"/>
                </a:solidFill>
                <a:latin typeface="ＭＳ Ｐゴシック" panose="020B0600070205080204" pitchFamily="50" charset="-128"/>
                <a:ea typeface="ＭＳ Ｐゴシック" panose="020B0600070205080204" pitchFamily="50" charset="-128"/>
              </a:rPr>
              <a:t>事業所の実態をいち早く把握し、</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指導を行うことにより、事業所</a:t>
            </a:r>
            <a:r>
              <a:rPr lang="ja-JP" altLang="en-US" sz="1300" dirty="0">
                <a:solidFill>
                  <a:schemeClr val="tx1"/>
                </a:solidFill>
                <a:latin typeface="ＭＳ Ｐゴシック" panose="020B0600070205080204" pitchFamily="50" charset="-128"/>
                <a:ea typeface="ＭＳ Ｐゴシック" panose="020B0600070205080204" pitchFamily="50" charset="-128"/>
              </a:rPr>
              <a:t>のサービスの質を</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確保することに寄与</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62" name="表 61"/>
          <p:cNvGraphicFramePr>
            <a:graphicFrameLocks noGrp="1"/>
          </p:cNvGraphicFramePr>
          <p:nvPr>
            <p:extLst>
              <p:ext uri="{D42A27DB-BD31-4B8C-83A1-F6EECF244321}">
                <p14:modId xmlns:p14="http://schemas.microsoft.com/office/powerpoint/2010/main" val="2731121598"/>
              </p:ext>
            </p:extLst>
          </p:nvPr>
        </p:nvGraphicFramePr>
        <p:xfrm>
          <a:off x="4652713" y="5285196"/>
          <a:ext cx="1863568" cy="1432560"/>
        </p:xfrm>
        <a:graphic>
          <a:graphicData uri="http://schemas.openxmlformats.org/drawingml/2006/table">
            <a:tbl>
              <a:tblPr firstRow="1" bandRow="1">
                <a:tableStyleId>{5940675A-B579-460E-94D1-54222C63F5DA}</a:tableStyleId>
              </a:tblPr>
              <a:tblGrid>
                <a:gridCol w="208280"/>
                <a:gridCol w="247720"/>
                <a:gridCol w="684551"/>
                <a:gridCol w="723017"/>
              </a:tblGrid>
              <a:tr h="225882">
                <a:tc gridSpan="2">
                  <a:txBody>
                    <a:bodyPr/>
                    <a:lstStyle/>
                    <a:p>
                      <a:pPr algn="ctr"/>
                      <a:endParaRPr kumimoji="1" lang="ja-JP" altLang="en-US" sz="1000"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a:lnSpc>
                          <a:spcPts val="900"/>
                        </a:lnSpc>
                      </a:pPr>
                      <a:r>
                        <a:rPr kumimoji="1" lang="ja-JP" altLang="en-US" sz="1000" dirty="0" smtClean="0">
                          <a:latin typeface="ＭＳ Ｐゴシック" panose="020B0600070205080204" pitchFamily="50" charset="-128"/>
                          <a:ea typeface="ＭＳ Ｐゴシック" panose="020B0600070205080204" pitchFamily="50" charset="-128"/>
                          <a:cs typeface="Meiryo UI" panose="020B0604030504040204" pitchFamily="50" charset="-128"/>
                        </a:rPr>
                        <a:t>現　行</a:t>
                      </a:r>
                      <a:endParaRPr kumimoji="1" lang="en-US" altLang="ja-JP" sz="1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gn="ctr">
                        <a:lnSpc>
                          <a:spcPts val="900"/>
                        </a:lnSpc>
                      </a:pPr>
                      <a:r>
                        <a:rPr kumimoji="1" lang="en-US" altLang="ja-JP" sz="700" dirty="0" smtClean="0">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en-US" sz="700" dirty="0" smtClean="0">
                          <a:latin typeface="ＭＳ Ｐゴシック" panose="020B0600070205080204" pitchFamily="50" charset="-128"/>
                          <a:ea typeface="ＭＳ Ｐゴシック" panose="020B0600070205080204" pitchFamily="50" charset="-128"/>
                          <a:cs typeface="Meiryo UI" panose="020B0604030504040204" pitchFamily="50" charset="-128"/>
                        </a:rPr>
                        <a:t>平成</a:t>
                      </a:r>
                      <a:r>
                        <a:rPr kumimoji="1" lang="en-US" altLang="ja-JP" sz="700" dirty="0" smtClean="0">
                          <a:latin typeface="ＭＳ Ｐゴシック" panose="020B0600070205080204" pitchFamily="50" charset="-128"/>
                          <a:ea typeface="ＭＳ Ｐゴシック" panose="020B0600070205080204" pitchFamily="50" charset="-128"/>
                          <a:cs typeface="Meiryo UI" panose="020B0604030504040204" pitchFamily="50" charset="-128"/>
                        </a:rPr>
                        <a:t>24</a:t>
                      </a:r>
                      <a:r>
                        <a:rPr kumimoji="1" lang="ja-JP" altLang="en-US" sz="700" dirty="0" smtClean="0">
                          <a:latin typeface="ＭＳ Ｐゴシック" panose="020B0600070205080204" pitchFamily="50" charset="-128"/>
                          <a:ea typeface="ＭＳ Ｐゴシック" panose="020B0600070205080204" pitchFamily="50" charset="-128"/>
                          <a:cs typeface="Meiryo UI" panose="020B0604030504040204" pitchFamily="50" charset="-128"/>
                        </a:rPr>
                        <a:t>年度</a:t>
                      </a:r>
                      <a:r>
                        <a:rPr kumimoji="1" lang="en-US" altLang="ja-JP" sz="700" dirty="0" smtClean="0">
                          <a:latin typeface="ＭＳ Ｐゴシック" panose="020B0600070205080204" pitchFamily="50" charset="-128"/>
                          <a:ea typeface="ＭＳ Ｐゴシック" panose="020B0600070205080204" pitchFamily="50" charset="-128"/>
                          <a:cs typeface="Meiryo UI" panose="020B0604030504040204" pitchFamily="50" charset="-128"/>
                        </a:rPr>
                        <a:t>)</a:t>
                      </a:r>
                      <a:endParaRPr kumimoji="1" lang="ja-JP" altLang="en-US" sz="700"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0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Ｃ　案</a:t>
                      </a:r>
                      <a:endParaRPr kumimoji="1" lang="en-US" altLang="ja-JP" sz="1000" b="1"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85000"/>
                      </a:schemeClr>
                    </a:solidFill>
                  </a:tcPr>
                </a:tc>
              </a:tr>
              <a:tr h="195667">
                <a:tc rowSpan="3">
                  <a:txBody>
                    <a:bodyPr/>
                    <a:lstStyle/>
                    <a:p>
                      <a:pPr algn="ctr"/>
                      <a:r>
                        <a:rPr kumimoji="1" lang="ja-JP" altLang="en-US" sz="1000" b="1" dirty="0" smtClean="0">
                          <a:solidFill>
                            <a:schemeClr val="bg1"/>
                          </a:solidFill>
                          <a:latin typeface="ＭＳ ゴシック" panose="020B0609070205080204" pitchFamily="49" charset="-128"/>
                          <a:ea typeface="ＭＳ ゴシック" panose="020B0609070205080204" pitchFamily="49" charset="-128"/>
                          <a:cs typeface="Meiryo UI" panose="020B0604030504040204" pitchFamily="50" charset="-128"/>
                        </a:rPr>
                        <a:t>５　　区</a:t>
                      </a:r>
                      <a:endParaRPr kumimoji="1" lang="en-US" altLang="ja-JP" sz="1000" b="1" dirty="0" smtClean="0">
                        <a:solidFill>
                          <a:schemeClr val="bg1"/>
                        </a:solidFill>
                        <a:latin typeface="ＭＳ ゴシック" panose="020B0609070205080204" pitchFamily="49" charset="-128"/>
                        <a:ea typeface="ＭＳ ゴシック" panose="020B0609070205080204" pitchFamily="49" charset="-128"/>
                        <a:cs typeface="Meiryo UI" panose="020B0604030504040204" pitchFamily="50" charset="-128"/>
                      </a:endParaRPr>
                    </a:p>
                  </a:txBody>
                  <a:tcPr vert="wordArtVertRtl"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cs typeface="Meiryo UI" panose="020B0604030504040204" pitchFamily="50" charset="-128"/>
                        </a:rPr>
                        <a:t>局</a:t>
                      </a:r>
                      <a:endParaRPr kumimoji="1" lang="en-US" altLang="ja-JP" sz="1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smtClean="0">
                          <a:latin typeface="ＭＳ Ｐゴシック" panose="020B0600070205080204" pitchFamily="50" charset="-128"/>
                          <a:ea typeface="ＭＳ Ｐゴシック" panose="020B0600070205080204" pitchFamily="50" charset="-128"/>
                          <a:cs typeface="Meiryo UI" panose="020B0604030504040204" pitchFamily="50" charset="-128"/>
                        </a:rPr>
                        <a:t>8,900</a:t>
                      </a:r>
                      <a:r>
                        <a:rPr kumimoji="1" lang="ja-JP" altLang="en-US" sz="1000" dirty="0" smtClean="0">
                          <a:latin typeface="ＭＳ Ｐゴシック" panose="020B0600070205080204" pitchFamily="50" charset="-128"/>
                          <a:ea typeface="ＭＳ Ｐゴシック" panose="020B0600070205080204" pitchFamily="50" charset="-128"/>
                          <a:cs typeface="Meiryo UI" panose="020B0604030504040204" pitchFamily="50" charset="-128"/>
                        </a:rPr>
                        <a:t>人</a:t>
                      </a:r>
                      <a:endParaRPr kumimoji="1" lang="ja-JP" altLang="en-US" sz="1000"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6,900</a:t>
                      </a:r>
                      <a:r>
                        <a:rPr kumimoji="1" lang="ja-JP" altLang="en-US" sz="10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人</a:t>
                      </a:r>
                      <a:endParaRPr kumimoji="1" lang="ja-JP" altLang="en-US" sz="1000" b="1"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06554">
                <a:tc vMerge="1">
                  <a:txBody>
                    <a:bodyPr/>
                    <a:lstStyle/>
                    <a:p>
                      <a:endParaRPr kumimoji="1" lang="ja-JP" altLang="en-US"/>
                    </a:p>
                  </a:txBody>
                  <a:tcPr/>
                </a:tc>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cs typeface="Meiryo UI" panose="020B0604030504040204" pitchFamily="50" charset="-128"/>
                        </a:rPr>
                        <a:t>区</a:t>
                      </a:r>
                      <a:endParaRPr kumimoji="1" lang="en-US" altLang="ja-JP" sz="1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smtClean="0">
                          <a:latin typeface="ＭＳ Ｐゴシック" panose="020B0600070205080204" pitchFamily="50" charset="-128"/>
                          <a:ea typeface="ＭＳ Ｐゴシック" panose="020B0600070205080204" pitchFamily="50" charset="-128"/>
                          <a:cs typeface="Meiryo UI" panose="020B0604030504040204" pitchFamily="50" charset="-128"/>
                        </a:rPr>
                        <a:t>4,900</a:t>
                      </a:r>
                      <a:r>
                        <a:rPr kumimoji="1" lang="ja-JP" altLang="en-US" sz="1000" dirty="0" smtClean="0">
                          <a:latin typeface="ＭＳ Ｐゴシック" panose="020B0600070205080204" pitchFamily="50" charset="-128"/>
                          <a:ea typeface="ＭＳ Ｐゴシック" panose="020B0600070205080204" pitchFamily="50" charset="-128"/>
                          <a:cs typeface="Meiryo UI" panose="020B0604030504040204" pitchFamily="50" charset="-128"/>
                        </a:rPr>
                        <a:t>人</a:t>
                      </a:r>
                      <a:endParaRPr kumimoji="1" lang="en-US" altLang="ja-JP" sz="1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900"/>
                        </a:lnSpc>
                      </a:pPr>
                      <a:r>
                        <a:rPr kumimoji="1" lang="en-US" altLang="ja-JP" sz="10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7,100</a:t>
                      </a:r>
                      <a:r>
                        <a:rPr kumimoji="1" lang="ja-JP" altLang="en-US" sz="10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人</a:t>
                      </a:r>
                      <a:endParaRPr kumimoji="1" lang="en-US" altLang="ja-JP" sz="1000" b="1"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gn="ctr">
                        <a:lnSpc>
                          <a:spcPts val="900"/>
                        </a:lnSpc>
                      </a:pPr>
                      <a:r>
                        <a:rPr kumimoji="1" lang="ja-JP" altLang="en-US" sz="10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a:t>
                      </a:r>
                      <a:endParaRPr kumimoji="1" lang="en-US" altLang="ja-JP" sz="1000" b="1"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gn="ctr">
                        <a:lnSpc>
                          <a:spcPts val="900"/>
                        </a:lnSpc>
                      </a:pPr>
                      <a:r>
                        <a:rPr kumimoji="1" lang="en-US" altLang="ja-JP" sz="10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7,200</a:t>
                      </a:r>
                      <a:r>
                        <a:rPr kumimoji="1" lang="ja-JP" altLang="en-US" sz="10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人</a:t>
                      </a:r>
                      <a:endParaRPr kumimoji="1" lang="ja-JP" altLang="en-US" sz="1000" b="1"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06554">
                <a:tc vMerge="1">
                  <a:txBody>
                    <a:bodyPr/>
                    <a:lstStyle/>
                    <a:p>
                      <a:pPr algn="ct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cs typeface="Meiryo UI" panose="020B0604030504040204" pitchFamily="50" charset="-128"/>
                        </a:rPr>
                        <a:t>合計</a:t>
                      </a:r>
                      <a:endParaRPr kumimoji="1" lang="en-US" altLang="ja-JP" sz="10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000" dirty="0" smtClean="0">
                          <a:latin typeface="ＭＳ Ｐゴシック" panose="020B0600070205080204" pitchFamily="50" charset="-128"/>
                          <a:ea typeface="ＭＳ Ｐゴシック" panose="020B0600070205080204" pitchFamily="50" charset="-128"/>
                          <a:cs typeface="Meiryo UI" panose="020B0604030504040204" pitchFamily="50" charset="-128"/>
                        </a:rPr>
                        <a:t>13,800</a:t>
                      </a:r>
                      <a:r>
                        <a:rPr kumimoji="1" lang="ja-JP" altLang="en-US" sz="1000" dirty="0" smtClean="0">
                          <a:latin typeface="ＭＳ Ｐゴシック" panose="020B0600070205080204" pitchFamily="50" charset="-128"/>
                          <a:ea typeface="ＭＳ Ｐゴシック" panose="020B0600070205080204" pitchFamily="50" charset="-128"/>
                          <a:cs typeface="Meiryo UI" panose="020B0604030504040204" pitchFamily="50" charset="-128"/>
                        </a:rPr>
                        <a:t>人</a:t>
                      </a:r>
                      <a:endParaRPr kumimoji="1" lang="ja-JP" altLang="en-US" sz="1000"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900"/>
                        </a:lnSpc>
                      </a:pPr>
                      <a:r>
                        <a:rPr kumimoji="1" lang="en-US" altLang="ja-JP" sz="10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14,000</a:t>
                      </a:r>
                      <a:r>
                        <a:rPr kumimoji="1" lang="ja-JP" altLang="en-US" sz="10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人</a:t>
                      </a:r>
                      <a:endParaRPr kumimoji="1" lang="en-US" altLang="ja-JP" sz="1000" b="1"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gn="ctr">
                        <a:lnSpc>
                          <a:spcPts val="900"/>
                        </a:lnSpc>
                      </a:pPr>
                      <a:r>
                        <a:rPr kumimoji="1" lang="ja-JP" altLang="en-US" sz="10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a:t>
                      </a:r>
                      <a:endParaRPr kumimoji="1" lang="en-US" altLang="ja-JP" sz="1000" b="1"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gn="ctr">
                        <a:lnSpc>
                          <a:spcPts val="900"/>
                        </a:lnSpc>
                      </a:pPr>
                      <a:r>
                        <a:rPr kumimoji="1" lang="en-US" altLang="ja-JP" sz="10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14,100</a:t>
                      </a:r>
                      <a:r>
                        <a:rPr kumimoji="1" lang="ja-JP" altLang="en-US" sz="10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人</a:t>
                      </a:r>
                      <a:endParaRPr kumimoji="1" lang="ja-JP" altLang="en-US" sz="1000" b="1" dirty="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85000"/>
                      </a:schemeClr>
                    </a:solidFill>
                  </a:tcPr>
                </a:tc>
              </a:tr>
            </a:tbl>
          </a:graphicData>
        </a:graphic>
      </p:graphicFrame>
      <p:sp>
        <p:nvSpPr>
          <p:cNvPr id="63" name="正方形/長方形 62"/>
          <p:cNvSpPr/>
          <p:nvPr/>
        </p:nvSpPr>
        <p:spPr>
          <a:xfrm>
            <a:off x="4599121" y="5035940"/>
            <a:ext cx="1932914" cy="261610"/>
          </a:xfrm>
          <a:prstGeom prst="rect">
            <a:avLst/>
          </a:prstGeom>
        </p:spPr>
        <p:txBody>
          <a:bodyPr wrap="square">
            <a:spAutoFit/>
          </a:bodyPr>
          <a:lstStyle/>
          <a:p>
            <a:pPr algn="ctr">
              <a:defRPr/>
            </a:pPr>
            <a:r>
              <a:rPr lang="en-US" altLang="ja-JP" sz="1100" b="1" dirty="0" smtClean="0">
                <a:latin typeface="ＭＳ Ｐゴシック" panose="020B0600070205080204" pitchFamily="50" charset="-128"/>
                <a:ea typeface="ＭＳ Ｐゴシック" panose="020B0600070205080204" pitchFamily="50" charset="-128"/>
                <a:cs typeface="Meiryo UI" pitchFamily="50" charset="-128"/>
              </a:rPr>
              <a:t>《</a:t>
            </a:r>
            <a:r>
              <a:rPr lang="ja-JP" altLang="en-US" sz="1100" b="1" dirty="0" smtClean="0">
                <a:latin typeface="ＭＳ Ｐゴシック" panose="020B0600070205080204" pitchFamily="50" charset="-128"/>
                <a:ea typeface="ＭＳ Ｐゴシック" panose="020B0600070205080204" pitchFamily="50" charset="-128"/>
                <a:cs typeface="Meiryo UI" pitchFamily="50" charset="-128"/>
              </a:rPr>
              <a:t>局及び区</a:t>
            </a:r>
            <a:r>
              <a:rPr lang="ja-JP" altLang="en-US" sz="1100" b="1" dirty="0">
                <a:latin typeface="ＭＳ Ｐゴシック" panose="020B0600070205080204" pitchFamily="50" charset="-128"/>
                <a:ea typeface="ＭＳ Ｐゴシック" panose="020B0600070205080204" pitchFamily="50" charset="-128"/>
                <a:cs typeface="Meiryo UI" pitchFamily="50" charset="-128"/>
              </a:rPr>
              <a:t>の職員数</a:t>
            </a:r>
            <a:r>
              <a:rPr lang="en-US" altLang="ja-JP" sz="900" b="1" dirty="0">
                <a:latin typeface="ＭＳ Ｐゴシック" panose="020B0600070205080204" pitchFamily="50" charset="-128"/>
                <a:ea typeface="ＭＳ Ｐゴシック" panose="020B0600070205080204" pitchFamily="50" charset="-128"/>
                <a:cs typeface="Meiryo UI" pitchFamily="50" charset="-128"/>
              </a:rPr>
              <a:t>(</a:t>
            </a:r>
            <a:r>
              <a:rPr lang="ja-JP" altLang="en-US" sz="900" b="1" dirty="0">
                <a:latin typeface="ＭＳ Ｐゴシック" panose="020B0600070205080204" pitchFamily="50" charset="-128"/>
                <a:ea typeface="ＭＳ Ｐゴシック" panose="020B0600070205080204" pitchFamily="50" charset="-128"/>
                <a:cs typeface="Meiryo UI" pitchFamily="50" charset="-128"/>
              </a:rPr>
              <a:t>イメージ</a:t>
            </a:r>
            <a:r>
              <a:rPr lang="en-US" altLang="ja-JP" sz="900" b="1" dirty="0" smtClean="0">
                <a:latin typeface="ＭＳ Ｐゴシック" panose="020B0600070205080204" pitchFamily="50" charset="-128"/>
                <a:ea typeface="ＭＳ Ｐゴシック" panose="020B0600070205080204" pitchFamily="50" charset="-128"/>
                <a:cs typeface="Meiryo UI" pitchFamily="50" charset="-128"/>
              </a:rPr>
              <a:t>)</a:t>
            </a:r>
            <a:r>
              <a:rPr lang="en-US" altLang="ja-JP" sz="1100" b="1" dirty="0" smtClean="0">
                <a:latin typeface="ＭＳ Ｐゴシック" panose="020B0600070205080204" pitchFamily="50" charset="-128"/>
                <a:ea typeface="ＭＳ Ｐゴシック" panose="020B0600070205080204" pitchFamily="50" charset="-128"/>
                <a:cs typeface="Meiryo UI" pitchFamily="50" charset="-128"/>
              </a:rPr>
              <a:t>》</a:t>
            </a:r>
            <a:r>
              <a:rPr lang="ja-JP" altLang="en-US" sz="1100" b="1" dirty="0">
                <a:latin typeface="ＭＳ Ｐゴシック" panose="020B0600070205080204" pitchFamily="50" charset="-128"/>
                <a:ea typeface="ＭＳ Ｐゴシック" panose="020B0600070205080204" pitchFamily="50" charset="-128"/>
                <a:cs typeface="Meiryo UI" pitchFamily="50" charset="-128"/>
              </a:rPr>
              <a:t>　</a:t>
            </a:r>
            <a:endParaRPr lang="en-US" altLang="ja-JP" sz="1100" b="1" dirty="0">
              <a:latin typeface="ＭＳ Ｐゴシック" panose="020B0600070205080204" pitchFamily="50" charset="-128"/>
              <a:ea typeface="ＭＳ Ｐゴシック" panose="020B0600070205080204" pitchFamily="50" charset="-128"/>
              <a:cs typeface="Meiryo UI" pitchFamily="50" charset="-128"/>
            </a:endParaRPr>
          </a:p>
        </p:txBody>
      </p:sp>
    </p:spTree>
    <p:extLst>
      <p:ext uri="{BB962C8B-B14F-4D97-AF65-F5344CB8AC3E}">
        <p14:creationId xmlns:p14="http://schemas.microsoft.com/office/powerpoint/2010/main" val="11058108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正方形/長方形 1"/>
          <p:cNvSpPr>
            <a:spLocks noChangeArrowheads="1"/>
          </p:cNvSpPr>
          <p:nvPr/>
        </p:nvSpPr>
        <p:spPr bwMode="auto">
          <a:xfrm>
            <a:off x="18764" y="2463680"/>
            <a:ext cx="9144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wrap="none" anchor="ctr"/>
          <a:lstStyle>
            <a:lvl1pPr eaLnBrk="0" hangingPunct="0">
              <a:defRPr kumimoji="1" sz="1600" b="1">
                <a:solidFill>
                  <a:schemeClr val="tx1"/>
                </a:solidFill>
                <a:latin typeface="Malgun Gothic" pitchFamily="34" charset="-127"/>
                <a:ea typeface="ＭＳ Ｐゴシック" charset="-128"/>
              </a:defRPr>
            </a:lvl1pPr>
            <a:lvl2pPr marL="742950" indent="-285750" eaLnBrk="0" hangingPunct="0">
              <a:defRPr kumimoji="1" sz="1600" b="1">
                <a:solidFill>
                  <a:schemeClr val="tx1"/>
                </a:solidFill>
                <a:latin typeface="Malgun Gothic" pitchFamily="34" charset="-127"/>
                <a:ea typeface="ＭＳ Ｐゴシック" charset="-128"/>
              </a:defRPr>
            </a:lvl2pPr>
            <a:lvl3pPr marL="1143000" indent="-228600" eaLnBrk="0" hangingPunct="0">
              <a:defRPr kumimoji="1" sz="1600" b="1">
                <a:solidFill>
                  <a:schemeClr val="tx1"/>
                </a:solidFill>
                <a:latin typeface="Malgun Gothic" pitchFamily="34" charset="-127"/>
                <a:ea typeface="ＭＳ Ｐゴシック" charset="-128"/>
              </a:defRPr>
            </a:lvl3pPr>
            <a:lvl4pPr marL="1600200" indent="-228600" eaLnBrk="0" hangingPunct="0">
              <a:defRPr kumimoji="1" sz="1600" b="1">
                <a:solidFill>
                  <a:schemeClr val="tx1"/>
                </a:solidFill>
                <a:latin typeface="Malgun Gothic" pitchFamily="34" charset="-127"/>
                <a:ea typeface="ＭＳ Ｐゴシック" charset="-128"/>
              </a:defRPr>
            </a:lvl4pPr>
            <a:lvl5pPr marL="2057400" indent="-228600" eaLnBrk="0" hangingPunct="0">
              <a:defRPr kumimoji="1" sz="1600" b="1">
                <a:solidFill>
                  <a:schemeClr val="tx1"/>
                </a:solidFill>
                <a:latin typeface="Malgun Gothic" pitchFamily="34" charset="-127"/>
                <a:ea typeface="ＭＳ Ｐゴシック"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9pPr>
          </a:lstStyle>
          <a:p>
            <a:pPr algn="ctr" eaLnBrk="1" hangingPunct="1"/>
            <a:r>
              <a:rPr lang="ja-JP" altLang="en-US" sz="3600" b="0" dirty="0" smtClean="0">
                <a:latin typeface="Arial" charset="0"/>
              </a:rPr>
              <a:t>５</a:t>
            </a:r>
            <a:r>
              <a:rPr lang="ja-JP" altLang="en-US" sz="3600" b="0" dirty="0">
                <a:latin typeface="Arial" charset="0"/>
              </a:rPr>
              <a:t>　</a:t>
            </a:r>
            <a:r>
              <a:rPr lang="ja-JP" altLang="en-US" sz="3600" b="0" dirty="0" smtClean="0">
                <a:latin typeface="Arial" charset="0"/>
              </a:rPr>
              <a:t>今後、</a:t>
            </a:r>
            <a:r>
              <a:rPr lang="ja-JP" altLang="en-US" sz="3600" b="0" dirty="0" smtClean="0"/>
              <a:t>総合区（案）をとりまとめていく中で</a:t>
            </a:r>
          </a:p>
          <a:p>
            <a:pPr algn="ctr" eaLnBrk="1" hangingPunct="1"/>
            <a:r>
              <a:rPr lang="ja-JP" altLang="en-US" sz="3600" b="0" dirty="0" smtClean="0"/>
              <a:t>検討</a:t>
            </a:r>
            <a:r>
              <a:rPr lang="ja-JP" altLang="en-US" sz="3600" b="0" dirty="0"/>
              <a:t>を予定している</a:t>
            </a:r>
            <a:r>
              <a:rPr lang="ja-JP" altLang="en-US" sz="3600" b="0" dirty="0" smtClean="0"/>
              <a:t>事項</a:t>
            </a:r>
            <a:endParaRPr lang="en-US" altLang="ja-JP" sz="3600" b="0" dirty="0"/>
          </a:p>
        </p:txBody>
      </p:sp>
      <p:sp>
        <p:nvSpPr>
          <p:cNvPr id="4" name="スライド番号プレースホルダー 2"/>
          <p:cNvSpPr txBox="1">
            <a:spLocks/>
          </p:cNvSpPr>
          <p:nvPr/>
        </p:nvSpPr>
        <p:spPr>
          <a:xfrm>
            <a:off x="7016795" y="-17107"/>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endParaRPr lang="ja-JP" altLang="en-US" sz="1600" kern="0" dirty="0">
              <a:solidFill>
                <a:sysClr val="windowText" lastClr="000000"/>
              </a:solidFill>
              <a:latin typeface="HGPｺﾞｼｯｸE" pitchFamily="50" charset="-128"/>
              <a:ea typeface="HGPｺﾞｼｯｸE" pitchFamily="50" charset="-128"/>
            </a:endParaRPr>
          </a:p>
        </p:txBody>
      </p:sp>
      <p:sp>
        <p:nvSpPr>
          <p:cNvPr id="5" name="スライド番号プレースホルダー 2"/>
          <p:cNvSpPr txBox="1">
            <a:spLocks/>
          </p:cNvSpPr>
          <p:nvPr/>
        </p:nvSpPr>
        <p:spPr>
          <a:xfrm>
            <a:off x="7018886" y="5639"/>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44</a:t>
            </a:r>
            <a:endParaRPr lang="ja-JP" altLang="en-US" sz="1600" kern="0" dirty="0">
              <a:solidFill>
                <a:sysClr val="windowText" lastClr="000000"/>
              </a:solidFill>
              <a:latin typeface="HGPｺﾞｼｯｸE" pitchFamily="50" charset="-128"/>
              <a:ea typeface="HGPｺﾞｼｯｸE" pitchFamily="50" charset="-128"/>
            </a:endParaRPr>
          </a:p>
        </p:txBody>
      </p:sp>
    </p:spTree>
    <p:extLst>
      <p:ext uri="{BB962C8B-B14F-4D97-AF65-F5344CB8AC3E}">
        <p14:creationId xmlns:p14="http://schemas.microsoft.com/office/powerpoint/2010/main" val="125268135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1576" y="-5598"/>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smtClean="0">
                <a:solidFill>
                  <a:schemeClr val="tx1"/>
                </a:solidFill>
                <a:latin typeface="ＭＳ Ｐゴシック" pitchFamily="50" charset="-128"/>
                <a:ea typeface="Meiryo UI" pitchFamily="50" charset="-128"/>
                <a:cs typeface="Meiryo UI" pitchFamily="50" charset="-128"/>
              </a:rPr>
              <a:t>５－１　財政（予算）の仕組み</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5" name="正方形/長方形 4"/>
          <p:cNvSpPr/>
          <p:nvPr/>
        </p:nvSpPr>
        <p:spPr>
          <a:xfrm>
            <a:off x="359594" y="692696"/>
            <a:ext cx="8596635" cy="4824536"/>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en-US"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検討の視点</a:t>
            </a:r>
            <a:r>
              <a:rPr kumimoji="1"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p>
          <a:p>
            <a:pPr>
              <a:spcBef>
                <a:spcPct val="0"/>
              </a:spcBef>
            </a:pP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ct val="0"/>
              </a:spcBef>
            </a:pP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ct val="0"/>
              </a:spcBef>
            </a:pP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ct val="0"/>
              </a:spcBef>
            </a:pPr>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ct val="0"/>
              </a:spcBef>
            </a:pP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ct val="0"/>
              </a:spcBef>
            </a:pPr>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ct val="0"/>
              </a:spcBef>
            </a:pP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ct val="0"/>
              </a:spcBef>
            </a:pPr>
            <a:r>
              <a:rPr lang="ja-JP" altLang="en-US" sz="1600" dirty="0">
                <a:solidFill>
                  <a:schemeClr val="tx1"/>
                </a:solidFill>
                <a:latin typeface="Meiryo UI" pitchFamily="50" charset="-128"/>
                <a:ea typeface="Meiryo UI" pitchFamily="50" charset="-128"/>
                <a:cs typeface="Meiryo UI" pitchFamily="50" charset="-128"/>
              </a:rPr>
              <a:t>　</a:t>
            </a:r>
            <a:r>
              <a:rPr lang="ja-JP" altLang="en-US" sz="1600" dirty="0" smtClean="0">
                <a:solidFill>
                  <a:schemeClr val="tx1"/>
                </a:solidFill>
                <a:latin typeface="Meiryo UI" pitchFamily="50" charset="-128"/>
                <a:ea typeface="Meiryo UI" pitchFamily="50" charset="-128"/>
                <a:cs typeface="Meiryo UI" pitchFamily="50" charset="-128"/>
              </a:rPr>
              <a:t> </a:t>
            </a:r>
            <a:endParaRPr lang="en-US" altLang="ja-JP" sz="1600" dirty="0" smtClean="0">
              <a:solidFill>
                <a:schemeClr val="tx1"/>
              </a:solidFill>
              <a:latin typeface="Meiryo UI" pitchFamily="50" charset="-128"/>
              <a:ea typeface="Meiryo UI" pitchFamily="50" charset="-128"/>
              <a:cs typeface="Meiryo UI" pitchFamily="50" charset="-128"/>
            </a:endParaRPr>
          </a:p>
          <a:p>
            <a:pPr>
              <a:spcBef>
                <a:spcPct val="0"/>
              </a:spcBef>
            </a:pPr>
            <a:endParaRPr lang="en-US" altLang="ja-JP" sz="1600" dirty="0" smtClean="0">
              <a:solidFill>
                <a:schemeClr val="tx1"/>
              </a:solidFill>
              <a:latin typeface="Meiryo UI" pitchFamily="50" charset="-128"/>
              <a:ea typeface="Meiryo UI" pitchFamily="50" charset="-128"/>
              <a:cs typeface="Meiryo UI" pitchFamily="50" charset="-128"/>
            </a:endParaRPr>
          </a:p>
          <a:p>
            <a:pPr>
              <a:spcBef>
                <a:spcPct val="0"/>
              </a:spcBef>
            </a:pPr>
            <a:endParaRPr lang="en-US" altLang="ja-JP" sz="1600" dirty="0">
              <a:solidFill>
                <a:schemeClr val="tx1"/>
              </a:solidFill>
              <a:latin typeface="Meiryo UI" pitchFamily="50" charset="-128"/>
              <a:ea typeface="Meiryo UI" pitchFamily="50" charset="-128"/>
              <a:cs typeface="Meiryo UI" pitchFamily="50" charset="-128"/>
            </a:endParaRPr>
          </a:p>
          <a:p>
            <a:pPr>
              <a:spcBef>
                <a:spcPct val="0"/>
              </a:spcBef>
            </a:pPr>
            <a:endParaRPr lang="en-US" altLang="ja-JP" sz="1600" dirty="0" smtClean="0">
              <a:solidFill>
                <a:schemeClr val="tx1"/>
              </a:solidFill>
              <a:latin typeface="Meiryo UI" pitchFamily="50" charset="-128"/>
              <a:ea typeface="Meiryo UI" pitchFamily="50" charset="-128"/>
              <a:cs typeface="Meiryo UI" pitchFamily="50" charset="-128"/>
            </a:endParaRPr>
          </a:p>
          <a:p>
            <a:pPr>
              <a:spcBef>
                <a:spcPct val="0"/>
              </a:spcBef>
            </a:pPr>
            <a:endParaRPr lang="en-US" altLang="ja-JP" sz="1600" dirty="0" smtClean="0">
              <a:solidFill>
                <a:schemeClr val="tx1"/>
              </a:solidFill>
              <a:latin typeface="Meiryo UI" pitchFamily="50" charset="-128"/>
              <a:ea typeface="Meiryo UI" pitchFamily="50" charset="-128"/>
              <a:cs typeface="Meiryo UI" pitchFamily="50" charset="-128"/>
            </a:endParaRPr>
          </a:p>
          <a:p>
            <a:pPr>
              <a:spcBef>
                <a:spcPct val="0"/>
              </a:spcBef>
            </a:pPr>
            <a:r>
              <a:rPr lang="ja-JP" altLang="en-US" sz="1600" dirty="0">
                <a:solidFill>
                  <a:schemeClr val="tx1"/>
                </a:solidFill>
                <a:latin typeface="Meiryo UI" pitchFamily="50" charset="-128"/>
                <a:ea typeface="Meiryo UI" pitchFamily="50" charset="-128"/>
                <a:cs typeface="Meiryo UI" pitchFamily="50" charset="-128"/>
              </a:rPr>
              <a:t>　</a:t>
            </a:r>
          </a:p>
          <a:p>
            <a:pPr>
              <a:spcBef>
                <a:spcPct val="0"/>
              </a:spcBef>
            </a:pPr>
            <a:r>
              <a:rPr lang="ja-JP" altLang="en-US" sz="1600" dirty="0">
                <a:solidFill>
                  <a:schemeClr val="tx1"/>
                </a:solidFill>
                <a:latin typeface="Meiryo UI" pitchFamily="50" charset="-128"/>
                <a:ea typeface="Meiryo UI" pitchFamily="50" charset="-128"/>
                <a:cs typeface="Meiryo UI" pitchFamily="50" charset="-128"/>
              </a:rPr>
              <a:t>　　</a:t>
            </a:r>
            <a:endParaRPr lang="en-US" altLang="ja-JP" sz="1600" dirty="0" smtClean="0">
              <a:solidFill>
                <a:schemeClr val="tx1"/>
              </a:solidFill>
              <a:latin typeface="Meiryo UI" pitchFamily="50" charset="-128"/>
              <a:ea typeface="Meiryo UI" pitchFamily="50" charset="-128"/>
              <a:cs typeface="Meiryo UI" pitchFamily="50" charset="-128"/>
            </a:endParaRPr>
          </a:p>
          <a:p>
            <a:pPr>
              <a:spcBef>
                <a:spcPct val="0"/>
              </a:spcBef>
            </a:pPr>
            <a:r>
              <a:rPr lang="ja-JP" altLang="en-US" sz="1600" dirty="0">
                <a:solidFill>
                  <a:schemeClr val="tx1"/>
                </a:solidFill>
                <a:latin typeface="Meiryo UI" pitchFamily="50" charset="-128"/>
                <a:ea typeface="Meiryo UI" pitchFamily="50" charset="-128"/>
                <a:cs typeface="Meiryo UI" pitchFamily="50" charset="-128"/>
              </a:rPr>
              <a:t>　</a:t>
            </a:r>
            <a:endParaRPr kumimoji="1"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grpSp>
        <p:nvGrpSpPr>
          <p:cNvPr id="8" name="グループ化 7"/>
          <p:cNvGrpSpPr/>
          <p:nvPr/>
        </p:nvGrpSpPr>
        <p:grpSpPr>
          <a:xfrm>
            <a:off x="479316" y="949919"/>
            <a:ext cx="8241552" cy="3055144"/>
            <a:chOff x="506612" y="2085918"/>
            <a:chExt cx="8241552" cy="2564586"/>
          </a:xfrm>
        </p:grpSpPr>
        <p:sp>
          <p:nvSpPr>
            <p:cNvPr id="6" name="正方形/長方形 5"/>
            <p:cNvSpPr/>
            <p:nvPr/>
          </p:nvSpPr>
          <p:spPr>
            <a:xfrm>
              <a:off x="643092" y="2433998"/>
              <a:ext cx="8105072" cy="22165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ct val="0"/>
                </a:spcBef>
              </a:pPr>
              <a:r>
                <a:rPr lang="ja-JP" altLang="en-US" sz="1400" b="1" dirty="0" smtClean="0">
                  <a:solidFill>
                    <a:schemeClr val="tx1"/>
                  </a:solidFill>
                  <a:latin typeface="Meiryo UI" pitchFamily="50" charset="-128"/>
                  <a:ea typeface="Meiryo UI" pitchFamily="50" charset="-128"/>
                  <a:cs typeface="Meiryo UI" pitchFamily="50" charset="-128"/>
                </a:rPr>
                <a:t>①区政マネジメントに必要な権限と財源の確保</a:t>
              </a:r>
              <a:endParaRPr lang="en-US" altLang="ja-JP" sz="1400" b="1" dirty="0" smtClean="0">
                <a:solidFill>
                  <a:schemeClr val="tx1"/>
                </a:solidFill>
                <a:latin typeface="Meiryo UI" pitchFamily="50" charset="-128"/>
                <a:ea typeface="Meiryo UI" pitchFamily="50" charset="-128"/>
                <a:cs typeface="Meiryo UI" pitchFamily="50" charset="-128"/>
              </a:endParaRPr>
            </a:p>
            <a:p>
              <a:pPr>
                <a:spcBef>
                  <a:spcPct val="0"/>
                </a:spcBef>
              </a:pPr>
              <a:r>
                <a:rPr lang="ja-JP" altLang="en-US" sz="1400" dirty="0" smtClean="0">
                  <a:solidFill>
                    <a:schemeClr val="tx1"/>
                  </a:solidFill>
                  <a:latin typeface="Meiryo UI" pitchFamily="50" charset="-128"/>
                  <a:ea typeface="Meiryo UI" pitchFamily="50" charset="-128"/>
                  <a:cs typeface="Meiryo UI" pitchFamily="50" charset="-128"/>
                </a:rPr>
                <a:t>　　 本市に</a:t>
              </a:r>
              <a:r>
                <a:rPr lang="ja-JP" altLang="en-US" sz="1400" dirty="0">
                  <a:solidFill>
                    <a:schemeClr val="tx1"/>
                  </a:solidFill>
                  <a:latin typeface="Meiryo UI" pitchFamily="50" charset="-128"/>
                  <a:ea typeface="Meiryo UI" pitchFamily="50" charset="-128"/>
                  <a:cs typeface="Meiryo UI" pitchFamily="50" charset="-128"/>
                </a:rPr>
                <a:t>お</a:t>
              </a:r>
              <a:r>
                <a:rPr lang="ja-JP" altLang="en-US" sz="1400" dirty="0" smtClean="0">
                  <a:solidFill>
                    <a:schemeClr val="tx1"/>
                  </a:solidFill>
                  <a:latin typeface="Meiryo UI" pitchFamily="50" charset="-128"/>
                  <a:ea typeface="Meiryo UI" pitchFamily="50" charset="-128"/>
                  <a:cs typeface="Meiryo UI" pitchFamily="50" charset="-128"/>
                </a:rPr>
                <a:t>いて</a:t>
              </a:r>
              <a:r>
                <a:rPr lang="ja-JP" altLang="en-US" sz="1400" dirty="0">
                  <a:solidFill>
                    <a:schemeClr val="tx1"/>
                  </a:solidFill>
                  <a:latin typeface="Meiryo UI" pitchFamily="50" charset="-128"/>
                  <a:ea typeface="Meiryo UI" pitchFamily="50" charset="-128"/>
                  <a:cs typeface="Meiryo UI" pitchFamily="50" charset="-128"/>
                </a:rPr>
                <a:t>は、地方自治法改正に先行して</a:t>
              </a:r>
              <a:r>
                <a:rPr lang="ja-JP" altLang="en-US" sz="1400" dirty="0" smtClean="0">
                  <a:solidFill>
                    <a:schemeClr val="tx1"/>
                  </a:solidFill>
                  <a:latin typeface="Meiryo UI" pitchFamily="50" charset="-128"/>
                  <a:ea typeface="Meiryo UI" pitchFamily="50" charset="-128"/>
                  <a:cs typeface="Meiryo UI" pitchFamily="50" charset="-128"/>
                </a:rPr>
                <a:t>、「</a:t>
              </a:r>
              <a:r>
                <a:rPr lang="ja-JP" altLang="en-US" sz="1400" dirty="0">
                  <a:solidFill>
                    <a:schemeClr val="tx1"/>
                  </a:solidFill>
                  <a:latin typeface="Meiryo UI" pitchFamily="50" charset="-128"/>
                  <a:ea typeface="Meiryo UI" pitchFamily="50" charset="-128"/>
                  <a:cs typeface="Meiryo UI" pitchFamily="50" charset="-128"/>
                </a:rPr>
                <a:t>自律した</a:t>
              </a:r>
              <a:r>
                <a:rPr lang="ja-JP" altLang="en-US" sz="1400" dirty="0" smtClean="0">
                  <a:solidFill>
                    <a:schemeClr val="tx1"/>
                  </a:solidFill>
                  <a:latin typeface="Meiryo UI" pitchFamily="50" charset="-128"/>
                  <a:ea typeface="Meiryo UI" pitchFamily="50" charset="-128"/>
                  <a:cs typeface="Meiryo UI" pitchFamily="50" charset="-128"/>
                </a:rPr>
                <a:t>自治体型</a:t>
              </a:r>
              <a:r>
                <a:rPr lang="ja-JP" altLang="en-US" sz="1400" dirty="0">
                  <a:solidFill>
                    <a:schemeClr val="tx1"/>
                  </a:solidFill>
                  <a:latin typeface="Meiryo UI" pitchFamily="50" charset="-128"/>
                  <a:ea typeface="Meiryo UI" pitchFamily="50" charset="-128"/>
                  <a:cs typeface="Meiryo UI" pitchFamily="50" charset="-128"/>
                </a:rPr>
                <a:t>の</a:t>
              </a:r>
              <a:r>
                <a:rPr lang="ja-JP" altLang="en-US" sz="1400" dirty="0" smtClean="0">
                  <a:solidFill>
                    <a:schemeClr val="tx1"/>
                  </a:solidFill>
                  <a:latin typeface="Meiryo UI" pitchFamily="50" charset="-128"/>
                  <a:ea typeface="Meiryo UI" pitchFamily="50" charset="-128"/>
                  <a:cs typeface="Meiryo UI" pitchFamily="50" charset="-128"/>
                </a:rPr>
                <a:t>区政運営</a:t>
              </a:r>
              <a:r>
                <a:rPr lang="ja-JP" altLang="en-US" sz="1400" dirty="0">
                  <a:solidFill>
                    <a:schemeClr val="tx1"/>
                  </a:solidFill>
                  <a:latin typeface="Meiryo UI" pitchFamily="50" charset="-128"/>
                  <a:ea typeface="Meiryo UI" pitchFamily="50" charset="-128"/>
                  <a:cs typeface="Meiryo UI" pitchFamily="50" charset="-128"/>
                </a:rPr>
                <a:t>」を</a:t>
              </a:r>
              <a:r>
                <a:rPr lang="ja-JP" altLang="en-US" sz="1400" dirty="0" smtClean="0">
                  <a:solidFill>
                    <a:schemeClr val="tx1"/>
                  </a:solidFill>
                  <a:latin typeface="Meiryo UI" pitchFamily="50" charset="-128"/>
                  <a:ea typeface="Meiryo UI" pitchFamily="50" charset="-128"/>
                  <a:cs typeface="Meiryo UI" pitchFamily="50" charset="-128"/>
                </a:rPr>
                <a:t>めざし</a:t>
              </a:r>
              <a:r>
                <a:rPr lang="ja-JP" altLang="en-US" sz="1400" dirty="0">
                  <a:solidFill>
                    <a:schemeClr val="tx1"/>
                  </a:solidFill>
                  <a:latin typeface="Meiryo UI" pitchFamily="50" charset="-128"/>
                  <a:ea typeface="Meiryo UI" pitchFamily="50" charset="-128"/>
                  <a:cs typeface="Meiryo UI" pitchFamily="50" charset="-128"/>
                </a:rPr>
                <a:t>た</a:t>
              </a:r>
              <a:r>
                <a:rPr lang="ja-JP" altLang="en-US" sz="1400" dirty="0" smtClean="0">
                  <a:solidFill>
                    <a:schemeClr val="tx1"/>
                  </a:solidFill>
                  <a:latin typeface="Meiryo UI" pitchFamily="50" charset="-128"/>
                  <a:ea typeface="Meiryo UI" pitchFamily="50" charset="-128"/>
                  <a:cs typeface="Meiryo UI" pitchFamily="50" charset="-128"/>
                </a:rPr>
                <a:t>、</a:t>
              </a:r>
              <a:endParaRPr lang="en-US" altLang="ja-JP" sz="1400" dirty="0">
                <a:solidFill>
                  <a:schemeClr val="tx1"/>
                </a:solidFill>
                <a:latin typeface="Meiryo UI" pitchFamily="50" charset="-128"/>
                <a:ea typeface="Meiryo UI" pitchFamily="50" charset="-128"/>
                <a:cs typeface="Meiryo UI" pitchFamily="50" charset="-128"/>
              </a:endParaRPr>
            </a:p>
            <a:p>
              <a:pPr>
                <a:spcBef>
                  <a:spcPct val="0"/>
                </a:spcBef>
              </a:pPr>
              <a:r>
                <a:rPr lang="ja-JP" altLang="en-US" sz="1400" dirty="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　 区関連予算に関する予算</a:t>
              </a:r>
              <a:r>
                <a:rPr lang="ja-JP" altLang="en-US" sz="1400" dirty="0">
                  <a:solidFill>
                    <a:schemeClr val="tx1"/>
                  </a:solidFill>
                  <a:latin typeface="Meiryo UI" pitchFamily="50" charset="-128"/>
                  <a:ea typeface="Meiryo UI" pitchFamily="50" charset="-128"/>
                  <a:cs typeface="Meiryo UI" pitchFamily="50" charset="-128"/>
                </a:rPr>
                <a:t>編成改革</a:t>
              </a:r>
              <a:r>
                <a:rPr lang="ja-JP" altLang="en-US" sz="1400" dirty="0" smtClean="0">
                  <a:solidFill>
                    <a:schemeClr val="tx1"/>
                  </a:solidFill>
                  <a:latin typeface="Meiryo UI" pitchFamily="50" charset="-128"/>
                  <a:ea typeface="Meiryo UI" pitchFamily="50" charset="-128"/>
                  <a:cs typeface="Meiryo UI" pitchFamily="50" charset="-128"/>
                </a:rPr>
                <a:t>を実行</a:t>
              </a:r>
              <a:endParaRPr lang="en-US" altLang="ja-JP" sz="1400" dirty="0" smtClean="0">
                <a:solidFill>
                  <a:schemeClr val="tx1"/>
                </a:solidFill>
                <a:latin typeface="Meiryo UI" pitchFamily="50" charset="-128"/>
                <a:ea typeface="Meiryo UI" pitchFamily="50" charset="-128"/>
                <a:cs typeface="Meiryo UI" pitchFamily="50" charset="-128"/>
              </a:endParaRPr>
            </a:p>
            <a:p>
              <a:pPr>
                <a:spcBef>
                  <a:spcPct val="0"/>
                </a:spcBef>
              </a:pPr>
              <a:endParaRPr lang="en-US" altLang="ja-JP" sz="500" dirty="0" smtClean="0">
                <a:solidFill>
                  <a:schemeClr val="tx1"/>
                </a:solidFill>
                <a:latin typeface="Meiryo UI" pitchFamily="50" charset="-128"/>
                <a:ea typeface="Meiryo UI" pitchFamily="50" charset="-128"/>
                <a:cs typeface="Meiryo UI" pitchFamily="50" charset="-128"/>
              </a:endParaRPr>
            </a:p>
            <a:p>
              <a:pPr>
                <a:spcBef>
                  <a:spcPct val="0"/>
                </a:spcBef>
              </a:pPr>
              <a:r>
                <a:rPr lang="ja-JP" altLang="en-US" sz="1400" dirty="0" smtClean="0">
                  <a:solidFill>
                    <a:schemeClr val="tx1"/>
                  </a:solidFill>
                  <a:latin typeface="Meiryo UI" pitchFamily="50" charset="-128"/>
                  <a:ea typeface="Meiryo UI" pitchFamily="50" charset="-128"/>
                  <a:cs typeface="Meiryo UI" pitchFamily="50" charset="-128"/>
                </a:rPr>
                <a:t>         予算編成は市長権限であるという現在の予算</a:t>
              </a:r>
              <a:r>
                <a:rPr lang="ja-JP" altLang="en-US" sz="1400" dirty="0">
                  <a:solidFill>
                    <a:schemeClr val="tx1"/>
                  </a:solidFill>
                  <a:latin typeface="Meiryo UI" pitchFamily="50" charset="-128"/>
                  <a:ea typeface="Meiryo UI" pitchFamily="50" charset="-128"/>
                  <a:cs typeface="Meiryo UI" pitchFamily="50" charset="-128"/>
                </a:rPr>
                <a:t>編成</a:t>
              </a:r>
              <a:r>
                <a:rPr lang="ja-JP" altLang="en-US" sz="1400" dirty="0" smtClean="0">
                  <a:solidFill>
                    <a:schemeClr val="tx1"/>
                  </a:solidFill>
                  <a:latin typeface="Meiryo UI" pitchFamily="50" charset="-128"/>
                  <a:ea typeface="Meiryo UI" pitchFamily="50" charset="-128"/>
                  <a:cs typeface="Meiryo UI" pitchFamily="50" charset="-128"/>
                </a:rPr>
                <a:t>の仕組みを基本としつつ、総合区長の「予算意見</a:t>
              </a:r>
              <a:endParaRPr lang="en-US" altLang="ja-JP" sz="1400" dirty="0" smtClean="0">
                <a:solidFill>
                  <a:schemeClr val="tx1"/>
                </a:solidFill>
                <a:latin typeface="Meiryo UI" pitchFamily="50" charset="-128"/>
                <a:ea typeface="Meiryo UI" pitchFamily="50" charset="-128"/>
                <a:cs typeface="Meiryo UI" pitchFamily="50" charset="-128"/>
              </a:endParaRPr>
            </a:p>
            <a:p>
              <a:pPr>
                <a:spcBef>
                  <a:spcPct val="0"/>
                </a:spcBef>
              </a:pPr>
              <a:r>
                <a:rPr lang="en-US" altLang="ja-JP" sz="1400" dirty="0">
                  <a:solidFill>
                    <a:schemeClr val="tx1"/>
                  </a:solidFill>
                  <a:latin typeface="Meiryo UI" pitchFamily="50" charset="-128"/>
                  <a:ea typeface="Meiryo UI" pitchFamily="50" charset="-128"/>
                  <a:cs typeface="Meiryo UI" pitchFamily="50" charset="-128"/>
                </a:rPr>
                <a:t> </a:t>
              </a:r>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具申権」が法整備されたことを踏まえた、予算編成への関与のあり方を検討</a:t>
              </a:r>
              <a:endParaRPr lang="en-US" altLang="ja-JP" sz="1400" dirty="0" smtClean="0">
                <a:solidFill>
                  <a:schemeClr val="tx1"/>
                </a:solidFill>
                <a:latin typeface="Meiryo UI" pitchFamily="50" charset="-128"/>
                <a:ea typeface="Meiryo UI" pitchFamily="50" charset="-128"/>
                <a:cs typeface="Meiryo UI" pitchFamily="50" charset="-128"/>
              </a:endParaRPr>
            </a:p>
            <a:p>
              <a:pPr>
                <a:spcBef>
                  <a:spcPct val="0"/>
                </a:spcBef>
              </a:pPr>
              <a:endParaRPr lang="en-US" altLang="ja-JP" sz="1400" dirty="0" smtClean="0">
                <a:solidFill>
                  <a:schemeClr val="tx1"/>
                </a:solidFill>
                <a:latin typeface="Meiryo UI" pitchFamily="50" charset="-128"/>
                <a:ea typeface="Meiryo UI" pitchFamily="50" charset="-128"/>
                <a:cs typeface="Meiryo UI" pitchFamily="50" charset="-128"/>
              </a:endParaRPr>
            </a:p>
            <a:p>
              <a:pPr>
                <a:spcBef>
                  <a:spcPct val="0"/>
                </a:spcBef>
              </a:pPr>
              <a:r>
                <a:rPr lang="ja-JP" altLang="en-US" sz="1400" b="1" dirty="0" smtClean="0">
                  <a:solidFill>
                    <a:schemeClr val="tx1"/>
                  </a:solidFill>
                  <a:latin typeface="Meiryo UI" pitchFamily="50" charset="-128"/>
                  <a:ea typeface="Meiryo UI" pitchFamily="50" charset="-128"/>
                  <a:cs typeface="Meiryo UI" pitchFamily="50" charset="-128"/>
                </a:rPr>
                <a:t>②自治体運営の一体性の確保</a:t>
              </a:r>
              <a:endParaRPr lang="en-US" altLang="ja-JP" sz="1400" b="1" dirty="0">
                <a:solidFill>
                  <a:schemeClr val="tx1"/>
                </a:solidFill>
                <a:latin typeface="Meiryo UI" pitchFamily="50" charset="-128"/>
                <a:ea typeface="Meiryo UI" pitchFamily="50" charset="-128"/>
                <a:cs typeface="Meiryo UI" pitchFamily="50" charset="-128"/>
              </a:endParaRPr>
            </a:p>
            <a:p>
              <a:pPr>
                <a:spcBef>
                  <a:spcPct val="0"/>
                </a:spcBef>
              </a:pPr>
              <a:r>
                <a:rPr lang="ja-JP" altLang="en-US" sz="1400" dirty="0" smtClean="0">
                  <a:solidFill>
                    <a:schemeClr val="tx1"/>
                  </a:solidFill>
                  <a:latin typeface="Meiryo UI" pitchFamily="50" charset="-128"/>
                  <a:ea typeface="Meiryo UI" pitchFamily="50" charset="-128"/>
                  <a:cs typeface="Meiryo UI" pitchFamily="50" charset="-128"/>
                </a:rPr>
                <a:t>     総合</a:t>
              </a:r>
              <a:r>
                <a:rPr lang="ja-JP" altLang="en-US" sz="1400" dirty="0">
                  <a:solidFill>
                    <a:schemeClr val="tx1"/>
                  </a:solidFill>
                  <a:latin typeface="Meiryo UI" pitchFamily="50" charset="-128"/>
                  <a:ea typeface="Meiryo UI" pitchFamily="50" charset="-128"/>
                  <a:cs typeface="Meiryo UI" pitchFamily="50" charset="-128"/>
                </a:rPr>
                <a:t>区長がその権限の範囲内において総合的・包括的に事務を処理し、予算執行する一方</a:t>
              </a:r>
              <a:r>
                <a:rPr lang="ja-JP" altLang="en-US" sz="1400" dirty="0" smtClean="0">
                  <a:solidFill>
                    <a:schemeClr val="tx1"/>
                  </a:solidFill>
                  <a:latin typeface="Meiryo UI" pitchFamily="50" charset="-128"/>
                  <a:ea typeface="Meiryo UI" pitchFamily="50" charset="-128"/>
                  <a:cs typeface="Meiryo UI" pitchFamily="50" charset="-128"/>
                </a:rPr>
                <a:t>、政策分野の  </a:t>
              </a:r>
              <a:endParaRPr lang="en-US" altLang="ja-JP" sz="1400" dirty="0" smtClean="0">
                <a:solidFill>
                  <a:schemeClr val="tx1"/>
                </a:solidFill>
                <a:latin typeface="Meiryo UI" pitchFamily="50" charset="-128"/>
                <a:ea typeface="Meiryo UI" pitchFamily="50" charset="-128"/>
                <a:cs typeface="Meiryo UI" pitchFamily="50" charset="-128"/>
              </a:endParaRPr>
            </a:p>
            <a:p>
              <a:pPr>
                <a:spcBef>
                  <a:spcPct val="0"/>
                </a:spcBef>
              </a:pPr>
              <a:r>
                <a:rPr lang="en-US" altLang="ja-JP" sz="1400" dirty="0">
                  <a:solidFill>
                    <a:schemeClr val="tx1"/>
                  </a:solidFill>
                  <a:latin typeface="Meiryo UI" pitchFamily="50" charset="-128"/>
                  <a:ea typeface="Meiryo UI" pitchFamily="50" charset="-128"/>
                  <a:cs typeface="Meiryo UI" pitchFamily="50" charset="-128"/>
                </a:rPr>
                <a:t> </a:t>
              </a:r>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観点でみると、総合区で実施</a:t>
              </a:r>
              <a:r>
                <a:rPr lang="ja-JP" altLang="en-US" sz="1400" dirty="0">
                  <a:solidFill>
                    <a:schemeClr val="tx1"/>
                  </a:solidFill>
                  <a:latin typeface="Meiryo UI" pitchFamily="50" charset="-128"/>
                  <a:ea typeface="Meiryo UI" pitchFamily="50" charset="-128"/>
                  <a:cs typeface="Meiryo UI" pitchFamily="50" charset="-128"/>
                </a:rPr>
                <a:t>する</a:t>
              </a:r>
              <a:r>
                <a:rPr lang="ja-JP" altLang="en-US" sz="1400" dirty="0" smtClean="0">
                  <a:solidFill>
                    <a:schemeClr val="tx1"/>
                  </a:solidFill>
                  <a:latin typeface="Meiryo UI" pitchFamily="50" charset="-128"/>
                  <a:ea typeface="Meiryo UI" pitchFamily="50" charset="-128"/>
                  <a:cs typeface="Meiryo UI" pitchFamily="50" charset="-128"/>
                </a:rPr>
                <a:t>事業も含め、各政策は局長</a:t>
              </a:r>
              <a:r>
                <a:rPr lang="ja-JP" altLang="en-US" sz="1400" dirty="0">
                  <a:solidFill>
                    <a:schemeClr val="tx1"/>
                  </a:solidFill>
                  <a:latin typeface="Meiryo UI" pitchFamily="50" charset="-128"/>
                  <a:ea typeface="Meiryo UI" pitchFamily="50" charset="-128"/>
                  <a:cs typeface="Meiryo UI" pitchFamily="50" charset="-128"/>
                </a:rPr>
                <a:t>が</a:t>
              </a:r>
              <a:r>
                <a:rPr lang="ja-JP" altLang="en-US" sz="1400" dirty="0" smtClean="0">
                  <a:solidFill>
                    <a:schemeClr val="tx1"/>
                  </a:solidFill>
                  <a:latin typeface="Meiryo UI" pitchFamily="50" charset="-128"/>
                  <a:ea typeface="Meiryo UI" pitchFamily="50" charset="-128"/>
                  <a:cs typeface="Meiryo UI" pitchFamily="50" charset="-128"/>
                </a:rPr>
                <a:t>マネジメントするという両面性がある</a:t>
              </a:r>
              <a:endParaRPr lang="en-US" altLang="ja-JP" sz="1400" dirty="0" smtClean="0">
                <a:solidFill>
                  <a:schemeClr val="tx1"/>
                </a:solidFill>
                <a:latin typeface="Meiryo UI" pitchFamily="50" charset="-128"/>
                <a:ea typeface="Meiryo UI" pitchFamily="50" charset="-128"/>
                <a:cs typeface="Meiryo UI" pitchFamily="50" charset="-128"/>
              </a:endParaRPr>
            </a:p>
            <a:p>
              <a:pPr>
                <a:spcBef>
                  <a:spcPct val="0"/>
                </a:spcBef>
              </a:pPr>
              <a:endParaRPr lang="en-US" altLang="ja-JP" sz="500" dirty="0">
                <a:solidFill>
                  <a:schemeClr val="tx1"/>
                </a:solidFill>
                <a:latin typeface="Meiryo UI" pitchFamily="50" charset="-128"/>
                <a:ea typeface="Meiryo UI" pitchFamily="50" charset="-128"/>
                <a:cs typeface="Meiryo UI" pitchFamily="50" charset="-128"/>
              </a:endParaRPr>
            </a:p>
            <a:p>
              <a:pPr>
                <a:spcBef>
                  <a:spcPct val="0"/>
                </a:spcBef>
              </a:pPr>
              <a:r>
                <a:rPr lang="en-US" altLang="ja-JP" sz="500" dirty="0" smtClean="0">
                  <a:solidFill>
                    <a:schemeClr val="tx1"/>
                  </a:solidFill>
                  <a:latin typeface="Meiryo UI" pitchFamily="50" charset="-128"/>
                  <a:ea typeface="Meiryo UI" pitchFamily="50" charset="-128"/>
                  <a:cs typeface="Meiryo UI" pitchFamily="50" charset="-128"/>
                </a:rPr>
                <a:t>            </a:t>
              </a:r>
              <a:r>
                <a:rPr lang="ja-JP" altLang="en-US" sz="5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総合</a:t>
              </a:r>
              <a:r>
                <a:rPr lang="ja-JP" altLang="en-US" sz="1400" dirty="0">
                  <a:solidFill>
                    <a:schemeClr val="tx1"/>
                  </a:solidFill>
                  <a:latin typeface="Meiryo UI" pitchFamily="50" charset="-128"/>
                  <a:ea typeface="Meiryo UI" pitchFamily="50" charset="-128"/>
                  <a:cs typeface="Meiryo UI" pitchFamily="50" charset="-128"/>
                </a:rPr>
                <a:t>区長が所管する予算の範囲</a:t>
              </a:r>
              <a:r>
                <a:rPr lang="ja-JP" altLang="en-US" sz="1400" dirty="0" smtClean="0">
                  <a:solidFill>
                    <a:schemeClr val="tx1"/>
                  </a:solidFill>
                  <a:latin typeface="Meiryo UI" pitchFamily="50" charset="-128"/>
                  <a:ea typeface="Meiryo UI" pitchFamily="50" charset="-128"/>
                  <a:cs typeface="Meiryo UI" pitchFamily="50" charset="-128"/>
                </a:rPr>
                <a:t>や予算配分の拡大を検討する</a:t>
              </a:r>
              <a:r>
                <a:rPr lang="ja-JP" altLang="en-US" sz="1400" dirty="0">
                  <a:solidFill>
                    <a:schemeClr val="tx1"/>
                  </a:solidFill>
                  <a:latin typeface="Meiryo UI" pitchFamily="50" charset="-128"/>
                  <a:ea typeface="Meiryo UI" pitchFamily="50" charset="-128"/>
                  <a:cs typeface="Meiryo UI" pitchFamily="50" charset="-128"/>
                </a:rPr>
                <a:t>にあたっては</a:t>
              </a:r>
              <a:r>
                <a:rPr lang="ja-JP" altLang="en-US" sz="1400" dirty="0" smtClean="0">
                  <a:solidFill>
                    <a:schemeClr val="tx1"/>
                  </a:solidFill>
                  <a:latin typeface="Meiryo UI" pitchFamily="50" charset="-128"/>
                  <a:ea typeface="Meiryo UI" pitchFamily="50" charset="-128"/>
                  <a:cs typeface="Meiryo UI" pitchFamily="50" charset="-128"/>
                </a:rPr>
                <a:t>、政策の一体性の確保に</a:t>
              </a:r>
              <a:endParaRPr lang="en-US" altLang="ja-JP" sz="1400" dirty="0" smtClean="0">
                <a:solidFill>
                  <a:schemeClr val="tx1"/>
                </a:solidFill>
                <a:latin typeface="Meiryo UI" pitchFamily="50" charset="-128"/>
                <a:ea typeface="Meiryo UI" pitchFamily="50" charset="-128"/>
                <a:cs typeface="Meiryo UI" pitchFamily="50" charset="-128"/>
              </a:endParaRPr>
            </a:p>
            <a:p>
              <a:pPr>
                <a:spcBef>
                  <a:spcPct val="0"/>
                </a:spcBef>
              </a:pPr>
              <a:r>
                <a:rPr lang="en-US" altLang="ja-JP" sz="1400" dirty="0">
                  <a:solidFill>
                    <a:schemeClr val="tx1"/>
                  </a:solidFill>
                  <a:latin typeface="Meiryo UI" pitchFamily="50" charset="-128"/>
                  <a:ea typeface="Meiryo UI" pitchFamily="50" charset="-128"/>
                  <a:cs typeface="Meiryo UI" pitchFamily="50" charset="-128"/>
                </a:rPr>
                <a:t> </a:t>
              </a:r>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ついても考慮が必要</a:t>
              </a:r>
              <a:endParaRPr lang="en-US" altLang="ja-JP" sz="1400" dirty="0" smtClean="0">
                <a:solidFill>
                  <a:schemeClr val="tx1"/>
                </a:solidFill>
                <a:latin typeface="Meiryo UI" pitchFamily="50" charset="-128"/>
                <a:ea typeface="Meiryo UI" pitchFamily="50" charset="-128"/>
                <a:cs typeface="Meiryo UI" pitchFamily="50" charset="-128"/>
              </a:endParaRPr>
            </a:p>
            <a:p>
              <a:pPr>
                <a:spcBef>
                  <a:spcPct val="0"/>
                </a:spcBef>
              </a:pPr>
              <a:endParaRPr lang="en-US" altLang="ja-JP" sz="1400" dirty="0" smtClean="0">
                <a:solidFill>
                  <a:schemeClr val="tx1"/>
                </a:solidFill>
                <a:latin typeface="Meiryo UI" pitchFamily="50" charset="-128"/>
                <a:ea typeface="Meiryo UI" pitchFamily="50" charset="-128"/>
                <a:cs typeface="Meiryo UI" pitchFamily="50" charset="-128"/>
              </a:endParaRPr>
            </a:p>
            <a:p>
              <a:pPr>
                <a:spcBef>
                  <a:spcPct val="0"/>
                </a:spcBef>
              </a:pP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7" name="正方形/長方形 6"/>
            <p:cNvSpPr/>
            <p:nvPr/>
          </p:nvSpPr>
          <p:spPr>
            <a:xfrm>
              <a:off x="506612" y="2085918"/>
              <a:ext cx="4340240" cy="3722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◆総合区長の自律性の強化</a:t>
              </a:r>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2" name="グループ化 11"/>
          <p:cNvGrpSpPr/>
          <p:nvPr/>
        </p:nvGrpSpPr>
        <p:grpSpPr>
          <a:xfrm>
            <a:off x="449604" y="4193480"/>
            <a:ext cx="8241552" cy="1156442"/>
            <a:chOff x="475080" y="2853490"/>
            <a:chExt cx="8241552" cy="1156442"/>
          </a:xfrm>
        </p:grpSpPr>
        <p:sp>
          <p:nvSpPr>
            <p:cNvPr id="13" name="正方形/長方形 12"/>
            <p:cNvSpPr/>
            <p:nvPr/>
          </p:nvSpPr>
          <p:spPr>
            <a:xfrm>
              <a:off x="611560" y="3225200"/>
              <a:ext cx="8105072" cy="7847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ct val="0"/>
                </a:spcBef>
              </a:pPr>
              <a:r>
                <a:rPr lang="ja-JP" altLang="en-US" sz="1400" dirty="0" smtClean="0">
                  <a:solidFill>
                    <a:schemeClr val="tx1"/>
                  </a:solidFill>
                  <a:latin typeface="Meiryo UI" pitchFamily="50" charset="-128"/>
                  <a:ea typeface="Meiryo UI" pitchFamily="50" charset="-128"/>
                  <a:cs typeface="Meiryo UI" pitchFamily="50" charset="-128"/>
                </a:rPr>
                <a:t>     現在は行政分野別（局別）の予算編成が基本</a:t>
              </a:r>
              <a:endParaRPr lang="en-US" altLang="ja-JP" sz="1400" dirty="0" smtClean="0">
                <a:solidFill>
                  <a:schemeClr val="tx1"/>
                </a:solidFill>
                <a:latin typeface="Meiryo UI" pitchFamily="50" charset="-128"/>
                <a:ea typeface="Meiryo UI" pitchFamily="50" charset="-128"/>
                <a:cs typeface="Meiryo UI" pitchFamily="50" charset="-128"/>
              </a:endParaRPr>
            </a:p>
            <a:p>
              <a:pPr>
                <a:spcBef>
                  <a:spcPct val="0"/>
                </a:spcBef>
              </a:pPr>
              <a:endParaRPr lang="en-US" altLang="ja-JP" sz="500" dirty="0" smtClean="0">
                <a:solidFill>
                  <a:schemeClr val="tx1"/>
                </a:solidFill>
                <a:latin typeface="Meiryo UI" pitchFamily="50" charset="-128"/>
                <a:ea typeface="Meiryo UI" pitchFamily="50" charset="-128"/>
                <a:cs typeface="Meiryo UI" pitchFamily="50" charset="-128"/>
              </a:endParaRPr>
            </a:p>
            <a:p>
              <a:pPr>
                <a:spcBef>
                  <a:spcPct val="0"/>
                </a:spcBef>
              </a:pPr>
              <a:r>
                <a:rPr lang="ja-JP" altLang="en-US" sz="1400" dirty="0" smtClean="0">
                  <a:solidFill>
                    <a:schemeClr val="tx1"/>
                  </a:solidFill>
                  <a:latin typeface="Meiryo UI" pitchFamily="50" charset="-128"/>
                  <a:ea typeface="Meiryo UI" pitchFamily="50" charset="-128"/>
                  <a:cs typeface="Meiryo UI" pitchFamily="50" charset="-128"/>
                </a:rPr>
                <a:t>         現在も市全体の予算の見える化に努めているところであるが、総合区長が処理する事務の拡大により、</a:t>
              </a:r>
              <a:endParaRPr lang="en-US" altLang="ja-JP" sz="1400" dirty="0" smtClean="0">
                <a:solidFill>
                  <a:schemeClr val="tx1"/>
                </a:solidFill>
                <a:latin typeface="Meiryo UI" pitchFamily="50" charset="-128"/>
                <a:ea typeface="Meiryo UI" pitchFamily="50" charset="-128"/>
                <a:cs typeface="Meiryo UI" pitchFamily="50" charset="-128"/>
              </a:endParaRPr>
            </a:p>
            <a:p>
              <a:pPr>
                <a:spcBef>
                  <a:spcPct val="0"/>
                </a:spcBef>
              </a:pPr>
              <a:r>
                <a:rPr lang="en-US" altLang="ja-JP" sz="1400" dirty="0">
                  <a:solidFill>
                    <a:schemeClr val="tx1"/>
                  </a:solidFill>
                  <a:latin typeface="Meiryo UI" pitchFamily="50" charset="-128"/>
                  <a:ea typeface="Meiryo UI" pitchFamily="50" charset="-128"/>
                  <a:cs typeface="Meiryo UI" pitchFamily="50" charset="-128"/>
                </a:rPr>
                <a:t> </a:t>
              </a:r>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配分される予算の拡大が見込まれることから、総合区予算の見える化の充実が必要</a:t>
              </a: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14" name="正方形/長方形 13"/>
            <p:cNvSpPr/>
            <p:nvPr/>
          </p:nvSpPr>
          <p:spPr>
            <a:xfrm>
              <a:off x="475080" y="2853490"/>
              <a:ext cx="2483964" cy="3722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◆総合区予算の見える化</a:t>
              </a:r>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5" name="正方形/長方形 14"/>
          <p:cNvSpPr/>
          <p:nvPr/>
        </p:nvSpPr>
        <p:spPr>
          <a:xfrm>
            <a:off x="764520" y="5808953"/>
            <a:ext cx="8128644" cy="830997"/>
          </a:xfrm>
          <a:prstGeom prst="rect">
            <a:avLst/>
          </a:prstGeom>
          <a:solidFill>
            <a:schemeClr val="tx2">
              <a:lumMod val="20000"/>
              <a:lumOff val="80000"/>
            </a:schemeClr>
          </a:solidFill>
        </p:spPr>
        <p:txBody>
          <a:bodyPr wrap="square">
            <a:spAutoFit/>
          </a:bodyPr>
          <a:lstStyle/>
          <a:p>
            <a:pPr>
              <a:defRPr/>
            </a:pPr>
            <a:r>
              <a:rPr lang="ja-JP" altLang="en-US" sz="1600" dirty="0" smtClean="0">
                <a:latin typeface="HGP創英角ｺﾞｼｯｸUB" panose="020B0900000000000000" pitchFamily="50" charset="-128"/>
                <a:ea typeface="HGP創英角ｺﾞｼｯｸUB" panose="020B0900000000000000" pitchFamily="50" charset="-128"/>
                <a:cs typeface="Meiryo UI" pitchFamily="50" charset="-128"/>
              </a:rPr>
              <a:t>今後、総合区（案）をとりまとめる中で、予算の仕組みを検討し、</a:t>
            </a:r>
            <a:endParaRPr lang="en-US" altLang="ja-JP" sz="1600" dirty="0" smtClean="0">
              <a:latin typeface="HGP創英角ｺﾞｼｯｸUB" panose="020B0900000000000000" pitchFamily="50" charset="-128"/>
              <a:ea typeface="HGP創英角ｺﾞｼｯｸUB" panose="020B0900000000000000" pitchFamily="50" charset="-128"/>
              <a:cs typeface="Meiryo UI" pitchFamily="50" charset="-128"/>
            </a:endParaRPr>
          </a:p>
          <a:p>
            <a:pPr>
              <a:defRPr/>
            </a:pPr>
            <a:r>
              <a:rPr lang="ja-JP" altLang="en-US" sz="1600" dirty="0" smtClean="0">
                <a:latin typeface="HGP創英角ｺﾞｼｯｸUB" panose="020B0900000000000000" pitchFamily="50" charset="-128"/>
                <a:ea typeface="HGP創英角ｺﾞｼｯｸUB" panose="020B0900000000000000" pitchFamily="50" charset="-128"/>
                <a:cs typeface="Meiryo UI" pitchFamily="50" charset="-128"/>
              </a:rPr>
              <a:t>「区政</a:t>
            </a:r>
            <a:r>
              <a:rPr lang="ja-JP" altLang="en-US" sz="1600" dirty="0">
                <a:latin typeface="HGP創英角ｺﾞｼｯｸUB" panose="020B0900000000000000" pitchFamily="50" charset="-128"/>
                <a:ea typeface="HGP創英角ｺﾞｼｯｸUB" panose="020B0900000000000000" pitchFamily="50" charset="-128"/>
                <a:cs typeface="Meiryo UI" pitchFamily="50" charset="-128"/>
              </a:rPr>
              <a:t>マネジメントに必要</a:t>
            </a:r>
            <a:r>
              <a:rPr lang="ja-JP" altLang="en-US" sz="1600" dirty="0" smtClean="0">
                <a:latin typeface="HGP創英角ｺﾞｼｯｸUB" panose="020B0900000000000000" pitchFamily="50" charset="-128"/>
                <a:ea typeface="HGP創英角ｺﾞｼｯｸUB" panose="020B0900000000000000" pitchFamily="50" charset="-128"/>
                <a:cs typeface="Meiryo UI" pitchFamily="50" charset="-128"/>
              </a:rPr>
              <a:t>な権限と財源の確保」と「自治体運営の一体性の確保」について</a:t>
            </a:r>
          </a:p>
          <a:p>
            <a:pPr>
              <a:defRPr/>
            </a:pPr>
            <a:r>
              <a:rPr lang="ja-JP" altLang="en-US" sz="1600" dirty="0" smtClean="0">
                <a:latin typeface="HGP創英角ｺﾞｼｯｸUB" panose="020B0900000000000000" pitchFamily="50" charset="-128"/>
                <a:ea typeface="HGP創英角ｺﾞｼｯｸUB" panose="020B0900000000000000" pitchFamily="50" charset="-128"/>
                <a:cs typeface="Meiryo UI" pitchFamily="50" charset="-128"/>
              </a:rPr>
              <a:t>バランスの取れた仕組みを</a:t>
            </a:r>
            <a:r>
              <a:rPr lang="ja-JP" altLang="en-US" sz="1600" dirty="0">
                <a:latin typeface="HGP創英角ｺﾞｼｯｸUB" panose="020B0900000000000000" pitchFamily="50" charset="-128"/>
                <a:ea typeface="HGP創英角ｺﾞｼｯｸUB" panose="020B0900000000000000" pitchFamily="50" charset="-128"/>
                <a:cs typeface="Meiryo UI" pitchFamily="50" charset="-128"/>
              </a:rPr>
              <a:t>構築</a:t>
            </a:r>
            <a:endParaRPr lang="en-US" altLang="ja-JP" sz="1600" dirty="0">
              <a:latin typeface="HGP創英角ｺﾞｼｯｸUB" panose="020B0900000000000000" pitchFamily="50" charset="-128"/>
              <a:ea typeface="HGP創英角ｺﾞｼｯｸUB" panose="020B0900000000000000" pitchFamily="50" charset="-128"/>
              <a:cs typeface="Meiryo UI" pitchFamily="50" charset="-128"/>
            </a:endParaRPr>
          </a:p>
        </p:txBody>
      </p:sp>
      <p:sp>
        <p:nvSpPr>
          <p:cNvPr id="17" name="スライド番号プレースホルダー 2"/>
          <p:cNvSpPr txBox="1">
            <a:spLocks/>
          </p:cNvSpPr>
          <p:nvPr/>
        </p:nvSpPr>
        <p:spPr>
          <a:xfrm>
            <a:off x="7037899" y="15362"/>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endParaRPr lang="ja-JP" altLang="en-US" sz="1600" kern="0" dirty="0">
              <a:solidFill>
                <a:sysClr val="windowText" lastClr="000000"/>
              </a:solidFill>
              <a:latin typeface="HGPｺﾞｼｯｸE" pitchFamily="50" charset="-128"/>
              <a:ea typeface="HGPｺﾞｼｯｸE" pitchFamily="50" charset="-128"/>
            </a:endParaRPr>
          </a:p>
        </p:txBody>
      </p:sp>
      <p:sp>
        <p:nvSpPr>
          <p:cNvPr id="18" name="スライド番号プレースホルダー 2"/>
          <p:cNvSpPr txBox="1">
            <a:spLocks/>
          </p:cNvSpPr>
          <p:nvPr/>
        </p:nvSpPr>
        <p:spPr>
          <a:xfrm>
            <a:off x="7046370" y="6492875"/>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45</a:t>
            </a:r>
            <a:endParaRPr lang="ja-JP" altLang="en-US" sz="1600" kern="0" dirty="0">
              <a:solidFill>
                <a:sysClr val="windowText" lastClr="000000"/>
              </a:solidFill>
              <a:latin typeface="HGPｺﾞｼｯｸE" pitchFamily="50" charset="-128"/>
              <a:ea typeface="HGPｺﾞｼｯｸE" pitchFamily="50" charset="-128"/>
            </a:endParaRPr>
          </a:p>
        </p:txBody>
      </p:sp>
      <p:sp>
        <p:nvSpPr>
          <p:cNvPr id="21" name="二等辺三角形 20"/>
          <p:cNvSpPr/>
          <p:nvPr/>
        </p:nvSpPr>
        <p:spPr>
          <a:xfrm rot="5400000">
            <a:off x="121899" y="6146053"/>
            <a:ext cx="758990" cy="228803"/>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右矢印 1"/>
          <p:cNvSpPr/>
          <p:nvPr/>
        </p:nvSpPr>
        <p:spPr>
          <a:xfrm>
            <a:off x="971600" y="2204864"/>
            <a:ext cx="207080"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右矢印 15"/>
          <p:cNvSpPr/>
          <p:nvPr/>
        </p:nvSpPr>
        <p:spPr>
          <a:xfrm>
            <a:off x="971600" y="3573016"/>
            <a:ext cx="207080"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右矢印 18"/>
          <p:cNvSpPr/>
          <p:nvPr/>
        </p:nvSpPr>
        <p:spPr>
          <a:xfrm>
            <a:off x="971600" y="5013176"/>
            <a:ext cx="207080"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6851887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89916" y="1498461"/>
            <a:ext cx="8596635" cy="4162787"/>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ct val="0"/>
              </a:spcBef>
            </a:pP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ct val="0"/>
              </a:spcBef>
            </a:pP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ct val="0"/>
              </a:spcBef>
            </a:pPr>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ct val="0"/>
              </a:spcBef>
            </a:pP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ct val="0"/>
              </a:spcBef>
            </a:pPr>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ct val="0"/>
              </a:spcBef>
            </a:pP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ct val="0"/>
              </a:spcBef>
            </a:pPr>
            <a:r>
              <a:rPr lang="ja-JP" altLang="en-US" sz="1600" dirty="0">
                <a:solidFill>
                  <a:schemeClr val="tx1"/>
                </a:solidFill>
                <a:latin typeface="Meiryo UI" pitchFamily="50" charset="-128"/>
                <a:ea typeface="Meiryo UI" pitchFamily="50" charset="-128"/>
                <a:cs typeface="Meiryo UI" pitchFamily="50" charset="-128"/>
              </a:rPr>
              <a:t>　</a:t>
            </a:r>
            <a:r>
              <a:rPr lang="ja-JP" altLang="en-US" sz="1600" dirty="0" smtClean="0">
                <a:solidFill>
                  <a:schemeClr val="tx1"/>
                </a:solidFill>
                <a:latin typeface="Meiryo UI" pitchFamily="50" charset="-128"/>
                <a:ea typeface="Meiryo UI" pitchFamily="50" charset="-128"/>
                <a:cs typeface="Meiryo UI" pitchFamily="50" charset="-128"/>
              </a:rPr>
              <a:t> </a:t>
            </a:r>
            <a:endParaRPr lang="en-US" altLang="ja-JP" sz="1600" dirty="0" smtClean="0">
              <a:solidFill>
                <a:schemeClr val="tx1"/>
              </a:solidFill>
              <a:latin typeface="Meiryo UI" pitchFamily="50" charset="-128"/>
              <a:ea typeface="Meiryo UI" pitchFamily="50" charset="-128"/>
              <a:cs typeface="Meiryo UI" pitchFamily="50" charset="-128"/>
            </a:endParaRPr>
          </a:p>
          <a:p>
            <a:pPr>
              <a:spcBef>
                <a:spcPct val="0"/>
              </a:spcBef>
            </a:pPr>
            <a:endParaRPr lang="en-US" altLang="ja-JP" sz="1600" dirty="0" smtClean="0">
              <a:solidFill>
                <a:schemeClr val="tx1"/>
              </a:solidFill>
              <a:latin typeface="Meiryo UI" pitchFamily="50" charset="-128"/>
              <a:ea typeface="Meiryo UI" pitchFamily="50" charset="-128"/>
              <a:cs typeface="Meiryo UI" pitchFamily="50" charset="-128"/>
            </a:endParaRPr>
          </a:p>
          <a:p>
            <a:pPr>
              <a:spcBef>
                <a:spcPct val="0"/>
              </a:spcBef>
            </a:pPr>
            <a:endParaRPr lang="en-US" altLang="ja-JP" sz="1600" dirty="0">
              <a:solidFill>
                <a:schemeClr val="tx1"/>
              </a:solidFill>
              <a:latin typeface="Meiryo UI" pitchFamily="50" charset="-128"/>
              <a:ea typeface="Meiryo UI" pitchFamily="50" charset="-128"/>
              <a:cs typeface="Meiryo UI" pitchFamily="50" charset="-128"/>
            </a:endParaRPr>
          </a:p>
          <a:p>
            <a:pPr>
              <a:spcBef>
                <a:spcPct val="0"/>
              </a:spcBef>
            </a:pPr>
            <a:endParaRPr lang="en-US" altLang="ja-JP" sz="1600" dirty="0" smtClean="0">
              <a:solidFill>
                <a:schemeClr val="tx1"/>
              </a:solidFill>
              <a:latin typeface="Meiryo UI" pitchFamily="50" charset="-128"/>
              <a:ea typeface="Meiryo UI" pitchFamily="50" charset="-128"/>
              <a:cs typeface="Meiryo UI" pitchFamily="50" charset="-128"/>
            </a:endParaRPr>
          </a:p>
          <a:p>
            <a:pPr>
              <a:spcBef>
                <a:spcPct val="0"/>
              </a:spcBef>
            </a:pPr>
            <a:endParaRPr lang="en-US" altLang="ja-JP" sz="1600" dirty="0" smtClean="0">
              <a:solidFill>
                <a:schemeClr val="tx1"/>
              </a:solidFill>
              <a:latin typeface="Meiryo UI" pitchFamily="50" charset="-128"/>
              <a:ea typeface="Meiryo UI" pitchFamily="50" charset="-128"/>
              <a:cs typeface="Meiryo UI" pitchFamily="50" charset="-128"/>
            </a:endParaRPr>
          </a:p>
          <a:p>
            <a:pPr>
              <a:spcBef>
                <a:spcPct val="0"/>
              </a:spcBef>
            </a:pPr>
            <a:r>
              <a:rPr lang="ja-JP" altLang="en-US" sz="1600" dirty="0">
                <a:solidFill>
                  <a:schemeClr val="tx1"/>
                </a:solidFill>
                <a:latin typeface="Meiryo UI" pitchFamily="50" charset="-128"/>
                <a:ea typeface="Meiryo UI" pitchFamily="50" charset="-128"/>
                <a:cs typeface="Meiryo UI" pitchFamily="50" charset="-128"/>
              </a:rPr>
              <a:t>　</a:t>
            </a:r>
          </a:p>
          <a:p>
            <a:pPr>
              <a:spcBef>
                <a:spcPct val="0"/>
              </a:spcBef>
            </a:pPr>
            <a:r>
              <a:rPr lang="ja-JP" altLang="en-US" sz="1600" dirty="0">
                <a:solidFill>
                  <a:schemeClr val="tx1"/>
                </a:solidFill>
                <a:latin typeface="Meiryo UI" pitchFamily="50" charset="-128"/>
                <a:ea typeface="Meiryo UI" pitchFamily="50" charset="-128"/>
                <a:cs typeface="Meiryo UI" pitchFamily="50" charset="-128"/>
              </a:rPr>
              <a:t>　　</a:t>
            </a:r>
            <a:endParaRPr lang="en-US" altLang="ja-JP" sz="1600" dirty="0" smtClean="0">
              <a:solidFill>
                <a:schemeClr val="tx1"/>
              </a:solidFill>
              <a:latin typeface="Meiryo UI" pitchFamily="50" charset="-128"/>
              <a:ea typeface="Meiryo UI" pitchFamily="50" charset="-128"/>
              <a:cs typeface="Meiryo UI" pitchFamily="50" charset="-128"/>
            </a:endParaRPr>
          </a:p>
          <a:p>
            <a:pPr>
              <a:spcBef>
                <a:spcPct val="0"/>
              </a:spcBef>
            </a:pPr>
            <a:r>
              <a:rPr lang="ja-JP" altLang="en-US" sz="1600" dirty="0">
                <a:solidFill>
                  <a:schemeClr val="tx1"/>
                </a:solidFill>
                <a:latin typeface="Meiryo UI" pitchFamily="50" charset="-128"/>
                <a:ea typeface="Meiryo UI" pitchFamily="50" charset="-128"/>
                <a:cs typeface="Meiryo UI" pitchFamily="50" charset="-128"/>
              </a:rPr>
              <a:t>　</a:t>
            </a:r>
            <a:endParaRPr kumimoji="1"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4" name="正方形/長方形 3"/>
          <p:cNvSpPr/>
          <p:nvPr/>
        </p:nvSpPr>
        <p:spPr>
          <a:xfrm>
            <a:off x="11576" y="-5598"/>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５</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総合区の名称及び区域（区割り）、総合区の事務所の位置</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17" name="スライド番号プレースホルダー 2"/>
          <p:cNvSpPr txBox="1">
            <a:spLocks/>
          </p:cNvSpPr>
          <p:nvPr/>
        </p:nvSpPr>
        <p:spPr>
          <a:xfrm>
            <a:off x="7037899" y="15362"/>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endParaRPr lang="ja-JP" altLang="en-US" sz="1600" kern="0" dirty="0">
              <a:solidFill>
                <a:sysClr val="windowText" lastClr="000000"/>
              </a:solidFill>
              <a:latin typeface="HGPｺﾞｼｯｸE" pitchFamily="50" charset="-128"/>
              <a:ea typeface="HGPｺﾞｼｯｸE" pitchFamily="50" charset="-128"/>
            </a:endParaRPr>
          </a:p>
        </p:txBody>
      </p:sp>
      <p:sp>
        <p:nvSpPr>
          <p:cNvPr id="18" name="スライド番号プレースホルダー 2"/>
          <p:cNvSpPr txBox="1">
            <a:spLocks/>
          </p:cNvSpPr>
          <p:nvPr/>
        </p:nvSpPr>
        <p:spPr>
          <a:xfrm>
            <a:off x="7037899" y="-9057"/>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46</a:t>
            </a:r>
            <a:endParaRPr lang="ja-JP" altLang="en-US" sz="1600" kern="0" dirty="0">
              <a:solidFill>
                <a:sysClr val="windowText" lastClr="000000"/>
              </a:solidFill>
              <a:latin typeface="HGPｺﾞｼｯｸE" pitchFamily="50" charset="-128"/>
              <a:ea typeface="HGPｺﾞｼｯｸE" pitchFamily="50" charset="-128"/>
            </a:endParaRPr>
          </a:p>
        </p:txBody>
      </p:sp>
      <p:grpSp>
        <p:nvGrpSpPr>
          <p:cNvPr id="16" name="グループ化 15"/>
          <p:cNvGrpSpPr/>
          <p:nvPr/>
        </p:nvGrpSpPr>
        <p:grpSpPr>
          <a:xfrm>
            <a:off x="289915" y="1751321"/>
            <a:ext cx="5001407" cy="1250118"/>
            <a:chOff x="506610" y="2085918"/>
            <a:chExt cx="8588206" cy="1372558"/>
          </a:xfrm>
        </p:grpSpPr>
        <p:sp>
          <p:nvSpPr>
            <p:cNvPr id="19" name="正方形/長方形 18"/>
            <p:cNvSpPr/>
            <p:nvPr/>
          </p:nvSpPr>
          <p:spPr>
            <a:xfrm>
              <a:off x="989743" y="2484257"/>
              <a:ext cx="8105073" cy="9742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spcBef>
                  <a:spcPct val="0"/>
                </a:spcBef>
              </a:pPr>
              <a:r>
                <a:rPr lang="ja-JP" altLang="en-US" sz="1400" dirty="0" smtClean="0">
                  <a:solidFill>
                    <a:schemeClr val="tx1"/>
                  </a:solidFill>
                  <a:latin typeface="Meiryo UI" pitchFamily="50" charset="-128"/>
                  <a:ea typeface="Meiryo UI" pitchFamily="50" charset="-128"/>
                  <a:cs typeface="Meiryo UI" pitchFamily="50" charset="-128"/>
                </a:rPr>
                <a:t>○現在の</a:t>
              </a:r>
              <a:r>
                <a:rPr lang="en-US" altLang="ja-JP" sz="1400" dirty="0" smtClean="0">
                  <a:solidFill>
                    <a:schemeClr val="tx1"/>
                  </a:solidFill>
                  <a:latin typeface="Meiryo UI" pitchFamily="50" charset="-128"/>
                  <a:ea typeface="Meiryo UI" pitchFamily="50" charset="-128"/>
                  <a:cs typeface="Meiryo UI" pitchFamily="50" charset="-128"/>
                </a:rPr>
                <a:t>24</a:t>
              </a:r>
              <a:r>
                <a:rPr lang="ja-JP" altLang="en-US" sz="1400" dirty="0" smtClean="0">
                  <a:solidFill>
                    <a:schemeClr val="tx1"/>
                  </a:solidFill>
                  <a:latin typeface="Meiryo UI" pitchFamily="50" charset="-128"/>
                  <a:ea typeface="Meiryo UI" pitchFamily="50" charset="-128"/>
                  <a:cs typeface="Meiryo UI" pitchFamily="50" charset="-128"/>
                </a:rPr>
                <a:t>区をどのようなエリアで合区して、複数の総合区を</a:t>
              </a:r>
              <a:endParaRPr lang="en-US" altLang="ja-JP" sz="1400" dirty="0" smtClean="0">
                <a:solidFill>
                  <a:schemeClr val="tx1"/>
                </a:solidFill>
                <a:latin typeface="Meiryo UI" pitchFamily="50" charset="-128"/>
                <a:ea typeface="Meiryo UI" pitchFamily="50" charset="-128"/>
                <a:cs typeface="Meiryo UI" pitchFamily="50" charset="-128"/>
              </a:endParaRPr>
            </a:p>
            <a:p>
              <a:pPr>
                <a:spcBef>
                  <a:spcPct val="0"/>
                </a:spcBef>
              </a:pPr>
              <a:r>
                <a:rPr lang="ja-JP" altLang="en-US" sz="1400" dirty="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 設置するのか検討</a:t>
              </a:r>
            </a:p>
            <a:p>
              <a:pPr>
                <a:spcBef>
                  <a:spcPct val="0"/>
                </a:spcBef>
              </a:pPr>
              <a:r>
                <a:rPr lang="ja-JP" altLang="en-US" sz="1400" dirty="0" smtClean="0">
                  <a:solidFill>
                    <a:schemeClr val="tx1"/>
                  </a:solidFill>
                  <a:latin typeface="Meiryo UI" pitchFamily="50" charset="-128"/>
                  <a:ea typeface="Meiryo UI" pitchFamily="50" charset="-128"/>
                  <a:cs typeface="Meiryo UI" pitchFamily="50" charset="-128"/>
                </a:rPr>
                <a:t>○それぞれの総合区について区の名称を検討</a:t>
              </a: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20" name="正方形/長方形 19"/>
            <p:cNvSpPr/>
            <p:nvPr/>
          </p:nvSpPr>
          <p:spPr>
            <a:xfrm>
              <a:off x="506610" y="2085918"/>
              <a:ext cx="6771722" cy="3722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ＭＳ ゴシック" panose="020B0609070205080204" pitchFamily="49" charset="-128"/>
                  <a:ea typeface="ＭＳ ゴシック" panose="020B0609070205080204" pitchFamily="49" charset="-128"/>
                </a:rPr>
                <a:t>◆総合</a:t>
              </a:r>
              <a:r>
                <a:rPr lang="ja-JP" altLang="en-US" sz="1600" b="1" dirty="0">
                  <a:solidFill>
                    <a:schemeClr val="tx1"/>
                  </a:solidFill>
                  <a:latin typeface="ＭＳ ゴシック" panose="020B0609070205080204" pitchFamily="49" charset="-128"/>
                  <a:ea typeface="ＭＳ ゴシック" panose="020B0609070205080204" pitchFamily="49" charset="-128"/>
                </a:rPr>
                <a:t>区の名称及び区域（区割り</a:t>
              </a:r>
              <a:r>
                <a:rPr lang="ja-JP" altLang="en-US" sz="1600" b="1" dirty="0" smtClean="0">
                  <a:solidFill>
                    <a:schemeClr val="tx1"/>
                  </a:solidFill>
                  <a:latin typeface="ＭＳ ゴシック" panose="020B0609070205080204" pitchFamily="49" charset="-128"/>
                  <a:ea typeface="ＭＳ ゴシック" panose="020B0609070205080204" pitchFamily="49" charset="-128"/>
                </a:rPr>
                <a:t>）</a:t>
              </a:r>
              <a:endPar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22" name="グループ化 21"/>
          <p:cNvGrpSpPr/>
          <p:nvPr/>
        </p:nvGrpSpPr>
        <p:grpSpPr>
          <a:xfrm>
            <a:off x="301491" y="3714759"/>
            <a:ext cx="4977956" cy="1663245"/>
            <a:chOff x="506610" y="2162034"/>
            <a:chExt cx="8568602" cy="1138194"/>
          </a:xfrm>
        </p:grpSpPr>
        <p:sp>
          <p:nvSpPr>
            <p:cNvPr id="23" name="正方形/長方形 22"/>
            <p:cNvSpPr/>
            <p:nvPr/>
          </p:nvSpPr>
          <p:spPr>
            <a:xfrm>
              <a:off x="970141" y="2458181"/>
              <a:ext cx="8105071" cy="84204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ct val="0"/>
                </a:spcBef>
              </a:pPr>
              <a:r>
                <a:rPr lang="ja-JP" altLang="en-US" sz="1400" dirty="0" smtClean="0">
                  <a:solidFill>
                    <a:schemeClr val="tx1"/>
                  </a:solidFill>
                  <a:latin typeface="Meiryo UI" pitchFamily="50" charset="-128"/>
                  <a:ea typeface="Meiryo UI" pitchFamily="50" charset="-128"/>
                  <a:cs typeface="Meiryo UI" pitchFamily="50" charset="-128"/>
                </a:rPr>
                <a:t>○それぞれの総合区について、総合区役所をどこに置くのか検討</a:t>
              </a:r>
            </a:p>
            <a:p>
              <a:pPr>
                <a:spcBef>
                  <a:spcPct val="0"/>
                </a:spcBef>
              </a:pPr>
              <a:endParaRPr lang="en-US" altLang="ja-JP" sz="1400" dirty="0">
                <a:solidFill>
                  <a:schemeClr val="tx1"/>
                </a:solidFill>
                <a:latin typeface="Meiryo UI" pitchFamily="50" charset="-128"/>
                <a:ea typeface="Meiryo UI" pitchFamily="50" charset="-128"/>
                <a:cs typeface="Meiryo UI" pitchFamily="50" charset="-128"/>
              </a:endParaRPr>
            </a:p>
            <a:p>
              <a:pPr>
                <a:spcBef>
                  <a:spcPct val="0"/>
                </a:spcBef>
              </a:pPr>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現在の</a:t>
              </a:r>
              <a:r>
                <a:rPr lang="en-US" altLang="ja-JP" sz="1400" dirty="0" smtClean="0">
                  <a:solidFill>
                    <a:schemeClr val="tx1"/>
                  </a:solidFill>
                  <a:latin typeface="Meiryo UI" pitchFamily="50" charset="-128"/>
                  <a:ea typeface="Meiryo UI" pitchFamily="50" charset="-128"/>
                  <a:cs typeface="Meiryo UI" pitchFamily="50" charset="-128"/>
                </a:rPr>
                <a:t>24</a:t>
              </a:r>
              <a:r>
                <a:rPr lang="ja-JP" altLang="en-US" sz="1400" dirty="0" smtClean="0">
                  <a:solidFill>
                    <a:schemeClr val="tx1"/>
                  </a:solidFill>
                  <a:latin typeface="Meiryo UI" pitchFamily="50" charset="-128"/>
                  <a:ea typeface="Meiryo UI" pitchFamily="50" charset="-128"/>
                  <a:cs typeface="Meiryo UI" pitchFamily="50" charset="-128"/>
                </a:rPr>
                <a:t>区役所及び保健福祉センターについては、総合区　</a:t>
              </a:r>
            </a:p>
            <a:p>
              <a:pPr>
                <a:spcBef>
                  <a:spcPct val="0"/>
                </a:spcBef>
              </a:pPr>
              <a:r>
                <a:rPr lang="ja-JP" altLang="en-US" sz="1400" dirty="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移行に際しては、総合区の事務所となるところを除き、総合区</a:t>
              </a:r>
            </a:p>
            <a:p>
              <a:pPr>
                <a:spcBef>
                  <a:spcPct val="0"/>
                </a:spcBef>
              </a:pPr>
              <a:r>
                <a:rPr lang="ja-JP" altLang="en-US" sz="1400" dirty="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役所</a:t>
              </a:r>
              <a:r>
                <a:rPr lang="ja-JP" altLang="en-US" sz="1400" smtClean="0">
                  <a:solidFill>
                    <a:schemeClr val="tx1"/>
                  </a:solidFill>
                  <a:latin typeface="Meiryo UI" pitchFamily="50" charset="-128"/>
                  <a:ea typeface="Meiryo UI" pitchFamily="50" charset="-128"/>
                  <a:cs typeface="Meiryo UI" pitchFamily="50" charset="-128"/>
                </a:rPr>
                <a:t>の支所と</a:t>
              </a:r>
              <a:r>
                <a:rPr lang="ja-JP" altLang="en-US" sz="1400" dirty="0" smtClean="0">
                  <a:solidFill>
                    <a:schemeClr val="tx1"/>
                  </a:solidFill>
                  <a:latin typeface="Meiryo UI" pitchFamily="50" charset="-128"/>
                  <a:ea typeface="Meiryo UI" pitchFamily="50" charset="-128"/>
                  <a:cs typeface="Meiryo UI" pitchFamily="50" charset="-128"/>
                </a:rPr>
                <a:t>して位置づけ、窓口業務を継続</a:t>
              </a: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24" name="正方形/長方形 23"/>
            <p:cNvSpPr/>
            <p:nvPr/>
          </p:nvSpPr>
          <p:spPr>
            <a:xfrm>
              <a:off x="506610" y="2162034"/>
              <a:ext cx="5514695" cy="2961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tx1"/>
                  </a:solidFill>
                  <a:latin typeface="ＭＳ ゴシック" panose="020B0609070205080204" pitchFamily="49" charset="-128"/>
                  <a:ea typeface="ＭＳ ゴシック" panose="020B0609070205080204" pitchFamily="49" charset="-128"/>
                </a:rPr>
                <a:t>◆</a:t>
              </a:r>
              <a:r>
                <a:rPr lang="ja-JP" altLang="en-US" sz="1600" b="1" dirty="0" smtClean="0">
                  <a:solidFill>
                    <a:schemeClr val="tx1"/>
                  </a:solidFill>
                  <a:latin typeface="ＭＳ ゴシック" panose="020B0609070205080204" pitchFamily="49" charset="-128"/>
                  <a:ea typeface="ＭＳ ゴシック" panose="020B0609070205080204" pitchFamily="49" charset="-128"/>
                </a:rPr>
                <a:t>総合</a:t>
              </a:r>
              <a:r>
                <a:rPr lang="ja-JP" altLang="en-US" sz="1600" b="1" dirty="0">
                  <a:solidFill>
                    <a:schemeClr val="tx1"/>
                  </a:solidFill>
                  <a:latin typeface="ＭＳ ゴシック" panose="020B0609070205080204" pitchFamily="49" charset="-128"/>
                  <a:ea typeface="ＭＳ ゴシック" panose="020B0609070205080204" pitchFamily="49" charset="-128"/>
                </a:rPr>
                <a:t>区</a:t>
              </a:r>
              <a:r>
                <a:rPr lang="ja-JP" altLang="en-US" sz="1600" b="1" dirty="0" smtClean="0">
                  <a:solidFill>
                    <a:schemeClr val="tx1"/>
                  </a:solidFill>
                  <a:latin typeface="ＭＳ ゴシック" panose="020B0609070205080204" pitchFamily="49" charset="-128"/>
                  <a:ea typeface="ＭＳ ゴシック" panose="020B0609070205080204" pitchFamily="49" charset="-128"/>
                </a:rPr>
                <a:t>の事務所</a:t>
              </a:r>
              <a:r>
                <a:rPr lang="ja-JP" altLang="en-US" sz="1600" b="1" dirty="0">
                  <a:solidFill>
                    <a:schemeClr val="tx1"/>
                  </a:solidFill>
                  <a:latin typeface="ＭＳ ゴシック" panose="020B0609070205080204" pitchFamily="49" charset="-128"/>
                  <a:ea typeface="ＭＳ ゴシック" panose="020B0609070205080204" pitchFamily="49" charset="-128"/>
                </a:rPr>
                <a:t>の</a:t>
              </a:r>
              <a:r>
                <a:rPr lang="ja-JP" altLang="en-US" sz="1600" b="1" dirty="0" smtClean="0">
                  <a:solidFill>
                    <a:schemeClr val="tx1"/>
                  </a:solidFill>
                  <a:latin typeface="ＭＳ ゴシック" panose="020B0609070205080204" pitchFamily="49" charset="-128"/>
                  <a:ea typeface="ＭＳ ゴシック" panose="020B0609070205080204" pitchFamily="49" charset="-128"/>
                </a:rPr>
                <a:t>位置</a:t>
              </a:r>
              <a:endPar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 name="正方形/長方形 2"/>
          <p:cNvSpPr/>
          <p:nvPr/>
        </p:nvSpPr>
        <p:spPr>
          <a:xfrm>
            <a:off x="194914" y="801087"/>
            <a:ext cx="8841581" cy="6829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dirty="0" smtClean="0">
                <a:solidFill>
                  <a:schemeClr val="tx1"/>
                </a:solidFill>
              </a:rPr>
              <a:t>○総合</a:t>
            </a:r>
            <a:r>
              <a:rPr lang="ja-JP" altLang="en-US" dirty="0">
                <a:solidFill>
                  <a:schemeClr val="tx1"/>
                </a:solidFill>
              </a:rPr>
              <a:t>区</a:t>
            </a:r>
            <a:r>
              <a:rPr lang="ja-JP" altLang="en-US" dirty="0" smtClean="0">
                <a:solidFill>
                  <a:schemeClr val="tx1"/>
                </a:solidFill>
              </a:rPr>
              <a:t>の名称及び区域（区割り）、総合区の事務所の位置については、今後、総合区</a:t>
            </a:r>
            <a:endParaRPr lang="en-US" altLang="ja-JP" dirty="0" smtClean="0">
              <a:solidFill>
                <a:schemeClr val="tx1"/>
              </a:solidFill>
            </a:endParaRPr>
          </a:p>
          <a:p>
            <a:r>
              <a:rPr lang="ja-JP" altLang="en-US" dirty="0">
                <a:solidFill>
                  <a:schemeClr val="tx1"/>
                </a:solidFill>
              </a:rPr>
              <a:t>　</a:t>
            </a:r>
            <a:r>
              <a:rPr lang="ja-JP" altLang="en-US" dirty="0" smtClean="0">
                <a:solidFill>
                  <a:schemeClr val="tx1"/>
                </a:solidFill>
              </a:rPr>
              <a:t>（案）をとりまとめていく中で検討を行い、整理する</a:t>
            </a:r>
            <a:endParaRPr kumimoji="1" lang="ja-JP" altLang="en-US" dirty="0">
              <a:solidFill>
                <a:schemeClr val="tx1"/>
              </a:solidFill>
            </a:endParaRPr>
          </a:p>
        </p:txBody>
      </p:sp>
      <p:grpSp>
        <p:nvGrpSpPr>
          <p:cNvPr id="62" name="グループ化 61"/>
          <p:cNvGrpSpPr/>
          <p:nvPr/>
        </p:nvGrpSpPr>
        <p:grpSpPr>
          <a:xfrm>
            <a:off x="5291322" y="1450961"/>
            <a:ext cx="3547730" cy="4162787"/>
            <a:chOff x="465413" y="1542985"/>
            <a:chExt cx="3675759" cy="3586532"/>
          </a:xfrm>
        </p:grpSpPr>
        <p:sp>
          <p:nvSpPr>
            <p:cNvPr id="63" name="Freeform 65"/>
            <p:cNvSpPr>
              <a:spLocks/>
            </p:cNvSpPr>
            <p:nvPr/>
          </p:nvSpPr>
          <p:spPr bwMode="auto">
            <a:xfrm>
              <a:off x="2133776" y="3822101"/>
              <a:ext cx="529058" cy="617491"/>
            </a:xfrm>
            <a:custGeom>
              <a:avLst/>
              <a:gdLst>
                <a:gd name="T0" fmla="*/ 38 w 184"/>
                <a:gd name="T1" fmla="*/ 0 h 217"/>
                <a:gd name="T2" fmla="*/ 93 w 184"/>
                <a:gd name="T3" fmla="*/ 8 h 217"/>
                <a:gd name="T4" fmla="*/ 184 w 184"/>
                <a:gd name="T5" fmla="*/ 47 h 217"/>
                <a:gd name="T6" fmla="*/ 107 w 184"/>
                <a:gd name="T7" fmla="*/ 209 h 217"/>
                <a:gd name="T8" fmla="*/ 42 w 184"/>
                <a:gd name="T9" fmla="*/ 217 h 217"/>
                <a:gd name="T10" fmla="*/ 0 w 184"/>
                <a:gd name="T11" fmla="*/ 164 h 217"/>
                <a:gd name="T12" fmla="*/ 31 w 184"/>
                <a:gd name="T13" fmla="*/ 97 h 217"/>
                <a:gd name="T14" fmla="*/ 38 w 184"/>
                <a:gd name="T15" fmla="*/ 0 h 217"/>
                <a:gd name="T16" fmla="*/ 0 60000 65536"/>
                <a:gd name="T17" fmla="*/ 0 60000 65536"/>
                <a:gd name="T18" fmla="*/ 0 60000 65536"/>
                <a:gd name="T19" fmla="*/ 0 60000 65536"/>
                <a:gd name="T20" fmla="*/ 0 60000 65536"/>
                <a:gd name="T21" fmla="*/ 0 60000 65536"/>
                <a:gd name="T22" fmla="*/ 0 60000 65536"/>
                <a:gd name="T23" fmla="*/ 0 60000 65536"/>
                <a:gd name="T24" fmla="*/ 0 w 184"/>
                <a:gd name="T25" fmla="*/ 0 h 217"/>
                <a:gd name="T26" fmla="*/ 184 w 184"/>
                <a:gd name="T27" fmla="*/ 217 h 21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84" h="217">
                  <a:moveTo>
                    <a:pt x="38" y="0"/>
                  </a:moveTo>
                  <a:lnTo>
                    <a:pt x="93" y="8"/>
                  </a:lnTo>
                  <a:lnTo>
                    <a:pt x="184" y="47"/>
                  </a:lnTo>
                  <a:lnTo>
                    <a:pt x="107" y="209"/>
                  </a:lnTo>
                  <a:lnTo>
                    <a:pt x="42" y="217"/>
                  </a:lnTo>
                  <a:lnTo>
                    <a:pt x="0" y="164"/>
                  </a:lnTo>
                  <a:lnTo>
                    <a:pt x="31" y="97"/>
                  </a:lnTo>
                  <a:lnTo>
                    <a:pt x="38" y="0"/>
                  </a:lnTo>
                  <a:close/>
                </a:path>
              </a:pathLst>
            </a:custGeom>
            <a:solidFill>
              <a:srgbClr val="FFFFFF"/>
            </a:solidFill>
            <a:ln w="9525">
              <a:solidFill>
                <a:schemeClr val="tx1"/>
              </a:solidFill>
              <a:round/>
              <a:headEnd/>
              <a:tailEnd/>
            </a:ln>
          </p:spPr>
          <p:txBody>
            <a:bodyPr/>
            <a:lstStyle/>
            <a:p>
              <a:endParaRPr lang="ja-JP" altLang="en-US" sz="1050"/>
            </a:p>
          </p:txBody>
        </p:sp>
        <p:sp>
          <p:nvSpPr>
            <p:cNvPr id="64" name="Freeform 26"/>
            <p:cNvSpPr>
              <a:spLocks/>
            </p:cNvSpPr>
            <p:nvPr/>
          </p:nvSpPr>
          <p:spPr bwMode="auto">
            <a:xfrm>
              <a:off x="2662952" y="3440690"/>
              <a:ext cx="425546" cy="540660"/>
            </a:xfrm>
            <a:custGeom>
              <a:avLst/>
              <a:gdLst>
                <a:gd name="T0" fmla="*/ 148 w 148"/>
                <a:gd name="T1" fmla="*/ 8 h 190"/>
                <a:gd name="T2" fmla="*/ 134 w 148"/>
                <a:gd name="T3" fmla="*/ 61 h 190"/>
                <a:gd name="T4" fmla="*/ 102 w 148"/>
                <a:gd name="T5" fmla="*/ 176 h 190"/>
                <a:gd name="T6" fmla="*/ 74 w 148"/>
                <a:gd name="T7" fmla="*/ 190 h 190"/>
                <a:gd name="T8" fmla="*/ 0 w 148"/>
                <a:gd name="T9" fmla="*/ 181 h 190"/>
                <a:gd name="T10" fmla="*/ 18 w 148"/>
                <a:gd name="T11" fmla="*/ 78 h 190"/>
                <a:gd name="T12" fmla="*/ 67 w 148"/>
                <a:gd name="T13" fmla="*/ 61 h 190"/>
                <a:gd name="T14" fmla="*/ 77 w 148"/>
                <a:gd name="T15" fmla="*/ 0 h 190"/>
                <a:gd name="T16" fmla="*/ 148 w 148"/>
                <a:gd name="T17" fmla="*/ 8 h 19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8"/>
                <a:gd name="T28" fmla="*/ 0 h 190"/>
                <a:gd name="T29" fmla="*/ 148 w 148"/>
                <a:gd name="T30" fmla="*/ 190 h 19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8" h="190">
                  <a:moveTo>
                    <a:pt x="148" y="8"/>
                  </a:moveTo>
                  <a:lnTo>
                    <a:pt x="134" y="61"/>
                  </a:lnTo>
                  <a:lnTo>
                    <a:pt x="102" y="176"/>
                  </a:lnTo>
                  <a:lnTo>
                    <a:pt x="74" y="190"/>
                  </a:lnTo>
                  <a:lnTo>
                    <a:pt x="0" y="181"/>
                  </a:lnTo>
                  <a:lnTo>
                    <a:pt x="18" y="78"/>
                  </a:lnTo>
                  <a:lnTo>
                    <a:pt x="67" y="61"/>
                  </a:lnTo>
                  <a:lnTo>
                    <a:pt x="77" y="0"/>
                  </a:lnTo>
                  <a:lnTo>
                    <a:pt x="148" y="8"/>
                  </a:lnTo>
                  <a:close/>
                </a:path>
              </a:pathLst>
            </a:custGeom>
            <a:solidFill>
              <a:srgbClr val="FFFFFF"/>
            </a:solidFill>
            <a:ln w="9525">
              <a:solidFill>
                <a:schemeClr val="tx1"/>
              </a:solidFill>
              <a:round/>
              <a:headEnd/>
              <a:tailEnd/>
            </a:ln>
          </p:spPr>
          <p:txBody>
            <a:bodyPr/>
            <a:lstStyle/>
            <a:p>
              <a:endParaRPr lang="ja-JP" altLang="en-US" sz="1050"/>
            </a:p>
          </p:txBody>
        </p:sp>
        <p:sp>
          <p:nvSpPr>
            <p:cNvPr id="65" name="AutoShape 3"/>
            <p:cNvSpPr>
              <a:spLocks noChangeAspect="1" noChangeArrowheads="1" noTextEdit="1"/>
            </p:cNvSpPr>
            <p:nvPr/>
          </p:nvSpPr>
          <p:spPr bwMode="auto">
            <a:xfrm>
              <a:off x="465413" y="1542985"/>
              <a:ext cx="3641725" cy="3586532"/>
            </a:xfrm>
            <a:prstGeom prst="rect">
              <a:avLst/>
            </a:prstGeom>
            <a:noFill/>
            <a:ln w="9525">
              <a:noFill/>
              <a:miter lim="800000"/>
              <a:headEnd/>
              <a:tailEnd/>
            </a:ln>
          </p:spPr>
          <p:txBody>
            <a:bodyPr/>
            <a:lstStyle/>
            <a:p>
              <a:endParaRPr lang="ja-JP" altLang="en-US" sz="1050"/>
            </a:p>
          </p:txBody>
        </p:sp>
        <p:sp>
          <p:nvSpPr>
            <p:cNvPr id="66" name="Freeform 6"/>
            <p:cNvSpPr>
              <a:spLocks/>
            </p:cNvSpPr>
            <p:nvPr/>
          </p:nvSpPr>
          <p:spPr bwMode="auto">
            <a:xfrm>
              <a:off x="3499977" y="2561728"/>
              <a:ext cx="641195" cy="648792"/>
            </a:xfrm>
            <a:custGeom>
              <a:avLst/>
              <a:gdLst>
                <a:gd name="T0" fmla="*/ 136 w 223"/>
                <a:gd name="T1" fmla="*/ 0 h 228"/>
                <a:gd name="T2" fmla="*/ 167 w 223"/>
                <a:gd name="T3" fmla="*/ 53 h 228"/>
                <a:gd name="T4" fmla="*/ 223 w 223"/>
                <a:gd name="T5" fmla="*/ 55 h 228"/>
                <a:gd name="T6" fmla="*/ 188 w 223"/>
                <a:gd name="T7" fmla="*/ 131 h 228"/>
                <a:gd name="T8" fmla="*/ 115 w 223"/>
                <a:gd name="T9" fmla="*/ 206 h 228"/>
                <a:gd name="T10" fmla="*/ 28 w 223"/>
                <a:gd name="T11" fmla="*/ 228 h 228"/>
                <a:gd name="T12" fmla="*/ 0 w 223"/>
                <a:gd name="T13" fmla="*/ 228 h 228"/>
                <a:gd name="T14" fmla="*/ 0 w 223"/>
                <a:gd name="T15" fmla="*/ 41 h 228"/>
                <a:gd name="T16" fmla="*/ 42 w 223"/>
                <a:gd name="T17" fmla="*/ 27 h 228"/>
                <a:gd name="T18" fmla="*/ 56 w 223"/>
                <a:gd name="T19" fmla="*/ 86 h 228"/>
                <a:gd name="T20" fmla="*/ 80 w 223"/>
                <a:gd name="T21" fmla="*/ 86 h 228"/>
                <a:gd name="T22" fmla="*/ 87 w 223"/>
                <a:gd name="T23" fmla="*/ 36 h 228"/>
                <a:gd name="T24" fmla="*/ 136 w 223"/>
                <a:gd name="T25" fmla="*/ 0 h 22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23"/>
                <a:gd name="T40" fmla="*/ 0 h 228"/>
                <a:gd name="T41" fmla="*/ 223 w 223"/>
                <a:gd name="T42" fmla="*/ 228 h 22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23" h="228">
                  <a:moveTo>
                    <a:pt x="136" y="0"/>
                  </a:moveTo>
                  <a:lnTo>
                    <a:pt x="167" y="53"/>
                  </a:lnTo>
                  <a:lnTo>
                    <a:pt x="223" y="55"/>
                  </a:lnTo>
                  <a:lnTo>
                    <a:pt x="188" y="131"/>
                  </a:lnTo>
                  <a:lnTo>
                    <a:pt x="115" y="206"/>
                  </a:lnTo>
                  <a:lnTo>
                    <a:pt x="28" y="228"/>
                  </a:lnTo>
                  <a:lnTo>
                    <a:pt x="0" y="228"/>
                  </a:lnTo>
                  <a:lnTo>
                    <a:pt x="0" y="41"/>
                  </a:lnTo>
                  <a:lnTo>
                    <a:pt x="42" y="27"/>
                  </a:lnTo>
                  <a:lnTo>
                    <a:pt x="56" y="86"/>
                  </a:lnTo>
                  <a:lnTo>
                    <a:pt x="80" y="86"/>
                  </a:lnTo>
                  <a:lnTo>
                    <a:pt x="87" y="36"/>
                  </a:lnTo>
                  <a:lnTo>
                    <a:pt x="136" y="0"/>
                  </a:lnTo>
                  <a:close/>
                </a:path>
              </a:pathLst>
            </a:custGeom>
            <a:solidFill>
              <a:srgbClr val="FFFFFF"/>
            </a:solidFill>
            <a:ln w="9525" cap="rnd">
              <a:solidFill>
                <a:srgbClr val="000000"/>
              </a:solidFill>
              <a:prstDash val="solid"/>
              <a:round/>
              <a:headEnd/>
              <a:tailEnd/>
            </a:ln>
          </p:spPr>
          <p:txBody>
            <a:bodyPr/>
            <a:lstStyle/>
            <a:p>
              <a:endParaRPr lang="ja-JP" altLang="en-US" sz="1050"/>
            </a:p>
          </p:txBody>
        </p:sp>
        <p:sp>
          <p:nvSpPr>
            <p:cNvPr id="67" name="Freeform 9"/>
            <p:cNvSpPr>
              <a:spLocks/>
            </p:cNvSpPr>
            <p:nvPr/>
          </p:nvSpPr>
          <p:spPr bwMode="auto">
            <a:xfrm>
              <a:off x="1673476" y="2012531"/>
              <a:ext cx="963231" cy="833755"/>
            </a:xfrm>
            <a:custGeom>
              <a:avLst/>
              <a:gdLst>
                <a:gd name="T0" fmla="*/ 237 w 335"/>
                <a:gd name="T1" fmla="*/ 0 h 293"/>
                <a:gd name="T2" fmla="*/ 335 w 335"/>
                <a:gd name="T3" fmla="*/ 39 h 293"/>
                <a:gd name="T4" fmla="*/ 317 w 335"/>
                <a:gd name="T5" fmla="*/ 128 h 293"/>
                <a:gd name="T6" fmla="*/ 324 w 335"/>
                <a:gd name="T7" fmla="*/ 206 h 293"/>
                <a:gd name="T8" fmla="*/ 261 w 335"/>
                <a:gd name="T9" fmla="*/ 215 h 293"/>
                <a:gd name="T10" fmla="*/ 157 w 335"/>
                <a:gd name="T11" fmla="*/ 293 h 293"/>
                <a:gd name="T12" fmla="*/ 66 w 335"/>
                <a:gd name="T13" fmla="*/ 170 h 293"/>
                <a:gd name="T14" fmla="*/ 0 w 335"/>
                <a:gd name="T15" fmla="*/ 142 h 293"/>
                <a:gd name="T16" fmla="*/ 73 w 335"/>
                <a:gd name="T17" fmla="*/ 103 h 293"/>
                <a:gd name="T18" fmla="*/ 136 w 335"/>
                <a:gd name="T19" fmla="*/ 134 h 293"/>
                <a:gd name="T20" fmla="*/ 206 w 335"/>
                <a:gd name="T21" fmla="*/ 81 h 293"/>
                <a:gd name="T22" fmla="*/ 237 w 335"/>
                <a:gd name="T23" fmla="*/ 0 h 29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35"/>
                <a:gd name="T37" fmla="*/ 0 h 293"/>
                <a:gd name="T38" fmla="*/ 335 w 335"/>
                <a:gd name="T39" fmla="*/ 293 h 29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35" h="293">
                  <a:moveTo>
                    <a:pt x="237" y="0"/>
                  </a:moveTo>
                  <a:lnTo>
                    <a:pt x="335" y="39"/>
                  </a:lnTo>
                  <a:lnTo>
                    <a:pt x="317" y="128"/>
                  </a:lnTo>
                  <a:lnTo>
                    <a:pt x="324" y="206"/>
                  </a:lnTo>
                  <a:lnTo>
                    <a:pt x="261" y="215"/>
                  </a:lnTo>
                  <a:lnTo>
                    <a:pt x="157" y="293"/>
                  </a:lnTo>
                  <a:lnTo>
                    <a:pt x="66" y="170"/>
                  </a:lnTo>
                  <a:lnTo>
                    <a:pt x="0" y="142"/>
                  </a:lnTo>
                  <a:lnTo>
                    <a:pt x="73" y="103"/>
                  </a:lnTo>
                  <a:lnTo>
                    <a:pt x="136" y="134"/>
                  </a:lnTo>
                  <a:lnTo>
                    <a:pt x="206" y="81"/>
                  </a:lnTo>
                  <a:lnTo>
                    <a:pt x="237" y="0"/>
                  </a:lnTo>
                  <a:close/>
                </a:path>
              </a:pathLst>
            </a:custGeom>
            <a:solidFill>
              <a:schemeClr val="bg1"/>
            </a:solidFill>
            <a:ln w="9525" cap="rnd">
              <a:solidFill>
                <a:srgbClr val="000000"/>
              </a:solidFill>
              <a:prstDash val="solid"/>
              <a:round/>
              <a:headEnd/>
              <a:tailEnd/>
            </a:ln>
          </p:spPr>
          <p:txBody>
            <a:bodyPr/>
            <a:lstStyle/>
            <a:p>
              <a:endParaRPr lang="ja-JP" altLang="en-US" sz="1050"/>
            </a:p>
          </p:txBody>
        </p:sp>
        <p:sp>
          <p:nvSpPr>
            <p:cNvPr id="68" name="Freeform 12"/>
            <p:cNvSpPr>
              <a:spLocks/>
            </p:cNvSpPr>
            <p:nvPr/>
          </p:nvSpPr>
          <p:spPr bwMode="auto">
            <a:xfrm>
              <a:off x="1961008" y="3099543"/>
              <a:ext cx="563562" cy="475212"/>
            </a:xfrm>
            <a:custGeom>
              <a:avLst/>
              <a:gdLst>
                <a:gd name="T0" fmla="*/ 196 w 196"/>
                <a:gd name="T1" fmla="*/ 0 h 167"/>
                <a:gd name="T2" fmla="*/ 196 w 196"/>
                <a:gd name="T3" fmla="*/ 159 h 167"/>
                <a:gd name="T4" fmla="*/ 98 w 196"/>
                <a:gd name="T5" fmla="*/ 159 h 167"/>
                <a:gd name="T6" fmla="*/ 56 w 196"/>
                <a:gd name="T7" fmla="*/ 167 h 167"/>
                <a:gd name="T8" fmla="*/ 0 w 196"/>
                <a:gd name="T9" fmla="*/ 103 h 167"/>
                <a:gd name="T10" fmla="*/ 46 w 196"/>
                <a:gd name="T11" fmla="*/ 89 h 167"/>
                <a:gd name="T12" fmla="*/ 133 w 196"/>
                <a:gd name="T13" fmla="*/ 31 h 167"/>
                <a:gd name="T14" fmla="*/ 196 w 196"/>
                <a:gd name="T15" fmla="*/ 0 h 167"/>
                <a:gd name="T16" fmla="*/ 0 60000 65536"/>
                <a:gd name="T17" fmla="*/ 0 60000 65536"/>
                <a:gd name="T18" fmla="*/ 0 60000 65536"/>
                <a:gd name="T19" fmla="*/ 0 60000 65536"/>
                <a:gd name="T20" fmla="*/ 0 60000 65536"/>
                <a:gd name="T21" fmla="*/ 0 60000 65536"/>
                <a:gd name="T22" fmla="*/ 0 60000 65536"/>
                <a:gd name="T23" fmla="*/ 0 60000 65536"/>
                <a:gd name="T24" fmla="*/ 0 w 196"/>
                <a:gd name="T25" fmla="*/ 0 h 167"/>
                <a:gd name="T26" fmla="*/ 196 w 196"/>
                <a:gd name="T27" fmla="*/ 167 h 16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96" h="167">
                  <a:moveTo>
                    <a:pt x="196" y="0"/>
                  </a:moveTo>
                  <a:lnTo>
                    <a:pt x="196" y="159"/>
                  </a:lnTo>
                  <a:lnTo>
                    <a:pt x="98" y="159"/>
                  </a:lnTo>
                  <a:lnTo>
                    <a:pt x="56" y="167"/>
                  </a:lnTo>
                  <a:lnTo>
                    <a:pt x="0" y="103"/>
                  </a:lnTo>
                  <a:lnTo>
                    <a:pt x="46" y="89"/>
                  </a:lnTo>
                  <a:lnTo>
                    <a:pt x="133" y="31"/>
                  </a:lnTo>
                  <a:lnTo>
                    <a:pt x="196" y="0"/>
                  </a:lnTo>
                  <a:close/>
                </a:path>
              </a:pathLst>
            </a:custGeom>
            <a:solidFill>
              <a:srgbClr val="FFFFFF"/>
            </a:solidFill>
            <a:ln w="9525" cap="rnd">
              <a:solidFill>
                <a:srgbClr val="000000"/>
              </a:solidFill>
              <a:prstDash val="solid"/>
              <a:round/>
              <a:headEnd/>
              <a:tailEnd/>
            </a:ln>
          </p:spPr>
          <p:txBody>
            <a:bodyPr/>
            <a:lstStyle/>
            <a:p>
              <a:endParaRPr lang="ja-JP" altLang="en-US" sz="1050"/>
            </a:p>
          </p:txBody>
        </p:sp>
        <p:sp>
          <p:nvSpPr>
            <p:cNvPr id="69" name="Freeform 14"/>
            <p:cNvSpPr>
              <a:spLocks/>
            </p:cNvSpPr>
            <p:nvPr/>
          </p:nvSpPr>
          <p:spPr bwMode="auto">
            <a:xfrm>
              <a:off x="2242789" y="3551990"/>
              <a:ext cx="474427" cy="404072"/>
            </a:xfrm>
            <a:custGeom>
              <a:avLst/>
              <a:gdLst>
                <a:gd name="T0" fmla="*/ 0 w 164"/>
                <a:gd name="T1" fmla="*/ 0 h 142"/>
                <a:gd name="T2" fmla="*/ 103 w 164"/>
                <a:gd name="T3" fmla="*/ 0 h 142"/>
                <a:gd name="T4" fmla="*/ 169 w 164"/>
                <a:gd name="T5" fmla="*/ 39 h 142"/>
                <a:gd name="T6" fmla="*/ 152 w 164"/>
                <a:gd name="T7" fmla="*/ 142 h 142"/>
                <a:gd name="T8" fmla="*/ 56 w 164"/>
                <a:gd name="T9" fmla="*/ 103 h 142"/>
                <a:gd name="T10" fmla="*/ 0 w 164"/>
                <a:gd name="T11" fmla="*/ 95 h 142"/>
                <a:gd name="T12" fmla="*/ 0 w 164"/>
                <a:gd name="T13" fmla="*/ 0 h 142"/>
                <a:gd name="T14" fmla="*/ 0 60000 65536"/>
                <a:gd name="T15" fmla="*/ 0 60000 65536"/>
                <a:gd name="T16" fmla="*/ 0 60000 65536"/>
                <a:gd name="T17" fmla="*/ 0 60000 65536"/>
                <a:gd name="T18" fmla="*/ 0 60000 65536"/>
                <a:gd name="T19" fmla="*/ 0 60000 65536"/>
                <a:gd name="T20" fmla="*/ 0 60000 65536"/>
                <a:gd name="T21" fmla="*/ 0 w 164"/>
                <a:gd name="T22" fmla="*/ 0 h 142"/>
                <a:gd name="T23" fmla="*/ 164 w 164"/>
                <a:gd name="T24" fmla="*/ 142 h 1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64" h="142">
                  <a:moveTo>
                    <a:pt x="0" y="0"/>
                  </a:moveTo>
                  <a:lnTo>
                    <a:pt x="98" y="0"/>
                  </a:lnTo>
                  <a:lnTo>
                    <a:pt x="164" y="39"/>
                  </a:lnTo>
                  <a:lnTo>
                    <a:pt x="147" y="142"/>
                  </a:lnTo>
                  <a:lnTo>
                    <a:pt x="56" y="103"/>
                  </a:lnTo>
                  <a:lnTo>
                    <a:pt x="0" y="95"/>
                  </a:lnTo>
                  <a:lnTo>
                    <a:pt x="0" y="0"/>
                  </a:lnTo>
                  <a:close/>
                </a:path>
              </a:pathLst>
            </a:custGeom>
            <a:solidFill>
              <a:srgbClr val="FFFFFF"/>
            </a:solidFill>
            <a:ln w="9525">
              <a:solidFill>
                <a:schemeClr val="tx1"/>
              </a:solidFill>
              <a:round/>
              <a:headEnd/>
              <a:tailEnd/>
            </a:ln>
          </p:spPr>
          <p:txBody>
            <a:bodyPr/>
            <a:lstStyle/>
            <a:p>
              <a:endParaRPr lang="ja-JP" altLang="en-US" sz="1050"/>
            </a:p>
          </p:txBody>
        </p:sp>
        <p:sp>
          <p:nvSpPr>
            <p:cNvPr id="70" name="Freeform 17"/>
            <p:cNvSpPr>
              <a:spLocks/>
            </p:cNvSpPr>
            <p:nvPr/>
          </p:nvSpPr>
          <p:spPr bwMode="auto">
            <a:xfrm>
              <a:off x="2122025" y="2575956"/>
              <a:ext cx="790712" cy="611800"/>
            </a:xfrm>
            <a:custGeom>
              <a:avLst/>
              <a:gdLst>
                <a:gd name="T0" fmla="*/ 226 w 276"/>
                <a:gd name="T1" fmla="*/ 0 h 215"/>
                <a:gd name="T2" fmla="*/ 271 w 276"/>
                <a:gd name="T3" fmla="*/ 36 h 215"/>
                <a:gd name="T4" fmla="*/ 247 w 276"/>
                <a:gd name="T5" fmla="*/ 86 h 215"/>
                <a:gd name="T6" fmla="*/ 254 w 276"/>
                <a:gd name="T7" fmla="*/ 192 h 215"/>
                <a:gd name="T8" fmla="*/ 138 w 276"/>
                <a:gd name="T9" fmla="*/ 184 h 215"/>
                <a:gd name="T10" fmla="*/ 81 w 276"/>
                <a:gd name="T11" fmla="*/ 215 h 215"/>
                <a:gd name="T12" fmla="*/ 98 w 276"/>
                <a:gd name="T13" fmla="*/ 117 h 215"/>
                <a:gd name="T14" fmla="*/ 60 w 276"/>
                <a:gd name="T15" fmla="*/ 142 h 215"/>
                <a:gd name="T16" fmla="*/ 0 w 276"/>
                <a:gd name="T17" fmla="*/ 95 h 215"/>
                <a:gd name="T18" fmla="*/ 105 w 276"/>
                <a:gd name="T19" fmla="*/ 17 h 215"/>
                <a:gd name="T20" fmla="*/ 163 w 276"/>
                <a:gd name="T21" fmla="*/ 8 h 215"/>
                <a:gd name="T22" fmla="*/ 226 w 276"/>
                <a:gd name="T23" fmla="*/ 0 h 21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76"/>
                <a:gd name="T37" fmla="*/ 0 h 215"/>
                <a:gd name="T38" fmla="*/ 276 w 276"/>
                <a:gd name="T39" fmla="*/ 215 h 21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76" h="215">
                  <a:moveTo>
                    <a:pt x="231" y="0"/>
                  </a:moveTo>
                  <a:lnTo>
                    <a:pt x="276" y="36"/>
                  </a:lnTo>
                  <a:lnTo>
                    <a:pt x="252" y="86"/>
                  </a:lnTo>
                  <a:lnTo>
                    <a:pt x="259" y="192"/>
                  </a:lnTo>
                  <a:lnTo>
                    <a:pt x="140" y="184"/>
                  </a:lnTo>
                  <a:lnTo>
                    <a:pt x="81" y="215"/>
                  </a:lnTo>
                  <a:lnTo>
                    <a:pt x="98" y="117"/>
                  </a:lnTo>
                  <a:lnTo>
                    <a:pt x="60" y="142"/>
                  </a:lnTo>
                  <a:lnTo>
                    <a:pt x="0" y="95"/>
                  </a:lnTo>
                  <a:lnTo>
                    <a:pt x="105" y="17"/>
                  </a:lnTo>
                  <a:lnTo>
                    <a:pt x="168" y="8"/>
                  </a:lnTo>
                  <a:lnTo>
                    <a:pt x="231" y="0"/>
                  </a:lnTo>
                  <a:close/>
                </a:path>
              </a:pathLst>
            </a:custGeom>
            <a:solidFill>
              <a:schemeClr val="bg1"/>
            </a:solidFill>
            <a:ln w="9525">
              <a:solidFill>
                <a:schemeClr val="tx1"/>
              </a:solidFill>
              <a:round/>
              <a:headEnd/>
              <a:tailEnd/>
            </a:ln>
          </p:spPr>
          <p:txBody>
            <a:bodyPr/>
            <a:lstStyle/>
            <a:p>
              <a:endParaRPr lang="ja-JP" altLang="en-US" sz="1050"/>
            </a:p>
          </p:txBody>
        </p:sp>
        <p:sp>
          <p:nvSpPr>
            <p:cNvPr id="71" name="Freeform 20"/>
            <p:cNvSpPr>
              <a:spLocks/>
            </p:cNvSpPr>
            <p:nvPr/>
          </p:nvSpPr>
          <p:spPr bwMode="auto">
            <a:xfrm>
              <a:off x="1955257" y="2846286"/>
              <a:ext cx="448549" cy="506513"/>
            </a:xfrm>
            <a:custGeom>
              <a:avLst/>
              <a:gdLst>
                <a:gd name="T0" fmla="*/ 59 w 156"/>
                <a:gd name="T1" fmla="*/ 0 h 178"/>
                <a:gd name="T2" fmla="*/ 118 w 156"/>
                <a:gd name="T3" fmla="*/ 47 h 178"/>
                <a:gd name="T4" fmla="*/ 156 w 156"/>
                <a:gd name="T5" fmla="*/ 22 h 178"/>
                <a:gd name="T6" fmla="*/ 138 w 156"/>
                <a:gd name="T7" fmla="*/ 120 h 178"/>
                <a:gd name="T8" fmla="*/ 48 w 156"/>
                <a:gd name="T9" fmla="*/ 178 h 178"/>
                <a:gd name="T10" fmla="*/ 0 w 156"/>
                <a:gd name="T11" fmla="*/ 125 h 178"/>
                <a:gd name="T12" fmla="*/ 0 w 156"/>
                <a:gd name="T13" fmla="*/ 42 h 178"/>
                <a:gd name="T14" fmla="*/ 59 w 156"/>
                <a:gd name="T15" fmla="*/ 0 h 178"/>
                <a:gd name="T16" fmla="*/ 0 60000 65536"/>
                <a:gd name="T17" fmla="*/ 0 60000 65536"/>
                <a:gd name="T18" fmla="*/ 0 60000 65536"/>
                <a:gd name="T19" fmla="*/ 0 60000 65536"/>
                <a:gd name="T20" fmla="*/ 0 60000 65536"/>
                <a:gd name="T21" fmla="*/ 0 60000 65536"/>
                <a:gd name="T22" fmla="*/ 0 60000 65536"/>
                <a:gd name="T23" fmla="*/ 0 60000 65536"/>
                <a:gd name="T24" fmla="*/ 0 w 156"/>
                <a:gd name="T25" fmla="*/ 0 h 178"/>
                <a:gd name="T26" fmla="*/ 156 w 156"/>
                <a:gd name="T27" fmla="*/ 178 h 17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6" h="178">
                  <a:moveTo>
                    <a:pt x="59" y="0"/>
                  </a:moveTo>
                  <a:lnTo>
                    <a:pt x="118" y="47"/>
                  </a:lnTo>
                  <a:lnTo>
                    <a:pt x="156" y="22"/>
                  </a:lnTo>
                  <a:lnTo>
                    <a:pt x="138" y="120"/>
                  </a:lnTo>
                  <a:lnTo>
                    <a:pt x="48" y="178"/>
                  </a:lnTo>
                  <a:lnTo>
                    <a:pt x="0" y="125"/>
                  </a:lnTo>
                  <a:lnTo>
                    <a:pt x="0" y="42"/>
                  </a:lnTo>
                  <a:lnTo>
                    <a:pt x="59" y="0"/>
                  </a:lnTo>
                  <a:close/>
                </a:path>
              </a:pathLst>
            </a:custGeom>
            <a:solidFill>
              <a:srgbClr val="FFFFFF"/>
            </a:solidFill>
            <a:ln w="9525">
              <a:solidFill>
                <a:schemeClr val="tx1"/>
              </a:solidFill>
              <a:round/>
              <a:headEnd/>
              <a:tailEnd/>
            </a:ln>
          </p:spPr>
          <p:txBody>
            <a:bodyPr/>
            <a:lstStyle/>
            <a:p>
              <a:endParaRPr lang="ja-JP" altLang="en-US" sz="1050"/>
            </a:p>
          </p:txBody>
        </p:sp>
        <p:sp>
          <p:nvSpPr>
            <p:cNvPr id="72" name="Freeform 23"/>
            <p:cNvSpPr>
              <a:spLocks/>
            </p:cNvSpPr>
            <p:nvPr/>
          </p:nvSpPr>
          <p:spPr bwMode="auto">
            <a:xfrm>
              <a:off x="2524570" y="3042631"/>
              <a:ext cx="583689" cy="620336"/>
            </a:xfrm>
            <a:custGeom>
              <a:avLst/>
              <a:gdLst>
                <a:gd name="T0" fmla="*/ 203 w 203"/>
                <a:gd name="T1" fmla="*/ 0 h 218"/>
                <a:gd name="T2" fmla="*/ 200 w 203"/>
                <a:gd name="T3" fmla="*/ 98 h 218"/>
                <a:gd name="T4" fmla="*/ 193 w 203"/>
                <a:gd name="T5" fmla="*/ 148 h 218"/>
                <a:gd name="T6" fmla="*/ 124 w 203"/>
                <a:gd name="T7" fmla="*/ 140 h 218"/>
                <a:gd name="T8" fmla="*/ 114 w 203"/>
                <a:gd name="T9" fmla="*/ 201 h 218"/>
                <a:gd name="T10" fmla="*/ 65 w 203"/>
                <a:gd name="T11" fmla="*/ 218 h 218"/>
                <a:gd name="T12" fmla="*/ 0 w 203"/>
                <a:gd name="T13" fmla="*/ 179 h 218"/>
                <a:gd name="T14" fmla="*/ 0 w 203"/>
                <a:gd name="T15" fmla="*/ 20 h 218"/>
                <a:gd name="T16" fmla="*/ 117 w 203"/>
                <a:gd name="T17" fmla="*/ 28 h 218"/>
                <a:gd name="T18" fmla="*/ 203 w 203"/>
                <a:gd name="T19" fmla="*/ 0 h 21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03"/>
                <a:gd name="T31" fmla="*/ 0 h 218"/>
                <a:gd name="T32" fmla="*/ 203 w 203"/>
                <a:gd name="T33" fmla="*/ 218 h 21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03" h="218">
                  <a:moveTo>
                    <a:pt x="203" y="0"/>
                  </a:moveTo>
                  <a:lnTo>
                    <a:pt x="200" y="98"/>
                  </a:lnTo>
                  <a:lnTo>
                    <a:pt x="193" y="148"/>
                  </a:lnTo>
                  <a:lnTo>
                    <a:pt x="124" y="140"/>
                  </a:lnTo>
                  <a:lnTo>
                    <a:pt x="114" y="201"/>
                  </a:lnTo>
                  <a:lnTo>
                    <a:pt x="65" y="218"/>
                  </a:lnTo>
                  <a:lnTo>
                    <a:pt x="0" y="179"/>
                  </a:lnTo>
                  <a:lnTo>
                    <a:pt x="0" y="20"/>
                  </a:lnTo>
                  <a:lnTo>
                    <a:pt x="117" y="28"/>
                  </a:lnTo>
                  <a:lnTo>
                    <a:pt x="203" y="0"/>
                  </a:lnTo>
                  <a:close/>
                </a:path>
              </a:pathLst>
            </a:custGeom>
            <a:solidFill>
              <a:srgbClr val="FFFFFF"/>
            </a:solidFill>
            <a:ln w="9525">
              <a:solidFill>
                <a:schemeClr val="tx1"/>
              </a:solidFill>
              <a:round/>
              <a:headEnd/>
              <a:tailEnd/>
            </a:ln>
          </p:spPr>
          <p:txBody>
            <a:bodyPr/>
            <a:lstStyle/>
            <a:p>
              <a:endParaRPr lang="ja-JP" altLang="en-US" sz="1050"/>
            </a:p>
          </p:txBody>
        </p:sp>
        <p:sp>
          <p:nvSpPr>
            <p:cNvPr id="73" name="Freeform 33"/>
            <p:cNvSpPr>
              <a:spLocks/>
            </p:cNvSpPr>
            <p:nvPr/>
          </p:nvSpPr>
          <p:spPr bwMode="auto">
            <a:xfrm>
              <a:off x="3178728" y="4021511"/>
              <a:ext cx="761959" cy="1007335"/>
            </a:xfrm>
            <a:custGeom>
              <a:avLst/>
              <a:gdLst>
                <a:gd name="T0" fmla="*/ 119 w 265"/>
                <a:gd name="T1" fmla="*/ 0 h 354"/>
                <a:gd name="T2" fmla="*/ 192 w 265"/>
                <a:gd name="T3" fmla="*/ 75 h 354"/>
                <a:gd name="T4" fmla="*/ 192 w 265"/>
                <a:gd name="T5" fmla="*/ 120 h 354"/>
                <a:gd name="T6" fmla="*/ 147 w 265"/>
                <a:gd name="T7" fmla="*/ 136 h 354"/>
                <a:gd name="T8" fmla="*/ 140 w 265"/>
                <a:gd name="T9" fmla="*/ 178 h 354"/>
                <a:gd name="T10" fmla="*/ 265 w 265"/>
                <a:gd name="T11" fmla="*/ 226 h 354"/>
                <a:gd name="T12" fmla="*/ 227 w 265"/>
                <a:gd name="T13" fmla="*/ 281 h 354"/>
                <a:gd name="T14" fmla="*/ 227 w 265"/>
                <a:gd name="T15" fmla="*/ 332 h 354"/>
                <a:gd name="T16" fmla="*/ 182 w 265"/>
                <a:gd name="T17" fmla="*/ 332 h 354"/>
                <a:gd name="T18" fmla="*/ 157 w 265"/>
                <a:gd name="T19" fmla="*/ 354 h 354"/>
                <a:gd name="T20" fmla="*/ 154 w 265"/>
                <a:gd name="T21" fmla="*/ 320 h 354"/>
                <a:gd name="T22" fmla="*/ 18 w 265"/>
                <a:gd name="T23" fmla="*/ 320 h 354"/>
                <a:gd name="T24" fmla="*/ 18 w 265"/>
                <a:gd name="T25" fmla="*/ 290 h 354"/>
                <a:gd name="T26" fmla="*/ 0 w 265"/>
                <a:gd name="T27" fmla="*/ 128 h 354"/>
                <a:gd name="T28" fmla="*/ 53 w 265"/>
                <a:gd name="T29" fmla="*/ 47 h 354"/>
                <a:gd name="T30" fmla="*/ 119 w 265"/>
                <a:gd name="T31" fmla="*/ 0 h 35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65"/>
                <a:gd name="T49" fmla="*/ 0 h 354"/>
                <a:gd name="T50" fmla="*/ 265 w 265"/>
                <a:gd name="T51" fmla="*/ 354 h 35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65" h="354">
                  <a:moveTo>
                    <a:pt x="119" y="0"/>
                  </a:moveTo>
                  <a:lnTo>
                    <a:pt x="192" y="75"/>
                  </a:lnTo>
                  <a:lnTo>
                    <a:pt x="192" y="120"/>
                  </a:lnTo>
                  <a:lnTo>
                    <a:pt x="147" y="136"/>
                  </a:lnTo>
                  <a:lnTo>
                    <a:pt x="140" y="178"/>
                  </a:lnTo>
                  <a:lnTo>
                    <a:pt x="265" y="226"/>
                  </a:lnTo>
                  <a:lnTo>
                    <a:pt x="227" y="281"/>
                  </a:lnTo>
                  <a:lnTo>
                    <a:pt x="227" y="332"/>
                  </a:lnTo>
                  <a:lnTo>
                    <a:pt x="182" y="332"/>
                  </a:lnTo>
                  <a:lnTo>
                    <a:pt x="157" y="354"/>
                  </a:lnTo>
                  <a:lnTo>
                    <a:pt x="154" y="320"/>
                  </a:lnTo>
                  <a:lnTo>
                    <a:pt x="18" y="320"/>
                  </a:lnTo>
                  <a:lnTo>
                    <a:pt x="18" y="290"/>
                  </a:lnTo>
                  <a:lnTo>
                    <a:pt x="0" y="128"/>
                  </a:lnTo>
                  <a:lnTo>
                    <a:pt x="53" y="47"/>
                  </a:lnTo>
                  <a:lnTo>
                    <a:pt x="119" y="0"/>
                  </a:lnTo>
                  <a:close/>
                </a:path>
              </a:pathLst>
            </a:custGeom>
            <a:solidFill>
              <a:srgbClr val="FFFFFF"/>
            </a:solidFill>
            <a:ln w="9525" cap="rnd">
              <a:solidFill>
                <a:srgbClr val="000000"/>
              </a:solidFill>
              <a:prstDash val="solid"/>
              <a:round/>
              <a:headEnd/>
              <a:tailEnd/>
            </a:ln>
          </p:spPr>
          <p:txBody>
            <a:bodyPr/>
            <a:lstStyle/>
            <a:p>
              <a:endParaRPr lang="ja-JP" altLang="en-US" sz="1050"/>
            </a:p>
          </p:txBody>
        </p:sp>
        <p:sp>
          <p:nvSpPr>
            <p:cNvPr id="122" name="Freeform 36"/>
            <p:cNvSpPr>
              <a:spLocks/>
            </p:cNvSpPr>
            <p:nvPr/>
          </p:nvSpPr>
          <p:spPr bwMode="auto">
            <a:xfrm>
              <a:off x="1063909" y="2416604"/>
              <a:ext cx="1060991" cy="865056"/>
            </a:xfrm>
            <a:custGeom>
              <a:avLst/>
              <a:gdLst>
                <a:gd name="T0" fmla="*/ 217 w 368"/>
                <a:gd name="T1" fmla="*/ 0 h 304"/>
                <a:gd name="T2" fmla="*/ 283 w 368"/>
                <a:gd name="T3" fmla="*/ 28 h 304"/>
                <a:gd name="T4" fmla="*/ 373 w 368"/>
                <a:gd name="T5" fmla="*/ 151 h 304"/>
                <a:gd name="T6" fmla="*/ 314 w 368"/>
                <a:gd name="T7" fmla="*/ 192 h 304"/>
                <a:gd name="T8" fmla="*/ 73 w 368"/>
                <a:gd name="T9" fmla="*/ 304 h 304"/>
                <a:gd name="T10" fmla="*/ 0 w 368"/>
                <a:gd name="T11" fmla="*/ 209 h 304"/>
                <a:gd name="T12" fmla="*/ 213 w 368"/>
                <a:gd name="T13" fmla="*/ 70 h 304"/>
                <a:gd name="T14" fmla="*/ 217 w 368"/>
                <a:gd name="T15" fmla="*/ 0 h 304"/>
                <a:gd name="T16" fmla="*/ 0 60000 65536"/>
                <a:gd name="T17" fmla="*/ 0 60000 65536"/>
                <a:gd name="T18" fmla="*/ 0 60000 65536"/>
                <a:gd name="T19" fmla="*/ 0 60000 65536"/>
                <a:gd name="T20" fmla="*/ 0 60000 65536"/>
                <a:gd name="T21" fmla="*/ 0 60000 65536"/>
                <a:gd name="T22" fmla="*/ 0 60000 65536"/>
                <a:gd name="T23" fmla="*/ 0 60000 65536"/>
                <a:gd name="T24" fmla="*/ 0 w 368"/>
                <a:gd name="T25" fmla="*/ 0 h 304"/>
                <a:gd name="T26" fmla="*/ 368 w 368"/>
                <a:gd name="T27" fmla="*/ 304 h 30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68" h="304">
                  <a:moveTo>
                    <a:pt x="212" y="0"/>
                  </a:moveTo>
                  <a:lnTo>
                    <a:pt x="278" y="28"/>
                  </a:lnTo>
                  <a:lnTo>
                    <a:pt x="368" y="151"/>
                  </a:lnTo>
                  <a:lnTo>
                    <a:pt x="309" y="192"/>
                  </a:lnTo>
                  <a:lnTo>
                    <a:pt x="73" y="304"/>
                  </a:lnTo>
                  <a:lnTo>
                    <a:pt x="0" y="209"/>
                  </a:lnTo>
                  <a:lnTo>
                    <a:pt x="208" y="70"/>
                  </a:lnTo>
                  <a:lnTo>
                    <a:pt x="212" y="0"/>
                  </a:lnTo>
                  <a:close/>
                </a:path>
              </a:pathLst>
            </a:custGeom>
            <a:solidFill>
              <a:schemeClr val="bg1"/>
            </a:solidFill>
            <a:ln w="9525" cap="rnd">
              <a:solidFill>
                <a:srgbClr val="000000"/>
              </a:solidFill>
              <a:prstDash val="solid"/>
              <a:round/>
              <a:headEnd/>
              <a:tailEnd/>
            </a:ln>
          </p:spPr>
          <p:txBody>
            <a:bodyPr/>
            <a:lstStyle/>
            <a:p>
              <a:endParaRPr lang="ja-JP" altLang="en-US" sz="1050"/>
            </a:p>
          </p:txBody>
        </p:sp>
        <p:sp>
          <p:nvSpPr>
            <p:cNvPr id="123" name="Freeform 38"/>
            <p:cNvSpPr>
              <a:spLocks/>
            </p:cNvSpPr>
            <p:nvPr/>
          </p:nvSpPr>
          <p:spPr bwMode="auto">
            <a:xfrm>
              <a:off x="3099633" y="2669860"/>
              <a:ext cx="483053" cy="685785"/>
            </a:xfrm>
            <a:custGeom>
              <a:avLst/>
              <a:gdLst>
                <a:gd name="T0" fmla="*/ 42 w 168"/>
                <a:gd name="T1" fmla="*/ 31 h 240"/>
                <a:gd name="T2" fmla="*/ 140 w 168"/>
                <a:gd name="T3" fmla="*/ 0 h 240"/>
                <a:gd name="T4" fmla="*/ 140 w 168"/>
                <a:gd name="T5" fmla="*/ 192 h 240"/>
                <a:gd name="T6" fmla="*/ 168 w 168"/>
                <a:gd name="T7" fmla="*/ 192 h 240"/>
                <a:gd name="T8" fmla="*/ 161 w 168"/>
                <a:gd name="T9" fmla="*/ 245 h 240"/>
                <a:gd name="T10" fmla="*/ 0 w 168"/>
                <a:gd name="T11" fmla="*/ 234 h 240"/>
                <a:gd name="T12" fmla="*/ 4 w 168"/>
                <a:gd name="T13" fmla="*/ 136 h 240"/>
                <a:gd name="T14" fmla="*/ 11 w 168"/>
                <a:gd name="T15" fmla="*/ 48 h 240"/>
                <a:gd name="T16" fmla="*/ 42 w 168"/>
                <a:gd name="T17" fmla="*/ 31 h 24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68"/>
                <a:gd name="T28" fmla="*/ 0 h 240"/>
                <a:gd name="T29" fmla="*/ 168 w 168"/>
                <a:gd name="T30" fmla="*/ 240 h 24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68" h="240">
                  <a:moveTo>
                    <a:pt x="42" y="31"/>
                  </a:moveTo>
                  <a:lnTo>
                    <a:pt x="140" y="0"/>
                  </a:lnTo>
                  <a:lnTo>
                    <a:pt x="140" y="187"/>
                  </a:lnTo>
                  <a:lnTo>
                    <a:pt x="168" y="187"/>
                  </a:lnTo>
                  <a:lnTo>
                    <a:pt x="161" y="240"/>
                  </a:lnTo>
                  <a:lnTo>
                    <a:pt x="0" y="229"/>
                  </a:lnTo>
                  <a:lnTo>
                    <a:pt x="4" y="131"/>
                  </a:lnTo>
                  <a:lnTo>
                    <a:pt x="11" y="48"/>
                  </a:lnTo>
                  <a:lnTo>
                    <a:pt x="42" y="31"/>
                  </a:lnTo>
                  <a:close/>
                </a:path>
              </a:pathLst>
            </a:custGeom>
            <a:solidFill>
              <a:srgbClr val="FFFFFF"/>
            </a:solidFill>
            <a:ln w="9525">
              <a:solidFill>
                <a:schemeClr val="tx1"/>
              </a:solidFill>
              <a:round/>
              <a:headEnd/>
              <a:tailEnd/>
            </a:ln>
          </p:spPr>
          <p:txBody>
            <a:bodyPr/>
            <a:lstStyle/>
            <a:p>
              <a:endParaRPr lang="ja-JP" altLang="en-US" sz="1050"/>
            </a:p>
          </p:txBody>
        </p:sp>
        <p:sp>
          <p:nvSpPr>
            <p:cNvPr id="124" name="Freeform 41"/>
            <p:cNvSpPr>
              <a:spLocks/>
            </p:cNvSpPr>
            <p:nvPr/>
          </p:nvSpPr>
          <p:spPr bwMode="auto">
            <a:xfrm>
              <a:off x="3045002" y="3321498"/>
              <a:ext cx="511806" cy="313014"/>
            </a:xfrm>
            <a:custGeom>
              <a:avLst/>
              <a:gdLst>
                <a:gd name="T0" fmla="*/ 178 w 178"/>
                <a:gd name="T1" fmla="*/ 11 h 109"/>
                <a:gd name="T2" fmla="*/ 178 w 178"/>
                <a:gd name="T3" fmla="*/ 11 h 109"/>
                <a:gd name="T4" fmla="*/ 168 w 178"/>
                <a:gd name="T5" fmla="*/ 86 h 109"/>
                <a:gd name="T6" fmla="*/ 144 w 178"/>
                <a:gd name="T7" fmla="*/ 114 h 109"/>
                <a:gd name="T8" fmla="*/ 0 w 178"/>
                <a:gd name="T9" fmla="*/ 108 h 109"/>
                <a:gd name="T10" fmla="*/ 14 w 178"/>
                <a:gd name="T11" fmla="*/ 50 h 109"/>
                <a:gd name="T12" fmla="*/ 21 w 178"/>
                <a:gd name="T13" fmla="*/ 0 h 109"/>
                <a:gd name="T14" fmla="*/ 178 w 178"/>
                <a:gd name="T15" fmla="*/ 11 h 109"/>
                <a:gd name="T16" fmla="*/ 0 60000 65536"/>
                <a:gd name="T17" fmla="*/ 0 60000 65536"/>
                <a:gd name="T18" fmla="*/ 0 60000 65536"/>
                <a:gd name="T19" fmla="*/ 0 60000 65536"/>
                <a:gd name="T20" fmla="*/ 0 60000 65536"/>
                <a:gd name="T21" fmla="*/ 0 60000 65536"/>
                <a:gd name="T22" fmla="*/ 0 60000 65536"/>
                <a:gd name="T23" fmla="*/ 0 60000 65536"/>
                <a:gd name="T24" fmla="*/ 0 w 178"/>
                <a:gd name="T25" fmla="*/ 0 h 109"/>
                <a:gd name="T26" fmla="*/ 178 w 178"/>
                <a:gd name="T27" fmla="*/ 109 h 10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78" h="109">
                  <a:moveTo>
                    <a:pt x="178" y="11"/>
                  </a:moveTo>
                  <a:lnTo>
                    <a:pt x="178" y="11"/>
                  </a:lnTo>
                  <a:lnTo>
                    <a:pt x="168" y="81"/>
                  </a:lnTo>
                  <a:lnTo>
                    <a:pt x="144" y="109"/>
                  </a:lnTo>
                  <a:lnTo>
                    <a:pt x="0" y="103"/>
                  </a:lnTo>
                  <a:lnTo>
                    <a:pt x="14" y="50"/>
                  </a:lnTo>
                  <a:lnTo>
                    <a:pt x="21" y="0"/>
                  </a:lnTo>
                  <a:lnTo>
                    <a:pt x="178" y="11"/>
                  </a:lnTo>
                  <a:close/>
                </a:path>
              </a:pathLst>
            </a:custGeom>
            <a:solidFill>
              <a:srgbClr val="FFFFFF"/>
            </a:solidFill>
            <a:ln w="9525">
              <a:solidFill>
                <a:schemeClr val="tx1"/>
              </a:solidFill>
              <a:round/>
              <a:headEnd/>
              <a:tailEnd/>
            </a:ln>
          </p:spPr>
          <p:txBody>
            <a:bodyPr/>
            <a:lstStyle/>
            <a:p>
              <a:endParaRPr lang="ja-JP" altLang="en-US" sz="1050"/>
            </a:p>
          </p:txBody>
        </p:sp>
        <p:sp>
          <p:nvSpPr>
            <p:cNvPr id="125" name="Freeform 44"/>
            <p:cNvSpPr>
              <a:spLocks/>
            </p:cNvSpPr>
            <p:nvPr/>
          </p:nvSpPr>
          <p:spPr bwMode="auto">
            <a:xfrm>
              <a:off x="2441186" y="3941834"/>
              <a:ext cx="569312" cy="594726"/>
            </a:xfrm>
            <a:custGeom>
              <a:avLst/>
              <a:gdLst>
                <a:gd name="T0" fmla="*/ 198 w 198"/>
                <a:gd name="T1" fmla="*/ 22 h 209"/>
                <a:gd name="T2" fmla="*/ 198 w 198"/>
                <a:gd name="T3" fmla="*/ 22 h 209"/>
                <a:gd name="T4" fmla="*/ 132 w 198"/>
                <a:gd name="T5" fmla="*/ 209 h 209"/>
                <a:gd name="T6" fmla="*/ 94 w 198"/>
                <a:gd name="T7" fmla="*/ 209 h 209"/>
                <a:gd name="T8" fmla="*/ 94 w 198"/>
                <a:gd name="T9" fmla="*/ 170 h 209"/>
                <a:gd name="T10" fmla="*/ 0 w 198"/>
                <a:gd name="T11" fmla="*/ 167 h 209"/>
                <a:gd name="T12" fmla="*/ 76 w 198"/>
                <a:gd name="T13" fmla="*/ 5 h 209"/>
                <a:gd name="T14" fmla="*/ 149 w 198"/>
                <a:gd name="T15" fmla="*/ 14 h 209"/>
                <a:gd name="T16" fmla="*/ 177 w 198"/>
                <a:gd name="T17" fmla="*/ 0 h 209"/>
                <a:gd name="T18" fmla="*/ 198 w 198"/>
                <a:gd name="T19" fmla="*/ 22 h 20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98"/>
                <a:gd name="T31" fmla="*/ 0 h 209"/>
                <a:gd name="T32" fmla="*/ 198 w 198"/>
                <a:gd name="T33" fmla="*/ 209 h 20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98" h="209">
                  <a:moveTo>
                    <a:pt x="198" y="22"/>
                  </a:moveTo>
                  <a:lnTo>
                    <a:pt x="198" y="22"/>
                  </a:lnTo>
                  <a:lnTo>
                    <a:pt x="132" y="209"/>
                  </a:lnTo>
                  <a:lnTo>
                    <a:pt x="94" y="209"/>
                  </a:lnTo>
                  <a:lnTo>
                    <a:pt x="94" y="170"/>
                  </a:lnTo>
                  <a:lnTo>
                    <a:pt x="0" y="167"/>
                  </a:lnTo>
                  <a:lnTo>
                    <a:pt x="76" y="5"/>
                  </a:lnTo>
                  <a:lnTo>
                    <a:pt x="149" y="14"/>
                  </a:lnTo>
                  <a:lnTo>
                    <a:pt x="177" y="0"/>
                  </a:lnTo>
                  <a:lnTo>
                    <a:pt x="198" y="22"/>
                  </a:lnTo>
                  <a:close/>
                </a:path>
              </a:pathLst>
            </a:custGeom>
            <a:solidFill>
              <a:srgbClr val="FFFFFF"/>
            </a:solidFill>
            <a:ln w="9525">
              <a:solidFill>
                <a:schemeClr val="tx1"/>
              </a:solidFill>
              <a:round/>
              <a:headEnd/>
              <a:tailEnd/>
            </a:ln>
          </p:spPr>
          <p:txBody>
            <a:bodyPr/>
            <a:lstStyle/>
            <a:p>
              <a:endParaRPr lang="ja-JP" altLang="en-US" sz="1050"/>
            </a:p>
          </p:txBody>
        </p:sp>
        <p:sp>
          <p:nvSpPr>
            <p:cNvPr id="126" name="Freeform 47"/>
            <p:cNvSpPr>
              <a:spLocks/>
            </p:cNvSpPr>
            <p:nvPr/>
          </p:nvSpPr>
          <p:spPr bwMode="auto">
            <a:xfrm>
              <a:off x="2587827" y="1710900"/>
              <a:ext cx="920101" cy="896358"/>
            </a:xfrm>
            <a:custGeom>
              <a:avLst/>
              <a:gdLst>
                <a:gd name="T0" fmla="*/ 253 w 321"/>
                <a:gd name="T1" fmla="*/ 0 h 315"/>
                <a:gd name="T2" fmla="*/ 263 w 321"/>
                <a:gd name="T3" fmla="*/ 72 h 315"/>
                <a:gd name="T4" fmla="*/ 316 w 321"/>
                <a:gd name="T5" fmla="*/ 89 h 315"/>
                <a:gd name="T6" fmla="*/ 298 w 321"/>
                <a:gd name="T7" fmla="*/ 148 h 315"/>
                <a:gd name="T8" fmla="*/ 270 w 321"/>
                <a:gd name="T9" fmla="*/ 201 h 315"/>
                <a:gd name="T10" fmla="*/ 139 w 321"/>
                <a:gd name="T11" fmla="*/ 223 h 315"/>
                <a:gd name="T12" fmla="*/ 70 w 321"/>
                <a:gd name="T13" fmla="*/ 307 h 315"/>
                <a:gd name="T14" fmla="*/ 7 w 321"/>
                <a:gd name="T15" fmla="*/ 315 h 315"/>
                <a:gd name="T16" fmla="*/ 0 w 321"/>
                <a:gd name="T17" fmla="*/ 237 h 315"/>
                <a:gd name="T18" fmla="*/ 17 w 321"/>
                <a:gd name="T19" fmla="*/ 148 h 315"/>
                <a:gd name="T20" fmla="*/ 150 w 321"/>
                <a:gd name="T21" fmla="*/ 120 h 315"/>
                <a:gd name="T22" fmla="*/ 160 w 321"/>
                <a:gd name="T23" fmla="*/ 56 h 315"/>
                <a:gd name="T24" fmla="*/ 253 w 321"/>
                <a:gd name="T25" fmla="*/ 0 h 31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21"/>
                <a:gd name="T40" fmla="*/ 0 h 315"/>
                <a:gd name="T41" fmla="*/ 321 w 321"/>
                <a:gd name="T42" fmla="*/ 315 h 31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21" h="315">
                  <a:moveTo>
                    <a:pt x="258" y="0"/>
                  </a:moveTo>
                  <a:lnTo>
                    <a:pt x="268" y="72"/>
                  </a:lnTo>
                  <a:lnTo>
                    <a:pt x="321" y="89"/>
                  </a:lnTo>
                  <a:lnTo>
                    <a:pt x="303" y="148"/>
                  </a:lnTo>
                  <a:lnTo>
                    <a:pt x="275" y="201"/>
                  </a:lnTo>
                  <a:lnTo>
                    <a:pt x="139" y="223"/>
                  </a:lnTo>
                  <a:lnTo>
                    <a:pt x="70" y="307"/>
                  </a:lnTo>
                  <a:lnTo>
                    <a:pt x="7" y="315"/>
                  </a:lnTo>
                  <a:lnTo>
                    <a:pt x="0" y="237"/>
                  </a:lnTo>
                  <a:lnTo>
                    <a:pt x="17" y="148"/>
                  </a:lnTo>
                  <a:lnTo>
                    <a:pt x="150" y="120"/>
                  </a:lnTo>
                  <a:lnTo>
                    <a:pt x="160" y="56"/>
                  </a:lnTo>
                  <a:lnTo>
                    <a:pt x="258" y="0"/>
                  </a:lnTo>
                  <a:close/>
                </a:path>
              </a:pathLst>
            </a:custGeom>
            <a:solidFill>
              <a:schemeClr val="bg1"/>
            </a:solidFill>
            <a:ln w="9525">
              <a:solidFill>
                <a:schemeClr val="tx1"/>
              </a:solidFill>
              <a:round/>
              <a:headEnd/>
              <a:tailEnd/>
            </a:ln>
          </p:spPr>
          <p:txBody>
            <a:bodyPr/>
            <a:lstStyle/>
            <a:p>
              <a:endParaRPr lang="ja-JP" altLang="en-US" sz="1050"/>
            </a:p>
          </p:txBody>
        </p:sp>
        <p:sp>
          <p:nvSpPr>
            <p:cNvPr id="127" name="Freeform 51"/>
            <p:cNvSpPr>
              <a:spLocks/>
            </p:cNvSpPr>
            <p:nvPr/>
          </p:nvSpPr>
          <p:spPr bwMode="auto">
            <a:xfrm>
              <a:off x="2363552" y="4417046"/>
              <a:ext cx="552061" cy="691476"/>
            </a:xfrm>
            <a:custGeom>
              <a:avLst/>
              <a:gdLst>
                <a:gd name="T0" fmla="*/ 122 w 192"/>
                <a:gd name="T1" fmla="*/ 3 h 243"/>
                <a:gd name="T2" fmla="*/ 122 w 192"/>
                <a:gd name="T3" fmla="*/ 3 h 243"/>
                <a:gd name="T4" fmla="*/ 122 w 192"/>
                <a:gd name="T5" fmla="*/ 42 h 243"/>
                <a:gd name="T6" fmla="*/ 161 w 192"/>
                <a:gd name="T7" fmla="*/ 42 h 243"/>
                <a:gd name="T8" fmla="*/ 140 w 192"/>
                <a:gd name="T9" fmla="*/ 92 h 243"/>
                <a:gd name="T10" fmla="*/ 192 w 192"/>
                <a:gd name="T11" fmla="*/ 92 h 243"/>
                <a:gd name="T12" fmla="*/ 192 w 192"/>
                <a:gd name="T13" fmla="*/ 181 h 243"/>
                <a:gd name="T14" fmla="*/ 70 w 192"/>
                <a:gd name="T15" fmla="*/ 243 h 243"/>
                <a:gd name="T16" fmla="*/ 0 w 192"/>
                <a:gd name="T17" fmla="*/ 179 h 243"/>
                <a:gd name="T18" fmla="*/ 28 w 192"/>
                <a:gd name="T19" fmla="*/ 0 h 243"/>
                <a:gd name="T20" fmla="*/ 122 w 192"/>
                <a:gd name="T21" fmla="*/ 3 h 24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92"/>
                <a:gd name="T34" fmla="*/ 0 h 243"/>
                <a:gd name="T35" fmla="*/ 192 w 192"/>
                <a:gd name="T36" fmla="*/ 243 h 24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92" h="243">
                  <a:moveTo>
                    <a:pt x="122" y="3"/>
                  </a:moveTo>
                  <a:lnTo>
                    <a:pt x="122" y="3"/>
                  </a:lnTo>
                  <a:lnTo>
                    <a:pt x="122" y="42"/>
                  </a:lnTo>
                  <a:lnTo>
                    <a:pt x="161" y="42"/>
                  </a:lnTo>
                  <a:lnTo>
                    <a:pt x="140" y="92"/>
                  </a:lnTo>
                  <a:lnTo>
                    <a:pt x="192" y="92"/>
                  </a:lnTo>
                  <a:lnTo>
                    <a:pt x="192" y="181"/>
                  </a:lnTo>
                  <a:lnTo>
                    <a:pt x="70" y="243"/>
                  </a:lnTo>
                  <a:lnTo>
                    <a:pt x="0" y="179"/>
                  </a:lnTo>
                  <a:lnTo>
                    <a:pt x="28" y="0"/>
                  </a:lnTo>
                  <a:lnTo>
                    <a:pt x="122" y="3"/>
                  </a:lnTo>
                  <a:close/>
                </a:path>
              </a:pathLst>
            </a:custGeom>
            <a:solidFill>
              <a:srgbClr val="FFFFFF"/>
            </a:solidFill>
            <a:ln w="9525" cap="rnd">
              <a:solidFill>
                <a:srgbClr val="000000"/>
              </a:solidFill>
              <a:prstDash val="solid"/>
              <a:round/>
              <a:headEnd/>
              <a:tailEnd/>
            </a:ln>
          </p:spPr>
          <p:txBody>
            <a:bodyPr/>
            <a:lstStyle/>
            <a:p>
              <a:endParaRPr lang="ja-JP" altLang="en-US" sz="1050"/>
            </a:p>
          </p:txBody>
        </p:sp>
        <p:sp>
          <p:nvSpPr>
            <p:cNvPr id="128" name="Freeform 53"/>
            <p:cNvSpPr>
              <a:spLocks/>
            </p:cNvSpPr>
            <p:nvPr/>
          </p:nvSpPr>
          <p:spPr bwMode="auto">
            <a:xfrm>
              <a:off x="2981745" y="2132046"/>
              <a:ext cx="644071" cy="631719"/>
            </a:xfrm>
            <a:custGeom>
              <a:avLst/>
              <a:gdLst>
                <a:gd name="T0" fmla="*/ 164 w 224"/>
                <a:gd name="T1" fmla="*/ 0 h 223"/>
                <a:gd name="T2" fmla="*/ 192 w 224"/>
                <a:gd name="T3" fmla="*/ 42 h 223"/>
                <a:gd name="T4" fmla="*/ 147 w 224"/>
                <a:gd name="T5" fmla="*/ 78 h 223"/>
                <a:gd name="T6" fmla="*/ 161 w 224"/>
                <a:gd name="T7" fmla="*/ 120 h 223"/>
                <a:gd name="T8" fmla="*/ 210 w 224"/>
                <a:gd name="T9" fmla="*/ 120 h 223"/>
                <a:gd name="T10" fmla="*/ 224 w 224"/>
                <a:gd name="T11" fmla="*/ 173 h 223"/>
                <a:gd name="T12" fmla="*/ 182 w 224"/>
                <a:gd name="T13" fmla="*/ 187 h 223"/>
                <a:gd name="T14" fmla="*/ 84 w 224"/>
                <a:gd name="T15" fmla="*/ 218 h 223"/>
                <a:gd name="T16" fmla="*/ 0 w 224"/>
                <a:gd name="T17" fmla="*/ 75 h 223"/>
                <a:gd name="T18" fmla="*/ 136 w 224"/>
                <a:gd name="T19" fmla="*/ 53 h 223"/>
                <a:gd name="T20" fmla="*/ 164 w 224"/>
                <a:gd name="T21" fmla="*/ 0 h 22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24"/>
                <a:gd name="T34" fmla="*/ 0 h 223"/>
                <a:gd name="T35" fmla="*/ 224 w 224"/>
                <a:gd name="T36" fmla="*/ 223 h 22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24" h="223">
                  <a:moveTo>
                    <a:pt x="164" y="0"/>
                  </a:moveTo>
                  <a:lnTo>
                    <a:pt x="192" y="42"/>
                  </a:lnTo>
                  <a:lnTo>
                    <a:pt x="147" y="78"/>
                  </a:lnTo>
                  <a:lnTo>
                    <a:pt x="161" y="125"/>
                  </a:lnTo>
                  <a:lnTo>
                    <a:pt x="210" y="125"/>
                  </a:lnTo>
                  <a:lnTo>
                    <a:pt x="224" y="178"/>
                  </a:lnTo>
                  <a:lnTo>
                    <a:pt x="182" y="192"/>
                  </a:lnTo>
                  <a:lnTo>
                    <a:pt x="84" y="223"/>
                  </a:lnTo>
                  <a:lnTo>
                    <a:pt x="0" y="75"/>
                  </a:lnTo>
                  <a:lnTo>
                    <a:pt x="136" y="53"/>
                  </a:lnTo>
                  <a:lnTo>
                    <a:pt x="164" y="0"/>
                  </a:lnTo>
                  <a:close/>
                </a:path>
              </a:pathLst>
            </a:custGeom>
            <a:solidFill>
              <a:schemeClr val="bg1"/>
            </a:solidFill>
            <a:ln w="9525">
              <a:solidFill>
                <a:schemeClr val="tx1"/>
              </a:solidFill>
              <a:round/>
              <a:headEnd/>
              <a:tailEnd/>
            </a:ln>
          </p:spPr>
          <p:txBody>
            <a:bodyPr/>
            <a:lstStyle/>
            <a:p>
              <a:endParaRPr lang="ja-JP" altLang="en-US" sz="1050"/>
            </a:p>
          </p:txBody>
        </p:sp>
        <p:sp>
          <p:nvSpPr>
            <p:cNvPr id="129" name="Freeform 57"/>
            <p:cNvSpPr>
              <a:spLocks/>
            </p:cNvSpPr>
            <p:nvPr/>
          </p:nvSpPr>
          <p:spPr bwMode="auto">
            <a:xfrm>
              <a:off x="1368693" y="3392638"/>
              <a:ext cx="756208" cy="589035"/>
            </a:xfrm>
            <a:custGeom>
              <a:avLst/>
              <a:gdLst>
                <a:gd name="T0" fmla="*/ 212 w 262"/>
                <a:gd name="T1" fmla="*/ 0 h 207"/>
                <a:gd name="T2" fmla="*/ 267 w 262"/>
                <a:gd name="T3" fmla="*/ 64 h 207"/>
                <a:gd name="T4" fmla="*/ 178 w 262"/>
                <a:gd name="T5" fmla="*/ 201 h 207"/>
                <a:gd name="T6" fmla="*/ 143 w 262"/>
                <a:gd name="T7" fmla="*/ 207 h 207"/>
                <a:gd name="T8" fmla="*/ 72 w 262"/>
                <a:gd name="T9" fmla="*/ 207 h 207"/>
                <a:gd name="T10" fmla="*/ 55 w 262"/>
                <a:gd name="T11" fmla="*/ 201 h 207"/>
                <a:gd name="T12" fmla="*/ 72 w 262"/>
                <a:gd name="T13" fmla="*/ 179 h 207"/>
                <a:gd name="T14" fmla="*/ 0 w 262"/>
                <a:gd name="T15" fmla="*/ 170 h 207"/>
                <a:gd name="T16" fmla="*/ 10 w 262"/>
                <a:gd name="T17" fmla="*/ 145 h 207"/>
                <a:gd name="T18" fmla="*/ 83 w 262"/>
                <a:gd name="T19" fmla="*/ 98 h 207"/>
                <a:gd name="T20" fmla="*/ 140 w 262"/>
                <a:gd name="T21" fmla="*/ 28 h 207"/>
                <a:gd name="T22" fmla="*/ 212 w 262"/>
                <a:gd name="T23" fmla="*/ 0 h 20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62"/>
                <a:gd name="T37" fmla="*/ 0 h 207"/>
                <a:gd name="T38" fmla="*/ 262 w 262"/>
                <a:gd name="T39" fmla="*/ 207 h 20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62" h="207">
                  <a:moveTo>
                    <a:pt x="207" y="0"/>
                  </a:moveTo>
                  <a:lnTo>
                    <a:pt x="262" y="64"/>
                  </a:lnTo>
                  <a:lnTo>
                    <a:pt x="173" y="201"/>
                  </a:lnTo>
                  <a:lnTo>
                    <a:pt x="138" y="207"/>
                  </a:lnTo>
                  <a:lnTo>
                    <a:pt x="72" y="207"/>
                  </a:lnTo>
                  <a:lnTo>
                    <a:pt x="55" y="201"/>
                  </a:lnTo>
                  <a:lnTo>
                    <a:pt x="72" y="179"/>
                  </a:lnTo>
                  <a:lnTo>
                    <a:pt x="0" y="170"/>
                  </a:lnTo>
                  <a:lnTo>
                    <a:pt x="10" y="145"/>
                  </a:lnTo>
                  <a:lnTo>
                    <a:pt x="83" y="98"/>
                  </a:lnTo>
                  <a:lnTo>
                    <a:pt x="135" y="28"/>
                  </a:lnTo>
                  <a:lnTo>
                    <a:pt x="207" y="0"/>
                  </a:lnTo>
                  <a:close/>
                </a:path>
              </a:pathLst>
            </a:custGeom>
            <a:solidFill>
              <a:srgbClr val="FFFFFF"/>
            </a:solidFill>
            <a:ln w="9525" cap="rnd">
              <a:solidFill>
                <a:srgbClr val="000000"/>
              </a:solidFill>
              <a:prstDash val="solid"/>
              <a:round/>
              <a:headEnd/>
              <a:tailEnd/>
            </a:ln>
          </p:spPr>
          <p:txBody>
            <a:bodyPr/>
            <a:lstStyle/>
            <a:p>
              <a:endParaRPr lang="ja-JP" altLang="en-US" sz="1050"/>
            </a:p>
          </p:txBody>
        </p:sp>
        <p:sp>
          <p:nvSpPr>
            <p:cNvPr id="130" name="Freeform 60"/>
            <p:cNvSpPr>
              <a:spLocks/>
            </p:cNvSpPr>
            <p:nvPr/>
          </p:nvSpPr>
          <p:spPr bwMode="auto">
            <a:xfrm>
              <a:off x="1722357" y="3551990"/>
              <a:ext cx="520432" cy="828064"/>
            </a:xfrm>
            <a:custGeom>
              <a:avLst/>
              <a:gdLst>
                <a:gd name="T0" fmla="*/ 139 w 181"/>
                <a:gd name="T1" fmla="*/ 8 h 290"/>
                <a:gd name="T2" fmla="*/ 181 w 181"/>
                <a:gd name="T3" fmla="*/ 0 h 290"/>
                <a:gd name="T4" fmla="*/ 181 w 181"/>
                <a:gd name="T5" fmla="*/ 95 h 290"/>
                <a:gd name="T6" fmla="*/ 174 w 181"/>
                <a:gd name="T7" fmla="*/ 198 h 290"/>
                <a:gd name="T8" fmla="*/ 143 w 181"/>
                <a:gd name="T9" fmla="*/ 264 h 290"/>
                <a:gd name="T10" fmla="*/ 59 w 181"/>
                <a:gd name="T11" fmla="*/ 295 h 290"/>
                <a:gd name="T12" fmla="*/ 0 w 181"/>
                <a:gd name="T13" fmla="*/ 290 h 290"/>
                <a:gd name="T14" fmla="*/ 0 w 181"/>
                <a:gd name="T15" fmla="*/ 256 h 290"/>
                <a:gd name="T16" fmla="*/ 28 w 181"/>
                <a:gd name="T17" fmla="*/ 248 h 290"/>
                <a:gd name="T18" fmla="*/ 14 w 181"/>
                <a:gd name="T19" fmla="*/ 156 h 290"/>
                <a:gd name="T20" fmla="*/ 48 w 181"/>
                <a:gd name="T21" fmla="*/ 150 h 290"/>
                <a:gd name="T22" fmla="*/ 139 w 181"/>
                <a:gd name="T23" fmla="*/ 8 h 29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81"/>
                <a:gd name="T37" fmla="*/ 0 h 290"/>
                <a:gd name="T38" fmla="*/ 181 w 181"/>
                <a:gd name="T39" fmla="*/ 290 h 29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81" h="290">
                  <a:moveTo>
                    <a:pt x="139" y="8"/>
                  </a:moveTo>
                  <a:lnTo>
                    <a:pt x="181" y="0"/>
                  </a:lnTo>
                  <a:lnTo>
                    <a:pt x="181" y="95"/>
                  </a:lnTo>
                  <a:lnTo>
                    <a:pt x="174" y="193"/>
                  </a:lnTo>
                  <a:lnTo>
                    <a:pt x="143" y="259"/>
                  </a:lnTo>
                  <a:lnTo>
                    <a:pt x="59" y="290"/>
                  </a:lnTo>
                  <a:lnTo>
                    <a:pt x="0" y="285"/>
                  </a:lnTo>
                  <a:lnTo>
                    <a:pt x="0" y="251"/>
                  </a:lnTo>
                  <a:lnTo>
                    <a:pt x="28" y="243"/>
                  </a:lnTo>
                  <a:lnTo>
                    <a:pt x="14" y="151"/>
                  </a:lnTo>
                  <a:lnTo>
                    <a:pt x="48" y="145"/>
                  </a:lnTo>
                  <a:lnTo>
                    <a:pt x="139" y="8"/>
                  </a:lnTo>
                  <a:close/>
                </a:path>
              </a:pathLst>
            </a:custGeom>
            <a:solidFill>
              <a:srgbClr val="FFFFFF"/>
            </a:solidFill>
            <a:ln w="9525" cap="rnd">
              <a:solidFill>
                <a:srgbClr val="000000"/>
              </a:solidFill>
              <a:prstDash val="solid"/>
              <a:round/>
              <a:headEnd/>
              <a:tailEnd/>
            </a:ln>
          </p:spPr>
          <p:txBody>
            <a:bodyPr/>
            <a:lstStyle/>
            <a:p>
              <a:endParaRPr lang="ja-JP" altLang="en-US" sz="1050"/>
            </a:p>
          </p:txBody>
        </p:sp>
        <p:sp>
          <p:nvSpPr>
            <p:cNvPr id="131" name="Freeform 63"/>
            <p:cNvSpPr>
              <a:spLocks/>
            </p:cNvSpPr>
            <p:nvPr/>
          </p:nvSpPr>
          <p:spPr bwMode="auto">
            <a:xfrm>
              <a:off x="2955867" y="3614593"/>
              <a:ext cx="626819" cy="543506"/>
            </a:xfrm>
            <a:custGeom>
              <a:avLst/>
              <a:gdLst>
                <a:gd name="T0" fmla="*/ 218 w 218"/>
                <a:gd name="T1" fmla="*/ 45 h 190"/>
                <a:gd name="T2" fmla="*/ 218 w 218"/>
                <a:gd name="T3" fmla="*/ 45 h 190"/>
                <a:gd name="T4" fmla="*/ 197 w 218"/>
                <a:gd name="T5" fmla="*/ 148 h 190"/>
                <a:gd name="T6" fmla="*/ 131 w 218"/>
                <a:gd name="T7" fmla="*/ 195 h 190"/>
                <a:gd name="T8" fmla="*/ 21 w 218"/>
                <a:gd name="T9" fmla="*/ 142 h 190"/>
                <a:gd name="T10" fmla="*/ 0 w 218"/>
                <a:gd name="T11" fmla="*/ 120 h 190"/>
                <a:gd name="T12" fmla="*/ 31 w 218"/>
                <a:gd name="T13" fmla="*/ 0 h 190"/>
                <a:gd name="T14" fmla="*/ 176 w 218"/>
                <a:gd name="T15" fmla="*/ 6 h 190"/>
                <a:gd name="T16" fmla="*/ 218 w 218"/>
                <a:gd name="T17" fmla="*/ 45 h 19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18"/>
                <a:gd name="T28" fmla="*/ 0 h 190"/>
                <a:gd name="T29" fmla="*/ 218 w 218"/>
                <a:gd name="T30" fmla="*/ 190 h 19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18" h="190">
                  <a:moveTo>
                    <a:pt x="218" y="45"/>
                  </a:moveTo>
                  <a:lnTo>
                    <a:pt x="218" y="45"/>
                  </a:lnTo>
                  <a:lnTo>
                    <a:pt x="197" y="143"/>
                  </a:lnTo>
                  <a:lnTo>
                    <a:pt x="131" y="190"/>
                  </a:lnTo>
                  <a:lnTo>
                    <a:pt x="21" y="137"/>
                  </a:lnTo>
                  <a:lnTo>
                    <a:pt x="0" y="115"/>
                  </a:lnTo>
                  <a:lnTo>
                    <a:pt x="31" y="0"/>
                  </a:lnTo>
                  <a:lnTo>
                    <a:pt x="176" y="6"/>
                  </a:lnTo>
                  <a:lnTo>
                    <a:pt x="218" y="45"/>
                  </a:lnTo>
                  <a:close/>
                </a:path>
              </a:pathLst>
            </a:custGeom>
            <a:solidFill>
              <a:srgbClr val="FFFFFF"/>
            </a:solidFill>
            <a:ln w="9525" cap="rnd">
              <a:solidFill>
                <a:srgbClr val="000000"/>
              </a:solidFill>
              <a:prstDash val="solid"/>
              <a:round/>
              <a:headEnd/>
              <a:tailEnd/>
            </a:ln>
          </p:spPr>
          <p:txBody>
            <a:bodyPr/>
            <a:lstStyle/>
            <a:p>
              <a:endParaRPr lang="ja-JP" altLang="en-US" sz="1050"/>
            </a:p>
          </p:txBody>
        </p:sp>
        <p:sp>
          <p:nvSpPr>
            <p:cNvPr id="132" name="Freeform 69"/>
            <p:cNvSpPr>
              <a:spLocks/>
            </p:cNvSpPr>
            <p:nvPr/>
          </p:nvSpPr>
          <p:spPr bwMode="auto">
            <a:xfrm>
              <a:off x="2763221" y="4007283"/>
              <a:ext cx="569312" cy="958960"/>
            </a:xfrm>
            <a:custGeom>
              <a:avLst/>
              <a:gdLst>
                <a:gd name="T0" fmla="*/ 87 w 198"/>
                <a:gd name="T1" fmla="*/ 0 h 337"/>
                <a:gd name="T2" fmla="*/ 198 w 198"/>
                <a:gd name="T3" fmla="*/ 53 h 337"/>
                <a:gd name="T4" fmla="*/ 146 w 198"/>
                <a:gd name="T5" fmla="*/ 134 h 337"/>
                <a:gd name="T6" fmla="*/ 164 w 198"/>
                <a:gd name="T7" fmla="*/ 296 h 337"/>
                <a:gd name="T8" fmla="*/ 122 w 198"/>
                <a:gd name="T9" fmla="*/ 298 h 337"/>
                <a:gd name="T10" fmla="*/ 91 w 198"/>
                <a:gd name="T11" fmla="*/ 337 h 337"/>
                <a:gd name="T12" fmla="*/ 53 w 198"/>
                <a:gd name="T13" fmla="*/ 326 h 337"/>
                <a:gd name="T14" fmla="*/ 53 w 198"/>
                <a:gd name="T15" fmla="*/ 237 h 337"/>
                <a:gd name="T16" fmla="*/ 0 w 198"/>
                <a:gd name="T17" fmla="*/ 237 h 337"/>
                <a:gd name="T18" fmla="*/ 21 w 198"/>
                <a:gd name="T19" fmla="*/ 187 h 337"/>
                <a:gd name="T20" fmla="*/ 87 w 198"/>
                <a:gd name="T21" fmla="*/ 0 h 33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98"/>
                <a:gd name="T34" fmla="*/ 0 h 337"/>
                <a:gd name="T35" fmla="*/ 198 w 198"/>
                <a:gd name="T36" fmla="*/ 337 h 33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98" h="337">
                  <a:moveTo>
                    <a:pt x="87" y="0"/>
                  </a:moveTo>
                  <a:lnTo>
                    <a:pt x="198" y="53"/>
                  </a:lnTo>
                  <a:lnTo>
                    <a:pt x="146" y="134"/>
                  </a:lnTo>
                  <a:lnTo>
                    <a:pt x="164" y="296"/>
                  </a:lnTo>
                  <a:lnTo>
                    <a:pt x="122" y="298"/>
                  </a:lnTo>
                  <a:lnTo>
                    <a:pt x="91" y="337"/>
                  </a:lnTo>
                  <a:lnTo>
                    <a:pt x="53" y="326"/>
                  </a:lnTo>
                  <a:lnTo>
                    <a:pt x="53" y="237"/>
                  </a:lnTo>
                  <a:lnTo>
                    <a:pt x="0" y="237"/>
                  </a:lnTo>
                  <a:lnTo>
                    <a:pt x="21" y="187"/>
                  </a:lnTo>
                  <a:lnTo>
                    <a:pt x="87" y="0"/>
                  </a:lnTo>
                  <a:close/>
                </a:path>
              </a:pathLst>
            </a:custGeom>
            <a:solidFill>
              <a:srgbClr val="FFFFFF"/>
            </a:solidFill>
            <a:ln w="9525" cap="rnd">
              <a:solidFill>
                <a:srgbClr val="000000"/>
              </a:solidFill>
              <a:prstDash val="solid"/>
              <a:round/>
              <a:headEnd/>
              <a:tailEnd/>
            </a:ln>
          </p:spPr>
          <p:txBody>
            <a:bodyPr/>
            <a:lstStyle/>
            <a:p>
              <a:endParaRPr lang="ja-JP" altLang="en-US" sz="1050"/>
            </a:p>
          </p:txBody>
        </p:sp>
        <p:sp>
          <p:nvSpPr>
            <p:cNvPr id="133" name="Freeform 72"/>
            <p:cNvSpPr>
              <a:spLocks/>
            </p:cNvSpPr>
            <p:nvPr/>
          </p:nvSpPr>
          <p:spPr bwMode="auto">
            <a:xfrm>
              <a:off x="934520" y="4027202"/>
              <a:ext cx="1509541" cy="899203"/>
            </a:xfrm>
            <a:custGeom>
              <a:avLst/>
              <a:gdLst>
                <a:gd name="T0" fmla="*/ 459 w 525"/>
                <a:gd name="T1" fmla="*/ 145 h 316"/>
                <a:gd name="T2" fmla="*/ 417 w 525"/>
                <a:gd name="T3" fmla="*/ 92 h 316"/>
                <a:gd name="T4" fmla="*/ 334 w 525"/>
                <a:gd name="T5" fmla="*/ 123 h 316"/>
                <a:gd name="T6" fmla="*/ 275 w 525"/>
                <a:gd name="T7" fmla="*/ 118 h 316"/>
                <a:gd name="T8" fmla="*/ 268 w 525"/>
                <a:gd name="T9" fmla="*/ 171 h 316"/>
                <a:gd name="T10" fmla="*/ 251 w 525"/>
                <a:gd name="T11" fmla="*/ 129 h 316"/>
                <a:gd name="T12" fmla="*/ 251 w 525"/>
                <a:gd name="T13" fmla="*/ 95 h 316"/>
                <a:gd name="T14" fmla="*/ 216 w 525"/>
                <a:gd name="T15" fmla="*/ 9 h 316"/>
                <a:gd name="T16" fmla="*/ 188 w 525"/>
                <a:gd name="T17" fmla="*/ 0 h 316"/>
                <a:gd name="T18" fmla="*/ 0 w 525"/>
                <a:gd name="T19" fmla="*/ 39 h 316"/>
                <a:gd name="T20" fmla="*/ 0 w 525"/>
                <a:gd name="T21" fmla="*/ 73 h 316"/>
                <a:gd name="T22" fmla="*/ 91 w 525"/>
                <a:gd name="T23" fmla="*/ 56 h 316"/>
                <a:gd name="T24" fmla="*/ 46 w 525"/>
                <a:gd name="T25" fmla="*/ 95 h 316"/>
                <a:gd name="T26" fmla="*/ 66 w 525"/>
                <a:gd name="T27" fmla="*/ 115 h 316"/>
                <a:gd name="T28" fmla="*/ 129 w 525"/>
                <a:gd name="T29" fmla="*/ 115 h 316"/>
                <a:gd name="T30" fmla="*/ 132 w 525"/>
                <a:gd name="T31" fmla="*/ 143 h 316"/>
                <a:gd name="T32" fmla="*/ 216 w 525"/>
                <a:gd name="T33" fmla="*/ 112 h 316"/>
                <a:gd name="T34" fmla="*/ 216 w 525"/>
                <a:gd name="T35" fmla="*/ 120 h 316"/>
                <a:gd name="T36" fmla="*/ 139 w 525"/>
                <a:gd name="T37" fmla="*/ 201 h 316"/>
                <a:gd name="T38" fmla="*/ 122 w 525"/>
                <a:gd name="T39" fmla="*/ 201 h 316"/>
                <a:gd name="T40" fmla="*/ 108 w 525"/>
                <a:gd name="T41" fmla="*/ 162 h 316"/>
                <a:gd name="T42" fmla="*/ 7 w 525"/>
                <a:gd name="T43" fmla="*/ 162 h 316"/>
                <a:gd name="T44" fmla="*/ 28 w 525"/>
                <a:gd name="T45" fmla="*/ 215 h 316"/>
                <a:gd name="T46" fmla="*/ 212 w 525"/>
                <a:gd name="T47" fmla="*/ 218 h 316"/>
                <a:gd name="T48" fmla="*/ 212 w 525"/>
                <a:gd name="T49" fmla="*/ 240 h 316"/>
                <a:gd name="T50" fmla="*/ 268 w 525"/>
                <a:gd name="T51" fmla="*/ 240 h 316"/>
                <a:gd name="T52" fmla="*/ 497 w 525"/>
                <a:gd name="T53" fmla="*/ 316 h 316"/>
                <a:gd name="T54" fmla="*/ 525 w 525"/>
                <a:gd name="T55" fmla="*/ 137 h 316"/>
                <a:gd name="T56" fmla="*/ 459 w 525"/>
                <a:gd name="T57" fmla="*/ 145 h 31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25"/>
                <a:gd name="T88" fmla="*/ 0 h 316"/>
                <a:gd name="T89" fmla="*/ 525 w 525"/>
                <a:gd name="T90" fmla="*/ 316 h 31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25" h="316">
                  <a:moveTo>
                    <a:pt x="459" y="145"/>
                  </a:moveTo>
                  <a:lnTo>
                    <a:pt x="417" y="92"/>
                  </a:lnTo>
                  <a:lnTo>
                    <a:pt x="334" y="123"/>
                  </a:lnTo>
                  <a:lnTo>
                    <a:pt x="275" y="118"/>
                  </a:lnTo>
                  <a:lnTo>
                    <a:pt x="268" y="171"/>
                  </a:lnTo>
                  <a:lnTo>
                    <a:pt x="251" y="129"/>
                  </a:lnTo>
                  <a:lnTo>
                    <a:pt x="251" y="95"/>
                  </a:lnTo>
                  <a:lnTo>
                    <a:pt x="216" y="9"/>
                  </a:lnTo>
                  <a:lnTo>
                    <a:pt x="188" y="0"/>
                  </a:lnTo>
                  <a:lnTo>
                    <a:pt x="0" y="39"/>
                  </a:lnTo>
                  <a:lnTo>
                    <a:pt x="0" y="73"/>
                  </a:lnTo>
                  <a:lnTo>
                    <a:pt x="91" y="56"/>
                  </a:lnTo>
                  <a:lnTo>
                    <a:pt x="46" y="95"/>
                  </a:lnTo>
                  <a:lnTo>
                    <a:pt x="66" y="115"/>
                  </a:lnTo>
                  <a:lnTo>
                    <a:pt x="129" y="115"/>
                  </a:lnTo>
                  <a:lnTo>
                    <a:pt x="132" y="143"/>
                  </a:lnTo>
                  <a:lnTo>
                    <a:pt x="216" y="112"/>
                  </a:lnTo>
                  <a:lnTo>
                    <a:pt x="216" y="120"/>
                  </a:lnTo>
                  <a:lnTo>
                    <a:pt x="139" y="201"/>
                  </a:lnTo>
                  <a:lnTo>
                    <a:pt x="122" y="201"/>
                  </a:lnTo>
                  <a:lnTo>
                    <a:pt x="108" y="162"/>
                  </a:lnTo>
                  <a:lnTo>
                    <a:pt x="7" y="162"/>
                  </a:lnTo>
                  <a:lnTo>
                    <a:pt x="28" y="215"/>
                  </a:lnTo>
                  <a:lnTo>
                    <a:pt x="212" y="218"/>
                  </a:lnTo>
                  <a:lnTo>
                    <a:pt x="212" y="240"/>
                  </a:lnTo>
                  <a:lnTo>
                    <a:pt x="268" y="240"/>
                  </a:lnTo>
                  <a:lnTo>
                    <a:pt x="497" y="316"/>
                  </a:lnTo>
                  <a:lnTo>
                    <a:pt x="525" y="137"/>
                  </a:lnTo>
                  <a:lnTo>
                    <a:pt x="459" y="145"/>
                  </a:lnTo>
                  <a:close/>
                </a:path>
              </a:pathLst>
            </a:custGeom>
            <a:solidFill>
              <a:srgbClr val="FFFFFF"/>
            </a:solidFill>
            <a:ln w="9525" cap="rnd">
              <a:solidFill>
                <a:srgbClr val="000000"/>
              </a:solidFill>
              <a:prstDash val="solid"/>
              <a:round/>
              <a:headEnd/>
              <a:tailEnd/>
            </a:ln>
          </p:spPr>
          <p:txBody>
            <a:bodyPr/>
            <a:lstStyle/>
            <a:p>
              <a:endParaRPr lang="ja-JP" altLang="en-US" sz="1050"/>
            </a:p>
          </p:txBody>
        </p:sp>
        <p:sp>
          <p:nvSpPr>
            <p:cNvPr id="134" name="Freeform 74"/>
            <p:cNvSpPr>
              <a:spLocks/>
            </p:cNvSpPr>
            <p:nvPr/>
          </p:nvSpPr>
          <p:spPr bwMode="auto">
            <a:xfrm>
              <a:off x="523350" y="2962955"/>
              <a:ext cx="1572798" cy="1064247"/>
            </a:xfrm>
            <a:custGeom>
              <a:avLst/>
              <a:gdLst>
                <a:gd name="T0" fmla="*/ 498 w 547"/>
                <a:gd name="T1" fmla="*/ 84 h 374"/>
                <a:gd name="T2" fmla="*/ 498 w 547"/>
                <a:gd name="T3" fmla="*/ 0 h 374"/>
                <a:gd name="T4" fmla="*/ 261 w 547"/>
                <a:gd name="T5" fmla="*/ 112 h 374"/>
                <a:gd name="T6" fmla="*/ 268 w 547"/>
                <a:gd name="T7" fmla="*/ 143 h 374"/>
                <a:gd name="T8" fmla="*/ 199 w 547"/>
                <a:gd name="T9" fmla="*/ 159 h 374"/>
                <a:gd name="T10" fmla="*/ 167 w 547"/>
                <a:gd name="T11" fmla="*/ 179 h 374"/>
                <a:gd name="T12" fmla="*/ 80 w 547"/>
                <a:gd name="T13" fmla="*/ 215 h 374"/>
                <a:gd name="T14" fmla="*/ 80 w 547"/>
                <a:gd name="T15" fmla="*/ 246 h 374"/>
                <a:gd name="T16" fmla="*/ 56 w 547"/>
                <a:gd name="T17" fmla="*/ 265 h 374"/>
                <a:gd name="T18" fmla="*/ 35 w 547"/>
                <a:gd name="T19" fmla="*/ 263 h 374"/>
                <a:gd name="T20" fmla="*/ 0 w 547"/>
                <a:gd name="T21" fmla="*/ 324 h 374"/>
                <a:gd name="T22" fmla="*/ 35 w 547"/>
                <a:gd name="T23" fmla="*/ 374 h 374"/>
                <a:gd name="T24" fmla="*/ 133 w 547"/>
                <a:gd name="T25" fmla="*/ 360 h 374"/>
                <a:gd name="T26" fmla="*/ 167 w 547"/>
                <a:gd name="T27" fmla="*/ 288 h 374"/>
                <a:gd name="T28" fmla="*/ 56 w 547"/>
                <a:gd name="T29" fmla="*/ 265 h 374"/>
                <a:gd name="T30" fmla="*/ 80 w 547"/>
                <a:gd name="T31" fmla="*/ 246 h 374"/>
                <a:gd name="T32" fmla="*/ 188 w 547"/>
                <a:gd name="T33" fmla="*/ 271 h 374"/>
                <a:gd name="T34" fmla="*/ 206 w 547"/>
                <a:gd name="T35" fmla="*/ 201 h 374"/>
                <a:gd name="T36" fmla="*/ 167 w 547"/>
                <a:gd name="T37" fmla="*/ 179 h 374"/>
                <a:gd name="T38" fmla="*/ 199 w 547"/>
                <a:gd name="T39" fmla="*/ 159 h 374"/>
                <a:gd name="T40" fmla="*/ 213 w 547"/>
                <a:gd name="T41" fmla="*/ 187 h 374"/>
                <a:gd name="T42" fmla="*/ 286 w 547"/>
                <a:gd name="T43" fmla="*/ 159 h 374"/>
                <a:gd name="T44" fmla="*/ 296 w 547"/>
                <a:gd name="T45" fmla="*/ 179 h 374"/>
                <a:gd name="T46" fmla="*/ 247 w 547"/>
                <a:gd name="T47" fmla="*/ 201 h 374"/>
                <a:gd name="T48" fmla="*/ 251 w 547"/>
                <a:gd name="T49" fmla="*/ 232 h 374"/>
                <a:gd name="T50" fmla="*/ 286 w 547"/>
                <a:gd name="T51" fmla="*/ 224 h 374"/>
                <a:gd name="T52" fmla="*/ 286 w 547"/>
                <a:gd name="T53" fmla="*/ 246 h 374"/>
                <a:gd name="T54" fmla="*/ 247 w 547"/>
                <a:gd name="T55" fmla="*/ 254 h 374"/>
                <a:gd name="T56" fmla="*/ 230 w 547"/>
                <a:gd name="T57" fmla="*/ 324 h 374"/>
                <a:gd name="T58" fmla="*/ 261 w 547"/>
                <a:gd name="T59" fmla="*/ 310 h 374"/>
                <a:gd name="T60" fmla="*/ 275 w 547"/>
                <a:gd name="T61" fmla="*/ 288 h 374"/>
                <a:gd name="T62" fmla="*/ 303 w 547"/>
                <a:gd name="T63" fmla="*/ 296 h 374"/>
                <a:gd name="T64" fmla="*/ 376 w 547"/>
                <a:gd name="T65" fmla="*/ 249 h 374"/>
                <a:gd name="T66" fmla="*/ 428 w 547"/>
                <a:gd name="T67" fmla="*/ 179 h 374"/>
                <a:gd name="T68" fmla="*/ 502 w 547"/>
                <a:gd name="T69" fmla="*/ 151 h 374"/>
                <a:gd name="T70" fmla="*/ 547 w 547"/>
                <a:gd name="T71" fmla="*/ 137 h 374"/>
                <a:gd name="T72" fmla="*/ 498 w 547"/>
                <a:gd name="T73" fmla="*/ 84 h 37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547"/>
                <a:gd name="T112" fmla="*/ 0 h 374"/>
                <a:gd name="T113" fmla="*/ 547 w 547"/>
                <a:gd name="T114" fmla="*/ 374 h 374"/>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547" h="374">
                  <a:moveTo>
                    <a:pt x="498" y="84"/>
                  </a:moveTo>
                  <a:lnTo>
                    <a:pt x="498" y="0"/>
                  </a:lnTo>
                  <a:lnTo>
                    <a:pt x="261" y="112"/>
                  </a:lnTo>
                  <a:lnTo>
                    <a:pt x="268" y="143"/>
                  </a:lnTo>
                  <a:lnTo>
                    <a:pt x="199" y="159"/>
                  </a:lnTo>
                  <a:lnTo>
                    <a:pt x="167" y="179"/>
                  </a:lnTo>
                  <a:lnTo>
                    <a:pt x="80" y="215"/>
                  </a:lnTo>
                  <a:lnTo>
                    <a:pt x="80" y="246"/>
                  </a:lnTo>
                  <a:lnTo>
                    <a:pt x="56" y="265"/>
                  </a:lnTo>
                  <a:lnTo>
                    <a:pt x="35" y="263"/>
                  </a:lnTo>
                  <a:lnTo>
                    <a:pt x="0" y="324"/>
                  </a:lnTo>
                  <a:lnTo>
                    <a:pt x="35" y="374"/>
                  </a:lnTo>
                  <a:lnTo>
                    <a:pt x="133" y="360"/>
                  </a:lnTo>
                  <a:lnTo>
                    <a:pt x="167" y="288"/>
                  </a:lnTo>
                  <a:lnTo>
                    <a:pt x="56" y="265"/>
                  </a:lnTo>
                  <a:lnTo>
                    <a:pt x="80" y="246"/>
                  </a:lnTo>
                  <a:lnTo>
                    <a:pt x="188" y="271"/>
                  </a:lnTo>
                  <a:lnTo>
                    <a:pt x="206" y="201"/>
                  </a:lnTo>
                  <a:lnTo>
                    <a:pt x="167" y="179"/>
                  </a:lnTo>
                  <a:lnTo>
                    <a:pt x="199" y="159"/>
                  </a:lnTo>
                  <a:lnTo>
                    <a:pt x="213" y="187"/>
                  </a:lnTo>
                  <a:lnTo>
                    <a:pt x="286" y="159"/>
                  </a:lnTo>
                  <a:lnTo>
                    <a:pt x="296" y="179"/>
                  </a:lnTo>
                  <a:lnTo>
                    <a:pt x="247" y="201"/>
                  </a:lnTo>
                  <a:lnTo>
                    <a:pt x="251" y="232"/>
                  </a:lnTo>
                  <a:lnTo>
                    <a:pt x="286" y="224"/>
                  </a:lnTo>
                  <a:lnTo>
                    <a:pt x="286" y="246"/>
                  </a:lnTo>
                  <a:lnTo>
                    <a:pt x="247" y="254"/>
                  </a:lnTo>
                  <a:lnTo>
                    <a:pt x="230" y="324"/>
                  </a:lnTo>
                  <a:lnTo>
                    <a:pt x="261" y="310"/>
                  </a:lnTo>
                  <a:lnTo>
                    <a:pt x="275" y="288"/>
                  </a:lnTo>
                  <a:lnTo>
                    <a:pt x="303" y="296"/>
                  </a:lnTo>
                  <a:lnTo>
                    <a:pt x="376" y="249"/>
                  </a:lnTo>
                  <a:lnTo>
                    <a:pt x="428" y="179"/>
                  </a:lnTo>
                  <a:lnTo>
                    <a:pt x="502" y="151"/>
                  </a:lnTo>
                  <a:lnTo>
                    <a:pt x="547" y="137"/>
                  </a:lnTo>
                  <a:lnTo>
                    <a:pt x="498" y="84"/>
                  </a:lnTo>
                  <a:close/>
                </a:path>
              </a:pathLst>
            </a:custGeom>
            <a:solidFill>
              <a:srgbClr val="FFFFFF"/>
            </a:solidFill>
            <a:ln w="9525">
              <a:solidFill>
                <a:schemeClr val="tx1"/>
              </a:solidFill>
              <a:round/>
              <a:headEnd/>
              <a:tailEnd/>
            </a:ln>
          </p:spPr>
          <p:txBody>
            <a:bodyPr/>
            <a:lstStyle/>
            <a:p>
              <a:endParaRPr lang="ja-JP" altLang="en-US" sz="1050"/>
            </a:p>
          </p:txBody>
        </p:sp>
        <p:sp>
          <p:nvSpPr>
            <p:cNvPr id="135" name="Rectangle 78"/>
            <p:cNvSpPr>
              <a:spLocks noChangeArrowheads="1"/>
            </p:cNvSpPr>
            <p:nvPr/>
          </p:nvSpPr>
          <p:spPr bwMode="auto">
            <a:xfrm>
              <a:off x="2741371" y="2124959"/>
              <a:ext cx="461665" cy="138499"/>
            </a:xfrm>
            <a:prstGeom prst="rect">
              <a:avLst/>
            </a:prstGeom>
            <a:noFill/>
            <a:ln w="9525">
              <a:noFill/>
              <a:miter lim="800000"/>
              <a:headEnd/>
              <a:tailEnd/>
            </a:ln>
          </p:spPr>
          <p:txBody>
            <a:bodyPr wrap="none" lIns="0" tIns="0" rIns="0" bIns="0">
              <a:spAutoFit/>
            </a:bodyPr>
            <a:lstStyle/>
            <a:p>
              <a:pPr algn="l"/>
              <a:r>
                <a:rPr lang="ja-JP" sz="900" dirty="0" smtClean="0">
                  <a:solidFill>
                    <a:srgbClr val="000000"/>
                  </a:solidFill>
                  <a:latin typeface="ＭＳ ゴシック" pitchFamily="49" charset="-128"/>
                  <a:ea typeface="ＭＳ ゴシック" pitchFamily="49" charset="-128"/>
                  <a:cs typeface="ＭＳ Ｐゴシック" charset="-128"/>
                </a:rPr>
                <a:t>東淀川</a:t>
              </a:r>
              <a:r>
                <a:rPr lang="ja-JP" altLang="en-US" sz="900" dirty="0" smtClean="0">
                  <a:solidFill>
                    <a:srgbClr val="000000"/>
                  </a:solidFill>
                  <a:latin typeface="ＭＳ ゴシック" pitchFamily="49" charset="-128"/>
                  <a:ea typeface="ＭＳ ゴシック" pitchFamily="49" charset="-128"/>
                  <a:cs typeface="ＭＳ Ｐゴシック" charset="-128"/>
                </a:rPr>
                <a:t>区</a:t>
              </a:r>
              <a:endParaRPr lang="ja-JP" sz="900" dirty="0">
                <a:latin typeface="ＭＳ ゴシック" pitchFamily="49" charset="-128"/>
                <a:ea typeface="ＭＳ ゴシック" pitchFamily="49" charset="-128"/>
                <a:cs typeface="ＭＳ Ｐゴシック" charset="-128"/>
              </a:endParaRPr>
            </a:p>
          </p:txBody>
        </p:sp>
        <p:sp>
          <p:nvSpPr>
            <p:cNvPr id="136" name="Rectangle 80"/>
            <p:cNvSpPr>
              <a:spLocks noChangeArrowheads="1"/>
            </p:cNvSpPr>
            <p:nvPr/>
          </p:nvSpPr>
          <p:spPr bwMode="auto">
            <a:xfrm>
              <a:off x="1986548" y="3025672"/>
              <a:ext cx="346249" cy="138499"/>
            </a:xfrm>
            <a:prstGeom prst="rect">
              <a:avLst/>
            </a:prstGeom>
            <a:noFill/>
            <a:ln w="9525">
              <a:noFill/>
              <a:miter lim="800000"/>
              <a:headEnd/>
              <a:tailEnd/>
            </a:ln>
          </p:spPr>
          <p:txBody>
            <a:bodyPr wrap="none" lIns="0" tIns="0" rIns="0" bIns="0">
              <a:spAutoFit/>
            </a:bodyPr>
            <a:lstStyle/>
            <a:p>
              <a:pPr algn="l"/>
              <a:r>
                <a:rPr lang="ja-JP" sz="900" dirty="0" smtClean="0">
                  <a:solidFill>
                    <a:srgbClr val="000000"/>
                  </a:solidFill>
                  <a:latin typeface="ＭＳ ゴシック" pitchFamily="49" charset="-128"/>
                  <a:ea typeface="ＭＳ ゴシック" pitchFamily="49" charset="-128"/>
                  <a:cs typeface="ＭＳ Ｐゴシック" charset="-128"/>
                </a:rPr>
                <a:t>福島</a:t>
              </a:r>
              <a:r>
                <a:rPr lang="ja-JP" altLang="en-US" sz="900" dirty="0" smtClean="0">
                  <a:solidFill>
                    <a:srgbClr val="000000"/>
                  </a:solidFill>
                  <a:latin typeface="ＭＳ ゴシック" pitchFamily="49" charset="-128"/>
                  <a:ea typeface="ＭＳ ゴシック" pitchFamily="49" charset="-128"/>
                  <a:cs typeface="ＭＳ Ｐゴシック" charset="-128"/>
                </a:rPr>
                <a:t>区</a:t>
              </a:r>
              <a:endParaRPr lang="ja-JP" sz="900" dirty="0">
                <a:latin typeface="ＭＳ ゴシック" pitchFamily="49" charset="-128"/>
                <a:ea typeface="ＭＳ ゴシック" pitchFamily="49" charset="-128"/>
                <a:cs typeface="ＭＳ Ｐゴシック" charset="-128"/>
              </a:endParaRPr>
            </a:p>
          </p:txBody>
        </p:sp>
        <p:sp>
          <p:nvSpPr>
            <p:cNvPr id="137" name="Rectangle 81"/>
            <p:cNvSpPr>
              <a:spLocks noChangeArrowheads="1"/>
            </p:cNvSpPr>
            <p:nvPr/>
          </p:nvSpPr>
          <p:spPr bwMode="auto">
            <a:xfrm>
              <a:off x="1442620" y="3260746"/>
              <a:ext cx="346249" cy="138499"/>
            </a:xfrm>
            <a:prstGeom prst="rect">
              <a:avLst/>
            </a:prstGeom>
            <a:noFill/>
            <a:ln w="9525">
              <a:noFill/>
              <a:miter lim="800000"/>
              <a:headEnd/>
              <a:tailEnd/>
            </a:ln>
          </p:spPr>
          <p:txBody>
            <a:bodyPr wrap="none" lIns="0" tIns="0" rIns="0" bIns="0">
              <a:spAutoFit/>
            </a:bodyPr>
            <a:lstStyle/>
            <a:p>
              <a:pPr algn="l"/>
              <a:r>
                <a:rPr lang="ja-JP" sz="900" dirty="0" smtClean="0">
                  <a:latin typeface="ＭＳ ゴシック" pitchFamily="49" charset="-128"/>
                  <a:ea typeface="ＭＳ ゴシック" pitchFamily="49" charset="-128"/>
                  <a:cs typeface="ＭＳ Ｐゴシック" charset="-128"/>
                </a:rPr>
                <a:t>此花</a:t>
              </a:r>
              <a:r>
                <a:rPr lang="ja-JP" altLang="en-US" sz="900" dirty="0" smtClean="0">
                  <a:latin typeface="ＭＳ ゴシック" pitchFamily="49" charset="-128"/>
                  <a:ea typeface="ＭＳ ゴシック" pitchFamily="49" charset="-128"/>
                  <a:cs typeface="ＭＳ Ｐゴシック" charset="-128"/>
                </a:rPr>
                <a:t>区</a:t>
              </a:r>
              <a:endParaRPr lang="ja-JP" sz="900" dirty="0">
                <a:latin typeface="ＭＳ ゴシック" pitchFamily="49" charset="-128"/>
                <a:ea typeface="ＭＳ ゴシック" pitchFamily="49" charset="-128"/>
                <a:cs typeface="ＭＳ Ｐゴシック" charset="-128"/>
              </a:endParaRPr>
            </a:p>
          </p:txBody>
        </p:sp>
        <p:sp>
          <p:nvSpPr>
            <p:cNvPr id="138" name="Rectangle 82"/>
            <p:cNvSpPr>
              <a:spLocks noChangeArrowheads="1"/>
            </p:cNvSpPr>
            <p:nvPr/>
          </p:nvSpPr>
          <p:spPr bwMode="auto">
            <a:xfrm>
              <a:off x="2192033" y="3333677"/>
              <a:ext cx="230832" cy="138499"/>
            </a:xfrm>
            <a:prstGeom prst="rect">
              <a:avLst/>
            </a:prstGeom>
            <a:noFill/>
            <a:ln w="9525">
              <a:noFill/>
              <a:miter lim="800000"/>
              <a:headEnd/>
              <a:tailEnd/>
            </a:ln>
          </p:spPr>
          <p:txBody>
            <a:bodyPr wrap="none" lIns="0" tIns="0" rIns="0" bIns="0">
              <a:spAutoFit/>
            </a:bodyPr>
            <a:lstStyle/>
            <a:p>
              <a:pPr algn="l"/>
              <a:r>
                <a:rPr lang="ja-JP" sz="900" dirty="0" smtClean="0">
                  <a:solidFill>
                    <a:srgbClr val="000000"/>
                  </a:solidFill>
                  <a:latin typeface="ＭＳ ゴシック" pitchFamily="49" charset="-128"/>
                  <a:ea typeface="ＭＳ ゴシック" pitchFamily="49" charset="-128"/>
                  <a:cs typeface="ＭＳ Ｐゴシック" charset="-128"/>
                </a:rPr>
                <a:t>西</a:t>
              </a:r>
              <a:r>
                <a:rPr lang="ja-JP" altLang="en-US" sz="900" dirty="0" smtClean="0">
                  <a:solidFill>
                    <a:srgbClr val="000000"/>
                  </a:solidFill>
                  <a:latin typeface="ＭＳ ゴシック" pitchFamily="49" charset="-128"/>
                  <a:ea typeface="ＭＳ ゴシック" pitchFamily="49" charset="-128"/>
                  <a:cs typeface="ＭＳ Ｐゴシック" charset="-128"/>
                </a:rPr>
                <a:t>区</a:t>
              </a:r>
              <a:endParaRPr lang="ja-JP" sz="900" dirty="0">
                <a:latin typeface="ＭＳ ゴシック" pitchFamily="49" charset="-128"/>
                <a:ea typeface="ＭＳ ゴシック" pitchFamily="49" charset="-128"/>
                <a:cs typeface="ＭＳ Ｐゴシック" charset="-128"/>
              </a:endParaRPr>
            </a:p>
          </p:txBody>
        </p:sp>
        <p:sp>
          <p:nvSpPr>
            <p:cNvPr id="139" name="Rectangle 83"/>
            <p:cNvSpPr>
              <a:spLocks noChangeArrowheads="1"/>
            </p:cNvSpPr>
            <p:nvPr/>
          </p:nvSpPr>
          <p:spPr bwMode="auto">
            <a:xfrm>
              <a:off x="1677516" y="3673744"/>
              <a:ext cx="230832" cy="138499"/>
            </a:xfrm>
            <a:prstGeom prst="rect">
              <a:avLst/>
            </a:prstGeom>
            <a:noFill/>
            <a:ln w="9525">
              <a:noFill/>
              <a:miter lim="800000"/>
              <a:headEnd/>
              <a:tailEnd/>
            </a:ln>
          </p:spPr>
          <p:txBody>
            <a:bodyPr wrap="none" lIns="0" tIns="0" rIns="0" bIns="0">
              <a:spAutoFit/>
            </a:bodyPr>
            <a:lstStyle/>
            <a:p>
              <a:pPr algn="l"/>
              <a:r>
                <a:rPr lang="ja-JP" sz="900" dirty="0" smtClean="0">
                  <a:solidFill>
                    <a:srgbClr val="000000"/>
                  </a:solidFill>
                  <a:latin typeface="ＭＳ ゴシック" pitchFamily="49" charset="-128"/>
                  <a:ea typeface="ＭＳ ゴシック" pitchFamily="49" charset="-128"/>
                  <a:cs typeface="ＭＳ Ｐゴシック" charset="-128"/>
                </a:rPr>
                <a:t>港</a:t>
              </a:r>
              <a:r>
                <a:rPr lang="ja-JP" altLang="en-US" sz="900" dirty="0" smtClean="0">
                  <a:solidFill>
                    <a:srgbClr val="000000"/>
                  </a:solidFill>
                  <a:latin typeface="ＭＳ ゴシック" pitchFamily="49" charset="-128"/>
                  <a:ea typeface="ＭＳ ゴシック" pitchFamily="49" charset="-128"/>
                  <a:cs typeface="ＭＳ Ｐゴシック" charset="-128"/>
                </a:rPr>
                <a:t>区</a:t>
              </a:r>
              <a:endParaRPr lang="ja-JP" sz="900" dirty="0">
                <a:latin typeface="ＭＳ ゴシック" pitchFamily="49" charset="-128"/>
                <a:ea typeface="ＭＳ ゴシック" pitchFamily="49" charset="-128"/>
                <a:cs typeface="ＭＳ Ｐゴシック" charset="-128"/>
              </a:endParaRPr>
            </a:p>
          </p:txBody>
        </p:sp>
        <p:sp>
          <p:nvSpPr>
            <p:cNvPr id="140" name="Rectangle 84"/>
            <p:cNvSpPr>
              <a:spLocks noChangeArrowheads="1"/>
            </p:cNvSpPr>
            <p:nvPr/>
          </p:nvSpPr>
          <p:spPr bwMode="auto">
            <a:xfrm>
              <a:off x="1841428" y="4014734"/>
              <a:ext cx="346249" cy="138499"/>
            </a:xfrm>
            <a:prstGeom prst="rect">
              <a:avLst/>
            </a:prstGeom>
            <a:noFill/>
            <a:ln w="9525">
              <a:noFill/>
              <a:miter lim="800000"/>
              <a:headEnd/>
              <a:tailEnd/>
            </a:ln>
          </p:spPr>
          <p:txBody>
            <a:bodyPr wrap="none" lIns="0" tIns="0" rIns="0" bIns="0">
              <a:spAutoFit/>
            </a:bodyPr>
            <a:lstStyle/>
            <a:p>
              <a:pPr algn="l"/>
              <a:r>
                <a:rPr lang="ja-JP" sz="900" dirty="0" smtClean="0">
                  <a:solidFill>
                    <a:srgbClr val="000000"/>
                  </a:solidFill>
                  <a:latin typeface="ＭＳ ゴシック" pitchFamily="49" charset="-128"/>
                  <a:ea typeface="ＭＳ ゴシック" pitchFamily="49" charset="-128"/>
                  <a:cs typeface="ＭＳ Ｐゴシック" charset="-128"/>
                </a:rPr>
                <a:t>大正</a:t>
              </a:r>
              <a:r>
                <a:rPr lang="ja-JP" altLang="en-US" sz="900" dirty="0" smtClean="0">
                  <a:solidFill>
                    <a:srgbClr val="000000"/>
                  </a:solidFill>
                  <a:latin typeface="ＭＳ ゴシック" pitchFamily="49" charset="-128"/>
                  <a:ea typeface="ＭＳ ゴシック" pitchFamily="49" charset="-128"/>
                  <a:cs typeface="ＭＳ Ｐゴシック" charset="-128"/>
                </a:rPr>
                <a:t>区</a:t>
              </a:r>
              <a:endParaRPr lang="ja-JP" sz="900" dirty="0">
                <a:latin typeface="ＭＳ ゴシック" pitchFamily="49" charset="-128"/>
                <a:ea typeface="ＭＳ ゴシック" pitchFamily="49" charset="-128"/>
                <a:cs typeface="ＭＳ Ｐゴシック" charset="-128"/>
              </a:endParaRPr>
            </a:p>
          </p:txBody>
        </p:sp>
        <p:sp>
          <p:nvSpPr>
            <p:cNvPr id="141" name="Rectangle 85"/>
            <p:cNvSpPr>
              <a:spLocks noChangeArrowheads="1"/>
            </p:cNvSpPr>
            <p:nvPr/>
          </p:nvSpPr>
          <p:spPr bwMode="auto">
            <a:xfrm>
              <a:off x="2742313" y="3650686"/>
              <a:ext cx="230832" cy="276999"/>
            </a:xfrm>
            <a:prstGeom prst="rect">
              <a:avLst/>
            </a:prstGeom>
            <a:noFill/>
            <a:ln w="9525">
              <a:noFill/>
              <a:miter lim="800000"/>
              <a:headEnd/>
              <a:tailEnd/>
            </a:ln>
          </p:spPr>
          <p:txBody>
            <a:bodyPr wrap="none" lIns="0" tIns="0" rIns="0" bIns="0">
              <a:spAutoFit/>
            </a:bodyPr>
            <a:lstStyle/>
            <a:p>
              <a:pPr algn="l"/>
              <a:r>
                <a:rPr lang="ja-JP" sz="900" dirty="0" smtClean="0">
                  <a:latin typeface="ＭＳ ゴシック" pitchFamily="49" charset="-128"/>
                  <a:ea typeface="ＭＳ ゴシック" pitchFamily="49" charset="-128"/>
                  <a:cs typeface="ＭＳ Ｐゴシック" charset="-128"/>
                </a:rPr>
                <a:t>天王</a:t>
              </a:r>
              <a:endParaRPr lang="en-US" altLang="ja-JP" sz="900" dirty="0" smtClean="0">
                <a:latin typeface="ＭＳ ゴシック" pitchFamily="49" charset="-128"/>
                <a:ea typeface="ＭＳ ゴシック" pitchFamily="49" charset="-128"/>
                <a:cs typeface="ＭＳ Ｐゴシック" charset="-128"/>
              </a:endParaRPr>
            </a:p>
            <a:p>
              <a:pPr algn="l"/>
              <a:r>
                <a:rPr lang="ja-JP" sz="900" dirty="0" smtClean="0">
                  <a:latin typeface="ＭＳ ゴシック" pitchFamily="49" charset="-128"/>
                  <a:ea typeface="ＭＳ ゴシック" pitchFamily="49" charset="-128"/>
                  <a:cs typeface="ＭＳ Ｐゴシック" charset="-128"/>
                </a:rPr>
                <a:t>寺</a:t>
              </a:r>
              <a:r>
                <a:rPr lang="ja-JP" altLang="en-US" sz="900" dirty="0" smtClean="0">
                  <a:latin typeface="ＭＳ ゴシック" pitchFamily="49" charset="-128"/>
                  <a:ea typeface="ＭＳ ゴシック" pitchFamily="49" charset="-128"/>
                  <a:cs typeface="ＭＳ Ｐゴシック" charset="-128"/>
                </a:rPr>
                <a:t>区</a:t>
              </a:r>
              <a:endParaRPr lang="ja-JP" sz="900" dirty="0">
                <a:latin typeface="ＭＳ ゴシック" pitchFamily="49" charset="-128"/>
                <a:ea typeface="ＭＳ ゴシック" pitchFamily="49" charset="-128"/>
                <a:cs typeface="ＭＳ Ｐゴシック" charset="-128"/>
              </a:endParaRPr>
            </a:p>
          </p:txBody>
        </p:sp>
        <p:sp>
          <p:nvSpPr>
            <p:cNvPr id="142" name="Rectangle 86"/>
            <p:cNvSpPr>
              <a:spLocks noChangeArrowheads="1"/>
            </p:cNvSpPr>
            <p:nvPr/>
          </p:nvSpPr>
          <p:spPr bwMode="auto">
            <a:xfrm>
              <a:off x="2286957" y="3651999"/>
              <a:ext cx="346249" cy="138499"/>
            </a:xfrm>
            <a:prstGeom prst="rect">
              <a:avLst/>
            </a:prstGeom>
            <a:noFill/>
            <a:ln w="9525">
              <a:noFill/>
              <a:miter lim="800000"/>
              <a:headEnd/>
              <a:tailEnd/>
            </a:ln>
          </p:spPr>
          <p:txBody>
            <a:bodyPr wrap="none" lIns="0" tIns="0" rIns="0" bIns="0">
              <a:spAutoFit/>
            </a:bodyPr>
            <a:lstStyle/>
            <a:p>
              <a:pPr algn="l"/>
              <a:r>
                <a:rPr lang="ja-JP" sz="900" dirty="0" smtClean="0">
                  <a:solidFill>
                    <a:srgbClr val="000000"/>
                  </a:solidFill>
                  <a:latin typeface="ＭＳ ゴシック" pitchFamily="49" charset="-128"/>
                  <a:ea typeface="ＭＳ ゴシック" pitchFamily="49" charset="-128"/>
                  <a:cs typeface="ＭＳ Ｐゴシック" charset="-128"/>
                </a:rPr>
                <a:t>浪速</a:t>
              </a:r>
              <a:r>
                <a:rPr lang="ja-JP" altLang="en-US" sz="900" dirty="0" smtClean="0">
                  <a:solidFill>
                    <a:srgbClr val="000000"/>
                  </a:solidFill>
                  <a:latin typeface="ＭＳ ゴシック" pitchFamily="49" charset="-128"/>
                  <a:ea typeface="ＭＳ ゴシック" pitchFamily="49" charset="-128"/>
                  <a:cs typeface="ＭＳ Ｐゴシック" charset="-128"/>
                </a:rPr>
                <a:t>区</a:t>
              </a:r>
              <a:endParaRPr lang="ja-JP" sz="900" dirty="0">
                <a:latin typeface="ＭＳ ゴシック" pitchFamily="49" charset="-128"/>
                <a:ea typeface="ＭＳ ゴシック" pitchFamily="49" charset="-128"/>
                <a:cs typeface="ＭＳ Ｐゴシック" charset="-128"/>
              </a:endParaRPr>
            </a:p>
          </p:txBody>
        </p:sp>
        <p:sp>
          <p:nvSpPr>
            <p:cNvPr id="143" name="Rectangle 87"/>
            <p:cNvSpPr>
              <a:spLocks noChangeArrowheads="1"/>
            </p:cNvSpPr>
            <p:nvPr/>
          </p:nvSpPr>
          <p:spPr bwMode="auto">
            <a:xfrm>
              <a:off x="1392566" y="2809648"/>
              <a:ext cx="461665" cy="138499"/>
            </a:xfrm>
            <a:prstGeom prst="rect">
              <a:avLst/>
            </a:prstGeom>
            <a:noFill/>
            <a:ln w="9525">
              <a:noFill/>
              <a:miter lim="800000"/>
              <a:headEnd/>
              <a:tailEnd/>
            </a:ln>
          </p:spPr>
          <p:txBody>
            <a:bodyPr wrap="none" lIns="0" tIns="0" rIns="0" bIns="0">
              <a:spAutoFit/>
            </a:bodyPr>
            <a:lstStyle/>
            <a:p>
              <a:pPr algn="l"/>
              <a:r>
                <a:rPr lang="ja-JP" sz="900" dirty="0" smtClean="0">
                  <a:solidFill>
                    <a:srgbClr val="000000"/>
                  </a:solidFill>
                  <a:latin typeface="ＭＳ ゴシック" pitchFamily="49" charset="-128"/>
                  <a:ea typeface="ＭＳ ゴシック" pitchFamily="49" charset="-128"/>
                  <a:cs typeface="ＭＳ Ｐゴシック" charset="-128"/>
                </a:rPr>
                <a:t>西淀川</a:t>
              </a:r>
              <a:r>
                <a:rPr lang="ja-JP" altLang="en-US" sz="900" dirty="0" smtClean="0">
                  <a:solidFill>
                    <a:srgbClr val="000000"/>
                  </a:solidFill>
                  <a:latin typeface="ＭＳ ゴシック" pitchFamily="49" charset="-128"/>
                  <a:ea typeface="ＭＳ ゴシック" pitchFamily="49" charset="-128"/>
                  <a:cs typeface="ＭＳ Ｐゴシック" charset="-128"/>
                </a:rPr>
                <a:t>区</a:t>
              </a:r>
              <a:endParaRPr lang="ja-JP" sz="900" dirty="0">
                <a:latin typeface="ＭＳ ゴシック" pitchFamily="49" charset="-128"/>
                <a:ea typeface="ＭＳ ゴシック" pitchFamily="49" charset="-128"/>
                <a:cs typeface="ＭＳ Ｐゴシック" charset="-128"/>
              </a:endParaRPr>
            </a:p>
          </p:txBody>
        </p:sp>
        <p:sp>
          <p:nvSpPr>
            <p:cNvPr id="144" name="Rectangle 88"/>
            <p:cNvSpPr>
              <a:spLocks noChangeArrowheads="1"/>
            </p:cNvSpPr>
            <p:nvPr/>
          </p:nvSpPr>
          <p:spPr bwMode="auto">
            <a:xfrm>
              <a:off x="3127246" y="3409761"/>
              <a:ext cx="346249" cy="138499"/>
            </a:xfrm>
            <a:prstGeom prst="rect">
              <a:avLst/>
            </a:prstGeom>
            <a:noFill/>
            <a:ln w="9525">
              <a:noFill/>
              <a:miter lim="800000"/>
              <a:headEnd/>
              <a:tailEnd/>
            </a:ln>
          </p:spPr>
          <p:txBody>
            <a:bodyPr wrap="none" lIns="0" tIns="0" rIns="0" bIns="0">
              <a:spAutoFit/>
            </a:bodyPr>
            <a:lstStyle/>
            <a:p>
              <a:pPr algn="l"/>
              <a:r>
                <a:rPr lang="ja-JP" sz="900" dirty="0" smtClean="0">
                  <a:latin typeface="ＭＳ ゴシック" pitchFamily="49" charset="-128"/>
                  <a:ea typeface="ＭＳ ゴシック" pitchFamily="49" charset="-128"/>
                  <a:cs typeface="ＭＳ Ｐゴシック" charset="-128"/>
                </a:rPr>
                <a:t>東成</a:t>
              </a:r>
              <a:r>
                <a:rPr lang="ja-JP" altLang="en-US" sz="900" dirty="0" smtClean="0">
                  <a:latin typeface="ＭＳ ゴシック" pitchFamily="49" charset="-128"/>
                  <a:ea typeface="ＭＳ ゴシック" pitchFamily="49" charset="-128"/>
                  <a:cs typeface="ＭＳ Ｐゴシック" charset="-128"/>
                </a:rPr>
                <a:t>区</a:t>
              </a:r>
              <a:endParaRPr lang="ja-JP" sz="900" dirty="0">
                <a:latin typeface="ＭＳ ゴシック" pitchFamily="49" charset="-128"/>
                <a:ea typeface="ＭＳ ゴシック" pitchFamily="49" charset="-128"/>
                <a:cs typeface="ＭＳ Ｐゴシック" charset="-128"/>
              </a:endParaRPr>
            </a:p>
          </p:txBody>
        </p:sp>
        <p:sp>
          <p:nvSpPr>
            <p:cNvPr id="145" name="Rectangle 89"/>
            <p:cNvSpPr>
              <a:spLocks noChangeArrowheads="1"/>
            </p:cNvSpPr>
            <p:nvPr/>
          </p:nvSpPr>
          <p:spPr bwMode="auto">
            <a:xfrm>
              <a:off x="3116144" y="3793377"/>
              <a:ext cx="346249" cy="138499"/>
            </a:xfrm>
            <a:prstGeom prst="rect">
              <a:avLst/>
            </a:prstGeom>
            <a:noFill/>
            <a:ln w="9525">
              <a:noFill/>
              <a:miter lim="800000"/>
              <a:headEnd/>
              <a:tailEnd/>
            </a:ln>
          </p:spPr>
          <p:txBody>
            <a:bodyPr wrap="none" lIns="0" tIns="0" rIns="0" bIns="0">
              <a:spAutoFit/>
            </a:bodyPr>
            <a:lstStyle/>
            <a:p>
              <a:pPr algn="l"/>
              <a:r>
                <a:rPr lang="ja-JP" sz="900" dirty="0" smtClean="0">
                  <a:latin typeface="ＭＳ ゴシック" pitchFamily="49" charset="-128"/>
                  <a:ea typeface="ＭＳ ゴシック" pitchFamily="49" charset="-128"/>
                  <a:cs typeface="ＭＳ Ｐゴシック" charset="-128"/>
                </a:rPr>
                <a:t>生野</a:t>
              </a:r>
              <a:r>
                <a:rPr lang="ja-JP" altLang="en-US" sz="900" dirty="0" smtClean="0">
                  <a:latin typeface="ＭＳ ゴシック" pitchFamily="49" charset="-128"/>
                  <a:ea typeface="ＭＳ ゴシック" pitchFamily="49" charset="-128"/>
                  <a:cs typeface="ＭＳ Ｐゴシック" charset="-128"/>
                </a:rPr>
                <a:t>区</a:t>
              </a:r>
              <a:endParaRPr lang="ja-JP" sz="900" dirty="0">
                <a:latin typeface="ＭＳ ゴシック" pitchFamily="49" charset="-128"/>
                <a:ea typeface="ＭＳ ゴシック" pitchFamily="49" charset="-128"/>
                <a:cs typeface="ＭＳ Ｐゴシック" charset="-128"/>
              </a:endParaRPr>
            </a:p>
          </p:txBody>
        </p:sp>
        <p:sp>
          <p:nvSpPr>
            <p:cNvPr id="146" name="Rectangle 90"/>
            <p:cNvSpPr>
              <a:spLocks noChangeArrowheads="1"/>
            </p:cNvSpPr>
            <p:nvPr/>
          </p:nvSpPr>
          <p:spPr bwMode="auto">
            <a:xfrm>
              <a:off x="3139597" y="2440083"/>
              <a:ext cx="230832" cy="138499"/>
            </a:xfrm>
            <a:prstGeom prst="rect">
              <a:avLst/>
            </a:prstGeom>
            <a:noFill/>
            <a:ln w="9525">
              <a:noFill/>
              <a:miter lim="800000"/>
              <a:headEnd/>
              <a:tailEnd/>
            </a:ln>
          </p:spPr>
          <p:txBody>
            <a:bodyPr wrap="none" lIns="0" tIns="0" rIns="0" bIns="0">
              <a:spAutoFit/>
            </a:bodyPr>
            <a:lstStyle/>
            <a:p>
              <a:pPr algn="l"/>
              <a:r>
                <a:rPr lang="ja-JP" sz="900" dirty="0" smtClean="0">
                  <a:latin typeface="ＭＳ ゴシック" pitchFamily="49" charset="-128"/>
                  <a:ea typeface="ＭＳ ゴシック" pitchFamily="49" charset="-128"/>
                  <a:cs typeface="ＭＳ Ｐゴシック" charset="-128"/>
                </a:rPr>
                <a:t>旭</a:t>
              </a:r>
              <a:r>
                <a:rPr lang="ja-JP" altLang="en-US" sz="900" dirty="0" smtClean="0">
                  <a:latin typeface="ＭＳ ゴシック" pitchFamily="49" charset="-128"/>
                  <a:ea typeface="ＭＳ ゴシック" pitchFamily="49" charset="-128"/>
                  <a:cs typeface="ＭＳ Ｐゴシック" charset="-128"/>
                </a:rPr>
                <a:t>区</a:t>
              </a:r>
              <a:endParaRPr lang="ja-JP" sz="900" dirty="0">
                <a:latin typeface="ＭＳ ゴシック" pitchFamily="49" charset="-128"/>
                <a:ea typeface="ＭＳ ゴシック" pitchFamily="49" charset="-128"/>
                <a:cs typeface="ＭＳ Ｐゴシック" charset="-128"/>
              </a:endParaRPr>
            </a:p>
          </p:txBody>
        </p:sp>
        <p:sp>
          <p:nvSpPr>
            <p:cNvPr id="147" name="Rectangle 91"/>
            <p:cNvSpPr>
              <a:spLocks noChangeArrowheads="1"/>
            </p:cNvSpPr>
            <p:nvPr/>
          </p:nvSpPr>
          <p:spPr bwMode="auto">
            <a:xfrm>
              <a:off x="3141722" y="2997663"/>
              <a:ext cx="346249" cy="138499"/>
            </a:xfrm>
            <a:prstGeom prst="rect">
              <a:avLst/>
            </a:prstGeom>
            <a:noFill/>
            <a:ln w="9525">
              <a:noFill/>
              <a:miter lim="800000"/>
              <a:headEnd/>
              <a:tailEnd/>
            </a:ln>
          </p:spPr>
          <p:txBody>
            <a:bodyPr wrap="none" lIns="0" tIns="0" rIns="0" bIns="0">
              <a:spAutoFit/>
            </a:bodyPr>
            <a:lstStyle/>
            <a:p>
              <a:pPr algn="l"/>
              <a:r>
                <a:rPr lang="ja-JP" sz="900" dirty="0" smtClean="0">
                  <a:solidFill>
                    <a:srgbClr val="000000"/>
                  </a:solidFill>
                  <a:latin typeface="ＭＳ ゴシック" pitchFamily="49" charset="-128"/>
                  <a:ea typeface="ＭＳ ゴシック" pitchFamily="49" charset="-128"/>
                  <a:cs typeface="ＭＳ Ｐゴシック" charset="-128"/>
                </a:rPr>
                <a:t>城東</a:t>
              </a:r>
              <a:r>
                <a:rPr lang="ja-JP" altLang="en-US" sz="900" dirty="0" smtClean="0">
                  <a:solidFill>
                    <a:srgbClr val="000000"/>
                  </a:solidFill>
                  <a:latin typeface="ＭＳ ゴシック" pitchFamily="49" charset="-128"/>
                  <a:ea typeface="ＭＳ ゴシック" pitchFamily="49" charset="-128"/>
                  <a:cs typeface="ＭＳ Ｐゴシック" charset="-128"/>
                </a:rPr>
                <a:t>区</a:t>
              </a:r>
              <a:endParaRPr lang="ja-JP" sz="900" dirty="0">
                <a:latin typeface="ＭＳ ゴシック" pitchFamily="49" charset="-128"/>
                <a:ea typeface="ＭＳ ゴシック" pitchFamily="49" charset="-128"/>
                <a:cs typeface="ＭＳ Ｐゴシック" charset="-128"/>
              </a:endParaRPr>
            </a:p>
          </p:txBody>
        </p:sp>
        <p:sp>
          <p:nvSpPr>
            <p:cNvPr id="148" name="Rectangle 92"/>
            <p:cNvSpPr>
              <a:spLocks noChangeArrowheads="1"/>
            </p:cNvSpPr>
            <p:nvPr/>
          </p:nvSpPr>
          <p:spPr bwMode="auto">
            <a:xfrm>
              <a:off x="2626922" y="4086742"/>
              <a:ext cx="230832" cy="276999"/>
            </a:xfrm>
            <a:prstGeom prst="rect">
              <a:avLst/>
            </a:prstGeom>
            <a:noFill/>
            <a:ln w="9525">
              <a:noFill/>
              <a:miter lim="800000"/>
              <a:headEnd/>
              <a:tailEnd/>
            </a:ln>
          </p:spPr>
          <p:txBody>
            <a:bodyPr wrap="none" lIns="0" tIns="0" rIns="0" bIns="0">
              <a:spAutoFit/>
            </a:bodyPr>
            <a:lstStyle/>
            <a:p>
              <a:pPr algn="l"/>
              <a:r>
                <a:rPr lang="ja-JP" sz="900" dirty="0" smtClean="0">
                  <a:solidFill>
                    <a:srgbClr val="000000"/>
                  </a:solidFill>
                  <a:latin typeface="ＭＳ ゴシック" pitchFamily="49" charset="-128"/>
                  <a:ea typeface="ＭＳ ゴシック" pitchFamily="49" charset="-128"/>
                  <a:cs typeface="ＭＳ Ｐゴシック" charset="-128"/>
                </a:rPr>
                <a:t>阿倍</a:t>
              </a:r>
              <a:endParaRPr lang="en-US" altLang="ja-JP" sz="900" dirty="0" smtClean="0">
                <a:solidFill>
                  <a:srgbClr val="000000"/>
                </a:solidFill>
                <a:latin typeface="ＭＳ ゴシック" pitchFamily="49" charset="-128"/>
                <a:ea typeface="ＭＳ ゴシック" pitchFamily="49" charset="-128"/>
                <a:cs typeface="ＭＳ Ｐゴシック" charset="-128"/>
              </a:endParaRPr>
            </a:p>
            <a:p>
              <a:pPr algn="l"/>
              <a:r>
                <a:rPr lang="ja-JP" sz="900" dirty="0" smtClean="0">
                  <a:solidFill>
                    <a:srgbClr val="000000"/>
                  </a:solidFill>
                  <a:latin typeface="ＭＳ ゴシック" pitchFamily="49" charset="-128"/>
                  <a:ea typeface="ＭＳ ゴシック" pitchFamily="49" charset="-128"/>
                  <a:cs typeface="ＭＳ Ｐゴシック" charset="-128"/>
                </a:rPr>
                <a:t>野</a:t>
              </a:r>
              <a:r>
                <a:rPr lang="ja-JP" altLang="en-US" sz="900" dirty="0" smtClean="0">
                  <a:solidFill>
                    <a:srgbClr val="000000"/>
                  </a:solidFill>
                  <a:latin typeface="ＭＳ ゴシック" pitchFamily="49" charset="-128"/>
                  <a:ea typeface="ＭＳ ゴシック" pitchFamily="49" charset="-128"/>
                  <a:cs typeface="ＭＳ Ｐゴシック" charset="-128"/>
                </a:rPr>
                <a:t>区</a:t>
              </a:r>
              <a:endParaRPr lang="ja-JP" sz="900" dirty="0">
                <a:latin typeface="ＭＳ ゴシック" pitchFamily="49" charset="-128"/>
                <a:ea typeface="ＭＳ ゴシック" pitchFamily="49" charset="-128"/>
                <a:cs typeface="ＭＳ Ｐゴシック" charset="-128"/>
              </a:endParaRPr>
            </a:p>
          </p:txBody>
        </p:sp>
        <p:sp>
          <p:nvSpPr>
            <p:cNvPr id="149" name="Rectangle 93"/>
            <p:cNvSpPr>
              <a:spLocks noChangeArrowheads="1"/>
            </p:cNvSpPr>
            <p:nvPr/>
          </p:nvSpPr>
          <p:spPr bwMode="auto">
            <a:xfrm>
              <a:off x="2456021" y="4753864"/>
              <a:ext cx="346249" cy="138499"/>
            </a:xfrm>
            <a:prstGeom prst="rect">
              <a:avLst/>
            </a:prstGeom>
            <a:noFill/>
            <a:ln w="9525">
              <a:noFill/>
              <a:miter lim="800000"/>
              <a:headEnd/>
              <a:tailEnd/>
            </a:ln>
          </p:spPr>
          <p:txBody>
            <a:bodyPr wrap="none" lIns="0" tIns="0" rIns="0" bIns="0">
              <a:spAutoFit/>
            </a:bodyPr>
            <a:lstStyle/>
            <a:p>
              <a:pPr algn="l"/>
              <a:r>
                <a:rPr lang="ja-JP" sz="900" dirty="0" smtClean="0">
                  <a:solidFill>
                    <a:srgbClr val="000000"/>
                  </a:solidFill>
                  <a:latin typeface="ＭＳ ゴシック" pitchFamily="49" charset="-128"/>
                  <a:ea typeface="ＭＳ ゴシック" pitchFamily="49" charset="-128"/>
                  <a:cs typeface="ＭＳ Ｐゴシック" charset="-128"/>
                </a:rPr>
                <a:t>住吉</a:t>
              </a:r>
              <a:r>
                <a:rPr lang="ja-JP" altLang="en-US" sz="900" dirty="0" smtClean="0">
                  <a:solidFill>
                    <a:srgbClr val="000000"/>
                  </a:solidFill>
                  <a:latin typeface="ＭＳ ゴシック" pitchFamily="49" charset="-128"/>
                  <a:ea typeface="ＭＳ ゴシック" pitchFamily="49" charset="-128"/>
                  <a:cs typeface="ＭＳ Ｐゴシック" charset="-128"/>
                </a:rPr>
                <a:t>区</a:t>
              </a:r>
              <a:endParaRPr lang="ja-JP" sz="900" dirty="0">
                <a:latin typeface="ＭＳ ゴシック" pitchFamily="49" charset="-128"/>
                <a:ea typeface="ＭＳ ゴシック" pitchFamily="49" charset="-128"/>
                <a:cs typeface="ＭＳ Ｐゴシック" charset="-128"/>
              </a:endParaRPr>
            </a:p>
          </p:txBody>
        </p:sp>
        <p:sp>
          <p:nvSpPr>
            <p:cNvPr id="150" name="Rectangle 94"/>
            <p:cNvSpPr>
              <a:spLocks noChangeArrowheads="1"/>
            </p:cNvSpPr>
            <p:nvPr/>
          </p:nvSpPr>
          <p:spPr bwMode="auto">
            <a:xfrm>
              <a:off x="2914954" y="4380107"/>
              <a:ext cx="230832" cy="276999"/>
            </a:xfrm>
            <a:prstGeom prst="rect">
              <a:avLst/>
            </a:prstGeom>
            <a:noFill/>
            <a:ln w="9525">
              <a:noFill/>
              <a:miter lim="800000"/>
              <a:headEnd/>
              <a:tailEnd/>
            </a:ln>
          </p:spPr>
          <p:txBody>
            <a:bodyPr wrap="none" lIns="0" tIns="0" rIns="0" bIns="0">
              <a:spAutoFit/>
            </a:bodyPr>
            <a:lstStyle/>
            <a:p>
              <a:pPr algn="l"/>
              <a:r>
                <a:rPr lang="ja-JP" sz="900" dirty="0" smtClean="0">
                  <a:solidFill>
                    <a:srgbClr val="000000"/>
                  </a:solidFill>
                  <a:latin typeface="ＭＳ ゴシック" pitchFamily="49" charset="-128"/>
                  <a:ea typeface="ＭＳ ゴシック" pitchFamily="49" charset="-128"/>
                  <a:cs typeface="ＭＳ Ｐゴシック" charset="-128"/>
                </a:rPr>
                <a:t>東住</a:t>
              </a:r>
              <a:endParaRPr lang="en-US" altLang="ja-JP" sz="900" dirty="0" smtClean="0">
                <a:solidFill>
                  <a:srgbClr val="000000"/>
                </a:solidFill>
                <a:latin typeface="ＭＳ ゴシック" pitchFamily="49" charset="-128"/>
                <a:ea typeface="ＭＳ ゴシック" pitchFamily="49" charset="-128"/>
                <a:cs typeface="ＭＳ Ｐゴシック" charset="-128"/>
              </a:endParaRPr>
            </a:p>
            <a:p>
              <a:pPr algn="l"/>
              <a:r>
                <a:rPr lang="ja-JP" sz="900" dirty="0" smtClean="0">
                  <a:solidFill>
                    <a:srgbClr val="000000"/>
                  </a:solidFill>
                  <a:latin typeface="ＭＳ ゴシック" pitchFamily="49" charset="-128"/>
                  <a:ea typeface="ＭＳ ゴシック" pitchFamily="49" charset="-128"/>
                  <a:cs typeface="ＭＳ Ｐゴシック" charset="-128"/>
                </a:rPr>
                <a:t>吉</a:t>
              </a:r>
              <a:r>
                <a:rPr lang="ja-JP" altLang="en-US" sz="900" dirty="0" smtClean="0">
                  <a:solidFill>
                    <a:srgbClr val="000000"/>
                  </a:solidFill>
                  <a:latin typeface="ＭＳ ゴシック" pitchFamily="49" charset="-128"/>
                  <a:ea typeface="ＭＳ ゴシック" pitchFamily="49" charset="-128"/>
                  <a:cs typeface="ＭＳ Ｐゴシック" charset="-128"/>
                </a:rPr>
                <a:t>区</a:t>
              </a:r>
              <a:endParaRPr lang="ja-JP" sz="900" dirty="0">
                <a:latin typeface="ＭＳ ゴシック" pitchFamily="49" charset="-128"/>
                <a:ea typeface="ＭＳ ゴシック" pitchFamily="49" charset="-128"/>
                <a:cs typeface="ＭＳ Ｐゴシック" charset="-128"/>
              </a:endParaRPr>
            </a:p>
          </p:txBody>
        </p:sp>
        <p:sp>
          <p:nvSpPr>
            <p:cNvPr id="151" name="Rectangle 95"/>
            <p:cNvSpPr>
              <a:spLocks noChangeArrowheads="1"/>
            </p:cNvSpPr>
            <p:nvPr/>
          </p:nvSpPr>
          <p:spPr bwMode="auto">
            <a:xfrm>
              <a:off x="2285956" y="4009401"/>
              <a:ext cx="230832" cy="276999"/>
            </a:xfrm>
            <a:prstGeom prst="rect">
              <a:avLst/>
            </a:prstGeom>
            <a:noFill/>
            <a:ln w="9525">
              <a:noFill/>
              <a:miter lim="800000"/>
              <a:headEnd/>
              <a:tailEnd/>
            </a:ln>
          </p:spPr>
          <p:txBody>
            <a:bodyPr wrap="none" lIns="0" tIns="0" rIns="0" bIns="0">
              <a:spAutoFit/>
            </a:bodyPr>
            <a:lstStyle/>
            <a:p>
              <a:pPr algn="l"/>
              <a:r>
                <a:rPr lang="ja-JP" sz="900" dirty="0" smtClean="0">
                  <a:solidFill>
                    <a:srgbClr val="000000"/>
                  </a:solidFill>
                  <a:latin typeface="ＭＳ ゴシック" pitchFamily="49" charset="-128"/>
                  <a:ea typeface="ＭＳ ゴシック" pitchFamily="49" charset="-128"/>
                  <a:cs typeface="ＭＳ Ｐゴシック" charset="-128"/>
                </a:rPr>
                <a:t>西成</a:t>
              </a:r>
              <a:endParaRPr lang="en-US" altLang="ja-JP" sz="900" dirty="0" smtClean="0">
                <a:solidFill>
                  <a:srgbClr val="000000"/>
                </a:solidFill>
                <a:latin typeface="ＭＳ ゴシック" pitchFamily="49" charset="-128"/>
                <a:ea typeface="ＭＳ ゴシック" pitchFamily="49" charset="-128"/>
                <a:cs typeface="ＭＳ Ｐゴシック" charset="-128"/>
              </a:endParaRPr>
            </a:p>
            <a:p>
              <a:pPr algn="l"/>
              <a:r>
                <a:rPr lang="ja-JP" altLang="en-US" sz="900" dirty="0" smtClean="0">
                  <a:solidFill>
                    <a:srgbClr val="000000"/>
                  </a:solidFill>
                  <a:latin typeface="ＭＳ ゴシック" pitchFamily="49" charset="-128"/>
                  <a:ea typeface="ＭＳ ゴシック" pitchFamily="49" charset="-128"/>
                  <a:cs typeface="ＭＳ Ｐゴシック" charset="-128"/>
                </a:rPr>
                <a:t>区</a:t>
              </a:r>
              <a:endParaRPr lang="ja-JP" sz="900" dirty="0">
                <a:latin typeface="ＭＳ ゴシック" pitchFamily="49" charset="-128"/>
                <a:ea typeface="ＭＳ ゴシック" pitchFamily="49" charset="-128"/>
                <a:cs typeface="ＭＳ Ｐゴシック" charset="-128"/>
              </a:endParaRPr>
            </a:p>
          </p:txBody>
        </p:sp>
        <p:sp>
          <p:nvSpPr>
            <p:cNvPr id="152" name="Rectangle 96"/>
            <p:cNvSpPr>
              <a:spLocks noChangeArrowheads="1"/>
            </p:cNvSpPr>
            <p:nvPr/>
          </p:nvSpPr>
          <p:spPr bwMode="auto">
            <a:xfrm>
              <a:off x="2044223" y="2415700"/>
              <a:ext cx="346249" cy="138499"/>
            </a:xfrm>
            <a:prstGeom prst="rect">
              <a:avLst/>
            </a:prstGeom>
            <a:noFill/>
            <a:ln w="9525">
              <a:noFill/>
              <a:miter lim="800000"/>
              <a:headEnd/>
              <a:tailEnd/>
            </a:ln>
          </p:spPr>
          <p:txBody>
            <a:bodyPr wrap="none" lIns="0" tIns="0" rIns="0" bIns="0">
              <a:spAutoFit/>
            </a:bodyPr>
            <a:lstStyle/>
            <a:p>
              <a:pPr algn="l"/>
              <a:r>
                <a:rPr lang="ja-JP" sz="900" dirty="0" smtClean="0">
                  <a:solidFill>
                    <a:srgbClr val="000000"/>
                  </a:solidFill>
                  <a:latin typeface="ＭＳ ゴシック" pitchFamily="49" charset="-128"/>
                  <a:ea typeface="ＭＳ ゴシック" pitchFamily="49" charset="-128"/>
                  <a:cs typeface="ＭＳ Ｐゴシック" charset="-128"/>
                </a:rPr>
                <a:t>淀川</a:t>
              </a:r>
              <a:r>
                <a:rPr lang="ja-JP" altLang="en-US" sz="900" dirty="0" smtClean="0">
                  <a:solidFill>
                    <a:srgbClr val="000000"/>
                  </a:solidFill>
                  <a:latin typeface="ＭＳ ゴシック" pitchFamily="49" charset="-128"/>
                  <a:ea typeface="ＭＳ ゴシック" pitchFamily="49" charset="-128"/>
                  <a:cs typeface="ＭＳ Ｐゴシック" charset="-128"/>
                </a:rPr>
                <a:t>区</a:t>
              </a:r>
              <a:endParaRPr lang="ja-JP" sz="900" dirty="0">
                <a:latin typeface="ＭＳ ゴシック" pitchFamily="49" charset="-128"/>
                <a:ea typeface="ＭＳ ゴシック" pitchFamily="49" charset="-128"/>
                <a:cs typeface="ＭＳ Ｐゴシック" charset="-128"/>
              </a:endParaRPr>
            </a:p>
          </p:txBody>
        </p:sp>
        <p:sp>
          <p:nvSpPr>
            <p:cNvPr id="153" name="Rectangle 97"/>
            <p:cNvSpPr>
              <a:spLocks noChangeArrowheads="1"/>
            </p:cNvSpPr>
            <p:nvPr/>
          </p:nvSpPr>
          <p:spPr bwMode="auto">
            <a:xfrm>
              <a:off x="3570427" y="2862606"/>
              <a:ext cx="346249" cy="138499"/>
            </a:xfrm>
            <a:prstGeom prst="rect">
              <a:avLst/>
            </a:prstGeom>
            <a:noFill/>
            <a:ln w="9525">
              <a:noFill/>
              <a:miter lim="800000"/>
              <a:headEnd/>
              <a:tailEnd/>
            </a:ln>
          </p:spPr>
          <p:txBody>
            <a:bodyPr wrap="none" lIns="0" tIns="0" rIns="0" bIns="0">
              <a:spAutoFit/>
            </a:bodyPr>
            <a:lstStyle/>
            <a:p>
              <a:pPr algn="l"/>
              <a:r>
                <a:rPr lang="ja-JP" sz="900" dirty="0" smtClean="0">
                  <a:latin typeface="ＭＳ ゴシック" pitchFamily="49" charset="-128"/>
                  <a:ea typeface="ＭＳ ゴシック" pitchFamily="49" charset="-128"/>
                  <a:cs typeface="ＭＳ Ｐゴシック" charset="-128"/>
                </a:rPr>
                <a:t>鶴見</a:t>
              </a:r>
              <a:r>
                <a:rPr lang="ja-JP" altLang="en-US" sz="900" dirty="0" smtClean="0">
                  <a:latin typeface="ＭＳ ゴシック" pitchFamily="49" charset="-128"/>
                  <a:ea typeface="ＭＳ ゴシック" pitchFamily="49" charset="-128"/>
                  <a:cs typeface="ＭＳ Ｐゴシック" charset="-128"/>
                </a:rPr>
                <a:t>区</a:t>
              </a:r>
              <a:endParaRPr lang="ja-JP" sz="900" dirty="0">
                <a:latin typeface="ＭＳ ゴシック" pitchFamily="49" charset="-128"/>
                <a:ea typeface="ＭＳ ゴシック" pitchFamily="49" charset="-128"/>
                <a:cs typeface="ＭＳ Ｐゴシック" charset="-128"/>
              </a:endParaRPr>
            </a:p>
          </p:txBody>
        </p:sp>
        <p:sp>
          <p:nvSpPr>
            <p:cNvPr id="154" name="Rectangle 98"/>
            <p:cNvSpPr>
              <a:spLocks noChangeArrowheads="1"/>
            </p:cNvSpPr>
            <p:nvPr/>
          </p:nvSpPr>
          <p:spPr bwMode="auto">
            <a:xfrm>
              <a:off x="1792492" y="4529539"/>
              <a:ext cx="461665" cy="138499"/>
            </a:xfrm>
            <a:prstGeom prst="rect">
              <a:avLst/>
            </a:prstGeom>
            <a:noFill/>
            <a:ln w="9525">
              <a:noFill/>
              <a:miter lim="800000"/>
              <a:headEnd/>
              <a:tailEnd/>
            </a:ln>
          </p:spPr>
          <p:txBody>
            <a:bodyPr wrap="none" lIns="0" tIns="0" rIns="0" bIns="0">
              <a:spAutoFit/>
            </a:bodyPr>
            <a:lstStyle/>
            <a:p>
              <a:pPr algn="l"/>
              <a:r>
                <a:rPr lang="ja-JP" sz="900" dirty="0" smtClean="0">
                  <a:solidFill>
                    <a:srgbClr val="000000"/>
                  </a:solidFill>
                  <a:latin typeface="ＭＳ ゴシック" pitchFamily="49" charset="-128"/>
                  <a:ea typeface="ＭＳ ゴシック" pitchFamily="49" charset="-128"/>
                  <a:cs typeface="ＭＳ Ｐゴシック" charset="-128"/>
                </a:rPr>
                <a:t>住之江</a:t>
              </a:r>
              <a:r>
                <a:rPr lang="ja-JP" altLang="en-US" sz="900" dirty="0" smtClean="0">
                  <a:solidFill>
                    <a:srgbClr val="000000"/>
                  </a:solidFill>
                  <a:latin typeface="ＭＳ ゴシック" pitchFamily="49" charset="-128"/>
                  <a:ea typeface="ＭＳ ゴシック" pitchFamily="49" charset="-128"/>
                  <a:cs typeface="ＭＳ Ｐゴシック" charset="-128"/>
                </a:rPr>
                <a:t>区</a:t>
              </a:r>
              <a:endParaRPr lang="ja-JP" sz="900" dirty="0">
                <a:latin typeface="ＭＳ ゴシック" pitchFamily="49" charset="-128"/>
                <a:ea typeface="ＭＳ ゴシック" pitchFamily="49" charset="-128"/>
                <a:cs typeface="ＭＳ Ｐゴシック" charset="-128"/>
              </a:endParaRPr>
            </a:p>
          </p:txBody>
        </p:sp>
        <p:sp>
          <p:nvSpPr>
            <p:cNvPr id="155" name="Rectangle 99"/>
            <p:cNvSpPr>
              <a:spLocks noChangeArrowheads="1"/>
            </p:cNvSpPr>
            <p:nvPr/>
          </p:nvSpPr>
          <p:spPr bwMode="auto">
            <a:xfrm>
              <a:off x="3299327" y="4605840"/>
              <a:ext cx="346249" cy="138499"/>
            </a:xfrm>
            <a:prstGeom prst="rect">
              <a:avLst/>
            </a:prstGeom>
            <a:noFill/>
            <a:ln w="9525">
              <a:noFill/>
              <a:miter lim="800000"/>
              <a:headEnd/>
              <a:tailEnd/>
            </a:ln>
          </p:spPr>
          <p:txBody>
            <a:bodyPr wrap="none" lIns="0" tIns="0" rIns="0" bIns="0">
              <a:spAutoFit/>
            </a:bodyPr>
            <a:lstStyle/>
            <a:p>
              <a:pPr algn="l"/>
              <a:r>
                <a:rPr lang="ja-JP" sz="900" dirty="0" smtClean="0">
                  <a:solidFill>
                    <a:srgbClr val="000000"/>
                  </a:solidFill>
                  <a:latin typeface="ＭＳ ゴシック" pitchFamily="49" charset="-128"/>
                  <a:ea typeface="ＭＳ ゴシック" pitchFamily="49" charset="-128"/>
                  <a:cs typeface="ＭＳ Ｐゴシック" charset="-128"/>
                </a:rPr>
                <a:t>平野</a:t>
              </a:r>
              <a:r>
                <a:rPr lang="ja-JP" altLang="en-US" sz="900" dirty="0" smtClean="0">
                  <a:solidFill>
                    <a:srgbClr val="000000"/>
                  </a:solidFill>
                  <a:latin typeface="ＭＳ ゴシック" pitchFamily="49" charset="-128"/>
                  <a:ea typeface="ＭＳ ゴシック" pitchFamily="49" charset="-128"/>
                  <a:cs typeface="ＭＳ Ｐゴシック" charset="-128"/>
                </a:rPr>
                <a:t>区</a:t>
              </a:r>
              <a:endParaRPr lang="ja-JP" sz="900" dirty="0">
                <a:latin typeface="ＭＳ ゴシック" pitchFamily="49" charset="-128"/>
                <a:ea typeface="ＭＳ ゴシック" pitchFamily="49" charset="-128"/>
                <a:cs typeface="ＭＳ Ｐゴシック" charset="-128"/>
              </a:endParaRPr>
            </a:p>
          </p:txBody>
        </p:sp>
        <p:sp>
          <p:nvSpPr>
            <p:cNvPr id="156" name="Rectangle 100"/>
            <p:cNvSpPr>
              <a:spLocks noChangeArrowheads="1"/>
            </p:cNvSpPr>
            <p:nvPr/>
          </p:nvSpPr>
          <p:spPr bwMode="auto">
            <a:xfrm>
              <a:off x="2435231" y="2800123"/>
              <a:ext cx="230832" cy="138499"/>
            </a:xfrm>
            <a:prstGeom prst="rect">
              <a:avLst/>
            </a:prstGeom>
            <a:noFill/>
            <a:ln w="9525">
              <a:noFill/>
              <a:miter lim="800000"/>
              <a:headEnd/>
              <a:tailEnd/>
            </a:ln>
          </p:spPr>
          <p:txBody>
            <a:bodyPr wrap="none" lIns="0" tIns="0" rIns="0" bIns="0">
              <a:spAutoFit/>
            </a:bodyPr>
            <a:lstStyle/>
            <a:p>
              <a:pPr algn="l"/>
              <a:r>
                <a:rPr lang="ja-JP" sz="900" dirty="0" smtClean="0">
                  <a:latin typeface="ＭＳ ゴシック" pitchFamily="49" charset="-128"/>
                  <a:ea typeface="ＭＳ ゴシック" pitchFamily="49" charset="-128"/>
                  <a:cs typeface="ＭＳ Ｐゴシック" charset="-128"/>
                </a:rPr>
                <a:t>北</a:t>
              </a:r>
              <a:r>
                <a:rPr lang="ja-JP" altLang="en-US" sz="900" dirty="0" smtClean="0">
                  <a:latin typeface="ＭＳ ゴシック" pitchFamily="49" charset="-128"/>
                  <a:ea typeface="ＭＳ ゴシック" pitchFamily="49" charset="-128"/>
                  <a:cs typeface="ＭＳ Ｐゴシック" charset="-128"/>
                </a:rPr>
                <a:t>区</a:t>
              </a:r>
              <a:endParaRPr lang="ja-JP" sz="900" dirty="0">
                <a:latin typeface="ＭＳ ゴシック" pitchFamily="49" charset="-128"/>
                <a:ea typeface="ＭＳ ゴシック" pitchFamily="49" charset="-128"/>
                <a:cs typeface="ＭＳ Ｐゴシック" charset="-128"/>
              </a:endParaRPr>
            </a:p>
          </p:txBody>
        </p:sp>
        <p:sp>
          <p:nvSpPr>
            <p:cNvPr id="157" name="Rectangle 101"/>
            <p:cNvSpPr>
              <a:spLocks noChangeArrowheads="1"/>
            </p:cNvSpPr>
            <p:nvPr/>
          </p:nvSpPr>
          <p:spPr bwMode="auto">
            <a:xfrm>
              <a:off x="2642330" y="3228072"/>
              <a:ext cx="346249" cy="138499"/>
            </a:xfrm>
            <a:prstGeom prst="rect">
              <a:avLst/>
            </a:prstGeom>
            <a:noFill/>
            <a:ln w="9525">
              <a:noFill/>
              <a:miter lim="800000"/>
              <a:headEnd/>
              <a:tailEnd/>
            </a:ln>
          </p:spPr>
          <p:txBody>
            <a:bodyPr wrap="none" lIns="0" tIns="0" rIns="0" bIns="0">
              <a:spAutoFit/>
            </a:bodyPr>
            <a:lstStyle/>
            <a:p>
              <a:pPr algn="l"/>
              <a:r>
                <a:rPr lang="ja-JP" sz="900" dirty="0" smtClean="0">
                  <a:latin typeface="ＭＳ ゴシック" pitchFamily="49" charset="-128"/>
                  <a:ea typeface="ＭＳ ゴシック" pitchFamily="49" charset="-128"/>
                  <a:cs typeface="ＭＳ Ｐゴシック" charset="-128"/>
                </a:rPr>
                <a:t>中央</a:t>
              </a:r>
              <a:r>
                <a:rPr lang="ja-JP" altLang="en-US" sz="900" dirty="0" smtClean="0">
                  <a:latin typeface="ＭＳ ゴシック" pitchFamily="49" charset="-128"/>
                  <a:ea typeface="ＭＳ ゴシック" pitchFamily="49" charset="-128"/>
                  <a:cs typeface="ＭＳ Ｐゴシック" charset="-128"/>
                </a:rPr>
                <a:t>区</a:t>
              </a:r>
              <a:endParaRPr lang="ja-JP" sz="900" dirty="0">
                <a:latin typeface="ＭＳ ゴシック" pitchFamily="49" charset="-128"/>
                <a:ea typeface="ＭＳ ゴシック" pitchFamily="49" charset="-128"/>
                <a:cs typeface="ＭＳ Ｐゴシック" charset="-128"/>
              </a:endParaRPr>
            </a:p>
          </p:txBody>
        </p:sp>
        <p:sp>
          <p:nvSpPr>
            <p:cNvPr id="158" name="Freeform 29"/>
            <p:cNvSpPr>
              <a:spLocks/>
            </p:cNvSpPr>
            <p:nvPr/>
          </p:nvSpPr>
          <p:spPr bwMode="auto">
            <a:xfrm>
              <a:off x="2785512" y="2334296"/>
              <a:ext cx="439923" cy="785380"/>
            </a:xfrm>
            <a:custGeom>
              <a:avLst/>
              <a:gdLst>
                <a:gd name="T0" fmla="*/ 87 w 153"/>
                <a:gd name="T1" fmla="*/ 28 h 276"/>
                <a:gd name="T2" fmla="*/ 153 w 153"/>
                <a:gd name="T3" fmla="*/ 148 h 276"/>
                <a:gd name="T4" fmla="*/ 122 w 153"/>
                <a:gd name="T5" fmla="*/ 165 h 276"/>
                <a:gd name="T6" fmla="*/ 115 w 153"/>
                <a:gd name="T7" fmla="*/ 248 h 276"/>
                <a:gd name="T8" fmla="*/ 28 w 153"/>
                <a:gd name="T9" fmla="*/ 276 h 276"/>
                <a:gd name="T10" fmla="*/ 21 w 153"/>
                <a:gd name="T11" fmla="*/ 170 h 276"/>
                <a:gd name="T12" fmla="*/ 45 w 153"/>
                <a:gd name="T13" fmla="*/ 120 h 276"/>
                <a:gd name="T14" fmla="*/ 0 w 153"/>
                <a:gd name="T15" fmla="*/ 84 h 276"/>
                <a:gd name="T16" fmla="*/ 69 w 153"/>
                <a:gd name="T17" fmla="*/ 0 h 276"/>
                <a:gd name="T18" fmla="*/ 87 w 153"/>
                <a:gd name="T19" fmla="*/ 28 h 27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3"/>
                <a:gd name="T31" fmla="*/ 0 h 276"/>
                <a:gd name="T32" fmla="*/ 153 w 153"/>
                <a:gd name="T33" fmla="*/ 276 h 27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3" h="276">
                  <a:moveTo>
                    <a:pt x="87" y="28"/>
                  </a:moveTo>
                  <a:lnTo>
                    <a:pt x="153" y="148"/>
                  </a:lnTo>
                  <a:lnTo>
                    <a:pt x="122" y="165"/>
                  </a:lnTo>
                  <a:lnTo>
                    <a:pt x="115" y="248"/>
                  </a:lnTo>
                  <a:lnTo>
                    <a:pt x="28" y="276"/>
                  </a:lnTo>
                  <a:lnTo>
                    <a:pt x="21" y="170"/>
                  </a:lnTo>
                  <a:lnTo>
                    <a:pt x="45" y="120"/>
                  </a:lnTo>
                  <a:lnTo>
                    <a:pt x="0" y="84"/>
                  </a:lnTo>
                  <a:lnTo>
                    <a:pt x="69" y="0"/>
                  </a:lnTo>
                  <a:lnTo>
                    <a:pt x="87" y="28"/>
                  </a:lnTo>
                  <a:close/>
                </a:path>
              </a:pathLst>
            </a:custGeom>
            <a:solidFill>
              <a:srgbClr val="FFFFFF"/>
            </a:solidFill>
            <a:ln w="9525">
              <a:solidFill>
                <a:schemeClr val="tx1"/>
              </a:solidFill>
              <a:round/>
              <a:headEnd/>
              <a:tailEnd/>
            </a:ln>
          </p:spPr>
          <p:txBody>
            <a:bodyPr/>
            <a:lstStyle/>
            <a:p>
              <a:endParaRPr lang="ja-JP" altLang="en-US" sz="1050"/>
            </a:p>
          </p:txBody>
        </p:sp>
        <p:sp>
          <p:nvSpPr>
            <p:cNvPr id="159" name="Rectangle 79"/>
            <p:cNvSpPr>
              <a:spLocks noChangeArrowheads="1"/>
            </p:cNvSpPr>
            <p:nvPr/>
          </p:nvSpPr>
          <p:spPr bwMode="auto">
            <a:xfrm>
              <a:off x="2933796" y="2625893"/>
              <a:ext cx="230832" cy="276999"/>
            </a:xfrm>
            <a:prstGeom prst="rect">
              <a:avLst/>
            </a:prstGeom>
            <a:noFill/>
            <a:ln w="9525">
              <a:noFill/>
              <a:miter lim="800000"/>
              <a:headEnd/>
              <a:tailEnd/>
            </a:ln>
          </p:spPr>
          <p:txBody>
            <a:bodyPr wrap="none" lIns="0" tIns="0" rIns="0" bIns="0">
              <a:spAutoFit/>
            </a:bodyPr>
            <a:lstStyle/>
            <a:p>
              <a:pPr algn="l"/>
              <a:r>
                <a:rPr lang="ja-JP" sz="900" dirty="0" smtClean="0">
                  <a:latin typeface="ＭＳ ゴシック" pitchFamily="49" charset="-128"/>
                  <a:ea typeface="ＭＳ ゴシック" pitchFamily="49" charset="-128"/>
                  <a:cs typeface="ＭＳ Ｐゴシック" charset="-128"/>
                </a:rPr>
                <a:t>都島</a:t>
              </a:r>
              <a:endParaRPr lang="en-US" altLang="ja-JP" sz="900" dirty="0" smtClean="0">
                <a:latin typeface="ＭＳ ゴシック" pitchFamily="49" charset="-128"/>
                <a:ea typeface="ＭＳ ゴシック" pitchFamily="49" charset="-128"/>
                <a:cs typeface="ＭＳ Ｐゴシック" charset="-128"/>
              </a:endParaRPr>
            </a:p>
            <a:p>
              <a:pPr algn="l"/>
              <a:r>
                <a:rPr lang="ja-JP" altLang="en-US" sz="900" dirty="0" smtClean="0">
                  <a:latin typeface="ＭＳ ゴシック" pitchFamily="49" charset="-128"/>
                  <a:ea typeface="ＭＳ ゴシック" pitchFamily="49" charset="-128"/>
                  <a:cs typeface="ＭＳ Ｐゴシック" charset="-128"/>
                </a:rPr>
                <a:t> 区</a:t>
              </a:r>
              <a:endParaRPr lang="ja-JP" sz="900" dirty="0">
                <a:latin typeface="ＭＳ ゴシック" pitchFamily="49" charset="-128"/>
                <a:ea typeface="ＭＳ ゴシック" pitchFamily="49" charset="-128"/>
                <a:cs typeface="ＭＳ Ｐゴシック" charset="-128"/>
              </a:endParaRPr>
            </a:p>
          </p:txBody>
        </p:sp>
      </p:grpSp>
    </p:spTree>
    <p:extLst>
      <p:ext uri="{BB962C8B-B14F-4D97-AF65-F5344CB8AC3E}">
        <p14:creationId xmlns:p14="http://schemas.microsoft.com/office/powerpoint/2010/main" val="388614020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1576" y="-5598"/>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５</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総合区</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のコスト</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5" name="正方形/長方形 4"/>
          <p:cNvSpPr/>
          <p:nvPr/>
        </p:nvSpPr>
        <p:spPr>
          <a:xfrm>
            <a:off x="297661" y="1482520"/>
            <a:ext cx="8596635" cy="2693847"/>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ct val="0"/>
              </a:spcBef>
            </a:pPr>
            <a:endParaRPr kumimoji="1" lang="en-US" altLang="ja-JP" sz="16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6" name="正方形/長方形 5"/>
          <p:cNvSpPr/>
          <p:nvPr/>
        </p:nvSpPr>
        <p:spPr>
          <a:xfrm>
            <a:off x="543442" y="1792465"/>
            <a:ext cx="8105072" cy="20238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b="1" dirty="0" smtClean="0">
                <a:solidFill>
                  <a:schemeClr val="tx1"/>
                </a:solidFill>
                <a:latin typeface="ＭＳ ゴシック" panose="020B0609070205080204" pitchFamily="49" charset="-128"/>
                <a:ea typeface="ＭＳ ゴシック" panose="020B0609070205080204" pitchFamily="49" charset="-128"/>
              </a:rPr>
              <a:t>①</a:t>
            </a:r>
            <a:r>
              <a:rPr lang="en-US" altLang="ja-JP" sz="1400" b="1" dirty="0" smtClean="0">
                <a:solidFill>
                  <a:schemeClr val="tx1"/>
                </a:solidFill>
                <a:latin typeface="ＭＳ ゴシック" panose="020B0609070205080204" pitchFamily="49" charset="-128"/>
                <a:ea typeface="ＭＳ ゴシック" panose="020B0609070205080204" pitchFamily="49" charset="-128"/>
              </a:rPr>
              <a:t>【</a:t>
            </a:r>
            <a:r>
              <a:rPr lang="ja-JP" altLang="en-US" sz="1400" b="1" dirty="0" smtClean="0">
                <a:solidFill>
                  <a:schemeClr val="tx1"/>
                </a:solidFill>
                <a:latin typeface="ＭＳ ゴシック" panose="020B0609070205080204" pitchFamily="49" charset="-128"/>
                <a:ea typeface="ＭＳ ゴシック" panose="020B0609070205080204" pitchFamily="49" charset="-128"/>
              </a:rPr>
              <a:t>職員体制</a:t>
            </a:r>
            <a:r>
              <a:rPr lang="en-US" altLang="ja-JP" sz="1400" b="1" dirty="0" smtClean="0">
                <a:solidFill>
                  <a:schemeClr val="tx1"/>
                </a:solidFill>
                <a:latin typeface="ＭＳ ゴシック" panose="020B0609070205080204" pitchFamily="49" charset="-128"/>
                <a:ea typeface="ＭＳ ゴシック" panose="020B0609070205080204" pitchFamily="49" charset="-128"/>
              </a:rPr>
              <a:t>】</a:t>
            </a:r>
            <a:r>
              <a:rPr lang="ja-JP" altLang="en-US" sz="1400" b="1" dirty="0" smtClean="0">
                <a:solidFill>
                  <a:schemeClr val="tx1"/>
                </a:solidFill>
                <a:latin typeface="ＭＳ ゴシック" panose="020B0609070205080204" pitchFamily="49" charset="-128"/>
                <a:ea typeface="ＭＳ ゴシック" panose="020B0609070205080204" pitchFamily="49"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事務分担に見合った人員を確保するためのコスト　　　　　　　　　　　　　</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400" b="1" dirty="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endParaRPr>
          </a:p>
          <a:p>
            <a:r>
              <a:rPr lang="ja-JP" altLang="en-US" sz="1400" b="1" dirty="0" smtClean="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rPr>
              <a:t>②</a:t>
            </a:r>
            <a:r>
              <a:rPr lang="en-US" altLang="ja-JP" sz="1400" b="1" dirty="0" smtClean="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400" b="1" dirty="0" smtClean="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rPr>
              <a:t>庁舎</a:t>
            </a:r>
            <a:r>
              <a:rPr lang="en-US" altLang="ja-JP" sz="1400" b="1" dirty="0" smtClean="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400" b="1" dirty="0" smtClean="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職員</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の増加に対応した執務スペースを確保するためのコスト</a:t>
            </a:r>
          </a:p>
          <a:p>
            <a:endParaRPr lang="en-US" altLang="ja-JP" sz="1400" dirty="0">
              <a:solidFill>
                <a:schemeClr val="tx1"/>
              </a:solidFill>
              <a:latin typeface="HGP創英角ｺﾞｼｯｸUB" panose="020B0900000000000000" pitchFamily="50" charset="-128"/>
              <a:ea typeface="HGP創英角ｺﾞｼｯｸUB" panose="020B0900000000000000" pitchFamily="50" charset="-128"/>
            </a:endParaRPr>
          </a:p>
          <a:p>
            <a:r>
              <a:rPr lang="ja-JP" altLang="en-US" sz="1400" b="1" dirty="0" smtClean="0">
                <a:solidFill>
                  <a:schemeClr val="tx1"/>
                </a:solidFill>
                <a:latin typeface="ＭＳ ゴシック" panose="020B0609070205080204" pitchFamily="49" charset="-128"/>
                <a:ea typeface="ＭＳ ゴシック" panose="020B0609070205080204" pitchFamily="49" charset="-128"/>
              </a:rPr>
              <a:t>③</a:t>
            </a:r>
            <a:r>
              <a:rPr lang="en-US" altLang="ja-JP" sz="1400" b="1" dirty="0" smtClean="0">
                <a:solidFill>
                  <a:schemeClr val="tx1"/>
                </a:solidFill>
                <a:latin typeface="ＭＳ ゴシック" panose="020B0609070205080204" pitchFamily="49" charset="-128"/>
                <a:ea typeface="ＭＳ ゴシック" panose="020B0609070205080204" pitchFamily="49" charset="-128"/>
              </a:rPr>
              <a:t>【</a:t>
            </a:r>
            <a:r>
              <a:rPr lang="ja-JP" altLang="en-US" sz="1400" b="1" dirty="0" smtClean="0">
                <a:solidFill>
                  <a:schemeClr val="tx1"/>
                </a:solidFill>
                <a:latin typeface="ＭＳ ゴシック" panose="020B0609070205080204" pitchFamily="49" charset="-128"/>
                <a:ea typeface="ＭＳ ゴシック" panose="020B0609070205080204" pitchFamily="49" charset="-128"/>
              </a:rPr>
              <a:t>システム</a:t>
            </a:r>
            <a:r>
              <a:rPr lang="en-US" altLang="ja-JP" sz="1400" b="1" dirty="0" smtClean="0">
                <a:solidFill>
                  <a:schemeClr val="tx1"/>
                </a:solidFill>
                <a:latin typeface="ＭＳ ゴシック" panose="020B0609070205080204" pitchFamily="49" charset="-128"/>
                <a:ea typeface="ＭＳ ゴシック" panose="020B0609070205080204" pitchFamily="49" charset="-128"/>
              </a:rPr>
              <a:t>】</a:t>
            </a:r>
            <a:r>
              <a:rPr lang="ja-JP" altLang="en-US" sz="1400" b="1" dirty="0" smtClean="0">
                <a:solidFill>
                  <a:schemeClr val="tx1"/>
                </a:solidFill>
                <a:latin typeface="ＭＳ ゴシック" panose="020B0609070205080204" pitchFamily="49" charset="-128"/>
                <a:ea typeface="ＭＳ ゴシック" panose="020B0609070205080204" pitchFamily="49"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区の設置及び事務の移管などに伴うシステム改修等のためのコスト</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400" dirty="0">
              <a:solidFill>
                <a:schemeClr val="tx1"/>
              </a:solidFill>
            </a:endParaRPr>
          </a:p>
          <a:p>
            <a:r>
              <a:rPr lang="ja-JP" altLang="en-US" sz="1400" b="1" dirty="0" smtClean="0">
                <a:solidFill>
                  <a:schemeClr val="tx1"/>
                </a:solidFill>
                <a:latin typeface="ＭＳ ゴシック" panose="020B0609070205080204" pitchFamily="49" charset="-128"/>
                <a:ea typeface="ＭＳ ゴシック" panose="020B0609070205080204" pitchFamily="49" charset="-128"/>
              </a:rPr>
              <a:t>④</a:t>
            </a:r>
            <a:r>
              <a:rPr lang="en-US" altLang="ja-JP" sz="1400" b="1" dirty="0" smtClean="0">
                <a:solidFill>
                  <a:schemeClr val="tx1"/>
                </a:solidFill>
                <a:latin typeface="ＭＳ ゴシック" panose="020B0609070205080204" pitchFamily="49" charset="-128"/>
                <a:ea typeface="ＭＳ ゴシック" panose="020B0609070205080204" pitchFamily="49" charset="-128"/>
              </a:rPr>
              <a:t>【</a:t>
            </a:r>
            <a:r>
              <a:rPr lang="ja-JP" altLang="en-US" sz="1400" b="1" dirty="0" smtClean="0">
                <a:solidFill>
                  <a:schemeClr val="tx1"/>
                </a:solidFill>
                <a:latin typeface="ＭＳ ゴシック" panose="020B0609070205080204" pitchFamily="49" charset="-128"/>
                <a:ea typeface="ＭＳ ゴシック" panose="020B0609070205080204" pitchFamily="49" charset="-128"/>
              </a:rPr>
              <a:t>その他</a:t>
            </a:r>
            <a:r>
              <a:rPr lang="en-US" altLang="ja-JP" sz="1400" b="1" dirty="0" smtClean="0">
                <a:solidFill>
                  <a:schemeClr val="tx1"/>
                </a:solidFill>
                <a:latin typeface="ＭＳ ゴシック" panose="020B0609070205080204" pitchFamily="49" charset="-128"/>
                <a:ea typeface="ＭＳ ゴシック" panose="020B0609070205080204" pitchFamily="49" charset="-128"/>
              </a:rPr>
              <a:t>】</a:t>
            </a:r>
            <a:r>
              <a:rPr lang="ja-JP" altLang="en-US" sz="1400" b="1" dirty="0" smtClean="0">
                <a:solidFill>
                  <a:schemeClr val="tx1"/>
                </a:solidFill>
                <a:latin typeface="ＭＳ ゴシック" panose="020B0609070205080204" pitchFamily="49" charset="-128"/>
                <a:ea typeface="ＭＳ ゴシック" panose="020B0609070205080204" pitchFamily="49"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案内</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表示等の名称変更のためのコスト（区の名称が変更となる場合</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311568" y="724815"/>
            <a:ext cx="4340240" cy="4965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スライド番号プレースホルダー 2"/>
          <p:cNvSpPr txBox="1">
            <a:spLocks/>
          </p:cNvSpPr>
          <p:nvPr/>
        </p:nvSpPr>
        <p:spPr>
          <a:xfrm>
            <a:off x="6974695" y="6517532"/>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endParaRPr lang="ja-JP" altLang="en-US" sz="1600" kern="0" dirty="0">
              <a:solidFill>
                <a:sysClr val="windowText" lastClr="000000"/>
              </a:solidFill>
              <a:latin typeface="HGPｺﾞｼｯｸE" pitchFamily="50" charset="-128"/>
              <a:ea typeface="HGPｺﾞｼｯｸE" pitchFamily="50" charset="-128"/>
            </a:endParaRPr>
          </a:p>
        </p:txBody>
      </p:sp>
      <p:sp>
        <p:nvSpPr>
          <p:cNvPr id="10" name="正方形/長方形 9"/>
          <p:cNvSpPr/>
          <p:nvPr/>
        </p:nvSpPr>
        <p:spPr>
          <a:xfrm>
            <a:off x="194915" y="801087"/>
            <a:ext cx="8596636" cy="6829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dirty="0" smtClean="0">
                <a:solidFill>
                  <a:schemeClr val="tx1"/>
                </a:solidFill>
              </a:rPr>
              <a:t>○総合区のコストについては、今後、総合区（案）をとりまとめていく中で検討を行い、</a:t>
            </a:r>
            <a:endParaRPr lang="en-US" altLang="ja-JP" dirty="0" smtClean="0">
              <a:solidFill>
                <a:schemeClr val="tx1"/>
              </a:solidFill>
            </a:endParaRPr>
          </a:p>
          <a:p>
            <a:r>
              <a:rPr lang="ja-JP" altLang="en-US" dirty="0">
                <a:solidFill>
                  <a:schemeClr val="tx1"/>
                </a:solidFill>
              </a:rPr>
              <a:t>　 </a:t>
            </a:r>
            <a:r>
              <a:rPr lang="ja-JP" altLang="en-US" dirty="0" smtClean="0">
                <a:solidFill>
                  <a:schemeClr val="tx1"/>
                </a:solidFill>
              </a:rPr>
              <a:t>整理する</a:t>
            </a:r>
            <a:endParaRPr kumimoji="1" lang="ja-JP" altLang="en-US" dirty="0">
              <a:solidFill>
                <a:schemeClr val="tx1"/>
              </a:solidFill>
            </a:endParaRPr>
          </a:p>
        </p:txBody>
      </p:sp>
      <p:sp>
        <p:nvSpPr>
          <p:cNvPr id="9" name="スライド番号プレースホルダー 2"/>
          <p:cNvSpPr txBox="1">
            <a:spLocks/>
          </p:cNvSpPr>
          <p:nvPr/>
        </p:nvSpPr>
        <p:spPr>
          <a:xfrm>
            <a:off x="7099739" y="6571856"/>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47</a:t>
            </a:r>
            <a:endParaRPr lang="ja-JP" altLang="en-US" sz="1600" kern="0" dirty="0">
              <a:solidFill>
                <a:sysClr val="windowText" lastClr="000000"/>
              </a:solidFill>
              <a:latin typeface="HGPｺﾞｼｯｸE" pitchFamily="50" charset="-128"/>
              <a:ea typeface="HGPｺﾞｼｯｸE" pitchFamily="50" charset="-128"/>
            </a:endParaRPr>
          </a:p>
        </p:txBody>
      </p:sp>
    </p:spTree>
    <p:extLst>
      <p:ext uri="{BB962C8B-B14F-4D97-AF65-F5344CB8AC3E}">
        <p14:creationId xmlns:p14="http://schemas.microsoft.com/office/powerpoint/2010/main" val="154668400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正方形/長方形 1"/>
          <p:cNvSpPr>
            <a:spLocks noChangeArrowheads="1"/>
          </p:cNvSpPr>
          <p:nvPr/>
        </p:nvSpPr>
        <p:spPr bwMode="auto">
          <a:xfrm>
            <a:off x="18764" y="2463680"/>
            <a:ext cx="9144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wrap="none" anchor="ctr"/>
          <a:lstStyle>
            <a:lvl1pPr eaLnBrk="0" hangingPunct="0">
              <a:defRPr kumimoji="1" sz="1600" b="1">
                <a:solidFill>
                  <a:schemeClr val="tx1"/>
                </a:solidFill>
                <a:latin typeface="Malgun Gothic" pitchFamily="34" charset="-127"/>
                <a:ea typeface="ＭＳ Ｐゴシック" charset="-128"/>
              </a:defRPr>
            </a:lvl1pPr>
            <a:lvl2pPr marL="742950" indent="-285750" eaLnBrk="0" hangingPunct="0">
              <a:defRPr kumimoji="1" sz="1600" b="1">
                <a:solidFill>
                  <a:schemeClr val="tx1"/>
                </a:solidFill>
                <a:latin typeface="Malgun Gothic" pitchFamily="34" charset="-127"/>
                <a:ea typeface="ＭＳ Ｐゴシック" charset="-128"/>
              </a:defRPr>
            </a:lvl2pPr>
            <a:lvl3pPr marL="1143000" indent="-228600" eaLnBrk="0" hangingPunct="0">
              <a:defRPr kumimoji="1" sz="1600" b="1">
                <a:solidFill>
                  <a:schemeClr val="tx1"/>
                </a:solidFill>
                <a:latin typeface="Malgun Gothic" pitchFamily="34" charset="-127"/>
                <a:ea typeface="ＭＳ Ｐゴシック" charset="-128"/>
              </a:defRPr>
            </a:lvl3pPr>
            <a:lvl4pPr marL="1600200" indent="-228600" eaLnBrk="0" hangingPunct="0">
              <a:defRPr kumimoji="1" sz="1600" b="1">
                <a:solidFill>
                  <a:schemeClr val="tx1"/>
                </a:solidFill>
                <a:latin typeface="Malgun Gothic" pitchFamily="34" charset="-127"/>
                <a:ea typeface="ＭＳ Ｐゴシック" charset="-128"/>
              </a:defRPr>
            </a:lvl4pPr>
            <a:lvl5pPr marL="2057400" indent="-228600" eaLnBrk="0" hangingPunct="0">
              <a:defRPr kumimoji="1" sz="1600" b="1">
                <a:solidFill>
                  <a:schemeClr val="tx1"/>
                </a:solidFill>
                <a:latin typeface="Malgun Gothic" pitchFamily="34" charset="-127"/>
                <a:ea typeface="ＭＳ Ｐゴシック"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9pPr>
          </a:lstStyle>
          <a:p>
            <a:pPr algn="ctr" eaLnBrk="1" hangingPunct="1"/>
            <a:r>
              <a:rPr lang="ja-JP" altLang="en-US" sz="3600" b="0" dirty="0">
                <a:latin typeface="Arial" charset="0"/>
              </a:rPr>
              <a:t>６　</a:t>
            </a:r>
            <a:r>
              <a:rPr lang="ja-JP" altLang="en-US" sz="3600" b="0" dirty="0" smtClean="0">
                <a:latin typeface="Arial" charset="0"/>
              </a:rPr>
              <a:t>総合区（案）のとりまとめに向けて</a:t>
            </a:r>
            <a:endParaRPr lang="en-US" altLang="ja-JP" sz="3600" b="0" dirty="0"/>
          </a:p>
        </p:txBody>
      </p:sp>
      <p:sp>
        <p:nvSpPr>
          <p:cNvPr id="4" name="スライド番号プレースホルダー 2"/>
          <p:cNvSpPr txBox="1">
            <a:spLocks/>
          </p:cNvSpPr>
          <p:nvPr/>
        </p:nvSpPr>
        <p:spPr>
          <a:xfrm>
            <a:off x="7016795" y="-17107"/>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endParaRPr lang="ja-JP" altLang="en-US" sz="1600" kern="0" dirty="0">
              <a:solidFill>
                <a:sysClr val="windowText" lastClr="000000"/>
              </a:solidFill>
              <a:latin typeface="HGPｺﾞｼｯｸE" pitchFamily="50" charset="-128"/>
              <a:ea typeface="HGPｺﾞｼｯｸE" pitchFamily="50" charset="-128"/>
            </a:endParaRPr>
          </a:p>
        </p:txBody>
      </p:sp>
      <p:sp>
        <p:nvSpPr>
          <p:cNvPr id="6" name="スライド番号プレースホルダー 2"/>
          <p:cNvSpPr txBox="1">
            <a:spLocks/>
          </p:cNvSpPr>
          <p:nvPr/>
        </p:nvSpPr>
        <p:spPr>
          <a:xfrm>
            <a:off x="7018886" y="-5598"/>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48</a:t>
            </a:r>
            <a:endParaRPr lang="ja-JP" altLang="en-US" sz="1600" kern="0" dirty="0">
              <a:solidFill>
                <a:sysClr val="windowText" lastClr="000000"/>
              </a:solidFill>
              <a:latin typeface="HGPｺﾞｼｯｸE" pitchFamily="50" charset="-128"/>
              <a:ea typeface="HGPｺﾞｼｯｸE" pitchFamily="50" charset="-128"/>
            </a:endParaRPr>
          </a:p>
        </p:txBody>
      </p:sp>
    </p:spTree>
    <p:extLst>
      <p:ext uri="{BB962C8B-B14F-4D97-AF65-F5344CB8AC3E}">
        <p14:creationId xmlns:p14="http://schemas.microsoft.com/office/powerpoint/2010/main" val="21689365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1576" y="13389"/>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a:solidFill>
                  <a:schemeClr val="tx1"/>
                </a:solidFill>
                <a:latin typeface="ＭＳ Ｐゴシック" pitchFamily="50" charset="-128"/>
                <a:ea typeface="Meiryo UI" pitchFamily="50" charset="-128"/>
                <a:cs typeface="Meiryo UI" pitchFamily="50" charset="-128"/>
              </a:rPr>
              <a:t> </a:t>
            </a:r>
            <a:r>
              <a:rPr lang="ja-JP" altLang="en-US" dirty="0" smtClean="0">
                <a:solidFill>
                  <a:schemeClr val="tx1"/>
                </a:solidFill>
                <a:latin typeface="ＭＳ Ｐゴシック" pitchFamily="50" charset="-128"/>
                <a:ea typeface="Meiryo UI" pitchFamily="50" charset="-128"/>
                <a:cs typeface="Meiryo UI" pitchFamily="50" charset="-128"/>
              </a:rPr>
              <a:t> 総合区（案）のとりまとめに向けて</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29" name="角丸四角形 28"/>
          <p:cNvSpPr/>
          <p:nvPr/>
        </p:nvSpPr>
        <p:spPr>
          <a:xfrm>
            <a:off x="251520" y="836712"/>
            <a:ext cx="8784976" cy="5688632"/>
          </a:xfrm>
          <a:prstGeom prst="roundRect">
            <a:avLst>
              <a:gd name="adj" fmla="val 9810"/>
            </a:avLst>
          </a:prstGeom>
          <a:gradFill>
            <a:gsLst>
              <a:gs pos="0">
                <a:srgbClr val="5E9EFF"/>
              </a:gs>
              <a:gs pos="39999">
                <a:srgbClr val="85C2FF"/>
              </a:gs>
              <a:gs pos="70000">
                <a:srgbClr val="C4D6EB"/>
              </a:gs>
              <a:gs pos="100000">
                <a:srgbClr val="FFEBFA"/>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2000" i="1" dirty="0">
                <a:solidFill>
                  <a:schemeClr val="tx1"/>
                </a:solidFill>
                <a:latin typeface="HGP創英角ｺﾞｼｯｸUB" panose="020B0900000000000000" pitchFamily="50" charset="-128"/>
                <a:ea typeface="HGP創英角ｺﾞｼｯｸUB" panose="020B0900000000000000" pitchFamily="50" charset="-128"/>
              </a:rPr>
              <a:t>○住民の皆様の意見を聴きつつ、議会での議論を踏まえ、最終的には１つ</a:t>
            </a:r>
          </a:p>
          <a:p>
            <a:r>
              <a:rPr lang="ja-JP" altLang="en-US" sz="2000" i="1" dirty="0">
                <a:solidFill>
                  <a:schemeClr val="tx1"/>
                </a:solidFill>
                <a:latin typeface="HGP創英角ｺﾞｼｯｸUB" panose="020B0900000000000000" pitchFamily="50" charset="-128"/>
                <a:ea typeface="HGP創英角ｺﾞｼｯｸUB" panose="020B0900000000000000" pitchFamily="50" charset="-128"/>
              </a:rPr>
              <a:t>　 の総合区（案）</a:t>
            </a:r>
            <a:r>
              <a:rPr lang="ja-JP" altLang="en-US" sz="2000" i="1" dirty="0" smtClean="0">
                <a:solidFill>
                  <a:schemeClr val="tx1"/>
                </a:solidFill>
                <a:latin typeface="HGP創英角ｺﾞｼｯｸUB" panose="020B0900000000000000" pitchFamily="50" charset="-128"/>
                <a:ea typeface="HGP創英角ｺﾞｼｯｸUB" panose="020B0900000000000000" pitchFamily="50" charset="-128"/>
              </a:rPr>
              <a:t>をとりまとめ</a:t>
            </a:r>
            <a:endParaRPr lang="ja-JP" altLang="en-US" sz="2000" i="1"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2000" i="1" dirty="0" smtClean="0">
              <a:solidFill>
                <a:schemeClr val="tx1"/>
              </a:solidFill>
              <a:latin typeface="HGP創英角ｺﾞｼｯｸUB" panose="020B0900000000000000" pitchFamily="50" charset="-128"/>
              <a:ea typeface="HGP創英角ｺﾞｼｯｸUB" panose="020B0900000000000000" pitchFamily="50" charset="-128"/>
            </a:endParaRPr>
          </a:p>
          <a:p>
            <a:r>
              <a:rPr lang="ja-JP" altLang="en-US" sz="2000" i="1" dirty="0" smtClean="0">
                <a:solidFill>
                  <a:schemeClr val="tx1"/>
                </a:solidFill>
                <a:latin typeface="HGP創英角ｺﾞｼｯｸUB" panose="020B0900000000000000" pitchFamily="50" charset="-128"/>
                <a:ea typeface="HGP創英角ｺﾞｼｯｸUB" panose="020B0900000000000000" pitchFamily="50" charset="-128"/>
              </a:rPr>
              <a:t>  ＜総合区（案）をとりまとめていく際の視点＞</a:t>
            </a:r>
            <a:endParaRPr lang="ja-JP" altLang="en-US" sz="2000" i="1"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2000" i="1"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2000" i="1"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2000" i="1"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2000" i="1"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2000" i="1"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2000" i="1"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2000" i="1"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2000" i="1" dirty="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2000" i="1"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1000" i="1"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en-US" altLang="ja-JP" sz="2000" i="1" dirty="0" smtClean="0">
              <a:solidFill>
                <a:schemeClr val="tx1"/>
              </a:solidFill>
              <a:latin typeface="HGP創英角ｺﾞｼｯｸUB" panose="020B0900000000000000" pitchFamily="50" charset="-128"/>
              <a:ea typeface="HGP創英角ｺﾞｼｯｸUB" panose="020B0900000000000000" pitchFamily="50" charset="-128"/>
            </a:endParaRPr>
          </a:p>
          <a:p>
            <a:endParaRPr lang="ja-JP" altLang="en-US" sz="2000" i="1"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9" name="正方形/長方形 8"/>
          <p:cNvSpPr/>
          <p:nvPr/>
        </p:nvSpPr>
        <p:spPr>
          <a:xfrm>
            <a:off x="767817" y="2780928"/>
            <a:ext cx="7980647" cy="30243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○地域の実情に応じた行政サービスをより</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住民に身近</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な区役所で実現する</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いう</a:t>
            </a:r>
          </a:p>
          <a:p>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総合区</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の意義を踏まえ、 </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事務の拡充に伴うコストも考慮した上で、どれ</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く</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らいの</a:t>
            </a:r>
          </a:p>
          <a:p>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事務レベルをめざすか。また、どの程度の区数をめざすか</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○総合区と支所のあり方</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ついて、どのように考えるか</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スライド番号プレースホルダー 2"/>
          <p:cNvSpPr txBox="1">
            <a:spLocks/>
          </p:cNvSpPr>
          <p:nvPr/>
        </p:nvSpPr>
        <p:spPr>
          <a:xfrm>
            <a:off x="7018886" y="6492875"/>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en-US" altLang="ja-JP" sz="1600" kern="0" dirty="0" smtClean="0">
                <a:solidFill>
                  <a:sysClr val="windowText" lastClr="000000"/>
                </a:solidFill>
                <a:latin typeface="HGPｺﾞｼｯｸE" pitchFamily="50" charset="-128"/>
                <a:ea typeface="HGPｺﾞｼｯｸE" pitchFamily="50" charset="-128"/>
              </a:rPr>
              <a:t>49</a:t>
            </a:r>
            <a:endParaRPr lang="ja-JP" altLang="en-US" sz="1600" kern="0" dirty="0">
              <a:solidFill>
                <a:sysClr val="windowText" lastClr="000000"/>
              </a:solidFill>
              <a:latin typeface="HGPｺﾞｼｯｸE" pitchFamily="50" charset="-128"/>
              <a:ea typeface="HGPｺﾞｼｯｸE" pitchFamily="50" charset="-128"/>
            </a:endParaRPr>
          </a:p>
        </p:txBody>
      </p:sp>
    </p:spTree>
    <p:extLst>
      <p:ext uri="{BB962C8B-B14F-4D97-AF65-F5344CB8AC3E}">
        <p14:creationId xmlns:p14="http://schemas.microsoft.com/office/powerpoint/2010/main" val="9846450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79512" y="909479"/>
            <a:ext cx="8820472" cy="4247713"/>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600" dirty="0" smtClean="0">
              <a:solidFill>
                <a:schemeClr val="tx1"/>
              </a:solidFill>
            </a:endParaRPr>
          </a:p>
          <a:p>
            <a:r>
              <a:rPr lang="ja-JP" altLang="en-US" sz="1600" dirty="0">
                <a:solidFill>
                  <a:schemeClr val="tx1"/>
                </a:solidFill>
              </a:rPr>
              <a:t>◆指定都市の市長の権限に属する事務のうち、主として総合区の区域内に関するものを処理させる</a:t>
            </a:r>
          </a:p>
          <a:p>
            <a:r>
              <a:rPr lang="ja-JP" altLang="en-US" sz="1600" dirty="0">
                <a:solidFill>
                  <a:schemeClr val="tx1"/>
                </a:solidFill>
              </a:rPr>
              <a:t>　  ため、行政</a:t>
            </a:r>
            <a:r>
              <a:rPr lang="ja-JP" altLang="en-US" sz="1600" dirty="0" smtClean="0">
                <a:solidFill>
                  <a:schemeClr val="tx1"/>
                </a:solidFill>
              </a:rPr>
              <a:t>区に代えて総合区を設け、</a:t>
            </a:r>
            <a:r>
              <a:rPr lang="ja-JP" altLang="en-US" sz="1600" dirty="0">
                <a:solidFill>
                  <a:schemeClr val="tx1"/>
                </a:solidFill>
              </a:rPr>
              <a:t>議会の同意を得て選任される区長を置く仕組み</a:t>
            </a:r>
          </a:p>
          <a:p>
            <a:endParaRPr lang="ja-JP" altLang="en-US" sz="1600" dirty="0">
              <a:solidFill>
                <a:schemeClr val="tx1"/>
              </a:solidFill>
            </a:endParaRPr>
          </a:p>
        </p:txBody>
      </p:sp>
      <p:graphicFrame>
        <p:nvGraphicFramePr>
          <p:cNvPr id="2" name="表 1"/>
          <p:cNvGraphicFramePr>
            <a:graphicFrameLocks noGrp="1"/>
          </p:cNvGraphicFramePr>
          <p:nvPr>
            <p:extLst>
              <p:ext uri="{D42A27DB-BD31-4B8C-83A1-F6EECF244321}">
                <p14:modId xmlns:p14="http://schemas.microsoft.com/office/powerpoint/2010/main" val="4062629318"/>
              </p:ext>
            </p:extLst>
          </p:nvPr>
        </p:nvGraphicFramePr>
        <p:xfrm>
          <a:off x="412559" y="1619028"/>
          <a:ext cx="8401050" cy="3367975"/>
        </p:xfrm>
        <a:graphic>
          <a:graphicData uri="http://schemas.openxmlformats.org/drawingml/2006/table">
            <a:tbl>
              <a:tblPr/>
              <a:tblGrid>
                <a:gridCol w="1909614"/>
                <a:gridCol w="6491436"/>
              </a:tblGrid>
              <a:tr h="42024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ＭＳ Ｐゴシック" pitchFamily="50" charset="-128"/>
                          <a:ea typeface="ＭＳ Ｐゴシック" panose="020B0600070205080204" pitchFamily="50" charset="-128"/>
                          <a:cs typeface="Meiryo UI" pitchFamily="50" charset="-128"/>
                        </a:rPr>
                        <a:t>総合区の設置</a:t>
                      </a:r>
                    </a:p>
                  </a:txBody>
                  <a:tcPr marL="84413" marR="84413"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ＭＳ Ｐゴシック" pitchFamily="50" charset="-128"/>
                          <a:ea typeface="ＭＳ Ｐゴシック" panose="020B0600070205080204" pitchFamily="50" charset="-128"/>
                          <a:cs typeface="Meiryo UI" pitchFamily="50" charset="-128"/>
                        </a:rPr>
                        <a:t>・</a:t>
                      </a:r>
                      <a:r>
                        <a:rPr lang="ja-JP" altLang="en-US" sz="1500" b="0" dirty="0" smtClean="0">
                          <a:solidFill>
                            <a:schemeClr val="tx1"/>
                          </a:solidFill>
                          <a:latin typeface="ＭＳ Ｐゴシック" panose="020B0600070205080204" pitchFamily="50" charset="-128"/>
                          <a:ea typeface="ＭＳ Ｐゴシック" panose="020B0600070205080204" pitchFamily="50" charset="-128"/>
                          <a:cs typeface="Meiryo UI" pitchFamily="50" charset="-128"/>
                        </a:rPr>
                        <a:t>総合区を設置するかどうかは任意（条例制定）</a:t>
                      </a:r>
                      <a:endParaRPr kumimoji="1" lang="en-US" altLang="ja-JP" sz="1500" b="0" i="0" u="none" strike="noStrike" cap="none" normalizeH="0" baseline="0" dirty="0" smtClean="0">
                        <a:ln>
                          <a:noFill/>
                        </a:ln>
                        <a:solidFill>
                          <a:schemeClr val="tx1"/>
                        </a:solidFill>
                        <a:effectLst/>
                        <a:latin typeface="ＭＳ Ｐゴシック" pitchFamily="50" charset="-128"/>
                        <a:ea typeface="ＭＳ Ｐゴシック" panose="020B0600070205080204" pitchFamily="50" charset="-128"/>
                        <a:cs typeface="Meiryo UI" pitchFamily="50" charset="-128"/>
                      </a:endParaRPr>
                    </a:p>
                  </a:txBody>
                  <a:tcPr marL="84413" marR="84413"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615343">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ＭＳ Ｐゴシック" pitchFamily="50" charset="-128"/>
                          <a:ea typeface="ＭＳ Ｐゴシック" panose="020B0600070205080204" pitchFamily="50" charset="-128"/>
                          <a:cs typeface="Meiryo UI" pitchFamily="50" charset="-128"/>
                        </a:rPr>
                        <a:t>総合区長の身分</a:t>
                      </a:r>
                    </a:p>
                  </a:txBody>
                  <a:tcPr marL="84413" marR="84413"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ＭＳ Ｐゴシック" pitchFamily="50" charset="-128"/>
                          <a:ea typeface="ＭＳ Ｐゴシック" panose="020B0600070205080204" pitchFamily="50" charset="-128"/>
                          <a:cs typeface="Meiryo UI" pitchFamily="50" charset="-128"/>
                        </a:rPr>
                        <a:t>・議会の同意を得て市長が選任（特別職）、任期は４年、解職請求あり</a:t>
                      </a:r>
                      <a:endParaRPr kumimoji="1" lang="en-US" altLang="ja-JP" sz="1500" b="0" i="0" u="none" strike="noStrike" cap="none" normalizeH="0" baseline="0" dirty="0" smtClean="0">
                        <a:ln>
                          <a:noFill/>
                        </a:ln>
                        <a:solidFill>
                          <a:schemeClr val="tx1"/>
                        </a:solidFill>
                        <a:effectLst/>
                        <a:latin typeface="ＭＳ Ｐゴシック" pitchFamily="50" charset="-128"/>
                        <a:ea typeface="ＭＳ Ｐゴシック" panose="020B0600070205080204"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ＭＳ Ｐゴシック" pitchFamily="50" charset="-128"/>
                          <a:ea typeface="ＭＳ Ｐゴシック" panose="020B0600070205080204" pitchFamily="50" charset="-128"/>
                          <a:cs typeface="Meiryo UI" pitchFamily="50" charset="-128"/>
                        </a:rPr>
                        <a:t>・市長は総合区長の指揮監督・任免権を有する</a:t>
                      </a:r>
                      <a:endParaRPr kumimoji="1" lang="en-US" altLang="ja-JP" sz="1500" b="0" i="0" u="none" strike="noStrike" cap="none" normalizeH="0" baseline="0" dirty="0" smtClean="0">
                        <a:ln>
                          <a:noFill/>
                        </a:ln>
                        <a:solidFill>
                          <a:schemeClr val="tx1"/>
                        </a:solidFill>
                        <a:effectLst/>
                        <a:latin typeface="ＭＳ Ｐゴシック" pitchFamily="50" charset="-128"/>
                        <a:ea typeface="ＭＳ Ｐゴシック" panose="020B0600070205080204" pitchFamily="50" charset="-128"/>
                        <a:cs typeface="Meiryo UI" pitchFamily="50" charset="-128"/>
                      </a:endParaRPr>
                    </a:p>
                  </a:txBody>
                  <a:tcPr marL="84413" marR="84413"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282133">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ＭＳ Ｐゴシック" pitchFamily="50" charset="-128"/>
                          <a:ea typeface="ＭＳ Ｐゴシック" panose="020B0600070205080204" pitchFamily="50" charset="-128"/>
                          <a:cs typeface="Meiryo UI" pitchFamily="50" charset="-128"/>
                        </a:rPr>
                        <a:t>総合区長の事務権限</a:t>
                      </a:r>
                    </a:p>
                  </a:txBody>
                  <a:tcPr marL="84413" marR="84413"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ＭＳ Ｐゴシック" pitchFamily="50" charset="-128"/>
                          <a:ea typeface="ＭＳ Ｐゴシック" panose="020B0600070205080204" pitchFamily="50" charset="-128"/>
                          <a:cs typeface="Meiryo UI" pitchFamily="50" charset="-128"/>
                        </a:rPr>
                        <a:t>・総合区の政策・企画の立案 　 　　　　　　　　・総合区域内のまちづくり</a:t>
                      </a:r>
                      <a:endParaRPr kumimoji="1" lang="en-US" altLang="ja-JP" sz="1500" b="0" i="0" u="none" strike="noStrike" cap="none" normalizeH="0" baseline="0" dirty="0" smtClean="0">
                        <a:ln>
                          <a:noFill/>
                        </a:ln>
                        <a:solidFill>
                          <a:schemeClr val="tx1"/>
                        </a:solidFill>
                        <a:effectLst/>
                        <a:latin typeface="ＭＳ Ｐゴシック" pitchFamily="50" charset="-128"/>
                        <a:ea typeface="ＭＳ Ｐゴシック" panose="020B0600070205080204"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ＭＳ Ｐゴシック" pitchFamily="50" charset="-128"/>
                          <a:ea typeface="ＭＳ Ｐゴシック" panose="020B0600070205080204" pitchFamily="50" charset="-128"/>
                          <a:cs typeface="Meiryo UI" pitchFamily="50" charset="-128"/>
                        </a:rPr>
                        <a:t>・総合区の住民の交流促進 　 　　　　  　　　　・福祉・保健のサービス</a:t>
                      </a:r>
                      <a:endParaRPr kumimoji="1" lang="en-US" altLang="ja-JP" sz="1500" b="0" i="0" u="none" strike="noStrike" cap="none" normalizeH="0" baseline="0" dirty="0" smtClean="0">
                        <a:ln>
                          <a:noFill/>
                        </a:ln>
                        <a:solidFill>
                          <a:schemeClr val="tx1"/>
                        </a:solidFill>
                        <a:effectLst/>
                        <a:latin typeface="ＭＳ Ｐゴシック" pitchFamily="50" charset="-128"/>
                        <a:ea typeface="ＭＳ Ｐゴシック" panose="020B0600070205080204"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ＭＳ Ｐゴシック" pitchFamily="50" charset="-128"/>
                          <a:ea typeface="ＭＳ Ｐゴシック" panose="020B0600070205080204" pitchFamily="50" charset="-128"/>
                          <a:cs typeface="Meiryo UI" pitchFamily="50" charset="-128"/>
                        </a:rPr>
                        <a:t>・法令で総合区長が執行することとされた事務</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ＭＳ Ｐゴシック" pitchFamily="50" charset="-128"/>
                          <a:ea typeface="ＭＳ Ｐゴシック" panose="020B0600070205080204" pitchFamily="50" charset="-128"/>
                          <a:cs typeface="Meiryo UI" pitchFamily="50" charset="-128"/>
                        </a:rPr>
                        <a:t>・条例で定める主として総合区域内に関する事務</a:t>
                      </a:r>
                      <a:endParaRPr kumimoji="1" lang="en-US" altLang="ja-JP" sz="1500" b="0" i="0" u="none" strike="noStrike" cap="none" normalizeH="0" baseline="0" dirty="0" smtClean="0">
                        <a:ln>
                          <a:noFill/>
                        </a:ln>
                        <a:solidFill>
                          <a:schemeClr val="tx1"/>
                        </a:solidFill>
                        <a:effectLst/>
                        <a:latin typeface="ＭＳ Ｐゴシック" pitchFamily="50" charset="-128"/>
                        <a:ea typeface="ＭＳ Ｐゴシック" panose="020B0600070205080204"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ＭＳ Ｐゴシック" pitchFamily="50" charset="-128"/>
                          <a:ea typeface="ＭＳ Ｐゴシック" panose="020B0600070205080204" pitchFamily="50" charset="-128"/>
                          <a:cs typeface="Meiryo UI" pitchFamily="50" charset="-128"/>
                        </a:rPr>
                        <a:t>※</a:t>
                      </a:r>
                      <a:r>
                        <a:rPr kumimoji="1" lang="ja-JP" altLang="en-US" sz="1500" b="0" i="0" u="none" strike="noStrike" cap="none" normalizeH="0" baseline="0" dirty="0" smtClean="0">
                          <a:ln>
                            <a:noFill/>
                          </a:ln>
                          <a:solidFill>
                            <a:schemeClr val="tx1"/>
                          </a:solidFill>
                          <a:effectLst/>
                          <a:latin typeface="ＭＳ Ｐゴシック" pitchFamily="50" charset="-128"/>
                          <a:ea typeface="ＭＳ Ｐゴシック" panose="020B0600070205080204" pitchFamily="50" charset="-128"/>
                          <a:cs typeface="Meiryo UI" pitchFamily="50" charset="-128"/>
                        </a:rPr>
                        <a:t>上記事務について指定都市を代表する</a:t>
                      </a:r>
                    </a:p>
                  </a:txBody>
                  <a:tcPr marL="84413" marR="84413"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01672">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ＭＳ Ｐゴシック" pitchFamily="50" charset="-128"/>
                          <a:ea typeface="ＭＳ Ｐゴシック" panose="020B0600070205080204" pitchFamily="50" charset="-128"/>
                          <a:cs typeface="Meiryo UI" pitchFamily="50" charset="-128"/>
                        </a:rPr>
                        <a:t>総合区長の人事権</a:t>
                      </a:r>
                    </a:p>
                  </a:txBody>
                  <a:tcPr marL="84413" marR="84413"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ＭＳ Ｐゴシック" pitchFamily="50" charset="-128"/>
                          <a:ea typeface="ＭＳ Ｐゴシック" panose="020B0600070205080204" pitchFamily="50" charset="-128"/>
                          <a:cs typeface="Meiryo UI" pitchFamily="50" charset="-128"/>
                        </a:rPr>
                        <a:t>・総合区の職員の任免権を有する</a:t>
                      </a:r>
                      <a:endParaRPr kumimoji="1" lang="en-US" altLang="ja-JP" sz="1500" b="0" i="0" u="none" strike="noStrike" cap="none" normalizeH="0" baseline="0" dirty="0" smtClean="0">
                        <a:ln>
                          <a:noFill/>
                        </a:ln>
                        <a:solidFill>
                          <a:schemeClr val="tx1"/>
                        </a:solidFill>
                        <a:effectLst/>
                        <a:latin typeface="ＭＳ Ｐゴシック" pitchFamily="50" charset="-128"/>
                        <a:ea typeface="ＭＳ Ｐゴシック" panose="020B0600070205080204" pitchFamily="50" charset="-128"/>
                        <a:cs typeface="Meiryo UI" pitchFamily="50" charset="-128"/>
                      </a:endParaRPr>
                    </a:p>
                  </a:txBody>
                  <a:tcPr marL="84413" marR="84413"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51455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ＭＳ Ｐゴシック" pitchFamily="50" charset="-128"/>
                          <a:ea typeface="ＭＳ Ｐゴシック" panose="020B0600070205080204" pitchFamily="50" charset="-128"/>
                          <a:cs typeface="Meiryo UI" pitchFamily="50" charset="-128"/>
                        </a:rPr>
                        <a:t>総合区長の予算編成への関与</a:t>
                      </a:r>
                    </a:p>
                  </a:txBody>
                  <a:tcPr marL="84413" marR="84413"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500" b="0" i="0" u="none" strike="noStrike" cap="none" normalizeH="0" baseline="0" dirty="0" smtClean="0">
                          <a:ln>
                            <a:noFill/>
                          </a:ln>
                          <a:solidFill>
                            <a:schemeClr val="tx1"/>
                          </a:solidFill>
                          <a:effectLst/>
                          <a:latin typeface="ＭＳ Ｐゴシック" pitchFamily="50" charset="-128"/>
                          <a:ea typeface="ＭＳ Ｐゴシック" panose="020B0600070205080204" pitchFamily="50" charset="-128"/>
                          <a:cs typeface="Meiryo UI" pitchFamily="50" charset="-128"/>
                        </a:rPr>
                        <a:t>・総合区長が執行する予算に係る市長に対する意見具申権を有する</a:t>
                      </a:r>
                    </a:p>
                  </a:txBody>
                  <a:tcPr marL="84413" marR="84413"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9242" name="テキスト ボックス 2"/>
          <p:cNvSpPr txBox="1">
            <a:spLocks noChangeArrowheads="1"/>
          </p:cNvSpPr>
          <p:nvPr/>
        </p:nvSpPr>
        <p:spPr bwMode="auto">
          <a:xfrm>
            <a:off x="467544" y="5795380"/>
            <a:ext cx="8237512" cy="923330"/>
          </a:xfrm>
          <a:prstGeom prst="rect">
            <a:avLst/>
          </a:prstGeom>
          <a:noFill/>
          <a:ln w="9525">
            <a:noFill/>
            <a:miter lim="800000"/>
            <a:headEnd/>
            <a:tailEnd/>
          </a:ln>
        </p:spPr>
        <p:txBody>
          <a:bodyPr wrap="square">
            <a:spAutoFit/>
          </a:bodyPr>
          <a:lstStyle>
            <a:lvl1pPr eaLnBrk="0" hangingPunct="0">
              <a:defRPr kumimoji="1" sz="1600" b="1">
                <a:solidFill>
                  <a:schemeClr val="tx1"/>
                </a:solidFill>
                <a:latin typeface="Malgun Gothic" pitchFamily="34" charset="-127"/>
                <a:ea typeface="ＭＳ Ｐゴシック" charset="-128"/>
              </a:defRPr>
            </a:lvl1pPr>
            <a:lvl2pPr marL="742950" indent="-285750" eaLnBrk="0" hangingPunct="0">
              <a:defRPr kumimoji="1" sz="1600" b="1">
                <a:solidFill>
                  <a:schemeClr val="tx1"/>
                </a:solidFill>
                <a:latin typeface="Malgun Gothic" pitchFamily="34" charset="-127"/>
                <a:ea typeface="ＭＳ Ｐゴシック" charset="-128"/>
              </a:defRPr>
            </a:lvl2pPr>
            <a:lvl3pPr marL="1143000" indent="-228600" eaLnBrk="0" hangingPunct="0">
              <a:defRPr kumimoji="1" sz="1600" b="1">
                <a:solidFill>
                  <a:schemeClr val="tx1"/>
                </a:solidFill>
                <a:latin typeface="Malgun Gothic" pitchFamily="34" charset="-127"/>
                <a:ea typeface="ＭＳ Ｐゴシック" charset="-128"/>
              </a:defRPr>
            </a:lvl3pPr>
            <a:lvl4pPr marL="1600200" indent="-228600" eaLnBrk="0" hangingPunct="0">
              <a:defRPr kumimoji="1" sz="1600" b="1">
                <a:solidFill>
                  <a:schemeClr val="tx1"/>
                </a:solidFill>
                <a:latin typeface="Malgun Gothic" pitchFamily="34" charset="-127"/>
                <a:ea typeface="ＭＳ Ｐゴシック" charset="-128"/>
              </a:defRPr>
            </a:lvl4pPr>
            <a:lvl5pPr marL="2057400" indent="-228600" eaLnBrk="0" hangingPunct="0">
              <a:defRPr kumimoji="1" sz="1600" b="1">
                <a:solidFill>
                  <a:schemeClr val="tx1"/>
                </a:solidFill>
                <a:latin typeface="Malgun Gothic" pitchFamily="34" charset="-127"/>
                <a:ea typeface="ＭＳ Ｐゴシック"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9pPr>
          </a:lstStyle>
          <a:p>
            <a:r>
              <a:rPr lang="en-US" altLang="ja-JP" sz="1800" dirty="0" smtClean="0">
                <a:latin typeface="Meiryo UI" pitchFamily="50" charset="-128"/>
                <a:ea typeface="Meiryo UI" pitchFamily="50" charset="-128"/>
                <a:cs typeface="Meiryo UI" pitchFamily="50" charset="-128"/>
              </a:rPr>
              <a:t>【</a:t>
            </a:r>
            <a:r>
              <a:rPr lang="ja-JP" altLang="en-US" sz="1800" dirty="0">
                <a:latin typeface="Meiryo UI" pitchFamily="50" charset="-128"/>
                <a:ea typeface="Meiryo UI" pitchFamily="50" charset="-128"/>
                <a:cs typeface="Meiryo UI" pitchFamily="50" charset="-128"/>
              </a:rPr>
              <a:t>総合区</a:t>
            </a:r>
            <a:r>
              <a:rPr lang="ja-JP" altLang="en-US" sz="1800" dirty="0" smtClean="0">
                <a:latin typeface="Meiryo UI" pitchFamily="50" charset="-128"/>
                <a:ea typeface="Meiryo UI" pitchFamily="50" charset="-128"/>
                <a:cs typeface="Meiryo UI" pitchFamily="50" charset="-128"/>
              </a:rPr>
              <a:t>の特徴</a:t>
            </a:r>
            <a:r>
              <a:rPr lang="en-US" altLang="ja-JP" sz="1800" dirty="0" smtClean="0">
                <a:latin typeface="Meiryo UI" pitchFamily="50" charset="-128"/>
                <a:ea typeface="Meiryo UI" pitchFamily="50" charset="-128"/>
                <a:cs typeface="Meiryo UI" pitchFamily="50" charset="-128"/>
              </a:rPr>
              <a:t>】</a:t>
            </a:r>
          </a:p>
          <a:p>
            <a:r>
              <a:rPr lang="ja-JP" altLang="en-US" sz="1800" dirty="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・総合区が実施する事務の範囲は、都市の実情にあわせ、</a:t>
            </a:r>
            <a:r>
              <a:rPr lang="ja-JP" altLang="en-US" dirty="0">
                <a:latin typeface="Meiryo UI" pitchFamily="50" charset="-128"/>
                <a:ea typeface="Meiryo UI" pitchFamily="50" charset="-128"/>
                <a:cs typeface="Meiryo UI" pitchFamily="50" charset="-128"/>
              </a:rPr>
              <a:t>地方</a:t>
            </a:r>
            <a:r>
              <a:rPr lang="ja-JP" altLang="en-US" dirty="0" smtClean="0">
                <a:latin typeface="Meiryo UI" pitchFamily="50" charset="-128"/>
                <a:ea typeface="Meiryo UI" pitchFamily="50" charset="-128"/>
                <a:cs typeface="Meiryo UI" pitchFamily="50" charset="-128"/>
              </a:rPr>
              <a:t>公共</a:t>
            </a:r>
            <a:r>
              <a:rPr lang="ja-JP" altLang="en-US" dirty="0">
                <a:latin typeface="Meiryo UI" pitchFamily="50" charset="-128"/>
                <a:ea typeface="Meiryo UI" pitchFamily="50" charset="-128"/>
                <a:cs typeface="Meiryo UI" pitchFamily="50" charset="-128"/>
              </a:rPr>
              <a:t>団体</a:t>
            </a:r>
            <a:r>
              <a:rPr lang="ja-JP" altLang="en-US" dirty="0" smtClean="0">
                <a:latin typeface="Meiryo UI" pitchFamily="50" charset="-128"/>
                <a:ea typeface="Meiryo UI" pitchFamily="50" charset="-128"/>
                <a:cs typeface="Meiryo UI" pitchFamily="50" charset="-128"/>
              </a:rPr>
              <a:t>が条例で</a:t>
            </a:r>
            <a:r>
              <a:rPr lang="ja-JP" altLang="en-US" dirty="0">
                <a:latin typeface="Meiryo UI" pitchFamily="50" charset="-128"/>
                <a:ea typeface="Meiryo UI" pitchFamily="50" charset="-128"/>
                <a:cs typeface="Meiryo UI" pitchFamily="50" charset="-128"/>
              </a:rPr>
              <a:t>主体的に</a:t>
            </a:r>
            <a:r>
              <a:rPr lang="ja-JP" altLang="en-US" dirty="0" smtClean="0">
                <a:latin typeface="Meiryo UI" pitchFamily="50" charset="-128"/>
                <a:ea typeface="Meiryo UI" pitchFamily="50" charset="-128"/>
                <a:cs typeface="Meiryo UI" pitchFamily="50" charset="-128"/>
              </a:rPr>
              <a:t>決定　</a:t>
            </a:r>
            <a:endParaRPr lang="en-US" altLang="ja-JP" dirty="0" smtClean="0">
              <a:latin typeface="Meiryo UI" pitchFamily="50" charset="-128"/>
              <a:ea typeface="Meiryo UI" pitchFamily="50" charset="-128"/>
              <a:cs typeface="Meiryo UI" pitchFamily="50" charset="-128"/>
            </a:endParaRPr>
          </a:p>
          <a:p>
            <a:r>
              <a:rPr lang="ja-JP" altLang="en-US" sz="1800" dirty="0">
                <a:latin typeface="Meiryo UI" pitchFamily="50" charset="-128"/>
                <a:ea typeface="Meiryo UI" pitchFamily="50" charset="-128"/>
                <a:cs typeface="Meiryo UI" pitchFamily="50" charset="-128"/>
              </a:rPr>
              <a:t>　</a:t>
            </a:r>
            <a:r>
              <a:rPr lang="ja-JP" altLang="en-US" sz="1800" dirty="0" smtClean="0">
                <a:latin typeface="Meiryo UI" pitchFamily="50" charset="-128"/>
                <a:ea typeface="Meiryo UI" pitchFamily="50" charset="-128"/>
                <a:cs typeface="Meiryo UI" pitchFamily="50" charset="-128"/>
              </a:rPr>
              <a:t>　　　　　　　　　　　　　　　　　　　　　　　　　　　　　　　　　　　　　［自由度が高い制度］</a:t>
            </a:r>
            <a:endParaRPr lang="en-US" altLang="ja-JP" sz="1800" dirty="0">
              <a:latin typeface="Meiryo UI" pitchFamily="50" charset="-128"/>
              <a:ea typeface="Meiryo UI" pitchFamily="50" charset="-128"/>
              <a:cs typeface="Meiryo UI" pitchFamily="50" charset="-128"/>
            </a:endParaRPr>
          </a:p>
        </p:txBody>
      </p:sp>
      <p:sp>
        <p:nvSpPr>
          <p:cNvPr id="17" name="コンテンツ プレースホルダー 2"/>
          <p:cNvSpPr txBox="1">
            <a:spLocks/>
          </p:cNvSpPr>
          <p:nvPr/>
        </p:nvSpPr>
        <p:spPr>
          <a:xfrm>
            <a:off x="-4916" y="504182"/>
            <a:ext cx="9148916" cy="457200"/>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2000" dirty="0" smtClean="0">
                <a:latin typeface="HGPｺﾞｼｯｸE" panose="020B0900000000000000" pitchFamily="50" charset="-128"/>
                <a:ea typeface="HGPｺﾞｼｯｸE" panose="020B0900000000000000" pitchFamily="50" charset="-128"/>
              </a:rPr>
              <a:t>■　総合区制度の概要</a:t>
            </a:r>
            <a:endParaRPr lang="ja-JP" altLang="en-US" sz="2000" dirty="0">
              <a:latin typeface="HGPｺﾞｼｯｸE" panose="020B0900000000000000" pitchFamily="50" charset="-128"/>
              <a:ea typeface="HGPｺﾞｼｯｸE" panose="020B0900000000000000" pitchFamily="50" charset="-128"/>
            </a:endParaRPr>
          </a:p>
        </p:txBody>
      </p:sp>
      <p:sp>
        <p:nvSpPr>
          <p:cNvPr id="18" name="正方形/長方形 17"/>
          <p:cNvSpPr/>
          <p:nvPr/>
        </p:nvSpPr>
        <p:spPr>
          <a:xfrm>
            <a:off x="0" y="0"/>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dirty="0" smtClean="0">
                <a:solidFill>
                  <a:schemeClr val="tx1"/>
                </a:solidFill>
                <a:latin typeface="ＭＳ Ｐゴシック" pitchFamily="50" charset="-128"/>
                <a:ea typeface="Meiryo UI" pitchFamily="50" charset="-128"/>
                <a:cs typeface="Meiryo UI" pitchFamily="50" charset="-128"/>
              </a:rPr>
              <a:t>１－１　「総合区制度」について</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20" name="正方形/長方形 19"/>
          <p:cNvSpPr/>
          <p:nvPr/>
        </p:nvSpPr>
        <p:spPr>
          <a:xfrm>
            <a:off x="-1404664" y="3140968"/>
            <a:ext cx="8100928" cy="5529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sz="2200" dirty="0">
              <a:solidFill>
                <a:prstClr val="black"/>
              </a:solidFill>
              <a:latin typeface="HGS創英角ｺﾞｼｯｸUB" panose="020B0900000000000000" pitchFamily="50" charset="-128"/>
              <a:ea typeface="HGS創英角ｺﾞｼｯｸUB" panose="020B0900000000000000" pitchFamily="50" charset="-128"/>
            </a:endParaRPr>
          </a:p>
        </p:txBody>
      </p:sp>
      <p:sp>
        <p:nvSpPr>
          <p:cNvPr id="14" name="二等辺三角形 13"/>
          <p:cNvSpPr/>
          <p:nvPr/>
        </p:nvSpPr>
        <p:spPr>
          <a:xfrm rot="10800000">
            <a:off x="2862975" y="5330618"/>
            <a:ext cx="3456384" cy="288032"/>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スライド番号プレースホルダー 2"/>
          <p:cNvSpPr>
            <a:spLocks noGrp="1"/>
          </p:cNvSpPr>
          <p:nvPr>
            <p:ph type="sldNum" sz="quarter" idx="12"/>
          </p:nvPr>
        </p:nvSpPr>
        <p:spPr>
          <a:xfrm>
            <a:off x="7032206" y="13123"/>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10" name="スライド番号プレースホルダー 2"/>
          <p:cNvSpPr txBox="1">
            <a:spLocks/>
          </p:cNvSpPr>
          <p:nvPr/>
        </p:nvSpPr>
        <p:spPr>
          <a:xfrm>
            <a:off x="7097716" y="6555939"/>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ja-JP" altLang="en-US" sz="1600" kern="0" dirty="0">
                <a:solidFill>
                  <a:sysClr val="windowText" lastClr="000000"/>
                </a:solidFill>
                <a:latin typeface="HGPｺﾞｼｯｸE" pitchFamily="50" charset="-128"/>
                <a:ea typeface="HGPｺﾞｼｯｸE" pitchFamily="50" charset="-128"/>
              </a:rPr>
              <a:t>５</a:t>
            </a:r>
          </a:p>
        </p:txBody>
      </p:sp>
    </p:spTree>
    <p:extLst>
      <p:ext uri="{BB962C8B-B14F-4D97-AF65-F5344CB8AC3E}">
        <p14:creationId xmlns:p14="http://schemas.microsoft.com/office/powerpoint/2010/main" val="415699735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1576" y="-5598"/>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a:t>
            </a: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指定都市における１区あたりの平均人口・</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面積</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における人口・</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面積</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7" name="正方形/長方形 6"/>
          <p:cNvSpPr/>
          <p:nvPr/>
        </p:nvSpPr>
        <p:spPr>
          <a:xfrm>
            <a:off x="311568" y="724815"/>
            <a:ext cx="4340240" cy="4965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スライド番号プレースホルダー 2"/>
          <p:cNvSpPr txBox="1">
            <a:spLocks/>
          </p:cNvSpPr>
          <p:nvPr/>
        </p:nvSpPr>
        <p:spPr>
          <a:xfrm>
            <a:off x="6974695" y="6517532"/>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endParaRPr lang="ja-JP" altLang="en-US" sz="1600" kern="0" dirty="0">
              <a:solidFill>
                <a:sysClr val="windowText" lastClr="000000"/>
              </a:solidFill>
              <a:latin typeface="HGPｺﾞｼｯｸE" pitchFamily="50" charset="-128"/>
              <a:ea typeface="HGPｺﾞｼｯｸE"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809350524"/>
              </p:ext>
            </p:extLst>
          </p:nvPr>
        </p:nvGraphicFramePr>
        <p:xfrm>
          <a:off x="311568" y="830827"/>
          <a:ext cx="8580112" cy="2526170"/>
        </p:xfrm>
        <a:graphic>
          <a:graphicData uri="http://schemas.openxmlformats.org/drawingml/2006/table">
            <a:tbl>
              <a:tblPr>
                <a:tableStyleId>{5940675A-B579-460E-94D1-54222C63F5DA}</a:tableStyleId>
              </a:tblPr>
              <a:tblGrid>
                <a:gridCol w="848961"/>
                <a:gridCol w="531151"/>
                <a:gridCol w="360000"/>
                <a:gridCol w="1350000"/>
                <a:gridCol w="360000"/>
                <a:gridCol w="1350000"/>
                <a:gridCol w="360000"/>
                <a:gridCol w="1350000"/>
                <a:gridCol w="360000"/>
                <a:gridCol w="1350000"/>
                <a:gridCol w="360000"/>
              </a:tblGrid>
              <a:tr h="179431">
                <a:tc rowSpan="2">
                  <a:txBody>
                    <a:bodyPr/>
                    <a:lstStyle/>
                    <a:p>
                      <a:pPr algn="ctr" fontAlgn="ctr"/>
                      <a:r>
                        <a:rPr lang="ja-JP" altLang="en-US" sz="1000" b="1" u="none" strike="noStrike" dirty="0" smtClean="0">
                          <a:effectLst/>
                          <a:latin typeface="ＭＳ Ｐゴシック" panose="020B0600070205080204" pitchFamily="50" charset="-128"/>
                          <a:ea typeface="ＭＳ Ｐゴシック" panose="020B0600070205080204" pitchFamily="50" charset="-128"/>
                        </a:rPr>
                        <a:t>市　　名</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374" marR="7374" marT="7374" marB="0" anchor="ctr">
                    <a:solidFill>
                      <a:schemeClr val="accent6">
                        <a:lumMod val="40000"/>
                        <a:lumOff val="60000"/>
                      </a:schemeClr>
                    </a:solidFill>
                  </a:tcPr>
                </a:tc>
                <a:tc rowSpan="2">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区数</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374" marR="7374" marT="7374" marB="0" anchor="ctr">
                    <a:lnR w="9525" cap="flat" cmpd="sng" algn="ctr">
                      <a:noFill/>
                      <a:prstDash val="sysDot"/>
                      <a:round/>
                      <a:headEnd type="none" w="med" len="med"/>
                      <a:tailEnd type="none" w="med" len="med"/>
                    </a:lnR>
                    <a:solidFill>
                      <a:schemeClr val="accent6">
                        <a:lumMod val="40000"/>
                        <a:lumOff val="60000"/>
                      </a:schemeClr>
                    </a:solidFill>
                  </a:tcPr>
                </a:tc>
                <a:tc>
                  <a:txBody>
                    <a:bodyPr/>
                    <a:lstStyle/>
                    <a:p>
                      <a:pPr algn="ctr" fontAlgn="ct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374" marR="7374" marT="7374" marB="0" anchor="ctr">
                    <a:lnL w="9525" cap="flat" cmpd="sng" algn="ctr">
                      <a:noFill/>
                      <a:prstDash val="sysDot"/>
                      <a:round/>
                      <a:headEnd type="none" w="med" len="med"/>
                      <a:tailEnd type="none" w="med" len="med"/>
                    </a:lnL>
                    <a:lnB w="9525" cap="flat" cmpd="sng" algn="ctr">
                      <a:solidFill>
                        <a:schemeClr val="tx1"/>
                      </a:solidFill>
                      <a:prstDash val="sysDot"/>
                      <a:round/>
                      <a:headEnd type="none" w="med" len="med"/>
                      <a:tailEnd type="none" w="med" len="med"/>
                    </a:lnB>
                    <a:solidFill>
                      <a:schemeClr val="accent6">
                        <a:lumMod val="40000"/>
                        <a:lumOff val="60000"/>
                      </a:schemeClr>
                    </a:solidFill>
                  </a:tcPr>
                </a:tc>
                <a:tc rowSpan="2">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総人口（人）</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374" marR="7374" marT="7374" marB="0" anchor="ctr">
                    <a:lnR w="12700" cap="flat" cmpd="sng" algn="ctr">
                      <a:noFill/>
                      <a:prstDash val="solid"/>
                      <a:round/>
                      <a:headEnd type="none" w="med" len="med"/>
                      <a:tailEnd type="none" w="med" len="med"/>
                    </a:lnR>
                    <a:solidFill>
                      <a:schemeClr val="accent6">
                        <a:lumMod val="40000"/>
                        <a:lumOff val="60000"/>
                      </a:schemeClr>
                    </a:solidFill>
                  </a:tcPr>
                </a:tc>
                <a:tc>
                  <a:txBody>
                    <a:bodyPr/>
                    <a:lstStyle/>
                    <a:p>
                      <a:pPr algn="ctr" fontAlgn="ct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374" marR="7374" marT="7374" marB="0" anchor="ctr">
                    <a:lnL w="12700" cap="flat" cmpd="sng" algn="ctr">
                      <a:noFill/>
                      <a:prstDash val="solid"/>
                      <a:round/>
                      <a:headEnd type="none" w="med" len="med"/>
                      <a:tailEnd type="none" w="med" len="med"/>
                    </a:lnL>
                    <a:lnB w="9525" cap="flat" cmpd="sng" algn="ctr">
                      <a:solidFill>
                        <a:schemeClr val="tx1"/>
                      </a:solidFill>
                      <a:prstDash val="sysDot"/>
                      <a:round/>
                      <a:headEnd type="none" w="med" len="med"/>
                      <a:tailEnd type="none" w="med" len="med"/>
                    </a:lnB>
                    <a:solidFill>
                      <a:schemeClr val="accent6">
                        <a:lumMod val="40000"/>
                        <a:lumOff val="60000"/>
                      </a:schemeClr>
                    </a:solidFill>
                  </a:tcPr>
                </a:tc>
                <a:tc rowSpan="2">
                  <a:txBody>
                    <a:bodyPr/>
                    <a:lstStyle/>
                    <a:p>
                      <a:pPr algn="ctr" fontAlgn="ctr"/>
                      <a:r>
                        <a:rPr lang="ja-JP" altLang="en-US" sz="900" b="1" u="none" strike="noStrike" dirty="0" smtClean="0">
                          <a:effectLst/>
                          <a:latin typeface="ＭＳ Ｐゴシック" panose="020B0600070205080204" pitchFamily="50" charset="-128"/>
                          <a:ea typeface="ＭＳ Ｐゴシック" panose="020B0600070205080204" pitchFamily="50" charset="-128"/>
                        </a:rPr>
                        <a:t>１区</a:t>
                      </a:r>
                      <a:r>
                        <a:rPr lang="ja-JP" altLang="en-US" sz="900" b="1" u="none" strike="noStrike" dirty="0">
                          <a:effectLst/>
                          <a:latin typeface="ＭＳ Ｐゴシック" panose="020B0600070205080204" pitchFamily="50" charset="-128"/>
                          <a:ea typeface="ＭＳ Ｐゴシック" panose="020B0600070205080204" pitchFamily="50" charset="-128"/>
                        </a:rPr>
                        <a:t>あたり</a:t>
                      </a:r>
                      <a:br>
                        <a:rPr lang="ja-JP" altLang="en-US" sz="900" b="1" u="none" strike="noStrike" dirty="0">
                          <a:effectLst/>
                          <a:latin typeface="ＭＳ Ｐゴシック" panose="020B0600070205080204" pitchFamily="50" charset="-128"/>
                          <a:ea typeface="ＭＳ Ｐゴシック" panose="020B0600070205080204" pitchFamily="50" charset="-128"/>
                        </a:rPr>
                      </a:br>
                      <a:r>
                        <a:rPr lang="ja-JP" altLang="en-US" sz="900" b="1" u="none" strike="noStrike" dirty="0">
                          <a:effectLst/>
                          <a:latin typeface="ＭＳ Ｐゴシック" panose="020B0600070205080204" pitchFamily="50" charset="-128"/>
                          <a:ea typeface="ＭＳ Ｐゴシック" panose="020B0600070205080204" pitchFamily="50" charset="-128"/>
                        </a:rPr>
                        <a:t>平均人口　（人）</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374" marR="7374" marT="7374" marB="0" anchor="ctr">
                    <a:lnR w="9525" cap="flat" cmpd="sng" algn="ctr">
                      <a:noFill/>
                      <a:prstDash val="sysDot"/>
                      <a:round/>
                      <a:headEnd type="none" w="med" len="med"/>
                      <a:tailEnd type="none" w="med" len="med"/>
                    </a:lnR>
                    <a:solidFill>
                      <a:schemeClr val="accent6">
                        <a:lumMod val="40000"/>
                        <a:lumOff val="60000"/>
                      </a:schemeClr>
                    </a:solidFill>
                  </a:tcPr>
                </a:tc>
                <a:tc>
                  <a:txBody>
                    <a:bodyPr/>
                    <a:lstStyle/>
                    <a:p>
                      <a:pPr algn="ctr" fontAlgn="ct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374" marR="7374" marT="7374" marB="0" anchor="ctr">
                    <a:lnL w="9525" cap="flat" cmpd="sng" algn="ctr">
                      <a:noFill/>
                      <a:prstDash val="sysDot"/>
                      <a:round/>
                      <a:headEnd type="none" w="med" len="med"/>
                      <a:tailEnd type="none" w="med" len="med"/>
                    </a:lnL>
                    <a:lnB w="9525" cap="flat" cmpd="sng" algn="ctr">
                      <a:solidFill>
                        <a:schemeClr val="tx1"/>
                      </a:solidFill>
                      <a:prstDash val="sysDot"/>
                      <a:round/>
                      <a:headEnd type="none" w="med" len="med"/>
                      <a:tailEnd type="none" w="med" len="med"/>
                    </a:lnB>
                    <a:solidFill>
                      <a:schemeClr val="accent6">
                        <a:lumMod val="40000"/>
                        <a:lumOff val="60000"/>
                      </a:schemeClr>
                    </a:solidFill>
                  </a:tcPr>
                </a:tc>
                <a:tc rowSpan="2">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総面積（㎢）</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374" marR="7374" marT="7374" marB="0" anchor="ctr">
                    <a:lnR w="9525" cap="flat" cmpd="sng" algn="ctr">
                      <a:noFill/>
                      <a:prstDash val="sysDot"/>
                      <a:round/>
                      <a:headEnd type="none" w="med" len="med"/>
                      <a:tailEnd type="none" w="med" len="med"/>
                    </a:lnR>
                    <a:solidFill>
                      <a:schemeClr val="accent6">
                        <a:lumMod val="40000"/>
                        <a:lumOff val="60000"/>
                      </a:schemeClr>
                    </a:solidFill>
                  </a:tcPr>
                </a:tc>
                <a:tc>
                  <a:txBody>
                    <a:bodyPr/>
                    <a:lstStyle/>
                    <a:p>
                      <a:pPr algn="ctr" fontAlgn="ct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374" marR="7374" marT="7374" marB="0" anchor="ctr">
                    <a:lnL w="9525" cap="flat" cmpd="sng" algn="ctr">
                      <a:noFill/>
                      <a:prstDash val="sysDot"/>
                      <a:round/>
                      <a:headEnd type="none" w="med" len="med"/>
                      <a:tailEnd type="none" w="med" len="med"/>
                    </a:lnL>
                    <a:lnB w="9525" cap="flat" cmpd="sng" algn="ctr">
                      <a:solidFill>
                        <a:schemeClr val="tx1"/>
                      </a:solidFill>
                      <a:prstDash val="sysDot"/>
                      <a:round/>
                      <a:headEnd type="none" w="med" len="med"/>
                      <a:tailEnd type="none" w="med" len="med"/>
                    </a:lnB>
                    <a:solidFill>
                      <a:schemeClr val="accent6">
                        <a:lumMod val="40000"/>
                        <a:lumOff val="60000"/>
                      </a:schemeClr>
                    </a:solidFill>
                  </a:tcPr>
                </a:tc>
                <a:tc rowSpan="2">
                  <a:txBody>
                    <a:bodyPr/>
                    <a:lstStyle/>
                    <a:p>
                      <a:pPr algn="ctr" fontAlgn="ctr"/>
                      <a:r>
                        <a:rPr lang="ja-JP" altLang="en-US" sz="900" b="1" u="none" strike="noStrike" dirty="0">
                          <a:effectLst/>
                          <a:latin typeface="ＭＳ Ｐゴシック" panose="020B0600070205080204" pitchFamily="50" charset="-128"/>
                          <a:ea typeface="ＭＳ Ｐゴシック" panose="020B0600070205080204" pitchFamily="50" charset="-128"/>
                        </a:rPr>
                        <a:t>１区あたり</a:t>
                      </a:r>
                      <a:br>
                        <a:rPr lang="ja-JP" altLang="en-US" sz="900" b="1" u="none" strike="noStrike" dirty="0">
                          <a:effectLst/>
                          <a:latin typeface="ＭＳ Ｐゴシック" panose="020B0600070205080204" pitchFamily="50" charset="-128"/>
                          <a:ea typeface="ＭＳ Ｐゴシック" panose="020B0600070205080204" pitchFamily="50" charset="-128"/>
                        </a:rPr>
                      </a:br>
                      <a:r>
                        <a:rPr lang="ja-JP" altLang="en-US" sz="900" b="1" u="none" strike="noStrike" dirty="0">
                          <a:effectLst/>
                          <a:latin typeface="ＭＳ Ｐゴシック" panose="020B0600070205080204" pitchFamily="50" charset="-128"/>
                          <a:ea typeface="ＭＳ Ｐゴシック" panose="020B0600070205080204" pitchFamily="50" charset="-128"/>
                        </a:rPr>
                        <a:t>平均面積　（㎢）</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374" marR="7374" marT="7374" marB="0" anchor="ctr">
                    <a:lnR w="9525" cap="flat" cmpd="sng" algn="ctr">
                      <a:noFill/>
                      <a:prstDash val="sysDot"/>
                      <a:round/>
                      <a:headEnd type="none" w="med" len="med"/>
                      <a:tailEnd type="none" w="med" len="med"/>
                    </a:lnR>
                    <a:solidFill>
                      <a:schemeClr val="accent6">
                        <a:lumMod val="40000"/>
                        <a:lumOff val="60000"/>
                      </a:schemeClr>
                    </a:solidFill>
                  </a:tcPr>
                </a:tc>
                <a:tc>
                  <a:txBody>
                    <a:bodyPr/>
                    <a:lstStyle/>
                    <a:p>
                      <a:pPr algn="ctr" fontAlgn="ct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374" marR="7374" marT="7374" marB="0" anchor="ctr">
                    <a:lnL w="9525" cap="flat" cmpd="sng" algn="ctr">
                      <a:noFill/>
                      <a:prstDash val="sysDot"/>
                      <a:round/>
                      <a:headEnd type="none" w="med" len="med"/>
                      <a:tailEnd type="none" w="med" len="med"/>
                    </a:lnL>
                    <a:lnB w="9525" cap="flat" cmpd="sng" algn="ctr">
                      <a:solidFill>
                        <a:schemeClr val="tx1"/>
                      </a:solidFill>
                      <a:prstDash val="sysDot"/>
                      <a:round/>
                      <a:headEnd type="none" w="med" len="med"/>
                      <a:tailEnd type="none" w="med" len="med"/>
                    </a:lnB>
                    <a:solidFill>
                      <a:schemeClr val="accent6">
                        <a:lumMod val="40000"/>
                        <a:lumOff val="60000"/>
                      </a:schemeClr>
                    </a:solidFill>
                  </a:tcPr>
                </a:tc>
              </a:tr>
              <a:tr h="179431">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順位</a:t>
                      </a:r>
                      <a:endParaRPr lang="ja-JP" altLang="en-US"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lnT w="9525" cap="flat" cmpd="sng" algn="ctr">
                      <a:solidFill>
                        <a:schemeClr val="tx1"/>
                      </a:solidFill>
                      <a:prstDash val="sysDot"/>
                      <a:round/>
                      <a:headEnd type="none" w="med" len="med"/>
                      <a:tailEnd type="none" w="med" len="med"/>
                    </a:lnT>
                    <a:solidFill>
                      <a:schemeClr val="accent1">
                        <a:lumMod val="20000"/>
                        <a:lumOff val="80000"/>
                      </a:schemeClr>
                    </a:solidFill>
                  </a:tcPr>
                </a:tc>
                <a:tc vMerge="1">
                  <a:txBody>
                    <a:bodyPr/>
                    <a:lstStyle/>
                    <a:p>
                      <a:endParaRPr kumimoji="1" lang="ja-JP" altLang="en-US"/>
                    </a:p>
                  </a:txBody>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順位</a:t>
                      </a:r>
                      <a:endParaRPr lang="ja-JP" altLang="en-US"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lnT w="9525" cap="flat" cmpd="sng" algn="ctr">
                      <a:solidFill>
                        <a:schemeClr val="tx1"/>
                      </a:solidFill>
                      <a:prstDash val="sysDot"/>
                      <a:round/>
                      <a:headEnd type="none" w="med" len="med"/>
                      <a:tailEnd type="none" w="med" len="med"/>
                    </a:lnT>
                    <a:solidFill>
                      <a:schemeClr val="accent1">
                        <a:lumMod val="20000"/>
                        <a:lumOff val="80000"/>
                      </a:schemeClr>
                    </a:solidFill>
                  </a:tcPr>
                </a:tc>
                <a:tc vMerge="1">
                  <a:txBody>
                    <a:bodyPr/>
                    <a:lstStyle/>
                    <a:p>
                      <a:endParaRPr kumimoji="1" lang="ja-JP" altLang="en-US"/>
                    </a:p>
                  </a:txBody>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順位</a:t>
                      </a:r>
                      <a:endParaRPr lang="ja-JP" altLang="en-US"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lnT w="9525" cap="flat" cmpd="sng" algn="ctr">
                      <a:solidFill>
                        <a:schemeClr val="tx1"/>
                      </a:solidFill>
                      <a:prstDash val="sysDot"/>
                      <a:round/>
                      <a:headEnd type="none" w="med" len="med"/>
                      <a:tailEnd type="none" w="med" len="med"/>
                    </a:lnT>
                    <a:solidFill>
                      <a:schemeClr val="accent1">
                        <a:lumMod val="20000"/>
                        <a:lumOff val="80000"/>
                      </a:schemeClr>
                    </a:solidFill>
                  </a:tcPr>
                </a:tc>
                <a:tc vMerge="1">
                  <a:txBody>
                    <a:bodyPr/>
                    <a:lstStyle/>
                    <a:p>
                      <a:endParaRPr kumimoji="1" lang="ja-JP" altLang="en-US"/>
                    </a:p>
                  </a:txBody>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順位</a:t>
                      </a:r>
                      <a:endParaRPr lang="ja-JP" altLang="en-US"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lnT w="9525" cap="flat" cmpd="sng" algn="ctr">
                      <a:solidFill>
                        <a:schemeClr val="tx1"/>
                      </a:solidFill>
                      <a:prstDash val="sysDot"/>
                      <a:round/>
                      <a:headEnd type="none" w="med" len="med"/>
                      <a:tailEnd type="none" w="med" len="med"/>
                    </a:lnT>
                    <a:solidFill>
                      <a:schemeClr val="accent1">
                        <a:lumMod val="20000"/>
                        <a:lumOff val="80000"/>
                      </a:schemeClr>
                    </a:solidFill>
                  </a:tcPr>
                </a:tc>
                <a:tc vMerge="1">
                  <a:txBody>
                    <a:bodyPr/>
                    <a:lstStyle/>
                    <a:p>
                      <a:endParaRPr kumimoji="1" lang="ja-JP" altLang="en-US"/>
                    </a:p>
                  </a:txBody>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順位</a:t>
                      </a:r>
                    </a:p>
                  </a:txBody>
                  <a:tcPr marL="7374" marR="7374" marT="7374" marB="0" anchor="ctr">
                    <a:lnL w="9525" cap="flat" cmpd="sng" algn="ctr">
                      <a:solidFill>
                        <a:schemeClr val="tx1"/>
                      </a:solidFill>
                      <a:prstDash val="sysDot"/>
                      <a:round/>
                      <a:headEnd type="none" w="med" len="med"/>
                      <a:tailEnd type="none" w="med" len="med"/>
                    </a:lnL>
                    <a:lnT w="9525" cap="flat" cmpd="sng" algn="ctr">
                      <a:solidFill>
                        <a:schemeClr val="tx1"/>
                      </a:solidFill>
                      <a:prstDash val="sysDot"/>
                      <a:round/>
                      <a:headEnd type="none" w="med" len="med"/>
                      <a:tailEnd type="none" w="med" len="med"/>
                    </a:lnT>
                    <a:solidFill>
                      <a:schemeClr val="accent1">
                        <a:lumMod val="20000"/>
                        <a:lumOff val="80000"/>
                      </a:schemeClr>
                    </a:solidFill>
                  </a:tcPr>
                </a:tc>
              </a:tr>
              <a:tr h="197028">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札幌市</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374" marR="7374" marT="7374"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５</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1,953,784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４</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195,378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５</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1,121.26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１</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112.13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３</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r>
              <a:tr h="197028">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仙台市</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374" marR="7374" marT="7374"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5</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en-US" altLang="ja-JP"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11</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1,082,185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en-US" altLang="ja-JP"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11</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216,437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２</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u="none" strike="noStrike" baseline="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786.30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４</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157.26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１</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r>
              <a:tr h="197028">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さいたま市</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374" marR="7374" marT="7374"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５</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1,264,253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９</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126,425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en-US" altLang="ja-JP"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10</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217.43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en-US" altLang="ja-JP"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10</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1000" u="none" strike="noStrike" baseline="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21.74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８</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r>
              <a:tr h="197028">
                <a:tc>
                  <a:txBody>
                    <a:bodyPr/>
                    <a:lstStyle/>
                    <a:p>
                      <a:pPr algn="ctr" fontAlgn="ctr"/>
                      <a:r>
                        <a:rPr lang="ja-JP" altLang="en-US" sz="1000" b="1" u="none" strike="noStrike">
                          <a:effectLst/>
                          <a:latin typeface="ＭＳ Ｐゴシック" panose="020B0600070205080204" pitchFamily="50" charset="-128"/>
                          <a:ea typeface="ＭＳ Ｐゴシック" panose="020B0600070205080204" pitchFamily="50" charset="-128"/>
                        </a:rPr>
                        <a:t>横浜市</a:t>
                      </a:r>
                      <a:endPar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7374" marR="7374" marT="7374"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18</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２</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3,726,167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１</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207,009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４</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437.49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６</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24.31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７</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r>
              <a:tr h="197028">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川崎市</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374" marR="7374" marT="7374"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7</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９</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1,475,300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７</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210,757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３</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143.00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en-US" altLang="ja-JP"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11</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20.43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９</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r>
              <a:tr h="197028">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名古屋市</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374" marR="7374" marT="7374" marB="0" anchor="ctr"/>
                </a:tc>
                <a:tc>
                  <a:txBody>
                    <a:bodyPr/>
                    <a:lstStyle/>
                    <a:p>
                      <a:pPr algn="ctr" fontAlgn="ctr"/>
                      <a:r>
                        <a:rPr lang="en-US" altLang="ja-JP" sz="1000" u="none" strike="noStrike">
                          <a:effectLst/>
                          <a:latin typeface="Meiryo UI" panose="020B0604030504040204" pitchFamily="50" charset="-128"/>
                          <a:ea typeface="Meiryo UI" panose="020B0604030504040204" pitchFamily="50" charset="-128"/>
                          <a:cs typeface="Meiryo UI" panose="020B0604030504040204" pitchFamily="50" charset="-128"/>
                        </a:rPr>
                        <a:t>16</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３</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2,296,014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３</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143,501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８</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326.44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８</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20.40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en-US" altLang="ja-JP"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10</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r>
              <a:tr h="197028">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京都市</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374" marR="7374" marT="7374"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11</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４</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1,474,570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８</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134,052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９</a:t>
                      </a:r>
                      <a:endParaRPr lang="en-US" altLang="ja-JP"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827.83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３</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75.26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４</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r>
              <a:tr h="197028">
                <a:tc>
                  <a:txBody>
                    <a:bodyPr/>
                    <a:lstStyle/>
                    <a:p>
                      <a:pPr algn="ctr" fontAlgn="ctr"/>
                      <a:r>
                        <a:rPr lang="ja-JP" altLang="en-US" sz="1000" b="1" u="none" strike="noStrike" dirty="0">
                          <a:solidFill>
                            <a:schemeClr val="bg1"/>
                          </a:solidFill>
                          <a:effectLst/>
                          <a:latin typeface="ＭＳ Ｐゴシック" panose="020B0600070205080204" pitchFamily="50" charset="-128"/>
                          <a:ea typeface="ＭＳ Ｐゴシック" panose="020B0600070205080204" pitchFamily="50" charset="-128"/>
                        </a:rPr>
                        <a:t>大阪市</a:t>
                      </a:r>
                      <a:endParaRPr lang="ja-JP" altLang="en-US" sz="10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7374" marR="7374" marT="7374" marB="0" anchor="ctr">
                    <a:solidFill>
                      <a:schemeClr val="tx1">
                        <a:lumMod val="50000"/>
                        <a:lumOff val="50000"/>
                      </a:schemeClr>
                    </a:solidFill>
                  </a:tcPr>
                </a:tc>
                <a:tc>
                  <a:txBody>
                    <a:bodyPr/>
                    <a:lstStyle/>
                    <a:p>
                      <a:pPr algn="ctr" fontAlgn="ctr"/>
                      <a:r>
                        <a:rPr lang="en-US" altLang="ja-JP" sz="1000" b="1"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24</a:t>
                      </a:r>
                      <a:endParaRPr lang="en-US" altLang="ja-JP" sz="10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solidFill>
                      <a:schemeClr val="tx1">
                        <a:lumMod val="50000"/>
                        <a:lumOff val="50000"/>
                      </a:schemeClr>
                    </a:solidFill>
                  </a:tcPr>
                </a:tc>
                <a:tc>
                  <a:txBody>
                    <a:bodyPr/>
                    <a:lstStyle/>
                    <a:p>
                      <a:pPr algn="ctr" fontAlgn="ctr"/>
                      <a:r>
                        <a:rPr lang="ja-JP" altLang="en-US" sz="800" b="1" i="0" u="none" strike="noStrike" dirty="0" smtClean="0">
                          <a:solidFill>
                            <a:schemeClr val="bg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１</a:t>
                      </a:r>
                      <a:endParaRPr lang="en-US" altLang="ja-JP" sz="800" b="1" i="0" u="none" strike="noStrike" dirty="0">
                        <a:solidFill>
                          <a:schemeClr val="bg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tx1">
                        <a:lumMod val="50000"/>
                        <a:lumOff val="50000"/>
                      </a:schemeClr>
                    </a:solidFill>
                  </a:tcPr>
                </a:tc>
                <a:tc>
                  <a:txBody>
                    <a:bodyPr/>
                    <a:lstStyle/>
                    <a:p>
                      <a:pPr algn="ctr" fontAlgn="ctr"/>
                      <a:r>
                        <a:rPr lang="en-US" altLang="ja-JP" sz="1000" b="1"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2,691,742 </a:t>
                      </a:r>
                      <a:endParaRPr lang="en-US" altLang="ja-JP" sz="10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solidFill>
                      <a:schemeClr val="tx1">
                        <a:lumMod val="50000"/>
                        <a:lumOff val="50000"/>
                      </a:schemeClr>
                    </a:solidFill>
                  </a:tcPr>
                </a:tc>
                <a:tc>
                  <a:txBody>
                    <a:bodyPr/>
                    <a:lstStyle/>
                    <a:p>
                      <a:pPr algn="ctr" fontAlgn="ctr"/>
                      <a:r>
                        <a:rPr lang="ja-JP" altLang="en-US" sz="800" b="1" i="0" u="none" strike="noStrike" dirty="0" smtClean="0">
                          <a:solidFill>
                            <a:schemeClr val="bg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２</a:t>
                      </a:r>
                      <a:endParaRPr lang="en-US" altLang="ja-JP" sz="800" b="1" i="0" u="none" strike="noStrike" dirty="0" smtClean="0">
                        <a:solidFill>
                          <a:schemeClr val="bg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tx1">
                        <a:lumMod val="50000"/>
                        <a:lumOff val="50000"/>
                      </a:schemeClr>
                    </a:solidFill>
                  </a:tcPr>
                </a:tc>
                <a:tc>
                  <a:txBody>
                    <a:bodyPr/>
                    <a:lstStyle/>
                    <a:p>
                      <a:pPr algn="ctr" fontAlgn="ctr"/>
                      <a:r>
                        <a:rPr lang="en-US" altLang="ja-JP" sz="1000" b="1"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112,156 </a:t>
                      </a:r>
                      <a:endParaRPr lang="en-US" altLang="ja-JP" sz="10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solidFill>
                      <a:schemeClr val="tx1">
                        <a:lumMod val="50000"/>
                        <a:lumOff val="50000"/>
                      </a:schemeClr>
                    </a:solidFill>
                  </a:tcPr>
                </a:tc>
                <a:tc>
                  <a:txBody>
                    <a:bodyPr/>
                    <a:lstStyle/>
                    <a:p>
                      <a:pPr algn="ctr" fontAlgn="ctr"/>
                      <a:r>
                        <a:rPr lang="en-US" altLang="ja-JP" sz="800" b="1" i="0" u="none" strike="noStrike" dirty="0" smtClean="0">
                          <a:solidFill>
                            <a:schemeClr val="bg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11</a:t>
                      </a:r>
                      <a:endParaRPr lang="en-US" altLang="ja-JP" sz="800" b="1" i="0" u="none" strike="noStrike" dirty="0">
                        <a:solidFill>
                          <a:schemeClr val="bg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tx1">
                        <a:lumMod val="50000"/>
                        <a:lumOff val="50000"/>
                      </a:schemeClr>
                    </a:solidFill>
                  </a:tcPr>
                </a:tc>
                <a:tc>
                  <a:txBody>
                    <a:bodyPr/>
                    <a:lstStyle/>
                    <a:p>
                      <a:pPr algn="ctr" fontAlgn="ctr"/>
                      <a:r>
                        <a:rPr lang="ja-JP" altLang="en-US" sz="1000" b="1" u="none" strike="noStrike"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b="1" u="none" strike="noStrike"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225.21 </a:t>
                      </a:r>
                      <a:endParaRPr lang="en-US" altLang="ja-JP" sz="10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solidFill>
                      <a:schemeClr val="tx1">
                        <a:lumMod val="50000"/>
                        <a:lumOff val="50000"/>
                      </a:schemeClr>
                    </a:solidFill>
                  </a:tcPr>
                </a:tc>
                <a:tc>
                  <a:txBody>
                    <a:bodyPr/>
                    <a:lstStyle/>
                    <a:p>
                      <a:pPr algn="ctr" fontAlgn="ctr"/>
                      <a:r>
                        <a:rPr lang="ja-JP" altLang="en-US" sz="800" b="1" i="0" u="none" strike="noStrike" dirty="0" smtClean="0">
                          <a:solidFill>
                            <a:schemeClr val="bg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９</a:t>
                      </a:r>
                      <a:endParaRPr lang="en-US" altLang="ja-JP" sz="800" b="1" i="0" u="none" strike="noStrike" dirty="0">
                        <a:solidFill>
                          <a:schemeClr val="bg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tx1">
                        <a:lumMod val="50000"/>
                        <a:lumOff val="50000"/>
                      </a:schemeClr>
                    </a:solidFill>
                  </a:tcPr>
                </a:tc>
                <a:tc>
                  <a:txBody>
                    <a:bodyPr/>
                    <a:lstStyle/>
                    <a:p>
                      <a:pPr algn="ctr" fontAlgn="ctr"/>
                      <a:r>
                        <a:rPr lang="ja-JP" altLang="en-US" sz="1000" b="1" u="none" strike="noStrike"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1" u="none" strike="noStrike"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b="1" u="none" strike="noStrike"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9.38 </a:t>
                      </a:r>
                      <a:endParaRPr lang="en-US" altLang="ja-JP" sz="10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solidFill>
                      <a:schemeClr val="tx1">
                        <a:lumMod val="50000"/>
                        <a:lumOff val="50000"/>
                      </a:schemeClr>
                    </a:solidFill>
                  </a:tcPr>
                </a:tc>
                <a:tc>
                  <a:txBody>
                    <a:bodyPr/>
                    <a:lstStyle/>
                    <a:p>
                      <a:pPr algn="ctr" fontAlgn="ctr"/>
                      <a:r>
                        <a:rPr lang="en-US" altLang="ja-JP" sz="800" b="1" i="0" u="none" strike="noStrike" dirty="0" smtClean="0">
                          <a:solidFill>
                            <a:schemeClr val="bg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11</a:t>
                      </a:r>
                      <a:endParaRPr lang="en-US" altLang="ja-JP" sz="800" b="1" i="0" u="none" strike="noStrike" dirty="0">
                        <a:solidFill>
                          <a:schemeClr val="bg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tx1">
                        <a:lumMod val="50000"/>
                        <a:lumOff val="50000"/>
                      </a:schemeClr>
                    </a:solidFill>
                  </a:tcPr>
                </a:tc>
              </a:tr>
              <a:tr h="197028">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神戸市</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374" marR="7374" marT="7374"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9</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７</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1,537,860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６</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170,873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６</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557.02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５</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61.89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５</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r>
              <a:tr h="197028">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広島市</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374" marR="7374" marT="7374"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8</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８</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1,194,507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en-US" altLang="ja-JP"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10</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149,313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７</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906.53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２</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113.32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２</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r>
              <a:tr h="197028">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福岡市</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374" marR="7374" marT="7374" marB="0" anchor="ct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7</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９</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1,538,510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５</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219,787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１</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343.38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７</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49.05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374" marR="7374" marT="7374"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６</a:t>
                      </a:r>
                      <a:endParaRPr lang="en-US" altLang="ja-JP"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7374" marR="7374" marT="7374"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r>
            </a:tbl>
          </a:graphicData>
        </a:graphic>
      </p:graphicFrame>
      <p:sp>
        <p:nvSpPr>
          <p:cNvPr id="3" name="正方形/長方形 2"/>
          <p:cNvSpPr/>
          <p:nvPr/>
        </p:nvSpPr>
        <p:spPr>
          <a:xfrm>
            <a:off x="0" y="498794"/>
            <a:ext cx="3656770" cy="323165"/>
          </a:xfrm>
          <a:prstGeom prst="rect">
            <a:avLst/>
          </a:prstGeom>
        </p:spPr>
        <p:txBody>
          <a:bodyPr wrap="none">
            <a:spAutoFit/>
          </a:bodyPr>
          <a:lstStyle/>
          <a:p>
            <a:r>
              <a:rPr lang="zh-TW" altLang="en-US" sz="1500" dirty="0">
                <a:latin typeface="HGP創英角ｺﾞｼｯｸUB" panose="020B0900000000000000" pitchFamily="50" charset="-128"/>
                <a:ea typeface="HGP創英角ｺﾞｼｯｸUB" panose="020B0900000000000000" pitchFamily="50" charset="-128"/>
              </a:rPr>
              <a:t>○指定都市（人口</a:t>
            </a:r>
            <a:r>
              <a:rPr lang="en-US" altLang="zh-TW" sz="1500" dirty="0" smtClean="0">
                <a:latin typeface="HGP創英角ｺﾞｼｯｸUB" panose="020B0900000000000000" pitchFamily="50" charset="-128"/>
                <a:ea typeface="HGP創英角ｺﾞｼｯｸUB" panose="020B0900000000000000" pitchFamily="50" charset="-128"/>
              </a:rPr>
              <a:t>100</a:t>
            </a:r>
            <a:r>
              <a:rPr lang="zh-TW" altLang="en-US" sz="1500" dirty="0" smtClean="0">
                <a:latin typeface="HGP創英角ｺﾞｼｯｸUB" panose="020B0900000000000000" pitchFamily="50" charset="-128"/>
                <a:ea typeface="HGP創英角ｺﾞｼｯｸUB" panose="020B0900000000000000" pitchFamily="50" charset="-128"/>
              </a:rPr>
              <a:t>万以上</a:t>
            </a:r>
            <a:r>
              <a:rPr lang="ja-JP" altLang="en-US" sz="1500" dirty="0" smtClean="0">
                <a:latin typeface="HGP創英角ｺﾞｼｯｸUB" panose="020B0900000000000000" pitchFamily="50" charset="-128"/>
                <a:ea typeface="HGP創英角ｺﾞｼｯｸUB" panose="020B0900000000000000" pitchFamily="50" charset="-128"/>
              </a:rPr>
              <a:t>の</a:t>
            </a:r>
            <a:r>
              <a:rPr lang="en-US" altLang="ja-JP" sz="1500" dirty="0" smtClean="0">
                <a:latin typeface="HGP創英角ｺﾞｼｯｸUB" panose="020B0900000000000000" pitchFamily="50" charset="-128"/>
                <a:ea typeface="HGP創英角ｺﾞｼｯｸUB" panose="020B0900000000000000" pitchFamily="50" charset="-128"/>
              </a:rPr>
              <a:t>11</a:t>
            </a:r>
            <a:r>
              <a:rPr lang="ja-JP" altLang="en-US" sz="1500" dirty="0" smtClean="0">
                <a:latin typeface="HGP創英角ｺﾞｼｯｸUB" panose="020B0900000000000000" pitchFamily="50" charset="-128"/>
                <a:ea typeface="HGP創英角ｺﾞｼｯｸUB" panose="020B0900000000000000" pitchFamily="50" charset="-128"/>
              </a:rPr>
              <a:t>市</a:t>
            </a:r>
            <a:r>
              <a:rPr lang="zh-TW" altLang="en-US" sz="1500" dirty="0" smtClean="0">
                <a:latin typeface="HGP創英角ｺﾞｼｯｸUB" panose="020B0900000000000000" pitchFamily="50" charset="-128"/>
                <a:ea typeface="HGP創英角ｺﾞｼｯｸUB" panose="020B0900000000000000" pitchFamily="50" charset="-128"/>
              </a:rPr>
              <a:t>）</a:t>
            </a:r>
            <a:r>
              <a:rPr lang="zh-TW" altLang="en-US" sz="1500" dirty="0">
                <a:latin typeface="HGP創英角ｺﾞｼｯｸUB" panose="020B0900000000000000" pitchFamily="50" charset="-128"/>
                <a:ea typeface="HGP創英角ｺﾞｼｯｸUB" panose="020B0900000000000000" pitchFamily="50" charset="-128"/>
              </a:rPr>
              <a:t>比較</a:t>
            </a:r>
            <a:endParaRPr lang="ja-JP" altLang="en-US" sz="1500" dirty="0">
              <a:latin typeface="HGP創英角ｺﾞｼｯｸUB" panose="020B0900000000000000" pitchFamily="50" charset="-128"/>
              <a:ea typeface="HGP創英角ｺﾞｼｯｸUB" panose="020B0900000000000000" pitchFamily="50" charset="-128"/>
            </a:endParaRPr>
          </a:p>
        </p:txBody>
      </p:sp>
      <p:sp>
        <p:nvSpPr>
          <p:cNvPr id="11" name="正方形/長方形 10"/>
          <p:cNvSpPr/>
          <p:nvPr/>
        </p:nvSpPr>
        <p:spPr>
          <a:xfrm>
            <a:off x="11576" y="3500524"/>
            <a:ext cx="2767104" cy="323165"/>
          </a:xfrm>
          <a:prstGeom prst="rect">
            <a:avLst/>
          </a:prstGeom>
        </p:spPr>
        <p:txBody>
          <a:bodyPr wrap="none">
            <a:spAutoFit/>
          </a:bodyPr>
          <a:lstStyle/>
          <a:p>
            <a:r>
              <a:rPr lang="zh-TW" altLang="en-US" sz="1500" dirty="0" smtClean="0">
                <a:latin typeface="HGP創英角ｺﾞｼｯｸUB" panose="020B0900000000000000" pitchFamily="50" charset="-128"/>
                <a:ea typeface="HGP創英角ｺﾞｼｯｸUB" panose="020B0900000000000000" pitchFamily="50" charset="-128"/>
              </a:rPr>
              <a:t>○</a:t>
            </a:r>
            <a:r>
              <a:rPr lang="ja-JP" altLang="en-US" sz="1500" dirty="0" smtClean="0">
                <a:latin typeface="HGP創英角ｺﾞｼｯｸUB" panose="020B0900000000000000" pitchFamily="50" charset="-128"/>
                <a:ea typeface="HGP創英角ｺﾞｼｯｸUB" panose="020B0900000000000000" pitchFamily="50" charset="-128"/>
              </a:rPr>
              <a:t>大阪市各行政区の人口・面積</a:t>
            </a:r>
            <a:endParaRPr lang="ja-JP" altLang="en-US" sz="1500" dirty="0">
              <a:latin typeface="HGP創英角ｺﾞｼｯｸUB" panose="020B0900000000000000" pitchFamily="50" charset="-128"/>
              <a:ea typeface="HGP創英角ｺﾞｼｯｸUB" panose="020B0900000000000000"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2705638481"/>
              </p:ext>
            </p:extLst>
          </p:nvPr>
        </p:nvGraphicFramePr>
        <p:xfrm>
          <a:off x="329378" y="3823689"/>
          <a:ext cx="4204716" cy="2485636"/>
        </p:xfrm>
        <a:graphic>
          <a:graphicData uri="http://schemas.openxmlformats.org/drawingml/2006/table">
            <a:tbl>
              <a:tblPr>
                <a:tableStyleId>{5940675A-B579-460E-94D1-54222C63F5DA}</a:tableStyleId>
              </a:tblPr>
              <a:tblGrid>
                <a:gridCol w="1359682"/>
                <a:gridCol w="1440160"/>
                <a:gridCol w="1404874"/>
              </a:tblGrid>
              <a:tr h="174628">
                <a:tc>
                  <a:txBody>
                    <a:bodyPr/>
                    <a:lstStyle/>
                    <a:p>
                      <a:pPr algn="ctr" fontAlgn="ctr"/>
                      <a:r>
                        <a:rPr lang="ja-JP" altLang="en-US" sz="1000" b="1" u="none" strike="noStrike" dirty="0">
                          <a:effectLst/>
                        </a:rPr>
                        <a:t>区名</a:t>
                      </a:r>
                      <a:endParaRPr lang="ja-JP" altLang="en-US" sz="1000" b="1" i="0" u="none" strike="noStrike" dirty="0">
                        <a:solidFill>
                          <a:srgbClr val="000000"/>
                        </a:solidFill>
                        <a:effectLst/>
                        <a:latin typeface="ＭＳ Ｐゴシック"/>
                      </a:endParaRPr>
                    </a:p>
                  </a:txBody>
                  <a:tcPr marL="9525" marR="9525" marT="9525" marB="0" anchor="ctr">
                    <a:solidFill>
                      <a:schemeClr val="accent6">
                        <a:lumMod val="40000"/>
                        <a:lumOff val="60000"/>
                      </a:schemeClr>
                    </a:solidFill>
                  </a:tcPr>
                </a:tc>
                <a:tc>
                  <a:txBody>
                    <a:bodyPr/>
                    <a:lstStyle/>
                    <a:p>
                      <a:pPr algn="ctr" fontAlgn="ctr"/>
                      <a:r>
                        <a:rPr lang="ja-JP" altLang="en-US" sz="1000" b="1" u="none" strike="noStrike" dirty="0">
                          <a:effectLst/>
                        </a:rPr>
                        <a:t>人口（人）</a:t>
                      </a:r>
                      <a:endParaRPr lang="ja-JP" altLang="en-US" sz="1000" b="1" i="0" u="none" strike="noStrike" dirty="0">
                        <a:solidFill>
                          <a:srgbClr val="000000"/>
                        </a:solidFill>
                        <a:effectLst/>
                        <a:latin typeface="ＭＳ Ｐゴシック"/>
                      </a:endParaRPr>
                    </a:p>
                  </a:txBody>
                  <a:tcPr marL="9525" marR="9525" marT="9525" marB="0" anchor="ctr">
                    <a:solidFill>
                      <a:schemeClr val="accent6">
                        <a:lumMod val="40000"/>
                        <a:lumOff val="60000"/>
                      </a:schemeClr>
                    </a:solidFill>
                  </a:tcPr>
                </a:tc>
                <a:tc>
                  <a:txBody>
                    <a:bodyPr/>
                    <a:lstStyle/>
                    <a:p>
                      <a:pPr algn="ctr" fontAlgn="ctr"/>
                      <a:r>
                        <a:rPr lang="ja-JP" altLang="en-US" sz="1000" b="1" u="none" strike="noStrike" dirty="0">
                          <a:effectLst/>
                        </a:rPr>
                        <a:t>面積（㎢）</a:t>
                      </a:r>
                      <a:endParaRPr lang="ja-JP" altLang="en-US" sz="1000" b="1" i="0" u="none" strike="noStrike" dirty="0">
                        <a:solidFill>
                          <a:srgbClr val="000000"/>
                        </a:solidFill>
                        <a:effectLst/>
                        <a:latin typeface="ＭＳ Ｐゴシック"/>
                      </a:endParaRPr>
                    </a:p>
                  </a:txBody>
                  <a:tcPr marL="9525" marR="9525" marT="9525" marB="0" anchor="ctr">
                    <a:solidFill>
                      <a:schemeClr val="accent6">
                        <a:lumMod val="40000"/>
                        <a:lumOff val="60000"/>
                      </a:schemeClr>
                    </a:solidFill>
                  </a:tcPr>
                </a:tc>
              </a:tr>
              <a:tr h="192584">
                <a:tc>
                  <a:txBody>
                    <a:bodyPr/>
                    <a:lstStyle/>
                    <a:p>
                      <a:pPr algn="ctr" fontAlgn="ctr"/>
                      <a:r>
                        <a:rPr lang="ja-JP" altLang="en-US" sz="1000" b="1" u="none" strike="noStrike" dirty="0">
                          <a:effectLst/>
                        </a:rPr>
                        <a:t>北区</a:t>
                      </a:r>
                      <a:endParaRPr lang="ja-JP" altLang="en-US" sz="1000" b="1"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123,679</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10.34</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192584">
                <a:tc>
                  <a:txBody>
                    <a:bodyPr/>
                    <a:lstStyle/>
                    <a:p>
                      <a:pPr algn="ctr" fontAlgn="ctr"/>
                      <a:r>
                        <a:rPr lang="ja-JP" altLang="en-US" sz="1000" b="1" u="none" strike="noStrike" dirty="0">
                          <a:effectLst/>
                        </a:rPr>
                        <a:t>都島区</a:t>
                      </a:r>
                      <a:endParaRPr lang="ja-JP" altLang="en-US" sz="1000" b="1"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104,735</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eiryo UI" panose="020B0604030504040204" pitchFamily="50" charset="-128"/>
                        </a:rPr>
                        <a:t>6.08</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192584">
                <a:tc>
                  <a:txBody>
                    <a:bodyPr/>
                    <a:lstStyle/>
                    <a:p>
                      <a:pPr algn="ctr" fontAlgn="ctr"/>
                      <a:r>
                        <a:rPr lang="ja-JP" altLang="en-US" sz="1000" b="1" u="none" strike="noStrike" dirty="0">
                          <a:effectLst/>
                        </a:rPr>
                        <a:t>福島区</a:t>
                      </a:r>
                      <a:endParaRPr lang="ja-JP" altLang="en-US" sz="1000" b="1"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eiryo UI" panose="020B0604030504040204" pitchFamily="50" charset="-128"/>
                        </a:rPr>
                        <a:t>72,463</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eiryo UI" panose="020B0604030504040204" pitchFamily="50" charset="-128"/>
                        </a:rPr>
                        <a:t>4.67</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192584">
                <a:tc>
                  <a:txBody>
                    <a:bodyPr/>
                    <a:lstStyle/>
                    <a:p>
                      <a:pPr algn="ctr" fontAlgn="ctr"/>
                      <a:r>
                        <a:rPr lang="ja-JP" altLang="en-US" sz="1000" b="1" u="none" strike="noStrike" dirty="0">
                          <a:effectLst/>
                        </a:rPr>
                        <a:t>此花区</a:t>
                      </a:r>
                      <a:endParaRPr lang="ja-JP" altLang="en-US" sz="1000" b="1"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66,640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19.25</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192584">
                <a:tc>
                  <a:txBody>
                    <a:bodyPr/>
                    <a:lstStyle/>
                    <a:p>
                      <a:pPr algn="ctr" fontAlgn="ctr"/>
                      <a:r>
                        <a:rPr lang="ja-JP" altLang="en-US" sz="1000" b="1" u="none" strike="noStrike" dirty="0">
                          <a:effectLst/>
                        </a:rPr>
                        <a:t>中央区</a:t>
                      </a:r>
                      <a:endParaRPr lang="ja-JP" altLang="en-US" sz="1000" b="1"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93,037</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eiryo UI" panose="020B0604030504040204" pitchFamily="50" charset="-128"/>
                        </a:rPr>
                        <a:t>8.87</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192584">
                <a:tc>
                  <a:txBody>
                    <a:bodyPr/>
                    <a:lstStyle/>
                    <a:p>
                      <a:pPr algn="ctr" fontAlgn="ctr"/>
                      <a:r>
                        <a:rPr lang="ja-JP" altLang="en-US" sz="1000" b="1" u="none" strike="noStrike" dirty="0">
                          <a:effectLst/>
                        </a:rPr>
                        <a:t>西区</a:t>
                      </a:r>
                      <a:endParaRPr lang="ja-JP" altLang="en-US" sz="1000" b="1"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92,418</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eiryo UI" panose="020B0604030504040204" pitchFamily="50" charset="-128"/>
                        </a:rPr>
                        <a:t>5.21</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192584">
                <a:tc>
                  <a:txBody>
                    <a:bodyPr/>
                    <a:lstStyle/>
                    <a:p>
                      <a:pPr algn="ctr" fontAlgn="ctr"/>
                      <a:r>
                        <a:rPr lang="ja-JP" altLang="en-US" sz="1000" b="1" u="none" strike="noStrike" dirty="0">
                          <a:effectLst/>
                        </a:rPr>
                        <a:t> 港区</a:t>
                      </a:r>
                      <a:endParaRPr lang="ja-JP" altLang="en-US" sz="1000" b="1"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82,063</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eiryo UI" panose="020B0604030504040204" pitchFamily="50" charset="-128"/>
                        </a:rPr>
                        <a:t>7.86</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192584">
                <a:tc>
                  <a:txBody>
                    <a:bodyPr/>
                    <a:lstStyle/>
                    <a:p>
                      <a:pPr algn="ctr" fontAlgn="ctr"/>
                      <a:r>
                        <a:rPr lang="ja-JP" altLang="en-US" sz="1000" b="1" u="none" strike="noStrike" dirty="0">
                          <a:effectLst/>
                        </a:rPr>
                        <a:t>大正区</a:t>
                      </a:r>
                      <a:endParaRPr lang="ja-JP" altLang="en-US" sz="1000" b="1"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65,172</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eiryo UI" panose="020B0604030504040204" pitchFamily="50" charset="-128"/>
                        </a:rPr>
                        <a:t>9.43</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192584">
                <a:tc>
                  <a:txBody>
                    <a:bodyPr/>
                    <a:lstStyle/>
                    <a:p>
                      <a:pPr algn="ctr" fontAlgn="ctr"/>
                      <a:r>
                        <a:rPr lang="ja-JP" altLang="en-US" sz="1000" b="1" u="none" strike="noStrike" dirty="0">
                          <a:effectLst/>
                        </a:rPr>
                        <a:t>天王寺区</a:t>
                      </a:r>
                      <a:endParaRPr lang="ja-JP" altLang="en-US" sz="1000" b="1"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75,662</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eiryo UI" panose="020B0604030504040204" pitchFamily="50" charset="-128"/>
                        </a:rPr>
                        <a:t>4.84</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192584">
                <a:tc>
                  <a:txBody>
                    <a:bodyPr/>
                    <a:lstStyle/>
                    <a:p>
                      <a:pPr algn="ctr" fontAlgn="ctr"/>
                      <a:r>
                        <a:rPr lang="ja-JP" altLang="en-US" sz="1000" b="1" u="none" strike="noStrike" dirty="0">
                          <a:effectLst/>
                        </a:rPr>
                        <a:t>浪速区</a:t>
                      </a:r>
                      <a:endParaRPr lang="ja-JP" altLang="en-US" sz="1000" b="1"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69,673</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4.39</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192584">
                <a:tc>
                  <a:txBody>
                    <a:bodyPr/>
                    <a:lstStyle/>
                    <a:p>
                      <a:pPr algn="ctr" fontAlgn="ctr"/>
                      <a:r>
                        <a:rPr lang="ja-JP" altLang="en-US" sz="1000" b="1" u="none" strike="noStrike" dirty="0">
                          <a:effectLst/>
                        </a:rPr>
                        <a:t>西淀川区</a:t>
                      </a:r>
                      <a:endParaRPr lang="ja-JP" altLang="en-US" sz="1000" b="1"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eiryo UI" panose="020B0604030504040204" pitchFamily="50" charset="-128"/>
                        </a:rPr>
                        <a:t>95,537</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14.22</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192584">
                <a:tc>
                  <a:txBody>
                    <a:bodyPr/>
                    <a:lstStyle/>
                    <a:p>
                      <a:pPr algn="ctr" fontAlgn="ctr"/>
                      <a:r>
                        <a:rPr lang="ja-JP" altLang="en-US" sz="1000" b="1" u="none" strike="noStrike" dirty="0">
                          <a:effectLst/>
                        </a:rPr>
                        <a:t>淀川区</a:t>
                      </a:r>
                      <a:endParaRPr lang="ja-JP" altLang="en-US" sz="1000" b="1" i="0" u="none" strike="noStrike" dirty="0">
                        <a:solidFill>
                          <a:srgbClr val="000000"/>
                        </a:solidFill>
                        <a:effectLst/>
                        <a:latin typeface="ＭＳ Ｐゴシック"/>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176,411</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12.64</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115358125"/>
              </p:ext>
            </p:extLst>
          </p:nvPr>
        </p:nvGraphicFramePr>
        <p:xfrm>
          <a:off x="4774638" y="3833752"/>
          <a:ext cx="4142492" cy="2477109"/>
        </p:xfrm>
        <a:graphic>
          <a:graphicData uri="http://schemas.openxmlformats.org/drawingml/2006/table">
            <a:tbl>
              <a:tblPr>
                <a:tableStyleId>{5940675A-B579-460E-94D1-54222C63F5DA}</a:tableStyleId>
              </a:tblPr>
              <a:tblGrid>
                <a:gridCol w="1435201"/>
                <a:gridCol w="1368152"/>
                <a:gridCol w="1339139"/>
              </a:tblGrid>
              <a:tr h="133091">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区名</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6">
                        <a:lumMod val="40000"/>
                        <a:lumOff val="60000"/>
                      </a:schemeClr>
                    </a:solidFill>
                  </a:tcPr>
                </a:tc>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人口（人）</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6">
                        <a:lumMod val="40000"/>
                        <a:lumOff val="60000"/>
                      </a:schemeClr>
                    </a:solidFill>
                  </a:tcPr>
                </a:tc>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面積（㎢）</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solidFill>
                      <a:schemeClr val="accent6">
                        <a:lumMod val="40000"/>
                        <a:lumOff val="60000"/>
                      </a:schemeClr>
                    </a:solidFill>
                  </a:tcPr>
                </a:tc>
              </a:tr>
              <a:tr h="192932">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東淀川区</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175,587</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eiryo UI" panose="020B0604030504040204" pitchFamily="50" charset="-128"/>
                        </a:rPr>
                        <a:t>13.27</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192932">
                <a:tc>
                  <a:txBody>
                    <a:bodyPr/>
                    <a:lstStyle/>
                    <a:p>
                      <a:pPr algn="ctr" fontAlgn="ctr"/>
                      <a:r>
                        <a:rPr lang="ja-JP" altLang="en-US" sz="1000" b="1" u="none" strike="noStrike">
                          <a:effectLst/>
                          <a:latin typeface="ＭＳ Ｐゴシック" panose="020B0600070205080204" pitchFamily="50" charset="-128"/>
                          <a:ea typeface="ＭＳ Ｐゴシック" panose="020B0600070205080204" pitchFamily="50" charset="-128"/>
                        </a:rPr>
                        <a:t>東成区</a:t>
                      </a:r>
                      <a:endParaRPr lang="ja-JP" altLang="en-US" sz="10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80,592</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4.54</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192932">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生野区</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130,194</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eiryo UI" panose="020B0604030504040204" pitchFamily="50" charset="-128"/>
                        </a:rPr>
                        <a:t>8.37</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192932">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旭区</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91,619</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6.32</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192932">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城東区</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eiryo UI" panose="020B0604030504040204" pitchFamily="50" charset="-128"/>
                        </a:rPr>
                        <a:t>164,464</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8.38</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192932">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鶴見区</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eiryo UI" panose="020B0604030504040204" pitchFamily="50" charset="-128"/>
                        </a:rPr>
                        <a:t>111,528</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eiryo UI" panose="020B0604030504040204" pitchFamily="50" charset="-128"/>
                        </a:rPr>
                        <a:t>8.17</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192932">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阿倍野区</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107,750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eiryo UI" panose="020B0604030504040204" pitchFamily="50" charset="-128"/>
                        </a:rPr>
                        <a:t>5.98</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192932">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住之江区</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123,035</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eiryo UI" panose="020B0604030504040204" pitchFamily="50" charset="-128"/>
                        </a:rPr>
                        <a:t>20.61</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192932">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住吉区</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eiryo UI" panose="020B0604030504040204" pitchFamily="50" charset="-128"/>
                        </a:rPr>
                        <a:t>154,315</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10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9.40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192932">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東住吉区</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eiryo UI" panose="020B0604030504040204" pitchFamily="50" charset="-128"/>
                        </a:rPr>
                        <a:t>126,391</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9.75</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192932">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平野区</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eiryo UI" panose="020B0604030504040204" pitchFamily="50" charset="-128"/>
                        </a:rPr>
                        <a:t>196,839</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15.28</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r h="192932">
                <a:tc>
                  <a:txBody>
                    <a:bodyPr/>
                    <a:lstStyle/>
                    <a:p>
                      <a:pPr algn="ctr" fontAlgn="ctr"/>
                      <a:r>
                        <a:rPr lang="ja-JP" altLang="en-US" sz="1000" b="1" u="none" strike="noStrike" dirty="0">
                          <a:effectLst/>
                          <a:latin typeface="ＭＳ Ｐゴシック" panose="020B0600070205080204" pitchFamily="50" charset="-128"/>
                          <a:ea typeface="ＭＳ Ｐゴシック" panose="020B0600070205080204" pitchFamily="50" charset="-128"/>
                        </a:rPr>
                        <a:t>西成区</a:t>
                      </a: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pPr algn="r" fontAlgn="ctr"/>
                      <a:r>
                        <a:rPr lang="en-US" altLang="ja-JP" sz="1000" u="none" strike="noStrike">
                          <a:effectLst/>
                          <a:latin typeface="Meiryo UI" panose="020B0604030504040204" pitchFamily="50" charset="-128"/>
                          <a:ea typeface="Meiryo UI" panose="020B0604030504040204" pitchFamily="50" charset="-128"/>
                          <a:cs typeface="Meiryo UI" panose="020B0604030504040204" pitchFamily="50" charset="-128"/>
                        </a:rPr>
                        <a:t>111,938</a:t>
                      </a:r>
                      <a:endParaRPr lang="en-US" altLang="ja-JP" sz="10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cs typeface="Meiryo UI" panose="020B0604030504040204" pitchFamily="50" charset="-128"/>
                        </a:rPr>
                        <a:t>7.37</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r>
            </a:tbl>
          </a:graphicData>
        </a:graphic>
      </p:graphicFrame>
      <p:sp>
        <p:nvSpPr>
          <p:cNvPr id="14" name="正方形/長方形 13"/>
          <p:cNvSpPr/>
          <p:nvPr/>
        </p:nvSpPr>
        <p:spPr>
          <a:xfrm>
            <a:off x="6524302" y="3339177"/>
            <a:ext cx="2496196" cy="246221"/>
          </a:xfrm>
          <a:prstGeom prst="rect">
            <a:avLst/>
          </a:prstGeom>
        </p:spPr>
        <p:txBody>
          <a:bodyPr wrap="none">
            <a:spAutoFit/>
          </a:bodyPr>
          <a:lstStyle/>
          <a:p>
            <a:r>
              <a:rPr lang="ja-JP" altLang="en-US" sz="1000" dirty="0">
                <a:latin typeface="ＭＳ Ｐゴシック" panose="020B0600070205080204" pitchFamily="50" charset="-128"/>
                <a:ea typeface="ＭＳ Ｐゴシック" panose="020B0600070205080204" pitchFamily="50" charset="-128"/>
              </a:rPr>
              <a:t>（出典）平成</a:t>
            </a:r>
            <a:r>
              <a:rPr lang="en-US" altLang="ja-JP" sz="1000" dirty="0">
                <a:latin typeface="ＭＳ Ｐゴシック" panose="020B0600070205080204" pitchFamily="50" charset="-128"/>
                <a:ea typeface="ＭＳ Ｐゴシック" panose="020B0600070205080204" pitchFamily="50" charset="-128"/>
              </a:rPr>
              <a:t>27</a:t>
            </a:r>
            <a:r>
              <a:rPr lang="ja-JP" altLang="en-US" sz="1000" dirty="0">
                <a:latin typeface="ＭＳ Ｐゴシック" panose="020B0600070205080204" pitchFamily="50" charset="-128"/>
                <a:ea typeface="ＭＳ Ｐゴシック" panose="020B0600070205080204" pitchFamily="50" charset="-128"/>
              </a:rPr>
              <a:t>年国勢調査の人口速報集計</a:t>
            </a:r>
          </a:p>
        </p:txBody>
      </p:sp>
      <p:sp>
        <p:nvSpPr>
          <p:cNvPr id="19" name="正方形/長方形 18"/>
          <p:cNvSpPr/>
          <p:nvPr/>
        </p:nvSpPr>
        <p:spPr>
          <a:xfrm>
            <a:off x="6528714" y="6271311"/>
            <a:ext cx="2496196" cy="246221"/>
          </a:xfrm>
          <a:prstGeom prst="rect">
            <a:avLst/>
          </a:prstGeom>
        </p:spPr>
        <p:txBody>
          <a:bodyPr wrap="none">
            <a:spAutoFit/>
          </a:bodyPr>
          <a:lstStyle/>
          <a:p>
            <a:r>
              <a:rPr lang="ja-JP" altLang="en-US" sz="1000" dirty="0">
                <a:latin typeface="ＭＳ Ｐゴシック" panose="020B0600070205080204" pitchFamily="50" charset="-128"/>
                <a:ea typeface="ＭＳ Ｐゴシック" panose="020B0600070205080204" pitchFamily="50" charset="-128"/>
              </a:rPr>
              <a:t>（出典）平成</a:t>
            </a:r>
            <a:r>
              <a:rPr lang="en-US" altLang="ja-JP" sz="1000" dirty="0">
                <a:latin typeface="ＭＳ Ｐゴシック" panose="020B0600070205080204" pitchFamily="50" charset="-128"/>
                <a:ea typeface="ＭＳ Ｐゴシック" panose="020B0600070205080204" pitchFamily="50" charset="-128"/>
              </a:rPr>
              <a:t>27</a:t>
            </a:r>
            <a:r>
              <a:rPr lang="ja-JP" altLang="en-US" sz="1000" dirty="0">
                <a:latin typeface="ＭＳ Ｐゴシック" panose="020B0600070205080204" pitchFamily="50" charset="-128"/>
                <a:ea typeface="ＭＳ Ｐゴシック" panose="020B0600070205080204" pitchFamily="50" charset="-128"/>
              </a:rPr>
              <a:t>年国勢調査の人口速報集計</a:t>
            </a:r>
          </a:p>
        </p:txBody>
      </p:sp>
      <p:sp>
        <p:nvSpPr>
          <p:cNvPr id="13" name="スライド番号プレースホルダー 2"/>
          <p:cNvSpPr>
            <a:spLocks noGrp="1"/>
          </p:cNvSpPr>
          <p:nvPr>
            <p:ph type="sldNum" sz="quarter" idx="12"/>
          </p:nvPr>
        </p:nvSpPr>
        <p:spPr>
          <a:xfrm>
            <a:off x="7018886" y="0"/>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ja-JP" sz="1600" kern="0" noProof="0" dirty="0">
                <a:solidFill>
                  <a:sysClr val="windowText" lastClr="000000"/>
                </a:solidFill>
                <a:latin typeface="HGPｺﾞｼｯｸE" pitchFamily="50" charset="-128"/>
                <a:ea typeface="HGPｺﾞｼｯｸE" pitchFamily="50" charset="-128"/>
              </a:rPr>
              <a:t>50</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15" name="正方形/長方形 14"/>
          <p:cNvSpPr/>
          <p:nvPr/>
        </p:nvSpPr>
        <p:spPr>
          <a:xfrm>
            <a:off x="5466320" y="6517532"/>
            <a:ext cx="3554178" cy="215444"/>
          </a:xfrm>
          <a:prstGeom prst="rect">
            <a:avLst/>
          </a:prstGeom>
        </p:spPr>
        <p:txBody>
          <a:bodyPr wrap="none">
            <a:spAutoFit/>
          </a:bodyPr>
          <a:lstStyle/>
          <a:p>
            <a:r>
              <a:rPr lang="en-US" altLang="ja-JP" sz="800" dirty="0" smtClean="0">
                <a:latin typeface="ＭＳ Ｐゴシック" panose="020B0600070205080204" pitchFamily="50" charset="-128"/>
                <a:ea typeface="ＭＳ Ｐゴシック" panose="020B0600070205080204" pitchFamily="50" charset="-128"/>
              </a:rPr>
              <a:t>※</a:t>
            </a:r>
            <a:r>
              <a:rPr lang="ja-JP" altLang="en-US" sz="800" dirty="0" smtClean="0">
                <a:latin typeface="ＭＳ Ｐゴシック" panose="020B0600070205080204" pitchFamily="50" charset="-128"/>
                <a:ea typeface="ＭＳ Ｐゴシック" panose="020B0600070205080204" pitchFamily="50" charset="-128"/>
              </a:rPr>
              <a:t>四捨五入の関係により、各区の面積の合計は、総面積と必ずしも一致しない</a:t>
            </a:r>
            <a:endParaRPr lang="ja-JP" altLang="en-US" sz="8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9695089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872811" y="1460276"/>
            <a:ext cx="7560840" cy="2688804"/>
          </a:xfrm>
          <a:prstGeom prst="rect">
            <a:avLst/>
          </a:prstGeom>
          <a:solidFill>
            <a:schemeClr val="bg1"/>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kumimoji="1"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◆市全体に関する事項は、引き続き、市長がマネジメント</a:t>
            </a:r>
            <a:endParaRPr kumimoji="1"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・市長固有の権限に属する事務（予算編成、条例提案など）</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・地方公共団体として実施する事務（計画策定など）</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・市域の統一性・一体性が求められる事務（許可基準など）</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b="1" dirty="0" smtClean="0">
              <a:solidFill>
                <a:schemeClr val="tx1"/>
              </a:solidFill>
            </a:endParaRPr>
          </a:p>
          <a:p>
            <a:endParaRPr lang="en-US" altLang="ja-JP" b="1" dirty="0">
              <a:solidFill>
                <a:schemeClr val="tx1"/>
              </a:solidFill>
            </a:endParaRPr>
          </a:p>
          <a:p>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◆市長マネジメントのもと、住民</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等を対象とした行政</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サービスを局</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から総合区</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へ</a:t>
            </a:r>
            <a:endParaRPr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移管</a:t>
            </a:r>
            <a:endPar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a:xfrm>
            <a:off x="11576" y="13389"/>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１－２　総合区の意義、効果及び課題</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17" name="コンテンツ プレースホルダー 2"/>
          <p:cNvSpPr txBox="1">
            <a:spLocks/>
          </p:cNvSpPr>
          <p:nvPr/>
        </p:nvSpPr>
        <p:spPr>
          <a:xfrm>
            <a:off x="-389" y="880412"/>
            <a:ext cx="9148916" cy="4572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2200" dirty="0" smtClean="0">
                <a:latin typeface="HGPｺﾞｼｯｸE" panose="020B0900000000000000" pitchFamily="50" charset="-128"/>
                <a:ea typeface="HGPｺﾞｼｯｸE" panose="020B0900000000000000" pitchFamily="50" charset="-128"/>
              </a:rPr>
              <a:t>■　総合区の意義</a:t>
            </a:r>
            <a:endParaRPr lang="ja-JP" altLang="en-US" sz="2200" dirty="0">
              <a:latin typeface="HGPｺﾞｼｯｸE" panose="020B0900000000000000" pitchFamily="50" charset="-128"/>
              <a:ea typeface="HGPｺﾞｼｯｸE" panose="020B0900000000000000" pitchFamily="50" charset="-128"/>
            </a:endParaRPr>
          </a:p>
        </p:txBody>
      </p:sp>
      <p:sp>
        <p:nvSpPr>
          <p:cNvPr id="10" name="スライド番号プレースホルダー 2"/>
          <p:cNvSpPr>
            <a:spLocks noGrp="1"/>
          </p:cNvSpPr>
          <p:nvPr>
            <p:ph type="sldNum" sz="quarter" idx="12"/>
          </p:nvPr>
        </p:nvSpPr>
        <p:spPr>
          <a:xfrm>
            <a:off x="7023413" y="0"/>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600" b="0" i="0" u="none" strike="noStrike" kern="0" cap="none" spc="0" normalizeH="0" baseline="0" noProof="0" dirty="0" smtClean="0">
                <a:ln>
                  <a:noFill/>
                </a:ln>
                <a:solidFill>
                  <a:sysClr val="windowText" lastClr="000000"/>
                </a:solidFill>
                <a:effectLst/>
                <a:uLnTx/>
                <a:uFillTx/>
                <a:latin typeface="HGPｺﾞｼｯｸE" pitchFamily="50" charset="-128"/>
                <a:ea typeface="HGPｺﾞｼｯｸE" pitchFamily="50" charset="-128"/>
              </a:rPr>
              <a:t>６</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11" name="正方形/長方形 10"/>
          <p:cNvSpPr/>
          <p:nvPr/>
        </p:nvSpPr>
        <p:spPr bwMode="auto">
          <a:xfrm>
            <a:off x="482482" y="5080219"/>
            <a:ext cx="8351920" cy="854154"/>
          </a:xfrm>
          <a:prstGeom prst="rect">
            <a:avLst/>
          </a:prstGeom>
          <a:solidFill>
            <a:schemeClr val="accent1">
              <a:lumMod val="40000"/>
              <a:lumOff val="60000"/>
            </a:schemeClr>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fontAlgn="base">
              <a:spcBef>
                <a:spcPct val="0"/>
              </a:spcBef>
              <a:spcAft>
                <a:spcPct val="0"/>
              </a:spcAft>
            </a:pPr>
            <a:r>
              <a:rPr lang="ja-JP" altLang="en-US" sz="20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地域の実情に応じた行政サービスを、より身近な</a:t>
            </a:r>
            <a:r>
              <a:rPr lang="ja-JP" altLang="en-US" sz="2000" dirty="0">
                <a:latin typeface="HGP創英角ｺﾞｼｯｸUB" panose="020B0900000000000000" pitchFamily="50" charset="-128"/>
                <a:ea typeface="HGP創英角ｺﾞｼｯｸUB" panose="020B0900000000000000" pitchFamily="50" charset="-128"/>
                <a:cs typeface="Meiryo UI" panose="020B0604030504040204" pitchFamily="50" charset="-128"/>
              </a:rPr>
              <a:t>総合区</a:t>
            </a:r>
            <a:r>
              <a:rPr lang="ja-JP" altLang="en-US" sz="200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rPr>
              <a:t>（区役所）で実現</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二等辺三角形 21"/>
          <p:cNvSpPr/>
          <p:nvPr/>
        </p:nvSpPr>
        <p:spPr>
          <a:xfrm rot="10800000">
            <a:off x="2976226" y="4426790"/>
            <a:ext cx="3377760" cy="288032"/>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285275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スライド番号プレースホルダー 2"/>
          <p:cNvSpPr>
            <a:spLocks noGrp="1"/>
          </p:cNvSpPr>
          <p:nvPr>
            <p:ph type="sldNum" sz="quarter" idx="12"/>
          </p:nvPr>
        </p:nvSpPr>
        <p:spPr>
          <a:xfrm>
            <a:off x="7032206" y="13123"/>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158" name="スライド番号プレースホルダー 2"/>
          <p:cNvSpPr txBox="1">
            <a:spLocks/>
          </p:cNvSpPr>
          <p:nvPr/>
        </p:nvSpPr>
        <p:spPr>
          <a:xfrm>
            <a:off x="7097716" y="6555939"/>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ja-JP" altLang="en-US" sz="1600" kern="0" dirty="0">
                <a:solidFill>
                  <a:sysClr val="windowText" lastClr="000000"/>
                </a:solidFill>
                <a:latin typeface="HGPｺﾞｼｯｸE" pitchFamily="50" charset="-128"/>
                <a:ea typeface="HGPｺﾞｼｯｸE" pitchFamily="50" charset="-128"/>
              </a:rPr>
              <a:t>７</a:t>
            </a:r>
          </a:p>
        </p:txBody>
      </p:sp>
      <p:sp>
        <p:nvSpPr>
          <p:cNvPr id="93" name="コンテンツ プレースホルダー 2"/>
          <p:cNvSpPr txBox="1">
            <a:spLocks/>
          </p:cNvSpPr>
          <p:nvPr/>
        </p:nvSpPr>
        <p:spPr>
          <a:xfrm>
            <a:off x="-8605" y="419853"/>
            <a:ext cx="9148916" cy="4572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2200" dirty="0" smtClean="0">
                <a:latin typeface="HGPｺﾞｼｯｸE" panose="020B0900000000000000" pitchFamily="50" charset="-128"/>
                <a:ea typeface="HGPｺﾞｼｯｸE" panose="020B0900000000000000" pitchFamily="50" charset="-128"/>
              </a:rPr>
              <a:t>■　期待</a:t>
            </a:r>
            <a:r>
              <a:rPr lang="ja-JP" altLang="en-US" sz="2200" dirty="0">
                <a:latin typeface="HGPｺﾞｼｯｸE" panose="020B0900000000000000" pitchFamily="50" charset="-128"/>
                <a:ea typeface="HGPｺﾞｼｯｸE" panose="020B0900000000000000" pitchFamily="50" charset="-128"/>
              </a:rPr>
              <a:t>される</a:t>
            </a:r>
            <a:r>
              <a:rPr lang="ja-JP" altLang="en-US" sz="2200" dirty="0" smtClean="0">
                <a:latin typeface="HGPｺﾞｼｯｸE" panose="020B0900000000000000" pitchFamily="50" charset="-128"/>
                <a:ea typeface="HGPｺﾞｼｯｸE" panose="020B0900000000000000" pitchFamily="50" charset="-128"/>
              </a:rPr>
              <a:t>効果と想定される課題</a:t>
            </a:r>
            <a:endParaRPr lang="ja-JP" altLang="en-US" sz="2200" dirty="0">
              <a:latin typeface="HGPｺﾞｼｯｸE" panose="020B0900000000000000" pitchFamily="50" charset="-128"/>
              <a:ea typeface="HGPｺﾞｼｯｸE" panose="020B0900000000000000" pitchFamily="50" charset="-128"/>
            </a:endParaRPr>
          </a:p>
        </p:txBody>
      </p:sp>
      <p:graphicFrame>
        <p:nvGraphicFramePr>
          <p:cNvPr id="95" name="表 94"/>
          <p:cNvGraphicFramePr>
            <a:graphicFrameLocks noGrp="1"/>
          </p:cNvGraphicFramePr>
          <p:nvPr>
            <p:extLst>
              <p:ext uri="{D42A27DB-BD31-4B8C-83A1-F6EECF244321}">
                <p14:modId xmlns:p14="http://schemas.microsoft.com/office/powerpoint/2010/main" val="2636801716"/>
              </p:ext>
            </p:extLst>
          </p:nvPr>
        </p:nvGraphicFramePr>
        <p:xfrm>
          <a:off x="352837" y="1397368"/>
          <a:ext cx="8297592" cy="2895816"/>
        </p:xfrm>
        <a:graphic>
          <a:graphicData uri="http://schemas.openxmlformats.org/drawingml/2006/table">
            <a:tbl>
              <a:tblPr firstRow="1" bandRow="1">
                <a:tableStyleId>{5940675A-B579-460E-94D1-54222C63F5DA}</a:tableStyleId>
              </a:tblPr>
              <a:tblGrid>
                <a:gridCol w="4148796"/>
                <a:gridCol w="4148796"/>
              </a:tblGrid>
              <a:tr h="381624">
                <a:tc>
                  <a:txBody>
                    <a:bodyPr/>
                    <a:lstStyle/>
                    <a:p>
                      <a:pPr algn="ctr">
                        <a:lnSpc>
                          <a:spcPts val="1500"/>
                        </a:lnSpc>
                      </a:pPr>
                      <a:r>
                        <a:rPr kumimoji="1" lang="ja-JP" altLang="en-US" sz="1500" b="1" dirty="0" smtClean="0">
                          <a:latin typeface="Meiryo UI" panose="020B0604030504040204" pitchFamily="50" charset="-128"/>
                          <a:ea typeface="Meiryo UI" panose="020B0604030504040204" pitchFamily="50" charset="-128"/>
                          <a:cs typeface="Meiryo UI" panose="020B0604030504040204" pitchFamily="50" charset="-128"/>
                        </a:rPr>
                        <a:t>効　　　果</a:t>
                      </a:r>
                      <a:endParaRPr kumimoji="1" lang="ja-JP" altLang="en-US" sz="1500" b="1"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6">
                        <a:lumMod val="40000"/>
                        <a:lumOff val="60000"/>
                      </a:schemeClr>
                    </a:solidFill>
                  </a:tcPr>
                </a:tc>
                <a:tc>
                  <a:txBody>
                    <a:bodyPr/>
                    <a:lstStyle/>
                    <a:p>
                      <a:pPr algn="ctr">
                        <a:lnSpc>
                          <a:spcPts val="1500"/>
                        </a:lnSpc>
                      </a:pPr>
                      <a:r>
                        <a:rPr kumimoji="1" lang="ja-JP" altLang="en-US" sz="1500" b="1" dirty="0" smtClean="0">
                          <a:latin typeface="Meiryo UI" panose="020B0604030504040204" pitchFamily="50" charset="-128"/>
                          <a:ea typeface="Meiryo UI" panose="020B0604030504040204" pitchFamily="50" charset="-128"/>
                          <a:cs typeface="Meiryo UI" panose="020B0604030504040204" pitchFamily="50" charset="-128"/>
                        </a:rPr>
                        <a:t>課　　　題</a:t>
                      </a:r>
                      <a:endParaRPr kumimoji="1" lang="ja-JP" altLang="en-US" sz="1500" b="1"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6">
                        <a:lumMod val="40000"/>
                        <a:lumOff val="60000"/>
                      </a:schemeClr>
                    </a:solidFill>
                  </a:tcPr>
                </a:tc>
              </a:tr>
              <a:tr h="2514192">
                <a:tc>
                  <a:txBody>
                    <a:bodyPr/>
                    <a:lstStyle/>
                    <a:p>
                      <a:pPr algn="l">
                        <a:lnSpc>
                          <a:spcPct val="100000"/>
                        </a:lnSpc>
                      </a:pPr>
                      <a:r>
                        <a:rPr kumimoji="1" lang="ja-JP" altLang="en-US" sz="13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◆地域の実情に応じた、よりきめ細かい行政サービスの</a:t>
                      </a:r>
                      <a:endParaRPr kumimoji="1" lang="en-US" altLang="ja-JP" sz="1300" b="1"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gn="l">
                        <a:lnSpc>
                          <a:spcPct val="100000"/>
                        </a:lnSpc>
                      </a:pPr>
                      <a:r>
                        <a:rPr kumimoji="1" lang="ja-JP" altLang="en-US" sz="13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　 実現</a:t>
                      </a:r>
                      <a:endParaRPr kumimoji="1" lang="en-US" altLang="ja-JP" sz="1300" b="1"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gn="l">
                        <a:lnSpc>
                          <a:spcPct val="100000"/>
                        </a:lnSpc>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・住民の声をより直接的に施策に反映</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l">
                        <a:lnSpc>
                          <a:spcPct val="100000"/>
                        </a:lnSpc>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・意思決定がスピード化され、より迅速かつ適切な住民対応</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ct val="100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がより一層期待される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ct val="100000"/>
                        </a:lnSpc>
                      </a:pP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ct val="100000"/>
                        </a:lnSpc>
                      </a:pPr>
                      <a:r>
                        <a:rPr kumimoji="1" lang="ja-JP" altLang="en-US" sz="13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◆住民協働のさらなる促進</a:t>
                      </a:r>
                      <a:endParaRPr kumimoji="1" lang="en-US" altLang="ja-JP" sz="13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lgn="l">
                        <a:lnSpc>
                          <a:spcPct val="100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・住民協働による地域課題の解決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ct val="100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がより一層期待される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ct val="100000"/>
                        </a:lnSpc>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l">
                        <a:lnSpc>
                          <a:spcPct val="100000"/>
                        </a:lnSpc>
                      </a:pPr>
                      <a:r>
                        <a:rPr kumimoji="1" lang="ja-JP" altLang="en-US" sz="1300" b="1" dirty="0" smtClean="0">
                          <a:latin typeface="ＭＳ Ｐゴシック" panose="020B0600070205080204" pitchFamily="50" charset="-128"/>
                          <a:ea typeface="ＭＳ Ｐゴシック" panose="020B0600070205080204" pitchFamily="50" charset="-128"/>
                          <a:cs typeface="Meiryo UI" panose="020B0604030504040204" pitchFamily="50" charset="-128"/>
                        </a:rPr>
                        <a:t>◆効率性の確保</a:t>
                      </a:r>
                      <a:endParaRPr kumimoji="1" lang="en-US" altLang="ja-JP" sz="1300" b="1"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gn="l">
                        <a:lnSpc>
                          <a:spcPct val="100000"/>
                        </a:lnSpc>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・行政サ</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ービスの実施主体が局（１か所）から区役所</a:t>
                      </a:r>
                    </a:p>
                    <a:p>
                      <a:pPr algn="l">
                        <a:lnSpc>
                          <a:spcPct val="100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（複数か所）に移ることで、職員数の増加などの非効率が</a:t>
                      </a:r>
                    </a:p>
                    <a:p>
                      <a:pPr algn="l">
                        <a:lnSpc>
                          <a:spcPct val="100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発生する</a:t>
                      </a:r>
                    </a:p>
                    <a:p>
                      <a:pPr algn="l">
                        <a:lnSpc>
                          <a:spcPct val="100000"/>
                        </a:lnSpc>
                      </a:pP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ct val="100000"/>
                        </a:lnSpc>
                      </a:pP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◆専門性の確保</a:t>
                      </a:r>
                      <a:endParaRPr kumimoji="1" lang="en-US" altLang="ja-JP" sz="13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lgn="l">
                        <a:lnSpc>
                          <a:spcPct val="100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・専門性の高い事務を各区役所で実施するためには、専門的な</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ct val="100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知識や経験を有する職員の確保や専門的な業務ノウハウ等の</a:t>
                      </a:r>
                    </a:p>
                    <a:p>
                      <a:pPr algn="l">
                        <a:lnSpc>
                          <a:spcPct val="100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維持が課題となる</a:t>
                      </a:r>
                    </a:p>
                  </a:txBody>
                  <a:tcPr anchor="ctr">
                    <a:solidFill>
                      <a:schemeClr val="bg1"/>
                    </a:solidFill>
                  </a:tcPr>
                </a:tc>
              </a:tr>
            </a:tbl>
          </a:graphicData>
        </a:graphic>
      </p:graphicFrame>
      <p:sp>
        <p:nvSpPr>
          <p:cNvPr id="96" name="正方形/長方形 95"/>
          <p:cNvSpPr/>
          <p:nvPr/>
        </p:nvSpPr>
        <p:spPr bwMode="auto">
          <a:xfrm>
            <a:off x="264698" y="812641"/>
            <a:ext cx="8351920" cy="742689"/>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fontAlgn="base">
              <a:spcBef>
                <a:spcPct val="0"/>
              </a:spcBef>
              <a:spcAft>
                <a:spcPct val="0"/>
              </a:spcAft>
            </a:pPr>
            <a:r>
              <a:rPr lang="ja-JP" altLang="en-US" sz="1600" dirty="0" smtClean="0">
                <a:latin typeface="ＭＳ Ｐゴシック" panose="020B0600070205080204" pitchFamily="50" charset="-128"/>
                <a:ea typeface="ＭＳ Ｐゴシック" panose="020B0600070205080204" pitchFamily="50" charset="-128"/>
                <a:cs typeface="Meiryo UI" panose="020B0604030504040204" pitchFamily="50" charset="-128"/>
              </a:rPr>
              <a:t>○「区長権限の強化（一般職→特別職、担当事務について区長が指定都市を代表）」及び</a:t>
            </a:r>
          </a:p>
          <a:p>
            <a:pPr fontAlgn="base">
              <a:spcBef>
                <a:spcPct val="0"/>
              </a:spcBef>
              <a:spcAft>
                <a:spcPct val="0"/>
              </a:spcAft>
            </a:pPr>
            <a:r>
              <a:rPr lang="ja-JP" altLang="en-US" sz="160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600" dirty="0" smtClean="0">
                <a:latin typeface="ＭＳ Ｐゴシック" panose="020B0600070205080204" pitchFamily="50" charset="-128"/>
                <a:ea typeface="ＭＳ Ｐゴシック" panose="020B0600070205080204" pitchFamily="50" charset="-128"/>
                <a:cs typeface="Meiryo UI" panose="020B0604030504040204" pitchFamily="50" charset="-128"/>
              </a:rPr>
              <a:t>「区事務の拡充（局→区）」 が図られることによって</a:t>
            </a:r>
            <a:r>
              <a:rPr lang="en-US" altLang="ja-JP" sz="1600" dirty="0" smtClean="0">
                <a:latin typeface="ＭＳ Ｐゴシック" panose="020B0600070205080204" pitchFamily="50" charset="-128"/>
                <a:ea typeface="ＭＳ Ｐゴシック" panose="020B0600070205080204" pitchFamily="50" charset="-128"/>
                <a:cs typeface="Meiryo UI" panose="020B0604030504040204" pitchFamily="50" charset="-128"/>
              </a:rPr>
              <a:t>…</a:t>
            </a:r>
          </a:p>
        </p:txBody>
      </p:sp>
      <p:sp>
        <p:nvSpPr>
          <p:cNvPr id="97" name="正方形/長方形 96"/>
          <p:cNvSpPr/>
          <p:nvPr/>
        </p:nvSpPr>
        <p:spPr>
          <a:xfrm>
            <a:off x="344225" y="5204248"/>
            <a:ext cx="8404239" cy="1350264"/>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solidFill>
                  <a:schemeClr val="tx1"/>
                </a:solidFill>
                <a:latin typeface="ＭＳ Ｐゴシック" panose="020B0600070205080204" pitchFamily="50" charset="-128"/>
                <a:ea typeface="ＭＳ Ｐゴシック" panose="020B0600070205080204" pitchFamily="50" charset="-128"/>
              </a:rPr>
              <a:t>◆総合</a:t>
            </a:r>
            <a:r>
              <a:rPr lang="ja-JP" altLang="en-US" sz="1600" dirty="0">
                <a:solidFill>
                  <a:schemeClr val="tx1"/>
                </a:solidFill>
                <a:latin typeface="ＭＳ Ｐゴシック" panose="020B0600070205080204" pitchFamily="50" charset="-128"/>
                <a:ea typeface="ＭＳ Ｐゴシック" panose="020B0600070205080204" pitchFamily="50" charset="-128"/>
              </a:rPr>
              <a:t>区の事務を拡充するほど</a:t>
            </a:r>
            <a:r>
              <a:rPr lang="ja-JP" altLang="en-US" sz="1600" dirty="0" smtClean="0">
                <a:solidFill>
                  <a:schemeClr val="tx1"/>
                </a:solidFill>
                <a:latin typeface="ＭＳ Ｐゴシック" panose="020B0600070205080204" pitchFamily="50" charset="-128"/>
                <a:ea typeface="ＭＳ Ｐゴシック" panose="020B0600070205080204" pitchFamily="50" charset="-128"/>
              </a:rPr>
              <a:t>、きめ細かいサービスが期待される一方、事務の分散化</a:t>
            </a:r>
            <a:r>
              <a:rPr lang="ja-JP" altLang="en-US" sz="1600" dirty="0">
                <a:solidFill>
                  <a:schemeClr val="tx1"/>
                </a:solidFill>
                <a:latin typeface="ＭＳ Ｐゴシック" panose="020B0600070205080204" pitchFamily="50" charset="-128"/>
                <a:ea typeface="ＭＳ Ｐゴシック" panose="020B0600070205080204" pitchFamily="50" charset="-128"/>
              </a:rPr>
              <a:t>に</a:t>
            </a:r>
            <a:r>
              <a:rPr lang="ja-JP" altLang="en-US" sz="1600" dirty="0" smtClean="0">
                <a:solidFill>
                  <a:schemeClr val="tx1"/>
                </a:solidFill>
                <a:latin typeface="ＭＳ Ｐゴシック" panose="020B0600070205080204" pitchFamily="50" charset="-128"/>
                <a:ea typeface="ＭＳ Ｐゴシック" panose="020B0600070205080204" pitchFamily="50" charset="-128"/>
              </a:rPr>
              <a:t>伴う</a:t>
            </a:r>
            <a:endParaRPr lang="en-US" altLang="ja-JP" sz="1600" dirty="0" smtClean="0">
              <a:solidFill>
                <a:schemeClr val="tx1"/>
              </a:solidFill>
              <a:latin typeface="ＭＳ Ｐゴシック" panose="020B0600070205080204" pitchFamily="50" charset="-128"/>
              <a:ea typeface="ＭＳ Ｐゴシック" panose="020B0600070205080204" pitchFamily="50" charset="-128"/>
            </a:endParaRPr>
          </a:p>
          <a:p>
            <a:r>
              <a:rPr lang="ja-JP" altLang="en-US" sz="1600" dirty="0">
                <a:solidFill>
                  <a:schemeClr val="tx1"/>
                </a:solidFill>
                <a:latin typeface="ＭＳ Ｐゴシック" panose="020B0600070205080204" pitchFamily="50" charset="-128"/>
                <a:ea typeface="ＭＳ Ｐゴシック" panose="020B0600070205080204" pitchFamily="50" charset="-128"/>
              </a:rPr>
              <a:t>　</a:t>
            </a:r>
            <a:r>
              <a:rPr lang="ja-JP" altLang="en-US" sz="1600" dirty="0" smtClean="0">
                <a:solidFill>
                  <a:schemeClr val="tx1"/>
                </a:solidFill>
                <a:latin typeface="ＭＳ Ｐゴシック" panose="020B0600070205080204" pitchFamily="50" charset="-128"/>
                <a:ea typeface="ＭＳ Ｐゴシック" panose="020B0600070205080204" pitchFamily="50" charset="-128"/>
              </a:rPr>
              <a:t> 効率性</a:t>
            </a:r>
            <a:r>
              <a:rPr lang="ja-JP" altLang="en-US" sz="1600" dirty="0">
                <a:solidFill>
                  <a:schemeClr val="tx1"/>
                </a:solidFill>
                <a:latin typeface="ＭＳ Ｐゴシック" panose="020B0600070205080204" pitchFamily="50" charset="-128"/>
                <a:ea typeface="ＭＳ Ｐゴシック" panose="020B0600070205080204" pitchFamily="50" charset="-128"/>
              </a:rPr>
              <a:t>や専門性の</a:t>
            </a:r>
            <a:r>
              <a:rPr lang="ja-JP" altLang="en-US" sz="1600" dirty="0" smtClean="0">
                <a:solidFill>
                  <a:schemeClr val="tx1"/>
                </a:solidFill>
                <a:latin typeface="ＭＳ Ｐゴシック" panose="020B0600070205080204" pitchFamily="50" charset="-128"/>
                <a:ea typeface="ＭＳ Ｐゴシック" panose="020B0600070205080204" pitchFamily="50" charset="-128"/>
              </a:rPr>
              <a:t>課題が大きくなる</a:t>
            </a:r>
            <a:endParaRPr lang="ja-JP" altLang="en-US" sz="1600" dirty="0">
              <a:solidFill>
                <a:schemeClr val="tx1"/>
              </a:solidFill>
              <a:latin typeface="ＭＳ Ｐゴシック" panose="020B0600070205080204" pitchFamily="50" charset="-128"/>
              <a:ea typeface="ＭＳ Ｐゴシック" panose="020B0600070205080204" pitchFamily="50" charset="-128"/>
            </a:endParaRPr>
          </a:p>
          <a:p>
            <a:r>
              <a:rPr lang="ja-JP" altLang="en-US" sz="2000" dirty="0" smtClean="0">
                <a:solidFill>
                  <a:schemeClr val="tx1"/>
                </a:solidFill>
                <a:latin typeface="HGP創英角ｺﾞｼｯｸUB" panose="020B0900000000000000" pitchFamily="50" charset="-128"/>
                <a:ea typeface="HGP創英角ｺﾞｼｯｸUB" panose="020B0900000000000000" pitchFamily="50" charset="-128"/>
              </a:rPr>
              <a:t>　 ⇒</a:t>
            </a:r>
            <a:r>
              <a:rPr kumimoji="1" lang="ja-JP" altLang="en-US" sz="2000" dirty="0" smtClean="0">
                <a:solidFill>
                  <a:schemeClr val="tx1"/>
                </a:solidFill>
                <a:latin typeface="HGP創英角ｺﾞｼｯｸUB" panose="020B0900000000000000" pitchFamily="50" charset="-128"/>
                <a:ea typeface="HGP創英角ｺﾞｼｯｸUB" panose="020B0900000000000000" pitchFamily="50" charset="-128"/>
              </a:rPr>
              <a:t>「総合区事務の拡充」と「効率性・専門性の確保」の双方の観点から、</a:t>
            </a:r>
            <a:endParaRPr kumimoji="1" lang="en-US" altLang="ja-JP" sz="2000" dirty="0" smtClean="0">
              <a:solidFill>
                <a:schemeClr val="tx1"/>
              </a:solidFill>
              <a:latin typeface="HGP創英角ｺﾞｼｯｸUB" panose="020B0900000000000000" pitchFamily="50" charset="-128"/>
              <a:ea typeface="HGP創英角ｺﾞｼｯｸUB" panose="020B0900000000000000" pitchFamily="50" charset="-128"/>
            </a:endParaRPr>
          </a:p>
          <a:p>
            <a:r>
              <a:rPr lang="ja-JP" altLang="en-US" sz="2000"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sz="2000" dirty="0" smtClean="0">
                <a:solidFill>
                  <a:schemeClr val="tx1"/>
                </a:solidFill>
                <a:latin typeface="HGP創英角ｺﾞｼｯｸUB" panose="020B0900000000000000" pitchFamily="50" charset="-128"/>
                <a:ea typeface="HGP創英角ｺﾞｼｯｸUB" panose="020B0900000000000000" pitchFamily="50" charset="-128"/>
              </a:rPr>
              <a:t>　　</a:t>
            </a:r>
            <a:r>
              <a:rPr kumimoji="1" lang="ja-JP" altLang="en-US" sz="2000" dirty="0" smtClean="0">
                <a:solidFill>
                  <a:schemeClr val="tx1"/>
                </a:solidFill>
                <a:latin typeface="HGP創英角ｺﾞｼｯｸUB" panose="020B0900000000000000" pitchFamily="50" charset="-128"/>
                <a:ea typeface="HGP創英角ｺﾞｼｯｸUB" panose="020B0900000000000000" pitchFamily="50" charset="-128"/>
              </a:rPr>
              <a:t>最適なニア・イズ・ベターを追求</a:t>
            </a:r>
            <a:endParaRPr kumimoji="1" lang="ja-JP" altLang="en-US" sz="20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102" name="二等辺三角形 101"/>
          <p:cNvSpPr/>
          <p:nvPr/>
        </p:nvSpPr>
        <p:spPr>
          <a:xfrm rot="10800000">
            <a:off x="2776283" y="4624275"/>
            <a:ext cx="3377760" cy="288032"/>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456041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11576" y="-27384"/>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１－３</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総合区の概案の作成にあたっての基本的な考え方</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24" name="スライド番号プレースホルダー 2"/>
          <p:cNvSpPr>
            <a:spLocks noGrp="1"/>
          </p:cNvSpPr>
          <p:nvPr>
            <p:ph type="sldNum" sz="quarter" idx="12"/>
          </p:nvPr>
        </p:nvSpPr>
        <p:spPr>
          <a:xfrm>
            <a:off x="7032206" y="13123"/>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600" b="0" i="0" u="none" strike="noStrike" kern="0" cap="none" spc="0" normalizeH="0" baseline="0" noProof="0" dirty="0" smtClean="0">
                <a:ln>
                  <a:noFill/>
                </a:ln>
                <a:solidFill>
                  <a:sysClr val="windowText" lastClr="000000"/>
                </a:solidFill>
                <a:effectLst/>
                <a:uLnTx/>
                <a:uFillTx/>
                <a:latin typeface="HGPｺﾞｼｯｸE" pitchFamily="50" charset="-128"/>
                <a:ea typeface="HGPｺﾞｼｯｸE" pitchFamily="50" charset="-128"/>
              </a:rPr>
              <a:t>８</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37" name="正方形/長方形 36"/>
          <p:cNvSpPr/>
          <p:nvPr/>
        </p:nvSpPr>
        <p:spPr bwMode="auto">
          <a:xfrm>
            <a:off x="275118" y="723759"/>
            <a:ext cx="8544838" cy="5441545"/>
          </a:xfrm>
          <a:prstGeom prst="rect">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fontAlgn="base">
              <a:spcBef>
                <a:spcPct val="0"/>
              </a:spcBef>
              <a:spcAft>
                <a:spcPct val="0"/>
              </a:spcAft>
            </a:pPr>
            <a:endParaRPr lang="en-US" altLang="ja-JP" sz="700" b="1" dirty="0" smtClean="0">
              <a:latin typeface="Meiryo UI" panose="020B0604030504040204" pitchFamily="50" charset="-128"/>
              <a:ea typeface="Meiryo UI" panose="020B0604030504040204" pitchFamily="50" charset="-128"/>
              <a:cs typeface="Meiryo UI" panose="020B0604030504040204" pitchFamily="50" charset="-128"/>
            </a:endParaRPr>
          </a:p>
          <a:p>
            <a:pPr fontAlgn="base">
              <a:lnSpc>
                <a:spcPts val="1700"/>
              </a:lnSpc>
              <a:spcBef>
                <a:spcPct val="0"/>
              </a:spcBef>
              <a:spcAft>
                <a:spcPct val="0"/>
              </a:spcAft>
            </a:pPr>
            <a:endParaRPr lang="en-US" altLang="ja-JP" sz="1600" b="1" dirty="0">
              <a:latin typeface="ＭＳ ゴシック" panose="020B0609070205080204" pitchFamily="49" charset="-128"/>
              <a:ea typeface="ＭＳ ゴシック" panose="020B0609070205080204" pitchFamily="49" charset="-128"/>
              <a:cs typeface="Meiryo UI" panose="020B0604030504040204" pitchFamily="50" charset="-128"/>
            </a:endParaRPr>
          </a:p>
          <a:p>
            <a:pPr fontAlgn="base">
              <a:lnSpc>
                <a:spcPts val="1700"/>
              </a:lnSpc>
              <a:spcBef>
                <a:spcPct val="0"/>
              </a:spcBef>
              <a:spcAft>
                <a:spcPct val="0"/>
              </a:spcAft>
            </a:pPr>
            <a:endParaRPr lang="en-US" altLang="ja-JP" sz="1600" b="1" dirty="0" smtClean="0">
              <a:latin typeface="ＭＳ ゴシック" panose="020B0609070205080204" pitchFamily="49" charset="-128"/>
              <a:ea typeface="ＭＳ ゴシック" panose="020B0609070205080204" pitchFamily="49" charset="-128"/>
              <a:cs typeface="Meiryo UI" panose="020B0604030504040204" pitchFamily="50" charset="-128"/>
            </a:endParaRPr>
          </a:p>
          <a:p>
            <a:pPr fontAlgn="base">
              <a:lnSpc>
                <a:spcPts val="1700"/>
              </a:lnSpc>
              <a:spcBef>
                <a:spcPct val="0"/>
              </a:spcBef>
              <a:spcAft>
                <a:spcPct val="0"/>
              </a:spcAft>
            </a:pPr>
            <a:endParaRPr lang="en-US" altLang="ja-JP" sz="1600" b="1" dirty="0">
              <a:latin typeface="ＭＳ ゴシック" panose="020B0609070205080204" pitchFamily="49" charset="-128"/>
              <a:ea typeface="ＭＳ ゴシック" panose="020B0609070205080204" pitchFamily="49" charset="-128"/>
              <a:cs typeface="Meiryo UI" panose="020B0604030504040204" pitchFamily="50" charset="-128"/>
            </a:endParaRPr>
          </a:p>
          <a:p>
            <a:pPr fontAlgn="base">
              <a:lnSpc>
                <a:spcPts val="1700"/>
              </a:lnSpc>
              <a:spcBef>
                <a:spcPct val="0"/>
              </a:spcBef>
              <a:spcAft>
                <a:spcPct val="0"/>
              </a:spcAft>
            </a:pPr>
            <a:endParaRPr lang="en-US" altLang="ja-JP" sz="1600" b="1" dirty="0" smtClean="0">
              <a:latin typeface="ＭＳ ゴシック" panose="020B0609070205080204" pitchFamily="49" charset="-128"/>
              <a:ea typeface="ＭＳ ゴシック" panose="020B0609070205080204" pitchFamily="49" charset="-128"/>
              <a:cs typeface="Meiryo UI" panose="020B0604030504040204" pitchFamily="50" charset="-128"/>
            </a:endParaRPr>
          </a:p>
          <a:p>
            <a:pPr fontAlgn="base">
              <a:lnSpc>
                <a:spcPts val="1700"/>
              </a:lnSpc>
              <a:spcBef>
                <a:spcPct val="0"/>
              </a:spcBef>
              <a:spcAft>
                <a:spcPct val="0"/>
              </a:spcAft>
            </a:pPr>
            <a:endParaRPr lang="en-US" altLang="ja-JP" sz="1600" b="1" dirty="0">
              <a:latin typeface="ＭＳ ゴシック" panose="020B0609070205080204" pitchFamily="49" charset="-128"/>
              <a:ea typeface="ＭＳ ゴシック" panose="020B0609070205080204" pitchFamily="49" charset="-128"/>
              <a:cs typeface="Meiryo UI" panose="020B0604030504040204" pitchFamily="50" charset="-128"/>
            </a:endParaRPr>
          </a:p>
          <a:p>
            <a:pPr fontAlgn="base">
              <a:lnSpc>
                <a:spcPts val="1700"/>
              </a:lnSpc>
              <a:spcBef>
                <a:spcPct val="0"/>
              </a:spcBef>
              <a:spcAft>
                <a:spcPct val="0"/>
              </a:spcAft>
            </a:pPr>
            <a:endParaRPr lang="en-US" altLang="ja-JP" sz="1600" b="1" dirty="0" smtClean="0">
              <a:latin typeface="ＭＳ ゴシック" panose="020B0609070205080204" pitchFamily="49" charset="-128"/>
              <a:ea typeface="ＭＳ ゴシック" panose="020B0609070205080204" pitchFamily="49" charset="-128"/>
              <a:cs typeface="Meiryo UI" panose="020B0604030504040204" pitchFamily="50" charset="-128"/>
            </a:endParaRPr>
          </a:p>
          <a:p>
            <a:pPr fontAlgn="base">
              <a:lnSpc>
                <a:spcPts val="1700"/>
              </a:lnSpc>
              <a:spcBef>
                <a:spcPct val="0"/>
              </a:spcBef>
              <a:spcAft>
                <a:spcPct val="0"/>
              </a:spcAft>
            </a:pPr>
            <a:endParaRPr lang="en-US" altLang="ja-JP" sz="1600" b="1" dirty="0" smtClean="0">
              <a:latin typeface="ＭＳ ゴシック" panose="020B0609070205080204" pitchFamily="49" charset="-128"/>
              <a:ea typeface="ＭＳ ゴシック" panose="020B0609070205080204" pitchFamily="49" charset="-128"/>
              <a:cs typeface="Meiryo UI" panose="020B0604030504040204" pitchFamily="50" charset="-128"/>
            </a:endParaRPr>
          </a:p>
          <a:p>
            <a:pPr fontAlgn="base">
              <a:lnSpc>
                <a:spcPts val="1700"/>
              </a:lnSpc>
              <a:spcBef>
                <a:spcPct val="0"/>
              </a:spcBef>
              <a:spcAft>
                <a:spcPct val="0"/>
              </a:spcAft>
            </a:pPr>
            <a:endParaRPr lang="en-US" altLang="ja-JP" sz="1600" b="1" dirty="0">
              <a:latin typeface="ＭＳ ゴシック" panose="020B0609070205080204" pitchFamily="49" charset="-128"/>
              <a:ea typeface="ＭＳ ゴシック" panose="020B0609070205080204" pitchFamily="49" charset="-128"/>
              <a:cs typeface="Meiryo UI" panose="020B0604030504040204" pitchFamily="50" charset="-128"/>
            </a:endParaRPr>
          </a:p>
          <a:p>
            <a:pPr fontAlgn="base">
              <a:lnSpc>
                <a:spcPts val="1100"/>
              </a:lnSpc>
              <a:spcBef>
                <a:spcPct val="0"/>
              </a:spcBef>
              <a:spcAft>
                <a:spcPct val="0"/>
              </a:spcAft>
            </a:pPr>
            <a:endParaRPr lang="en-US" altLang="ja-JP" sz="1600" b="1" dirty="0" smtClean="0">
              <a:latin typeface="ＭＳ ゴシック" panose="020B0609070205080204" pitchFamily="49" charset="-128"/>
              <a:ea typeface="ＭＳ ゴシック" panose="020B0609070205080204" pitchFamily="49" charset="-128"/>
              <a:cs typeface="Meiryo UI" panose="020B0604030504040204" pitchFamily="50" charset="-128"/>
            </a:endParaRPr>
          </a:p>
          <a:p>
            <a:pPr fontAlgn="base">
              <a:lnSpc>
                <a:spcPts val="1700"/>
              </a:lnSpc>
              <a:spcBef>
                <a:spcPct val="0"/>
              </a:spcBef>
              <a:spcAft>
                <a:spcPct val="0"/>
              </a:spcAft>
            </a:pPr>
            <a:endParaRPr lang="en-US" altLang="ja-JP" sz="1350" b="1" dirty="0" smtClean="0">
              <a:latin typeface="ＭＳ ゴシック" panose="020B0609070205080204" pitchFamily="49" charset="-128"/>
              <a:ea typeface="ＭＳ ゴシック" panose="020B0609070205080204" pitchFamily="49" charset="-128"/>
              <a:cs typeface="Meiryo UI" panose="020B0604030504040204" pitchFamily="50" charset="-128"/>
            </a:endParaRPr>
          </a:p>
          <a:p>
            <a:pPr fontAlgn="base">
              <a:lnSpc>
                <a:spcPts val="1700"/>
              </a:lnSpc>
              <a:spcBef>
                <a:spcPct val="0"/>
              </a:spcBef>
              <a:spcAft>
                <a:spcPct val="0"/>
              </a:spcAft>
            </a:pPr>
            <a:endParaRPr lang="en-US" altLang="ja-JP" sz="1350" b="1" dirty="0">
              <a:latin typeface="ＭＳ ゴシック" panose="020B0609070205080204" pitchFamily="49" charset="-128"/>
              <a:ea typeface="ＭＳ ゴシック" panose="020B0609070205080204" pitchFamily="49" charset="-128"/>
              <a:cs typeface="Meiryo UI" panose="020B0604030504040204" pitchFamily="50" charset="-128"/>
            </a:endParaRPr>
          </a:p>
          <a:p>
            <a:pPr fontAlgn="base">
              <a:lnSpc>
                <a:spcPts val="1700"/>
              </a:lnSpc>
              <a:spcBef>
                <a:spcPct val="0"/>
              </a:spcBef>
              <a:spcAft>
                <a:spcPct val="0"/>
              </a:spcAft>
            </a:pPr>
            <a:endParaRPr lang="en-US" altLang="ja-JP" sz="1350" b="1" dirty="0" smtClean="0">
              <a:latin typeface="ＭＳ ゴシック" panose="020B0609070205080204" pitchFamily="49" charset="-128"/>
              <a:ea typeface="ＭＳ ゴシック" panose="020B0609070205080204" pitchFamily="49" charset="-128"/>
              <a:cs typeface="Meiryo UI" panose="020B0604030504040204" pitchFamily="50" charset="-128"/>
            </a:endParaRPr>
          </a:p>
        </p:txBody>
      </p:sp>
      <p:grpSp>
        <p:nvGrpSpPr>
          <p:cNvPr id="2" name="グループ化 1"/>
          <p:cNvGrpSpPr/>
          <p:nvPr/>
        </p:nvGrpSpPr>
        <p:grpSpPr>
          <a:xfrm>
            <a:off x="349865" y="875568"/>
            <a:ext cx="8146950" cy="1408783"/>
            <a:chOff x="297941" y="2602287"/>
            <a:chExt cx="8146950" cy="1105814"/>
          </a:xfrm>
        </p:grpSpPr>
        <p:sp>
          <p:nvSpPr>
            <p:cNvPr id="15" name="正方形/長方形 14"/>
            <p:cNvSpPr/>
            <p:nvPr/>
          </p:nvSpPr>
          <p:spPr>
            <a:xfrm>
              <a:off x="884051" y="2867588"/>
              <a:ext cx="7560840" cy="840513"/>
            </a:xfrm>
            <a:prstGeom prst="rect">
              <a:avLst/>
            </a:prstGeom>
            <a:solidFill>
              <a:schemeClr val="bg1"/>
            </a:solidFill>
            <a:ln w="25400" cap="flat" cmpd="sng" algn="ctr">
              <a:noFill/>
              <a:prstDash val="solid"/>
            </a:ln>
            <a:effectLst/>
          </p:spPr>
          <p:txBody>
            <a:bodyPr rtlCol="0" anchor="ctr" anchorCtr="0"/>
            <a:lstStyle/>
            <a:p>
              <a:pPr>
                <a:defRPr/>
              </a:pPr>
              <a:r>
                <a:rPr kumimoji="0" lang="ja-JP" altLang="en-US" sz="1500" kern="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○住民に身近な行政サービスを総合区が担えるよう、複数の事務レベルで検討</a:t>
              </a:r>
              <a:endParaRPr kumimoji="0" lang="en-US" altLang="ja-JP" sz="1500" kern="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endParaRPr>
            </a:p>
            <a:p>
              <a:pPr>
                <a:defRPr/>
              </a:pPr>
              <a:endParaRPr kumimoji="0" lang="en-US" altLang="ja-JP" sz="1500" kern="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endParaRPr>
            </a:p>
            <a:p>
              <a:pPr>
                <a:defRPr/>
              </a:pPr>
              <a:r>
                <a:rPr kumimoji="0" lang="ja-JP" altLang="en-US" sz="1500" kern="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○市統括事務（一自治体として実施する事務</a:t>
              </a:r>
              <a:r>
                <a:rPr kumimoji="0" lang="ja-JP" altLang="en-US" sz="1500" kern="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や全市域的</a:t>
              </a:r>
              <a:r>
                <a:rPr kumimoji="0" lang="ja-JP" altLang="en-US" sz="1500" kern="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な事務等）は、局で一体的に実施</a:t>
              </a:r>
              <a:endParaRPr kumimoji="0" lang="en-US" altLang="ja-JP" sz="1500" kern="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endParaRPr>
            </a:p>
          </p:txBody>
        </p:sp>
        <p:sp>
          <p:nvSpPr>
            <p:cNvPr id="16" name="正方形/長方形 15"/>
            <p:cNvSpPr/>
            <p:nvPr/>
          </p:nvSpPr>
          <p:spPr>
            <a:xfrm>
              <a:off x="297941" y="2602287"/>
              <a:ext cx="4770858" cy="265746"/>
            </a:xfrm>
            <a:prstGeom prst="rect">
              <a:avLst/>
            </a:prstGeom>
          </p:spPr>
          <p:txBody>
            <a:bodyPr wrap="none">
              <a:spAutoFit/>
            </a:bodyPr>
            <a:lstStyle/>
            <a:p>
              <a:pPr>
                <a:defRPr/>
              </a:pPr>
              <a:r>
                <a:rPr kumimoji="0" lang="ja-JP" altLang="en-US" sz="1600" b="1" kern="0" dirty="0" smtClean="0">
                  <a:solidFill>
                    <a:prstClr val="black"/>
                  </a:solidFill>
                  <a:latin typeface="Meiryo UI" pitchFamily="50" charset="-128"/>
                  <a:ea typeface="Meiryo UI" pitchFamily="50" charset="-128"/>
                  <a:cs typeface="Meiryo UI" pitchFamily="50" charset="-128"/>
                </a:rPr>
                <a:t>（１）事務分担（局の事務と総合区の事務を整理）</a:t>
              </a:r>
              <a:endParaRPr kumimoji="0" lang="en-US" altLang="ja-JP" sz="1600" b="1" kern="0" dirty="0">
                <a:solidFill>
                  <a:prstClr val="black"/>
                </a:solidFill>
                <a:latin typeface="Meiryo UI" pitchFamily="50" charset="-128"/>
                <a:ea typeface="Meiryo UI" pitchFamily="50" charset="-128"/>
                <a:cs typeface="Meiryo UI" pitchFamily="50" charset="-128"/>
              </a:endParaRPr>
            </a:p>
          </p:txBody>
        </p:sp>
      </p:grpSp>
      <p:grpSp>
        <p:nvGrpSpPr>
          <p:cNvPr id="21" name="グループ化 20"/>
          <p:cNvGrpSpPr/>
          <p:nvPr/>
        </p:nvGrpSpPr>
        <p:grpSpPr>
          <a:xfrm>
            <a:off x="346152" y="2538106"/>
            <a:ext cx="8150663" cy="1111108"/>
            <a:chOff x="266932" y="259453"/>
            <a:chExt cx="8150663" cy="872156"/>
          </a:xfrm>
        </p:grpSpPr>
        <p:sp>
          <p:nvSpPr>
            <p:cNvPr id="22" name="正方形/長方形 21"/>
            <p:cNvSpPr/>
            <p:nvPr/>
          </p:nvSpPr>
          <p:spPr>
            <a:xfrm>
              <a:off x="856754" y="539098"/>
              <a:ext cx="7560841" cy="592511"/>
            </a:xfrm>
            <a:prstGeom prst="rect">
              <a:avLst/>
            </a:prstGeom>
            <a:solidFill>
              <a:schemeClr val="bg1"/>
            </a:solidFill>
            <a:ln w="25400" cap="flat" cmpd="sng" algn="ctr">
              <a:noFill/>
              <a:prstDash val="solid"/>
            </a:ln>
            <a:effectLst/>
          </p:spPr>
          <p:txBody>
            <a:bodyPr rtlCol="0" anchor="ctr" anchorCtr="0"/>
            <a:lstStyle/>
            <a:p>
              <a:pPr>
                <a:lnSpc>
                  <a:spcPts val="1680"/>
                </a:lnSpc>
                <a:defRPr/>
              </a:pPr>
              <a:r>
                <a:rPr kumimoji="0" lang="ja-JP" altLang="en-US" sz="1500" kern="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○事務分担に見合った人員を、局及び総合区に配置</a:t>
              </a:r>
              <a:endParaRPr kumimoji="0" lang="en-US" altLang="ja-JP" sz="1500" kern="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endParaRPr>
            </a:p>
            <a:p>
              <a:pPr>
                <a:lnSpc>
                  <a:spcPts val="1680"/>
                </a:lnSpc>
                <a:defRPr/>
              </a:pPr>
              <a:endParaRPr kumimoji="0" lang="en-US" altLang="ja-JP" sz="1500" kern="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endParaRPr>
            </a:p>
            <a:p>
              <a:pPr>
                <a:lnSpc>
                  <a:spcPts val="1680"/>
                </a:lnSpc>
                <a:defRPr/>
              </a:pPr>
              <a:r>
                <a:rPr kumimoji="0" lang="ja-JP" altLang="en-US" sz="1500" kern="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○事務分担を踏まえつつ、簡素でスリムな職員体制を検討</a:t>
              </a:r>
              <a:endParaRPr kumimoji="0" lang="en-US" altLang="ja-JP" sz="1500" kern="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endParaRPr>
            </a:p>
          </p:txBody>
        </p:sp>
        <p:sp>
          <p:nvSpPr>
            <p:cNvPr id="23" name="正方形/長方形 22"/>
            <p:cNvSpPr/>
            <p:nvPr/>
          </p:nvSpPr>
          <p:spPr>
            <a:xfrm>
              <a:off x="266932" y="259453"/>
              <a:ext cx="1620957" cy="265746"/>
            </a:xfrm>
            <a:prstGeom prst="rect">
              <a:avLst/>
            </a:prstGeom>
          </p:spPr>
          <p:txBody>
            <a:bodyPr wrap="none">
              <a:spAutoFit/>
            </a:bodyPr>
            <a:lstStyle/>
            <a:p>
              <a:pPr>
                <a:defRPr/>
              </a:pPr>
              <a:r>
                <a:rPr kumimoji="0" lang="ja-JP" altLang="en-US" sz="1600" b="1" kern="0" dirty="0" smtClean="0">
                  <a:solidFill>
                    <a:prstClr val="black"/>
                  </a:solidFill>
                  <a:latin typeface="Meiryo UI" pitchFamily="50" charset="-128"/>
                  <a:ea typeface="Meiryo UI" pitchFamily="50" charset="-128"/>
                  <a:cs typeface="Meiryo UI" pitchFamily="50" charset="-128"/>
                </a:rPr>
                <a:t>（２）職員体制</a:t>
              </a:r>
              <a:endParaRPr kumimoji="0" lang="en-US" altLang="ja-JP" sz="1600" b="1" kern="0" dirty="0">
                <a:solidFill>
                  <a:prstClr val="black"/>
                </a:solidFill>
                <a:latin typeface="Meiryo UI" pitchFamily="50" charset="-128"/>
                <a:ea typeface="Meiryo UI" pitchFamily="50" charset="-128"/>
                <a:cs typeface="Meiryo UI" pitchFamily="50" charset="-128"/>
              </a:endParaRPr>
            </a:p>
          </p:txBody>
        </p:sp>
      </p:grpSp>
      <p:sp>
        <p:nvSpPr>
          <p:cNvPr id="42" name="二等辺三角形 41"/>
          <p:cNvSpPr/>
          <p:nvPr/>
        </p:nvSpPr>
        <p:spPr>
          <a:xfrm rot="10800000">
            <a:off x="2819345" y="6313089"/>
            <a:ext cx="3456384" cy="288032"/>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8" name="グループ化 17"/>
          <p:cNvGrpSpPr/>
          <p:nvPr/>
        </p:nvGrpSpPr>
        <p:grpSpPr>
          <a:xfrm>
            <a:off x="365618" y="3897550"/>
            <a:ext cx="8123367" cy="2066803"/>
            <a:chOff x="266932" y="259453"/>
            <a:chExt cx="8123367" cy="1622322"/>
          </a:xfrm>
        </p:grpSpPr>
        <p:sp>
          <p:nvSpPr>
            <p:cNvPr id="19" name="正方形/長方形 18"/>
            <p:cNvSpPr/>
            <p:nvPr/>
          </p:nvSpPr>
          <p:spPr>
            <a:xfrm>
              <a:off x="829458" y="539097"/>
              <a:ext cx="7560841" cy="1342678"/>
            </a:xfrm>
            <a:prstGeom prst="rect">
              <a:avLst/>
            </a:prstGeom>
            <a:solidFill>
              <a:schemeClr val="bg1"/>
            </a:solidFill>
            <a:ln w="25400" cap="flat" cmpd="sng" algn="ctr">
              <a:noFill/>
              <a:prstDash val="solid"/>
            </a:ln>
            <a:effectLst/>
          </p:spPr>
          <p:txBody>
            <a:bodyPr rtlCol="0" anchor="ctr" anchorCtr="0"/>
            <a:lstStyle/>
            <a:p>
              <a:pPr>
                <a:lnSpc>
                  <a:spcPts val="1680"/>
                </a:lnSpc>
                <a:defRPr/>
              </a:pPr>
              <a:r>
                <a:rPr kumimoji="0" lang="ja-JP" altLang="en-US" sz="1500" kern="0" dirty="0" smtClean="0">
                  <a:latin typeface="ＭＳ Ｐゴシック" panose="020B0600070205080204" pitchFamily="50" charset="-128"/>
                  <a:ea typeface="ＭＳ Ｐゴシック" panose="020B0600070205080204" pitchFamily="50" charset="-128"/>
                  <a:cs typeface="Meiryo UI" pitchFamily="50" charset="-128"/>
                </a:rPr>
                <a:t>○財政（予算</a:t>
              </a:r>
              <a:r>
                <a:rPr kumimoji="0" lang="en-US" altLang="ja-JP" sz="1500" kern="0" dirty="0" smtClean="0">
                  <a:latin typeface="ＭＳ Ｐゴシック" panose="020B0600070205080204" pitchFamily="50" charset="-128"/>
                  <a:ea typeface="ＭＳ Ｐゴシック" panose="020B0600070205080204" pitchFamily="50" charset="-128"/>
                  <a:cs typeface="Meiryo UI" pitchFamily="50" charset="-128"/>
                </a:rPr>
                <a:t>)</a:t>
              </a:r>
              <a:r>
                <a:rPr kumimoji="0" lang="ja-JP" altLang="en-US" sz="1500" kern="0" dirty="0" smtClean="0">
                  <a:latin typeface="ＭＳ Ｐゴシック" panose="020B0600070205080204" pitchFamily="50" charset="-128"/>
                  <a:ea typeface="ＭＳ Ｐゴシック" panose="020B0600070205080204" pitchFamily="50" charset="-128"/>
                  <a:cs typeface="Meiryo UI" pitchFamily="50" charset="-128"/>
                </a:rPr>
                <a:t>の仕組み</a:t>
              </a:r>
              <a:endParaRPr kumimoji="0" lang="en-US" altLang="ja-JP" sz="1500" kern="0" dirty="0">
                <a:latin typeface="ＭＳ Ｐゴシック" panose="020B0600070205080204" pitchFamily="50" charset="-128"/>
                <a:ea typeface="ＭＳ Ｐゴシック" panose="020B0600070205080204" pitchFamily="50" charset="-128"/>
                <a:cs typeface="Meiryo UI" pitchFamily="50" charset="-128"/>
              </a:endParaRPr>
            </a:p>
            <a:p>
              <a:pPr>
                <a:lnSpc>
                  <a:spcPts val="1680"/>
                </a:lnSpc>
                <a:defRPr/>
              </a:pPr>
              <a:endParaRPr kumimoji="0" lang="en-US" altLang="ja-JP" sz="1500" kern="0" dirty="0" smtClean="0">
                <a:latin typeface="ＭＳ Ｐゴシック" panose="020B0600070205080204" pitchFamily="50" charset="-128"/>
                <a:ea typeface="ＭＳ Ｐゴシック" panose="020B0600070205080204" pitchFamily="50" charset="-128"/>
                <a:cs typeface="Meiryo UI" pitchFamily="50" charset="-128"/>
              </a:endParaRPr>
            </a:p>
            <a:p>
              <a:pPr>
                <a:lnSpc>
                  <a:spcPts val="1680"/>
                </a:lnSpc>
                <a:defRPr/>
              </a:pPr>
              <a:r>
                <a:rPr kumimoji="0" lang="ja-JP" altLang="en-US" sz="1500" kern="0" dirty="0" smtClean="0">
                  <a:latin typeface="ＭＳ Ｐゴシック" panose="020B0600070205080204" pitchFamily="50" charset="-128"/>
                  <a:ea typeface="ＭＳ Ｐゴシック" panose="020B0600070205080204" pitchFamily="50" charset="-128"/>
                  <a:cs typeface="Meiryo UI" pitchFamily="50" charset="-128"/>
                </a:rPr>
                <a:t>○総合区の名称及び区域（区割り）　　　　　　　　</a:t>
              </a:r>
              <a:endParaRPr kumimoji="0" lang="en-US" altLang="ja-JP" sz="1500" kern="0" dirty="0">
                <a:latin typeface="ＭＳ Ｐゴシック" panose="020B0600070205080204" pitchFamily="50" charset="-128"/>
                <a:ea typeface="ＭＳ Ｐゴシック" panose="020B0600070205080204" pitchFamily="50" charset="-128"/>
                <a:cs typeface="Meiryo UI" pitchFamily="50" charset="-128"/>
              </a:endParaRPr>
            </a:p>
            <a:p>
              <a:pPr>
                <a:lnSpc>
                  <a:spcPts val="1680"/>
                </a:lnSpc>
                <a:defRPr/>
              </a:pPr>
              <a:endParaRPr kumimoji="0" lang="en-US" altLang="ja-JP" sz="1500" kern="0" dirty="0" smtClean="0">
                <a:latin typeface="ＭＳ Ｐゴシック" panose="020B0600070205080204" pitchFamily="50" charset="-128"/>
                <a:ea typeface="ＭＳ Ｐゴシック" panose="020B0600070205080204" pitchFamily="50" charset="-128"/>
                <a:cs typeface="Meiryo UI" pitchFamily="50" charset="-128"/>
              </a:endParaRPr>
            </a:p>
            <a:p>
              <a:pPr>
                <a:lnSpc>
                  <a:spcPts val="1680"/>
                </a:lnSpc>
                <a:defRPr/>
              </a:pPr>
              <a:r>
                <a:rPr kumimoji="0" lang="ja-JP" altLang="en-US" sz="1500" kern="0" dirty="0" smtClean="0">
                  <a:latin typeface="ＭＳ Ｐゴシック" panose="020B0600070205080204" pitchFamily="50" charset="-128"/>
                  <a:ea typeface="ＭＳ Ｐゴシック" panose="020B0600070205080204" pitchFamily="50" charset="-128"/>
                  <a:cs typeface="Meiryo UI" pitchFamily="50" charset="-128"/>
                </a:rPr>
                <a:t>○総合区の事務所の位置</a:t>
              </a:r>
              <a:endParaRPr kumimoji="0" lang="en-US" altLang="ja-JP" sz="1500" kern="0" dirty="0" smtClean="0">
                <a:latin typeface="ＭＳ Ｐゴシック" panose="020B0600070205080204" pitchFamily="50" charset="-128"/>
                <a:ea typeface="ＭＳ Ｐゴシック" panose="020B0600070205080204" pitchFamily="50" charset="-128"/>
                <a:cs typeface="Meiryo UI" pitchFamily="50" charset="-128"/>
              </a:endParaRPr>
            </a:p>
            <a:p>
              <a:pPr>
                <a:lnSpc>
                  <a:spcPts val="1680"/>
                </a:lnSpc>
                <a:defRPr/>
              </a:pPr>
              <a:endParaRPr kumimoji="0" lang="en-US" altLang="ja-JP" sz="1500" kern="0" dirty="0">
                <a:latin typeface="ＭＳ Ｐゴシック" panose="020B0600070205080204" pitchFamily="50" charset="-128"/>
                <a:ea typeface="ＭＳ Ｐゴシック" panose="020B0600070205080204" pitchFamily="50" charset="-128"/>
                <a:cs typeface="Meiryo UI" pitchFamily="50" charset="-128"/>
              </a:endParaRPr>
            </a:p>
            <a:p>
              <a:pPr>
                <a:lnSpc>
                  <a:spcPts val="1680"/>
                </a:lnSpc>
                <a:defRPr/>
              </a:pPr>
              <a:r>
                <a:rPr kumimoji="0" lang="ja-JP" altLang="en-US" sz="1500" kern="0" dirty="0" smtClean="0">
                  <a:latin typeface="ＭＳ Ｐゴシック" panose="020B0600070205080204" pitchFamily="50" charset="-128"/>
                  <a:ea typeface="ＭＳ Ｐゴシック" panose="020B0600070205080204" pitchFamily="50" charset="-128"/>
                  <a:cs typeface="Meiryo UI" pitchFamily="50" charset="-128"/>
                </a:rPr>
                <a:t>○総合区の</a:t>
              </a:r>
              <a:r>
                <a:rPr kumimoji="0" lang="ja-JP" altLang="en-US" sz="1500" kern="0" dirty="0">
                  <a:latin typeface="ＭＳ Ｐゴシック" panose="020B0600070205080204" pitchFamily="50" charset="-128"/>
                  <a:ea typeface="ＭＳ Ｐゴシック" panose="020B0600070205080204" pitchFamily="50" charset="-128"/>
                  <a:cs typeface="Meiryo UI" pitchFamily="50" charset="-128"/>
                </a:rPr>
                <a:t>コスト</a:t>
              </a:r>
              <a:endParaRPr kumimoji="0" lang="en-US" altLang="ja-JP" sz="1500" kern="0" dirty="0" smtClean="0">
                <a:latin typeface="ＭＳ Ｐゴシック" panose="020B0600070205080204" pitchFamily="50" charset="-128"/>
                <a:ea typeface="ＭＳ Ｐゴシック" panose="020B0600070205080204" pitchFamily="50" charset="-128"/>
                <a:cs typeface="Meiryo UI" pitchFamily="50" charset="-128"/>
              </a:endParaRPr>
            </a:p>
          </p:txBody>
        </p:sp>
        <p:sp>
          <p:nvSpPr>
            <p:cNvPr id="20" name="正方形/長方形 19"/>
            <p:cNvSpPr/>
            <p:nvPr/>
          </p:nvSpPr>
          <p:spPr>
            <a:xfrm>
              <a:off x="266932" y="259453"/>
              <a:ext cx="6486071" cy="265746"/>
            </a:xfrm>
            <a:prstGeom prst="rect">
              <a:avLst/>
            </a:prstGeom>
          </p:spPr>
          <p:txBody>
            <a:bodyPr wrap="none">
              <a:spAutoFit/>
            </a:bodyPr>
            <a:lstStyle/>
            <a:p>
              <a:pPr>
                <a:defRPr/>
              </a:pPr>
              <a:r>
                <a:rPr kumimoji="0" lang="ja-JP" altLang="en-US" sz="1600" b="1" kern="0" dirty="0" smtClean="0">
                  <a:solidFill>
                    <a:prstClr val="black"/>
                  </a:solidFill>
                  <a:latin typeface="Meiryo UI" pitchFamily="50" charset="-128"/>
                  <a:ea typeface="Meiryo UI" pitchFamily="50" charset="-128"/>
                  <a:cs typeface="Meiryo UI" pitchFamily="50" charset="-128"/>
                </a:rPr>
                <a:t>（３）今後、</a:t>
              </a:r>
              <a:r>
                <a:rPr kumimoji="0" lang="ja-JP" altLang="en-US" sz="1600" b="1" kern="0" dirty="0" smtClean="0">
                  <a:latin typeface="Meiryo UI" pitchFamily="50" charset="-128"/>
                  <a:ea typeface="Meiryo UI" pitchFamily="50" charset="-128"/>
                  <a:cs typeface="Meiryo UI" pitchFamily="50" charset="-128"/>
                </a:rPr>
                <a:t>総合区（案）をとりまとめていく中で検討を予定している事項</a:t>
              </a:r>
              <a:endParaRPr kumimoji="0" lang="en-US" altLang="ja-JP" sz="1600" b="1" kern="0" dirty="0">
                <a:latin typeface="Meiryo UI" pitchFamily="50" charset="-128"/>
                <a:ea typeface="Meiryo UI" pitchFamily="50" charset="-128"/>
                <a:cs typeface="Meiryo UI" pitchFamily="50" charset="-128"/>
              </a:endParaRPr>
            </a:p>
          </p:txBody>
        </p:sp>
      </p:grpSp>
    </p:spTree>
    <p:extLst>
      <p:ext uri="{BB962C8B-B14F-4D97-AF65-F5344CB8AC3E}">
        <p14:creationId xmlns:p14="http://schemas.microsoft.com/office/powerpoint/2010/main" val="4967075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p:cNvSpPr/>
          <p:nvPr/>
        </p:nvSpPr>
        <p:spPr bwMode="auto">
          <a:xfrm>
            <a:off x="275118" y="620688"/>
            <a:ext cx="8544838" cy="5615200"/>
          </a:xfrm>
          <a:prstGeom prst="rect">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endParaRPr lang="en-US" altLang="ja-JP" sz="800" dirty="0" smtClean="0">
              <a:latin typeface="ＭＳ ゴシック" panose="020B0609070205080204" pitchFamily="49" charset="-128"/>
              <a:ea typeface="ＭＳ ゴシック" panose="020B0609070205080204" pitchFamily="49" charset="-128"/>
            </a:endParaRPr>
          </a:p>
          <a:p>
            <a:r>
              <a:rPr lang="ja-JP" altLang="en-US" dirty="0" smtClean="0">
                <a:latin typeface="ＭＳ ゴシック" panose="020B0609070205080204" pitchFamily="49" charset="-128"/>
                <a:ea typeface="ＭＳ ゴシック" panose="020B0609070205080204" pitchFamily="49" charset="-128"/>
              </a:rPr>
              <a:t>■総合区の</a:t>
            </a:r>
            <a:r>
              <a:rPr lang="ja-JP" altLang="en-US" b="1" dirty="0" smtClean="0">
                <a:latin typeface="ＭＳ ゴシック" panose="020B0609070205080204" pitchFamily="49" charset="-128"/>
                <a:ea typeface="ＭＳ ゴシック" panose="020B0609070205080204" pitchFamily="49" charset="-128"/>
              </a:rPr>
              <a:t>「</a:t>
            </a:r>
            <a:r>
              <a:rPr lang="ja-JP" altLang="en-US" b="1" dirty="0">
                <a:latin typeface="ＭＳ ゴシック" panose="020B0609070205080204" pitchFamily="49" charset="-128"/>
                <a:ea typeface="ＭＳ ゴシック" panose="020B0609070205080204" pitchFamily="49" charset="-128"/>
              </a:rPr>
              <a:t>事務レベル（案）</a:t>
            </a:r>
            <a:r>
              <a:rPr lang="ja-JP" altLang="en-US" b="1" dirty="0" smtClean="0">
                <a:latin typeface="ＭＳ ゴシック" panose="020B0609070205080204" pitchFamily="49" charset="-128"/>
                <a:ea typeface="ＭＳ ゴシック" panose="020B0609070205080204" pitchFamily="49" charset="-128"/>
              </a:rPr>
              <a:t>」として次の３つの案を作成</a:t>
            </a:r>
          </a:p>
          <a:p>
            <a:endParaRPr lang="ja-JP" altLang="en-US" sz="2000" b="1" dirty="0">
              <a:latin typeface="ＭＳ ゴシック" panose="020B0609070205080204" pitchFamily="49" charset="-128"/>
              <a:ea typeface="ＭＳ ゴシック" panose="020B0609070205080204" pitchFamily="49" charset="-128"/>
            </a:endParaRPr>
          </a:p>
          <a:p>
            <a:endParaRPr lang="ja-JP" altLang="en-US" sz="2000" b="1" dirty="0" smtClean="0">
              <a:latin typeface="ＭＳ ゴシック" panose="020B0609070205080204" pitchFamily="49" charset="-128"/>
              <a:ea typeface="ＭＳ ゴシック" panose="020B0609070205080204" pitchFamily="49" charset="-128"/>
            </a:endParaRPr>
          </a:p>
          <a:p>
            <a:endParaRPr lang="ja-JP" altLang="en-US" sz="2000" b="1" dirty="0">
              <a:latin typeface="ＭＳ ゴシック" panose="020B0609070205080204" pitchFamily="49" charset="-128"/>
              <a:ea typeface="ＭＳ ゴシック" panose="020B0609070205080204" pitchFamily="49" charset="-128"/>
            </a:endParaRPr>
          </a:p>
          <a:p>
            <a:endParaRPr lang="ja-JP" altLang="en-US" sz="2000" dirty="0" smtClean="0">
              <a:latin typeface="ＭＳ ゴシック" panose="020B0609070205080204" pitchFamily="49" charset="-128"/>
              <a:ea typeface="ＭＳ ゴシック" panose="020B0609070205080204" pitchFamily="49" charset="-128"/>
            </a:endParaRPr>
          </a:p>
          <a:p>
            <a:endParaRPr lang="ja-JP" altLang="en-US" sz="2000" dirty="0">
              <a:latin typeface="ＭＳ ゴシック" panose="020B0609070205080204" pitchFamily="49" charset="-128"/>
              <a:ea typeface="ＭＳ ゴシック" panose="020B0609070205080204" pitchFamily="49" charset="-128"/>
            </a:endParaRPr>
          </a:p>
          <a:p>
            <a:endParaRPr lang="en-US" altLang="ja-JP" sz="2000" dirty="0" smtClean="0">
              <a:latin typeface="ＭＳ ゴシック" panose="020B0609070205080204" pitchFamily="49" charset="-128"/>
              <a:ea typeface="ＭＳ ゴシック" panose="020B0609070205080204" pitchFamily="49" charset="-128"/>
            </a:endParaRPr>
          </a:p>
          <a:p>
            <a:endParaRPr lang="en-US" altLang="ja-JP" sz="2000" dirty="0">
              <a:latin typeface="ＭＳ ゴシック" panose="020B0609070205080204" pitchFamily="49" charset="-128"/>
              <a:ea typeface="ＭＳ ゴシック" panose="020B0609070205080204" pitchFamily="49" charset="-128"/>
            </a:endParaRPr>
          </a:p>
          <a:p>
            <a:endParaRPr lang="en-US" altLang="ja-JP" sz="2000" dirty="0" smtClean="0">
              <a:latin typeface="ＭＳ ゴシック" panose="020B0609070205080204" pitchFamily="49" charset="-128"/>
              <a:ea typeface="ＭＳ ゴシック" panose="020B0609070205080204" pitchFamily="49" charset="-128"/>
            </a:endParaRPr>
          </a:p>
          <a:p>
            <a:endParaRPr lang="ja-JP" altLang="en-US" sz="2000" dirty="0" smtClean="0">
              <a:latin typeface="ＭＳ ゴシック" panose="020B0609070205080204" pitchFamily="49" charset="-128"/>
              <a:ea typeface="ＭＳ ゴシック" panose="020B0609070205080204" pitchFamily="49" charset="-128"/>
            </a:endParaRPr>
          </a:p>
          <a:p>
            <a:r>
              <a:rPr lang="ja-JP" altLang="en-US" dirty="0" smtClean="0">
                <a:latin typeface="ＭＳ ゴシック" panose="020B0609070205080204" pitchFamily="49" charset="-128"/>
                <a:ea typeface="ＭＳ ゴシック" panose="020B0609070205080204" pitchFamily="49" charset="-128"/>
              </a:rPr>
              <a:t>■</a:t>
            </a:r>
            <a:r>
              <a:rPr lang="ja-JP" altLang="en-US" b="1" dirty="0" smtClean="0">
                <a:latin typeface="ＭＳ ゴシック" panose="020B0609070205080204" pitchFamily="49" charset="-128"/>
                <a:ea typeface="ＭＳ ゴシック" panose="020B0609070205080204" pitchFamily="49" charset="-128"/>
              </a:rPr>
              <a:t>Ａ</a:t>
            </a:r>
            <a:r>
              <a:rPr lang="ja-JP" altLang="en-US" b="1" dirty="0">
                <a:latin typeface="ＭＳ ゴシック" panose="020B0609070205080204" pitchFamily="49" charset="-128"/>
                <a:ea typeface="ＭＳ ゴシック" panose="020B0609070205080204" pitchFamily="49" charset="-128"/>
              </a:rPr>
              <a:t>案、Ｂ案、Ｃ案ごとに</a:t>
            </a:r>
            <a:r>
              <a:rPr lang="ja-JP" altLang="en-US" b="1" dirty="0" smtClean="0">
                <a:latin typeface="ＭＳ ゴシック" panose="020B0609070205080204" pitchFamily="49" charset="-128"/>
                <a:ea typeface="ＭＳ ゴシック" panose="020B0609070205080204" pitchFamily="49" charset="-128"/>
              </a:rPr>
              <a:t>、</a:t>
            </a:r>
            <a:r>
              <a:rPr lang="ja-JP" altLang="en-US" dirty="0" smtClean="0">
                <a:latin typeface="ＭＳ ゴシック" panose="020B0609070205080204" pitchFamily="49" charset="-128"/>
                <a:ea typeface="ＭＳ ゴシック" panose="020B0609070205080204" pitchFamily="49" charset="-128"/>
              </a:rPr>
              <a:t>住民サービスや財政運営の状況等を踏まえ、</a:t>
            </a:r>
          </a:p>
          <a:p>
            <a:r>
              <a:rPr lang="ja-JP" altLang="en-US" b="1" dirty="0">
                <a:latin typeface="ＭＳ ゴシック" panose="020B0609070205080204" pitchFamily="49" charset="-128"/>
                <a:ea typeface="ＭＳ ゴシック" panose="020B0609070205080204" pitchFamily="49" charset="-128"/>
              </a:rPr>
              <a:t>　</a:t>
            </a:r>
            <a:r>
              <a:rPr lang="ja-JP" altLang="en-US" b="1" dirty="0" smtClean="0">
                <a:latin typeface="ＭＳ ゴシック" panose="020B0609070205080204" pitchFamily="49" charset="-128"/>
                <a:ea typeface="ＭＳ ゴシック" panose="020B0609070205080204" pitchFamily="49" charset="-128"/>
              </a:rPr>
              <a:t>区数（区の規模）について検証</a:t>
            </a:r>
          </a:p>
          <a:p>
            <a:r>
              <a:rPr lang="ja-JP" altLang="en-US" b="1" dirty="0">
                <a:latin typeface="ＭＳ ゴシック" panose="020B0609070205080204" pitchFamily="49" charset="-128"/>
                <a:ea typeface="ＭＳ ゴシック" panose="020B0609070205080204" pitchFamily="49" charset="-128"/>
              </a:rPr>
              <a:t>　</a:t>
            </a:r>
            <a:endParaRPr lang="en-US" altLang="ja-JP" sz="1350" b="1" dirty="0" smtClean="0">
              <a:latin typeface="ＭＳ ゴシック" panose="020B0609070205080204" pitchFamily="49" charset="-128"/>
              <a:ea typeface="ＭＳ ゴシック" panose="020B0609070205080204" pitchFamily="49" charset="-128"/>
              <a:cs typeface="Meiryo UI" panose="020B0604030504040204" pitchFamily="50" charset="-128"/>
            </a:endParaRPr>
          </a:p>
        </p:txBody>
      </p:sp>
      <p:sp>
        <p:nvSpPr>
          <p:cNvPr id="24" name="スライド番号プレースホルダー 2"/>
          <p:cNvSpPr>
            <a:spLocks noGrp="1"/>
          </p:cNvSpPr>
          <p:nvPr>
            <p:ph type="sldNum" sz="quarter" idx="12"/>
          </p:nvPr>
        </p:nvSpPr>
        <p:spPr>
          <a:xfrm>
            <a:off x="7032206" y="13123"/>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44" name="正方形/長方形 43"/>
          <p:cNvSpPr/>
          <p:nvPr/>
        </p:nvSpPr>
        <p:spPr>
          <a:xfrm>
            <a:off x="452378" y="1092256"/>
            <a:ext cx="4822192" cy="5065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r>
              <a:rPr lang="ja-JP" altLang="en-US" sz="15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5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総合</a:t>
            </a:r>
            <a:r>
              <a:rPr lang="ja-JP" altLang="en-US" sz="15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区</a:t>
            </a:r>
            <a:r>
              <a:rPr lang="ja-JP" altLang="en-US" sz="15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の</a:t>
            </a:r>
            <a:r>
              <a:rPr lang="ja-JP" altLang="en-US" sz="15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事務レベル（案）</a:t>
            </a:r>
            <a:endParaRPr kumimoji="1" lang="ja-JP" altLang="en-US" sz="15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graphicFrame>
        <p:nvGraphicFramePr>
          <p:cNvPr id="45" name="表 44"/>
          <p:cNvGraphicFramePr>
            <a:graphicFrameLocks noGrp="1"/>
          </p:cNvGraphicFramePr>
          <p:nvPr>
            <p:extLst>
              <p:ext uri="{D42A27DB-BD31-4B8C-83A1-F6EECF244321}">
                <p14:modId xmlns:p14="http://schemas.microsoft.com/office/powerpoint/2010/main" val="3519248084"/>
              </p:ext>
            </p:extLst>
          </p:nvPr>
        </p:nvGraphicFramePr>
        <p:xfrm>
          <a:off x="677793" y="1511316"/>
          <a:ext cx="7837750" cy="1354073"/>
        </p:xfrm>
        <a:graphic>
          <a:graphicData uri="http://schemas.openxmlformats.org/drawingml/2006/table">
            <a:tbl>
              <a:tblPr firstRow="1" bandRow="1">
                <a:tableStyleId>{5940675A-B579-460E-94D1-54222C63F5DA}</a:tableStyleId>
              </a:tblPr>
              <a:tblGrid>
                <a:gridCol w="2612255"/>
                <a:gridCol w="5225495"/>
              </a:tblGrid>
              <a:tr h="431742">
                <a:tc>
                  <a:txBody>
                    <a:bodyPr/>
                    <a:lstStyle/>
                    <a:p>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Ａ案（現行事務＋限定事務）</a:t>
                      </a:r>
                      <a:endParaRPr kumimoji="1" lang="ja-JP" altLang="en-US" sz="1300" b="1"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nSpc>
                          <a:spcPts val="1300"/>
                        </a:lnSpc>
                      </a:pPr>
                      <a:r>
                        <a:rPr kumimoji="1" lang="ja-JP" altLang="en-US" sz="1300" smtClean="0">
                          <a:latin typeface="Meiryo UI" panose="020B0604030504040204" pitchFamily="50" charset="-128"/>
                          <a:ea typeface="Meiryo UI" panose="020B0604030504040204" pitchFamily="50" charset="-128"/>
                          <a:cs typeface="Meiryo UI" panose="020B0604030504040204" pitchFamily="50" charset="-128"/>
                        </a:rPr>
                        <a:t>一般市並みの事務</a:t>
                      </a: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（市統括事務を除く）のうち、事務を限定して検討</a:t>
                      </a:r>
                    </a:p>
                    <a:p>
                      <a:pPr>
                        <a:lnSpc>
                          <a:spcPts val="1300"/>
                        </a:lnSpc>
                      </a:pP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（現行の区役所事務に加える）</a:t>
                      </a:r>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r>
              <a:tr h="460097">
                <a:tc>
                  <a:txBody>
                    <a:bodyPr/>
                    <a:lstStyle/>
                    <a:p>
                      <a:pPr>
                        <a:lnSpc>
                          <a:spcPts val="1300"/>
                        </a:lnSpc>
                      </a:pP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Ｂ案（一般市並み事務）</a:t>
                      </a:r>
                      <a:endParaRPr kumimoji="1" lang="ja-JP" altLang="en-US" sz="1300" b="1"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nSpc>
                          <a:spcPts val="1300"/>
                        </a:lnSpc>
                      </a:pP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一般市並みの事務（市統括事務を除く）をベースに検討</a:t>
                      </a:r>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r>
              <a:tr h="462234">
                <a:tc>
                  <a:txBody>
                    <a:bodyPr/>
                    <a:lstStyle/>
                    <a:p>
                      <a:pPr>
                        <a:lnSpc>
                          <a:spcPts val="1300"/>
                        </a:lnSpc>
                      </a:pP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Ｃ案（中核市並み事務）</a:t>
                      </a:r>
                      <a:endParaRPr kumimoji="1" lang="ja-JP" altLang="en-US" sz="1300" b="1"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nSpc>
                          <a:spcPts val="1300"/>
                        </a:lnSpc>
                      </a:pP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中核市並みの事務（市統括事務を除く）をベースに検討</a:t>
                      </a:r>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r>
            </a:tbl>
          </a:graphicData>
        </a:graphic>
      </p:graphicFrame>
      <p:sp>
        <p:nvSpPr>
          <p:cNvPr id="46" name="正方形/長方形 45"/>
          <p:cNvSpPr/>
          <p:nvPr/>
        </p:nvSpPr>
        <p:spPr>
          <a:xfrm>
            <a:off x="545832" y="4373056"/>
            <a:ext cx="8274124" cy="5065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r>
              <a:rPr lang="ja-JP" altLang="en-US" sz="15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○区数（案）：</a:t>
            </a:r>
            <a:r>
              <a:rPr lang="ja-JP" altLang="en-US" sz="14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総合区の設置とその事務の拡充にあたっては、効率性を考え、合区を前提に次の規模を想定</a:t>
            </a:r>
            <a:endParaRPr kumimoji="1" lang="ja-JP" altLang="en-US" sz="1400" b="1"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graphicFrame>
        <p:nvGraphicFramePr>
          <p:cNvPr id="47" name="表 46"/>
          <p:cNvGraphicFramePr>
            <a:graphicFrameLocks noGrp="1"/>
          </p:cNvGraphicFramePr>
          <p:nvPr>
            <p:extLst>
              <p:ext uri="{D42A27DB-BD31-4B8C-83A1-F6EECF244321}">
                <p14:modId xmlns:p14="http://schemas.microsoft.com/office/powerpoint/2010/main" val="2740117784"/>
              </p:ext>
            </p:extLst>
          </p:nvPr>
        </p:nvGraphicFramePr>
        <p:xfrm>
          <a:off x="806989" y="4808560"/>
          <a:ext cx="7869468" cy="859594"/>
        </p:xfrm>
        <a:graphic>
          <a:graphicData uri="http://schemas.openxmlformats.org/drawingml/2006/table">
            <a:tbl>
              <a:tblPr firstRow="1" bandRow="1">
                <a:tableStyleId>{5940675A-B579-460E-94D1-54222C63F5DA}</a:tableStyleId>
              </a:tblPr>
              <a:tblGrid>
                <a:gridCol w="2623156"/>
                <a:gridCol w="2623156"/>
                <a:gridCol w="2623156"/>
              </a:tblGrid>
              <a:tr h="420640">
                <a:tc>
                  <a:txBody>
                    <a:bodyPr/>
                    <a:lstStyle/>
                    <a:p>
                      <a:pPr algn="ctr">
                        <a:lnSpc>
                          <a:spcPts val="1300"/>
                        </a:lnSpc>
                      </a:pP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５　区</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lnSpc>
                          <a:spcPts val="1300"/>
                        </a:lnSpc>
                      </a:pP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８　区</a:t>
                      </a:r>
                      <a:endPar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lnSpc>
                          <a:spcPts val="1300"/>
                        </a:lnSpc>
                      </a:pP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１１　区</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r>
              <a:tr h="438954">
                <a:tc>
                  <a:txBody>
                    <a:bodyPr/>
                    <a:lstStyle/>
                    <a:p>
                      <a:pPr algn="ctr">
                        <a:lnSpc>
                          <a:spcPts val="1300"/>
                        </a:lnSpc>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aseline="0" dirty="0" smtClean="0">
                          <a:latin typeface="Meiryo UI" panose="020B0604030504040204" pitchFamily="50" charset="-128"/>
                          <a:ea typeface="Meiryo UI" panose="020B0604030504040204" pitchFamily="50" charset="-128"/>
                          <a:cs typeface="Meiryo UI" panose="020B0604030504040204" pitchFamily="50" charset="-128"/>
                        </a:rPr>
                        <a:t> 人口</a:t>
                      </a:r>
                      <a:r>
                        <a:rPr kumimoji="1" lang="en-US" altLang="ja-JP" sz="1400" baseline="0" dirty="0" smtClean="0">
                          <a:latin typeface="Meiryo UI" panose="020B0604030504040204" pitchFamily="50" charset="-128"/>
                          <a:ea typeface="Meiryo UI" panose="020B0604030504040204" pitchFamily="50" charset="-128"/>
                          <a:cs typeface="Meiryo UI" panose="020B0604030504040204" pitchFamily="50" charset="-128"/>
                        </a:rPr>
                        <a:t>45</a:t>
                      </a:r>
                      <a:r>
                        <a:rPr kumimoji="1" lang="ja-JP" altLang="en-US" sz="1400" baseline="0" dirty="0" smtClean="0">
                          <a:latin typeface="Meiryo UI" panose="020B0604030504040204" pitchFamily="50" charset="-128"/>
                          <a:ea typeface="Meiryo UI" panose="020B0604030504040204" pitchFamily="50" charset="-128"/>
                          <a:cs typeface="Meiryo UI" panose="020B0604030504040204" pitchFamily="50" charset="-128"/>
                        </a:rPr>
                        <a:t>万程度</a:t>
                      </a:r>
                      <a:r>
                        <a:rPr kumimoji="1" lang="en-US" altLang="ja-JP" sz="1400" baseline="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aseline="0" dirty="0" smtClean="0">
                          <a:latin typeface="Meiryo UI" panose="020B0604030504040204" pitchFamily="50" charset="-128"/>
                          <a:ea typeface="Meiryo UI" panose="020B0604030504040204" pitchFamily="50" charset="-128"/>
                          <a:cs typeface="Meiryo UI" panose="020B0604030504040204" pitchFamily="50" charset="-128"/>
                        </a:rPr>
                        <a:t>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lnSpc>
                          <a:spcPts val="1300"/>
                        </a:lnSpc>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人口</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万程度</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pPr algn="ctr">
                        <a:lnSpc>
                          <a:spcPts val="1300"/>
                        </a:lnSpc>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人口</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万程度</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区</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r>
            </a:tbl>
          </a:graphicData>
        </a:graphic>
      </p:graphicFrame>
      <p:sp>
        <p:nvSpPr>
          <p:cNvPr id="48" name="正方形/長方形 47"/>
          <p:cNvSpPr/>
          <p:nvPr/>
        </p:nvSpPr>
        <p:spPr>
          <a:xfrm>
            <a:off x="763424" y="5705960"/>
            <a:ext cx="8016890" cy="347622"/>
          </a:xfrm>
          <a:prstGeom prst="rect">
            <a:avLst/>
          </a:prstGeom>
          <a:noFill/>
          <a:ln w="25400" cap="flat" cmpd="sng" algn="ctr">
            <a:noFill/>
            <a:prstDash val="solid"/>
          </a:ln>
          <a:effectLst/>
        </p:spPr>
        <p:txBody>
          <a:bodyPr rtlCol="0" anchor="t" anchorCtr="0"/>
          <a:lstStyle/>
          <a:p>
            <a:pPr>
              <a:lnSpc>
                <a:spcPts val="1600"/>
              </a:lnSpc>
              <a:defRPr/>
            </a:pPr>
            <a:r>
              <a:rPr kumimoji="0" lang="en-US" altLang="ja-JP" sz="1300" kern="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a:t>
            </a:r>
            <a:r>
              <a:rPr kumimoji="0" lang="ja-JP" altLang="en-US" sz="1300" kern="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具体的な区割りは今後検討　　　　　　　　　　　　　　　　　　　　</a:t>
            </a:r>
            <a:r>
              <a:rPr kumimoji="0" lang="en-US" altLang="ja-JP" sz="1300" kern="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a:t>
            </a:r>
            <a:r>
              <a:rPr kumimoji="0" lang="ja-JP" altLang="en-US" sz="1300" kern="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人口は平成</a:t>
            </a:r>
            <a:r>
              <a:rPr kumimoji="0" lang="en-US" altLang="ja-JP" sz="1300" kern="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47</a:t>
            </a:r>
            <a:r>
              <a:rPr kumimoji="0" lang="ja-JP" altLang="en-US" sz="1300" kern="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年の将来推計人口（約</a:t>
            </a:r>
            <a:r>
              <a:rPr kumimoji="0" lang="en-US" altLang="ja-JP" sz="1300" kern="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228</a:t>
            </a:r>
            <a:r>
              <a:rPr kumimoji="0" lang="ja-JP" altLang="en-US" sz="1300" kern="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万人）　</a:t>
            </a:r>
            <a:endParaRPr kumimoji="0" lang="en-US" altLang="ja-JP" sz="1300" kern="0" dirty="0">
              <a:solidFill>
                <a:prstClr val="black"/>
              </a:solidFill>
              <a:latin typeface="ＭＳ Ｐゴシック" panose="020B0600070205080204" pitchFamily="50" charset="-128"/>
              <a:ea typeface="ＭＳ Ｐゴシック" panose="020B0600070205080204" pitchFamily="50" charset="-128"/>
              <a:cs typeface="Meiryo UI" pitchFamily="50" charset="-128"/>
            </a:endParaRPr>
          </a:p>
        </p:txBody>
      </p:sp>
      <p:sp>
        <p:nvSpPr>
          <p:cNvPr id="12" name="スライド番号プレースホルダー 2"/>
          <p:cNvSpPr txBox="1">
            <a:spLocks/>
          </p:cNvSpPr>
          <p:nvPr/>
        </p:nvSpPr>
        <p:spPr>
          <a:xfrm>
            <a:off x="7015197" y="6456848"/>
            <a:ext cx="2125114"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r>
              <a:rPr lang="ja-JP" altLang="en-US" sz="1600" kern="0" dirty="0">
                <a:solidFill>
                  <a:sysClr val="windowText" lastClr="000000"/>
                </a:solidFill>
                <a:latin typeface="HGPｺﾞｼｯｸE" pitchFamily="50" charset="-128"/>
                <a:ea typeface="HGPｺﾞｼｯｸE" pitchFamily="50" charset="-128"/>
              </a:rPr>
              <a:t>９</a:t>
            </a:r>
          </a:p>
        </p:txBody>
      </p:sp>
      <p:sp>
        <p:nvSpPr>
          <p:cNvPr id="13" name="正方形/長方形 12"/>
          <p:cNvSpPr/>
          <p:nvPr/>
        </p:nvSpPr>
        <p:spPr>
          <a:xfrm>
            <a:off x="676980" y="2906333"/>
            <a:ext cx="7538537" cy="314265"/>
          </a:xfrm>
          <a:prstGeom prst="rect">
            <a:avLst/>
          </a:prstGeom>
          <a:noFill/>
          <a:ln w="25400" cap="flat" cmpd="sng" algn="ctr">
            <a:noFill/>
            <a:prstDash val="solid"/>
          </a:ln>
          <a:effectLst/>
        </p:spPr>
        <p:txBody>
          <a:bodyPr rtlCol="0" anchor="t" anchorCtr="0"/>
          <a:lstStyle/>
          <a:p>
            <a:pPr>
              <a:lnSpc>
                <a:spcPts val="1600"/>
              </a:lnSpc>
              <a:defRPr/>
            </a:pPr>
            <a:r>
              <a:rPr kumimoji="0" lang="en-US" altLang="ja-JP" sz="1200" kern="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a:t>
            </a:r>
            <a:r>
              <a:rPr kumimoji="0" lang="ja-JP" altLang="en-US" sz="1200" kern="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指定都市、中核市、一般市の事務権限は</a:t>
            </a:r>
            <a:r>
              <a:rPr kumimoji="0" lang="ja-JP" altLang="en-US" sz="1200" kern="0" dirty="0">
                <a:solidFill>
                  <a:prstClr val="black"/>
                </a:solidFill>
                <a:latin typeface="ＭＳ Ｐゴシック" panose="020B0600070205080204" pitchFamily="50" charset="-128"/>
                <a:ea typeface="ＭＳ Ｐゴシック" panose="020B0600070205080204" pitchFamily="50" charset="-128"/>
                <a:cs typeface="Meiryo UI" pitchFamily="50" charset="-128"/>
              </a:rPr>
              <a:t>Ｐ</a:t>
            </a:r>
            <a:r>
              <a:rPr kumimoji="0" lang="ja-JP" altLang="en-US" sz="1200" kern="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１２参照</a:t>
            </a:r>
            <a:endParaRPr kumimoji="0" lang="en-US" altLang="ja-JP" sz="1200" kern="0" dirty="0">
              <a:solidFill>
                <a:prstClr val="black"/>
              </a:solidFill>
              <a:latin typeface="ＭＳ Ｐゴシック" panose="020B0600070205080204" pitchFamily="50" charset="-128"/>
              <a:ea typeface="ＭＳ Ｐゴシック" panose="020B0600070205080204" pitchFamily="50" charset="-128"/>
              <a:cs typeface="Meiryo UI" pitchFamily="50" charset="-128"/>
            </a:endParaRPr>
          </a:p>
        </p:txBody>
      </p:sp>
    </p:spTree>
    <p:extLst>
      <p:ext uri="{BB962C8B-B14F-4D97-AF65-F5344CB8AC3E}">
        <p14:creationId xmlns:p14="http://schemas.microsoft.com/office/powerpoint/2010/main" val="7811557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15130</TotalTime>
  <Words>7812</Words>
  <Application>Microsoft Office PowerPoint</Application>
  <PresentationFormat>画面に合わせる (4:3)</PresentationFormat>
  <Paragraphs>2101</Paragraphs>
  <Slides>50</Slides>
  <Notes>8</Notes>
  <HiddenSlides>0</HiddenSlides>
  <MMClips>0</MMClips>
  <ScaleCrop>false</ScaleCrop>
  <HeadingPairs>
    <vt:vector size="4" baseType="variant">
      <vt:variant>
        <vt:lpstr>テーマ</vt:lpstr>
      </vt:variant>
      <vt:variant>
        <vt:i4>2</vt:i4>
      </vt:variant>
      <vt:variant>
        <vt:lpstr>スライド タイトル</vt:lpstr>
      </vt:variant>
      <vt:variant>
        <vt:i4>50</vt:i4>
      </vt:variant>
    </vt:vector>
  </HeadingPairs>
  <TitlesOfParts>
    <vt:vector size="52" baseType="lpstr">
      <vt:lpstr>Office ​​テーマ</vt:lpstr>
      <vt:lpstr>デザインの設定</vt:lpstr>
      <vt:lpstr>PowerPoint プレゼンテーション</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【現行】</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和田　充</dc:creator>
  <cp:lastModifiedBy>川上　惠一郎</cp:lastModifiedBy>
  <cp:revision>1364</cp:revision>
  <cp:lastPrinted>2016-07-19T02:52:50Z</cp:lastPrinted>
  <dcterms:created xsi:type="dcterms:W3CDTF">2014-04-19T01:27:25Z</dcterms:created>
  <dcterms:modified xsi:type="dcterms:W3CDTF">2016-08-04T02:02:33Z</dcterms:modified>
</cp:coreProperties>
</file>