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15" r:id="rId2"/>
    <p:sldId id="1016" r:id="rId3"/>
    <p:sldId id="1017" r:id="rId4"/>
    <p:sldId id="1001" r:id="rId5"/>
    <p:sldId id="1002" r:id="rId6"/>
    <p:sldId id="988" r:id="rId7"/>
    <p:sldId id="1008" r:id="rId8"/>
    <p:sldId id="910" r:id="rId9"/>
    <p:sldId id="932" r:id="rId10"/>
    <p:sldId id="816" r:id="rId11"/>
    <p:sldId id="795" r:id="rId12"/>
    <p:sldId id="1003" r:id="rId13"/>
    <p:sldId id="798" r:id="rId14"/>
    <p:sldId id="1018" r:id="rId15"/>
    <p:sldId id="1019" r:id="rId16"/>
    <p:sldId id="1020" r:id="rId17"/>
    <p:sldId id="1021" r:id="rId18"/>
    <p:sldId id="996" r:id="rId19"/>
    <p:sldId id="997" r:id="rId20"/>
    <p:sldId id="1022" r:id="rId21"/>
    <p:sldId id="1023" r:id="rId22"/>
    <p:sldId id="1024" r:id="rId23"/>
    <p:sldId id="1025" r:id="rId24"/>
    <p:sldId id="1026" r:id="rId25"/>
    <p:sldId id="1027" r:id="rId26"/>
    <p:sldId id="1028" r:id="rId27"/>
    <p:sldId id="1029" r:id="rId28"/>
    <p:sldId id="1030" r:id="rId29"/>
    <p:sldId id="1031" r:id="rId30"/>
    <p:sldId id="1032" r:id="rId31"/>
    <p:sldId id="1033" r:id="rId32"/>
    <p:sldId id="1034" r:id="rId33"/>
    <p:sldId id="1035" r:id="rId34"/>
    <p:sldId id="1036" r:id="rId35"/>
    <p:sldId id="1037" r:id="rId36"/>
    <p:sldId id="1038" r:id="rId37"/>
    <p:sldId id="1039" r:id="rId38"/>
    <p:sldId id="1040" r:id="rId39"/>
    <p:sldId id="1041" r:id="rId40"/>
    <p:sldId id="1042" r:id="rId41"/>
    <p:sldId id="1043" r:id="rId42"/>
    <p:sldId id="1044" r:id="rId43"/>
    <p:sldId id="1045" r:id="rId44"/>
    <p:sldId id="1046" r:id="rId45"/>
    <p:sldId id="1047" r:id="rId46"/>
    <p:sldId id="1048" r:id="rId47"/>
    <p:sldId id="1049" r:id="rId48"/>
    <p:sldId id="1050" r:id="rId49"/>
    <p:sldId id="1051" r:id="rId50"/>
    <p:sldId id="1052" r:id="rId51"/>
    <p:sldId id="1053" r:id="rId52"/>
    <p:sldId id="1054" r:id="rId53"/>
    <p:sldId id="1055" r:id="rId54"/>
    <p:sldId id="1056" r:id="rId55"/>
    <p:sldId id="1057" r:id="rId56"/>
    <p:sldId id="1058" r:id="rId57"/>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CC66"/>
    <a:srgbClr val="33CC33"/>
    <a:srgbClr val="66FF33"/>
    <a:srgbClr val="99FF33"/>
    <a:srgbClr val="66FFFF"/>
    <a:srgbClr val="99FFCC"/>
    <a:srgbClr val="99FF99"/>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2" autoAdjust="0"/>
    <p:restoredTop sz="98921" autoAdjust="0"/>
  </p:normalViewPr>
  <p:slideViewPr>
    <p:cSldViewPr>
      <p:cViewPr varScale="1">
        <p:scale>
          <a:sx n="71" d="100"/>
          <a:sy n="71" d="100"/>
        </p:scale>
        <p:origin x="-1506" y="-102"/>
      </p:cViewPr>
      <p:guideLst>
        <p:guide orient="horz" pos="2160"/>
        <p:guide pos="2880"/>
      </p:guideLst>
    </p:cSldViewPr>
  </p:slideViewPr>
  <p:outlineViewPr>
    <p:cViewPr>
      <p:scale>
        <a:sx n="33" d="100"/>
        <a:sy n="33" d="100"/>
      </p:scale>
      <p:origin x="0" y="60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ser>
        <c:dLbls>
          <c:showLegendKey val="0"/>
          <c:showVal val="0"/>
          <c:showCatName val="0"/>
          <c:showSerName val="0"/>
          <c:showPercent val="0"/>
          <c:showBubbleSize val="0"/>
        </c:dLbls>
        <c:axId val="137999872"/>
        <c:axId val="101325568"/>
      </c:radarChart>
      <c:catAx>
        <c:axId val="137999872"/>
        <c:scaling>
          <c:orientation val="minMax"/>
        </c:scaling>
        <c:delete val="0"/>
        <c:axPos val="b"/>
        <c:majorGridlines/>
        <c:majorTickMark val="out"/>
        <c:minorTickMark val="none"/>
        <c:tickLblPos val="nextTo"/>
        <c:txPr>
          <a:bodyPr/>
          <a:lstStyle/>
          <a:p>
            <a:pPr>
              <a:defRPr sz="700"/>
            </a:pPr>
            <a:endParaRPr lang="ja-JP"/>
          </a:p>
        </c:txPr>
        <c:crossAx val="101325568"/>
        <c:crosses val="autoZero"/>
        <c:auto val="1"/>
        <c:lblAlgn val="ctr"/>
        <c:lblOffset val="100"/>
        <c:noMultiLvlLbl val="0"/>
      </c:catAx>
      <c:valAx>
        <c:axId val="101325568"/>
        <c:scaling>
          <c:orientation val="maxMin"/>
          <c:max val="42"/>
          <c:min val="1"/>
        </c:scaling>
        <c:delete val="0"/>
        <c:axPos val="l"/>
        <c:majorGridlines/>
        <c:minorGridlines/>
        <c:numFmt formatCode="General" sourceLinked="1"/>
        <c:majorTickMark val="cross"/>
        <c:minorTickMark val="none"/>
        <c:tickLblPos val="none"/>
        <c:crossAx val="137999872"/>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ser>
        <c:dLbls>
          <c:showLegendKey val="0"/>
          <c:showVal val="0"/>
          <c:showCatName val="0"/>
          <c:showSerName val="0"/>
          <c:showPercent val="0"/>
          <c:showBubbleSize val="0"/>
        </c:dLbls>
        <c:axId val="137998848"/>
        <c:axId val="139838016"/>
      </c:radarChart>
      <c:catAx>
        <c:axId val="137998848"/>
        <c:scaling>
          <c:orientation val="minMax"/>
        </c:scaling>
        <c:delete val="0"/>
        <c:axPos val="b"/>
        <c:majorGridlines/>
        <c:majorTickMark val="out"/>
        <c:minorTickMark val="none"/>
        <c:tickLblPos val="nextTo"/>
        <c:txPr>
          <a:bodyPr/>
          <a:lstStyle/>
          <a:p>
            <a:pPr>
              <a:defRPr sz="700"/>
            </a:pPr>
            <a:endParaRPr lang="ja-JP"/>
          </a:p>
        </c:txPr>
        <c:crossAx val="139838016"/>
        <c:crosses val="autoZero"/>
        <c:auto val="1"/>
        <c:lblAlgn val="ctr"/>
        <c:lblOffset val="100"/>
        <c:noMultiLvlLbl val="0"/>
      </c:catAx>
      <c:valAx>
        <c:axId val="139838016"/>
        <c:scaling>
          <c:orientation val="maxMin"/>
          <c:max val="42"/>
          <c:min val="1"/>
        </c:scaling>
        <c:delete val="0"/>
        <c:axPos val="l"/>
        <c:majorGridlines/>
        <c:minorGridlines/>
        <c:numFmt formatCode="General" sourceLinked="1"/>
        <c:majorTickMark val="cross"/>
        <c:minorTickMark val="none"/>
        <c:tickLblPos val="none"/>
        <c:crossAx val="137998848"/>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ser>
        <c:dLbls>
          <c:showLegendKey val="0"/>
          <c:showVal val="0"/>
          <c:showCatName val="0"/>
          <c:showSerName val="0"/>
          <c:showPercent val="0"/>
          <c:showBubbleSize val="0"/>
        </c:dLbls>
        <c:axId val="138000384"/>
        <c:axId val="139839744"/>
      </c:radarChart>
      <c:catAx>
        <c:axId val="138000384"/>
        <c:scaling>
          <c:orientation val="minMax"/>
        </c:scaling>
        <c:delete val="0"/>
        <c:axPos val="b"/>
        <c:majorGridlines/>
        <c:majorTickMark val="out"/>
        <c:minorTickMark val="none"/>
        <c:tickLblPos val="nextTo"/>
        <c:txPr>
          <a:bodyPr/>
          <a:lstStyle/>
          <a:p>
            <a:pPr>
              <a:defRPr sz="700"/>
            </a:pPr>
            <a:endParaRPr lang="ja-JP"/>
          </a:p>
        </c:txPr>
        <c:crossAx val="139839744"/>
        <c:crosses val="autoZero"/>
        <c:auto val="1"/>
        <c:lblAlgn val="ctr"/>
        <c:lblOffset val="100"/>
        <c:noMultiLvlLbl val="0"/>
      </c:catAx>
      <c:valAx>
        <c:axId val="139839744"/>
        <c:scaling>
          <c:orientation val="maxMin"/>
          <c:max val="42"/>
          <c:min val="1"/>
        </c:scaling>
        <c:delete val="0"/>
        <c:axPos val="l"/>
        <c:majorGridlines/>
        <c:minorGridlines/>
        <c:numFmt formatCode="General" sourceLinked="1"/>
        <c:majorTickMark val="cross"/>
        <c:minorTickMark val="none"/>
        <c:tickLblPos val="none"/>
        <c:crossAx val="138000384"/>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ser>
        <c:dLbls>
          <c:showLegendKey val="0"/>
          <c:showVal val="0"/>
          <c:showCatName val="0"/>
          <c:showSerName val="0"/>
          <c:showPercent val="0"/>
          <c:showBubbleSize val="0"/>
        </c:dLbls>
        <c:axId val="138000896"/>
        <c:axId val="139841472"/>
      </c:radarChart>
      <c:catAx>
        <c:axId val="138000896"/>
        <c:scaling>
          <c:orientation val="minMax"/>
        </c:scaling>
        <c:delete val="0"/>
        <c:axPos val="b"/>
        <c:majorGridlines/>
        <c:majorTickMark val="out"/>
        <c:minorTickMark val="none"/>
        <c:tickLblPos val="nextTo"/>
        <c:txPr>
          <a:bodyPr/>
          <a:lstStyle/>
          <a:p>
            <a:pPr>
              <a:defRPr sz="700"/>
            </a:pPr>
            <a:endParaRPr lang="ja-JP"/>
          </a:p>
        </c:txPr>
        <c:crossAx val="139841472"/>
        <c:crosses val="autoZero"/>
        <c:auto val="1"/>
        <c:lblAlgn val="ctr"/>
        <c:lblOffset val="100"/>
        <c:noMultiLvlLbl val="0"/>
      </c:catAx>
      <c:valAx>
        <c:axId val="139841472"/>
        <c:scaling>
          <c:orientation val="maxMin"/>
          <c:max val="42"/>
          <c:min val="1"/>
        </c:scaling>
        <c:delete val="0"/>
        <c:axPos val="l"/>
        <c:majorGridlines/>
        <c:minorGridlines/>
        <c:numFmt formatCode="General" sourceLinked="1"/>
        <c:majorTickMark val="cross"/>
        <c:minorTickMark val="none"/>
        <c:tickLblPos val="none"/>
        <c:crossAx val="138000896"/>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ser>
        <c:dLbls>
          <c:showLegendKey val="0"/>
          <c:showVal val="0"/>
          <c:showCatName val="0"/>
          <c:showSerName val="0"/>
          <c:showPercent val="0"/>
          <c:showBubbleSize val="0"/>
        </c:dLbls>
        <c:axId val="138001920"/>
        <c:axId val="139843200"/>
      </c:radarChart>
      <c:catAx>
        <c:axId val="138001920"/>
        <c:scaling>
          <c:orientation val="minMax"/>
        </c:scaling>
        <c:delete val="0"/>
        <c:axPos val="b"/>
        <c:majorGridlines/>
        <c:majorTickMark val="out"/>
        <c:minorTickMark val="none"/>
        <c:tickLblPos val="nextTo"/>
        <c:txPr>
          <a:bodyPr/>
          <a:lstStyle/>
          <a:p>
            <a:pPr>
              <a:defRPr sz="700"/>
            </a:pPr>
            <a:endParaRPr lang="ja-JP"/>
          </a:p>
        </c:txPr>
        <c:crossAx val="139843200"/>
        <c:crosses val="autoZero"/>
        <c:auto val="1"/>
        <c:lblAlgn val="ctr"/>
        <c:lblOffset val="100"/>
        <c:noMultiLvlLbl val="0"/>
      </c:catAx>
      <c:valAx>
        <c:axId val="139843200"/>
        <c:scaling>
          <c:orientation val="maxMin"/>
          <c:max val="42"/>
          <c:min val="1"/>
        </c:scaling>
        <c:delete val="0"/>
        <c:axPos val="l"/>
        <c:majorGridlines/>
        <c:minorGridlines/>
        <c:numFmt formatCode="General" sourceLinked="1"/>
        <c:majorTickMark val="cross"/>
        <c:minorTickMark val="none"/>
        <c:tickLblPos val="none"/>
        <c:crossAx val="13800192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ser>
        <c:dLbls>
          <c:showLegendKey val="0"/>
          <c:showVal val="0"/>
          <c:showCatName val="0"/>
          <c:showSerName val="0"/>
          <c:showPercent val="0"/>
          <c:showBubbleSize val="0"/>
        </c:dLbls>
        <c:axId val="140095488"/>
        <c:axId val="139844928"/>
      </c:radarChart>
      <c:catAx>
        <c:axId val="140095488"/>
        <c:scaling>
          <c:orientation val="minMax"/>
        </c:scaling>
        <c:delete val="0"/>
        <c:axPos val="b"/>
        <c:majorGridlines/>
        <c:majorTickMark val="out"/>
        <c:minorTickMark val="none"/>
        <c:tickLblPos val="nextTo"/>
        <c:txPr>
          <a:bodyPr/>
          <a:lstStyle/>
          <a:p>
            <a:pPr>
              <a:defRPr sz="700"/>
            </a:pPr>
            <a:endParaRPr lang="ja-JP"/>
          </a:p>
        </c:txPr>
        <c:crossAx val="139844928"/>
        <c:crosses val="autoZero"/>
        <c:auto val="1"/>
        <c:lblAlgn val="ctr"/>
        <c:lblOffset val="100"/>
        <c:noMultiLvlLbl val="0"/>
      </c:catAx>
      <c:valAx>
        <c:axId val="139844928"/>
        <c:scaling>
          <c:orientation val="maxMin"/>
          <c:max val="42"/>
          <c:min val="1"/>
        </c:scaling>
        <c:delete val="0"/>
        <c:axPos val="l"/>
        <c:majorGridlines/>
        <c:minorGridlines/>
        <c:numFmt formatCode="General" sourceLinked="1"/>
        <c:majorTickMark val="cross"/>
        <c:minorTickMark val="none"/>
        <c:tickLblPos val="none"/>
        <c:crossAx val="140095488"/>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ser>
        <c:dLbls>
          <c:showLegendKey val="0"/>
          <c:showVal val="0"/>
          <c:showCatName val="0"/>
          <c:showSerName val="0"/>
          <c:showPercent val="0"/>
          <c:showBubbleSize val="0"/>
        </c:dLbls>
        <c:axId val="140096000"/>
        <c:axId val="140018816"/>
      </c:radarChart>
      <c:catAx>
        <c:axId val="140096000"/>
        <c:scaling>
          <c:orientation val="minMax"/>
        </c:scaling>
        <c:delete val="0"/>
        <c:axPos val="b"/>
        <c:majorGridlines/>
        <c:majorTickMark val="out"/>
        <c:minorTickMark val="none"/>
        <c:tickLblPos val="nextTo"/>
        <c:txPr>
          <a:bodyPr/>
          <a:lstStyle/>
          <a:p>
            <a:pPr>
              <a:defRPr sz="700"/>
            </a:pPr>
            <a:endParaRPr lang="ja-JP"/>
          </a:p>
        </c:txPr>
        <c:crossAx val="140018816"/>
        <c:crosses val="autoZero"/>
        <c:auto val="1"/>
        <c:lblAlgn val="ctr"/>
        <c:lblOffset val="100"/>
        <c:noMultiLvlLbl val="0"/>
      </c:catAx>
      <c:valAx>
        <c:axId val="140018816"/>
        <c:scaling>
          <c:orientation val="maxMin"/>
          <c:max val="42"/>
          <c:min val="1"/>
        </c:scaling>
        <c:delete val="0"/>
        <c:axPos val="l"/>
        <c:majorGridlines/>
        <c:minorGridlines/>
        <c:numFmt formatCode="General" sourceLinked="1"/>
        <c:majorTickMark val="cross"/>
        <c:minorTickMark val="none"/>
        <c:tickLblPos val="none"/>
        <c:crossAx val="140096000"/>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ser>
        <c:dLbls>
          <c:showLegendKey val="0"/>
          <c:showVal val="0"/>
          <c:showCatName val="0"/>
          <c:showSerName val="0"/>
          <c:showPercent val="0"/>
          <c:showBubbleSize val="0"/>
        </c:dLbls>
        <c:axId val="140096512"/>
        <c:axId val="140020544"/>
      </c:radarChart>
      <c:catAx>
        <c:axId val="140096512"/>
        <c:scaling>
          <c:orientation val="minMax"/>
        </c:scaling>
        <c:delete val="0"/>
        <c:axPos val="b"/>
        <c:majorGridlines/>
        <c:majorTickMark val="out"/>
        <c:minorTickMark val="none"/>
        <c:tickLblPos val="nextTo"/>
        <c:txPr>
          <a:bodyPr/>
          <a:lstStyle/>
          <a:p>
            <a:pPr>
              <a:defRPr sz="700"/>
            </a:pPr>
            <a:endParaRPr lang="ja-JP"/>
          </a:p>
        </c:txPr>
        <c:crossAx val="140020544"/>
        <c:crosses val="autoZero"/>
        <c:auto val="1"/>
        <c:lblAlgn val="ctr"/>
        <c:lblOffset val="100"/>
        <c:noMultiLvlLbl val="0"/>
      </c:catAx>
      <c:valAx>
        <c:axId val="140020544"/>
        <c:scaling>
          <c:orientation val="maxMin"/>
          <c:max val="42"/>
          <c:min val="1"/>
        </c:scaling>
        <c:delete val="0"/>
        <c:axPos val="l"/>
        <c:majorGridlines/>
        <c:minorGridlines/>
        <c:numFmt formatCode="General" sourceLinked="1"/>
        <c:majorTickMark val="cross"/>
        <c:minorTickMark val="none"/>
        <c:tickLblPos val="none"/>
        <c:crossAx val="14009651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225826425910073"/>
          <c:y val="0.18630541819365096"/>
          <c:w val="0.14771827384230665"/>
          <c:h val="0.62738916361269814"/>
        </c:manualLayout>
      </c:layout>
      <c:pieChart>
        <c:varyColors val="1"/>
        <c:ser>
          <c:idx val="0"/>
          <c:order val="0"/>
          <c:tx>
            <c:strRef>
              <c:f>Sheet1!$B$1</c:f>
              <c:strCache>
                <c:ptCount val="1"/>
                <c:pt idx="0">
                  <c:v>人口</c:v>
                </c:pt>
              </c:strCache>
            </c:strRef>
          </c:tx>
          <c:cat>
            <c:strRef>
              <c:f>Sheet1!$A$2:$A$3</c:f>
              <c:strCache>
                <c:ptCount val="2"/>
                <c:pt idx="0">
                  <c:v>大阪市　 【約30%】</c:v>
                </c:pt>
                <c:pt idx="1">
                  <c:v>それ以外【約70%】</c:v>
                </c:pt>
              </c:strCache>
            </c:strRef>
          </c:cat>
          <c:val>
            <c:numRef>
              <c:f>Sheet1!$B$2:$B$3</c:f>
              <c:numCache>
                <c:formatCode>General</c:formatCode>
                <c:ptCount val="2"/>
                <c:pt idx="0">
                  <c:v>270</c:v>
                </c:pt>
                <c:pt idx="1">
                  <c:v>613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5757233405071313"/>
          <c:y val="0.33464027184320999"/>
          <c:w val="0.37453599008772465"/>
          <c:h val="0.30968574796891091"/>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575C495A-57A1-4EE8-B29E-28E8639735C6}" srcId="{C214934C-DA12-4A94-B242-FD22DB0325AC}" destId="{4839135E-7AFD-4BE6-B065-73BA2EA5027F}" srcOrd="0" destOrd="0" parTransId="{99442563-5255-424D-B7B2-A23F2BAEDEA9}" sibTransId="{BC0D51EE-ED92-4456-802D-6276122021D2}"/>
    <dgm:cxn modelId="{16D92981-71D1-4141-B743-7604EBEB52D0}" srcId="{7E27BC4B-9BED-41F5-A06A-2F49958F34DF}" destId="{C214934C-DA12-4A94-B242-FD22DB0325AC}" srcOrd="2" destOrd="0" parTransId="{34E46014-9EC3-45E3-BD34-F1ADA0AFFBE2}" sibTransId="{05615420-162E-44F7-9FDD-75B1793BBBBC}"/>
    <dgm:cxn modelId="{6F5FABD7-B33D-4291-9C2B-4D8E66E664D9}" type="presOf" srcId="{FF8B84D3-5758-4DD3-8157-34B1817C00B3}" destId="{E224F703-97E3-44B3-A6CE-B1CDDB0646DA}" srcOrd="0" destOrd="0" presId="urn:microsoft.com/office/officeart/2005/8/layout/chevron2"/>
    <dgm:cxn modelId="{F5D81473-B009-488E-B2C5-126DED9177FD}" type="presOf" srcId="{7E27BC4B-9BED-41F5-A06A-2F49958F34DF}" destId="{91F47603-AE00-436B-B4EE-2999C28EEAD2}" srcOrd="0" destOrd="0" presId="urn:microsoft.com/office/officeart/2005/8/layout/chevron2"/>
    <dgm:cxn modelId="{1A564133-A87B-436A-8E00-48F03FEA291D}" type="presOf" srcId="{CBE9B4EE-1DAF-437F-B1F7-A78169498388}" destId="{263BD2CF-28C4-4092-9983-D3C77E96E283}"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BD986DC4-5563-477D-986D-88EE76C05E04}" srcId="{7E27BC4B-9BED-41F5-A06A-2F49958F34DF}" destId="{CBE9B4EE-1DAF-437F-B1F7-A78169498388}" srcOrd="0" destOrd="0" parTransId="{8BBAC269-09C1-46F9-A0E9-710E0AF273E7}" sibTransId="{9D772164-BD76-4008-987B-BBB9B2E6CB4C}"/>
    <dgm:cxn modelId="{F87DE825-436F-4A4A-B724-1F209DC350D1}" type="presOf" srcId="{C214934C-DA12-4A94-B242-FD22DB0325AC}" destId="{5BEEA8FB-E323-4F70-A874-92E633AEA525}" srcOrd="0" destOrd="0" presId="urn:microsoft.com/office/officeart/2005/8/layout/chevron2"/>
    <dgm:cxn modelId="{30121651-B166-4B5B-B589-C1EC24C9FF83}" type="presOf" srcId="{B3C3E063-9894-44E9-B052-C96D84EA93B7}" destId="{B6098A84-39E6-4259-82A2-B492BBB0368F}" srcOrd="0" destOrd="1" presId="urn:microsoft.com/office/officeart/2005/8/layout/chevron2"/>
    <dgm:cxn modelId="{E4448D67-CBA9-4C27-9E26-FC42204D9E7D}" type="presOf" srcId="{B0C8D4B9-7D74-4AEC-A2F5-84254DFDE1A4}" destId="{E224F703-97E3-44B3-A6CE-B1CDDB0646DA}"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C53A4A46-F3DE-495D-BA66-931D8F2743E3}" type="presOf" srcId="{86F754EC-A8E1-4159-8F76-FD6E0EDF4CFE}" destId="{B6098A84-39E6-4259-82A2-B492BBB0368F}" srcOrd="0" destOrd="0" presId="urn:microsoft.com/office/officeart/2005/8/layout/chevron2"/>
    <dgm:cxn modelId="{2FB10DA4-C607-47B6-AE76-D77AD41D3984}" type="presOf" srcId="{A9849E37-A3B7-4656-A047-A723D6B5CAB7}" destId="{1DF1873B-154B-4915-8178-8D74084BE029}" srcOrd="0" destOrd="1" presId="urn:microsoft.com/office/officeart/2005/8/layout/chevron2"/>
    <dgm:cxn modelId="{D5FAD259-C2E3-4797-84BD-6FC7669480BA}" type="presOf" srcId="{4839135E-7AFD-4BE6-B065-73BA2EA5027F}" destId="{1DF1873B-154B-4915-8178-8D74084BE029}" srcOrd="0" destOrd="0" presId="urn:microsoft.com/office/officeart/2005/8/layout/chevron2"/>
    <dgm:cxn modelId="{1BF1C2EF-647E-4F52-A60C-5EA9DD8109B6}" type="presOf" srcId="{0655DC4D-101C-48E3-8CF7-5BC59D6E518F}" destId="{8B86865A-C7FC-4871-91B7-17601E608C00}" srcOrd="0" destOrd="0" presId="urn:microsoft.com/office/officeart/2005/8/layout/chevron2"/>
    <dgm:cxn modelId="{E4431963-92FE-42BF-BAB5-9A3A4197A2BF}" srcId="{0655DC4D-101C-48E3-8CF7-5BC59D6E518F}" destId="{B0C8D4B9-7D74-4AEC-A2F5-84254DFDE1A4}" srcOrd="1" destOrd="0" parTransId="{DE4B79A2-513C-41C0-85E7-0184B1D810FA}" sibTransId="{A855C6B5-BA33-4939-A298-85BC1E251798}"/>
    <dgm:cxn modelId="{7B9999EA-1382-4D6F-B998-1B7A2FB929CD}" type="presParOf" srcId="{91F47603-AE00-436B-B4EE-2999C28EEAD2}" destId="{DF7A5F8E-B0A9-4DC8-9892-988BAF460BC4}" srcOrd="0" destOrd="0" presId="urn:microsoft.com/office/officeart/2005/8/layout/chevron2"/>
    <dgm:cxn modelId="{1EC4EBB3-025A-4A0A-91CB-FB77673A7DBC}" type="presParOf" srcId="{DF7A5F8E-B0A9-4DC8-9892-988BAF460BC4}" destId="{263BD2CF-28C4-4092-9983-D3C77E96E283}" srcOrd="0" destOrd="0" presId="urn:microsoft.com/office/officeart/2005/8/layout/chevron2"/>
    <dgm:cxn modelId="{6A1811D9-7ED7-4324-8954-3FEA1D67CE81}" type="presParOf" srcId="{DF7A5F8E-B0A9-4DC8-9892-988BAF460BC4}" destId="{B6098A84-39E6-4259-82A2-B492BBB0368F}" srcOrd="1" destOrd="0" presId="urn:microsoft.com/office/officeart/2005/8/layout/chevron2"/>
    <dgm:cxn modelId="{BEAF97B7-AE95-4AAC-8926-5150AE64E979}" type="presParOf" srcId="{91F47603-AE00-436B-B4EE-2999C28EEAD2}" destId="{5FAE5572-3B4F-45BE-82DE-5B247BEB7B44}" srcOrd="1" destOrd="0" presId="urn:microsoft.com/office/officeart/2005/8/layout/chevron2"/>
    <dgm:cxn modelId="{1434751B-638F-4009-938D-CBE4FFC07F58}" type="presParOf" srcId="{91F47603-AE00-436B-B4EE-2999C28EEAD2}" destId="{B4C53216-A7C8-4052-8166-1E9D1DCCFEE8}" srcOrd="2" destOrd="0" presId="urn:microsoft.com/office/officeart/2005/8/layout/chevron2"/>
    <dgm:cxn modelId="{D63C783D-DB6A-4223-BF86-EA23777217C8}" type="presParOf" srcId="{B4C53216-A7C8-4052-8166-1E9D1DCCFEE8}" destId="{8B86865A-C7FC-4871-91B7-17601E608C00}" srcOrd="0" destOrd="0" presId="urn:microsoft.com/office/officeart/2005/8/layout/chevron2"/>
    <dgm:cxn modelId="{0EE39F03-2AF1-426A-9AD6-36DBE3943971}" type="presParOf" srcId="{B4C53216-A7C8-4052-8166-1E9D1DCCFEE8}" destId="{E224F703-97E3-44B3-A6CE-B1CDDB0646DA}" srcOrd="1" destOrd="0" presId="urn:microsoft.com/office/officeart/2005/8/layout/chevron2"/>
    <dgm:cxn modelId="{426189CD-8726-44A0-BBB2-09028788C1C7}" type="presParOf" srcId="{91F47603-AE00-436B-B4EE-2999C28EEAD2}" destId="{D5F1CB35-D694-44B0-B3E6-9D1819A7E907}" srcOrd="3" destOrd="0" presId="urn:microsoft.com/office/officeart/2005/8/layout/chevron2"/>
    <dgm:cxn modelId="{383AE4E8-DC47-402B-AC34-29D95D58B7CA}" type="presParOf" srcId="{91F47603-AE00-436B-B4EE-2999C28EEAD2}" destId="{9F8293BB-698E-4742-89B7-564E0DBA3B3C}" srcOrd="4" destOrd="0" presId="urn:microsoft.com/office/officeart/2005/8/layout/chevron2"/>
    <dgm:cxn modelId="{38E301FF-47E8-4398-BB6A-01D2B716474F}" type="presParOf" srcId="{9F8293BB-698E-4742-89B7-564E0DBA3B3C}" destId="{5BEEA8FB-E323-4F70-A874-92E633AEA525}" srcOrd="0" destOrd="0" presId="urn:microsoft.com/office/officeart/2005/8/layout/chevron2"/>
    <dgm:cxn modelId="{9B44B717-4597-4525-99F6-DA2EAC8FD0F6}"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D2CF-28C4-4092-9983-D3C77E96E283}">
      <dsp:nvSpPr>
        <dsp:cNvPr id="0" name=""/>
        <dsp:cNvSpPr/>
      </dsp:nvSpPr>
      <dsp:spPr>
        <a:xfrm rot="5400000">
          <a:off x="-233439" y="235600"/>
          <a:ext cx="1556266" cy="1089386"/>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世界の中で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546853"/>
        <a:ext cx="1089386" cy="466880"/>
      </dsp:txXfrm>
    </dsp:sp>
    <dsp:sp modelId="{B6098A84-39E6-4259-82A2-B492BBB0368F}">
      <dsp:nvSpPr>
        <dsp:cNvPr id="0" name=""/>
        <dsp:cNvSpPr/>
      </dsp:nvSpPr>
      <dsp:spPr>
        <a:xfrm rot="5400000">
          <a:off x="3999346" y="-290779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kern="1200" dirty="0">
            <a:solidFill>
              <a:schemeClr val="tx1"/>
            </a:solidFill>
          </a:endParaRPr>
        </a:p>
      </dsp:txBody>
      <dsp:txXfrm rot="-5400000">
        <a:off x="1089387" y="51541"/>
        <a:ext cx="6782112" cy="912811"/>
      </dsp:txXfrm>
    </dsp:sp>
    <dsp:sp modelId="{8B86865A-C7FC-4871-91B7-17601E608C00}">
      <dsp:nvSpPr>
        <dsp:cNvPr id="0" name=""/>
        <dsp:cNvSpPr/>
      </dsp:nvSpPr>
      <dsp:spPr>
        <a:xfrm rot="5400000">
          <a:off x="-233439" y="1456578"/>
          <a:ext cx="1556266" cy="1089386"/>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日本の中で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1767831"/>
        <a:ext cx="1089386" cy="466880"/>
      </dsp:txXfrm>
    </dsp:sp>
    <dsp:sp modelId="{E224F703-97E3-44B3-A6CE-B1CDDB0646DA}">
      <dsp:nvSpPr>
        <dsp:cNvPr id="0" name=""/>
        <dsp:cNvSpPr/>
      </dsp:nvSpPr>
      <dsp:spPr>
        <a:xfrm rot="5400000">
          <a:off x="3999346" y="-1686835"/>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ts val="14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kern="1200" dirty="0">
            <a:solidFill>
              <a:schemeClr val="tx1"/>
            </a:solidFill>
          </a:endParaRPr>
        </a:p>
      </dsp:txBody>
      <dsp:txXfrm rot="-5400000">
        <a:off x="1089387" y="1272505"/>
        <a:ext cx="6782112" cy="912811"/>
      </dsp:txXfrm>
    </dsp:sp>
    <dsp:sp modelId="{5BEEA8FB-E323-4F70-A874-92E633AEA525}">
      <dsp:nvSpPr>
        <dsp:cNvPr id="0" name=""/>
        <dsp:cNvSpPr/>
      </dsp:nvSpPr>
      <dsp:spPr>
        <a:xfrm rot="5400000">
          <a:off x="-233439" y="2681773"/>
          <a:ext cx="1556266" cy="1089386"/>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180000" rIns="8890" bIns="8890" numCol="1" spcCol="1270" anchor="ctr" anchorCtr="0">
          <a:noAutofit/>
        </a:bodyPr>
        <a:lstStyle/>
        <a:p>
          <a:pPr lvl="0" algn="ctr" defTabSz="622300">
            <a:lnSpc>
              <a:spcPts val="1600"/>
            </a:lnSpc>
            <a:spcBef>
              <a:spcPct val="0"/>
            </a:spcBef>
            <a:spcAft>
              <a:spcPts val="0"/>
            </a:spcAft>
          </a:pPr>
          <a:r>
            <a:rPr kumimoji="1" lang="ja-JP" altLang="en-US" sz="1400" b="1" kern="1200" dirty="0" smtClean="0">
              <a:latin typeface="Meiryo UI" panose="020B0604030504040204" pitchFamily="50" charset="-128"/>
              <a:ea typeface="Meiryo UI" panose="020B0604030504040204" pitchFamily="50" charset="-128"/>
            </a:rPr>
            <a:t>住民にとって</a:t>
          </a:r>
          <a:endParaRPr kumimoji="1" lang="ja-JP" altLang="en-US" sz="1400" b="1" kern="1200" dirty="0">
            <a:latin typeface="Meiryo UI" panose="020B0604030504040204" pitchFamily="50" charset="-128"/>
            <a:ea typeface="Meiryo UI" panose="020B0604030504040204" pitchFamily="50" charset="-128"/>
          </a:endParaRPr>
        </a:p>
      </dsp:txBody>
      <dsp:txXfrm rot="-5400000">
        <a:off x="1" y="2993026"/>
        <a:ext cx="1089386" cy="466880"/>
      </dsp:txXfrm>
    </dsp:sp>
    <dsp:sp modelId="{1DF1873B-154B-4915-8178-8D74084BE029}">
      <dsp:nvSpPr>
        <dsp:cNvPr id="0" name=""/>
        <dsp:cNvSpPr/>
      </dsp:nvSpPr>
      <dsp:spPr>
        <a:xfrm rot="5400000">
          <a:off x="3999346" y="-44476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ct val="900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kern="1200" dirty="0">
            <a:solidFill>
              <a:schemeClr val="tx1"/>
            </a:solidFill>
          </a:endParaRPr>
        </a:p>
      </dsp:txBody>
      <dsp:txXfrm rot="-5400000">
        <a:off x="1089387" y="2514571"/>
        <a:ext cx="6782112" cy="912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49575" cy="496888"/>
          </a:xfrm>
          <a:prstGeom prst="rect">
            <a:avLst/>
          </a:prstGeom>
        </p:spPr>
        <p:txBody>
          <a:bodyPr vert="horz" lIns="91381" tIns="45690" rIns="91381" bIns="4569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5" y="0"/>
            <a:ext cx="2949575" cy="496888"/>
          </a:xfrm>
          <a:prstGeom prst="rect">
            <a:avLst/>
          </a:prstGeom>
        </p:spPr>
        <p:txBody>
          <a:bodyPr vert="horz" lIns="91381" tIns="45690" rIns="91381" bIns="45690"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2017/2/3</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81" tIns="45690" rIns="91381" bIns="45690" rtlCol="0" anchor="ctr"/>
          <a:lstStyle/>
          <a:p>
            <a:pPr lvl="0"/>
            <a:endParaRPr lang="ja-JP" altLang="en-US" noProof="0"/>
          </a:p>
        </p:txBody>
      </p:sp>
      <p:sp>
        <p:nvSpPr>
          <p:cNvPr id="5" name="ノート プレースホルダー 4"/>
          <p:cNvSpPr>
            <a:spLocks noGrp="1"/>
          </p:cNvSpPr>
          <p:nvPr>
            <p:ph type="body" sz="quarter" idx="3"/>
          </p:nvPr>
        </p:nvSpPr>
        <p:spPr>
          <a:xfrm>
            <a:off x="681044" y="4721225"/>
            <a:ext cx="5445125" cy="4471988"/>
          </a:xfrm>
          <a:prstGeom prst="rect">
            <a:avLst/>
          </a:prstGeom>
        </p:spPr>
        <p:txBody>
          <a:bodyPr vert="horz" lIns="91381" tIns="45690" rIns="91381" bIns="4569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7" y="9440870"/>
            <a:ext cx="2949575" cy="496887"/>
          </a:xfrm>
          <a:prstGeom prst="rect">
            <a:avLst/>
          </a:prstGeom>
        </p:spPr>
        <p:txBody>
          <a:bodyPr vert="horz" lIns="91381" tIns="45690" rIns="91381" bIns="4569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5" y="9440870"/>
            <a:ext cx="2949575" cy="496887"/>
          </a:xfrm>
          <a:prstGeom prst="rect">
            <a:avLst/>
          </a:prstGeom>
        </p:spPr>
        <p:txBody>
          <a:bodyPr vert="horz" lIns="91381" tIns="45690" rIns="91381" bIns="45690"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590785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318112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74828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369714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2017/2/3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2017/2/3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2017/2/3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2017/2/3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2017/2/3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2017/2/3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2017/2/3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2017/2/3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2017/2/3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2017/2/3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2017/2/3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2017/2/3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wmf"/><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emf"/><Relationship Id="rId1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image" Target="../media/image62.gif"/><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4.emf"/><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png"/><Relationship Id="rId9" Type="http://schemas.openxmlformats.org/officeDocument/2006/relationships/image" Target="../media/image82.png"/></Relationships>
</file>

<file path=ppt/slides/_rels/slide44.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3.jpeg"/><Relationship Id="rId7" Type="http://schemas.openxmlformats.org/officeDocument/2006/relationships/image" Target="../media/image86.png"/><Relationship Id="rId12"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89.png"/><Relationship Id="rId5" Type="http://schemas.openxmlformats.org/officeDocument/2006/relationships/image" Target="../media/image84.jpeg"/><Relationship Id="rId10" Type="http://schemas.openxmlformats.org/officeDocument/2006/relationships/image" Target="../media/image88.jpeg"/><Relationship Id="rId4" Type="http://schemas.microsoft.com/office/2007/relationships/hdphoto" Target="../media/hdphoto1.wdp"/><Relationship Id="rId9" Type="http://schemas.microsoft.com/office/2007/relationships/hdphoto" Target="../media/hdphoto2.wdp"/></Relationships>
</file>

<file path=ppt/slides/_rels/slide45.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jpeg"/><Relationship Id="rId7" Type="http://schemas.openxmlformats.org/officeDocument/2006/relationships/image" Target="../media/image95.png"/><Relationship Id="rId12" Type="http://schemas.openxmlformats.org/officeDocument/2006/relationships/image" Target="../media/image100.jpeg"/><Relationship Id="rId2"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94.jpeg"/><Relationship Id="rId11" Type="http://schemas.openxmlformats.org/officeDocument/2006/relationships/image" Target="../media/image99.jpeg"/><Relationship Id="rId5" Type="http://schemas.openxmlformats.org/officeDocument/2006/relationships/image" Target="../media/image93.jpeg"/><Relationship Id="rId10" Type="http://schemas.openxmlformats.org/officeDocument/2006/relationships/image" Target="../media/image98.jpg"/><Relationship Id="rId4" Type="http://schemas.openxmlformats.org/officeDocument/2006/relationships/image" Target="../media/image92.png"/><Relationship Id="rId9" Type="http://schemas.openxmlformats.org/officeDocument/2006/relationships/image" Target="../media/image97.jpeg"/></Relationships>
</file>

<file path=ppt/slides/_rels/slide4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hyperlink" Target="http://www.city.osaka.lg.jp/kensetsu/cmsfiles/contents/0000377/377441/DSC_0968(2).jpg" TargetMode="External"/><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jpeg"/><Relationship Id="rId4" Type="http://schemas.openxmlformats.org/officeDocument/2006/relationships/image" Target="../media/image102.jpe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7.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image" Target="../media/image116.jpeg"/><Relationship Id="rId18" Type="http://schemas.openxmlformats.org/officeDocument/2006/relationships/image" Target="../media/image121.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17" Type="http://schemas.openxmlformats.org/officeDocument/2006/relationships/image" Target="../media/image120.png"/><Relationship Id="rId2" Type="http://schemas.openxmlformats.org/officeDocument/2006/relationships/notesSlide" Target="../notesSlides/notesSlide16.xml"/><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slideLayout" Target="../slideLayouts/slideLayout1.xml"/><Relationship Id="rId6" Type="http://schemas.openxmlformats.org/officeDocument/2006/relationships/image" Target="../media/image111.jpeg"/><Relationship Id="rId11" Type="http://schemas.openxmlformats.org/officeDocument/2006/relationships/image" Target="../media/image115.wmf"/><Relationship Id="rId5" Type="http://schemas.openxmlformats.org/officeDocument/2006/relationships/image" Target="../media/image110.jpeg"/><Relationship Id="rId15" Type="http://schemas.openxmlformats.org/officeDocument/2006/relationships/image" Target="../media/image118.jpeg"/><Relationship Id="rId10" Type="http://schemas.openxmlformats.org/officeDocument/2006/relationships/image" Target="../media/image114.jpeg"/><Relationship Id="rId19" Type="http://schemas.openxmlformats.org/officeDocument/2006/relationships/image" Target="../media/image122.png"/><Relationship Id="rId4" Type="http://schemas.openxmlformats.org/officeDocument/2006/relationships/image" Target="../media/image109.png"/><Relationship Id="rId9" Type="http://schemas.openxmlformats.org/officeDocument/2006/relationships/image" Target="../media/image54.wmf"/><Relationship Id="rId14" Type="http://schemas.openxmlformats.org/officeDocument/2006/relationships/image" Target="../media/image11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chart" Target="../charts/char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0" y="2064911"/>
            <a:ext cx="9153525" cy="342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a:latin typeface="Meiryo UI" pitchFamily="50" charset="-128"/>
                <a:ea typeface="Meiryo UI" pitchFamily="50" charset="-128"/>
                <a:cs typeface="Meiryo UI" pitchFamily="50" charset="-128"/>
              </a:rPr>
              <a:t>～副首都化に向けた中長期的な取組み方向～</a:t>
            </a: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2800" dirty="0" smtClean="0">
                <a:latin typeface="Meiryo UI" pitchFamily="50" charset="-128"/>
                <a:ea typeface="Meiryo UI" pitchFamily="50" charset="-128"/>
                <a:cs typeface="Meiryo UI" pitchFamily="50" charset="-128"/>
              </a:rPr>
              <a:t>（案）</a:t>
            </a:r>
            <a:endParaRPr lang="en-US" altLang="ja-JP" sz="28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522920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平成</a:t>
            </a:r>
            <a:r>
              <a:rPr lang="en-US" altLang="ja-JP" sz="2400" dirty="0" smtClean="0">
                <a:latin typeface="Meiryo UI" pitchFamily="50" charset="-128"/>
                <a:ea typeface="Meiryo UI" pitchFamily="50" charset="-128"/>
                <a:cs typeface="Meiryo UI" pitchFamily="50" charset="-128"/>
              </a:rPr>
              <a:t>29</a:t>
            </a:r>
            <a:r>
              <a:rPr lang="ja-JP" altLang="en-US" sz="2400" dirty="0" smtClean="0">
                <a:latin typeface="Meiryo UI" pitchFamily="50" charset="-128"/>
                <a:ea typeface="Meiryo UI" pitchFamily="50" charset="-128"/>
                <a:cs typeface="Meiryo UI" pitchFamily="50" charset="-128"/>
              </a:rPr>
              <a:t>年１月</a:t>
            </a:r>
          </a:p>
        </p:txBody>
      </p:sp>
      <p:sp>
        <p:nvSpPr>
          <p:cNvPr id="5" name="テキスト ボックス 4"/>
          <p:cNvSpPr txBox="1">
            <a:spLocks noChangeArrowheads="1"/>
          </p:cNvSpPr>
          <p:nvPr/>
        </p:nvSpPr>
        <p:spPr bwMode="auto">
          <a:xfrm>
            <a:off x="749859" y="578171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副首都推進本部</a:t>
            </a:r>
          </a:p>
        </p:txBody>
      </p:sp>
    </p:spTree>
    <p:extLst>
      <p:ext uri="{BB962C8B-B14F-4D97-AF65-F5344CB8AC3E}">
        <p14:creationId xmlns:p14="http://schemas.microsoft.com/office/powerpoint/2010/main" val="173932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95536" y="692696"/>
            <a:ext cx="8496944"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179512"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1170947269"/>
              </p:ext>
            </p:extLst>
          </p:nvPr>
        </p:nvGraphicFramePr>
        <p:xfrm>
          <a:off x="4860031" y="2617218"/>
          <a:ext cx="3903663" cy="1920879"/>
        </p:xfrm>
        <a:graphic>
          <a:graphicData uri="http://schemas.openxmlformats.org/drawingml/2006/table">
            <a:tbl>
              <a:tblPr firstRow="1" bandRow="1">
                <a:tableStyleId>{5940675A-B579-460E-94D1-54222C63F5DA}</a:tableStyleId>
              </a:tblPr>
              <a:tblGrid>
                <a:gridCol w="1122665"/>
                <a:gridCol w="533519"/>
                <a:gridCol w="519269"/>
                <a:gridCol w="631276"/>
                <a:gridCol w="465658"/>
                <a:gridCol w="631276"/>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339912614"/>
              </p:ext>
            </p:extLst>
          </p:nvPr>
        </p:nvGraphicFramePr>
        <p:xfrm>
          <a:off x="4860031" y="4656779"/>
          <a:ext cx="3903663" cy="1920879"/>
        </p:xfrm>
        <a:graphic>
          <a:graphicData uri="http://schemas.openxmlformats.org/drawingml/2006/table">
            <a:tbl>
              <a:tblPr firstRow="1" bandRow="1">
                <a:tableStyleId>{5940675A-B579-460E-94D1-54222C63F5DA}</a:tableStyleId>
              </a:tblPr>
              <a:tblGrid>
                <a:gridCol w="1148027"/>
                <a:gridCol w="543358"/>
                <a:gridCol w="533209"/>
                <a:gridCol w="583718"/>
                <a:gridCol w="537993"/>
                <a:gridCol w="557358"/>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bl>
          </a:graphicData>
        </a:graphic>
      </p:graphicFrame>
      <p:sp>
        <p:nvSpPr>
          <p:cNvPr id="75" name="正方形/長方形 74"/>
          <p:cNvSpPr/>
          <p:nvPr/>
        </p:nvSpPr>
        <p:spPr>
          <a:xfrm>
            <a:off x="4644007" y="3121274"/>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571999" y="5209208"/>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71999" y="2348880"/>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709824" y="2329186"/>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09" y="2924944"/>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表 16"/>
          <p:cNvGraphicFramePr>
            <a:graphicFrameLocks noGrp="1"/>
          </p:cNvGraphicFramePr>
          <p:nvPr>
            <p:extLst>
              <p:ext uri="{D42A27DB-BD31-4B8C-83A1-F6EECF244321}">
                <p14:modId xmlns:p14="http://schemas.microsoft.com/office/powerpoint/2010/main" val="2022195770"/>
              </p:ext>
            </p:extLst>
          </p:nvPr>
        </p:nvGraphicFramePr>
        <p:xfrm>
          <a:off x="271309" y="5443238"/>
          <a:ext cx="4176712" cy="971551"/>
        </p:xfrm>
        <a:graphic>
          <a:graphicData uri="http://schemas.openxmlformats.org/drawingml/2006/table">
            <a:tbl>
              <a:tblPr firstRow="1" bandRow="1">
                <a:tableStyleId>{5940675A-B579-460E-94D1-54222C63F5DA}</a:tableStyleId>
              </a:tblPr>
              <a:tblGrid>
                <a:gridCol w="410470"/>
                <a:gridCol w="684119"/>
                <a:gridCol w="615707"/>
                <a:gridCol w="522407"/>
                <a:gridCol w="648003"/>
                <a:gridCol w="720003"/>
                <a:gridCol w="576003"/>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bl>
          </a:graphicData>
        </a:graphic>
      </p:graphicFrame>
      <p:sp>
        <p:nvSpPr>
          <p:cNvPr id="18" name="正方形/長方形 17"/>
          <p:cNvSpPr/>
          <p:nvPr/>
        </p:nvSpPr>
        <p:spPr>
          <a:xfrm>
            <a:off x="239962" y="2296926"/>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p>
        </p:txBody>
      </p:sp>
      <p:sp>
        <p:nvSpPr>
          <p:cNvPr id="20" name="テキスト ボックス 60"/>
          <p:cNvSpPr txBox="1">
            <a:spLocks noChangeArrowheads="1"/>
          </p:cNvSpPr>
          <p:nvPr/>
        </p:nvSpPr>
        <p:spPr bwMode="auto">
          <a:xfrm>
            <a:off x="555721" y="2581178"/>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471989"/>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
        <p:nvSpPr>
          <p:cNvPr id="2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spTree>
    <p:extLst>
      <p:ext uri="{BB962C8B-B14F-4D97-AF65-F5344CB8AC3E}">
        <p14:creationId xmlns:p14="http://schemas.microsoft.com/office/powerpoint/2010/main" val="1292966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21111678"/>
              </p:ext>
            </p:extLst>
          </p:nvPr>
        </p:nvGraphicFramePr>
        <p:xfrm>
          <a:off x="323528" y="2561992"/>
          <a:ext cx="8568952" cy="4251384"/>
        </p:xfrm>
        <a:graphic>
          <a:graphicData uri="http://schemas.openxmlformats.org/drawingml/2006/table">
            <a:tbl>
              <a:tblPr firstRow="1" bandRow="1">
                <a:tableStyleId>{5C22544A-7EE6-4342-B048-85BDC9FD1C3A}</a:tableStyleId>
              </a:tblPr>
              <a:tblGrid>
                <a:gridCol w="1872208"/>
                <a:gridCol w="3528392"/>
                <a:gridCol w="3168352"/>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bl>
          </a:graphicData>
        </a:graphic>
      </p:graphicFrame>
      <p:sp>
        <p:nvSpPr>
          <p:cNvPr id="10" name="正方形/長方形 9"/>
          <p:cNvSpPr/>
          <p:nvPr/>
        </p:nvSpPr>
        <p:spPr>
          <a:xfrm>
            <a:off x="7020272" y="2204864"/>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2276872"/>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2276872"/>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395536" y="692696"/>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機能の麻痺により日本全体が機能不全に陥らないよう、バックアップ体制の整備が不可欠。東京との同時</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被害</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11</a:t>
            </a:fld>
            <a:endParaRPr lang="ja-JP" altLang="en-US" sz="1200" dirty="0"/>
          </a:p>
        </p:txBody>
      </p:sp>
    </p:spTree>
    <p:extLst>
      <p:ext uri="{BB962C8B-B14F-4D97-AF65-F5344CB8AC3E}">
        <p14:creationId xmlns:p14="http://schemas.microsoft.com/office/powerpoint/2010/main" val="1787296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35332"/>
            <a:ext cx="8353872"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372200" y="2636912"/>
            <a:ext cx="2449562"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センター、理化学研究所生命システム研究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センター、医薬基盤・健康・栄養研究所など</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世界トップレベルの大学・研究機関が立地し、</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一体となって北大阪バイオクラスターを形成。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520280"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）が稼動。</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363786" y="4620761"/>
            <a:ext cx="3829050"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377106" y="5462408"/>
            <a:ext cx="382905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87" name="Picture 67" descr="E:\My Documents\My Pictures\医薬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5188" name="Picture 68" descr="E:\My Documents\My Pictures\リチウム.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796136" y="4004609"/>
            <a:ext cx="1872208" cy="276999"/>
          </a:xfrm>
          <a:prstGeom prst="rect">
            <a:avLst/>
          </a:prstGeom>
          <a:noFill/>
        </p:spPr>
        <p:txBody>
          <a:bodyPr wrap="square" rtlCol="0">
            <a:spAutoFit/>
          </a:bodyPr>
          <a:lstStyle/>
          <a:p>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796136" y="6453336"/>
            <a:ext cx="1872208" cy="184666"/>
          </a:xfrm>
          <a:prstGeom prst="rect">
            <a:avLst/>
          </a:prstGeom>
          <a:noFill/>
        </p:spPr>
        <p:txBody>
          <a:bodyPr wrap="square" rtlCol="0">
            <a:spAutoFit/>
          </a:bodyPr>
          <a:lstStyle/>
          <a:p>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06"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正方形/長方形 21"/>
          <p:cNvSpPr/>
          <p:nvPr/>
        </p:nvSpPr>
        <p:spPr>
          <a:xfrm>
            <a:off x="395536" y="476672"/>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確立し、わが国</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におけるアジアのゲートウェイの役割を果たすことにより、世界において存在感を示すことが必要。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12</a:t>
            </a:fld>
            <a:endParaRPr lang="ja-JP" altLang="en-US" sz="1200" dirty="0"/>
          </a:p>
        </p:txBody>
      </p:sp>
    </p:spTree>
    <p:extLst>
      <p:ext uri="{BB962C8B-B14F-4D97-AF65-F5344CB8AC3E}">
        <p14:creationId xmlns:p14="http://schemas.microsoft.com/office/powerpoint/2010/main" val="1311856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16632"/>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0" descr="C:\Users\i4350461\Desktop\大阪の歴史\「天下の台所」のにぎわい（大阪城天守閣蔵）.bmp"/>
          <p:cNvPicPr>
            <a:picLocks noChangeAspect="1" noChangeArrowheads="1"/>
          </p:cNvPicPr>
          <p:nvPr/>
        </p:nvPicPr>
        <p:blipFill>
          <a:blip r:embed="rId2" cstate="print">
            <a:extLst>
              <a:ext uri="{28A0092B-C50C-407E-A947-70E740481C1C}">
                <a14:useLocalDpi xmlns:a14="http://schemas.microsoft.com/office/drawing/2010/main" val="0"/>
              </a:ext>
            </a:extLst>
          </a:blip>
          <a:srcRect t="10167"/>
          <a:stretch>
            <a:fillRect/>
          </a:stretch>
        </p:blipFill>
        <p:spPr bwMode="auto">
          <a:xfrm>
            <a:off x="5157392" y="2982537"/>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8"/>
          <p:cNvSpPr txBox="1">
            <a:spLocks noChangeArrowheads="1"/>
          </p:cNvSpPr>
          <p:nvPr/>
        </p:nvSpPr>
        <p:spPr bwMode="auto">
          <a:xfrm>
            <a:off x="5076056" y="2137099"/>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258936" y="3937163"/>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pic>
        <p:nvPicPr>
          <p:cNvPr id="7" name="Picture 21" descr="C:\Users\i4350461\Desktop\大阪の歴史\大阪万国博覧会（大阪府ホームペー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81" y="2971590"/>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642" y="2990445"/>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2"/>
          <p:cNvSpPr txBox="1">
            <a:spLocks noChangeArrowheads="1"/>
          </p:cNvSpPr>
          <p:nvPr/>
        </p:nvSpPr>
        <p:spPr bwMode="auto">
          <a:xfrm>
            <a:off x="7732705" y="3911627"/>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82761" y="3936196"/>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182792" y="2423906"/>
            <a:ext cx="381993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466354" y="3301745"/>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76056" y="4293096"/>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ja-JP" altLang="en-US" sz="1050" dirty="0">
                  <a:solidFill>
                    <a:srgbClr val="000000"/>
                  </a:solidFill>
                  <a:latin typeface="Meiryo UI" pitchFamily="50" charset="-128"/>
                  <a:ea typeface="Meiryo UI" pitchFamily="50" charset="-128"/>
                  <a:cs typeface="Meiryo UI" pitchFamily="50" charset="-128"/>
                </a:rPr>
                <a:t>・</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en-US" altLang="ja-JP" sz="1050" dirty="0">
                  <a:solidFill>
                    <a:schemeClr val="tx1"/>
                  </a:solidFill>
                  <a:latin typeface="Meiryo UI" pitchFamily="50" charset="-128"/>
                  <a:ea typeface="Meiryo UI" pitchFamily="50" charset="-128"/>
                  <a:cs typeface="Meiryo UI" pitchFamily="50" charset="-128"/>
                </a:rPr>
                <a:t>H27</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91968"/>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199628" y="2420888"/>
            <a:ext cx="4708176"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。ここでは、社会課題解決に向けて行う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寄付や社会的投資等を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○寄付を表明した富豪・・・マーク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144214" y="2116907"/>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244674" y="2153494"/>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フィランソロピーが活発なアメリカでは富豪達が巨額の寄付表明</a:t>
            </a:r>
            <a:endParaRPr lang="en-US" altLang="ja-JP" sz="900" dirty="0" smtClean="0">
              <a:solidFill>
                <a:srgbClr val="000000"/>
              </a:solidFill>
              <a:latin typeface="Meiryo UI" pitchFamily="50" charset="-128"/>
              <a:ea typeface="Meiryo UI" pitchFamily="50" charset="-128"/>
            </a:endParaRPr>
          </a:p>
        </p:txBody>
      </p:sp>
      <p:pic>
        <p:nvPicPr>
          <p:cNvPr id="4098" name="Picture 2" descr="C:\Users\i5627699\Desktop\グラフ.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08" y="4873025"/>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8"/>
          <p:cNvSpPr txBox="1">
            <a:spLocks noChangeArrowheads="1"/>
          </p:cNvSpPr>
          <p:nvPr/>
        </p:nvSpPr>
        <p:spPr bwMode="auto">
          <a:xfrm>
            <a:off x="141366" y="4688642"/>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60279870"/>
              </p:ext>
            </p:extLst>
          </p:nvPr>
        </p:nvGraphicFramePr>
        <p:xfrm>
          <a:off x="230379" y="3672480"/>
          <a:ext cx="4669108" cy="836640"/>
        </p:xfrm>
        <a:graphic>
          <a:graphicData uri="http://schemas.openxmlformats.org/drawingml/2006/table">
            <a:tbl>
              <a:tblPr firstRow="1" bandRow="1">
                <a:tableStyleId>{5940675A-B579-460E-94D1-54222C63F5DA}</a:tableStyleId>
              </a:tblPr>
              <a:tblGrid>
                <a:gridCol w="564652"/>
                <a:gridCol w="1224136"/>
                <a:gridCol w="936104"/>
                <a:gridCol w="792088"/>
                <a:gridCol w="1152128"/>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bl>
          </a:graphicData>
        </a:graphic>
      </p:graphicFrame>
      <p:sp>
        <p:nvSpPr>
          <p:cNvPr id="27" name="テキスト ボックス 8"/>
          <p:cNvSpPr txBox="1">
            <a:spLocks noChangeArrowheads="1"/>
          </p:cNvSpPr>
          <p:nvPr/>
        </p:nvSpPr>
        <p:spPr bwMode="auto">
          <a:xfrm>
            <a:off x="154582" y="3399611"/>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■個人寄付総額の米英国際比較（２０１４年）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520339" y="4496420"/>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940510" y="6626041"/>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179512" y="5199116"/>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499992" y="5230302"/>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347864" y="5250105"/>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613113" y="5116542"/>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052496" y="5352891"/>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235186" y="5260558"/>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95536" y="548680"/>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、世界では、寄付や投資等を通じた公益活動が、社会的課題解決の第三の道として新たな時代の潮流に。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13</a:t>
            </a:fld>
            <a:endParaRPr lang="ja-JP" altLang="en-US" sz="1200" dirty="0"/>
          </a:p>
        </p:txBody>
      </p:sp>
    </p:spTree>
    <p:extLst>
      <p:ext uri="{BB962C8B-B14F-4D97-AF65-F5344CB8AC3E}">
        <p14:creationId xmlns:p14="http://schemas.microsoft.com/office/powerpoint/2010/main" val="1971044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spcAft>
                <a:spcPct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216125" y="594480"/>
            <a:ext cx="20516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大阪自らが副首都に必要な「機能面」、そして</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年頃を目途に、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そのため、万博や統合型リゾート（ＩＲ）のインパクトも活用して、副首都圏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14</a:t>
            </a:fld>
            <a:endParaRPr lang="ja-JP" altLang="en-US" sz="1200" dirty="0"/>
          </a:p>
        </p:txBody>
      </p:sp>
    </p:spTree>
    <p:extLst>
      <p:ext uri="{BB962C8B-B14F-4D97-AF65-F5344CB8AC3E}">
        <p14:creationId xmlns:p14="http://schemas.microsoft.com/office/powerpoint/2010/main" val="2525684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599023"/>
            <a:ext cx="1660414" cy="625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57312" y="3020"/>
            <a:ext cx="4566352" cy="4154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40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4151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41755"/>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pPr fontAlgn="base">
              <a:spcBef>
                <a:spcPct val="0"/>
              </a:spcBef>
              <a:spcAft>
                <a:spcPct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首</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確</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立</a:t>
            </a: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4990161" y="1820980"/>
            <a:ext cx="2501923" cy="313912"/>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35284" y="3779928"/>
            <a:ext cx="5650054"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fontAlgn="base">
              <a:lnSpc>
                <a:spcPts val="1300"/>
              </a:lnSpc>
              <a:spcBef>
                <a:spcPct val="0"/>
              </a:spcBef>
              <a:spcAft>
                <a:spcPct val="0"/>
              </a:spcAft>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副首都化の取組みへの支援を働きかける（</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大阪自らの取組みを推進力にできるだけ早期に、国が副首都の必要性を認識し、その取組みを支援する仕組みが実現されるよう働きかけを行う。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p:nvPr/>
        </p:nvSpPr>
        <p:spPr>
          <a:xfrm>
            <a:off x="5185057" y="965392"/>
            <a:ext cx="827103" cy="2031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２０２０年頃までに</a:t>
            </a:r>
            <a:endParaRPr lang="en-US" altLang="ja-JP"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基盤を整える</a:t>
            </a:r>
          </a:p>
        </p:txBody>
      </p:sp>
      <p:grpSp>
        <p:nvGrpSpPr>
          <p:cNvPr id="13" name="グループ化 12"/>
          <p:cNvGrpSpPr/>
          <p:nvPr/>
        </p:nvGrpSpPr>
        <p:grpSpPr>
          <a:xfrm>
            <a:off x="645519" y="4706328"/>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30026" y="4704724"/>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82938" y="4906663"/>
            <a:ext cx="282264" cy="92284"/>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00" b="1"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にふさわしい大都市制度への改革、府域を超えた広域機能の充実、</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府内市町村の基礎自治機能の充実などの取組みを進める。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都市機能の充実により</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成長を実現し、</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副首都の都市機能の</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spcBef>
                <a:spcPct val="0"/>
              </a:spcBef>
              <a:spcAft>
                <a:spcPct val="0"/>
              </a:spcAft>
            </a:pPr>
            <a:r>
              <a:rPr lang="ja-JP" altLang="en-US" sz="1000" dirty="0">
                <a:solidFill>
                  <a:schemeClr val="tx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充実</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を制度面で支える</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807050"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807050"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570150" y="538068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二等辺三角形 51"/>
          <p:cNvSpPr/>
          <p:nvPr/>
        </p:nvSpPr>
        <p:spPr>
          <a:xfrm rot="10800000">
            <a:off x="4648808" y="5385663"/>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802090" y="5373216"/>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
        <p:nvSpPr>
          <p:cNvPr id="44" name="正方形/長方形 43"/>
          <p:cNvSpPr/>
          <p:nvPr/>
        </p:nvSpPr>
        <p:spPr>
          <a:xfrm>
            <a:off x="240030" y="5546189"/>
            <a:ext cx="8604414" cy="122400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lvl="0" fontAlgn="base">
              <a:lnSpc>
                <a:spcPts val="1300"/>
              </a:lnSpc>
              <a:spcBef>
                <a:spcPct val="0"/>
              </a:spcBef>
              <a:spcAft>
                <a:spcPct val="0"/>
              </a:spcAft>
            </a:pP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19481" y="5641894"/>
            <a:ext cx="8445510" cy="1044000"/>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lvl="0" fontAlgn="base">
              <a:lnSpc>
                <a:spcPts val="1300"/>
              </a:lnSpc>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334425" y="5846688"/>
            <a:ext cx="1260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999411" y="5846688"/>
            <a:ext cx="1260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grpSp>
        <p:nvGrpSpPr>
          <p:cNvPr id="76" name="グループ化 75"/>
          <p:cNvGrpSpPr/>
          <p:nvPr/>
        </p:nvGrpSpPr>
        <p:grpSpPr>
          <a:xfrm>
            <a:off x="240030" y="397027"/>
            <a:ext cx="5844138" cy="4904181"/>
            <a:chOff x="251199" y="399700"/>
            <a:chExt cx="5839475" cy="5095286"/>
          </a:xfrm>
        </p:grpSpPr>
        <p:cxnSp>
          <p:nvCxnSpPr>
            <p:cNvPr id="14" name="直線コネクタ 13"/>
            <p:cNvCxnSpPr/>
            <p:nvPr/>
          </p:nvCxnSpPr>
          <p:spPr>
            <a:xfrm>
              <a:off x="4827138" y="3525679"/>
              <a:ext cx="1263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1199" y="399700"/>
              <a:ext cx="4523495" cy="21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1199" y="5490004"/>
              <a:ext cx="5832967" cy="4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090674" y="3525679"/>
              <a:ext cx="0" cy="1969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797157" y="421966"/>
              <a:ext cx="0" cy="3103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1199" y="421644"/>
              <a:ext cx="0" cy="506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二等辺三角形 80"/>
          <p:cNvSpPr/>
          <p:nvPr/>
        </p:nvSpPr>
        <p:spPr>
          <a:xfrm rot="10800000">
            <a:off x="1607146" y="351562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2" name="二等辺三角形 81"/>
          <p:cNvSpPr/>
          <p:nvPr/>
        </p:nvSpPr>
        <p:spPr>
          <a:xfrm rot="10800000">
            <a:off x="4643644"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3" name="正方形/長方形 82"/>
          <p:cNvSpPr/>
          <p:nvPr/>
        </p:nvSpPr>
        <p:spPr>
          <a:xfrm>
            <a:off x="1824572" y="3528725"/>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smtClean="0">
                <a:solidFill>
                  <a:prstClr val="black"/>
                </a:solidFill>
                <a:latin typeface="Meiryo UI" panose="020B0604030504040204" pitchFamily="50" charset="-128"/>
                <a:ea typeface="Meiryo UI" panose="020B0604030504040204" pitchFamily="50" charset="-128"/>
              </a:rPr>
              <a:t>大阪自らの取組みを推進力として国に働きかけ</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6" name="円/楕円 55"/>
          <p:cNvSpPr/>
          <p:nvPr/>
        </p:nvSpPr>
        <p:spPr>
          <a:xfrm>
            <a:off x="6912768" y="5949280"/>
            <a:ext cx="2123728" cy="43204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p>
            <a:pPr algn="ctr" fontAlgn="base">
              <a:spcBef>
                <a:spcPct val="0"/>
              </a:spcBef>
              <a:spcAft>
                <a:spcPct val="0"/>
              </a:spcAf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txBox="1">
            <a:spLocks/>
          </p:cNvSpPr>
          <p:nvPr/>
        </p:nvSpPr>
        <p:spPr bwMode="auto">
          <a:xfrm>
            <a:off x="8487345"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15</a:t>
            </a:fld>
            <a:endParaRPr lang="ja-JP" altLang="en-US" sz="1200" dirty="0"/>
          </a:p>
        </p:txBody>
      </p:sp>
    </p:spTree>
    <p:extLst>
      <p:ext uri="{BB962C8B-B14F-4D97-AF65-F5344CB8AC3E}">
        <p14:creationId xmlns:p14="http://schemas.microsoft.com/office/powerpoint/2010/main" val="3788171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5" name="正方形/長方形 24"/>
          <p:cNvSpPr/>
          <p:nvPr/>
        </p:nvSpPr>
        <p:spPr>
          <a:xfrm>
            <a:off x="7862" y="0"/>
            <a:ext cx="7345154" cy="47667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1020144"/>
            <a:ext cx="8352007" cy="456909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大阪は、「東西二極の一極」をめざし、</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。世界での都市間競争に対抗できる成長の担い手としての機能、また圏域の安全安心を支えるための機能など、これまでの取組みにより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能力の確保など、副首都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としてふさわしい都市機能の充実を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住民生活をしっかりと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確保したうえで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大阪市として自らの改革をさらに進め、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東京も参考にしつつ、ハード・ソフトの両面から、副首都に必要な機能面の取組みを進める。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567985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正方形/長方形 6"/>
          <p:cNvSpPr/>
          <p:nvPr/>
        </p:nvSpPr>
        <p:spPr>
          <a:xfrm>
            <a:off x="396085" y="1058381"/>
            <a:ext cx="8329831" cy="28803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95536" y="1922477"/>
            <a:ext cx="3816424"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ハード面</a:t>
            </a:r>
            <a:r>
              <a:rPr lang="ja-JP" altLang="en-US" b="1" dirty="0">
                <a:solidFill>
                  <a:prstClr val="black"/>
                </a:solidFill>
                <a:latin typeface="Meiryo UI" panose="020B0604030504040204" pitchFamily="50" charset="-128"/>
                <a:ea typeface="Meiryo UI" panose="020B0604030504040204" pitchFamily="50" charset="-128"/>
              </a:rPr>
              <a:t>で</a:t>
            </a:r>
            <a:r>
              <a:rPr lang="ja-JP" altLang="en-US" b="1" dirty="0" smtClean="0">
                <a:solidFill>
                  <a:prstClr val="black"/>
                </a:solidFill>
                <a:latin typeface="Meiryo UI" panose="020B0604030504040204" pitchFamily="50" charset="-128"/>
                <a:ea typeface="Meiryo UI" panose="020B0604030504040204" pitchFamily="50" charset="-128"/>
              </a:rPr>
              <a:t>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b="1"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　（２）基盤的な公共</a:t>
            </a:r>
            <a:r>
              <a:rPr lang="ja-JP" altLang="en-US" b="1" dirty="0">
                <a:solidFill>
                  <a:prstClr val="black"/>
                </a:solidFill>
                <a:latin typeface="Meiryo UI" panose="020B0604030504040204" pitchFamily="50" charset="-128"/>
                <a:ea typeface="Meiryo UI" panose="020B0604030504040204" pitchFamily="50" charset="-128"/>
              </a:rPr>
              <a:t>機能の高度化</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3995936" y="1506017"/>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rPr>
              <a:t>改革や特区による環境</a:t>
            </a:r>
            <a:r>
              <a:rPr lang="ja-JP" altLang="en-US" b="1" dirty="0" smtClean="0">
                <a:solidFill>
                  <a:prstClr val="black"/>
                </a:solidFill>
                <a:latin typeface="Meiryo UI" panose="020B0604030504040204" pitchFamily="50" charset="-128"/>
                <a:ea typeface="Meiryo UI" panose="020B0604030504040204" pitchFamily="50" charset="-128"/>
              </a:rPr>
              <a:t>整備</a:t>
            </a:r>
            <a:r>
              <a:rPr lang="en-US" altLang="ja-JP" b="1" dirty="0" smtClean="0">
                <a:solidFill>
                  <a:prstClr val="black"/>
                </a:solidFill>
                <a:latin typeface="Meiryo UI" panose="020B0604030504040204" pitchFamily="50" charset="-128"/>
                <a:ea typeface="Meiryo UI" panose="020B0604030504040204" pitchFamily="50" charset="-128"/>
              </a:rPr>
              <a:t/>
            </a:r>
            <a:br>
              <a:rPr lang="en-US" altLang="ja-JP" b="1" dirty="0" smtClean="0">
                <a:solidFill>
                  <a:prstClr val="black"/>
                </a:solidFill>
                <a:latin typeface="Meiryo UI" panose="020B0604030504040204" pitchFamily="50" charset="-128"/>
                <a:ea typeface="Meiryo UI" panose="020B0604030504040204" pitchFamily="50" charset="-128"/>
              </a:rPr>
            </a:br>
            <a:r>
              <a:rPr lang="ja-JP" altLang="en-US" b="1" dirty="0" smtClean="0">
                <a:solidFill>
                  <a:prstClr val="black"/>
                </a:solidFill>
                <a:latin typeface="Meiryo UI" panose="020B0604030504040204" pitchFamily="50" charset="-128"/>
                <a:ea typeface="Meiryo UI" panose="020B0604030504040204" pitchFamily="50" charset="-128"/>
              </a:rPr>
              <a:t>（４）産業支援や研究開発の機能・体制強化</a:t>
            </a:r>
            <a:r>
              <a:rPr lang="ja-JP" altLang="en-US" b="1"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rPr>
              <a:t>育成環境の充実</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rPr>
              <a:t>創造・情報発信の基盤</a:t>
            </a:r>
            <a:r>
              <a:rPr lang="ja-JP" altLang="en-US" b="1" dirty="0" smtClean="0">
                <a:solidFill>
                  <a:prstClr val="black"/>
                </a:solidFill>
                <a:latin typeface="Meiryo UI" panose="020B0604030504040204" pitchFamily="50" charset="-128"/>
                <a:ea typeface="Meiryo UI" panose="020B0604030504040204" pitchFamily="50" charset="-128"/>
              </a:rPr>
              <a:t>形成</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9397" y="771842"/>
            <a:ext cx="6480720" cy="553998"/>
          </a:xfrm>
          <a:prstGeom prst="rect">
            <a:avLst/>
          </a:prstGeom>
          <a:solidFill>
            <a:schemeClr val="tx2"/>
          </a:solidFill>
        </p:spPr>
        <p:txBody>
          <a:bodyPr wrap="square" rtlCol="0">
            <a:spAutoFit/>
          </a:bodyPr>
          <a:lstStyle/>
          <a:p>
            <a:pPr algn="ctr">
              <a:lnSpc>
                <a:spcPct val="150000"/>
              </a:lnSpc>
            </a:pP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849731" y="4570375"/>
            <a:ext cx="1761654" cy="786339"/>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586605" y="4460004"/>
            <a:ext cx="1782904" cy="901606"/>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724128" y="4639931"/>
            <a:ext cx="2021806"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37138" y="4639938"/>
            <a:ext cx="2808312"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台形 1"/>
          <p:cNvSpPr/>
          <p:nvPr/>
        </p:nvSpPr>
        <p:spPr>
          <a:xfrm>
            <a:off x="2160111" y="5438654"/>
            <a:ext cx="4824536" cy="727210"/>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1986306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4"/>
          <p:cNvSpPr txBox="1">
            <a:spLocks noChangeArrowheads="1"/>
          </p:cNvSpPr>
          <p:nvPr/>
        </p:nvSpPr>
        <p:spPr bwMode="auto">
          <a:xfrm>
            <a:off x="5372705" y="6455475"/>
            <a:ext cx="3664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ja-JP" altLang="en-US" sz="800" dirty="0" smtClean="0">
                <a:solidFill>
                  <a:prstClr val="black"/>
                </a:solidFill>
                <a:latin typeface="Meiryo UI" pitchFamily="50" charset="-128"/>
                <a:ea typeface="Meiryo UI" pitchFamily="50" charset="-128"/>
                <a:cs typeface="Meiryo UI" pitchFamily="50" charset="-128"/>
              </a:rPr>
              <a:t>出典</a:t>
            </a:r>
            <a:r>
              <a:rPr lang="ja-JP" altLang="en-US" sz="800" dirty="0">
                <a:solidFill>
                  <a:prstClr val="black"/>
                </a:solidFill>
                <a:latin typeface="Meiryo UI" pitchFamily="50" charset="-128"/>
                <a:ea typeface="Meiryo UI" pitchFamily="50" charset="-128"/>
                <a:cs typeface="Meiryo UI" pitchFamily="50" charset="-128"/>
              </a:rPr>
              <a:t>：関西高速道路ネットワーク推進協</a:t>
            </a:r>
            <a:r>
              <a:rPr lang="ja-JP" altLang="en-US" sz="800" dirty="0" smtClean="0">
                <a:solidFill>
                  <a:prstClr val="black"/>
                </a:solidFill>
                <a:latin typeface="Meiryo UI" pitchFamily="50" charset="-128"/>
                <a:ea typeface="Meiryo UI" pitchFamily="50" charset="-128"/>
                <a:cs typeface="Meiryo UI" pitchFamily="50" charset="-128"/>
              </a:rPr>
              <a:t>議会資料より作成　</a:t>
            </a:r>
            <a:endParaRPr lang="en-US" altLang="ja-JP" sz="800" dirty="0" smtClean="0">
              <a:solidFill>
                <a:prstClr val="black"/>
              </a:solidFill>
              <a:latin typeface="Meiryo UI" pitchFamily="50" charset="-128"/>
              <a:ea typeface="Meiryo UI" pitchFamily="50" charset="-128"/>
              <a:cs typeface="Meiryo UI" pitchFamily="50" charset="-128"/>
            </a:endParaRPr>
          </a:p>
          <a:p>
            <a:pPr eaLnBrk="1" fontAlgn="auto" hangingPunct="1">
              <a:spcBef>
                <a:spcPct val="0"/>
              </a:spcBef>
              <a:spcAft>
                <a:spcPts val="0"/>
              </a:spcAft>
              <a:buFontTx/>
              <a:buNone/>
            </a:pPr>
            <a:r>
              <a:rPr lang="ja-JP" altLang="en-US" sz="800" dirty="0" smtClean="0">
                <a:solidFill>
                  <a:prstClr val="black"/>
                </a:solidFill>
                <a:latin typeface="Meiryo UI" pitchFamily="50" charset="-128"/>
                <a:ea typeface="Meiryo UI" pitchFamily="50" charset="-128"/>
                <a:cs typeface="Meiryo UI" pitchFamily="50" charset="-128"/>
              </a:rPr>
              <a:t>　　　　　　　　　　　　　　　　　　　　　　　　　　　　　　　　　　</a:t>
            </a:r>
            <a:r>
              <a:rPr lang="en-US" altLang="ja-JP" sz="800" dirty="0" smtClean="0">
                <a:solidFill>
                  <a:prstClr val="black"/>
                </a:solidFill>
                <a:latin typeface="Meiryo UI" pitchFamily="50" charset="-128"/>
                <a:ea typeface="Meiryo UI" pitchFamily="50" charset="-128"/>
                <a:cs typeface="Meiryo UI" pitchFamily="50" charset="-128"/>
              </a:rPr>
              <a:t>※</a:t>
            </a:r>
            <a:r>
              <a:rPr lang="ja-JP" altLang="en-US" sz="800" dirty="0" smtClean="0">
                <a:solidFill>
                  <a:prstClr val="black"/>
                </a:solidFill>
                <a:latin typeface="Meiryo UI" pitchFamily="50" charset="-128"/>
                <a:ea typeface="Meiryo UI" pitchFamily="50" charset="-128"/>
                <a:cs typeface="Meiryo UI" pitchFamily="50" charset="-128"/>
              </a:rPr>
              <a:t>年次は年度表記　　　</a:t>
            </a:r>
            <a:endParaRPr lang="ja-JP" altLang="en-US" sz="800" dirty="0">
              <a:solidFill>
                <a:prstClr val="black"/>
              </a:solidFill>
              <a:latin typeface="Meiryo UI" pitchFamily="50" charset="-128"/>
              <a:ea typeface="Meiryo UI" pitchFamily="50" charset="-128"/>
              <a:cs typeface="Meiryo UI" pitchFamily="50" charset="-128"/>
            </a:endParaRPr>
          </a:p>
        </p:txBody>
      </p:sp>
      <p:pic>
        <p:nvPicPr>
          <p:cNvPr id="18" name="Picture 2" descr="\\Kefoasv1\2016\d地域連携部\国土・広域基盤\２．高速道路\関西高速道路ネットワーク推進協議会\パンフレット\160823使用版について\160801②ＭＣ＆Ｐ桑田氏より\160801道路整備パンフ画像\関西圏.jpg"/>
          <p:cNvPicPr>
            <a:picLocks noChangeAspect="1" noChangeArrowheads="1"/>
          </p:cNvPicPr>
          <p:nvPr/>
        </p:nvPicPr>
        <p:blipFill>
          <a:blip r:embed="rId3" cstate="print"/>
          <a:srcRect/>
          <a:stretch>
            <a:fillRect/>
          </a:stretch>
        </p:blipFill>
        <p:spPr bwMode="auto">
          <a:xfrm>
            <a:off x="5479580" y="3126954"/>
            <a:ext cx="3484908" cy="3398390"/>
          </a:xfrm>
          <a:prstGeom prst="rect">
            <a:avLst/>
          </a:prstGeom>
          <a:noFill/>
        </p:spPr>
      </p:pic>
      <p:sp>
        <p:nvSpPr>
          <p:cNvPr id="3" name="正方形/長方形 2"/>
          <p:cNvSpPr/>
          <p:nvPr/>
        </p:nvSpPr>
        <p:spPr>
          <a:xfrm>
            <a:off x="323528" y="116632"/>
            <a:ext cx="2558714" cy="369332"/>
          </a:xfrm>
          <a:prstGeom prst="rect">
            <a:avLst/>
          </a:prstGeom>
        </p:spPr>
        <p:txBody>
          <a:bodyPr wrap="non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67631" y="817418"/>
            <a:ext cx="8568865" cy="1085625"/>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0625" y="436533"/>
            <a:ext cx="3665311"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4" descr="\\Kefoasv1\2016\d地域連携部\国土・広域基盤\２．高速道路\関西高速道路ネットワーク推進協議会\パンフレット\160823使用版について\160801②ＭＣ＆Ｐ桑田氏より\160801道路整備パンフ画像\中部圏.jpg"/>
          <p:cNvPicPr>
            <a:picLocks noChangeAspect="1" noChangeArrowheads="1"/>
          </p:cNvPicPr>
          <p:nvPr/>
        </p:nvPicPr>
        <p:blipFill>
          <a:blip r:embed="rId4" cstate="print"/>
          <a:srcRect/>
          <a:stretch>
            <a:fillRect/>
          </a:stretch>
        </p:blipFill>
        <p:spPr bwMode="auto">
          <a:xfrm>
            <a:off x="827583" y="4633115"/>
            <a:ext cx="1989419" cy="1941957"/>
          </a:xfrm>
          <a:prstGeom prst="rect">
            <a:avLst/>
          </a:prstGeom>
          <a:noFill/>
        </p:spPr>
      </p:pic>
      <p:pic>
        <p:nvPicPr>
          <p:cNvPr id="24" name="Picture 3" descr="\\Kefoasv1\2016\d地域連携部\国土・広域基盤\２．高速道路\関西高速道路ネットワーク推進協議会\パンフレット\160823使用版について\160801②ＭＣ＆Ｐ桑田氏より\160801道路整備パンフ画像\首都圏.jpg"/>
          <p:cNvPicPr>
            <a:picLocks noChangeAspect="1" noChangeArrowheads="1"/>
          </p:cNvPicPr>
          <p:nvPr/>
        </p:nvPicPr>
        <p:blipFill>
          <a:blip r:embed="rId5" cstate="print"/>
          <a:srcRect/>
          <a:stretch>
            <a:fillRect/>
          </a:stretch>
        </p:blipFill>
        <p:spPr bwMode="auto">
          <a:xfrm>
            <a:off x="3203848" y="4593459"/>
            <a:ext cx="2026600" cy="1978251"/>
          </a:xfrm>
          <a:prstGeom prst="rect">
            <a:avLst/>
          </a:prstGeom>
          <a:noFill/>
        </p:spPr>
      </p:pic>
      <p:grpSp>
        <p:nvGrpSpPr>
          <p:cNvPr id="9" name="グループ化 8"/>
          <p:cNvGrpSpPr/>
          <p:nvPr/>
        </p:nvGrpSpPr>
        <p:grpSpPr>
          <a:xfrm>
            <a:off x="5796136" y="3509931"/>
            <a:ext cx="2741795" cy="2824194"/>
            <a:chOff x="5806881" y="3116396"/>
            <a:chExt cx="2809559" cy="2877016"/>
          </a:xfrm>
        </p:grpSpPr>
        <p:sp>
          <p:nvSpPr>
            <p:cNvPr id="4" name="四角形吹き出し 3"/>
            <p:cNvSpPr/>
            <p:nvPr/>
          </p:nvSpPr>
          <p:spPr>
            <a:xfrm>
              <a:off x="7113616" y="3116396"/>
              <a:ext cx="606773" cy="90872"/>
            </a:xfrm>
            <a:prstGeom prst="wedgeRectCallout">
              <a:avLst>
                <a:gd name="adj1" fmla="val 22488"/>
                <a:gd name="adj2" fmla="val 10548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a:solidFill>
                    <a:prstClr val="black"/>
                  </a:solidFill>
                  <a:latin typeface="HG丸ｺﾞｼｯｸM-PRO" panose="020F0600000000000000" pitchFamily="50" charset="-128"/>
                  <a:ea typeface="HG丸ｺﾞｼｯｸM-PRO" panose="020F0600000000000000" pitchFamily="50" charset="-128"/>
                </a:rPr>
                <a:t>2017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四角形吹き出し 18"/>
            <p:cNvSpPr/>
            <p:nvPr/>
          </p:nvSpPr>
          <p:spPr>
            <a:xfrm>
              <a:off x="7946724" y="3281196"/>
              <a:ext cx="669716" cy="90872"/>
            </a:xfrm>
            <a:prstGeom prst="wedgeRectCallout">
              <a:avLst>
                <a:gd name="adj1" fmla="val -24416"/>
                <a:gd name="adj2" fmla="val 10898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2023</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四角形吹き出し 19"/>
            <p:cNvSpPr/>
            <p:nvPr/>
          </p:nvSpPr>
          <p:spPr>
            <a:xfrm>
              <a:off x="6597508" y="5869131"/>
              <a:ext cx="589659" cy="124281"/>
            </a:xfrm>
            <a:prstGeom prst="wedgeRectCallout">
              <a:avLst>
                <a:gd name="adj1" fmla="val -27385"/>
                <a:gd name="adj2" fmla="val -83184"/>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6" name="四角形吹き出し 25"/>
            <p:cNvSpPr/>
            <p:nvPr/>
          </p:nvSpPr>
          <p:spPr>
            <a:xfrm rot="18316972">
              <a:off x="7676107" y="5222647"/>
              <a:ext cx="645258" cy="127567"/>
            </a:xfrm>
            <a:prstGeom prst="wedgeRectCallout">
              <a:avLst>
                <a:gd name="adj1" fmla="val 24640"/>
                <a:gd name="adj2" fmla="val 11963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a:t>
              </a:r>
              <a:r>
                <a:rPr lang="en-US" altLang="ja-JP" sz="600" dirty="0">
                  <a:solidFill>
                    <a:prstClr val="black"/>
                  </a:solidFill>
                  <a:latin typeface="HG丸ｺﾞｼｯｸM-PRO" panose="020F0600000000000000" pitchFamily="50" charset="-128"/>
                  <a:ea typeface="HG丸ｺﾞｼｯｸM-PRO" panose="020F0600000000000000" pitchFamily="50" charset="-128"/>
                </a:rPr>
                <a:t>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四角形吹き出し 26"/>
            <p:cNvSpPr/>
            <p:nvPr/>
          </p:nvSpPr>
          <p:spPr>
            <a:xfrm>
              <a:off x="7308303" y="3778941"/>
              <a:ext cx="638421" cy="104036"/>
            </a:xfrm>
            <a:prstGeom prst="wedgeRectCallout">
              <a:avLst>
                <a:gd name="adj1" fmla="val -18435"/>
                <a:gd name="adj2" fmla="val 17087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2017</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着手予定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四角形吹き出し 27"/>
            <p:cNvSpPr/>
            <p:nvPr/>
          </p:nvSpPr>
          <p:spPr>
            <a:xfrm>
              <a:off x="5806881" y="4398153"/>
              <a:ext cx="447075" cy="107522"/>
            </a:xfrm>
            <a:prstGeom prst="wedgeRectCallout">
              <a:avLst>
                <a:gd name="adj1" fmla="val 46691"/>
                <a:gd name="adj2" fmla="val -16267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2016</a:t>
              </a: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着手</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四角形吹き出し 28"/>
            <p:cNvSpPr/>
            <p:nvPr/>
          </p:nvSpPr>
          <p:spPr>
            <a:xfrm>
              <a:off x="7232717" y="4220190"/>
              <a:ext cx="368572" cy="172181"/>
            </a:xfrm>
            <a:prstGeom prst="wedgeRectCallout">
              <a:avLst>
                <a:gd name="adj1" fmla="val 11622"/>
                <a:gd name="adj2" fmla="val 93692"/>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lnSpc>
                  <a:spcPts val="600"/>
                </a:lnSpc>
                <a:spcBef>
                  <a:spcPts val="0"/>
                </a:spcBef>
                <a:spcAft>
                  <a:spcPts val="0"/>
                </a:spcAft>
              </a:pPr>
              <a:r>
                <a:rPr lang="en-US" altLang="ja-JP" sz="600" dirty="0" smtClean="0">
                  <a:solidFill>
                    <a:prstClr val="black"/>
                  </a:solidFill>
                  <a:latin typeface="HG丸ｺﾞｼｯｸM-PRO" panose="020F0600000000000000" pitchFamily="50" charset="-128"/>
                  <a:ea typeface="HG丸ｺﾞｼｯｸM-PRO" panose="020F0600000000000000" pitchFamily="50" charset="-128"/>
                </a:rPr>
                <a:t>2019</a:t>
              </a:r>
            </a:p>
            <a:p>
              <a:pPr algn="ctr" fontAlgn="auto">
                <a:lnSpc>
                  <a:spcPts val="600"/>
                </a:lnSpc>
                <a:spcBef>
                  <a:spcPts val="0"/>
                </a:spcBef>
                <a:spcAft>
                  <a:spcPts val="0"/>
                </a:spcAft>
              </a:pPr>
              <a:r>
                <a:rPr lang="ja-JP" altLang="en-US" sz="600" dirty="0" smtClean="0">
                  <a:solidFill>
                    <a:prstClr val="black"/>
                  </a:solidFill>
                  <a:latin typeface="HG丸ｺﾞｼｯｸM-PRO" panose="020F0600000000000000" pitchFamily="50" charset="-128"/>
                  <a:ea typeface="HG丸ｺﾞｼｯｸM-PRO" panose="020F0600000000000000" pitchFamily="50" charset="-128"/>
                </a:rPr>
                <a:t>開通予定</a:t>
              </a:r>
              <a:endParaRPr lang="ja-JP" altLang="en-US" sz="60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30" name="正方形/長方形 29"/>
          <p:cNvSpPr/>
          <p:nvPr/>
        </p:nvSpPr>
        <p:spPr>
          <a:xfrm>
            <a:off x="323528" y="1988840"/>
            <a:ext cx="8712968" cy="1107996"/>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道路である阪神</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高速大和川線や淀川左岸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高速道路ネットワークの整備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○より利用しやすい高速道路料金の導入</a:t>
            </a:r>
            <a:endParaRPr lang="en-US" altLang="ja-JP" sz="1200"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39552" y="3302694"/>
            <a:ext cx="4849139" cy="846386"/>
          </a:xfrm>
          <a:prstGeom prst="rect">
            <a:avLst/>
          </a:prstGeom>
          <a:ln>
            <a:solidFill>
              <a:schemeClr val="tx1"/>
            </a:solidFill>
          </a:ln>
        </p:spPr>
        <p:txBody>
          <a:bodyPr wrap="square">
            <a:spAutoFit/>
          </a:bodyPr>
          <a:lstStyle/>
          <a:p>
            <a:pPr fontAlgn="auto">
              <a:spcBef>
                <a:spcPts val="0"/>
              </a:spcBef>
              <a:spcAft>
                <a:spcPts val="0"/>
              </a:spcAft>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左岸線延伸部など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道路の整備を進め、都心部で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572000" y="19020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18</a:t>
            </a:fld>
            <a:endParaRPr lang="ja-JP" altLang="en-US" sz="1200" dirty="0"/>
          </a:p>
        </p:txBody>
      </p:sp>
    </p:spTree>
    <p:extLst>
      <p:ext uri="{BB962C8B-B14F-4D97-AF65-F5344CB8AC3E}">
        <p14:creationId xmlns:p14="http://schemas.microsoft.com/office/powerpoint/2010/main" val="2092352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5879715" y="692696"/>
            <a:ext cx="1030717" cy="20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smtClean="0">
                <a:solidFill>
                  <a:prstClr val="black"/>
                </a:solidFill>
                <a:latin typeface="Meiryo UI" pitchFamily="50" charset="-128"/>
                <a:ea typeface="Meiryo UI" pitchFamily="50" charset="-128"/>
                <a:cs typeface="Meiryo UI" pitchFamily="50" charset="-128"/>
              </a:rPr>
              <a:t>公共交通戦略</a:t>
            </a:r>
            <a:r>
              <a:rPr lang="en-US" altLang="ja-JP" sz="900" b="1" dirty="0" smtClean="0">
                <a:solidFill>
                  <a:prstClr val="black"/>
                </a:solidFill>
                <a:latin typeface="Meiryo UI" pitchFamily="50" charset="-128"/>
                <a:ea typeface="Meiryo UI" pitchFamily="50" charset="-128"/>
                <a:cs typeface="Meiryo UI" pitchFamily="50" charset="-128"/>
              </a:rPr>
              <a:t>4</a:t>
            </a:r>
            <a:r>
              <a:rPr lang="ja-JP" altLang="en-US" sz="900" b="1" dirty="0" smtClean="0">
                <a:solidFill>
                  <a:prstClr val="black"/>
                </a:solidFill>
                <a:latin typeface="Meiryo UI" pitchFamily="50" charset="-128"/>
                <a:ea typeface="Meiryo UI" pitchFamily="50" charset="-128"/>
                <a:cs typeface="Meiryo UI" pitchFamily="50" charset="-128"/>
              </a:rPr>
              <a:t>路線</a:t>
            </a:r>
            <a:r>
              <a:rPr lang="en-US" altLang="ja-JP" sz="900" b="1" dirty="0" smtClean="0">
                <a:solidFill>
                  <a:prstClr val="black"/>
                </a:solidFill>
                <a:latin typeface="Meiryo UI" pitchFamily="50" charset="-128"/>
                <a:ea typeface="Meiryo UI" pitchFamily="50" charset="-128"/>
                <a:cs typeface="Meiryo UI" pitchFamily="50" charset="-128"/>
              </a:rPr>
              <a:t>】</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19" name="テキスト ボックス 4"/>
          <p:cNvSpPr txBox="1">
            <a:spLocks noChangeArrowheads="1"/>
          </p:cNvSpPr>
          <p:nvPr/>
        </p:nvSpPr>
        <p:spPr bwMode="auto">
          <a:xfrm>
            <a:off x="6002162" y="3393364"/>
            <a:ext cx="21999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800" dirty="0" smtClean="0">
                <a:solidFill>
                  <a:prstClr val="black"/>
                </a:solidFill>
                <a:latin typeface="Meiryo UI" pitchFamily="50" charset="-128"/>
                <a:ea typeface="Meiryo UI" pitchFamily="50" charset="-128"/>
                <a:cs typeface="Meiryo UI" pitchFamily="50" charset="-128"/>
              </a:rPr>
              <a:t>　　　　　　出典：大阪府</a:t>
            </a:r>
            <a:r>
              <a:rPr lang="ja-JP" altLang="en-US" sz="800" b="1" dirty="0" smtClean="0">
                <a:solidFill>
                  <a:srgbClr val="FF0000"/>
                </a:solidFill>
                <a:latin typeface="Meiryo UI" pitchFamily="50" charset="-128"/>
                <a:ea typeface="Meiryo UI" pitchFamily="50" charset="-128"/>
                <a:cs typeface="Meiryo UI" pitchFamily="50" charset="-128"/>
              </a:rPr>
              <a:t>　</a:t>
            </a:r>
            <a:r>
              <a:rPr lang="ja-JP" altLang="en-US" sz="800" dirty="0" smtClean="0">
                <a:solidFill>
                  <a:prstClr val="black"/>
                </a:solidFill>
                <a:latin typeface="Meiryo UI" pitchFamily="50" charset="-128"/>
                <a:ea typeface="Meiryo UI" pitchFamily="50" charset="-128"/>
                <a:cs typeface="Meiryo UI" pitchFamily="50" charset="-128"/>
              </a:rPr>
              <a:t>「公共交通戦略」</a:t>
            </a:r>
            <a:endParaRPr lang="en-US" altLang="ja-JP" sz="800" dirty="0" smtClean="0">
              <a:solidFill>
                <a:prstClr val="black"/>
              </a:solidFill>
              <a:latin typeface="Meiryo UI" pitchFamily="50" charset="-128"/>
              <a:ea typeface="Meiryo UI" pitchFamily="50" charset="-128"/>
              <a:cs typeface="Meiryo UI" pitchFamily="50" charset="-128"/>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87" t="1598" b="34026"/>
          <a:stretch/>
        </p:blipFill>
        <p:spPr bwMode="auto">
          <a:xfrm>
            <a:off x="5796136" y="981364"/>
            <a:ext cx="2927590" cy="23400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a:xfrm>
            <a:off x="395536" y="648043"/>
            <a:ext cx="5400599" cy="1292662"/>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②鉄道ネットワークの充実・機能強化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年策定）の策定（戦略</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北大阪急行延伸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年度開業目標）、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大阪モノレール延伸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年開業目標）など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83567" y="1798216"/>
            <a:ext cx="5112567" cy="1231106"/>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○関空アクセス改善にも資するなにわ筋線の事業化など鉄道ネットワークの充実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強化をめざす。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○大阪市営地下鉄の株式会社化（民営化）を進め、関西圏の鉄道網の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して乗継ぎ時の移動負担軽減などの観点でさらなる利用者の利便性向上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図り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、大阪経済の活性化・成長をめざす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95536" y="3251537"/>
            <a:ext cx="5256584" cy="923330"/>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15216" y="4191928"/>
            <a:ext cx="7776865"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395536" y="4953029"/>
            <a:ext cx="7128791" cy="1477328"/>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○阪神港が国際コンテナ戦略港湾に選定（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○阪神港の港湾運営会社「阪神国際港湾株式会社」設立（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○「阪神国際港湾株式会社」が国の出資を受けて、特定港湾運営会社となる（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701254" y="6064260"/>
            <a:ext cx="7776865"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19</a:t>
            </a:fld>
            <a:endParaRPr lang="ja-JP" altLang="en-US" sz="1200" dirty="0"/>
          </a:p>
        </p:txBody>
      </p:sp>
    </p:spTree>
    <p:extLst>
      <p:ext uri="{BB962C8B-B14F-4D97-AF65-F5344CB8AC3E}">
        <p14:creationId xmlns:p14="http://schemas.microsoft.com/office/powerpoint/2010/main" val="330660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に活かす都市を実現する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72320" y="1128801"/>
            <a:ext cx="6480000" cy="5324535"/>
          </a:xfrm>
          <a:prstGeom prst="rect">
            <a:avLst/>
          </a:prstGeom>
          <a:noFill/>
        </p:spPr>
        <p:txBody>
          <a:bodyPr wrap="square" rtlCol="0">
            <a:spAutoFit/>
          </a:bodyPr>
          <a:lstStyle/>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P14</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P16</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P20</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P25</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43707"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2411442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1814" y="556898"/>
            <a:ext cx="8552674" cy="858674"/>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417714"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8" name="正方形/長方形 7"/>
          <p:cNvSpPr/>
          <p:nvPr/>
        </p:nvSpPr>
        <p:spPr>
          <a:xfrm>
            <a:off x="244630" y="1415571"/>
            <a:ext cx="7528754"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①安全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2430" y="1677567"/>
            <a:ext cx="8671987" cy="1292662"/>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○大規模災害への対応力強化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○大阪府・大阪市消防学校の一体的運用＜平成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○府内消防本部の広域化・連携強化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消防本部の広域化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指令共同運用等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30785" y="2949200"/>
            <a:ext cx="7861930" cy="1569660"/>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○副首都としてあるべき消防・防災のあり方検討・・・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副首都推進本部事務局等による検討</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（論点）①西日本の危機管理と、副首都・大阪の安心・安全を支える消防力　②首都機能バックアップ機能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○大阪の消防力の強化・・・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消防力強化のための勉強会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」（府と市町村で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）等による検討</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（論点）①少子高齢化、人口減少、大規模災害などに対応できる大阪の消防力の強化（広域化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と消防</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本部間</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水平連携強化の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取組み検討）②全国規模での応援活動が必要になる大規模災害時に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備える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べき大阪の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消防力　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29978" y="4558420"/>
            <a:ext cx="8259925" cy="892552"/>
          </a:xfrm>
          <a:prstGeom prst="rect">
            <a:avLst/>
          </a:prstGeom>
        </p:spPr>
        <p:txBody>
          <a:bodyPr wrap="square">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公衆</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○府立公衆衛生研究所と市立環境科学研究所による人事交流や合同セミナーの実施</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○インフルエンザやエイズ等の感染症、食中毒等の予防</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など公衆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衛生分野における啓発活動の共同実施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30125" y="5417580"/>
            <a:ext cx="7861930" cy="1369606"/>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に大阪府・大阪市共同設置の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創設</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統合の効果や独法化のメリットを活かしつつ、健康危機事象への対応力強化、学術分野・産業界への支援・</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体制</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の確立等、西日本</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の中核的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な地方衛生研究所に相応しい機能を備えた研究所づくりを推進</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○統合後の研究所機能が最大限発揮できるよう一元化施設を整備</a:t>
            </a: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690" y="4689039"/>
            <a:ext cx="942643" cy="68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595208"/>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8123" y="1698722"/>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20</a:t>
            </a:fld>
            <a:endParaRPr lang="ja-JP" altLang="en-US" sz="1200" dirty="0"/>
          </a:p>
        </p:txBody>
      </p:sp>
    </p:spTree>
    <p:extLst>
      <p:ext uri="{BB962C8B-B14F-4D97-AF65-F5344CB8AC3E}">
        <p14:creationId xmlns:p14="http://schemas.microsoft.com/office/powerpoint/2010/main" val="3378460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83748"/>
            <a:ext cx="5368514" cy="338554"/>
          </a:xfrm>
          <a:prstGeom prst="rect">
            <a:avLst/>
          </a:prstGeom>
        </p:spPr>
        <p:txBody>
          <a:bodyPr wrap="square">
            <a:spAutoFit/>
          </a:bodyPr>
          <a:lstStyle/>
          <a:p>
            <a:pPr marL="355600" indent="-3556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②生活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インフラの最適化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80881465"/>
              </p:ext>
            </p:extLst>
          </p:nvPr>
        </p:nvGraphicFramePr>
        <p:xfrm>
          <a:off x="579474" y="1563847"/>
          <a:ext cx="8424296" cy="2205326"/>
        </p:xfrm>
        <a:graphic>
          <a:graphicData uri="http://schemas.openxmlformats.org/drawingml/2006/table">
            <a:tbl>
              <a:tblPr firstRow="1" bandRow="1">
                <a:tableStyleId>{5940675A-B579-460E-94D1-54222C63F5DA}</a:tableStyleId>
              </a:tblPr>
              <a:tblGrid>
                <a:gridCol w="831485"/>
                <a:gridCol w="7592811"/>
              </a:tblGrid>
              <a:tr h="325688">
                <a:tc>
                  <a:txBody>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r>
              <a:tr h="624491">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：大阪府水道部を廃止し、大阪広域水道企業団（大阪市を除く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市町村で構成）を設立し、用水事業</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を承継</a:t>
                      </a:r>
                    </a:p>
                    <a:p>
                      <a:pPr marL="0" indent="0">
                        <a:buFont typeface="Wingdings" panose="05000000000000000000" pitchFamily="2" charset="2"/>
                        <a:buNone/>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を策定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1424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H20</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：流域下水道の設置と維持管理を大阪府に一元化</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：大阪市の下水道施設の運転維持管理の包括委託を受ける新会社を設立（クリアウォーター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4243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大阪府ごみ処理広域化計画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に基づき、広域化に取り組む関係市町村を大阪府が技術的支援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21" name="正方形/長方形 20"/>
          <p:cNvSpPr/>
          <p:nvPr/>
        </p:nvSpPr>
        <p:spPr>
          <a:xfrm>
            <a:off x="331783" y="520795"/>
            <a:ext cx="8671987" cy="1000274"/>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◆水道・下水道・ごみ処理</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の最適化をリード。</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39048" y="3990261"/>
            <a:ext cx="8464721" cy="149271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下記の視点により、それぞれの生活インフラに応じた規模の最適化や、経営形態の見直しを行う。</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○人口減少に伴う需要減に対応するダウンサイジング</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○施設・設備の老朽化に伴う更新コストの平準化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○自律的な運営と運営コストの抑制に資する経営形態の見直し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○ゲリラ豪雨や巨大地震などの災害に強い生活インフラの実現</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21</a:t>
            </a:fld>
            <a:endParaRPr lang="ja-JP" altLang="en-US" sz="1200" dirty="0"/>
          </a:p>
        </p:txBody>
      </p:sp>
    </p:spTree>
    <p:extLst>
      <p:ext uri="{BB962C8B-B14F-4D97-AF65-F5344CB8AC3E}">
        <p14:creationId xmlns:p14="http://schemas.microsoft.com/office/powerpoint/2010/main" val="21484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111258" y="5820491"/>
            <a:ext cx="8853230" cy="997168"/>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04192" y="658905"/>
            <a:ext cx="8549301" cy="1054841"/>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6" name="正方形/長方形 75"/>
          <p:cNvSpPr/>
          <p:nvPr/>
        </p:nvSpPr>
        <p:spPr>
          <a:xfrm>
            <a:off x="4591362" y="1927528"/>
            <a:ext cx="3831465"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100520" y="1946806"/>
            <a:ext cx="2913720"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関西圏国家戦略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366270" y="2101845"/>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508906" y="2303475"/>
            <a:ext cx="4262119" cy="707886"/>
          </a:xfrm>
          <a:prstGeom prst="rect">
            <a:avLst/>
          </a:prstGeom>
        </p:spPr>
        <p:txBody>
          <a:bodyPr wrap="square">
            <a:spAutoFit/>
          </a:bodyPr>
          <a:lstStyle/>
          <a:p>
            <a:pPr>
              <a:lnSpc>
                <a:spcPts val="11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・内閣総理大臣主導で岩盤規制全般の突破口を開くための制度</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・関西圏は大阪府、京都府、兵庫県の全域を特区の区域として国が指定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する「区域会議」で規制改革メニュー等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736791" y="2078717"/>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892873" y="2299722"/>
            <a:ext cx="4251127" cy="797654"/>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・経済成長のエンジンとなる産業・機能の集積拠点形成を図る制度</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・関西圏は、北大阪地区、大阪駅周辺地区など、大阪府、大阪市、京</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都府、京都市、兵庫県、神戸市の９地区を特区の区域として国が指定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の政策資源を集中することにより</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5096498" y="3103966"/>
            <a:ext cx="3761320" cy="1967070"/>
            <a:chOff x="38100" y="1344388"/>
            <a:chExt cx="9230186" cy="5534025"/>
          </a:xfrm>
        </p:grpSpPr>
        <p:pic>
          <p:nvPicPr>
            <p:cNvPr id="1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3" cstate="prin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4" cstate="print"/>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5" cstate="print"/>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6" cstate="print"/>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932" b="5698"/>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6"/>
              <a:ext cx="2349777" cy="968302"/>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正方形/長方形 160"/>
            <p:cNvSpPr/>
            <p:nvPr/>
          </p:nvSpPr>
          <p:spPr>
            <a:xfrm>
              <a:off x="5527706" y="6258422"/>
              <a:ext cx="3327892" cy="514432"/>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医薬基盤研究所創薬支援室西日本統括本部</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8"/>
              <a:ext cx="1722904" cy="353673"/>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 name="正方形/長方形 180"/>
          <p:cNvSpPr/>
          <p:nvPr/>
        </p:nvSpPr>
        <p:spPr>
          <a:xfrm>
            <a:off x="361010" y="5083205"/>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a:xfrm>
            <a:off x="506152" y="5251177"/>
            <a:ext cx="4264873" cy="51552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保険外併用療養に関する特例、特区医療機器薬事戦略相談の実施、</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限定保育士</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支援外国人受入事業、エリアマネジメントに係る道路法の特例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正方形/長方形 182"/>
          <p:cNvSpPr/>
          <p:nvPr/>
        </p:nvSpPr>
        <p:spPr>
          <a:xfrm>
            <a:off x="4831292" y="5074240"/>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976434" y="5291518"/>
            <a:ext cx="4060621" cy="515526"/>
          </a:xfrm>
          <a:prstGeom prst="rect">
            <a:avLst/>
          </a:prstGeom>
        </p:spPr>
        <p:txBody>
          <a:bodyPr wrap="square">
            <a:spAutoFit/>
          </a:bodyPr>
          <a:lstStyle/>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全国の国際戦略総合特区のうち、最多５１プロジェクトが計画認定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　　など</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100013" y="1689915"/>
            <a:ext cx="2163982" cy="265807"/>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172854" y="5823643"/>
            <a:ext cx="1579308" cy="292388"/>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077523" y="3008267"/>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1157091"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内閣総</a:t>
              </a: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77122" y="6054194"/>
            <a:ext cx="8887366" cy="759182"/>
          </a:xfrm>
          <a:prstGeom prst="rect">
            <a:avLst/>
          </a:prstGeom>
        </p:spPr>
        <p:txBody>
          <a:bodyPr wrap="square">
            <a:spAutoFit/>
          </a:bodyPr>
          <a:lstStyle/>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○国家戦略特区制度を活用し、健康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にかかわる分野やチャレンジングな人材が集積する環境整備など重点的に、現場のニーズを踏まえた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具体的な規制改革に取り組んでいく。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○税制面を含めた特区でのインセンティブの充実を図り、ライフ分野やグリーン分野などでのイノベーション創出をさらに強化していく。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487345"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22</a:t>
            </a:fld>
            <a:endParaRPr lang="ja-JP" altLang="en-US" sz="1200" dirty="0"/>
          </a:p>
        </p:txBody>
      </p:sp>
    </p:spTree>
    <p:extLst>
      <p:ext uri="{BB962C8B-B14F-4D97-AF65-F5344CB8AC3E}">
        <p14:creationId xmlns:p14="http://schemas.microsoft.com/office/powerpoint/2010/main" val="2924534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649705"/>
            <a:ext cx="8784000" cy="963194"/>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連携を深めながら産業支援の充実を図ってきた。今後は、その取組みの成果として創設される大阪産業技術研究所に加え、府市の産業支援機関の統合も含めた大阪全体の産業支援</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188640"/>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77744" y="4137388"/>
            <a:ext cx="3969539"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②産業支援機能・体制の強化</a:t>
            </a:r>
          </a:p>
        </p:txBody>
      </p:sp>
      <p:sp>
        <p:nvSpPr>
          <p:cNvPr id="22" name="正方形/長方形 21"/>
          <p:cNvSpPr/>
          <p:nvPr/>
        </p:nvSpPr>
        <p:spPr>
          <a:xfrm>
            <a:off x="333048" y="4496509"/>
            <a:ext cx="8703448" cy="129266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大阪府・大阪市の成長戦略の共同策定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大阪の成長戦略」として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大阪府・大阪市の施策面での連携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・上海事務所の連携・統合、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特</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区プロモーションの共同実施　など</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83568" y="5824072"/>
            <a:ext cx="8022882"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大阪全体の産業支援のあり方について、新たな事業活動を生み出す力を高めるため、ユーザーである企業のニーズに応える観点から検討を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進めるとともに、大阪産業振興機構と大阪市都市型産業振興センターの統合も視野に入れ、機能・体制の強化を図る。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33047" y="1724637"/>
            <a:ext cx="8415417"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①大阪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研究所の創設（府立産業技術総合研究所と市立工業研究所の統合）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4737" y="2017025"/>
            <a:ext cx="8371179" cy="89255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合同経営戦略会議や合同発表会等の開催</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新法人のビジョンを検討するため、大阪府・大阪市、両法人、経営者などによる合同経営戦略会議や、両研究所による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合同</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発表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会、合同セミナーを開催し、連携を深めてきた。</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72430" y="2912333"/>
            <a:ext cx="8022882" cy="892552"/>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大阪産業の成長をけん引する知と技術の支援拠点「スーパー</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試」をめざし、大阪府・大阪市の研究所を統合。国立研究開発法人産業技術総合研究所、民間</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研究所や大学等との連携を深めながら、技術力の結集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による成長分野の研究</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開発の推進、産学官連携によるオープンイノベーションの推進、国際基準対応の推進を図る。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23</a:t>
            </a:fld>
            <a:endParaRPr lang="ja-JP" altLang="en-US" sz="1200" dirty="0"/>
          </a:p>
        </p:txBody>
      </p:sp>
    </p:spTree>
    <p:extLst>
      <p:ext uri="{BB962C8B-B14F-4D97-AF65-F5344CB8AC3E}">
        <p14:creationId xmlns:p14="http://schemas.microsoft.com/office/powerpoint/2010/main" val="3652224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9512" y="476672"/>
            <a:ext cx="8856984" cy="975013"/>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新大学の設置（府立大学と市立大学の統合）</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公設民営学校（国際バカロレア等）設置の取組みを進め、大阪の成長を牽引する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高度な専門性を有する人材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育成の基盤を確立する。</a:t>
            </a:r>
          </a:p>
        </p:txBody>
      </p:sp>
      <p:sp>
        <p:nvSpPr>
          <p:cNvPr id="14" name="正方形/長方形 13"/>
          <p:cNvSpPr/>
          <p:nvPr/>
        </p:nvSpPr>
        <p:spPr>
          <a:xfrm>
            <a:off x="440649" y="15607"/>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sp>
        <p:nvSpPr>
          <p:cNvPr id="26" name="正方形/長方形 25"/>
          <p:cNvSpPr/>
          <p:nvPr/>
        </p:nvSpPr>
        <p:spPr>
          <a:xfrm>
            <a:off x="323528" y="4386590"/>
            <a:ext cx="4572480"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43326" y="5632792"/>
            <a:ext cx="5440841" cy="892552"/>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社会でリーダーシップを発揮し、大阪産業の国際競争力強化に寄与</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する人材</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を育てるため、国際バカロレアコースを設ける新たな中高一貫教育校を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民営校として開設をめざす。（平成</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年４月を想定</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978" y="4419956"/>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350433" y="4696688"/>
            <a:ext cx="8293726" cy="89255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・中・高等学校における英語教育の充実やグローバルリーダーズハイスクール（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GLHS</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関係学科等における国際的人材の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育成、</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学習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よる児童生徒の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応じた情報活用能力の育成等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取組みを進めてきた。</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23528" y="1484784"/>
            <a:ext cx="5368514"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①府立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大学と市立大学の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統合による教育力向上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23528" y="1772816"/>
            <a:ext cx="8293726" cy="1092607"/>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府大・市大の連携強化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府立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大学と市立大学との単位互換、学位プログラム（博士課程教育リーディングプログラム）の共同実施、地域志向</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教育</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の推進を目的とした地（知）の拠点整備事業（大学</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COC</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事業）の共同実施など、様々な連携をすでに行っており、新たな取組みについても検討を進めている。</a:t>
            </a:r>
          </a:p>
        </p:txBody>
      </p:sp>
      <p:sp>
        <p:nvSpPr>
          <p:cNvPr id="19" name="正方形/長方形 18"/>
          <p:cNvSpPr/>
          <p:nvPr/>
        </p:nvSpPr>
        <p:spPr>
          <a:xfrm>
            <a:off x="629392" y="2852936"/>
            <a:ext cx="8101722" cy="1492716"/>
          </a:xfrm>
          <a:prstGeom prst="rect">
            <a:avLst/>
          </a:prstGeom>
          <a:solidFill>
            <a:schemeClr val="bg1"/>
          </a:solidFill>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多彩な分野を網羅し、高い学術性と広い学際性を併せ持つ、公立大学法人では類を見ない総合大学が誕生することにより、多様な人材の育成を図る。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大学では、多様な分野を持つ総合大学として、それぞれの強みを活かし、大学の基本３機能（教育・研究・地域貢献）に更に磨きながら、新たな機能も加え、統合によって付加価値が高まる領域や社会ニーズの高まりに応じて強化する領域へ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実現していく。</a:t>
            </a: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検討中の新大学での新たな機能）都市シンクタンク機能、技術インキュベーション機能</a:t>
            </a: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24</a:t>
            </a:fld>
            <a:endParaRPr lang="ja-JP" altLang="en-US" sz="1200" dirty="0"/>
          </a:p>
        </p:txBody>
      </p:sp>
      <p:graphicFrame>
        <p:nvGraphicFramePr>
          <p:cNvPr id="20" name="表 19"/>
          <p:cNvGraphicFramePr>
            <a:graphicFrameLocks noGrp="1"/>
          </p:cNvGraphicFramePr>
          <p:nvPr>
            <p:extLst>
              <p:ext uri="{D42A27DB-BD31-4B8C-83A1-F6EECF244321}">
                <p14:modId xmlns:p14="http://schemas.microsoft.com/office/powerpoint/2010/main" val="834796794"/>
              </p:ext>
            </p:extLst>
          </p:nvPr>
        </p:nvGraphicFramePr>
        <p:xfrm>
          <a:off x="6228184" y="5580209"/>
          <a:ext cx="2542827" cy="1162812"/>
        </p:xfrm>
        <a:graphic>
          <a:graphicData uri="http://schemas.openxmlformats.org/drawingml/2006/table">
            <a:tbl>
              <a:tblPr firstRow="1" bandRow="1">
                <a:tableStyleId>{5940675A-B579-460E-94D1-54222C63F5DA}</a:tableStyleId>
              </a:tblPr>
              <a:tblGrid>
                <a:gridCol w="780284"/>
                <a:gridCol w="1762543"/>
              </a:tblGrid>
              <a:tr h="125737">
                <a:tc>
                  <a:txBody>
                    <a:bodyPr/>
                    <a:lstStyle/>
                    <a:p>
                      <a:pPr>
                        <a:lnSpc>
                          <a:spcPct val="70000"/>
                        </a:lnSpc>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大阪市の国際バカロレア教育実践例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主な授業形態</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円座や班別での協働学習を中心とした授業</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学習方法</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ディスカッション、ディベート等による課題解決型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79624">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身につく能力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・必要な知識を収集し、分析する能力</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・グループワークで養われる協調性、企画力等</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育成される英語力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英語での総合的なコミュニケーション能力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未知の事象に挑むための課題解決能力の育成</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世界統一基準の評価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622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7946" y="494144"/>
            <a:ext cx="8502526" cy="800824"/>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開催などを進め、大阪のブランド化、発信力強化の基盤を確立する。</a:t>
            </a:r>
          </a:p>
        </p:txBody>
      </p:sp>
      <p:sp>
        <p:nvSpPr>
          <p:cNvPr id="4" name="正方形/長方形 3"/>
          <p:cNvSpPr/>
          <p:nvPr/>
        </p:nvSpPr>
        <p:spPr>
          <a:xfrm>
            <a:off x="325919" y="33079"/>
            <a:ext cx="403005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25</a:t>
            </a:fld>
            <a:endParaRPr lang="ja-JP" altLang="en-US" sz="1200" dirty="0"/>
          </a:p>
        </p:txBody>
      </p:sp>
      <p:graphicFrame>
        <p:nvGraphicFramePr>
          <p:cNvPr id="12" name="表 11"/>
          <p:cNvGraphicFramePr>
            <a:graphicFrameLocks noGrp="1"/>
          </p:cNvGraphicFramePr>
          <p:nvPr>
            <p:extLst>
              <p:ext uri="{D42A27DB-BD31-4B8C-83A1-F6EECF244321}">
                <p14:modId xmlns:p14="http://schemas.microsoft.com/office/powerpoint/2010/main" val="1098126128"/>
              </p:ext>
            </p:extLst>
          </p:nvPr>
        </p:nvGraphicFramePr>
        <p:xfrm>
          <a:off x="5135084" y="5847321"/>
          <a:ext cx="3613380" cy="976891"/>
        </p:xfrm>
        <a:graphic>
          <a:graphicData uri="http://schemas.openxmlformats.org/drawingml/2006/table">
            <a:tbl>
              <a:tblPr firstRow="1" bandRow="1">
                <a:tableStyleId>{5940675A-B579-460E-94D1-54222C63F5DA}</a:tableStyleId>
              </a:tblPr>
              <a:tblGrid>
                <a:gridCol w="680766"/>
                <a:gridCol w="2932614"/>
              </a:tblGrid>
              <a:tr h="187877">
                <a:tc>
                  <a:txBody>
                    <a:bodyPr/>
                    <a:lstStyle/>
                    <a:p>
                      <a:pPr>
                        <a:lnSpc>
                          <a:spcPts val="8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nSpc>
                          <a:spcPts val="8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r>
              <a:tr h="397771">
                <a:tc>
                  <a:txBody>
                    <a:bodyPr/>
                    <a:lstStyle/>
                    <a:p>
                      <a:pPr>
                        <a:lnSpc>
                          <a:spcPts val="8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nSpc>
                          <a:spcPts val="8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国連犯罪防止・刑事司法会議（国公募に応募中）</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tr>
              <a:tr h="180800">
                <a:tc>
                  <a:txBody>
                    <a:bodyPr/>
                    <a:lstStyle/>
                    <a:p>
                      <a:pPr>
                        <a:lnSpc>
                          <a:spcPts val="8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nSpc>
                          <a:spcPts val="8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関西ワールドマスターズゲームズ</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r>
              <a:tr h="180800">
                <a:tc>
                  <a:txBody>
                    <a:bodyPr/>
                    <a:lstStyle/>
                    <a:p>
                      <a:pPr>
                        <a:lnSpc>
                          <a:spcPts val="8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nSpc>
                          <a:spcPts val="8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r>
            </a:tbl>
          </a:graphicData>
        </a:graphic>
      </p:graphicFrame>
      <p:sp>
        <p:nvSpPr>
          <p:cNvPr id="13" name="テキスト ボックス 12"/>
          <p:cNvSpPr txBox="1"/>
          <p:nvPr/>
        </p:nvSpPr>
        <p:spPr>
          <a:xfrm>
            <a:off x="6693917" y="5644660"/>
            <a:ext cx="1321196"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43742" y="4725144"/>
            <a:ext cx="8520746"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国内最大級の市民マラソン「大阪マラソン」や「世界スーパージュニアテニス」などの国際大会を開催・魅力発信する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ど、大阪全体が盛り上がる取組みを進めてきた。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63698" y="5708415"/>
            <a:ext cx="8282174" cy="1125949"/>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スポーツイベントなどの誘致・開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催を通じて、大阪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のブランド化と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発信力の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強化を図る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舞洲を拠点に活躍するプロスポーツチームと連携し、プロスポーツチームの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課題解決及びスポーツを通じた舞洲の活性化に取り組むことにより、スポー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ツ産業を活性化し、都市魅力の向上につなげる。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38298" y="3975131"/>
            <a:ext cx="8259626" cy="792525"/>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大阪観光局が観光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事業推進</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の司令塔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、観光マーケティングリサーチを強化するとともに、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ＩＣＴ</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を活用した観光情報を発信するなど、戦略的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プロモーションを展開し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の集客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拡大を図る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公</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民が連携し、水の回廊での観光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メニューの充実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や多彩な魅力空間の形成により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「水と光の首都大阪」ブランド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確立に取り組む。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67544" y="1264884"/>
            <a:ext cx="8496944"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①文化創造基盤の拡充</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芸術文化の専門家等</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よる評価</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審査や企画、調査機能を有する大阪アーツカウンシルを設置し、大阪の優れた文化の国内外への発信や芸術文化の担い手の発掘・育成などを行ってきた。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538298" y="2251472"/>
            <a:ext cx="8259626" cy="792525"/>
          </a:xfrm>
          <a:prstGeom prst="rect">
            <a:avLst/>
          </a:prstGeom>
          <a:ln>
            <a:solidFill>
              <a:schemeClr val="tx1"/>
            </a:solidFill>
          </a:ln>
        </p:spPr>
        <p:txBody>
          <a:bodyPr wrap="square">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大阪の芸術文化の発展、創造に資する大阪にふさわしい文化施策を推進する。また、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大阪市が所蔵する第一級のコレクションを活用して、新たな魅力あふれる新美術館を中之島に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年度に開館。市の博物館群</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ミュージアム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を地方独立行政法人化し、誰もが芸術文化を享受でき、その魅力を創造・育成・発信する都市のコアとしてのミュージアムを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443742" y="3010656"/>
            <a:ext cx="8448738" cy="98488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府と市、経済界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より、大阪観光局を設置。大阪版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DMO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を推進している。また、水都推進など公民連携による取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組みを進めている。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2130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35496" y="19020"/>
            <a:ext cx="5829836"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404665"/>
            <a:ext cx="8625220" cy="629815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53" y="4084015"/>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436761"/>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4984888"/>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98545" y="4436761"/>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308089"/>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26</a:t>
            </a:fld>
            <a:endParaRPr lang="ja-JP" altLang="en-US" sz="1200" dirty="0"/>
          </a:p>
        </p:txBody>
      </p:sp>
    </p:spTree>
    <p:extLst>
      <p:ext uri="{BB962C8B-B14F-4D97-AF65-F5344CB8AC3E}">
        <p14:creationId xmlns:p14="http://schemas.microsoft.com/office/powerpoint/2010/main" val="4063485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14943" y="2636912"/>
            <a:ext cx="3600000" cy="4115280"/>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108000"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機能）の充実に向けた取組みが進められている。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0" y="123907"/>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9525" y="450357"/>
            <a:ext cx="9115425" cy="1881191"/>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課題に対応した大都市制度としては、近年、</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地方自治法の改正による政令指定都市における指定都市都道府県調整会議と総合区制度、特別区設置法に基づく特別区制度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が設けられている。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広域機能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政令指定都市・総合区制度では大阪府と大阪市が指定都市都道府県調整会議で協議・調整　特別区制度では大阪府に一元化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基礎自治機能：総合区制度では区長の権限強化（市全体に関することは市長マネジメント）特別区制度では住民に選ばれた区長・区議会</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844382" y="3432327"/>
            <a:ext cx="2859224"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・淀川左岸線延伸部などミッシングリンク解消の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3606" y="4654189"/>
            <a:ext cx="2880000"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97379" y="2323007"/>
            <a:ext cx="4001189" cy="492443"/>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現在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197380" y="2367173"/>
            <a:ext cx="4001189"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827904" y="5841360"/>
            <a:ext cx="2880000"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3026312" y="4514910"/>
            <a:ext cx="2957177" cy="432073"/>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30830" y="2331549"/>
            <a:ext cx="3600400" cy="307777"/>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27799" y="2370045"/>
            <a:ext cx="360007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84295" y="2669203"/>
            <a:ext cx="3924000" cy="4035872"/>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324000"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府域の都市機能（広域機能）について</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都市都道府県調整</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会議で協議・</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・特別区制度では大阪府に一元化</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⇒副首都・大阪にふさわしい制度の検討を深めて</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27</a:t>
            </a:fld>
            <a:endParaRPr lang="ja-JP" altLang="en-US" sz="1200" dirty="0"/>
          </a:p>
        </p:txBody>
      </p:sp>
      <p:sp>
        <p:nvSpPr>
          <p:cNvPr id="4" name="正方形/長方形 3"/>
          <p:cNvSpPr/>
          <p:nvPr/>
        </p:nvSpPr>
        <p:spPr>
          <a:xfrm>
            <a:off x="5074797" y="2975589"/>
            <a:ext cx="3627857" cy="126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sp>
        <p:nvSpPr>
          <p:cNvPr id="22" name="二等辺三角形 21"/>
          <p:cNvSpPr/>
          <p:nvPr/>
        </p:nvSpPr>
        <p:spPr>
          <a:xfrm rot="10800000">
            <a:off x="6139005" y="4351633"/>
            <a:ext cx="1368152" cy="300901"/>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5134674" y="2823759"/>
            <a:ext cx="3508104" cy="3036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r>
              <a:rPr lang="ja-JP" altLang="en-US" sz="140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充実</a:t>
            </a:r>
            <a:endParaRPr kumimoji="1" lang="ja-JP" altLang="en-US" sz="1400" dirty="0">
              <a:solidFill>
                <a:schemeClr val="bg1"/>
              </a:solidFill>
            </a:endParaRPr>
          </a:p>
        </p:txBody>
      </p:sp>
      <p:sp>
        <p:nvSpPr>
          <p:cNvPr id="6" name="テキスト ボックス 5"/>
          <p:cNvSpPr txBox="1"/>
          <p:nvPr/>
        </p:nvSpPr>
        <p:spPr>
          <a:xfrm>
            <a:off x="833075" y="3267369"/>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37161" y="447201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37545" y="565717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76380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84262" y="1576604"/>
            <a:ext cx="6300000" cy="5220000"/>
          </a:xfrm>
          <a:prstGeom prst="roundRect">
            <a:avLst>
              <a:gd name="adj" fmla="val 157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23437" y="1662329"/>
            <a:ext cx="4788000" cy="4860000"/>
          </a:xfrm>
          <a:prstGeom prst="rect">
            <a:avLst/>
          </a:prstGeom>
          <a:solidFill>
            <a:schemeClr val="bg1"/>
          </a:solidFill>
          <a:ln>
            <a:solidFill>
              <a:schemeClr val="tx1"/>
            </a:solidFill>
            <a:prstDash val="sysDot"/>
          </a:ln>
        </p:spPr>
        <p:txBody>
          <a:bodyPr wrap="square" tIns="0" rtlCol="0">
            <a:noAutofit/>
          </a:bodyPr>
          <a:lstStyle/>
          <a:p>
            <a:pPr algn="ct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bwMode="auto">
          <a:xfrm>
            <a:off x="444834" y="1912569"/>
            <a:ext cx="4392000" cy="4788000"/>
          </a:xfrm>
          <a:prstGeom prst="ellipse">
            <a:avLst/>
          </a:prstGeom>
          <a:noFill/>
          <a:ln w="444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343363" y="3110704"/>
            <a:ext cx="1513268" cy="3168000"/>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会議」を含め、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の場」</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を重層的に</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380473" y="4007744"/>
            <a:ext cx="743360" cy="1512000"/>
          </a:xfrm>
          <a:prstGeom prst="roundRect">
            <a:avLst>
              <a:gd name="adj" fmla="val 10465"/>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083" y="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179512" y="341604"/>
            <a:ext cx="8856984" cy="115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5898819" y="1717145"/>
            <a:ext cx="324000" cy="4968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0" rIns="36000" bIns="0" numCol="1" rtlCol="0" anchor="ctr" anchorCtr="0" compatLnSpc="1">
            <a:prstTxWarp prst="textNoShape">
              <a:avLst/>
            </a:prstTxWarp>
            <a:spAutoFit/>
          </a:bodyPr>
          <a:lstStyle/>
          <a:p>
            <a:pPr algn="ctr" eaLnBrk="0" hangingPunct="0">
              <a:lnSpc>
                <a:spcPts val="1300"/>
              </a:lnSpc>
            </a:pP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副首都に相応しい行政サービスを提供できる中核</a:t>
            </a:r>
            <a:r>
              <a:rPr lang="ja-JP" altLang="en-US" sz="120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3542342" y="2356249"/>
            <a:ext cx="1377820" cy="684000"/>
          </a:xfrm>
          <a:prstGeom prst="rect">
            <a:avLst/>
          </a:prstGeom>
          <a:solidFill>
            <a:schemeClr val="bg1"/>
          </a:solidFill>
          <a:ln w="9525">
            <a:solidFill>
              <a:schemeClr val="tx1"/>
            </a:solidFill>
            <a:miter lim="800000"/>
            <a:headEnd/>
            <a:tailEnd/>
          </a:ln>
          <a:effectLst/>
          <a:extLst/>
        </p:spPr>
        <p:txBody>
          <a:bodyPr vert="horz" wrap="square" lIns="72000" tIns="0" rIns="3600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府からのインセンティブ強化</a:t>
            </a:r>
            <a:r>
              <a:rPr lang="en-US" altLang="ja-JP" sz="12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2012069" y="2356595"/>
            <a:ext cx="142214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基礎自治機能の検討・研究、国への働きかけ</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43363" y="1756964"/>
            <a:ext cx="4536000" cy="504000"/>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「市町村への権限移譲」や「行政運営体制</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の強化」に</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これ</a:t>
            </a:r>
            <a:r>
              <a:rPr lang="ja-JP" altLang="en-US" sz="14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までよりも積極的</a:t>
            </a:r>
            <a:r>
              <a:rPr lang="ja-JP" altLang="en-US" sz="14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にコーディネート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542342" y="3137015"/>
            <a:ext cx="1377820" cy="3113159"/>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積極的に取り組む</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団体を支援する</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市町村振</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興補助金」による</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取組みに対する補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助対象範囲の拡大</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など、取組成果とイ</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ンセンティブを連動</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2012069" y="3137014"/>
            <a:ext cx="1422147" cy="3132000"/>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合っ</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のあり方や充実方</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策について検討・</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識経験者等も交</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え）より具体的な</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検討・研究を実施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国を巻き込んだ議論</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に発展させていく</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1138647" y="4020033"/>
            <a:ext cx="675094" cy="1512000"/>
          </a:xfrm>
          <a:prstGeom prst="roundRect">
            <a:avLst>
              <a:gd name="adj" fmla="val 11492"/>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272" y="4852757"/>
            <a:ext cx="1345449" cy="510778"/>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72000" tIns="0" rIns="72000" bIns="0" numCol="1" rtlCol="0" anchor="ctr" anchorCtr="0" compatLnSpc="1">
            <a:prstTxWarp prst="textNoShape">
              <a:avLst/>
            </a:prstTxWarp>
            <a:spAutoFit/>
          </a:bodyPr>
          <a:lstStyle/>
          <a:p>
            <a:pP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案件に応じて、知事・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市町村長など特別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7" name="角丸四角形 16"/>
          <p:cNvSpPr/>
          <p:nvPr/>
        </p:nvSpPr>
        <p:spPr bwMode="auto">
          <a:xfrm>
            <a:off x="414923" y="4087544"/>
            <a:ext cx="690263"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a:t>
            </a:r>
            <a:endParaRPr kumimoji="0"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a:t>
            </a: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場づくり</a:t>
            </a:r>
          </a:p>
        </p:txBody>
      </p:sp>
      <p:sp>
        <p:nvSpPr>
          <p:cNvPr id="18" name="角丸四角形 17"/>
          <p:cNvSpPr/>
          <p:nvPr/>
        </p:nvSpPr>
        <p:spPr bwMode="auto">
          <a:xfrm>
            <a:off x="1205689" y="4085277"/>
            <a:ext cx="579148"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366657" y="5601990"/>
            <a:ext cx="1469704" cy="52637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域での最適化（ブロック</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化、一元化）に向けた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 ⇒ 例：消防など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60563" y="1674568"/>
            <a:ext cx="324000" cy="5004000"/>
          </a:xfrm>
          <a:prstGeom prst="rect">
            <a:avLst/>
          </a:prstGeom>
          <a:solidFill>
            <a:schemeClr val="bg1"/>
          </a:solidFill>
          <a:ln>
            <a:solidFill>
              <a:schemeClr val="tx1"/>
            </a:solidFill>
            <a:prstDash val="solid"/>
          </a:ln>
        </p:spPr>
        <p:txBody>
          <a:bodyPr vert="eaVert" wrap="square" rtlCol="0" anchor="ctr" anchorCtr="0">
            <a:spAutoFit/>
          </a:bodyPr>
          <a:lstStyle/>
          <a:p>
            <a:pPr algn="ct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市町村間連携」や「市町村合併</a:t>
            </a: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」につなげていく</a:t>
            </a:r>
            <a:endPar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二等辺三角形 20"/>
          <p:cNvSpPr/>
          <p:nvPr/>
        </p:nvSpPr>
        <p:spPr>
          <a:xfrm rot="5400000">
            <a:off x="4001805" y="4281742"/>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rot="5400000">
            <a:off x="4610709" y="4267430"/>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Rectangle 2"/>
          <p:cNvSpPr txBox="1">
            <a:spLocks noChangeArrowheads="1"/>
          </p:cNvSpPr>
          <p:nvPr/>
        </p:nvSpPr>
        <p:spPr bwMode="auto">
          <a:xfrm>
            <a:off x="353874" y="2343180"/>
            <a:ext cx="150275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2686" y="6391273"/>
            <a:ext cx="3896534" cy="288000"/>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機能充実の取り組みを進める</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 name="表 179"/>
          <p:cNvGraphicFramePr>
            <a:graphicFrameLocks noGrp="1"/>
          </p:cNvGraphicFramePr>
          <p:nvPr>
            <p:extLst>
              <p:ext uri="{D42A27DB-BD31-4B8C-83A1-F6EECF244321}">
                <p14:modId xmlns:p14="http://schemas.microsoft.com/office/powerpoint/2010/main" val="3214926135"/>
              </p:ext>
            </p:extLst>
          </p:nvPr>
        </p:nvGraphicFramePr>
        <p:xfrm>
          <a:off x="6564523" y="1974170"/>
          <a:ext cx="1203610" cy="1258242"/>
        </p:xfrm>
        <a:graphic>
          <a:graphicData uri="http://schemas.openxmlformats.org/drawingml/2006/table">
            <a:tbl>
              <a:tblPr firstRow="1" bandRow="1">
                <a:tableStyleId>{5940675A-B579-460E-94D1-54222C63F5DA}</a:tableStyleId>
              </a:tblPr>
              <a:tblGrid>
                <a:gridCol w="699554"/>
                <a:gridCol w="504056"/>
              </a:tblGrid>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81" name="角丸四角形 180"/>
          <p:cNvSpPr/>
          <p:nvPr/>
        </p:nvSpPr>
        <p:spPr bwMode="auto">
          <a:xfrm>
            <a:off x="6442446" y="1758685"/>
            <a:ext cx="2271830" cy="25370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◆府内市町村関係データ</a:t>
            </a:r>
            <a:endParaRPr kumimoji="0"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3" name="表 182"/>
          <p:cNvGraphicFramePr>
            <a:graphicFrameLocks noGrp="1"/>
          </p:cNvGraphicFramePr>
          <p:nvPr>
            <p:extLst>
              <p:ext uri="{D42A27DB-BD31-4B8C-83A1-F6EECF244321}">
                <p14:modId xmlns:p14="http://schemas.microsoft.com/office/powerpoint/2010/main" val="805201264"/>
              </p:ext>
            </p:extLst>
          </p:nvPr>
        </p:nvGraphicFramePr>
        <p:xfrm>
          <a:off x="7842330" y="1971580"/>
          <a:ext cx="1265380" cy="1273704"/>
        </p:xfrm>
        <a:graphic>
          <a:graphicData uri="http://schemas.openxmlformats.org/drawingml/2006/table">
            <a:tbl>
              <a:tblPr firstRow="1" bandRow="1">
                <a:tableStyleId>{5940675A-B579-460E-94D1-54222C63F5DA}</a:tableStyleId>
              </a:tblPr>
              <a:tblGrid>
                <a:gridCol w="761324"/>
                <a:gridCol w="504056"/>
              </a:tblGrid>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47" name="Freeform 957"/>
          <p:cNvSpPr>
            <a:spLocks noChangeAspect="1"/>
          </p:cNvSpPr>
          <p:nvPr/>
        </p:nvSpPr>
        <p:spPr bwMode="auto">
          <a:xfrm>
            <a:off x="7660719" y="4323793"/>
            <a:ext cx="617097" cy="62501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248" name="Freeform 916"/>
          <p:cNvSpPr>
            <a:spLocks/>
          </p:cNvSpPr>
          <p:nvPr/>
        </p:nvSpPr>
        <p:spPr bwMode="auto">
          <a:xfrm>
            <a:off x="7528163" y="5569063"/>
            <a:ext cx="141414" cy="213336"/>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49" name="Freeform 920"/>
          <p:cNvSpPr>
            <a:spLocks/>
          </p:cNvSpPr>
          <p:nvPr/>
        </p:nvSpPr>
        <p:spPr bwMode="auto">
          <a:xfrm>
            <a:off x="6763129" y="5835500"/>
            <a:ext cx="368276" cy="23965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0" name="Freeform 921"/>
          <p:cNvSpPr>
            <a:spLocks/>
          </p:cNvSpPr>
          <p:nvPr/>
        </p:nvSpPr>
        <p:spPr bwMode="auto">
          <a:xfrm>
            <a:off x="7074440" y="5702985"/>
            <a:ext cx="283327" cy="266436"/>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1" name="Freeform 924"/>
          <p:cNvSpPr>
            <a:spLocks/>
          </p:cNvSpPr>
          <p:nvPr/>
        </p:nvSpPr>
        <p:spPr bwMode="auto">
          <a:xfrm>
            <a:off x="7839974" y="4130211"/>
            <a:ext cx="198378" cy="320007"/>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2" name="Freeform 925"/>
          <p:cNvSpPr>
            <a:spLocks/>
          </p:cNvSpPr>
          <p:nvPr/>
        </p:nvSpPr>
        <p:spPr bwMode="auto">
          <a:xfrm>
            <a:off x="7783007" y="3943659"/>
            <a:ext cx="113430" cy="293222"/>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3" name="Freeform 926"/>
          <p:cNvSpPr>
            <a:spLocks/>
          </p:cNvSpPr>
          <p:nvPr/>
        </p:nvSpPr>
        <p:spPr bwMode="auto">
          <a:xfrm>
            <a:off x="7839974" y="3810677"/>
            <a:ext cx="254844" cy="37310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4" name="Freeform 927"/>
          <p:cNvSpPr>
            <a:spLocks/>
          </p:cNvSpPr>
          <p:nvPr/>
        </p:nvSpPr>
        <p:spPr bwMode="auto">
          <a:xfrm>
            <a:off x="7783007" y="3704009"/>
            <a:ext cx="311809" cy="23965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5" name="Freeform 928"/>
          <p:cNvSpPr>
            <a:spLocks/>
          </p:cNvSpPr>
          <p:nvPr/>
        </p:nvSpPr>
        <p:spPr bwMode="auto">
          <a:xfrm>
            <a:off x="7499679" y="3330903"/>
            <a:ext cx="510190" cy="426204"/>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6" name="Freeform 929"/>
          <p:cNvSpPr>
            <a:spLocks/>
          </p:cNvSpPr>
          <p:nvPr/>
        </p:nvSpPr>
        <p:spPr bwMode="auto">
          <a:xfrm>
            <a:off x="8009869" y="3757107"/>
            <a:ext cx="339793" cy="532872"/>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7" name="Freeform 930"/>
          <p:cNvSpPr>
            <a:spLocks/>
          </p:cNvSpPr>
          <p:nvPr/>
        </p:nvSpPr>
        <p:spPr bwMode="auto">
          <a:xfrm>
            <a:off x="8009869" y="4103896"/>
            <a:ext cx="198378" cy="319537"/>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8" name="Freeform 932"/>
          <p:cNvSpPr>
            <a:spLocks/>
          </p:cNvSpPr>
          <p:nvPr/>
        </p:nvSpPr>
        <p:spPr bwMode="auto">
          <a:xfrm>
            <a:off x="8208248" y="3597339"/>
            <a:ext cx="339793" cy="692640"/>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9" name="Freeform 933"/>
          <p:cNvSpPr>
            <a:spLocks/>
          </p:cNvSpPr>
          <p:nvPr/>
        </p:nvSpPr>
        <p:spPr bwMode="auto">
          <a:xfrm>
            <a:off x="8388000" y="3730793"/>
            <a:ext cx="169897" cy="23965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0" name="Freeform 934"/>
          <p:cNvSpPr>
            <a:spLocks/>
          </p:cNvSpPr>
          <p:nvPr/>
        </p:nvSpPr>
        <p:spPr bwMode="auto">
          <a:xfrm>
            <a:off x="8378145" y="3917345"/>
            <a:ext cx="396758" cy="37263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1" name="Freeform 935"/>
          <p:cNvSpPr>
            <a:spLocks/>
          </p:cNvSpPr>
          <p:nvPr/>
        </p:nvSpPr>
        <p:spPr bwMode="auto">
          <a:xfrm>
            <a:off x="8520059" y="4210097"/>
            <a:ext cx="169897" cy="213336"/>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2" name="Freeform 936"/>
          <p:cNvSpPr>
            <a:spLocks/>
          </p:cNvSpPr>
          <p:nvPr/>
        </p:nvSpPr>
        <p:spPr bwMode="auto">
          <a:xfrm>
            <a:off x="8321680" y="4236881"/>
            <a:ext cx="198378" cy="213336"/>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3" name="Freeform 938"/>
          <p:cNvSpPr>
            <a:spLocks/>
          </p:cNvSpPr>
          <p:nvPr/>
        </p:nvSpPr>
        <p:spPr bwMode="auto">
          <a:xfrm>
            <a:off x="8151283" y="4210097"/>
            <a:ext cx="198378" cy="160237"/>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4" name="Freeform 939"/>
          <p:cNvSpPr>
            <a:spLocks/>
          </p:cNvSpPr>
          <p:nvPr/>
        </p:nvSpPr>
        <p:spPr bwMode="auto">
          <a:xfrm>
            <a:off x="8208248" y="4316765"/>
            <a:ext cx="141414" cy="213336"/>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5" name="Freeform 940"/>
          <p:cNvSpPr>
            <a:spLocks/>
          </p:cNvSpPr>
          <p:nvPr/>
        </p:nvSpPr>
        <p:spPr bwMode="auto">
          <a:xfrm>
            <a:off x="8264713" y="4396649"/>
            <a:ext cx="141913" cy="133453"/>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6" name="Freeform 941"/>
          <p:cNvSpPr>
            <a:spLocks/>
          </p:cNvSpPr>
          <p:nvPr/>
        </p:nvSpPr>
        <p:spPr bwMode="auto">
          <a:xfrm>
            <a:off x="8406627" y="4370334"/>
            <a:ext cx="254844" cy="186082"/>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7" name="Freeform 943"/>
          <p:cNvSpPr>
            <a:spLocks/>
          </p:cNvSpPr>
          <p:nvPr/>
        </p:nvSpPr>
        <p:spPr bwMode="auto">
          <a:xfrm>
            <a:off x="8293196" y="4450218"/>
            <a:ext cx="283327" cy="1329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8" name="Freeform 944"/>
          <p:cNvSpPr>
            <a:spLocks/>
          </p:cNvSpPr>
          <p:nvPr/>
        </p:nvSpPr>
        <p:spPr bwMode="auto">
          <a:xfrm>
            <a:off x="8208248" y="4530102"/>
            <a:ext cx="368276" cy="266436"/>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9" name="Freeform 946"/>
          <p:cNvSpPr>
            <a:spLocks/>
          </p:cNvSpPr>
          <p:nvPr/>
        </p:nvSpPr>
        <p:spPr bwMode="auto">
          <a:xfrm>
            <a:off x="8208248" y="4742969"/>
            <a:ext cx="339793" cy="24012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0" name="Freeform 947"/>
          <p:cNvSpPr>
            <a:spLocks/>
          </p:cNvSpPr>
          <p:nvPr/>
        </p:nvSpPr>
        <p:spPr bwMode="auto">
          <a:xfrm>
            <a:off x="8293196" y="4956306"/>
            <a:ext cx="141414" cy="133453"/>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1" name="Freeform 948"/>
          <p:cNvSpPr>
            <a:spLocks/>
          </p:cNvSpPr>
          <p:nvPr/>
        </p:nvSpPr>
        <p:spPr bwMode="auto">
          <a:xfrm>
            <a:off x="8378145" y="4903207"/>
            <a:ext cx="198378" cy="212867"/>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2" name="Freeform 949"/>
          <p:cNvSpPr>
            <a:spLocks/>
          </p:cNvSpPr>
          <p:nvPr/>
        </p:nvSpPr>
        <p:spPr bwMode="auto">
          <a:xfrm>
            <a:off x="8236731" y="4956306"/>
            <a:ext cx="283327" cy="23965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3" name="Freeform 950"/>
          <p:cNvSpPr>
            <a:spLocks/>
          </p:cNvSpPr>
          <p:nvPr/>
        </p:nvSpPr>
        <p:spPr bwMode="auto">
          <a:xfrm>
            <a:off x="8406627" y="5116073"/>
            <a:ext cx="169897" cy="159768"/>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4" name="Freeform 951"/>
          <p:cNvSpPr>
            <a:spLocks/>
          </p:cNvSpPr>
          <p:nvPr/>
        </p:nvSpPr>
        <p:spPr bwMode="auto">
          <a:xfrm>
            <a:off x="8378145" y="5222742"/>
            <a:ext cx="226862" cy="213336"/>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5" name="Freeform 952"/>
          <p:cNvSpPr>
            <a:spLocks/>
          </p:cNvSpPr>
          <p:nvPr/>
        </p:nvSpPr>
        <p:spPr bwMode="auto">
          <a:xfrm>
            <a:off x="8349662" y="5356196"/>
            <a:ext cx="255344" cy="292752"/>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6" name="Freeform 953"/>
          <p:cNvSpPr>
            <a:spLocks/>
          </p:cNvSpPr>
          <p:nvPr/>
        </p:nvSpPr>
        <p:spPr bwMode="auto">
          <a:xfrm>
            <a:off x="7981386" y="5356196"/>
            <a:ext cx="538671" cy="479303"/>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7" name="Freeform 954"/>
          <p:cNvSpPr>
            <a:spLocks/>
          </p:cNvSpPr>
          <p:nvPr/>
        </p:nvSpPr>
        <p:spPr bwMode="auto">
          <a:xfrm>
            <a:off x="8208248" y="5142858"/>
            <a:ext cx="226363" cy="346321"/>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8" name="Freeform 955"/>
          <p:cNvSpPr>
            <a:spLocks/>
          </p:cNvSpPr>
          <p:nvPr/>
        </p:nvSpPr>
        <p:spPr bwMode="auto">
          <a:xfrm>
            <a:off x="8123301" y="5169642"/>
            <a:ext cx="113430" cy="212867"/>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9" name="Freeform 956"/>
          <p:cNvSpPr>
            <a:spLocks/>
          </p:cNvSpPr>
          <p:nvPr/>
        </p:nvSpPr>
        <p:spPr bwMode="auto">
          <a:xfrm>
            <a:off x="8123301" y="4929521"/>
            <a:ext cx="169897" cy="160237"/>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0" name="Freeform 961"/>
          <p:cNvSpPr>
            <a:spLocks/>
          </p:cNvSpPr>
          <p:nvPr/>
        </p:nvSpPr>
        <p:spPr bwMode="auto">
          <a:xfrm>
            <a:off x="7358265" y="5489179"/>
            <a:ext cx="396758" cy="37310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1" name="Freeform 962"/>
          <p:cNvSpPr>
            <a:spLocks/>
          </p:cNvSpPr>
          <p:nvPr/>
        </p:nvSpPr>
        <p:spPr bwMode="auto">
          <a:xfrm>
            <a:off x="7499679" y="5382511"/>
            <a:ext cx="340293" cy="45299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2" name="Freeform 963"/>
          <p:cNvSpPr>
            <a:spLocks/>
          </p:cNvSpPr>
          <p:nvPr/>
        </p:nvSpPr>
        <p:spPr bwMode="auto">
          <a:xfrm>
            <a:off x="7556646" y="5275843"/>
            <a:ext cx="368276" cy="532872"/>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3" name="Freeform 964"/>
          <p:cNvSpPr>
            <a:spLocks/>
          </p:cNvSpPr>
          <p:nvPr/>
        </p:nvSpPr>
        <p:spPr bwMode="auto">
          <a:xfrm>
            <a:off x="7641593" y="5249526"/>
            <a:ext cx="141414" cy="106668"/>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4" name="Freeform 965"/>
          <p:cNvSpPr>
            <a:spLocks/>
          </p:cNvSpPr>
          <p:nvPr/>
        </p:nvSpPr>
        <p:spPr bwMode="auto">
          <a:xfrm>
            <a:off x="7755025" y="5222742"/>
            <a:ext cx="339793" cy="585972"/>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5" name="Freeform 966"/>
          <p:cNvSpPr>
            <a:spLocks/>
          </p:cNvSpPr>
          <p:nvPr/>
        </p:nvSpPr>
        <p:spPr bwMode="auto">
          <a:xfrm>
            <a:off x="7613111" y="5169642"/>
            <a:ext cx="254844" cy="159768"/>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6" name="Freeform 967"/>
          <p:cNvSpPr>
            <a:spLocks/>
          </p:cNvSpPr>
          <p:nvPr/>
        </p:nvSpPr>
        <p:spPr bwMode="auto">
          <a:xfrm>
            <a:off x="7698058" y="5169642"/>
            <a:ext cx="28481" cy="26315"/>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7" name="Freeform 968"/>
          <p:cNvSpPr>
            <a:spLocks/>
          </p:cNvSpPr>
          <p:nvPr/>
        </p:nvSpPr>
        <p:spPr bwMode="auto">
          <a:xfrm>
            <a:off x="7726541" y="5089759"/>
            <a:ext cx="169897" cy="1329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8" name="Freeform 969"/>
          <p:cNvSpPr>
            <a:spLocks/>
          </p:cNvSpPr>
          <p:nvPr/>
        </p:nvSpPr>
        <p:spPr bwMode="auto">
          <a:xfrm>
            <a:off x="7726541" y="4903207"/>
            <a:ext cx="566655" cy="61275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89" name="Freeform 1049"/>
          <p:cNvSpPr>
            <a:spLocks/>
          </p:cNvSpPr>
          <p:nvPr/>
        </p:nvSpPr>
        <p:spPr bwMode="auto">
          <a:xfrm>
            <a:off x="7329784" y="5622632"/>
            <a:ext cx="84949" cy="79884"/>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90" name="Freeform 1050"/>
          <p:cNvSpPr>
            <a:spLocks/>
          </p:cNvSpPr>
          <p:nvPr/>
        </p:nvSpPr>
        <p:spPr bwMode="auto">
          <a:xfrm>
            <a:off x="7244836" y="5648947"/>
            <a:ext cx="283327" cy="320007"/>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93" name="正方形/長方形 292"/>
          <p:cNvSpPr/>
          <p:nvPr/>
        </p:nvSpPr>
        <p:spPr>
          <a:xfrm>
            <a:off x="6594949" y="4609800"/>
            <a:ext cx="306024" cy="1440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p:cNvSpPr/>
          <p:nvPr/>
        </p:nvSpPr>
        <p:spPr>
          <a:xfrm>
            <a:off x="6589011" y="4338629"/>
            <a:ext cx="306024" cy="14400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正方形/長方形 294"/>
          <p:cNvSpPr/>
          <p:nvPr/>
        </p:nvSpPr>
        <p:spPr>
          <a:xfrm>
            <a:off x="6584388" y="3852332"/>
            <a:ext cx="306024" cy="14400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正方形/長方形 295"/>
          <p:cNvSpPr/>
          <p:nvPr/>
        </p:nvSpPr>
        <p:spPr>
          <a:xfrm>
            <a:off x="6591703" y="4095718"/>
            <a:ext cx="306024" cy="14400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角丸四角形 297"/>
          <p:cNvSpPr/>
          <p:nvPr/>
        </p:nvSpPr>
        <p:spPr bwMode="auto">
          <a:xfrm>
            <a:off x="6957988" y="4562104"/>
            <a:ext cx="892153" cy="19445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及び町村</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bwMode="auto">
          <a:xfrm>
            <a:off x="6939567" y="4340920"/>
            <a:ext cx="1013244" cy="24027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角丸四角形 299"/>
          <p:cNvSpPr/>
          <p:nvPr/>
        </p:nvSpPr>
        <p:spPr bwMode="auto">
          <a:xfrm>
            <a:off x="6946112" y="4108990"/>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角丸四角形 300"/>
          <p:cNvSpPr/>
          <p:nvPr/>
        </p:nvSpPr>
        <p:spPr bwMode="auto">
          <a:xfrm>
            <a:off x="6949220" y="3864335"/>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2" name="グラフ 301"/>
          <p:cNvGraphicFramePr/>
          <p:nvPr>
            <p:extLst>
              <p:ext uri="{D42A27DB-BD31-4B8C-83A1-F6EECF244321}">
                <p14:modId xmlns:p14="http://schemas.microsoft.com/office/powerpoint/2010/main" val="2274731584"/>
              </p:ext>
            </p:extLst>
          </p:nvPr>
        </p:nvGraphicFramePr>
        <p:xfrm>
          <a:off x="6502447" y="5875252"/>
          <a:ext cx="3184738" cy="749844"/>
        </p:xfrm>
        <a:graphic>
          <a:graphicData uri="http://schemas.openxmlformats.org/drawingml/2006/chart">
            <c:chart xmlns:c="http://schemas.openxmlformats.org/drawingml/2006/chart" xmlns:r="http://schemas.openxmlformats.org/officeDocument/2006/relationships" r:id="rId2"/>
          </a:graphicData>
        </a:graphic>
      </p:graphicFrame>
      <p:sp>
        <p:nvSpPr>
          <p:cNvPr id="303" name="角丸四角形 302"/>
          <p:cNvSpPr/>
          <p:nvPr/>
        </p:nvSpPr>
        <p:spPr bwMode="auto">
          <a:xfrm>
            <a:off x="6660232" y="6512344"/>
            <a:ext cx="2157769"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大阪市と、それ以外の市町村の人口比較</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それ以外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p:txBody>
      </p:sp>
      <p:sp>
        <p:nvSpPr>
          <p:cNvPr id="304" name="角丸四角形 303"/>
          <p:cNvSpPr/>
          <p:nvPr/>
        </p:nvSpPr>
        <p:spPr bwMode="auto">
          <a:xfrm>
            <a:off x="7629167" y="6108771"/>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角丸四角形 304"/>
          <p:cNvSpPr/>
          <p:nvPr/>
        </p:nvSpPr>
        <p:spPr bwMode="auto">
          <a:xfrm>
            <a:off x="7401663" y="6272198"/>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613</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28</a:t>
            </a:fld>
            <a:endParaRPr lang="ja-JP" altLang="en-US" sz="1200" dirty="0"/>
          </a:p>
        </p:txBody>
      </p:sp>
    </p:spTree>
    <p:extLst>
      <p:ext uri="{BB962C8B-B14F-4D97-AF65-F5344CB8AC3E}">
        <p14:creationId xmlns:p14="http://schemas.microsoft.com/office/powerpoint/2010/main" val="4190305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52822"/>
            <a:ext cx="673962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109659" y="524991"/>
            <a:ext cx="8900495" cy="1016918"/>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nchorCtr="0"/>
          <a:lstStyle/>
          <a:p>
            <a:pPr fontAlgn="auto">
              <a:lnSpc>
                <a:spcPts val="1800"/>
              </a:lnSpc>
              <a:spcBef>
                <a:spcPts val="0"/>
              </a:spcBef>
              <a:spcAft>
                <a:spcPts val="0"/>
              </a:spcAft>
            </a:pP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の都市機能を強化したうえで、副首都圏としての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京阪神や関西も視野に入れ、さらに、都市機能を充実できるよう、国からの事務・権限の移譲、そして事務・権限単位にとどまらない国機関の移転などに関西</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連合とも連携して段階的に取り組んでいく。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0" y="1854828"/>
            <a:ext cx="4722365"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27" name="角丸四角形 26"/>
          <p:cNvSpPr/>
          <p:nvPr/>
        </p:nvSpPr>
        <p:spPr>
          <a:xfrm>
            <a:off x="107839" y="2236254"/>
            <a:ext cx="8908359" cy="4392000"/>
          </a:xfrm>
          <a:prstGeom prst="roundRect">
            <a:avLst>
              <a:gd name="adj" fmla="val 0"/>
            </a:avLst>
          </a:prstGeom>
          <a:noFill/>
        </p:spPr>
        <p:style>
          <a:lnRef idx="2">
            <a:schemeClr val="accent4"/>
          </a:lnRef>
          <a:fillRef idx="1">
            <a:schemeClr val="lt1"/>
          </a:fillRef>
          <a:effectRef idx="0">
            <a:schemeClr val="accent4"/>
          </a:effectRef>
          <a:fontRef idx="minor">
            <a:schemeClr val="dk1"/>
          </a:fontRef>
        </p:style>
        <p:txBody>
          <a:bodyPr tIns="108000" rtlCol="0" anchor="t" anchorCtr="0"/>
          <a:lstStyle/>
          <a:p>
            <a:pPr fontAlgn="auto">
              <a:lnSpc>
                <a:spcPts val="1800"/>
              </a:lnSpc>
              <a:spcBef>
                <a:spcPts val="0"/>
              </a:spcBef>
              <a:spcAft>
                <a:spcPts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国機関移転は、</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その上で、副首都（圏）としての成長にかかる波及効果が見込まれる機能に関して、地方創生で大阪に移転が決まった機関や大阪・関西に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に拠点等のある機関を中心に、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大阪・関西での国機関の拠点性の向上を関西広域連合や経済界と連携して求めていく。</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また、バックアップ機能を果たす上で必要な国機関についても今後検討を進める</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（具体的な対象や働きかけについては、今後さらに検討）。</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ja-JP" altLang="en-US" sz="1400" b="1" dirty="0">
              <a:solidFill>
                <a:schemeClr val="tx1"/>
              </a:solidFill>
            </a:endParaRPr>
          </a:p>
        </p:txBody>
      </p:sp>
      <p:sp>
        <p:nvSpPr>
          <p:cNvPr id="28" name="角丸四角形 27"/>
          <p:cNvSpPr/>
          <p:nvPr/>
        </p:nvSpPr>
        <p:spPr>
          <a:xfrm>
            <a:off x="613042" y="3945534"/>
            <a:ext cx="3297571" cy="1404000"/>
          </a:xfrm>
          <a:prstGeom prst="roundRect">
            <a:avLst>
              <a:gd name="adj" fmla="val 6719"/>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地方創生で大阪に移転等が決まった機関</a:t>
            </a:r>
            <a:endParaRPr lang="en-US" altLang="ja-JP" sz="1200" dirty="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schemeClr val="tx1"/>
                </a:solidFill>
                <a:latin typeface="Meiryo UI" panose="020B0604030504040204" pitchFamily="50" charset="-128"/>
                <a:ea typeface="Meiryo UI" panose="020B0604030504040204" pitchFamily="50" charset="-128"/>
              </a:rPr>
              <a:t>　　　・国立健康・栄養研究所</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⇒全部移転</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・工業</a:t>
            </a:r>
            <a:r>
              <a:rPr lang="ja-JP" altLang="en-US" sz="1100" dirty="0">
                <a:solidFill>
                  <a:schemeClr val="tx1"/>
                </a:solidFill>
                <a:latin typeface="Meiryo UI" panose="020B0604030504040204" pitchFamily="50" charset="-128"/>
                <a:ea typeface="Meiryo UI" panose="020B0604030504040204" pitchFamily="50" charset="-128"/>
              </a:rPr>
              <a:t>所有権情報・</a:t>
            </a:r>
            <a:r>
              <a:rPr lang="ja-JP" altLang="en-US" sz="1100" dirty="0" smtClean="0">
                <a:solidFill>
                  <a:schemeClr val="tx1"/>
                </a:solidFill>
                <a:latin typeface="Meiryo UI" panose="020B0604030504040204" pitchFamily="50" charset="-128"/>
                <a:ea typeface="Meiryo UI" panose="020B0604030504040204" pitchFamily="50" charset="-128"/>
              </a:rPr>
              <a:t>研修館（</a:t>
            </a:r>
            <a:r>
              <a:rPr lang="en-US" altLang="ja-JP" sz="1100" dirty="0" smtClean="0">
                <a:solidFill>
                  <a:schemeClr val="tx1"/>
                </a:solidFill>
                <a:latin typeface="Meiryo UI" panose="020B0604030504040204" pitchFamily="50" charset="-128"/>
                <a:ea typeface="Meiryo UI" panose="020B0604030504040204" pitchFamily="50" charset="-128"/>
              </a:rPr>
              <a:t>INPIT</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a:t>
            </a:r>
            <a:r>
              <a:rPr lang="ja-JP" altLang="en-US" sz="1100" dirty="0">
                <a:solidFill>
                  <a:schemeClr val="tx1"/>
                </a:solidFill>
                <a:latin typeface="Meiryo UI" panose="020B0604030504040204" pitchFamily="50" charset="-128"/>
                <a:ea typeface="Meiryo UI" panose="020B0604030504040204" pitchFamily="50" charset="-128"/>
              </a:rPr>
              <a:t>統括</a:t>
            </a:r>
            <a:r>
              <a:rPr lang="ja-JP" altLang="en-US" sz="1100" dirty="0" smtClean="0">
                <a:solidFill>
                  <a:schemeClr val="tx1"/>
                </a:solidFill>
                <a:latin typeface="Meiryo UI" panose="020B0604030504040204" pitchFamily="50" charset="-128"/>
                <a:ea typeface="Meiryo UI" panose="020B0604030504040204" pitchFamily="50" charset="-128"/>
              </a:rPr>
              <a:t>拠点（仮称）の設置</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・中小企業庁</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⇒近畿経済産業局の機能強化</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347763" y="3594190"/>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対象機関の例</a:t>
            </a:r>
            <a:endPar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29</a:t>
            </a:fld>
            <a:endParaRPr lang="ja-JP" altLang="en-US" sz="1200" dirty="0"/>
          </a:p>
        </p:txBody>
      </p:sp>
      <p:sp>
        <p:nvSpPr>
          <p:cNvPr id="23" name="山形 22"/>
          <p:cNvSpPr/>
          <p:nvPr/>
        </p:nvSpPr>
        <p:spPr>
          <a:xfrm>
            <a:off x="4308365" y="4318336"/>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
        <p:nvSpPr>
          <p:cNvPr id="24" name="角丸四角形 23"/>
          <p:cNvSpPr/>
          <p:nvPr/>
        </p:nvSpPr>
        <p:spPr>
          <a:xfrm>
            <a:off x="5539062" y="3934477"/>
            <a:ext cx="2980322" cy="1402117"/>
          </a:xfrm>
          <a:prstGeom prst="roundRect">
            <a:avLst>
              <a:gd name="adj" fmla="val 9708"/>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lnSpc>
                <a:spcPts val="1700"/>
              </a:lnSpc>
              <a:spcBef>
                <a:spcPts val="60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大阪・関西において移転等のメリットが最大限に発揮できるように、</a:t>
            </a:r>
            <a:r>
              <a:rPr lang="ja-JP" altLang="ja-JP" sz="1200" dirty="0" smtClean="0">
                <a:solidFill>
                  <a:schemeClr val="tx1"/>
                </a:solidFill>
                <a:latin typeface="Meiryo UI" panose="020B0604030504040204" pitchFamily="50" charset="-128"/>
                <a:ea typeface="Meiryo UI" panose="020B0604030504040204" pitchFamily="50" charset="-128"/>
              </a:rPr>
              <a:t>大阪</a:t>
            </a:r>
            <a:r>
              <a:rPr lang="ja-JP" altLang="ja-JP" sz="1200" dirty="0">
                <a:solidFill>
                  <a:schemeClr val="tx1"/>
                </a:solidFill>
                <a:latin typeface="Meiryo UI" panose="020B0604030504040204" pitchFamily="50" charset="-128"/>
                <a:ea typeface="Meiryo UI" panose="020B0604030504040204" pitchFamily="50" charset="-128"/>
              </a:rPr>
              <a:t>・関西</a:t>
            </a:r>
            <a:r>
              <a:rPr lang="ja-JP" altLang="ja-JP" sz="1200" dirty="0" smtClean="0">
                <a:solidFill>
                  <a:schemeClr val="tx1"/>
                </a:solidFill>
                <a:latin typeface="Meiryo UI" panose="020B0604030504040204" pitchFamily="50" charset="-128"/>
                <a:ea typeface="Meiryo UI" panose="020B0604030504040204" pitchFamily="50" charset="-128"/>
              </a:rPr>
              <a:t>で</a:t>
            </a:r>
            <a:r>
              <a:rPr lang="ja-JP" altLang="en-US" sz="1200" dirty="0" smtClean="0">
                <a:solidFill>
                  <a:schemeClr val="tx1"/>
                </a:solidFill>
                <a:latin typeface="Meiryo UI" panose="020B0604030504040204" pitchFamily="50" charset="-128"/>
                <a:ea typeface="Meiryo UI" panose="020B0604030504040204" pitchFamily="50" charset="-128"/>
              </a:rPr>
              <a:t>連携した働きかけや国事業との連携、参画の実施　</a:t>
            </a:r>
            <a:endParaRPr lang="ja-JP" altLang="en-US" sz="1050"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25318" y="5336595"/>
            <a:ext cx="8762855" cy="220573"/>
          </a:xfrm>
          <a:prstGeom prst="rect">
            <a:avLst/>
          </a:prstGeom>
          <a:noFill/>
        </p:spPr>
        <p:txBody>
          <a:bodyPr wrap="square" rtlCol="0">
            <a:spAutoFit/>
          </a:bodyPr>
          <a:lstStyle/>
          <a:p>
            <a:pPr>
              <a:lnSpc>
                <a:spcPts val="1000"/>
              </a:lnSpc>
            </a:pP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地方創生で</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上記</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加え、京都府への文化庁移転、徳島県への消費者庁「消費者行政新未来創造オフィス（仮称）」設置、和歌山県の総務省「統計データ利活用センター（仮称）」設置などが決定</a:t>
            </a:r>
          </a:p>
        </p:txBody>
      </p:sp>
      <p:sp>
        <p:nvSpPr>
          <p:cNvPr id="37" name="テキスト ボックス 36"/>
          <p:cNvSpPr txBox="1"/>
          <p:nvPr/>
        </p:nvSpPr>
        <p:spPr>
          <a:xfrm>
            <a:off x="6171667" y="3583133"/>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今後の検討方向</a:t>
            </a:r>
            <a:endPar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8" name="角丸四角形 37"/>
          <p:cNvSpPr/>
          <p:nvPr/>
        </p:nvSpPr>
        <p:spPr>
          <a:xfrm>
            <a:off x="613041" y="5757858"/>
            <a:ext cx="3297571" cy="756000"/>
          </a:xfrm>
          <a:prstGeom prst="roundRect">
            <a:avLst>
              <a:gd name="adj" fmla="val 11531"/>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大阪・関西で既に拠点等のある機関</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例）</a:t>
            </a:r>
            <a:r>
              <a:rPr lang="zh-TW" altLang="en-US" sz="1100" dirty="0" smtClean="0">
                <a:solidFill>
                  <a:schemeClr val="tx1"/>
                </a:solidFill>
                <a:latin typeface="Meiryo UI" panose="020B0604030504040204" pitchFamily="50" charset="-128"/>
                <a:ea typeface="Meiryo UI" panose="020B0604030504040204" pitchFamily="50" charset="-128"/>
              </a:rPr>
              <a:t>医</a:t>
            </a:r>
            <a:r>
              <a:rPr lang="zh-TW" altLang="en-US" sz="1100" dirty="0">
                <a:solidFill>
                  <a:schemeClr val="tx1"/>
                </a:solidFill>
                <a:latin typeface="Meiryo UI" panose="020B0604030504040204" pitchFamily="50" charset="-128"/>
                <a:ea typeface="Meiryo UI" panose="020B0604030504040204" pitchFamily="50" charset="-128"/>
              </a:rPr>
              <a:t>薬品医療機器総合</a:t>
            </a:r>
            <a:r>
              <a:rPr lang="zh-TW" altLang="en-US" sz="1100" dirty="0" smtClean="0">
                <a:solidFill>
                  <a:schemeClr val="tx1"/>
                </a:solidFill>
                <a:latin typeface="Meiryo UI" panose="020B0604030504040204" pitchFamily="50" charset="-128"/>
                <a:ea typeface="Meiryo UI" panose="020B0604030504040204" pitchFamily="50" charset="-128"/>
              </a:rPr>
              <a:t>機構</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zh-TW" sz="1100" dirty="0" smtClean="0">
                <a:solidFill>
                  <a:schemeClr val="tx1"/>
                </a:solidFill>
                <a:latin typeface="Meiryo UI" panose="020B0604030504040204" pitchFamily="50" charset="-128"/>
                <a:ea typeface="Meiryo UI" panose="020B0604030504040204" pitchFamily="50" charset="-128"/>
              </a:rPr>
              <a:t>PMDA</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schemeClr val="tx1"/>
                </a:solidFill>
                <a:latin typeface="Meiryo UI" panose="020B0604030504040204" pitchFamily="50" charset="-128"/>
                <a:ea typeface="Meiryo UI" panose="020B0604030504040204" pitchFamily="50" charset="-128"/>
              </a:rPr>
              <a:t>　　　　 </a:t>
            </a:r>
            <a:r>
              <a:rPr lang="zh-TW" altLang="en-US" sz="1100" dirty="0" smtClean="0">
                <a:solidFill>
                  <a:schemeClr val="tx1"/>
                </a:solidFill>
                <a:latin typeface="Meiryo UI" panose="020B0604030504040204" pitchFamily="50" charset="-128"/>
                <a:ea typeface="Meiryo UI" panose="020B0604030504040204" pitchFamily="50" charset="-128"/>
              </a:rPr>
              <a:t>日本</a:t>
            </a:r>
            <a:r>
              <a:rPr lang="zh-TW" altLang="en-US" sz="1100" dirty="0">
                <a:solidFill>
                  <a:schemeClr val="tx1"/>
                </a:solidFill>
                <a:latin typeface="Meiryo UI" panose="020B0604030504040204" pitchFamily="50" charset="-128"/>
                <a:ea typeface="Meiryo UI" panose="020B0604030504040204" pitchFamily="50" charset="-128"/>
              </a:rPr>
              <a:t>医療研究開発</a:t>
            </a:r>
            <a:r>
              <a:rPr lang="zh-TW" altLang="en-US" sz="1100" dirty="0" smtClean="0">
                <a:solidFill>
                  <a:schemeClr val="tx1"/>
                </a:solidFill>
                <a:latin typeface="Meiryo UI" panose="020B0604030504040204" pitchFamily="50" charset="-128"/>
                <a:ea typeface="Meiryo UI" panose="020B0604030504040204" pitchFamily="50" charset="-128"/>
              </a:rPr>
              <a:t>機構</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AMED</a:t>
            </a:r>
            <a:r>
              <a:rPr lang="ja-JP" altLang="en-US" sz="1100" dirty="0" smtClean="0">
                <a:solidFill>
                  <a:schemeClr val="tx1"/>
                </a:solidFill>
                <a:latin typeface="Meiryo UI" panose="020B0604030504040204" pitchFamily="50" charset="-128"/>
                <a:ea typeface="Meiryo UI" panose="020B0604030504040204" pitchFamily="50" charset="-128"/>
              </a:rPr>
              <a:t>）　　など</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39" name="角丸四角形 38"/>
          <p:cNvSpPr/>
          <p:nvPr/>
        </p:nvSpPr>
        <p:spPr>
          <a:xfrm>
            <a:off x="5539063" y="5818890"/>
            <a:ext cx="2980321" cy="642137"/>
          </a:xfrm>
          <a:prstGeom prst="roundRect">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機能強化</a:t>
            </a:r>
            <a:endParaRPr lang="en-US" altLang="ja-JP" sz="12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dirty="0" smtClean="0">
                <a:solidFill>
                  <a:schemeClr val="tx1"/>
                </a:solidFill>
                <a:latin typeface="Meiryo UI" panose="020B0604030504040204" pitchFamily="50" charset="-128"/>
                <a:ea typeface="Meiryo UI" panose="020B0604030504040204" pitchFamily="50" charset="-128"/>
              </a:rPr>
              <a:t>（新たな機能の付加や体制の充実など）</a:t>
            </a:r>
            <a:endParaRPr lang="ja-JP" altLang="en-US" strike="sngStrike" dirty="0">
              <a:solidFill>
                <a:schemeClr val="tx1"/>
              </a:solidFill>
              <a:latin typeface="Meiryo UI" panose="020B0604030504040204" pitchFamily="50" charset="-128"/>
              <a:ea typeface="Meiryo UI" panose="020B0604030504040204" pitchFamily="50" charset="-128"/>
            </a:endParaRPr>
          </a:p>
        </p:txBody>
      </p:sp>
      <p:sp>
        <p:nvSpPr>
          <p:cNvPr id="41" name="山形 40"/>
          <p:cNvSpPr/>
          <p:nvPr/>
        </p:nvSpPr>
        <p:spPr>
          <a:xfrm>
            <a:off x="4345343" y="5802631"/>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schemeClr val="tx1"/>
              </a:solidFill>
            </a:endParaRPr>
          </a:p>
        </p:txBody>
      </p:sp>
    </p:spTree>
    <p:extLst>
      <p:ext uri="{BB962C8B-B14F-4D97-AF65-F5344CB8AC3E}">
        <p14:creationId xmlns:p14="http://schemas.microsoft.com/office/powerpoint/2010/main" val="200028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016484"/>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72320" y="202619"/>
            <a:ext cx="6480000" cy="4016484"/>
          </a:xfrm>
          <a:prstGeom prst="rect">
            <a:avLst/>
          </a:prstGeom>
          <a:noFill/>
        </p:spPr>
        <p:txBody>
          <a:bodyPr wrap="square" rtlCol="0">
            <a:spAutoFit/>
          </a:bodyPr>
          <a:lstStyle/>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P26</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P31</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P48</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P50</a:t>
            </a: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Tree>
    <p:extLst>
      <p:ext uri="{BB962C8B-B14F-4D97-AF65-F5344CB8AC3E}">
        <p14:creationId xmlns:p14="http://schemas.microsoft.com/office/powerpoint/2010/main" val="3493818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84267" y="581413"/>
            <a:ext cx="8964488"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関西を位置づける働きかけに着手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支援する法等の制度の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7133" y="176881"/>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277821" y="2553379"/>
            <a:ext cx="8830683" cy="861774"/>
          </a:xfrm>
          <a:prstGeom prst="rect">
            <a:avLst/>
          </a:prstGeom>
          <a:noFill/>
          <a:ln w="9525">
            <a:noFill/>
            <a:miter lim="800000"/>
            <a:headEnd/>
            <a:tailEnd/>
          </a:ln>
        </p:spPr>
        <p:txBody>
          <a:bodyPr wrap="square">
            <a:spAutoFit/>
          </a:bodyPr>
          <a:lstStyle/>
          <a:p>
            <a:pPr>
              <a:lnSpc>
                <a:spcPts val="1500"/>
              </a:lnSpc>
            </a:pPr>
            <a:r>
              <a:rPr lang="ja-JP" altLang="en-US" sz="1500" dirty="0">
                <a:latin typeface="Meiryo UI"/>
                <a:ea typeface="Meiryo UI"/>
                <a:cs typeface="Meiryo UI"/>
              </a:rPr>
              <a:t>　</a:t>
            </a:r>
            <a:r>
              <a:rPr lang="ja-JP" altLang="en-US" sz="1200" dirty="0">
                <a:latin typeface="Meiryo UI"/>
                <a:ea typeface="Meiryo UI"/>
                <a:cs typeface="Meiryo UI"/>
              </a:rPr>
              <a:t>大阪・関西は、大規模災害時に首都機能をバックアップする拠点都市としてのポテンシャルを十分に有しているが、今後さらに平時を含めた代替拠点としての役割を高めていくため、国の政府業務継続計画における代替拠点への移転の検討にあわせ、大阪が果たす役割の検討を進め、バックアップ拠点としての位置づけを国に求めていく。　</a:t>
            </a:r>
          </a:p>
          <a:p>
            <a:pPr>
              <a:lnSpc>
                <a:spcPts val="1500"/>
              </a:lnSpc>
            </a:pPr>
            <a:r>
              <a:rPr lang="ja-JP" altLang="en-US" sz="1200" dirty="0">
                <a:latin typeface="Meiryo UI"/>
                <a:ea typeface="Meiryo UI"/>
                <a:cs typeface="Meiryo UI"/>
              </a:rPr>
              <a:t>　また、関西広域連合で進めている「</a:t>
            </a:r>
            <a:r>
              <a:rPr lang="ja-JP" altLang="en-US" sz="1200" dirty="0" smtClean="0">
                <a:latin typeface="Meiryo UI"/>
                <a:ea typeface="Meiryo UI"/>
                <a:cs typeface="Meiryo UI"/>
              </a:rPr>
              <a:t>防災庁</a:t>
            </a:r>
            <a:r>
              <a:rPr lang="ja-JP" altLang="en-US" sz="1200" dirty="0">
                <a:latin typeface="Meiryo UI"/>
                <a:ea typeface="Meiryo UI"/>
                <a:cs typeface="Meiryo UI"/>
              </a:rPr>
              <a:t>（仮称）</a:t>
            </a:r>
            <a:r>
              <a:rPr lang="ja-JP" altLang="en-US" sz="1200" dirty="0" smtClean="0">
                <a:latin typeface="Meiryo UI"/>
                <a:ea typeface="Meiryo UI"/>
                <a:cs typeface="Meiryo UI"/>
              </a:rPr>
              <a:t>創設</a:t>
            </a:r>
            <a:r>
              <a:rPr lang="ja-JP" altLang="en-US" sz="1200" dirty="0">
                <a:latin typeface="Meiryo UI"/>
                <a:ea typeface="Meiryo UI"/>
                <a:cs typeface="Meiryo UI"/>
              </a:rPr>
              <a:t>に係る検討」とも連携し、大阪・関西の代替・支援拠点としての役割強化をめざす。</a:t>
            </a:r>
            <a:endParaRPr lang="en-US" altLang="ja-JP" sz="1200" dirty="0">
              <a:latin typeface="Meiryo UI"/>
              <a:ea typeface="Meiryo UI"/>
              <a:cs typeface="Meiryo UI"/>
            </a:endParaRPr>
          </a:p>
        </p:txBody>
      </p:sp>
      <p:sp>
        <p:nvSpPr>
          <p:cNvPr id="23" name="正方形/長方形 22"/>
          <p:cNvSpPr/>
          <p:nvPr/>
        </p:nvSpPr>
        <p:spPr>
          <a:xfrm>
            <a:off x="1043609" y="3511604"/>
            <a:ext cx="6624662" cy="1069524"/>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dirty="0">
                <a:solidFill>
                  <a:prstClr val="black"/>
                </a:solidFill>
                <a:latin typeface="Meiryo UI"/>
                <a:ea typeface="Meiryo UI"/>
                <a:cs typeface="Meiryo UI"/>
              </a:rPr>
              <a:t>【</a:t>
            </a:r>
            <a:r>
              <a:rPr lang="ja-JP" altLang="en-US" sz="1200" dirty="0">
                <a:solidFill>
                  <a:prstClr val="black"/>
                </a:solidFill>
                <a:latin typeface="Meiryo UI"/>
                <a:ea typeface="Meiryo UI"/>
                <a:cs typeface="Meiryo UI"/>
              </a:rPr>
              <a:t>首都機能バックアップの研究会の設置</a:t>
            </a:r>
            <a:r>
              <a:rPr lang="en-US" altLang="ja-JP" sz="1200" dirty="0">
                <a:solidFill>
                  <a:prstClr val="black"/>
                </a:solidFill>
                <a:latin typeface="Meiryo UI"/>
                <a:ea typeface="Meiryo UI"/>
                <a:cs typeface="Meiryo UI"/>
              </a:rPr>
              <a:t>】</a:t>
            </a:r>
            <a:endParaRPr lang="ja-JP" altLang="en-US" sz="1200" dirty="0">
              <a:solidFill>
                <a:prstClr val="black"/>
              </a:solidFill>
              <a:latin typeface="Meiryo UI"/>
              <a:ea typeface="Meiryo UI"/>
              <a:cs typeface="Meiryo UI"/>
            </a:endParaRPr>
          </a:p>
          <a:p>
            <a:pPr fontAlgn="auto">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首都機能代替時のオペレーション等について受入側からの検討を行う</a:t>
            </a:r>
          </a:p>
          <a:p>
            <a:pPr fontAlgn="auto">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＜検討</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事項</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機能代替時のオペレーション検討に向けた論点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整理</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代替拠点への移転が必要となる被災シナリオ</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200"/>
              </a:lnSpc>
              <a:spcBef>
                <a:spcPts val="0"/>
              </a:spcBef>
              <a:spcAft>
                <a:spcPts val="0"/>
              </a:spcAft>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地方行政機関の支援事項</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200"/>
              </a:lnSpc>
              <a:spcBef>
                <a:spcPts val="0"/>
              </a:spcBef>
              <a:spcAft>
                <a:spcPts val="0"/>
              </a:spcAf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代替拠点の執務環境</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等の構築　</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14"/>
          <p:cNvSpPr txBox="1">
            <a:spLocks noChangeArrowheads="1"/>
          </p:cNvSpPr>
          <p:nvPr/>
        </p:nvSpPr>
        <p:spPr bwMode="auto">
          <a:xfrm>
            <a:off x="120764" y="2297639"/>
            <a:ext cx="5699125" cy="307777"/>
          </a:xfrm>
          <a:prstGeom prst="rect">
            <a:avLst/>
          </a:prstGeom>
          <a:noFill/>
          <a:ln w="9525">
            <a:noFill/>
            <a:miter lim="800000"/>
            <a:headEnd/>
            <a:tailEnd/>
          </a:ln>
        </p:spPr>
        <p:txBody>
          <a:bodyPr>
            <a:spAutoFit/>
          </a:bodyPr>
          <a:lstStyle/>
          <a:p>
            <a:r>
              <a:rPr lang="ja-JP" altLang="en-US" sz="1400" b="1" dirty="0">
                <a:solidFill>
                  <a:srgbClr val="000000"/>
                </a:solidFill>
                <a:latin typeface="Meiryo UI"/>
                <a:ea typeface="Meiryo UI"/>
                <a:cs typeface="Meiryo UI"/>
              </a:rPr>
              <a:t>①</a:t>
            </a:r>
            <a:r>
              <a:rPr lang="ja-JP" altLang="en-US" sz="1400" b="1" dirty="0" smtClean="0">
                <a:solidFill>
                  <a:srgbClr val="000000"/>
                </a:solidFill>
                <a:latin typeface="Meiryo UI"/>
                <a:ea typeface="Meiryo UI"/>
                <a:cs typeface="Meiryo UI"/>
              </a:rPr>
              <a:t>首都機能バックアップに向けた取組み</a:t>
            </a:r>
            <a:endParaRPr lang="ja-JP" altLang="en-US" sz="1400" b="1" dirty="0">
              <a:solidFill>
                <a:srgbClr val="000000"/>
              </a:solidFill>
              <a:latin typeface="Meiryo UI"/>
              <a:ea typeface="Meiryo UI"/>
              <a:cs typeface="Meiryo UI"/>
            </a:endParaRPr>
          </a:p>
        </p:txBody>
      </p:sp>
      <p:sp>
        <p:nvSpPr>
          <p:cNvPr id="25" name="テキスト ボックス 21"/>
          <p:cNvSpPr txBox="1"/>
          <p:nvPr/>
        </p:nvSpPr>
        <p:spPr>
          <a:xfrm>
            <a:off x="114038" y="4797152"/>
            <a:ext cx="5817726" cy="307777"/>
          </a:xfrm>
          <a:prstGeom prst="rect">
            <a:avLst/>
          </a:prstGeom>
          <a:noFill/>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400" b="1" dirty="0">
                <a:solidFill>
                  <a:prstClr val="black"/>
                </a:solidFill>
                <a:latin typeface="Meiryo UI"/>
                <a:ea typeface="Meiryo UI"/>
                <a:cs typeface="Meiryo UI"/>
              </a:rPr>
              <a:t>②</a:t>
            </a:r>
            <a:r>
              <a:rPr lang="ja-JP" altLang="en-US" sz="1400" b="1" dirty="0" smtClean="0">
                <a:solidFill>
                  <a:prstClr val="black"/>
                </a:solidFill>
                <a:latin typeface="Meiryo UI"/>
                <a:ea typeface="Meiryo UI"/>
                <a:cs typeface="Meiryo UI"/>
              </a:rPr>
              <a:t>副首都</a:t>
            </a:r>
            <a:r>
              <a:rPr lang="ja-JP" altLang="en-US" sz="1400" b="1" dirty="0">
                <a:solidFill>
                  <a:prstClr val="black"/>
                </a:solidFill>
                <a:latin typeface="Meiryo UI"/>
                <a:ea typeface="Meiryo UI"/>
                <a:cs typeface="Meiryo UI"/>
              </a:rPr>
              <a:t>（圏）の</a:t>
            </a:r>
            <a:r>
              <a:rPr lang="ja-JP" altLang="en-US" sz="1400" b="1" dirty="0" smtClean="0">
                <a:solidFill>
                  <a:prstClr val="black"/>
                </a:solidFill>
                <a:latin typeface="Meiryo UI"/>
                <a:ea typeface="Meiryo UI"/>
                <a:cs typeface="Meiryo UI"/>
              </a:rPr>
              <a:t>取組みを</a:t>
            </a:r>
            <a:r>
              <a:rPr lang="ja-JP" altLang="en-US" sz="1400" b="1" dirty="0">
                <a:solidFill>
                  <a:prstClr val="black"/>
                </a:solidFill>
                <a:latin typeface="Meiryo UI"/>
                <a:ea typeface="Meiryo UI"/>
                <a:cs typeface="Meiryo UI"/>
              </a:rPr>
              <a:t>支援する</a:t>
            </a:r>
            <a:r>
              <a:rPr lang="ja-JP" altLang="en-US" sz="1400" b="1" dirty="0" smtClean="0">
                <a:solidFill>
                  <a:prstClr val="black"/>
                </a:solidFill>
                <a:latin typeface="Meiryo UI"/>
                <a:ea typeface="Meiryo UI"/>
                <a:cs typeface="Meiryo UI"/>
              </a:rPr>
              <a:t>制度の働きかけ</a:t>
            </a:r>
            <a:endParaRPr lang="en-US" altLang="ja-JP" sz="1400" b="1" dirty="0">
              <a:solidFill>
                <a:prstClr val="black"/>
              </a:solidFill>
              <a:latin typeface="Meiryo UI"/>
              <a:ea typeface="Meiryo UI"/>
              <a:cs typeface="Meiryo UI"/>
            </a:endParaRPr>
          </a:p>
        </p:txBody>
      </p:sp>
      <p:sp>
        <p:nvSpPr>
          <p:cNvPr id="26" name="正方形/長方形 2"/>
          <p:cNvSpPr>
            <a:spLocks noChangeArrowheads="1"/>
          </p:cNvSpPr>
          <p:nvPr/>
        </p:nvSpPr>
        <p:spPr bwMode="auto">
          <a:xfrm>
            <a:off x="218071" y="5853275"/>
            <a:ext cx="8843962" cy="320675"/>
          </a:xfrm>
          <a:prstGeom prst="rect">
            <a:avLst/>
          </a:prstGeom>
          <a:noFill/>
          <a:ln w="9525">
            <a:noFill/>
            <a:miter lim="800000"/>
            <a:headEnd/>
            <a:tailEnd/>
          </a:ln>
        </p:spPr>
        <p:txBody>
          <a:bodyPr>
            <a:spAutoFit/>
          </a:bodyPr>
          <a:lstStyle/>
          <a:p>
            <a:r>
              <a:rPr lang="ja-JP" altLang="en-US" sz="1500">
                <a:solidFill>
                  <a:srgbClr val="000000"/>
                </a:solidFill>
                <a:latin typeface="Meiryo UI"/>
                <a:ea typeface="Meiryo UI"/>
                <a:cs typeface="Meiryo UI"/>
              </a:rPr>
              <a:t>　</a:t>
            </a:r>
            <a:endParaRPr lang="en-US" altLang="ja-JP" sz="1400">
              <a:solidFill>
                <a:srgbClr val="000000"/>
              </a:solidFill>
              <a:latin typeface="Meiryo UI"/>
              <a:ea typeface="Meiryo UI"/>
              <a:cs typeface="Meiryo UI"/>
            </a:endParaRPr>
          </a:p>
        </p:txBody>
      </p:sp>
      <p:sp>
        <p:nvSpPr>
          <p:cNvPr id="27" name="正方形/長方形 2"/>
          <p:cNvSpPr>
            <a:spLocks noChangeArrowheads="1"/>
          </p:cNvSpPr>
          <p:nvPr/>
        </p:nvSpPr>
        <p:spPr bwMode="auto">
          <a:xfrm>
            <a:off x="477749" y="5059293"/>
            <a:ext cx="8342723" cy="459485"/>
          </a:xfrm>
          <a:prstGeom prst="rect">
            <a:avLst/>
          </a:prstGeom>
          <a:noFill/>
          <a:ln w="9525">
            <a:noFill/>
            <a:miter lim="800000"/>
            <a:headEnd/>
            <a:tailEnd/>
          </a:ln>
        </p:spPr>
        <p:txBody>
          <a:bodyPr wrap="square">
            <a:spAutoFit/>
          </a:bodyPr>
          <a:lstStyle/>
          <a:p>
            <a:pPr>
              <a:lnSpc>
                <a:spcPts val="1500"/>
              </a:lnSpc>
            </a:pPr>
            <a:r>
              <a:rPr lang="ja-JP" altLang="en-US" sz="1500" dirty="0">
                <a:solidFill>
                  <a:srgbClr val="000000"/>
                </a:solidFill>
                <a:latin typeface="Meiryo UI"/>
                <a:ea typeface="Meiryo UI"/>
                <a:cs typeface="Meiryo UI"/>
              </a:rPr>
              <a:t>　</a:t>
            </a:r>
            <a:r>
              <a:rPr lang="ja-JP" altLang="en-US" sz="1200" dirty="0" smtClean="0">
                <a:solidFill>
                  <a:srgbClr val="000000"/>
                </a:solidFill>
                <a:latin typeface="Meiryo UI"/>
                <a:ea typeface="Meiryo UI"/>
                <a:cs typeface="Meiryo UI"/>
              </a:rPr>
              <a:t>国全体の成長をけん引するための副首都</a:t>
            </a:r>
            <a:r>
              <a:rPr lang="ja-JP" altLang="en-US" sz="1200" dirty="0">
                <a:solidFill>
                  <a:srgbClr val="000000"/>
                </a:solidFill>
                <a:latin typeface="Meiryo UI"/>
                <a:ea typeface="Meiryo UI"/>
                <a:cs typeface="Meiryo UI"/>
              </a:rPr>
              <a:t>（圏）の自立的な</a:t>
            </a:r>
            <a:r>
              <a:rPr lang="ja-JP" altLang="en-US" sz="1200" dirty="0" smtClean="0">
                <a:solidFill>
                  <a:srgbClr val="000000"/>
                </a:solidFill>
                <a:latin typeface="Meiryo UI"/>
                <a:ea typeface="Meiryo UI"/>
                <a:cs typeface="Meiryo UI"/>
              </a:rPr>
              <a:t>取組みを</a:t>
            </a:r>
            <a:r>
              <a:rPr lang="ja-JP" altLang="en-US" sz="1200" dirty="0">
                <a:solidFill>
                  <a:srgbClr val="000000"/>
                </a:solidFill>
                <a:latin typeface="Meiryo UI"/>
                <a:ea typeface="Meiryo UI"/>
                <a:cs typeface="Meiryo UI"/>
              </a:rPr>
              <a:t>国が支援する</a:t>
            </a:r>
            <a:r>
              <a:rPr lang="ja-JP" altLang="en-US" sz="1200" dirty="0" smtClean="0">
                <a:solidFill>
                  <a:srgbClr val="000000"/>
                </a:solidFill>
                <a:latin typeface="Meiryo UI"/>
                <a:ea typeface="Meiryo UI"/>
                <a:cs typeface="Meiryo UI"/>
              </a:rPr>
              <a:t>ための</a:t>
            </a:r>
            <a:r>
              <a:rPr lang="ja-JP" altLang="en-US" sz="1200" dirty="0">
                <a:solidFill>
                  <a:srgbClr val="000000"/>
                </a:solidFill>
                <a:latin typeface="Meiryo UI"/>
                <a:ea typeface="Meiryo UI"/>
                <a:cs typeface="Meiryo UI"/>
              </a:rPr>
              <a:t>制度</a:t>
            </a:r>
            <a:r>
              <a:rPr lang="ja-JP" altLang="en-US" sz="1200" dirty="0" smtClean="0">
                <a:solidFill>
                  <a:srgbClr val="000000"/>
                </a:solidFill>
                <a:latin typeface="Meiryo UI"/>
                <a:ea typeface="Meiryo UI"/>
                <a:cs typeface="Meiryo UI"/>
              </a:rPr>
              <a:t>（権限・財源移譲</a:t>
            </a:r>
            <a:r>
              <a:rPr lang="ja-JP" altLang="en-US" sz="1200" dirty="0">
                <a:solidFill>
                  <a:srgbClr val="000000"/>
                </a:solidFill>
                <a:latin typeface="Meiryo UI"/>
                <a:ea typeface="Meiryo UI"/>
                <a:cs typeface="Meiryo UI"/>
              </a:rPr>
              <a:t>、規制</a:t>
            </a:r>
            <a:r>
              <a:rPr lang="ja-JP" altLang="en-US" sz="1200" dirty="0" smtClean="0">
                <a:solidFill>
                  <a:srgbClr val="000000"/>
                </a:solidFill>
                <a:latin typeface="Meiryo UI"/>
                <a:ea typeface="Meiryo UI"/>
                <a:cs typeface="Meiryo UI"/>
              </a:rPr>
              <a:t>改革</a:t>
            </a:r>
            <a:r>
              <a:rPr lang="ja-JP" altLang="en-US" sz="1200" dirty="0">
                <a:solidFill>
                  <a:srgbClr val="000000"/>
                </a:solidFill>
                <a:latin typeface="Meiryo UI"/>
                <a:ea typeface="Meiryo UI"/>
                <a:cs typeface="Meiryo UI"/>
              </a:rPr>
              <a:t>等</a:t>
            </a:r>
            <a:r>
              <a:rPr lang="ja-JP" altLang="en-US" sz="1200" dirty="0" smtClean="0">
                <a:solidFill>
                  <a:srgbClr val="000000"/>
                </a:solidFill>
                <a:latin typeface="Meiryo UI"/>
                <a:ea typeface="Meiryo UI"/>
                <a:cs typeface="Meiryo UI"/>
              </a:rPr>
              <a:t>）</a:t>
            </a:r>
            <a:r>
              <a:rPr lang="ja-JP" altLang="en-US" sz="1200" dirty="0">
                <a:solidFill>
                  <a:srgbClr val="000000"/>
                </a:solidFill>
                <a:latin typeface="Meiryo UI"/>
                <a:ea typeface="Meiryo UI"/>
                <a:cs typeface="Meiryo UI"/>
              </a:rPr>
              <a:t>を国</a:t>
            </a:r>
            <a:r>
              <a:rPr lang="ja-JP" altLang="en-US" sz="1200" dirty="0" smtClean="0">
                <a:solidFill>
                  <a:srgbClr val="000000"/>
                </a:solidFill>
                <a:latin typeface="Meiryo UI"/>
                <a:ea typeface="Meiryo UI"/>
                <a:cs typeface="Meiryo UI"/>
              </a:rPr>
              <a:t>に働きかける</a:t>
            </a:r>
            <a:r>
              <a:rPr lang="ja-JP" altLang="en-US" sz="1200" dirty="0">
                <a:solidFill>
                  <a:srgbClr val="000000"/>
                </a:solidFill>
                <a:latin typeface="Meiryo UI"/>
                <a:ea typeface="Meiryo UI"/>
                <a:cs typeface="Meiryo UI"/>
              </a:rPr>
              <a:t>。</a:t>
            </a:r>
          </a:p>
        </p:txBody>
      </p:sp>
      <p:sp>
        <p:nvSpPr>
          <p:cNvPr id="28" name="正方形/長方形 27"/>
          <p:cNvSpPr>
            <a:spLocks noChangeArrowheads="1"/>
          </p:cNvSpPr>
          <p:nvPr/>
        </p:nvSpPr>
        <p:spPr bwMode="auto">
          <a:xfrm>
            <a:off x="1043608" y="5536347"/>
            <a:ext cx="7128791" cy="97621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京阪神の特区の枠組みを発展させ国からの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制度等</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を参考）</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関西広域地方計画、近畿圏</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整備計画など）での位置づけ</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30</a:t>
            </a:fld>
            <a:endParaRPr lang="ja-JP" altLang="en-US" sz="1200" dirty="0"/>
          </a:p>
        </p:txBody>
      </p:sp>
    </p:spTree>
    <p:extLst>
      <p:ext uri="{BB962C8B-B14F-4D97-AF65-F5344CB8AC3E}">
        <p14:creationId xmlns:p14="http://schemas.microsoft.com/office/powerpoint/2010/main" val="2399782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332656"/>
            <a:ext cx="8424936" cy="453650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、副首都・大阪として継続的に経済成長</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博覧会誘致」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「統合型リゾート（ＩＲ）立地推進」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向けた取組みが</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進んでおり、これらを副首都としての発展を加速させるインパクトとして活用する。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6512" y="-27384"/>
            <a:ext cx="8136904"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日本万国博覧会</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31</a:t>
            </a:fld>
            <a:endParaRPr lang="ja-JP" altLang="en-US" sz="1200" dirty="0"/>
          </a:p>
        </p:txBody>
      </p:sp>
    </p:spTree>
    <p:extLst>
      <p:ext uri="{BB962C8B-B14F-4D97-AF65-F5344CB8AC3E}">
        <p14:creationId xmlns:p14="http://schemas.microsoft.com/office/powerpoint/2010/main" val="3774351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53538" y="836712"/>
            <a:ext cx="9046625" cy="2304000"/>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万国博覧会は、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新たなイノベーションを引き起こし、社会のあり方も変える圧倒的な万国博覧会の求心力や発信力、さらには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世界中の人々の出会いや交流を生み出す力がこれからの日本の成長の鍵となる。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万博のテーマである「健康・長寿」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人類共通</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願い。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大阪・関西は、</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存在。また、「健康・長寿」は先端医療だけでなく、ヘルスケア、スポーツ、食、エンターテイメント、さらには人工知能（</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）やロボット、ものづくりに至るまで、極めてすそ野の広い分野への展開が可能。</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おいて万博を契機に世界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からの知を集め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600" dirty="0">
              <a:solidFill>
                <a:schemeClr val="tx1"/>
              </a:solidFill>
            </a:endParaRPr>
          </a:p>
        </p:txBody>
      </p:sp>
      <p:pic>
        <p:nvPicPr>
          <p:cNvPr id="25" name="Picture 2" descr="C:\Users\i5627699\Desktop\図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438059"/>
            <a:ext cx="4104456" cy="308728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4788024" y="3140968"/>
            <a:ext cx="3096344" cy="461665"/>
          </a:xfrm>
          <a:prstGeom prst="rect">
            <a:avLst/>
          </a:prstGeom>
        </p:spPr>
        <p:txBody>
          <a:bodyPr wrap="square">
            <a:spAutoFit/>
          </a:bodyPr>
          <a:lstStyle/>
          <a:p>
            <a:pPr marL="177800" indent="-177800" fontAlgn="auto">
              <a:spcBef>
                <a:spcPts val="0"/>
              </a:spcBef>
              <a:spcAft>
                <a:spcPts val="0"/>
              </a:spcAft>
            </a:pPr>
            <a:r>
              <a:rPr lang="ja-JP"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「健康・長寿」関連産業のすそ野の広がり</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1"/>
          <p:cNvSpPr>
            <a:spLocks noChangeArrowheads="1"/>
          </p:cNvSpPr>
          <p:nvPr/>
        </p:nvSpPr>
        <p:spPr bwMode="auto">
          <a:xfrm>
            <a:off x="69404" y="5690840"/>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279400"/>
            <a:endParaRPr lang="ja-JP" altLang="ja-JP" sz="800" dirty="0" smtClean="0">
              <a:solidFill>
                <a:prstClr val="black"/>
              </a:solidFill>
            </a:endParaRPr>
          </a:p>
          <a:p>
            <a:pPr eaLnBrk="0" hangingPunct="0"/>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日本万国博覧会の経済波及効果（試算値</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smtClean="0">
              <a:solidFill>
                <a:prstClr val="black"/>
              </a:solidFill>
            </a:endParaRPr>
          </a:p>
        </p:txBody>
      </p:sp>
      <p:sp>
        <p:nvSpPr>
          <p:cNvPr id="10" name="テキスト ボックス 18"/>
          <p:cNvSpPr txBox="1"/>
          <p:nvPr/>
        </p:nvSpPr>
        <p:spPr>
          <a:xfrm>
            <a:off x="242129" y="3411196"/>
            <a:ext cx="4545895" cy="138595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ts val="1700"/>
              </a:lnSpc>
              <a:spcBef>
                <a:spcPts val="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基本構想大阪府案策定　➡　国に提出</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第</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回国の検討会議開催（</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回程度開催予定）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月頃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日本万国博覧会誘致委員会」設立予定</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閣議了解</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（博覧会国際事務局）への開催申請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期限</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18"/>
          <p:cNvSpPr txBox="1"/>
          <p:nvPr/>
        </p:nvSpPr>
        <p:spPr>
          <a:xfrm>
            <a:off x="228077" y="5029879"/>
            <a:ext cx="4562287" cy="73716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　　　間</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月を核とした期間（</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か月）</a:t>
            </a:r>
          </a:p>
          <a:p>
            <a:pPr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　　　場</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夢</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洲地区</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大阪市此花区</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入場者想定規模　</a:t>
            </a:r>
            <a:r>
              <a:rPr 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万人以上　</a:t>
            </a:r>
          </a:p>
          <a:p>
            <a:pPr fontAlgn="auto">
              <a:lnSpc>
                <a:spcPct val="120000"/>
              </a:lnSpc>
              <a:spcBef>
                <a:spcPts val="0"/>
              </a:spcBef>
              <a:spcAft>
                <a:spcPts val="0"/>
              </a:spcAft>
            </a:pPr>
            <a:r>
              <a:rPr lang="en-US" sz="1050" dirty="0">
                <a:solidFill>
                  <a:prstClr val="black"/>
                </a:solidFill>
                <a:latin typeface="Meiryo UI"/>
                <a:ea typeface="ＭＳ 明朝"/>
                <a:cs typeface="Times New Roman"/>
              </a:rPr>
              <a:t> </a:t>
            </a:r>
            <a:endParaRPr lang="ja-JP" altLang="en-US" sz="1050" dirty="0">
              <a:solidFill>
                <a:prstClr val="black"/>
              </a:solidFill>
              <a:latin typeface="Century"/>
              <a:ea typeface="ＭＳ 明朝"/>
              <a:cs typeface="Times New Roman"/>
            </a:endParaRPr>
          </a:p>
        </p:txBody>
      </p:sp>
      <p:sp>
        <p:nvSpPr>
          <p:cNvPr id="11" name="正方形/長方形 10"/>
          <p:cNvSpPr/>
          <p:nvPr/>
        </p:nvSpPr>
        <p:spPr>
          <a:xfrm>
            <a:off x="90612" y="3152001"/>
            <a:ext cx="3096344" cy="276999"/>
          </a:xfrm>
          <a:prstGeom prst="rect">
            <a:avLst/>
          </a:prstGeom>
        </p:spPr>
        <p:txBody>
          <a:bodyPr wrap="square">
            <a:spAutoFit/>
          </a:bodyPr>
          <a:lstStyle/>
          <a:p>
            <a:pPr marL="177800" indent="-177800"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■万博誘致への取組み</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6560" y="4782661"/>
            <a:ext cx="1368152" cy="276999"/>
          </a:xfrm>
          <a:prstGeom prst="rect">
            <a:avLst/>
          </a:prstGeom>
        </p:spPr>
        <p:txBody>
          <a:bodyPr wrap="square">
            <a:spAutoFit/>
          </a:bodyPr>
          <a:lstStyle/>
          <a:p>
            <a:pPr marL="177800" indent="-177800" fontAlgn="auto">
              <a:spcBef>
                <a:spcPts val="0"/>
              </a:spcBef>
              <a:spcAft>
                <a:spcPts val="0"/>
              </a:spcAft>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■開催概要</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副首都・大阪の発展を加速させるインパクト</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7504" y="460486"/>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965938368"/>
              </p:ext>
            </p:extLst>
          </p:nvPr>
        </p:nvGraphicFramePr>
        <p:xfrm>
          <a:off x="179512" y="6072088"/>
          <a:ext cx="4608512" cy="549703"/>
        </p:xfrm>
        <a:graphic>
          <a:graphicData uri="http://schemas.openxmlformats.org/drawingml/2006/table">
            <a:tbl>
              <a:tblPr firstCol="1" bandRow="1">
                <a:tableStyleId>{5C22544A-7EE6-4342-B048-85BDC9FD1C3A}</a:tableStyleId>
              </a:tblPr>
              <a:tblGrid>
                <a:gridCol w="1800200"/>
                <a:gridCol w="2808312"/>
              </a:tblGrid>
              <a:tr h="549703">
                <a:tc>
                  <a:txBody>
                    <a:bodyPr/>
                    <a:lstStyle/>
                    <a:p>
                      <a:pPr algn="ctr">
                        <a:lnSpc>
                          <a:spcPts val="1200"/>
                        </a:lnSpc>
                        <a:spcAft>
                          <a:spcPts val="0"/>
                        </a:spcAft>
                      </a:pPr>
                      <a:r>
                        <a:rPr lang="ja-JP" altLang="en-US" sz="1300" kern="100" dirty="0" smtClean="0">
                          <a:effectLst/>
                          <a:latin typeface="Meiryo UI" panose="020B0604030504040204" pitchFamily="50" charset="-128"/>
                          <a:ea typeface="Meiryo UI" panose="020B0604030504040204" pitchFamily="50" charset="-128"/>
                          <a:cs typeface="Meiryo UI" panose="020B0604030504040204" pitchFamily="50" charset="-128"/>
                        </a:rPr>
                        <a:t>全国への経済波及効果</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間接的な誘発効果を想定すると</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計約</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0" name="正方形/長方形 19"/>
          <p:cNvSpPr/>
          <p:nvPr/>
        </p:nvSpPr>
        <p:spPr>
          <a:xfrm>
            <a:off x="3665311" y="6613590"/>
            <a:ext cx="2955259" cy="230832"/>
          </a:xfrm>
          <a:prstGeom prst="rect">
            <a:avLst/>
          </a:prstGeom>
        </p:spPr>
        <p:txBody>
          <a:bodyPr wrap="square">
            <a:spAutoFit/>
          </a:bodyPr>
          <a:lstStyle/>
          <a:p>
            <a:pPr marL="177800" indent="-177800" fontAlgn="auto">
              <a:spcBef>
                <a:spcPts val="0"/>
              </a:spcBef>
              <a:spcAft>
                <a:spcPts val="0"/>
              </a:spcAf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万国</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博覧会」基本構想案　など</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32</a:t>
            </a:fld>
            <a:endParaRPr lang="ja-JP" altLang="en-US" sz="1200" dirty="0"/>
          </a:p>
        </p:txBody>
      </p:sp>
    </p:spTree>
    <p:extLst>
      <p:ext uri="{BB962C8B-B14F-4D97-AF65-F5344CB8AC3E}">
        <p14:creationId xmlns:p14="http://schemas.microsoft.com/office/powerpoint/2010/main" val="78914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61" y="4293096"/>
            <a:ext cx="4060199" cy="2375684"/>
          </a:xfrm>
          <a:prstGeom prst="rect">
            <a:avLst/>
          </a:prstGeom>
        </p:spPr>
      </p:pic>
      <p:sp>
        <p:nvSpPr>
          <p:cNvPr id="15" name="角丸四角形 14"/>
          <p:cNvSpPr/>
          <p:nvPr/>
        </p:nvSpPr>
        <p:spPr>
          <a:xfrm>
            <a:off x="35496" y="495436"/>
            <a:ext cx="9073008" cy="3149588"/>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観光立国日本をめざす上で、統合型リゾート（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）の導入は必要であり、また世界と互角に競争できる規模・機能を持つ</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施設を整備することでインバウンドの飛躍的な拡大につながることが期待される。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時間運用の関西国際空港や都市インフラの充実など交通アクセスがよく高い利便性があるほか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夢洲には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200ha</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を越える非常に広大な用地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があるなど、立地の優位性がある。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経済界と連携した</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などベイエリアの活性化を図ることにより、地域も成長・発展を実現し、</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都市格の向上を図ることができる。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また、ギャンブル</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依存症</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を始めとするセーフティネット</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等の諸課題</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に検討を</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働きかけると</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2000"/>
              </a:lnSpc>
              <a:spcBef>
                <a:spcPts val="0"/>
              </a:spcBef>
              <a:spcAft>
                <a:spcPts val="0"/>
              </a:spcAf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実効性のある対策の検討</a:t>
            </a:r>
            <a:r>
              <a:rPr lang="ja-JP"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なエンターテイメント機能や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機能等を有する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の誘致により、副首都・大阪の世界水準の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都市ブランド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の確立をより一層加速させることが可能となる。</a:t>
            </a:r>
            <a:endParaRPr lang="ja-JP" altLang="en-US" sz="1600" dirty="0">
              <a:solidFill>
                <a:schemeClr val="tx1"/>
              </a:solidFill>
            </a:endParaRPr>
          </a:p>
        </p:txBody>
      </p:sp>
      <p:graphicFrame>
        <p:nvGraphicFramePr>
          <p:cNvPr id="2" name="表 1"/>
          <p:cNvGraphicFramePr>
            <a:graphicFrameLocks noGrp="1"/>
          </p:cNvGraphicFramePr>
          <p:nvPr>
            <p:extLst>
              <p:ext uri="{D42A27DB-BD31-4B8C-83A1-F6EECF244321}">
                <p14:modId xmlns:p14="http://schemas.microsoft.com/office/powerpoint/2010/main" val="455714114"/>
              </p:ext>
            </p:extLst>
          </p:nvPr>
        </p:nvGraphicFramePr>
        <p:xfrm>
          <a:off x="4572971" y="4062264"/>
          <a:ext cx="4459432" cy="2376263"/>
        </p:xfrm>
        <a:graphic>
          <a:graphicData uri="http://schemas.openxmlformats.org/drawingml/2006/table">
            <a:tbl>
              <a:tblPr firstCol="1" bandRow="1">
                <a:tableStyleId>{5C22544A-7EE6-4342-B048-85BDC9FD1C3A}</a:tableStyleId>
              </a:tblPr>
              <a:tblGrid>
                <a:gridCol w="1800201"/>
                <a:gridCol w="2659231"/>
              </a:tblGrid>
              <a:tr h="648071">
                <a:tc>
                  <a:txBody>
                    <a:bodyPr/>
                    <a:lstStyle/>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国内外からの集客見込み</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2030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年時点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2,200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外国人約</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700</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万人、内国人約</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1,500</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558606">
                <a:tc>
                  <a:txBody>
                    <a:bodyPr/>
                    <a:lstStyle/>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（開発による経済効果）</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13,300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開業までの累計</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ctr">
                        <a:spcAft>
                          <a:spcPts val="0"/>
                        </a:spcAft>
                      </a:pPr>
                      <a:r>
                        <a:rPr lang="en-US" altLang="ja-JP" sz="9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effectLst/>
                          <a:latin typeface="Meiryo UI" panose="020B0604030504040204" pitchFamily="50" charset="-128"/>
                          <a:ea typeface="Meiryo UI" panose="020B0604030504040204" pitchFamily="50" charset="-128"/>
                          <a:cs typeface="Meiryo UI" panose="020B0604030504040204" pitchFamily="50" charset="-128"/>
                        </a:rPr>
                        <a:t>鉄道等のインフラ整備は除く</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593522">
                <a:tc>
                  <a:txBody>
                    <a:bodyPr/>
                    <a:lstStyle/>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事業運営による経済効果</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6,300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開業後、毎年</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tc>
              </a:tr>
              <a:tr h="576064">
                <a:tc>
                  <a:txBody>
                    <a:bodyPr/>
                    <a:lstStyle/>
                    <a:p>
                      <a:pPr algn="ctr">
                        <a:lnSpc>
                          <a:spcPts val="12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雇用創出効果</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開発による雇用創出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9.7</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事業運営による雇用創出　約</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7.0</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12" name="正方形/長方形 11"/>
          <p:cNvSpPr/>
          <p:nvPr/>
        </p:nvSpPr>
        <p:spPr>
          <a:xfrm>
            <a:off x="5148064" y="6453336"/>
            <a:ext cx="4048307" cy="215444"/>
          </a:xfrm>
          <a:prstGeom prst="rect">
            <a:avLst/>
          </a:prstGeom>
        </p:spPr>
        <p:txBody>
          <a:bodyPr wrap="square">
            <a:spAutoFit/>
          </a:bodyPr>
          <a:lstStyle/>
          <a:p>
            <a:pPr algn="ctr" fontAlgn="auto">
              <a:spcBef>
                <a:spcPts val="0"/>
              </a:spcBef>
              <a:spcAft>
                <a:spcPts val="0"/>
              </a:spcAft>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　統合型リゾート（</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）立地による影響調査　調査報告書</a:t>
            </a:r>
            <a:endParaRPr lang="ja-JP"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355976" y="3800653"/>
            <a:ext cx="4896544" cy="492443"/>
          </a:xfrm>
          <a:prstGeom prst="rect">
            <a:avLst/>
          </a:prstGeom>
        </p:spPr>
        <p:txBody>
          <a:bodyPr wrap="square">
            <a:spAutoFit/>
          </a:body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立地による効果　</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年、海外の先進事例が夢洲</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（全体開発エリア）</a:t>
            </a:r>
            <a:r>
              <a:rPr lang="ja-JP"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に立地したと仮定</a:t>
            </a:r>
            <a:endParaRPr lang="ja-JP"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pP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8"/>
          <p:cNvSpPr txBox="1"/>
          <p:nvPr/>
        </p:nvSpPr>
        <p:spPr>
          <a:xfrm>
            <a:off x="285283" y="4053665"/>
            <a:ext cx="3193719" cy="74348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2400" indent="-152400" fontAlgn="auto">
              <a:lnSpc>
                <a:spcPts val="1800"/>
              </a:lnSpc>
              <a:spcBef>
                <a:spcPts val="0"/>
              </a:spcBef>
              <a:spcAft>
                <a:spcPts val="0"/>
              </a:spcAft>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推進法成立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実施法制定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想定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自治体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認定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想定</a:t>
            </a:r>
            <a:endParaRPr lang="ja-JP" altLang="en-US" sz="900" dirty="0">
              <a:latin typeface="Century"/>
              <a:ea typeface="ＭＳ 明朝"/>
              <a:cs typeface="Times New Roman"/>
            </a:endParaRPr>
          </a:p>
        </p:txBody>
      </p:sp>
      <p:sp>
        <p:nvSpPr>
          <p:cNvPr id="20" name="正方形/長方形 19"/>
          <p:cNvSpPr/>
          <p:nvPr/>
        </p:nvSpPr>
        <p:spPr>
          <a:xfrm>
            <a:off x="151760" y="3789040"/>
            <a:ext cx="3096344"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■ＩＲ立地推進の動き</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07504" y="141821"/>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33</a:t>
            </a:fld>
            <a:endParaRPr lang="ja-JP" altLang="en-US" sz="1200" dirty="0"/>
          </a:p>
        </p:txBody>
      </p:sp>
    </p:spTree>
    <p:extLst>
      <p:ext uri="{BB962C8B-B14F-4D97-AF65-F5344CB8AC3E}">
        <p14:creationId xmlns:p14="http://schemas.microsoft.com/office/powerpoint/2010/main" val="1217811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重点的な取組みとして、北大阪を中心に神戸・京都等も含め、企業集積・研究集積が進む</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「ライフサイエンス」を中心とした裾野の広い健康・長寿関連産業の育成を進め、次世代のリーディング産業として着実に発展</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50678"/>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57180"/>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7" name="正方形/長方形 16"/>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1" y="159623"/>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848278" y="5085184"/>
            <a:ext cx="7558802" cy="1092108"/>
            <a:chOff x="264568" y="2135255"/>
            <a:chExt cx="7187529" cy="1092108"/>
          </a:xfrm>
        </p:grpSpPr>
        <p:sp>
          <p:nvSpPr>
            <p:cNvPr id="95" name="正方形/長方形 94"/>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トップクラスのライフサイエンスクラスター形成</a:t>
              </a: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56792"/>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1" name="正方形/長方形 100"/>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56792"/>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4" name="正方形/長方形 103"/>
            <p:cNvSpPr/>
            <p:nvPr/>
          </p:nvSpPr>
          <p:spPr>
            <a:xfrm>
              <a:off x="3539359" y="1588730"/>
              <a:ext cx="2191417"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34</a:t>
            </a:fld>
            <a:endParaRPr lang="ja-JP" altLang="en-US" sz="1200" dirty="0"/>
          </a:p>
        </p:txBody>
      </p:sp>
    </p:spTree>
    <p:extLst>
      <p:ext uri="{BB962C8B-B14F-4D97-AF65-F5344CB8AC3E}">
        <p14:creationId xmlns:p14="http://schemas.microsoft.com/office/powerpoint/2010/main" val="4108281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29522"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51944"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、世界の主要都市に匹敵する水準（世界水準）に高めていくことが必要。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全線</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3" name="グループ化 2"/>
          <p:cNvGrpSpPr/>
          <p:nvPr/>
        </p:nvGrpSpPr>
        <p:grpSpPr>
          <a:xfrm>
            <a:off x="871501"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57645"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から多様なプレーヤーが集い、活動する場の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35</a:t>
            </a:fld>
            <a:endParaRPr lang="ja-JP" altLang="en-US" sz="1200" dirty="0"/>
          </a:p>
        </p:txBody>
      </p:sp>
    </p:spTree>
    <p:extLst>
      <p:ext uri="{BB962C8B-B14F-4D97-AF65-F5344CB8AC3E}">
        <p14:creationId xmlns:p14="http://schemas.microsoft.com/office/powerpoint/2010/main" val="1307866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636911"/>
            <a:ext cx="8977502" cy="396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角丸四角形 1"/>
          <p:cNvSpPr/>
          <p:nvPr/>
        </p:nvSpPr>
        <p:spPr>
          <a:xfrm>
            <a:off x="179512" y="2852935"/>
            <a:ext cx="4354500" cy="367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年の</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らきを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見据え、北大阪健康医療都市（健都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健都イノベーションパーク</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の健康・医療分野の研究開発を行う企業の集積を進めるとともに、国立循環器病研究センターや国立健康・栄養研究所の移転により研究開発力の向上を図る。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4206737" cy="142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正方形/長方形 17"/>
          <p:cNvSpPr/>
          <p:nvPr/>
        </p:nvSpPr>
        <p:spPr>
          <a:xfrm>
            <a:off x="91704"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91703" y="253032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4602790" y="2852936"/>
            <a:ext cx="4361697" cy="3667323"/>
            <a:chOff x="3749122" y="3501007"/>
            <a:chExt cx="4361697" cy="3667323"/>
          </a:xfrm>
          <a:noFill/>
        </p:grpSpPr>
        <p:sp>
          <p:nvSpPr>
            <p:cNvPr id="24" name="角丸四角形 23"/>
            <p:cNvSpPr/>
            <p:nvPr/>
          </p:nvSpPr>
          <p:spPr>
            <a:xfrm>
              <a:off x="3749122" y="3501007"/>
              <a:ext cx="4361697" cy="366732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府内外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の民間事業者による「大阪健康寿命延伸産業創出プラットフォーム（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の経済界主導のプラットフォーム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年開業予定の「関西スポーツ科学・ヘルスケア総合センター（仮称）」において、健康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などをさらに発展・実用化させ、それらの成果</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を広く提供していく。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790340" y="4626402"/>
              <a:ext cx="3024336" cy="230832"/>
            </a:xfrm>
            <a:prstGeom prst="rect">
              <a:avLst/>
            </a:prstGeom>
            <a:grpFill/>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783" y="4872623"/>
              <a:ext cx="2059789" cy="1211646"/>
            </a:xfrm>
            <a:prstGeom prst="rect">
              <a:avLst/>
            </a:prstGeom>
            <a:grpFill/>
          </p:spPr>
        </p:pic>
      </p:gr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4224552"/>
            <a:ext cx="1894755" cy="1224136"/>
          </a:xfrm>
          <a:prstGeom prst="rect">
            <a:avLst/>
          </a:prstGeom>
        </p:spPr>
      </p:pic>
      <p:sp>
        <p:nvSpPr>
          <p:cNvPr id="36" name="正方形/長方形 35"/>
          <p:cNvSpPr/>
          <p:nvPr/>
        </p:nvSpPr>
        <p:spPr>
          <a:xfrm>
            <a:off x="6804248" y="3978331"/>
            <a:ext cx="2232249" cy="230832"/>
          </a:xfrm>
          <a:prstGeom prst="rect">
            <a:avLst/>
          </a:prstGeom>
        </p:spPr>
        <p:txBody>
          <a:bodyPr wrap="square">
            <a:spAutoFit/>
          </a:bodyPr>
          <a:lstStyle/>
          <a:p>
            <a:pPr marL="177800" indent="-177800"/>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611560"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トップクラスのライフサイエンスクラスター形成</a:t>
            </a:r>
          </a:p>
        </p:txBody>
      </p:sp>
      <p:sp>
        <p:nvSpPr>
          <p:cNvPr id="41" name="正方形/長方形 40"/>
          <p:cNvSpPr/>
          <p:nvPr/>
        </p:nvSpPr>
        <p:spPr>
          <a:xfrm>
            <a:off x="4716016" y="5433940"/>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7884368" y="5433940"/>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51520" y="3573016"/>
            <a:ext cx="3024336" cy="230832"/>
          </a:xfrm>
          <a:prstGeom prst="rect">
            <a:avLst/>
          </a:prstGeom>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p>
        </p:txBody>
      </p:sp>
      <p:sp>
        <p:nvSpPr>
          <p:cNvPr id="3" name="正方形/長方形 2"/>
          <p:cNvSpPr/>
          <p:nvPr/>
        </p:nvSpPr>
        <p:spPr>
          <a:xfrm>
            <a:off x="683568" y="1286762"/>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医療や革新的創薬の産学連携による実用化・産業化の促進、大阪の強みである「ものづくり力」を活かした医療機器の開発促進、健康分野における新産業の創出を図るとともに、大阪の健康長寿の先進都市に向けた方向性をまとめ、世界トップクラスのライフサイエンスクラスター形成などに向けた取組みを進める。</a:t>
            </a:r>
          </a:p>
        </p:txBody>
      </p:sp>
      <p:sp>
        <p:nvSpPr>
          <p:cNvPr id="39" name="正方形/長方形 3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36</a:t>
            </a:fld>
            <a:endParaRPr lang="ja-JP" altLang="en-US" sz="1200" dirty="0"/>
          </a:p>
        </p:txBody>
      </p:sp>
    </p:spTree>
    <p:extLst>
      <p:ext uri="{BB962C8B-B14F-4D97-AF65-F5344CB8AC3E}">
        <p14:creationId xmlns:p14="http://schemas.microsoft.com/office/powerpoint/2010/main" val="2894638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50835" y="332656"/>
            <a:ext cx="4416743" cy="3744416"/>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8994" y="157757"/>
            <a:ext cx="8977502" cy="543148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 5"/>
          <p:cNvSpPr/>
          <p:nvPr/>
        </p:nvSpPr>
        <p:spPr>
          <a:xfrm>
            <a:off x="179513" y="332656"/>
            <a:ext cx="4248472" cy="3744416"/>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■再生医療等の国際拠点形成</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丁目において再生医療におけるヒトへの応用から実用化、グローバル展開まで一貫して産業化を推進する「再生医療国際拠点」の形成を目指す。</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産学官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が連携し、「中之島</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丁目再生医療国際拠点検討協議会」を設置し、必要な機能について検討を進める。</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27825" y="3805428"/>
            <a:ext cx="2877711" cy="215444"/>
          </a:xfrm>
          <a:prstGeom prst="rect">
            <a:avLst/>
          </a:prstGeom>
          <a:noFill/>
        </p:spPr>
        <p:txBody>
          <a:bodyPr wrap="non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第</a:t>
            </a:r>
            <a:r>
              <a:rPr lang="en-US" altLang="zh-TW"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zh-TW"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丁目再生医療国際拠点検討協</a:t>
            </a:r>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議会</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資料</a:t>
            </a:r>
          </a:p>
        </p:txBody>
      </p:sp>
      <p:sp>
        <p:nvSpPr>
          <p:cNvPr id="16" name="角丸四角形 15"/>
          <p:cNvSpPr/>
          <p:nvPr/>
        </p:nvSpPr>
        <p:spPr>
          <a:xfrm>
            <a:off x="156966" y="4149080"/>
            <a:ext cx="8810612" cy="136815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年の機能拡充により研究開発の初期段階だけでなく</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ステージに応じた各種相談が関西支部（うめきた）</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可能となったところ。</a:t>
            </a: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引き続き</a:t>
            </a:r>
            <a:r>
              <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a:t>
            </a: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取組</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により、創薬環境の整備を進める。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1" name="図 90"/>
          <p:cNvPicPr>
            <a:picLocks/>
          </p:cNvPicPr>
          <p:nvPr/>
        </p:nvPicPr>
        <p:blipFill>
          <a:blip r:embed="rId2"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pic>
        <p:nvPicPr>
          <p:cNvPr id="1028" name="Picture 4" descr="C:\Users\i4350461\Desktop\中之島２.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536" y="1821660"/>
            <a:ext cx="2900000" cy="1989839"/>
          </a:xfrm>
          <a:prstGeom prst="rect">
            <a:avLst/>
          </a:prstGeom>
          <a:noFill/>
          <a:extLst>
            <a:ext uri="{909E8E84-426E-40DD-AFC4-6F175D3DCCD1}">
              <a14:hiddenFill xmlns:a14="http://schemas.microsoft.com/office/drawing/2010/main">
                <a:solidFill>
                  <a:srgbClr val="FFFFFF"/>
                </a:solidFill>
              </a14:hiddenFill>
            </a:ext>
          </a:extLst>
        </p:spPr>
      </p:pic>
      <p:sp>
        <p:nvSpPr>
          <p:cNvPr id="110" name="テキスト ボックス 109"/>
          <p:cNvSpPr txBox="1"/>
          <p:nvPr/>
        </p:nvSpPr>
        <p:spPr>
          <a:xfrm>
            <a:off x="4860032" y="1556792"/>
            <a:ext cx="1879041" cy="230832"/>
          </a:xfrm>
          <a:prstGeom prst="rect">
            <a:avLst/>
          </a:prstGeom>
          <a:noFill/>
        </p:spPr>
        <p:txBody>
          <a:bodyPr wrap="non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国家戦略特区の主な事業</a:t>
            </a:r>
          </a:p>
        </p:txBody>
      </p:sp>
      <p:sp>
        <p:nvSpPr>
          <p:cNvPr id="112" name="テキスト ボックス 111"/>
          <p:cNvSpPr txBox="1"/>
          <p:nvPr/>
        </p:nvSpPr>
        <p:spPr>
          <a:xfrm>
            <a:off x="179512" y="1526595"/>
            <a:ext cx="1223412" cy="230832"/>
          </a:xfrm>
          <a:prstGeom prst="rect">
            <a:avLst/>
          </a:prstGeom>
          <a:noFill/>
        </p:spPr>
        <p:txBody>
          <a:bodyPr wrap="none" rtlCol="0">
            <a:spAutoFit/>
          </a:bodyPr>
          <a:lstStyle/>
          <a:p>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再生医療国際拠点</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05490939"/>
              </p:ext>
            </p:extLst>
          </p:nvPr>
        </p:nvGraphicFramePr>
        <p:xfrm>
          <a:off x="4644008" y="1268760"/>
          <a:ext cx="4248472" cy="1082040"/>
        </p:xfrm>
        <a:graphic>
          <a:graphicData uri="http://schemas.openxmlformats.org/drawingml/2006/table">
            <a:tbl>
              <a:tblPr firstRow="1" bandRow="1">
                <a:tableStyleId>{5C22544A-7EE6-4342-B048-85BDC9FD1C3A}</a:tableStyleId>
              </a:tblPr>
              <a:tblGrid>
                <a:gridCol w="1080120"/>
                <a:gridCol w="3168352"/>
              </a:tblGrid>
              <a:tr h="124342">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主な事業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10424">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日本では未承認又は適応外の医薬品等を対象に、大阪大学医学部付属病院、国立循環器病センターにおいて、スピーディーに先進医療を提供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r>
              <a:tr h="344330">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特区医療機器薬事戦略相談事業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大阪大学医学部付属病院における革新的医療機器の開発について、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希少性疾患に係る革新的医薬品の開発迅速化についても、企業への橋渡しまでを</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が手厚くサポートし、実用化を促進する制度の創設を提案中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pSp>
        <p:nvGrpSpPr>
          <p:cNvPr id="24" name="グループ化 23"/>
          <p:cNvGrpSpPr/>
          <p:nvPr/>
        </p:nvGrpSpPr>
        <p:grpSpPr>
          <a:xfrm>
            <a:off x="4696344" y="2420888"/>
            <a:ext cx="4160238" cy="1566838"/>
            <a:chOff x="-483836" y="1123455"/>
            <a:chExt cx="9879305" cy="5712320"/>
          </a:xfrm>
        </p:grpSpPr>
        <p:pic>
          <p:nvPicPr>
            <p:cNvPr id="25" name="図 24"/>
            <p:cNvPicPr>
              <a:picLocks noChangeAspect="1"/>
            </p:cNvPicPr>
            <p:nvPr/>
          </p:nvPicPr>
          <p:blipFill rotWithShape="1">
            <a:blip r:embed="rId4" cstate="print">
              <a:duotone>
                <a:schemeClr val="bg2">
                  <a:shade val="45000"/>
                  <a:satMod val="135000"/>
                </a:schemeClr>
                <a:prstClr val="white"/>
              </a:duotone>
              <a:extLst/>
            </a:blip>
            <a:srcRect l="3736" t="34808" b="27331"/>
            <a:stretch/>
          </p:blipFill>
          <p:spPr bwMode="auto">
            <a:xfrm>
              <a:off x="-483836" y="1286969"/>
              <a:ext cx="3979650" cy="3026621"/>
            </a:xfrm>
            <a:prstGeom prst="rect">
              <a:avLst/>
            </a:prstGeom>
          </p:spPr>
        </p:pic>
        <p:pic>
          <p:nvPicPr>
            <p:cNvPr id="26" name="図 25"/>
            <p:cNvPicPr>
              <a:picLocks noChangeAspect="1"/>
            </p:cNvPicPr>
            <p:nvPr/>
          </p:nvPicPr>
          <p:blipFill rotWithShape="1">
            <a:blip r:embed="rId5" cstate="print">
              <a:duotone>
                <a:schemeClr val="bg2">
                  <a:shade val="45000"/>
                  <a:satMod val="135000"/>
                </a:schemeClr>
                <a:prstClr val="white"/>
              </a:duotone>
              <a:lum contrast="-20000"/>
              <a:extLst/>
            </a:blip>
            <a:srcRect t="50000"/>
            <a:stretch/>
          </p:blipFill>
          <p:spPr bwMode="auto">
            <a:xfrm>
              <a:off x="1614845" y="1123455"/>
              <a:ext cx="4333331" cy="3075438"/>
            </a:xfrm>
            <a:prstGeom prst="rect">
              <a:avLst/>
            </a:prstGeom>
          </p:spPr>
        </p:pic>
        <p:sp>
          <p:nvSpPr>
            <p:cNvPr id="27" name="四角形吹き出し 26"/>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3" descr="要覧表紙・病院外観"/>
            <p:cNvPicPr>
              <a:picLocks noChangeAspect="1" noChangeArrowheads="1"/>
            </p:cNvPicPr>
            <p:nvPr/>
          </p:nvPicPr>
          <p:blipFill>
            <a:blip r:embed="rId6"/>
            <a:srcRect/>
            <a:stretch>
              <a:fillRect/>
            </a:stretch>
          </p:blipFill>
          <p:spPr bwMode="auto">
            <a:xfrm>
              <a:off x="8020745" y="3232066"/>
              <a:ext cx="1288974" cy="1148867"/>
            </a:xfrm>
            <a:prstGeom prst="rect">
              <a:avLst/>
            </a:prstGeom>
            <a:noFill/>
            <a:ln w="9525">
              <a:noFill/>
              <a:miter lim="800000"/>
              <a:headEnd/>
              <a:tailEnd/>
            </a:ln>
          </p:spPr>
        </p:pic>
        <p:pic>
          <p:nvPicPr>
            <p:cNvPr id="29" name="図 53"/>
            <p:cNvPicPr>
              <a:picLocks noChangeAspect="1" noChangeArrowheads="1"/>
            </p:cNvPicPr>
            <p:nvPr/>
          </p:nvPicPr>
          <p:blipFill>
            <a:blip r:embed="rId7"/>
            <a:srcRect/>
            <a:stretch>
              <a:fillRect/>
            </a:stretch>
          </p:blipFill>
          <p:spPr bwMode="auto">
            <a:xfrm>
              <a:off x="8016461" y="5646549"/>
              <a:ext cx="1293258" cy="1148251"/>
            </a:xfrm>
            <a:prstGeom prst="rect">
              <a:avLst/>
            </a:prstGeom>
            <a:noFill/>
            <a:ln w="9525">
              <a:noFill/>
              <a:miter lim="800000"/>
              <a:headEnd/>
              <a:tailEnd/>
            </a:ln>
          </p:spPr>
        </p:pic>
        <p:pic>
          <p:nvPicPr>
            <p:cNvPr id="30" name="Picture 2"/>
            <p:cNvPicPr>
              <a:picLocks noChangeAspect="1" noChangeArrowheads="1"/>
            </p:cNvPicPr>
            <p:nvPr/>
          </p:nvPicPr>
          <p:blipFill>
            <a:blip r:embed="rId8"/>
            <a:srcRect/>
            <a:stretch>
              <a:fillRect/>
            </a:stretch>
          </p:blipFill>
          <p:spPr bwMode="auto">
            <a:xfrm>
              <a:off x="8026988" y="2064488"/>
              <a:ext cx="1282731" cy="1097313"/>
            </a:xfrm>
            <a:prstGeom prst="rect">
              <a:avLst/>
            </a:prstGeom>
            <a:noFill/>
            <a:ln w="9525">
              <a:noFill/>
              <a:miter lim="800000"/>
              <a:headEnd/>
              <a:tailEnd/>
            </a:ln>
          </p:spPr>
        </p:pic>
        <p:pic>
          <p:nvPicPr>
            <p:cNvPr id="31" name="Picture 4"/>
            <p:cNvPicPr>
              <a:picLocks noChangeAspect="1" noChangeArrowheads="1"/>
            </p:cNvPicPr>
            <p:nvPr/>
          </p:nvPicPr>
          <p:blipFill>
            <a:blip r:embed="rId9"/>
            <a:srcRect/>
            <a:stretch>
              <a:fillRect/>
            </a:stretch>
          </p:blipFill>
          <p:spPr bwMode="auto">
            <a:xfrm>
              <a:off x="8016461" y="4450600"/>
              <a:ext cx="1293258" cy="1149021"/>
            </a:xfrm>
            <a:prstGeom prst="rect">
              <a:avLst/>
            </a:prstGeom>
            <a:noFill/>
            <a:ln w="9525">
              <a:noFill/>
              <a:miter lim="800000"/>
              <a:headEnd/>
              <a:tailEnd/>
            </a:ln>
          </p:spPr>
        </p:pic>
        <p:sp>
          <p:nvSpPr>
            <p:cNvPr id="32" name="角丸四角形 31"/>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33" name="角丸四角形 32"/>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a:t>
              </a:r>
              <a:r>
                <a:rPr lang="ja-JP" altLang="en-US" sz="500" b="1" dirty="0">
                  <a:solidFill>
                    <a:prstClr val="white"/>
                  </a:solidFill>
                  <a:latin typeface="Meiryo UI" pitchFamily="50" charset="-128"/>
                  <a:ea typeface="Meiryo UI" pitchFamily="50" charset="-128"/>
                  <a:cs typeface="Meiryo UI" pitchFamily="50" charset="-128"/>
                </a:rPr>
                <a:t>学部</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附属病院</a:t>
              </a:r>
            </a:p>
          </p:txBody>
        </p:sp>
        <p:sp>
          <p:nvSpPr>
            <p:cNvPr id="34" name="角丸四角形 33"/>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35" name="角丸四角形 34"/>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生命システム</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36" name="グループ化 7"/>
            <p:cNvGrpSpPr>
              <a:grpSpLocks/>
            </p:cNvGrpSpPr>
            <p:nvPr/>
          </p:nvGrpSpPr>
          <p:grpSpPr bwMode="auto">
            <a:xfrm>
              <a:off x="1258888" y="3284538"/>
              <a:ext cx="4628140" cy="3326996"/>
              <a:chOff x="579504" y="1617785"/>
              <a:chExt cx="4795604" cy="3073010"/>
            </a:xfrm>
          </p:grpSpPr>
          <p:grpSp>
            <p:nvGrpSpPr>
              <p:cNvPr id="74" name="グループ化 11"/>
              <p:cNvGrpSpPr>
                <a:grpSpLocks/>
              </p:cNvGrpSpPr>
              <p:nvPr/>
            </p:nvGrpSpPr>
            <p:grpSpPr bwMode="auto">
              <a:xfrm>
                <a:off x="579504" y="1736555"/>
                <a:ext cx="4795604" cy="2954240"/>
                <a:chOff x="675464" y="1647156"/>
                <a:chExt cx="5059984" cy="2955102"/>
              </a:xfrm>
            </p:grpSpPr>
            <p:grpSp>
              <p:nvGrpSpPr>
                <p:cNvPr id="79" name="グループ化 22"/>
                <p:cNvGrpSpPr>
                  <a:grpSpLocks/>
                </p:cNvGrpSpPr>
                <p:nvPr/>
              </p:nvGrpSpPr>
              <p:grpSpPr bwMode="auto">
                <a:xfrm>
                  <a:off x="675464" y="1647156"/>
                  <a:ext cx="5059984" cy="2955102"/>
                  <a:chOff x="2863611" y="1747761"/>
                  <a:chExt cx="5059984" cy="2955102"/>
                </a:xfrm>
              </p:grpSpPr>
              <p:sp>
                <p:nvSpPr>
                  <p:cNvPr id="81" name="テキスト ボックス 32"/>
                  <p:cNvSpPr txBox="1">
                    <a:spLocks noChangeArrowheads="1"/>
                  </p:cNvSpPr>
                  <p:nvPr/>
                </p:nvSpPr>
                <p:spPr bwMode="auto">
                  <a:xfrm>
                    <a:off x="2863611" y="4238224"/>
                    <a:ext cx="1462385"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82" name="Picture 2" descr="C:\Program Files\Microsoft Office\MEDIA\CAGCAT10\j0293234.wmf"/>
                  <p:cNvPicPr>
                    <a:picLocks noChangeAspect="1" noChangeArrowheads="1"/>
                  </p:cNvPicPr>
                  <p:nvPr/>
                </p:nvPicPr>
                <p:blipFill>
                  <a:blip r:embed="rId10"/>
                  <a:srcRect/>
                  <a:stretch>
                    <a:fillRect/>
                  </a:stretch>
                </p:blipFill>
                <p:spPr bwMode="auto">
                  <a:xfrm>
                    <a:off x="3797405" y="4313043"/>
                    <a:ext cx="342019" cy="252319"/>
                  </a:xfrm>
                  <a:prstGeom prst="rect">
                    <a:avLst/>
                  </a:prstGeom>
                  <a:noFill/>
                  <a:ln w="9525">
                    <a:noFill/>
                    <a:miter lim="800000"/>
                    <a:headEnd/>
                    <a:tailEnd/>
                  </a:ln>
                </p:spPr>
              </p:pic>
              <p:pic>
                <p:nvPicPr>
                  <p:cNvPr id="83" name="Picture 2" descr="C:\Program Files\Microsoft Office\MEDIA\CAGCAT10\j0293234.wmf"/>
                  <p:cNvPicPr>
                    <a:picLocks noChangeAspect="1" noChangeArrowheads="1"/>
                  </p:cNvPicPr>
                  <p:nvPr/>
                </p:nvPicPr>
                <p:blipFill>
                  <a:blip r:embed="rId10"/>
                  <a:srcRect/>
                  <a:stretch>
                    <a:fillRect/>
                  </a:stretch>
                </p:blipFill>
                <p:spPr bwMode="auto">
                  <a:xfrm>
                    <a:off x="4864102" y="2188381"/>
                    <a:ext cx="352792" cy="260266"/>
                  </a:xfrm>
                  <a:prstGeom prst="rect">
                    <a:avLst/>
                  </a:prstGeom>
                  <a:noFill/>
                  <a:ln w="9525">
                    <a:noFill/>
                    <a:miter lim="800000"/>
                    <a:headEnd/>
                    <a:tailEnd/>
                  </a:ln>
                </p:spPr>
              </p:pic>
              <p:sp>
                <p:nvSpPr>
                  <p:cNvPr id="84" name="円/楕円 83"/>
                  <p:cNvSpPr/>
                  <p:nvPr/>
                </p:nvSpPr>
                <p:spPr>
                  <a:xfrm>
                    <a:off x="5198029" y="1747761"/>
                    <a:ext cx="1803317" cy="1631011"/>
                  </a:xfrm>
                  <a:prstGeom prst="ellipse">
                    <a:avLst/>
                  </a:prstGeom>
                  <a:noFill/>
                  <a:ln w="381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51"/>
                  <p:cNvSpPr txBox="1">
                    <a:spLocks noChangeArrowheads="1"/>
                  </p:cNvSpPr>
                  <p:nvPr/>
                </p:nvSpPr>
                <p:spPr bwMode="auto">
                  <a:xfrm>
                    <a:off x="6018982" y="2834758"/>
                    <a:ext cx="1133017"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sp>
                <p:nvSpPr>
                  <p:cNvPr id="87" name="円/楕円 86"/>
                  <p:cNvSpPr>
                    <a:spLocks noChangeAspect="1"/>
                  </p:cNvSpPr>
                  <p:nvPr/>
                </p:nvSpPr>
                <p:spPr>
                  <a:xfrm>
                    <a:off x="5931946" y="315892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円/楕円 87"/>
                  <p:cNvSpPr>
                    <a:spLocks noChangeAspect="1"/>
                  </p:cNvSpPr>
                  <p:nvPr/>
                </p:nvSpPr>
                <p:spPr>
                  <a:xfrm>
                    <a:off x="6106552" y="2431125"/>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円/楕円 88"/>
                  <p:cNvSpPr>
                    <a:spLocks noChangeAspect="1"/>
                  </p:cNvSpPr>
                  <p:nvPr/>
                </p:nvSpPr>
                <p:spPr>
                  <a:xfrm>
                    <a:off x="5518905" y="293077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楕円 89"/>
                  <p:cNvSpPr>
                    <a:spLocks noChangeAspect="1"/>
                  </p:cNvSpPr>
                  <p:nvPr/>
                </p:nvSpPr>
                <p:spPr>
                  <a:xfrm>
                    <a:off x="6155695" y="1771752"/>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0" name="テキスト ボックス 23"/>
                <p:cNvSpPr txBox="1">
                  <a:spLocks noChangeArrowheads="1"/>
                </p:cNvSpPr>
                <p:nvPr/>
              </p:nvSpPr>
              <p:spPr bwMode="auto">
                <a:xfrm>
                  <a:off x="1980655" y="1850604"/>
                  <a:ext cx="1100080" cy="380158"/>
                </a:xfrm>
                <a:prstGeom prst="rect">
                  <a:avLst/>
                </a:prstGeom>
                <a:noFill/>
                <a:ln w="9525">
                  <a:noFill/>
                  <a:miter lim="800000"/>
                  <a:headEnd/>
                  <a:tailEnd/>
                </a:ln>
              </p:spPr>
              <p:txBody>
                <a:bodyPr wrap="none">
                  <a:spAutoFit/>
                </a:bodyPr>
                <a:lstStyle/>
                <a:p>
                  <a:r>
                    <a:rPr lang="ja-JP" altLang="en-US" sz="300" b="1">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75" name="テキスト ボックス 2"/>
              <p:cNvSpPr txBox="1">
                <a:spLocks noChangeArrowheads="1"/>
              </p:cNvSpPr>
              <p:nvPr/>
            </p:nvSpPr>
            <p:spPr bwMode="auto">
              <a:xfrm>
                <a:off x="3671995" y="1617785"/>
                <a:ext cx="827407" cy="621852"/>
              </a:xfrm>
              <a:prstGeom prst="rect">
                <a:avLst/>
              </a:prstGeom>
              <a:noFill/>
              <a:ln w="9525">
                <a:noFill/>
                <a:miter lim="800000"/>
                <a:headEnd/>
                <a:tailEnd/>
              </a:ln>
            </p:spPr>
            <p:txBody>
              <a:bodyPr>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p>
            </p:txBody>
          </p:sp>
          <p:sp>
            <p:nvSpPr>
              <p:cNvPr id="76" name="テキスト ボックス 32"/>
              <p:cNvSpPr txBox="1">
                <a:spLocks noChangeArrowheads="1"/>
              </p:cNvSpPr>
              <p:nvPr/>
            </p:nvSpPr>
            <p:spPr bwMode="auto">
              <a:xfrm>
                <a:off x="3713122" y="3081161"/>
                <a:ext cx="1212322" cy="621852"/>
              </a:xfrm>
              <a:prstGeom prst="rect">
                <a:avLst/>
              </a:prstGeom>
              <a:noFill/>
              <a:ln w="9525">
                <a:noFill/>
                <a:miter lim="800000"/>
                <a:headEnd/>
                <a:tailEnd/>
              </a:ln>
            </p:spPr>
            <p:txBody>
              <a:bodyPr wrap="square">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78" name="テキスト ボックス 58"/>
              <p:cNvSpPr txBox="1">
                <a:spLocks noChangeArrowheads="1"/>
              </p:cNvSpPr>
              <p:nvPr/>
            </p:nvSpPr>
            <p:spPr bwMode="auto">
              <a:xfrm>
                <a:off x="2765135" y="2288990"/>
                <a:ext cx="2435635" cy="673674"/>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sp>
          <p:nvSpPr>
            <p:cNvPr id="37" name="正方形/長方形 36"/>
            <p:cNvSpPr/>
            <p:nvPr/>
          </p:nvSpPr>
          <p:spPr>
            <a:xfrm rot="19615969">
              <a:off x="4130675" y="4340225"/>
              <a:ext cx="1231900" cy="412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コネクタ 37"/>
            <p:cNvCxnSpPr/>
            <p:nvPr/>
          </p:nvCxnSpPr>
          <p:spPr>
            <a:xfrm flipV="1">
              <a:off x="4371975" y="3976688"/>
              <a:ext cx="939800" cy="63341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570288" y="4619625"/>
              <a:ext cx="590550" cy="3968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a:off x="3576638" y="4638675"/>
              <a:ext cx="5937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1" name="Picture 2" descr="C:\Documents and Settings\admin\Local Settings\Temporary Internet Files\Content.IE5\0C2OPJ5W\MC900343639[1].wmf"/>
            <p:cNvPicPr>
              <a:picLocks noChangeAspect="1" noChangeArrowheads="1"/>
            </p:cNvPicPr>
            <p:nvPr/>
          </p:nvPicPr>
          <p:blipFill>
            <a:blip r:embed="rId11"/>
            <a:srcRect/>
            <a:stretch>
              <a:fillRect/>
            </a:stretch>
          </p:blipFill>
          <p:spPr bwMode="auto">
            <a:xfrm>
              <a:off x="4087813" y="4471988"/>
              <a:ext cx="279400" cy="328612"/>
            </a:xfrm>
            <a:prstGeom prst="rect">
              <a:avLst/>
            </a:prstGeom>
            <a:noFill/>
            <a:ln w="9525">
              <a:noFill/>
              <a:miter lim="800000"/>
              <a:headEnd/>
              <a:tailEnd/>
            </a:ln>
          </p:spPr>
        </p:pic>
        <p:cxnSp>
          <p:nvCxnSpPr>
            <p:cNvPr id="42" name="直線コネクタ 41"/>
            <p:cNvCxnSpPr/>
            <p:nvPr/>
          </p:nvCxnSpPr>
          <p:spPr>
            <a:xfrm>
              <a:off x="3427413" y="3868738"/>
              <a:ext cx="987425" cy="0"/>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V="1">
              <a:off x="3508375" y="3390900"/>
              <a:ext cx="1751013" cy="974725"/>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pic>
          <p:nvPicPr>
            <p:cNvPr id="44" name="Picture 4" descr="記号"/>
            <p:cNvPicPr>
              <a:picLocks noChangeAspect="1" noChangeArrowheads="1"/>
            </p:cNvPicPr>
            <p:nvPr/>
          </p:nvPicPr>
          <p:blipFill>
            <a:blip r:embed="rId12"/>
            <a:srcRect/>
            <a:stretch>
              <a:fillRect/>
            </a:stretch>
          </p:blipFill>
          <p:spPr bwMode="auto">
            <a:xfrm>
              <a:off x="4487863" y="3716338"/>
              <a:ext cx="176212" cy="149225"/>
            </a:xfrm>
            <a:prstGeom prst="rect">
              <a:avLst/>
            </a:prstGeom>
            <a:noFill/>
            <a:ln w="9525">
              <a:noFill/>
              <a:miter lim="800000"/>
              <a:headEnd/>
              <a:tailEnd/>
            </a:ln>
          </p:spPr>
        </p:pic>
        <p:pic>
          <p:nvPicPr>
            <p:cNvPr id="45" name="Picture 6" descr="記号"/>
            <p:cNvPicPr>
              <a:picLocks noChangeAspect="1" noChangeArrowheads="1"/>
            </p:cNvPicPr>
            <p:nvPr/>
          </p:nvPicPr>
          <p:blipFill>
            <a:blip r:embed="rId13"/>
            <a:srcRect/>
            <a:stretch>
              <a:fillRect/>
            </a:stretch>
          </p:blipFill>
          <p:spPr bwMode="auto">
            <a:xfrm>
              <a:off x="4284663" y="3814763"/>
              <a:ext cx="174625" cy="149225"/>
            </a:xfrm>
            <a:prstGeom prst="rect">
              <a:avLst/>
            </a:prstGeom>
            <a:noFill/>
            <a:ln w="9525">
              <a:noFill/>
              <a:miter lim="800000"/>
              <a:headEnd/>
              <a:tailEnd/>
            </a:ln>
          </p:spPr>
        </p:pic>
        <p:sp>
          <p:nvSpPr>
            <p:cNvPr id="46" name="円/楕円 45"/>
            <p:cNvSpPr>
              <a:spLocks noChangeAspect="1"/>
            </p:cNvSpPr>
            <p:nvPr/>
          </p:nvSpPr>
          <p:spPr bwMode="auto">
            <a:xfrm>
              <a:off x="3757076" y="50608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a:spLocks noChangeAspect="1"/>
            </p:cNvSpPr>
            <p:nvPr/>
          </p:nvSpPr>
          <p:spPr bwMode="auto">
            <a:xfrm>
              <a:off x="4835374" y="276031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2"/>
            <p:cNvSpPr txBox="1">
              <a:spLocks noChangeArrowheads="1"/>
            </p:cNvSpPr>
            <p:nvPr/>
          </p:nvSpPr>
          <p:spPr bwMode="auto">
            <a:xfrm>
              <a:off x="3051802" y="2047599"/>
              <a:ext cx="2101848" cy="502895"/>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cxnSp>
          <p:nvCxnSpPr>
            <p:cNvPr id="49" name="直線コネクタ 48"/>
            <p:cNvCxnSpPr/>
            <p:nvPr/>
          </p:nvCxnSpPr>
          <p:spPr>
            <a:xfrm flipV="1">
              <a:off x="2268538" y="4666473"/>
              <a:ext cx="1652587" cy="49131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0" name="グループ化 4"/>
            <p:cNvGrpSpPr>
              <a:grpSpLocks/>
            </p:cNvGrpSpPr>
            <p:nvPr/>
          </p:nvGrpSpPr>
          <p:grpSpPr bwMode="auto">
            <a:xfrm>
              <a:off x="-266124" y="4273745"/>
              <a:ext cx="2474314" cy="1915872"/>
              <a:chOff x="67340" y="3649730"/>
              <a:chExt cx="2609241" cy="2354300"/>
            </a:xfrm>
          </p:grpSpPr>
          <p:sp>
            <p:nvSpPr>
              <p:cNvPr id="70" name="角丸四角形 69"/>
              <p:cNvSpPr/>
              <p:nvPr/>
            </p:nvSpPr>
            <p:spPr>
              <a:xfrm>
                <a:off x="67340" y="5744003"/>
                <a:ext cx="2609241" cy="260027"/>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71" name="Picture 2" descr="C:\Users\y-inoue\Desktop\top_image.jpg"/>
              <p:cNvPicPr>
                <a:picLocks noChangeAspect="1" noChangeArrowheads="1"/>
              </p:cNvPicPr>
              <p:nvPr/>
            </p:nvPicPr>
            <p:blipFill>
              <a:blip r:embed="rId14" cstate="print"/>
              <a:srcRect l="15458" r="14673"/>
              <a:stretch>
                <a:fillRect/>
              </a:stretch>
            </p:blipFill>
            <p:spPr bwMode="auto">
              <a:xfrm>
                <a:off x="67340" y="3867058"/>
                <a:ext cx="2609238" cy="1637597"/>
              </a:xfrm>
              <a:prstGeom prst="rect">
                <a:avLst/>
              </a:prstGeom>
              <a:noFill/>
              <a:ln w="19050">
                <a:solidFill>
                  <a:srgbClr val="FFFFFF"/>
                </a:solidFill>
              </a:ln>
              <a:effectLst>
                <a:glow rad="101600">
                  <a:schemeClr val="accent1">
                    <a:satMod val="175000"/>
                    <a:alpha val="40000"/>
                  </a:schemeClr>
                </a:glow>
              </a:effectLst>
            </p:spPr>
          </p:pic>
          <p:sp>
            <p:nvSpPr>
              <p:cNvPr id="72" name="角丸四角形 71"/>
              <p:cNvSpPr/>
              <p:nvPr/>
            </p:nvSpPr>
            <p:spPr>
              <a:xfrm>
                <a:off x="67340" y="5480141"/>
                <a:ext cx="2609241" cy="21979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創薬支援戦略部</a:t>
                </a:r>
              </a:p>
            </p:txBody>
          </p:sp>
          <p:sp>
            <p:nvSpPr>
              <p:cNvPr id="73" name="正方形/長方形 72"/>
              <p:cNvSpPr/>
              <p:nvPr/>
            </p:nvSpPr>
            <p:spPr>
              <a:xfrm>
                <a:off x="67340" y="3649730"/>
                <a:ext cx="2609238" cy="334361"/>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51"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52" name="円/楕円 26"/>
            <p:cNvSpPr>
              <a:spLocks noChangeAspect="1"/>
            </p:cNvSpPr>
            <p:nvPr/>
          </p:nvSpPr>
          <p:spPr bwMode="auto">
            <a:xfrm>
              <a:off x="2242987" y="398586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2"/>
            <p:cNvSpPr txBox="1">
              <a:spLocks noChangeArrowheads="1"/>
            </p:cNvSpPr>
            <p:nvPr/>
          </p:nvSpPr>
          <p:spPr bwMode="auto">
            <a:xfrm>
              <a:off x="755649" y="2173551"/>
              <a:ext cx="1958975" cy="502897"/>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54" name="円/楕円 24"/>
            <p:cNvSpPr>
              <a:spLocks noChangeAspect="1"/>
            </p:cNvSpPr>
            <p:nvPr/>
          </p:nvSpPr>
          <p:spPr bwMode="auto">
            <a:xfrm>
              <a:off x="3325276" y="6068933"/>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2"/>
            <p:cNvSpPr txBox="1">
              <a:spLocks noChangeArrowheads="1"/>
            </p:cNvSpPr>
            <p:nvPr/>
          </p:nvSpPr>
          <p:spPr bwMode="auto">
            <a:xfrm>
              <a:off x="2843213" y="6237287"/>
              <a:ext cx="1958975" cy="457177"/>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56" name="円/楕円 24"/>
            <p:cNvSpPr>
              <a:spLocks noChangeAspect="1"/>
            </p:cNvSpPr>
            <p:nvPr/>
          </p:nvSpPr>
          <p:spPr bwMode="auto">
            <a:xfrm>
              <a:off x="2460089" y="6213395"/>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2"/>
            <p:cNvSpPr txBox="1">
              <a:spLocks noChangeArrowheads="1"/>
            </p:cNvSpPr>
            <p:nvPr/>
          </p:nvSpPr>
          <p:spPr bwMode="auto">
            <a:xfrm>
              <a:off x="2811826" y="4798792"/>
              <a:ext cx="1958975" cy="561039"/>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58" name="円/楕円 24"/>
            <p:cNvSpPr>
              <a:spLocks noChangeAspect="1"/>
            </p:cNvSpPr>
            <p:nvPr/>
          </p:nvSpPr>
          <p:spPr bwMode="auto">
            <a:xfrm>
              <a:off x="3972976" y="52767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2"/>
            <p:cNvSpPr txBox="1">
              <a:spLocks noChangeArrowheads="1"/>
            </p:cNvSpPr>
            <p:nvPr/>
          </p:nvSpPr>
          <p:spPr bwMode="auto">
            <a:xfrm>
              <a:off x="2982823" y="5061317"/>
              <a:ext cx="1958975" cy="561039"/>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60" name="テキスト ボックス 2"/>
            <p:cNvSpPr txBox="1">
              <a:spLocks noChangeArrowheads="1"/>
            </p:cNvSpPr>
            <p:nvPr/>
          </p:nvSpPr>
          <p:spPr bwMode="auto">
            <a:xfrm>
              <a:off x="759859" y="2436076"/>
              <a:ext cx="2665291" cy="1401442"/>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61" name="円/楕円 24"/>
            <p:cNvSpPr>
              <a:spLocks noChangeAspect="1"/>
            </p:cNvSpPr>
            <p:nvPr/>
          </p:nvSpPr>
          <p:spPr bwMode="auto">
            <a:xfrm>
              <a:off x="4620676" y="3621008"/>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2"/>
            <p:cNvSpPr txBox="1">
              <a:spLocks noChangeArrowheads="1"/>
            </p:cNvSpPr>
            <p:nvPr/>
          </p:nvSpPr>
          <p:spPr bwMode="auto">
            <a:xfrm>
              <a:off x="3348039" y="3141664"/>
              <a:ext cx="1958975" cy="411458"/>
            </a:xfrm>
            <a:prstGeom prst="rect">
              <a:avLst/>
            </a:prstGeom>
            <a:noFill/>
            <a:ln w="9525">
              <a:noFill/>
              <a:miter lim="800000"/>
              <a:headEnd/>
              <a:tailEnd/>
            </a:ln>
          </p:spPr>
          <p:txBody>
            <a:bodyPr>
              <a:spAutoFit/>
            </a:bodyPr>
            <a:lstStyle/>
            <a:p>
              <a:r>
                <a:rPr lang="ja-JP" altLang="en-US" sz="3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大阪医科大学</a:t>
              </a:r>
            </a:p>
          </p:txBody>
        </p:sp>
        <p:sp>
          <p:nvSpPr>
            <p:cNvPr id="63" name="テキスト ボックス 2"/>
            <p:cNvSpPr txBox="1">
              <a:spLocks noChangeArrowheads="1"/>
            </p:cNvSpPr>
            <p:nvPr/>
          </p:nvSpPr>
          <p:spPr bwMode="auto">
            <a:xfrm>
              <a:off x="2784395" y="2351231"/>
              <a:ext cx="2592388" cy="822922"/>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64"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2"/>
            <p:cNvSpPr txBox="1">
              <a:spLocks noChangeArrowheads="1"/>
            </p:cNvSpPr>
            <p:nvPr/>
          </p:nvSpPr>
          <p:spPr bwMode="auto">
            <a:xfrm>
              <a:off x="-266124" y="1540729"/>
              <a:ext cx="1152526" cy="502896"/>
            </a:xfrm>
            <a:prstGeom prst="rect">
              <a:avLst/>
            </a:prstGeom>
            <a:noFill/>
            <a:ln w="9525">
              <a:noFill/>
              <a:miter lim="800000"/>
              <a:headEnd/>
              <a:tailEnd/>
            </a:ln>
          </p:spPr>
          <p:txBody>
            <a:bodyPr>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67" name="円/楕円 24"/>
            <p:cNvSpPr>
              <a:spLocks noChangeAspect="1"/>
            </p:cNvSpPr>
            <p:nvPr/>
          </p:nvSpPr>
          <p:spPr bwMode="auto">
            <a:xfrm>
              <a:off x="3907286" y="4888366"/>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2"/>
            <p:cNvSpPr txBox="1">
              <a:spLocks noChangeArrowheads="1"/>
            </p:cNvSpPr>
            <p:nvPr/>
          </p:nvSpPr>
          <p:spPr bwMode="auto">
            <a:xfrm>
              <a:off x="2640828" y="4536268"/>
              <a:ext cx="1958975" cy="561039"/>
            </a:xfrm>
            <a:prstGeom prst="rect">
              <a:avLst/>
            </a:prstGeom>
            <a:noFill/>
            <a:ln w="9525">
              <a:noFill/>
              <a:miter lim="800000"/>
              <a:headEnd/>
              <a:tailEnd/>
            </a:ln>
          </p:spPr>
          <p:txBody>
            <a:bodyPr>
              <a:spAutoFit/>
            </a:bodyPr>
            <a:lstStyle/>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9"/>
            <p:cNvSpPr txBox="1">
              <a:spLocks noChangeArrowheads="1"/>
            </p:cNvSpPr>
            <p:nvPr/>
          </p:nvSpPr>
          <p:spPr bwMode="auto">
            <a:xfrm>
              <a:off x="4743380" y="2779082"/>
              <a:ext cx="2284413" cy="1097226"/>
            </a:xfrm>
            <a:prstGeom prst="rect">
              <a:avLst/>
            </a:prstGeom>
            <a:noFill/>
            <a:ln w="9525">
              <a:noFill/>
              <a:miter lim="800000"/>
              <a:headEnd/>
              <a:tailEnd/>
            </a:ln>
          </p:spPr>
          <p:txBody>
            <a:bodyPr>
              <a:spAutoFit/>
            </a:bodyPr>
            <a:lstStyle/>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クラスター</a:t>
              </a:r>
            </a:p>
          </p:txBody>
        </p:sp>
      </p:grpSp>
      <p:sp>
        <p:nvSpPr>
          <p:cNvPr id="131" name="ホームベース 130"/>
          <p:cNvSpPr/>
          <p:nvPr/>
        </p:nvSpPr>
        <p:spPr>
          <a:xfrm>
            <a:off x="104775" y="5641957"/>
            <a:ext cx="8725363" cy="1106681"/>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907704" y="6115545"/>
            <a:ext cx="1537692" cy="265781"/>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ちびらき</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右矢印 128"/>
          <p:cNvSpPr/>
          <p:nvPr/>
        </p:nvSpPr>
        <p:spPr>
          <a:xfrm>
            <a:off x="264843" y="6158755"/>
            <a:ext cx="1655111" cy="14401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8" name="右矢印 117"/>
          <p:cNvSpPr/>
          <p:nvPr/>
        </p:nvSpPr>
        <p:spPr>
          <a:xfrm>
            <a:off x="264843" y="6287533"/>
            <a:ext cx="2822364"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2" name="正方形/長方形 121"/>
          <p:cNvSpPr/>
          <p:nvPr/>
        </p:nvSpPr>
        <p:spPr>
          <a:xfrm>
            <a:off x="3079868" y="6259562"/>
            <a:ext cx="2257349" cy="265781"/>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国立健康・栄養研究所の大阪への全部移転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4860032" y="6381328"/>
            <a:ext cx="1736373" cy="265781"/>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中之島再生医療国際拠点形成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右矢印 126"/>
          <p:cNvSpPr/>
          <p:nvPr/>
        </p:nvSpPr>
        <p:spPr>
          <a:xfrm>
            <a:off x="264843" y="6431550"/>
            <a:ext cx="459518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642729" y="5834401"/>
            <a:ext cx="20665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国際がん</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センターオープン（</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右矢印 124"/>
          <p:cNvSpPr/>
          <p:nvPr/>
        </p:nvSpPr>
        <p:spPr>
          <a:xfrm>
            <a:off x="264844" y="5890477"/>
            <a:ext cx="331490" cy="13085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右矢印 119"/>
          <p:cNvSpPr/>
          <p:nvPr/>
        </p:nvSpPr>
        <p:spPr>
          <a:xfrm>
            <a:off x="264844" y="6553759"/>
            <a:ext cx="41327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1" name="正方形/長方形 120"/>
          <p:cNvSpPr/>
          <p:nvPr/>
        </p:nvSpPr>
        <p:spPr>
          <a:xfrm>
            <a:off x="4393949" y="6547593"/>
            <a:ext cx="3490419" cy="265781"/>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）開業（</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12459" y="5589239"/>
            <a:ext cx="4343517" cy="301219"/>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nvGrpSpPr>
          <p:cNvPr id="132" name="グループ化 131"/>
          <p:cNvGrpSpPr/>
          <p:nvPr/>
        </p:nvGrpSpPr>
        <p:grpSpPr>
          <a:xfrm>
            <a:off x="4562272" y="4130085"/>
            <a:ext cx="4114184" cy="1315139"/>
            <a:chOff x="4355400" y="4831679"/>
            <a:chExt cx="4442524" cy="1765673"/>
          </a:xfrm>
        </p:grpSpPr>
        <p:sp>
          <p:nvSpPr>
            <p:cNvPr id="133" name="テキスト ボックス 107"/>
            <p:cNvSpPr txBox="1">
              <a:spLocks noChangeArrowheads="1"/>
            </p:cNvSpPr>
            <p:nvPr/>
          </p:nvSpPr>
          <p:spPr bwMode="auto">
            <a:xfrm>
              <a:off x="4355400" y="4831680"/>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2013.10</a:t>
              </a:r>
              <a:endParaRPr lang="ja-JP" altLang="en-US" sz="900" dirty="0">
                <a:solidFill>
                  <a:srgbClr val="1F497D"/>
                </a:solidFill>
                <a:latin typeface="Meiryo UI"/>
                <a:ea typeface="Meiryo UI"/>
                <a:cs typeface="Meiryo UI"/>
              </a:endParaRPr>
            </a:p>
          </p:txBody>
        </p:sp>
        <p:sp>
          <p:nvSpPr>
            <p:cNvPr id="134" name="正方形/長方形 133"/>
            <p:cNvSpPr/>
            <p:nvPr/>
          </p:nvSpPr>
          <p:spPr>
            <a:xfrm>
              <a:off x="4427984" y="5085185"/>
              <a:ext cx="864096" cy="33832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a:xfrm>
              <a:off x="4427984" y="5480440"/>
              <a:ext cx="864096" cy="60802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07"/>
            <p:cNvSpPr txBox="1">
              <a:spLocks noChangeArrowheads="1"/>
            </p:cNvSpPr>
            <p:nvPr/>
          </p:nvSpPr>
          <p:spPr bwMode="auto">
            <a:xfrm>
              <a:off x="5363512"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2014.4</a:t>
              </a:r>
            </a:p>
          </p:txBody>
        </p:sp>
        <p:sp>
          <p:nvSpPr>
            <p:cNvPr id="137" name="正方形/長方形 136"/>
            <p:cNvSpPr/>
            <p:nvPr/>
          </p:nvSpPr>
          <p:spPr>
            <a:xfrm>
              <a:off x="6444207" y="5460155"/>
              <a:ext cx="864096" cy="72499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a:xfrm>
              <a:off x="5425659" y="6405301"/>
              <a:ext cx="874533" cy="1520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107"/>
            <p:cNvSpPr txBox="1">
              <a:spLocks noChangeArrowheads="1"/>
            </p:cNvSpPr>
            <p:nvPr/>
          </p:nvSpPr>
          <p:spPr bwMode="auto">
            <a:xfrm>
              <a:off x="6443632" y="4831679"/>
              <a:ext cx="792664" cy="309909"/>
            </a:xfrm>
            <a:prstGeom prst="rect">
              <a:avLst/>
            </a:prstGeom>
            <a:noFill/>
            <a:ln w="9525">
              <a:noFill/>
              <a:miter lim="800000"/>
              <a:headEnd/>
              <a:tailEnd/>
            </a:ln>
          </p:spPr>
          <p:txBody>
            <a:bodyPr wrap="square">
              <a:spAutoFit/>
            </a:bodyPr>
            <a:lstStyle/>
            <a:p>
              <a:r>
                <a:rPr lang="en-US" altLang="ja-JP" sz="900" dirty="0" smtClean="0">
                  <a:solidFill>
                    <a:srgbClr val="1F497D"/>
                  </a:solidFill>
                  <a:latin typeface="Meiryo UI"/>
                  <a:ea typeface="Meiryo UI"/>
                  <a:cs typeface="Meiryo UI"/>
                </a:rPr>
                <a:t>2016.6</a:t>
              </a:r>
            </a:p>
          </p:txBody>
        </p:sp>
        <p:sp>
          <p:nvSpPr>
            <p:cNvPr id="140" name="右矢印 139"/>
            <p:cNvSpPr/>
            <p:nvPr/>
          </p:nvSpPr>
          <p:spPr>
            <a:xfrm>
              <a:off x="6282280" y="6381328"/>
              <a:ext cx="1225856" cy="17598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右矢印 140"/>
            <p:cNvSpPr/>
            <p:nvPr/>
          </p:nvSpPr>
          <p:spPr>
            <a:xfrm>
              <a:off x="5303353" y="5688830"/>
              <a:ext cx="1180983" cy="18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6433771" y="6226490"/>
              <a:ext cx="874533" cy="1520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a:t>
              </a:r>
              <a:r>
                <a:rPr lang="ja-JP" altLang="en-US"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験相談</a:t>
              </a:r>
              <a:endParaRPr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右矢印 142"/>
            <p:cNvSpPr/>
            <p:nvPr/>
          </p:nvSpPr>
          <p:spPr>
            <a:xfrm>
              <a:off x="7279449" y="5688830"/>
              <a:ext cx="228687" cy="18844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右矢印 143"/>
            <p:cNvSpPr/>
            <p:nvPr/>
          </p:nvSpPr>
          <p:spPr>
            <a:xfrm>
              <a:off x="7295641" y="6148616"/>
              <a:ext cx="228687" cy="18844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6444207" y="5085184"/>
              <a:ext cx="864096" cy="33832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星 32 148"/>
            <p:cNvSpPr/>
            <p:nvPr/>
          </p:nvSpPr>
          <p:spPr>
            <a:xfrm>
              <a:off x="7508136" y="5099992"/>
              <a:ext cx="1289788" cy="14973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47" name="四角形吹き出し 146"/>
            <p:cNvSpPr/>
            <p:nvPr/>
          </p:nvSpPr>
          <p:spPr>
            <a:xfrm>
              <a:off x="5652120" y="5913276"/>
              <a:ext cx="727472" cy="324036"/>
            </a:xfrm>
            <a:prstGeom prst="wedgeRectCallout">
              <a:avLst>
                <a:gd name="adj1" fmla="val 78466"/>
                <a:gd name="adj2" fmla="val -4493"/>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機能の拡充</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50" name="テキスト ボックス 107"/>
          <p:cNvSpPr txBox="1">
            <a:spLocks noChangeArrowheads="1"/>
          </p:cNvSpPr>
          <p:nvPr/>
        </p:nvSpPr>
        <p:spPr bwMode="auto">
          <a:xfrm>
            <a:off x="7596336" y="4623519"/>
            <a:ext cx="997683" cy="461665"/>
          </a:xfrm>
          <a:prstGeom prst="rect">
            <a:avLst/>
          </a:prstGeom>
          <a:noFill/>
          <a:ln w="9525">
            <a:noFill/>
            <a:miter lim="800000"/>
            <a:headEnd/>
            <a:tailEnd/>
          </a:ln>
        </p:spPr>
        <p:txBody>
          <a:bodyPr wrap="square">
            <a:spAutoFit/>
          </a:bodyPr>
          <a:lstStyle/>
          <a:p>
            <a:pPr algn="ctr"/>
            <a:r>
              <a:rPr lang="ja-JP" altLang="en-US" sz="1200" b="1" dirty="0" smtClean="0">
                <a:solidFill>
                  <a:schemeClr val="tx2"/>
                </a:solidFill>
                <a:latin typeface="Meiryo UI"/>
                <a:ea typeface="Meiryo UI"/>
                <a:cs typeface="Meiryo UI"/>
              </a:rPr>
              <a:t>さらなる</a:t>
            </a:r>
            <a:endParaRPr lang="en-US" altLang="ja-JP" sz="1200" b="1" dirty="0" smtClean="0">
              <a:solidFill>
                <a:schemeClr val="tx2"/>
              </a:solidFill>
              <a:latin typeface="Meiryo UI"/>
              <a:ea typeface="Meiryo UI"/>
              <a:cs typeface="Meiryo UI"/>
            </a:endParaRPr>
          </a:p>
          <a:p>
            <a:pPr algn="ctr"/>
            <a:r>
              <a:rPr lang="ja-JP" altLang="en-US" sz="1200" b="1" dirty="0" smtClean="0">
                <a:solidFill>
                  <a:schemeClr val="tx2"/>
                </a:solidFill>
                <a:latin typeface="Meiryo UI"/>
                <a:ea typeface="Meiryo UI"/>
                <a:cs typeface="Meiryo UI"/>
              </a:rPr>
              <a:t>機能強化へ</a:t>
            </a:r>
            <a:endParaRPr lang="en-US" altLang="ja-JP" sz="1200" b="1" dirty="0" smtClean="0">
              <a:solidFill>
                <a:schemeClr val="tx2"/>
              </a:solidFill>
              <a:latin typeface="Meiryo UI"/>
              <a:ea typeface="Meiryo UI"/>
              <a:cs typeface="Meiryo UI"/>
            </a:endParaRPr>
          </a:p>
        </p:txBody>
      </p:sp>
      <p:sp>
        <p:nvSpPr>
          <p:cNvPr id="123" name="四角形吹き出し 122"/>
          <p:cNvSpPr/>
          <p:nvPr/>
        </p:nvSpPr>
        <p:spPr>
          <a:xfrm>
            <a:off x="5760200" y="4941168"/>
            <a:ext cx="664428" cy="216000"/>
          </a:xfrm>
          <a:prstGeom prst="wedgeRectCallout">
            <a:avLst>
              <a:gd name="adj1" fmla="val 81578"/>
              <a:gd name="adj2" fmla="val 81135"/>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右矢印 144"/>
          <p:cNvSpPr/>
          <p:nvPr/>
        </p:nvSpPr>
        <p:spPr>
          <a:xfrm>
            <a:off x="266957" y="6021288"/>
            <a:ext cx="164074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1895554" y="5973379"/>
            <a:ext cx="2172390"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重粒子</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線がん治療施設オープン（</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404904" y="564195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37</a:t>
            </a:fld>
            <a:endParaRPr lang="ja-JP" altLang="en-US" sz="1200" dirty="0"/>
          </a:p>
        </p:txBody>
      </p:sp>
    </p:spTree>
    <p:extLst>
      <p:ext uri="{BB962C8B-B14F-4D97-AF65-F5344CB8AC3E}">
        <p14:creationId xmlns:p14="http://schemas.microsoft.com/office/powerpoint/2010/main" val="1801608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456384" cy="446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年春頃から順次</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ちびらきをむかえる「うめきた</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期区域」のまちづくりと連動し、世界から人材、技術を集積・交流させ、新しい産業・技術・知財を創造する「イノベーション」の拠点を形成することで、新た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76404"/>
            <a:ext cx="3218843" cy="64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4327910"/>
            <a:ext cx="3218843" cy="170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58994" y="1986459"/>
            <a:ext cx="8977502" cy="4682901"/>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779912" y="2132856"/>
            <a:ext cx="5213523" cy="446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大阪・関西の各拠点のポテンシャルを最大限活用し、「イノベーション・エコシステム」を構築し、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イノベーションの連鎖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を生み出す。</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ロボット技術、ビッグデータ等を活用してイノベーションを促進し、社会課題の解決や新たなビジネス分野の開拓・産業化を図る。</a:t>
            </a: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936721" y="5076552"/>
            <a:ext cx="1728193" cy="1107996"/>
          </a:xfrm>
          <a:prstGeom prst="rect">
            <a:avLst/>
          </a:prstGeom>
        </p:spPr>
        <p:txBody>
          <a:bodyPr wrap="square">
            <a:spAutoFit/>
          </a:bodyPr>
          <a:lstStyle/>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経済界との連携により、</a:t>
            </a:r>
            <a:r>
              <a:rPr lang="en-US" altLang="ja-JP"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ドローン、ヘルスケア、オープンデータ・ビッグデータ関連において、先進的なまちづくりに関する実証事業や社会実装を行う。</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302670" y="2996952"/>
            <a:ext cx="322747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83568" y="17063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9674" y="5170046"/>
            <a:ext cx="3138790" cy="135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5609674" y="4890646"/>
            <a:ext cx="3227476" cy="338554"/>
          </a:xfrm>
          <a:prstGeom prst="rect">
            <a:avLst/>
          </a:prstGeom>
          <a:noFill/>
        </p:spPr>
        <p:txBody>
          <a:bodyPr wrap="square" rtlCol="0">
            <a:spAutoFit/>
          </a:bodyPr>
          <a:lstStyle/>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■大阪市と大阪商工会議所との先進的なまちづくりに資する「実証</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都市・大阪」実現に向けた包括提携協定の事業例イメージ</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683568" y="620688"/>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
        <p:nvSpPr>
          <p:cNvPr id="16" name="テキスト ボックス 15"/>
          <p:cNvSpPr txBox="1"/>
          <p:nvPr/>
        </p:nvSpPr>
        <p:spPr>
          <a:xfrm>
            <a:off x="323528" y="6093296"/>
            <a:ext cx="3312368" cy="33855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出典：大阪駅周辺、中之島、御堂筋周辺地域都市再生緊急整備協議会　</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回大阪駅周辺地域部会資料</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46083086"/>
              </p:ext>
            </p:extLst>
          </p:nvPr>
        </p:nvGraphicFramePr>
        <p:xfrm>
          <a:off x="3851920" y="3227783"/>
          <a:ext cx="5040561" cy="1670304"/>
        </p:xfrm>
        <a:graphic>
          <a:graphicData uri="http://schemas.openxmlformats.org/drawingml/2006/table">
            <a:tbl>
              <a:tblPr firstRow="1" bandRow="1">
                <a:tableStyleId>{5C22544A-7EE6-4342-B048-85BDC9FD1C3A}</a:tableStyleId>
              </a:tblPr>
              <a:tblGrid>
                <a:gridCol w="1872208"/>
                <a:gridCol w="1440160"/>
                <a:gridCol w="1728193"/>
              </a:tblGrid>
              <a:tr h="158982">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機関名</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主な分野</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人工知能技術コンソーシアム関西支部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大阪商工会議所が事務局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CiNet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脳情報科学、</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大阪工業大学ロボティクス＆デザインセンター</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年に梅田キャンパス開設）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i-RooBO</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 Network Forum</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組込みシステム産業振興機構</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株式会社国際電気通信基礎技術研究所（</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ATR</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NICT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9"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38</a:t>
            </a:fld>
            <a:endParaRPr lang="ja-JP" altLang="en-US" sz="1200" dirty="0"/>
          </a:p>
        </p:txBody>
      </p:sp>
    </p:spTree>
    <p:extLst>
      <p:ext uri="{BB962C8B-B14F-4D97-AF65-F5344CB8AC3E}">
        <p14:creationId xmlns:p14="http://schemas.microsoft.com/office/powerpoint/2010/main" val="1078260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6498"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93648" y="332656"/>
            <a:ext cx="3913482" cy="51839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参入や実証フィールドの希望にかかる相談対応や、技術面での課題解決を進めるなど、新エネルギー産業のさらなる競争力強化を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洲に開所した大型蓄電池システム試験評価施設（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89137" y="332656"/>
            <a:ext cx="4647359" cy="518399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大阪産業技術研究所の創設（スーパー公設試の実現）、ものづくりビジネスセンター大阪（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等を通じ、大阪自らの支援機能の強化を図る。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さらに、近畿経済産業局の機能強化、平成</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月までに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開設が予定されている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（（独）工業所有権情報・研修館）近畿統括拠点（仮称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図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411" y="4527332"/>
            <a:ext cx="1108736" cy="851509"/>
          </a:xfrm>
          <a:prstGeom prst="rect">
            <a:avLst/>
          </a:prstGeom>
        </p:spPr>
      </p:pic>
      <p:pic>
        <p:nvPicPr>
          <p:cNvPr id="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4455324"/>
            <a:ext cx="1512168" cy="954525"/>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a:off x="4860032" y="4221088"/>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824420" y="4221088"/>
            <a:ext cx="2247571"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統括拠点（仮称）</a:t>
            </a:r>
          </a:p>
        </p:txBody>
      </p:sp>
      <p:pic>
        <p:nvPicPr>
          <p:cNvPr id="6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705" y="2305370"/>
            <a:ext cx="1872207" cy="1114566"/>
          </a:xfrm>
          <a:prstGeom prst="rect">
            <a:avLst/>
          </a:prstGeom>
          <a:noFill/>
          <a:extLst/>
        </p:spPr>
      </p:pic>
      <p:sp>
        <p:nvSpPr>
          <p:cNvPr id="66" name="テキスト ボックス 65"/>
          <p:cNvSpPr txBox="1"/>
          <p:nvPr/>
        </p:nvSpPr>
        <p:spPr>
          <a:xfrm>
            <a:off x="418995" y="2051784"/>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152709" y="3419936"/>
            <a:ext cx="3236428" cy="369332"/>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　ホームページ</a:t>
            </a:r>
          </a:p>
          <a:p>
            <a:endPar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8" name="図 49"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20" y="4064921"/>
            <a:ext cx="1800420" cy="109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2340891"/>
            <a:ext cx="1435870" cy="107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サブタイトル 2"/>
          <p:cNvSpPr txBox="1">
            <a:spLocks/>
          </p:cNvSpPr>
          <p:nvPr/>
        </p:nvSpPr>
        <p:spPr>
          <a:xfrm>
            <a:off x="2339752" y="2051784"/>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サブタイトル 2"/>
          <p:cNvSpPr txBox="1">
            <a:spLocks/>
          </p:cNvSpPr>
          <p:nvPr/>
        </p:nvSpPr>
        <p:spPr>
          <a:xfrm>
            <a:off x="356585" y="3681256"/>
            <a:ext cx="2287585" cy="216024"/>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■蓄電池、水素・燃料電池</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カンファレンス</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5335" y="4091880"/>
            <a:ext cx="1495259" cy="9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テキスト ボックス 68"/>
          <p:cNvSpPr txBox="1"/>
          <p:nvPr/>
        </p:nvSpPr>
        <p:spPr>
          <a:xfrm>
            <a:off x="2267744" y="3861048"/>
            <a:ext cx="1985540"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■イワタニ水素ステーション大阪森之宮</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612441" y="5099992"/>
            <a:ext cx="1512169" cy="21544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（出典：岩谷産業株式会社）</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221639"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293648" y="5949280"/>
            <a:ext cx="9798159" cy="756096"/>
            <a:chOff x="1820233" y="1700808"/>
            <a:chExt cx="8088430" cy="756096"/>
          </a:xfrm>
        </p:grpSpPr>
        <p:grpSp>
          <p:nvGrpSpPr>
            <p:cNvPr id="139" name="グループ化 138"/>
            <p:cNvGrpSpPr/>
            <p:nvPr/>
          </p:nvGrpSpPr>
          <p:grpSpPr>
            <a:xfrm>
              <a:off x="1820233" y="1700808"/>
              <a:ext cx="3294018" cy="230832"/>
              <a:chOff x="1820233" y="1811713"/>
              <a:chExt cx="3294018" cy="230832"/>
            </a:xfrm>
          </p:grpSpPr>
          <p:sp>
            <p:nvSpPr>
              <p:cNvPr id="149" name="正方形/長方形 148"/>
              <p:cNvSpPr/>
              <p:nvPr/>
            </p:nvSpPr>
            <p:spPr>
              <a:xfrm>
                <a:off x="2331127" y="1811713"/>
                <a:ext cx="2783124"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統括拠点設置（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20233" y="1844824"/>
                <a:ext cx="59152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7375" y="1877936"/>
              <a:ext cx="3223456" cy="230832"/>
              <a:chOff x="1921801" y="829608"/>
              <a:chExt cx="3809400" cy="323165"/>
            </a:xfrm>
          </p:grpSpPr>
          <p:sp>
            <p:nvSpPr>
              <p:cNvPr id="147" name="右矢印 146"/>
              <p:cNvSpPr/>
              <p:nvPr/>
            </p:nvSpPr>
            <p:spPr>
              <a:xfrm>
                <a:off x="1921801" y="857982"/>
                <a:ext cx="2491920" cy="2016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7374" y="2046040"/>
              <a:ext cx="5425984" cy="230832"/>
              <a:chOff x="1806826" y="654184"/>
              <a:chExt cx="5425984" cy="230832"/>
            </a:xfrm>
          </p:grpSpPr>
          <p:sp>
            <p:nvSpPr>
              <p:cNvPr id="145" name="正方形/長方形 144"/>
              <p:cNvSpPr/>
              <p:nvPr/>
            </p:nvSpPr>
            <p:spPr>
              <a:xfrm>
                <a:off x="5668419" y="654184"/>
                <a:ext cx="15643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806826" y="668992"/>
                <a:ext cx="390542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6146" y="2226072"/>
              <a:ext cx="8082517" cy="230832"/>
              <a:chOff x="1921801" y="1233353"/>
              <a:chExt cx="7795181" cy="386543"/>
            </a:xfrm>
          </p:grpSpPr>
          <p:sp>
            <p:nvSpPr>
              <p:cNvPr id="143" name="右矢印 142"/>
              <p:cNvSpPr/>
              <p:nvPr/>
            </p:nvSpPr>
            <p:spPr>
              <a:xfrm>
                <a:off x="1921801" y="1258162"/>
                <a:ext cx="6060442"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5413995" y="1233353"/>
                <a:ext cx="4302987"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aphicFrame>
        <p:nvGraphicFramePr>
          <p:cNvPr id="41" name="表 40"/>
          <p:cNvGraphicFramePr>
            <a:graphicFrameLocks noGrp="1"/>
          </p:cNvGraphicFramePr>
          <p:nvPr>
            <p:extLst>
              <p:ext uri="{D42A27DB-BD31-4B8C-83A1-F6EECF244321}">
                <p14:modId xmlns:p14="http://schemas.microsoft.com/office/powerpoint/2010/main" val="3638886243"/>
              </p:ext>
            </p:extLst>
          </p:nvPr>
        </p:nvGraphicFramePr>
        <p:xfrm>
          <a:off x="4499992" y="2319737"/>
          <a:ext cx="4497032" cy="1901351"/>
        </p:xfrm>
        <a:graphic>
          <a:graphicData uri="http://schemas.openxmlformats.org/drawingml/2006/table">
            <a:tbl>
              <a:tblPr firstRow="1" bandRow="1">
                <a:tableStyleId>{5C22544A-7EE6-4342-B048-85BDC9FD1C3A}</a:tableStyleId>
              </a:tblPr>
              <a:tblGrid>
                <a:gridCol w="2096125"/>
                <a:gridCol w="2400907"/>
              </a:tblGrid>
              <a:tr h="285519">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大阪に新たに拡充される機能等</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9147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（（独）工業所有権情報・研修館）近畿統括拠点（仮称）」における</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高度・専門的な知財相談等が可能に</a:t>
                      </a:r>
                    </a:p>
                    <a:p>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月までに開設予定の「</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近畿統括拠点（仮称）」において、海外展開等における高度・専門的な知財相談や、</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特許庁審査官による</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出張面接</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テレビ面接を実施</a:t>
                      </a:r>
                    </a:p>
                  </a:txBody>
                  <a:tcPr/>
                </a:tc>
              </a:tr>
              <a:tr h="285519">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近畿経済産業局の組織改編を行い、平成</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年度に中小企業庁における政策の企画・立案の高度化を推進するための新しい組織を設置</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8" name="正方形/長方形 37"/>
          <p:cNvSpPr/>
          <p:nvPr/>
        </p:nvSpPr>
        <p:spPr>
          <a:xfrm>
            <a:off x="7404904" y="57727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39</a:t>
            </a:fld>
            <a:endParaRPr lang="ja-JP" altLang="en-US" sz="1200" dirty="0"/>
          </a:p>
        </p:txBody>
      </p:sp>
    </p:spTree>
    <p:extLst>
      <p:ext uri="{BB962C8B-B14F-4D97-AF65-F5344CB8AC3E}">
        <p14:creationId xmlns:p14="http://schemas.microsoft.com/office/powerpoint/2010/main" val="274483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56129" y="1419960"/>
            <a:ext cx="8431742" cy="460132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わが国は、戦後の高度成長期から今日まで一貫して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世界的な都市間競争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の時代の中で、低迷が続く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日本全体の成長力を高める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ためには、東京一極に頼るのではなく、国全体の成長をけん引する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国際競争力を持つ拠点都市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を複数創出することが望まれる。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さらに、何よりも、災害リスクを抱えるわが国において、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東京一極集中は大きなリスク要因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を支える拠点都市を戦略的に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東京と同時被災の可能性の低い都市にバックアップのための資源を整え、平時から機能させることは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、首都･東京の負荷を軽減し、国土の強靭性を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高める上で大きな意義がある。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加えて、中央集権型システムを打破し、</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転換を先導する都市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をつくることが、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将来にわたってわが国が活力を維持し、発展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していくことにつながる。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16125" y="594480"/>
            <a:ext cx="3635795"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１．なぜ副首都が日本に必要か</a:t>
            </a:r>
          </a:p>
        </p:txBody>
      </p:sp>
      <p:sp>
        <p:nvSpPr>
          <p:cNvPr id="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Tree>
    <p:extLst>
      <p:ext uri="{BB962C8B-B14F-4D97-AF65-F5344CB8AC3E}">
        <p14:creationId xmlns:p14="http://schemas.microsoft.com/office/powerpoint/2010/main" val="3544264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658" y="3345841"/>
            <a:ext cx="8977502" cy="3323519"/>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64443" y="317795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457046"/>
            <a:ext cx="8784000" cy="314220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みどり」と「イノベーション」の融合拠点を目標と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区域」を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中之島やベイエリア等の大阪都心部エリアに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09913" y="4163282"/>
            <a:ext cx="2518315" cy="938719"/>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　一部</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　全体</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a:picLocks noChangeAspect="1"/>
          </p:cNvPicPr>
          <p:nvPr/>
        </p:nvPicPr>
        <p:blipFill>
          <a:blip r:embed="rId3" cstate="print"/>
          <a:srcRect/>
          <a:stretch>
            <a:fillRect/>
          </a:stretch>
        </p:blipFill>
        <p:spPr bwMode="auto">
          <a:xfrm>
            <a:off x="465283" y="5229360"/>
            <a:ext cx="2280461" cy="1298854"/>
          </a:xfrm>
          <a:prstGeom prst="rect">
            <a:avLst/>
          </a:prstGeom>
          <a:noFill/>
          <a:ln w="9525">
            <a:noFill/>
            <a:miter lim="800000"/>
            <a:headEnd/>
            <a:tailEnd/>
          </a:ln>
        </p:spPr>
      </p:pic>
      <p:sp>
        <p:nvSpPr>
          <p:cNvPr id="35" name="テキスト ボックス 34"/>
          <p:cNvSpPr txBox="1"/>
          <p:nvPr/>
        </p:nvSpPr>
        <p:spPr>
          <a:xfrm>
            <a:off x="2953545" y="4106001"/>
            <a:ext cx="2957978" cy="1277273"/>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・学術・交流拠点としての機能向上形成</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・新美術館の整備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・産学・社学連携拠点の形成（中之島アゴラ）</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・再生医療国際拠点の導入</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・都市型</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51" t="8472" b="5326"/>
          <a:stretch/>
        </p:blipFill>
        <p:spPr bwMode="auto">
          <a:xfrm>
            <a:off x="3131840" y="5465116"/>
            <a:ext cx="2624754" cy="1063098"/>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683568"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に誇れる都市空間の創造</a:t>
            </a:r>
          </a:p>
        </p:txBody>
      </p:sp>
      <p:sp>
        <p:nvSpPr>
          <p:cNvPr id="17" name="正方形/長方形 16"/>
          <p:cNvSpPr/>
          <p:nvPr/>
        </p:nvSpPr>
        <p:spPr>
          <a:xfrm>
            <a:off x="683568" y="1268760"/>
            <a:ext cx="7956884" cy="18002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2"/>
          <p:cNvPicPr>
            <a:picLocks noChangeAspect="1" noChangeArrowheads="1"/>
          </p:cNvPicPr>
          <p:nvPr/>
        </p:nvPicPr>
        <p:blipFill>
          <a:blip r:embed="rId5" cstate="print"/>
          <a:srcRect/>
          <a:stretch>
            <a:fillRect/>
          </a:stretch>
        </p:blipFill>
        <p:spPr bwMode="auto">
          <a:xfrm>
            <a:off x="6233592" y="5312793"/>
            <a:ext cx="2554808" cy="1218807"/>
          </a:xfrm>
          <a:prstGeom prst="rect">
            <a:avLst/>
          </a:prstGeom>
          <a:noFill/>
          <a:ln w="9525">
            <a:noFill/>
            <a:miter lim="800000"/>
            <a:headEnd/>
            <a:tailEnd/>
          </a:ln>
          <a:effectLst/>
        </p:spPr>
      </p:pic>
      <p:sp>
        <p:nvSpPr>
          <p:cNvPr id="27" name="テキスト ボックス 26"/>
          <p:cNvSpPr txBox="1"/>
          <p:nvPr/>
        </p:nvSpPr>
        <p:spPr>
          <a:xfrm>
            <a:off x="6021163" y="4121364"/>
            <a:ext cx="2880000" cy="1107996"/>
          </a:xfrm>
          <a:prstGeom prst="rect">
            <a:avLst/>
          </a:prstGeom>
          <a:noFill/>
          <a:ln w="9525">
            <a:solidFill>
              <a:schemeClr val="tx1"/>
            </a:solidFill>
            <a:prstDash val="dash"/>
          </a:ln>
        </p:spPr>
        <p:txBody>
          <a:bodyPr wrap="square" rtlCol="0">
            <a:spAutoFit/>
          </a:bodyPr>
          <a:lstStyle/>
          <a:p>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成長戦略拠点として、さらなる民間開発事業</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・夢洲における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を含む国際観光拠点の形成</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40</a:t>
            </a:fld>
            <a:endParaRPr lang="ja-JP" altLang="en-US" sz="1200" dirty="0"/>
          </a:p>
        </p:txBody>
      </p:sp>
    </p:spTree>
    <p:extLst>
      <p:ext uri="{BB962C8B-B14F-4D97-AF65-F5344CB8AC3E}">
        <p14:creationId xmlns:p14="http://schemas.microsoft.com/office/powerpoint/2010/main" val="3057486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138823"/>
            <a:ext cx="8769427" cy="2795758"/>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■広域的な</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視点</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都市空間の創造</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1"/>
            <a:ext cx="8977502" cy="575087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888593"/>
            <a:ext cx="4379241" cy="917848"/>
          </a:xfrm>
          <a:prstGeom prst="roundRect">
            <a:avLst>
              <a:gd name="adj" fmla="val 7253"/>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■大阪湾諸港の国際競争力</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阪神港では、国際コンテナ戦略港湾として、国、大阪市、神戸市、阪神国際港湾株式会社が連携して、集貨、創貨、船舶の大型化に対応した施設整備などの競争力強化に取り組む。</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
        <p:nvSpPr>
          <p:cNvPr id="35" name="正方形/長方形 34"/>
          <p:cNvSpPr/>
          <p:nvPr/>
        </p:nvSpPr>
        <p:spPr>
          <a:xfrm>
            <a:off x="323528" y="772914"/>
            <a:ext cx="1787577" cy="2201491"/>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関西全体を視野に</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、概ね関西大環状道路の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範囲内を大阪都市圏として、以下の視点で</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、道路・鉄道・河川等広域インフラを活かして、都市</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構造を大胆</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にとらえなおす。</a:t>
            </a:r>
          </a:p>
          <a:p>
            <a:pPr defTabSz="620852">
              <a:lnSpc>
                <a:spcPts val="1200"/>
              </a:lnSpc>
              <a:defRPr/>
            </a:pPr>
            <a:endParaRPr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75156"/>
            <a:ext cx="4384713" cy="74911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1300"/>
              </a:lnSpc>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東西の大都市圏を結ぶ広域交通インフラの複数ルートを確保し、その効果を西へ波及させるため、関係団体と連携して、リニア中央新幹線や北陸新幹線の大阪までの早期全線開業を促進する。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189037" y="3764657"/>
            <a:ext cx="4373770" cy="10740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空港運営事業者としては、適切な投資と効率的な運営により、国内外からの空港利用者へのサービスを強化し、その可能性を最大限に引き出すことをめざす。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51462" y="2986042"/>
            <a:ext cx="4318038" cy="2780431"/>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・成長を支えるため、物流の効率化や広域連携の強化に資する大阪都市再生環状道路や府県間道路などの道路ネットワークの構築を進めるとともに、戦略</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路線など人流を支える鉄道ネットワークの充実を図る。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96783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a:off x="111188" y="5910844"/>
            <a:ext cx="8877362" cy="909056"/>
          </a:xfrm>
          <a:prstGeom prst="homePlate">
            <a:avLst>
              <a:gd name="adj" fmla="val 35602"/>
            </a:avLst>
          </a:prstGeom>
          <a:solidFill>
            <a:sysClr val="window" lastClr="FFFFFF"/>
          </a:solidFill>
          <a:ln w="9525" cap="flat" cmpd="sng" algn="ctr">
            <a:solidFill>
              <a:srgbClr val="385D8A"/>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83753"/>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782686" y="6346322"/>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332324" y="6389738"/>
            <a:ext cx="248306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5" name="正方形/長方形 64"/>
          <p:cNvSpPr/>
          <p:nvPr/>
        </p:nvSpPr>
        <p:spPr>
          <a:xfrm>
            <a:off x="6358235" y="6622781"/>
            <a:ext cx="2180810" cy="230833"/>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340561" y="6666197"/>
            <a:ext cx="601200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9" name="右矢印 68"/>
          <p:cNvSpPr/>
          <p:nvPr/>
        </p:nvSpPr>
        <p:spPr>
          <a:xfrm>
            <a:off x="340562" y="6525339"/>
            <a:ext cx="6009316" cy="140858"/>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6372200" y="6481923"/>
            <a:ext cx="2718881" cy="230832"/>
          </a:xfrm>
          <a:prstGeom prst="rect">
            <a:avLst/>
          </a:prstGeom>
        </p:spPr>
        <p:txBody>
          <a:bodyPr wrap="square">
            <a:spAutoFit/>
          </a:bodyPr>
          <a:lstStyle/>
          <a:p>
            <a:pPr fontAlgn="auto">
              <a:spcBef>
                <a:spcPts val="0"/>
              </a:spcBef>
              <a:spcAft>
                <a:spcPts val="0"/>
              </a:spcAft>
              <a:defRPr/>
            </a:pP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期一部</a:t>
            </a:r>
            <a:r>
              <a:rPr kumimoji="0" lang="ja-JP" altLang="en-US" sz="900" kern="0" dirty="0" err="1" smtClean="0">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4008" y="6189032"/>
            <a:ext cx="2107761" cy="230832"/>
          </a:xfrm>
          <a:prstGeom prst="rect">
            <a:avLst/>
          </a:prstGeom>
        </p:spPr>
        <p:txBody>
          <a:bodyPr wrap="square" anchor="ctr">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340562" y="6241973"/>
            <a:ext cx="1898886"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2" name="正方形/長方形 71"/>
          <p:cNvSpPr/>
          <p:nvPr/>
        </p:nvSpPr>
        <p:spPr>
          <a:xfrm>
            <a:off x="854040" y="6050113"/>
            <a:ext cx="3920539" cy="230832"/>
          </a:xfrm>
          <a:prstGeom prst="rect">
            <a:avLst/>
          </a:prstGeom>
        </p:spPr>
        <p:txBody>
          <a:bodyPr wrap="square"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右矢印 72"/>
          <p:cNvSpPr/>
          <p:nvPr/>
        </p:nvSpPr>
        <p:spPr>
          <a:xfrm>
            <a:off x="332324" y="6089650"/>
            <a:ext cx="582508"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3"/>
            <a:ext cx="3514003" cy="1134051"/>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主な路線</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●国土軸アクセス</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新名神・第二京阪アクセス</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の更なる強化</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千里丘寝屋川線・寝屋川大東線</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年度事業着手</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●府県間の更なる連携強化</a:t>
            </a:r>
            <a:endPar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国道</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年代半ば供用</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大阪河内長野線　など</a:t>
            </a: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東線の開業による新大阪駅へのアクセス強化 </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pPr fontAlgn="auto">
              <a:spcBef>
                <a:spcPts val="0"/>
              </a:spcBef>
              <a:spcAft>
                <a:spcPts val="0"/>
              </a:spcAft>
            </a:pP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●うめきた新駅開業</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(H34</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年度末</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5" name="正方形/長方形 44"/>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41</a:t>
            </a:fld>
            <a:endParaRPr lang="ja-JP" altLang="en-US" sz="1200" dirty="0"/>
          </a:p>
        </p:txBody>
      </p:sp>
    </p:spTree>
    <p:extLst>
      <p:ext uri="{BB962C8B-B14F-4D97-AF65-F5344CB8AC3E}">
        <p14:creationId xmlns:p14="http://schemas.microsoft.com/office/powerpoint/2010/main" val="2441412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1704" y="3398050"/>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5" y="3497486"/>
            <a:ext cx="3583024"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誘致など、民間</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の創意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・工夫や意見を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取り入れながら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、経済界とともに「夢洲</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まちづくり構想</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」を策定し、夢洲における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観光拠点形成に取り組む。</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497487"/>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年度開館予定の</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大阪新美術館の整備を核とし、隣接する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国立国際美術館、市立科学館との連携により、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のミュージアムゾーンの形成を図るとともに、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官民の協力の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芸術拠点としてのエリア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ブランド化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760589" y="6418916"/>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大阪大学中之島アゴラ構想</a:t>
              </a:r>
              <a:r>
                <a:rPr lang="ja-JP" altLang="en-US" sz="800" dirty="0">
                  <a:solidFill>
                    <a:srgbClr val="1F497D"/>
                  </a:solidFill>
                </a:rPr>
                <a:t>より</a:t>
              </a:r>
            </a:p>
          </p:txBody>
        </p:sp>
      </p:grpSp>
      <p:sp>
        <p:nvSpPr>
          <p:cNvPr id="42" name="テキスト ボックス 41"/>
          <p:cNvSpPr txBox="1"/>
          <p:nvPr/>
        </p:nvSpPr>
        <p:spPr>
          <a:xfrm>
            <a:off x="6732240" y="5081662"/>
            <a:ext cx="2160240" cy="1277273"/>
          </a:xfrm>
          <a:prstGeom prst="rect">
            <a:avLst/>
          </a:prstGeom>
          <a:noFill/>
        </p:spPr>
        <p:txBody>
          <a:bodyPr wrap="square" rtlCol="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大学が提案する「中之島アゴラ構想」も踏まえ、府・市、大阪大学及び経済団体等とともに「中之島アゴラ構想推進協議会」において、人材育成や、芸術・情報発信などのアート拠点としての機能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検討を進める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870789"/>
            <a:ext cx="2304256" cy="1406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pic>
        <p:nvPicPr>
          <p:cNvPr id="22" name="Picture 1" descr="E:\My Documents\My Pictures\collection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3560103"/>
            <a:ext cx="1080121" cy="1305535"/>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7380312" y="4866218"/>
            <a:ext cx="1632843" cy="215444"/>
          </a:xfrm>
          <a:prstGeom prst="rect">
            <a:avLst/>
          </a:prstGeom>
          <a:noFill/>
        </p:spPr>
        <p:txBody>
          <a:bodyPr wrap="square" rtlCol="0">
            <a:spAutoFit/>
          </a:bodyPr>
          <a:lstStyle/>
          <a:p>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佐伯祐三</a:t>
            </a: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郵便配達夫</a:t>
            </a: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》1928</a:t>
            </a:r>
            <a:r>
              <a:rPr kumimoji="1"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p:cNvGrpSpPr/>
          <p:nvPr/>
        </p:nvGrpSpPr>
        <p:grpSpPr>
          <a:xfrm>
            <a:off x="1131999" y="4505598"/>
            <a:ext cx="1639801" cy="1944216"/>
            <a:chOff x="2395377" y="4166762"/>
            <a:chExt cx="2028790" cy="2285436"/>
          </a:xfrm>
        </p:grpSpPr>
        <p:pic>
          <p:nvPicPr>
            <p:cNvPr id="29" name="図 28"/>
            <p:cNvPicPr>
              <a:picLocks noChangeAspect="1"/>
            </p:cNvPicPr>
            <p:nvPr/>
          </p:nvPicPr>
          <p:blipFill>
            <a:blip r:embed="rId5"/>
            <a:stretch>
              <a:fillRect/>
            </a:stretch>
          </p:blipFill>
          <p:spPr>
            <a:xfrm>
              <a:off x="2395377" y="4166762"/>
              <a:ext cx="2028790" cy="2285436"/>
            </a:xfrm>
            <a:prstGeom prst="rect">
              <a:avLst/>
            </a:prstGeom>
          </p:spPr>
        </p:pic>
        <p:sp>
          <p:nvSpPr>
            <p:cNvPr id="30" name="フリーフォーム 29"/>
            <p:cNvSpPr/>
            <p:nvPr/>
          </p:nvSpPr>
          <p:spPr>
            <a:xfrm>
              <a:off x="2461640" y="4900803"/>
              <a:ext cx="1442434" cy="927279"/>
            </a:xfrm>
            <a:custGeom>
              <a:avLst/>
              <a:gdLst>
                <a:gd name="connsiteX0" fmla="*/ 270457 w 1442434"/>
                <a:gd name="connsiteY0" fmla="*/ 0 h 927279"/>
                <a:gd name="connsiteX1" fmla="*/ 1223493 w 1442434"/>
                <a:gd name="connsiteY1" fmla="*/ 167425 h 927279"/>
                <a:gd name="connsiteX2" fmla="*/ 1442434 w 1442434"/>
                <a:gd name="connsiteY2" fmla="*/ 334851 h 927279"/>
                <a:gd name="connsiteX3" fmla="*/ 927279 w 1442434"/>
                <a:gd name="connsiteY3" fmla="*/ 927279 h 927279"/>
                <a:gd name="connsiteX4" fmla="*/ 218941 w 1442434"/>
                <a:gd name="connsiteY4" fmla="*/ 824248 h 927279"/>
                <a:gd name="connsiteX5" fmla="*/ 0 w 1442434"/>
                <a:gd name="connsiteY5" fmla="*/ 386366 h 927279"/>
                <a:gd name="connsiteX6" fmla="*/ 270457 w 1442434"/>
                <a:gd name="connsiteY6" fmla="*/ 0 h 9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434" h="927279">
                  <a:moveTo>
                    <a:pt x="270457" y="0"/>
                  </a:moveTo>
                  <a:lnTo>
                    <a:pt x="1223493" y="167425"/>
                  </a:lnTo>
                  <a:lnTo>
                    <a:pt x="1442434" y="334851"/>
                  </a:lnTo>
                  <a:lnTo>
                    <a:pt x="927279" y="927279"/>
                  </a:lnTo>
                  <a:lnTo>
                    <a:pt x="218941" y="824248"/>
                  </a:lnTo>
                  <a:lnTo>
                    <a:pt x="0" y="386366"/>
                  </a:lnTo>
                  <a:lnTo>
                    <a:pt x="270457" y="0"/>
                  </a:lnTo>
                  <a:close/>
                </a:path>
              </a:pathLst>
            </a:custGeom>
            <a:solidFill>
              <a:srgbClr val="FFCCFF">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2" name="正方形/長方形 31"/>
            <p:cNvSpPr/>
            <p:nvPr/>
          </p:nvSpPr>
          <p:spPr>
            <a:xfrm>
              <a:off x="2687601" y="5208459"/>
              <a:ext cx="922723" cy="214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a:t>
              </a:r>
            </a:p>
          </p:txBody>
        </p:sp>
      </p:gr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が誇る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文化や歴史、伝統</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芸能、スポーツ、芸術、食などの都市魅力を最大限活用し、国内外にアピールするとともに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、大阪の都市魅力創造の好循環につながるよう取組み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インパクトも活かしながら、大阪・関西において情報が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生まれるとともに、広く情報が集まり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、全国・世界へ発信する機能強化を図る。</a:t>
            </a:r>
          </a:p>
        </p:txBody>
      </p:sp>
      <p:sp>
        <p:nvSpPr>
          <p:cNvPr id="1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42</a:t>
            </a:fld>
            <a:endParaRPr lang="ja-JP" altLang="en-US" sz="1200" dirty="0"/>
          </a:p>
        </p:txBody>
      </p:sp>
    </p:spTree>
    <p:extLst>
      <p:ext uri="{BB962C8B-B14F-4D97-AF65-F5344CB8AC3E}">
        <p14:creationId xmlns:p14="http://schemas.microsoft.com/office/powerpoint/2010/main" val="10152424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994" y="257126"/>
            <a:ext cx="8977502" cy="556968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19216" y="1700809"/>
            <a:ext cx="4437457" cy="407769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制度見直しを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行うほか、既存のストックを活かし民間活力を導入する。</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今後、人中心のみちへの道路空間再編の実現を図るとともに、規制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緩和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や補助制度などを活用し、官民で連携してブランド向上や上質なにぎわい創出に向けたイベントを展開することでさらなる魅力向上を図り、世界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に誇るシンボルストリートを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めざす。</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大阪城公園の世界的観光拠点化</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が誇る歴史公園である大阪城公園に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民間活力により大阪城公園駅前エリア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や旧</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第四師団司令部庁舎（もと大阪市立博物館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のリニューアルを図るなど、パークマネジメント事業を推進するとともに、大阪城東外濠でスイムを行う大阪城トライアスロン大会を開催するなど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の新たな魅⼒を創出する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84" y="3695824"/>
            <a:ext cx="1128630"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175427" y="3335784"/>
            <a:ext cx="1228221" cy="369332"/>
          </a:xfrm>
          <a:prstGeom prst="rect">
            <a:avLst/>
          </a:prstGeom>
          <a:noFill/>
        </p:spPr>
        <p:txBody>
          <a:bodyPr wrap="non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■御堂筋フェスティバル</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モール化</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529" y="3695824"/>
            <a:ext cx="1494542"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9399" y="3695824"/>
            <a:ext cx="1445365" cy="81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1436464" y="3335784"/>
            <a:ext cx="1348446" cy="369332"/>
          </a:xfrm>
          <a:prstGeom prst="rect">
            <a:avLst/>
          </a:prstGeom>
          <a:noFill/>
        </p:spPr>
        <p:txBody>
          <a:bodyPr wrap="non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公園駅前</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エリア</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イメージ</a:t>
            </a:r>
          </a:p>
        </p:txBody>
      </p:sp>
      <p:sp>
        <p:nvSpPr>
          <p:cNvPr id="34" name="テキスト ボックス 33"/>
          <p:cNvSpPr txBox="1"/>
          <p:nvPr/>
        </p:nvSpPr>
        <p:spPr>
          <a:xfrm>
            <a:off x="2987824" y="3335784"/>
            <a:ext cx="1484980" cy="369332"/>
          </a:xfrm>
          <a:prstGeom prst="rect">
            <a:avLst/>
          </a:prstGeom>
          <a:noFill/>
        </p:spPr>
        <p:txBody>
          <a:bodyPr wrap="squar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旧第四</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師団司令部庁舎</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整備イメージ</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9216" y="314777"/>
            <a:ext cx="8818613" cy="1320893"/>
            <a:chOff x="119216" y="4581129"/>
            <a:chExt cx="8818613" cy="1320893"/>
          </a:xfrm>
          <a:noFill/>
        </p:grpSpPr>
        <p:sp>
          <p:nvSpPr>
            <p:cNvPr id="35" name="角丸四角形 34"/>
            <p:cNvSpPr/>
            <p:nvPr/>
          </p:nvSpPr>
          <p:spPr>
            <a:xfrm>
              <a:off x="119216" y="4581129"/>
              <a:ext cx="4452304"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601" y="4887040"/>
              <a:ext cx="944983" cy="101498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8" name="角丸四角形 37"/>
            <p:cNvSpPr/>
            <p:nvPr/>
          </p:nvSpPr>
          <p:spPr>
            <a:xfrm>
              <a:off x="4602562" y="4581129"/>
              <a:ext cx="4335267"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関西広域連合や関経連等の経済団体、観光推進団体等の約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団体で「関西国際観光推進本部」を</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月に設立するなど好調なインバウンドを活かす動きが続く。関西広域連合が同年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月に改訂した「関西観光・文化振興計画」に沿って、一体的な取組みを進める。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 name="角丸四角形 49"/>
          <p:cNvSpPr/>
          <p:nvPr/>
        </p:nvSpPr>
        <p:spPr>
          <a:xfrm>
            <a:off x="4602561" y="1700809"/>
            <a:ext cx="4368023"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百舌鳥・古市古墳</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群の世界遺産登録の推進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堺市</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、羽曳野市、藤井寺市の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またがる巨大</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古墳群</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「百舌鳥・古市古墳群</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」について、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の世界文化遺産登録実現をめざすとともに、登録後</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増加が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見込まれる来訪者への対応の充実や、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古墳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群の魅力</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を発信する。</a:t>
            </a: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Picture 4" descr="C:\Users\i4350461\Desktop\作業\キャプチャ.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0214" y="2044752"/>
            <a:ext cx="1133086" cy="777848"/>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4644008" y="2853516"/>
            <a:ext cx="1159292" cy="215444"/>
          </a:xfrm>
          <a:prstGeom prst="rect">
            <a:avLst/>
          </a:prstGeom>
          <a:noFill/>
        </p:spPr>
        <p:txBody>
          <a:bodyPr wrap="none" rtlCol="0">
            <a:spAutoFit/>
          </a:bodyPr>
          <a:lstStyle/>
          <a:p>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・古市古墳群</a:t>
            </a:r>
          </a:p>
        </p:txBody>
      </p:sp>
      <p:sp>
        <p:nvSpPr>
          <p:cNvPr id="43" name="角丸四角形 42"/>
          <p:cNvSpPr/>
          <p:nvPr/>
        </p:nvSpPr>
        <p:spPr>
          <a:xfrm>
            <a:off x="4622427" y="3141096"/>
            <a:ext cx="4368023"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や観光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案内機能の充実に取り組む</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2" y="4365103"/>
            <a:ext cx="4368023" cy="1413397"/>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文化力の創造・育成・活用</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や大阪の食を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満喫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2" descr="E:\LIB\写真（仮置き）\文化\nosejoruri meigetsu 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1903" y="4653136"/>
            <a:ext cx="768209" cy="848958"/>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27"/>
          <p:cNvSpPr txBox="1"/>
          <p:nvPr/>
        </p:nvSpPr>
        <p:spPr>
          <a:xfrm>
            <a:off x="7681892" y="4077652"/>
            <a:ext cx="1107996"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p>
        </p:txBody>
      </p:sp>
      <p:pic>
        <p:nvPicPr>
          <p:cNvPr id="47" name="Picture 5" descr="E:\LIB\写真（仮置き）\使用写真等\使用写真等\４ページ\visiters infomation center namb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186" y="3284984"/>
            <a:ext cx="1145294" cy="783572"/>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グループ化 39"/>
          <p:cNvGrpSpPr/>
          <p:nvPr/>
        </p:nvGrpSpPr>
        <p:grpSpPr>
          <a:xfrm>
            <a:off x="12459" y="5877271"/>
            <a:ext cx="9024037" cy="945396"/>
            <a:chOff x="12459" y="5759678"/>
            <a:chExt cx="8817679" cy="1137534"/>
          </a:xfrm>
        </p:grpSpPr>
        <p:sp>
          <p:nvSpPr>
            <p:cNvPr id="48" name="ホームベース 47"/>
            <p:cNvSpPr/>
            <p:nvPr/>
          </p:nvSpPr>
          <p:spPr>
            <a:xfrm>
              <a:off x="104775" y="5805464"/>
              <a:ext cx="8725363" cy="1091748"/>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
        <p:nvSpPr>
          <p:cNvPr id="72" name="正方形/長方形 71"/>
          <p:cNvSpPr/>
          <p:nvPr/>
        </p:nvSpPr>
        <p:spPr>
          <a:xfrm>
            <a:off x="5004045" y="6512040"/>
            <a:ext cx="1710725" cy="3693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■関西ワールドマスターズゲームズ</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483767" y="6527847"/>
            <a:ext cx="177007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a:off x="197684" y="6240140"/>
            <a:ext cx="366348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80" name="正方形/長方形 79"/>
          <p:cNvSpPr/>
          <p:nvPr/>
        </p:nvSpPr>
        <p:spPr>
          <a:xfrm>
            <a:off x="3782857" y="6230902"/>
            <a:ext cx="4317981" cy="144000"/>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076052" y="6381328"/>
            <a:ext cx="2164507" cy="144000"/>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大阪新美術館開館（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97684" y="6406591"/>
            <a:ext cx="49503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9" name="正方形/長方形 48"/>
          <p:cNvSpPr/>
          <p:nvPr/>
        </p:nvSpPr>
        <p:spPr>
          <a:xfrm>
            <a:off x="3707904" y="6516052"/>
            <a:ext cx="1274708" cy="3693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97683" y="6077380"/>
            <a:ext cx="2494459" cy="1535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tx1"/>
              </a:solidFill>
            </a:endParaRPr>
          </a:p>
        </p:txBody>
      </p:sp>
      <p:sp>
        <p:nvSpPr>
          <p:cNvPr id="55" name="正方形/長方形 54"/>
          <p:cNvSpPr/>
          <p:nvPr/>
        </p:nvSpPr>
        <p:spPr>
          <a:xfrm>
            <a:off x="2614691" y="6058120"/>
            <a:ext cx="4317984"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大阪市の博物館群（ミュージアム）の地方独立行政法人化</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020272" y="6516052"/>
            <a:ext cx="1915909" cy="3693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2" descr="C:\Users\i4050156\AppData\Local\Microsoft\Windows\Temporary Internet Files\Content.Outlook\D6T1R066\kansai_free_wifi_480_7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04048" y="1307569"/>
            <a:ext cx="1570760" cy="249223"/>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6588224" y="1341348"/>
            <a:ext cx="2237727" cy="215444"/>
          </a:xfrm>
          <a:prstGeom prst="rect">
            <a:avLst/>
          </a:prstGeom>
          <a:noFill/>
        </p:spPr>
        <p:txBody>
          <a:bodyPr wrap="square" rtlCol="0">
            <a:spAutoFit/>
          </a:bodyPr>
          <a:lstStyle/>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無料</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 Free Wi-Fi(Official)</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72000" y="5517812"/>
            <a:ext cx="1313180" cy="215444"/>
          </a:xfrm>
          <a:prstGeom prst="rect">
            <a:avLst/>
          </a:prstGeom>
        </p:spPr>
        <p:txBody>
          <a:bodyPr wrap="none">
            <a:spAutoFit/>
          </a:bodyPr>
          <a:lstStyle/>
          <a:p>
            <a:r>
              <a:rPr lang="zh-TW"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能勢</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人形浄瑠璃「鹿角座」</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43</a:t>
            </a:fld>
            <a:endParaRPr lang="ja-JP" altLang="en-US" sz="1200" dirty="0"/>
          </a:p>
        </p:txBody>
      </p:sp>
    </p:spTree>
    <p:extLst>
      <p:ext uri="{BB962C8B-B14F-4D97-AF65-F5344CB8AC3E}">
        <p14:creationId xmlns:p14="http://schemas.microsoft.com/office/powerpoint/2010/main" val="1213582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751452"/>
            <a:ext cx="8977502" cy="39179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86662"/>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33" name="正方形/長方形 32"/>
          <p:cNvSpPr/>
          <p:nvPr/>
        </p:nvSpPr>
        <p:spPr>
          <a:xfrm>
            <a:off x="11444370" y="3140968"/>
            <a:ext cx="1825804" cy="1437809"/>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6" name="グループ化 5"/>
          <p:cNvGrpSpPr/>
          <p:nvPr/>
        </p:nvGrpSpPr>
        <p:grpSpPr>
          <a:xfrm>
            <a:off x="125506" y="2906339"/>
            <a:ext cx="6030670" cy="3676792"/>
            <a:chOff x="4590002" y="2906339"/>
            <a:chExt cx="6030670" cy="3676791"/>
          </a:xfrm>
          <a:noFill/>
        </p:grpSpPr>
        <p:sp>
          <p:nvSpPr>
            <p:cNvPr id="22" name="角丸四角形 21"/>
            <p:cNvSpPr/>
            <p:nvPr/>
          </p:nvSpPr>
          <p:spPr>
            <a:xfrm>
              <a:off x="4590002" y="2906339"/>
              <a:ext cx="6030670" cy="3676791"/>
            </a:xfrm>
            <a:prstGeom prst="roundRect">
              <a:avLst>
                <a:gd name="adj" fmla="val 4144"/>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起業家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研究者</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、大企業、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などをつなぐ「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イノベーションハブ（</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」の取組みなど</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市民間による各種支援プログラム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をさらに進めることにより、</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世界から人材、資金、情報を呼び込む「イノベーション・エコ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システム」の構築をめざす。</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経済界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との連携やオープンイノベーション</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の取組みの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活発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など民間</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の動き</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も活かし</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、またベンチャー</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やイノベーションの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資金面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から支える官民連携ファンド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の活用を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など資金</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供給の多様化を図ることにより、新たな成長</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ジン</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8286873" y="3126552"/>
              <a:ext cx="2304256" cy="230832"/>
            </a:xfrm>
            <a:prstGeom prst="rect">
              <a:avLst/>
            </a:prstGeom>
            <a:grp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角丸四角形 30"/>
          <p:cNvSpPr/>
          <p:nvPr/>
        </p:nvSpPr>
        <p:spPr>
          <a:xfrm>
            <a:off x="6290897" y="2906339"/>
            <a:ext cx="2664000" cy="367679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Learning</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解決型授業）やインターンシップなどの産学官連携プログラムの実施により、若者の就業観・職業観の養成や、実践的な人材育成を行う。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83568" y="73552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pic>
        <p:nvPicPr>
          <p:cNvPr id="3" name="Picture 2" descr="C:\Users\i4350461\Desktop\Hack Osaka 201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267631" y="5598532"/>
            <a:ext cx="1198138" cy="797258"/>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70"/>
          <p:cNvSpPr txBox="1">
            <a:spLocks noChangeArrowheads="1"/>
          </p:cNvSpPr>
          <p:nvPr/>
        </p:nvSpPr>
        <p:spPr bwMode="auto">
          <a:xfrm>
            <a:off x="42665" y="5229200"/>
            <a:ext cx="228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■国際イノベーション会議</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a:latin typeface="Meiryo UI" pitchFamily="50" charset="-128"/>
                <a:ea typeface="Meiryo UI" pitchFamily="50" charset="-128"/>
                <a:cs typeface="Meiryo UI" pitchFamily="50" charset="-128"/>
              </a:rPr>
              <a:t>　</a:t>
            </a:r>
            <a:r>
              <a:rPr lang="ja-JP" altLang="en-US" sz="900" dirty="0" smtClean="0">
                <a:latin typeface="Meiryo UI" pitchFamily="50" charset="-128"/>
                <a:ea typeface="Meiryo UI" pitchFamily="50" charset="-128"/>
                <a:cs typeface="Meiryo UI" pitchFamily="50" charset="-128"/>
              </a:rPr>
              <a:t>　</a:t>
            </a:r>
            <a:r>
              <a:rPr lang="en-US" altLang="ja-JP" sz="900" dirty="0" smtClean="0">
                <a:latin typeface="Meiryo UI" pitchFamily="50" charset="-128"/>
                <a:ea typeface="Meiryo UI" pitchFamily="50" charset="-128"/>
                <a:cs typeface="Meiryo UI" pitchFamily="50" charset="-128"/>
              </a:rPr>
              <a:t>Hack Osaka</a:t>
            </a:r>
            <a:endParaRPr lang="ja-JP" altLang="en-US" sz="900" dirty="0">
              <a:latin typeface="Meiryo UI" pitchFamily="50" charset="-128"/>
              <a:ea typeface="Meiryo UI" pitchFamily="50" charset="-128"/>
              <a:cs typeface="Meiryo UI" pitchFamily="50" charset="-128"/>
            </a:endParaRPr>
          </a:p>
        </p:txBody>
      </p:sp>
      <p:pic>
        <p:nvPicPr>
          <p:cNvPr id="1028" name="Picture 4" descr="C:\Users\i4350461\Desktop\シード.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5598532"/>
            <a:ext cx="1513666" cy="737427"/>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70"/>
          <p:cNvSpPr txBox="1">
            <a:spLocks noChangeArrowheads="1"/>
          </p:cNvSpPr>
          <p:nvPr/>
        </p:nvSpPr>
        <p:spPr bwMode="auto">
          <a:xfrm>
            <a:off x="1340323" y="5219908"/>
            <a:ext cx="222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a:t>
            </a:r>
            <a:r>
              <a:rPr lang="en-US" altLang="ja-JP" sz="900" dirty="0">
                <a:latin typeface="Meiryo UI" pitchFamily="50" charset="-128"/>
                <a:ea typeface="Meiryo UI" pitchFamily="50" charset="-128"/>
                <a:cs typeface="Meiryo UI" pitchFamily="50" charset="-128"/>
              </a:rPr>
              <a:t>OIH</a:t>
            </a:r>
            <a:r>
              <a:rPr lang="ja-JP" altLang="en-US" sz="900" dirty="0" smtClean="0">
                <a:latin typeface="Meiryo UI" pitchFamily="50" charset="-128"/>
                <a:ea typeface="Meiryo UI" pitchFamily="50" charset="-128"/>
                <a:cs typeface="Meiryo UI" pitchFamily="50" charset="-128"/>
              </a:rPr>
              <a:t>シードアクセラレーションプログラム</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smtClean="0">
                <a:latin typeface="Meiryo UI" pitchFamily="50" charset="-128"/>
                <a:ea typeface="Meiryo UI" pitchFamily="50" charset="-128"/>
                <a:cs typeface="Meiryo UI" pitchFamily="50" charset="-128"/>
              </a:rPr>
              <a:t>（創業期ベンチャー成長支援）</a:t>
            </a:r>
            <a:endParaRPr lang="ja-JP" altLang="en-US" sz="900" dirty="0">
              <a:latin typeface="Meiryo UI" pitchFamily="50" charset="-128"/>
              <a:ea typeface="Meiryo UI" pitchFamily="50" charset="-128"/>
              <a:cs typeface="Meiryo UI" pitchFamily="50" charset="-128"/>
            </a:endParaRPr>
          </a:p>
        </p:txBody>
      </p:sp>
      <p:pic>
        <p:nvPicPr>
          <p:cNvPr id="9" name="Picture 2" descr="C:\Users\i4350461\Desktop\同友会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6068699"/>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i4350461\Desktop\同友会１.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546" y="4693935"/>
            <a:ext cx="1185934" cy="1395218"/>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70"/>
          <p:cNvSpPr txBox="1">
            <a:spLocks noChangeArrowheads="1"/>
          </p:cNvSpPr>
          <p:nvPr/>
        </p:nvSpPr>
        <p:spPr bwMode="auto">
          <a:xfrm>
            <a:off x="4271349" y="448317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itchFamily="50" charset="-128"/>
                <a:ea typeface="Meiryo UI" pitchFamily="50" charset="-128"/>
                <a:cs typeface="Meiryo UI" pitchFamily="50" charset="-128"/>
              </a:rPr>
              <a:t>■関西経済同友会</a:t>
            </a: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124744"/>
            <a:ext cx="7956884" cy="14174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知の拠点である大学や研究機関、経済界等とも連携し、高度人材などの育成や確保、大阪での定着に努めるとともに、ダイバーシティの考え方に立ち、女性や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高度専門人材など多様な人材が社会で活躍できる環境づくりに取り組む。</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0"/>
          <p:cNvSpPr txBox="1">
            <a:spLocks noChangeArrowheads="1"/>
          </p:cNvSpPr>
          <p:nvPr/>
        </p:nvSpPr>
        <p:spPr bwMode="auto">
          <a:xfrm>
            <a:off x="6331216" y="5157772"/>
            <a:ext cx="2704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latin typeface="Meiryo UI" pitchFamily="50" charset="-128"/>
                <a:ea typeface="Meiryo UI" pitchFamily="50" charset="-128"/>
                <a:cs typeface="Meiryo UI" pitchFamily="50" charset="-128"/>
              </a:rPr>
              <a:t>■産学協働人材育成機構　</a:t>
            </a:r>
            <a:r>
              <a:rPr lang="en-US" altLang="ja-JP" sz="800" dirty="0" smtClean="0">
                <a:latin typeface="Meiryo UI" pitchFamily="50" charset="-128"/>
                <a:ea typeface="Meiryo UI" pitchFamily="50" charset="-128"/>
                <a:cs typeface="Meiryo UI" pitchFamily="50" charset="-128"/>
              </a:rPr>
              <a:t>AICE</a:t>
            </a:r>
            <a:r>
              <a:rPr lang="ja-JP" altLang="en-US" sz="800" dirty="0">
                <a:latin typeface="Meiryo UI" pitchFamily="50" charset="-128"/>
                <a:ea typeface="Meiryo UI" pitchFamily="50" charset="-128"/>
                <a:cs typeface="Meiryo UI" pitchFamily="50" charset="-128"/>
              </a:rPr>
              <a:t>主催　</a:t>
            </a:r>
            <a:r>
              <a:rPr lang="en-US" altLang="ja-JP" sz="800" dirty="0">
                <a:latin typeface="Meiryo UI" pitchFamily="50" charset="-128"/>
                <a:ea typeface="Meiryo UI" pitchFamily="50" charset="-128"/>
                <a:cs typeface="Meiryo UI" pitchFamily="50" charset="-128"/>
              </a:rPr>
              <a:t>PBL</a:t>
            </a:r>
            <a:r>
              <a:rPr lang="ja-JP" altLang="en-US" sz="800" dirty="0" smtClean="0">
                <a:latin typeface="Meiryo UI" pitchFamily="50" charset="-128"/>
                <a:ea typeface="Meiryo UI" pitchFamily="50" charset="-128"/>
                <a:cs typeface="Meiryo UI" pitchFamily="50" charset="-128"/>
              </a:rPr>
              <a:t>マッチング会</a:t>
            </a:r>
            <a:r>
              <a:rPr lang="ja-JP" altLang="en-US" sz="800" dirty="0">
                <a:latin typeface="Meiryo UI" pitchFamily="50" charset="-128"/>
                <a:ea typeface="Meiryo UI" pitchFamily="50" charset="-128"/>
                <a:cs typeface="Meiryo UI" pitchFamily="50" charset="-128"/>
              </a:rPr>
              <a:t>　</a:t>
            </a:r>
          </a:p>
        </p:txBody>
      </p:sp>
      <p:pic>
        <p:nvPicPr>
          <p:cNvPr id="26" name="図 25"/>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6914154" y="5333470"/>
            <a:ext cx="144016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descr="C:\Users\i5627699\Desktop\キャプチャ.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5828" y="3376805"/>
            <a:ext cx="2202713" cy="10489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LIB\商業支援課\新事業創造G\★G内周知\●企画関係\1　副首都推進関係\11　副首都ビジョン\290123　ビジョン案（反映されていない）\無題.gif"/>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216990" y="5598532"/>
            <a:ext cx="1138986" cy="774311"/>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70"/>
          <p:cNvSpPr txBox="1">
            <a:spLocks noChangeArrowheads="1"/>
          </p:cNvSpPr>
          <p:nvPr/>
        </p:nvSpPr>
        <p:spPr bwMode="auto">
          <a:xfrm>
            <a:off x="3203848" y="5219908"/>
            <a:ext cx="1914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latin typeface="Meiryo UI" pitchFamily="50" charset="-128"/>
                <a:ea typeface="Meiryo UI" pitchFamily="50" charset="-128"/>
                <a:cs typeface="Meiryo UI" pitchFamily="50" charset="-128"/>
              </a:rPr>
              <a:t>■ベンチャー企業成長</a:t>
            </a:r>
            <a:endParaRPr lang="en-US" altLang="ja-JP" sz="900" dirty="0" smtClean="0">
              <a:latin typeface="Meiryo UI" pitchFamily="50" charset="-128"/>
              <a:ea typeface="Meiryo UI" pitchFamily="50" charset="-128"/>
              <a:cs typeface="Meiryo UI" pitchFamily="50" charset="-128"/>
            </a:endParaRPr>
          </a:p>
          <a:p>
            <a:pPr eaLnBrk="1" hangingPunct="1"/>
            <a:r>
              <a:rPr lang="ja-JP" altLang="en-US" sz="900" dirty="0" smtClean="0">
                <a:latin typeface="Meiryo UI" pitchFamily="50" charset="-128"/>
                <a:ea typeface="Meiryo UI" pitchFamily="50" charset="-128"/>
                <a:cs typeface="Meiryo UI" pitchFamily="50" charset="-128"/>
              </a:rPr>
              <a:t>プロジェクト「</a:t>
            </a:r>
            <a:r>
              <a:rPr lang="en-US" altLang="ja-JP" sz="900" dirty="0" smtClean="0">
                <a:latin typeface="Meiryo UI" pitchFamily="50" charset="-128"/>
                <a:ea typeface="Meiryo UI" pitchFamily="50" charset="-128"/>
                <a:cs typeface="Meiryo UI" pitchFamily="50" charset="-128"/>
              </a:rPr>
              <a:t>Booming</a:t>
            </a:r>
            <a:r>
              <a:rPr lang="ja-JP" altLang="en-US"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29"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44</a:t>
            </a:fld>
            <a:endParaRPr lang="ja-JP" altLang="en-US" sz="1200" dirty="0"/>
          </a:p>
        </p:txBody>
      </p:sp>
    </p:spTree>
    <p:extLst>
      <p:ext uri="{BB962C8B-B14F-4D97-AF65-F5344CB8AC3E}">
        <p14:creationId xmlns:p14="http://schemas.microsoft.com/office/powerpoint/2010/main" val="1220359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3" y="332655"/>
            <a:ext cx="4680520" cy="3816425"/>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人材の活用</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留学生の就職のサポート、大学や住宅事業者との連携による留学生の住まい確保等を進めるなど、留学生をはじめと</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小・中・高等学校における英語教育の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関係学科等における国際感覚醸成</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取組み、最先端の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学習</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児童生徒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応じたプログラミング教育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等の取組みによりグローバル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人材を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多数輩出して</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国家戦略特区雇用労働相談</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よる海外からの進出企業への労働法制面</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のサポートや大阪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外国企業誘致</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）等の取組みに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より、国内外の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ベンチャー</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やグローバル企業の設立・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誘致、外国企業の</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の進出等</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949737" y="332656"/>
            <a:ext cx="3996000" cy="5544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しごとフィールド」を軸に、女性、若者、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魅力向上・発信等により人材確保に課題を抱えている分野での女性や若者の活躍を推進する。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さらに、東京圏に集中している優秀な人材などの還流を促進し、府内企業の人材確保に取り組む。</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シニア就業促進センターと連携した経験や知識が豊富な高齢者の就業促進や、アクティブシニア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C:\Users\i4350461\Desktop\m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178" y="1628800"/>
            <a:ext cx="2637144" cy="88524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70"/>
          <p:cNvSpPr txBox="1">
            <a:spLocks noChangeArrowheads="1"/>
          </p:cNvSpPr>
          <p:nvPr/>
        </p:nvSpPr>
        <p:spPr bwMode="auto">
          <a:xfrm>
            <a:off x="4974864" y="3501008"/>
            <a:ext cx="199109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■大阪の魅力的</a:t>
            </a:r>
            <a:r>
              <a:rPr lang="ja-JP" altLang="en-US" sz="900" dirty="0">
                <a:solidFill>
                  <a:schemeClr val="tx2"/>
                </a:solidFill>
                <a:latin typeface="Meiryo UI" pitchFamily="50" charset="-128"/>
                <a:ea typeface="Meiryo UI" pitchFamily="50" charset="-128"/>
                <a:cs typeface="Meiryo UI" pitchFamily="50" charset="-128"/>
              </a:rPr>
              <a:t>な</a:t>
            </a:r>
            <a:r>
              <a:rPr lang="ja-JP" altLang="en-US" sz="900" dirty="0" smtClean="0">
                <a:solidFill>
                  <a:schemeClr val="tx2"/>
                </a:solidFill>
                <a:latin typeface="Meiryo UI" pitchFamily="50" charset="-128"/>
                <a:ea typeface="Meiryo UI" pitchFamily="50" charset="-128"/>
                <a:cs typeface="Meiryo UI" pitchFamily="50" charset="-128"/>
              </a:rPr>
              <a:t>情報と</a:t>
            </a:r>
            <a:r>
              <a:rPr lang="ja-JP" altLang="en-US" sz="900" dirty="0">
                <a:solidFill>
                  <a:schemeClr val="tx2"/>
                </a:solidFill>
                <a:latin typeface="Meiryo UI" pitchFamily="50" charset="-128"/>
                <a:ea typeface="Meiryo UI" pitchFamily="50" charset="-128"/>
                <a:cs typeface="Meiryo UI" pitchFamily="50" charset="-128"/>
              </a:rPr>
              <a:t>、おためし移住プログラムを</a:t>
            </a:r>
            <a:r>
              <a:rPr lang="ja-JP" altLang="en-US" sz="900" dirty="0" smtClean="0">
                <a:solidFill>
                  <a:schemeClr val="tx2"/>
                </a:solidFill>
                <a:latin typeface="Meiryo UI" pitchFamily="50" charset="-128"/>
                <a:ea typeface="Meiryo UI" pitchFamily="50" charset="-128"/>
                <a:cs typeface="Meiryo UI" pitchFamily="50" charset="-128"/>
              </a:rPr>
              <a:t>提供し、</a:t>
            </a:r>
            <a:r>
              <a:rPr lang="en-US" altLang="ja-JP" sz="900" dirty="0" smtClean="0">
                <a:solidFill>
                  <a:schemeClr val="tx2"/>
                </a:solidFill>
                <a:latin typeface="Meiryo UI" pitchFamily="50" charset="-128"/>
                <a:ea typeface="Meiryo UI" pitchFamily="50" charset="-128"/>
                <a:cs typeface="Meiryo UI" pitchFamily="50" charset="-128"/>
              </a:rPr>
              <a:t>UIJ</a:t>
            </a:r>
            <a:r>
              <a:rPr lang="ja-JP" altLang="en-US" sz="900" dirty="0">
                <a:solidFill>
                  <a:schemeClr val="tx2"/>
                </a:solidFill>
                <a:latin typeface="Meiryo UI" pitchFamily="50" charset="-128"/>
                <a:ea typeface="Meiryo UI" pitchFamily="50" charset="-128"/>
                <a:cs typeface="Meiryo UI" pitchFamily="50" charset="-128"/>
              </a:rPr>
              <a:t>ターンを促進</a:t>
            </a:r>
            <a:r>
              <a:rPr lang="ja-JP" altLang="en-US" sz="900" dirty="0" smtClean="0">
                <a:solidFill>
                  <a:schemeClr val="tx2"/>
                </a:solidFill>
                <a:latin typeface="Meiryo UI" pitchFamily="50" charset="-128"/>
                <a:ea typeface="Meiryo UI" pitchFamily="50" charset="-128"/>
                <a:cs typeface="Meiryo UI" pitchFamily="50" charset="-128"/>
              </a:rPr>
              <a:t>する「ボケない大阪移住プロジェクト」</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70"/>
          <p:cNvSpPr txBox="1">
            <a:spLocks noChangeArrowheads="1"/>
          </p:cNvSpPr>
          <p:nvPr/>
        </p:nvSpPr>
        <p:spPr bwMode="auto">
          <a:xfrm>
            <a:off x="179512" y="1340768"/>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■公益財団法人大阪府国際交流財団ＨＰ</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16" name="テキスト ボックス 70"/>
          <p:cNvSpPr txBox="1">
            <a:spLocks noChangeArrowheads="1"/>
          </p:cNvSpPr>
          <p:nvPr/>
        </p:nvSpPr>
        <p:spPr bwMode="auto">
          <a:xfrm>
            <a:off x="5084929" y="1147320"/>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en-US" altLang="ja-JP" sz="900" dirty="0" smtClean="0">
                <a:solidFill>
                  <a:prstClr val="black"/>
                </a:solidFill>
                <a:latin typeface="Meiryo UI" pitchFamily="50" charset="-128"/>
                <a:ea typeface="Meiryo UI" pitchFamily="50" charset="-128"/>
                <a:cs typeface="Meiryo UI" pitchFamily="50" charset="-128"/>
              </a:rPr>
              <a:t>OSAKA</a:t>
            </a:r>
            <a:r>
              <a:rPr lang="ja-JP" altLang="en-US" sz="900" dirty="0" smtClean="0">
                <a:solidFill>
                  <a:prstClr val="black"/>
                </a:solidFill>
                <a:latin typeface="Meiryo UI" pitchFamily="50" charset="-128"/>
                <a:ea typeface="Meiryo UI" pitchFamily="50" charset="-128"/>
                <a:cs typeface="Meiryo UI" pitchFamily="50" charset="-128"/>
              </a:rPr>
              <a:t>しごとフィールド</a:t>
            </a:r>
            <a:endParaRPr lang="ja-JP" altLang="en-US" sz="900" dirty="0">
              <a:solidFill>
                <a:prstClr val="black"/>
              </a:solidFill>
              <a:latin typeface="Meiryo UI" pitchFamily="50" charset="-128"/>
              <a:ea typeface="Meiryo UI" pitchFamily="50" charset="-128"/>
              <a:cs typeface="Meiryo UI" pitchFamily="50" charset="-128"/>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descr="C:\Users\i4350461\Desktop\photo_knowledge-cap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09120"/>
            <a:ext cx="1303616" cy="110788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70"/>
          <p:cNvSpPr txBox="1">
            <a:spLocks noChangeArrowheads="1"/>
          </p:cNvSpPr>
          <p:nvPr/>
        </p:nvSpPr>
        <p:spPr bwMode="auto">
          <a:xfrm>
            <a:off x="2483768" y="564644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prstClr val="black"/>
                </a:solidFill>
                <a:latin typeface="Meiryo UI" pitchFamily="50" charset="-128"/>
                <a:ea typeface="Meiryo UI" pitchFamily="50" charset="-128"/>
                <a:cs typeface="Meiryo UI" pitchFamily="50" charset="-128"/>
              </a:rPr>
              <a:t>■関西圏国家戦略特区雇用労働相談センター</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148" y="2780928"/>
            <a:ext cx="1524868" cy="97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70"/>
          <p:cNvSpPr txBox="1">
            <a:spLocks noChangeArrowheads="1"/>
          </p:cNvSpPr>
          <p:nvPr/>
        </p:nvSpPr>
        <p:spPr bwMode="auto">
          <a:xfrm>
            <a:off x="2411760" y="3789040"/>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en-US" altLang="ja-JP" sz="900" dirty="0">
                <a:solidFill>
                  <a:prstClr val="black"/>
                </a:solidFill>
                <a:latin typeface="Meiryo UI" pitchFamily="50" charset="-128"/>
                <a:ea typeface="Meiryo UI" pitchFamily="50" charset="-128"/>
                <a:cs typeface="Meiryo UI" pitchFamily="50" charset="-128"/>
              </a:rPr>
              <a:t>Osaka City Programming Camp </a:t>
            </a:r>
            <a:r>
              <a:rPr lang="en-US" altLang="ja-JP" sz="900" dirty="0" smtClean="0">
                <a:solidFill>
                  <a:prstClr val="black"/>
                </a:solidFill>
                <a:latin typeface="Meiryo UI" pitchFamily="50" charset="-128"/>
                <a:ea typeface="Meiryo UI" pitchFamily="50" charset="-128"/>
                <a:cs typeface="Meiryo UI" pitchFamily="50" charset="-128"/>
              </a:rPr>
              <a:t>2016</a:t>
            </a:r>
          </a:p>
          <a:p>
            <a:pPr eaLnBrk="1" hangingPunct="1"/>
            <a:r>
              <a:rPr lang="ja-JP" altLang="en-US" sz="900" dirty="0" smtClean="0">
                <a:solidFill>
                  <a:prstClr val="black"/>
                </a:solidFill>
                <a:latin typeface="Meiryo UI" pitchFamily="50" charset="-128"/>
                <a:ea typeface="Meiryo UI" pitchFamily="50" charset="-128"/>
                <a:cs typeface="Meiryo UI" pitchFamily="50" charset="-128"/>
              </a:rPr>
              <a:t>（</a:t>
            </a:r>
            <a:r>
              <a:rPr lang="ja-JP" altLang="en-US" sz="900" dirty="0">
                <a:solidFill>
                  <a:prstClr val="black"/>
                </a:solidFill>
                <a:latin typeface="Meiryo UI" pitchFamily="50" charset="-128"/>
                <a:ea typeface="Meiryo UI" pitchFamily="50" charset="-128"/>
                <a:cs typeface="Meiryo UI" pitchFamily="50" charset="-128"/>
              </a:rPr>
              <a:t>中学生向けプログラミング講座</a:t>
            </a:r>
            <a:r>
              <a:rPr lang="ja-JP" altLang="en-US" sz="900" dirty="0" smtClean="0">
                <a:solidFill>
                  <a:prstClr val="black"/>
                </a:solidFill>
                <a:latin typeface="Meiryo UI" pitchFamily="50" charset="-128"/>
                <a:ea typeface="Meiryo UI" pitchFamily="50" charset="-128"/>
                <a:cs typeface="Meiryo UI" pitchFamily="50" charset="-128"/>
              </a:rPr>
              <a:t>）</a:t>
            </a:r>
            <a:endParaRPr lang="ja-JP" altLang="en-US" sz="900" dirty="0">
              <a:solidFill>
                <a:prstClr val="black"/>
              </a:solidFill>
              <a:latin typeface="Meiryo UI" pitchFamily="50" charset="-128"/>
              <a:ea typeface="Meiryo UI" pitchFamily="50" charset="-128"/>
              <a:cs typeface="Meiryo UI" pitchFamily="50" charset="-128"/>
            </a:endParaRPr>
          </a:p>
        </p:txBody>
      </p:sp>
      <p:pic>
        <p:nvPicPr>
          <p:cNvPr id="1028" name="Picture 4" descr="X:\ユーザ作業用フォルダ\01 企画担当\10_TF\01_都市魅力、学術・文化、人材育成\99_資料\ボケない大阪ＨＰ.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734" y="4005064"/>
            <a:ext cx="1577356" cy="107775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5627" y="4005064"/>
            <a:ext cx="1671957" cy="1077755"/>
          </a:xfrm>
          <a:prstGeom prst="rect">
            <a:avLst/>
          </a:prstGeom>
        </p:spPr>
      </p:pic>
      <p:sp>
        <p:nvSpPr>
          <p:cNvPr id="26" name="テキスト ボックス 70"/>
          <p:cNvSpPr txBox="1">
            <a:spLocks noChangeArrowheads="1"/>
          </p:cNvSpPr>
          <p:nvPr/>
        </p:nvSpPr>
        <p:spPr bwMode="auto">
          <a:xfrm>
            <a:off x="6942253" y="3501008"/>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東京圏の</a:t>
            </a:r>
            <a:r>
              <a:rPr lang="ja-JP" altLang="en-US" sz="900" dirty="0">
                <a:solidFill>
                  <a:schemeClr val="tx2"/>
                </a:solidFill>
                <a:latin typeface="Meiryo UI" pitchFamily="50" charset="-128"/>
                <a:ea typeface="Meiryo UI" pitchFamily="50" charset="-128"/>
                <a:cs typeface="Meiryo UI" pitchFamily="50" charset="-128"/>
              </a:rPr>
              <a:t>移住</a:t>
            </a:r>
            <a:r>
              <a:rPr lang="ja-JP" altLang="en-US" sz="900" dirty="0" smtClean="0">
                <a:solidFill>
                  <a:schemeClr val="tx2"/>
                </a:solidFill>
                <a:latin typeface="Meiryo UI" pitchFamily="50" charset="-128"/>
                <a:ea typeface="Meiryo UI" pitchFamily="50" charset="-128"/>
                <a:cs typeface="Meiryo UI" pitchFamily="50" charset="-128"/>
              </a:rPr>
              <a:t>希望者に</a:t>
            </a:r>
            <a:r>
              <a:rPr lang="ja-JP" altLang="en-US" sz="900" dirty="0">
                <a:solidFill>
                  <a:schemeClr val="tx2"/>
                </a:solidFill>
                <a:latin typeface="Meiryo UI" pitchFamily="50" charset="-128"/>
                <a:ea typeface="Meiryo UI" pitchFamily="50" charset="-128"/>
                <a:cs typeface="Meiryo UI" pitchFamily="50" charset="-128"/>
              </a:rPr>
              <a:t>対し、大阪府内の</a:t>
            </a:r>
            <a:r>
              <a:rPr lang="en-US" altLang="ja-JP" sz="900" dirty="0">
                <a:solidFill>
                  <a:schemeClr val="tx2"/>
                </a:solidFill>
                <a:latin typeface="Meiryo UI" pitchFamily="50" charset="-128"/>
                <a:ea typeface="Meiryo UI" pitchFamily="50" charset="-128"/>
                <a:cs typeface="Meiryo UI" pitchFamily="50" charset="-128"/>
              </a:rPr>
              <a:t>IT</a:t>
            </a:r>
            <a:r>
              <a:rPr lang="ja-JP" altLang="en-US" sz="900" dirty="0">
                <a:solidFill>
                  <a:schemeClr val="tx2"/>
                </a:solidFill>
                <a:latin typeface="Meiryo UI" pitchFamily="50" charset="-128"/>
                <a:ea typeface="Meiryo UI" pitchFamily="50" charset="-128"/>
                <a:cs typeface="Meiryo UI" pitchFamily="50" charset="-128"/>
              </a:rPr>
              <a:t>企業への就職を促進</a:t>
            </a:r>
            <a:r>
              <a:rPr lang="ja-JP" altLang="en-US" sz="900" dirty="0" smtClean="0">
                <a:solidFill>
                  <a:schemeClr val="tx2"/>
                </a:solidFill>
                <a:latin typeface="Meiryo UI" pitchFamily="50" charset="-128"/>
                <a:ea typeface="Meiryo UI" pitchFamily="50" charset="-128"/>
                <a:cs typeface="Meiryo UI" pitchFamily="50" charset="-128"/>
              </a:rPr>
              <a:t>する</a:t>
            </a:r>
            <a:r>
              <a:rPr lang="ja-JP" altLang="en-US" sz="900" dirty="0">
                <a:solidFill>
                  <a:schemeClr val="tx2"/>
                </a:solidFill>
                <a:latin typeface="Meiryo UI" pitchFamily="50" charset="-128"/>
                <a:ea typeface="Meiryo UI" pitchFamily="50" charset="-128"/>
                <a:cs typeface="Meiryo UI" pitchFamily="50" charset="-128"/>
              </a:rPr>
              <a:t>「</a:t>
            </a:r>
            <a:r>
              <a:rPr lang="ja-JP" altLang="en-US" sz="900" dirty="0" smtClean="0">
                <a:solidFill>
                  <a:schemeClr val="tx2"/>
                </a:solidFill>
                <a:latin typeface="Meiryo UI" pitchFamily="50" charset="-128"/>
                <a:ea typeface="Meiryo UI" pitchFamily="50" charset="-128"/>
                <a:cs typeface="Meiryo UI" pitchFamily="50" charset="-128"/>
              </a:rPr>
              <a:t>大阪ブレインストーミング」</a:t>
            </a:r>
            <a:endParaRPr lang="ja-JP" altLang="en-US" sz="900" dirty="0">
              <a:solidFill>
                <a:schemeClr val="tx2"/>
              </a:solidFill>
              <a:latin typeface="Meiryo UI" pitchFamily="50" charset="-128"/>
              <a:ea typeface="Meiryo UI" pitchFamily="50" charset="-128"/>
              <a:cs typeface="Meiryo UI" pitchFamily="50" charset="-128"/>
            </a:endParaRPr>
          </a:p>
        </p:txBody>
      </p:sp>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　取組みの工程（主な</a:t>
              </a:r>
              <a:r>
                <a:rPr lang="ja-JP" altLang="en-US" sz="1100" b="1" dirty="0">
                  <a:latin typeface="Meiryo UI" panose="020B0604030504040204" pitchFamily="50" charset="-128"/>
                  <a:ea typeface="Meiryo UI" panose="020B0604030504040204" pitchFamily="50" charset="-128"/>
                </a:rPr>
                <a:t>もの</a:t>
              </a:r>
              <a:r>
                <a:rPr lang="ja-JP" altLang="en-US"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4741058" cy="230832"/>
              <a:chOff x="1820520" y="4206647"/>
              <a:chExt cx="4741058" cy="230832"/>
            </a:xfrm>
          </p:grpSpPr>
          <p:sp>
            <p:nvSpPr>
              <p:cNvPr id="57" name="右矢印 56"/>
              <p:cNvSpPr/>
              <p:nvPr/>
            </p:nvSpPr>
            <p:spPr>
              <a:xfrm>
                <a:off x="1820520" y="4257479"/>
                <a:ext cx="219274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公設民営学校（国際バカロレア）の設置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30"/>
                <a:ext cx="1809494" cy="241138"/>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5684" y="1628800"/>
            <a:ext cx="1195337" cy="88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70"/>
          <p:cNvSpPr txBox="1">
            <a:spLocks noChangeArrowheads="1"/>
          </p:cNvSpPr>
          <p:nvPr/>
        </p:nvSpPr>
        <p:spPr bwMode="auto">
          <a:xfrm>
            <a:off x="2807097" y="1268760"/>
            <a:ext cx="2038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latin typeface="Meiryo UI" pitchFamily="50" charset="-128"/>
                <a:ea typeface="Meiryo UI" pitchFamily="50" charset="-128"/>
                <a:cs typeface="Meiryo UI" pitchFamily="50" charset="-128"/>
              </a:rPr>
              <a:t>■大阪大学のグローバル人材育成</a:t>
            </a:r>
            <a:r>
              <a:rPr lang="ja-JP" altLang="en-US" sz="900" dirty="0" smtClean="0">
                <a:latin typeface="Meiryo UI" pitchFamily="50" charset="-128"/>
                <a:ea typeface="Meiryo UI" pitchFamily="50" charset="-128"/>
                <a:cs typeface="Meiryo UI" pitchFamily="50" charset="-128"/>
              </a:rPr>
              <a:t>拠点「</a:t>
            </a:r>
            <a:r>
              <a:rPr lang="ja-JP" altLang="en-US" sz="900" dirty="0">
                <a:latin typeface="Meiryo UI" pitchFamily="50" charset="-128"/>
                <a:ea typeface="Meiryo UI" pitchFamily="50" charset="-128"/>
                <a:cs typeface="Meiryo UI" pitchFamily="50" charset="-128"/>
              </a:rPr>
              <a:t>グローバルビレッジ</a:t>
            </a:r>
            <a:r>
              <a:rPr lang="ja-JP" altLang="en-US"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40" name="角丸四角形 39"/>
          <p:cNvSpPr/>
          <p:nvPr/>
        </p:nvSpPr>
        <p:spPr>
          <a:xfrm>
            <a:off x="179512" y="4293096"/>
            <a:ext cx="4680520" cy="15841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■特区</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を活用したビジネス環境の整備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5" descr="C:\Users\sasadan\AppData\Local\Microsoft\Windows\Temporary Internet Files\Content.Outlook\FV16OCLV\IMG_194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5104" r="12226" b="16929"/>
          <a:stretch/>
        </p:blipFill>
        <p:spPr bwMode="auto">
          <a:xfrm>
            <a:off x="5652120" y="2176581"/>
            <a:ext cx="1225162" cy="604347"/>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2120" y="1617311"/>
            <a:ext cx="1296144" cy="575009"/>
          </a:xfrm>
          <a:prstGeom prst="rect">
            <a:avLst/>
          </a:prstGeom>
        </p:spPr>
      </p:pic>
      <p:pic>
        <p:nvPicPr>
          <p:cNvPr id="43" name="図 42"/>
          <p:cNvPicPr>
            <a:picLocks noChangeAspect="1"/>
          </p:cNvPicPr>
          <p:nvPr/>
        </p:nvPicPr>
        <p:blipFill rotWithShape="1">
          <a:blip r:embed="rId10">
            <a:extLst>
              <a:ext uri="{28A0092B-C50C-407E-A947-70E740481C1C}">
                <a14:useLocalDpi xmlns:a14="http://schemas.microsoft.com/office/drawing/2010/main" val="0"/>
              </a:ext>
            </a:extLst>
          </a:blip>
          <a:srcRect l="7426" t="-1" r="4375" b="509"/>
          <a:stretch/>
        </p:blipFill>
        <p:spPr>
          <a:xfrm>
            <a:off x="6881542" y="2216873"/>
            <a:ext cx="1362866" cy="550641"/>
          </a:xfrm>
          <a:prstGeom prst="rect">
            <a:avLst/>
          </a:prstGeom>
        </p:spPr>
      </p:pic>
      <p:pic>
        <p:nvPicPr>
          <p:cNvPr id="44" name="Picture 4" descr="C:\Users\sasadan\AppData\Local\Microsoft\Windows\Temporary Internet Files\Content.Outlook\FV16OCLV\IMG_1799.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649" t="16222" r="7651" b="13662"/>
          <a:stretch/>
        </p:blipFill>
        <p:spPr bwMode="auto">
          <a:xfrm>
            <a:off x="6948264" y="1473295"/>
            <a:ext cx="1224136" cy="72960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Sd20b\lib\就業支援G\★★OSAKAしごとフィールド★★\しごとフィールド赤ロゴ1112\フィールド赤ロゴ.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72669" y="1429932"/>
            <a:ext cx="1717389" cy="194250"/>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7404904" y="60212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45</a:t>
            </a:fld>
            <a:endParaRPr lang="ja-JP" altLang="en-US" sz="1200" dirty="0"/>
          </a:p>
        </p:txBody>
      </p:sp>
    </p:spTree>
    <p:extLst>
      <p:ext uri="{BB962C8B-B14F-4D97-AF65-F5344CB8AC3E}">
        <p14:creationId xmlns:p14="http://schemas.microsoft.com/office/powerpoint/2010/main" val="9537861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836634" y="2050991"/>
            <a:ext cx="5392145" cy="1303539"/>
            <a:chOff x="1836634" y="2130212"/>
            <a:chExt cx="5392145" cy="1303539"/>
          </a:xfrm>
        </p:grpSpPr>
        <p:sp>
          <p:nvSpPr>
            <p:cNvPr id="39" name="円/楕円 38"/>
            <p:cNvSpPr/>
            <p:nvPr/>
          </p:nvSpPr>
          <p:spPr>
            <a:xfrm>
              <a:off x="2123728" y="2304625"/>
              <a:ext cx="2531689" cy="580815"/>
            </a:xfrm>
            <a:prstGeom prst="ellipse">
              <a:avLst/>
            </a:prstGeom>
            <a:solidFill>
              <a:schemeClr val="accent1">
                <a:alpha val="6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（営利セクター）</a:t>
              </a:r>
            </a:p>
          </p:txBody>
        </p:sp>
        <p:sp>
          <p:nvSpPr>
            <p:cNvPr id="28" name="円/楕円 27"/>
            <p:cNvSpPr/>
            <p:nvPr/>
          </p:nvSpPr>
          <p:spPr>
            <a:xfrm>
              <a:off x="3203848" y="2852936"/>
              <a:ext cx="2531689" cy="580815"/>
            </a:xfrm>
            <a:prstGeom prst="ellipse">
              <a:avLst/>
            </a:prstGeom>
            <a:solidFill>
              <a:schemeClr val="accent3">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smtClean="0">
                  <a:solidFill>
                    <a:prstClr val="white"/>
                  </a:solidFill>
                  <a:latin typeface="HGSｺﾞｼｯｸE" panose="020B0900000000000000" pitchFamily="50" charset="-128"/>
                  <a:ea typeface="HGSｺﾞｼｯｸE" panose="020B0900000000000000" pitchFamily="50" charset="-128"/>
                </a:rPr>
                <a:t>行政</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smtClean="0">
                  <a:solidFill>
                    <a:prstClr val="white"/>
                  </a:solidFill>
                  <a:latin typeface="HGSｺﾞｼｯｸE" panose="020B0900000000000000" pitchFamily="50" charset="-128"/>
                  <a:ea typeface="HGSｺﾞｼｯｸE" panose="020B0900000000000000" pitchFamily="50" charset="-128"/>
                </a:rPr>
                <a:t>（</a:t>
              </a:r>
              <a:r>
                <a:rPr lang="ja-JP" altLang="en-US" sz="1100" dirty="0">
                  <a:solidFill>
                    <a:prstClr val="white"/>
                  </a:solidFill>
                  <a:latin typeface="HGSｺﾞｼｯｸE" panose="020B0900000000000000" pitchFamily="50" charset="-128"/>
                  <a:ea typeface="HGSｺﾞｼｯｸE" panose="020B0900000000000000" pitchFamily="50" charset="-128"/>
                </a:rPr>
                <a:t>国・自治体）</a:t>
              </a:r>
            </a:p>
          </p:txBody>
        </p:sp>
        <p:sp>
          <p:nvSpPr>
            <p:cNvPr id="30" name="円/楕円 29"/>
            <p:cNvSpPr/>
            <p:nvPr/>
          </p:nvSpPr>
          <p:spPr>
            <a:xfrm>
              <a:off x="1836634" y="2130212"/>
              <a:ext cx="5392145" cy="1098979"/>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2" name="下矢印 31"/>
            <p:cNvSpPr/>
            <p:nvPr/>
          </p:nvSpPr>
          <p:spPr>
            <a:xfrm rot="9680896">
              <a:off x="2832748" y="2208471"/>
              <a:ext cx="361839"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3" name="下矢印 32"/>
            <p:cNvSpPr/>
            <p:nvPr/>
          </p:nvSpPr>
          <p:spPr>
            <a:xfrm rot="12227516">
              <a:off x="5824824" y="2220073"/>
              <a:ext cx="363440" cy="28081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4" name="下矢印 33"/>
            <p:cNvSpPr/>
            <p:nvPr/>
          </p:nvSpPr>
          <p:spPr>
            <a:xfrm rot="14772503">
              <a:off x="6627814" y="2380547"/>
              <a:ext cx="299032" cy="36344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5" name="下矢印 34"/>
            <p:cNvSpPr/>
            <p:nvPr/>
          </p:nvSpPr>
          <p:spPr>
            <a:xfrm rot="10800000">
              <a:off x="4797033" y="2150702"/>
              <a:ext cx="363440" cy="28081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6" name="下矢印 35"/>
            <p:cNvSpPr/>
            <p:nvPr/>
          </p:nvSpPr>
          <p:spPr>
            <a:xfrm rot="10800000">
              <a:off x="3760867" y="2150701"/>
              <a:ext cx="361839"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7" name="下矢印 36"/>
            <p:cNvSpPr/>
            <p:nvPr/>
          </p:nvSpPr>
          <p:spPr>
            <a:xfrm rot="19425525">
              <a:off x="6327538" y="2746820"/>
              <a:ext cx="328680" cy="31051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8" name="下矢印 37"/>
            <p:cNvSpPr/>
            <p:nvPr/>
          </p:nvSpPr>
          <p:spPr>
            <a:xfrm rot="2242226">
              <a:off x="2381823" y="2736041"/>
              <a:ext cx="327232" cy="3105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円/楕円 39"/>
            <p:cNvSpPr/>
            <p:nvPr/>
          </p:nvSpPr>
          <p:spPr>
            <a:xfrm>
              <a:off x="4344567" y="2282937"/>
              <a:ext cx="2531689" cy="580815"/>
            </a:xfrm>
            <a:prstGeom prst="ellipse">
              <a:avLst/>
            </a:prstGeom>
            <a:solidFill>
              <a:schemeClr val="accent6">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（非営利セクター・市民）</a:t>
              </a:r>
            </a:p>
          </p:txBody>
        </p:sp>
        <p:sp>
          <p:nvSpPr>
            <p:cNvPr id="29" name="テキスト ボックス 28"/>
            <p:cNvSpPr txBox="1"/>
            <p:nvPr/>
          </p:nvSpPr>
          <p:spPr>
            <a:xfrm>
              <a:off x="3644999" y="2725252"/>
              <a:ext cx="1620006" cy="276999"/>
            </a:xfrm>
            <a:prstGeom prst="rect">
              <a:avLst/>
            </a:prstGeom>
            <a:noFill/>
            <a:ln>
              <a:noFill/>
            </a:ln>
          </p:spPr>
          <p:txBody>
            <a:bodyPr wrap="square">
              <a:spAutoFit/>
            </a:bodyPr>
            <a:lstStyle/>
            <a:p>
              <a:pPr fontAlgn="auto">
                <a:spcBef>
                  <a:spcPts val="0"/>
                </a:spcBef>
                <a:spcAft>
                  <a:spcPts val="0"/>
                </a:spcAft>
                <a:defRPr/>
              </a:pPr>
              <a:r>
                <a:rPr lang="ja-JP" altLang="en-US" sz="1200" b="1" u="sng"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民の活動の場の拡大</a:t>
              </a:r>
            </a:p>
          </p:txBody>
        </p:sp>
      </p:grpSp>
      <p:sp>
        <p:nvSpPr>
          <p:cNvPr id="45" name="正方形/長方形 44"/>
          <p:cNvSpPr/>
          <p:nvPr/>
        </p:nvSpPr>
        <p:spPr>
          <a:xfrm>
            <a:off x="91704" y="3437429"/>
            <a:ext cx="8977502" cy="324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60980" y="3510796"/>
            <a:ext cx="8800776" cy="71133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4576" y="4269089"/>
            <a:ext cx="8807180" cy="2340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従来の公民連携の枠組みを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前進させる。民間企業等と行政それぞれの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ニーズをマッチングし、「</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関係による新た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のモデルを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提供と経済活性化を実現する。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194942" y="4365104"/>
            <a:ext cx="1859649" cy="507831"/>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2" descr="てんしば">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269" y="4905304"/>
            <a:ext cx="1485773" cy="1260000"/>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a:xfrm>
            <a:off x="2627988" y="4437112"/>
            <a:ext cx="2034022" cy="3693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都道府県では全国初となる民間企業等</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「公民戦略連携デスク」</a:t>
            </a:r>
          </a:p>
        </p:txBody>
      </p:sp>
      <p:sp>
        <p:nvSpPr>
          <p:cNvPr id="46" name="テキスト ボックス 45"/>
          <p:cNvSpPr txBox="1"/>
          <p:nvPr/>
        </p:nvSpPr>
        <p:spPr>
          <a:xfrm>
            <a:off x="4767264" y="4365104"/>
            <a:ext cx="2478558" cy="507831"/>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49" name="Picture 11" descr="「ＵＲ団地 森ノ...」の画像検索結果"/>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905304"/>
            <a:ext cx="108012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みんなの拠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905304"/>
            <a:ext cx="113419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改革等により民の活動を活発化させるとともに、公と民が手を携え、社会課題の解決を図りながら、住民サービスの提供と経済活性化の実現をめざす公民連携の強化を図る。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728077" y="6150496"/>
            <a:ext cx="2203963"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財政改革推進プラン</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下矢印 56"/>
          <p:cNvSpPr/>
          <p:nvPr/>
        </p:nvSpPr>
        <p:spPr>
          <a:xfrm rot="742210">
            <a:off x="3032878" y="2780574"/>
            <a:ext cx="327232" cy="3105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8" name="下矢印 57"/>
          <p:cNvSpPr/>
          <p:nvPr/>
        </p:nvSpPr>
        <p:spPr>
          <a:xfrm rot="20485965">
            <a:off x="5708697" y="2767772"/>
            <a:ext cx="328680" cy="31051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9" name="下矢印 58"/>
          <p:cNvSpPr/>
          <p:nvPr/>
        </p:nvSpPr>
        <p:spPr>
          <a:xfrm rot="7235325">
            <a:off x="1909356" y="2368576"/>
            <a:ext cx="339301"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pic>
        <p:nvPicPr>
          <p:cNvPr id="4098" name="Picture 2" descr="E:\My Documents\My Pictures\図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4905304"/>
            <a:ext cx="1860470" cy="1245192"/>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46</a:t>
            </a:fld>
            <a:endParaRPr lang="ja-JP" altLang="en-US" sz="1200" dirty="0"/>
          </a:p>
        </p:txBody>
      </p:sp>
    </p:spTree>
    <p:extLst>
      <p:ext uri="{BB962C8B-B14F-4D97-AF65-F5344CB8AC3E}">
        <p14:creationId xmlns:p14="http://schemas.microsoft.com/office/powerpoint/2010/main" val="1875875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5" name="Rectangle 7"/>
          <p:cNvSpPr>
            <a:spLocks noChangeArrowheads="1"/>
          </p:cNvSpPr>
          <p:nvPr/>
        </p:nvSpPr>
        <p:spPr bwMode="auto">
          <a:xfrm>
            <a:off x="14460414" y="40466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6" name="Rectangle 8"/>
          <p:cNvSpPr>
            <a:spLocks noChangeArrowheads="1"/>
          </p:cNvSpPr>
          <p:nvPr/>
        </p:nvSpPr>
        <p:spPr bwMode="auto">
          <a:xfrm>
            <a:off x="16051041" y="56764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7" name="Rectangle 9"/>
          <p:cNvSpPr>
            <a:spLocks noChangeArrowheads="1"/>
          </p:cNvSpPr>
          <p:nvPr/>
        </p:nvSpPr>
        <p:spPr bwMode="auto">
          <a:xfrm>
            <a:off x="16051041" y="73062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8" name="Rectangle 10"/>
          <p:cNvSpPr>
            <a:spLocks noChangeArrowheads="1"/>
          </p:cNvSpPr>
          <p:nvPr/>
        </p:nvSpPr>
        <p:spPr bwMode="auto">
          <a:xfrm>
            <a:off x="16051041" y="89360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9" name="Rectangle 11"/>
          <p:cNvSpPr>
            <a:spLocks noChangeArrowheads="1"/>
          </p:cNvSpPr>
          <p:nvPr/>
        </p:nvSpPr>
        <p:spPr bwMode="auto">
          <a:xfrm>
            <a:off x="16051041" y="105658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0" name="Rectangle 12"/>
          <p:cNvSpPr>
            <a:spLocks noChangeArrowheads="1"/>
          </p:cNvSpPr>
          <p:nvPr/>
        </p:nvSpPr>
        <p:spPr bwMode="auto">
          <a:xfrm>
            <a:off x="16051041" y="1219560"/>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1" name="Rectangle 13"/>
          <p:cNvSpPr>
            <a:spLocks noChangeArrowheads="1"/>
          </p:cNvSpPr>
          <p:nvPr/>
        </p:nvSpPr>
        <p:spPr bwMode="auto">
          <a:xfrm>
            <a:off x="16051041" y="1382539"/>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2" name="Rectangle 14"/>
          <p:cNvSpPr>
            <a:spLocks noChangeArrowheads="1"/>
          </p:cNvSpPr>
          <p:nvPr/>
        </p:nvSpPr>
        <p:spPr bwMode="auto">
          <a:xfrm>
            <a:off x="16051041" y="154701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3" name="Rectangle 15"/>
          <p:cNvSpPr>
            <a:spLocks noChangeArrowheads="1"/>
          </p:cNvSpPr>
          <p:nvPr/>
        </p:nvSpPr>
        <p:spPr bwMode="auto">
          <a:xfrm>
            <a:off x="16051041" y="170999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4" name="Rectangle 16"/>
          <p:cNvSpPr>
            <a:spLocks noChangeArrowheads="1"/>
          </p:cNvSpPr>
          <p:nvPr/>
        </p:nvSpPr>
        <p:spPr bwMode="auto">
          <a:xfrm>
            <a:off x="16051041" y="187297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251520" y="347813"/>
            <a:ext cx="8724350" cy="5289346"/>
          </a:xfrm>
          <a:prstGeom prst="roundRect">
            <a:avLst>
              <a:gd name="adj" fmla="val 4953"/>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5" name="Group 30"/>
          <p:cNvGraphicFramePr>
            <a:graphicFrameLocks noGrp="1"/>
          </p:cNvGraphicFramePr>
          <p:nvPr>
            <p:extLst>
              <p:ext uri="{D42A27DB-BD31-4B8C-83A1-F6EECF244321}">
                <p14:modId xmlns:p14="http://schemas.microsoft.com/office/powerpoint/2010/main" val="2594537370"/>
              </p:ext>
            </p:extLst>
          </p:nvPr>
        </p:nvGraphicFramePr>
        <p:xfrm>
          <a:off x="491590" y="3429000"/>
          <a:ext cx="5160530" cy="2120829"/>
        </p:xfrm>
        <a:graphic>
          <a:graphicData uri="http://schemas.openxmlformats.org/drawingml/2006/table">
            <a:tbl>
              <a:tblPr/>
              <a:tblGrid>
                <a:gridCol w="1292141"/>
                <a:gridCol w="3868389"/>
              </a:tblGrid>
              <a:tr h="14005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bg1"/>
                          </a:solidFill>
                          <a:effectLst/>
                          <a:latin typeface="Meiryo UI"/>
                          <a:ea typeface="Meiryo UI"/>
                          <a:cs typeface="Meiryo UI"/>
                        </a:rPr>
                        <a:t>検討すべき課題</a:t>
                      </a:r>
                      <a:r>
                        <a:rPr kumimoji="0" lang="en-US" altLang="ja-JP" sz="1000" b="1" i="0" u="none" strike="noStrike" cap="none" normalizeH="0" baseline="0" dirty="0" smtClean="0">
                          <a:ln>
                            <a:noFill/>
                          </a:ln>
                          <a:solidFill>
                            <a:schemeClr val="bg1"/>
                          </a:solidFill>
                          <a:effectLst/>
                          <a:latin typeface="Meiryo UI"/>
                          <a:ea typeface="Meiryo UI"/>
                          <a:cs typeface="Meiryo UI"/>
                        </a:rPr>
                        <a:t>(</a:t>
                      </a:r>
                      <a:r>
                        <a:rPr kumimoji="0" lang="ja-JP" altLang="en-US" sz="1000" b="1" i="0" u="none" strike="noStrike" cap="none" normalizeH="0" baseline="0" dirty="0" smtClean="0">
                          <a:ln>
                            <a:noFill/>
                          </a:ln>
                          <a:solidFill>
                            <a:schemeClr val="bg1"/>
                          </a:solidFill>
                          <a:effectLst/>
                          <a:latin typeface="Meiryo UI"/>
                          <a:ea typeface="Meiryo UI"/>
                          <a:cs typeface="Meiryo UI"/>
                        </a:rPr>
                        <a:t>案</a:t>
                      </a:r>
                      <a:r>
                        <a:rPr kumimoji="0" lang="en-US" altLang="ja-JP" sz="1000" b="1" i="0" u="none" strike="noStrike" cap="none" normalizeH="0" baseline="0" dirty="0" smtClean="0">
                          <a:ln>
                            <a:noFill/>
                          </a:ln>
                          <a:solidFill>
                            <a:schemeClr val="bg1"/>
                          </a:solidFill>
                          <a:effectLst/>
                          <a:latin typeface="Meiryo UI"/>
                          <a:ea typeface="Meiryo UI"/>
                          <a:cs typeface="Meiryo UI"/>
                        </a:rPr>
                        <a:t>)</a:t>
                      </a:r>
                      <a:endParaRPr kumimoji="0" lang="ja-JP" altLang="en-US" sz="1000" b="1" i="0" u="none" strike="noStrike" cap="none" normalizeH="0" baseline="0" dirty="0" smtClean="0">
                        <a:ln>
                          <a:noFill/>
                        </a:ln>
                        <a:solidFill>
                          <a:schemeClr val="bg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solidFill>
                  </a:tcPr>
                </a:tc>
                <a:tc hMerge="1">
                  <a:txBody>
                    <a:bodyPr/>
                    <a:lstStyle/>
                    <a:p>
                      <a:endParaRPr kumimoji="1" lang="ja-JP" altLang="en-US"/>
                    </a:p>
                  </a:txBody>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連携強化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・非営利セクターと営利セクター・行政・市民・大学等を結ぶ公益活動のプラットフォームを構築</a:t>
                      </a:r>
                      <a:endParaRPr kumimoji="0" lang="ja-JP"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3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新たな資金の流れ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を増やす・</a:t>
                      </a: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をつなげる仕組み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a:t>
                      </a:r>
                      <a:r>
                        <a:rPr kumimoji="0" lang="en-US" altLang="ja-JP" sz="1000" b="0" i="0" u="none" strike="noStrike" kern="1200" cap="none" normalizeH="0" baseline="0" dirty="0" smtClean="0">
                          <a:ln>
                            <a:noFill/>
                          </a:ln>
                          <a:solidFill>
                            <a:schemeClr val="tx1"/>
                          </a:solidFill>
                          <a:effectLst/>
                          <a:latin typeface="Meiryo UI"/>
                          <a:ea typeface="Meiryo UI"/>
                          <a:cs typeface="Meiryo UI"/>
                        </a:rPr>
                        <a:t>SIB</a:t>
                      </a:r>
                      <a:r>
                        <a:rPr kumimoji="0" lang="ja-JP" altLang="en-US" sz="1000" b="0" i="0" u="none" strike="noStrike" kern="1200" cap="none" normalizeH="0" baseline="0" dirty="0" smtClean="0">
                          <a:ln>
                            <a:noFill/>
                          </a:ln>
                          <a:solidFill>
                            <a:schemeClr val="tx1"/>
                          </a:solidFill>
                          <a:effectLst/>
                          <a:latin typeface="Meiryo UI"/>
                          <a:ea typeface="Meiryo UI"/>
                          <a:cs typeface="Meiryo UI"/>
                        </a:rPr>
                        <a:t>など</a:t>
                      </a:r>
                      <a:r>
                        <a:rPr kumimoji="0" lang="ja-JP" altLang="ja-JP" sz="1000" b="0" i="0" u="none" strike="noStrike" kern="1200" cap="none" normalizeH="0" baseline="0" dirty="0" smtClean="0">
                          <a:ln>
                            <a:noFill/>
                          </a:ln>
                          <a:solidFill>
                            <a:schemeClr val="tx1"/>
                          </a:solidFill>
                          <a:effectLst/>
                          <a:latin typeface="Meiryo UI"/>
                          <a:ea typeface="Meiryo UI"/>
                          <a:cs typeface="Meiryo UI"/>
                        </a:rPr>
                        <a:t>新たな民への資金供給手法</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や</a:t>
                      </a:r>
                      <a:r>
                        <a:rPr kumimoji="0" lang="ja-JP" altLang="ja-JP" sz="1000" b="0" i="0" u="none" strike="noStrike" kern="1200" cap="none" normalizeH="0" baseline="0" dirty="0" smtClean="0">
                          <a:ln>
                            <a:noFill/>
                          </a:ln>
                          <a:solidFill>
                            <a:schemeClr val="tx1"/>
                          </a:solidFill>
                          <a:effectLst/>
                          <a:latin typeface="Meiryo UI"/>
                          <a:ea typeface="Meiryo UI"/>
                          <a:cs typeface="Meiryo UI"/>
                        </a:rPr>
                        <a:t>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を</a:t>
                      </a:r>
                      <a:r>
                        <a:rPr kumimoji="0" lang="ja-JP" altLang="ja-JP" sz="1000" b="0" i="0" u="none" strike="noStrike" kern="1200" cap="none" normalizeH="0" baseline="0" dirty="0" smtClean="0">
                          <a:ln>
                            <a:noFill/>
                          </a:ln>
                          <a:solidFill>
                            <a:schemeClr val="tx1"/>
                          </a:solidFill>
                          <a:effectLst/>
                          <a:latin typeface="Meiryo UI"/>
                          <a:ea typeface="Meiryo UI"/>
                          <a:cs typeface="Meiryo UI"/>
                        </a:rPr>
                        <a:t>構築</a:t>
                      </a:r>
                      <a:endParaRPr kumimoji="0" lang="en-US"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活動の見える化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・活動を評価する仕組みを構築し、非営利セクターの活動等を見える化</a:t>
                      </a:r>
                      <a:endParaRPr kumimoji="0" lang="ja-JP" altLang="ja-JP" sz="1000" b="0" i="0" u="none" strike="sng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5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活動の枠の拡大</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a:t>
                      </a:r>
                      <a:r>
                        <a:rPr lang="ja-JP" altLang="en-US" sz="10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民間公益活動の促進に向けた官民連携の促進や規</a:t>
                      </a:r>
                      <a:r>
                        <a:rPr kumimoji="1" lang="ja-JP" altLang="ja-JP" sz="1000" b="0" i="0" u="none" strike="noStrike" cap="none" normalizeH="0" baseline="0" dirty="0" smtClean="0">
                          <a:ln>
                            <a:noFill/>
                          </a:ln>
                          <a:solidFill>
                            <a:schemeClr val="tx1"/>
                          </a:solidFill>
                          <a:effectLst/>
                          <a:latin typeface="Meiryo UI"/>
                          <a:ea typeface="Meiryo UI"/>
                          <a:cs typeface="Meiryo UI"/>
                        </a:rPr>
                        <a:t>制改革の提案</a:t>
                      </a:r>
                      <a:endParaRPr kumimoji="1" lang="en-US" altLang="ja-JP" sz="1000" b="0" i="0" u="none" strike="noStrike" cap="none" normalizeH="0" baseline="0" dirty="0" smtClean="0">
                        <a:ln>
                          <a:noFill/>
                        </a:ln>
                        <a:solidFill>
                          <a:schemeClr val="tx1"/>
                        </a:solidFill>
                        <a:effectLst/>
                        <a:latin typeface="Meiryo UI"/>
                        <a:ea typeface="Meiryo UI"/>
                        <a:cs typeface="Meiryo UI"/>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・全国組織の大阪支部誘致や公益庁の創設など</a:t>
                      </a:r>
                      <a:endParaRPr kumimoji="1" lang="ja-JP" altLang="ja-JP" sz="1000" b="0" i="0" u="none" strike="noStrike"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フィランソロピー都市の発信</a:t>
                      </a:r>
                      <a:endParaRPr kumimoji="0" lang="en-US" altLang="ja-JP" sz="1000" b="0" i="0" u="none" strike="noStrike" cap="none" normalizeH="0" baseline="0" dirty="0" smtClean="0">
                        <a:ln>
                          <a:noFill/>
                        </a:ln>
                        <a:solidFill>
                          <a:srgbClr val="0D0D0D"/>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kern="1200" cap="none" normalizeH="0" baseline="0" dirty="0" smtClean="0">
                          <a:ln>
                            <a:noFill/>
                          </a:ln>
                          <a:solidFill>
                            <a:schemeClr val="tx1"/>
                          </a:solidFill>
                          <a:effectLst/>
                          <a:latin typeface="Meiryo UI"/>
                          <a:ea typeface="Meiryo UI"/>
                          <a:cs typeface="Meiryo UI"/>
                        </a:rPr>
                        <a:t>・フィランソロピーの先進都市として世界にむけた発信</a:t>
                      </a:r>
                      <a:endParaRPr kumimoji="1" lang="en-US" altLang="ja-JP" sz="1000" b="1" i="0" u="none" strike="sngStrike" kern="1200" cap="none" normalizeH="0" baseline="0" dirty="0" smtClean="0">
                        <a:ln>
                          <a:noFill/>
                        </a:ln>
                        <a:solidFill>
                          <a:srgbClr val="FF0000"/>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9" name="正方形/長方形 138"/>
          <p:cNvSpPr/>
          <p:nvPr/>
        </p:nvSpPr>
        <p:spPr>
          <a:xfrm>
            <a:off x="5688542" y="3501008"/>
            <a:ext cx="3780002" cy="190240"/>
          </a:xfrm>
          <a:prstGeom prst="rect">
            <a:avLst/>
          </a:prstGeom>
          <a:ln w="3175">
            <a:noFill/>
            <a:prstDash val="sysDot"/>
          </a:ln>
        </p:spPr>
        <p:txBody>
          <a:bodyPr wrap="square" lIns="72000" tIns="18000" rIns="36000" bIns="18000" anchor="t" anchorCtr="0">
            <a:spAutoFit/>
          </a:bodyPr>
          <a:lstStyle/>
          <a:p>
            <a:pPr>
              <a:defRPr/>
            </a:pP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民主導による公益活動のプラットフォームの検討イメージ</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611560" y="764704"/>
            <a:ext cx="2232248" cy="2546427"/>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・非営利セクターの役割が世界的にも大きくなり、寄附や社会的投資等を通じて社会課題の解決を図る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は行政や非営利セクター、大学、企業等が対等の立場で様々な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テーマについて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議論する「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大阪フィランソロピー会議」を設置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76" name="Picture 4" descr="E:\My Documents\My Pictures\図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658" y="692696"/>
            <a:ext cx="5937366" cy="2618435"/>
          </a:xfrm>
          <a:prstGeom prst="rect">
            <a:avLst/>
          </a:prstGeom>
          <a:noFill/>
          <a:extLst>
            <a:ext uri="{909E8E84-426E-40DD-AFC4-6F175D3DCCD1}">
              <a14:hiddenFill xmlns:a14="http://schemas.microsoft.com/office/drawing/2010/main">
                <a:solidFill>
                  <a:srgbClr val="FFFFFF"/>
                </a:solidFill>
              </a14:hiddenFill>
            </a:ext>
          </a:extLst>
        </p:spPr>
      </p:pic>
      <p:sp>
        <p:nvSpPr>
          <p:cNvPr id="116" name="ホームベース 115"/>
          <p:cNvSpPr/>
          <p:nvPr/>
        </p:nvSpPr>
        <p:spPr>
          <a:xfrm>
            <a:off x="251520" y="5805264"/>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405061" y="6309320"/>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556669" y="6277303"/>
            <a:ext cx="1871315" cy="246221"/>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会議の設置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395536" y="5995927"/>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33643" y="5962492"/>
            <a:ext cx="7671195"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右矢印 147"/>
          <p:cNvSpPr/>
          <p:nvPr/>
        </p:nvSpPr>
        <p:spPr>
          <a:xfrm>
            <a:off x="395538" y="6585246"/>
            <a:ext cx="779830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9" name="正方形/長方形 148"/>
          <p:cNvSpPr/>
          <p:nvPr/>
        </p:nvSpPr>
        <p:spPr>
          <a:xfrm>
            <a:off x="1067556" y="6531043"/>
            <a:ext cx="631780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活動の見える化や新たな資金供給の検討など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19" name="右矢印 118"/>
          <p:cNvSpPr/>
          <p:nvPr/>
        </p:nvSpPr>
        <p:spPr>
          <a:xfrm>
            <a:off x="395537" y="6453336"/>
            <a:ext cx="4536504"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正方形/長方形 119"/>
          <p:cNvSpPr/>
          <p:nvPr/>
        </p:nvSpPr>
        <p:spPr>
          <a:xfrm>
            <a:off x="4808613" y="6397696"/>
            <a:ext cx="2261442"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公益活動のプラットフォームの構築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右矢印 120"/>
          <p:cNvSpPr/>
          <p:nvPr/>
        </p:nvSpPr>
        <p:spPr>
          <a:xfrm>
            <a:off x="405061" y="6165320"/>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44011"/>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2" descr="E:\My Documents\My Pictures\ブ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262" y="3724799"/>
            <a:ext cx="2994399" cy="1792434"/>
          </a:xfrm>
          <a:prstGeom prst="rect">
            <a:avLst/>
          </a:prstGeom>
          <a:solidFill>
            <a:srgbClr val="CCECFF"/>
          </a:solidFill>
          <a:ln>
            <a:solidFill>
              <a:schemeClr val="tx1"/>
            </a:solidFill>
          </a:ln>
        </p:spPr>
      </p:pic>
      <p:sp>
        <p:nvSpPr>
          <p:cNvPr id="4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47</a:t>
            </a:fld>
            <a:endParaRPr lang="ja-JP" altLang="en-US" sz="1200" dirty="0"/>
          </a:p>
        </p:txBody>
      </p:sp>
    </p:spTree>
    <p:extLst>
      <p:ext uri="{BB962C8B-B14F-4D97-AF65-F5344CB8AC3E}">
        <p14:creationId xmlns:p14="http://schemas.microsoft.com/office/powerpoint/2010/main" val="2722084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2864" y="30183"/>
            <a:ext cx="9178924" cy="6858000"/>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4" name="円/楕円 73"/>
          <p:cNvSpPr/>
          <p:nvPr/>
        </p:nvSpPr>
        <p:spPr>
          <a:xfrm>
            <a:off x="4622448" y="4365104"/>
            <a:ext cx="4428001"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タイトル 1"/>
          <p:cNvSpPr txBox="1">
            <a:spLocks/>
          </p:cNvSpPr>
          <p:nvPr/>
        </p:nvSpPr>
        <p:spPr>
          <a:xfrm>
            <a:off x="-36512" y="-3001"/>
            <a:ext cx="9178924"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9" name="正方形/長方形 38"/>
          <p:cNvSpPr/>
          <p:nvPr/>
        </p:nvSpPr>
        <p:spPr>
          <a:xfrm>
            <a:off x="227076" y="491614"/>
            <a:ext cx="8686672" cy="1512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確固たるものとする。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は、リニア開通後のスーパーメガリージョンの西の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599685" y="2074703"/>
            <a:ext cx="7920000" cy="2124000"/>
          </a:xfrm>
          <a:prstGeom prst="rect">
            <a:avLst/>
          </a:prstGeom>
        </p:spPr>
        <p:style>
          <a:lnRef idx="0">
            <a:schemeClr val="accent1"/>
          </a:lnRef>
          <a:fillRef idx="3">
            <a:schemeClr val="accent1"/>
          </a:fillRef>
          <a:effectRef idx="3">
            <a:schemeClr val="accent1"/>
          </a:effectRef>
          <a:fontRef idx="minor">
            <a:schemeClr val="lt1"/>
          </a:fontRef>
        </p:style>
        <p:txBody>
          <a:bodyPr bIns="72000" rtlCol="0" anchor="b"/>
          <a:lstStyle/>
          <a:p>
            <a:pPr algn="ctr"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6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ja-JP" altLang="en-US" sz="1600" b="1" dirty="0">
              <a:solidFill>
                <a:prstClr val="white"/>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82772" y="2191009"/>
            <a:ext cx="7550674" cy="1370055"/>
            <a:chOff x="1272301" y="5714149"/>
            <a:chExt cx="6623547" cy="2206487"/>
          </a:xfrm>
        </p:grpSpPr>
        <p:sp>
          <p:nvSpPr>
            <p:cNvPr id="13" name="アーチ 12"/>
            <p:cNvSpPr/>
            <p:nvPr/>
          </p:nvSpPr>
          <p:spPr>
            <a:xfrm>
              <a:off x="1922091" y="5870060"/>
              <a:ext cx="5258273" cy="1946364"/>
            </a:xfrm>
            <a:prstGeom prst="blockArc">
              <a:avLst>
                <a:gd name="adj1" fmla="val 10854319"/>
                <a:gd name="adj2" fmla="val 16200429"/>
                <a:gd name="adj3" fmla="val 4642"/>
              </a:avLst>
            </a:prstGeom>
            <a:solidFill>
              <a:srgbClr val="F79646"/>
            </a:solidFill>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アーチ 14"/>
            <p:cNvSpPr/>
            <p:nvPr/>
          </p:nvSpPr>
          <p:spPr>
            <a:xfrm>
              <a:off x="1930637" y="5785095"/>
              <a:ext cx="5258273" cy="1946364"/>
            </a:xfrm>
            <a:prstGeom prst="blockArc">
              <a:avLst>
                <a:gd name="adj1" fmla="val 5400000"/>
                <a:gd name="adj2" fmla="val 10800000"/>
                <a:gd name="adj3" fmla="val 4642"/>
              </a:avLst>
            </a:prstGeom>
            <a:solidFill>
              <a:srgbClr val="ACE946"/>
            </a:solidFill>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7" name="アーチ 16"/>
            <p:cNvSpPr/>
            <p:nvPr/>
          </p:nvSpPr>
          <p:spPr>
            <a:xfrm>
              <a:off x="1913927" y="5784572"/>
              <a:ext cx="5258273" cy="1946364"/>
            </a:xfrm>
            <a:prstGeom prst="blockArc">
              <a:avLst>
                <a:gd name="adj1" fmla="val 0"/>
                <a:gd name="adj2" fmla="val 5400000"/>
                <a:gd name="adj3" fmla="val 4642"/>
              </a:avLst>
            </a:prstGeom>
            <a:solidFill>
              <a:srgbClr val="47D872"/>
            </a:solidFill>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0" name="アーチ 19"/>
            <p:cNvSpPr/>
            <p:nvPr/>
          </p:nvSpPr>
          <p:spPr>
            <a:xfrm>
              <a:off x="1922472" y="5870061"/>
              <a:ext cx="5258273" cy="1946364"/>
            </a:xfrm>
            <a:prstGeom prst="blockArc">
              <a:avLst>
                <a:gd name="adj1" fmla="val 16199571"/>
                <a:gd name="adj2" fmla="val 21545681"/>
                <a:gd name="adj3" fmla="val 4642"/>
              </a:avLst>
            </a:prstGeom>
            <a:solidFill>
              <a:srgbClr val="4BACC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フリーフォーム 20"/>
            <p:cNvSpPr/>
            <p:nvPr/>
          </p:nvSpPr>
          <p:spPr>
            <a:xfrm>
              <a:off x="3262296" y="6443945"/>
              <a:ext cx="2652690" cy="753719"/>
            </a:xfrm>
            <a:custGeom>
              <a:avLst/>
              <a:gdLst>
                <a:gd name="connsiteX0" fmla="*/ 0 w 2421637"/>
                <a:gd name="connsiteY0" fmla="*/ 493006 h 986012"/>
                <a:gd name="connsiteX1" fmla="*/ 1210819 w 2421637"/>
                <a:gd name="connsiteY1" fmla="*/ 0 h 986012"/>
                <a:gd name="connsiteX2" fmla="*/ 2421638 w 2421637"/>
                <a:gd name="connsiteY2" fmla="*/ 493006 h 986012"/>
                <a:gd name="connsiteX3" fmla="*/ 1210819 w 2421637"/>
                <a:gd name="connsiteY3" fmla="*/ 986012 h 986012"/>
                <a:gd name="connsiteX4" fmla="*/ 0 w 2421637"/>
                <a:gd name="connsiteY4" fmla="*/ 493006 h 98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637" h="986012">
                  <a:moveTo>
                    <a:pt x="0" y="493006"/>
                  </a:moveTo>
                  <a:cubicBezTo>
                    <a:pt x="0" y="220726"/>
                    <a:pt x="542102" y="0"/>
                    <a:pt x="1210819" y="0"/>
                  </a:cubicBezTo>
                  <a:cubicBezTo>
                    <a:pt x="1879536" y="0"/>
                    <a:pt x="2421638" y="220726"/>
                    <a:pt x="2421638" y="493006"/>
                  </a:cubicBezTo>
                  <a:cubicBezTo>
                    <a:pt x="2421638" y="765286"/>
                    <a:pt x="1879536" y="986012"/>
                    <a:pt x="1210819" y="986012"/>
                  </a:cubicBezTo>
                  <a:cubicBezTo>
                    <a:pt x="542102" y="986012"/>
                    <a:pt x="0" y="765286"/>
                    <a:pt x="0" y="493006"/>
                  </a:cubicBezTo>
                  <a:close/>
                </a:path>
              </a:pathLst>
            </a:custGeom>
            <a:gradFill flip="none" rotWithShape="1">
              <a:gsLst>
                <a:gs pos="0">
                  <a:schemeClr val="bg1"/>
                </a:gs>
                <a:gs pos="99000">
                  <a:schemeClr val="accent1"/>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none" lIns="386391" tIns="36000" rIns="386391" bIns="0" numCol="1" spcCol="1270" anchor="ctr" anchorCtr="0">
              <a:noAutofit/>
            </a:bodyPr>
            <a:lstStyle/>
            <a:p>
              <a:pPr algn="ctr" defTabSz="1111250">
                <a:lnSpc>
                  <a:spcPct val="90000"/>
                </a:lnSpc>
                <a:spcAft>
                  <a:spcPts val="0"/>
                </a:spcAft>
              </a:pPr>
              <a:r>
                <a:rPr lang="ja-JP" altLang="en-US" sz="2400" b="1" dirty="0" smtClean="0">
                  <a:solidFill>
                    <a:prstClr val="black"/>
                  </a:solidFill>
                  <a:latin typeface="Meiryo UI" panose="020B0604030504040204" pitchFamily="50" charset="-128"/>
                  <a:ea typeface="Meiryo UI" panose="020B0604030504040204" pitchFamily="50" charset="-128"/>
                </a:rPr>
                <a:t>副首都・大阪</a:t>
              </a:r>
              <a:endParaRPr lang="ja-JP" altLang="en-US" sz="2400" b="1" dirty="0">
                <a:solidFill>
                  <a:prstClr val="black"/>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3648870" y="7345644"/>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D4F49F"/>
                </a:gs>
                <a:gs pos="100000">
                  <a:srgbClr val="ACE946"/>
                </a:gs>
              </a:gsLst>
              <a:path path="circle">
                <a:fillToRect l="50000" t="50000" r="50000" b="50000"/>
              </a:path>
            </a:gra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民　　都</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001069" y="6533307"/>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50000">
                  <a:srgbClr val="A2EBB7"/>
                </a:gs>
                <a:gs pos="0">
                  <a:schemeClr val="bg1"/>
                </a:gs>
                <a:gs pos="100000">
                  <a:srgbClr val="47D872"/>
                </a:gs>
              </a:gsLst>
              <a:path path="circle">
                <a:fillToRect l="50000" t="50000" r="50000" b="50000"/>
              </a:path>
            </a:gradFill>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a:solidFill>
                    <a:prstClr val="black"/>
                  </a:solidFill>
                  <a:latin typeface="Meiryo UI" panose="020B0604030504040204" pitchFamily="50" charset="-128"/>
                  <a:ea typeface="Meiryo UI" panose="020B0604030504040204" pitchFamily="50" charset="-128"/>
                </a:rPr>
                <a:t>アジア</a:t>
              </a:r>
              <a:r>
                <a:rPr lang="ja-JP" altLang="en-US" sz="1500" b="1" dirty="0" smtClean="0">
                  <a:solidFill>
                    <a:prstClr val="black"/>
                  </a:solidFill>
                  <a:latin typeface="Meiryo UI" panose="020B0604030504040204" pitchFamily="50" charset="-128"/>
                  <a:ea typeface="Meiryo UI" panose="020B0604030504040204" pitchFamily="50" charset="-128"/>
                </a:rPr>
                <a:t>の</a:t>
              </a:r>
              <a:r>
                <a:rPr lang="ja-JP" altLang="en-US" sz="1500" b="1" dirty="0">
                  <a:solidFill>
                    <a:prstClr val="black"/>
                  </a:solidFill>
                  <a:latin typeface="Meiryo UI" panose="020B0604030504040204" pitchFamily="50" charset="-128"/>
                  <a:ea typeface="Meiryo UI" panose="020B0604030504040204" pitchFamily="50" charset="-128"/>
                </a:rPr>
                <a:t>主要</a:t>
              </a:r>
              <a:r>
                <a:rPr lang="ja-JP" altLang="en-US" sz="1500" b="1" dirty="0" smtClean="0">
                  <a:solidFill>
                    <a:prstClr val="black"/>
                  </a:solidFill>
                  <a:latin typeface="Meiryo UI" panose="020B0604030504040204" pitchFamily="50" charset="-128"/>
                  <a:ea typeface="Meiryo UI" panose="020B0604030504040204" pitchFamily="50" charset="-128"/>
                </a:rPr>
                <a:t>都市</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5" name="フリーフォーム 24"/>
            <p:cNvSpPr/>
            <p:nvPr/>
          </p:nvSpPr>
          <p:spPr>
            <a:xfrm>
              <a:off x="3637451" y="5714149"/>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99000">
                  <a:srgbClr val="4BACC6"/>
                </a:gs>
              </a:gsLst>
              <a:path path="circle">
                <a:fillToRect l="50000" t="50000" r="50000" b="50000"/>
              </a:path>
            </a:grad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首都機能のバックアップ</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1272301" y="6555745"/>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FBCBA3"/>
                </a:gs>
                <a:gs pos="100000">
                  <a:srgbClr val="F79646"/>
                </a:gs>
              </a:gsLst>
              <a:path path="circle">
                <a:fillToRect l="50000" t="50000" r="50000" b="50000"/>
              </a:path>
            </a:gra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西日本の首都</a:t>
              </a:r>
              <a:endParaRPr lang="ja-JP" altLang="en-US" sz="1500" b="1" dirty="0">
                <a:solidFill>
                  <a:prstClr val="black"/>
                </a:solidFill>
                <a:latin typeface="Meiryo UI" panose="020B0604030504040204" pitchFamily="50" charset="-128"/>
                <a:ea typeface="Meiryo UI" panose="020B0604030504040204" pitchFamily="50" charset="-128"/>
              </a:endParaRPr>
            </a:p>
          </p:txBody>
        </p:sp>
      </p:grpSp>
      <p:sp>
        <p:nvSpPr>
          <p:cNvPr id="72" name="円/楕円 71"/>
          <p:cNvSpPr/>
          <p:nvPr/>
        </p:nvSpPr>
        <p:spPr>
          <a:xfrm>
            <a:off x="60120" y="4372584"/>
            <a:ext cx="4428000"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65" name="グループ化 64"/>
          <p:cNvGrpSpPr/>
          <p:nvPr/>
        </p:nvGrpSpPr>
        <p:grpSpPr>
          <a:xfrm>
            <a:off x="3406982" y="4437376"/>
            <a:ext cx="2304000" cy="2340000"/>
            <a:chOff x="3572559" y="4659417"/>
            <a:chExt cx="2016251" cy="2459251"/>
          </a:xfrm>
          <a:solidFill>
            <a:srgbClr val="FFC000"/>
          </a:solidFill>
          <a:effectLst>
            <a:glow rad="139700">
              <a:srgbClr val="FF0000">
                <a:alpha val="40000"/>
              </a:srgbClr>
            </a:glow>
          </a:effectLst>
          <a:scene3d>
            <a:camera prst="orthographicFront"/>
            <a:lightRig rig="sunset" dir="t"/>
          </a:scene3d>
        </p:grpSpPr>
        <p:sp>
          <p:nvSpPr>
            <p:cNvPr id="66" name="V 字形矢印 65"/>
            <p:cNvSpPr/>
            <p:nvPr/>
          </p:nvSpPr>
          <p:spPr>
            <a:xfrm rot="5400000">
              <a:off x="4066016" y="5595873"/>
              <a:ext cx="1029338" cy="2016251"/>
            </a:xfrm>
            <a:prstGeom prst="notchedRightArrow">
              <a:avLst>
                <a:gd name="adj1" fmla="val 59274"/>
                <a:gd name="adj2" fmla="val 62712"/>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7" name="山形 66"/>
            <p:cNvSpPr/>
            <p:nvPr/>
          </p:nvSpPr>
          <p:spPr>
            <a:xfrm rot="5400000">
              <a:off x="4204485" y="5453949"/>
              <a:ext cx="719999" cy="1080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8" name="山形 67"/>
            <p:cNvSpPr/>
            <p:nvPr/>
          </p:nvSpPr>
          <p:spPr>
            <a:xfrm rot="5400000">
              <a:off x="4267698" y="5111774"/>
              <a:ext cx="622799" cy="936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9" name="山形 68"/>
            <p:cNvSpPr/>
            <p:nvPr/>
          </p:nvSpPr>
          <p:spPr>
            <a:xfrm rot="5400000">
              <a:off x="4307400" y="4816745"/>
              <a:ext cx="529200" cy="792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山形 69"/>
            <p:cNvSpPr/>
            <p:nvPr/>
          </p:nvSpPr>
          <p:spPr>
            <a:xfrm rot="5400000">
              <a:off x="4348485" y="4551417"/>
              <a:ext cx="432000" cy="648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73" name="テキスト ボックス 72"/>
          <p:cNvSpPr txBox="1"/>
          <p:nvPr/>
        </p:nvSpPr>
        <p:spPr>
          <a:xfrm>
            <a:off x="359912" y="4892572"/>
            <a:ext cx="3528000" cy="1733808"/>
          </a:xfrm>
          <a:prstGeom prst="rect">
            <a:avLst/>
          </a:prstGeom>
          <a:noFill/>
        </p:spPr>
        <p:txBody>
          <a:bodyPr wrap="square" rtlCol="0">
            <a:spAutoFit/>
          </a:bodyPr>
          <a:lstStyle/>
          <a:p>
            <a:pPr marL="177800" indent="-177800"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◎健康・ライフサイエンス分野の世界的</a:t>
            </a:r>
            <a:r>
              <a:rPr lang="ja-JP" altLang="en-US" sz="1400" dirty="0" smtClean="0">
                <a:solidFill>
                  <a:prstClr val="black"/>
                </a:solidFill>
                <a:latin typeface="Meiryo UI" panose="020B0604030504040204" pitchFamily="50" charset="-128"/>
                <a:ea typeface="Meiryo UI" panose="020B0604030504040204" pitchFamily="50" charset="-128"/>
              </a:rPr>
              <a:t>な先進地域と</a:t>
            </a:r>
            <a:r>
              <a:rPr lang="ja-JP" altLang="en-US" sz="1400" dirty="0">
                <a:solidFill>
                  <a:prstClr val="black"/>
                </a:solidFill>
                <a:latin typeface="Meiryo UI" panose="020B0604030504040204" pitchFamily="50" charset="-128"/>
                <a:ea typeface="Meiryo UI" panose="020B0604030504040204" pitchFamily="50" charset="-128"/>
              </a:rPr>
              <a:t>して</a:t>
            </a:r>
            <a:r>
              <a:rPr lang="ja-JP" altLang="en-US" sz="1400" dirty="0" smtClean="0">
                <a:solidFill>
                  <a:prstClr val="black"/>
                </a:solidFill>
                <a:latin typeface="Meiryo UI" panose="020B0604030504040204" pitchFamily="50" charset="-128"/>
                <a:ea typeface="Meiryo UI" panose="020B0604030504040204" pitchFamily="50" charset="-128"/>
              </a:rPr>
              <a:t>の地位確立</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次</a:t>
            </a:r>
            <a:r>
              <a:rPr lang="ja-JP" altLang="en-US" sz="1300" dirty="0">
                <a:solidFill>
                  <a:prstClr val="black"/>
                </a:solidFill>
                <a:latin typeface="Meiryo UI" panose="020B0604030504040204" pitchFamily="50" charset="-128"/>
                <a:ea typeface="Meiryo UI" panose="020B0604030504040204" pitchFamily="50" charset="-128"/>
              </a:rPr>
              <a:t>の</a:t>
            </a:r>
            <a:r>
              <a:rPr lang="en-US" altLang="ja-JP" sz="1300" dirty="0">
                <a:solidFill>
                  <a:prstClr val="black"/>
                </a:solidFill>
                <a:latin typeface="Meiryo UI" panose="020B0604030504040204" pitchFamily="50" charset="-128"/>
                <a:ea typeface="Meiryo UI" panose="020B0604030504040204" pitchFamily="50" charset="-128"/>
              </a:rPr>
              <a:t>50</a:t>
            </a:r>
            <a:r>
              <a:rPr lang="ja-JP" altLang="en-US" sz="1300" dirty="0">
                <a:solidFill>
                  <a:prstClr val="black"/>
                </a:solidFill>
                <a:latin typeface="Meiryo UI" panose="020B0604030504040204" pitchFamily="50" charset="-128"/>
                <a:ea typeface="Meiryo UI" panose="020B0604030504040204" pitchFamily="50" charset="-128"/>
              </a:rPr>
              <a:t>年に向け、人類の課題解決策や</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新た</a:t>
            </a:r>
            <a:r>
              <a:rPr lang="ja-JP" altLang="en-US" sz="1300" dirty="0">
                <a:solidFill>
                  <a:prstClr val="black"/>
                </a:solidFill>
                <a:latin typeface="Meiryo UI" panose="020B0604030504040204" pitchFamily="50" charset="-128"/>
                <a:ea typeface="Meiryo UI" panose="020B0604030504040204" pitchFamily="50" charset="-128"/>
              </a:rPr>
              <a:t>なライフスタイルを提案</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◎会場周辺地域のまちづくりの進展</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夢</a:t>
            </a:r>
            <a:r>
              <a:rPr lang="ja-JP" altLang="en-US" sz="1300" dirty="0">
                <a:solidFill>
                  <a:prstClr val="black"/>
                </a:solidFill>
                <a:latin typeface="Meiryo UI" panose="020B0604030504040204" pitchFamily="50" charset="-128"/>
                <a:ea typeface="Meiryo UI" panose="020B0604030504040204" pitchFamily="50" charset="-128"/>
              </a:rPr>
              <a:t>洲地区を中心とするベイエリア地域は、</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rPr>
              <a:t>知の実践」拠点として整備が進展</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ja-JP" altLang="en-US" sz="1400" dirty="0">
              <a:solidFill>
                <a:prstClr val="black"/>
              </a:solidFill>
            </a:endParaRPr>
          </a:p>
        </p:txBody>
      </p:sp>
      <p:sp>
        <p:nvSpPr>
          <p:cNvPr id="78" name="テキスト ボックス 77"/>
          <p:cNvSpPr txBox="1"/>
          <p:nvPr/>
        </p:nvSpPr>
        <p:spPr>
          <a:xfrm>
            <a:off x="5292079" y="4892572"/>
            <a:ext cx="3758369" cy="1708160"/>
          </a:xfrm>
          <a:prstGeom prst="rect">
            <a:avLst/>
          </a:prstGeom>
          <a:noFill/>
        </p:spPr>
        <p:txBody>
          <a:bodyPr wrap="square" rtlCol="0">
            <a:spAutoFit/>
          </a:bodyPr>
          <a:lstStyle/>
          <a:p>
            <a:pPr fontAlgn="auto">
              <a:lnSpc>
                <a:spcPts val="1800"/>
              </a:lnSpc>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rPr>
              <a:t>機能の</a:t>
            </a:r>
            <a:r>
              <a:rPr lang="ja-JP" altLang="en-US" sz="1400" dirty="0" smtClean="0">
                <a:solidFill>
                  <a:prstClr val="black"/>
                </a:solidFill>
                <a:latin typeface="Meiryo UI" panose="020B0604030504040204" pitchFamily="50" charset="-128"/>
                <a:ea typeface="Meiryo UI" panose="020B0604030504040204" pitchFamily="50" charset="-128"/>
              </a:rPr>
              <a:t>発揮等に</a:t>
            </a:r>
            <a:r>
              <a:rPr lang="ja-JP" altLang="en-US" sz="1400" dirty="0">
                <a:solidFill>
                  <a:prstClr val="black"/>
                </a:solidFill>
                <a:latin typeface="Meiryo UI" panose="020B0604030504040204" pitchFamily="50" charset="-128"/>
                <a:ea typeface="Meiryo UI" panose="020B0604030504040204" pitchFamily="50" charset="-128"/>
              </a:rPr>
              <a:t>よる国内外からの集客</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rPr>
              <a:t>2030</a:t>
            </a:r>
            <a:r>
              <a:rPr lang="ja-JP" altLang="en-US" sz="1300" dirty="0">
                <a:solidFill>
                  <a:prstClr val="black"/>
                </a:solidFill>
                <a:latin typeface="Meiryo UI" panose="020B0604030504040204" pitchFamily="50" charset="-128"/>
                <a:ea typeface="Meiryo UI" panose="020B0604030504040204" pitchFamily="50" charset="-128"/>
              </a:rPr>
              <a:t>年時点で約</a:t>
            </a:r>
            <a:r>
              <a:rPr lang="en-US" altLang="ja-JP" sz="1300" dirty="0">
                <a:solidFill>
                  <a:prstClr val="black"/>
                </a:solidFill>
                <a:latin typeface="Meiryo UI" panose="020B0604030504040204" pitchFamily="50" charset="-128"/>
                <a:ea typeface="Meiryo UI" panose="020B0604030504040204" pitchFamily="50" charset="-128"/>
              </a:rPr>
              <a:t>2,200</a:t>
            </a:r>
            <a:r>
              <a:rPr lang="ja-JP" altLang="en-US" sz="1300" dirty="0">
                <a:solidFill>
                  <a:prstClr val="black"/>
                </a:solidFill>
                <a:latin typeface="Meiryo UI" panose="020B0604030504040204" pitchFamily="50" charset="-128"/>
                <a:ea typeface="Meiryo UI" panose="020B0604030504040204" pitchFamily="50" charset="-128"/>
              </a:rPr>
              <a:t>万人の</a:t>
            </a:r>
            <a:r>
              <a:rPr lang="ja-JP" altLang="en-US" sz="1300" dirty="0" smtClean="0">
                <a:solidFill>
                  <a:prstClr val="black"/>
                </a:solidFill>
                <a:latin typeface="Meiryo UI" panose="020B0604030504040204" pitchFamily="50" charset="-128"/>
                <a:ea typeface="Meiryo UI" panose="020B0604030504040204" pitchFamily="50" charset="-128"/>
              </a:rPr>
              <a:t>集客</a:t>
            </a:r>
            <a:endParaRPr lang="en-US" altLang="ja-JP" sz="13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毎年</a:t>
            </a:r>
            <a:r>
              <a:rPr lang="en-US" altLang="ja-JP" sz="1300" dirty="0">
                <a:solidFill>
                  <a:prstClr val="black"/>
                </a:solidFill>
                <a:latin typeface="Meiryo UI" panose="020B0604030504040204" pitchFamily="50" charset="-128"/>
                <a:ea typeface="Meiryo UI" panose="020B0604030504040204" pitchFamily="50" charset="-128"/>
              </a:rPr>
              <a:t>6,300</a:t>
            </a:r>
            <a:r>
              <a:rPr lang="ja-JP" altLang="en-US" sz="1300" dirty="0">
                <a:solidFill>
                  <a:prstClr val="black"/>
                </a:solidFill>
                <a:latin typeface="Meiryo UI" panose="020B0604030504040204" pitchFamily="50" charset="-128"/>
                <a:ea typeface="Meiryo UI" panose="020B0604030504040204" pitchFamily="50" charset="-128"/>
              </a:rPr>
              <a:t>億円もの経済波及効果</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◎世界的な認知度向上</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観光客</a:t>
            </a:r>
            <a:r>
              <a:rPr lang="ja-JP" altLang="en-US" sz="1300" dirty="0">
                <a:solidFill>
                  <a:prstClr val="black"/>
                </a:solidFill>
                <a:latin typeface="Meiryo UI" panose="020B0604030504040204" pitchFamily="50" charset="-128"/>
                <a:ea typeface="Meiryo UI" panose="020B0604030504040204" pitchFamily="50" charset="-128"/>
              </a:rPr>
              <a:t>の大幅増や国際会議等</a:t>
            </a:r>
            <a:r>
              <a:rPr lang="ja-JP" altLang="en-US" sz="1300" dirty="0" smtClean="0">
                <a:solidFill>
                  <a:prstClr val="black"/>
                </a:solidFill>
                <a:latin typeface="Meiryo UI" panose="020B0604030504040204" pitchFamily="50" charset="-128"/>
                <a:ea typeface="Meiryo UI" panose="020B0604030504040204" pitchFamily="50" charset="-128"/>
              </a:rPr>
              <a:t>を通じた</a:t>
            </a:r>
            <a:endParaRPr lang="en-US" altLang="ja-JP" sz="13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情報</a:t>
            </a:r>
            <a:r>
              <a:rPr lang="ja-JP" altLang="en-US" sz="1300" dirty="0">
                <a:solidFill>
                  <a:prstClr val="black"/>
                </a:solidFill>
                <a:latin typeface="Meiryo UI" panose="020B0604030504040204" pitchFamily="50" charset="-128"/>
                <a:ea typeface="Meiryo UI" panose="020B0604030504040204" pitchFamily="50" charset="-128"/>
              </a:rPr>
              <a:t>発信に</a:t>
            </a:r>
            <a:r>
              <a:rPr lang="ja-JP" altLang="en-US" sz="1300" dirty="0" smtClean="0">
                <a:solidFill>
                  <a:prstClr val="black"/>
                </a:solidFill>
                <a:latin typeface="Meiryo UI" panose="020B0604030504040204" pitchFamily="50" charset="-128"/>
                <a:ea typeface="Meiryo UI" panose="020B0604030504040204" pitchFamily="50" charset="-128"/>
              </a:rPr>
              <a:t>より副首都</a:t>
            </a:r>
            <a:r>
              <a:rPr lang="ja-JP" altLang="en-US" sz="1300" dirty="0">
                <a:solidFill>
                  <a:prstClr val="black"/>
                </a:solidFill>
                <a:latin typeface="Meiryo UI" panose="020B0604030504040204" pitchFamily="50" charset="-128"/>
                <a:ea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rPr>
              <a:t>大阪の認知度向上</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191027"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rPr>
              <a:t>万博のレガシー</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59641"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prstClr val="white"/>
                </a:solidFill>
                <a:latin typeface="Meiryo UI" panose="020B0604030504040204" pitchFamily="50" charset="-128"/>
                <a:ea typeface="Meiryo UI" panose="020B0604030504040204" pitchFamily="50" charset="-128"/>
              </a:rPr>
              <a:t>IR</a:t>
            </a:r>
            <a:r>
              <a:rPr lang="ja-JP" altLang="en-US" sz="1600" b="1" dirty="0" smtClean="0">
                <a:solidFill>
                  <a:prstClr val="white"/>
                </a:solidFill>
                <a:latin typeface="Meiryo UI" panose="020B0604030504040204" pitchFamily="50" charset="-128"/>
                <a:ea typeface="Meiryo UI" panose="020B0604030504040204" pitchFamily="50" charset="-128"/>
              </a:rPr>
              <a:t>のインバウンド効果</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48</a:t>
            </a:fld>
            <a:endParaRPr lang="ja-JP" altLang="en-US" sz="1200" dirty="0"/>
          </a:p>
        </p:txBody>
      </p:sp>
    </p:spTree>
    <p:extLst>
      <p:ext uri="{BB962C8B-B14F-4D97-AF65-F5344CB8AC3E}">
        <p14:creationId xmlns:p14="http://schemas.microsoft.com/office/powerpoint/2010/main" val="1507101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ext uri="{D42A27DB-BD31-4B8C-83A1-F6EECF244321}">
                <p14:modId xmlns:p14="http://schemas.microsoft.com/office/powerpoint/2010/main" val="1282062978"/>
              </p:ext>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正方形/長方形 1"/>
          <p:cNvSpPr/>
          <p:nvPr/>
        </p:nvSpPr>
        <p:spPr>
          <a:xfrm>
            <a:off x="1739728" y="1948870"/>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739728" y="3174682"/>
            <a:ext cx="2805576"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61412" y="4420941"/>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23511" y="241077"/>
            <a:ext cx="5400600" cy="6707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49</a:t>
            </a:fld>
            <a:endParaRPr lang="ja-JP" altLang="en-US" sz="1200" dirty="0"/>
          </a:p>
        </p:txBody>
      </p:sp>
    </p:spTree>
    <p:extLst>
      <p:ext uri="{BB962C8B-B14F-4D97-AF65-F5344CB8AC3E}">
        <p14:creationId xmlns:p14="http://schemas.microsoft.com/office/powerpoint/2010/main" val="2586220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0266" y="764704"/>
            <a:ext cx="8684610"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6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政治・行政の面でも依然として東京が中心。中央集権体制が強い。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を中心に新興国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が大都市の力で台頭。都市間競争の時代の中で、日本の成長力は低迷。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13174" y="260648"/>
            <a:ext cx="8353872" cy="369332"/>
          </a:xfrm>
          <a:prstGeom prst="rect">
            <a:avLst/>
          </a:prstGeom>
          <a:noFill/>
        </p:spPr>
        <p:txBody>
          <a:bodyPr wrap="square" rtlCol="0">
            <a:spAutoFit/>
          </a:bodyPr>
          <a:lstStyle/>
          <a:p>
            <a:pP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（１）わが国の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3"/>
          <p:cNvSpPr txBox="1">
            <a:spLocks noChangeArrowheads="1"/>
          </p:cNvSpPr>
          <p:nvPr/>
        </p:nvSpPr>
        <p:spPr bwMode="auto">
          <a:xfrm>
            <a:off x="6228184" y="1628800"/>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■アジアの主な都市の一人あたり名目ＧＤＰ推移</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30" name="テキスト ボックス 19"/>
          <p:cNvSpPr txBox="1">
            <a:spLocks noChangeArrowheads="1"/>
          </p:cNvSpPr>
          <p:nvPr/>
        </p:nvSpPr>
        <p:spPr bwMode="auto">
          <a:xfrm>
            <a:off x="6315858" y="4149080"/>
            <a:ext cx="30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a:t>
            </a:r>
            <a:r>
              <a:rPr lang="ja-JP" altLang="en-US" sz="800" dirty="0" smtClean="0">
                <a:solidFill>
                  <a:srgbClr val="000000"/>
                </a:solidFill>
                <a:latin typeface="Meiryo UI" pitchFamily="50" charset="-128"/>
                <a:ea typeface="Meiryo UI" pitchFamily="50" charset="-128"/>
                <a:cs typeface="Meiryo UI" pitchFamily="50" charset="-128"/>
              </a:rPr>
              <a:t>：大阪産業経済リサーチセンター「アジア</a:t>
            </a:r>
            <a:r>
              <a:rPr lang="ja-JP" altLang="en-US" sz="800" dirty="0">
                <a:solidFill>
                  <a:srgbClr val="000000"/>
                </a:solidFill>
                <a:latin typeface="Meiryo UI" pitchFamily="50" charset="-128"/>
                <a:ea typeface="Meiryo UI" pitchFamily="50" charset="-128"/>
                <a:cs typeface="Meiryo UI" pitchFamily="50" charset="-128"/>
              </a:rPr>
              <a:t>主要都市と大阪</a:t>
            </a:r>
            <a:r>
              <a:rPr lang="ja-JP" altLang="en-US" sz="800" dirty="0" smtClean="0">
                <a:solidFill>
                  <a:srgbClr val="000000"/>
                </a:solidFill>
                <a:latin typeface="Meiryo UI" pitchFamily="50" charset="-128"/>
                <a:ea typeface="Meiryo UI" pitchFamily="50" charset="-128"/>
                <a:cs typeface="Meiryo UI" pitchFamily="50" charset="-128"/>
              </a:rPr>
              <a:t>の</a:t>
            </a:r>
            <a:endParaRPr lang="en-US" altLang="ja-JP" sz="80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　　　　都市間</a:t>
            </a:r>
            <a:r>
              <a:rPr lang="ja-JP" altLang="en-US" sz="800" dirty="0">
                <a:solidFill>
                  <a:srgbClr val="000000"/>
                </a:solidFill>
                <a:latin typeface="Meiryo UI" pitchFamily="50" charset="-128"/>
                <a:ea typeface="Meiryo UI" pitchFamily="50" charset="-128"/>
                <a:cs typeface="Meiryo UI" pitchFamily="50" charset="-128"/>
              </a:rPr>
              <a:t>競争力</a:t>
            </a:r>
            <a:r>
              <a:rPr lang="ja-JP" altLang="en-US" sz="800" dirty="0" smtClean="0">
                <a:solidFill>
                  <a:srgbClr val="000000"/>
                </a:solidFill>
                <a:latin typeface="Meiryo UI" pitchFamily="50" charset="-128"/>
                <a:ea typeface="Meiryo UI" pitchFamily="50" charset="-128"/>
                <a:cs typeface="Meiryo UI" pitchFamily="50" charset="-128"/>
              </a:rPr>
              <a:t>比較」（</a:t>
            </a:r>
            <a:r>
              <a:rPr lang="en-US" altLang="ja-JP" sz="800" dirty="0" smtClean="0">
                <a:solidFill>
                  <a:srgbClr val="000000"/>
                </a:solidFill>
                <a:latin typeface="Meiryo UI" pitchFamily="50" charset="-128"/>
                <a:ea typeface="Meiryo UI" pitchFamily="50" charset="-128"/>
                <a:cs typeface="Meiryo UI" pitchFamily="50" charset="-128"/>
              </a:rPr>
              <a:t>2014.3</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sp>
        <p:nvSpPr>
          <p:cNvPr id="96" name="テキスト ボックス 22"/>
          <p:cNvSpPr txBox="1">
            <a:spLocks noChangeArrowheads="1"/>
          </p:cNvSpPr>
          <p:nvPr/>
        </p:nvSpPr>
        <p:spPr bwMode="auto">
          <a:xfrm>
            <a:off x="119648" y="1665834"/>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933160"/>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pic>
        <p:nvPicPr>
          <p:cNvPr id="98" name="Picture 22" descr="C:\Users\i5627699\Desktop\首都圏人口集中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76" y="2193878"/>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テキスト ボックス 8"/>
          <p:cNvSpPr txBox="1">
            <a:spLocks noChangeArrowheads="1"/>
          </p:cNvSpPr>
          <p:nvPr/>
        </p:nvSpPr>
        <p:spPr bwMode="auto">
          <a:xfrm>
            <a:off x="294482" y="4260053"/>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933449"/>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⇒東京は強いが、シンガポール、香港が急速に追随</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101" name="テキスト ボックス 3"/>
          <p:cNvSpPr txBox="1">
            <a:spLocks noChangeArrowheads="1"/>
          </p:cNvSpPr>
          <p:nvPr/>
        </p:nvSpPr>
        <p:spPr bwMode="auto">
          <a:xfrm>
            <a:off x="216268" y="2148367"/>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graphicFrame>
        <p:nvGraphicFramePr>
          <p:cNvPr id="22" name="グラフ 7"/>
          <p:cNvGraphicFramePr>
            <a:graphicFrameLocks/>
          </p:cNvGraphicFramePr>
          <p:nvPr>
            <p:extLst>
              <p:ext uri="{D42A27DB-BD31-4B8C-83A1-F6EECF244321}">
                <p14:modId xmlns:p14="http://schemas.microsoft.com/office/powerpoint/2010/main" val="2052955564"/>
              </p:ext>
            </p:extLst>
          </p:nvPr>
        </p:nvGraphicFramePr>
        <p:xfrm>
          <a:off x="3009869" y="2384864"/>
          <a:ext cx="3346450" cy="1512887"/>
        </p:xfrm>
        <a:graphic>
          <a:graphicData uri="http://schemas.openxmlformats.org/presentationml/2006/ole">
            <mc:AlternateContent xmlns:mc="http://schemas.openxmlformats.org/markup-compatibility/2006">
              <mc:Choice xmlns:v="urn:schemas-microsoft-com:vml" Requires="v">
                <p:oleObj spid="_x0000_s4229" r:id="rId4" imgW="4346825" imgH="3170195" progId="Excel.Sheet.8">
                  <p:embed/>
                </p:oleObj>
              </mc:Choice>
              <mc:Fallback>
                <p:oleObj r:id="rId4" imgW="4346825" imgH="317019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869" y="2384864"/>
                        <a:ext cx="3346450" cy="151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テキスト ボックス 22"/>
          <p:cNvSpPr txBox="1">
            <a:spLocks noChangeArrowheads="1"/>
          </p:cNvSpPr>
          <p:nvPr/>
        </p:nvSpPr>
        <p:spPr bwMode="auto">
          <a:xfrm>
            <a:off x="3275105" y="1646112"/>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933449"/>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442933"/>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461983"/>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493733"/>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378246"/>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3141308"/>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93630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472178"/>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512463"/>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45" name="直線矢印コネクタ 44"/>
          <p:cNvCxnSpPr>
            <a:endCxn id="44" idx="3"/>
          </p:cNvCxnSpPr>
          <p:nvPr/>
        </p:nvCxnSpPr>
        <p:spPr>
          <a:xfrm>
            <a:off x="639925" y="4955181"/>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500966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912042"/>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744839"/>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229544"/>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5077144"/>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558155"/>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394643"/>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774055"/>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501919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524372"/>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55" name="直線矢印コネクタ 54"/>
          <p:cNvCxnSpPr>
            <a:endCxn id="54" idx="3"/>
          </p:cNvCxnSpPr>
          <p:nvPr/>
        </p:nvCxnSpPr>
        <p:spPr>
          <a:xfrm>
            <a:off x="5309949" y="4967090"/>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780831"/>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914697"/>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512424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19</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9" name="テキスト ボックス 96"/>
          <p:cNvSpPr txBox="1">
            <a:spLocks noChangeArrowheads="1"/>
          </p:cNvSpPr>
          <p:nvPr/>
        </p:nvSpPr>
        <p:spPr bwMode="auto">
          <a:xfrm>
            <a:off x="5386065" y="5258108"/>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政府「道州制ビジョン懇話会」設置</a:t>
            </a:r>
          </a:p>
        </p:txBody>
      </p:sp>
      <p:sp>
        <p:nvSpPr>
          <p:cNvPr id="60" name="テキスト ボックス 59"/>
          <p:cNvSpPr txBox="1"/>
          <p:nvPr/>
        </p:nvSpPr>
        <p:spPr>
          <a:xfrm>
            <a:off x="5084257" y="5770620"/>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893174"/>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425113"/>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532443"/>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道州制ビジョン懇話会「中間報告」公表</a:t>
            </a:r>
          </a:p>
        </p:txBody>
      </p:sp>
      <p:sp>
        <p:nvSpPr>
          <p:cNvPr id="64" name="テキスト ボックス 63"/>
          <p:cNvSpPr txBox="1"/>
          <p:nvPr/>
        </p:nvSpPr>
        <p:spPr>
          <a:xfrm>
            <a:off x="5073743" y="605774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6213321"/>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6</a:t>
            </a:r>
            <a:r>
              <a:rPr lang="ja-JP" altLang="en-US" sz="800" b="1" dirty="0" smtClean="0">
                <a:solidFill>
                  <a:srgbClr val="000000"/>
                </a:solidFill>
                <a:latin typeface="Meiryo UI" pitchFamily="50" charset="-128"/>
                <a:ea typeface="Meiryo UI" pitchFamily="50" charset="-128"/>
              </a:rPr>
              <a:t>次）の公布</a:t>
            </a:r>
          </a:p>
        </p:txBody>
      </p:sp>
      <p:sp>
        <p:nvSpPr>
          <p:cNvPr id="66" name="テキスト ボックス 3"/>
          <p:cNvSpPr txBox="1">
            <a:spLocks noChangeArrowheads="1"/>
          </p:cNvSpPr>
          <p:nvPr/>
        </p:nvSpPr>
        <p:spPr bwMode="auto">
          <a:xfrm>
            <a:off x="3279308" y="4516294"/>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460700"/>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pic>
        <p:nvPicPr>
          <p:cNvPr id="1049"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052" y="2220619"/>
            <a:ext cx="2748611" cy="1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テキスト ボックス 23"/>
          <p:cNvSpPr txBox="1">
            <a:spLocks noChangeArrowheads="1"/>
          </p:cNvSpPr>
          <p:nvPr/>
        </p:nvSpPr>
        <p:spPr bwMode="auto">
          <a:xfrm>
            <a:off x="6215484" y="2285380"/>
            <a:ext cx="3672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dirty="0" smtClean="0">
                <a:solidFill>
                  <a:srgbClr val="000000"/>
                </a:solidFill>
                <a:latin typeface="Meiryo UI" pitchFamily="50" charset="-128"/>
                <a:ea typeface="Meiryo UI" pitchFamily="50" charset="-128"/>
                <a:cs typeface="Meiryo UI" pitchFamily="50" charset="-128"/>
              </a:rPr>
              <a:t>（ドル）</a:t>
            </a:r>
            <a:endParaRPr lang="ja-JP" altLang="en-US" sz="700" dirty="0">
              <a:solidFill>
                <a:srgbClr val="000000"/>
              </a:solidFill>
              <a:latin typeface="Meiryo UI" pitchFamily="50" charset="-128"/>
              <a:ea typeface="Meiryo UI" pitchFamily="50" charset="-128"/>
              <a:cs typeface="Meiryo UI" pitchFamily="50" charset="-128"/>
            </a:endParaRPr>
          </a:p>
        </p:txBody>
      </p:sp>
      <p:sp>
        <p:nvSpPr>
          <p:cNvPr id="6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spTree>
    <p:extLst>
      <p:ext uri="{BB962C8B-B14F-4D97-AF65-F5344CB8AC3E}">
        <p14:creationId xmlns:p14="http://schemas.microsoft.com/office/powerpoint/2010/main" val="1322125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251520" y="1052736"/>
            <a:ext cx="8640960" cy="496855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意識の共有化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おいて取組みを確認</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副首都ビジョン</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また、市民・府民、さらには全国に対する理解促進の取組み、経済界や関西広域連合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連携した国等へのアプローチなど、副首都・大阪に向けた機運醸成を図る。</a:t>
            </a: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50</a:t>
            </a:fld>
            <a:endParaRPr lang="ja-JP" altLang="en-US" sz="1200" dirty="0"/>
          </a:p>
        </p:txBody>
      </p:sp>
    </p:spTree>
    <p:extLst>
      <p:ext uri="{BB962C8B-B14F-4D97-AF65-F5344CB8AC3E}">
        <p14:creationId xmlns:p14="http://schemas.microsoft.com/office/powerpoint/2010/main" val="29773404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948" y="6197981"/>
            <a:ext cx="788788" cy="543387"/>
          </a:xfrm>
          <a:prstGeom prst="rect">
            <a:avLst/>
          </a:prstGeom>
        </p:spPr>
      </p:pic>
      <p:grpSp>
        <p:nvGrpSpPr>
          <p:cNvPr id="4" name="グループ化 3"/>
          <p:cNvGrpSpPr/>
          <p:nvPr/>
        </p:nvGrpSpPr>
        <p:grpSpPr>
          <a:xfrm>
            <a:off x="-26289" y="149524"/>
            <a:ext cx="9290456" cy="6694585"/>
            <a:chOff x="-26289" y="144016"/>
            <a:chExt cx="9290456" cy="6694585"/>
          </a:xfrm>
        </p:grpSpPr>
        <p:grpSp>
          <p:nvGrpSpPr>
            <p:cNvPr id="7" name="グループ化 6"/>
            <p:cNvGrpSpPr/>
            <p:nvPr/>
          </p:nvGrpSpPr>
          <p:grpSpPr>
            <a:xfrm>
              <a:off x="-26289" y="144016"/>
              <a:ext cx="9290456" cy="6694585"/>
              <a:chOff x="0" y="0"/>
              <a:chExt cx="9290456" cy="6694585"/>
            </a:xfrm>
          </p:grpSpPr>
          <p:pic>
            <p:nvPicPr>
              <p:cNvPr id="118" name="Picture 146" descr="大阪地図"/>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265" y="836712"/>
                <a:ext cx="7658504" cy="5156396"/>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8443" y="6182677"/>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85115" y="428758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46521" y="2132856"/>
                <a:ext cx="3240000" cy="324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74433" y="2898005"/>
                <a:ext cx="1620000" cy="162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8449"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181051" y="446779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2305" y="4938762"/>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4094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8409" y="461500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5750417" y="494116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1F497D"/>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1F497D"/>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1F497D"/>
                    </a:solidFill>
                    <a:latin typeface="Meiryo UI" panose="020B0604030504040204" pitchFamily="50" charset="-128"/>
                    <a:ea typeface="Meiryo UI" panose="020B0604030504040204" pitchFamily="50" charset="-128"/>
                  </a:rPr>
                  <a:t>（和泉センター）</a:t>
                </a:r>
                <a:endParaRPr lang="en-US" altLang="ja-JP" sz="1200" b="1" dirty="0" smtClean="0">
                  <a:solidFill>
                    <a:srgbClr val="1F497D"/>
                  </a:solidFill>
                  <a:latin typeface="Meiryo UI" panose="020B0604030504040204" pitchFamily="50" charset="-128"/>
                  <a:ea typeface="Meiryo UI" panose="020B0604030504040204" pitchFamily="50" charset="-128"/>
                </a:endParaRPr>
              </a:p>
            </p:txBody>
          </p:sp>
          <p:sp>
            <p:nvSpPr>
              <p:cNvPr id="6" name="円/楕円 5"/>
              <p:cNvSpPr/>
              <p:nvPr/>
            </p:nvSpPr>
            <p:spPr>
              <a:xfrm>
                <a:off x="2222665" y="759196"/>
                <a:ext cx="5760000" cy="576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4113"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377203" y="475582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582065" y="39995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8129" y="3163622"/>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809251" y="360920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大阪空港</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6281"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164827"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0070C0"/>
                    </a:solidFill>
                    <a:latin typeface="Meiryo UI" panose="020B0604030504040204" pitchFamily="50" charset="-128"/>
                    <a:ea typeface="Meiryo UI" panose="020B0604030504040204" pitchFamily="50" charset="-128"/>
                  </a:rPr>
                  <a:t>夢洲・咲洲</a:t>
                </a:r>
                <a:endParaRPr lang="en-US" altLang="ja-JP" sz="1200" b="1" dirty="0" smtClean="0">
                  <a:solidFill>
                    <a:srgbClr val="0070C0"/>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0070C0"/>
                    </a:solidFill>
                    <a:latin typeface="Meiryo UI" panose="020B0604030504040204" pitchFamily="50" charset="-128"/>
                    <a:ea typeface="Meiryo UI" panose="020B0604030504040204" pitchFamily="50" charset="-128"/>
                  </a:rPr>
                  <a:t>・舞洲</a:t>
                </a:r>
                <a:endParaRPr lang="en-US" altLang="ja-JP" sz="1200" b="1" dirty="0" smtClean="0">
                  <a:solidFill>
                    <a:srgbClr val="0070C0"/>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244947" y="417976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18569"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902545" y="584145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74153"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014113"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2025" y="3999556"/>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06334" y="3158114"/>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945155" y="363951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8767" y="170080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778319" y="2060848"/>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6161" y="908720"/>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20002484">
                <a:off x="7592048" y="909534"/>
                <a:ext cx="1698408"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827349" flipH="1">
                <a:off x="1305298"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1934013" flipH="1">
                <a:off x="1793388" y="98410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1236529" flipH="1">
                <a:off x="1220792" y="360181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803323" y="1224343"/>
                <a:ext cx="1403478" cy="830997"/>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785" y="5869811"/>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6037035"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sp>
            <p:nvSpPr>
              <p:cNvPr id="110" name="左右矢印 109"/>
              <p:cNvSpPr/>
              <p:nvPr/>
            </p:nvSpPr>
            <p:spPr>
              <a:xfrm rot="19898977">
                <a:off x="403780" y="4567536"/>
                <a:ext cx="1861497"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81865" y="4926949"/>
                <a:ext cx="1249848" cy="584775"/>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3793" y="4366965"/>
                <a:ext cx="1185565" cy="496687"/>
              </a:xfrm>
              <a:prstGeom prst="rect">
                <a:avLst/>
              </a:prstGeom>
              <a:noFill/>
              <a:ln>
                <a:noFill/>
              </a:ln>
            </p:spPr>
          </p:pic>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452504" y="3423492"/>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69594" y="3425179"/>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0070C0"/>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0070C0"/>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0070C0"/>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0070C0"/>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0070C0"/>
                </a:solidFill>
                <a:latin typeface="Meiryo UI" panose="020B0604030504040204" pitchFamily="50" charset="-128"/>
                <a:ea typeface="Meiryo UI" panose="020B0604030504040204" pitchFamily="50" charset="-128"/>
              </a:rPr>
              <a:t>大阪健康安全</a:t>
            </a:r>
            <a:endParaRPr lang="en-US" altLang="ja-JP" sz="1200" b="1" dirty="0" smtClean="0">
              <a:solidFill>
                <a:srgbClr val="0070C0"/>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0070C0"/>
                </a:solidFill>
                <a:latin typeface="Meiryo UI" panose="020B0604030504040204" pitchFamily="50" charset="-128"/>
                <a:ea typeface="Meiryo UI" panose="020B0604030504040204" pitchFamily="50" charset="-128"/>
              </a:rPr>
              <a:t>基盤研究所</a:t>
            </a:r>
            <a:endParaRPr lang="en-US" altLang="ja-JP" sz="1200" b="1" dirty="0" smtClean="0">
              <a:solidFill>
                <a:srgbClr val="0070C0"/>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12064" y="930224"/>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右矢印 126"/>
          <p:cNvSpPr/>
          <p:nvPr/>
        </p:nvSpPr>
        <p:spPr>
          <a:xfrm rot="19315067" flipH="1">
            <a:off x="1937645" y="5679365"/>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51</a:t>
            </a:fld>
            <a:endParaRPr lang="ja-JP" altLang="en-US" sz="1200" dirty="0"/>
          </a:p>
        </p:txBody>
      </p:sp>
    </p:spTree>
    <p:extLst>
      <p:ext uri="{BB962C8B-B14F-4D97-AF65-F5344CB8AC3E}">
        <p14:creationId xmlns:p14="http://schemas.microsoft.com/office/powerpoint/2010/main" val="3921593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26620" y="82450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2" name="正方形/長方形 31"/>
          <p:cNvSpPr/>
          <p:nvPr/>
        </p:nvSpPr>
        <p:spPr>
          <a:xfrm>
            <a:off x="1623476" y="4841566"/>
            <a:ext cx="7701052" cy="46134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阪神圏</a:t>
            </a: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淀川左岸線延伸部事業着手</a:t>
            </a:r>
            <a:endPar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014125" y="4484777"/>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14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ちびらき、おおさか東線全線開業</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5544" y="6283533"/>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大阪観光局設立、グランフロント大阪開業、あべのハルカス開業</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6540" y="593027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関西圏国家戦略特区指定（医療イノベーション拠点）</a:t>
            </a:r>
            <a:endPar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212040" y="285297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期一部</a:t>
            </a:r>
            <a:r>
              <a:rPr lang="ja-JP" altLang="en-US" sz="14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らき、新名神</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高速道路全線供用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3650446" y="328498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関西ワールドマスターズゲームズ、大阪新美術館開館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1213082" y="5148314"/>
            <a:ext cx="5015101" cy="5379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関空等運営権売却、国立健康・栄養研究所移転決定、大阪国際がんセンター開院</a:t>
            </a:r>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52150" y="556971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大阪府都市開発㈱株式売却、</a:t>
            </a: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2587151" y="3677727"/>
            <a:ext cx="2160000" cy="5400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2020</a:t>
            </a:r>
            <a:r>
              <a:rPr lang="ja-JP" altLang="en-US" sz="1400" b="1" dirty="0" smtClean="0">
                <a:solidFill>
                  <a:prstClr val="white"/>
                </a:solidFill>
                <a:latin typeface="Meiryo UI" panose="020B0604030504040204" pitchFamily="50" charset="-128"/>
                <a:ea typeface="Meiryo UI" panose="020B0604030504040204" pitchFamily="50" charset="-128"/>
              </a:rPr>
              <a:t>東京</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オリンピック・パラリンピック</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70" name="円/楕円 69"/>
          <p:cNvSpPr/>
          <p:nvPr/>
        </p:nvSpPr>
        <p:spPr>
          <a:xfrm>
            <a:off x="6948504"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2025</a:t>
            </a:r>
            <a:r>
              <a:rPr lang="ja-JP" altLang="en-US" sz="1400" b="1" dirty="0">
                <a:solidFill>
                  <a:prstClr val="white"/>
                </a:solidFill>
                <a:latin typeface="Meiryo UI" panose="020B0604030504040204" pitchFamily="50" charset="-128"/>
                <a:ea typeface="Meiryo UI" panose="020B0604030504040204" pitchFamily="50" charset="-128"/>
              </a:rPr>
              <a:t>日本</a:t>
            </a:r>
            <a:r>
              <a:rPr lang="ja-JP" altLang="en-US" sz="1400" b="1" dirty="0" smtClean="0">
                <a:solidFill>
                  <a:prstClr val="white"/>
                </a:solidFill>
                <a:latin typeface="Meiryo UI" panose="020B0604030504040204" pitchFamily="50" charset="-128"/>
                <a:ea typeface="Meiryo UI" panose="020B0604030504040204" pitchFamily="50" charset="-128"/>
              </a:rPr>
              <a:t>万国博覧会</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4716256" y="836712"/>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大阪開業</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80" name="テキスト ボックス 4"/>
          <p:cNvSpPr txBox="1">
            <a:spLocks noChangeArrowheads="1"/>
          </p:cNvSpPr>
          <p:nvPr/>
        </p:nvSpPr>
        <p:spPr bwMode="auto">
          <a:xfrm>
            <a:off x="5796136" y="5915579"/>
            <a:ext cx="280831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時点の想定</a:t>
            </a:r>
            <a:endParaRPr lang="en-US" altLang="ja-JP"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49" name="正方形/長方形 48"/>
          <p:cNvSpPr/>
          <p:nvPr/>
        </p:nvSpPr>
        <p:spPr>
          <a:xfrm>
            <a:off x="2405121" y="4221128"/>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ラグビーワールドカップ、公設民営学校開校、阪神高速大和川線全線供用、</a:t>
            </a:r>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登録</a:t>
            </a:r>
            <a:endPar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858922" y="380106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来阪外国人旅行者数の目標値：</a:t>
            </a:r>
            <a:r>
              <a:rPr lang="en-US" altLang="ja-JP"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4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948504" y="836712"/>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rPr>
              <a:t>北陸</a:t>
            </a:r>
            <a:r>
              <a:rPr lang="ja-JP" altLang="en-US" sz="1400" b="1" dirty="0" smtClean="0">
                <a:solidFill>
                  <a:prstClr val="white"/>
                </a:solidFill>
                <a:latin typeface="Meiryo UI" panose="020B0604030504040204" pitchFamily="50" charset="-128"/>
                <a:ea typeface="Meiryo UI" panose="020B0604030504040204" pitchFamily="50" charset="-128"/>
              </a:rPr>
              <a:t>新幹線</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大阪開業</a:t>
            </a:r>
            <a:endParaRPr lang="en-US" altLang="ja-JP" sz="14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716256"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400" b="1" dirty="0">
                <a:solidFill>
                  <a:schemeClr val="bg1"/>
                </a:solidFill>
                <a:latin typeface="Meiryo UI" panose="020B0604030504040204" pitchFamily="50" charset="-128"/>
                <a:ea typeface="Meiryo UI" panose="020B0604030504040204" pitchFamily="50" charset="-128"/>
              </a:rPr>
              <a:t>（</a:t>
            </a:r>
            <a:r>
              <a:rPr lang="en-US" altLang="ja-JP" sz="1400" b="1" dirty="0" smtClean="0">
                <a:solidFill>
                  <a:schemeClr val="bg1"/>
                </a:solidFill>
                <a:latin typeface="Meiryo UI" panose="020B0604030504040204" pitchFamily="50" charset="-128"/>
                <a:ea typeface="Meiryo UI" panose="020B0604030504040204" pitchFamily="50" charset="-128"/>
              </a:rPr>
              <a:t>IR</a:t>
            </a:r>
            <a:r>
              <a:rPr lang="ja-JP" altLang="en-US" sz="1400" b="1" dirty="0" smtClean="0">
                <a:solidFill>
                  <a:schemeClr val="bg1"/>
                </a:solidFill>
                <a:latin typeface="Meiryo UI" panose="020B0604030504040204" pitchFamily="50" charset="-128"/>
                <a:ea typeface="Meiryo UI" panose="020B0604030504040204" pitchFamily="50" charset="-128"/>
              </a:rPr>
              <a:t>）</a:t>
            </a:r>
            <a:endParaRPr lang="en-US" altLang="ja-JP" sz="14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52</a:t>
            </a:fld>
            <a:endParaRPr lang="ja-JP" altLang="en-US" sz="1200" dirty="0"/>
          </a:p>
        </p:txBody>
      </p:sp>
    </p:spTree>
    <p:extLst>
      <p:ext uri="{BB962C8B-B14F-4D97-AF65-F5344CB8AC3E}">
        <p14:creationId xmlns:p14="http://schemas.microsoft.com/office/powerpoint/2010/main" val="2663692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877881521"/>
              </p:ext>
            </p:extLst>
          </p:nvPr>
        </p:nvGraphicFramePr>
        <p:xfrm>
          <a:off x="107504" y="337989"/>
          <a:ext cx="8928990" cy="6181288"/>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4366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216024">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396612">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生物体と生命現象を取り扱い、生物学・ 生化学・医学・心理学・生態学のほか社会科学なども含めて総合的に研究する学問。 生命科学。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p>
                  </a:txBody>
                  <a:tcPr anchor="ctr"/>
                </a:tc>
                <a:tc>
                  <a:txBody>
                    <a:bodyPr/>
                    <a:lstStyle/>
                    <a:p>
                      <a:pPr algn="l"/>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太陽光発電や風力発電などのように、地球温暖化の原因となる二酸化炭素（</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）の排出量が少なく、エネルギー源の多様化に貢献するエネルギーのこと。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tc>
              </a:tr>
              <a:tr h="1451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社会貢献活動の総称。ここでは、社会課題解決に向けて行う、寄付や社会的投資等を通じた公益的活動をいう。</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584036">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ここでは、「物事に加わり、飛躍的に動かすことにつながる大きな力」のこと。</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21716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ストックの組替え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既存の資産をより有益な別の資産に転換すること。例えば保有株式の売却益を財源に新たなインフラ整備を進めるといった取組み。</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ダウンサイジング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サイズ（規模）を小さくすること。</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一定のエリアを対象として、開発だけでなくその後の維持管理・運営まで考えながら、行政主導ではなく住民・事業主・地権者等が幅広くかつ主体的に取り組むことにより、地域</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における良好な環境や地域の価値を維持・向上させるため</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53</a:t>
            </a:fld>
            <a:endParaRPr lang="ja-JP" altLang="en-US" sz="1200" dirty="0"/>
          </a:p>
        </p:txBody>
      </p:sp>
    </p:spTree>
    <p:extLst>
      <p:ext uri="{BB962C8B-B14F-4D97-AF65-F5344CB8AC3E}">
        <p14:creationId xmlns:p14="http://schemas.microsoft.com/office/powerpoint/2010/main" val="40318384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78685736"/>
              </p:ext>
            </p:extLst>
          </p:nvPr>
        </p:nvGraphicFramePr>
        <p:xfrm>
          <a:off x="107504" y="88508"/>
          <a:ext cx="8928990" cy="6530652"/>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28948">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dirty="0" err="1" smtClean="0">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月に開設され、開発初期段階の無料相談から徐々に相談機能を拡充し、医薬品の承認申請に必要な助言･指導を行っている。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ここでは、関西イノベーション国際戦略総合特区における、バッテリー（蓄電池等）やエネルギーに関連する産業分野のこと。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7624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オープンイノベーション</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シンクタンク</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分野にわたる課題や事象を対象とした調査・研究を行い、結果を発表したり解決策を提示する機能を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持つ組織・機関。</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36879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技術インキュベーション</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キュベーションとは一般的に「事業の創出や創業を支援するサービス・活動」をさすビジネス用語。ここでは特に、学術研究機関等と連携して、ＩＣＴやバイオなど成長産業分野の技術革新を生み出す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41564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p>
                  </a:txBody>
                  <a:tcPr marL="72000" marR="72000"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(information)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や通信</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(communication)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に関する技術の総称。コンピューター・インターネット・携帯電話などを使う情報処理や通信に関する技術。</a:t>
                      </a:r>
                    </a:p>
                  </a:txBody>
                  <a:tcPr marL="72000" marR="72000" marT="9525" marB="0" anchor="ctr"/>
                </a:tc>
              </a:tr>
              <a:tr h="80531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49082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18859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大阪マラソン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万人のランナーが大阪の名所を駆け巡る、国内最大級の都市型市民マラソン。ランナーはもちろん、ランナー以外の方も楽しめる関連イベントも同時開催して、大阪の新しいお祭りとしての定着をめざしている。第</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回はＨ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22516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世界スーパージュニアテニス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国際テニス連盟のジュニアツアーで、ウィンブルドンジュニア等と同じランクのグレード</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大会で、世界最高峰のジュニア</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大会の一つ。</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81444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63305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国連犯罪防止・刑事司法会議</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犯罪</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防止や刑事司法分野における国連最大規模の国際</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会議であり、５年に１度開催される。</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か国、約</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千人が参加。</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月の第</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回会議の日本開催が決定済み。法務省の開催都市・施設の公募に大阪府・大阪市が共同で応募。現在審査中。（</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月までに開催都市が決定される予定）</a:t>
                      </a:r>
                    </a:p>
                  </a:txBody>
                  <a:tcPr marL="72000" marR="72000" marT="9525" marB="0" anchor="ctr"/>
                </a:tc>
              </a:tr>
            </a:tbl>
          </a:graphicData>
        </a:graphic>
      </p:graphicFrame>
      <p:sp>
        <p:nvSpPr>
          <p:cNvPr id="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54</a:t>
            </a:fld>
            <a:endParaRPr lang="ja-JP" altLang="en-US" sz="1200" dirty="0"/>
          </a:p>
        </p:txBody>
      </p:sp>
    </p:spTree>
    <p:extLst>
      <p:ext uri="{BB962C8B-B14F-4D97-AF65-F5344CB8AC3E}">
        <p14:creationId xmlns:p14="http://schemas.microsoft.com/office/powerpoint/2010/main" val="19686354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82700262"/>
              </p:ext>
            </p:extLst>
          </p:nvPr>
        </p:nvGraphicFramePr>
        <p:xfrm>
          <a:off x="107504" y="337989"/>
          <a:ext cx="8928990" cy="6070356"/>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5147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工業所有権情報・研修館（</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特許</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情報提供、知財情報活用促進、産業財産権相談、知財人材育成などを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行う独立行政法人。（</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National Center for Industrial Property Information and Training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r>
              <a:tr h="52348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kumimoji="1" lang="en-US" altLang="zh-TW"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zh-TW"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分野の研究開発における基礎から実用化までの一貫した研究開発の推進・成果の円滑な実用化及び医療分野の研究開発のための環境の整備を総合的かつ効果的に行うため、医療分野の研究開発及びその環境の整備の実施や助成等を行う国立研究開発法人。（</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Agency for Medical Research and Development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r>
              <a:tr h="652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シティディール制度</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英国における「分権」で都市の成長を促す仕組み。マンチェスター等の大都市圏と中央政府で協定を締結し、都市の成長に必要な権限・財源を移譲することにより、地域経済の進行と雇用を生み出し、国経済の底上げにつなげることを狙いとしている。それぞれの協定内容は、起業やビジネス振興、雇用創出、交通整備等、地域ニーズに応じてオーダーメイド型になっている。</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超スマート社会</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サービスを、必要な人に、必要な時に、必要なだけ提供し、社会の様々なニーズにきめ細かに対応でき、あらゆる人が質の高いサービスを受けられ、年齢、性別、地域、言語といった様々な違いを乗り越え、活き活きと快適に暮らすことのできる社会。</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0801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ドローン</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無人で遠隔操作や自動制御によって飛行できる航空機</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(Drone)</a:t>
                      </a:r>
                      <a:r>
                        <a:rPr lang="ja-JP" altLang="en-US"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農業や監視、建設、配送、空撮など、様々な分野での活用が模索されている。</a:t>
                      </a:r>
                    </a:p>
                  </a:txBody>
                  <a:tcPr marL="72000" marR="9525" marT="9525" marB="0" anchor="ctr"/>
                </a:tc>
              </a:tr>
              <a:tr h="46668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オープンデータ</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行政が保有する地理空間情報、防災・減災情報、調達情報、統計情報などの公共データを二次利用可能な利用ルール・機械判読に適したデータ形式で民間へ開放すること。</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化の進展により生成・収集・蓄積が可能・容易になる多種多量のデータ。オープンデータ等とともに、様々に組み合わせることで、新たなビジネス創出につながることが期待されている。</a:t>
                      </a: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国際戦略コンテナ港湾</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54898">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パークマネジメント事業</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の柔軟かつ優れたアイデアや活力を導入し、高水準なサービスの提供や新たな魅力の創出を図るため、民間事業者が総合的かつ戦略的に公園全体と公園施設を一体管理する事業。指定管理者制度を活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55</a:t>
            </a:fld>
            <a:endParaRPr lang="ja-JP" altLang="en-US" sz="1200" dirty="0"/>
          </a:p>
        </p:txBody>
      </p:sp>
    </p:spTree>
    <p:extLst>
      <p:ext uri="{BB962C8B-B14F-4D97-AF65-F5344CB8AC3E}">
        <p14:creationId xmlns:p14="http://schemas.microsoft.com/office/powerpoint/2010/main" val="6118957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960423706"/>
              </p:ext>
            </p:extLst>
          </p:nvPr>
        </p:nvGraphicFramePr>
        <p:xfrm>
          <a:off x="107504" y="337989"/>
          <a:ext cx="8928990" cy="4315147"/>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5147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5147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UIJ</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進学・就職などで首都圏に転出した人材が、出身地等に戻るなど移住すること。</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ターンは出身地に戻る移住、</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ターンは出身地近くへの移住、</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ターンは出身地以外への移住を指す。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」の略。都市の再生、地域の活性化に向けた事業を進めるため、地域の合意を基礎に設立される都市経営組織。負担金や公共空間等の活用により独自の財源を持つ。</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組織運営、</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経済活性化を包括的に実施するルール・資金等を含んだ総合的制度。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PPP</a:t>
                      </a:r>
                    </a:p>
                  </a:txBody>
                  <a:tcPr marL="72000" marR="9525" marT="9525" marB="0"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形態。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38936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Private Finance Initiative</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22324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ネーミングライツ</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企業名・ブランド名などを、スタジアムなどの施設の名称にする権利、命名権。また、そのような広告手法。</a:t>
                      </a:r>
                    </a:p>
                  </a:txBody>
                  <a:tcPr marL="72000" marR="9525" marT="9525" marB="0" anchor="ctr"/>
                </a:tc>
              </a:tr>
              <a:tr h="404232">
                <a:tc>
                  <a:txBody>
                    <a:bodyPr/>
                    <a:lstStyle/>
                    <a:p>
                      <a:pPr algn="ctr"/>
                      <a:r>
                        <a:rPr kumimoji="1" lang="en-US" altLang="ja-JP" sz="100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SIB</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ソーシャル・インパクト・ボンド</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(Social </a:t>
                      </a:r>
                      <a:r>
                        <a:rPr lang="en-US" altLang="ja-JP"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Inpact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Bond)</a:t>
                      </a:r>
                      <a:r>
                        <a:rPr lang="ja-JP" altLang="en-US" sz="105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社会福祉等の行政施策を、民間方式による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ファイナンス（債券発行等）</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により財源を賄いながら、成果を連動させ</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等に事業を委託する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仕組み。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部門、分野。行政セクターや営利セクター（企業組織）に対して、非営利セクターは総称して「サード・セクター」とも呼ばれる。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17446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基盤、土台。ここでは、さまざまな関係者が情報などを持ち寄り、共有・交流・連携するための場の意。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r h="4697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56</a:t>
            </a:fld>
            <a:endParaRPr lang="ja-JP" altLang="en-US" sz="1200" dirty="0"/>
          </a:p>
        </p:txBody>
      </p:sp>
    </p:spTree>
    <p:extLst>
      <p:ext uri="{BB962C8B-B14F-4D97-AF65-F5344CB8AC3E}">
        <p14:creationId xmlns:p14="http://schemas.microsoft.com/office/powerpoint/2010/main" val="3581712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467544" y="395372"/>
            <a:ext cx="813160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024744"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35496"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179512"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1611968964"/>
              </p:ext>
            </p:extLst>
          </p:nvPr>
        </p:nvGraphicFramePr>
        <p:xfrm>
          <a:off x="179512" y="4437112"/>
          <a:ext cx="3664511" cy="2133540"/>
        </p:xfrm>
        <a:graphic>
          <a:graphicData uri="http://schemas.openxmlformats.org/drawingml/2006/table">
            <a:tbl>
              <a:tblPr firstRow="1" bandRow="1">
                <a:tableStyleId>{5940675A-B579-460E-94D1-54222C63F5DA}</a:tableStyleId>
              </a:tblPr>
              <a:tblGrid>
                <a:gridCol w="509535"/>
                <a:gridCol w="1152128"/>
                <a:gridCol w="504056"/>
                <a:gridCol w="490680"/>
                <a:gridCol w="504056"/>
                <a:gridCol w="504056"/>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5" name="テキスト ボックス 114"/>
          <p:cNvSpPr txBox="1">
            <a:spLocks noChangeArrowheads="1"/>
          </p:cNvSpPr>
          <p:nvPr/>
        </p:nvSpPr>
        <p:spPr bwMode="auto">
          <a:xfrm>
            <a:off x="4067944"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26159" y="35332"/>
            <a:ext cx="83538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11960"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194672" y="843342"/>
            <a:ext cx="8684610"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194102"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067944"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順位より作成。外側に行くほど順位が高い。数字は総合順位。</a:t>
            </a:r>
            <a:endParaRPr lang="ja-JP" altLang="en-US" sz="800" dirty="0">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1291892347"/>
              </p:ext>
            </p:extLst>
          </p:nvPr>
        </p:nvGraphicFramePr>
        <p:xfrm>
          <a:off x="3995937" y="2273475"/>
          <a:ext cx="3384376" cy="122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3" name="グラフ 92"/>
          <p:cNvGraphicFramePr>
            <a:graphicFrameLocks/>
          </p:cNvGraphicFramePr>
          <p:nvPr>
            <p:extLst>
              <p:ext uri="{D42A27DB-BD31-4B8C-83A1-F6EECF244321}">
                <p14:modId xmlns:p14="http://schemas.microsoft.com/office/powerpoint/2010/main" val="4049196053"/>
              </p:ext>
            </p:extLst>
          </p:nvPr>
        </p:nvGraphicFramePr>
        <p:xfrm>
          <a:off x="3995937" y="4365104"/>
          <a:ext cx="3384376" cy="12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4" name="グラフ 93"/>
          <p:cNvGraphicFramePr>
            <a:graphicFrameLocks/>
          </p:cNvGraphicFramePr>
          <p:nvPr>
            <p:extLst>
              <p:ext uri="{D42A27DB-BD31-4B8C-83A1-F6EECF244321}">
                <p14:modId xmlns:p14="http://schemas.microsoft.com/office/powerpoint/2010/main" val="298950948"/>
              </p:ext>
            </p:extLst>
          </p:nvPr>
        </p:nvGraphicFramePr>
        <p:xfrm>
          <a:off x="3995936" y="3293301"/>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5" name="グラフ 94"/>
          <p:cNvGraphicFramePr>
            <a:graphicFrameLocks/>
          </p:cNvGraphicFramePr>
          <p:nvPr>
            <p:extLst>
              <p:ext uri="{D42A27DB-BD31-4B8C-83A1-F6EECF244321}">
                <p14:modId xmlns:p14="http://schemas.microsoft.com/office/powerpoint/2010/main" val="1800169221"/>
              </p:ext>
            </p:extLst>
          </p:nvPr>
        </p:nvGraphicFramePr>
        <p:xfrm>
          <a:off x="3995935" y="5517232"/>
          <a:ext cx="3456385"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6" name="グラフ 95"/>
          <p:cNvGraphicFramePr>
            <a:graphicFrameLocks/>
          </p:cNvGraphicFramePr>
          <p:nvPr>
            <p:extLst>
              <p:ext uri="{D42A27DB-BD31-4B8C-83A1-F6EECF244321}">
                <p14:modId xmlns:p14="http://schemas.microsoft.com/office/powerpoint/2010/main" val="2845407317"/>
              </p:ext>
            </p:extLst>
          </p:nvPr>
        </p:nvGraphicFramePr>
        <p:xfrm>
          <a:off x="6156176" y="2276872"/>
          <a:ext cx="3600400"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7" name="グラフ 96"/>
          <p:cNvGraphicFramePr>
            <a:graphicFrameLocks/>
          </p:cNvGraphicFramePr>
          <p:nvPr>
            <p:extLst>
              <p:ext uri="{D42A27DB-BD31-4B8C-83A1-F6EECF244321}">
                <p14:modId xmlns:p14="http://schemas.microsoft.com/office/powerpoint/2010/main" val="2239896690"/>
              </p:ext>
            </p:extLst>
          </p:nvPr>
        </p:nvGraphicFramePr>
        <p:xfrm>
          <a:off x="6156176" y="4365104"/>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8" name="グラフ 97"/>
          <p:cNvGraphicFramePr>
            <a:graphicFrameLocks/>
          </p:cNvGraphicFramePr>
          <p:nvPr>
            <p:extLst>
              <p:ext uri="{D42A27DB-BD31-4B8C-83A1-F6EECF244321}">
                <p14:modId xmlns:p14="http://schemas.microsoft.com/office/powerpoint/2010/main" val="1684712936"/>
              </p:ext>
            </p:extLst>
          </p:nvPr>
        </p:nvGraphicFramePr>
        <p:xfrm>
          <a:off x="6156176" y="3319698"/>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9" name="グラフ 98"/>
          <p:cNvGraphicFramePr>
            <a:graphicFrameLocks/>
          </p:cNvGraphicFramePr>
          <p:nvPr>
            <p:extLst>
              <p:ext uri="{D42A27DB-BD31-4B8C-83A1-F6EECF244321}">
                <p14:modId xmlns:p14="http://schemas.microsoft.com/office/powerpoint/2010/main" val="987293034"/>
              </p:ext>
            </p:extLst>
          </p:nvPr>
        </p:nvGraphicFramePr>
        <p:xfrm>
          <a:off x="6228184" y="5517232"/>
          <a:ext cx="3528392" cy="1260000"/>
        </p:xfrm>
        <a:graphic>
          <a:graphicData uri="http://schemas.openxmlformats.org/drawingml/2006/chart">
            <c:chart xmlns:c="http://schemas.openxmlformats.org/drawingml/2006/chart" xmlns:r="http://schemas.openxmlformats.org/officeDocument/2006/relationships" r:id="rId9"/>
          </a:graphicData>
        </a:graphic>
      </p:graphicFrame>
      <p:sp>
        <p:nvSpPr>
          <p:cNvPr id="100" name="正方形/長方形 99"/>
          <p:cNvSpPr/>
          <p:nvPr/>
        </p:nvSpPr>
        <p:spPr>
          <a:xfrm>
            <a:off x="4355976"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58822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355976"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588224"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355976"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588224"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35597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24288"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283968"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16216"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355976" y="3645024"/>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16216" y="364502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283968"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16216"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283968"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1621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57648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188641"/>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590800"/>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395535" y="2095626"/>
            <a:ext cx="4392489"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約９５兆円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2094856"/>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671987" y="1583582"/>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年３月）から抜粋）</a:t>
            </a:r>
          </a:p>
        </p:txBody>
      </p:sp>
      <p:sp>
        <p:nvSpPr>
          <p:cNvPr id="96" name="テキスト ボックス 61"/>
          <p:cNvSpPr txBox="1">
            <a:spLocks noChangeArrowheads="1"/>
          </p:cNvSpPr>
          <p:nvPr/>
        </p:nvSpPr>
        <p:spPr bwMode="auto">
          <a:xfrm>
            <a:off x="395536" y="3751040"/>
            <a:ext cx="4392488"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751040"/>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2" cstate="print"/>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191396"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620688"/>
            <a:ext cx="8684610"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83593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7</a:t>
            </a:fld>
            <a:endParaRPr lang="ja-JP" altLang="en-US" sz="1200" dirty="0"/>
          </a:p>
        </p:txBody>
      </p:sp>
    </p:spTree>
    <p:extLst>
      <p:ext uri="{BB962C8B-B14F-4D97-AF65-F5344CB8AC3E}">
        <p14:creationId xmlns:p14="http://schemas.microsoft.com/office/powerpoint/2010/main" val="548167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216125" y="594480"/>
            <a:ext cx="3779811"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1124744"/>
            <a:ext cx="8424936" cy="417646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876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880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876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Tree>
    <p:extLst>
      <p:ext uri="{BB962C8B-B14F-4D97-AF65-F5344CB8AC3E}">
        <p14:creationId xmlns:p14="http://schemas.microsoft.com/office/powerpoint/2010/main" val="3283880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536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2160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13163</TotalTime>
  <Words>9663</Words>
  <PresentationFormat>画面に合わせる (4:3)</PresentationFormat>
  <Paragraphs>2327</Paragraphs>
  <Slides>56</Slides>
  <Notes>17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56</vt:i4>
      </vt:variant>
    </vt:vector>
  </HeadingPairs>
  <TitlesOfParts>
    <vt:vector size="58" baseType="lpstr">
      <vt:lpstr>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2017-01-30T01:39:16Z</cp:lastPrinted>
  <dcterms:created xsi:type="dcterms:W3CDTF">2014-08-01T07:03:14Z</dcterms:created>
  <dcterms:modified xsi:type="dcterms:W3CDTF">2017-02-03T08:13:56Z</dcterms:modified>
</cp:coreProperties>
</file>