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 id="2147483709" r:id="rId2"/>
  </p:sldMasterIdLst>
  <p:notesMasterIdLst>
    <p:notesMasterId r:id="rId6"/>
  </p:notesMasterIdLst>
  <p:sldIdLst>
    <p:sldId id="442" r:id="rId3"/>
    <p:sldId id="445" r:id="rId4"/>
    <p:sldId id="446" r:id="rId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66"/>
    <a:srgbClr val="66CCFF"/>
    <a:srgbClr val="33CCFF"/>
    <a:srgbClr val="66FFFF"/>
    <a:srgbClr val="99FFCC"/>
    <a:srgbClr val="99FF99"/>
    <a:srgbClr val="99FF33"/>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640" autoAdjust="0"/>
  </p:normalViewPr>
  <p:slideViewPr>
    <p:cSldViewPr>
      <p:cViewPr>
        <p:scale>
          <a:sx n="77" d="100"/>
          <a:sy n="77"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2017/2/27</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grpSp>
      <p:sp>
        <p:nvSpPr>
          <p:cNvPr id="30726" name="Rectangle 6"/>
          <p:cNvSpPr>
            <a:spLocks noGrp="1" noChangeArrowheads="1"/>
          </p:cNvSpPr>
          <p:nvPr>
            <p:ph type="ctrTitle"/>
          </p:nvPr>
        </p:nvSpPr>
        <p:spPr>
          <a:xfrm>
            <a:off x="1443038" y="985838"/>
            <a:ext cx="7239000" cy="1444625"/>
          </a:xfrm>
        </p:spPr>
        <p:txBody>
          <a:bodyPr/>
          <a:lstStyle>
            <a:lvl1pPr>
              <a:defRPr sz="4000"/>
            </a:lvl1pPr>
          </a:lstStyle>
          <a:p>
            <a:r>
              <a:rPr lang="ja-JP" altLang="en-US"/>
              <a:t>マスタ タイトルの書式設定</a:t>
            </a:r>
          </a:p>
        </p:txBody>
      </p:sp>
      <p:sp>
        <p:nvSpPr>
          <p:cNvPr id="307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ja-JP" altLang="en-US"/>
              <a:t>マスタ サブタイトルの書式設定</a:t>
            </a:r>
          </a:p>
        </p:txBody>
      </p:sp>
      <p:sp>
        <p:nvSpPr>
          <p:cNvPr id="8" name="Rectangle 8"/>
          <p:cNvSpPr>
            <a:spLocks noGrp="1" noChangeArrowheads="1"/>
          </p:cNvSpPr>
          <p:nvPr>
            <p:ph type="dt" sz="half" idx="10"/>
          </p:nvPr>
        </p:nvSpPr>
        <p:spPr/>
        <p:txBody>
          <a:bodyPr/>
          <a:lstStyle>
            <a:lvl1pPr>
              <a:defRPr/>
            </a:lvl1pPr>
          </a:lstStyle>
          <a:p>
            <a:pPr>
              <a:defRPr/>
            </a:pPr>
            <a:fld id="{CD870FF8-F6A4-41EE-B852-9C9E8D5E22D0}" type="datetimeFigureOut">
              <a:rPr lang="ja-JP" altLang="en-US">
                <a:solidFill>
                  <a:srgbClr val="000000"/>
                </a:solidFill>
              </a:rPr>
              <a:pPr>
                <a:defRPr/>
              </a:pPr>
              <a:t>2017/2/27</a:t>
            </a:fld>
            <a:endParaRPr lang="en-US" altLang="ja-JP">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ADBB8A3B-5272-4514-8CF7-4B30667010A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5993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D9779112-404F-4721-83EC-785E78971C7D}" type="datetimeFigureOut">
              <a:rPr lang="ja-JP" altLang="en-US">
                <a:solidFill>
                  <a:srgbClr val="000000"/>
                </a:solidFill>
              </a:rPr>
              <a:pPr>
                <a:defRPr/>
              </a:pPr>
              <a:t>2017/2/27</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211DAA6-65F9-469A-A81C-354703EFCE57}"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4830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6413" y="301625"/>
            <a:ext cx="1827212" cy="564038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370013" y="301625"/>
            <a:ext cx="5334000" cy="564038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C9758B82-DBA1-4D22-BEB9-611C9ED40C11}" type="datetimeFigureOut">
              <a:rPr lang="ja-JP" altLang="en-US">
                <a:solidFill>
                  <a:srgbClr val="000000"/>
                </a:solidFill>
              </a:rPr>
              <a:pPr>
                <a:defRPr/>
              </a:pPr>
              <a:t>2017/2/27</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70D47B0B-61F8-4798-8B2E-691B0FB0EC1F}"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43242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CD870FF8-F6A4-41EE-B852-9C9E8D5E22D0}"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ADBB8A3B-5272-4514-8CF7-4B30667010A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8967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FAF194B1-1BA1-4C52-893F-408619604097}"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900D8409-67FE-470F-9DF6-5F9AA529EE70}"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07865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52606A4C-09D6-4391-9BF5-73BA1D89C7B1}"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9C23F822-B709-44E0-9653-0A17DE99256B}"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9444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FEA8BC41-BA4A-485C-94FE-910DE338C785}" type="datetimeFigureOut">
              <a:rPr lang="ja-JP" altLang="en-US" smtClean="0">
                <a:solidFill>
                  <a:srgbClr val="000000"/>
                </a:solidFill>
              </a:rPr>
              <a:pPr>
                <a:defRPr/>
              </a:pPr>
              <a:t>2017/2/27</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3FCD5BB5-7344-4D21-BEF5-225687A2DFC2}"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82294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BC7EA6BD-AAA4-4617-A31F-D498699E4273}" type="datetimeFigureOut">
              <a:rPr lang="ja-JP" altLang="en-US" smtClean="0">
                <a:solidFill>
                  <a:srgbClr val="000000"/>
                </a:solidFill>
              </a:rPr>
              <a:pPr>
                <a:defRPr/>
              </a:pPr>
              <a:t>2017/2/27</a:t>
            </a:fld>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p>
            <a:pPr>
              <a:defRPr/>
            </a:pPr>
            <a:fld id="{04A45E20-41AB-4C56-8D2D-1B11BB334D95}"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53359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F885BBE8-B32D-4395-A623-FAE077999631}" type="datetimeFigureOut">
              <a:rPr lang="ja-JP" altLang="en-US" smtClean="0">
                <a:solidFill>
                  <a:srgbClr val="000000"/>
                </a:solidFill>
              </a:rPr>
              <a:pPr>
                <a:defRPr/>
              </a:pPr>
              <a:t>2017/2/27</a:t>
            </a:fld>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fld id="{97D99A87-9BA8-433F-9C65-CF4010C787FE}"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482907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10DECE32-C762-45C3-88E6-D8ED476A0120}" type="datetimeFigureOut">
              <a:rPr lang="ja-JP" altLang="en-US" smtClean="0">
                <a:solidFill>
                  <a:srgbClr val="000000"/>
                </a:solidFill>
              </a:rPr>
              <a:pPr>
                <a:defRPr/>
              </a:pPr>
              <a:t>2017/2/27</a:t>
            </a:fld>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fld id="{35444140-7653-4F68-8878-5D48A4F4050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34943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69D959AF-5E37-4FA5-97C2-07A112B3D4F8}" type="datetimeFigureOut">
              <a:rPr lang="ja-JP" altLang="en-US" smtClean="0">
                <a:solidFill>
                  <a:srgbClr val="000000"/>
                </a:solidFill>
              </a:rPr>
              <a:pPr>
                <a:defRPr/>
              </a:pPr>
              <a:t>2017/2/27</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5F69F600-F045-4861-B90A-500B2943086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9252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FAF194B1-1BA1-4C52-893F-408619604097}" type="datetimeFigureOut">
              <a:rPr lang="ja-JP" altLang="en-US">
                <a:solidFill>
                  <a:srgbClr val="000000"/>
                </a:solidFill>
              </a:rPr>
              <a:pPr>
                <a:defRPr/>
              </a:pPr>
              <a:t>2017/2/27</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00D8409-67FE-470F-9DF6-5F9AA529EE70}"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2631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62FE7CB7-9346-46EC-8AD2-3733821FA152}" type="datetimeFigureOut">
              <a:rPr lang="ja-JP" altLang="en-US" smtClean="0">
                <a:solidFill>
                  <a:srgbClr val="000000"/>
                </a:solidFill>
              </a:rPr>
              <a:pPr>
                <a:defRPr/>
              </a:pPr>
              <a:t>2017/2/27</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821AE418-2F15-435C-995C-6F88574F5E0B}"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48948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9D959AF-5E37-4FA5-97C2-07A112B3D4F8}"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5F69F600-F045-4861-B90A-500B2943086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84734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9D959AF-5E37-4FA5-97C2-07A112B3D4F8}"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5F69F600-F045-4861-B90A-500B2943086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8603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fld id="{52606A4C-09D6-4391-9BF5-73BA1D89C7B1}" type="datetimeFigureOut">
              <a:rPr lang="ja-JP" altLang="en-US">
                <a:solidFill>
                  <a:srgbClr val="000000"/>
                </a:solidFill>
              </a:rPr>
              <a:pPr>
                <a:defRPr/>
              </a:pPr>
              <a:t>2017/2/27</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C23F822-B709-44E0-9653-0A17DE99256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7501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fld id="{FEA8BC41-BA4A-485C-94FE-910DE338C785}" type="datetimeFigureOut">
              <a:rPr lang="ja-JP" altLang="en-US">
                <a:solidFill>
                  <a:srgbClr val="000000"/>
                </a:solidFill>
              </a:rPr>
              <a:pPr>
                <a:defRPr/>
              </a:pPr>
              <a:t>2017/2/27</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3FCD5BB5-7344-4D21-BEF5-225687A2DFC2}"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8786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fld id="{BC7EA6BD-AAA4-4617-A31F-D498699E4273}" type="datetimeFigureOut">
              <a:rPr lang="ja-JP" altLang="en-US">
                <a:solidFill>
                  <a:srgbClr val="000000"/>
                </a:solidFill>
              </a:rPr>
              <a:pPr>
                <a:defRPr/>
              </a:pPr>
              <a:t>2017/2/27</a:t>
            </a:fld>
            <a:endParaRPr lang="en-US" altLang="ja-JP">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04A45E20-41AB-4C56-8D2D-1B11BB334D95}"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077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fld id="{F885BBE8-B32D-4395-A623-FAE077999631}" type="datetimeFigureOut">
              <a:rPr lang="ja-JP" altLang="en-US">
                <a:solidFill>
                  <a:srgbClr val="000000"/>
                </a:solidFill>
              </a:rPr>
              <a:pPr>
                <a:defRPr/>
              </a:pPr>
              <a:t>2017/2/27</a:t>
            </a:fld>
            <a:endParaRPr lang="en-US" altLang="ja-JP">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97D99A87-9BA8-433F-9C65-CF4010C787FE}"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4380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0DECE32-C762-45C3-88E6-D8ED476A0120}" type="datetimeFigureOut">
              <a:rPr lang="ja-JP" altLang="en-US">
                <a:solidFill>
                  <a:srgbClr val="000000"/>
                </a:solidFill>
              </a:rPr>
              <a:pPr>
                <a:defRPr/>
              </a:pPr>
              <a:t>2017/2/27</a:t>
            </a:fld>
            <a:endParaRPr lang="en-US" altLang="ja-JP">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35444140-7653-4F68-8878-5D48A4F4050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8196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00C98E1A-1A5D-443A-8AE7-81F595649F77}" type="datetimeFigureOut">
              <a:rPr lang="ja-JP" altLang="en-US">
                <a:solidFill>
                  <a:srgbClr val="000000"/>
                </a:solidFill>
              </a:rPr>
              <a:pPr>
                <a:defRPr/>
              </a:pPr>
              <a:t>2017/2/27</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41B3C35B-6D1A-4858-8F66-0E79FC2F9B66}"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4737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62FE7CB7-9346-46EC-8AD2-3733821FA152}" type="datetimeFigureOut">
              <a:rPr lang="ja-JP" altLang="en-US">
                <a:solidFill>
                  <a:srgbClr val="000000"/>
                </a:solidFill>
              </a:rPr>
              <a:pPr>
                <a:defRPr/>
              </a:pPr>
              <a:t>2017/2/27</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21AE418-2F15-435C-995C-6F88574F5E0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8895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3238500" y="0"/>
            <a:ext cx="11925300" cy="3810000"/>
            <a:chOff x="-2040" y="0"/>
            <a:chExt cx="7512" cy="2400"/>
          </a:xfrm>
        </p:grpSpPr>
        <p:sp>
          <p:nvSpPr>
            <p:cNvPr id="2969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2970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sp>
          <p:nvSpPr>
            <p:cNvPr id="2970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grpSp>
      <p:sp>
        <p:nvSpPr>
          <p:cNvPr id="13315"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3316"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69D959AF-5E37-4FA5-97C2-07A112B3D4F8}" type="datetimeFigureOut">
              <a:rPr lang="ja-JP" altLang="en-US">
                <a:solidFill>
                  <a:srgbClr val="000000"/>
                </a:solidFill>
              </a:rPr>
              <a:pPr>
                <a:defRPr/>
              </a:pPr>
              <a:t>2017/2/27</a:t>
            </a:fld>
            <a:endParaRPr lang="en-US" altLang="ja-JP">
              <a:solidFill>
                <a:srgbClr val="000000"/>
              </a:solidFill>
            </a:endParaRPr>
          </a:p>
        </p:txBody>
      </p:sp>
      <p:sp>
        <p:nvSpPr>
          <p:cNvPr id="297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endParaRPr lang="en-US" altLang="ja-JP">
              <a:solidFill>
                <a:srgbClr val="000000"/>
              </a:solidFill>
            </a:endParaRPr>
          </a:p>
        </p:txBody>
      </p:sp>
      <p:sp>
        <p:nvSpPr>
          <p:cNvPr id="297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F69F600-F045-4861-B90A-500B2943086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476865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9D959AF-5E37-4FA5-97C2-07A112B3D4F8}" type="datetimeFigureOut">
              <a:rPr lang="ja-JP" altLang="en-US" smtClean="0">
                <a:solidFill>
                  <a:srgbClr val="000000"/>
                </a:solidFill>
              </a:rPr>
              <a:pPr>
                <a:defRPr/>
              </a:pPr>
              <a:t>2017/2/27</a:t>
            </a:fld>
            <a:endParaRPr lang="en-US" altLang="ja-JP">
              <a:solidFill>
                <a:srgbClr val="000000"/>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srgbClr val="000000"/>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F69F600-F045-4861-B90A-500B29430863}" type="slidenum">
              <a:rPr lang="ja-JP" altLang="en-US"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4126019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187624" y="3429000"/>
            <a:ext cx="8388350" cy="1944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25000" lnSpcReduction="20000"/>
          </a:bodyPr>
          <a:lst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a:lstStyle>
          <a:p>
            <a:pPr eaLnBrk="1" hangingPunct="1">
              <a:lnSpc>
                <a:spcPts val="3600"/>
              </a:lnSpc>
            </a:pPr>
            <a:r>
              <a:rPr lang="ja-JP" altLang="en-US" kern="0" dirty="0" smtClean="0"/>
              <a:t/>
            </a:r>
            <a:br>
              <a:rPr lang="ja-JP" altLang="en-US" kern="0" dirty="0" smtClean="0"/>
            </a:br>
            <a:r>
              <a:rPr lang="ja-JP" altLang="en-US" sz="12800" b="1" kern="0" dirty="0">
                <a:solidFill>
                  <a:schemeClr val="tx1"/>
                </a:solidFill>
              </a:rPr>
              <a:t>（仮称）大阪</a:t>
            </a:r>
            <a:r>
              <a:rPr lang="ja-JP" altLang="en-US" sz="12800" b="1" kern="0" dirty="0" smtClean="0">
                <a:solidFill>
                  <a:schemeClr val="tx1"/>
                </a:solidFill>
              </a:rPr>
              <a:t>フィランソロピー</a:t>
            </a:r>
            <a:r>
              <a:rPr lang="ja-JP" altLang="en-US" sz="12800" b="1" kern="0" dirty="0" smtClean="0">
                <a:solidFill>
                  <a:schemeClr val="tx1"/>
                </a:solidFill>
              </a:rPr>
              <a:t>会議の</a:t>
            </a:r>
            <a:r>
              <a:rPr lang="ja-JP" altLang="en-US" sz="12800" b="1" kern="0" dirty="0" smtClean="0">
                <a:solidFill>
                  <a:schemeClr val="tx1"/>
                </a:solidFill>
              </a:rPr>
              <a:t>検討</a:t>
            </a:r>
            <a:r>
              <a:rPr lang="en-US" altLang="ja-JP" sz="12800" b="1" kern="0" dirty="0" smtClean="0">
                <a:solidFill>
                  <a:schemeClr val="tx1"/>
                </a:solidFill>
              </a:rPr>
              <a:t/>
            </a:r>
            <a:br>
              <a:rPr lang="en-US" altLang="ja-JP" sz="12800" b="1" kern="0" dirty="0" smtClean="0">
                <a:solidFill>
                  <a:schemeClr val="tx1"/>
                </a:solidFill>
              </a:rPr>
            </a:br>
            <a:r>
              <a:rPr lang="ja-JP" altLang="en-US" sz="9600" b="1" kern="0" dirty="0" smtClean="0"/>
              <a:t>～大阪から新たなフィランソロピーの流れを生み出す～</a:t>
            </a:r>
            <a:r>
              <a:rPr lang="en-US" altLang="ja-JP" sz="9600" b="1" kern="0" dirty="0" smtClean="0">
                <a:solidFill>
                  <a:schemeClr val="tx1"/>
                </a:solidFill>
              </a:rPr>
              <a:t/>
            </a:r>
            <a:br>
              <a:rPr lang="en-US" altLang="ja-JP" sz="9600" b="1" kern="0" dirty="0" smtClean="0">
                <a:solidFill>
                  <a:schemeClr val="tx1"/>
                </a:solidFill>
              </a:rPr>
            </a:br>
            <a:r>
              <a:rPr lang="en-US" altLang="ja-JP" sz="11200" b="1" kern="0" dirty="0" smtClean="0">
                <a:solidFill>
                  <a:schemeClr val="tx1"/>
                </a:solidFill>
              </a:rPr>
              <a:t/>
            </a:r>
            <a:br>
              <a:rPr lang="en-US" altLang="ja-JP" sz="11200" b="1" kern="0" dirty="0" smtClean="0">
                <a:solidFill>
                  <a:schemeClr val="tx1"/>
                </a:solidFill>
              </a:rPr>
            </a:br>
            <a:r>
              <a:rPr lang="en-US" altLang="ja-JP" sz="12800" b="1" kern="0" dirty="0" smtClean="0">
                <a:solidFill>
                  <a:schemeClr val="tx1"/>
                </a:solidFill>
              </a:rPr>
              <a:t/>
            </a:r>
            <a:br>
              <a:rPr lang="en-US" altLang="ja-JP" sz="12800" b="1" kern="0" dirty="0" smtClean="0">
                <a:solidFill>
                  <a:schemeClr val="tx1"/>
                </a:solidFill>
              </a:rPr>
            </a:br>
            <a:r>
              <a:rPr lang="ja-JP" altLang="en-US" sz="3100" b="1" kern="0" dirty="0" smtClean="0">
                <a:solidFill>
                  <a:schemeClr val="tx1"/>
                </a:solidFill>
              </a:rPr>
              <a:t/>
            </a:r>
            <a:br>
              <a:rPr lang="ja-JP" altLang="en-US" sz="3100" b="1" kern="0" dirty="0" smtClean="0">
                <a:solidFill>
                  <a:schemeClr val="tx1"/>
                </a:solidFill>
              </a:rPr>
            </a:br>
            <a:r>
              <a:rPr lang="ja-JP" altLang="en-US" sz="2800" b="1" kern="0" dirty="0" smtClean="0">
                <a:solidFill>
                  <a:schemeClr val="tx1"/>
                </a:solidFill>
              </a:rPr>
              <a:t/>
            </a:r>
            <a:br>
              <a:rPr lang="ja-JP" altLang="en-US" sz="2800" b="1" kern="0" dirty="0" smtClean="0">
                <a:solidFill>
                  <a:schemeClr val="tx1"/>
                </a:solidFill>
              </a:rPr>
            </a:br>
            <a:endParaRPr lang="ja-JP" altLang="en-US" sz="2800" b="1" kern="0" dirty="0" smtClean="0">
              <a:solidFill>
                <a:schemeClr val="tx1"/>
              </a:solidFill>
            </a:endParaRPr>
          </a:p>
        </p:txBody>
      </p:sp>
      <p:sp>
        <p:nvSpPr>
          <p:cNvPr id="5" name="テキスト ボックス 4"/>
          <p:cNvSpPr txBox="1"/>
          <p:nvPr/>
        </p:nvSpPr>
        <p:spPr>
          <a:xfrm>
            <a:off x="7153200" y="161380"/>
            <a:ext cx="1595264" cy="523220"/>
          </a:xfrm>
          <a:prstGeom prst="rect">
            <a:avLst/>
          </a:prstGeom>
          <a:noFill/>
        </p:spPr>
        <p:txBody>
          <a:bodyPr wrap="square" rtlCol="0">
            <a:spAutoFit/>
          </a:bodyPr>
          <a:lstStyle/>
          <a:p>
            <a:r>
              <a:rPr kumimoji="1" lang="ja-JP" altLang="en-US" sz="1400" b="1" dirty="0" smtClean="0"/>
              <a:t>議論用ペーパー</a:t>
            </a:r>
            <a:endParaRPr kumimoji="1" lang="en-US" altLang="ja-JP" sz="1400" b="1" dirty="0" smtClean="0"/>
          </a:p>
          <a:p>
            <a:r>
              <a:rPr lang="ja-JP" altLang="en-US" sz="1400" b="1" dirty="0" smtClean="0"/>
              <a:t>（未定稿）</a:t>
            </a:r>
            <a:endParaRPr kumimoji="1" lang="ja-JP" altLang="en-US" sz="1400" b="1" dirty="0"/>
          </a:p>
        </p:txBody>
      </p:sp>
    </p:spTree>
    <p:extLst>
      <p:ext uri="{BB962C8B-B14F-4D97-AF65-F5344CB8AC3E}">
        <p14:creationId xmlns:p14="http://schemas.microsoft.com/office/powerpoint/2010/main" val="367753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4" name="角丸四角形 23"/>
          <p:cNvSpPr/>
          <p:nvPr/>
        </p:nvSpPr>
        <p:spPr>
          <a:xfrm>
            <a:off x="107504" y="404663"/>
            <a:ext cx="8939932" cy="6370165"/>
          </a:xfrm>
          <a:prstGeom prst="roundRect">
            <a:avLst>
              <a:gd name="adj" fmla="val 14452"/>
            </a:avLst>
          </a:prstGeom>
          <a:solidFill>
            <a:schemeClr val="bg1"/>
          </a:solidFill>
        </p:spPr>
        <p:style>
          <a:lnRef idx="2">
            <a:schemeClr val="accent6"/>
          </a:lnRef>
          <a:fillRef idx="1">
            <a:schemeClr val="lt1"/>
          </a:fillRef>
          <a:effectRef idx="0">
            <a:schemeClr val="accent6"/>
          </a:effectRef>
          <a:fontRef idx="minor">
            <a:schemeClr val="dk1"/>
          </a:fontRef>
        </p:style>
        <p:txBody>
          <a:bodyPr tIns="90000" bIns="180000" rtlCol="0" anchor="t" anchorCtr="0"/>
          <a:lstStyle/>
          <a:p>
            <a:pPr>
              <a:lnSpc>
                <a:spcPts val="1600"/>
              </a:lnSpc>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ソーシャルイノベーションを生み出す環境づくりを通じて、</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大阪が「フィランソロピーにおける国際的な拠点都市」を目指す。</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＜背景・課題＞</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では、寄付や投資を通じた公益</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活動が</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、社会的課題解決の第三の道として新たな時代の潮流になってきている</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フィランソロピーが世界の潮流に</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一方、我が国においては、非営利セクターの活動は約３５兆円（愛知県</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規模）の規模があると言われているが、寄附や非営利セクターの役割などはアメリカやイギリスと比較すると決して大きいとはいえない。また、非営利セクターが世間から十分に認知されているとまでいえず、その強化に向けてさまざまな課題を抱えている。</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○大阪は都市の発展において、民の力が大きな役割を果たしてきた歴史を有しており、その</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DNA</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を再び活性化させていく必要。</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＜目的＞</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○新たな主体間のアライアンスや従来とは異なる手法の導入などにより、ソーシャルイノベーションを生み出し、社会課題の解決につなげる。</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○社会課題解決を通じて、自己実現を目指すクリエイティブ人材など多様な人材が活躍できる場を創出する。</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○ソーシャルイノベーションにより、新たな産業や市場の創出を生み出し、都市の成長に寄与する。</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＜意義・効果＞</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題解決に向け行う寄附や社会的投資など、世界的にフィランソロピーの関心が高まる中、 </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大阪において従来</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の営利・非営利を越えた多様なセクターが一堂に集う「核となる場」 をつくり、新たな仕組みで社会解決を行う</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ソーシャルイノベーション</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起こす</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より、国際的な存在感を高める。</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○新たな主体の一翼となる非営利セクター</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役割</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や信頼が高まることにより、人材や寄附、投資が集まるなど、非営利</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セクターが抱えている課題を解決し、大阪における民間活動の活性化につなげる。</a:t>
            </a: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（仮称）大阪</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会議の</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目的・意義</a:t>
            </a:r>
          </a:p>
        </p:txBody>
      </p:sp>
    </p:spTree>
    <p:extLst>
      <p:ext uri="{BB962C8B-B14F-4D97-AF65-F5344CB8AC3E}">
        <p14:creationId xmlns:p14="http://schemas.microsoft.com/office/powerpoint/2010/main" val="2891603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（仮称）大阪</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会議</a:t>
            </a:r>
            <a:r>
              <a:rPr lang="ja-JP" altLang="en-US" b="1" dirty="0" smtClean="0">
                <a:solidFill>
                  <a:srgbClr val="FFFFFF"/>
                </a:solidFill>
                <a:latin typeface="Meiryo UI"/>
                <a:ea typeface="Meiryo UI"/>
                <a:cs typeface="Meiryo UI"/>
              </a:rPr>
              <a:t>の</a:t>
            </a:r>
            <a:r>
              <a:rPr lang="ja-JP" altLang="en-US" b="1" dirty="0" smtClean="0">
                <a:solidFill>
                  <a:srgbClr val="FFFFFF"/>
                </a:solidFill>
                <a:latin typeface="Meiryo UI"/>
                <a:ea typeface="Meiryo UI"/>
                <a:cs typeface="Meiryo UI"/>
              </a:rPr>
              <a:t>構成、コア会議検討テーマ（</a:t>
            </a:r>
            <a:r>
              <a:rPr lang="ja-JP" altLang="en-US" b="1" dirty="0">
                <a:solidFill>
                  <a:srgbClr val="FFFFFF"/>
                </a:solidFill>
                <a:latin typeface="Meiryo UI"/>
                <a:ea typeface="Meiryo UI"/>
                <a:cs typeface="Meiryo UI"/>
              </a:rPr>
              <a:t>たたき</a:t>
            </a:r>
            <a:r>
              <a:rPr lang="ja-JP" altLang="en-US" b="1" dirty="0" smtClean="0">
                <a:solidFill>
                  <a:srgbClr val="FFFFFF"/>
                </a:solidFill>
                <a:latin typeface="Meiryo UI"/>
                <a:ea typeface="Meiryo UI"/>
                <a:cs typeface="Meiryo UI"/>
              </a:rPr>
              <a:t>台）</a:t>
            </a:r>
            <a:endParaRPr lang="ja-JP" altLang="en-US" b="1" dirty="0">
              <a:solidFill>
                <a:srgbClr val="FFFFFF"/>
              </a:solidFill>
              <a:latin typeface="Meiryo UI"/>
              <a:ea typeface="Meiryo UI"/>
              <a:cs typeface="Meiryo UI"/>
            </a:endParaRPr>
          </a:p>
        </p:txBody>
      </p:sp>
      <p:sp>
        <p:nvSpPr>
          <p:cNvPr id="9" name="Rectangle 28"/>
          <p:cNvSpPr>
            <a:spLocks noChangeArrowheads="1"/>
          </p:cNvSpPr>
          <p:nvPr/>
        </p:nvSpPr>
        <p:spPr bwMode="auto">
          <a:xfrm>
            <a:off x="107504" y="2600448"/>
            <a:ext cx="3240360"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400" b="1" dirty="0" smtClean="0">
                <a:solidFill>
                  <a:prstClr val="black"/>
                </a:solidFill>
              </a:rPr>
              <a:t>■コア会議　検討テーマ　イメージ</a:t>
            </a:r>
            <a:endParaRPr lang="ja-JP" altLang="en-US" sz="1400" b="1" dirty="0">
              <a:solidFill>
                <a:prstClr val="black"/>
              </a:solidFill>
            </a:endParaRPr>
          </a:p>
        </p:txBody>
      </p:sp>
      <p:sp>
        <p:nvSpPr>
          <p:cNvPr id="10" name="角丸四角形 9"/>
          <p:cNvSpPr/>
          <p:nvPr/>
        </p:nvSpPr>
        <p:spPr>
          <a:xfrm>
            <a:off x="78085" y="2888803"/>
            <a:ext cx="5358011" cy="3848918"/>
          </a:xfrm>
          <a:prstGeom prst="roundRect">
            <a:avLst>
              <a:gd name="adj" fmla="val 4948"/>
            </a:avLst>
          </a:prstGeom>
        </p:spPr>
        <p:style>
          <a:lnRef idx="2">
            <a:schemeClr val="accent6"/>
          </a:lnRef>
          <a:fillRef idx="1">
            <a:schemeClr val="lt1"/>
          </a:fillRef>
          <a:effectRef idx="0">
            <a:schemeClr val="accent6"/>
          </a:effectRef>
          <a:fontRef idx="minor">
            <a:schemeClr val="dk1"/>
          </a:fontRef>
        </p:style>
        <p:txBody>
          <a:bodyPr rtlCol="0" anchor="t" anchorCtr="0"/>
          <a:lstStyle/>
          <a:p>
            <a:pPr>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情報発信、普及促進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セクターの社会的な認知度向上（活動の発信、大学等との連携</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非営利セクターの情報の見える化の検討（法人の決算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概要、活動内容・イベント</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集約・発信する仕組みの検討</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海外向けの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都・大阪としての発信（フィランソロピー都市</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宣言）</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イベント</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（学会、フォーラムなど）の開催や誘致</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等の検討</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◆新たな資金の流れづくり</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プロジェクト型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の寄附の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SIB</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ベンチャーフィランソロピーなど新たな仕組みの研究</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のプロジェクト・活動を認定・格付けする仕組み・基準</a:t>
            </a: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遺贈</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相談など、寄附のマッチング</a:t>
            </a: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寄附の受け皿としての組織の必要性</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必要な運営</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発信、資源の確保、法人運営に必要な手続き、財務処理、役員のリスクヘッジ）</a:t>
            </a:r>
          </a:p>
          <a:p>
            <a:pPr>
              <a:lnSpc>
                <a:spcPts val="16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必要な起業支援（法人設立、企業等との連携、資源（人・金）の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必要な制度改正・規制緩和</a:t>
            </a:r>
          </a:p>
          <a:p>
            <a:pPr>
              <a:lnSpc>
                <a:spcPts val="1600"/>
              </a:lnSpc>
            </a:pP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p>
        </p:txBody>
      </p:sp>
      <p:sp>
        <p:nvSpPr>
          <p:cNvPr id="15" name="Rectangle 28"/>
          <p:cNvSpPr>
            <a:spLocks noChangeArrowheads="1"/>
          </p:cNvSpPr>
          <p:nvPr/>
        </p:nvSpPr>
        <p:spPr bwMode="auto">
          <a:xfrm>
            <a:off x="5552446" y="2212197"/>
            <a:ext cx="3240360"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400" b="1" dirty="0" smtClean="0">
                <a:solidFill>
                  <a:prstClr val="black"/>
                </a:solidFill>
              </a:rPr>
              <a:t>■アウトプットイメージ</a:t>
            </a:r>
            <a:endParaRPr lang="ja-JP" altLang="en-US" sz="1400" b="1" dirty="0">
              <a:solidFill>
                <a:prstClr val="black"/>
              </a:solidFill>
            </a:endParaRPr>
          </a:p>
        </p:txBody>
      </p:sp>
      <p:sp>
        <p:nvSpPr>
          <p:cNvPr id="16" name="角丸四角形 15"/>
          <p:cNvSpPr/>
          <p:nvPr/>
        </p:nvSpPr>
        <p:spPr>
          <a:xfrm>
            <a:off x="5609552" y="2892450"/>
            <a:ext cx="3431502" cy="3848918"/>
          </a:xfrm>
          <a:prstGeom prst="roundRect">
            <a:avLst>
              <a:gd name="adj" fmla="val 4948"/>
            </a:avLst>
          </a:prstGeom>
        </p:spPr>
        <p:style>
          <a:lnRef idx="2">
            <a:schemeClr val="accent6"/>
          </a:lnRef>
          <a:fillRef idx="1">
            <a:schemeClr val="lt1"/>
          </a:fillRef>
          <a:effectRef idx="0">
            <a:schemeClr val="accent6"/>
          </a:effectRef>
          <a:fontRef idx="minor">
            <a:schemeClr val="dk1"/>
          </a:fontRef>
        </p:style>
        <p:txBody>
          <a:bodyPr rtlCol="0" anchor="t" anchorCtr="0"/>
          <a:lstStyle/>
          <a:p>
            <a:pPr>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情報発信、普及促進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非営利セクター見える化のポータルサイト</a:t>
            </a:r>
            <a:r>
              <a:rPr lang="ja-JP" altLang="en-US" sz="11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立上げ</a:t>
            </a:r>
            <a:endParaRPr lang="en-US" altLang="ja-JP" sz="11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プロモーション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事業を関係者が連携して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イベント、キャンペーン、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などでの発信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フィランソロピー都市宣言</a:t>
            </a:r>
            <a:endParaRPr lang="en-US" altLang="ja-JP"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・大阪での国際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セミナー、学会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誘致　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新たな資金の流れづくり</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・クラウドファンディングポータルサイトの立上げ</a:t>
            </a:r>
            <a:endParaRPr lang="en-US" altLang="ja-JP"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・寄附、遺贈の</a:t>
            </a:r>
            <a:r>
              <a:rPr lang="ja-JP" altLang="en-US" sz="11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受け皿組織、対応窓口の設置</a:t>
            </a:r>
            <a:endParaRPr lang="en-US" altLang="ja-JP"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・休眠預金の</a:t>
            </a:r>
            <a:r>
              <a:rPr lang="ja-JP" altLang="en-US" sz="110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受け皿</a:t>
            </a:r>
            <a:r>
              <a:rPr lang="ja-JP" altLang="en-US" sz="110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組織、</a:t>
            </a:r>
            <a:r>
              <a:rPr lang="ja-JP" altLang="en-US"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対応窓口の</a:t>
            </a:r>
            <a:r>
              <a:rPr lang="ja-JP" altLang="en-US" sz="11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11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SIB</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などのモデル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　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として国へ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提言</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・非営利とベンチャー（営利企業）との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経営支援人材と非営利の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マッチング　など</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p>
        </p:txBody>
      </p:sp>
      <p:sp>
        <p:nvSpPr>
          <p:cNvPr id="18" name="二等辺三角形 17"/>
          <p:cNvSpPr/>
          <p:nvPr/>
        </p:nvSpPr>
        <p:spPr>
          <a:xfrm rot="5400000">
            <a:off x="4499992" y="4761011"/>
            <a:ext cx="1944216" cy="21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Rectangle 28"/>
          <p:cNvSpPr>
            <a:spLocks noChangeArrowheads="1"/>
          </p:cNvSpPr>
          <p:nvPr/>
        </p:nvSpPr>
        <p:spPr bwMode="auto">
          <a:xfrm>
            <a:off x="0" y="332656"/>
            <a:ext cx="9015399"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400" b="1" dirty="0">
                <a:solidFill>
                  <a:schemeClr val="tx1"/>
                </a:solidFill>
              </a:rPr>
              <a:t>■</a:t>
            </a:r>
            <a:r>
              <a:rPr lang="ja-JP" altLang="en-US" sz="1400" b="1" dirty="0" smtClean="0">
                <a:solidFill>
                  <a:schemeClr val="tx1"/>
                </a:solidFill>
              </a:rPr>
              <a:t>会議の構成　イメージ</a:t>
            </a:r>
            <a:endParaRPr lang="ja-JP" altLang="en-US" sz="1400" b="1" dirty="0">
              <a:solidFill>
                <a:schemeClr val="tx1"/>
              </a:solidFill>
            </a:endParaRPr>
          </a:p>
        </p:txBody>
      </p:sp>
      <p:sp>
        <p:nvSpPr>
          <p:cNvPr id="12" name="テキスト ボックス 11"/>
          <p:cNvSpPr txBox="1"/>
          <p:nvPr/>
        </p:nvSpPr>
        <p:spPr>
          <a:xfrm>
            <a:off x="4860032" y="1340768"/>
            <a:ext cx="3744416"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sz="1200" dirty="0"/>
              <a:t>■コア</a:t>
            </a:r>
            <a:r>
              <a:rPr lang="ja-JP" altLang="ja-JP" sz="1200" dirty="0" smtClean="0"/>
              <a:t>会議</a:t>
            </a:r>
            <a:r>
              <a:rPr lang="ja-JP" altLang="en-US" sz="1200" dirty="0" smtClean="0"/>
              <a:t>：</a:t>
            </a:r>
            <a:r>
              <a:rPr lang="ja-JP" altLang="ja-JP" sz="1200" dirty="0" smtClean="0"/>
              <a:t>非営利</a:t>
            </a:r>
            <a:r>
              <a:rPr lang="ja-JP" altLang="ja-JP" sz="1200" dirty="0"/>
              <a:t>の各法人類型などでリーディング的な団体の責任者、学識、行政等で</a:t>
            </a:r>
            <a:r>
              <a:rPr lang="ja-JP" altLang="ja-JP" sz="1200" dirty="0" smtClean="0"/>
              <a:t>構成</a:t>
            </a:r>
            <a:endParaRPr kumimoji="1" lang="ja-JP" altLang="en-US" sz="1600" dirty="0"/>
          </a:p>
        </p:txBody>
      </p:sp>
      <p:sp>
        <p:nvSpPr>
          <p:cNvPr id="14" name="角丸四角形 13"/>
          <p:cNvSpPr/>
          <p:nvPr/>
        </p:nvSpPr>
        <p:spPr>
          <a:xfrm>
            <a:off x="151349" y="633438"/>
            <a:ext cx="8552773" cy="563314"/>
          </a:xfrm>
          <a:prstGeom prst="roundRect">
            <a:avLst>
              <a:gd name="adj" fmla="val 14452"/>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t>◆非営利</a:t>
            </a:r>
            <a:r>
              <a:rPr lang="ja-JP" altLang="en-US" sz="1200" dirty="0">
                <a:solidFill>
                  <a:schemeClr val="tx1">
                    <a:lumMod val="95000"/>
                    <a:lumOff val="5000"/>
                  </a:schemeClr>
                </a:solidFill>
              </a:rPr>
              <a:t>セクター</a:t>
            </a:r>
            <a:r>
              <a:rPr lang="ja-JP" altLang="en-US" sz="1200" dirty="0" smtClean="0">
                <a:solidFill>
                  <a:schemeClr val="tx1">
                    <a:lumMod val="95000"/>
                    <a:lumOff val="5000"/>
                  </a:schemeClr>
                </a:solidFill>
              </a:rPr>
              <a:t>の関係者</a:t>
            </a:r>
            <a:r>
              <a:rPr lang="ja-JP" altLang="en-US" sz="1200" dirty="0" smtClean="0">
                <a:solidFill>
                  <a:schemeClr val="tx1"/>
                </a:solidFill>
              </a:rPr>
              <a:t>等が</a:t>
            </a:r>
            <a:r>
              <a:rPr lang="ja-JP" altLang="en-US" sz="1200" dirty="0">
                <a:solidFill>
                  <a:schemeClr val="tx1">
                    <a:lumMod val="95000"/>
                    <a:lumOff val="5000"/>
                  </a:schemeClr>
                </a:solidFill>
              </a:rPr>
              <a:t>集い議論を行う「コア会議</a:t>
            </a:r>
            <a:r>
              <a:rPr lang="ja-JP" altLang="en-US" sz="1200" dirty="0" smtClean="0">
                <a:solidFill>
                  <a:schemeClr val="tx1">
                    <a:lumMod val="95000"/>
                    <a:lumOff val="5000"/>
                  </a:schemeClr>
                </a:solidFill>
              </a:rPr>
              <a:t>」とインクルーシブで関係団体等が広く参加できる「全体会議」</a:t>
            </a:r>
            <a:r>
              <a:rPr lang="ja-JP" altLang="en-US" sz="1200" dirty="0">
                <a:solidFill>
                  <a:schemeClr val="tx1">
                    <a:lumMod val="95000"/>
                    <a:lumOff val="5000"/>
                  </a:schemeClr>
                </a:solidFill>
              </a:rPr>
              <a:t>から</a:t>
            </a:r>
            <a:r>
              <a:rPr lang="ja-JP" altLang="en-US" sz="1200" dirty="0" smtClean="0">
                <a:solidFill>
                  <a:schemeClr val="tx1">
                    <a:lumMod val="95000"/>
                    <a:lumOff val="5000"/>
                  </a:schemeClr>
                </a:solidFill>
              </a:rPr>
              <a:t>なる会議体を検討</a:t>
            </a:r>
            <a:endParaRPr lang="en-US" altLang="ja-JP" sz="1200" dirty="0" smtClean="0">
              <a:solidFill>
                <a:schemeClr val="tx1">
                  <a:lumMod val="95000"/>
                  <a:lumOff val="5000"/>
                </a:schemeClr>
              </a:solidFill>
            </a:endParaRPr>
          </a:p>
        </p:txBody>
      </p:sp>
      <p:sp>
        <p:nvSpPr>
          <p:cNvPr id="20" name="円/楕円 19"/>
          <p:cNvSpPr/>
          <p:nvPr/>
        </p:nvSpPr>
        <p:spPr>
          <a:xfrm>
            <a:off x="611560" y="1268891"/>
            <a:ext cx="3816174" cy="123086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en-US" altLang="ja-JP" dirty="0" smtClean="0"/>
          </a:p>
          <a:p>
            <a:pPr algn="ctr"/>
            <a:endParaRPr kumimoji="1" lang="en-US" altLang="ja-JP" sz="1600" b="1" dirty="0" smtClean="0"/>
          </a:p>
          <a:p>
            <a:pPr algn="ctr"/>
            <a:endParaRPr kumimoji="1" lang="en-US" altLang="ja-JP" sz="1600" b="1" dirty="0" smtClean="0"/>
          </a:p>
          <a:p>
            <a:pPr algn="ctr"/>
            <a:r>
              <a:rPr kumimoji="1" lang="ja-JP" altLang="en-US" sz="1600" b="1" dirty="0" smtClean="0"/>
              <a:t>全体会議</a:t>
            </a:r>
            <a:endParaRPr kumimoji="1" lang="en-US" altLang="ja-JP" sz="1600" b="1" dirty="0" smtClean="0"/>
          </a:p>
        </p:txBody>
      </p:sp>
      <p:sp>
        <p:nvSpPr>
          <p:cNvPr id="21" name="円/楕円 20"/>
          <p:cNvSpPr/>
          <p:nvPr/>
        </p:nvSpPr>
        <p:spPr>
          <a:xfrm>
            <a:off x="1551803" y="1279677"/>
            <a:ext cx="1935688" cy="74897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1600" b="1" dirty="0" smtClean="0"/>
              <a:t>コア会議</a:t>
            </a:r>
            <a:endParaRPr kumimoji="1" lang="ja-JP" altLang="en-US" sz="1000" u="sng" dirty="0"/>
          </a:p>
        </p:txBody>
      </p:sp>
      <p:sp>
        <p:nvSpPr>
          <p:cNvPr id="22" name="テキスト ボックス 21"/>
          <p:cNvSpPr txBox="1"/>
          <p:nvPr/>
        </p:nvSpPr>
        <p:spPr>
          <a:xfrm>
            <a:off x="4860032" y="2024683"/>
            <a:ext cx="3744416"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sz="1200" dirty="0"/>
              <a:t>■全体</a:t>
            </a:r>
            <a:r>
              <a:rPr lang="ja-JP" altLang="ja-JP" sz="1200" dirty="0" smtClean="0"/>
              <a:t>会議</a:t>
            </a:r>
            <a:r>
              <a:rPr lang="ja-JP" altLang="en-US" sz="1200" dirty="0" smtClean="0"/>
              <a:t>：</a:t>
            </a:r>
            <a:r>
              <a:rPr lang="ja-JP" altLang="ja-JP" sz="1200" dirty="0" smtClean="0"/>
              <a:t>本</a:t>
            </a:r>
            <a:r>
              <a:rPr lang="ja-JP" altLang="ja-JP" sz="1200" dirty="0"/>
              <a:t>会議の趣旨に賛同</a:t>
            </a:r>
            <a:r>
              <a:rPr lang="ja-JP" altLang="ja-JP" sz="1200" dirty="0" smtClean="0"/>
              <a:t>し</a:t>
            </a:r>
            <a:r>
              <a:rPr lang="ja-JP" altLang="en-US" sz="1200" dirty="0" smtClean="0"/>
              <a:t>た</a:t>
            </a:r>
            <a:r>
              <a:rPr lang="ja-JP" altLang="ja-JP" sz="1200" dirty="0" smtClean="0"/>
              <a:t>団体</a:t>
            </a:r>
            <a:r>
              <a:rPr lang="ja-JP" altLang="en-US" sz="1200" dirty="0" smtClean="0">
                <a:solidFill>
                  <a:schemeClr val="tx1">
                    <a:lumMod val="95000"/>
                    <a:lumOff val="5000"/>
                  </a:schemeClr>
                </a:solidFill>
              </a:rPr>
              <a:t>等</a:t>
            </a:r>
            <a:r>
              <a:rPr lang="ja-JP" altLang="ja-JP" sz="1200" dirty="0" smtClean="0">
                <a:solidFill>
                  <a:schemeClr val="tx1">
                    <a:lumMod val="95000"/>
                    <a:lumOff val="5000"/>
                  </a:schemeClr>
                </a:solidFill>
              </a:rPr>
              <a:t>で構成</a:t>
            </a:r>
            <a:r>
              <a:rPr lang="ja-JP" altLang="en-US" sz="1200" dirty="0" smtClean="0">
                <a:solidFill>
                  <a:schemeClr val="tx1">
                    <a:lumMod val="95000"/>
                    <a:lumOff val="5000"/>
                  </a:schemeClr>
                </a:solidFill>
              </a:rPr>
              <a:t>（インクルーシブ</a:t>
            </a:r>
            <a:r>
              <a:rPr lang="ja-JP" altLang="en-US" sz="1200" dirty="0" smtClean="0"/>
              <a:t>な会議体）</a:t>
            </a:r>
            <a:endParaRPr kumimoji="1" lang="ja-JP" altLang="en-US" sz="1200" dirty="0"/>
          </a:p>
        </p:txBody>
      </p:sp>
    </p:spTree>
    <p:extLst>
      <p:ext uri="{BB962C8B-B14F-4D97-AF65-F5344CB8AC3E}">
        <p14:creationId xmlns:p14="http://schemas.microsoft.com/office/powerpoint/2010/main" val="4012930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12528</TotalTime>
  <Words>177</Words>
  <Application>Microsoft Office PowerPoint</Application>
  <PresentationFormat>画面に合わせる (4:3)</PresentationFormat>
  <Paragraphs>77</Paragraphs>
  <Slides>3</Slides>
  <Notes>0</Notes>
  <HiddenSlides>0</HiddenSlides>
  <MMClips>0</MMClips>
  <ScaleCrop>false</ScaleCrop>
  <HeadingPairs>
    <vt:vector size="4" baseType="variant">
      <vt:variant>
        <vt:lpstr>テーマ</vt:lpstr>
      </vt:variant>
      <vt:variant>
        <vt:i4>2</vt:i4>
      </vt:variant>
      <vt:variant>
        <vt:lpstr>スライド タイトル</vt:lpstr>
      </vt:variant>
      <vt:variant>
        <vt:i4>3</vt:i4>
      </vt:variant>
    </vt:vector>
  </HeadingPairs>
  <TitlesOfParts>
    <vt:vector size="5" baseType="lpstr">
      <vt:lpstr>Eclipse</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914</cp:revision>
  <cp:lastPrinted>2017-02-24T01:09:30Z</cp:lastPrinted>
  <dcterms:created xsi:type="dcterms:W3CDTF">2014-08-01T07:03:14Z</dcterms:created>
  <dcterms:modified xsi:type="dcterms:W3CDTF">2017-02-27T01:43:05Z</dcterms:modified>
</cp:coreProperties>
</file>