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9"/>
  </p:notesMasterIdLst>
  <p:sldIdLst>
    <p:sldId id="346" r:id="rId5"/>
    <p:sldId id="343" r:id="rId6"/>
    <p:sldId id="344" r:id="rId7"/>
    <p:sldId id="345" r:id="rId8"/>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2580" autoAdjust="0"/>
  </p:normalViewPr>
  <p:slideViewPr>
    <p:cSldViewPr showGuides="1">
      <p:cViewPr>
        <p:scale>
          <a:sx n="81" d="100"/>
          <a:sy n="81" d="100"/>
        </p:scale>
        <p:origin x="-1068" y="-24"/>
      </p:cViewPr>
      <p:guideLst>
        <p:guide orient="horz" pos="2568"/>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CB89E2C4-6AC9-4C69-8265-4D39AF8764D8}" type="datetimeFigureOut">
              <a:rPr lang="ja-JP" altLang="en-US"/>
              <a:pPr>
                <a:defRPr/>
              </a:pPr>
              <a:t>2017/1/23</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3DF5FE84-433F-4D4D-805C-335D2516EE65}" type="slidenum">
              <a:rPr lang="ja-JP" altLang="en-US"/>
              <a:pPr>
                <a:defRPr/>
              </a:pPr>
              <a:t>‹#›</a:t>
            </a:fld>
            <a:endParaRPr lang="ja-JP" altLang="en-US"/>
          </a:p>
        </p:txBody>
      </p:sp>
    </p:spTree>
    <p:extLst>
      <p:ext uri="{BB962C8B-B14F-4D97-AF65-F5344CB8AC3E}">
        <p14:creationId xmlns:p14="http://schemas.microsoft.com/office/powerpoint/2010/main" val="15885757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7CC5A25-DE68-4BF5-BA63-D8202A810E5C}" type="datetime1">
              <a:rPr lang="ja-JP" altLang="en-US"/>
              <a:pPr>
                <a:defRPr/>
              </a:pPr>
              <a:t>2017/1/23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FC598F5-2149-4DF2-B299-5C80D2E80FE0}" type="slidenum">
              <a:rPr lang="ja-JP" altLang="en-US"/>
              <a:pPr>
                <a:defRPr/>
              </a:pPr>
              <a:t>‹#›</a:t>
            </a:fld>
            <a:endParaRPr lang="ja-JP" altLang="en-US"/>
          </a:p>
        </p:txBody>
      </p:sp>
    </p:spTree>
    <p:extLst>
      <p:ext uri="{BB962C8B-B14F-4D97-AF65-F5344CB8AC3E}">
        <p14:creationId xmlns:p14="http://schemas.microsoft.com/office/powerpoint/2010/main" val="4090903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CAA5F374-2A50-43D5-A01A-2CF7458DA071}" type="datetime1">
              <a:rPr lang="ja-JP" altLang="en-US"/>
              <a:pPr>
                <a:defRPr/>
              </a:pPr>
              <a:t>2017/1/23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DF3CA09-2500-4298-AA61-5BC9D236AF65}" type="slidenum">
              <a:rPr lang="ja-JP" altLang="en-US"/>
              <a:pPr>
                <a:defRPr/>
              </a:pPr>
              <a:t>‹#›</a:t>
            </a:fld>
            <a:endParaRPr lang="ja-JP" altLang="en-US"/>
          </a:p>
        </p:txBody>
      </p:sp>
    </p:spTree>
    <p:extLst>
      <p:ext uri="{BB962C8B-B14F-4D97-AF65-F5344CB8AC3E}">
        <p14:creationId xmlns:p14="http://schemas.microsoft.com/office/powerpoint/2010/main" val="4001613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EDEFF3E-E786-414A-B3AF-DE2D1E3C2AC5}" type="datetime1">
              <a:rPr lang="ja-JP" altLang="en-US"/>
              <a:pPr>
                <a:defRPr/>
              </a:pPr>
              <a:t>2017/1/23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51DCB8E-4F70-4488-A79C-57CFBBE3FA52}" type="slidenum">
              <a:rPr lang="ja-JP" altLang="en-US"/>
              <a:pPr>
                <a:defRPr/>
              </a:pPr>
              <a:t>‹#›</a:t>
            </a:fld>
            <a:endParaRPr lang="ja-JP" altLang="en-US"/>
          </a:p>
        </p:txBody>
      </p:sp>
    </p:spTree>
    <p:extLst>
      <p:ext uri="{BB962C8B-B14F-4D97-AF65-F5344CB8AC3E}">
        <p14:creationId xmlns:p14="http://schemas.microsoft.com/office/powerpoint/2010/main" val="3609154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119AD018-4058-4A97-A446-41786F4C056E}" type="datetime1">
              <a:rPr lang="ja-JP" altLang="en-US"/>
              <a:pPr>
                <a:defRPr/>
              </a:pPr>
              <a:t>2017/1/23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6701BF1-DD62-47AB-B888-7083B20C3DAB}" type="slidenum">
              <a:rPr lang="ja-JP" altLang="en-US"/>
              <a:pPr>
                <a:defRPr/>
              </a:pPr>
              <a:t>‹#›</a:t>
            </a:fld>
            <a:endParaRPr lang="ja-JP" altLang="en-US"/>
          </a:p>
        </p:txBody>
      </p:sp>
    </p:spTree>
    <p:extLst>
      <p:ext uri="{BB962C8B-B14F-4D97-AF65-F5344CB8AC3E}">
        <p14:creationId xmlns:p14="http://schemas.microsoft.com/office/powerpoint/2010/main" val="1539495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ABC39B3-9EFE-473C-9853-B7A7A9587971}" type="datetime1">
              <a:rPr lang="ja-JP" altLang="en-US"/>
              <a:pPr>
                <a:defRPr/>
              </a:pPr>
              <a:t>2017/1/23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9187194-5F03-4EC8-A762-BF227DCDAEF0}" type="slidenum">
              <a:rPr lang="ja-JP" altLang="en-US"/>
              <a:pPr>
                <a:defRPr/>
              </a:pPr>
              <a:t>‹#›</a:t>
            </a:fld>
            <a:endParaRPr lang="ja-JP" altLang="en-US"/>
          </a:p>
        </p:txBody>
      </p:sp>
    </p:spTree>
    <p:extLst>
      <p:ext uri="{BB962C8B-B14F-4D97-AF65-F5344CB8AC3E}">
        <p14:creationId xmlns:p14="http://schemas.microsoft.com/office/powerpoint/2010/main" val="240624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1D360992-7D1D-4372-A8B0-D8B08EF26098}" type="datetime1">
              <a:rPr lang="ja-JP" altLang="en-US"/>
              <a:pPr>
                <a:defRPr/>
              </a:pPr>
              <a:t>2017/1/23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37EA2CF-B488-46C3-B6A7-E4621866200C}" type="slidenum">
              <a:rPr lang="ja-JP" altLang="en-US"/>
              <a:pPr>
                <a:defRPr/>
              </a:pPr>
              <a:t>‹#›</a:t>
            </a:fld>
            <a:endParaRPr lang="ja-JP" altLang="en-US"/>
          </a:p>
        </p:txBody>
      </p:sp>
    </p:spTree>
    <p:extLst>
      <p:ext uri="{BB962C8B-B14F-4D97-AF65-F5344CB8AC3E}">
        <p14:creationId xmlns:p14="http://schemas.microsoft.com/office/powerpoint/2010/main" val="84053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8F903E6F-A68B-4CEA-9B56-5ED8AB04A525}" type="datetime1">
              <a:rPr lang="ja-JP" altLang="en-US"/>
              <a:pPr>
                <a:defRPr/>
              </a:pPr>
              <a:t>2017/1/23</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7204D510-9ED9-4A7C-98C6-465F73AEF6B3}" type="slidenum">
              <a:rPr lang="ja-JP" altLang="en-US"/>
              <a:pPr>
                <a:defRPr/>
              </a:pPr>
              <a:t>‹#›</a:t>
            </a:fld>
            <a:endParaRPr lang="ja-JP" altLang="en-US"/>
          </a:p>
        </p:txBody>
      </p:sp>
    </p:spTree>
    <p:extLst>
      <p:ext uri="{BB962C8B-B14F-4D97-AF65-F5344CB8AC3E}">
        <p14:creationId xmlns:p14="http://schemas.microsoft.com/office/powerpoint/2010/main" val="257572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B906B018-B180-40A6-8C21-914DB137EF4F}" type="datetime1">
              <a:rPr lang="ja-JP" altLang="en-US"/>
              <a:pPr>
                <a:defRPr/>
              </a:pPr>
              <a:t>2017/1/23</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C00AF416-B72C-4568-821D-747AB049E970}" type="slidenum">
              <a:rPr lang="ja-JP" altLang="en-US"/>
              <a:pPr>
                <a:defRPr/>
              </a:pPr>
              <a:t>‹#›</a:t>
            </a:fld>
            <a:endParaRPr lang="ja-JP" altLang="en-US"/>
          </a:p>
        </p:txBody>
      </p:sp>
    </p:spTree>
    <p:extLst>
      <p:ext uri="{BB962C8B-B14F-4D97-AF65-F5344CB8AC3E}">
        <p14:creationId xmlns:p14="http://schemas.microsoft.com/office/powerpoint/2010/main" val="268445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429CC5DE-021D-4C9E-A045-1B6AAFCF93B9}" type="datetime1">
              <a:rPr lang="ja-JP" altLang="en-US"/>
              <a:pPr>
                <a:defRPr/>
              </a:pPr>
              <a:t>2017/1/23</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93993F3-DBBB-436B-AFA5-9076F9A83774}" type="slidenum">
              <a:rPr lang="ja-JP" altLang="en-US"/>
              <a:pPr>
                <a:defRPr/>
              </a:pPr>
              <a:t>‹#›</a:t>
            </a:fld>
            <a:endParaRPr lang="ja-JP" altLang="en-US"/>
          </a:p>
        </p:txBody>
      </p:sp>
    </p:spTree>
    <p:extLst>
      <p:ext uri="{BB962C8B-B14F-4D97-AF65-F5344CB8AC3E}">
        <p14:creationId xmlns:p14="http://schemas.microsoft.com/office/powerpoint/2010/main" val="2032041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0A3EC4B-C001-4D15-A9D4-C8AB357D8F8E}" type="datetime1">
              <a:rPr lang="ja-JP" altLang="en-US"/>
              <a:pPr>
                <a:defRPr/>
              </a:pPr>
              <a:t>2017/1/23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B34E63E-82CB-458D-8A95-CBAB619B9111}" type="slidenum">
              <a:rPr lang="ja-JP" altLang="en-US"/>
              <a:pPr>
                <a:defRPr/>
              </a:pPr>
              <a:t>‹#›</a:t>
            </a:fld>
            <a:endParaRPr lang="ja-JP" altLang="en-US"/>
          </a:p>
        </p:txBody>
      </p:sp>
    </p:spTree>
    <p:extLst>
      <p:ext uri="{BB962C8B-B14F-4D97-AF65-F5344CB8AC3E}">
        <p14:creationId xmlns:p14="http://schemas.microsoft.com/office/powerpoint/2010/main" val="2109979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8635447-9B32-4184-9455-D92EF2AD6BE8}" type="datetime1">
              <a:rPr lang="ja-JP" altLang="en-US"/>
              <a:pPr>
                <a:defRPr/>
              </a:pPr>
              <a:t>2017/1/23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2567434-667C-4E74-B871-939630E63342}" type="slidenum">
              <a:rPr lang="ja-JP" altLang="en-US"/>
              <a:pPr>
                <a:defRPr/>
              </a:pPr>
              <a:t>‹#›</a:t>
            </a:fld>
            <a:endParaRPr lang="ja-JP" altLang="en-US"/>
          </a:p>
        </p:txBody>
      </p:sp>
    </p:spTree>
    <p:extLst>
      <p:ext uri="{BB962C8B-B14F-4D97-AF65-F5344CB8AC3E}">
        <p14:creationId xmlns:p14="http://schemas.microsoft.com/office/powerpoint/2010/main" val="2748748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5960615-A742-4AB5-8E47-ADA1F40E7545}" type="datetime1">
              <a:rPr lang="ja-JP" altLang="en-US"/>
              <a:pPr>
                <a:defRPr/>
              </a:pPr>
              <a:t>2017/1/23</a:t>
            </a:fld>
            <a:endParaRPr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0437E0C7-E652-44A7-B44F-76C97B53665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16024" y="2492896"/>
            <a:ext cx="8892480" cy="523220"/>
          </a:xfrm>
          <a:prstGeom prst="rect">
            <a:avLst/>
          </a:prstGeom>
          <a:noFill/>
        </p:spPr>
        <p:txBody>
          <a:bodyPr wrap="square" rtlCol="0">
            <a:spAutoFit/>
          </a:bodyPr>
          <a:lstStyle/>
          <a:p>
            <a:pPr algn="ctr"/>
            <a:r>
              <a:rPr lang="ja-JP" altLang="en-US" sz="28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大阪の産業振興のあり方についての検討状況</a:t>
            </a:r>
            <a:endParaRPr lang="ja-JP" altLang="en-US" sz="2800" b="1"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5" name="スライド番号プレースホルダー 1"/>
          <p:cNvSpPr>
            <a:spLocks noGrp="1"/>
          </p:cNvSpPr>
          <p:nvPr>
            <p:ph type="sldNum" sz="quarter" idx="12"/>
          </p:nvPr>
        </p:nvSpPr>
        <p:spPr>
          <a:xfrm>
            <a:off x="6988972" y="6506191"/>
            <a:ext cx="2133600" cy="365125"/>
          </a:xfrm>
        </p:spPr>
        <p:txBody>
          <a:bodyPr/>
          <a:lstStyle/>
          <a:p>
            <a:fld id="{7853CF83-2CA7-468D-933C-9DDBEAA5E899}" type="slidenum">
              <a:rPr kumimoji="1" lang="ja-JP" altLang="en-US" smtClean="0"/>
              <a:pPr/>
              <a:t>0</a:t>
            </a:fld>
            <a:endParaRPr kumimoji="1" lang="ja-JP" altLang="en-US"/>
          </a:p>
        </p:txBody>
      </p:sp>
    </p:spTree>
    <p:extLst>
      <p:ext uri="{BB962C8B-B14F-4D97-AF65-F5344CB8AC3E}">
        <p14:creationId xmlns:p14="http://schemas.microsoft.com/office/powerpoint/2010/main" val="320608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課題</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認識</a:t>
            </a:r>
          </a:p>
        </p:txBody>
      </p:sp>
      <p:sp>
        <p:nvSpPr>
          <p:cNvPr id="20" name="正方形/長方形 19"/>
          <p:cNvSpPr/>
          <p:nvPr/>
        </p:nvSpPr>
        <p:spPr>
          <a:xfrm>
            <a:off x="72008" y="404664"/>
            <a:ext cx="5940152"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副首都化に向けた中長期的な</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方向（中間整理案）</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スライド番号プレースホルダー 1"/>
          <p:cNvSpPr>
            <a:spLocks noGrp="1"/>
          </p:cNvSpPr>
          <p:nvPr>
            <p:ph type="sldNum" sz="quarter" idx="12"/>
          </p:nvPr>
        </p:nvSpPr>
        <p:spPr>
          <a:xfrm>
            <a:off x="7010400" y="6492875"/>
            <a:ext cx="21336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1</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323528" y="908722"/>
            <a:ext cx="8424936" cy="780860"/>
          </a:xfrm>
          <a:prstGeom prst="roundRect">
            <a:avLst>
              <a:gd name="adj" fmla="val 10106"/>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683568" y="1340768"/>
            <a:ext cx="7920880" cy="348813"/>
          </a:xfrm>
          <a:prstGeom prst="rect">
            <a:avLst/>
          </a:prstGeom>
          <a:noFill/>
        </p:spPr>
        <p:txBody>
          <a:bodyPr wrap="square" rtlCol="0">
            <a:spAutoFit/>
          </a:bodyPr>
          <a:lstStyle/>
          <a:p>
            <a:pPr>
              <a:lnSpc>
                <a:spcPts val="2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大阪産業の国際競争力強化を図るための基盤となる研究支援体制の充実や企業支援体制の強化を図る。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523347" y="930206"/>
            <a:ext cx="8357726" cy="338554"/>
          </a:xfrm>
          <a:prstGeom prst="rect">
            <a:avLst/>
          </a:prstGeom>
          <a:noFill/>
        </p:spPr>
        <p:txBody>
          <a:bodyPr wrap="square" rtlCol="0">
            <a:spAutoFit/>
          </a:bodyPr>
          <a:lstStyle/>
          <a:p>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≪副首都に必要な機能面での取組み≫　　⇒　産業支援・研究開発体制の充実</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72008" y="2255272"/>
            <a:ext cx="5940152"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課題</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323528" y="2615312"/>
            <a:ext cx="8424936" cy="468000"/>
          </a:xfrm>
          <a:prstGeom prst="roundRect">
            <a:avLst/>
          </a:prstGeom>
          <a:solidFill>
            <a:schemeClr val="tx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企業側から見てリソースの全体像が分かりにくく、ビジネス環境として評価が十分確立されていない。</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323528" y="3170865"/>
            <a:ext cx="8424936" cy="468000"/>
          </a:xfrm>
          <a:prstGeom prst="roundRect">
            <a:avLst/>
          </a:prstGeom>
          <a:solidFill>
            <a:schemeClr val="tx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個々</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機関毎のプラットフォーム相互の横のつながりがなく、新事業・新技術を生み出す力が弱い。</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301430" y="3753088"/>
            <a:ext cx="8447033" cy="468000"/>
          </a:xfrm>
          <a:prstGeom prst="roundRect">
            <a:avLst/>
          </a:prstGeom>
          <a:solidFill>
            <a:schemeClr val="tx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府市の政策連携や関係機関の一体化の取組みが進むが、国</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民間も含めた連携が今後の課題。</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二等辺三角形 4"/>
          <p:cNvSpPr/>
          <p:nvPr/>
        </p:nvSpPr>
        <p:spPr>
          <a:xfrm flipV="1">
            <a:off x="1763688" y="1772816"/>
            <a:ext cx="5760640" cy="432048"/>
          </a:xfrm>
          <a:prstGeom prst="triangle">
            <a:avLst>
              <a:gd name="adj" fmla="val 5019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323528" y="4941128"/>
            <a:ext cx="3677208" cy="1656184"/>
          </a:xfrm>
          <a:prstGeom prst="roundRect">
            <a:avLst>
              <a:gd name="adj" fmla="val 677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＜支援機関等の統合＞</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・信用保証協会　　・公設試験研究機関</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・公立大学　　　・産業支援機関（検討中）</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＜施策面での連携＞</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・上海事務所の連携・統合</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（大阪政府上海事務所）</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・特区プロモーションの共同実施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ホームベース 24"/>
          <p:cNvSpPr/>
          <p:nvPr/>
        </p:nvSpPr>
        <p:spPr>
          <a:xfrm>
            <a:off x="323528" y="4509120"/>
            <a:ext cx="3821224" cy="360000"/>
          </a:xfrm>
          <a:prstGeom prst="homePlate">
            <a:avLst>
              <a:gd name="adj" fmla="val 5269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大阪府・大阪市でのこれまでの取組み</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29" name="ホームベース 28"/>
          <p:cNvSpPr/>
          <p:nvPr/>
        </p:nvSpPr>
        <p:spPr>
          <a:xfrm>
            <a:off x="4927240" y="4509120"/>
            <a:ext cx="3821224" cy="360000"/>
          </a:xfrm>
          <a:prstGeom prst="homePlate">
            <a:avLst>
              <a:gd name="adj" fmla="val 5269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大阪全体のリソースの最適化</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30" name="角丸四角形 29"/>
          <p:cNvSpPr/>
          <p:nvPr/>
        </p:nvSpPr>
        <p:spPr>
          <a:xfrm>
            <a:off x="4927239" y="4941128"/>
            <a:ext cx="3818739" cy="1656184"/>
          </a:xfrm>
          <a:prstGeom prst="roundRect">
            <a:avLst>
              <a:gd name="adj" fmla="val 5955"/>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＜新たな視点＞</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・国や民間等も含め、大阪全体の産業支援機能の充実度を活用</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・リソースの連携・総合化により、企業への支援をより最適に提供する施策・体制を構築</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・既存産業の高度化や新たな成長分野に対するアプローチを強化</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右矢印 3"/>
          <p:cNvSpPr/>
          <p:nvPr/>
        </p:nvSpPr>
        <p:spPr>
          <a:xfrm>
            <a:off x="4283968" y="5301208"/>
            <a:ext cx="418242" cy="79208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16564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大阪の産業振興の</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現状</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0" y="332656"/>
            <a:ext cx="529208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には産業振興のためのリソースが数多く存在</a:t>
            </a:r>
          </a:p>
        </p:txBody>
      </p:sp>
      <p:graphicFrame>
        <p:nvGraphicFramePr>
          <p:cNvPr id="6" name="表 5"/>
          <p:cNvGraphicFramePr>
            <a:graphicFrameLocks noGrp="1"/>
          </p:cNvGraphicFramePr>
          <p:nvPr>
            <p:extLst>
              <p:ext uri="{D42A27DB-BD31-4B8C-83A1-F6EECF244321}">
                <p14:modId xmlns:p14="http://schemas.microsoft.com/office/powerpoint/2010/main" val="788232993"/>
              </p:ext>
            </p:extLst>
          </p:nvPr>
        </p:nvGraphicFramePr>
        <p:xfrm>
          <a:off x="179511" y="940659"/>
          <a:ext cx="8856985" cy="5716013"/>
        </p:xfrm>
        <a:graphic>
          <a:graphicData uri="http://schemas.openxmlformats.org/drawingml/2006/table">
            <a:tbl>
              <a:tblPr firstRow="1" bandRow="1">
                <a:tableStyleId>{5C22544A-7EE6-4342-B048-85BDC9FD1C3A}</a:tableStyleId>
              </a:tblPr>
              <a:tblGrid>
                <a:gridCol w="1497363"/>
                <a:gridCol w="2753043"/>
                <a:gridCol w="2448272"/>
                <a:gridCol w="2158307"/>
              </a:tblGrid>
              <a:tr h="230956">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大阪府・大阪市</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国</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民間</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r>
              <a:tr h="466523">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技術系</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大阪府立産業技術</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研究所</a:t>
                      </a:r>
                      <a:endPar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・大阪市立工業研究所</a:t>
                      </a:r>
                      <a:endPar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・産業技術総合研究所</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・理化学研究所</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・国立循環器病研究センター</a:t>
                      </a: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・医薬基盤研究所（・健康・栄養研究所）</a:t>
                      </a: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（・工業所有権情報・研修館（</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INPIT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・民間研究所</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・私立大学</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648423">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経営系</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・ものづくりビジネスセンター大阪</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大阪産業振興機構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大阪産業創造館</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大阪市都市型産業振興センター</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tc>
                  <a:txBody>
                    <a:bodyP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・中小企業基盤整備機構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・商工会議所・商工会</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2991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創業・ベンチャー系</a:t>
                      </a: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・大阪イノベーションハブ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・中小企業基盤整備機構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・インキュベーション施設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538897">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海外展開・対内投資系</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・大阪外国企業誘致センター（</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O-BIC</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・大阪国際経済振興センター</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・日本貿易振興機構（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JETRO</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・国際協力機構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(JICA)</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384926">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金融系</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・大阪信用保証協会</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・日本政策金融公庫</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・投資ファンド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488846">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調査研究</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・アジア太平洋研究所</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・シンクタンク</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人材育成</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・高等専門学校</a:t>
                      </a:r>
                    </a:p>
                    <a:p>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・専門学校</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・人材関係会社</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交流拠点</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・ナレッジキャピタル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・金融機関の支援拠点</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・大学の支援拠点</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48" name="正方形/長方形 47"/>
          <p:cNvSpPr/>
          <p:nvPr/>
        </p:nvSpPr>
        <p:spPr>
          <a:xfrm>
            <a:off x="107504" y="647984"/>
            <a:ext cx="529208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大阪における主なリソース（例）</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スライド番号プレースホルダー 1"/>
          <p:cNvSpPr>
            <a:spLocks noGrp="1"/>
          </p:cNvSpPr>
          <p:nvPr>
            <p:ph type="sldNum" sz="quarter" idx="12"/>
          </p:nvPr>
        </p:nvSpPr>
        <p:spPr>
          <a:xfrm>
            <a:off x="7010400" y="6492875"/>
            <a:ext cx="21336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2</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54903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テキスト ボックス 30"/>
          <p:cNvSpPr txBox="1"/>
          <p:nvPr/>
        </p:nvSpPr>
        <p:spPr>
          <a:xfrm>
            <a:off x="275740" y="2420888"/>
            <a:ext cx="8642021" cy="1815882"/>
          </a:xfrm>
          <a:prstGeom prst="rect">
            <a:avLst/>
          </a:prstGeom>
          <a:solidFill>
            <a:schemeClr val="bg2">
              <a:lumMod val="90000"/>
            </a:schemeClr>
          </a:solidFill>
          <a:ln w="28575">
            <a:solidFill>
              <a:srgbClr val="0033CC"/>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rPr>
              <a:t>　①　大阪の産業支援機能全体の最適化</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　⇒　関係部局によるワーキンググループとして</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rPr>
              <a:t>　　　　　　　　外部ヒアリングを実施するなどして検討</a:t>
            </a:r>
            <a:endParaRPr lang="en-US" altLang="ja-JP" sz="1400" b="1" dirty="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endParaRPr lang="ja-JP" altLang="en-US" sz="1600" b="1" dirty="0">
              <a:latin typeface="Meiryo UI" panose="020B0604030504040204" pitchFamily="50" charset="-128"/>
              <a:ea typeface="Meiryo UI" panose="020B0604030504040204" pitchFamily="50" charset="-128"/>
            </a:endParaRPr>
          </a:p>
        </p:txBody>
      </p:sp>
      <p:sp>
        <p:nvSpPr>
          <p:cNvPr id="5" name="角丸四角形 4"/>
          <p:cNvSpPr/>
          <p:nvPr/>
        </p:nvSpPr>
        <p:spPr>
          <a:xfrm>
            <a:off x="275739" y="865097"/>
            <a:ext cx="8638789" cy="1051735"/>
          </a:xfrm>
          <a:prstGeom prst="roundRect">
            <a:avLst/>
          </a:prstGeom>
          <a:solidFill>
            <a:schemeClr val="tx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副首都にふさわしい都市機能</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して、グローバルな競争力の強化に向けた産業支援のあり方を検討。</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大阪が持つ豊富なリソース</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活かして、企業に対する支援を大阪全体としてより最適に展開。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既存産業の高度化や新たな成長分野にアプローチするための産業支援機能の強化をめざす。</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 name="グループ化 9"/>
          <p:cNvGrpSpPr/>
          <p:nvPr/>
        </p:nvGrpSpPr>
        <p:grpSpPr>
          <a:xfrm>
            <a:off x="5675846" y="2703982"/>
            <a:ext cx="3072618" cy="1229074"/>
            <a:chOff x="5531830" y="2204864"/>
            <a:chExt cx="3072618" cy="1229074"/>
          </a:xfrm>
        </p:grpSpPr>
        <p:sp>
          <p:nvSpPr>
            <p:cNvPr id="7" name="円/楕円 6"/>
            <p:cNvSpPr/>
            <p:nvPr/>
          </p:nvSpPr>
          <p:spPr>
            <a:xfrm>
              <a:off x="6156176" y="2467176"/>
              <a:ext cx="1806130" cy="717145"/>
            </a:xfrm>
            <a:prstGeom prst="ellipse">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角丸四角形 5"/>
            <p:cNvSpPr/>
            <p:nvPr/>
          </p:nvSpPr>
          <p:spPr>
            <a:xfrm>
              <a:off x="5531830" y="2204864"/>
              <a:ext cx="1428297" cy="499234"/>
            </a:xfrm>
            <a:prstGeom prst="roundRect">
              <a:avLst/>
            </a:prstGeom>
            <a:gradFill>
              <a:gsLst>
                <a:gs pos="0">
                  <a:schemeClr val="tx2">
                    <a:lumMod val="60000"/>
                    <a:lumOff val="40000"/>
                  </a:schemeClr>
                </a:gs>
                <a:gs pos="50000">
                  <a:schemeClr val="tx2">
                    <a:lumMod val="40000"/>
                    <a:lumOff val="60000"/>
                  </a:schemeClr>
                </a:gs>
                <a:gs pos="100000">
                  <a:schemeClr val="tx2">
                    <a:lumMod val="60000"/>
                    <a:lumOff val="4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p>
          </p:txBody>
        </p:sp>
        <p:sp>
          <p:nvSpPr>
            <p:cNvPr id="16" name="角丸四角形 15"/>
            <p:cNvSpPr/>
            <p:nvPr/>
          </p:nvSpPr>
          <p:spPr>
            <a:xfrm>
              <a:off x="7176151" y="2211720"/>
              <a:ext cx="1428297" cy="499234"/>
            </a:xfrm>
            <a:prstGeom prst="roundRect">
              <a:avLst/>
            </a:prstGeom>
            <a:gradFill>
              <a:gsLst>
                <a:gs pos="0">
                  <a:schemeClr val="tx2">
                    <a:lumMod val="60000"/>
                    <a:lumOff val="40000"/>
                  </a:schemeClr>
                </a:gs>
                <a:gs pos="50000">
                  <a:schemeClr val="tx2">
                    <a:lumMod val="40000"/>
                    <a:lumOff val="60000"/>
                  </a:schemeClr>
                </a:gs>
                <a:gs pos="100000">
                  <a:schemeClr val="tx2">
                    <a:lumMod val="60000"/>
                    <a:lumOff val="4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局</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6330696" y="2934704"/>
              <a:ext cx="1428297" cy="499234"/>
            </a:xfrm>
            <a:prstGeom prst="roundRect">
              <a:avLst/>
            </a:prstGeom>
            <a:gradFill>
              <a:gsLst>
                <a:gs pos="0">
                  <a:schemeClr val="tx2">
                    <a:lumMod val="60000"/>
                    <a:lumOff val="40000"/>
                  </a:schemeClr>
                </a:gs>
                <a:gs pos="50000">
                  <a:schemeClr val="tx2">
                    <a:lumMod val="40000"/>
                    <a:lumOff val="60000"/>
                  </a:schemeClr>
                </a:gs>
                <a:gs pos="100000">
                  <a:schemeClr val="tx2">
                    <a:lumMod val="60000"/>
                    <a:lumOff val="40000"/>
                  </a:schemeClr>
                </a:gs>
              </a:gsLst>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府・大阪市</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副首都推進局</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3" name="テキスト ボックス 22"/>
          <p:cNvSpPr txBox="1"/>
          <p:nvPr/>
        </p:nvSpPr>
        <p:spPr>
          <a:xfrm>
            <a:off x="539552" y="3194973"/>
            <a:ext cx="4608512" cy="954107"/>
          </a:xfrm>
          <a:prstGeom prst="rect">
            <a:avLst/>
          </a:prstGeom>
          <a:noFill/>
        </p:spPr>
        <p:txBody>
          <a:bodyPr wrap="square" rtlCol="0">
            <a:spAutoFit/>
          </a:bodyPr>
          <a:lstStyle/>
          <a:p>
            <a:pPr marL="171450" indent="-171450">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ユーザーである企業側から見た、府市施策の検証</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国機関等との連携方策の検討</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連携強化を踏まえた具体的な新たな事業展開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大阪における産業支援関係機関の全体像の検討</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275739" y="4437112"/>
            <a:ext cx="8642021" cy="2160240"/>
          </a:xfrm>
          <a:prstGeom prst="rect">
            <a:avLst/>
          </a:prstGeom>
          <a:solidFill>
            <a:schemeClr val="bg2">
              <a:lumMod val="90000"/>
            </a:schemeClr>
          </a:solidFill>
          <a:ln w="28575">
            <a:solidFill>
              <a:srgbClr val="0033CC"/>
            </a:solidFill>
          </a:ln>
        </p:spPr>
        <p:txBody>
          <a:bodyPr wrap="square" rtlCol="0">
            <a:noAutofit/>
          </a:bodyPr>
          <a:lstStyle/>
          <a:p>
            <a:r>
              <a:rPr lang="ja-JP" altLang="en-US" sz="1600" b="1" dirty="0" smtClean="0">
                <a:latin typeface="Meiryo UI" panose="020B0604030504040204" pitchFamily="50" charset="-128"/>
                <a:ea typeface="Meiryo UI" panose="020B0604030504040204" pitchFamily="50" charset="-128"/>
              </a:rPr>
              <a:t>　②　府市の企業支援団体の統合・機能強化</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　関係４者でタスクフォースを設置し、有識者等の意見を踏まえつつ検討</a:t>
            </a:r>
            <a:endParaRPr lang="en-US" altLang="ja-JP" sz="1400" b="1" dirty="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endParaRPr lang="ja-JP" altLang="en-US" sz="1600" b="1" dirty="0">
              <a:latin typeface="Meiryo UI" panose="020B0604030504040204" pitchFamily="50" charset="-128"/>
              <a:ea typeface="Meiryo UI" panose="020B0604030504040204" pitchFamily="50" charset="-128"/>
            </a:endParaRPr>
          </a:p>
        </p:txBody>
      </p:sp>
      <p:grpSp>
        <p:nvGrpSpPr>
          <p:cNvPr id="9" name="グループ化 8"/>
          <p:cNvGrpSpPr/>
          <p:nvPr/>
        </p:nvGrpSpPr>
        <p:grpSpPr>
          <a:xfrm>
            <a:off x="5724128" y="5157192"/>
            <a:ext cx="3096344" cy="1215310"/>
            <a:chOff x="5508104" y="4122887"/>
            <a:chExt cx="3096344" cy="1215310"/>
          </a:xfrm>
          <a:gradFill>
            <a:gsLst>
              <a:gs pos="0">
                <a:schemeClr val="tx2">
                  <a:lumMod val="60000"/>
                  <a:lumOff val="40000"/>
                </a:schemeClr>
              </a:gs>
              <a:gs pos="50000">
                <a:schemeClr val="tx2">
                  <a:lumMod val="40000"/>
                  <a:lumOff val="60000"/>
                </a:schemeClr>
              </a:gs>
              <a:gs pos="100000">
                <a:schemeClr val="tx2">
                  <a:lumMod val="60000"/>
                  <a:lumOff val="40000"/>
                </a:schemeClr>
              </a:gs>
            </a:gsLst>
          </a:gradFill>
        </p:grpSpPr>
        <p:sp>
          <p:nvSpPr>
            <p:cNvPr id="28" name="円/楕円 27"/>
            <p:cNvSpPr/>
            <p:nvPr/>
          </p:nvSpPr>
          <p:spPr>
            <a:xfrm>
              <a:off x="6156176" y="4308778"/>
              <a:ext cx="1806131" cy="785232"/>
            </a:xfrm>
            <a:prstGeom prst="ellipse">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角丸四角形 28"/>
            <p:cNvSpPr/>
            <p:nvPr/>
          </p:nvSpPr>
          <p:spPr>
            <a:xfrm>
              <a:off x="5508105" y="4122887"/>
              <a:ext cx="1428297" cy="488374"/>
            </a:xfrm>
            <a:prstGeom prst="roundRect">
              <a:avLst/>
            </a:prstGeom>
            <a:gradFill flip="none" rotWithShape="1">
              <a:gsLst>
                <a:gs pos="0">
                  <a:schemeClr val="tx2">
                    <a:lumMod val="60000"/>
                    <a:lumOff val="40000"/>
                  </a:schemeClr>
                </a:gs>
                <a:gs pos="50000">
                  <a:schemeClr val="tx2">
                    <a:lumMod val="40000"/>
                    <a:lumOff val="60000"/>
                  </a:schemeClr>
                </a:gs>
                <a:gs pos="100000">
                  <a:schemeClr val="tx2">
                    <a:lumMod val="60000"/>
                    <a:lumOff val="40000"/>
                  </a:schemeClr>
                </a:gs>
              </a:gsLst>
              <a:lin ang="5400000" scaled="1"/>
              <a:tileRect/>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p>
          </p:txBody>
        </p:sp>
        <p:sp>
          <p:nvSpPr>
            <p:cNvPr id="30" name="角丸四角形 29"/>
            <p:cNvSpPr/>
            <p:nvPr/>
          </p:nvSpPr>
          <p:spPr>
            <a:xfrm>
              <a:off x="7176151" y="4129743"/>
              <a:ext cx="1428297" cy="488374"/>
            </a:xfrm>
            <a:prstGeom prst="roundRect">
              <a:avLst/>
            </a:prstGeom>
            <a:gradFill>
              <a:gsLst>
                <a:gs pos="0">
                  <a:schemeClr val="tx2">
                    <a:lumMod val="60000"/>
                    <a:lumOff val="40000"/>
                  </a:schemeClr>
                </a:gs>
                <a:gs pos="100000">
                  <a:schemeClr val="tx2">
                    <a:lumMod val="60000"/>
                    <a:lumOff val="40000"/>
                  </a:schemeClr>
                </a:gs>
                <a:gs pos="50000">
                  <a:schemeClr val="tx2">
                    <a:lumMod val="40000"/>
                    <a:lumOff val="60000"/>
                  </a:schemeClr>
                </a:gs>
              </a:gsLst>
              <a:lin ang="5400000" scaled="1"/>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局</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5508104" y="4849823"/>
              <a:ext cx="1428297" cy="488374"/>
            </a:xfrm>
            <a:prstGeom prst="roundRect">
              <a:avLst/>
            </a:prstGeom>
            <a:gradFill flip="none" rotWithShape="1">
              <a:gsLst>
                <a:gs pos="0">
                  <a:schemeClr val="tx2">
                    <a:lumMod val="60000"/>
                    <a:lumOff val="40000"/>
                  </a:schemeClr>
                </a:gs>
                <a:gs pos="100000">
                  <a:schemeClr val="tx2">
                    <a:lumMod val="60000"/>
                    <a:lumOff val="40000"/>
                  </a:schemeClr>
                </a:gs>
                <a:gs pos="50000">
                  <a:schemeClr val="tx2">
                    <a:lumMod val="40000"/>
                    <a:lumOff val="60000"/>
                  </a:schemeClr>
                </a:gs>
              </a:gsLst>
              <a:lin ang="5400000" scaled="1"/>
              <a:tileRect/>
            </a:grad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振興機構</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a:xfrm>
              <a:off x="7176150" y="4849823"/>
              <a:ext cx="1428297" cy="488374"/>
            </a:xfrm>
            <a:prstGeom prst="roundRect">
              <a:avLst/>
            </a:prstGeom>
            <a:gradFill flip="none" rotWithShape="1">
              <a:gsLst>
                <a:gs pos="0">
                  <a:schemeClr val="tx2">
                    <a:lumMod val="60000"/>
                    <a:lumOff val="40000"/>
                  </a:schemeClr>
                </a:gs>
                <a:gs pos="100000">
                  <a:schemeClr val="tx2">
                    <a:lumMod val="60000"/>
                    <a:lumOff val="40000"/>
                  </a:schemeClr>
                </a:gs>
                <a:gs pos="50000">
                  <a:schemeClr val="tx2">
                    <a:lumMod val="40000"/>
                    <a:lumOff val="60000"/>
                  </a:schemeClr>
                </a:gs>
              </a:gsLst>
              <a:lin ang="16200000" scaled="1"/>
              <a:tileRect/>
            </a:grad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都市型</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産業振興センター</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1" name="正方形/長方形 20"/>
          <p:cNvSpPr/>
          <p:nvPr/>
        </p:nvSpPr>
        <p:spPr>
          <a:xfrm>
            <a:off x="0" y="0"/>
            <a:ext cx="9144000"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産業振興機能の強化に向けた</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検討状況</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0" y="476712"/>
            <a:ext cx="529208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検討の方向性</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0" y="1988840"/>
            <a:ext cx="529208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検討</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a:t>
            </a:r>
          </a:p>
        </p:txBody>
      </p:sp>
      <p:sp>
        <p:nvSpPr>
          <p:cNvPr id="24" name="スライド番号プレースホルダー 1"/>
          <p:cNvSpPr>
            <a:spLocks noGrp="1"/>
          </p:cNvSpPr>
          <p:nvPr>
            <p:ph type="sldNum" sz="quarter" idx="12"/>
          </p:nvPr>
        </p:nvSpPr>
        <p:spPr>
          <a:xfrm>
            <a:off x="7010400" y="6492875"/>
            <a:ext cx="2133600" cy="365125"/>
          </a:xfrm>
        </p:spPr>
        <p:txBody>
          <a:bodyPr/>
          <a:lstStyle/>
          <a:p>
            <a:fld id="{89E81B00-AEB7-4197-A927-D0177FC9D789}"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3</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539552" y="4996914"/>
            <a:ext cx="5304589" cy="1600438"/>
          </a:xfrm>
          <a:prstGeom prst="rect">
            <a:avLst/>
          </a:prstGeom>
          <a:noFill/>
        </p:spPr>
        <p:txBody>
          <a:bodyPr wrap="square" rtlCol="0">
            <a:spAutoFit/>
          </a:bodyPr>
          <a:lstStyle/>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府市の中小企業支援における新法人の位置づけ及び役割について</a:t>
            </a: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新法人が取り組む事業及び推進体制について</a:t>
            </a: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府市の財政負担及び関与のあり方について</a:t>
            </a: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法人統合の進め方について</a:t>
            </a: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法人統合方式（新設合併又は吸収合併）について</a:t>
            </a: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両施設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の最適利用について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マイドーム</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おおさか、大阪産業</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創造館） </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075367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8A9F1745003D44A14F8F6E14DE2F72" ma:contentTypeVersion="0" ma:contentTypeDescription="新しいドキュメントを作成します。" ma:contentTypeScope="" ma:versionID="290a71272f684ea2bc7658ed8722dc12">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E38670-5652-4396-9FB5-8668C6F58E6E}">
  <ds:schemaRefs>
    <ds:schemaRef ds:uri="http://purl.org/dc/elements/1.1/"/>
    <ds:schemaRef ds:uri="http://purl.org/dc/terms/"/>
    <ds:schemaRef ds:uri="http://schemas.microsoft.com/office/2006/documentManagement/types"/>
    <ds:schemaRef ds:uri="http://schemas.microsoft.com/office/2006/metadata/properties"/>
    <ds:schemaRef ds:uri="http://purl.org/dc/dcmitype/"/>
    <ds:schemaRef ds:uri="http://schemas.openxmlformats.org/package/2006/metadata/core-properties"/>
    <ds:schemaRef ds:uri="http://www.w3.org/XML/1998/namespace"/>
    <ds:schemaRef ds:uri="http://schemas.microsoft.com/office/infopath/2007/PartnerControls"/>
  </ds:schemaRefs>
</ds:datastoreItem>
</file>

<file path=customXml/itemProps2.xml><?xml version="1.0" encoding="utf-8"?>
<ds:datastoreItem xmlns:ds="http://schemas.openxmlformats.org/officeDocument/2006/customXml" ds:itemID="{38810DD4-B76D-456F-B1D9-816A1C0AAE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FC69A437-F067-4AEB-BBD5-28D8E5F823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4861</TotalTime>
  <Words>429</Words>
  <Application>Microsoft Office PowerPoint</Application>
  <PresentationFormat>画面に合わせる (4:3)</PresentationFormat>
  <Paragraphs>121</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Batchadmin</cp:lastModifiedBy>
  <cp:revision>462</cp:revision>
  <cp:lastPrinted>2016-12-19T06:13:12Z</cp:lastPrinted>
  <dcterms:created xsi:type="dcterms:W3CDTF">2011-12-06T08:20:48Z</dcterms:created>
  <dcterms:modified xsi:type="dcterms:W3CDTF">2017-01-23T06:34:11Z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0x0101002D8A9F1745003D44A14F8F6E14DE2F72</vt:lpwstr>
  </property>
</Properties>
</file>