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66" r:id="rId2"/>
    <p:sldId id="287" r:id="rId3"/>
    <p:sldId id="274" r:id="rId4"/>
    <p:sldId id="261" r:id="rId5"/>
    <p:sldId id="280" r:id="rId6"/>
    <p:sldId id="262" r:id="rId7"/>
    <p:sldId id="275" r:id="rId8"/>
    <p:sldId id="281" r:id="rId9"/>
    <p:sldId id="285" r:id="rId10"/>
    <p:sldId id="276" r:id="rId11"/>
    <p:sldId id="267" r:id="rId12"/>
    <p:sldId id="279" r:id="rId13"/>
    <p:sldId id="288" r:id="rId14"/>
    <p:sldId id="289" r:id="rId15"/>
    <p:sldId id="290" r:id="rId16"/>
    <p:sldId id="278" r:id="rId17"/>
    <p:sldId id="268"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5429736\Desktop\&#32102;&#26009;&#34920;&#65411;&#65438;&#65392;&#65408;&#65421;&#65438;&#65392;&#65405;.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i5429736\Desktop\&#32102;&#26009;&#34920;&#65411;&#65438;&#65392;&#65408;&#65421;&#65438;&#65392;&#65405;.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i5430303\AppData\Local\Microsoft\Windows\Temporary%20Internet%20Files\Content.Outlook\FBMALZ7Y\&#20840;&#20307;&#21454;&#25903;&#12398;&#25512;&#31227;&#12464;&#12521;&#12501;.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i5430303\Desktop\03_&#12304;281201&#12305;&#36939;&#21942;&#36027;&#36000;&#25285;&#3732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a:pPr>
            <a:r>
              <a:rPr lang="ja-JP" altLang="en-US" sz="1050" dirty="0" smtClean="0"/>
              <a:t>看護職給料表</a:t>
            </a:r>
            <a:endParaRPr lang="en-US" altLang="ja-JP" sz="1050" dirty="0" smtClean="0"/>
          </a:p>
          <a:p>
            <a:pPr>
              <a:defRPr/>
            </a:pPr>
            <a:r>
              <a:rPr lang="ja-JP" altLang="en-US" sz="1050" dirty="0" smtClean="0"/>
              <a:t>（平成</a:t>
            </a:r>
            <a:r>
              <a:rPr lang="en-US" altLang="ja-JP" sz="1050" dirty="0" smtClean="0"/>
              <a:t>26</a:t>
            </a:r>
            <a:r>
              <a:rPr lang="ja-JP" altLang="en-US" sz="1050" dirty="0" smtClean="0"/>
              <a:t>年度）</a:t>
            </a:r>
            <a:endParaRPr lang="ja-JP" altLang="en-US" sz="1050" dirty="0"/>
          </a:p>
        </c:rich>
      </c:tx>
      <c:layout>
        <c:manualLayout>
          <c:xMode val="edge"/>
          <c:yMode val="edge"/>
          <c:x val="0.4998377775993959"/>
          <c:y val="2.3364485981308327E-2"/>
        </c:manualLayout>
      </c:layout>
      <c:overlay val="1"/>
    </c:title>
    <c:plotArea>
      <c:layout>
        <c:manualLayout>
          <c:layoutTarget val="inner"/>
          <c:xMode val="edge"/>
          <c:yMode val="edge"/>
          <c:x val="9.6592467805676888E-2"/>
          <c:y val="0.11660387077783568"/>
          <c:w val="0.84319644659803106"/>
          <c:h val="0.79325966098177869"/>
        </c:manualLayout>
      </c:layout>
      <c:barChart>
        <c:barDir val="col"/>
        <c:grouping val="clustered"/>
        <c:ser>
          <c:idx val="3"/>
          <c:order val="0"/>
          <c:tx>
            <c:strRef>
              <c:f>'H26(3)表'!$K$4</c:f>
              <c:strCache>
                <c:ptCount val="1"/>
                <c:pt idx="0">
                  <c:v>上限</c:v>
                </c:pt>
              </c:strCache>
            </c:strRef>
          </c:tx>
          <c:spPr>
            <a:solidFill>
              <a:srgbClr val="FF66CC"/>
            </a:solidFill>
            <a:ln w="28575">
              <a:solidFill>
                <a:sysClr val="window" lastClr="FFFFFF"/>
              </a:solidFill>
            </a:ln>
          </c:spPr>
          <c:dLbls>
            <c:dLbl>
              <c:idx val="6"/>
              <c:delete val="1"/>
            </c:dLbl>
            <c:dLblPos val="outEnd"/>
            <c:showVal val="1"/>
          </c:dLbls>
          <c:cat>
            <c:strRef>
              <c:f>'H26(3)表'!$L$3:$R$3</c:f>
              <c:strCache>
                <c:ptCount val="7"/>
                <c:pt idx="0">
                  <c:v>1級
　－</c:v>
                </c:pt>
                <c:pt idx="1">
                  <c:v>2級
－</c:v>
                </c:pt>
                <c:pt idx="2">
                  <c:v>3級
－</c:v>
                </c:pt>
                <c:pt idx="3">
                  <c:v>4級
係長級</c:v>
                </c:pt>
                <c:pt idx="4">
                  <c:v>5級
代理級</c:v>
                </c:pt>
                <c:pt idx="5">
                  <c:v>6級
課長級</c:v>
                </c:pt>
                <c:pt idx="6">
                  <c:v>7級
部長級</c:v>
                </c:pt>
              </c:strCache>
            </c:strRef>
          </c:cat>
          <c:val>
            <c:numRef>
              <c:f>'H26(3)表'!$L$4:$R$4</c:f>
              <c:numCache>
                <c:formatCode>#,##0;[Red]\-#,##0</c:formatCode>
                <c:ptCount val="7"/>
                <c:pt idx="0">
                  <c:v>239100</c:v>
                </c:pt>
                <c:pt idx="1">
                  <c:v>346300</c:v>
                </c:pt>
                <c:pt idx="2">
                  <c:v>363200</c:v>
                </c:pt>
                <c:pt idx="3">
                  <c:v>375800</c:v>
                </c:pt>
                <c:pt idx="4">
                  <c:v>416600</c:v>
                </c:pt>
                <c:pt idx="5">
                  <c:v>472100</c:v>
                </c:pt>
                <c:pt idx="6">
                  <c:v>495400</c:v>
                </c:pt>
              </c:numCache>
            </c:numRef>
          </c:val>
        </c:ser>
        <c:ser>
          <c:idx val="1"/>
          <c:order val="1"/>
          <c:tx>
            <c:strRef>
              <c:f>'H26(3)表'!$K$5</c:f>
              <c:strCache>
                <c:ptCount val="1"/>
                <c:pt idx="0">
                  <c:v>下限</c:v>
                </c:pt>
              </c:strCache>
            </c:strRef>
          </c:tx>
          <c:spPr>
            <a:solidFill>
              <a:sysClr val="window" lastClr="FFFFFF"/>
            </a:solidFill>
            <a:ln w="28575">
              <a:noFill/>
            </a:ln>
          </c:spPr>
          <c:dLbls>
            <c:dLbl>
              <c:idx val="6"/>
              <c:layout>
                <c:manualLayout>
                  <c:x val="0"/>
                  <c:y val="-2.9463342939392251E-2"/>
                </c:manualLayout>
              </c:layout>
              <c:dLblPos val="outEnd"/>
              <c:showVal val="1"/>
            </c:dLbl>
            <c:dLblPos val="inEnd"/>
            <c:showVal val="1"/>
          </c:dLbls>
          <c:cat>
            <c:strRef>
              <c:f>'H26(3)表'!$L$3:$R$3</c:f>
              <c:strCache>
                <c:ptCount val="7"/>
                <c:pt idx="0">
                  <c:v>1級
　－</c:v>
                </c:pt>
                <c:pt idx="1">
                  <c:v>2級
－</c:v>
                </c:pt>
                <c:pt idx="2">
                  <c:v>3級
－</c:v>
                </c:pt>
                <c:pt idx="3">
                  <c:v>4級
係長級</c:v>
                </c:pt>
                <c:pt idx="4">
                  <c:v>5級
代理級</c:v>
                </c:pt>
                <c:pt idx="5">
                  <c:v>6級
課長級</c:v>
                </c:pt>
                <c:pt idx="6">
                  <c:v>7級
部長級</c:v>
                </c:pt>
              </c:strCache>
            </c:strRef>
          </c:cat>
          <c:val>
            <c:numRef>
              <c:f>'H26(3)表'!$L$5:$R$5</c:f>
              <c:numCache>
                <c:formatCode>#,##0;[Red]\-#,##0</c:formatCode>
                <c:ptCount val="7"/>
                <c:pt idx="0">
                  <c:v>157700</c:v>
                </c:pt>
                <c:pt idx="1">
                  <c:v>179400</c:v>
                </c:pt>
                <c:pt idx="2">
                  <c:v>226300</c:v>
                </c:pt>
                <c:pt idx="3">
                  <c:v>272300</c:v>
                </c:pt>
                <c:pt idx="4">
                  <c:v>343800</c:v>
                </c:pt>
                <c:pt idx="5">
                  <c:v>378700</c:v>
                </c:pt>
                <c:pt idx="6">
                  <c:v>492400</c:v>
                </c:pt>
              </c:numCache>
            </c:numRef>
          </c:val>
        </c:ser>
        <c:gapWidth val="80"/>
        <c:overlap val="100"/>
        <c:axId val="173352064"/>
        <c:axId val="173353600"/>
      </c:barChart>
      <c:catAx>
        <c:axId val="173352064"/>
        <c:scaling>
          <c:orientation val="minMax"/>
        </c:scaling>
        <c:axPos val="b"/>
        <c:numFmt formatCode="General" sourceLinked="1"/>
        <c:majorTickMark val="none"/>
        <c:tickLblPos val="nextTo"/>
        <c:spPr>
          <a:ln>
            <a:solidFill>
              <a:schemeClr val="tx1"/>
            </a:solidFill>
          </a:ln>
        </c:spPr>
        <c:crossAx val="173353600"/>
        <c:crosses val="autoZero"/>
        <c:auto val="1"/>
        <c:lblAlgn val="ctr"/>
        <c:lblOffset val="100"/>
      </c:catAx>
      <c:valAx>
        <c:axId val="173353600"/>
        <c:scaling>
          <c:orientation val="minMax"/>
          <c:max val="500000"/>
          <c:min val="100000"/>
        </c:scaling>
        <c:axPos val="l"/>
        <c:title>
          <c:tx>
            <c:rich>
              <a:bodyPr rot="0" vert="horz"/>
              <a:lstStyle/>
              <a:p>
                <a:pPr>
                  <a:defRPr b="0"/>
                </a:pPr>
                <a:r>
                  <a:rPr lang="ja-JP" altLang="en-US" b="0"/>
                  <a:t>（単位：円）</a:t>
                </a:r>
                <a:endParaRPr lang="en-US" altLang="ja-JP" b="0"/>
              </a:p>
            </c:rich>
          </c:tx>
          <c:layout>
            <c:manualLayout>
              <c:xMode val="edge"/>
              <c:yMode val="edge"/>
              <c:x val="9.0090090090092136E-3"/>
              <c:y val="8.0169145523478081E-3"/>
            </c:manualLayout>
          </c:layout>
        </c:title>
        <c:numFmt formatCode="#,##0;[Red]\-#,##0" sourceLinked="1"/>
        <c:majorTickMark val="none"/>
        <c:tickLblPos val="nextTo"/>
        <c:spPr>
          <a:ln>
            <a:solidFill>
              <a:schemeClr val="tx1"/>
            </a:solidFill>
          </a:ln>
        </c:spPr>
        <c:crossAx val="173352064"/>
        <c:crosses val="autoZero"/>
        <c:crossBetween val="between"/>
        <c:majorUnit val="100000"/>
      </c:valAx>
      <c:spPr>
        <a:noFill/>
        <a:ln w="25400">
          <a:noFill/>
        </a:ln>
      </c:spPr>
    </c:plotArea>
    <c:plotVisOnly val="1"/>
    <c:dispBlanksAs val="gap"/>
  </c:chart>
  <c:spPr>
    <a:noFill/>
    <a:ln>
      <a:solidFill>
        <a:sysClr val="windowText" lastClr="000000"/>
      </a:solid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a:pPr>
            <a:r>
              <a:rPr lang="ja-JP" altLang="en-US" sz="1050" dirty="0" smtClean="0"/>
              <a:t>看護職給料表</a:t>
            </a:r>
            <a:endParaRPr lang="en-US" altLang="ja-JP" sz="1050" dirty="0" smtClean="0"/>
          </a:p>
          <a:p>
            <a:pPr>
              <a:defRPr/>
            </a:pPr>
            <a:r>
              <a:rPr lang="ja-JP" altLang="en-US" sz="1050" dirty="0" smtClean="0"/>
              <a:t>（平成</a:t>
            </a:r>
            <a:r>
              <a:rPr lang="en-US" altLang="ja-JP" sz="1050" dirty="0" smtClean="0"/>
              <a:t>28</a:t>
            </a:r>
            <a:r>
              <a:rPr lang="ja-JP" altLang="en-US" sz="1050" dirty="0" smtClean="0"/>
              <a:t>年度）</a:t>
            </a:r>
            <a:endParaRPr lang="ja-JP" altLang="en-US" sz="1050" dirty="0"/>
          </a:p>
        </c:rich>
      </c:tx>
      <c:layout>
        <c:manualLayout>
          <c:xMode val="edge"/>
          <c:yMode val="edge"/>
          <c:x val="0.49983777759939557"/>
          <c:y val="2.3364485981308327E-2"/>
        </c:manualLayout>
      </c:layout>
      <c:overlay val="1"/>
    </c:title>
    <c:plotArea>
      <c:layout>
        <c:manualLayout>
          <c:layoutTarget val="inner"/>
          <c:xMode val="edge"/>
          <c:yMode val="edge"/>
          <c:x val="9.6592467805676568E-2"/>
          <c:y val="0.11660387077783529"/>
          <c:w val="0.8431964465980305"/>
          <c:h val="0.79325966098177869"/>
        </c:manualLayout>
      </c:layout>
      <c:barChart>
        <c:barDir val="col"/>
        <c:grouping val="clustered"/>
        <c:ser>
          <c:idx val="3"/>
          <c:order val="0"/>
          <c:tx>
            <c:strRef>
              <c:f>'H28(3)表'!$K$4</c:f>
              <c:strCache>
                <c:ptCount val="1"/>
                <c:pt idx="0">
                  <c:v>上限</c:v>
                </c:pt>
              </c:strCache>
            </c:strRef>
          </c:tx>
          <c:spPr>
            <a:solidFill>
              <a:srgbClr val="BDD203">
                <a:lumMod val="75000"/>
              </a:srgbClr>
            </a:solidFill>
            <a:ln w="28575">
              <a:solidFill>
                <a:schemeClr val="bg1"/>
              </a:solidFill>
            </a:ln>
          </c:spPr>
          <c:dLbls>
            <c:dLbl>
              <c:idx val="6"/>
              <c:delete val="1"/>
            </c:dLbl>
            <c:dLblPos val="outEnd"/>
            <c:showVal val="1"/>
          </c:dLbls>
          <c:cat>
            <c:strRef>
              <c:f>'H28(3)表'!$L$3:$R$3</c:f>
              <c:strCache>
                <c:ptCount val="7"/>
                <c:pt idx="0">
                  <c:v>1級
　－</c:v>
                </c:pt>
                <c:pt idx="1">
                  <c:v>2級
－</c:v>
                </c:pt>
                <c:pt idx="2">
                  <c:v>3級
－</c:v>
                </c:pt>
                <c:pt idx="3">
                  <c:v>4級
係長級</c:v>
                </c:pt>
                <c:pt idx="4">
                  <c:v>5級
代理級</c:v>
                </c:pt>
                <c:pt idx="5">
                  <c:v>6級
課長級</c:v>
                </c:pt>
                <c:pt idx="6">
                  <c:v>7級
部長級</c:v>
                </c:pt>
              </c:strCache>
            </c:strRef>
          </c:cat>
          <c:val>
            <c:numRef>
              <c:f>'H28(3)表'!$L$4:$R$4</c:f>
              <c:numCache>
                <c:formatCode>#,##0;[Red]\-#,##0</c:formatCode>
                <c:ptCount val="7"/>
                <c:pt idx="0">
                  <c:v>205900</c:v>
                </c:pt>
                <c:pt idx="1">
                  <c:v>261100</c:v>
                </c:pt>
                <c:pt idx="2">
                  <c:v>328500</c:v>
                </c:pt>
                <c:pt idx="3">
                  <c:v>371800</c:v>
                </c:pt>
                <c:pt idx="4">
                  <c:v>404200</c:v>
                </c:pt>
                <c:pt idx="5">
                  <c:v>453300</c:v>
                </c:pt>
                <c:pt idx="6">
                  <c:v>475000</c:v>
                </c:pt>
              </c:numCache>
            </c:numRef>
          </c:val>
        </c:ser>
        <c:ser>
          <c:idx val="1"/>
          <c:order val="1"/>
          <c:tx>
            <c:strRef>
              <c:f>'H28(3)表'!$K$5</c:f>
              <c:strCache>
                <c:ptCount val="1"/>
                <c:pt idx="0">
                  <c:v>下限</c:v>
                </c:pt>
              </c:strCache>
            </c:strRef>
          </c:tx>
          <c:spPr>
            <a:solidFill>
              <a:sysClr val="window" lastClr="FFFFFF"/>
            </a:solidFill>
            <a:ln w="28575">
              <a:noFill/>
            </a:ln>
          </c:spPr>
          <c:dLbls>
            <c:dLbl>
              <c:idx val="6"/>
              <c:layout>
                <c:manualLayout>
                  <c:x val="0"/>
                  <c:y val="-2.9463342939392196E-2"/>
                </c:manualLayout>
              </c:layout>
              <c:dLblPos val="outEnd"/>
              <c:showVal val="1"/>
            </c:dLbl>
            <c:dLblPos val="inEnd"/>
            <c:showVal val="1"/>
          </c:dLbls>
          <c:cat>
            <c:strRef>
              <c:f>'H28(3)表'!$L$3:$R$3</c:f>
              <c:strCache>
                <c:ptCount val="7"/>
                <c:pt idx="0">
                  <c:v>1級
　－</c:v>
                </c:pt>
                <c:pt idx="1">
                  <c:v>2級
－</c:v>
                </c:pt>
                <c:pt idx="2">
                  <c:v>3級
－</c:v>
                </c:pt>
                <c:pt idx="3">
                  <c:v>4級
係長級</c:v>
                </c:pt>
                <c:pt idx="4">
                  <c:v>5級
代理級</c:v>
                </c:pt>
                <c:pt idx="5">
                  <c:v>6級
課長級</c:v>
                </c:pt>
                <c:pt idx="6">
                  <c:v>7級
部長級</c:v>
                </c:pt>
              </c:strCache>
            </c:strRef>
          </c:cat>
          <c:val>
            <c:numRef>
              <c:f>'H28(3)表'!$L$5:$R$5</c:f>
              <c:numCache>
                <c:formatCode>#,##0;[Red]\-#,##0</c:formatCode>
                <c:ptCount val="7"/>
                <c:pt idx="0">
                  <c:v>183500</c:v>
                </c:pt>
                <c:pt idx="1">
                  <c:v>207900</c:v>
                </c:pt>
                <c:pt idx="2">
                  <c:v>262900</c:v>
                </c:pt>
                <c:pt idx="3">
                  <c:v>331300</c:v>
                </c:pt>
                <c:pt idx="4">
                  <c:v>372200</c:v>
                </c:pt>
                <c:pt idx="5">
                  <c:v>421300</c:v>
                </c:pt>
                <c:pt idx="6">
                  <c:v>472000</c:v>
                </c:pt>
              </c:numCache>
            </c:numRef>
          </c:val>
        </c:ser>
        <c:gapWidth val="80"/>
        <c:overlap val="100"/>
        <c:axId val="173424640"/>
        <c:axId val="173426176"/>
      </c:barChart>
      <c:catAx>
        <c:axId val="173424640"/>
        <c:scaling>
          <c:orientation val="minMax"/>
        </c:scaling>
        <c:axPos val="b"/>
        <c:numFmt formatCode="General" sourceLinked="1"/>
        <c:majorTickMark val="none"/>
        <c:tickLblPos val="nextTo"/>
        <c:spPr>
          <a:ln>
            <a:solidFill>
              <a:schemeClr val="tx1"/>
            </a:solidFill>
          </a:ln>
        </c:spPr>
        <c:crossAx val="173426176"/>
        <c:crosses val="autoZero"/>
        <c:auto val="1"/>
        <c:lblAlgn val="ctr"/>
        <c:lblOffset val="100"/>
      </c:catAx>
      <c:valAx>
        <c:axId val="173426176"/>
        <c:scaling>
          <c:orientation val="minMax"/>
          <c:max val="500000"/>
          <c:min val="100000"/>
        </c:scaling>
        <c:axPos val="l"/>
        <c:title>
          <c:tx>
            <c:rich>
              <a:bodyPr rot="0" vert="horz"/>
              <a:lstStyle/>
              <a:p>
                <a:pPr>
                  <a:defRPr b="0"/>
                </a:pPr>
                <a:r>
                  <a:rPr lang="ja-JP" altLang="en-US" b="0"/>
                  <a:t>（単位：円）</a:t>
                </a:r>
                <a:endParaRPr lang="en-US" altLang="ja-JP" b="0"/>
              </a:p>
            </c:rich>
          </c:tx>
          <c:layout>
            <c:manualLayout>
              <c:xMode val="edge"/>
              <c:yMode val="edge"/>
              <c:x val="9.0090090090091841E-3"/>
              <c:y val="8.0169145523477803E-3"/>
            </c:manualLayout>
          </c:layout>
        </c:title>
        <c:numFmt formatCode="#,##0;[Red]\-#,##0" sourceLinked="1"/>
        <c:majorTickMark val="none"/>
        <c:tickLblPos val="nextTo"/>
        <c:spPr>
          <a:ln>
            <a:solidFill>
              <a:schemeClr val="tx1"/>
            </a:solidFill>
          </a:ln>
        </c:spPr>
        <c:crossAx val="173424640"/>
        <c:crosses val="autoZero"/>
        <c:crossBetween val="between"/>
        <c:majorUnit val="100000"/>
      </c:valAx>
      <c:spPr>
        <a:noFill/>
        <a:ln w="25400">
          <a:noFill/>
        </a:ln>
      </c:spPr>
    </c:plotArea>
    <c:plotVisOnly val="1"/>
    <c:dispBlanksAs val="gap"/>
  </c:chart>
  <c:spPr>
    <a:noFill/>
    <a:ln>
      <a:solidFill>
        <a:sysClr val="windowText" lastClr="000000"/>
      </a:solidFill>
    </a:ln>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style val="24"/>
  <c:chart>
    <c:title>
      <c:tx>
        <c:rich>
          <a:bodyPr/>
          <a:lstStyle/>
          <a:p>
            <a:pPr algn="r">
              <a:defRPr sz="2400"/>
            </a:pPr>
            <a:r>
              <a:rPr lang="ja-JP" altLang="en-US" sz="2400"/>
              <a:t>経常損益及び運営費負担金（繰入金）の推移</a:t>
            </a:r>
            <a:r>
              <a:rPr lang="en-US" altLang="ja-JP" sz="2400"/>
              <a:t/>
            </a:r>
            <a:br>
              <a:rPr lang="en-US" altLang="ja-JP" sz="2400"/>
            </a:br>
            <a:r>
              <a:rPr lang="ja-JP" altLang="en-US" sz="1200"/>
              <a:t>（単位：億円）</a:t>
            </a:r>
          </a:p>
        </c:rich>
      </c:tx>
      <c:layout>
        <c:manualLayout>
          <c:xMode val="edge"/>
          <c:yMode val="edge"/>
          <c:x val="0.15269532848317921"/>
          <c:y val="7.4178085948211958E-2"/>
        </c:manualLayout>
      </c:layout>
    </c:title>
    <c:plotArea>
      <c:layout>
        <c:manualLayout>
          <c:layoutTarget val="inner"/>
          <c:xMode val="edge"/>
          <c:yMode val="edge"/>
          <c:x val="1.0307575621488456E-2"/>
          <c:y val="2.3701335840482628E-2"/>
          <c:w val="0.98224618319106216"/>
          <c:h val="0.91821039611427879"/>
        </c:manualLayout>
      </c:layout>
      <c:barChart>
        <c:barDir val="col"/>
        <c:grouping val="clustered"/>
        <c:ser>
          <c:idx val="0"/>
          <c:order val="0"/>
          <c:spPr>
            <a:solidFill>
              <a:srgbClr val="FF0000"/>
            </a:solidFill>
            <a:effectLst/>
          </c:spPr>
          <c:dLbls>
            <c:dLbl>
              <c:idx val="22"/>
              <c:layout>
                <c:manualLayout>
                  <c:x val="0"/>
                  <c:y val="8.3203328133126721E-3"/>
                </c:manualLayout>
              </c:layout>
              <c:tx>
                <c:rich>
                  <a:bodyPr/>
                  <a:lstStyle/>
                  <a:p>
                    <a:pPr>
                      <a:defRPr sz="1000">
                        <a:latin typeface="ＭＳ Ｐゴシック" pitchFamily="50" charset="-128"/>
                        <a:ea typeface="ＭＳ Ｐゴシック" pitchFamily="50" charset="-128"/>
                      </a:defRPr>
                    </a:pPr>
                    <a:r>
                      <a:rPr lang="en-US" altLang="en-US" sz="1000" b="0" dirty="0">
                        <a:latin typeface="ＭＳ Ｐゴシック" pitchFamily="50" charset="-128"/>
                        <a:ea typeface="ＭＳ Ｐゴシック" pitchFamily="50" charset="-128"/>
                      </a:rPr>
                      <a:t>33.3</a:t>
                    </a:r>
                    <a:r>
                      <a:rPr lang="en-US" altLang="en-US" sz="1000" dirty="0">
                        <a:latin typeface="ＭＳ Ｐゴシック" pitchFamily="50" charset="-128"/>
                        <a:ea typeface="ＭＳ Ｐゴシック" pitchFamily="50" charset="-128"/>
                      </a:rPr>
                      <a:t> </a:t>
                    </a:r>
                  </a:p>
                </c:rich>
              </c:tx>
              <c:spPr/>
              <c:showVal val="1"/>
            </c:dLbl>
            <c:showVal val="1"/>
          </c:dLbls>
          <c:cat>
            <c:strRef>
              <c:f>データ!$I$3:$AH$3</c:f>
              <c:strCache>
                <c:ptCount val="26"/>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pt idx="22">
                  <c:v>H27</c:v>
                </c:pt>
                <c:pt idx="23">
                  <c:v>H28</c:v>
                </c:pt>
                <c:pt idx="24">
                  <c:v>H29</c:v>
                </c:pt>
                <c:pt idx="25">
                  <c:v>H30</c:v>
                </c:pt>
              </c:strCache>
            </c:strRef>
          </c:cat>
          <c:val>
            <c:numRef>
              <c:f>データ!$I$4:$AH$4</c:f>
              <c:numCache>
                <c:formatCode>0.0_ </c:formatCode>
                <c:ptCount val="26"/>
                <c:pt idx="0">
                  <c:v>-64.8</c:v>
                </c:pt>
                <c:pt idx="1">
                  <c:v>-66.8</c:v>
                </c:pt>
                <c:pt idx="2">
                  <c:v>-50.4</c:v>
                </c:pt>
                <c:pt idx="3">
                  <c:v>-39.300000000000004</c:v>
                </c:pt>
                <c:pt idx="4">
                  <c:v>-38.200000000000003</c:v>
                </c:pt>
                <c:pt idx="5">
                  <c:v>-33.4</c:v>
                </c:pt>
                <c:pt idx="6">
                  <c:v>-21.3</c:v>
                </c:pt>
                <c:pt idx="7">
                  <c:v>-10.6</c:v>
                </c:pt>
                <c:pt idx="8">
                  <c:v>0.1</c:v>
                </c:pt>
                <c:pt idx="9">
                  <c:v>-8.3000000000000007</c:v>
                </c:pt>
                <c:pt idx="10">
                  <c:v>-5.3</c:v>
                </c:pt>
                <c:pt idx="11">
                  <c:v>-0.9</c:v>
                </c:pt>
                <c:pt idx="12">
                  <c:v>-0.9</c:v>
                </c:pt>
                <c:pt idx="13">
                  <c:v>-4.49</c:v>
                </c:pt>
                <c:pt idx="14">
                  <c:v>-7.2</c:v>
                </c:pt>
                <c:pt idx="15">
                  <c:v>-4.71</c:v>
                </c:pt>
                <c:pt idx="16">
                  <c:v>3.09</c:v>
                </c:pt>
                <c:pt idx="17">
                  <c:v>37.39</c:v>
                </c:pt>
                <c:pt idx="18">
                  <c:v>37.31</c:v>
                </c:pt>
                <c:pt idx="19">
                  <c:v>24.29</c:v>
                </c:pt>
                <c:pt idx="20">
                  <c:v>26.9</c:v>
                </c:pt>
                <c:pt idx="21">
                  <c:v>33.700000000000003</c:v>
                </c:pt>
                <c:pt idx="22">
                  <c:v>33.300000000000004</c:v>
                </c:pt>
              </c:numCache>
            </c:numRef>
          </c:val>
        </c:ser>
        <c:axId val="173527808"/>
        <c:axId val="173529344"/>
      </c:barChart>
      <c:lineChart>
        <c:grouping val="standard"/>
        <c:ser>
          <c:idx val="1"/>
          <c:order val="1"/>
          <c:marker>
            <c:symbol val="circle"/>
            <c:size val="5"/>
            <c:spPr>
              <a:solidFill>
                <a:schemeClr val="tx1"/>
              </a:solidFill>
            </c:spPr>
          </c:marker>
          <c:dLbls>
            <c:dLbl>
              <c:idx val="4"/>
              <c:layout>
                <c:manualLayout>
                  <c:x val="-5.4533060668030134E-3"/>
                  <c:y val="2.4960998439937598E-2"/>
                </c:manualLayout>
              </c:layout>
              <c:showVal val="1"/>
            </c:dLbl>
            <c:dLbl>
              <c:idx val="5"/>
              <c:layout>
                <c:manualLayout>
                  <c:x val="-2.7266530334015002E-3"/>
                  <c:y val="2.4960998439937598E-2"/>
                </c:manualLayout>
              </c:layout>
              <c:showVal val="1"/>
            </c:dLbl>
            <c:dLbl>
              <c:idx val="6"/>
              <c:layout>
                <c:manualLayout>
                  <c:x val="-1.9086571233810645E-2"/>
                  <c:y val="-2.2880915236609626E-2"/>
                </c:manualLayout>
              </c:layout>
              <c:showVal val="1"/>
            </c:dLbl>
            <c:dLbl>
              <c:idx val="7"/>
              <c:layout>
                <c:manualLayout>
                  <c:x val="-1.0906612133605999E-2"/>
                  <c:y val="-1.6640665626625147E-2"/>
                </c:manualLayout>
              </c:layout>
              <c:showVal val="1"/>
            </c:dLbl>
            <c:dLbl>
              <c:idx val="8"/>
              <c:layout>
                <c:manualLayout>
                  <c:x val="-4.0899795501022993E-3"/>
                  <c:y val="1.24804992199689E-2"/>
                </c:manualLayout>
              </c:layout>
              <c:showVal val="1"/>
            </c:dLbl>
            <c:dLbl>
              <c:idx val="10"/>
              <c:layout>
                <c:manualLayout>
                  <c:x val="-1.2269938650306744E-2"/>
                  <c:y val="1.8720748829953223E-2"/>
                </c:manualLayout>
              </c:layout>
              <c:showVal val="1"/>
            </c:dLbl>
            <c:dLbl>
              <c:idx val="15"/>
              <c:layout>
                <c:manualLayout>
                  <c:x val="0"/>
                  <c:y val="1.24804992199689E-2"/>
                </c:manualLayout>
              </c:layout>
              <c:showVal val="1"/>
            </c:dLbl>
            <c:dLbl>
              <c:idx val="16"/>
              <c:layout>
                <c:manualLayout>
                  <c:x val="-1.2269938650306744E-2"/>
                  <c:y val="-1.4560582423296928E-2"/>
                </c:manualLayout>
              </c:layout>
              <c:showVal val="1"/>
            </c:dLbl>
            <c:dLbl>
              <c:idx val="18"/>
              <c:layout>
                <c:manualLayout>
                  <c:x val="-6.8166325835037856E-3"/>
                  <c:y val="1.8720748829953223E-2"/>
                </c:manualLayout>
              </c:layout>
              <c:showVal val="1"/>
            </c:dLbl>
            <c:dLbl>
              <c:idx val="20"/>
              <c:layout>
                <c:manualLayout>
                  <c:x val="1.1766142990805682E-16"/>
                  <c:y val="-8.4566596194503938E-3"/>
                </c:manualLayout>
              </c:layout>
              <c:showVal val="1"/>
            </c:dLbl>
            <c:dLbl>
              <c:idx val="21"/>
              <c:layout>
                <c:manualLayout>
                  <c:x val="-2.8314896220794483E-2"/>
                  <c:y val="2.0937102051011285E-2"/>
                </c:manualLayout>
              </c:layout>
              <c:showVal val="1"/>
            </c:dLbl>
            <c:dLbl>
              <c:idx val="22"/>
              <c:layout>
                <c:manualLayout>
                  <c:x val="-2.2462896109105495E-2"/>
                  <c:y val="2.5369978858350992E-2"/>
                </c:manualLayout>
              </c:layout>
              <c:spPr>
                <a:ln>
                  <a:prstDash val="solid"/>
                </a:ln>
              </c:spPr>
              <c:txPr>
                <a:bodyPr/>
                <a:lstStyle/>
                <a:p>
                  <a:pPr>
                    <a:defRPr sz="1000" b="1" i="0" baseline="0"/>
                  </a:pPr>
                  <a:endParaRPr lang="ja-JP"/>
                </a:p>
              </c:txPr>
              <c:showVal val="1"/>
            </c:dLbl>
            <c:dLbl>
              <c:idx val="23"/>
              <c:layout>
                <c:manualLayout>
                  <c:x val="-4.0040040040041124E-3"/>
                  <c:y val="-1.2480499219968895E-2"/>
                </c:manualLayout>
              </c:layout>
              <c:showVal val="1"/>
            </c:dLbl>
            <c:dLbl>
              <c:idx val="24"/>
              <c:layout>
                <c:manualLayout>
                  <c:x val="-9.3426760093427309E-3"/>
                  <c:y val="-1.2480499219968895E-2"/>
                </c:manualLayout>
              </c:layout>
              <c:showVal val="1"/>
            </c:dLbl>
            <c:dLbl>
              <c:idx val="25"/>
              <c:layout>
                <c:manualLayout>
                  <c:x val="-1.2012012012012017E-2"/>
                  <c:y val="2.5669291338582589E-2"/>
                </c:manualLayout>
              </c:layout>
              <c:showVal val="1"/>
            </c:dLbl>
            <c:spPr>
              <a:ln>
                <a:prstDash val="solid"/>
              </a:ln>
            </c:spPr>
            <c:showVal val="1"/>
          </c:dLbls>
          <c:cat>
            <c:strRef>
              <c:f>データ!$I$3:$AH$3</c:f>
              <c:strCache>
                <c:ptCount val="26"/>
                <c:pt idx="0">
                  <c:v>H5</c:v>
                </c:pt>
                <c:pt idx="1">
                  <c:v>H6</c:v>
                </c:pt>
                <c:pt idx="2">
                  <c:v>H7</c:v>
                </c:pt>
                <c:pt idx="3">
                  <c:v>H8</c:v>
                </c:pt>
                <c:pt idx="4">
                  <c:v>H9</c:v>
                </c:pt>
                <c:pt idx="5">
                  <c:v>H10</c:v>
                </c:pt>
                <c:pt idx="6">
                  <c:v>H11</c:v>
                </c:pt>
                <c:pt idx="7">
                  <c:v>H12</c:v>
                </c:pt>
                <c:pt idx="8">
                  <c:v>H13</c:v>
                </c:pt>
                <c:pt idx="9">
                  <c:v>H14</c:v>
                </c:pt>
                <c:pt idx="10">
                  <c:v>H15</c:v>
                </c:pt>
                <c:pt idx="11">
                  <c:v>H16</c:v>
                </c:pt>
                <c:pt idx="12">
                  <c:v>H17</c:v>
                </c:pt>
                <c:pt idx="13">
                  <c:v>H18</c:v>
                </c:pt>
                <c:pt idx="14">
                  <c:v>H19</c:v>
                </c:pt>
                <c:pt idx="15">
                  <c:v>H20</c:v>
                </c:pt>
                <c:pt idx="16">
                  <c:v>H21</c:v>
                </c:pt>
                <c:pt idx="17">
                  <c:v>H22</c:v>
                </c:pt>
                <c:pt idx="18">
                  <c:v>H23</c:v>
                </c:pt>
                <c:pt idx="19">
                  <c:v>H24</c:v>
                </c:pt>
                <c:pt idx="20">
                  <c:v>H25</c:v>
                </c:pt>
                <c:pt idx="21">
                  <c:v>H26</c:v>
                </c:pt>
                <c:pt idx="22">
                  <c:v>H27</c:v>
                </c:pt>
                <c:pt idx="23">
                  <c:v>H28</c:v>
                </c:pt>
                <c:pt idx="24">
                  <c:v>H29</c:v>
                </c:pt>
                <c:pt idx="25">
                  <c:v>H30</c:v>
                </c:pt>
              </c:strCache>
            </c:strRef>
          </c:cat>
          <c:val>
            <c:numRef>
              <c:f>データ!$I$5:$AH$5</c:f>
              <c:numCache>
                <c:formatCode>General</c:formatCode>
                <c:ptCount val="26"/>
                <c:pt idx="0">
                  <c:v>187.7</c:v>
                </c:pt>
                <c:pt idx="1">
                  <c:v>161.19999999999999</c:v>
                </c:pt>
                <c:pt idx="2">
                  <c:v>137.80000000000001</c:v>
                </c:pt>
                <c:pt idx="3">
                  <c:v>144.69999999999999</c:v>
                </c:pt>
                <c:pt idx="4">
                  <c:v>138.80000000000001</c:v>
                </c:pt>
                <c:pt idx="5">
                  <c:v>137.9</c:v>
                </c:pt>
                <c:pt idx="6">
                  <c:v>137.80000000000001</c:v>
                </c:pt>
                <c:pt idx="7">
                  <c:v>136.4</c:v>
                </c:pt>
                <c:pt idx="8">
                  <c:v>138.80000000000001</c:v>
                </c:pt>
                <c:pt idx="9" formatCode="0.0_ ">
                  <c:v>139</c:v>
                </c:pt>
                <c:pt idx="10">
                  <c:v>131.9</c:v>
                </c:pt>
                <c:pt idx="11">
                  <c:v>128.80000000000001</c:v>
                </c:pt>
                <c:pt idx="12">
                  <c:v>122.1</c:v>
                </c:pt>
                <c:pt idx="13">
                  <c:v>116.3</c:v>
                </c:pt>
                <c:pt idx="14">
                  <c:v>106.5</c:v>
                </c:pt>
                <c:pt idx="15">
                  <c:v>103.7</c:v>
                </c:pt>
                <c:pt idx="16">
                  <c:v>105.6</c:v>
                </c:pt>
                <c:pt idx="17">
                  <c:v>107.9</c:v>
                </c:pt>
                <c:pt idx="18">
                  <c:v>97.7</c:v>
                </c:pt>
                <c:pt idx="19">
                  <c:v>97.5</c:v>
                </c:pt>
                <c:pt idx="20">
                  <c:v>89.1</c:v>
                </c:pt>
                <c:pt idx="21">
                  <c:v>86.1</c:v>
                </c:pt>
                <c:pt idx="22" formatCode="0.0_ ">
                  <c:v>86</c:v>
                </c:pt>
                <c:pt idx="23">
                  <c:v>75.099999999999994</c:v>
                </c:pt>
                <c:pt idx="24">
                  <c:v>72.2</c:v>
                </c:pt>
                <c:pt idx="25" formatCode="0.0_ ">
                  <c:v>71</c:v>
                </c:pt>
              </c:numCache>
            </c:numRef>
          </c:val>
        </c:ser>
        <c:marker val="1"/>
        <c:axId val="173527808"/>
        <c:axId val="173529344"/>
      </c:lineChart>
      <c:catAx>
        <c:axId val="173527808"/>
        <c:scaling>
          <c:orientation val="minMax"/>
        </c:scaling>
        <c:axPos val="b"/>
        <c:tickLblPos val="low"/>
        <c:crossAx val="173529344"/>
        <c:crosses val="autoZero"/>
        <c:auto val="1"/>
        <c:lblAlgn val="ctr"/>
        <c:lblOffset val="100"/>
      </c:catAx>
      <c:valAx>
        <c:axId val="173529344"/>
        <c:scaling>
          <c:orientation val="minMax"/>
        </c:scaling>
        <c:delete val="1"/>
        <c:axPos val="l"/>
        <c:numFmt formatCode="0.0_ " sourceLinked="1"/>
        <c:tickLblPos val="none"/>
        <c:crossAx val="173527808"/>
        <c:crosses val="autoZero"/>
        <c:crossBetween val="between"/>
      </c:valAx>
      <c:spPr>
        <a:noFill/>
        <a:ln w="25400">
          <a:noFill/>
        </a:ln>
      </c:spPr>
    </c:plotArea>
    <c:plotVisOnly val="1"/>
    <c:dispBlanksAs val="gap"/>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ltLang="en-US"/>
              <a:t>運営費負担金の対象額と繰入額</a:t>
            </a:r>
          </a:p>
        </c:rich>
      </c:tx>
      <c:layout/>
    </c:title>
    <c:plotArea>
      <c:layout>
        <c:manualLayout>
          <c:layoutTarget val="inner"/>
          <c:xMode val="edge"/>
          <c:yMode val="edge"/>
          <c:x val="5.7438058831857694E-2"/>
          <c:y val="6.9816630373088925E-2"/>
          <c:w val="0.82382634892350981"/>
          <c:h val="0.71598592968399288"/>
        </c:manualLayout>
      </c:layout>
      <c:barChart>
        <c:barDir val="col"/>
        <c:grouping val="stacked"/>
        <c:ser>
          <c:idx val="0"/>
          <c:order val="0"/>
          <c:tx>
            <c:strRef>
              <c:f>グラフデータ!$A$34</c:f>
              <c:strCache>
                <c:ptCount val="1"/>
                <c:pt idx="0">
                  <c:v>資本費(利息)</c:v>
                </c:pt>
              </c:strCache>
            </c:strRef>
          </c:tx>
          <c:spPr>
            <a:solidFill>
              <a:srgbClr val="FF0000"/>
            </a:solidFill>
          </c:spPr>
          <c:dLbls>
            <c:spPr>
              <a:noFill/>
              <a:ln w="12700"/>
            </c:spPr>
            <c:txPr>
              <a:bodyPr/>
              <a:lstStyle/>
              <a:p>
                <a:pPr>
                  <a:defRPr sz="1200">
                    <a:solidFill>
                      <a:schemeClr val="bg1"/>
                    </a:solidFill>
                  </a:defRPr>
                </a:pPr>
                <a:endParaRPr lang="ja-JP"/>
              </a:p>
            </c:txPr>
            <c:showVal val="1"/>
          </c:dLbls>
          <c:cat>
            <c:strRef>
              <c:f>グラフデータ!$B$31:$O$31</c:f>
              <c:strCache>
                <c:ptCount val="14"/>
                <c:pt idx="0">
                  <c:v>繰入額</c:v>
                </c:pt>
                <c:pt idx="1">
                  <c:v>対象額</c:v>
                </c:pt>
                <c:pt idx="3">
                  <c:v>繰入額</c:v>
                </c:pt>
                <c:pt idx="4">
                  <c:v>対象額</c:v>
                </c:pt>
                <c:pt idx="6">
                  <c:v>繰入額</c:v>
                </c:pt>
                <c:pt idx="7">
                  <c:v>対象額</c:v>
                </c:pt>
                <c:pt idx="9">
                  <c:v>繰入額</c:v>
                </c:pt>
                <c:pt idx="10">
                  <c:v>対象額</c:v>
                </c:pt>
                <c:pt idx="12">
                  <c:v>繰入額</c:v>
                </c:pt>
                <c:pt idx="13">
                  <c:v>対象額</c:v>
                </c:pt>
              </c:strCache>
            </c:strRef>
          </c:cat>
          <c:val>
            <c:numRef>
              <c:f>グラフデータ!$B$34:$O$34</c:f>
              <c:numCache>
                <c:formatCode>_ * #,##0.0_ ;_ * \-#,##0.0_ ;_ * "-"_ ;_ @_ </c:formatCode>
                <c:ptCount val="14"/>
                <c:pt idx="0">
                  <c:v>8</c:v>
                </c:pt>
                <c:pt idx="1">
                  <c:v>8</c:v>
                </c:pt>
                <c:pt idx="3">
                  <c:v>7</c:v>
                </c:pt>
                <c:pt idx="4">
                  <c:v>7</c:v>
                </c:pt>
                <c:pt idx="6">
                  <c:v>6.4</c:v>
                </c:pt>
                <c:pt idx="7">
                  <c:v>6.4</c:v>
                </c:pt>
                <c:pt idx="9">
                  <c:v>9.2000000000000011</c:v>
                </c:pt>
                <c:pt idx="10">
                  <c:v>9.2000000000000011</c:v>
                </c:pt>
                <c:pt idx="12">
                  <c:v>7.4</c:v>
                </c:pt>
                <c:pt idx="13">
                  <c:v>7.4</c:v>
                </c:pt>
              </c:numCache>
            </c:numRef>
          </c:val>
        </c:ser>
        <c:ser>
          <c:idx val="1"/>
          <c:order val="1"/>
          <c:tx>
            <c:strRef>
              <c:f>グラフデータ!$A$33</c:f>
              <c:strCache>
                <c:ptCount val="1"/>
                <c:pt idx="0">
                  <c:v>資本費(元金)</c:v>
                </c:pt>
              </c:strCache>
            </c:strRef>
          </c:tx>
          <c:spPr>
            <a:solidFill>
              <a:srgbClr val="00B0F0"/>
            </a:solidFill>
          </c:spPr>
          <c:dLbls>
            <c:txPr>
              <a:bodyPr/>
              <a:lstStyle/>
              <a:p>
                <a:pPr>
                  <a:defRPr sz="1200"/>
                </a:pPr>
                <a:endParaRPr lang="ja-JP"/>
              </a:p>
            </c:txPr>
            <c:showVal val="1"/>
          </c:dLbls>
          <c:cat>
            <c:strRef>
              <c:f>グラフデータ!$B$31:$O$31</c:f>
              <c:strCache>
                <c:ptCount val="14"/>
                <c:pt idx="0">
                  <c:v>繰入額</c:v>
                </c:pt>
                <c:pt idx="1">
                  <c:v>対象額</c:v>
                </c:pt>
                <c:pt idx="3">
                  <c:v>繰入額</c:v>
                </c:pt>
                <c:pt idx="4">
                  <c:v>対象額</c:v>
                </c:pt>
                <c:pt idx="6">
                  <c:v>繰入額</c:v>
                </c:pt>
                <c:pt idx="7">
                  <c:v>対象額</c:v>
                </c:pt>
                <c:pt idx="9">
                  <c:v>繰入額</c:v>
                </c:pt>
                <c:pt idx="10">
                  <c:v>対象額</c:v>
                </c:pt>
                <c:pt idx="12">
                  <c:v>繰入額</c:v>
                </c:pt>
                <c:pt idx="13">
                  <c:v>対象額</c:v>
                </c:pt>
              </c:strCache>
            </c:strRef>
          </c:cat>
          <c:val>
            <c:numRef>
              <c:f>グラフデータ!$B$33:$O$33</c:f>
              <c:numCache>
                <c:formatCode>_ * #,##0.0_ ;_ * \-#,##0.0_ ;_ * "-"_ ;_ @_ </c:formatCode>
                <c:ptCount val="14"/>
                <c:pt idx="0">
                  <c:v>35.300000000000004</c:v>
                </c:pt>
                <c:pt idx="1">
                  <c:v>38.9</c:v>
                </c:pt>
                <c:pt idx="3">
                  <c:v>33.300000000000004</c:v>
                </c:pt>
                <c:pt idx="4">
                  <c:v>40.4</c:v>
                </c:pt>
                <c:pt idx="6">
                  <c:v>30.6</c:v>
                </c:pt>
                <c:pt idx="7">
                  <c:v>57.3</c:v>
                </c:pt>
                <c:pt idx="9">
                  <c:v>26.6</c:v>
                </c:pt>
                <c:pt idx="10">
                  <c:v>63.5</c:v>
                </c:pt>
                <c:pt idx="12">
                  <c:v>25.2</c:v>
                </c:pt>
                <c:pt idx="13">
                  <c:v>56.3</c:v>
                </c:pt>
              </c:numCache>
            </c:numRef>
          </c:val>
        </c:ser>
        <c:ser>
          <c:idx val="2"/>
          <c:order val="2"/>
          <c:tx>
            <c:strRef>
              <c:f>グラフデータ!$A$32</c:f>
              <c:strCache>
                <c:ptCount val="1"/>
                <c:pt idx="0">
                  <c:v>政策医療等</c:v>
                </c:pt>
              </c:strCache>
            </c:strRef>
          </c:tx>
          <c:spPr>
            <a:solidFill>
              <a:srgbClr val="A1FC46"/>
            </a:solidFill>
          </c:spPr>
          <c:dLbls>
            <c:dLbl>
              <c:idx val="4"/>
              <c:layout>
                <c:manualLayout>
                  <c:x val="0"/>
                  <c:y val="-6.5789485044461631E-3"/>
                </c:manualLayout>
              </c:layout>
              <c:showVal val="1"/>
            </c:dLbl>
            <c:dLbl>
              <c:idx val="6"/>
              <c:layout>
                <c:manualLayout>
                  <c:x val="0"/>
                  <c:y val="-6.5789485044461631E-3"/>
                </c:manualLayout>
              </c:layout>
              <c:showVal val="1"/>
            </c:dLbl>
            <c:spPr>
              <a:noFill/>
            </c:spPr>
            <c:txPr>
              <a:bodyPr/>
              <a:lstStyle/>
              <a:p>
                <a:pPr>
                  <a:defRPr sz="1200"/>
                </a:pPr>
                <a:endParaRPr lang="ja-JP"/>
              </a:p>
            </c:txPr>
            <c:showVal val="1"/>
          </c:dLbls>
          <c:cat>
            <c:strRef>
              <c:f>グラフデータ!$B$31:$O$31</c:f>
              <c:strCache>
                <c:ptCount val="14"/>
                <c:pt idx="0">
                  <c:v>繰入額</c:v>
                </c:pt>
                <c:pt idx="1">
                  <c:v>対象額</c:v>
                </c:pt>
                <c:pt idx="3">
                  <c:v>繰入額</c:v>
                </c:pt>
                <c:pt idx="4">
                  <c:v>対象額</c:v>
                </c:pt>
                <c:pt idx="6">
                  <c:v>繰入額</c:v>
                </c:pt>
                <c:pt idx="7">
                  <c:v>対象額</c:v>
                </c:pt>
                <c:pt idx="9">
                  <c:v>繰入額</c:v>
                </c:pt>
                <c:pt idx="10">
                  <c:v>対象額</c:v>
                </c:pt>
                <c:pt idx="12">
                  <c:v>繰入額</c:v>
                </c:pt>
                <c:pt idx="13">
                  <c:v>対象額</c:v>
                </c:pt>
              </c:strCache>
            </c:strRef>
          </c:cat>
          <c:val>
            <c:numRef>
              <c:f>グラフデータ!$B$32:$O$32</c:f>
              <c:numCache>
                <c:formatCode>_ * #,##0.0_ ;_ * \-#,##0.0_ ;_ * "-"_ ;_ @_ </c:formatCode>
                <c:ptCount val="14"/>
                <c:pt idx="0">
                  <c:v>47</c:v>
                </c:pt>
                <c:pt idx="1">
                  <c:v>47</c:v>
                </c:pt>
                <c:pt idx="3">
                  <c:v>45.7</c:v>
                </c:pt>
                <c:pt idx="4">
                  <c:v>45.7</c:v>
                </c:pt>
                <c:pt idx="6">
                  <c:v>38.1</c:v>
                </c:pt>
                <c:pt idx="7">
                  <c:v>38.1</c:v>
                </c:pt>
                <c:pt idx="9">
                  <c:v>36.4</c:v>
                </c:pt>
                <c:pt idx="10">
                  <c:v>36.4</c:v>
                </c:pt>
                <c:pt idx="12">
                  <c:v>38.4</c:v>
                </c:pt>
                <c:pt idx="13">
                  <c:v>38.4</c:v>
                </c:pt>
              </c:numCache>
            </c:numRef>
          </c:val>
        </c:ser>
        <c:ser>
          <c:idx val="3"/>
          <c:order val="3"/>
          <c:tx>
            <c:strRef>
              <c:f>グラフデータ!$A$35</c:f>
              <c:strCache>
                <c:ptCount val="1"/>
                <c:pt idx="0">
                  <c:v>調整額</c:v>
                </c:pt>
              </c:strCache>
            </c:strRef>
          </c:tx>
          <c:spPr>
            <a:noFill/>
            <a:ln w="9525">
              <a:solidFill>
                <a:schemeClr val="tx1"/>
              </a:solidFill>
            </a:ln>
          </c:spPr>
          <c:dLbls>
            <c:dLbl>
              <c:idx val="0"/>
              <c:layout>
                <c:manualLayout>
                  <c:x val="-2.7184216651817668E-3"/>
                  <c:y val="-2.8508776852599955E-2"/>
                </c:manualLayout>
              </c:layout>
              <c:tx>
                <c:rich>
                  <a:bodyPr/>
                  <a:lstStyle/>
                  <a:p>
                    <a:r>
                      <a:rPr lang="ja-JP" altLang="ja-JP" sz="1200" b="0" i="0" u="none" strike="noStrike" baseline="0"/>
                      <a:t>▲</a:t>
                    </a:r>
                    <a:r>
                      <a:rPr lang="en-US" altLang="en-US"/>
                      <a:t> 3.</a:t>
                    </a:r>
                    <a:r>
                      <a:rPr lang="en-US" altLang="ja-JP"/>
                      <a:t>6</a:t>
                    </a:r>
                    <a:r>
                      <a:rPr lang="en-US" altLang="en-US"/>
                      <a:t> </a:t>
                    </a:r>
                  </a:p>
                </c:rich>
              </c:tx>
              <c:showVal val="1"/>
            </c:dLbl>
            <c:dLbl>
              <c:idx val="3"/>
              <c:layout>
                <c:manualLayout>
                  <c:x val="-6.7957866123003734E-3"/>
                  <c:y val="0"/>
                </c:manualLayout>
              </c:layout>
              <c:tx>
                <c:rich>
                  <a:bodyPr/>
                  <a:lstStyle/>
                  <a:p>
                    <a:r>
                      <a:rPr lang="en-US" altLang="en-US" sz="1200"/>
                      <a:t> </a:t>
                    </a:r>
                    <a:r>
                      <a:rPr lang="ja-JP" altLang="ja-JP" sz="1200" b="0" i="0" u="none" strike="noStrike" baseline="0"/>
                      <a:t>▲</a:t>
                    </a:r>
                    <a:r>
                      <a:rPr lang="en-US" altLang="en-US"/>
                      <a:t>7.1 </a:t>
                    </a:r>
                  </a:p>
                </c:rich>
              </c:tx>
              <c:showVal val="1"/>
            </c:dLbl>
            <c:dLbl>
              <c:idx val="6"/>
              <c:layout/>
              <c:tx>
                <c:rich>
                  <a:bodyPr/>
                  <a:lstStyle/>
                  <a:p>
                    <a:r>
                      <a:rPr lang="en-US" altLang="en-US" sz="1200"/>
                      <a:t> </a:t>
                    </a:r>
                    <a:r>
                      <a:rPr lang="ja-JP" altLang="en-US"/>
                      <a:t>▲</a:t>
                    </a:r>
                    <a:r>
                      <a:rPr lang="en-US" altLang="en-US"/>
                      <a:t>26.</a:t>
                    </a:r>
                    <a:r>
                      <a:rPr lang="en-US" altLang="ja-JP"/>
                      <a:t>7</a:t>
                    </a:r>
                    <a:r>
                      <a:rPr lang="en-US" altLang="en-US"/>
                      <a:t> </a:t>
                    </a:r>
                  </a:p>
                </c:rich>
              </c:tx>
              <c:showVal val="1"/>
            </c:dLbl>
            <c:dLbl>
              <c:idx val="9"/>
              <c:layout/>
              <c:tx>
                <c:rich>
                  <a:bodyPr/>
                  <a:lstStyle/>
                  <a:p>
                    <a:r>
                      <a:rPr lang="en-US" altLang="en-US" sz="1200"/>
                      <a:t> </a:t>
                    </a:r>
                    <a:r>
                      <a:rPr lang="ja-JP" altLang="ja-JP" sz="1200" b="0" i="0" u="none" strike="noStrike" baseline="0"/>
                      <a:t>▲</a:t>
                    </a:r>
                    <a:r>
                      <a:rPr lang="en-US" altLang="en-US"/>
                      <a:t>36.9 </a:t>
                    </a:r>
                  </a:p>
                </c:rich>
              </c:tx>
              <c:showVal val="1"/>
            </c:dLbl>
            <c:dLbl>
              <c:idx val="12"/>
              <c:layout/>
              <c:tx>
                <c:rich>
                  <a:bodyPr/>
                  <a:lstStyle/>
                  <a:p>
                    <a:r>
                      <a:rPr lang="en-US" altLang="en-US" sz="1200"/>
                      <a:t> </a:t>
                    </a:r>
                    <a:r>
                      <a:rPr lang="ja-JP" altLang="ja-JP" sz="1200" b="0" i="0" u="none" strike="noStrike" baseline="0"/>
                      <a:t>▲</a:t>
                    </a:r>
                    <a:r>
                      <a:rPr lang="en-US" altLang="en-US"/>
                      <a:t>31.1 </a:t>
                    </a:r>
                  </a:p>
                </c:rich>
              </c:tx>
              <c:showVal val="1"/>
            </c:dLbl>
            <c:txPr>
              <a:bodyPr/>
              <a:lstStyle/>
              <a:p>
                <a:pPr>
                  <a:defRPr sz="1200"/>
                </a:pPr>
                <a:endParaRPr lang="ja-JP"/>
              </a:p>
            </c:txPr>
            <c:showVal val="1"/>
          </c:dLbls>
          <c:cat>
            <c:strRef>
              <c:f>グラフデータ!$B$31:$O$31</c:f>
              <c:strCache>
                <c:ptCount val="14"/>
                <c:pt idx="0">
                  <c:v>繰入額</c:v>
                </c:pt>
                <c:pt idx="1">
                  <c:v>対象額</c:v>
                </c:pt>
                <c:pt idx="3">
                  <c:v>繰入額</c:v>
                </c:pt>
                <c:pt idx="4">
                  <c:v>対象額</c:v>
                </c:pt>
                <c:pt idx="6">
                  <c:v>繰入額</c:v>
                </c:pt>
                <c:pt idx="7">
                  <c:v>対象額</c:v>
                </c:pt>
                <c:pt idx="9">
                  <c:v>繰入額</c:v>
                </c:pt>
                <c:pt idx="10">
                  <c:v>対象額</c:v>
                </c:pt>
                <c:pt idx="12">
                  <c:v>繰入額</c:v>
                </c:pt>
                <c:pt idx="13">
                  <c:v>対象額</c:v>
                </c:pt>
              </c:strCache>
            </c:strRef>
          </c:cat>
          <c:val>
            <c:numRef>
              <c:f>グラフデータ!$B$35:$O$35</c:f>
              <c:numCache>
                <c:formatCode>General</c:formatCode>
                <c:ptCount val="14"/>
                <c:pt idx="0" formatCode="_ * #,##0.0_ ;_ * \-#,##0.0_ ;_ * &quot;-&quot;_ ;_ @_ ">
                  <c:v>3.6</c:v>
                </c:pt>
                <c:pt idx="3" formatCode="_ * #,##0.0_ ;_ * \-#,##0.0_ ;_ * &quot;-&quot;_ ;_ @_ ">
                  <c:v>7.1</c:v>
                </c:pt>
                <c:pt idx="6" formatCode="_ * #,##0.0_ ;_ * \-#,##0.0_ ;_ * &quot;-&quot;_ ;_ @_ ">
                  <c:v>26.7</c:v>
                </c:pt>
                <c:pt idx="9" formatCode="_ * #,##0.0_ ;_ * \-#,##0.0_ ;_ * &quot;-&quot;_ ;_ @_ ">
                  <c:v>36.9</c:v>
                </c:pt>
                <c:pt idx="12" formatCode="_ * #,##0.0_ ;_ * \-#,##0.0_ ;_ * &quot;-&quot;_ ;_ @_ ">
                  <c:v>31.1</c:v>
                </c:pt>
              </c:numCache>
            </c:numRef>
          </c:val>
        </c:ser>
        <c:gapWidth val="65"/>
        <c:overlap val="100"/>
        <c:axId val="178815360"/>
        <c:axId val="178816896"/>
      </c:barChart>
      <c:catAx>
        <c:axId val="178815360"/>
        <c:scaling>
          <c:orientation val="minMax"/>
        </c:scaling>
        <c:axPos val="b"/>
        <c:tickLblPos val="nextTo"/>
        <c:txPr>
          <a:bodyPr rot="0" vert="eaVert"/>
          <a:lstStyle/>
          <a:p>
            <a:pPr>
              <a:defRPr sz="1050"/>
            </a:pPr>
            <a:endParaRPr lang="ja-JP"/>
          </a:p>
        </c:txPr>
        <c:crossAx val="178816896"/>
        <c:crosses val="autoZero"/>
        <c:auto val="1"/>
        <c:lblAlgn val="ctr"/>
        <c:lblOffset val="100"/>
      </c:catAx>
      <c:valAx>
        <c:axId val="178816896"/>
        <c:scaling>
          <c:orientation val="minMax"/>
        </c:scaling>
        <c:axPos val="l"/>
        <c:majorGridlines/>
        <c:numFmt formatCode="_ * #,##0.0_ ;_ * \-#,##0.0_ ;_ * &quot;-&quot;_ ;_ @_ " sourceLinked="1"/>
        <c:tickLblPos val="nextTo"/>
        <c:crossAx val="178815360"/>
        <c:crosses val="autoZero"/>
        <c:crossBetween val="between"/>
      </c:valAx>
    </c:plotArea>
    <c:legend>
      <c:legendPos val="r"/>
      <c:layout>
        <c:manualLayout>
          <c:xMode val="edge"/>
          <c:yMode val="edge"/>
          <c:x val="0.87792113141820693"/>
          <c:y val="7.1822777977410324E-2"/>
          <c:w val="0.1180013966144139"/>
          <c:h val="0.15021379855881345"/>
        </c:manualLayout>
      </c:layout>
    </c:legend>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0.82883</cdr:x>
      <cdr:y>0.69423</cdr:y>
    </cdr:from>
    <cdr:to>
      <cdr:x>0.98799</cdr:x>
      <cdr:y>0.71451</cdr:y>
    </cdr:to>
    <cdr:sp macro="" textlink="">
      <cdr:nvSpPr>
        <cdr:cNvPr id="2" name="右矢印 1"/>
        <cdr:cNvSpPr/>
      </cdr:nvSpPr>
      <cdr:spPr bwMode="auto">
        <a:xfrm xmlns:a="http://schemas.openxmlformats.org/drawingml/2006/main">
          <a:off x="7886701" y="4238625"/>
          <a:ext cx="1514475" cy="123825"/>
        </a:xfrm>
        <a:prstGeom xmlns:a="http://schemas.openxmlformats.org/drawingml/2006/main" prst="rightArrow">
          <a:avLst/>
        </a:prstGeom>
        <a:noFill xmlns:a="http://schemas.openxmlformats.org/drawingml/2006/main"/>
        <a:ln xmlns:a="http://schemas.openxmlformats.org/drawingml/2006/main" w="9525" cap="flat" cmpd="sng" algn="ctr">
          <a:solidFill>
            <a:srgbClr val="400000"/>
          </a:solidFill>
          <a:prstDash val="solid"/>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xmlns="">
              <a:effectLst>
                <a:outerShdw dist="35921" dir="2700000" algn="ctr" rotWithShape="0">
                  <a:srgbClr val="808080"/>
                </a:outerShdw>
              </a:effectLst>
            </a14:hiddenEffects>
          </a:ext>
        </a:extLst>
      </cdr:spPr>
      <cdr:txBody>
        <a:bodyPr xmlns:a="http://schemas.openxmlformats.org/drawingml/2006/main" vertOverflow="clip" wrap="square" lIns="18288" tIns="0" rIns="0" bIns="0" upright="1"/>
        <a:lstStyle xmlns:a="http://schemas.openxmlformats.org/drawingml/2006/main"/>
        <a:p xmlns:a="http://schemas.openxmlformats.org/drawingml/2006/main">
          <a:endParaRPr lang="ja-JP"/>
        </a:p>
      </cdr:txBody>
    </cdr:sp>
  </cdr:relSizeAnchor>
  <cdr:relSizeAnchor xmlns:cdr="http://schemas.openxmlformats.org/drawingml/2006/chartDrawing">
    <cdr:from>
      <cdr:x>0.82983</cdr:x>
      <cdr:y>0.73011</cdr:y>
    </cdr:from>
    <cdr:to>
      <cdr:x>0.98999</cdr:x>
      <cdr:y>0.82527</cdr:y>
    </cdr:to>
    <cdr:sp macro="" textlink="">
      <cdr:nvSpPr>
        <cdr:cNvPr id="3" name="テキスト ボックス 2"/>
        <cdr:cNvSpPr txBox="1"/>
      </cdr:nvSpPr>
      <cdr:spPr>
        <a:xfrm xmlns:a="http://schemas.openxmlformats.org/drawingml/2006/main">
          <a:off x="7896226" y="4457700"/>
          <a:ext cx="1524000" cy="581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独立行政法人</a:t>
          </a:r>
          <a:endParaRPr lang="en-US" altLang="ja-JP" sz="1100" dirty="0"/>
        </a:p>
        <a:p xmlns:a="http://schemas.openxmlformats.org/drawingml/2006/main">
          <a:r>
            <a:rPr lang="ja-JP" altLang="en-US" sz="1100" dirty="0"/>
            <a:t>　　第</a:t>
          </a:r>
          <a:r>
            <a:rPr lang="en-US" altLang="ja-JP" sz="1100" dirty="0"/>
            <a:t>1</a:t>
          </a:r>
          <a:r>
            <a:rPr lang="ja-JP" altLang="en-US" sz="1100" dirty="0"/>
            <a:t>期中期計画</a:t>
          </a:r>
        </a:p>
      </cdr:txBody>
    </cdr:sp>
  </cdr:relSizeAnchor>
  <cdr:relSizeAnchor xmlns:cdr="http://schemas.openxmlformats.org/drawingml/2006/chartDrawing">
    <cdr:from>
      <cdr:x>0.77562</cdr:x>
      <cdr:y>0.80465</cdr:y>
    </cdr:from>
    <cdr:to>
      <cdr:x>0.87012</cdr:x>
      <cdr:y>0.88376</cdr:y>
    </cdr:to>
    <cdr:sp macro="" textlink="">
      <cdr:nvSpPr>
        <cdr:cNvPr id="4" name="AutoShape 4"/>
        <cdr:cNvSpPr>
          <a:spLocks xmlns:a="http://schemas.openxmlformats.org/drawingml/2006/main" noChangeArrowheads="1"/>
        </cdr:cNvSpPr>
      </cdr:nvSpPr>
      <cdr:spPr bwMode="auto">
        <a:xfrm xmlns:a="http://schemas.openxmlformats.org/drawingml/2006/main">
          <a:off x="7092281" y="5135091"/>
          <a:ext cx="864096" cy="504825"/>
        </a:xfrm>
        <a:prstGeom xmlns:a="http://schemas.openxmlformats.org/drawingml/2006/main" prst="upArrowCallout">
          <a:avLst>
            <a:gd name="adj1" fmla="val 53459"/>
            <a:gd name="adj2" fmla="val 53459"/>
            <a:gd name="adj3" fmla="val 16667"/>
            <a:gd name="adj4" fmla="val 66667"/>
          </a:avLst>
        </a:prstGeom>
        <a:solidFill xmlns:a="http://schemas.openxmlformats.org/drawingml/2006/main">
          <a:srgbClr val="FBE200"/>
        </a:solidFill>
        <a:ln xmlns:a="http://schemas.openxmlformats.org/drawingml/2006/main">
          <a:noFill/>
        </a:ln>
        <a:extLst xmlns:a="http://schemas.openxmlformats.org/drawingml/2006/main">
          <a:ext uri="{91240B29-F687-4F45-9708-019B960494DF}">
            <a14:hiddenLine xmlns:lc="http://schemas.openxmlformats.org/drawingml/2006/lockedCanvas" xmlns="" xmlns:a14="http://schemas.microsoft.com/office/drawing/2010/main" xmlns:p="http://schemas.openxmlformats.org/presentationml/2006/main" xmlns:r="http://schemas.openxmlformats.org/officeDocument/2006/relationships" w="9525" algn="ctr">
              <a:solidFill>
                <a:srgbClr val="000000"/>
              </a:solidFill>
              <a:miter lim="800000"/>
              <a:headEnd/>
              <a:tailEnd/>
            </a14:hiddenLine>
          </a:ext>
        </a:extLst>
      </cdr:spPr>
      <cdr:txBody>
        <a:bodyPr xmlns:a="http://schemas.openxmlformats.org/drawingml/2006/main" wrap="none" lIns="91419" tIns="45710" rIns="91419" bIns="45710" anchor="ct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r>
            <a:rPr lang="ja-JP" altLang="en-US" sz="1100" dirty="0" smtClean="0"/>
            <a:t>独法化</a:t>
          </a:r>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0.01787</cdr:y>
    </cdr:from>
    <cdr:to>
      <cdr:x>0.06313</cdr:x>
      <cdr:y>0.06706</cdr:y>
    </cdr:to>
    <cdr:sp macro="" textlink="">
      <cdr:nvSpPr>
        <cdr:cNvPr id="2" name="四角形吹き出し 1"/>
        <cdr:cNvSpPr/>
      </cdr:nvSpPr>
      <cdr:spPr>
        <a:xfrm xmlns:a="http://schemas.openxmlformats.org/drawingml/2006/main">
          <a:off x="0" y="103498"/>
          <a:ext cx="589888" cy="284869"/>
        </a:xfrm>
        <a:prstGeom xmlns:a="http://schemas.openxmlformats.org/drawingml/2006/main" prst="wedgeRectCallout">
          <a:avLst>
            <a:gd name="adj1" fmla="val -10833"/>
            <a:gd name="adj2" fmla="val 10326"/>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kumimoji="1" lang="ja-JP" altLang="en-US" sz="800" b="1">
              <a:solidFill>
                <a:sysClr val="windowText" lastClr="000000"/>
              </a:solidFill>
            </a:rPr>
            <a:t>（億円）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3EEED3-F9AD-41AF-B76E-6A7BADCF3957}" type="datetimeFigureOut">
              <a:rPr kumimoji="1" lang="ja-JP" altLang="en-US" smtClean="0"/>
              <a:pPr/>
              <a:t>2016/12/6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1AF474-1110-4ED1-BD27-4F6FE989B44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BBFC0B-1591-4297-8DC4-7A764B777B13}" type="slidenum">
              <a:rPr lang="ja-JP" altLang="en-US">
                <a:solidFill>
                  <a:prstClr val="black"/>
                </a:solidFill>
                <a:latin typeface="Arial"/>
              </a:rPr>
              <a:pPr/>
              <a:t>8</a:t>
            </a:fld>
            <a:endParaRPr lang="en-US" altLang="ja-JP">
              <a:solidFill>
                <a:prstClr val="black"/>
              </a:solidFill>
              <a:latin typeface="Arial"/>
            </a:endParaRPr>
          </a:p>
        </p:txBody>
      </p:sp>
      <p:sp>
        <p:nvSpPr>
          <p:cNvPr id="3911682" name="Rectangle 2"/>
          <p:cNvSpPr>
            <a:spLocks noGrp="1" noRot="1" noChangeAspect="1" noChangeArrowheads="1" noTextEdit="1"/>
          </p:cNvSpPr>
          <p:nvPr>
            <p:ph type="sldImg"/>
          </p:nvPr>
        </p:nvSpPr>
        <p:spPr>
          <a:xfrm>
            <a:off x="1150938" y="696913"/>
            <a:ext cx="4572000" cy="3429000"/>
          </a:xfrm>
          <a:ln/>
        </p:spPr>
      </p:sp>
      <p:sp>
        <p:nvSpPr>
          <p:cNvPr id="3911683" name="Rectangle 3"/>
          <p:cNvSpPr>
            <a:spLocks noGrp="1" noChangeArrowheads="1"/>
          </p:cNvSpPr>
          <p:nvPr>
            <p:ph type="body" idx="1"/>
          </p:nvPr>
        </p:nvSpPr>
        <p:spPr/>
        <p:txBody>
          <a:bodyPr/>
          <a:lstStyle/>
          <a:p>
            <a:endParaRPr lang="en-GB">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65A0DB8-5DBD-4FAC-956E-391DB6CCCBB1}" type="datetime1">
              <a:rPr kumimoji="1" lang="ja-JP" altLang="en-US" smtClean="0"/>
              <a:pPr/>
              <a:t>2016/12/6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D93A1C8-EF04-4274-A37F-2177FA8A6F67}" type="datetime1">
              <a:rPr kumimoji="1" lang="ja-JP" altLang="en-US" smtClean="0"/>
              <a:pPr/>
              <a:t>2016/12/6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ED5F852-485E-4D10-B417-B6523DDD056A}" type="datetime1">
              <a:rPr kumimoji="1" lang="ja-JP" altLang="en-US" smtClean="0"/>
              <a:pPr/>
              <a:t>2016/12/6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基本版） コンテンツ全面_レベル_Proposal">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p:extLst>
              <p:ext uri="{D42A27DB-BD31-4B8C-83A1-F6EECF244321}">
                <p14:modId xmlns:p14="http://schemas.microsoft.com/office/powerpoint/2010/main" xmlns="" val="855205329"/>
              </p:ext>
            </p:extLst>
          </p:nvPr>
        </p:nvGraphicFramePr>
        <p:xfrm>
          <a:off x="1466" y="1589"/>
          <a:ext cx="1465" cy="1587"/>
        </p:xfrm>
        <a:graphic>
          <a:graphicData uri="http://schemas.openxmlformats.org/presentationml/2006/ole">
            <p:oleObj spid="_x0000_s1026" name="think-cell Slide" r:id="rId3" imgW="270" imgH="270" progId="">
              <p:embed/>
            </p:oleObj>
          </a:graphicData>
        </a:graphic>
      </p:graphicFrame>
      <p:sp>
        <p:nvSpPr>
          <p:cNvPr id="2" name="タイトル 1"/>
          <p:cNvSpPr>
            <a:spLocks noGrp="1"/>
          </p:cNvSpPr>
          <p:nvPr>
            <p:ph type="title" hasCustomPrompt="1"/>
          </p:nvPr>
        </p:nvSpPr>
        <p:spPr bwMode="gray">
          <a:xfrm>
            <a:off x="384923" y="136800"/>
            <a:ext cx="8374154" cy="651600"/>
          </a:xfrm>
          <a:prstGeom prst="rect">
            <a:avLst/>
          </a:prstGeom>
        </p:spPr>
        <p:txBody>
          <a:bodyPr/>
          <a:lstStyle>
            <a:lvl1pPr>
              <a:defRPr baseline="0">
                <a:latin typeface="Arial" pitchFamily="34" charset="0"/>
                <a:ea typeface="+mn-ea"/>
                <a:cs typeface="Arial" pitchFamily="34" charset="0"/>
              </a:defRPr>
            </a:lvl1pPr>
          </a:lstStyle>
          <a:p>
            <a:r>
              <a:rPr lang="ja-JP" altLang="en-US" dirty="0" smtClean="0"/>
              <a:t>キーメッセージを入力（本スライドで一番伝えたいこと＜名詞止め・体言止め不可＞）</a:t>
            </a:r>
            <a:endParaRPr lang="ja-JP" altLang="en-US" dirty="0"/>
          </a:p>
        </p:txBody>
      </p:sp>
      <p:sp>
        <p:nvSpPr>
          <p:cNvPr id="6" name="コンテンツ プレースホルダ 2"/>
          <p:cNvSpPr>
            <a:spLocks noGrp="1"/>
          </p:cNvSpPr>
          <p:nvPr>
            <p:ph idx="1"/>
          </p:nvPr>
        </p:nvSpPr>
        <p:spPr bwMode="gray">
          <a:xfrm>
            <a:off x="384924" y="1479600"/>
            <a:ext cx="8368627" cy="48168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69200" indent="-1692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pPr/>
              <a:t>&lt;#&gt;</a:t>
            </a:fld>
            <a:endParaRPr lang="ja-JP" altLang="en-US" dirty="0"/>
          </a:p>
        </p:txBody>
      </p:sp>
      <p:sp>
        <p:nvSpPr>
          <p:cNvPr id="10" name="フッター プレースホルダ 9"/>
          <p:cNvSpPr>
            <a:spLocks noGrp="1"/>
          </p:cNvSpPr>
          <p:nvPr>
            <p:ph type="ftr" sz="quarter" idx="11"/>
          </p:nvPr>
        </p:nvSpPr>
        <p:spPr bwMode="gray">
          <a:xfrm>
            <a:off x="631384" y="6588000"/>
            <a:ext cx="5988906" cy="165340"/>
          </a:xfrm>
        </p:spPr>
        <p:txBody>
          <a:bodyPr/>
          <a:lstStyle>
            <a:lvl1pPr>
              <a:defRPr>
                <a:solidFill>
                  <a:schemeClr val="tx2"/>
                </a:solidFill>
              </a:defRPr>
            </a:lvl1pPr>
          </a:lstStyle>
          <a:p>
            <a:r>
              <a:rPr lang="ja-JP" altLang="en-US" smtClean="0"/>
              <a:t>新人事制度の説明資料（</a:t>
            </a:r>
            <a:r>
              <a:rPr lang="en-US" altLang="ja-JP" smtClean="0"/>
              <a:t>Draft</a:t>
            </a:r>
            <a:r>
              <a:rPr lang="ja-JP" altLang="en-US" smtClean="0"/>
              <a:t>）</a:t>
            </a:r>
            <a:r>
              <a:rPr lang="en-US" altLang="ja-JP" smtClean="0"/>
              <a:t>_20150317</a:t>
            </a:r>
            <a:r>
              <a:rPr lang="ja-JP" altLang="en-US" smtClean="0"/>
              <a:t>改訂</a:t>
            </a:r>
            <a:endParaRPr lang="en-GB" altLang="en-GB" dirty="0" smtClean="0"/>
          </a:p>
        </p:txBody>
      </p:sp>
      <p:sp>
        <p:nvSpPr>
          <p:cNvPr id="8" name="テキスト プレースホルダー 2"/>
          <p:cNvSpPr>
            <a:spLocks noGrp="1"/>
          </p:cNvSpPr>
          <p:nvPr>
            <p:ph type="body" sz="quarter" idx="15" hasCustomPrompt="1"/>
          </p:nvPr>
        </p:nvSpPr>
        <p:spPr>
          <a:xfrm>
            <a:off x="384458" y="1016000"/>
            <a:ext cx="3987692" cy="4320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xmlns="" val="269014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F4A50ED-3C84-4AB3-A03E-A4D25DC27AF1}" type="datetime1">
              <a:rPr kumimoji="1" lang="ja-JP" altLang="en-US" smtClean="0"/>
              <a:pPr/>
              <a:t>2016/12/6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6968536-2EFC-451C-BDB0-134E26568922}" type="datetime1">
              <a:rPr kumimoji="1" lang="ja-JP" altLang="en-US" smtClean="0"/>
              <a:pPr/>
              <a:t>2016/12/6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8A0CD74-6004-4EE1-B80E-BB22D0C759E9}" type="datetime1">
              <a:rPr kumimoji="1" lang="ja-JP" altLang="en-US" smtClean="0"/>
              <a:pPr/>
              <a:t>2016/12/6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83E5FAE-F3F2-44F1-A202-48A9A71754A9}" type="datetime1">
              <a:rPr kumimoji="1" lang="ja-JP" altLang="en-US" smtClean="0"/>
              <a:pPr/>
              <a:t>2016/12/6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7CB5F16-EF3B-4592-9352-00519594F5DA}" type="datetime1">
              <a:rPr kumimoji="1" lang="ja-JP" altLang="en-US" smtClean="0"/>
              <a:pPr/>
              <a:t>2016/12/6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FF88F41-C2CC-4BC6-B39E-02C1DD395B06}" type="datetime1">
              <a:rPr kumimoji="1" lang="ja-JP" altLang="en-US" smtClean="0"/>
              <a:pPr/>
              <a:t>2016/12/6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5A2456-F303-405D-A15E-90077AB3EF37}" type="datetime1">
              <a:rPr kumimoji="1" lang="ja-JP" altLang="en-US" smtClean="0"/>
              <a:pPr/>
              <a:t>2016/12/6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7236CFF-F324-41B8-B345-8B76D3C77EEE}" type="datetime1">
              <a:rPr kumimoji="1" lang="ja-JP" altLang="en-US" smtClean="0"/>
              <a:pPr/>
              <a:t>2016/12/6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191F3-3962-47A7-BD02-99B8A3710547}" type="datetime1">
              <a:rPr kumimoji="1" lang="ja-JP" altLang="en-US" smtClean="0"/>
              <a:pPr/>
              <a:t>2016/12/6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8BABC-1B95-4A18-BA1F-E9A57CB07FA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p:txBody>
          <a:bodyPr/>
          <a:lstStyle/>
          <a:p>
            <a:r>
              <a:rPr lang="ja-JP" altLang="en-US" dirty="0" smtClean="0"/>
              <a:t>市民病院の運営状況</a:t>
            </a:r>
            <a:endParaRPr kumimoji="1" lang="ja-JP" altLang="en-US" dirty="0"/>
          </a:p>
        </p:txBody>
      </p:sp>
      <p:sp>
        <p:nvSpPr>
          <p:cNvPr id="3" name="サブタイトル 2"/>
          <p:cNvSpPr>
            <a:spLocks noGrp="1"/>
          </p:cNvSpPr>
          <p:nvPr>
            <p:ph type="subTitle" idx="1"/>
          </p:nvPr>
        </p:nvSpPr>
        <p:spPr>
          <a:xfrm>
            <a:off x="971600" y="3886200"/>
            <a:ext cx="7128792" cy="1752600"/>
          </a:xfrm>
        </p:spPr>
        <p:txBody>
          <a:bodyPr/>
          <a:lstStyle/>
          <a:p>
            <a:endParaRPr kumimoji="1" lang="en-US" altLang="ja-JP" dirty="0" smtClean="0"/>
          </a:p>
          <a:p>
            <a:r>
              <a:rPr lang="ja-JP" altLang="en-US" dirty="0" smtClean="0"/>
              <a:t>地方独立行政法人大阪市民病院機構</a:t>
            </a:r>
            <a:endParaRPr kumimoji="1" lang="ja-JP" altLang="en-US" dirty="0"/>
          </a:p>
        </p:txBody>
      </p:sp>
      <p:sp>
        <p:nvSpPr>
          <p:cNvPr id="4" name="サブタイトル 2"/>
          <p:cNvSpPr txBox="1">
            <a:spLocks/>
          </p:cNvSpPr>
          <p:nvPr/>
        </p:nvSpPr>
        <p:spPr>
          <a:xfrm>
            <a:off x="6911752" y="0"/>
            <a:ext cx="2232248" cy="836712"/>
          </a:xfrm>
          <a:prstGeom prst="rect">
            <a:avLst/>
          </a:prstGeom>
        </p:spPr>
        <p:txBody>
          <a:bodyPr vert="horz" lIns="91440" tIns="45720" rIns="91440" bIns="45720" rtlCol="0" anchor="ctr" anchorCtr="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3200" b="0" i="0" u="none" strike="noStrike" kern="1200" cap="none" spc="0" normalizeH="0" baseline="0" noProof="0" dirty="0" smtClean="0">
                <a:ln>
                  <a:noFill/>
                </a:ln>
                <a:effectLst/>
                <a:uLnTx/>
                <a:uFillTx/>
                <a:latin typeface="+mn-lt"/>
                <a:ea typeface="+mn-ea"/>
                <a:cs typeface="+mn-cs"/>
              </a:rPr>
              <a:t>H28.12.6</a:t>
            </a:r>
            <a:endParaRPr kumimoji="1" lang="ja-JP" altLang="en-US" sz="3200" b="0" i="0" u="none" strike="noStrike" kern="1200" cap="none" spc="0" normalizeH="0" baseline="0" noProof="0" dirty="0">
              <a:ln>
                <a:noFill/>
              </a:ln>
              <a:effectLst/>
              <a:uLnTx/>
              <a:uFillTx/>
              <a:latin typeface="+mn-lt"/>
              <a:ea typeface="+mn-ea"/>
              <a:cs typeface="+mn-cs"/>
            </a:endParaRPr>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10</a:t>
            </a:fld>
            <a:endParaRPr kumimoji="1" lang="ja-JP" altLang="en-US"/>
          </a:p>
        </p:txBody>
      </p:sp>
      <p:sp>
        <p:nvSpPr>
          <p:cNvPr id="8" name="タイトル 1"/>
          <p:cNvSpPr txBox="1">
            <a:spLocks/>
          </p:cNvSpPr>
          <p:nvPr/>
        </p:nvSpPr>
        <p:spPr>
          <a:xfrm>
            <a:off x="0" y="2130425"/>
            <a:ext cx="9144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３．運営費負担金</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23528" y="260648"/>
            <a:ext cx="8229600" cy="620688"/>
          </a:xfrm>
        </p:spPr>
        <p:txBody>
          <a:bodyPr>
            <a:normAutofit/>
          </a:bodyPr>
          <a:lstStyle/>
          <a:p>
            <a:pPr algn="l"/>
            <a:r>
              <a:rPr lang="en-US" altLang="ja-JP" sz="2800" dirty="0" smtClean="0"/>
              <a:t>【</a:t>
            </a:r>
            <a:r>
              <a:rPr lang="ja-JP" altLang="en-US" sz="2800" dirty="0" smtClean="0"/>
              <a:t>これまでの経過</a:t>
            </a:r>
            <a:r>
              <a:rPr lang="en-US" altLang="ja-JP" sz="2800" dirty="0" smtClean="0"/>
              <a:t>】</a:t>
            </a:r>
            <a:endParaRPr kumimoji="1" lang="ja-JP" altLang="en-US" sz="2800" dirty="0"/>
          </a:p>
        </p:txBody>
      </p:sp>
      <p:sp>
        <p:nvSpPr>
          <p:cNvPr id="3" name="コンテンツ プレースホルダ 2"/>
          <p:cNvSpPr>
            <a:spLocks noGrp="1"/>
          </p:cNvSpPr>
          <p:nvPr>
            <p:ph idx="1"/>
          </p:nvPr>
        </p:nvSpPr>
        <p:spPr>
          <a:xfrm>
            <a:off x="0" y="836712"/>
            <a:ext cx="9144000" cy="4392488"/>
          </a:xfrm>
        </p:spPr>
        <p:txBody>
          <a:bodyPr>
            <a:normAutofit/>
          </a:bodyPr>
          <a:lstStyle/>
          <a:p>
            <a:pPr>
              <a:buFont typeface="Wingdings" pitchFamily="2" charset="2"/>
              <a:buChar char="Ø"/>
            </a:pPr>
            <a:r>
              <a:rPr lang="ja-JP" altLang="en-US" sz="2400" dirty="0" smtClean="0"/>
              <a:t>　</a:t>
            </a:r>
            <a:r>
              <a:rPr lang="en-US" altLang="ja-JP" sz="2400" dirty="0" smtClean="0"/>
              <a:t>H27.4</a:t>
            </a:r>
            <a:r>
              <a:rPr lang="ja-JP" altLang="en-US" sz="2400" dirty="0" smtClean="0"/>
              <a:t>～　丸山参与監修のもと府市ＴＦ会議で議論が進められ、</a:t>
            </a:r>
            <a:r>
              <a:rPr lang="en-US" altLang="ja-JP" sz="2400" dirty="0" smtClean="0"/>
              <a:t>PwC</a:t>
            </a:r>
            <a:r>
              <a:rPr lang="ja-JP" altLang="en-US" sz="2400" dirty="0" smtClean="0"/>
              <a:t>に政策医療定義及び患者別原価計算が委託される</a:t>
            </a:r>
            <a:endParaRPr lang="en-US" altLang="ja-JP" sz="2400" dirty="0" smtClean="0"/>
          </a:p>
          <a:p>
            <a:pPr>
              <a:buFont typeface="Wingdings" pitchFamily="2" charset="2"/>
              <a:buChar char="Ø"/>
            </a:pPr>
            <a:endParaRPr lang="en-US" altLang="ja-JP" sz="2400" dirty="0" smtClean="0"/>
          </a:p>
          <a:p>
            <a:pPr>
              <a:buFont typeface="Wingdings" pitchFamily="2" charset="2"/>
              <a:buChar char="Ø"/>
            </a:pPr>
            <a:r>
              <a:rPr lang="en-US" altLang="ja-JP" sz="2400" dirty="0" smtClean="0"/>
              <a:t>H27.9</a:t>
            </a:r>
            <a:r>
              <a:rPr lang="ja-JP" altLang="en-US" sz="2400" dirty="0" smtClean="0"/>
              <a:t>　</a:t>
            </a:r>
            <a:r>
              <a:rPr lang="en-US" altLang="ja-JP" sz="2400" dirty="0" smtClean="0"/>
              <a:t>PwC</a:t>
            </a:r>
            <a:r>
              <a:rPr lang="ja-JP" altLang="en-US" sz="2400" dirty="0" smtClean="0"/>
              <a:t>が上記委託業務の報告書を提出</a:t>
            </a:r>
            <a:endParaRPr lang="en-US" altLang="ja-JP" sz="2400" dirty="0" smtClean="0"/>
          </a:p>
          <a:p>
            <a:pPr>
              <a:buNone/>
            </a:pPr>
            <a:r>
              <a:rPr lang="ja-JP" altLang="en-US" sz="2400" dirty="0" smtClean="0"/>
              <a:t>　　</a:t>
            </a:r>
            <a:r>
              <a:rPr lang="en-US" altLang="ja-JP" sz="1800" dirty="0" smtClean="0"/>
              <a:t>【</a:t>
            </a:r>
            <a:r>
              <a:rPr lang="ja-JP" altLang="en-US" sz="1800" dirty="0" smtClean="0"/>
              <a:t>主な内容</a:t>
            </a:r>
            <a:r>
              <a:rPr lang="en-US" altLang="ja-JP" sz="1800" dirty="0" smtClean="0"/>
              <a:t>】</a:t>
            </a:r>
          </a:p>
          <a:p>
            <a:pPr>
              <a:buNone/>
            </a:pPr>
            <a:r>
              <a:rPr lang="ja-JP" altLang="en-US" sz="1800" dirty="0" smtClean="0"/>
              <a:t>　　・政策医療は精神、結核、感染症、リハビリ、小児、周産期、救急、高度と定義</a:t>
            </a:r>
            <a:endParaRPr lang="en-US" altLang="ja-JP" sz="1800" dirty="0" smtClean="0"/>
          </a:p>
          <a:p>
            <a:pPr>
              <a:buNone/>
            </a:pPr>
            <a:r>
              <a:rPr lang="ja-JP" altLang="en-US" sz="1800" dirty="0" smtClean="0"/>
              <a:t>　　・平成</a:t>
            </a:r>
            <a:r>
              <a:rPr lang="en-US" altLang="ja-JP" sz="1800" dirty="0" smtClean="0"/>
              <a:t>26</a:t>
            </a:r>
            <a:r>
              <a:rPr lang="ja-JP" altLang="en-US" sz="1800" dirty="0" smtClean="0"/>
              <a:t>年度分について患者別原価計算を実施</a:t>
            </a:r>
            <a:endParaRPr lang="en-US" altLang="ja-JP" sz="1800" dirty="0" smtClean="0"/>
          </a:p>
          <a:p>
            <a:pPr>
              <a:buNone/>
            </a:pPr>
            <a:r>
              <a:rPr lang="ja-JP" altLang="en-US" sz="1800" dirty="0" smtClean="0"/>
              <a:t>　　・政策医療の要件を定義し、該当患者にフラグを立て、分野毎に収支を計算</a:t>
            </a:r>
            <a:endParaRPr lang="en-US" altLang="ja-JP" sz="1800" dirty="0" smtClean="0"/>
          </a:p>
          <a:p>
            <a:pPr>
              <a:buNone/>
            </a:pPr>
            <a:r>
              <a:rPr lang="ja-JP" altLang="en-US" sz="1800" dirty="0" smtClean="0"/>
              <a:t>　　・積算の結果、合計で黒字となる分野は除外</a:t>
            </a:r>
            <a:endParaRPr lang="en-US" altLang="ja-JP" sz="1800" dirty="0" smtClean="0"/>
          </a:p>
          <a:p>
            <a:pPr>
              <a:buNone/>
            </a:pPr>
            <a:endParaRPr lang="en-US" altLang="ja-JP" sz="1800" dirty="0" smtClean="0"/>
          </a:p>
          <a:p>
            <a:pPr>
              <a:buFont typeface="Wingdings" pitchFamily="2" charset="2"/>
              <a:buChar char="Ø"/>
            </a:pPr>
            <a:r>
              <a:rPr lang="en-US" altLang="ja-JP" sz="2400" dirty="0" smtClean="0"/>
              <a:t>H27.12</a:t>
            </a:r>
            <a:r>
              <a:rPr lang="ja-JP" altLang="en-US" sz="2400" dirty="0" smtClean="0"/>
              <a:t>　</a:t>
            </a:r>
            <a:r>
              <a:rPr lang="ja-JP" altLang="en-US" sz="2000" dirty="0" smtClean="0"/>
              <a:t>橋下前市長から政策医療の定義及び算定方法についての市長指示</a:t>
            </a:r>
            <a:endParaRPr lang="en-US" altLang="ja-JP" sz="2400" dirty="0" smtClean="0"/>
          </a:p>
          <a:p>
            <a:pPr>
              <a:buNone/>
            </a:pPr>
            <a:endParaRPr lang="en-US" altLang="ja-JP" sz="1800" dirty="0" smtClean="0"/>
          </a:p>
          <a:p>
            <a:pPr>
              <a:buNone/>
            </a:pPr>
            <a:endParaRPr kumimoji="1" lang="ja-JP" altLang="en-US" sz="2400" dirty="0"/>
          </a:p>
        </p:txBody>
      </p:sp>
      <p:sp>
        <p:nvSpPr>
          <p:cNvPr id="6" name="スライド番号プレースホルダ 5"/>
          <p:cNvSpPr>
            <a:spLocks noGrp="1"/>
          </p:cNvSpPr>
          <p:nvPr>
            <p:ph type="sldNum" sz="quarter" idx="12"/>
          </p:nvPr>
        </p:nvSpPr>
        <p:spPr>
          <a:xfrm>
            <a:off x="7010400" y="6492875"/>
            <a:ext cx="2133600" cy="365125"/>
          </a:xfrm>
        </p:spPr>
        <p:txBody>
          <a:bodyPr/>
          <a:lstStyle/>
          <a:p>
            <a:fld id="{BAD8BABC-1B95-4A18-BA1F-E9A57CB07FA1}" type="slidenum">
              <a:rPr kumimoji="1" lang="ja-JP" altLang="en-US" smtClean="0"/>
              <a:pPr/>
              <a:t>11</a:t>
            </a:fld>
            <a:endParaRPr kumimoji="1" lang="ja-JP" altLang="en-US" dirty="0"/>
          </a:p>
        </p:txBody>
      </p:sp>
      <p:sp>
        <p:nvSpPr>
          <p:cNvPr id="7" name="テキスト ボックス 6"/>
          <p:cNvSpPr txBox="1"/>
          <p:nvPr/>
        </p:nvSpPr>
        <p:spPr>
          <a:xfrm>
            <a:off x="755576" y="4941168"/>
            <a:ext cx="8388424" cy="1569660"/>
          </a:xfrm>
          <a:prstGeom prst="rect">
            <a:avLst/>
          </a:prstGeom>
          <a:noFill/>
        </p:spPr>
        <p:txBody>
          <a:bodyPr wrap="square" rtlCol="0">
            <a:spAutoFit/>
          </a:bodyPr>
          <a:lstStyle/>
          <a:p>
            <a:r>
              <a:rPr lang="en-US" altLang="ja-JP" sz="1600" dirty="0" smtClean="0"/>
              <a:t>P/L</a:t>
            </a:r>
            <a:r>
              <a:rPr lang="ja-JP" altLang="en-US" sz="1600" dirty="0" smtClean="0"/>
              <a:t>のマネジメントを適切に行うこと</a:t>
            </a:r>
            <a:endParaRPr lang="en-US" altLang="ja-JP" sz="1600" dirty="0" smtClean="0"/>
          </a:p>
          <a:p>
            <a:r>
              <a:rPr kumimoji="1" lang="ja-JP" altLang="en-US" sz="1600" dirty="0" smtClean="0"/>
              <a:t>交付金は</a:t>
            </a:r>
            <a:r>
              <a:rPr kumimoji="1" lang="en-US" altLang="ja-JP" sz="1600" dirty="0" smtClean="0"/>
              <a:t>P/L</a:t>
            </a:r>
            <a:r>
              <a:rPr kumimoji="1" lang="ja-JP" altLang="en-US" sz="1600" dirty="0" smtClean="0"/>
              <a:t>と</a:t>
            </a:r>
            <a:r>
              <a:rPr kumimoji="1" lang="en-US" altLang="ja-JP" sz="1600" dirty="0" smtClean="0"/>
              <a:t>B/S</a:t>
            </a:r>
            <a:r>
              <a:rPr kumimoji="1" lang="ja-JP" altLang="en-US" sz="1600" dirty="0" smtClean="0"/>
              <a:t>に分けること。ただし、中期計画上の制約が生じる場合は、別途資料上で整理　することにより明示すること。</a:t>
            </a:r>
            <a:endParaRPr kumimoji="1" lang="en-US" altLang="ja-JP" sz="1600" dirty="0" smtClean="0"/>
          </a:p>
          <a:p>
            <a:r>
              <a:rPr lang="ja-JP" altLang="en-US" sz="1600" dirty="0" smtClean="0"/>
              <a:t>過去債務については、原則、市の負担。ただし、過去の市負担や病院の経営状況等を勘案して機構に負担させるのも可。</a:t>
            </a:r>
            <a:endParaRPr lang="en-US" altLang="ja-JP" sz="1600" dirty="0" smtClean="0"/>
          </a:p>
          <a:p>
            <a:r>
              <a:rPr kumimoji="1" lang="ja-JP" altLang="en-US" sz="1600" dirty="0" smtClean="0"/>
              <a:t>将来の投資については、減価償却費ベースで政策医療割合を負担。割合については、今後調整</a:t>
            </a:r>
            <a:endParaRPr kumimoji="1" lang="ja-JP" altLang="en-US" sz="1600" dirty="0"/>
          </a:p>
        </p:txBody>
      </p:sp>
      <p:sp>
        <p:nvSpPr>
          <p:cNvPr id="8" name="テキスト ボックス 7"/>
          <p:cNvSpPr txBox="1"/>
          <p:nvPr/>
        </p:nvSpPr>
        <p:spPr>
          <a:xfrm>
            <a:off x="494012" y="4941168"/>
            <a:ext cx="648072" cy="1569660"/>
          </a:xfrm>
          <a:prstGeom prst="rect">
            <a:avLst/>
          </a:prstGeom>
          <a:noFill/>
        </p:spPr>
        <p:txBody>
          <a:bodyPr wrap="square" rtlCol="0">
            <a:spAutoFit/>
          </a:bodyPr>
          <a:lstStyle/>
          <a:p>
            <a:r>
              <a:rPr lang="ja-JP" altLang="en-US" sz="1600" dirty="0" smtClean="0"/>
              <a:t>①</a:t>
            </a:r>
            <a:endParaRPr lang="en-US" altLang="ja-JP" sz="1600" dirty="0" smtClean="0"/>
          </a:p>
          <a:p>
            <a:r>
              <a:rPr kumimoji="1" lang="ja-JP" altLang="en-US" sz="1600" dirty="0" smtClean="0"/>
              <a:t>②</a:t>
            </a:r>
            <a:endParaRPr kumimoji="1" lang="en-US" altLang="ja-JP" sz="1600" dirty="0" smtClean="0"/>
          </a:p>
          <a:p>
            <a:endParaRPr kumimoji="1" lang="en-US" altLang="ja-JP" sz="1600" dirty="0" smtClean="0"/>
          </a:p>
          <a:p>
            <a:r>
              <a:rPr lang="ja-JP" altLang="en-US" sz="1600" dirty="0" smtClean="0"/>
              <a:t>③</a:t>
            </a:r>
            <a:endParaRPr lang="en-US" altLang="ja-JP" sz="1600" dirty="0" smtClean="0"/>
          </a:p>
          <a:p>
            <a:endParaRPr lang="en-US" altLang="ja-JP" sz="1600" dirty="0" smtClean="0"/>
          </a:p>
          <a:p>
            <a:r>
              <a:rPr kumimoji="1" lang="ja-JP" altLang="en-US" sz="1600" dirty="0" smtClean="0"/>
              <a:t>④</a:t>
            </a:r>
            <a:endParaRPr kumimoji="1" lang="ja-JP" alt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a:xfrm>
            <a:off x="7010400" y="6492875"/>
            <a:ext cx="2133600" cy="365125"/>
          </a:xfrm>
        </p:spPr>
        <p:txBody>
          <a:bodyPr/>
          <a:lstStyle/>
          <a:p>
            <a:fld id="{BAD8BABC-1B95-4A18-BA1F-E9A57CB07FA1}" type="slidenum">
              <a:rPr kumimoji="1" lang="ja-JP" altLang="en-US" smtClean="0"/>
              <a:pPr/>
              <a:t>12</a:t>
            </a:fld>
            <a:endParaRPr kumimoji="1" lang="ja-JP" altLang="en-US"/>
          </a:p>
        </p:txBody>
      </p:sp>
      <p:graphicFrame>
        <p:nvGraphicFramePr>
          <p:cNvPr id="6" name="グラフ 5"/>
          <p:cNvGraphicFramePr/>
          <p:nvPr/>
        </p:nvGraphicFramePr>
        <p:xfrm>
          <a:off x="-1" y="238125"/>
          <a:ext cx="9144001" cy="638175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Box 15"/>
          <p:cNvSpPr txBox="1">
            <a:spLocks noChangeArrowheads="1"/>
          </p:cNvSpPr>
          <p:nvPr/>
        </p:nvSpPr>
        <p:spPr bwMode="auto">
          <a:xfrm>
            <a:off x="2369556" y="3917320"/>
            <a:ext cx="1330543" cy="448359"/>
          </a:xfrm>
          <a:prstGeom prst="rect">
            <a:avLst/>
          </a:prstGeom>
          <a:noFill/>
          <a:ln>
            <a:noFill/>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 uri="{91240B29-F687-4F45-9708-019B960494DF}">
              <a14:hiddenLine xmlns:c="http://schemas.openxmlformats.org/drawingml/2006/chart" xmlns:cdr="http://schemas.openxmlformats.org/drawingml/2006/chartDrawing" xmlns="" xmlns:a14="http://schemas.microsoft.com/office/drawing/2010/main" xmlns:lc="http://schemas.openxmlformats.org/drawingml/2006/lockedCanvas"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HG丸ｺﾞｼｯｸM-PRO"/>
                <a:ea typeface="HG丸ｺﾞｼｯｸM-PRO"/>
                <a:cs typeface="Arial"/>
              </a:rPr>
              <a:t>第</a:t>
            </a:r>
            <a:r>
              <a:rPr lang="en-US" altLang="ja-JP" sz="1200" b="0" i="0" u="none" strike="noStrike" baseline="0" dirty="0">
                <a:solidFill>
                  <a:srgbClr val="000000"/>
                </a:solidFill>
                <a:latin typeface="HG丸ｺﾞｼｯｸM-PRO"/>
                <a:ea typeface="HG丸ｺﾞｼｯｸM-PRO"/>
                <a:cs typeface="Arial"/>
              </a:rPr>
              <a:t>1</a:t>
            </a:r>
            <a:r>
              <a:rPr lang="ja-JP" altLang="en-US" sz="1200" b="0" i="0" u="none" strike="noStrike" baseline="0" dirty="0">
                <a:solidFill>
                  <a:srgbClr val="000000"/>
                </a:solidFill>
                <a:latin typeface="HG丸ｺﾞｼｯｸM-PRO"/>
                <a:ea typeface="HG丸ｺﾞｼｯｸM-PRO"/>
                <a:cs typeface="Arial"/>
              </a:rPr>
              <a:t>次</a:t>
            </a:r>
            <a:endParaRPr lang="en-US" altLang="ja-JP" sz="1200" b="0" i="0" u="none" strike="noStrike" baseline="0" dirty="0">
              <a:solidFill>
                <a:srgbClr val="000000"/>
              </a:solidFill>
              <a:latin typeface="HG丸ｺﾞｼｯｸM-PRO"/>
              <a:ea typeface="HG丸ｺﾞｼｯｸM-PRO"/>
              <a:cs typeface="Arial"/>
            </a:endParaRPr>
          </a:p>
          <a:p>
            <a:pPr algn="ctr" rtl="0">
              <a:defRPr sz="1000"/>
            </a:pPr>
            <a:r>
              <a:rPr lang="ja-JP" altLang="en-US" sz="1200" b="0" i="0" u="none" strike="noStrike" baseline="0" dirty="0">
                <a:solidFill>
                  <a:srgbClr val="000000"/>
                </a:solidFill>
                <a:latin typeface="HG丸ｺﾞｼｯｸM-PRO"/>
                <a:ea typeface="HG丸ｺﾞｼｯｸM-PRO"/>
                <a:cs typeface="Arial"/>
              </a:rPr>
              <a:t>経営健全化計画</a:t>
            </a:r>
            <a:endParaRPr lang="ja-JP" altLang="en-US" dirty="0"/>
          </a:p>
        </p:txBody>
      </p:sp>
      <p:sp>
        <p:nvSpPr>
          <p:cNvPr id="10" name="AutoShape 18"/>
          <p:cNvSpPr>
            <a:spLocks/>
          </p:cNvSpPr>
          <p:nvPr/>
        </p:nvSpPr>
        <p:spPr bwMode="auto">
          <a:xfrm rot="-5400000">
            <a:off x="2982286" y="3650562"/>
            <a:ext cx="107109" cy="1536192"/>
          </a:xfrm>
          <a:prstGeom prst="rightBracket">
            <a:avLst>
              <a:gd name="adj" fmla="val 80874"/>
            </a:avLst>
          </a:prstGeom>
          <a:noFill/>
          <a:ln w="25400">
            <a:solidFill>
              <a:srgbClr val="808080"/>
            </a:solidFill>
            <a:round/>
            <a:headEnd/>
            <a:tailEnd/>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11" name="Text Box 15"/>
          <p:cNvSpPr txBox="1">
            <a:spLocks noChangeArrowheads="1"/>
          </p:cNvSpPr>
          <p:nvPr/>
        </p:nvSpPr>
        <p:spPr bwMode="auto">
          <a:xfrm>
            <a:off x="3989275" y="3912862"/>
            <a:ext cx="1330544" cy="448415"/>
          </a:xfrm>
          <a:prstGeom prst="rect">
            <a:avLst/>
          </a:prstGeom>
          <a:noFill/>
          <a:ln>
            <a:noFill/>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 uri="{91240B29-F687-4F45-9708-019B960494DF}">
              <a14:hiddenLine xmlns:c="http://schemas.openxmlformats.org/drawingml/2006/chart" xmlns:cdr="http://schemas.openxmlformats.org/drawingml/2006/chartDrawing" xmlns="" xmlns:a14="http://schemas.microsoft.com/office/drawing/2010/main" xmlns:lc="http://schemas.openxmlformats.org/drawingml/2006/lockedCanvas"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HG丸ｺﾞｼｯｸM-PRO"/>
                <a:ea typeface="HG丸ｺﾞｼｯｸM-PRO"/>
                <a:cs typeface="Arial"/>
              </a:rPr>
              <a:t>第2次</a:t>
            </a:r>
            <a:endParaRPr lang="en-US" altLang="ja-JP" sz="1200" b="0" i="0" u="none" strike="noStrike" baseline="0" dirty="0">
              <a:solidFill>
                <a:srgbClr val="000000"/>
              </a:solidFill>
              <a:latin typeface="HG丸ｺﾞｼｯｸM-PRO"/>
              <a:ea typeface="HG丸ｺﾞｼｯｸM-PRO"/>
              <a:cs typeface="Arial"/>
            </a:endParaRPr>
          </a:p>
          <a:p>
            <a:pPr algn="ctr" rtl="0">
              <a:defRPr sz="1000"/>
            </a:pPr>
            <a:r>
              <a:rPr lang="ja-JP" altLang="en-US" sz="1200" b="0" i="0" u="none" strike="noStrike" baseline="0" dirty="0">
                <a:solidFill>
                  <a:srgbClr val="000000"/>
                </a:solidFill>
                <a:latin typeface="HG丸ｺﾞｼｯｸM-PRO"/>
                <a:ea typeface="HG丸ｺﾞｼｯｸM-PRO"/>
                <a:cs typeface="Arial"/>
              </a:rPr>
              <a:t>経営健全化計画</a:t>
            </a:r>
            <a:endParaRPr lang="ja-JP" altLang="en-US" dirty="0"/>
          </a:p>
        </p:txBody>
      </p:sp>
      <p:sp>
        <p:nvSpPr>
          <p:cNvPr id="12" name="AutoShape 18"/>
          <p:cNvSpPr>
            <a:spLocks/>
          </p:cNvSpPr>
          <p:nvPr/>
        </p:nvSpPr>
        <p:spPr bwMode="auto">
          <a:xfrm rot="-5400000">
            <a:off x="4626007" y="3663025"/>
            <a:ext cx="108010" cy="1512168"/>
          </a:xfrm>
          <a:prstGeom prst="rightBracket">
            <a:avLst>
              <a:gd name="adj" fmla="val 80874"/>
            </a:avLst>
          </a:prstGeom>
          <a:noFill/>
          <a:ln w="25400">
            <a:solidFill>
              <a:srgbClr val="808080"/>
            </a:solidFill>
            <a:round/>
            <a:headEnd/>
            <a:tailEnd/>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13" name="AutoShape 18"/>
          <p:cNvSpPr>
            <a:spLocks/>
          </p:cNvSpPr>
          <p:nvPr/>
        </p:nvSpPr>
        <p:spPr bwMode="auto">
          <a:xfrm rot="-5400000">
            <a:off x="5729929" y="4105954"/>
            <a:ext cx="108010" cy="535289"/>
          </a:xfrm>
          <a:prstGeom prst="rightBracket">
            <a:avLst>
              <a:gd name="adj" fmla="val 80874"/>
            </a:avLst>
          </a:prstGeom>
          <a:noFill/>
          <a:ln w="25400">
            <a:solidFill>
              <a:srgbClr val="808080"/>
            </a:solidFill>
            <a:round/>
            <a:headEnd/>
            <a:tailEnd/>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Lst>
        </p:spPr>
      </p:sp>
      <p:sp>
        <p:nvSpPr>
          <p:cNvPr id="14" name="Text Box 15"/>
          <p:cNvSpPr txBox="1">
            <a:spLocks noChangeArrowheads="1"/>
          </p:cNvSpPr>
          <p:nvPr/>
        </p:nvSpPr>
        <p:spPr bwMode="auto">
          <a:xfrm>
            <a:off x="5436096" y="3861048"/>
            <a:ext cx="688817" cy="448359"/>
          </a:xfrm>
          <a:prstGeom prst="rect">
            <a:avLst/>
          </a:prstGeom>
          <a:noFill/>
          <a:ln>
            <a:noFill/>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 uri="{91240B29-F687-4F45-9708-019B960494DF}">
              <a14:hiddenLine xmlns:c="http://schemas.openxmlformats.org/drawingml/2006/chart" xmlns:cdr="http://schemas.openxmlformats.org/drawingml/2006/chartDrawing" xmlns="" xmlns:a14="http://schemas.microsoft.com/office/drawing/2010/main" xmlns:lc="http://schemas.openxmlformats.org/drawingml/2006/lockedCanvas"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HG丸ｺﾞｼｯｸM-PRO"/>
                <a:ea typeface="HG丸ｺﾞｼｯｸM-PRO"/>
                <a:cs typeface="Arial"/>
              </a:rPr>
              <a:t>第</a:t>
            </a:r>
            <a:r>
              <a:rPr lang="en-US" altLang="ja-JP" sz="1200" b="0" i="0" u="none" strike="noStrike" baseline="0" dirty="0">
                <a:solidFill>
                  <a:srgbClr val="000000"/>
                </a:solidFill>
                <a:latin typeface="HG丸ｺﾞｼｯｸM-PRO"/>
                <a:ea typeface="HG丸ｺﾞｼｯｸM-PRO"/>
                <a:cs typeface="Arial"/>
              </a:rPr>
              <a:t>3</a:t>
            </a:r>
            <a:r>
              <a:rPr lang="ja-JP" altLang="en-US" sz="1200" b="0" i="0" u="none" strike="noStrike" baseline="0" dirty="0">
                <a:solidFill>
                  <a:srgbClr val="000000"/>
                </a:solidFill>
                <a:latin typeface="HG丸ｺﾞｼｯｸM-PRO"/>
                <a:ea typeface="HG丸ｺﾞｼｯｸM-PRO"/>
                <a:cs typeface="Arial"/>
              </a:rPr>
              <a:t>次</a:t>
            </a:r>
            <a:endParaRPr lang="en-US" altLang="ja-JP" sz="1200" b="0" i="0" u="none" strike="noStrike" baseline="0" dirty="0">
              <a:solidFill>
                <a:srgbClr val="000000"/>
              </a:solidFill>
              <a:latin typeface="HG丸ｺﾞｼｯｸM-PRO"/>
              <a:ea typeface="HG丸ｺﾞｼｯｸM-PRO"/>
              <a:cs typeface="Arial"/>
            </a:endParaRPr>
          </a:p>
          <a:p>
            <a:pPr algn="ctr" rtl="0">
              <a:defRPr sz="1000"/>
            </a:pPr>
            <a:r>
              <a:rPr lang="ja-JP" altLang="en-US" sz="1200" b="0" i="0" u="none" strike="noStrike" baseline="0" dirty="0">
                <a:solidFill>
                  <a:srgbClr val="000000"/>
                </a:solidFill>
                <a:latin typeface="HG丸ｺﾞｼｯｸM-PRO"/>
                <a:ea typeface="HG丸ｺﾞｼｯｸM-PRO"/>
                <a:cs typeface="Arial"/>
              </a:rPr>
              <a:t>計画</a:t>
            </a:r>
            <a:endParaRPr lang="ja-JP" altLang="en-US" dirty="0"/>
          </a:p>
        </p:txBody>
      </p:sp>
      <p:sp>
        <p:nvSpPr>
          <p:cNvPr id="15" name="Text Box 17"/>
          <p:cNvSpPr txBox="1">
            <a:spLocks noChangeArrowheads="1"/>
          </p:cNvSpPr>
          <p:nvPr/>
        </p:nvSpPr>
        <p:spPr bwMode="auto">
          <a:xfrm>
            <a:off x="6012160" y="4869160"/>
            <a:ext cx="1000262" cy="639331"/>
          </a:xfrm>
          <a:prstGeom prst="rect">
            <a:avLst/>
          </a:prstGeom>
          <a:noFill/>
          <a:ln>
            <a:noFill/>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 uri="{91240B29-F687-4F45-9708-019B960494DF}">
              <a14:hiddenLine xmlns:c="http://schemas.openxmlformats.org/drawingml/2006/chart" xmlns:cdr="http://schemas.openxmlformats.org/drawingml/2006/chartDrawing" xmlns="" xmlns:a14="http://schemas.microsoft.com/office/drawing/2010/main" xmlns:lc="http://schemas.openxmlformats.org/drawingml/2006/lockedCanvas" w="9525">
                <a:solidFill>
                  <a:srgbClr xmlns:mc="http://schemas.openxmlformats.org/markup-compatibility/2006" val="000000" mc:Ignorable="a14" a14:legacySpreadsheetColorIndex="64"/>
                </a:solidFill>
                <a:miter lim="800000"/>
                <a:headEnd/>
                <a:tailEnd/>
              </a14:hiddenLine>
            </a:ext>
          </a:extLst>
        </p:spPr>
        <p:txBody>
          <a:bodyPr wrap="square" lIns="0" tIns="22860" rIns="4572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1" i="0" u="none" strike="noStrike" baseline="0">
                <a:solidFill>
                  <a:srgbClr val="0000FF"/>
                </a:solidFill>
                <a:latin typeface="HG丸ｺﾞｼｯｸM-PRO"/>
                <a:ea typeface="HG丸ｺﾞｼｯｸM-PRO"/>
              </a:rPr>
              <a:t>市民病院</a:t>
            </a:r>
            <a:endParaRPr lang="en-US" altLang="ja-JP" sz="1400" b="1" i="0" u="none" strike="noStrike" baseline="0">
              <a:solidFill>
                <a:srgbClr val="0000FF"/>
              </a:solidFill>
              <a:latin typeface="HG丸ｺﾞｼｯｸM-PRO"/>
              <a:ea typeface="HG丸ｺﾞｼｯｸM-PRO"/>
            </a:endParaRPr>
          </a:p>
          <a:p>
            <a:pPr algn="ctr" rtl="0">
              <a:defRPr sz="1000"/>
            </a:pPr>
            <a:r>
              <a:rPr lang="ja-JP" altLang="en-US" sz="1400" b="1" i="0" u="none" strike="noStrike" baseline="0">
                <a:solidFill>
                  <a:srgbClr val="0000FF"/>
                </a:solidFill>
                <a:latin typeface="HG丸ｺﾞｼｯｸM-PRO"/>
                <a:ea typeface="HG丸ｺﾞｼｯｸM-PRO"/>
              </a:rPr>
              <a:t>改革プラン</a:t>
            </a:r>
          </a:p>
          <a:p>
            <a:pPr algn="r" rtl="0">
              <a:defRPr sz="1000"/>
            </a:pPr>
            <a:endParaRPr lang="ja-JP" altLang="en-US"/>
          </a:p>
        </p:txBody>
      </p:sp>
      <p:sp>
        <p:nvSpPr>
          <p:cNvPr id="16" name="AutoShape 13"/>
          <p:cNvSpPr>
            <a:spLocks/>
          </p:cNvSpPr>
          <p:nvPr/>
        </p:nvSpPr>
        <p:spPr bwMode="auto">
          <a:xfrm rot="5400000" flipV="1">
            <a:off x="6447176" y="4328640"/>
            <a:ext cx="108009" cy="922264"/>
          </a:xfrm>
          <a:prstGeom prst="rightBracket">
            <a:avLst>
              <a:gd name="adj" fmla="val 179349"/>
            </a:avLst>
          </a:prstGeom>
          <a:noFill/>
          <a:ln w="25400">
            <a:solidFill>
              <a:srgbClr val="808080"/>
            </a:solidFill>
            <a:round/>
            <a:headEnd/>
            <a:tailEnd/>
          </a:ln>
          <a:extLst>
            <a:ext uri="{909E8E84-426E-40DD-AFC4-6F175D3DCCD1}">
              <a14:hiddenFill xmlns:c="http://schemas.openxmlformats.org/drawingml/2006/chart" xmlns:cdr="http://schemas.openxmlformats.org/drawingml/2006/chartDrawing" xmlns="" xmlns:a14="http://schemas.microsoft.com/office/drawing/2010/main" xmlns:lc="http://schemas.openxmlformats.org/drawingml/2006/lockedCanvas">
                <a:solidFill>
                  <a:srgbClr xmlns:mc="http://schemas.openxmlformats.org/markup-compatibility/2006" val="FFFFFF" mc:Ignorable="a14" a14:legacySpreadsheetColorIndex="9"/>
                </a:solidFill>
              </a14:hiddenFill>
            </a:ext>
          </a:ex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17" name="AutoShape 4"/>
          <p:cNvSpPr>
            <a:spLocks noChangeArrowheads="1"/>
          </p:cNvSpPr>
          <p:nvPr/>
        </p:nvSpPr>
        <p:spPr bwMode="auto">
          <a:xfrm>
            <a:off x="5364088" y="5373216"/>
            <a:ext cx="864096" cy="504825"/>
          </a:xfrm>
          <a:prstGeom prst="upArrowCallout">
            <a:avLst>
              <a:gd name="adj1" fmla="val 53459"/>
              <a:gd name="adj2" fmla="val 53459"/>
              <a:gd name="adj3" fmla="val 16667"/>
              <a:gd name="adj4" fmla="val 66667"/>
            </a:avLst>
          </a:prstGeom>
          <a:solidFill>
            <a:srgbClr val="FBE200"/>
          </a:solidFill>
          <a:ln>
            <a:noFill/>
          </a:ln>
          <a:extLst>
            <a:ext uri="{91240B29-F687-4F45-9708-019B960494DF}">
              <a14:hiddenLine xmlns:a14="http://schemas.microsoft.com/office/drawing/2010/main" xmlns="" w="9525" algn="ctr">
                <a:solidFill>
                  <a:srgbClr val="000000"/>
                </a:solidFill>
                <a:miter lim="800000"/>
                <a:headEnd/>
                <a:tailEnd/>
              </a14:hiddenLine>
            </a:ext>
          </a:extLst>
        </p:spPr>
        <p:txBody>
          <a:bodyPr wrap="none" lIns="91419" tIns="45710" rIns="91419" bIns="45710" anchor="ctr"/>
          <a:lstStyle/>
          <a:p>
            <a:pPr algn="ctr"/>
            <a:r>
              <a:rPr lang="ja-JP" altLang="en-US" sz="1100" dirty="0" smtClean="0"/>
              <a:t>全部適用</a:t>
            </a:r>
            <a:endParaRPr lang="ja-JP" altLang="en-US" sz="1100" dirty="0"/>
          </a:p>
        </p:txBody>
      </p:sp>
      <p:sp>
        <p:nvSpPr>
          <p:cNvPr id="18" name="テキスト ボックス 1"/>
          <p:cNvSpPr txBox="1"/>
          <p:nvPr/>
        </p:nvSpPr>
        <p:spPr>
          <a:xfrm>
            <a:off x="7524328" y="2564904"/>
            <a:ext cx="1464504" cy="37565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smtClean="0"/>
              <a:t>運営費負担金</a:t>
            </a:r>
            <a:endParaRPr lang="ja-JP" altLang="en-US" sz="1100" dirty="0"/>
          </a:p>
        </p:txBody>
      </p:sp>
      <p:sp>
        <p:nvSpPr>
          <p:cNvPr id="19" name="テキスト ボックス 1"/>
          <p:cNvSpPr txBox="1"/>
          <p:nvPr/>
        </p:nvSpPr>
        <p:spPr>
          <a:xfrm>
            <a:off x="1835696" y="5445224"/>
            <a:ext cx="1464504" cy="37565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smtClean="0"/>
              <a:t>経常損益</a:t>
            </a:r>
            <a:endParaRPr lang="ja-JP" altLang="en-US" sz="1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13</a:t>
            </a:fld>
            <a:endParaRPr kumimoji="1" lang="ja-JP" altLang="en-US"/>
          </a:p>
        </p:txBody>
      </p:sp>
      <p:sp>
        <p:nvSpPr>
          <p:cNvPr id="8" name="タイトル 1"/>
          <p:cNvSpPr txBox="1">
            <a:spLocks/>
          </p:cNvSpPr>
          <p:nvPr/>
        </p:nvSpPr>
        <p:spPr>
          <a:xfrm>
            <a:off x="0" y="2130425"/>
            <a:ext cx="9144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４．運営における主な財務的課題</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251520" y="476672"/>
            <a:ext cx="8892480" cy="4176464"/>
          </a:xfrm>
        </p:spPr>
        <p:txBody>
          <a:bodyPr>
            <a:normAutofit fontScale="77500" lnSpcReduction="20000"/>
          </a:bodyPr>
          <a:lstStyle/>
          <a:p>
            <a:pPr>
              <a:buNone/>
            </a:pPr>
            <a:r>
              <a:rPr kumimoji="1" lang="en-US" altLang="ja-JP" sz="2800" dirty="0" smtClean="0"/>
              <a:t>【</a:t>
            </a:r>
            <a:r>
              <a:rPr kumimoji="1" lang="ja-JP" altLang="en-US" sz="2800" dirty="0" smtClean="0"/>
              <a:t>過少資本</a:t>
            </a:r>
            <a:r>
              <a:rPr kumimoji="1" lang="en-US" altLang="ja-JP" sz="2800" dirty="0" smtClean="0"/>
              <a:t>】</a:t>
            </a:r>
            <a:r>
              <a:rPr kumimoji="1" lang="ja-JP" altLang="en-US" sz="2800" dirty="0" smtClean="0"/>
              <a:t>独法化時資本金</a:t>
            </a:r>
            <a:r>
              <a:rPr kumimoji="1" lang="en-US" altLang="ja-JP" sz="2800" dirty="0" smtClean="0"/>
              <a:t>1</a:t>
            </a:r>
            <a:r>
              <a:rPr kumimoji="1" lang="ja-JP" altLang="en-US" sz="2800" dirty="0" smtClean="0"/>
              <a:t>億円</a:t>
            </a:r>
            <a:endParaRPr kumimoji="1" lang="en-US" altLang="ja-JP" sz="2800" dirty="0" smtClean="0"/>
          </a:p>
          <a:p>
            <a:pPr>
              <a:buNone/>
            </a:pPr>
            <a:r>
              <a:rPr lang="ja-JP" altLang="en-US" sz="2400" dirty="0" smtClean="0"/>
              <a:t>・　独法化が当初予定の</a:t>
            </a:r>
            <a:r>
              <a:rPr kumimoji="1" lang="en-US" altLang="ja-JP" sz="2400" dirty="0" smtClean="0"/>
              <a:t>H26.</a:t>
            </a:r>
            <a:r>
              <a:rPr lang="en-US" altLang="ja-JP" sz="2400" dirty="0" smtClean="0"/>
              <a:t>4</a:t>
            </a:r>
            <a:r>
              <a:rPr lang="ja-JP" altLang="en-US" sz="2400" dirty="0" smtClean="0"/>
              <a:t>から半年遅れの</a:t>
            </a:r>
            <a:r>
              <a:rPr kumimoji="1" lang="en-US" altLang="ja-JP" sz="2400" dirty="0" smtClean="0"/>
              <a:t>H26.10.1</a:t>
            </a:r>
            <a:r>
              <a:rPr lang="ja-JP" altLang="en-US" sz="2400" dirty="0" smtClean="0"/>
              <a:t>となった</a:t>
            </a:r>
            <a:endParaRPr lang="en-US" altLang="ja-JP" sz="2400" dirty="0" smtClean="0"/>
          </a:p>
          <a:p>
            <a:pPr>
              <a:buNone/>
            </a:pPr>
            <a:r>
              <a:rPr kumimoji="1" lang="ja-JP" altLang="en-US" sz="2400" dirty="0" smtClean="0"/>
              <a:t>・　そのため、</a:t>
            </a:r>
            <a:r>
              <a:rPr kumimoji="1" lang="en-US" altLang="ja-JP" sz="2400" dirty="0" smtClean="0"/>
              <a:t>H26.4</a:t>
            </a:r>
            <a:r>
              <a:rPr kumimoji="1" lang="ja-JP" altLang="en-US" sz="2400" dirty="0" smtClean="0"/>
              <a:t>からの新公会計制度が適用され、これまで資本剰余金に</a:t>
            </a:r>
            <a:endParaRPr kumimoji="1" lang="en-US" altLang="ja-JP" sz="2400" dirty="0" smtClean="0"/>
          </a:p>
          <a:p>
            <a:pPr>
              <a:buNone/>
            </a:pPr>
            <a:r>
              <a:rPr lang="ja-JP" altLang="en-US" sz="2400" dirty="0" smtClean="0"/>
              <a:t>　　整理されていたみなし償却分（約</a:t>
            </a:r>
            <a:r>
              <a:rPr lang="en-US" altLang="ja-JP" sz="2400" dirty="0" smtClean="0"/>
              <a:t>77</a:t>
            </a:r>
            <a:r>
              <a:rPr lang="ja-JP" altLang="en-US" sz="2400" dirty="0" smtClean="0"/>
              <a:t>億円）が繰延収益（負債）に計上せざる</a:t>
            </a:r>
            <a:endParaRPr lang="en-US" altLang="ja-JP" sz="2400" dirty="0" smtClean="0"/>
          </a:p>
          <a:p>
            <a:pPr>
              <a:buNone/>
            </a:pPr>
            <a:r>
              <a:rPr kumimoji="1" lang="ja-JP" altLang="en-US" sz="2400" dirty="0" smtClean="0"/>
              <a:t>　　を得なくなった</a:t>
            </a:r>
            <a:endParaRPr kumimoji="1" lang="en-US" altLang="ja-JP" sz="2400" dirty="0" smtClean="0"/>
          </a:p>
          <a:p>
            <a:pPr>
              <a:buNone/>
            </a:pPr>
            <a:r>
              <a:rPr lang="ja-JP" altLang="en-US" sz="2400" dirty="0" smtClean="0"/>
              <a:t>・　さらに、独法化にあたり、退職給付引当金（約</a:t>
            </a:r>
            <a:r>
              <a:rPr lang="en-US" altLang="ja-JP" sz="2400" dirty="0" smtClean="0"/>
              <a:t>129</a:t>
            </a:r>
            <a:r>
              <a:rPr lang="ja-JP" altLang="en-US" sz="2400" dirty="0" smtClean="0"/>
              <a:t>億円）を新たに負債に計上</a:t>
            </a:r>
            <a:endParaRPr lang="en-US" altLang="ja-JP" sz="2400" dirty="0" smtClean="0"/>
          </a:p>
          <a:p>
            <a:pPr>
              <a:buNone/>
            </a:pPr>
            <a:r>
              <a:rPr lang="ja-JP" altLang="en-US" sz="2400" dirty="0" smtClean="0"/>
              <a:t>　　する必要があったため、開始</a:t>
            </a:r>
            <a:r>
              <a:rPr lang="en-US" altLang="ja-JP" sz="2400" dirty="0" smtClean="0"/>
              <a:t>B/S</a:t>
            </a:r>
            <a:r>
              <a:rPr lang="ja-JP" altLang="en-US" sz="2400" dirty="0" smtClean="0"/>
              <a:t>上、資本金</a:t>
            </a:r>
            <a:r>
              <a:rPr lang="en-US" altLang="ja-JP" sz="2400" dirty="0" smtClean="0"/>
              <a:t>1</a:t>
            </a:r>
            <a:r>
              <a:rPr lang="ja-JP" altLang="en-US" sz="2400" dirty="0" smtClean="0"/>
              <a:t>億円を確保できる額まで同引当</a:t>
            </a:r>
            <a:endParaRPr lang="en-US" altLang="ja-JP" sz="2400" dirty="0" smtClean="0"/>
          </a:p>
          <a:p>
            <a:pPr>
              <a:buNone/>
            </a:pPr>
            <a:r>
              <a:rPr lang="ja-JP" altLang="en-US" sz="2400" dirty="0" smtClean="0"/>
              <a:t>　　金を計上し、残額約</a:t>
            </a:r>
            <a:r>
              <a:rPr lang="en-US" altLang="ja-JP" sz="2400" dirty="0" smtClean="0"/>
              <a:t>60</a:t>
            </a:r>
            <a:r>
              <a:rPr lang="ja-JP" altLang="en-US" sz="2400" dirty="0" smtClean="0"/>
              <a:t>億円は第</a:t>
            </a:r>
            <a:r>
              <a:rPr lang="en-US" altLang="ja-JP" sz="2400" dirty="0" smtClean="0"/>
              <a:t>1</a:t>
            </a:r>
            <a:r>
              <a:rPr lang="ja-JP" altLang="en-US" sz="2400" dirty="0" smtClean="0"/>
              <a:t>期計画期間中に臨時損失として処理すること</a:t>
            </a:r>
            <a:endParaRPr lang="en-US" altLang="ja-JP" sz="2400" dirty="0" smtClean="0"/>
          </a:p>
          <a:p>
            <a:pPr>
              <a:buNone/>
            </a:pPr>
            <a:r>
              <a:rPr lang="ja-JP" altLang="en-US" sz="2400" dirty="0" smtClean="0"/>
              <a:t>　　となった</a:t>
            </a:r>
            <a:endParaRPr lang="en-US" altLang="ja-JP" sz="2400" dirty="0" smtClean="0"/>
          </a:p>
          <a:p>
            <a:pPr>
              <a:buNone/>
            </a:pPr>
            <a:r>
              <a:rPr lang="ja-JP" altLang="en-US" sz="2400" dirty="0" smtClean="0"/>
              <a:t>・　住吉市民病院の閉院に伴い、対象資産（土地約</a:t>
            </a:r>
            <a:r>
              <a:rPr lang="en-US" altLang="ja-JP" sz="2400" dirty="0" smtClean="0"/>
              <a:t>28</a:t>
            </a:r>
            <a:r>
              <a:rPr lang="ja-JP" altLang="en-US" sz="2400" dirty="0" smtClean="0"/>
              <a:t>億円）をそのまま減資した場合、</a:t>
            </a:r>
            <a:endParaRPr lang="en-US" altLang="ja-JP" sz="2400" dirty="0" smtClean="0"/>
          </a:p>
          <a:p>
            <a:pPr>
              <a:buNone/>
            </a:pPr>
            <a:r>
              <a:rPr lang="ja-JP" altLang="en-US" sz="2400" dirty="0" smtClean="0"/>
              <a:t>　　資本金がマイナスとなってしまう</a:t>
            </a:r>
            <a:endParaRPr lang="en-US" altLang="ja-JP" sz="2400" dirty="0" smtClean="0"/>
          </a:p>
          <a:p>
            <a:pPr>
              <a:buNone/>
            </a:pPr>
            <a:endParaRPr lang="en-US" altLang="ja-JP" sz="2400" dirty="0" smtClean="0"/>
          </a:p>
          <a:p>
            <a:pPr>
              <a:buNone/>
            </a:pPr>
            <a:r>
              <a:rPr lang="en-US" altLang="ja-JP" sz="2400" dirty="0" smtClean="0"/>
              <a:t>※</a:t>
            </a:r>
            <a:r>
              <a:rPr lang="ja-JP" altLang="en-US" sz="2400" dirty="0" smtClean="0"/>
              <a:t>移行型独法の場合、公営企業時代の資産及び負債を引き継ぎ、その差引を</a:t>
            </a:r>
            <a:endParaRPr lang="en-US" altLang="ja-JP" sz="2400" dirty="0" smtClean="0"/>
          </a:p>
          <a:p>
            <a:pPr>
              <a:buNone/>
            </a:pPr>
            <a:r>
              <a:rPr lang="ja-JP" altLang="en-US" sz="2400" dirty="0" smtClean="0"/>
              <a:t>　　資本金とする</a:t>
            </a:r>
            <a:endParaRPr lang="en-US" altLang="ja-JP" sz="2400" dirty="0" smtClean="0"/>
          </a:p>
          <a:p>
            <a:pPr>
              <a:buNone/>
            </a:pPr>
            <a:endParaRPr lang="en-US" altLang="ja-JP" sz="1700" dirty="0" smtClean="0"/>
          </a:p>
          <a:p>
            <a:pPr>
              <a:buNone/>
            </a:pPr>
            <a:endParaRPr lang="en-US" altLang="ja-JP" sz="2400" dirty="0" smtClean="0"/>
          </a:p>
          <a:p>
            <a:pPr>
              <a:buNone/>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None/>
            </a:pPr>
            <a:endParaRPr kumimoji="1" lang="en-US" altLang="ja-JP" sz="2400" dirty="0" smtClean="0"/>
          </a:p>
          <a:p>
            <a:pPr>
              <a:buNone/>
            </a:pPr>
            <a:endParaRPr kumimoji="1" lang="ja-JP" altLang="en-US" sz="2400" dirty="0"/>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14</a:t>
            </a:fld>
            <a:endParaRPr kumimoji="1" lang="ja-JP" altLang="en-US"/>
          </a:p>
        </p:txBody>
      </p:sp>
      <p:sp>
        <p:nvSpPr>
          <p:cNvPr id="6" name="コンテンツ プレースホルダ 2"/>
          <p:cNvSpPr txBox="1">
            <a:spLocks/>
          </p:cNvSpPr>
          <p:nvPr/>
        </p:nvSpPr>
        <p:spPr>
          <a:xfrm>
            <a:off x="179512" y="4293096"/>
            <a:ext cx="8964488" cy="2016224"/>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2000" b="0" i="0" u="none" strike="noStrike" kern="1200" cap="none" spc="0" normalizeH="0" baseline="0" noProof="0" dirty="0" smtClean="0">
                <a:ln>
                  <a:noFill/>
                </a:ln>
                <a:solidFill>
                  <a:schemeClr val="tx1"/>
                </a:solidFill>
                <a:effectLst/>
                <a:uLnTx/>
                <a:uFillTx/>
                <a:latin typeface="+mn-lt"/>
                <a:ea typeface="+mn-ea"/>
                <a:cs typeface="+mn-cs"/>
              </a:rPr>
              <a:t>過去債務</a:t>
            </a: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2000" dirty="0" smtClean="0"/>
              <a:t>・　独法化以前の投資分（過去債務）⇒約</a:t>
            </a:r>
            <a:r>
              <a:rPr lang="en-US" altLang="ja-JP" sz="2000" dirty="0" smtClean="0"/>
              <a:t>495</a:t>
            </a:r>
            <a:r>
              <a:rPr lang="ja-JP" altLang="en-US" sz="2000" dirty="0" smtClean="0"/>
              <a:t>億円（独法化時）</a:t>
            </a:r>
            <a:endParaRPr lang="en-US" altLang="ja-JP" sz="20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2000" dirty="0" smtClean="0"/>
              <a:t>・　移行型独法のため、公営企業時代の負債はそのまま継承</a:t>
            </a:r>
            <a:endParaRPr lang="en-US" altLang="ja-JP" sz="20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2000" dirty="0" smtClean="0"/>
              <a:t>・　過去債務分については、基本的に大阪市負担（</a:t>
            </a:r>
            <a:r>
              <a:rPr lang="en-US" altLang="ja-JP" sz="2000" dirty="0" smtClean="0"/>
              <a:t>p11</a:t>
            </a:r>
            <a:r>
              <a:rPr lang="ja-JP" altLang="en-US" sz="2000" dirty="0" smtClean="0"/>
              <a:t>参照</a:t>
            </a:r>
            <a:r>
              <a:rPr lang="ja-JP" altLang="en-US" sz="2000" dirty="0" smtClean="0"/>
              <a:t>）</a:t>
            </a:r>
            <a:endParaRPr lang="en-US" altLang="ja-JP" sz="20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2000" dirty="0" smtClean="0"/>
              <a:t>・　運営費負担金の対象額と繰入額（第</a:t>
            </a:r>
            <a:r>
              <a:rPr lang="en-US" altLang="ja-JP" sz="2000" dirty="0" smtClean="0"/>
              <a:t>1</a:t>
            </a:r>
            <a:r>
              <a:rPr lang="ja-JP" altLang="en-US" sz="2000" dirty="0" smtClean="0"/>
              <a:t>期）⇒次ページ参照</a:t>
            </a:r>
            <a:endParaRPr lang="en-US" altLang="ja-JP" sz="20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15</a:t>
            </a:fld>
            <a:endParaRPr kumimoji="1" lang="ja-JP" altLang="en-US"/>
          </a:p>
        </p:txBody>
      </p:sp>
      <p:graphicFrame>
        <p:nvGraphicFramePr>
          <p:cNvPr id="6" name="グラフ 5"/>
          <p:cNvGraphicFramePr/>
          <p:nvPr/>
        </p:nvGraphicFramePr>
        <p:xfrm>
          <a:off x="0" y="620688"/>
          <a:ext cx="9244013" cy="5791199"/>
        </p:xfrm>
        <a:graphic>
          <a:graphicData uri="http://schemas.openxmlformats.org/drawingml/2006/chart">
            <c:chart xmlns:c="http://schemas.openxmlformats.org/drawingml/2006/chart" xmlns:r="http://schemas.openxmlformats.org/officeDocument/2006/relationships" r:id="rId2"/>
          </a:graphicData>
        </a:graphic>
      </p:graphicFrame>
      <p:sp>
        <p:nvSpPr>
          <p:cNvPr id="9" name="四角形吹き出し 8"/>
          <p:cNvSpPr/>
          <p:nvPr/>
        </p:nvSpPr>
        <p:spPr>
          <a:xfrm>
            <a:off x="683568" y="5733256"/>
            <a:ext cx="876300" cy="295275"/>
          </a:xfrm>
          <a:prstGeom prst="wedgeRectCallout">
            <a:avLst>
              <a:gd name="adj1" fmla="val -14311"/>
              <a:gd name="adj2" fmla="val 2701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dirty="0">
                <a:solidFill>
                  <a:sysClr val="windowText" lastClr="000000"/>
                </a:solidFill>
              </a:rPr>
              <a:t>H26</a:t>
            </a:r>
            <a:endParaRPr kumimoji="1" lang="ja-JP" altLang="en-US" sz="1200" dirty="0">
              <a:solidFill>
                <a:sysClr val="windowText" lastClr="000000"/>
              </a:solidFill>
            </a:endParaRPr>
          </a:p>
        </p:txBody>
      </p:sp>
      <p:sp>
        <p:nvSpPr>
          <p:cNvPr id="10" name="四角形吹き出し 9"/>
          <p:cNvSpPr/>
          <p:nvPr/>
        </p:nvSpPr>
        <p:spPr>
          <a:xfrm>
            <a:off x="2267744" y="5733256"/>
            <a:ext cx="876300" cy="295275"/>
          </a:xfrm>
          <a:prstGeom prst="wedgeRectCallout">
            <a:avLst>
              <a:gd name="adj1" fmla="val -14311"/>
              <a:gd name="adj2" fmla="val 2701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dirty="0" smtClean="0">
                <a:solidFill>
                  <a:sysClr val="windowText" lastClr="000000"/>
                </a:solidFill>
              </a:rPr>
              <a:t>H27</a:t>
            </a:r>
            <a:endParaRPr kumimoji="1" lang="ja-JP" altLang="en-US" sz="1200" dirty="0">
              <a:solidFill>
                <a:sysClr val="windowText" lastClr="000000"/>
              </a:solidFill>
            </a:endParaRPr>
          </a:p>
        </p:txBody>
      </p:sp>
      <p:sp>
        <p:nvSpPr>
          <p:cNvPr id="11" name="四角形吹き出し 10"/>
          <p:cNvSpPr/>
          <p:nvPr/>
        </p:nvSpPr>
        <p:spPr>
          <a:xfrm>
            <a:off x="3923928" y="5733256"/>
            <a:ext cx="876300" cy="295275"/>
          </a:xfrm>
          <a:prstGeom prst="wedgeRectCallout">
            <a:avLst>
              <a:gd name="adj1" fmla="val -14311"/>
              <a:gd name="adj2" fmla="val 2701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dirty="0" smtClean="0">
                <a:solidFill>
                  <a:sysClr val="windowText" lastClr="000000"/>
                </a:solidFill>
              </a:rPr>
              <a:t>H28</a:t>
            </a:r>
            <a:endParaRPr kumimoji="1" lang="ja-JP" altLang="en-US" sz="1200" dirty="0">
              <a:solidFill>
                <a:sysClr val="windowText" lastClr="000000"/>
              </a:solidFill>
            </a:endParaRPr>
          </a:p>
        </p:txBody>
      </p:sp>
      <p:sp>
        <p:nvSpPr>
          <p:cNvPr id="12" name="四角形吹き出し 11"/>
          <p:cNvSpPr/>
          <p:nvPr/>
        </p:nvSpPr>
        <p:spPr>
          <a:xfrm>
            <a:off x="5508104" y="5733256"/>
            <a:ext cx="876300" cy="295275"/>
          </a:xfrm>
          <a:prstGeom prst="wedgeRectCallout">
            <a:avLst>
              <a:gd name="adj1" fmla="val -14311"/>
              <a:gd name="adj2" fmla="val 2701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dirty="0" smtClean="0">
                <a:solidFill>
                  <a:sysClr val="windowText" lastClr="000000"/>
                </a:solidFill>
              </a:rPr>
              <a:t>H29</a:t>
            </a:r>
            <a:endParaRPr kumimoji="1" lang="ja-JP" altLang="en-US" sz="1200" dirty="0">
              <a:solidFill>
                <a:sysClr val="windowText" lastClr="000000"/>
              </a:solidFill>
            </a:endParaRPr>
          </a:p>
        </p:txBody>
      </p:sp>
      <p:sp>
        <p:nvSpPr>
          <p:cNvPr id="13" name="四角形吹き出し 12"/>
          <p:cNvSpPr/>
          <p:nvPr/>
        </p:nvSpPr>
        <p:spPr>
          <a:xfrm>
            <a:off x="7164288" y="5733256"/>
            <a:ext cx="876300" cy="295275"/>
          </a:xfrm>
          <a:prstGeom prst="wedgeRectCallout">
            <a:avLst>
              <a:gd name="adj1" fmla="val -14311"/>
              <a:gd name="adj2" fmla="val 2701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dirty="0" smtClean="0">
                <a:solidFill>
                  <a:sysClr val="windowText" lastClr="000000"/>
                </a:solidFill>
              </a:rPr>
              <a:t>H30</a:t>
            </a:r>
            <a:endParaRPr kumimoji="1" lang="ja-JP" altLang="en-US" sz="1200" dirty="0">
              <a:solidFill>
                <a:sysClr val="windowText" lastClr="000000"/>
              </a:solidFill>
            </a:endParaRPr>
          </a:p>
        </p:txBody>
      </p:sp>
      <p:sp>
        <p:nvSpPr>
          <p:cNvPr id="14" name="四角形吹き出し 13"/>
          <p:cNvSpPr/>
          <p:nvPr/>
        </p:nvSpPr>
        <p:spPr>
          <a:xfrm>
            <a:off x="611560" y="1484784"/>
            <a:ext cx="4952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90.3</a:t>
            </a:r>
            <a:endParaRPr kumimoji="1" lang="ja-JP" altLang="en-US" sz="1200" b="0" dirty="0">
              <a:solidFill>
                <a:sysClr val="windowText" lastClr="000000"/>
              </a:solidFill>
            </a:endParaRPr>
          </a:p>
        </p:txBody>
      </p:sp>
      <p:sp>
        <p:nvSpPr>
          <p:cNvPr id="15" name="四角形吹き出し 14"/>
          <p:cNvSpPr/>
          <p:nvPr/>
        </p:nvSpPr>
        <p:spPr>
          <a:xfrm>
            <a:off x="1115616" y="1700808"/>
            <a:ext cx="4952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93.9</a:t>
            </a:r>
          </a:p>
        </p:txBody>
      </p:sp>
      <p:sp>
        <p:nvSpPr>
          <p:cNvPr id="16" name="四角形吹き出し 15"/>
          <p:cNvSpPr/>
          <p:nvPr/>
        </p:nvSpPr>
        <p:spPr>
          <a:xfrm>
            <a:off x="2195736" y="1700808"/>
            <a:ext cx="4952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a:solidFill>
                  <a:sysClr val="windowText" lastClr="000000"/>
                </a:solidFill>
              </a:rPr>
              <a:t>86.0</a:t>
            </a:r>
          </a:p>
        </p:txBody>
      </p:sp>
      <p:sp>
        <p:nvSpPr>
          <p:cNvPr id="17" name="四角形吹き出し 16"/>
          <p:cNvSpPr/>
          <p:nvPr/>
        </p:nvSpPr>
        <p:spPr>
          <a:xfrm>
            <a:off x="2741996" y="1700808"/>
            <a:ext cx="4952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93.1</a:t>
            </a:r>
          </a:p>
        </p:txBody>
      </p:sp>
      <p:sp>
        <p:nvSpPr>
          <p:cNvPr id="18" name="四角形吹き出し 17"/>
          <p:cNvSpPr/>
          <p:nvPr/>
        </p:nvSpPr>
        <p:spPr>
          <a:xfrm>
            <a:off x="3721972" y="1412776"/>
            <a:ext cx="647700"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75.1</a:t>
            </a:r>
            <a:endParaRPr kumimoji="1" lang="ja-JP" altLang="en-US" sz="1200" b="0" dirty="0">
              <a:solidFill>
                <a:sysClr val="windowText" lastClr="000000"/>
              </a:solidFill>
            </a:endParaRPr>
          </a:p>
        </p:txBody>
      </p:sp>
      <p:sp>
        <p:nvSpPr>
          <p:cNvPr id="19" name="四角形吹き出し 18"/>
          <p:cNvSpPr/>
          <p:nvPr/>
        </p:nvSpPr>
        <p:spPr>
          <a:xfrm>
            <a:off x="4283968" y="1412776"/>
            <a:ext cx="6476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a:solidFill>
                  <a:sysClr val="windowText" lastClr="000000"/>
                </a:solidFill>
              </a:rPr>
              <a:t>101.8</a:t>
            </a:r>
          </a:p>
        </p:txBody>
      </p:sp>
      <p:sp>
        <p:nvSpPr>
          <p:cNvPr id="20" name="四角形吹き出し 19"/>
          <p:cNvSpPr/>
          <p:nvPr/>
        </p:nvSpPr>
        <p:spPr>
          <a:xfrm>
            <a:off x="5335952" y="1152880"/>
            <a:ext cx="742950"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72.2</a:t>
            </a:r>
            <a:endParaRPr kumimoji="1" lang="ja-JP" altLang="en-US" sz="1200" b="0" dirty="0">
              <a:solidFill>
                <a:sysClr val="windowText" lastClr="000000"/>
              </a:solidFill>
            </a:endParaRPr>
          </a:p>
        </p:txBody>
      </p:sp>
      <p:sp>
        <p:nvSpPr>
          <p:cNvPr id="21" name="四角形吹き出し 20"/>
          <p:cNvSpPr/>
          <p:nvPr/>
        </p:nvSpPr>
        <p:spPr>
          <a:xfrm>
            <a:off x="5940152" y="1182684"/>
            <a:ext cx="590549" cy="209551"/>
          </a:xfrm>
          <a:prstGeom prst="wedgeRectCallout">
            <a:avLst>
              <a:gd name="adj1" fmla="val -8508"/>
              <a:gd name="adj2" fmla="val 22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dirty="0">
                <a:solidFill>
                  <a:sysClr val="windowText" lastClr="000000"/>
                </a:solidFill>
              </a:rPr>
              <a:t>109.1</a:t>
            </a:r>
            <a:endParaRPr kumimoji="1" lang="ja-JP" altLang="en-US" sz="1200" b="0" dirty="0">
              <a:solidFill>
                <a:sysClr val="windowText" lastClr="000000"/>
              </a:solidFill>
            </a:endParaRPr>
          </a:p>
        </p:txBody>
      </p:sp>
      <p:sp>
        <p:nvSpPr>
          <p:cNvPr id="22" name="四角形吹き出し 21"/>
          <p:cNvSpPr/>
          <p:nvPr/>
        </p:nvSpPr>
        <p:spPr>
          <a:xfrm>
            <a:off x="7092280" y="1412776"/>
            <a:ext cx="495299" cy="238126"/>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a:solidFill>
                  <a:sysClr val="windowText" lastClr="000000"/>
                </a:solidFill>
              </a:rPr>
              <a:t>71.0</a:t>
            </a:r>
            <a:endParaRPr kumimoji="1" lang="ja-JP" altLang="en-US" sz="1200" b="0">
              <a:solidFill>
                <a:sysClr val="windowText" lastClr="000000"/>
              </a:solidFill>
            </a:endParaRPr>
          </a:p>
        </p:txBody>
      </p:sp>
      <p:sp>
        <p:nvSpPr>
          <p:cNvPr id="23" name="四角形吹き出し 22"/>
          <p:cNvSpPr/>
          <p:nvPr/>
        </p:nvSpPr>
        <p:spPr>
          <a:xfrm>
            <a:off x="7596336" y="1412776"/>
            <a:ext cx="590549" cy="228601"/>
          </a:xfrm>
          <a:prstGeom prst="wedgeRectCallout">
            <a:avLst>
              <a:gd name="adj1" fmla="val -10833"/>
              <a:gd name="adj2" fmla="val 10326"/>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200" b="0">
                <a:solidFill>
                  <a:sysClr val="windowText" lastClr="000000"/>
                </a:solidFill>
              </a:rPr>
              <a:t>102.1</a:t>
            </a:r>
            <a:endParaRPr kumimoji="1" lang="ja-JP" altLang="en-US" sz="1200" b="0">
              <a:solidFill>
                <a:sysClr val="windowText" lastClr="000000"/>
              </a:solidFill>
            </a:endParaRPr>
          </a:p>
        </p:txBody>
      </p:sp>
      <p:sp>
        <p:nvSpPr>
          <p:cNvPr id="24" name="四角形吹き出し 23"/>
          <p:cNvSpPr/>
          <p:nvPr/>
        </p:nvSpPr>
        <p:spPr>
          <a:xfrm>
            <a:off x="3347864" y="6165304"/>
            <a:ext cx="4733925" cy="266700"/>
          </a:xfrm>
          <a:prstGeom prst="wedgeRectCallout">
            <a:avLst>
              <a:gd name="adj1" fmla="val -20833"/>
              <a:gd name="adj2" fmla="val 4107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100">
                <a:solidFill>
                  <a:sysClr val="windowText" lastClr="000000"/>
                </a:solidFill>
              </a:rPr>
              <a:t>※</a:t>
            </a:r>
            <a:r>
              <a:rPr kumimoji="1" lang="ja-JP" altLang="en-US" sz="1100">
                <a:solidFill>
                  <a:sysClr val="windowText" lastClr="000000"/>
                </a:solidFill>
              </a:rPr>
              <a:t>住吉市民病院閉院延長に伴う運営費負担金は除く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16</a:t>
            </a:fld>
            <a:endParaRPr kumimoji="1" lang="ja-JP" altLang="en-US"/>
          </a:p>
        </p:txBody>
      </p:sp>
      <p:sp>
        <p:nvSpPr>
          <p:cNvPr id="8" name="タイトル 1"/>
          <p:cNvSpPr txBox="1">
            <a:spLocks/>
          </p:cNvSpPr>
          <p:nvPr/>
        </p:nvSpPr>
        <p:spPr>
          <a:xfrm>
            <a:off x="0" y="2130425"/>
            <a:ext cx="9144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５．外部からの評価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0" y="548680"/>
            <a:ext cx="9144000" cy="6309320"/>
          </a:xfrm>
        </p:spPr>
        <p:txBody>
          <a:bodyPr>
            <a:normAutofit/>
          </a:bodyPr>
          <a:lstStyle/>
          <a:p>
            <a:pPr>
              <a:buNone/>
            </a:pPr>
            <a:r>
              <a:rPr lang="ja-JP" altLang="en-US" sz="2400" dirty="0" smtClean="0"/>
              <a:t>　</a:t>
            </a:r>
            <a:r>
              <a:rPr lang="en-US" altLang="ja-JP" sz="2400" dirty="0" smtClean="0"/>
              <a:t>【</a:t>
            </a:r>
            <a:r>
              <a:rPr lang="ja-JP" altLang="en-US" sz="2400" dirty="0" smtClean="0"/>
              <a:t>評価委員会</a:t>
            </a:r>
            <a:r>
              <a:rPr lang="en-US" altLang="ja-JP" sz="2400" dirty="0" smtClean="0"/>
              <a:t>】</a:t>
            </a:r>
          </a:p>
          <a:p>
            <a:pPr>
              <a:buNone/>
            </a:pPr>
            <a:r>
              <a:rPr lang="ja-JP" altLang="en-US" sz="2400" dirty="0" smtClean="0"/>
              <a:t>　　</a:t>
            </a:r>
            <a:r>
              <a:rPr lang="ja-JP" altLang="en-US" sz="1800" dirty="0" smtClean="0"/>
              <a:t>□委員構成</a:t>
            </a:r>
            <a:endParaRPr lang="en-US" altLang="ja-JP" sz="1800" dirty="0" smtClean="0"/>
          </a:p>
          <a:p>
            <a:pPr>
              <a:buNone/>
            </a:pPr>
            <a:r>
              <a:rPr lang="ja-JP" altLang="en-US" sz="1800" dirty="0" smtClean="0"/>
              <a:t>　　　　・清野佳紀（</a:t>
            </a:r>
            <a:r>
              <a:rPr lang="en-US" altLang="ja-JP" sz="1800" dirty="0" smtClean="0"/>
              <a:t>※</a:t>
            </a:r>
            <a:r>
              <a:rPr lang="ja-JP" altLang="en-US" sz="1800" dirty="0" smtClean="0"/>
              <a:t>）　　独立行政法人地域医療機能推進機構大阪病院名誉院長（委員長）</a:t>
            </a:r>
            <a:endParaRPr lang="en-US" altLang="ja-JP" sz="1800" dirty="0" smtClean="0"/>
          </a:p>
          <a:p>
            <a:pPr>
              <a:buNone/>
            </a:pPr>
            <a:r>
              <a:rPr lang="ja-JP" altLang="en-US" sz="1800" dirty="0" smtClean="0"/>
              <a:t>　　　　・上崎　哉（</a:t>
            </a:r>
            <a:r>
              <a:rPr lang="en-US" altLang="ja-JP" sz="1800" dirty="0" smtClean="0"/>
              <a:t>※</a:t>
            </a:r>
            <a:r>
              <a:rPr lang="ja-JP" altLang="en-US" sz="1800" dirty="0" smtClean="0"/>
              <a:t>）　　  近畿大学法学部教授</a:t>
            </a:r>
            <a:endParaRPr lang="en-US" altLang="ja-JP" sz="1800" dirty="0" smtClean="0"/>
          </a:p>
          <a:p>
            <a:pPr>
              <a:buNone/>
            </a:pPr>
            <a:r>
              <a:rPr lang="ja-JP" altLang="en-US" sz="1800" dirty="0" smtClean="0"/>
              <a:t>　　　　・北村俊雄　　　　　一般社団法人大阪府医師会監事</a:t>
            </a:r>
            <a:endParaRPr lang="en-US" altLang="ja-JP" sz="1800" dirty="0" smtClean="0"/>
          </a:p>
          <a:p>
            <a:pPr>
              <a:buNone/>
            </a:pPr>
            <a:r>
              <a:rPr lang="ja-JP" altLang="en-US" sz="1800" dirty="0" smtClean="0"/>
              <a:t>　　　　・古村公久　　　　　京都産業大学経営学部准教授</a:t>
            </a:r>
            <a:endParaRPr lang="en-US" altLang="ja-JP" sz="1800" dirty="0" smtClean="0"/>
          </a:p>
          <a:p>
            <a:pPr>
              <a:buNone/>
            </a:pPr>
            <a:r>
              <a:rPr lang="ja-JP" altLang="en-US" sz="1800" dirty="0" smtClean="0"/>
              <a:t>　　　　・山口育子（</a:t>
            </a:r>
            <a:r>
              <a:rPr lang="en-US" altLang="ja-JP" sz="1800" dirty="0" smtClean="0"/>
              <a:t>※</a:t>
            </a:r>
            <a:r>
              <a:rPr lang="ja-JP" altLang="en-US" sz="1800" dirty="0" smtClean="0"/>
              <a:t>）　　</a:t>
            </a:r>
            <a:r>
              <a:rPr lang="en-US" altLang="ja-JP" sz="1800" dirty="0" smtClean="0"/>
              <a:t>NPO</a:t>
            </a:r>
            <a:r>
              <a:rPr lang="ja-JP" altLang="en-US" sz="1800" dirty="0" smtClean="0"/>
              <a:t>法人ささえあい医療人権センター</a:t>
            </a:r>
            <a:r>
              <a:rPr lang="en-US" altLang="ja-JP" sz="1800" dirty="0" smtClean="0"/>
              <a:t>COML</a:t>
            </a:r>
            <a:r>
              <a:rPr lang="ja-JP" altLang="en-US" sz="1800" dirty="0" smtClean="0"/>
              <a:t>理事長</a:t>
            </a:r>
            <a:endParaRPr lang="en-US" altLang="ja-JP" sz="1800" dirty="0" smtClean="0"/>
          </a:p>
          <a:p>
            <a:pPr>
              <a:buNone/>
            </a:pPr>
            <a:r>
              <a:rPr lang="ja-JP" altLang="en-US" sz="1800" dirty="0" smtClean="0"/>
              <a:t>　　　　・山本晴子（</a:t>
            </a:r>
            <a:r>
              <a:rPr lang="en-US" altLang="ja-JP" sz="1800" dirty="0" smtClean="0"/>
              <a:t>※</a:t>
            </a:r>
            <a:r>
              <a:rPr lang="ja-JP" altLang="en-US" sz="1800" dirty="0" smtClean="0"/>
              <a:t>）　　国立循環器病研究センター臨床試験センター長</a:t>
            </a:r>
            <a:endParaRPr lang="en-US" altLang="ja-JP" sz="1800" dirty="0" smtClean="0"/>
          </a:p>
          <a:p>
            <a:pPr>
              <a:buNone/>
            </a:pPr>
            <a:r>
              <a:rPr lang="ja-JP" altLang="en-US" sz="1800" dirty="0" smtClean="0"/>
              <a:t>　　　　　（</a:t>
            </a:r>
            <a:r>
              <a:rPr lang="en-US" altLang="ja-JP" sz="1800" dirty="0" smtClean="0"/>
              <a:t>※</a:t>
            </a:r>
            <a:r>
              <a:rPr lang="ja-JP" altLang="en-US" sz="1800" dirty="0" smtClean="0"/>
              <a:t>）の委員は大阪府立病院機構の評価委員を兼任</a:t>
            </a:r>
            <a:endParaRPr lang="en-US" altLang="ja-JP" sz="1800" dirty="0" smtClean="0"/>
          </a:p>
          <a:p>
            <a:pPr>
              <a:buNone/>
            </a:pPr>
            <a:r>
              <a:rPr lang="ja-JP" altLang="en-US" sz="1800" dirty="0" smtClean="0"/>
              <a:t>　　　□評価結果</a:t>
            </a:r>
            <a:endParaRPr lang="en-US" altLang="ja-JP" sz="1800" dirty="0" smtClean="0"/>
          </a:p>
          <a:p>
            <a:pPr>
              <a:buNone/>
            </a:pPr>
            <a:r>
              <a:rPr lang="ja-JP" altLang="en-US" sz="1800" dirty="0" smtClean="0"/>
              <a:t>　　　　</a:t>
            </a:r>
            <a:r>
              <a:rPr lang="en-US" altLang="ja-JP" sz="1800" dirty="0" smtClean="0"/>
              <a:t>【</a:t>
            </a:r>
            <a:r>
              <a:rPr lang="ja-JP" altLang="en-US" sz="1800" dirty="0" smtClean="0"/>
              <a:t>平成</a:t>
            </a:r>
            <a:r>
              <a:rPr lang="en-US" altLang="ja-JP" sz="1800" dirty="0" smtClean="0"/>
              <a:t>26</a:t>
            </a:r>
            <a:r>
              <a:rPr lang="ja-JP" altLang="en-US" sz="1800" dirty="0" smtClean="0"/>
              <a:t>年度</a:t>
            </a:r>
            <a:r>
              <a:rPr lang="en-US" altLang="ja-JP" sz="1800" dirty="0" smtClean="0"/>
              <a:t>】</a:t>
            </a:r>
          </a:p>
          <a:p>
            <a:pPr>
              <a:buNone/>
            </a:pPr>
            <a:r>
              <a:rPr lang="ja-JP" altLang="en-US" sz="1800" dirty="0" smtClean="0"/>
              <a:t>　　　　　全体として年度計画及び中期計画のとおり進捗している</a:t>
            </a:r>
            <a:endParaRPr lang="en-US" altLang="ja-JP" sz="1800" dirty="0" smtClean="0"/>
          </a:p>
          <a:p>
            <a:pPr>
              <a:buNone/>
            </a:pPr>
            <a:r>
              <a:rPr lang="ja-JP" altLang="en-US" sz="1800" dirty="0" smtClean="0"/>
              <a:t>　　　　</a:t>
            </a:r>
            <a:r>
              <a:rPr lang="en-US" altLang="ja-JP" sz="1800" dirty="0" smtClean="0"/>
              <a:t>【</a:t>
            </a:r>
            <a:r>
              <a:rPr lang="ja-JP" altLang="en-US" sz="1800" dirty="0" smtClean="0"/>
              <a:t>平成</a:t>
            </a:r>
            <a:r>
              <a:rPr lang="en-US" altLang="ja-JP" sz="1800" dirty="0" smtClean="0"/>
              <a:t>27</a:t>
            </a:r>
            <a:r>
              <a:rPr lang="ja-JP" altLang="en-US" sz="1800" dirty="0" smtClean="0"/>
              <a:t>年度</a:t>
            </a:r>
            <a:r>
              <a:rPr lang="en-US" altLang="ja-JP" sz="1800" dirty="0" smtClean="0"/>
              <a:t>】</a:t>
            </a:r>
          </a:p>
          <a:p>
            <a:pPr>
              <a:buNone/>
            </a:pPr>
            <a:r>
              <a:rPr lang="ja-JP" altLang="en-US" sz="1800" dirty="0" smtClean="0"/>
              <a:t>　　　　　全体として年度計画及び中期計画のとおり進捗している</a:t>
            </a:r>
            <a:endParaRPr lang="en-US" altLang="ja-JP" sz="1800" dirty="0" smtClean="0"/>
          </a:p>
          <a:p>
            <a:pPr>
              <a:buNone/>
            </a:pPr>
            <a:endParaRPr lang="en-US" altLang="ja-JP" sz="1800" dirty="0" smtClean="0"/>
          </a:p>
          <a:p>
            <a:pPr>
              <a:buNone/>
            </a:pPr>
            <a:r>
              <a:rPr lang="ja-JP" altLang="en-US" sz="1800" dirty="0" smtClean="0"/>
              <a:t>　　</a:t>
            </a:r>
            <a:endParaRPr lang="en-US" altLang="ja-JP" sz="2400" dirty="0" smtClean="0"/>
          </a:p>
          <a:p>
            <a:pPr>
              <a:buNone/>
            </a:pPr>
            <a:r>
              <a:rPr lang="ja-JP" altLang="en-US" sz="1800" dirty="0" smtClean="0"/>
              <a:t>　　　　</a:t>
            </a:r>
            <a:endParaRPr lang="en-US" altLang="ja-JP" sz="1800" dirty="0" smtClean="0"/>
          </a:p>
          <a:p>
            <a:pPr>
              <a:buFont typeface="Wingdings" pitchFamily="2" charset="2"/>
              <a:buChar char="Ø"/>
            </a:pPr>
            <a:endParaRPr lang="en-US" altLang="ja-JP" sz="2400" dirty="0" smtClean="0"/>
          </a:p>
          <a:p>
            <a:pPr>
              <a:buNone/>
            </a:pPr>
            <a:endParaRPr kumimoji="1" lang="ja-JP" altLang="en-US" sz="2400" dirty="0"/>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17</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 5"/>
          <p:cNvSpPr>
            <a:spLocks noGrp="1"/>
          </p:cNvSpPr>
          <p:nvPr>
            <p:ph type="sldNum" sz="quarter" idx="12"/>
          </p:nvPr>
        </p:nvSpPr>
        <p:spPr/>
        <p:txBody>
          <a:bodyPr/>
          <a:lstStyle/>
          <a:p>
            <a:fld id="{BAD8BABC-1B95-4A18-BA1F-E9A57CB07FA1}" type="slidenum">
              <a:rPr kumimoji="1" lang="ja-JP" altLang="en-US" smtClean="0"/>
              <a:pPr/>
              <a:t>2</a:t>
            </a:fld>
            <a:endParaRPr kumimoji="1" lang="ja-JP" altLang="en-US"/>
          </a:p>
        </p:txBody>
      </p:sp>
      <p:sp>
        <p:nvSpPr>
          <p:cNvPr id="9" name="コンテンツ プレースホルダ 2"/>
          <p:cNvSpPr txBox="1">
            <a:spLocks/>
          </p:cNvSpPr>
          <p:nvPr/>
        </p:nvSpPr>
        <p:spPr>
          <a:xfrm>
            <a:off x="251520" y="908720"/>
            <a:ext cx="8640960" cy="594928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smtClean="0">
                <a:ln>
                  <a:noFill/>
                </a:ln>
                <a:effectLst/>
                <a:uLnTx/>
                <a:uFillTx/>
                <a:latin typeface="+mn-lt"/>
                <a:ea typeface="+mn-ea"/>
                <a:cs typeface="+mn-cs"/>
              </a:rPr>
              <a:t>目次</a:t>
            </a:r>
            <a:endParaRPr kumimoji="1" lang="en-US" altLang="ja-JP" sz="2000" b="0" i="0" u="none" strike="noStrike" kern="1200" cap="none" spc="0" normalizeH="0" baseline="0" noProof="0" dirty="0" smtClean="0">
              <a:ln>
                <a:noFill/>
              </a:ln>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ja-JP" sz="2000" dirty="0" smtClean="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ja-JP" sz="2000" dirty="0" smtClean="0"/>
          </a:p>
          <a:p>
            <a:pPr lvl="0">
              <a:spcBef>
                <a:spcPct val="20000"/>
              </a:spcBef>
              <a:defRPr/>
            </a:pPr>
            <a:r>
              <a:rPr kumimoji="1" lang="ja-JP" altLang="en-US" sz="2000" b="0" i="0" u="none" strike="noStrike" kern="1200" cap="none" spc="0" normalizeH="0" baseline="0" noProof="0" dirty="0" smtClean="0">
                <a:ln>
                  <a:noFill/>
                </a:ln>
                <a:effectLst/>
                <a:uLnTx/>
                <a:uFillTx/>
                <a:latin typeface="+mn-lt"/>
                <a:ea typeface="+mn-ea"/>
                <a:cs typeface="+mn-cs"/>
              </a:rPr>
              <a:t>　</a:t>
            </a:r>
            <a:endParaRPr lang="en-US" altLang="ja-JP" sz="2000" dirty="0" smtClean="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000" b="0" i="0" u="none" strike="noStrike" kern="1200" cap="none" spc="0" normalizeH="0" baseline="0" noProof="0" dirty="0" smtClean="0">
              <a:ln>
                <a:noFill/>
              </a:ln>
              <a:effectLst/>
              <a:uLnTx/>
              <a:uFillTx/>
              <a:latin typeface="+mn-lt"/>
              <a:ea typeface="+mn-ea"/>
              <a:cs typeface="+mn-cs"/>
            </a:endParaRPr>
          </a:p>
          <a:p>
            <a:pPr lvl="0">
              <a:spcBef>
                <a:spcPct val="20000"/>
              </a:spcBef>
              <a:defRPr/>
            </a:pPr>
            <a:r>
              <a:rPr lang="ja-JP" altLang="en-US" sz="2000" dirty="0" smtClean="0"/>
              <a:t>　１．市民病院の独法化と独法化後の主な取組み　　　　　　　　　　　　　 　  ・・・</a:t>
            </a:r>
            <a:r>
              <a:rPr lang="en-US" altLang="ja-JP" sz="2000" dirty="0" smtClean="0"/>
              <a:t>p3</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000" b="0" i="0" u="none" strike="noStrike" kern="1200" cap="none" spc="0" normalizeH="0" baseline="0" noProof="0" dirty="0" smtClean="0">
              <a:ln>
                <a:noFill/>
              </a:ln>
              <a:effectLst/>
              <a:uLnTx/>
              <a:uFillTx/>
              <a:latin typeface="+mn-lt"/>
              <a:ea typeface="+mn-ea"/>
              <a:cs typeface="+mn-cs"/>
            </a:endParaRPr>
          </a:p>
          <a:p>
            <a:pPr lvl="0">
              <a:spcBef>
                <a:spcPct val="20000"/>
              </a:spcBef>
              <a:defRPr/>
            </a:pPr>
            <a:r>
              <a:rPr lang="ja-JP" altLang="en-US" sz="2000" dirty="0" smtClean="0"/>
              <a:t>　２．人事給与制度の改革　　　　　　　　　　　　　　  　　　　　　　　　　　　　 　  ・・・</a:t>
            </a:r>
            <a:r>
              <a:rPr lang="en-US" altLang="ja-JP" sz="2000" dirty="0" smtClean="0"/>
              <a:t>p7</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000" b="0" i="0" u="none" strike="noStrike" kern="1200" cap="none" spc="0" normalizeH="0" baseline="0" noProof="0" dirty="0" smtClean="0">
              <a:ln>
                <a:noFill/>
              </a:ln>
              <a:effectLst/>
              <a:uLnTx/>
              <a:uFillTx/>
              <a:latin typeface="+mn-lt"/>
              <a:ea typeface="+mn-ea"/>
              <a:cs typeface="+mn-cs"/>
            </a:endParaRPr>
          </a:p>
          <a:p>
            <a:pPr lvl="0">
              <a:spcBef>
                <a:spcPct val="20000"/>
              </a:spcBef>
              <a:defRPr/>
            </a:pPr>
            <a:r>
              <a:rPr lang="ja-JP" altLang="en-US" sz="2000" dirty="0" smtClean="0"/>
              <a:t>　３．運営費負担金　　　　  　　　　　　　　　　　　　　　　　　　　　　　　　　　　 　・・・</a:t>
            </a:r>
            <a:r>
              <a:rPr lang="en-US" altLang="ja-JP" sz="2000" dirty="0" smtClean="0"/>
              <a:t>p10</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000" b="0" i="0" u="none" strike="noStrike" kern="1200" cap="none" spc="0" normalizeH="0" baseline="0" noProof="0" dirty="0" smtClean="0">
              <a:ln>
                <a:noFill/>
              </a:ln>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000" dirty="0" smtClean="0"/>
              <a:t>　４．運営における主な財務的課題  　　　　　　　　　　　　　　　　　　　 　　　　・・・</a:t>
            </a:r>
            <a:r>
              <a:rPr lang="en-US" altLang="ja-JP" sz="2000" dirty="0" smtClean="0"/>
              <a:t>p13</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000" b="0" i="0" u="none" strike="noStrike" kern="1200" cap="none" spc="0" normalizeH="0" baseline="0" noProof="0" dirty="0" smtClean="0">
              <a:ln>
                <a:noFill/>
              </a:ln>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000" dirty="0" smtClean="0"/>
              <a:t>　５．外部からの評価　　　　　　　　　　　　　　　　　　　　　　　　  　　　　　　　　・・・</a:t>
            </a:r>
            <a:r>
              <a:rPr lang="en-US" altLang="ja-JP" sz="2000" dirty="0" smtClean="0"/>
              <a:t>p16</a:t>
            </a:r>
            <a:endParaRPr kumimoji="1" lang="en-US" altLang="ja-JP" sz="2000" b="0" i="0" u="none" strike="noStrike" kern="1200" cap="none" spc="0" normalizeH="0" baseline="0" noProof="0" dirty="0" smtClean="0">
              <a:ln>
                <a:noFill/>
              </a:ln>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0" i="0" u="none" strike="noStrike" kern="1200" cap="none" spc="0" normalizeH="0" baseline="0" noProof="0" dirty="0" smtClean="0">
                <a:ln>
                  <a:noFill/>
                </a:ln>
                <a:effectLst/>
                <a:uLnTx/>
                <a:uFillTx/>
                <a:latin typeface="+mn-lt"/>
                <a:ea typeface="+mn-ea"/>
                <a:cs typeface="+mn-cs"/>
              </a:rPr>
              <a:t>　　</a:t>
            </a:r>
            <a:endParaRPr kumimoji="1" lang="en-US" altLang="ja-JP" sz="20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7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tint val="75000"/>
                  </a:schemeClr>
                </a:solidFill>
                <a:effectLst/>
                <a:uLnTx/>
                <a:uFillTx/>
                <a:latin typeface="+mn-lt"/>
                <a:ea typeface="+mn-ea"/>
                <a:cs typeface="+mn-cs"/>
              </a:rPr>
              <a:t>　</a:t>
            </a: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3</a:t>
            </a:fld>
            <a:endParaRPr kumimoji="1" lang="ja-JP" altLang="en-US"/>
          </a:p>
        </p:txBody>
      </p:sp>
      <p:sp>
        <p:nvSpPr>
          <p:cNvPr id="8" name="タイトル 1"/>
          <p:cNvSpPr txBox="1">
            <a:spLocks/>
          </p:cNvSpPr>
          <p:nvPr/>
        </p:nvSpPr>
        <p:spPr>
          <a:xfrm>
            <a:off x="0" y="2130425"/>
            <a:ext cx="9144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schemeClr val="tx1"/>
                </a:solidFill>
                <a:effectLst/>
                <a:uLnTx/>
                <a:uFillTx/>
                <a:latin typeface="+mj-lt"/>
                <a:ea typeface="+mj-ea"/>
                <a:cs typeface="+mj-cs"/>
              </a:rPr>
              <a:t>１．市民病院の独法化と独法化後の主な取組み</a:t>
            </a:r>
            <a:endParaRPr kumimoji="1" lang="ja-JP" altLang="en-U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251520" y="906108"/>
            <a:ext cx="8640960" cy="2520280"/>
          </a:xfrm>
        </p:spPr>
        <p:txBody>
          <a:bodyPr>
            <a:normAutofit fontScale="92500" lnSpcReduction="20000"/>
          </a:bodyPr>
          <a:lstStyle/>
          <a:p>
            <a:pPr>
              <a:buNone/>
            </a:pPr>
            <a:r>
              <a:rPr kumimoji="1" lang="en-US" altLang="ja-JP" sz="2800" dirty="0" smtClean="0"/>
              <a:t>【</a:t>
            </a:r>
            <a:r>
              <a:rPr kumimoji="1" lang="ja-JP" altLang="en-US" sz="2800" dirty="0" smtClean="0"/>
              <a:t>市民病院の独法化</a:t>
            </a:r>
            <a:r>
              <a:rPr kumimoji="1" lang="en-US" altLang="ja-JP" sz="2800" dirty="0" smtClean="0"/>
              <a:t>】</a:t>
            </a:r>
          </a:p>
          <a:p>
            <a:r>
              <a:rPr kumimoji="1" lang="en-US" altLang="ja-JP" sz="2400" dirty="0" smtClean="0"/>
              <a:t>H24.6</a:t>
            </a:r>
            <a:r>
              <a:rPr kumimoji="1" lang="ja-JP" altLang="en-US" sz="2400" dirty="0" smtClean="0"/>
              <a:t>の方針確定後、各種準備を進め、</a:t>
            </a:r>
            <a:r>
              <a:rPr kumimoji="1" lang="en-US" altLang="ja-JP" sz="2400" dirty="0" smtClean="0"/>
              <a:t>H26.10.1</a:t>
            </a:r>
            <a:r>
              <a:rPr kumimoji="1" lang="ja-JP" altLang="en-US" sz="2400" dirty="0" smtClean="0"/>
              <a:t>独法化</a:t>
            </a:r>
            <a:endParaRPr kumimoji="1" lang="en-US" altLang="ja-JP" sz="2400" dirty="0" smtClean="0"/>
          </a:p>
          <a:p>
            <a:pPr>
              <a:buNone/>
            </a:pPr>
            <a:r>
              <a:rPr lang="ja-JP" altLang="en-US" sz="2400" dirty="0" smtClean="0"/>
              <a:t>　　⇒地方独立行政法人大阪市民病院機構設立</a:t>
            </a: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1700" dirty="0" smtClean="0"/>
          </a:p>
          <a:p>
            <a:pPr>
              <a:buNone/>
            </a:pPr>
            <a:r>
              <a:rPr lang="ja-JP" altLang="en-US" sz="2400" dirty="0" smtClean="0"/>
              <a:t>　</a:t>
            </a:r>
            <a:endParaRPr lang="en-US" altLang="ja-JP" sz="2400" dirty="0" smtClean="0"/>
          </a:p>
          <a:p>
            <a:pPr>
              <a:buNone/>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None/>
            </a:pPr>
            <a:endParaRPr kumimoji="1" lang="en-US" altLang="ja-JP" sz="2400" dirty="0" smtClean="0"/>
          </a:p>
          <a:p>
            <a:pPr>
              <a:buNone/>
            </a:pPr>
            <a:endParaRPr kumimoji="1" lang="ja-JP" altLang="en-US" sz="2400" dirty="0"/>
          </a:p>
        </p:txBody>
      </p:sp>
      <p:pic>
        <p:nvPicPr>
          <p:cNvPr id="1026" name="Picture 2"/>
          <p:cNvPicPr>
            <a:picLocks noChangeAspect="1" noChangeArrowheads="1"/>
          </p:cNvPicPr>
          <p:nvPr/>
        </p:nvPicPr>
        <p:blipFill>
          <a:blip r:embed="rId2" cstate="print"/>
          <a:srcRect/>
          <a:stretch>
            <a:fillRect/>
          </a:stretch>
        </p:blipFill>
        <p:spPr bwMode="auto">
          <a:xfrm>
            <a:off x="7524328" y="1340768"/>
            <a:ext cx="1085850" cy="561975"/>
          </a:xfrm>
          <a:prstGeom prst="rect">
            <a:avLst/>
          </a:prstGeom>
          <a:noFill/>
          <a:ln w="9525">
            <a:noFill/>
            <a:miter lim="800000"/>
            <a:headEnd/>
            <a:tailEnd/>
          </a:ln>
        </p:spPr>
      </p:pic>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4</a:t>
            </a:fld>
            <a:endParaRPr kumimoji="1" lang="ja-JP" altLang="en-US"/>
          </a:p>
        </p:txBody>
      </p:sp>
      <p:sp>
        <p:nvSpPr>
          <p:cNvPr id="6" name="コンテンツ プレースホルダ 2"/>
          <p:cNvSpPr txBox="1">
            <a:spLocks/>
          </p:cNvSpPr>
          <p:nvPr/>
        </p:nvSpPr>
        <p:spPr>
          <a:xfrm>
            <a:off x="179512" y="2348880"/>
            <a:ext cx="8964488" cy="424847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6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2600" b="0" i="0" u="none" strike="noStrike" kern="1200" cap="none" spc="0" normalizeH="0" baseline="0" noProof="0" dirty="0" smtClean="0">
                <a:ln>
                  <a:noFill/>
                </a:ln>
                <a:solidFill>
                  <a:schemeClr val="tx1"/>
                </a:solidFill>
                <a:effectLst/>
                <a:uLnTx/>
                <a:uFillTx/>
                <a:latin typeface="+mn-lt"/>
                <a:ea typeface="+mn-ea"/>
                <a:cs typeface="+mn-cs"/>
              </a:rPr>
              <a:t>独法化後の主な取組み</a:t>
            </a:r>
            <a:r>
              <a:rPr kumimoji="1" lang="en-US" altLang="ja-JP" sz="26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改革委員会の設置</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外部委員（</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H26</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）丸山参与、曽根岡参与、生野理事、土屋理事、種田監事</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ja-JP" altLang="en-US" sz="1400" dirty="0" smtClean="0"/>
              <a:t>　　　　　　　  （</a:t>
            </a:r>
            <a:r>
              <a:rPr lang="en-US" altLang="ja-JP" sz="1400" dirty="0" smtClean="0"/>
              <a:t>H27</a:t>
            </a:r>
            <a:r>
              <a:rPr lang="ja-JP" altLang="en-US" sz="1400" dirty="0" smtClean="0"/>
              <a:t>）丸山参与、曽根岡参与、生野理事、土屋理事、種田監事、京極副市長（</a:t>
            </a:r>
            <a:r>
              <a:rPr lang="en-US" altLang="ja-JP" sz="1400" dirty="0" smtClean="0"/>
              <a:t>H26</a:t>
            </a:r>
            <a:r>
              <a:rPr lang="ja-JP" altLang="en-US" sz="1400" dirty="0" smtClean="0"/>
              <a:t>は副理事長として参加）</a:t>
            </a:r>
            <a:endParaRPr lang="en-US" altLang="ja-JP" sz="1400" dirty="0" smtClean="0"/>
          </a:p>
          <a:p>
            <a:pPr marL="342900" lvl="0" indent="-342900">
              <a:spcBef>
                <a:spcPct val="20000"/>
              </a:spcBef>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400" dirty="0" smtClean="0"/>
              <a:t>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H28</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lang="ja-JP" altLang="en-US" sz="1400" dirty="0" smtClean="0"/>
              <a:t>生野理事、土屋理事、種田監事、京極前副市長</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000" dirty="0" smtClean="0"/>
              <a:t>　 </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 開催実績：</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H26</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12</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2</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月　</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H27</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6</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8</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10</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3</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月　</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H28</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6</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10</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12</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（予定）・</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3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（予定）月</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7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テキスト ボックス 1"/>
          <p:cNvSpPr txBox="1"/>
          <p:nvPr/>
        </p:nvSpPr>
        <p:spPr>
          <a:xfrm>
            <a:off x="7115376" y="1932568"/>
            <a:ext cx="1944216" cy="60728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dirty="0" smtClean="0"/>
              <a:t>大阪市立桜宮高等学校</a:t>
            </a:r>
            <a:endParaRPr lang="en-US" altLang="ja-JP" dirty="0" smtClean="0"/>
          </a:p>
          <a:p>
            <a:pPr algn="ctr"/>
            <a:r>
              <a:rPr lang="ja-JP" altLang="en-US" dirty="0" smtClean="0"/>
              <a:t>角校長制作</a:t>
            </a:r>
            <a:endParaRPr lang="en-US" altLang="ja-JP"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5</a:t>
            </a:fld>
            <a:endParaRPr kumimoji="1" lang="ja-JP" altLang="en-US"/>
          </a:p>
        </p:txBody>
      </p:sp>
      <p:sp>
        <p:nvSpPr>
          <p:cNvPr id="6" name="コンテンツ プレースホルダ 2"/>
          <p:cNvSpPr>
            <a:spLocks noGrp="1"/>
          </p:cNvSpPr>
          <p:nvPr>
            <p:ph idx="1"/>
          </p:nvPr>
        </p:nvSpPr>
        <p:spPr>
          <a:xfrm>
            <a:off x="251520" y="188640"/>
            <a:ext cx="8640960" cy="6669360"/>
          </a:xfrm>
        </p:spPr>
        <p:txBody>
          <a:bodyPr>
            <a:normAutofit fontScale="70000" lnSpcReduction="20000"/>
          </a:bodyPr>
          <a:lstStyle/>
          <a:p>
            <a:pPr>
              <a:buNone/>
            </a:pPr>
            <a:endParaRPr lang="en-US" altLang="ja-JP" sz="2400" dirty="0" smtClean="0"/>
          </a:p>
          <a:p>
            <a:pPr>
              <a:buNone/>
            </a:pPr>
            <a:r>
              <a:rPr lang="en-US" altLang="ja-JP" sz="3600" dirty="0" smtClean="0"/>
              <a:t>【</a:t>
            </a:r>
            <a:r>
              <a:rPr lang="ja-JP" altLang="en-US" sz="3600" dirty="0" smtClean="0"/>
              <a:t>独法化後の主な取組み</a:t>
            </a:r>
            <a:r>
              <a:rPr lang="en-US" altLang="ja-JP" sz="3600" dirty="0" smtClean="0"/>
              <a:t>】</a:t>
            </a:r>
          </a:p>
          <a:p>
            <a:pPr>
              <a:buFont typeface="Wingdings" pitchFamily="2" charset="2"/>
              <a:buChar char="Ø"/>
            </a:pPr>
            <a:r>
              <a:rPr lang="ja-JP" altLang="en-US" sz="3100" dirty="0" smtClean="0"/>
              <a:t>経営改善プロジェクトチーム（</a:t>
            </a:r>
            <a:r>
              <a:rPr lang="en-US" altLang="ja-JP" sz="3100" dirty="0" smtClean="0"/>
              <a:t>PT</a:t>
            </a:r>
            <a:r>
              <a:rPr lang="ja-JP" altLang="en-US" sz="3100" dirty="0" smtClean="0"/>
              <a:t>）の設置</a:t>
            </a:r>
            <a:endParaRPr lang="en-US" altLang="ja-JP" sz="3100" dirty="0" smtClean="0"/>
          </a:p>
          <a:p>
            <a:pPr>
              <a:buNone/>
            </a:pPr>
            <a:r>
              <a:rPr lang="ja-JP" altLang="en-US" sz="1700" dirty="0" smtClean="0"/>
              <a:t>　</a:t>
            </a:r>
            <a:r>
              <a:rPr lang="ja-JP" altLang="en-US" sz="1900" dirty="0" smtClean="0"/>
              <a:t> </a:t>
            </a:r>
            <a:r>
              <a:rPr lang="ja-JP" altLang="en-US" sz="2200" dirty="0" smtClean="0"/>
              <a:t>・ 改革委員会での議論等を踏まえ、抜本的な経営改革を行うため、外部コンサル</a:t>
            </a:r>
            <a:r>
              <a:rPr lang="en-US" altLang="ja-JP" sz="2200" dirty="0" smtClean="0"/>
              <a:t>PwC</a:t>
            </a:r>
            <a:r>
              <a:rPr lang="ja-JP" altLang="en-US" sz="2200" dirty="0" smtClean="0"/>
              <a:t>の支援のもと、病院長をトップに、病院幹部から実務責任者までが参画する</a:t>
            </a:r>
            <a:r>
              <a:rPr lang="en-US" altLang="ja-JP" sz="2200" dirty="0" smtClean="0"/>
              <a:t>PT</a:t>
            </a:r>
            <a:r>
              <a:rPr lang="ja-JP" altLang="en-US" sz="2200" dirty="0" smtClean="0"/>
              <a:t>会議を定期的に開催し、病院全体の問題点について、全職員が一丸となって改革に取り組んでいる。</a:t>
            </a:r>
            <a:endParaRPr lang="en-US" altLang="ja-JP" sz="2200" dirty="0" smtClean="0"/>
          </a:p>
          <a:p>
            <a:pPr>
              <a:buNone/>
            </a:pPr>
            <a:r>
              <a:rPr lang="ja-JP" altLang="en-US" sz="2200" dirty="0" smtClean="0"/>
              <a:t>　  　</a:t>
            </a:r>
            <a:r>
              <a:rPr lang="en-US" altLang="ja-JP" sz="2200" dirty="0" smtClean="0"/>
              <a:t>【</a:t>
            </a:r>
            <a:r>
              <a:rPr lang="ja-JP" altLang="en-US" sz="2200" dirty="0" smtClean="0"/>
              <a:t>メンバー</a:t>
            </a:r>
            <a:r>
              <a:rPr lang="en-US" altLang="ja-JP" sz="2200" dirty="0" smtClean="0"/>
              <a:t>】</a:t>
            </a:r>
            <a:r>
              <a:rPr lang="ja-JP" altLang="en-US" sz="2200" dirty="0" smtClean="0"/>
              <a:t>医師</a:t>
            </a:r>
            <a:r>
              <a:rPr lang="en-US" altLang="ja-JP" sz="2200" dirty="0" smtClean="0"/>
              <a:t>16</a:t>
            </a:r>
            <a:r>
              <a:rPr lang="ja-JP" altLang="en-US" sz="2200" dirty="0" smtClean="0"/>
              <a:t>名、看護師</a:t>
            </a:r>
            <a:r>
              <a:rPr lang="en-US" altLang="ja-JP" sz="2200" dirty="0" smtClean="0"/>
              <a:t>14</a:t>
            </a:r>
            <a:r>
              <a:rPr lang="ja-JP" altLang="en-US" sz="2200" dirty="0" smtClean="0"/>
              <a:t>名、コメディカル</a:t>
            </a:r>
            <a:r>
              <a:rPr lang="en-US" altLang="ja-JP" sz="2200" dirty="0" smtClean="0"/>
              <a:t>6</a:t>
            </a:r>
            <a:r>
              <a:rPr lang="ja-JP" altLang="en-US" sz="2200" dirty="0" smtClean="0"/>
              <a:t>名、事務</a:t>
            </a:r>
            <a:r>
              <a:rPr lang="en-US" altLang="ja-JP" sz="2200" dirty="0" smtClean="0"/>
              <a:t>16</a:t>
            </a:r>
            <a:r>
              <a:rPr lang="ja-JP" altLang="en-US" sz="2200" dirty="0" smtClean="0"/>
              <a:t>名　計</a:t>
            </a:r>
            <a:r>
              <a:rPr lang="en-US" altLang="ja-JP" sz="2200" dirty="0" smtClean="0"/>
              <a:t>52</a:t>
            </a:r>
            <a:r>
              <a:rPr lang="ja-JP" altLang="en-US" sz="2200" dirty="0" smtClean="0"/>
              <a:t>名</a:t>
            </a:r>
            <a:endParaRPr lang="en-US" altLang="ja-JP" sz="2200" dirty="0" smtClean="0"/>
          </a:p>
          <a:p>
            <a:pPr>
              <a:buNone/>
            </a:pPr>
            <a:r>
              <a:rPr lang="ja-JP" altLang="en-US" sz="2200" dirty="0" smtClean="0"/>
              <a:t>　　  </a:t>
            </a:r>
            <a:r>
              <a:rPr lang="en-US" altLang="ja-JP" sz="2200" dirty="0" smtClean="0"/>
              <a:t>【</a:t>
            </a:r>
            <a:r>
              <a:rPr lang="ja-JP" altLang="en-US" sz="2200" dirty="0" smtClean="0"/>
              <a:t>開催実績</a:t>
            </a:r>
            <a:r>
              <a:rPr lang="en-US" altLang="ja-JP" sz="2200" dirty="0" smtClean="0"/>
              <a:t>】H26</a:t>
            </a:r>
            <a:r>
              <a:rPr lang="ja-JP" altLang="en-US" sz="2200" dirty="0" smtClean="0"/>
              <a:t>年度：</a:t>
            </a:r>
            <a:r>
              <a:rPr lang="en-US" altLang="ja-JP" sz="2200" dirty="0" smtClean="0"/>
              <a:t>29</a:t>
            </a:r>
            <a:r>
              <a:rPr lang="ja-JP" altLang="en-US" sz="2200" dirty="0" smtClean="0"/>
              <a:t>回　</a:t>
            </a:r>
            <a:r>
              <a:rPr lang="en-US" altLang="ja-JP" sz="2200" dirty="0" smtClean="0"/>
              <a:t>H27</a:t>
            </a:r>
            <a:r>
              <a:rPr lang="ja-JP" altLang="en-US" sz="2200" dirty="0" smtClean="0"/>
              <a:t>年度：</a:t>
            </a:r>
            <a:r>
              <a:rPr lang="en-US" altLang="ja-JP" sz="2200" dirty="0" smtClean="0"/>
              <a:t>18</a:t>
            </a:r>
            <a:r>
              <a:rPr lang="ja-JP" altLang="en-US" sz="2200" dirty="0" smtClean="0"/>
              <a:t>回</a:t>
            </a:r>
            <a:endParaRPr lang="en-US" altLang="ja-JP" sz="2200" dirty="0" smtClean="0"/>
          </a:p>
          <a:p>
            <a:pPr>
              <a:buNone/>
            </a:pPr>
            <a:r>
              <a:rPr lang="ja-JP" altLang="en-US" sz="1900" dirty="0" smtClean="0"/>
              <a:t>　　　</a:t>
            </a:r>
            <a:r>
              <a:rPr lang="en-US" altLang="ja-JP" sz="2200" dirty="0" smtClean="0"/>
              <a:t>【</a:t>
            </a:r>
            <a:r>
              <a:rPr lang="ja-JP" altLang="en-US" sz="2200" dirty="0" smtClean="0"/>
              <a:t>主な取組事項</a:t>
            </a:r>
            <a:r>
              <a:rPr lang="en-US" altLang="ja-JP" sz="2200" dirty="0" smtClean="0"/>
              <a:t>】</a:t>
            </a:r>
          </a:p>
          <a:p>
            <a:pPr>
              <a:buNone/>
            </a:pPr>
            <a:r>
              <a:rPr lang="ja-JP" altLang="en-US" sz="2200" dirty="0" smtClean="0"/>
              <a:t>　　　　・</a:t>
            </a:r>
            <a:r>
              <a:rPr lang="en-US" altLang="ja-JP" sz="2200" dirty="0" smtClean="0"/>
              <a:t>PFM</a:t>
            </a:r>
          </a:p>
          <a:p>
            <a:pPr>
              <a:buNone/>
            </a:pPr>
            <a:r>
              <a:rPr lang="ja-JP" altLang="en-US" sz="2200" dirty="0" smtClean="0"/>
              <a:t>　　　　・「その日に結果の出る外来」</a:t>
            </a:r>
            <a:endParaRPr lang="en-US" altLang="ja-JP" sz="2200" dirty="0" smtClean="0"/>
          </a:p>
          <a:p>
            <a:pPr>
              <a:buNone/>
            </a:pPr>
            <a:r>
              <a:rPr lang="ja-JP" altLang="en-US" sz="2200" dirty="0" smtClean="0"/>
              <a:t>　　　　・外来診療の効率化</a:t>
            </a:r>
            <a:endParaRPr lang="en-US" altLang="ja-JP" sz="2200" dirty="0" smtClean="0"/>
          </a:p>
          <a:p>
            <a:pPr>
              <a:buNone/>
            </a:pPr>
            <a:r>
              <a:rPr lang="ja-JP" altLang="en-US" sz="2200" dirty="0" smtClean="0"/>
              <a:t>　　　　・</a:t>
            </a:r>
            <a:r>
              <a:rPr lang="en-US" altLang="ja-JP" sz="2200" dirty="0" err="1" smtClean="0"/>
              <a:t>DPCⅡ</a:t>
            </a:r>
            <a:r>
              <a:rPr lang="ja-JP" altLang="en-US" sz="2200" dirty="0" smtClean="0"/>
              <a:t>群病院への取組み　⇒　</a:t>
            </a:r>
            <a:r>
              <a:rPr lang="en-US" altLang="ja-JP" sz="2200" dirty="0" smtClean="0"/>
              <a:t>Ⅱ</a:t>
            </a:r>
            <a:r>
              <a:rPr lang="ja-JP" altLang="en-US" sz="2200" dirty="0" smtClean="0"/>
              <a:t>群病院への昇格（</a:t>
            </a:r>
            <a:r>
              <a:rPr lang="en-US" altLang="ja-JP" sz="2200" dirty="0" smtClean="0"/>
              <a:t>H28</a:t>
            </a:r>
            <a:r>
              <a:rPr lang="ja-JP" altLang="en-US" sz="2200" dirty="0" smtClean="0"/>
              <a:t>年度）</a:t>
            </a:r>
            <a:endParaRPr lang="en-US" altLang="ja-JP" sz="2200" dirty="0" smtClean="0"/>
          </a:p>
          <a:p>
            <a:pPr>
              <a:buNone/>
            </a:pPr>
            <a:r>
              <a:rPr lang="ja-JP" altLang="en-US" sz="2200" dirty="0" smtClean="0"/>
              <a:t>　　　　・手術件数の増　⇒　手術室</a:t>
            </a:r>
            <a:r>
              <a:rPr lang="en-US" altLang="ja-JP" sz="2200" dirty="0" smtClean="0"/>
              <a:t>1</a:t>
            </a:r>
            <a:r>
              <a:rPr lang="ja-JP" altLang="en-US" sz="2200" dirty="0" smtClean="0"/>
              <a:t>室増の</a:t>
            </a:r>
            <a:r>
              <a:rPr lang="en-US" altLang="ja-JP" sz="2200" dirty="0" smtClean="0"/>
              <a:t>16</a:t>
            </a:r>
            <a:r>
              <a:rPr lang="ja-JP" altLang="en-US" sz="2200" dirty="0" smtClean="0"/>
              <a:t>室体制（</a:t>
            </a:r>
            <a:r>
              <a:rPr lang="en-US" altLang="ja-JP" sz="2200" dirty="0" smtClean="0"/>
              <a:t>H28</a:t>
            </a:r>
            <a:r>
              <a:rPr lang="ja-JP" altLang="en-US" sz="2200" dirty="0" smtClean="0"/>
              <a:t>年度）、連休中の手術実施</a:t>
            </a:r>
            <a:endParaRPr lang="en-US" altLang="ja-JP" sz="2200" dirty="0" smtClean="0"/>
          </a:p>
          <a:p>
            <a:pPr>
              <a:buNone/>
            </a:pPr>
            <a:r>
              <a:rPr lang="ja-JP" altLang="en-US" sz="2200" dirty="0" smtClean="0"/>
              <a:t>　　　　　</a:t>
            </a:r>
            <a:r>
              <a:rPr lang="en-US" altLang="ja-JP" sz="2200" dirty="0" smtClean="0"/>
              <a:t>※</a:t>
            </a:r>
            <a:r>
              <a:rPr lang="ja-JP" altLang="en-US" sz="2200" dirty="0" smtClean="0"/>
              <a:t>平成</a:t>
            </a:r>
            <a:r>
              <a:rPr lang="en-US" altLang="ja-JP" sz="2200" dirty="0" smtClean="0"/>
              <a:t>26</a:t>
            </a:r>
            <a:r>
              <a:rPr lang="ja-JP" altLang="en-US" sz="2200" dirty="0" smtClean="0"/>
              <a:t>年度手術件数　</a:t>
            </a:r>
            <a:r>
              <a:rPr lang="en-US" altLang="ja-JP" sz="2200" dirty="0" smtClean="0"/>
              <a:t>10,226</a:t>
            </a:r>
            <a:r>
              <a:rPr lang="ja-JP" altLang="en-US" sz="2200" dirty="0" smtClean="0"/>
              <a:t>件</a:t>
            </a:r>
            <a:r>
              <a:rPr lang="en-US" altLang="ja-JP" sz="2200" b="1" dirty="0" smtClean="0"/>
              <a:t>【</a:t>
            </a:r>
            <a:r>
              <a:rPr lang="ja-JP" altLang="en-US" sz="2200" b="1" dirty="0" smtClean="0"/>
              <a:t>全国 </a:t>
            </a:r>
            <a:r>
              <a:rPr lang="en-US" altLang="ja-JP" sz="2200" b="1" dirty="0" smtClean="0"/>
              <a:t>16</a:t>
            </a:r>
            <a:r>
              <a:rPr lang="ja-JP" altLang="en-US" sz="2200" b="1" dirty="0" smtClean="0"/>
              <a:t>位、西日本</a:t>
            </a:r>
            <a:r>
              <a:rPr lang="en-US" altLang="ja-JP" sz="2200" b="1" dirty="0" smtClean="0"/>
              <a:t>5</a:t>
            </a:r>
            <a:r>
              <a:rPr lang="ja-JP" altLang="en-US" sz="2200" b="1" dirty="0" smtClean="0"/>
              <a:t>位</a:t>
            </a:r>
            <a:r>
              <a:rPr lang="en-US" altLang="ja-JP" sz="2200" b="1" dirty="0" smtClean="0"/>
              <a:t>】</a:t>
            </a:r>
            <a:endParaRPr lang="en-US" altLang="ja-JP" sz="2200" dirty="0" smtClean="0"/>
          </a:p>
          <a:p>
            <a:pPr>
              <a:buNone/>
            </a:pPr>
            <a:r>
              <a:rPr lang="ja-JP" altLang="en-US" sz="2200" dirty="0" smtClean="0"/>
              <a:t>　　　　　　  平成</a:t>
            </a:r>
            <a:r>
              <a:rPr lang="en-US" altLang="ja-JP" sz="2200" dirty="0" smtClean="0"/>
              <a:t>26</a:t>
            </a:r>
            <a:r>
              <a:rPr lang="ja-JP" altLang="en-US" sz="2200" dirty="0" smtClean="0"/>
              <a:t>年度手術全身麻酔件数　</a:t>
            </a:r>
            <a:r>
              <a:rPr lang="en-US" altLang="ja-JP" sz="2200" dirty="0" smtClean="0"/>
              <a:t>5,662</a:t>
            </a:r>
            <a:r>
              <a:rPr lang="ja-JP" altLang="en-US" sz="2200" dirty="0" smtClean="0"/>
              <a:t>件</a:t>
            </a:r>
            <a:r>
              <a:rPr lang="en-US" altLang="ja-JP" sz="2200" b="1" dirty="0" smtClean="0"/>
              <a:t>【</a:t>
            </a:r>
            <a:r>
              <a:rPr lang="ja-JP" altLang="en-US" sz="2200" b="1" dirty="0" smtClean="0"/>
              <a:t>全国 ６位、西日本１位</a:t>
            </a:r>
            <a:r>
              <a:rPr lang="en-US" altLang="ja-JP" sz="2200" b="1" dirty="0" smtClean="0"/>
              <a:t>】</a:t>
            </a:r>
          </a:p>
          <a:p>
            <a:pPr>
              <a:buNone/>
            </a:pPr>
            <a:r>
              <a:rPr lang="ja-JP" altLang="en-US" sz="2200" b="1" dirty="0" smtClean="0">
                <a:solidFill>
                  <a:srgbClr val="FF0000"/>
                </a:solidFill>
              </a:rPr>
              <a:t>　　　　　　　　　　　　　　　　　　　　　　　</a:t>
            </a:r>
            <a:r>
              <a:rPr lang="ja-JP" altLang="en-US" sz="2200" dirty="0" smtClean="0"/>
              <a:t>（出典　平成</a:t>
            </a:r>
            <a:r>
              <a:rPr lang="en-US" altLang="ja-JP" sz="2200" dirty="0" smtClean="0"/>
              <a:t>27</a:t>
            </a:r>
            <a:r>
              <a:rPr lang="ja-JP" altLang="en-US" sz="2200" dirty="0" smtClean="0"/>
              <a:t>年</a:t>
            </a:r>
            <a:r>
              <a:rPr lang="en-US" altLang="ja-JP" sz="2200" dirty="0" smtClean="0"/>
              <a:t>11</a:t>
            </a:r>
            <a:r>
              <a:rPr lang="ja-JP" altLang="en-US" sz="2200" dirty="0" smtClean="0"/>
              <a:t>月</a:t>
            </a:r>
            <a:r>
              <a:rPr lang="en-US" altLang="ja-JP" sz="2200" dirty="0" smtClean="0"/>
              <a:t>16</a:t>
            </a:r>
            <a:r>
              <a:rPr lang="ja-JP" altLang="en-US" sz="2200" dirty="0" smtClean="0"/>
              <a:t>日中医協</a:t>
            </a:r>
            <a:r>
              <a:rPr lang="en-US" altLang="ja-JP" sz="2200" dirty="0" smtClean="0"/>
              <a:t>DPC</a:t>
            </a:r>
            <a:r>
              <a:rPr lang="ja-JP" altLang="en-US" sz="2200" dirty="0" smtClean="0"/>
              <a:t>分科会資料）</a:t>
            </a:r>
            <a:endParaRPr lang="en-US" altLang="ja-JP" sz="2200" dirty="0" smtClean="0"/>
          </a:p>
          <a:p>
            <a:pPr>
              <a:buNone/>
            </a:pPr>
            <a:r>
              <a:rPr lang="ja-JP" altLang="en-US" sz="2200" dirty="0" smtClean="0"/>
              <a:t>　　  </a:t>
            </a:r>
            <a:r>
              <a:rPr lang="en-US" altLang="ja-JP" sz="2200" dirty="0" smtClean="0"/>
              <a:t>【</a:t>
            </a:r>
            <a:r>
              <a:rPr lang="ja-JP" altLang="en-US" sz="2200" dirty="0" smtClean="0"/>
              <a:t>その他</a:t>
            </a:r>
            <a:r>
              <a:rPr lang="en-US" altLang="ja-JP" sz="2200" dirty="0" smtClean="0"/>
              <a:t>】</a:t>
            </a:r>
            <a:r>
              <a:rPr lang="ja-JP" altLang="en-US" sz="2200" dirty="0" smtClean="0"/>
              <a:t>職員向け説明会（</a:t>
            </a:r>
            <a:r>
              <a:rPr lang="en-US" altLang="ja-JP" sz="2200" dirty="0" smtClean="0"/>
              <a:t>H26</a:t>
            </a:r>
            <a:r>
              <a:rPr lang="ja-JP" altLang="en-US" sz="2200" dirty="0" smtClean="0"/>
              <a:t>年度：</a:t>
            </a:r>
            <a:r>
              <a:rPr lang="en-US" altLang="ja-JP" sz="2200" dirty="0" smtClean="0"/>
              <a:t>9</a:t>
            </a:r>
            <a:r>
              <a:rPr lang="ja-JP" altLang="en-US" sz="2200" dirty="0" smtClean="0"/>
              <a:t>回　　</a:t>
            </a:r>
            <a:r>
              <a:rPr lang="en-US" altLang="ja-JP" sz="2200" dirty="0" smtClean="0"/>
              <a:t>H27</a:t>
            </a:r>
            <a:r>
              <a:rPr lang="ja-JP" altLang="en-US" sz="2200" dirty="0" smtClean="0"/>
              <a:t>年度：</a:t>
            </a:r>
            <a:r>
              <a:rPr lang="en-US" altLang="ja-JP" sz="2200" dirty="0" smtClean="0"/>
              <a:t>13</a:t>
            </a:r>
            <a:r>
              <a:rPr lang="ja-JP" altLang="en-US" sz="2200" dirty="0" smtClean="0"/>
              <a:t>回）、「改革だより」発行（別紙参照）</a:t>
            </a:r>
            <a:endParaRPr lang="en-US" altLang="ja-JP" sz="2200" dirty="0" smtClean="0"/>
          </a:p>
          <a:p>
            <a:pPr>
              <a:buNone/>
            </a:pPr>
            <a:endParaRPr lang="en-US" altLang="ja-JP" sz="1900" dirty="0" smtClean="0"/>
          </a:p>
          <a:p>
            <a:pPr>
              <a:buFont typeface="Wingdings" pitchFamily="2" charset="2"/>
              <a:buChar char="Ø"/>
            </a:pPr>
            <a:r>
              <a:rPr lang="ja-JP" altLang="en-US" dirty="0" smtClean="0"/>
              <a:t>その他</a:t>
            </a:r>
            <a:endParaRPr lang="en-US" altLang="ja-JP" dirty="0" smtClean="0"/>
          </a:p>
          <a:p>
            <a:pPr>
              <a:buNone/>
            </a:pPr>
            <a:r>
              <a:rPr lang="ja-JP" altLang="en-US" sz="1900" dirty="0" smtClean="0"/>
              <a:t>　</a:t>
            </a:r>
            <a:r>
              <a:rPr lang="ja-JP" altLang="en-US" sz="2200" dirty="0" smtClean="0"/>
              <a:t>　・総合入院体制加算</a:t>
            </a:r>
            <a:r>
              <a:rPr lang="en-US" altLang="ja-JP" sz="2200" dirty="0" smtClean="0"/>
              <a:t>1</a:t>
            </a:r>
            <a:r>
              <a:rPr lang="ja-JP" altLang="en-US" sz="2200" dirty="0" smtClean="0"/>
              <a:t>の取得（</a:t>
            </a:r>
            <a:r>
              <a:rPr lang="en-US" altLang="ja-JP" sz="2200" dirty="0" smtClean="0"/>
              <a:t>H28</a:t>
            </a:r>
            <a:r>
              <a:rPr lang="ja-JP" altLang="en-US" sz="2200" dirty="0" smtClean="0"/>
              <a:t>年度）</a:t>
            </a:r>
            <a:endParaRPr lang="en-US" altLang="ja-JP" sz="2200" dirty="0" smtClean="0"/>
          </a:p>
          <a:p>
            <a:pPr>
              <a:buNone/>
            </a:pPr>
            <a:r>
              <a:rPr lang="ja-JP" altLang="en-US" sz="2200" dirty="0" smtClean="0"/>
              <a:t>　　・医療機器の整備</a:t>
            </a:r>
            <a:endParaRPr lang="en-US" altLang="ja-JP" sz="2200" dirty="0" smtClean="0"/>
          </a:p>
          <a:p>
            <a:pPr>
              <a:buNone/>
            </a:pPr>
            <a:r>
              <a:rPr lang="ja-JP" altLang="en-US" sz="2000" dirty="0" smtClean="0"/>
              <a:t>　　</a:t>
            </a:r>
            <a:endParaRPr lang="en-US" altLang="ja-JP" sz="1900" dirty="0" smtClean="0"/>
          </a:p>
          <a:p>
            <a:pPr>
              <a:buNone/>
            </a:pPr>
            <a:endParaRPr lang="en-US" altLang="ja-JP" sz="1700" dirty="0" smtClean="0"/>
          </a:p>
          <a:p>
            <a:pPr>
              <a:buNone/>
            </a:pPr>
            <a:r>
              <a:rPr lang="ja-JP" altLang="en-US" sz="2400" dirty="0" smtClean="0"/>
              <a:t>　</a:t>
            </a:r>
            <a:endParaRPr lang="en-US" altLang="ja-JP" sz="2400" dirty="0" smtClean="0"/>
          </a:p>
          <a:p>
            <a:pPr>
              <a:buNone/>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Font typeface="Wingdings" pitchFamily="2" charset="2"/>
              <a:buChar char="u"/>
            </a:pPr>
            <a:endParaRPr lang="en-US" altLang="ja-JP" sz="2400" dirty="0" smtClean="0"/>
          </a:p>
          <a:p>
            <a:pPr>
              <a:buNone/>
            </a:pPr>
            <a:endParaRPr kumimoji="1" lang="en-US" altLang="ja-JP" sz="2400" dirty="0" smtClean="0"/>
          </a:p>
          <a:p>
            <a:pPr>
              <a:buNone/>
            </a:pPr>
            <a:endParaRPr kumimoji="1" lang="ja-JP" altLang="en-US" sz="2400" dirty="0"/>
          </a:p>
        </p:txBody>
      </p:sp>
      <p:sp>
        <p:nvSpPr>
          <p:cNvPr id="9" name="コンテンツ プレースホルダ 2"/>
          <p:cNvSpPr txBox="1">
            <a:spLocks/>
          </p:cNvSpPr>
          <p:nvPr/>
        </p:nvSpPr>
        <p:spPr>
          <a:xfrm>
            <a:off x="611560" y="5373216"/>
            <a:ext cx="5400600" cy="90872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◇ハイブリッド手術室の導入（</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H25</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400" dirty="0" smtClean="0"/>
              <a:t>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◇内視鏡手術支援ロボット　ダヴィンチの導入（</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H26</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1400" b="0" i="0" u="none" strike="noStrike" kern="1200" cap="none" spc="0" normalizeH="0" noProof="0" dirty="0" smtClean="0">
                <a:ln>
                  <a:noFill/>
                </a:ln>
                <a:solidFill>
                  <a:schemeClr val="tx1"/>
                </a:solidFill>
                <a:effectLst/>
                <a:uLnTx/>
                <a:uFillTx/>
                <a:latin typeface="+mn-lt"/>
                <a:ea typeface="+mn-ea"/>
                <a:cs typeface="+mn-cs"/>
              </a:rPr>
              <a:t>  </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2</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台目となるリニアック（</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IGRT</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）の導入（</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H27</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年度）</a:t>
            </a:r>
            <a:endParaRPr kumimoji="1" lang="en-US" altLang="ja-JP"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u"/>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179512" y="249916"/>
            <a:ext cx="8712968" cy="6453336"/>
          </a:xfrm>
        </p:spPr>
        <p:txBody>
          <a:bodyPr/>
          <a:lstStyle/>
          <a:p>
            <a:pPr>
              <a:buNone/>
            </a:pPr>
            <a:r>
              <a:rPr lang="en-US" altLang="ja-JP" sz="2800" dirty="0" smtClean="0"/>
              <a:t>【</a:t>
            </a:r>
            <a:r>
              <a:rPr lang="ja-JP" altLang="en-US" sz="2800" dirty="0" smtClean="0"/>
              <a:t>現在進めている主な取組み</a:t>
            </a:r>
            <a:r>
              <a:rPr lang="en-US" altLang="ja-JP" sz="2800" dirty="0" smtClean="0"/>
              <a:t>】</a:t>
            </a:r>
          </a:p>
          <a:p>
            <a:pPr>
              <a:buNone/>
            </a:pPr>
            <a:r>
              <a:rPr lang="ja-JP" altLang="en-US" sz="2400" dirty="0" smtClean="0"/>
              <a:t>　　</a:t>
            </a:r>
            <a:r>
              <a:rPr lang="ja-JP" altLang="en-US" sz="2000" dirty="0" smtClean="0"/>
              <a:t>今後、さらなる患者数の増加、手術件数の増加、診療単価の向上等を目指すため、下記のような取組みを進めており、それに伴う施設改修も</a:t>
            </a:r>
            <a:r>
              <a:rPr lang="en-US" altLang="ja-JP" sz="2000" dirty="0" smtClean="0"/>
              <a:t>H29</a:t>
            </a:r>
            <a:r>
              <a:rPr lang="ja-JP" altLang="en-US" sz="2000" dirty="0" smtClean="0"/>
              <a:t>年</a:t>
            </a:r>
            <a:r>
              <a:rPr lang="en-US" altLang="ja-JP" sz="2000" dirty="0" smtClean="0"/>
              <a:t>10</a:t>
            </a:r>
            <a:r>
              <a:rPr lang="ja-JP" altLang="en-US" sz="2000" dirty="0" smtClean="0"/>
              <a:t>月頃に完了する予定</a:t>
            </a:r>
            <a:endParaRPr lang="en-US" altLang="ja-JP" sz="2000" dirty="0" smtClean="0"/>
          </a:p>
          <a:p>
            <a:pPr>
              <a:buNone/>
            </a:pPr>
            <a:endParaRPr lang="en-US" altLang="ja-JP" sz="2400" dirty="0" smtClean="0"/>
          </a:p>
          <a:p>
            <a:pPr>
              <a:buNone/>
            </a:pPr>
            <a:endParaRPr lang="en-US" altLang="ja-JP" sz="2400" dirty="0" smtClean="0"/>
          </a:p>
          <a:p>
            <a:pPr>
              <a:buNone/>
            </a:pPr>
            <a:endParaRPr lang="en-US" altLang="ja-JP" sz="2400" dirty="0" smtClean="0"/>
          </a:p>
          <a:p>
            <a:endParaRPr kumimoji="1" lang="ja-JP" altLang="en-US" dirty="0"/>
          </a:p>
        </p:txBody>
      </p:sp>
      <p:sp>
        <p:nvSpPr>
          <p:cNvPr id="4" name="角丸四角形 3"/>
          <p:cNvSpPr/>
          <p:nvPr/>
        </p:nvSpPr>
        <p:spPr>
          <a:xfrm>
            <a:off x="251520" y="2060848"/>
            <a:ext cx="2232248" cy="43204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主な取組事項</a:t>
            </a:r>
            <a:endParaRPr kumimoji="1" lang="ja-JP" altLang="en-US" dirty="0">
              <a:solidFill>
                <a:schemeClr val="tx1"/>
              </a:solidFill>
            </a:endParaRPr>
          </a:p>
        </p:txBody>
      </p:sp>
      <p:sp>
        <p:nvSpPr>
          <p:cNvPr id="5" name="Content Placeholder 2"/>
          <p:cNvSpPr txBox="1">
            <a:spLocks/>
          </p:cNvSpPr>
          <p:nvPr/>
        </p:nvSpPr>
        <p:spPr>
          <a:xfrm>
            <a:off x="395536" y="2564904"/>
            <a:ext cx="7992888" cy="4077072"/>
          </a:xfrm>
          <a:prstGeom prst="rect">
            <a:avLst/>
          </a:prstGeom>
        </p:spPr>
        <p:txBody>
          <a:bodyPr>
            <a:normAutofit/>
          </a:bodyPr>
          <a:lstStyle/>
          <a:p>
            <a:pPr marL="360363" marR="0" lvl="0" indent="-360363" algn="l" defTabSz="914400" rtl="0" eaLnBrk="1" fontAlgn="auto" latinLnBrk="0" hangingPunct="1">
              <a:lnSpc>
                <a:spcPct val="100000"/>
              </a:lnSpc>
              <a:spcBef>
                <a:spcPct val="20000"/>
              </a:spcBef>
              <a:spcAft>
                <a:spcPts val="0"/>
              </a:spcAft>
              <a:buClrTx/>
              <a:buSzTx/>
              <a:buFont typeface="+mj-lt"/>
              <a:buAutoNum type="arabicPeriod"/>
              <a:tabLst/>
              <a:defRPr/>
            </a:pPr>
            <a:r>
              <a:rPr kumimoji="1" lang="ja-JP" altLang="en-US" sz="2200" b="1" i="0" u="none" strike="noStrike" kern="1200" cap="none" spc="0" normalizeH="0" baseline="0" noProof="0" dirty="0" smtClean="0">
                <a:ln>
                  <a:noFill/>
                </a:ln>
                <a:solidFill>
                  <a:schemeClr val="tx1"/>
                </a:solidFill>
                <a:effectLst/>
                <a:uLnTx/>
                <a:uFillTx/>
                <a:latin typeface="+mn-lt"/>
                <a:ea typeface="+mn-ea"/>
                <a:cs typeface="+mn-cs"/>
              </a:rPr>
              <a:t>手術室の増室　　</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16</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室から</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20</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室への増設</a:t>
            </a:r>
            <a:endParaRPr kumimoji="1" lang="en-US" altLang="ja-JP" sz="22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tabLst/>
              <a:defRPr/>
            </a:pP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360363" marR="0" lvl="0" indent="-360363" algn="l" defTabSz="914400" rtl="0" eaLnBrk="1" fontAlgn="auto" latinLnBrk="0" hangingPunct="1">
              <a:lnSpc>
                <a:spcPct val="100000"/>
              </a:lnSpc>
              <a:spcBef>
                <a:spcPct val="20000"/>
              </a:spcBef>
              <a:spcAft>
                <a:spcPts val="0"/>
              </a:spcAft>
              <a:buClrTx/>
              <a:buSzTx/>
              <a:buFont typeface="+mj-lt"/>
              <a:buAutoNum type="arabicPeriod"/>
              <a:tabLst/>
              <a:defRPr/>
            </a:pPr>
            <a:r>
              <a:rPr kumimoji="1" lang="ja-JP" altLang="en-US" sz="2200" b="1" i="0" u="none" strike="noStrike" kern="1200" cap="none" spc="0" normalizeH="0" baseline="0" noProof="0" dirty="0" smtClean="0">
                <a:ln>
                  <a:noFill/>
                </a:ln>
                <a:solidFill>
                  <a:schemeClr val="tx1"/>
                </a:solidFill>
                <a:effectLst/>
                <a:uLnTx/>
                <a:uFillTx/>
                <a:latin typeface="+mn-lt"/>
                <a:ea typeface="+mn-ea"/>
                <a:cs typeface="+mn-cs"/>
              </a:rPr>
              <a:t>重症病床の移設　・拡充　</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同一フロアへの移設（</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42</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46</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床）</a:t>
            </a:r>
            <a:endParaRPr kumimoji="1" lang="en-US" altLang="ja-JP" sz="22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tabLst/>
              <a:defRPr/>
            </a:pPr>
            <a:r>
              <a:rPr kumimoji="1" lang="en-US" altLang="ja-JP" sz="1800" b="0" i="0" u="none" strike="noStrike" kern="1200" cap="none" spc="0" normalizeH="0" baseline="0" noProof="0" dirty="0" smtClean="0">
                <a:ln>
                  <a:noFill/>
                </a:ln>
                <a:solidFill>
                  <a:schemeClr val="tx1"/>
                </a:solidFill>
                <a:effectLst/>
                <a:uLnTx/>
                <a:uFillTx/>
                <a:latin typeface="+mn-lt"/>
                <a:ea typeface="+mn-ea"/>
                <a:cs typeface="+mn-cs"/>
              </a:rPr>
              <a:t>1</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床あたり</a:t>
            </a:r>
            <a:r>
              <a:rPr kumimoji="1" lang="en-US" altLang="ja-JP" sz="1800" b="0" i="0" u="none" strike="noStrike" kern="1200" cap="none" spc="0" normalizeH="0" baseline="0" noProof="0" dirty="0" smtClean="0">
                <a:ln>
                  <a:noFill/>
                </a:ln>
                <a:solidFill>
                  <a:schemeClr val="tx1"/>
                </a:solidFill>
                <a:effectLst/>
                <a:uLnTx/>
                <a:uFillTx/>
                <a:latin typeface="+mn-lt"/>
                <a:ea typeface="+mn-ea"/>
                <a:cs typeface="+mn-cs"/>
              </a:rPr>
              <a:t>20</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㎡の確保　⇒　特定集中治療室管理料</a:t>
            </a:r>
            <a:r>
              <a:rPr kumimoji="1" lang="en-US" altLang="ja-JP" sz="1800" b="0" i="0" u="none" strike="noStrike" kern="1200" cap="none" spc="0" normalizeH="0" baseline="0" noProof="0" dirty="0" smtClean="0">
                <a:ln>
                  <a:noFill/>
                </a:ln>
                <a:solidFill>
                  <a:schemeClr val="tx1"/>
                </a:solidFill>
                <a:effectLst/>
                <a:uLnTx/>
                <a:uFillTx/>
                <a:latin typeface="+mn-lt"/>
                <a:ea typeface="+mn-ea"/>
                <a:cs typeface="+mn-cs"/>
              </a:rPr>
              <a:t>2</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の取得</a:t>
            </a: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tabLst/>
              <a:defRPr/>
            </a:pPr>
            <a:r>
              <a:rPr kumimoji="1" lang="en-GB" altLang="ja-JP" sz="1800" b="0" i="0" u="none" strike="noStrike" kern="1200" cap="none" spc="0" normalizeH="0" baseline="0" noProof="0" dirty="0" smtClean="0">
                <a:ln>
                  <a:noFill/>
                </a:ln>
                <a:solidFill>
                  <a:schemeClr val="tx1"/>
                </a:solidFill>
                <a:effectLst/>
                <a:uLnTx/>
                <a:uFillTx/>
                <a:latin typeface="+mn-lt"/>
                <a:ea typeface="+mn-ea"/>
                <a:cs typeface="+mn-cs"/>
              </a:rPr>
              <a:t>PICU</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の</a:t>
            </a:r>
            <a:r>
              <a:rPr lang="ja-JP" altLang="en-US" dirty="0" smtClean="0"/>
              <a:t>新設</a:t>
            </a:r>
            <a:endParaRPr kumimoji="1" lang="en-US"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tabLst/>
              <a:defRPr/>
            </a:pPr>
            <a:endParaRPr kumimoji="1" lang="en-GB"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360363" marR="0" lvl="0" indent="-360363" algn="l" defTabSz="914400" rtl="0" eaLnBrk="1" fontAlgn="auto" latinLnBrk="0" hangingPunct="1">
              <a:lnSpc>
                <a:spcPct val="100000"/>
              </a:lnSpc>
              <a:spcBef>
                <a:spcPct val="20000"/>
              </a:spcBef>
              <a:spcAft>
                <a:spcPts val="0"/>
              </a:spcAft>
              <a:buClrTx/>
              <a:buSzTx/>
              <a:buFont typeface="+mj-lt"/>
              <a:buAutoNum type="arabicPeriod"/>
              <a:tabLst/>
              <a:defRPr/>
            </a:pPr>
            <a:r>
              <a:rPr kumimoji="1" lang="ja-JP" altLang="en-US" sz="2200" b="1" i="0" u="none" strike="noStrike" kern="1200" cap="none" spc="0" normalizeH="0" baseline="0" noProof="0" dirty="0" smtClean="0">
                <a:ln>
                  <a:noFill/>
                </a:ln>
                <a:solidFill>
                  <a:schemeClr val="tx1"/>
                </a:solidFill>
                <a:effectLst/>
                <a:uLnTx/>
                <a:uFillTx/>
                <a:latin typeface="+mn-lt"/>
                <a:ea typeface="+mn-ea"/>
                <a:cs typeface="+mn-cs"/>
              </a:rPr>
              <a:t>外来ブースの増設</a:t>
            </a:r>
            <a:r>
              <a:rPr lang="ja-JP" altLang="en-US" sz="2200" b="1" dirty="0" smtClean="0"/>
              <a:t>　　</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80</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91</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ブース　計</a:t>
            </a:r>
            <a:r>
              <a:rPr kumimoji="1" lang="en-US" altLang="ja-JP" sz="2200" b="0" i="0" u="none" strike="noStrike" kern="1200" cap="none" spc="0" normalizeH="0" baseline="0" noProof="0" dirty="0" smtClean="0">
                <a:ln>
                  <a:noFill/>
                </a:ln>
                <a:solidFill>
                  <a:schemeClr val="tx1"/>
                </a:solidFill>
                <a:effectLst/>
                <a:uLnTx/>
                <a:uFillTx/>
                <a:latin typeface="+mn-lt"/>
                <a:ea typeface="+mn-ea"/>
                <a:cs typeface="+mn-cs"/>
              </a:rPr>
              <a:t>11</a:t>
            </a:r>
            <a:r>
              <a:rPr kumimoji="1" lang="ja-JP" altLang="en-US" sz="2200" b="0" i="0" u="none" strike="noStrike" kern="1200" cap="none" spc="0" normalizeH="0" baseline="0" noProof="0" dirty="0" smtClean="0">
                <a:ln>
                  <a:noFill/>
                </a:ln>
                <a:solidFill>
                  <a:schemeClr val="tx1"/>
                </a:solidFill>
                <a:effectLst/>
                <a:uLnTx/>
                <a:uFillTx/>
                <a:latin typeface="+mn-lt"/>
                <a:ea typeface="+mn-ea"/>
                <a:cs typeface="+mn-cs"/>
              </a:rPr>
              <a:t>ブースの増設</a:t>
            </a:r>
            <a:endParaRPr kumimoji="1" lang="en-US" altLang="ja-JP" sz="22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tabLst/>
              <a:defRPr/>
            </a:pPr>
            <a:endParaRPr kumimoji="1" lang="en-GB"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360363" lvl="0" indent="-360363">
              <a:spcBef>
                <a:spcPct val="20000"/>
              </a:spcBef>
              <a:buFont typeface="+mj-lt"/>
              <a:buAutoNum type="arabicPeriod"/>
            </a:pPr>
            <a:r>
              <a:rPr kumimoji="1" lang="ja-JP" altLang="en-US" sz="2200" b="1" i="0" u="none" strike="noStrike" kern="1200" cap="none" spc="0" normalizeH="0" baseline="0" noProof="0" dirty="0" smtClean="0">
                <a:ln>
                  <a:noFill/>
                </a:ln>
                <a:solidFill>
                  <a:schemeClr val="tx1"/>
                </a:solidFill>
                <a:effectLst/>
                <a:uLnTx/>
                <a:uFillTx/>
                <a:latin typeface="+mn-lt"/>
                <a:ea typeface="+mn-ea"/>
                <a:cs typeface="+mn-cs"/>
              </a:rPr>
              <a:t>外来化学療法ベッドの増</a:t>
            </a:r>
            <a:r>
              <a:rPr lang="ja-JP" altLang="en-US" sz="2200" b="1" dirty="0" smtClean="0"/>
              <a:t>　　</a:t>
            </a:r>
            <a:r>
              <a:rPr lang="en-US" altLang="ja-JP" sz="2000" dirty="0" smtClean="0"/>
              <a:t> 17</a:t>
            </a:r>
            <a:r>
              <a:rPr lang="ja-JP" altLang="en-US" sz="2000" dirty="0" smtClean="0"/>
              <a:t>→</a:t>
            </a:r>
            <a:r>
              <a:rPr lang="en-US" altLang="ja-JP" sz="2000" dirty="0" smtClean="0"/>
              <a:t>32</a:t>
            </a:r>
            <a:r>
              <a:rPr lang="ja-JP" altLang="en-US" sz="2000" dirty="0" smtClean="0"/>
              <a:t>床　計</a:t>
            </a:r>
            <a:r>
              <a:rPr lang="en-US" altLang="ja-JP" sz="2000" dirty="0" smtClean="0"/>
              <a:t>15</a:t>
            </a:r>
            <a:r>
              <a:rPr lang="ja-JP" altLang="en-US" sz="2000" dirty="0" smtClean="0"/>
              <a:t>床の増</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704850" marR="0" lvl="1"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GB" altLang="ja-JP" sz="1800" b="0" i="0" u="none" strike="noStrike" kern="1200" cap="none" spc="0" normalizeH="0" baseline="0" noProof="0" dirty="0" smtClean="0">
              <a:ln>
                <a:noFill/>
              </a:ln>
              <a:solidFill>
                <a:schemeClr val="tx1"/>
              </a:solidFill>
              <a:effectLst/>
              <a:uLnTx/>
              <a:uFillTx/>
              <a:latin typeface="+mn-lt"/>
              <a:ea typeface="+mn-ea"/>
              <a:cs typeface="+mn-cs"/>
            </a:endParaRPr>
          </a:p>
          <a:p>
            <a:pPr marL="360363" marR="0" lvl="0" indent="-360363"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2200" b="1" i="0" u="none" strike="noStrike" kern="1200" cap="none" spc="0" normalizeH="0" baseline="0" noProof="0" dirty="0" smtClean="0">
                <a:ln>
                  <a:noFill/>
                </a:ln>
                <a:solidFill>
                  <a:schemeClr val="tx1"/>
                </a:solidFill>
                <a:effectLst/>
                <a:uLnTx/>
                <a:uFillTx/>
                <a:latin typeface="+mn-lt"/>
                <a:ea typeface="+mn-ea"/>
                <a:cs typeface="+mn-cs"/>
              </a:rPr>
              <a:t>PFM</a:t>
            </a:r>
            <a:r>
              <a:rPr kumimoji="1" lang="ja-JP" altLang="en-US" sz="2200" b="1" i="0" u="none" strike="noStrike" kern="1200" cap="none" spc="0" normalizeH="0" baseline="0" noProof="0" dirty="0" smtClean="0">
                <a:ln>
                  <a:noFill/>
                </a:ln>
                <a:solidFill>
                  <a:schemeClr val="tx1"/>
                </a:solidFill>
                <a:effectLst/>
                <a:uLnTx/>
                <a:uFillTx/>
                <a:latin typeface="+mn-lt"/>
                <a:ea typeface="+mn-ea"/>
                <a:cs typeface="+mn-cs"/>
              </a:rPr>
              <a:t>面談ブース等の確保　　</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ブース</a:t>
            </a:r>
            <a:r>
              <a:rPr kumimoji="1" lang="en-US" altLang="ja-JP" sz="1800" b="0" i="0" u="none" strike="noStrike" kern="1200" cap="none" spc="0" normalizeH="0" baseline="0" noProof="0" dirty="0" smtClean="0">
                <a:ln>
                  <a:noFill/>
                </a:ln>
                <a:solidFill>
                  <a:schemeClr val="tx1"/>
                </a:solidFill>
                <a:effectLst/>
                <a:uLnTx/>
                <a:uFillTx/>
                <a:latin typeface="+mn-lt"/>
                <a:ea typeface="+mn-ea"/>
                <a:cs typeface="+mn-cs"/>
              </a:rPr>
              <a:t>9</a:t>
            </a:r>
            <a:r>
              <a:rPr kumimoji="1" lang="ja-JP" altLang="en-US" sz="1800" b="0" i="0" u="none" strike="noStrike" kern="1200" cap="none" spc="0" normalizeH="0" baseline="0" noProof="0" dirty="0" smtClean="0">
                <a:ln>
                  <a:noFill/>
                </a:ln>
                <a:solidFill>
                  <a:schemeClr val="tx1"/>
                </a:solidFill>
                <a:effectLst/>
                <a:uLnTx/>
                <a:uFillTx/>
                <a:latin typeface="+mn-lt"/>
                <a:ea typeface="+mn-ea"/>
                <a:cs typeface="+mn-cs"/>
              </a:rPr>
              <a:t>室増設</a:t>
            </a:r>
            <a:endParaRPr kumimoji="1" lang="en-GB" altLang="ja-JP"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スライド番号プレースホルダ 7"/>
          <p:cNvSpPr>
            <a:spLocks noGrp="1"/>
          </p:cNvSpPr>
          <p:nvPr>
            <p:ph type="sldNum" sz="quarter" idx="12"/>
          </p:nvPr>
        </p:nvSpPr>
        <p:spPr/>
        <p:txBody>
          <a:bodyPr/>
          <a:lstStyle/>
          <a:p>
            <a:fld id="{BAD8BABC-1B95-4A18-BA1F-E9A57CB07FA1}"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 6"/>
          <p:cNvSpPr>
            <a:spLocks noGrp="1"/>
          </p:cNvSpPr>
          <p:nvPr>
            <p:ph type="sldNum" sz="quarter" idx="12"/>
          </p:nvPr>
        </p:nvSpPr>
        <p:spPr/>
        <p:txBody>
          <a:bodyPr/>
          <a:lstStyle/>
          <a:p>
            <a:fld id="{BAD8BABC-1B95-4A18-BA1F-E9A57CB07FA1}" type="slidenum">
              <a:rPr kumimoji="1" lang="ja-JP" altLang="en-US" smtClean="0"/>
              <a:pPr/>
              <a:t>7</a:t>
            </a:fld>
            <a:endParaRPr kumimoji="1" lang="ja-JP" altLang="en-US"/>
          </a:p>
        </p:txBody>
      </p:sp>
      <p:sp>
        <p:nvSpPr>
          <p:cNvPr id="8" name="タイトル 1"/>
          <p:cNvSpPr txBox="1">
            <a:spLocks/>
          </p:cNvSpPr>
          <p:nvPr/>
        </p:nvSpPr>
        <p:spPr>
          <a:xfrm>
            <a:off x="0" y="2130425"/>
            <a:ext cx="9144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２．人事給与制度の改革</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オブジェクト 4" hidden="1"/>
          <p:cNvGraphicFramePr>
            <a:graphicFrameLocks noChangeAspect="1"/>
          </p:cNvGraphicFramePr>
          <p:nvPr>
            <p:extLst>
              <p:ext uri="{D42A27DB-BD31-4B8C-83A1-F6EECF244321}">
                <p14:modId xmlns:p14="http://schemas.microsoft.com/office/powerpoint/2010/main" xmlns="" val="165524910"/>
              </p:ext>
            </p:extLst>
          </p:nvPr>
        </p:nvGraphicFramePr>
        <p:xfrm>
          <a:off x="1466" y="1589"/>
          <a:ext cx="1465" cy="1587"/>
        </p:xfrm>
        <a:graphic>
          <a:graphicData uri="http://schemas.openxmlformats.org/presentationml/2006/ole">
            <p:oleObj spid="_x0000_s2050" name="think-cell Slide" r:id="rId4" imgW="270" imgH="270" progId="">
              <p:embed/>
            </p:oleObj>
          </a:graphicData>
        </a:graphic>
      </p:graphicFrame>
      <p:sp>
        <p:nvSpPr>
          <p:cNvPr id="6" name="スライド番号プレースホルダー 5"/>
          <p:cNvSpPr>
            <a:spLocks noGrp="1"/>
          </p:cNvSpPr>
          <p:nvPr>
            <p:ph type="sldNum" sz="quarter" idx="10"/>
          </p:nvPr>
        </p:nvSpPr>
        <p:spPr/>
        <p:txBody>
          <a:bodyPr/>
          <a:lstStyle/>
          <a:p>
            <a:fld id="{543A0986-838B-4D2A-A95C-8CB1738263FE}" type="slidenum">
              <a:rPr lang="ja-JP" altLang="en-US" smtClean="0"/>
              <a:pPr/>
              <a:t>8</a:t>
            </a:fld>
            <a:endParaRPr lang="ja-JP" altLang="en-US" dirty="0"/>
          </a:p>
        </p:txBody>
      </p:sp>
      <p:sp>
        <p:nvSpPr>
          <p:cNvPr id="3910661" name="タイトル 3910660"/>
          <p:cNvSpPr>
            <a:spLocks noGrp="1"/>
          </p:cNvSpPr>
          <p:nvPr>
            <p:ph type="title"/>
          </p:nvPr>
        </p:nvSpPr>
        <p:spPr>
          <a:xfrm>
            <a:off x="384923" y="259080"/>
            <a:ext cx="8440615" cy="883920"/>
          </a:xfrm>
        </p:spPr>
        <p:txBody>
          <a:bodyPr>
            <a:normAutofit/>
          </a:bodyPr>
          <a:lstStyle/>
          <a:p>
            <a:r>
              <a:rPr lang="ja-JP" altLang="en-US" sz="1800" dirty="0" smtClean="0">
                <a:solidFill>
                  <a:schemeClr val="tx2"/>
                </a:solidFill>
              </a:rPr>
              <a:t>人事給与制度の見直しと考え方</a:t>
            </a:r>
            <a:br>
              <a:rPr lang="ja-JP" altLang="en-US" sz="1800" dirty="0" smtClean="0">
                <a:solidFill>
                  <a:schemeClr val="tx2"/>
                </a:solidFill>
              </a:rPr>
            </a:br>
            <a:endParaRPr kumimoji="1" lang="ja-JP" altLang="en-US" sz="1800" dirty="0"/>
          </a:p>
        </p:txBody>
      </p:sp>
      <p:sp>
        <p:nvSpPr>
          <p:cNvPr id="13" name="Rectangle 25"/>
          <p:cNvSpPr>
            <a:spLocks noChangeArrowheads="1"/>
          </p:cNvSpPr>
          <p:nvPr/>
        </p:nvSpPr>
        <p:spPr bwMode="gray">
          <a:xfrm>
            <a:off x="681676" y="4073648"/>
            <a:ext cx="2492308" cy="1404000"/>
          </a:xfrm>
          <a:prstGeom prst="rect">
            <a:avLst/>
          </a:prstGeom>
          <a:noFill/>
          <a:ln>
            <a:solidFill>
              <a:schemeClr val="bg1">
                <a:lumMod val="50000"/>
              </a:schemeClr>
            </a:solidFill>
            <a:headEnd/>
            <a:tailEnd/>
          </a:ln>
        </p:spPr>
        <p:style>
          <a:lnRef idx="2">
            <a:schemeClr val="accent1"/>
          </a:lnRef>
          <a:fillRef idx="1">
            <a:schemeClr val="lt1"/>
          </a:fillRef>
          <a:effectRef idx="0">
            <a:schemeClr val="accent1"/>
          </a:effectRef>
          <a:fontRef idx="minor">
            <a:schemeClr val="dk1"/>
          </a:fontRef>
        </p:style>
        <p:txBody>
          <a:bodyPr lIns="72000" tIns="288000" rIns="72000" bIns="72000" anchor="t" anchorCtr="0"/>
          <a:lstStyle/>
          <a:p>
            <a:pPr algn="l" eaLnBrk="1" hangingPunct="1">
              <a:lnSpc>
                <a:spcPts val="1800"/>
              </a:lnSpc>
              <a:spcBef>
                <a:spcPts val="300"/>
              </a:spcBef>
              <a:buClr>
                <a:schemeClr val="tx1"/>
              </a:buClr>
              <a:buFont typeface="Wingdings 2" pitchFamily="18" charset="2"/>
              <a:buNone/>
            </a:pPr>
            <a:r>
              <a:rPr lang="ja-JP" altLang="en-US" sz="1400" b="1" dirty="0" smtClean="0">
                <a:latin typeface="Arial"/>
                <a:ea typeface="ＭＳ Ｐゴシック"/>
              </a:rPr>
              <a:t>貢献度に応じた報酬</a:t>
            </a:r>
            <a:endParaRPr lang="en-US" altLang="ja-JP" sz="1400" b="1" dirty="0" smtClean="0">
              <a:latin typeface="Arial"/>
              <a:ea typeface="ＭＳ Ｐゴシック"/>
            </a:endParaRPr>
          </a:p>
          <a:p>
            <a:pPr algn="l" eaLnBrk="1" hangingPunct="1">
              <a:lnSpc>
                <a:spcPts val="1800"/>
              </a:lnSpc>
              <a:spcBef>
                <a:spcPts val="300"/>
              </a:spcBef>
              <a:buClr>
                <a:schemeClr val="tx1"/>
              </a:buClr>
              <a:buFont typeface="Wingdings 2" pitchFamily="18" charset="2"/>
              <a:buNone/>
            </a:pPr>
            <a:r>
              <a:rPr lang="ja-JP" altLang="en-US" sz="1200" dirty="0" smtClean="0">
                <a:latin typeface="Arial"/>
                <a:ea typeface="ＭＳ Ｐゴシック"/>
              </a:rPr>
              <a:t>夜間勤務体制充実への貢献など、病院経営への貢献度に応じた処遇を実現する</a:t>
            </a:r>
          </a:p>
        </p:txBody>
      </p:sp>
      <p:sp>
        <p:nvSpPr>
          <p:cNvPr id="15" name="Text Box 20"/>
          <p:cNvSpPr txBox="1">
            <a:spLocks noChangeArrowheads="1"/>
          </p:cNvSpPr>
          <p:nvPr/>
        </p:nvSpPr>
        <p:spPr bwMode="gray">
          <a:xfrm>
            <a:off x="687043" y="4083500"/>
            <a:ext cx="498462" cy="204671"/>
          </a:xfrm>
          <a:prstGeom prst="rect">
            <a:avLst/>
          </a:prstGeom>
          <a:solidFill>
            <a:srgbClr val="8C8C8C"/>
          </a:solidFill>
          <a:ln w="12700" algn="ctr">
            <a:solidFill>
              <a:schemeClr val="bg1">
                <a:lumMod val="50000"/>
              </a:schemeClr>
            </a:solidFill>
            <a:miter lim="800000"/>
            <a:headEnd/>
            <a:tailEnd type="none" w="sm" len="med"/>
          </a:ln>
        </p:spPr>
        <p:txBody>
          <a:bodyPr wrap="square" lIns="72000" tIns="0" rIns="72000" bIns="0" anchor="ctr" anchorCtr="1">
            <a:spAutoFit/>
          </a:bodyPr>
          <a:lstStyle/>
          <a:p>
            <a:pPr>
              <a:lnSpc>
                <a:spcPct val="95000"/>
              </a:lnSpc>
            </a:pPr>
            <a:r>
              <a:rPr lang="ja-JP" altLang="en-US" sz="1400" b="1" dirty="0">
                <a:solidFill>
                  <a:schemeClr val="bg1"/>
                </a:solidFill>
                <a:latin typeface="Arial"/>
                <a:ea typeface="ＭＳ Ｐゴシック"/>
              </a:rPr>
              <a:t>①</a:t>
            </a:r>
          </a:p>
        </p:txBody>
      </p:sp>
      <p:sp>
        <p:nvSpPr>
          <p:cNvPr id="20" name="Rectangle 34"/>
          <p:cNvSpPr>
            <a:spLocks noChangeArrowheads="1"/>
          </p:cNvSpPr>
          <p:nvPr/>
        </p:nvSpPr>
        <p:spPr bwMode="gray">
          <a:xfrm>
            <a:off x="3315000" y="4073648"/>
            <a:ext cx="2492308" cy="1404000"/>
          </a:xfrm>
          <a:prstGeom prst="rect">
            <a:avLst/>
          </a:prstGeom>
          <a:noFill/>
          <a:ln>
            <a:solidFill>
              <a:schemeClr val="bg1">
                <a:lumMod val="50000"/>
              </a:schemeClr>
            </a:solidFill>
            <a:headEnd/>
            <a:tailEnd/>
          </a:ln>
        </p:spPr>
        <p:style>
          <a:lnRef idx="2">
            <a:schemeClr val="accent1"/>
          </a:lnRef>
          <a:fillRef idx="1">
            <a:schemeClr val="lt1"/>
          </a:fillRef>
          <a:effectRef idx="0">
            <a:schemeClr val="accent1"/>
          </a:effectRef>
          <a:fontRef idx="minor">
            <a:schemeClr val="dk1"/>
          </a:fontRef>
        </p:style>
        <p:txBody>
          <a:bodyPr lIns="72000" tIns="288000" rIns="0" bIns="72000" anchor="t" anchorCtr="0"/>
          <a:lstStyle/>
          <a:p>
            <a:pPr algn="l">
              <a:lnSpc>
                <a:spcPts val="1800"/>
              </a:lnSpc>
              <a:spcBef>
                <a:spcPts val="300"/>
              </a:spcBef>
            </a:pPr>
            <a:r>
              <a:rPr lang="ja-JP" altLang="en-US" sz="1400" b="1" dirty="0" smtClean="0">
                <a:latin typeface="Arial"/>
                <a:ea typeface="ＭＳ Ｐゴシック"/>
              </a:rPr>
              <a:t>年功序列の廃止</a:t>
            </a:r>
            <a:endParaRPr lang="en-US" altLang="ja-JP" sz="1400" b="1" dirty="0" smtClean="0">
              <a:latin typeface="Arial"/>
              <a:ea typeface="ＭＳ Ｐゴシック"/>
            </a:endParaRPr>
          </a:p>
          <a:p>
            <a:pPr algn="l">
              <a:lnSpc>
                <a:spcPts val="1800"/>
              </a:lnSpc>
              <a:spcBef>
                <a:spcPts val="300"/>
              </a:spcBef>
            </a:pPr>
            <a:r>
              <a:rPr lang="ja-JP" altLang="en-US" sz="1200" dirty="0" smtClean="0">
                <a:latin typeface="Arial"/>
                <a:ea typeface="ＭＳ Ｐゴシック"/>
              </a:rPr>
              <a:t>年功序列的な仕組み（昇給や昇格など）を廃止し、役割に応じた報酬とする</a:t>
            </a:r>
            <a:endParaRPr lang="ja-JP" altLang="en-US" sz="1200" dirty="0">
              <a:latin typeface="Arial"/>
              <a:ea typeface="ＭＳ Ｐゴシック"/>
            </a:endParaRPr>
          </a:p>
        </p:txBody>
      </p:sp>
      <p:sp>
        <p:nvSpPr>
          <p:cNvPr id="21" name="Text Box 20"/>
          <p:cNvSpPr txBox="1">
            <a:spLocks noChangeArrowheads="1"/>
          </p:cNvSpPr>
          <p:nvPr/>
        </p:nvSpPr>
        <p:spPr bwMode="gray">
          <a:xfrm>
            <a:off x="3318336" y="4083500"/>
            <a:ext cx="498462" cy="204671"/>
          </a:xfrm>
          <a:prstGeom prst="rect">
            <a:avLst/>
          </a:prstGeom>
          <a:solidFill>
            <a:srgbClr val="8C8C8C"/>
          </a:solidFill>
          <a:ln w="12700" algn="ctr">
            <a:solidFill>
              <a:schemeClr val="bg1">
                <a:lumMod val="50000"/>
              </a:schemeClr>
            </a:solidFill>
            <a:miter lim="800000"/>
            <a:headEnd/>
            <a:tailEnd type="none" w="sm" len="med"/>
          </a:ln>
        </p:spPr>
        <p:txBody>
          <a:bodyPr wrap="square" lIns="72000" tIns="0" rIns="72000" bIns="0" anchor="ctr" anchorCtr="1">
            <a:spAutoFit/>
          </a:bodyPr>
          <a:lstStyle/>
          <a:p>
            <a:pPr>
              <a:lnSpc>
                <a:spcPct val="95000"/>
              </a:lnSpc>
            </a:pPr>
            <a:r>
              <a:rPr lang="ja-JP" altLang="en-US" sz="1400" b="1" dirty="0">
                <a:solidFill>
                  <a:schemeClr val="bg1"/>
                </a:solidFill>
                <a:latin typeface="Arial"/>
                <a:ea typeface="ＭＳ Ｐゴシック"/>
              </a:rPr>
              <a:t>②</a:t>
            </a:r>
          </a:p>
        </p:txBody>
      </p:sp>
      <p:sp>
        <p:nvSpPr>
          <p:cNvPr id="22" name="Rectangle 37"/>
          <p:cNvSpPr>
            <a:spLocks noChangeArrowheads="1"/>
          </p:cNvSpPr>
          <p:nvPr/>
        </p:nvSpPr>
        <p:spPr bwMode="gray">
          <a:xfrm>
            <a:off x="5928227" y="4073648"/>
            <a:ext cx="2492308" cy="1404000"/>
          </a:xfrm>
          <a:prstGeom prst="rect">
            <a:avLst/>
          </a:prstGeom>
          <a:noFill/>
          <a:ln>
            <a:solidFill>
              <a:schemeClr val="bg1">
                <a:lumMod val="50000"/>
              </a:schemeClr>
            </a:solidFill>
            <a:headEnd/>
            <a:tailEnd/>
          </a:ln>
        </p:spPr>
        <p:style>
          <a:lnRef idx="2">
            <a:schemeClr val="accent1"/>
          </a:lnRef>
          <a:fillRef idx="1">
            <a:schemeClr val="lt1"/>
          </a:fillRef>
          <a:effectRef idx="0">
            <a:schemeClr val="accent1"/>
          </a:effectRef>
          <a:fontRef idx="minor">
            <a:schemeClr val="dk1"/>
          </a:fontRef>
        </p:style>
        <p:txBody>
          <a:bodyPr lIns="72000" tIns="288000" rIns="72000" bIns="72000" anchor="t" anchorCtr="0"/>
          <a:lstStyle/>
          <a:p>
            <a:pPr algn="l">
              <a:lnSpc>
                <a:spcPts val="1800"/>
              </a:lnSpc>
              <a:spcBef>
                <a:spcPts val="300"/>
              </a:spcBef>
            </a:pPr>
            <a:r>
              <a:rPr lang="ja-JP" altLang="en-US" sz="1400" b="1" dirty="0" smtClean="0">
                <a:latin typeface="Arial"/>
                <a:ea typeface="ＭＳ Ｐゴシック"/>
              </a:rPr>
              <a:t>ピラミッド型組織への転換</a:t>
            </a:r>
            <a:endParaRPr lang="en-US" altLang="ja-JP" sz="1400" b="1" dirty="0" smtClean="0">
              <a:latin typeface="Arial"/>
              <a:ea typeface="ＭＳ Ｐゴシック"/>
            </a:endParaRPr>
          </a:p>
          <a:p>
            <a:pPr algn="l">
              <a:lnSpc>
                <a:spcPts val="1800"/>
              </a:lnSpc>
              <a:spcBef>
                <a:spcPts val="300"/>
              </a:spcBef>
            </a:pPr>
            <a:r>
              <a:rPr lang="ja-JP" altLang="en-US" sz="1200" dirty="0" smtClean="0">
                <a:latin typeface="Arial"/>
                <a:ea typeface="ＭＳ Ｐゴシック"/>
              </a:rPr>
              <a:t>厳格な昇格管理により、ピラミッド組織を実現し、病院にとって最適な人員構成に近づけていく</a:t>
            </a:r>
            <a:endParaRPr lang="ja-JP" altLang="en-US" sz="1200" dirty="0">
              <a:latin typeface="Arial"/>
              <a:ea typeface="ＭＳ Ｐゴシック"/>
            </a:endParaRPr>
          </a:p>
        </p:txBody>
      </p:sp>
      <p:sp>
        <p:nvSpPr>
          <p:cNvPr id="23" name="Text Box 20"/>
          <p:cNvSpPr txBox="1">
            <a:spLocks noChangeArrowheads="1"/>
          </p:cNvSpPr>
          <p:nvPr/>
        </p:nvSpPr>
        <p:spPr bwMode="gray">
          <a:xfrm>
            <a:off x="5928229" y="4083500"/>
            <a:ext cx="498462" cy="204671"/>
          </a:xfrm>
          <a:prstGeom prst="rect">
            <a:avLst/>
          </a:prstGeom>
          <a:solidFill>
            <a:srgbClr val="8C8C8C"/>
          </a:solidFill>
          <a:ln w="12700" algn="ctr">
            <a:solidFill>
              <a:schemeClr val="bg1">
                <a:lumMod val="50000"/>
              </a:schemeClr>
            </a:solidFill>
            <a:miter lim="800000"/>
            <a:headEnd/>
            <a:tailEnd type="none" w="sm" len="med"/>
          </a:ln>
        </p:spPr>
        <p:txBody>
          <a:bodyPr wrap="square" lIns="72000" tIns="0" rIns="72000" bIns="0" anchor="ctr" anchorCtr="1">
            <a:spAutoFit/>
          </a:bodyPr>
          <a:lstStyle/>
          <a:p>
            <a:pPr>
              <a:lnSpc>
                <a:spcPct val="95000"/>
              </a:lnSpc>
            </a:pPr>
            <a:r>
              <a:rPr lang="ja-JP" altLang="en-US" sz="1400" b="1" dirty="0" smtClean="0">
                <a:solidFill>
                  <a:schemeClr val="bg1"/>
                </a:solidFill>
                <a:latin typeface="Arial"/>
                <a:ea typeface="ＭＳ Ｐゴシック"/>
              </a:rPr>
              <a:t>③</a:t>
            </a:r>
            <a:endParaRPr lang="ja-JP" altLang="en-US" sz="1400" b="1" dirty="0">
              <a:solidFill>
                <a:schemeClr val="bg1"/>
              </a:solidFill>
              <a:latin typeface="Arial"/>
              <a:ea typeface="ＭＳ Ｐゴシック"/>
            </a:endParaRPr>
          </a:p>
        </p:txBody>
      </p:sp>
      <p:cxnSp>
        <p:nvCxnSpPr>
          <p:cNvPr id="25" name="直線矢印コネクタ 75"/>
          <p:cNvCxnSpPr>
            <a:stCxn id="22" idx="0"/>
            <a:endCxn id="31" idx="2"/>
          </p:cNvCxnSpPr>
          <p:nvPr/>
        </p:nvCxnSpPr>
        <p:spPr bwMode="gray">
          <a:xfrm rot="16200000" flipV="1">
            <a:off x="6220169" y="3119435"/>
            <a:ext cx="588087" cy="1320340"/>
          </a:xfrm>
          <a:prstGeom prst="bentConnector3">
            <a:avLst>
              <a:gd name="adj1" fmla="val 50000"/>
            </a:avLst>
          </a:prstGeom>
          <a:solidFill>
            <a:schemeClr val="accent1"/>
          </a:solidFill>
          <a:ln w="28575" cap="flat" cmpd="sng" algn="ctr">
            <a:solidFill>
              <a:schemeClr val="bg1">
                <a:lumMod val="50000"/>
              </a:schemeClr>
            </a:solidFill>
            <a:prstDash val="solid"/>
            <a:miter lim="800000"/>
            <a:headEnd type="none" w="med" len="med"/>
            <a:tailEnd type="arrow"/>
          </a:ln>
          <a:effectLst/>
        </p:spPr>
      </p:cxnSp>
      <p:sp>
        <p:nvSpPr>
          <p:cNvPr id="28" name="Rectangle 19"/>
          <p:cNvSpPr>
            <a:spLocks noChangeArrowheads="1"/>
          </p:cNvSpPr>
          <p:nvPr/>
        </p:nvSpPr>
        <p:spPr bwMode="gray">
          <a:xfrm>
            <a:off x="2094349" y="2765561"/>
            <a:ext cx="2326154" cy="720000"/>
          </a:xfrm>
          <a:prstGeom prst="rect">
            <a:avLst/>
          </a:prstGeom>
          <a:noFill/>
          <a:ln>
            <a:solidFill>
              <a:schemeClr val="bg1">
                <a:lumMod val="50000"/>
              </a:schemeClr>
            </a:solidFill>
            <a:headEnd/>
            <a:tailEnd/>
          </a:ln>
        </p:spPr>
        <p:style>
          <a:lnRef idx="2">
            <a:schemeClr val="accent1"/>
          </a:lnRef>
          <a:fillRef idx="1">
            <a:schemeClr val="lt1"/>
          </a:fillRef>
          <a:effectRef idx="0">
            <a:schemeClr val="accent1"/>
          </a:effectRef>
          <a:fontRef idx="minor">
            <a:schemeClr val="dk1"/>
          </a:fontRef>
        </p:style>
        <p:txBody>
          <a:bodyPr lIns="72000" tIns="72000" rIns="72000" bIns="72000" anchor="ctr" anchorCtr="0"/>
          <a:lstStyle/>
          <a:p>
            <a:pPr marL="546100" eaLnBrk="1" hangingPunct="1">
              <a:buClr>
                <a:schemeClr val="tx1"/>
              </a:buClr>
              <a:buFont typeface="Wingdings 2" pitchFamily="18" charset="2"/>
              <a:buNone/>
            </a:pPr>
            <a:r>
              <a:rPr lang="ja-JP" altLang="en-US" sz="1400" b="1" dirty="0" smtClean="0">
                <a:latin typeface="Arial"/>
                <a:ea typeface="ＭＳ Ｐゴシック"/>
              </a:rPr>
              <a:t>医業収益の向上</a:t>
            </a:r>
            <a:endParaRPr lang="ja-JP" altLang="en-US" sz="1400" b="1" dirty="0">
              <a:latin typeface="Arial"/>
              <a:ea typeface="ＭＳ Ｐゴシック"/>
            </a:endParaRPr>
          </a:p>
        </p:txBody>
      </p:sp>
      <p:sp>
        <p:nvSpPr>
          <p:cNvPr id="29" name="Text Box 20"/>
          <p:cNvSpPr txBox="1">
            <a:spLocks noChangeArrowheads="1"/>
          </p:cNvSpPr>
          <p:nvPr/>
        </p:nvSpPr>
        <p:spPr bwMode="gray">
          <a:xfrm>
            <a:off x="2094349" y="2766621"/>
            <a:ext cx="498462" cy="204671"/>
          </a:xfrm>
          <a:prstGeom prst="rect">
            <a:avLst/>
          </a:prstGeom>
          <a:solidFill>
            <a:srgbClr val="8C8C8C"/>
          </a:solidFill>
          <a:ln w="12700" algn="ctr">
            <a:solidFill>
              <a:schemeClr val="bg1">
                <a:lumMod val="50000"/>
              </a:schemeClr>
            </a:solidFill>
            <a:miter lim="800000"/>
            <a:headEnd/>
            <a:tailEnd type="none" w="sm" len="med"/>
          </a:ln>
        </p:spPr>
        <p:txBody>
          <a:bodyPr wrap="square" lIns="72000" tIns="0" rIns="72000" bIns="0" anchor="ctr" anchorCtr="1">
            <a:spAutoFit/>
          </a:bodyPr>
          <a:lstStyle/>
          <a:p>
            <a:pPr>
              <a:lnSpc>
                <a:spcPct val="95000"/>
              </a:lnSpc>
            </a:pPr>
            <a:r>
              <a:rPr lang="en-US" altLang="ja-JP" sz="1400" b="1" dirty="0">
                <a:solidFill>
                  <a:schemeClr val="bg1"/>
                </a:solidFill>
                <a:latin typeface="Arial"/>
                <a:ea typeface="ＭＳ Ｐゴシック"/>
              </a:rPr>
              <a:t>1</a:t>
            </a:r>
            <a:endParaRPr lang="ja-JP" altLang="en-US" sz="1400" b="1" dirty="0">
              <a:solidFill>
                <a:schemeClr val="bg1"/>
              </a:solidFill>
              <a:latin typeface="Arial"/>
              <a:ea typeface="ＭＳ Ｐゴシック"/>
            </a:endParaRPr>
          </a:p>
        </p:txBody>
      </p:sp>
      <p:sp>
        <p:nvSpPr>
          <p:cNvPr id="31" name="Rectangle 22"/>
          <p:cNvSpPr>
            <a:spLocks noChangeArrowheads="1"/>
          </p:cNvSpPr>
          <p:nvPr/>
        </p:nvSpPr>
        <p:spPr bwMode="gray">
          <a:xfrm>
            <a:off x="4690964" y="2765561"/>
            <a:ext cx="2326154" cy="720000"/>
          </a:xfrm>
          <a:prstGeom prst="rect">
            <a:avLst/>
          </a:prstGeom>
          <a:noFill/>
          <a:ln>
            <a:solidFill>
              <a:schemeClr val="bg1">
                <a:lumMod val="50000"/>
              </a:schemeClr>
            </a:solidFill>
            <a:headEnd/>
            <a:tailEnd/>
          </a:ln>
        </p:spPr>
        <p:style>
          <a:lnRef idx="2">
            <a:schemeClr val="accent1"/>
          </a:lnRef>
          <a:fillRef idx="1">
            <a:schemeClr val="lt1"/>
          </a:fillRef>
          <a:effectRef idx="0">
            <a:schemeClr val="accent1"/>
          </a:effectRef>
          <a:fontRef idx="minor">
            <a:schemeClr val="dk1"/>
          </a:fontRef>
        </p:style>
        <p:txBody>
          <a:bodyPr lIns="72000" tIns="72000" rIns="72000" bIns="72000" anchor="ctr" anchorCtr="0"/>
          <a:lstStyle/>
          <a:p>
            <a:pPr marL="1588" algn="ctr">
              <a:buClr>
                <a:schemeClr val="tx1"/>
              </a:buClr>
            </a:pPr>
            <a:r>
              <a:rPr lang="ja-JP" altLang="en-US" sz="1400" b="1" dirty="0" smtClean="0">
                <a:latin typeface="Arial"/>
                <a:ea typeface="ＭＳ Ｐゴシック"/>
              </a:rPr>
              <a:t>人件費の効果的な配分</a:t>
            </a:r>
          </a:p>
        </p:txBody>
      </p:sp>
      <p:sp>
        <p:nvSpPr>
          <p:cNvPr id="32" name="Text Box 20"/>
          <p:cNvSpPr txBox="1">
            <a:spLocks noChangeArrowheads="1"/>
          </p:cNvSpPr>
          <p:nvPr/>
        </p:nvSpPr>
        <p:spPr bwMode="gray">
          <a:xfrm>
            <a:off x="4690964" y="2766621"/>
            <a:ext cx="498462" cy="204671"/>
          </a:xfrm>
          <a:prstGeom prst="rect">
            <a:avLst/>
          </a:prstGeom>
          <a:solidFill>
            <a:srgbClr val="8C8C8C"/>
          </a:solidFill>
          <a:ln w="12700" algn="ctr">
            <a:solidFill>
              <a:schemeClr val="bg1">
                <a:lumMod val="50000"/>
              </a:schemeClr>
            </a:solidFill>
            <a:miter lim="800000"/>
            <a:headEnd/>
            <a:tailEnd type="none" w="sm" len="med"/>
          </a:ln>
        </p:spPr>
        <p:txBody>
          <a:bodyPr wrap="square" lIns="72000" tIns="0" rIns="72000" bIns="0" anchor="ctr" anchorCtr="1">
            <a:spAutoFit/>
          </a:bodyPr>
          <a:lstStyle/>
          <a:p>
            <a:pPr>
              <a:lnSpc>
                <a:spcPct val="95000"/>
              </a:lnSpc>
            </a:pPr>
            <a:r>
              <a:rPr lang="en-US" altLang="ja-JP" sz="1400" b="1" dirty="0">
                <a:solidFill>
                  <a:schemeClr val="bg1"/>
                </a:solidFill>
                <a:latin typeface="Arial"/>
                <a:ea typeface="ＭＳ Ｐゴシック"/>
              </a:rPr>
              <a:t>2</a:t>
            </a:r>
            <a:endParaRPr lang="ja-JP" altLang="en-US" sz="1400" b="1" dirty="0">
              <a:solidFill>
                <a:schemeClr val="bg1"/>
              </a:solidFill>
              <a:latin typeface="Arial"/>
              <a:ea typeface="ＭＳ Ｐゴシック"/>
            </a:endParaRPr>
          </a:p>
        </p:txBody>
      </p:sp>
      <p:sp>
        <p:nvSpPr>
          <p:cNvPr id="34" name="テキスト ボックス 33"/>
          <p:cNvSpPr txBox="1"/>
          <p:nvPr/>
        </p:nvSpPr>
        <p:spPr bwMode="gray">
          <a:xfrm>
            <a:off x="2094349" y="1457844"/>
            <a:ext cx="4921271" cy="936000"/>
          </a:xfrm>
          <a:prstGeom prst="rect">
            <a:avLst/>
          </a:prstGeom>
          <a:no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wrap="square" tIns="108000" rtlCol="0" anchor="ctr" anchorCtr="0">
            <a:noAutofit/>
          </a:bodyPr>
          <a:lstStyle/>
          <a:p>
            <a:pPr algn="ctr" eaLnBrk="1" hangingPunct="1">
              <a:spcBef>
                <a:spcPts val="300"/>
              </a:spcBef>
              <a:buClr>
                <a:schemeClr val="tx1"/>
              </a:buClr>
              <a:buFont typeface="Wingdings 2" pitchFamily="18" charset="2"/>
              <a:buNone/>
            </a:pPr>
            <a:r>
              <a:rPr lang="ja-JP" altLang="en-US" sz="1600" b="1" dirty="0" smtClean="0">
                <a:latin typeface="Arial"/>
                <a:ea typeface="ＭＳ Ｐゴシック"/>
              </a:rPr>
              <a:t>人件費率の適正化</a:t>
            </a:r>
            <a:endParaRPr lang="en-US" altLang="ja-JP" sz="1600" b="1" dirty="0" smtClean="0">
              <a:latin typeface="Arial"/>
              <a:ea typeface="ＭＳ Ｐゴシック"/>
            </a:endParaRPr>
          </a:p>
          <a:p>
            <a:pPr algn="ctr" eaLnBrk="1" hangingPunct="1">
              <a:spcBef>
                <a:spcPts val="300"/>
              </a:spcBef>
              <a:buClr>
                <a:schemeClr val="tx1"/>
              </a:buClr>
              <a:buFont typeface="Wingdings 2" pitchFamily="18" charset="2"/>
              <a:buNone/>
            </a:pPr>
            <a:endParaRPr lang="ja-JP" altLang="en-US" sz="1400" dirty="0">
              <a:latin typeface="Arial"/>
              <a:ea typeface="ＭＳ Ｐゴシック"/>
            </a:endParaRPr>
          </a:p>
        </p:txBody>
      </p:sp>
      <p:sp>
        <p:nvSpPr>
          <p:cNvPr id="35" name="Text Box 20"/>
          <p:cNvSpPr txBox="1">
            <a:spLocks noChangeArrowheads="1"/>
          </p:cNvSpPr>
          <p:nvPr/>
        </p:nvSpPr>
        <p:spPr bwMode="gray">
          <a:xfrm>
            <a:off x="2104771" y="1460637"/>
            <a:ext cx="1291554" cy="204671"/>
          </a:xfrm>
          <a:prstGeom prst="rect">
            <a:avLst/>
          </a:prstGeom>
          <a:solidFill>
            <a:srgbClr val="8C8C8C"/>
          </a:solidFill>
          <a:ln w="12700" algn="ctr">
            <a:solidFill>
              <a:schemeClr val="bg1">
                <a:lumMod val="50000"/>
              </a:schemeClr>
            </a:solidFill>
            <a:miter lim="800000"/>
            <a:headEnd/>
            <a:tailEnd type="none" w="sm" len="med"/>
          </a:ln>
        </p:spPr>
        <p:txBody>
          <a:bodyPr wrap="none" lIns="72000" tIns="0" rIns="72000" bIns="0" anchor="ctr" anchorCtr="1">
            <a:spAutoFit/>
          </a:bodyPr>
          <a:lstStyle/>
          <a:p>
            <a:pPr>
              <a:lnSpc>
                <a:spcPct val="95000"/>
              </a:lnSpc>
            </a:pPr>
            <a:r>
              <a:rPr lang="ja-JP" altLang="en-US" sz="1400" b="1" dirty="0" smtClean="0">
                <a:solidFill>
                  <a:schemeClr val="bg1"/>
                </a:solidFill>
                <a:latin typeface="Arial"/>
                <a:ea typeface="ＭＳ Ｐゴシック"/>
              </a:rPr>
              <a:t>実現すべきこと</a:t>
            </a:r>
            <a:endParaRPr lang="ja-JP" altLang="en-US" sz="1400" b="1" dirty="0">
              <a:solidFill>
                <a:schemeClr val="bg1"/>
              </a:solidFill>
              <a:latin typeface="Arial"/>
              <a:ea typeface="ＭＳ Ｐゴシック"/>
            </a:endParaRPr>
          </a:p>
        </p:txBody>
      </p:sp>
      <p:sp>
        <p:nvSpPr>
          <p:cNvPr id="3" name="テキスト ボックス 2"/>
          <p:cNvSpPr txBox="1"/>
          <p:nvPr/>
        </p:nvSpPr>
        <p:spPr>
          <a:xfrm>
            <a:off x="2665852" y="1963710"/>
            <a:ext cx="4210404" cy="450362"/>
          </a:xfrm>
          <a:prstGeom prst="rect">
            <a:avLst/>
          </a:prstGeom>
          <a:noFill/>
        </p:spPr>
        <p:txBody>
          <a:bodyPr wrap="square" lIns="72000" tIns="72000" rIns="72000" bIns="72000" rtlCol="0" anchor="ctr" anchorCtr="0">
            <a:spAutoFit/>
          </a:bodyPr>
          <a:lstStyle/>
          <a:p>
            <a:pPr>
              <a:lnSpc>
                <a:spcPts val="1000"/>
              </a:lnSpc>
              <a:spcBef>
                <a:spcPct val="30000"/>
              </a:spcBef>
              <a:buClr>
                <a:schemeClr val="tx1"/>
              </a:buClr>
            </a:pPr>
            <a:r>
              <a:rPr lang="ja-JP" altLang="en-US" sz="1050" dirty="0" smtClean="0">
                <a:latin typeface="Arial"/>
              </a:rPr>
              <a:t>人件費率</a:t>
            </a:r>
            <a:r>
              <a:rPr lang="ja-JP" altLang="en-US" sz="1050" dirty="0">
                <a:latin typeface="Arial"/>
              </a:rPr>
              <a:t>：</a:t>
            </a:r>
            <a:r>
              <a:rPr lang="ja-JP" altLang="en-US" sz="1050" dirty="0" smtClean="0">
                <a:latin typeface="Arial"/>
              </a:rPr>
              <a:t>平成</a:t>
            </a:r>
            <a:r>
              <a:rPr lang="en-US" altLang="ja-JP" sz="1050" dirty="0">
                <a:latin typeface="Arial"/>
              </a:rPr>
              <a:t>24</a:t>
            </a:r>
            <a:r>
              <a:rPr lang="ja-JP" altLang="en-US" sz="1050" dirty="0">
                <a:latin typeface="Arial"/>
              </a:rPr>
              <a:t>年度実績</a:t>
            </a:r>
            <a:r>
              <a:rPr lang="en-US" altLang="ja-JP" sz="1050" dirty="0">
                <a:latin typeface="Arial"/>
              </a:rPr>
              <a:t>62.2</a:t>
            </a:r>
            <a:r>
              <a:rPr lang="ja-JP" altLang="en-US" sz="1050" dirty="0">
                <a:latin typeface="Arial"/>
              </a:rPr>
              <a:t>％⇒平成</a:t>
            </a:r>
            <a:r>
              <a:rPr lang="en-US" altLang="ja-JP" sz="1050" dirty="0">
                <a:latin typeface="Arial"/>
              </a:rPr>
              <a:t>30</a:t>
            </a:r>
            <a:r>
              <a:rPr lang="ja-JP" altLang="en-US" sz="1050" dirty="0">
                <a:latin typeface="Arial"/>
              </a:rPr>
              <a:t>年度目標</a:t>
            </a:r>
            <a:r>
              <a:rPr lang="en-US" altLang="ja-JP" sz="1050" dirty="0">
                <a:latin typeface="Arial"/>
              </a:rPr>
              <a:t>53.3</a:t>
            </a:r>
            <a:r>
              <a:rPr lang="ja-JP" altLang="en-US" sz="1050" dirty="0">
                <a:latin typeface="Arial"/>
              </a:rPr>
              <a:t>％</a:t>
            </a:r>
            <a:endParaRPr lang="en-US" altLang="ja-JP" sz="1050" dirty="0">
              <a:latin typeface="Arial"/>
            </a:endParaRPr>
          </a:p>
          <a:p>
            <a:pPr>
              <a:lnSpc>
                <a:spcPts val="1000"/>
              </a:lnSpc>
              <a:spcBef>
                <a:spcPct val="30000"/>
              </a:spcBef>
              <a:buClr>
                <a:schemeClr val="tx1"/>
              </a:buClr>
            </a:pPr>
            <a:r>
              <a:rPr lang="ja-JP" altLang="en-US" sz="1050" dirty="0">
                <a:latin typeface="Arial"/>
              </a:rPr>
              <a:t>（出所</a:t>
            </a:r>
            <a:r>
              <a:rPr lang="ja-JP" altLang="en-US" sz="1050" dirty="0" smtClean="0">
                <a:latin typeface="Arial"/>
              </a:rPr>
              <a:t>：地方独立</a:t>
            </a:r>
            <a:r>
              <a:rPr lang="ja-JP" altLang="en-US" sz="1050" dirty="0">
                <a:latin typeface="Arial"/>
              </a:rPr>
              <a:t>行政法人大阪市民病院機構中期経営計画</a:t>
            </a:r>
            <a:r>
              <a:rPr lang="en-US" altLang="ja-JP" sz="1050" dirty="0">
                <a:latin typeface="Arial"/>
              </a:rPr>
              <a:t>pp.14-15</a:t>
            </a:r>
            <a:r>
              <a:rPr lang="ja-JP" altLang="en-US" sz="1050" dirty="0">
                <a:latin typeface="Arial"/>
              </a:rPr>
              <a:t>）</a:t>
            </a:r>
          </a:p>
        </p:txBody>
      </p:sp>
      <p:cxnSp>
        <p:nvCxnSpPr>
          <p:cNvPr id="40" name="直線矢印コネクタ 75"/>
          <p:cNvCxnSpPr>
            <a:stCxn id="31" idx="0"/>
            <a:endCxn id="34" idx="2"/>
          </p:cNvCxnSpPr>
          <p:nvPr/>
        </p:nvCxnSpPr>
        <p:spPr bwMode="gray">
          <a:xfrm rot="16200000" flipV="1">
            <a:off x="5018656" y="1930175"/>
            <a:ext cx="371717" cy="1299056"/>
          </a:xfrm>
          <a:prstGeom prst="bentConnector3">
            <a:avLst>
              <a:gd name="adj1" fmla="val 50000"/>
            </a:avLst>
          </a:prstGeom>
          <a:solidFill>
            <a:schemeClr val="accent1"/>
          </a:solidFill>
          <a:ln w="28575" cap="flat" cmpd="sng" algn="ctr">
            <a:solidFill>
              <a:schemeClr val="bg1">
                <a:lumMod val="50000"/>
              </a:schemeClr>
            </a:solidFill>
            <a:prstDash val="solid"/>
            <a:miter lim="800000"/>
            <a:headEnd type="none" w="med" len="med"/>
            <a:tailEnd type="arrow"/>
          </a:ln>
          <a:effectLst/>
        </p:spPr>
      </p:cxnSp>
      <p:cxnSp>
        <p:nvCxnSpPr>
          <p:cNvPr id="43" name="直線矢印コネクタ 75"/>
          <p:cNvCxnSpPr>
            <a:stCxn id="28" idx="0"/>
            <a:endCxn id="34" idx="2"/>
          </p:cNvCxnSpPr>
          <p:nvPr/>
        </p:nvCxnSpPr>
        <p:spPr bwMode="gray">
          <a:xfrm rot="5400000" flipH="1" flipV="1">
            <a:off x="3720347" y="1930925"/>
            <a:ext cx="371717" cy="1297559"/>
          </a:xfrm>
          <a:prstGeom prst="bentConnector3">
            <a:avLst>
              <a:gd name="adj1" fmla="val 50000"/>
            </a:avLst>
          </a:prstGeom>
          <a:solidFill>
            <a:schemeClr val="accent1"/>
          </a:solidFill>
          <a:ln w="28575" cap="flat" cmpd="sng" algn="ctr">
            <a:solidFill>
              <a:schemeClr val="bg1">
                <a:lumMod val="50000"/>
              </a:schemeClr>
            </a:solidFill>
            <a:prstDash val="solid"/>
            <a:miter lim="800000"/>
            <a:headEnd type="none" w="med" len="med"/>
            <a:tailEnd type="arrow"/>
          </a:ln>
          <a:effectLst/>
        </p:spPr>
      </p:cxnSp>
      <p:cxnSp>
        <p:nvCxnSpPr>
          <p:cNvPr id="64" name="直線矢印コネクタ 75"/>
          <p:cNvCxnSpPr>
            <a:stCxn id="13" idx="0"/>
            <a:endCxn id="31" idx="2"/>
          </p:cNvCxnSpPr>
          <p:nvPr/>
        </p:nvCxnSpPr>
        <p:spPr bwMode="gray">
          <a:xfrm rot="5400000" flipH="1" flipV="1">
            <a:off x="3596893" y="1816499"/>
            <a:ext cx="588087" cy="3926212"/>
          </a:xfrm>
          <a:prstGeom prst="bentConnector3">
            <a:avLst>
              <a:gd name="adj1" fmla="val 50000"/>
            </a:avLst>
          </a:prstGeom>
          <a:solidFill>
            <a:schemeClr val="accent1"/>
          </a:solidFill>
          <a:ln w="28575" cap="flat" cmpd="sng" algn="ctr">
            <a:solidFill>
              <a:schemeClr val="bg1">
                <a:lumMod val="50000"/>
              </a:schemeClr>
            </a:solidFill>
            <a:prstDash val="sysDot"/>
            <a:miter lim="800000"/>
            <a:headEnd type="none" w="med" len="med"/>
            <a:tailEnd type="arrow"/>
          </a:ln>
          <a:effectLst/>
        </p:spPr>
      </p:cxnSp>
      <p:cxnSp>
        <p:nvCxnSpPr>
          <p:cNvPr id="79" name="直線矢印コネクタ 75"/>
          <p:cNvCxnSpPr>
            <a:stCxn id="13" idx="0"/>
            <a:endCxn id="28" idx="2"/>
          </p:cNvCxnSpPr>
          <p:nvPr/>
        </p:nvCxnSpPr>
        <p:spPr bwMode="gray">
          <a:xfrm rot="5400000" flipH="1" flipV="1">
            <a:off x="2298585" y="3114807"/>
            <a:ext cx="588087" cy="1329596"/>
          </a:xfrm>
          <a:prstGeom prst="bentConnector3">
            <a:avLst>
              <a:gd name="adj1" fmla="val 50000"/>
            </a:avLst>
          </a:prstGeom>
          <a:solidFill>
            <a:schemeClr val="accent1"/>
          </a:solidFill>
          <a:ln w="28575" cap="flat" cmpd="sng" algn="ctr">
            <a:solidFill>
              <a:schemeClr val="bg1">
                <a:lumMod val="50000"/>
              </a:schemeClr>
            </a:solidFill>
            <a:prstDash val="solid"/>
            <a:miter lim="800000"/>
            <a:headEnd type="none" w="med" len="med"/>
            <a:tailEnd type="arrow"/>
          </a:ln>
          <a:effectLst/>
        </p:spPr>
      </p:cxnSp>
      <p:cxnSp>
        <p:nvCxnSpPr>
          <p:cNvPr id="83" name="直線矢印コネクタ 75"/>
          <p:cNvCxnSpPr>
            <a:stCxn id="20" idx="0"/>
            <a:endCxn id="31" idx="2"/>
          </p:cNvCxnSpPr>
          <p:nvPr/>
        </p:nvCxnSpPr>
        <p:spPr bwMode="gray">
          <a:xfrm rot="5400000" flipH="1" flipV="1">
            <a:off x="4913555" y="3133162"/>
            <a:ext cx="588087" cy="1292887"/>
          </a:xfrm>
          <a:prstGeom prst="bentConnector3">
            <a:avLst>
              <a:gd name="adj1" fmla="val 50000"/>
            </a:avLst>
          </a:prstGeom>
          <a:solidFill>
            <a:schemeClr val="accent1"/>
          </a:solidFill>
          <a:ln w="28575" cap="flat" cmpd="sng" algn="ctr">
            <a:solidFill>
              <a:schemeClr val="bg1">
                <a:lumMod val="50000"/>
              </a:schemeClr>
            </a:solidFill>
            <a:prstDash val="solid"/>
            <a:miter lim="800000"/>
            <a:headEnd type="none" w="med" len="med"/>
            <a:tailEnd type="arrow"/>
          </a:ln>
          <a:effectLst/>
        </p:spPr>
      </p:cxnSp>
      <p:sp>
        <p:nvSpPr>
          <p:cNvPr id="26" name="角丸四角形 25"/>
          <p:cNvSpPr/>
          <p:nvPr/>
        </p:nvSpPr>
        <p:spPr>
          <a:xfrm>
            <a:off x="482322" y="3893737"/>
            <a:ext cx="8229600" cy="2259938"/>
          </a:xfrm>
          <a:prstGeom prst="roundRect">
            <a:avLst>
              <a:gd name="adj" fmla="val 5393"/>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27" name="テキスト ボックス 26"/>
          <p:cNvSpPr txBox="1"/>
          <p:nvPr/>
        </p:nvSpPr>
        <p:spPr>
          <a:xfrm>
            <a:off x="3314999" y="5481849"/>
            <a:ext cx="2613230" cy="699404"/>
          </a:xfrm>
          <a:prstGeom prst="rect">
            <a:avLst/>
          </a:prstGeom>
          <a:noFill/>
        </p:spPr>
        <p:txBody>
          <a:bodyPr wrap="square" lIns="72000" tIns="72000" rIns="72000" bIns="72000" rtlCol="0" anchor="t" anchorCtr="0">
            <a:spAutoFit/>
          </a:bodyPr>
          <a:lstStyle/>
          <a:p>
            <a:pPr marL="171450" indent="-171450">
              <a:buFont typeface="Wingdings" panose="05000000000000000000" pitchFamily="2" charset="2"/>
              <a:buChar char="l"/>
            </a:pPr>
            <a:r>
              <a:rPr kumimoji="1" lang="ja-JP" altLang="en-US" sz="1200" dirty="0" smtClean="0">
                <a:latin typeface="+mj-lt"/>
                <a:ea typeface="+mj-ea"/>
              </a:rPr>
              <a:t>各級に求める能力・役割の整理</a:t>
            </a:r>
            <a:endParaRPr kumimoji="1" lang="en-US" altLang="ja-JP" sz="1200" dirty="0" smtClean="0">
              <a:latin typeface="+mj-lt"/>
              <a:ea typeface="+mj-ea"/>
            </a:endParaRPr>
          </a:p>
          <a:p>
            <a:pPr marL="171450" indent="-171450">
              <a:buFont typeface="Wingdings" panose="05000000000000000000" pitchFamily="2" charset="2"/>
              <a:buChar char="l"/>
            </a:pPr>
            <a:r>
              <a:rPr kumimoji="1" lang="en-US" altLang="ja-JP" sz="1200" dirty="0" smtClean="0">
                <a:latin typeface="+mj-lt"/>
                <a:ea typeface="+mj-ea"/>
              </a:rPr>
              <a:t>【</a:t>
            </a:r>
            <a:r>
              <a:rPr kumimoji="1" lang="ja-JP" altLang="en-US" sz="1200" dirty="0" smtClean="0">
                <a:latin typeface="+mj-lt"/>
                <a:ea typeface="+mj-ea"/>
              </a:rPr>
              <a:t>再掲</a:t>
            </a:r>
            <a:r>
              <a:rPr kumimoji="1" lang="en-US" altLang="ja-JP" sz="1200" dirty="0" smtClean="0">
                <a:latin typeface="+mj-lt"/>
                <a:ea typeface="+mj-ea"/>
              </a:rPr>
              <a:t>】</a:t>
            </a:r>
            <a:r>
              <a:rPr kumimoji="1" lang="ja-JP" altLang="en-US" sz="1200" dirty="0" smtClean="0">
                <a:latin typeface="+mj-lt"/>
                <a:ea typeface="+mj-ea"/>
              </a:rPr>
              <a:t>報酬制度の見直し（給料レンジ・手当）</a:t>
            </a:r>
          </a:p>
        </p:txBody>
      </p:sp>
      <p:sp>
        <p:nvSpPr>
          <p:cNvPr id="44" name="テキスト ボックス 43"/>
          <p:cNvSpPr txBox="1"/>
          <p:nvPr/>
        </p:nvSpPr>
        <p:spPr>
          <a:xfrm>
            <a:off x="5928229" y="5465157"/>
            <a:ext cx="2373310" cy="340958"/>
          </a:xfrm>
          <a:prstGeom prst="rect">
            <a:avLst/>
          </a:prstGeom>
          <a:noFill/>
        </p:spPr>
        <p:txBody>
          <a:bodyPr wrap="square" lIns="72000" tIns="72000" rIns="72000" bIns="72000" rtlCol="0" anchor="t" anchorCtr="0">
            <a:spAutoFit/>
          </a:bodyPr>
          <a:lstStyle/>
          <a:p>
            <a:pPr marL="171450" indent="-171450">
              <a:buFont typeface="Wingdings" panose="05000000000000000000" pitchFamily="2" charset="2"/>
              <a:buChar char="l"/>
            </a:pPr>
            <a:r>
              <a:rPr kumimoji="1" lang="ja-JP" altLang="en-US" sz="1200" dirty="0">
                <a:latin typeface="+mj-lt"/>
                <a:ea typeface="+mj-ea"/>
              </a:rPr>
              <a:t>人員</a:t>
            </a:r>
            <a:r>
              <a:rPr kumimoji="1" lang="ja-JP" altLang="en-US" sz="1200" dirty="0" smtClean="0">
                <a:latin typeface="+mj-lt"/>
                <a:ea typeface="+mj-ea"/>
              </a:rPr>
              <a:t>管理（昇格管理）</a:t>
            </a:r>
            <a:endParaRPr kumimoji="1" lang="en-US" altLang="ja-JP" sz="1200" dirty="0" smtClean="0">
              <a:latin typeface="+mj-lt"/>
              <a:ea typeface="+mj-ea"/>
            </a:endParaRPr>
          </a:p>
        </p:txBody>
      </p:sp>
      <p:sp>
        <p:nvSpPr>
          <p:cNvPr id="45" name="テキスト ボックス 44"/>
          <p:cNvSpPr txBox="1"/>
          <p:nvPr/>
        </p:nvSpPr>
        <p:spPr>
          <a:xfrm>
            <a:off x="681675" y="5477647"/>
            <a:ext cx="2615299" cy="514738"/>
          </a:xfrm>
          <a:prstGeom prst="rect">
            <a:avLst/>
          </a:prstGeom>
          <a:noFill/>
        </p:spPr>
        <p:txBody>
          <a:bodyPr wrap="square" lIns="72000" tIns="72000" rIns="72000" bIns="72000" rtlCol="0" anchor="t" anchorCtr="0">
            <a:spAutoFit/>
          </a:bodyPr>
          <a:lstStyle/>
          <a:p>
            <a:pPr marL="171450" indent="-171450">
              <a:buFont typeface="Wingdings" panose="05000000000000000000" pitchFamily="2" charset="2"/>
              <a:buChar char="l"/>
            </a:pPr>
            <a:r>
              <a:rPr kumimoji="1" lang="ja-JP" altLang="en-US" sz="1200" dirty="0" smtClean="0"/>
              <a:t>報酬</a:t>
            </a:r>
            <a:r>
              <a:rPr kumimoji="1" lang="ja-JP" altLang="en-US" sz="1200" dirty="0"/>
              <a:t>制度の</a:t>
            </a:r>
            <a:r>
              <a:rPr kumimoji="1" lang="ja-JP" altLang="en-US" sz="1200" dirty="0" smtClean="0"/>
              <a:t>見直し（</a:t>
            </a:r>
            <a:r>
              <a:rPr kumimoji="1" lang="ja-JP" altLang="en-US" sz="1200" dirty="0"/>
              <a:t>給料レンジ・手当</a:t>
            </a:r>
            <a:r>
              <a:rPr kumimoji="1" lang="ja-JP" altLang="en-US" sz="1200" dirty="0" smtClean="0"/>
              <a:t>）</a:t>
            </a:r>
            <a:endParaRPr kumimoji="1" lang="ja-JP" altLang="en-US" sz="1200" dirty="0"/>
          </a:p>
        </p:txBody>
      </p:sp>
      <p:sp>
        <p:nvSpPr>
          <p:cNvPr id="46" name="テキスト ボックス 45"/>
          <p:cNvSpPr txBox="1"/>
          <p:nvPr/>
        </p:nvSpPr>
        <p:spPr>
          <a:xfrm>
            <a:off x="2280589" y="6153675"/>
            <a:ext cx="4809528" cy="391628"/>
          </a:xfrm>
          <a:prstGeom prst="rect">
            <a:avLst/>
          </a:prstGeom>
          <a:noFill/>
        </p:spPr>
        <p:txBody>
          <a:bodyPr wrap="square" lIns="72000" tIns="72000" rIns="72000" bIns="72000" rtlCol="0" anchor="t" anchorCtr="0">
            <a:spAutoFit/>
          </a:bodyPr>
          <a:lstStyle/>
          <a:p>
            <a:pPr algn="ctr"/>
            <a:r>
              <a:rPr kumimoji="1" lang="ja-JP" altLang="en-US" sz="1600" b="1" dirty="0" smtClean="0">
                <a:solidFill>
                  <a:schemeClr val="accent3"/>
                </a:solidFill>
              </a:rPr>
              <a:t>人事給与制度の見直しにより上記①～③を実現する</a:t>
            </a:r>
            <a:endParaRPr kumimoji="1" lang="ja-JP" altLang="en-US" sz="1600" b="1" dirty="0">
              <a:solidFill>
                <a:schemeClr val="accent3"/>
              </a:solidFill>
            </a:endParaRPr>
          </a:p>
        </p:txBody>
      </p:sp>
      <p:sp>
        <p:nvSpPr>
          <p:cNvPr id="36" name="円形吹き出し 35"/>
          <p:cNvSpPr/>
          <p:nvPr/>
        </p:nvSpPr>
        <p:spPr>
          <a:xfrm>
            <a:off x="7174522" y="838200"/>
            <a:ext cx="1789965" cy="1066800"/>
          </a:xfrm>
          <a:prstGeom prst="wedgeEllipseCallout">
            <a:avLst>
              <a:gd name="adj1" fmla="val -63423"/>
              <a:gd name="adj2" fmla="val 55142"/>
            </a:avLst>
          </a:prstGeom>
          <a:solidFill>
            <a:srgbClr val="FFFF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ja-JP" altLang="en-US" sz="1200" dirty="0" smtClean="0">
                <a:solidFill>
                  <a:schemeClr val="tx1"/>
                </a:solidFill>
              </a:rPr>
              <a:t>実績</a:t>
            </a:r>
            <a:endParaRPr kumimoji="1" lang="en-US" altLang="ja-JP" sz="1200" dirty="0" smtClean="0">
              <a:solidFill>
                <a:schemeClr val="tx1"/>
              </a:solidFill>
            </a:endParaRPr>
          </a:p>
          <a:p>
            <a:r>
              <a:rPr kumimoji="1" lang="en-US" altLang="ja-JP" sz="1200" dirty="0" smtClean="0">
                <a:solidFill>
                  <a:schemeClr val="tx1"/>
                </a:solidFill>
              </a:rPr>
              <a:t>H26</a:t>
            </a:r>
            <a:r>
              <a:rPr kumimoji="1" lang="ja-JP" altLang="en-US" sz="1200" dirty="0" smtClean="0">
                <a:solidFill>
                  <a:schemeClr val="tx1"/>
                </a:solidFill>
              </a:rPr>
              <a:t>年度 </a:t>
            </a:r>
            <a:r>
              <a:rPr kumimoji="1" lang="en-US" altLang="ja-JP" sz="1200" dirty="0" smtClean="0">
                <a:solidFill>
                  <a:schemeClr val="tx1"/>
                </a:solidFill>
              </a:rPr>
              <a:t>55.6</a:t>
            </a:r>
            <a:r>
              <a:rPr kumimoji="1" lang="ja-JP" altLang="en-US" sz="1200" dirty="0" smtClean="0">
                <a:solidFill>
                  <a:schemeClr val="tx1"/>
                </a:solidFill>
              </a:rPr>
              <a:t>％　Ｈ</a:t>
            </a:r>
            <a:r>
              <a:rPr kumimoji="1" lang="en-US" altLang="ja-JP" sz="1200" dirty="0" smtClean="0">
                <a:solidFill>
                  <a:schemeClr val="tx1"/>
                </a:solidFill>
              </a:rPr>
              <a:t>27</a:t>
            </a:r>
            <a:r>
              <a:rPr kumimoji="1" lang="ja-JP" altLang="en-US" sz="1200" dirty="0" smtClean="0">
                <a:solidFill>
                  <a:schemeClr val="tx1"/>
                </a:solidFill>
              </a:rPr>
              <a:t>年度 </a:t>
            </a:r>
            <a:r>
              <a:rPr kumimoji="1" lang="en-US" altLang="ja-JP" sz="1200" dirty="0" smtClean="0">
                <a:solidFill>
                  <a:schemeClr val="tx1"/>
                </a:solidFill>
              </a:rPr>
              <a:t>52.3</a:t>
            </a:r>
            <a:r>
              <a:rPr kumimoji="1" lang="ja-JP" altLang="en-US" sz="1200" dirty="0" smtClean="0">
                <a:solidFill>
                  <a:schemeClr val="tx1"/>
                </a:solidFill>
              </a:rPr>
              <a:t>％</a:t>
            </a:r>
          </a:p>
        </p:txBody>
      </p:sp>
    </p:spTree>
    <p:extLst>
      <p:ext uri="{BB962C8B-B14F-4D97-AF65-F5344CB8AC3E}">
        <p14:creationId xmlns:p14="http://schemas.microsoft.com/office/powerpoint/2010/main" xmlns="" val="3861643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467544" y="6093296"/>
            <a:ext cx="8229600" cy="620688"/>
          </a:xfrm>
        </p:spPr>
        <p:txBody>
          <a:bodyPr>
            <a:normAutofit/>
          </a:bodyPr>
          <a:lstStyle/>
          <a:p>
            <a:pPr algn="l"/>
            <a:r>
              <a:rPr lang="en-US" altLang="ja-JP" sz="1600" dirty="0" smtClean="0"/>
              <a:t/>
            </a:r>
            <a:br>
              <a:rPr lang="en-US" altLang="ja-JP" sz="1600" dirty="0" smtClean="0"/>
            </a:br>
            <a:endParaRPr kumimoji="1" lang="ja-JP" altLang="en-US" sz="1600" dirty="0"/>
          </a:p>
        </p:txBody>
      </p:sp>
      <p:sp>
        <p:nvSpPr>
          <p:cNvPr id="9" name="右矢印 8"/>
          <p:cNvSpPr/>
          <p:nvPr/>
        </p:nvSpPr>
        <p:spPr>
          <a:xfrm>
            <a:off x="4283968" y="3284984"/>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3"/>
          <p:cNvSpPr txBox="1">
            <a:spLocks/>
          </p:cNvSpPr>
          <p:nvPr/>
        </p:nvSpPr>
        <p:spPr>
          <a:xfrm>
            <a:off x="611560" y="476672"/>
            <a:ext cx="8229600" cy="70609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ja-JP" altLang="en-US" sz="2000" dirty="0" smtClean="0">
                <a:latin typeface="+mj-lt"/>
                <a:ea typeface="+mj-ea"/>
                <a:cs typeface="+mj-cs"/>
              </a:rPr>
              <a:t>                                 看護</a:t>
            </a:r>
            <a:r>
              <a:rPr kumimoji="1" lang="ja-JP" altLang="en-US" sz="2000" b="0" i="0" u="none" strike="noStrike" kern="1200" cap="none" spc="0" normalizeH="0" baseline="0" noProof="0" dirty="0" smtClean="0">
                <a:ln>
                  <a:noFill/>
                </a:ln>
                <a:solidFill>
                  <a:schemeClr val="tx1"/>
                </a:solidFill>
                <a:effectLst/>
                <a:uLnTx/>
                <a:uFillTx/>
                <a:latin typeface="+mj-lt"/>
                <a:ea typeface="+mj-ea"/>
                <a:cs typeface="+mj-cs"/>
              </a:rPr>
              <a:t>職における給与制度改革</a:t>
            </a:r>
          </a:p>
        </p:txBody>
      </p:sp>
      <p:sp>
        <p:nvSpPr>
          <p:cNvPr id="24" name="タイトル 3"/>
          <p:cNvSpPr txBox="1">
            <a:spLocks/>
          </p:cNvSpPr>
          <p:nvPr/>
        </p:nvSpPr>
        <p:spPr>
          <a:xfrm>
            <a:off x="6156176" y="476672"/>
            <a:ext cx="2252936" cy="504056"/>
          </a:xfrm>
          <a:prstGeom prst="rect">
            <a:avLst/>
          </a:prstGeom>
          <a:ln>
            <a:solidFill>
              <a:schemeClr val="accent1"/>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chemeClr val="tx1"/>
                </a:solidFill>
                <a:effectLst/>
                <a:uLnTx/>
                <a:uFillTx/>
                <a:latin typeface="+mn-ea"/>
                <a:cs typeface="+mj-cs"/>
              </a:rPr>
              <a:t>平成</a:t>
            </a:r>
            <a:r>
              <a:rPr kumimoji="1" lang="en-US" altLang="ja-JP" sz="2000" b="0" i="0" u="none" strike="noStrike" kern="1200" cap="none" spc="0" normalizeH="0" baseline="0" noProof="0" dirty="0" smtClean="0">
                <a:ln>
                  <a:noFill/>
                </a:ln>
                <a:solidFill>
                  <a:schemeClr val="tx1"/>
                </a:solidFill>
                <a:effectLst/>
                <a:uLnTx/>
                <a:uFillTx/>
                <a:latin typeface="+mn-ea"/>
                <a:cs typeface="+mj-cs"/>
              </a:rPr>
              <a:t>27</a:t>
            </a:r>
            <a:r>
              <a:rPr kumimoji="1" lang="ja-JP" altLang="en-US" sz="2000" b="0" i="0" u="none" strike="noStrike" kern="1200" cap="none" spc="0" normalizeH="0" baseline="0" noProof="0" dirty="0" smtClean="0">
                <a:ln>
                  <a:noFill/>
                </a:ln>
                <a:solidFill>
                  <a:schemeClr val="tx1"/>
                </a:solidFill>
                <a:effectLst/>
                <a:uLnTx/>
                <a:uFillTx/>
                <a:latin typeface="+mn-ea"/>
                <a:cs typeface="+mj-cs"/>
              </a:rPr>
              <a:t>年</a:t>
            </a:r>
            <a:r>
              <a:rPr kumimoji="1" lang="en-US" altLang="ja-JP" sz="2000" b="0" i="0" u="none" strike="noStrike" kern="1200" cap="none" spc="0" normalizeH="0" baseline="0" noProof="0" dirty="0" smtClean="0">
                <a:ln>
                  <a:noFill/>
                </a:ln>
                <a:solidFill>
                  <a:schemeClr val="tx1"/>
                </a:solidFill>
                <a:effectLst/>
                <a:uLnTx/>
                <a:uFillTx/>
                <a:latin typeface="+mn-ea"/>
                <a:cs typeface="+mj-cs"/>
              </a:rPr>
              <a:t>4</a:t>
            </a:r>
            <a:r>
              <a:rPr kumimoji="1" lang="ja-JP" altLang="en-US" sz="2000" b="0" i="0" u="none" strike="noStrike" kern="1200" cap="none" spc="0" normalizeH="0" baseline="0" noProof="0" dirty="0" smtClean="0">
                <a:ln>
                  <a:noFill/>
                </a:ln>
                <a:solidFill>
                  <a:schemeClr val="tx1"/>
                </a:solidFill>
                <a:effectLst/>
                <a:uLnTx/>
                <a:uFillTx/>
                <a:latin typeface="+mn-ea"/>
                <a:cs typeface="+mj-cs"/>
              </a:rPr>
              <a:t>月導入</a:t>
            </a:r>
          </a:p>
        </p:txBody>
      </p:sp>
      <p:graphicFrame>
        <p:nvGraphicFramePr>
          <p:cNvPr id="12" name="コンテンツ プレースホルダ 36"/>
          <p:cNvGraphicFramePr>
            <a:graphicFrameLocks noGrp="1"/>
          </p:cNvGraphicFramePr>
          <p:nvPr>
            <p:ph sz="half" idx="1"/>
          </p:nvPr>
        </p:nvGraphicFramePr>
        <p:xfrm>
          <a:off x="457200" y="1340768"/>
          <a:ext cx="3682752" cy="47853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コンテンツ プレースホルダ 36"/>
          <p:cNvGraphicFramePr>
            <a:graphicFrameLocks noGrp="1"/>
          </p:cNvGraphicFramePr>
          <p:nvPr>
            <p:ph sz="half" idx="2"/>
          </p:nvPr>
        </p:nvGraphicFramePr>
        <p:xfrm>
          <a:off x="4860032" y="1340768"/>
          <a:ext cx="3826768" cy="4785395"/>
        </p:xfrm>
        <a:graphic>
          <a:graphicData uri="http://schemas.openxmlformats.org/drawingml/2006/chart">
            <c:chart xmlns:c="http://schemas.openxmlformats.org/drawingml/2006/chart" xmlns:r="http://schemas.openxmlformats.org/officeDocument/2006/relationships" r:id="rId3"/>
          </a:graphicData>
        </a:graphic>
      </p:graphicFrame>
      <p:sp>
        <p:nvSpPr>
          <p:cNvPr id="10" name="スライド番号プレースホルダー 5"/>
          <p:cNvSpPr>
            <a:spLocks noGrp="1"/>
          </p:cNvSpPr>
          <p:nvPr>
            <p:ph type="sldNum" sz="quarter" idx="4294967295"/>
          </p:nvPr>
        </p:nvSpPr>
        <p:spPr>
          <a:xfrm>
            <a:off x="6553200" y="6356350"/>
            <a:ext cx="2133600" cy="365125"/>
          </a:xfrm>
          <a:prstGeom prst="rect">
            <a:avLst/>
          </a:prstGeom>
        </p:spPr>
        <p:txBody>
          <a:bodyPr/>
          <a:lstStyle/>
          <a:p>
            <a:pPr algn="r"/>
            <a:fld id="{543A0986-838B-4D2A-A95C-8CB1738263FE}" type="slidenum">
              <a:rPr lang="ja-JP" altLang="en-US" sz="1200" smtClean="0"/>
              <a:pPr algn="r"/>
              <a:t>9</a:t>
            </a:fld>
            <a:endParaRPr lang="ja-JP" altLang="en-US" sz="12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ユーザー定義 1">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T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ユーザー定義 1">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T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637</TotalTime>
  <Words>564</Words>
  <Application>Microsoft Office PowerPoint</Application>
  <PresentationFormat>画面に合わせる (4:3)</PresentationFormat>
  <Paragraphs>300</Paragraphs>
  <Slides>17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Office テーマ</vt:lpstr>
      <vt:lpstr>think-cell Slide</vt:lpstr>
      <vt:lpstr>市民病院の運営状況</vt:lpstr>
      <vt:lpstr>スライド 2</vt:lpstr>
      <vt:lpstr>スライド 3</vt:lpstr>
      <vt:lpstr>スライド 4</vt:lpstr>
      <vt:lpstr>スライド 5</vt:lpstr>
      <vt:lpstr>スライド 6</vt:lpstr>
      <vt:lpstr>スライド 7</vt:lpstr>
      <vt:lpstr>人事給与制度の見直しと考え方 </vt:lpstr>
      <vt:lpstr> </vt:lpstr>
      <vt:lpstr>スライド 10</vt:lpstr>
      <vt:lpstr>【これまでの経過】</vt:lpstr>
      <vt:lpstr>スライド 12</vt:lpstr>
      <vt:lpstr>スライド 13</vt:lpstr>
      <vt:lpstr>スライド 14</vt:lpstr>
      <vt:lpstr>スライド 15</vt:lpstr>
      <vt:lpstr>スライド 16</vt:lpstr>
      <vt:lpstr>スライド 17</vt:lpstr>
    </vt:vector>
  </TitlesOfParts>
  <Company>大阪市病院局</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病院ＴＦの主な論点</dc:title>
  <dc:creator>大阪市病院局</dc:creator>
  <cp:lastModifiedBy>大阪市病院局</cp:lastModifiedBy>
  <cp:revision>142</cp:revision>
  <dcterms:created xsi:type="dcterms:W3CDTF">2016-11-29T06:14:20Z</dcterms:created>
  <dcterms:modified xsi:type="dcterms:W3CDTF">2016-12-06T06:30:47Z</dcterms:modified>
</cp:coreProperties>
</file>