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30" r:id="rId2"/>
    <p:sldId id="356" r:id="rId3"/>
    <p:sldId id="378" r:id="rId4"/>
    <p:sldId id="374" r:id="rId5"/>
    <p:sldId id="375" r:id="rId6"/>
    <p:sldId id="376" r:id="rId7"/>
    <p:sldId id="377" r:id="rId8"/>
    <p:sldId id="379" r:id="rId9"/>
    <p:sldId id="380" r:id="rId10"/>
    <p:sldId id="382" r:id="rId11"/>
    <p:sldId id="336" r:id="rId12"/>
    <p:sldId id="338" r:id="rId13"/>
    <p:sldId id="339" r:id="rId14"/>
    <p:sldId id="364" r:id="rId15"/>
    <p:sldId id="365" r:id="rId16"/>
    <p:sldId id="340" r:id="rId17"/>
    <p:sldId id="341" r:id="rId18"/>
    <p:sldId id="366" r:id="rId19"/>
    <p:sldId id="399" r:id="rId20"/>
    <p:sldId id="372" r:id="rId21"/>
    <p:sldId id="373" r:id="rId22"/>
    <p:sldId id="389" r:id="rId23"/>
    <p:sldId id="402" r:id="rId24"/>
    <p:sldId id="361" r:id="rId25"/>
    <p:sldId id="386" r:id="rId26"/>
    <p:sldId id="394" r:id="rId27"/>
    <p:sldId id="395" r:id="rId28"/>
    <p:sldId id="396" r:id="rId29"/>
    <p:sldId id="397" r:id="rId30"/>
    <p:sldId id="392" r:id="rId31"/>
    <p:sldId id="393" r:id="rId32"/>
    <p:sldId id="390" r:id="rId33"/>
    <p:sldId id="391" r:id="rId34"/>
    <p:sldId id="383" r:id="rId35"/>
    <p:sldId id="400" r:id="rId36"/>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93149"/>
    <a:srgbClr val="FFFFCC"/>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8" autoAdjust="0"/>
    <p:restoredTop sz="94575" autoAdjust="0"/>
  </p:normalViewPr>
  <p:slideViewPr>
    <p:cSldViewPr>
      <p:cViewPr varScale="1">
        <p:scale>
          <a:sx n="69" d="100"/>
          <a:sy n="69" d="100"/>
        </p:scale>
        <p:origin x="-162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03_&#29987;&#26989;&#12539;&#32076;&#28168;\&#65333;&#23550;&#24540;\&#26032;&#35215;%20Microsoft%20Excel%20&#12527;&#12540;&#12463;&#12471;&#12540;&#12488;.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9679;a%20&#19978;&#23665;&#39015;&#21839;&#35500;&#26126;&#36039;&#26009;\&#12487;&#12540;&#12479;&#20316;&#25104;\&#12522;&#12469;&#12540;&#12481;&#65315;&#25552;&#20379;\N2015_03_0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9679;a%20&#19978;&#23665;&#39015;&#21839;&#35500;&#26126;&#36039;&#26009;\&#12487;&#12540;&#12479;&#20316;&#25104;\&#12522;&#12469;&#12540;&#12481;&#65315;&#25552;&#20379;\N2015_03_06.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9679;a%20&#19978;&#23665;&#39015;&#21839;&#35500;&#26126;&#36039;&#26009;\&#12487;&#12540;&#12479;&#20316;&#25104;\&#12522;&#12469;&#12540;&#12481;&#65315;&#25552;&#20379;\N2015_03_0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suzukie\Desktop\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uzukie\AppData\Local\Microsoft\Windows\Temporary%20Internet%20Files\Content.Outlook\YLYCP8C8\&#12394;&#12395;&#12431;&#12398;&#32076;&#28168;&#12487;&#12540;&#12479;2015&#24180;&#24230;&#29256;.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OkadaI\AppData\Local\Microsoft\Windows\Temporary%20Internet%20Files\Content.Outlook\JYYS7YNX\&#35215;&#27169;&#38291;&#26989;&#32318;&#26684;&#24046;&#22577;&#21578;&#26360;&#12398;&#22259;&#34920;&#25244;&#3188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Sheet2!$D$3</c:f>
              <c:strCache>
                <c:ptCount val="1"/>
                <c:pt idx="0">
                  <c:v>20年度</c:v>
                </c:pt>
              </c:strCache>
            </c:strRef>
          </c:tx>
          <c:invertIfNegative val="0"/>
          <c:cat>
            <c:strRef>
              <c:f>Sheet2!$C$4:$C$13</c:f>
              <c:strCache>
                <c:ptCount val="10"/>
                <c:pt idx="0">
                  <c:v>東京都</c:v>
                </c:pt>
                <c:pt idx="1">
                  <c:v>大阪府</c:v>
                </c:pt>
                <c:pt idx="2">
                  <c:v>京都府</c:v>
                </c:pt>
                <c:pt idx="3">
                  <c:v>神奈川県</c:v>
                </c:pt>
                <c:pt idx="4">
                  <c:v>福岡県</c:v>
                </c:pt>
                <c:pt idx="5">
                  <c:v>北海道</c:v>
                </c:pt>
                <c:pt idx="6">
                  <c:v>愛知県</c:v>
                </c:pt>
                <c:pt idx="7">
                  <c:v>茨城県</c:v>
                </c:pt>
                <c:pt idx="8">
                  <c:v>静岡県</c:v>
                </c:pt>
                <c:pt idx="9">
                  <c:v>滋賀県</c:v>
                </c:pt>
              </c:strCache>
            </c:strRef>
          </c:cat>
          <c:val>
            <c:numRef>
              <c:f>Sheet2!$D$4:$D$13</c:f>
              <c:numCache>
                <c:formatCode>General</c:formatCode>
                <c:ptCount val="10"/>
                <c:pt idx="0">
                  <c:v>432</c:v>
                </c:pt>
                <c:pt idx="1">
                  <c:v>118</c:v>
                </c:pt>
                <c:pt idx="2">
                  <c:v>102</c:v>
                </c:pt>
                <c:pt idx="3">
                  <c:v>138</c:v>
                </c:pt>
                <c:pt idx="4">
                  <c:v>107</c:v>
                </c:pt>
                <c:pt idx="5">
                  <c:v>74</c:v>
                </c:pt>
                <c:pt idx="6">
                  <c:v>78</c:v>
                </c:pt>
                <c:pt idx="7">
                  <c:v>76</c:v>
                </c:pt>
                <c:pt idx="8">
                  <c:v>36</c:v>
                </c:pt>
                <c:pt idx="9">
                  <c:v>40</c:v>
                </c:pt>
              </c:numCache>
            </c:numRef>
          </c:val>
        </c:ser>
        <c:ser>
          <c:idx val="1"/>
          <c:order val="1"/>
          <c:tx>
            <c:strRef>
              <c:f>Sheet2!$E$3</c:f>
              <c:strCache>
                <c:ptCount val="1"/>
                <c:pt idx="0">
                  <c:v>26年度</c:v>
                </c:pt>
              </c:strCache>
            </c:strRef>
          </c:tx>
          <c:invertIfNegative val="0"/>
          <c:cat>
            <c:strRef>
              <c:f>Sheet2!$C$4:$C$13</c:f>
              <c:strCache>
                <c:ptCount val="10"/>
                <c:pt idx="0">
                  <c:v>東京都</c:v>
                </c:pt>
                <c:pt idx="1">
                  <c:v>大阪府</c:v>
                </c:pt>
                <c:pt idx="2">
                  <c:v>京都府</c:v>
                </c:pt>
                <c:pt idx="3">
                  <c:v>神奈川県</c:v>
                </c:pt>
                <c:pt idx="4">
                  <c:v>福岡県</c:v>
                </c:pt>
                <c:pt idx="5">
                  <c:v>北海道</c:v>
                </c:pt>
                <c:pt idx="6">
                  <c:v>愛知県</c:v>
                </c:pt>
                <c:pt idx="7">
                  <c:v>茨城県</c:v>
                </c:pt>
                <c:pt idx="8">
                  <c:v>静岡県</c:v>
                </c:pt>
                <c:pt idx="9">
                  <c:v>滋賀県</c:v>
                </c:pt>
              </c:strCache>
            </c:strRef>
          </c:cat>
          <c:val>
            <c:numRef>
              <c:f>Sheet2!$E$4:$E$13</c:f>
              <c:numCache>
                <c:formatCode>General</c:formatCode>
                <c:ptCount val="10"/>
                <c:pt idx="0">
                  <c:v>467</c:v>
                </c:pt>
                <c:pt idx="1">
                  <c:v>112</c:v>
                </c:pt>
                <c:pt idx="2">
                  <c:v>106</c:v>
                </c:pt>
                <c:pt idx="3">
                  <c:v>113</c:v>
                </c:pt>
                <c:pt idx="4">
                  <c:v>97</c:v>
                </c:pt>
                <c:pt idx="5">
                  <c:v>76</c:v>
                </c:pt>
                <c:pt idx="6">
                  <c:v>67</c:v>
                </c:pt>
                <c:pt idx="7">
                  <c:v>59</c:v>
                </c:pt>
                <c:pt idx="8">
                  <c:v>56</c:v>
                </c:pt>
                <c:pt idx="9">
                  <c:v>49</c:v>
                </c:pt>
              </c:numCache>
            </c:numRef>
          </c:val>
        </c:ser>
        <c:ser>
          <c:idx val="2"/>
          <c:order val="2"/>
          <c:tx>
            <c:strRef>
              <c:f>Sheet2!$F$3</c:f>
              <c:strCache>
                <c:ptCount val="1"/>
                <c:pt idx="0">
                  <c:v>27年度</c:v>
                </c:pt>
              </c:strCache>
            </c:strRef>
          </c:tx>
          <c:invertIfNegative val="0"/>
          <c:cat>
            <c:strRef>
              <c:f>Sheet2!$C$4:$C$13</c:f>
              <c:strCache>
                <c:ptCount val="10"/>
                <c:pt idx="0">
                  <c:v>東京都</c:v>
                </c:pt>
                <c:pt idx="1">
                  <c:v>大阪府</c:v>
                </c:pt>
                <c:pt idx="2">
                  <c:v>京都府</c:v>
                </c:pt>
                <c:pt idx="3">
                  <c:v>神奈川県</c:v>
                </c:pt>
                <c:pt idx="4">
                  <c:v>福岡県</c:v>
                </c:pt>
                <c:pt idx="5">
                  <c:v>北海道</c:v>
                </c:pt>
                <c:pt idx="6">
                  <c:v>愛知県</c:v>
                </c:pt>
                <c:pt idx="7">
                  <c:v>茨城県</c:v>
                </c:pt>
                <c:pt idx="8">
                  <c:v>静岡県</c:v>
                </c:pt>
                <c:pt idx="9">
                  <c:v>滋賀県</c:v>
                </c:pt>
              </c:strCache>
            </c:strRef>
          </c:cat>
          <c:val>
            <c:numRef>
              <c:f>Sheet2!$F$4:$F$13</c:f>
              <c:numCache>
                <c:formatCode>General</c:formatCode>
                <c:ptCount val="10"/>
                <c:pt idx="0">
                  <c:v>483</c:v>
                </c:pt>
                <c:pt idx="1">
                  <c:v>123</c:v>
                </c:pt>
                <c:pt idx="2">
                  <c:v>110</c:v>
                </c:pt>
                <c:pt idx="3">
                  <c:v>105</c:v>
                </c:pt>
                <c:pt idx="4">
                  <c:v>100</c:v>
                </c:pt>
                <c:pt idx="5">
                  <c:v>67</c:v>
                </c:pt>
                <c:pt idx="6">
                  <c:v>64</c:v>
                </c:pt>
                <c:pt idx="7">
                  <c:v>54</c:v>
                </c:pt>
                <c:pt idx="8">
                  <c:v>53</c:v>
                </c:pt>
                <c:pt idx="9">
                  <c:v>50</c:v>
                </c:pt>
              </c:numCache>
            </c:numRef>
          </c:val>
        </c:ser>
        <c:dLbls>
          <c:showLegendKey val="0"/>
          <c:showVal val="0"/>
          <c:showCatName val="0"/>
          <c:showSerName val="0"/>
          <c:showPercent val="0"/>
          <c:showBubbleSize val="0"/>
        </c:dLbls>
        <c:gapWidth val="150"/>
        <c:shape val="cylinder"/>
        <c:axId val="72311552"/>
        <c:axId val="72313088"/>
        <c:axId val="0"/>
      </c:bar3DChart>
      <c:catAx>
        <c:axId val="72311552"/>
        <c:scaling>
          <c:orientation val="minMax"/>
        </c:scaling>
        <c:delete val="0"/>
        <c:axPos val="b"/>
        <c:majorTickMark val="out"/>
        <c:minorTickMark val="none"/>
        <c:tickLblPos val="nextTo"/>
        <c:crossAx val="72313088"/>
        <c:crosses val="autoZero"/>
        <c:auto val="1"/>
        <c:lblAlgn val="ctr"/>
        <c:lblOffset val="100"/>
        <c:noMultiLvlLbl val="0"/>
      </c:catAx>
      <c:valAx>
        <c:axId val="72313088"/>
        <c:scaling>
          <c:orientation val="minMax"/>
        </c:scaling>
        <c:delete val="0"/>
        <c:axPos val="l"/>
        <c:majorGridlines/>
        <c:numFmt formatCode="General" sourceLinked="1"/>
        <c:majorTickMark val="out"/>
        <c:minorTickMark val="none"/>
        <c:tickLblPos val="nextTo"/>
        <c:crossAx val="72311552"/>
        <c:crosses val="autoZero"/>
        <c:crossBetween val="between"/>
      </c:valAx>
    </c:plotArea>
    <c:legend>
      <c:legendPos val="t"/>
      <c:layout/>
      <c:overlay val="0"/>
      <c:txPr>
        <a:bodyPr/>
        <a:lstStyle/>
        <a:p>
          <a:pPr>
            <a:defRPr sz="1100" b="1">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ＭＳ ゴシック"/>
                <a:ea typeface="ＭＳ ゴシック"/>
                <a:cs typeface="ＭＳ ゴシック"/>
              </a:defRPr>
            </a:pPr>
            <a:r>
              <a:rPr lang="ja-JP" altLang="en-US" sz="1400"/>
              <a:t>東京都</a:t>
            </a:r>
          </a:p>
        </c:rich>
      </c:tx>
      <c:layout>
        <c:manualLayout>
          <c:xMode val="edge"/>
          <c:yMode val="edge"/>
          <c:x val="0.39893508279232764"/>
          <c:y val="1.6272222222222223E-2"/>
        </c:manualLayout>
      </c:layout>
      <c:overlay val="0"/>
      <c:spPr>
        <a:noFill/>
        <a:ln w="25400">
          <a:noFill/>
        </a:ln>
      </c:spPr>
    </c:title>
    <c:autoTitleDeleted val="0"/>
    <c:plotArea>
      <c:layout>
        <c:manualLayout>
          <c:layoutTarget val="inner"/>
          <c:xMode val="edge"/>
          <c:yMode val="edge"/>
          <c:x val="0.23600775936969282"/>
          <c:y val="0.22646458917930015"/>
          <c:w val="0.52670837656920788"/>
          <c:h val="0.59951806391848073"/>
        </c:manualLayout>
      </c:layout>
      <c:radarChart>
        <c:radarStyle val="marker"/>
        <c:varyColors val="0"/>
        <c:ser>
          <c:idx val="0"/>
          <c:order val="0"/>
          <c:tx>
            <c:strRef>
              <c:f>[N2015_03_06.xls]Data!$D$3</c:f>
              <c:strCache>
                <c:ptCount val="1"/>
                <c:pt idx="0">
                  <c:v>東京都</c:v>
                </c:pt>
              </c:strCache>
            </c:strRef>
          </c:tx>
          <c:spPr>
            <a:ln w="25400">
              <a:solidFill>
                <a:srgbClr val="FF0000"/>
              </a:solidFill>
              <a:prstDash val="solid"/>
            </a:ln>
          </c:spPr>
          <c:marker>
            <c:symbol val="none"/>
          </c:marker>
          <c:dLbls>
            <c:dLbl>
              <c:idx val="0"/>
              <c:layout>
                <c:manualLayout>
                  <c:x val="3.3347466182111853E-3"/>
                  <c:y val="-0.15326668948990071"/>
                </c:manualLayout>
              </c:layout>
              <c:showLegendKey val="0"/>
              <c:showVal val="1"/>
              <c:showCatName val="0"/>
              <c:showSerName val="0"/>
              <c:showPercent val="0"/>
              <c:showBubbleSize val="0"/>
            </c:dLbl>
            <c:dLbl>
              <c:idx val="1"/>
              <c:layout>
                <c:manualLayout>
                  <c:x val="8.3383986595771467E-2"/>
                  <c:y val="-0.19900436507936509"/>
                </c:manualLayout>
              </c:layout>
              <c:showLegendKey val="0"/>
              <c:showVal val="1"/>
              <c:showCatName val="0"/>
              <c:showSerName val="0"/>
              <c:showPercent val="0"/>
              <c:showBubbleSize val="0"/>
            </c:dLbl>
            <c:dLbl>
              <c:idx val="2"/>
              <c:layout>
                <c:manualLayout>
                  <c:x val="0.18715402272132947"/>
                  <c:y val="-0.13562738095238094"/>
                </c:manualLayout>
              </c:layout>
              <c:showLegendKey val="0"/>
              <c:showVal val="1"/>
              <c:showCatName val="0"/>
              <c:showSerName val="0"/>
              <c:showPercent val="0"/>
              <c:showBubbleSize val="0"/>
            </c:dLbl>
            <c:dLbl>
              <c:idx val="3"/>
              <c:layout>
                <c:manualLayout>
                  <c:x val="0.24458571829812795"/>
                  <c:y val="-0.14106031746031747"/>
                </c:manualLayout>
              </c:layout>
              <c:showLegendKey val="0"/>
              <c:showVal val="1"/>
              <c:showCatName val="0"/>
              <c:showSerName val="0"/>
              <c:showPercent val="0"/>
              <c:showBubbleSize val="0"/>
            </c:dLbl>
            <c:dLbl>
              <c:idx val="4"/>
              <c:layout>
                <c:manualLayout>
                  <c:x val="0.11399212962962962"/>
                  <c:y val="-1.801865079365084E-2"/>
                </c:manualLayout>
              </c:layout>
              <c:showLegendKey val="0"/>
              <c:showVal val="1"/>
              <c:showCatName val="0"/>
              <c:showSerName val="0"/>
              <c:showPercent val="0"/>
              <c:showBubbleSize val="0"/>
            </c:dLbl>
            <c:dLbl>
              <c:idx val="5"/>
              <c:layout>
                <c:manualLayout>
                  <c:x val="0.28018703703703712"/>
                  <c:y val="-7.8071428571428611E-2"/>
                </c:manualLayout>
              </c:layout>
              <c:showLegendKey val="0"/>
              <c:showVal val="1"/>
              <c:showCatName val="0"/>
              <c:showSerName val="0"/>
              <c:showPercent val="0"/>
              <c:showBubbleSize val="0"/>
            </c:dLbl>
            <c:dLbl>
              <c:idx val="7"/>
              <c:layout>
                <c:manualLayout>
                  <c:x val="0.26008778208943978"/>
                  <c:y val="4.1496860649292935E-2"/>
                </c:manualLayout>
              </c:layout>
              <c:showLegendKey val="0"/>
              <c:showVal val="1"/>
              <c:showCatName val="0"/>
              <c:showSerName val="0"/>
              <c:showPercent val="0"/>
              <c:showBubbleSize val="0"/>
            </c:dLbl>
            <c:dLbl>
              <c:idx val="8"/>
              <c:layout>
                <c:manualLayout>
                  <c:x val="0.36057367829021392"/>
                  <c:y val="0.12099212598425196"/>
                </c:manualLayout>
              </c:layout>
              <c:showLegendKey val="0"/>
              <c:showVal val="1"/>
              <c:showCatName val="0"/>
              <c:showSerName val="0"/>
              <c:showPercent val="0"/>
              <c:showBubbleSize val="0"/>
            </c:dLbl>
            <c:dLbl>
              <c:idx val="9"/>
              <c:layout>
                <c:manualLayout>
                  <c:x val="0.2756149808197052"/>
                  <c:y val="0.16948282551637567"/>
                </c:manualLayout>
              </c:layout>
              <c:showLegendKey val="0"/>
              <c:showVal val="1"/>
              <c:showCatName val="0"/>
              <c:showSerName val="0"/>
              <c:showPercent val="0"/>
              <c:showBubbleSize val="0"/>
            </c:dLbl>
            <c:dLbl>
              <c:idx val="10"/>
              <c:layout>
                <c:manualLayout>
                  <c:x val="0.1570656884263735"/>
                  <c:y val="0.15852930817309702"/>
                </c:manualLayout>
              </c:layout>
              <c:showLegendKey val="0"/>
              <c:showVal val="1"/>
              <c:showCatName val="0"/>
              <c:showSerName val="0"/>
              <c:showPercent val="0"/>
              <c:showBubbleSize val="0"/>
            </c:dLbl>
            <c:dLbl>
              <c:idx val="12"/>
              <c:layout>
                <c:manualLayout>
                  <c:x val="-1.2001266459234328E-2"/>
                  <c:y val="0.19766631855131178"/>
                </c:manualLayout>
              </c:layout>
              <c:showLegendKey val="0"/>
              <c:showVal val="1"/>
              <c:showCatName val="0"/>
              <c:showSerName val="0"/>
              <c:showPercent val="0"/>
              <c:showBubbleSize val="0"/>
            </c:dLbl>
            <c:dLbl>
              <c:idx val="13"/>
              <c:layout>
                <c:manualLayout>
                  <c:x val="-0.10287086792885769"/>
                  <c:y val="0.23197800911523758"/>
                </c:manualLayout>
              </c:layout>
              <c:showLegendKey val="0"/>
              <c:showVal val="1"/>
              <c:showCatName val="0"/>
              <c:showSerName val="0"/>
              <c:showPercent val="0"/>
              <c:showBubbleSize val="0"/>
            </c:dLbl>
            <c:dLbl>
              <c:idx val="14"/>
              <c:layout>
                <c:manualLayout>
                  <c:x val="-0.18263294901057975"/>
                  <c:y val="0.20891674852600495"/>
                </c:manualLayout>
              </c:layout>
              <c:showLegendKey val="0"/>
              <c:showVal val="1"/>
              <c:showCatName val="0"/>
              <c:showSerName val="0"/>
              <c:showPercent val="0"/>
              <c:showBubbleSize val="0"/>
            </c:dLbl>
            <c:dLbl>
              <c:idx val="15"/>
              <c:layout>
                <c:manualLayout>
                  <c:x val="-0.21262931556632345"/>
                  <c:y val="0.11991897751911436"/>
                </c:manualLayout>
              </c:layout>
              <c:showLegendKey val="0"/>
              <c:showVal val="1"/>
              <c:showCatName val="0"/>
              <c:showSerName val="0"/>
              <c:showPercent val="0"/>
              <c:showBubbleSize val="0"/>
            </c:dLbl>
            <c:dLbl>
              <c:idx val="16"/>
              <c:layout>
                <c:manualLayout>
                  <c:x val="-0.24046880678376742"/>
                  <c:y val="7.7299554946935981E-2"/>
                </c:manualLayout>
              </c:layout>
              <c:showLegendKey val="0"/>
              <c:showVal val="1"/>
              <c:showCatName val="0"/>
              <c:showSerName val="0"/>
              <c:showPercent val="0"/>
              <c:showBubbleSize val="0"/>
            </c:dLbl>
            <c:dLbl>
              <c:idx val="17"/>
              <c:layout>
                <c:manualLayout>
                  <c:x val="-0.28787004578340164"/>
                  <c:y val="2.8671031746031746E-2"/>
                </c:manualLayout>
              </c:layout>
              <c:showLegendKey val="0"/>
              <c:showVal val="1"/>
              <c:showCatName val="0"/>
              <c:showSerName val="0"/>
              <c:showPercent val="0"/>
              <c:showBubbleSize val="0"/>
            </c:dLbl>
            <c:dLbl>
              <c:idx val="18"/>
              <c:layout>
                <c:manualLayout>
                  <c:x val="-0.15801244309923523"/>
                  <c:y val="5.9011904761904765E-3"/>
                </c:manualLayout>
              </c:layout>
              <c:showLegendKey val="0"/>
              <c:showVal val="1"/>
              <c:showCatName val="0"/>
              <c:showSerName val="0"/>
              <c:showPercent val="0"/>
              <c:showBubbleSize val="0"/>
            </c:dLbl>
            <c:dLbl>
              <c:idx val="19"/>
              <c:layout>
                <c:manualLayout>
                  <c:x val="-0.27277962981899989"/>
                  <c:y val="-3.3079217370556011E-2"/>
                </c:manualLayout>
              </c:layout>
              <c:showLegendKey val="0"/>
              <c:showVal val="1"/>
              <c:showCatName val="0"/>
              <c:showSerName val="0"/>
              <c:showPercent val="0"/>
              <c:showBubbleSize val="0"/>
            </c:dLbl>
            <c:dLbl>
              <c:idx val="20"/>
              <c:layout>
                <c:manualLayout>
                  <c:x val="-0.17507904693731466"/>
                  <c:y val="-1.2457408732999284E-2"/>
                </c:manualLayout>
              </c:layout>
              <c:showLegendKey val="0"/>
              <c:showVal val="1"/>
              <c:showCatName val="0"/>
              <c:showSerName val="0"/>
              <c:showPercent val="0"/>
              <c:showBubbleSize val="0"/>
            </c:dLbl>
            <c:dLbl>
              <c:idx val="21"/>
              <c:layout>
                <c:manualLayout>
                  <c:x val="-0.16155221489574909"/>
                  <c:y val="6.2835861528814096E-2"/>
                </c:manualLayout>
              </c:layout>
              <c:showLegendKey val="0"/>
              <c:showVal val="1"/>
              <c:showCatName val="0"/>
              <c:showSerName val="0"/>
              <c:showPercent val="0"/>
              <c:showBubbleSize val="0"/>
            </c:dLbl>
            <c:dLbl>
              <c:idx val="22"/>
              <c:layout>
                <c:manualLayout>
                  <c:x val="-0.14748267243602187"/>
                  <c:y val="-0.16133781521561114"/>
                </c:manualLayout>
              </c:layout>
              <c:showLegendKey val="0"/>
              <c:showVal val="1"/>
              <c:showCatName val="0"/>
              <c:showSerName val="0"/>
              <c:showPercent val="0"/>
              <c:showBubbleSize val="0"/>
            </c:dLbl>
            <c:spPr>
              <a:noFill/>
              <a:ln w="25400">
                <a:noFill/>
              </a:ln>
            </c:spPr>
            <c:txPr>
              <a:bodyPr/>
              <a:lstStyle/>
              <a:p>
                <a:pPr>
                  <a:defRPr sz="700" b="0" i="0" u="none" strike="noStrike" baseline="0">
                    <a:solidFill>
                      <a:srgbClr val="FF0000"/>
                    </a:solidFill>
                    <a:latin typeface="ＭＳ 明朝"/>
                    <a:ea typeface="ＭＳ 明朝"/>
                    <a:cs typeface="ＭＳ 明朝"/>
                  </a:defRPr>
                </a:pPr>
                <a:endParaRPr lang="ja-JP"/>
              </a:p>
            </c:txPr>
            <c:showLegendKey val="0"/>
            <c:showVal val="1"/>
            <c:showCatName val="0"/>
            <c:showSerName val="0"/>
            <c:showPercent val="0"/>
            <c:showBubbleSize val="0"/>
            <c:showLeaderLines val="0"/>
          </c:dLbls>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[N2015_03_06.xls]Data!$D$4:$D$27</c:f>
              <c:numCache>
                <c:formatCode>0.0_ </c:formatCode>
                <c:ptCount val="24"/>
                <c:pt idx="0">
                  <c:v>1.0358540810986523</c:v>
                </c:pt>
                <c:pt idx="1">
                  <c:v>0.49690165301838796</c:v>
                </c:pt>
                <c:pt idx="2">
                  <c:v>0.61468211048052268</c:v>
                </c:pt>
                <c:pt idx="3">
                  <c:v>0.23924647859769818</c:v>
                </c:pt>
                <c:pt idx="4">
                  <c:v>1.6780320057188043</c:v>
                </c:pt>
                <c:pt idx="5">
                  <c:v>0.74859274394852748</c:v>
                </c:pt>
                <c:pt idx="6">
                  <c:v>6.9596910867875135</c:v>
                </c:pt>
                <c:pt idx="7">
                  <c:v>0.52518167012003114</c:v>
                </c:pt>
                <c:pt idx="8">
                  <c:v>5.4819085723452086E-2</c:v>
                </c:pt>
                <c:pt idx="9">
                  <c:v>0.39863675843290242</c:v>
                </c:pt>
                <c:pt idx="10">
                  <c:v>0.6904538735148199</c:v>
                </c:pt>
                <c:pt idx="11">
                  <c:v>8.4341341824562761</c:v>
                </c:pt>
                <c:pt idx="12">
                  <c:v>0.81051325999301871</c:v>
                </c:pt>
                <c:pt idx="13">
                  <c:v>0.31854434421934147</c:v>
                </c:pt>
                <c:pt idx="14">
                  <c:v>0.34370723302572426</c:v>
                </c:pt>
                <c:pt idx="15">
                  <c:v>0.7755699126796608</c:v>
                </c:pt>
                <c:pt idx="16">
                  <c:v>1.0202787521192016</c:v>
                </c:pt>
                <c:pt idx="17">
                  <c:v>0.77971283354362153</c:v>
                </c:pt>
                <c:pt idx="18">
                  <c:v>1.7623690169952795</c:v>
                </c:pt>
                <c:pt idx="19">
                  <c:v>0.76568120655455818</c:v>
                </c:pt>
                <c:pt idx="20">
                  <c:v>1.4340797283426083</c:v>
                </c:pt>
                <c:pt idx="21">
                  <c:v>3.6771604855261817</c:v>
                </c:pt>
                <c:pt idx="22">
                  <c:v>0.94173320076545208</c:v>
                </c:pt>
                <c:pt idx="23">
                  <c:v>3.044024596738375</c:v>
                </c:pt>
              </c:numCache>
            </c:numRef>
          </c:val>
        </c:ser>
        <c:ser>
          <c:idx val="1"/>
          <c:order val="1"/>
          <c:tx>
            <c:strRef>
              <c:f>[N2015_03_06.xls]Data!$H$3</c:f>
              <c:strCache>
                <c:ptCount val="1"/>
              </c:strCache>
            </c:strRef>
          </c:tx>
          <c:spPr>
            <a:ln w="12700">
              <a:solidFill>
                <a:srgbClr val="000090"/>
              </a:solidFill>
              <a:prstDash val="solid"/>
            </a:ln>
          </c:spPr>
          <c:marker>
            <c:symbol val="none"/>
          </c:marker>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[N2015_03_06.xls]Data!$H$4:$H$27</c:f>
              <c:numCache>
                <c:formatCode>0.0_ </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er>
        <c:dLbls>
          <c:showLegendKey val="0"/>
          <c:showVal val="0"/>
          <c:showCatName val="0"/>
          <c:showSerName val="0"/>
          <c:showPercent val="0"/>
          <c:showBubbleSize val="0"/>
        </c:dLbls>
        <c:axId val="83002880"/>
        <c:axId val="83004416"/>
      </c:radarChart>
      <c:catAx>
        <c:axId val="83002880"/>
        <c:scaling>
          <c:orientation val="minMax"/>
        </c:scaling>
        <c:delete val="0"/>
        <c:axPos val="b"/>
        <c:majorGridlines>
          <c:spPr>
            <a:ln w="3175">
              <a:solidFill>
                <a:schemeClr val="bg1">
                  <a:lumMod val="65000"/>
                </a:schemeClr>
              </a:solidFill>
              <a:prstDash val="solid"/>
            </a:ln>
          </c:spPr>
        </c:majorGridlines>
        <c:numFmt formatCode="General" sourceLinked="0"/>
        <c:majorTickMark val="out"/>
        <c:minorTickMark val="none"/>
        <c:tickLblPos val="nextTo"/>
        <c:txPr>
          <a:bodyPr rot="0" vert="horz"/>
          <a:lstStyle/>
          <a:p>
            <a:pPr>
              <a:defRPr sz="490" baseline="0"/>
            </a:pPr>
            <a:endParaRPr lang="ja-JP"/>
          </a:p>
        </c:txPr>
        <c:crossAx val="83004416"/>
        <c:crosses val="autoZero"/>
        <c:auto val="0"/>
        <c:lblAlgn val="ctr"/>
        <c:lblOffset val="100"/>
        <c:noMultiLvlLbl val="0"/>
      </c:catAx>
      <c:valAx>
        <c:axId val="83004416"/>
        <c:scaling>
          <c:orientation val="minMax"/>
          <c:max val="2"/>
        </c:scaling>
        <c:delete val="0"/>
        <c:axPos val="l"/>
        <c:numFmt formatCode="0_ " sourceLinked="0"/>
        <c:majorTickMark val="cross"/>
        <c:minorTickMark val="none"/>
        <c:tickLblPos val="nextTo"/>
        <c:spPr>
          <a:ln w="3175">
            <a:solidFill>
              <a:schemeClr val="bg1">
                <a:lumMod val="65000"/>
              </a:schemeClr>
            </a:solidFill>
            <a:prstDash val="solid"/>
          </a:ln>
        </c:spPr>
        <c:txPr>
          <a:bodyPr rot="0" vert="horz"/>
          <a:lstStyle/>
          <a:p>
            <a:pPr>
              <a:defRPr sz="800" b="0" i="0" u="none" strike="noStrike" baseline="0">
                <a:solidFill>
                  <a:srgbClr val="000000"/>
                </a:solidFill>
                <a:latin typeface="ＭＳ 明朝"/>
                <a:ea typeface="ＭＳ 明朝"/>
                <a:cs typeface="ＭＳ 明朝"/>
              </a:defRPr>
            </a:pPr>
            <a:endParaRPr lang="ja-JP"/>
          </a:p>
        </c:txPr>
        <c:crossAx val="83002880"/>
        <c:crosses val="autoZero"/>
        <c:crossBetween val="between"/>
        <c:majorUnit val="1"/>
        <c:minorUnit val="0.5"/>
      </c:valAx>
      <c:spPr>
        <a:noFill/>
        <a:ln w="25400">
          <a:noFill/>
        </a:ln>
      </c:spPr>
    </c:plotArea>
    <c:plotVisOnly val="1"/>
    <c:dispBlanksAs val="gap"/>
    <c:showDLblsOverMax val="0"/>
  </c:chart>
  <c:spPr>
    <a:noFill/>
    <a:ln w="12700">
      <a:solidFill>
        <a:schemeClr val="bg1">
          <a:lumMod val="65000"/>
        </a:schemeClr>
      </a:solidFill>
      <a:prstDash val="solid"/>
    </a:ln>
  </c:spPr>
  <c:txPr>
    <a:bodyPr/>
    <a:lstStyle/>
    <a:p>
      <a:pPr>
        <a:defRPr sz="800" b="0" i="0" u="none" strike="noStrike" baseline="0">
          <a:solidFill>
            <a:srgbClr val="000000"/>
          </a:solidFill>
          <a:latin typeface="ＭＳ 明朝"/>
          <a:ea typeface="ＭＳ 明朝"/>
          <a:cs typeface="ＭＳ 明朝"/>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ＭＳ ゴシック"/>
                <a:ea typeface="ＭＳ ゴシック"/>
                <a:cs typeface="ＭＳ ゴシック"/>
              </a:defRPr>
            </a:pPr>
            <a:r>
              <a:rPr lang="ja-JP" altLang="en-US" sz="1400"/>
              <a:t>大阪府</a:t>
            </a:r>
          </a:p>
        </c:rich>
      </c:tx>
      <c:layout>
        <c:manualLayout>
          <c:xMode val="edge"/>
          <c:yMode val="edge"/>
          <c:x val="0.44842687867900011"/>
          <c:y val="3.1043072740907389E-2"/>
        </c:manualLayout>
      </c:layout>
      <c:overlay val="0"/>
      <c:spPr>
        <a:noFill/>
        <a:ln w="25400">
          <a:noFill/>
        </a:ln>
      </c:spPr>
    </c:title>
    <c:autoTitleDeleted val="0"/>
    <c:plotArea>
      <c:layout>
        <c:manualLayout>
          <c:layoutTarget val="inner"/>
          <c:xMode val="edge"/>
          <c:yMode val="edge"/>
          <c:x val="0.23413442233415138"/>
          <c:y val="0.23060619089902304"/>
          <c:w val="0.54923599666320777"/>
          <c:h val="0.62515979620194539"/>
        </c:manualLayout>
      </c:layout>
      <c:radarChart>
        <c:radarStyle val="marker"/>
        <c:varyColors val="0"/>
        <c:ser>
          <c:idx val="0"/>
          <c:order val="0"/>
          <c:tx>
            <c:strRef>
              <c:f>[N2015_03_06.xls]Data!$C$3</c:f>
              <c:strCache>
                <c:ptCount val="1"/>
                <c:pt idx="0">
                  <c:v>大阪府</c:v>
                </c:pt>
              </c:strCache>
            </c:strRef>
          </c:tx>
          <c:spPr>
            <a:ln w="25400">
              <a:solidFill>
                <a:srgbClr val="FF0000"/>
              </a:solidFill>
              <a:prstDash val="solid"/>
            </a:ln>
          </c:spPr>
          <c:marker>
            <c:symbol val="none"/>
          </c:marker>
          <c:dLbls>
            <c:dLbl>
              <c:idx val="0"/>
              <c:layout>
                <c:manualLayout>
                  <c:x val="6.9437635646412144E-3"/>
                  <c:y val="-0.18812542029722129"/>
                </c:manualLayout>
              </c:layout>
              <c:showLegendKey val="0"/>
              <c:showVal val="1"/>
              <c:showCatName val="0"/>
              <c:showSerName val="0"/>
              <c:showPercent val="0"/>
              <c:showBubbleSize val="0"/>
            </c:dLbl>
            <c:dLbl>
              <c:idx val="1"/>
              <c:layout>
                <c:manualLayout>
                  <c:x val="7.1812561891302043E-2"/>
                  <c:y val="-0.2153170634920635"/>
                </c:manualLayout>
              </c:layout>
              <c:showLegendKey val="0"/>
              <c:showVal val="1"/>
              <c:showCatName val="0"/>
              <c:showSerName val="0"/>
              <c:showPercent val="0"/>
              <c:showBubbleSize val="0"/>
            </c:dLbl>
            <c:dLbl>
              <c:idx val="2"/>
              <c:layout>
                <c:manualLayout>
                  <c:x val="0.13322603905281072"/>
                  <c:y val="-3.590714285714286E-2"/>
                </c:manualLayout>
              </c:layout>
              <c:showLegendKey val="0"/>
              <c:showVal val="1"/>
              <c:showCatName val="0"/>
              <c:showSerName val="0"/>
              <c:showPercent val="0"/>
              <c:showBubbleSize val="0"/>
            </c:dLbl>
            <c:dLbl>
              <c:idx val="3"/>
              <c:layout>
                <c:manualLayout>
                  <c:x val="0.16483672099127145"/>
                  <c:y val="-7.8728745863288832E-2"/>
                </c:manualLayout>
              </c:layout>
              <c:showLegendKey val="0"/>
              <c:showVal val="1"/>
              <c:showCatName val="0"/>
              <c:showSerName val="0"/>
              <c:showPercent val="0"/>
              <c:showBubbleSize val="0"/>
            </c:dLbl>
            <c:dLbl>
              <c:idx val="4"/>
              <c:layout>
                <c:manualLayout>
                  <c:x val="0.11491577808684893"/>
                  <c:y val="-1.244166666666662E-2"/>
                </c:manualLayout>
              </c:layout>
              <c:showLegendKey val="0"/>
              <c:showVal val="1"/>
              <c:showCatName val="0"/>
              <c:showSerName val="0"/>
              <c:showPercent val="0"/>
              <c:showBubbleSize val="0"/>
            </c:dLbl>
            <c:dLbl>
              <c:idx val="5"/>
              <c:layout>
                <c:manualLayout>
                  <c:x val="0.22744618461153895"/>
                  <c:y val="-5.7892857142857142E-2"/>
                </c:manualLayout>
              </c:layout>
              <c:showLegendKey val="0"/>
              <c:showVal val="1"/>
              <c:showCatName val="0"/>
              <c:showSerName val="0"/>
              <c:showPercent val="0"/>
              <c:showBubbleSize val="0"/>
            </c:dLbl>
            <c:dLbl>
              <c:idx val="6"/>
              <c:layout>
                <c:manualLayout>
                  <c:x val="0.10147583873206056"/>
                  <c:y val="5.0251474476298297E-3"/>
                </c:manualLayout>
              </c:layout>
              <c:showLegendKey val="0"/>
              <c:showVal val="1"/>
              <c:showCatName val="0"/>
              <c:showSerName val="0"/>
              <c:showPercent val="0"/>
              <c:showBubbleSize val="0"/>
            </c:dLbl>
            <c:dLbl>
              <c:idx val="7"/>
              <c:layout>
                <c:manualLayout>
                  <c:x val="0.13496530956886202"/>
                  <c:y val="1.6160954145437702E-2"/>
                </c:manualLayout>
              </c:layout>
              <c:showLegendKey val="0"/>
              <c:showVal val="1"/>
              <c:showCatName val="0"/>
              <c:showSerName val="0"/>
              <c:showPercent val="0"/>
              <c:showBubbleSize val="0"/>
            </c:dLbl>
            <c:dLbl>
              <c:idx val="8"/>
              <c:layout>
                <c:manualLayout>
                  <c:x val="0.14832224993072873"/>
                  <c:y val="-1.5724999999999999E-2"/>
                </c:manualLayout>
              </c:layout>
              <c:showLegendKey val="0"/>
              <c:showVal val="1"/>
              <c:showCatName val="0"/>
              <c:showSerName val="0"/>
              <c:showPercent val="0"/>
              <c:showBubbleSize val="0"/>
            </c:dLbl>
            <c:dLbl>
              <c:idx val="9"/>
              <c:layout>
                <c:manualLayout>
                  <c:x val="0.21030461483576679"/>
                  <c:y val="0.11402668251374228"/>
                </c:manualLayout>
              </c:layout>
              <c:showLegendKey val="0"/>
              <c:showVal val="1"/>
              <c:showCatName val="0"/>
              <c:showSerName val="0"/>
              <c:showPercent val="0"/>
              <c:showBubbleSize val="0"/>
            </c:dLbl>
            <c:dLbl>
              <c:idx val="10"/>
              <c:layout>
                <c:manualLayout>
                  <c:x val="0.15975618432311345"/>
                  <c:y val="0.157804761904762"/>
                </c:manualLayout>
              </c:layout>
              <c:showLegendKey val="0"/>
              <c:showVal val="1"/>
              <c:showCatName val="0"/>
              <c:showSerName val="0"/>
              <c:showPercent val="0"/>
              <c:showBubbleSize val="0"/>
            </c:dLbl>
            <c:dLbl>
              <c:idx val="11"/>
              <c:layout>
                <c:manualLayout>
                  <c:x val="5.4979282929439648E-2"/>
                  <c:y val="0.12217215866884563"/>
                </c:manualLayout>
              </c:layout>
              <c:showLegendKey val="0"/>
              <c:showVal val="1"/>
              <c:showCatName val="0"/>
              <c:showSerName val="0"/>
              <c:showPercent val="0"/>
              <c:showBubbleSize val="0"/>
            </c:dLbl>
            <c:dLbl>
              <c:idx val="12"/>
              <c:layout>
                <c:manualLayout>
                  <c:x val="4.359803861726492E-3"/>
                  <c:y val="0.21638513200555812"/>
                </c:manualLayout>
              </c:layout>
              <c:showLegendKey val="0"/>
              <c:showVal val="1"/>
              <c:showCatName val="0"/>
              <c:showSerName val="0"/>
              <c:showPercent val="0"/>
              <c:showBubbleSize val="0"/>
            </c:dLbl>
            <c:dLbl>
              <c:idx val="13"/>
              <c:layout>
                <c:manualLayout>
                  <c:x val="-6.1145496347840243E-2"/>
                  <c:y val="0.11011208893006011"/>
                </c:manualLayout>
              </c:layout>
              <c:showLegendKey val="0"/>
              <c:showVal val="1"/>
              <c:showCatName val="0"/>
              <c:showSerName val="0"/>
              <c:showPercent val="0"/>
              <c:showBubbleSize val="0"/>
            </c:dLbl>
            <c:dLbl>
              <c:idx val="14"/>
              <c:layout>
                <c:manualLayout>
                  <c:x val="-0.10913328141674598"/>
                  <c:y val="7.3310317460317548E-2"/>
                </c:manualLayout>
              </c:layout>
              <c:showLegendKey val="0"/>
              <c:showVal val="1"/>
              <c:showCatName val="0"/>
              <c:showSerName val="0"/>
              <c:showPercent val="0"/>
              <c:showBubbleSize val="0"/>
            </c:dLbl>
            <c:dLbl>
              <c:idx val="15"/>
              <c:layout>
                <c:manualLayout>
                  <c:x val="-9.8089967735293354E-2"/>
                  <c:y val="1.8892616413128782E-2"/>
                </c:manualLayout>
              </c:layout>
              <c:showLegendKey val="0"/>
              <c:showVal val="1"/>
              <c:showCatName val="0"/>
              <c:showSerName val="0"/>
              <c:showPercent val="0"/>
              <c:showBubbleSize val="0"/>
            </c:dLbl>
            <c:dLbl>
              <c:idx val="16"/>
              <c:layout>
                <c:manualLayout>
                  <c:x val="-0.1814104583080961"/>
                  <c:y val="3.7902544790596827E-2"/>
                </c:manualLayout>
              </c:layout>
              <c:showLegendKey val="0"/>
              <c:showVal val="1"/>
              <c:showCatName val="0"/>
              <c:showSerName val="0"/>
              <c:showPercent val="0"/>
              <c:showBubbleSize val="0"/>
            </c:dLbl>
            <c:dLbl>
              <c:idx val="17"/>
              <c:layout>
                <c:manualLayout>
                  <c:x val="-0.19866545527962851"/>
                  <c:y val="2.4931416181672942E-2"/>
                </c:manualLayout>
              </c:layout>
              <c:showLegendKey val="0"/>
              <c:showVal val="1"/>
              <c:showCatName val="0"/>
              <c:showSerName val="0"/>
              <c:showPercent val="0"/>
              <c:showBubbleSize val="0"/>
            </c:dLbl>
            <c:dLbl>
              <c:idx val="18"/>
              <c:layout>
                <c:manualLayout>
                  <c:x val="-0.33735130224106602"/>
                  <c:y val="5.0252196736276468E-3"/>
                </c:manualLayout>
              </c:layout>
              <c:showLegendKey val="0"/>
              <c:showVal val="1"/>
              <c:showCatName val="0"/>
              <c:showSerName val="0"/>
              <c:showPercent val="0"/>
              <c:showBubbleSize val="0"/>
            </c:dLbl>
            <c:dLbl>
              <c:idx val="19"/>
              <c:layout>
                <c:manualLayout>
                  <c:x val="-0.26511246963529306"/>
                  <c:y val="-3.8507778478021393E-2"/>
                </c:manualLayout>
              </c:layout>
              <c:showLegendKey val="0"/>
              <c:showVal val="1"/>
              <c:showCatName val="0"/>
              <c:showSerName val="0"/>
              <c:showPercent val="0"/>
              <c:showBubbleSize val="0"/>
            </c:dLbl>
            <c:dLbl>
              <c:idx val="20"/>
              <c:layout>
                <c:manualLayout>
                  <c:x val="-0.19630792752847645"/>
                  <c:y val="-4.7363898380626948E-2"/>
                </c:manualLayout>
              </c:layout>
              <c:showLegendKey val="0"/>
              <c:showVal val="1"/>
              <c:showCatName val="0"/>
              <c:showSerName val="0"/>
              <c:showPercent val="0"/>
              <c:showBubbleSize val="0"/>
            </c:dLbl>
            <c:dLbl>
              <c:idx val="21"/>
              <c:layout>
                <c:manualLayout>
                  <c:x val="-0.30559457737685702"/>
                  <c:y val="-0.14930013370970138"/>
                </c:manualLayout>
              </c:layout>
              <c:showLegendKey val="0"/>
              <c:showVal val="1"/>
              <c:showCatName val="0"/>
              <c:showSerName val="0"/>
              <c:showPercent val="0"/>
              <c:showBubbleSize val="0"/>
            </c:dLbl>
            <c:dLbl>
              <c:idx val="22"/>
              <c:layout>
                <c:manualLayout>
                  <c:x val="-0.24300038223377418"/>
                  <c:y val="-0.20955649977715052"/>
                </c:manualLayout>
              </c:layout>
              <c:showLegendKey val="0"/>
              <c:showVal val="1"/>
              <c:showCatName val="0"/>
              <c:showSerName val="0"/>
              <c:showPercent val="0"/>
              <c:showBubbleSize val="0"/>
            </c:dLbl>
            <c:dLbl>
              <c:idx val="23"/>
              <c:layout>
                <c:manualLayout>
                  <c:x val="-7.8565179352580922E-2"/>
                  <c:y val="-0.14838650793650793"/>
                </c:manualLayout>
              </c:layout>
              <c:showLegendKey val="0"/>
              <c:showVal val="1"/>
              <c:showCatName val="0"/>
              <c:showSerName val="0"/>
              <c:showPercent val="0"/>
              <c:showBubbleSize val="0"/>
            </c:dLbl>
            <c:numFmt formatCode="#,##0.0_);[Red]\(#,##0.0\)" sourceLinked="0"/>
            <c:spPr>
              <a:noFill/>
              <a:ln w="25400">
                <a:noFill/>
              </a:ln>
            </c:spPr>
            <c:txPr>
              <a:bodyPr/>
              <a:lstStyle/>
              <a:p>
                <a:pPr>
                  <a:defRPr sz="700" b="0" i="0" u="none" strike="noStrike" baseline="0">
                    <a:solidFill>
                      <a:srgbClr val="FF0000"/>
                    </a:solidFill>
                    <a:latin typeface="ＭＳ 明朝"/>
                    <a:ea typeface="ＭＳ 明朝"/>
                    <a:cs typeface="ＭＳ 明朝"/>
                  </a:defRPr>
                </a:pPr>
                <a:endParaRPr lang="ja-JP"/>
              </a:p>
            </c:txPr>
            <c:showLegendKey val="0"/>
            <c:showVal val="1"/>
            <c:showCatName val="0"/>
            <c:showSerName val="0"/>
            <c:showPercent val="0"/>
            <c:showBubbleSize val="0"/>
            <c:showLeaderLines val="0"/>
          </c:dLbls>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[N2015_03_06.xls]Data!$C$4:$C$27</c:f>
              <c:numCache>
                <c:formatCode>0.0_ </c:formatCode>
                <c:ptCount val="24"/>
                <c:pt idx="0">
                  <c:v>0.82375175740129769</c:v>
                </c:pt>
                <c:pt idx="1">
                  <c:v>0.43612894720126905</c:v>
                </c:pt>
                <c:pt idx="2">
                  <c:v>1.4826662196483658</c:v>
                </c:pt>
                <c:pt idx="3">
                  <c:v>0.87786231669460701</c:v>
                </c:pt>
                <c:pt idx="4">
                  <c:v>1.481478893076402</c:v>
                </c:pt>
                <c:pt idx="5">
                  <c:v>0.89083950185818628</c:v>
                </c:pt>
                <c:pt idx="6">
                  <c:v>1.5770444411259235</c:v>
                </c:pt>
                <c:pt idx="7">
                  <c:v>1.3217515051334612</c:v>
                </c:pt>
                <c:pt idx="8">
                  <c:v>1.711972517116533</c:v>
                </c:pt>
                <c:pt idx="9">
                  <c:v>1.1133426535963475</c:v>
                </c:pt>
                <c:pt idx="10">
                  <c:v>0.76972970419965503</c:v>
                </c:pt>
                <c:pt idx="11">
                  <c:v>1.2324186614779804</c:v>
                </c:pt>
                <c:pt idx="12">
                  <c:v>0.62847790500893819</c:v>
                </c:pt>
                <c:pt idx="13">
                  <c:v>1.3580022649584027</c:v>
                </c:pt>
                <c:pt idx="14">
                  <c:v>1.432468550984719</c:v>
                </c:pt>
                <c:pt idx="15">
                  <c:v>1.890086537020687</c:v>
                </c:pt>
                <c:pt idx="16">
                  <c:v>1.5526083045839616</c:v>
                </c:pt>
                <c:pt idx="17">
                  <c:v>1.5686933802785803</c:v>
                </c:pt>
                <c:pt idx="18">
                  <c:v>0.38428684569731808</c:v>
                </c:pt>
                <c:pt idx="19">
                  <c:v>0.67084087707476137</c:v>
                </c:pt>
                <c:pt idx="20">
                  <c:v>1.1489076530316249</c:v>
                </c:pt>
                <c:pt idx="21">
                  <c:v>0.3586800746636114</c:v>
                </c:pt>
                <c:pt idx="22">
                  <c:v>0.33184774058465066</c:v>
                </c:pt>
                <c:pt idx="23">
                  <c:v>0.94871179049464893</c:v>
                </c:pt>
              </c:numCache>
            </c:numRef>
          </c:val>
        </c:ser>
        <c:ser>
          <c:idx val="1"/>
          <c:order val="1"/>
          <c:tx>
            <c:strRef>
              <c:f>[N2015_03_06.xls]Data!$H$3</c:f>
              <c:strCache>
                <c:ptCount val="1"/>
              </c:strCache>
            </c:strRef>
          </c:tx>
          <c:spPr>
            <a:ln w="12700">
              <a:solidFill>
                <a:srgbClr val="000090"/>
              </a:solidFill>
              <a:prstDash val="solid"/>
            </a:ln>
          </c:spPr>
          <c:marker>
            <c:symbol val="none"/>
          </c:marker>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[N2015_03_06.xls]Data!$H$4:$H$27</c:f>
              <c:numCache>
                <c:formatCode>0.0_ </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er>
        <c:dLbls>
          <c:showLegendKey val="0"/>
          <c:showVal val="0"/>
          <c:showCatName val="0"/>
          <c:showSerName val="0"/>
          <c:showPercent val="0"/>
          <c:showBubbleSize val="0"/>
        </c:dLbls>
        <c:axId val="83064704"/>
        <c:axId val="83066240"/>
      </c:radarChart>
      <c:catAx>
        <c:axId val="83064704"/>
        <c:scaling>
          <c:orientation val="minMax"/>
        </c:scaling>
        <c:delete val="0"/>
        <c:axPos val="b"/>
        <c:majorGridlines>
          <c:spPr>
            <a:ln w="3175">
              <a:solidFill>
                <a:schemeClr val="bg1">
                  <a:lumMod val="65000"/>
                </a:schemeClr>
              </a:solidFill>
              <a:prstDash val="solid"/>
            </a:ln>
          </c:spPr>
        </c:majorGridlines>
        <c:numFmt formatCode="General" sourceLinked="0"/>
        <c:majorTickMark val="out"/>
        <c:minorTickMark val="none"/>
        <c:tickLblPos val="nextTo"/>
        <c:txPr>
          <a:bodyPr rot="0" vert="horz"/>
          <a:lstStyle/>
          <a:p>
            <a:pPr>
              <a:defRPr sz="490" b="0" i="0" u="none" strike="noStrike" baseline="0">
                <a:solidFill>
                  <a:srgbClr val="000000"/>
                </a:solidFill>
                <a:latin typeface="ＭＳ 明朝"/>
                <a:ea typeface="ＭＳ 明朝"/>
                <a:cs typeface="ＭＳ 明朝"/>
              </a:defRPr>
            </a:pPr>
            <a:endParaRPr lang="ja-JP"/>
          </a:p>
        </c:txPr>
        <c:crossAx val="83066240"/>
        <c:crosses val="autoZero"/>
        <c:auto val="0"/>
        <c:lblAlgn val="ctr"/>
        <c:lblOffset val="100"/>
        <c:noMultiLvlLbl val="0"/>
      </c:catAx>
      <c:valAx>
        <c:axId val="83066240"/>
        <c:scaling>
          <c:orientation val="minMax"/>
          <c:max val="2"/>
        </c:scaling>
        <c:delete val="0"/>
        <c:axPos val="l"/>
        <c:numFmt formatCode="0_ " sourceLinked="0"/>
        <c:majorTickMark val="cross"/>
        <c:minorTickMark val="none"/>
        <c:tickLblPos val="nextTo"/>
        <c:spPr>
          <a:ln w="3175">
            <a:solidFill>
              <a:schemeClr val="bg1">
                <a:lumMod val="65000"/>
              </a:schemeClr>
            </a:solidFill>
            <a:prstDash val="solid"/>
          </a:ln>
        </c:spPr>
        <c:txPr>
          <a:bodyPr rot="0" vert="horz"/>
          <a:lstStyle/>
          <a:p>
            <a:pPr>
              <a:defRPr sz="800" b="0" i="0" u="none" strike="noStrike" baseline="0">
                <a:solidFill>
                  <a:srgbClr val="000000"/>
                </a:solidFill>
                <a:latin typeface="ＭＳ 明朝"/>
                <a:ea typeface="ＭＳ 明朝"/>
                <a:cs typeface="ＭＳ 明朝"/>
              </a:defRPr>
            </a:pPr>
            <a:endParaRPr lang="ja-JP"/>
          </a:p>
        </c:txPr>
        <c:crossAx val="83064704"/>
        <c:crosses val="autoZero"/>
        <c:crossBetween val="between"/>
        <c:majorUnit val="1"/>
        <c:minorUnit val="0.5"/>
      </c:valAx>
      <c:spPr>
        <a:noFill/>
        <a:ln w="25400">
          <a:noFill/>
        </a:ln>
      </c:spPr>
    </c:plotArea>
    <c:plotVisOnly val="1"/>
    <c:dispBlanksAs val="gap"/>
    <c:showDLblsOverMax val="0"/>
  </c:chart>
  <c:spPr>
    <a:noFill/>
    <a:ln w="12700">
      <a:solidFill>
        <a:schemeClr val="bg1">
          <a:lumMod val="65000"/>
        </a:schemeClr>
      </a:solidFill>
      <a:prstDash val="solid"/>
    </a:ln>
  </c:spPr>
  <c:txPr>
    <a:bodyPr/>
    <a:lstStyle/>
    <a:p>
      <a:pPr>
        <a:defRPr sz="800" b="0" i="0" u="none" strike="noStrike" baseline="0">
          <a:solidFill>
            <a:srgbClr val="000000"/>
          </a:solidFill>
          <a:latin typeface="ＭＳ 明朝"/>
          <a:ea typeface="ＭＳ 明朝"/>
          <a:cs typeface="ＭＳ 明朝"/>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ＭＳ ゴシック"/>
                <a:ea typeface="ＭＳ ゴシック"/>
                <a:cs typeface="ＭＳ ゴシック"/>
              </a:defRPr>
            </a:pPr>
            <a:r>
              <a:rPr lang="ja-JP" altLang="en-US" sz="1400"/>
              <a:t>愛知県</a:t>
            </a:r>
          </a:p>
        </c:rich>
      </c:tx>
      <c:layout>
        <c:manualLayout>
          <c:xMode val="edge"/>
          <c:yMode val="edge"/>
          <c:x val="0.38504829238139393"/>
          <c:y val="4.6722619047619041E-2"/>
        </c:manualLayout>
      </c:layout>
      <c:overlay val="0"/>
      <c:spPr>
        <a:noFill/>
        <a:ln w="25400">
          <a:noFill/>
        </a:ln>
      </c:spPr>
    </c:title>
    <c:autoTitleDeleted val="0"/>
    <c:plotArea>
      <c:layout>
        <c:manualLayout>
          <c:layoutTarget val="inner"/>
          <c:xMode val="edge"/>
          <c:yMode val="edge"/>
          <c:x val="0.25591336266368159"/>
          <c:y val="0.21896859427703486"/>
          <c:w val="0.5281776425674064"/>
          <c:h val="0.63391940713293193"/>
        </c:manualLayout>
      </c:layout>
      <c:radarChart>
        <c:radarStyle val="marker"/>
        <c:varyColors val="0"/>
        <c:ser>
          <c:idx val="0"/>
          <c:order val="0"/>
          <c:tx>
            <c:strRef>
              <c:f>[N2015_03_06.xls]Data!$G$3</c:f>
              <c:strCache>
                <c:ptCount val="1"/>
                <c:pt idx="0">
                  <c:v>愛知県</c:v>
                </c:pt>
              </c:strCache>
            </c:strRef>
          </c:tx>
          <c:spPr>
            <a:ln w="25400">
              <a:solidFill>
                <a:srgbClr val="FF0000"/>
              </a:solidFill>
              <a:prstDash val="solid"/>
            </a:ln>
          </c:spPr>
          <c:marker>
            <c:symbol val="none"/>
          </c:marker>
          <c:dLbls>
            <c:dLbl>
              <c:idx val="0"/>
              <c:layout>
                <c:manualLayout>
                  <c:x val="7.2234839872902809E-3"/>
                  <c:y val="-0.23734390952642739"/>
                </c:manualLayout>
              </c:layout>
              <c:showLegendKey val="0"/>
              <c:showVal val="1"/>
              <c:showCatName val="0"/>
              <c:showSerName val="0"/>
              <c:showPercent val="0"/>
              <c:showBubbleSize val="0"/>
            </c:dLbl>
            <c:dLbl>
              <c:idx val="1"/>
              <c:layout>
                <c:manualLayout>
                  <c:x val="9.4698659078648315E-2"/>
                  <c:y val="-0.20165750412314459"/>
                </c:manualLayout>
              </c:layout>
              <c:showLegendKey val="0"/>
              <c:showVal val="1"/>
              <c:showCatName val="0"/>
              <c:showSerName val="0"/>
              <c:showPercent val="0"/>
              <c:showBubbleSize val="0"/>
            </c:dLbl>
            <c:dLbl>
              <c:idx val="2"/>
              <c:layout>
                <c:manualLayout>
                  <c:x val="0.16440525975152515"/>
                  <c:y val="-0.10085839943454017"/>
                </c:manualLayout>
              </c:layout>
              <c:showLegendKey val="0"/>
              <c:showVal val="1"/>
              <c:showCatName val="0"/>
              <c:showSerName val="0"/>
              <c:showPercent val="0"/>
              <c:showBubbleSize val="0"/>
            </c:dLbl>
            <c:dLbl>
              <c:idx val="3"/>
              <c:layout>
                <c:manualLayout>
                  <c:x val="0.21802983504457196"/>
                  <c:y val="-9.4875127621141864E-2"/>
                </c:manualLayout>
              </c:layout>
              <c:showLegendKey val="0"/>
              <c:showVal val="1"/>
              <c:showCatName val="0"/>
              <c:showSerName val="0"/>
              <c:showPercent val="0"/>
              <c:showBubbleSize val="0"/>
            </c:dLbl>
            <c:dLbl>
              <c:idx val="4"/>
              <c:layout>
                <c:manualLayout>
                  <c:x val="0.21495618061997512"/>
                  <c:y val="-6.9609675645959365E-2"/>
                </c:manualLayout>
              </c:layout>
              <c:showLegendKey val="0"/>
              <c:showVal val="1"/>
              <c:showCatName val="0"/>
              <c:showSerName val="0"/>
              <c:showPercent val="0"/>
              <c:showBubbleSize val="0"/>
            </c:dLbl>
            <c:dLbl>
              <c:idx val="5"/>
              <c:layout>
                <c:manualLayout>
                  <c:x val="0.32212697844587607"/>
                  <c:y val="-5.1192913385826773E-2"/>
                </c:manualLayout>
              </c:layout>
              <c:showLegendKey val="0"/>
              <c:showVal val="1"/>
              <c:showCatName val="0"/>
              <c:showSerName val="0"/>
              <c:showPercent val="0"/>
              <c:showBubbleSize val="0"/>
            </c:dLbl>
            <c:dLbl>
              <c:idx val="6"/>
              <c:layout>
                <c:manualLayout>
                  <c:x val="0.273132220216249"/>
                  <c:y val="-6.9783240398963321E-3"/>
                </c:manualLayout>
              </c:layout>
              <c:showLegendKey val="0"/>
              <c:showVal val="1"/>
              <c:showCatName val="0"/>
              <c:showSerName val="0"/>
              <c:showPercent val="0"/>
              <c:showBubbleSize val="0"/>
            </c:dLbl>
            <c:dLbl>
              <c:idx val="7"/>
              <c:layout>
                <c:manualLayout>
                  <c:x val="0.26939709634718362"/>
                  <c:y val="5.3702583837273228E-2"/>
                </c:manualLayout>
              </c:layout>
              <c:showLegendKey val="0"/>
              <c:showVal val="1"/>
              <c:showCatName val="0"/>
              <c:showSerName val="0"/>
              <c:showPercent val="0"/>
              <c:showBubbleSize val="0"/>
            </c:dLbl>
            <c:dLbl>
              <c:idx val="8"/>
              <c:layout>
                <c:manualLayout>
                  <c:x val="0.3299720999441999"/>
                  <c:y val="0.10165821684009999"/>
                </c:manualLayout>
              </c:layout>
              <c:showLegendKey val="0"/>
              <c:showVal val="1"/>
              <c:showCatName val="0"/>
              <c:showSerName val="0"/>
              <c:showPercent val="0"/>
              <c:showBubbleSize val="0"/>
            </c:dLbl>
            <c:dLbl>
              <c:idx val="9"/>
              <c:layout>
                <c:manualLayout>
                  <c:x val="0.22489635645937958"/>
                  <c:y val="0.12900617152585656"/>
                </c:manualLayout>
              </c:layout>
              <c:showLegendKey val="0"/>
              <c:showVal val="1"/>
              <c:showCatName val="0"/>
              <c:showSerName val="0"/>
              <c:showPercent val="0"/>
              <c:showBubbleSize val="0"/>
            </c:dLbl>
            <c:dLbl>
              <c:idx val="10"/>
              <c:layout>
                <c:manualLayout>
                  <c:x val="0.1646098783106657"/>
                  <c:y val="0.13341639647985179"/>
                </c:manualLayout>
              </c:layout>
              <c:showLegendKey val="0"/>
              <c:showVal val="1"/>
              <c:showCatName val="0"/>
              <c:showSerName val="0"/>
              <c:showPercent val="0"/>
              <c:showBubbleSize val="0"/>
            </c:dLbl>
            <c:dLbl>
              <c:idx val="11"/>
              <c:layout>
                <c:manualLayout>
                  <c:x val="9.7650317941031781E-2"/>
                  <c:y val="0.22073470509699189"/>
                </c:manualLayout>
              </c:layout>
              <c:showLegendKey val="0"/>
              <c:showVal val="1"/>
              <c:showCatName val="0"/>
              <c:showSerName val="0"/>
              <c:showPercent val="0"/>
              <c:showBubbleSize val="0"/>
            </c:dLbl>
            <c:dLbl>
              <c:idx val="12"/>
              <c:layout>
                <c:manualLayout>
                  <c:x val="5.9690685797260806E-3"/>
                  <c:y val="0.19618353883609518"/>
                </c:manualLayout>
              </c:layout>
              <c:showLegendKey val="0"/>
              <c:showVal val="1"/>
              <c:showCatName val="0"/>
              <c:showSerName val="0"/>
              <c:showPercent val="0"/>
              <c:showBubbleSize val="0"/>
            </c:dLbl>
            <c:dLbl>
              <c:idx val="13"/>
              <c:layout>
                <c:manualLayout>
                  <c:x val="-7.3515668495983497E-2"/>
                  <c:y val="0.13980280725778843"/>
                </c:manualLayout>
              </c:layout>
              <c:showLegendKey val="0"/>
              <c:showVal val="1"/>
              <c:showCatName val="0"/>
              <c:showSerName val="0"/>
              <c:showPercent val="0"/>
              <c:showBubbleSize val="0"/>
            </c:dLbl>
            <c:dLbl>
              <c:idx val="14"/>
              <c:layout>
                <c:manualLayout>
                  <c:x val="-0.16904029893665817"/>
                  <c:y val="0.20145723710044755"/>
                </c:manualLayout>
              </c:layout>
              <c:showLegendKey val="0"/>
              <c:showVal val="1"/>
              <c:showCatName val="0"/>
              <c:showSerName val="0"/>
              <c:showPercent val="0"/>
              <c:showBubbleSize val="0"/>
            </c:dLbl>
            <c:dLbl>
              <c:idx val="15"/>
              <c:layout>
                <c:manualLayout>
                  <c:x val="-0.20869004492446969"/>
                  <c:y val="0.14079949736904107"/>
                </c:manualLayout>
              </c:layout>
              <c:showLegendKey val="0"/>
              <c:showVal val="1"/>
              <c:showCatName val="0"/>
              <c:showSerName val="0"/>
              <c:showPercent val="0"/>
              <c:showBubbleSize val="0"/>
            </c:dLbl>
            <c:dLbl>
              <c:idx val="16"/>
              <c:layout>
                <c:manualLayout>
                  <c:x val="-0.27159895780933996"/>
                  <c:y val="0.11021283279667016"/>
                </c:manualLayout>
              </c:layout>
              <c:showLegendKey val="0"/>
              <c:showVal val="1"/>
              <c:showCatName val="0"/>
              <c:showSerName val="0"/>
              <c:showPercent val="0"/>
              <c:showBubbleSize val="0"/>
            </c:dLbl>
            <c:dLbl>
              <c:idx val="17"/>
              <c:layout>
                <c:manualLayout>
                  <c:x val="-0.29683488427582916"/>
                  <c:y val="5.4361748259728407E-2"/>
                </c:manualLayout>
              </c:layout>
              <c:showLegendKey val="0"/>
              <c:showVal val="1"/>
              <c:showCatName val="0"/>
              <c:showSerName val="0"/>
              <c:showPercent val="0"/>
              <c:showBubbleSize val="0"/>
            </c:dLbl>
            <c:dLbl>
              <c:idx val="18"/>
              <c:layout>
                <c:manualLayout>
                  <c:x val="-0.24878063851209775"/>
                  <c:y val="8.4897510406031565E-3"/>
                </c:manualLayout>
              </c:layout>
              <c:showLegendKey val="0"/>
              <c:showVal val="1"/>
              <c:showCatName val="0"/>
              <c:showSerName val="0"/>
              <c:showPercent val="0"/>
              <c:showBubbleSize val="0"/>
            </c:dLbl>
            <c:dLbl>
              <c:idx val="19"/>
              <c:layout>
                <c:manualLayout>
                  <c:x val="-0.32181412362824724"/>
                  <c:y val="-6.7450084892656692E-2"/>
                </c:manualLayout>
              </c:layout>
              <c:showLegendKey val="0"/>
              <c:showVal val="1"/>
              <c:showCatName val="0"/>
              <c:showSerName val="0"/>
              <c:showPercent val="0"/>
              <c:showBubbleSize val="0"/>
            </c:dLbl>
            <c:dLbl>
              <c:idx val="20"/>
              <c:layout>
                <c:manualLayout>
                  <c:x val="-0.23880277760555521"/>
                  <c:y val="-6.2142299780095056E-2"/>
                </c:manualLayout>
              </c:layout>
              <c:showLegendKey val="0"/>
              <c:showVal val="1"/>
              <c:showCatName val="0"/>
              <c:showSerName val="0"/>
              <c:showPercent val="0"/>
              <c:showBubbleSize val="0"/>
            </c:dLbl>
            <c:dLbl>
              <c:idx val="21"/>
              <c:layout>
                <c:manualLayout>
                  <c:x val="-0.25854860136840996"/>
                  <c:y val="-0.13538050734312418"/>
                </c:manualLayout>
              </c:layout>
              <c:showLegendKey val="0"/>
              <c:showVal val="1"/>
              <c:showCatName val="0"/>
              <c:showSerName val="0"/>
              <c:showPercent val="0"/>
              <c:showBubbleSize val="0"/>
            </c:dLbl>
            <c:dLbl>
              <c:idx val="22"/>
              <c:layout>
                <c:manualLayout>
                  <c:x val="-0.1806971053985309"/>
                  <c:y val="-0.18815107891122376"/>
                </c:manualLayout>
              </c:layout>
              <c:showLegendKey val="0"/>
              <c:showVal val="1"/>
              <c:showCatName val="0"/>
              <c:showSerName val="0"/>
              <c:showPercent val="0"/>
              <c:showBubbleSize val="0"/>
            </c:dLbl>
            <c:dLbl>
              <c:idx val="23"/>
              <c:layout>
                <c:manualLayout>
                  <c:x val="-7.3914655390263012E-2"/>
                  <c:y val="-0.19829105473965286"/>
                </c:manualLayout>
              </c:layout>
              <c:showLegendKey val="0"/>
              <c:showVal val="1"/>
              <c:showCatName val="0"/>
              <c:showSerName val="0"/>
              <c:showPercent val="0"/>
              <c:showBubbleSize val="0"/>
            </c:dLbl>
            <c:spPr>
              <a:noFill/>
              <a:ln w="25400">
                <a:noFill/>
              </a:ln>
            </c:spPr>
            <c:txPr>
              <a:bodyPr/>
              <a:lstStyle/>
              <a:p>
                <a:pPr>
                  <a:defRPr sz="700" b="0" i="0" u="none" strike="noStrike" baseline="0">
                    <a:solidFill>
                      <a:srgbClr val="FF0000"/>
                    </a:solidFill>
                    <a:latin typeface="ＭＳ 明朝"/>
                    <a:ea typeface="ＭＳ 明朝"/>
                    <a:cs typeface="ＭＳ 明朝"/>
                  </a:defRPr>
                </a:pPr>
                <a:endParaRPr lang="ja-JP"/>
              </a:p>
            </c:txPr>
            <c:showLegendKey val="0"/>
            <c:showVal val="1"/>
            <c:showCatName val="0"/>
            <c:showSerName val="0"/>
            <c:showPercent val="0"/>
            <c:showBubbleSize val="0"/>
            <c:showLeaderLines val="0"/>
          </c:dLbls>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[N2015_03_06.xls]Data!$G$4:$G$27</c:f>
              <c:numCache>
                <c:formatCode>0.0_ </c:formatCode>
                <c:ptCount val="24"/>
                <c:pt idx="0">
                  <c:v>0.43115663721984515</c:v>
                </c:pt>
                <c:pt idx="1">
                  <c:v>0.31528963372300206</c:v>
                </c:pt>
                <c:pt idx="2">
                  <c:v>0.75379152871755695</c:v>
                </c:pt>
                <c:pt idx="3">
                  <c:v>0.42066481075790491</c:v>
                </c:pt>
                <c:pt idx="4">
                  <c:v>0.59567736879430466</c:v>
                </c:pt>
                <c:pt idx="5">
                  <c:v>0.41083726706250762</c:v>
                </c:pt>
                <c:pt idx="6">
                  <c:v>0.46677767604306747</c:v>
                </c:pt>
                <c:pt idx="7">
                  <c:v>0.28028090623366247</c:v>
                </c:pt>
                <c:pt idx="8">
                  <c:v>0.30590117348564316</c:v>
                </c:pt>
                <c:pt idx="9">
                  <c:v>0.87431740739920438</c:v>
                </c:pt>
                <c:pt idx="10">
                  <c:v>0.86157232967973174</c:v>
                </c:pt>
                <c:pt idx="11">
                  <c:v>0.39405995705615443</c:v>
                </c:pt>
                <c:pt idx="12">
                  <c:v>0.7462085844079942</c:v>
                </c:pt>
                <c:pt idx="13">
                  <c:v>0.94659597350071756</c:v>
                </c:pt>
                <c:pt idx="14">
                  <c:v>0.39254111829591176</c:v>
                </c:pt>
                <c:pt idx="15">
                  <c:v>0.70900772493213238</c:v>
                </c:pt>
                <c:pt idx="16">
                  <c:v>0.61272022224205813</c:v>
                </c:pt>
                <c:pt idx="17">
                  <c:v>0.70397128106472961</c:v>
                </c:pt>
                <c:pt idx="18">
                  <c:v>1.1726302059976408</c:v>
                </c:pt>
                <c:pt idx="19">
                  <c:v>0.13158753825364108</c:v>
                </c:pt>
                <c:pt idx="20">
                  <c:v>0.85241448768092265</c:v>
                </c:pt>
                <c:pt idx="21">
                  <c:v>0.60918148198046307</c:v>
                </c:pt>
                <c:pt idx="22">
                  <c:v>2.7590120856235498</c:v>
                </c:pt>
                <c:pt idx="23">
                  <c:v>0.54521153092910457</c:v>
                </c:pt>
              </c:numCache>
            </c:numRef>
          </c:val>
        </c:ser>
        <c:ser>
          <c:idx val="1"/>
          <c:order val="1"/>
          <c:tx>
            <c:strRef>
              <c:f>[N2015_03_06.xls]Data!$H$3</c:f>
              <c:strCache>
                <c:ptCount val="1"/>
              </c:strCache>
            </c:strRef>
          </c:tx>
          <c:spPr>
            <a:ln w="12700">
              <a:solidFill>
                <a:srgbClr val="000090"/>
              </a:solidFill>
              <a:prstDash val="solid"/>
            </a:ln>
          </c:spPr>
          <c:marker>
            <c:symbol val="none"/>
          </c:marker>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[N2015_03_06.xls]Data!$H$4:$H$27</c:f>
              <c:numCache>
                <c:formatCode>0.0_ </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er>
        <c:dLbls>
          <c:showLegendKey val="0"/>
          <c:showVal val="0"/>
          <c:showCatName val="0"/>
          <c:showSerName val="0"/>
          <c:showPercent val="0"/>
          <c:showBubbleSize val="0"/>
        </c:dLbls>
        <c:axId val="81518976"/>
        <c:axId val="81520512"/>
      </c:radarChart>
      <c:catAx>
        <c:axId val="81518976"/>
        <c:scaling>
          <c:orientation val="minMax"/>
        </c:scaling>
        <c:delete val="0"/>
        <c:axPos val="b"/>
        <c:majorGridlines>
          <c:spPr>
            <a:ln w="3175">
              <a:solidFill>
                <a:schemeClr val="bg1">
                  <a:lumMod val="65000"/>
                </a:schemeClr>
              </a:solidFill>
              <a:prstDash val="solid"/>
            </a:ln>
          </c:spPr>
        </c:majorGridlines>
        <c:numFmt formatCode="General" sourceLinked="0"/>
        <c:majorTickMark val="out"/>
        <c:minorTickMark val="none"/>
        <c:tickLblPos val="nextTo"/>
        <c:txPr>
          <a:bodyPr rot="0" vert="horz"/>
          <a:lstStyle/>
          <a:p>
            <a:pPr>
              <a:defRPr sz="490" b="0" i="0" u="none" strike="noStrike" baseline="0">
                <a:solidFill>
                  <a:srgbClr val="000000"/>
                </a:solidFill>
                <a:latin typeface="ＭＳ 明朝"/>
                <a:ea typeface="ＭＳ 明朝"/>
                <a:cs typeface="ＭＳ 明朝"/>
              </a:defRPr>
            </a:pPr>
            <a:endParaRPr lang="ja-JP"/>
          </a:p>
        </c:txPr>
        <c:crossAx val="81520512"/>
        <c:crosses val="autoZero"/>
        <c:auto val="0"/>
        <c:lblAlgn val="ctr"/>
        <c:lblOffset val="100"/>
        <c:noMultiLvlLbl val="0"/>
      </c:catAx>
      <c:valAx>
        <c:axId val="81520512"/>
        <c:scaling>
          <c:orientation val="minMax"/>
          <c:max val="2"/>
        </c:scaling>
        <c:delete val="0"/>
        <c:axPos val="l"/>
        <c:numFmt formatCode="0_ " sourceLinked="0"/>
        <c:majorTickMark val="cross"/>
        <c:minorTickMark val="none"/>
        <c:tickLblPos val="nextTo"/>
        <c:spPr>
          <a:ln w="3175">
            <a:solidFill>
              <a:schemeClr val="bg1">
                <a:lumMod val="65000"/>
              </a:schemeClr>
            </a:solidFill>
            <a:prstDash val="solid"/>
          </a:ln>
        </c:spPr>
        <c:txPr>
          <a:bodyPr rot="0" vert="horz"/>
          <a:lstStyle/>
          <a:p>
            <a:pPr>
              <a:defRPr sz="800" b="0" i="0" u="none" strike="noStrike" baseline="0">
                <a:solidFill>
                  <a:srgbClr val="000000"/>
                </a:solidFill>
                <a:latin typeface="ＭＳ 明朝"/>
                <a:ea typeface="ＭＳ 明朝"/>
                <a:cs typeface="ＭＳ 明朝"/>
              </a:defRPr>
            </a:pPr>
            <a:endParaRPr lang="ja-JP"/>
          </a:p>
        </c:txPr>
        <c:crossAx val="81518976"/>
        <c:crosses val="autoZero"/>
        <c:crossBetween val="between"/>
        <c:majorUnit val="1"/>
        <c:minorUnit val="0.5"/>
      </c:valAx>
      <c:spPr>
        <a:noFill/>
        <a:ln w="25400">
          <a:noFill/>
        </a:ln>
      </c:spPr>
    </c:plotArea>
    <c:plotVisOnly val="1"/>
    <c:dispBlanksAs val="gap"/>
    <c:showDLblsOverMax val="0"/>
  </c:chart>
  <c:spPr>
    <a:noFill/>
    <a:ln w="12700">
      <a:solidFill>
        <a:schemeClr val="bg1">
          <a:lumMod val="65000"/>
        </a:schemeClr>
      </a:solidFill>
      <a:prstDash val="solid"/>
    </a:ln>
  </c:spPr>
  <c:txPr>
    <a:bodyPr/>
    <a:lstStyle/>
    <a:p>
      <a:pPr>
        <a:defRPr sz="800" b="0" i="0" u="none" strike="noStrike" baseline="0">
          <a:solidFill>
            <a:srgbClr val="000000"/>
          </a:solidFill>
          <a:latin typeface="ＭＳ 明朝"/>
          <a:ea typeface="ＭＳ 明朝"/>
          <a:cs typeface="ＭＳ 明朝"/>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85192543995865E-2"/>
          <c:y val="0.10541819495597961"/>
          <c:w val="0.85050183159368908"/>
          <c:h val="0.68549919453249941"/>
        </c:manualLayout>
      </c:layout>
      <c:pieChart>
        <c:varyColors val="1"/>
        <c:ser>
          <c:idx val="0"/>
          <c:order val="0"/>
          <c:explosion val="13"/>
          <c:dLbls>
            <c:dLbl>
              <c:idx val="0"/>
              <c:delete val="1"/>
            </c:dLbl>
            <c:dLbl>
              <c:idx val="1"/>
              <c:layout>
                <c:manualLayout>
                  <c:x val="-8.0546091761258386E-3"/>
                  <c:y val="1.1943625530221045E-2"/>
                </c:manualLayout>
              </c:layout>
              <c:showLegendKey val="0"/>
              <c:showVal val="1"/>
              <c:showCatName val="1"/>
              <c:showSerName val="0"/>
              <c:showPercent val="0"/>
              <c:showBubbleSize val="0"/>
            </c:dLbl>
            <c:dLbl>
              <c:idx val="2"/>
              <c:layout>
                <c:manualLayout>
                  <c:x val="-2.226690335922157E-2"/>
                  <c:y val="-8.1867373213419421E-3"/>
                </c:manualLayout>
              </c:layout>
              <c:showLegendKey val="0"/>
              <c:showVal val="1"/>
              <c:showCatName val="1"/>
              <c:showSerName val="0"/>
              <c:showPercent val="0"/>
              <c:showBubbleSize val="0"/>
            </c:dLbl>
            <c:dLbl>
              <c:idx val="3"/>
              <c:layout>
                <c:manualLayout>
                  <c:x val="-9.0371905295935965E-4"/>
                  <c:y val="-2.4641564354218756E-2"/>
                </c:manualLayout>
              </c:layout>
              <c:showLegendKey val="0"/>
              <c:showVal val="1"/>
              <c:showCatName val="1"/>
              <c:showSerName val="0"/>
              <c:showPercent val="0"/>
              <c:showBubbleSize val="0"/>
            </c:dLbl>
            <c:txPr>
              <a:bodyPr/>
              <a:lstStyle/>
              <a:p>
                <a:pPr>
                  <a:defRPr sz="800"/>
                </a:pPr>
                <a:endParaRPr lang="ja-JP"/>
              </a:p>
            </c:txPr>
            <c:showLegendKey val="0"/>
            <c:showVal val="1"/>
            <c:showCatName val="1"/>
            <c:showSerName val="0"/>
            <c:showPercent val="0"/>
            <c:showBubbleSize val="0"/>
            <c:showLeaderLines val="1"/>
          </c:dLbls>
          <c:cat>
            <c:strRef>
              <c:f>Sheet1!$I$6:$I$27</c:f>
              <c:strCache>
                <c:ptCount val="22"/>
                <c:pt idx="0">
                  <c:v>大阪府</c:v>
                </c:pt>
                <c:pt idx="1">
                  <c:v>愛知</c:v>
                </c:pt>
                <c:pt idx="2">
                  <c:v>東京</c:v>
                </c:pt>
                <c:pt idx="3">
                  <c:v>埼玉</c:v>
                </c:pt>
                <c:pt idx="4">
                  <c:v>静岡</c:v>
                </c:pt>
                <c:pt idx="5">
                  <c:v>兵庫</c:v>
                </c:pt>
                <c:pt idx="6">
                  <c:v>神奈川</c:v>
                </c:pt>
                <c:pt idx="7">
                  <c:v>岐阜</c:v>
                </c:pt>
                <c:pt idx="8">
                  <c:v>新潟</c:v>
                </c:pt>
                <c:pt idx="9">
                  <c:v>茨城</c:v>
                </c:pt>
                <c:pt idx="10">
                  <c:v>北海道</c:v>
                </c:pt>
                <c:pt idx="11">
                  <c:v>福岡</c:v>
                </c:pt>
                <c:pt idx="12">
                  <c:v>千葉</c:v>
                </c:pt>
                <c:pt idx="13">
                  <c:v>群馬</c:v>
                </c:pt>
                <c:pt idx="14">
                  <c:v>長野</c:v>
                </c:pt>
                <c:pt idx="15">
                  <c:v>広島</c:v>
                </c:pt>
                <c:pt idx="16">
                  <c:v>京都</c:v>
                </c:pt>
                <c:pt idx="17">
                  <c:v>栃木</c:v>
                </c:pt>
                <c:pt idx="18">
                  <c:v>三重</c:v>
                </c:pt>
                <c:pt idx="19">
                  <c:v>福島</c:v>
                </c:pt>
                <c:pt idx="20">
                  <c:v>岡山</c:v>
                </c:pt>
                <c:pt idx="21">
                  <c:v>その他</c:v>
                </c:pt>
              </c:strCache>
            </c:strRef>
          </c:cat>
          <c:val>
            <c:numRef>
              <c:f>Sheet1!$J$6:$J$27</c:f>
              <c:numCache>
                <c:formatCode>#,##0</c:formatCode>
                <c:ptCount val="22"/>
                <c:pt idx="0">
                  <c:v>20983</c:v>
                </c:pt>
                <c:pt idx="1">
                  <c:v>19684</c:v>
                </c:pt>
                <c:pt idx="2">
                  <c:v>16664</c:v>
                </c:pt>
                <c:pt idx="3">
                  <c:v>13431</c:v>
                </c:pt>
                <c:pt idx="4">
                  <c:v>11194</c:v>
                </c:pt>
                <c:pt idx="5">
                  <c:v>9658</c:v>
                </c:pt>
                <c:pt idx="6">
                  <c:v>9452</c:v>
                </c:pt>
                <c:pt idx="7">
                  <c:v>7047</c:v>
                </c:pt>
                <c:pt idx="8">
                  <c:v>6116</c:v>
                </c:pt>
                <c:pt idx="9">
                  <c:v>6110</c:v>
                </c:pt>
                <c:pt idx="10">
                  <c:v>6078</c:v>
                </c:pt>
                <c:pt idx="11">
                  <c:v>6068</c:v>
                </c:pt>
                <c:pt idx="12">
                  <c:v>5917</c:v>
                </c:pt>
                <c:pt idx="13">
                  <c:v>5910</c:v>
                </c:pt>
                <c:pt idx="14">
                  <c:v>5814</c:v>
                </c:pt>
                <c:pt idx="15">
                  <c:v>5814</c:v>
                </c:pt>
                <c:pt idx="16">
                  <c:v>5365</c:v>
                </c:pt>
                <c:pt idx="17">
                  <c:v>4997</c:v>
                </c:pt>
                <c:pt idx="18">
                  <c:v>4192</c:v>
                </c:pt>
                <c:pt idx="19">
                  <c:v>3988</c:v>
                </c:pt>
                <c:pt idx="20">
                  <c:v>3854</c:v>
                </c:pt>
                <c:pt idx="21">
                  <c:v>54850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'3-9 (2)'!$M$5</c:f>
              <c:strCache>
                <c:ptCount val="1"/>
                <c:pt idx="0">
                  <c:v>中小規模事業所</c:v>
                </c:pt>
              </c:strCache>
            </c:strRef>
          </c:tx>
          <c:invertIfNegative val="0"/>
          <c:dLbls>
            <c:numFmt formatCode="General" sourceLinked="0"/>
            <c:spPr>
              <a:noFill/>
            </c:spPr>
            <c:showLegendKey val="1"/>
            <c:showVal val="1"/>
            <c:showCatName val="0"/>
            <c:showSerName val="0"/>
            <c:showPercent val="0"/>
            <c:showBubbleSize val="0"/>
            <c:showLeaderLines val="0"/>
          </c:dLbls>
          <c:cat>
            <c:strRef>
              <c:f>'3-9 (2)'!$L$6:$L$8</c:f>
              <c:strCache>
                <c:ptCount val="3"/>
                <c:pt idx="0">
                  <c:v>愛知県</c:v>
                </c:pt>
                <c:pt idx="1">
                  <c:v>東京都</c:v>
                </c:pt>
                <c:pt idx="2">
                  <c:v>大阪府</c:v>
                </c:pt>
              </c:strCache>
            </c:strRef>
          </c:cat>
          <c:val>
            <c:numRef>
              <c:f>'3-9 (2)'!$M$6:$M$8</c:f>
              <c:numCache>
                <c:formatCode>General</c:formatCode>
                <c:ptCount val="3"/>
                <c:pt idx="0">
                  <c:v>31.9</c:v>
                </c:pt>
                <c:pt idx="1">
                  <c:v>58.4</c:v>
                </c:pt>
                <c:pt idx="2">
                  <c:v>61.8</c:v>
                </c:pt>
              </c:numCache>
            </c:numRef>
          </c:val>
        </c:ser>
        <c:ser>
          <c:idx val="1"/>
          <c:order val="1"/>
          <c:tx>
            <c:strRef>
              <c:f>'3-9 (2)'!$N$5</c:f>
              <c:strCache>
                <c:ptCount val="1"/>
                <c:pt idx="0">
                  <c:v>大規模事業所（従業者数300人以上）</c:v>
                </c:pt>
              </c:strCache>
            </c:strRef>
          </c:tx>
          <c:invertIfNegative val="0"/>
          <c:dLbls>
            <c:showLegendKey val="0"/>
            <c:showVal val="1"/>
            <c:showCatName val="0"/>
            <c:showSerName val="0"/>
            <c:showPercent val="0"/>
            <c:showBubbleSize val="0"/>
            <c:showLeaderLines val="0"/>
          </c:dLbls>
          <c:cat>
            <c:strRef>
              <c:f>'3-9 (2)'!$L$6:$L$8</c:f>
              <c:strCache>
                <c:ptCount val="3"/>
                <c:pt idx="0">
                  <c:v>愛知県</c:v>
                </c:pt>
                <c:pt idx="1">
                  <c:v>東京都</c:v>
                </c:pt>
                <c:pt idx="2">
                  <c:v>大阪府</c:v>
                </c:pt>
              </c:strCache>
            </c:strRef>
          </c:cat>
          <c:val>
            <c:numRef>
              <c:f>'3-9 (2)'!$N$6:$N$8</c:f>
              <c:numCache>
                <c:formatCode>General</c:formatCode>
                <c:ptCount val="3"/>
                <c:pt idx="0">
                  <c:v>68.099999999999994</c:v>
                </c:pt>
                <c:pt idx="1">
                  <c:v>41.6</c:v>
                </c:pt>
                <c:pt idx="2">
                  <c:v>38.200000000000003</c:v>
                </c:pt>
              </c:numCache>
            </c:numRef>
          </c:val>
        </c:ser>
        <c:dLbls>
          <c:showLegendKey val="0"/>
          <c:showVal val="0"/>
          <c:showCatName val="0"/>
          <c:showSerName val="0"/>
          <c:showPercent val="0"/>
          <c:showBubbleSize val="0"/>
        </c:dLbls>
        <c:gapWidth val="42"/>
        <c:overlap val="100"/>
        <c:axId val="81748736"/>
        <c:axId val="81750272"/>
      </c:barChart>
      <c:catAx>
        <c:axId val="81748736"/>
        <c:scaling>
          <c:orientation val="minMax"/>
        </c:scaling>
        <c:delete val="0"/>
        <c:axPos val="l"/>
        <c:majorTickMark val="out"/>
        <c:minorTickMark val="none"/>
        <c:tickLblPos val="nextTo"/>
        <c:crossAx val="81750272"/>
        <c:crosses val="autoZero"/>
        <c:auto val="1"/>
        <c:lblAlgn val="ctr"/>
        <c:lblOffset val="100"/>
        <c:noMultiLvlLbl val="0"/>
      </c:catAx>
      <c:valAx>
        <c:axId val="81750272"/>
        <c:scaling>
          <c:orientation val="minMax"/>
        </c:scaling>
        <c:delete val="1"/>
        <c:axPos val="b"/>
        <c:numFmt formatCode="0%" sourceLinked="1"/>
        <c:majorTickMark val="out"/>
        <c:minorTickMark val="none"/>
        <c:tickLblPos val="nextTo"/>
        <c:crossAx val="8174873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9190680408314"/>
          <c:y val="2.4372904154140812E-2"/>
          <c:w val="0.80054762956610626"/>
          <c:h val="0.40494107110117883"/>
        </c:manualLayout>
      </c:layout>
      <c:barChart>
        <c:barDir val="col"/>
        <c:grouping val="clustered"/>
        <c:varyColors val="0"/>
        <c:ser>
          <c:idx val="0"/>
          <c:order val="0"/>
          <c:tx>
            <c:strRef>
              <c:f>受注先獲得のための支援策!$M$2</c:f>
              <c:strCache>
                <c:ptCount val="1"/>
                <c:pt idx="0">
                  <c:v>１～９人(n=197)</c:v>
                </c:pt>
              </c:strCache>
            </c:strRef>
          </c:tx>
          <c:spPr>
            <a:pattFill prst="ltUpDiag">
              <a:fgClr>
                <a:schemeClr val="tx1"/>
              </a:fgClr>
              <a:bgClr>
                <a:schemeClr val="bg1"/>
              </a:bgClr>
            </a:pattFill>
            <a:ln>
              <a:solidFill>
                <a:schemeClr val="tx1"/>
              </a:solidFill>
            </a:ln>
          </c:spPr>
          <c:invertIfNegative val="0"/>
          <c:dLbls>
            <c:dLbl>
              <c:idx val="0"/>
              <c:layout>
                <c:manualLayout>
                  <c:x val="-4.9802878088514796E-3"/>
                  <c:y val="1.117938743027864E-2"/>
                </c:manualLayout>
              </c:layout>
              <c:showLegendKey val="0"/>
              <c:showVal val="1"/>
              <c:showCatName val="0"/>
              <c:showSerName val="0"/>
              <c:showPercent val="0"/>
              <c:showBubbleSize val="0"/>
            </c:dLbl>
            <c:dLbl>
              <c:idx val="1"/>
              <c:layout>
                <c:manualLayout>
                  <c:x val="-9.4837179835279214E-3"/>
                  <c:y val="7.246374744272868E-3"/>
                </c:manualLayout>
              </c:layout>
              <c:showLegendKey val="0"/>
              <c:showVal val="1"/>
              <c:showCatName val="0"/>
              <c:showSerName val="0"/>
              <c:showPercent val="0"/>
              <c:showBubbleSize val="0"/>
            </c:dLbl>
            <c:dLbl>
              <c:idx val="2"/>
              <c:layout>
                <c:manualLayout>
                  <c:x val="-7.740686985969969E-3"/>
                  <c:y val="0"/>
                </c:manualLayout>
              </c:layout>
              <c:showLegendKey val="0"/>
              <c:showVal val="1"/>
              <c:showCatName val="0"/>
              <c:showSerName val="0"/>
              <c:showPercent val="0"/>
              <c:showBubbleSize val="0"/>
            </c:dLbl>
            <c:dLbl>
              <c:idx val="3"/>
              <c:layout>
                <c:manualLayout>
                  <c:x val="-1.3201320132013201E-2"/>
                  <c:y val="-3.6053325211130345E-17"/>
                </c:manualLayout>
              </c:layout>
              <c:showLegendKey val="0"/>
              <c:showVal val="1"/>
              <c:showCatName val="0"/>
              <c:showSerName val="0"/>
              <c:showPercent val="0"/>
              <c:showBubbleSize val="0"/>
            </c:dLbl>
            <c:dLbl>
              <c:idx val="4"/>
              <c:layout>
                <c:manualLayout>
                  <c:x val="-1.1001100110011002E-2"/>
                  <c:y val="0"/>
                </c:manualLayout>
              </c:layout>
              <c:showLegendKey val="0"/>
              <c:showVal val="1"/>
              <c:showCatName val="0"/>
              <c:showSerName val="0"/>
              <c:showPercent val="0"/>
              <c:showBubbleSize val="0"/>
            </c:dLbl>
            <c:dLbl>
              <c:idx val="5"/>
              <c:layout>
                <c:manualLayout>
                  <c:x val="-9.6758587324625063E-3"/>
                  <c:y val="3.9331354584239706E-3"/>
                </c:manualLayout>
              </c:layout>
              <c:showLegendKey val="0"/>
              <c:showVal val="1"/>
              <c:showCatName val="0"/>
              <c:showSerName val="0"/>
              <c:showPercent val="0"/>
              <c:showBubbleSize val="0"/>
            </c:dLbl>
            <c:dLbl>
              <c:idx val="6"/>
              <c:layout>
                <c:manualLayout>
                  <c:x val="-1.1611030478954936E-2"/>
                  <c:y val="0"/>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受注先獲得のための支援策!$L$3:$L$11</c:f>
              <c:strCache>
                <c:ptCount val="9"/>
                <c:pt idx="0">
                  <c:v>受発注斡旋事業</c:v>
                </c:pt>
                <c:pt idx="1">
                  <c:v>製品・技術を広報する冊子や公的機関のウェブサイトでの紹介</c:v>
                </c:pt>
                <c:pt idx="2">
                  <c:v>展示会・商談会の開催</c:v>
                </c:pt>
                <c:pt idx="3">
                  <c:v>展示会・商談会への出展費用の補助など資金面の支援</c:v>
                </c:pt>
                <c:pt idx="4">
                  <c:v>アドバイザーの派遣</c:v>
                </c:pt>
                <c:pt idx="5">
                  <c:v>営業・広報担当の人材育成支援</c:v>
                </c:pt>
                <c:pt idx="6">
                  <c:v>新製品・技術開発の支援</c:v>
                </c:pt>
                <c:pt idx="7">
                  <c:v>その他</c:v>
                </c:pt>
                <c:pt idx="8">
                  <c:v>特になし</c:v>
                </c:pt>
              </c:strCache>
            </c:strRef>
          </c:cat>
          <c:val>
            <c:numRef>
              <c:f>受注先獲得のための支援策!$M$3:$M$11</c:f>
              <c:numCache>
                <c:formatCode>0.0</c:formatCode>
                <c:ptCount val="9"/>
                <c:pt idx="0">
                  <c:v>21.82741116751269</c:v>
                </c:pt>
                <c:pt idx="1">
                  <c:v>9.6446700507614214</c:v>
                </c:pt>
                <c:pt idx="2">
                  <c:v>4.5685279187817258</c:v>
                </c:pt>
                <c:pt idx="3">
                  <c:v>10.152284263959391</c:v>
                </c:pt>
                <c:pt idx="4">
                  <c:v>2.5380710659898478</c:v>
                </c:pt>
                <c:pt idx="5">
                  <c:v>14.720812182741117</c:v>
                </c:pt>
                <c:pt idx="6">
                  <c:v>19.289340101522843</c:v>
                </c:pt>
                <c:pt idx="7">
                  <c:v>4.0609137055837561</c:v>
                </c:pt>
                <c:pt idx="8">
                  <c:v>46.700507614213201</c:v>
                </c:pt>
              </c:numCache>
            </c:numRef>
          </c:val>
        </c:ser>
        <c:ser>
          <c:idx val="1"/>
          <c:order val="1"/>
          <c:tx>
            <c:strRef>
              <c:f>受注先獲得のための支援策!$N$2</c:f>
              <c:strCache>
                <c:ptCount val="1"/>
                <c:pt idx="0">
                  <c:v>10～49人(n=394)</c:v>
                </c:pt>
              </c:strCache>
            </c:strRef>
          </c:tx>
          <c:spPr>
            <a:pattFill prst="pct10">
              <a:fgClr>
                <a:schemeClr val="tx1"/>
              </a:fgClr>
              <a:bgClr>
                <a:schemeClr val="bg1"/>
              </a:bgClr>
            </a:pattFill>
            <a:ln>
              <a:solidFill>
                <a:schemeClr val="tx1"/>
              </a:solidFill>
            </a:ln>
          </c:spPr>
          <c:invertIfNegative val="0"/>
          <c:dLbls>
            <c:dLbl>
              <c:idx val="0"/>
              <c:layout>
                <c:manualLayout>
                  <c:x val="7.7406869859700045E-3"/>
                  <c:y val="-1.5732541833695882E-2"/>
                </c:manualLayout>
              </c:layout>
              <c:showLegendKey val="0"/>
              <c:showVal val="1"/>
              <c:showCatName val="0"/>
              <c:showSerName val="0"/>
              <c:showPercent val="0"/>
              <c:showBubbleSize val="0"/>
            </c:dLbl>
            <c:dLbl>
              <c:idx val="1"/>
              <c:layout>
                <c:manualLayout>
                  <c:x val="-8.6954732980583527E-3"/>
                  <c:y val="0"/>
                </c:manualLayout>
              </c:layout>
              <c:showLegendKey val="0"/>
              <c:showVal val="1"/>
              <c:showCatName val="0"/>
              <c:showSerName val="0"/>
              <c:showPercent val="0"/>
              <c:showBubbleSize val="0"/>
            </c:dLbl>
            <c:dLbl>
              <c:idx val="2"/>
              <c:layout>
                <c:manualLayout>
                  <c:x val="-8.4304919069441431E-3"/>
                  <c:y val="0"/>
                </c:manualLayout>
              </c:layout>
              <c:showLegendKey val="0"/>
              <c:showVal val="1"/>
              <c:showCatName val="0"/>
              <c:showSerName val="0"/>
              <c:showPercent val="0"/>
              <c:showBubbleSize val="0"/>
            </c:dLbl>
            <c:dLbl>
              <c:idx val="3"/>
              <c:layout>
                <c:manualLayout>
                  <c:x val="-1.9351717464925011E-3"/>
                  <c:y val="7.8659612211425187E-3"/>
                </c:manualLayout>
              </c:layout>
              <c:showLegendKey val="0"/>
              <c:showVal val="1"/>
              <c:showCatName val="0"/>
              <c:showSerName val="0"/>
              <c:showPercent val="0"/>
              <c:showBubbleSize val="0"/>
            </c:dLbl>
            <c:dLbl>
              <c:idx val="4"/>
              <c:layout>
                <c:manualLayout>
                  <c:x val="7.7406869859700045E-3"/>
                  <c:y val="-1.1799406375271985E-2"/>
                </c:manualLayout>
              </c:layout>
              <c:showLegendKey val="0"/>
              <c:showVal val="1"/>
              <c:showCatName val="0"/>
              <c:showSerName val="0"/>
              <c:showPercent val="0"/>
              <c:showBubbleSize val="0"/>
            </c:dLbl>
            <c:dLbl>
              <c:idx val="5"/>
              <c:layout>
                <c:manualLayout>
                  <c:x val="-6.6006600660067621E-3"/>
                  <c:y val="3.6053325211130345E-17"/>
                </c:manualLayout>
              </c:layout>
              <c:showLegendKey val="0"/>
              <c:showVal val="1"/>
              <c:showCatName val="0"/>
              <c:showSerName val="0"/>
              <c:showPercent val="0"/>
              <c:showBubbleSize val="0"/>
            </c:dLbl>
            <c:dLbl>
              <c:idx val="6"/>
              <c:layout>
                <c:manualLayout>
                  <c:x val="-5.3552449630299096E-3"/>
                  <c:y val="-3.1465393363097158E-2"/>
                </c:manualLayout>
              </c:layout>
              <c:showLegendKey val="0"/>
              <c:showVal val="1"/>
              <c:showCatName val="0"/>
              <c:showSerName val="0"/>
              <c:showPercent val="0"/>
              <c:showBubbleSize val="0"/>
            </c:dLbl>
            <c:dLbl>
              <c:idx val="7"/>
              <c:layout>
                <c:manualLayout>
                  <c:x val="7.7406869859700045E-3"/>
                  <c:y val="0"/>
                </c:manualLayout>
              </c:layout>
              <c:showLegendKey val="0"/>
              <c:showVal val="1"/>
              <c:showCatName val="0"/>
              <c:showSerName val="0"/>
              <c:showPercent val="0"/>
              <c:showBubbleSize val="0"/>
            </c:dLbl>
            <c:dLbl>
              <c:idx val="8"/>
              <c:layout>
                <c:manualLayout>
                  <c:x val="1.3546202225447508E-2"/>
                  <c:y val="-1.1799406375271949E-2"/>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受注先獲得のための支援策!$L$3:$L$11</c:f>
              <c:strCache>
                <c:ptCount val="9"/>
                <c:pt idx="0">
                  <c:v>受発注斡旋事業</c:v>
                </c:pt>
                <c:pt idx="1">
                  <c:v>製品・技術を広報する冊子や公的機関のウェブサイトでの紹介</c:v>
                </c:pt>
                <c:pt idx="2">
                  <c:v>展示会・商談会の開催</c:v>
                </c:pt>
                <c:pt idx="3">
                  <c:v>展示会・商談会への出展費用の補助など資金面の支援</c:v>
                </c:pt>
                <c:pt idx="4">
                  <c:v>アドバイザーの派遣</c:v>
                </c:pt>
                <c:pt idx="5">
                  <c:v>営業・広報担当の人材育成支援</c:v>
                </c:pt>
                <c:pt idx="6">
                  <c:v>新製品・技術開発の支援</c:v>
                </c:pt>
                <c:pt idx="7">
                  <c:v>その他</c:v>
                </c:pt>
                <c:pt idx="8">
                  <c:v>特になし</c:v>
                </c:pt>
              </c:strCache>
            </c:strRef>
          </c:cat>
          <c:val>
            <c:numRef>
              <c:f>受注先獲得のための支援策!$N$3:$N$11</c:f>
              <c:numCache>
                <c:formatCode>0.0</c:formatCode>
                <c:ptCount val="9"/>
                <c:pt idx="0">
                  <c:v>22.588832487309645</c:v>
                </c:pt>
                <c:pt idx="1">
                  <c:v>12.690355329949238</c:v>
                </c:pt>
                <c:pt idx="2">
                  <c:v>10.406091370558377</c:v>
                </c:pt>
                <c:pt idx="3">
                  <c:v>19.796954314720814</c:v>
                </c:pt>
                <c:pt idx="4">
                  <c:v>4.0609137055837561</c:v>
                </c:pt>
                <c:pt idx="5">
                  <c:v>27.664974619289339</c:v>
                </c:pt>
                <c:pt idx="6">
                  <c:v>32.994923857868017</c:v>
                </c:pt>
                <c:pt idx="7">
                  <c:v>3.5532994923857872</c:v>
                </c:pt>
                <c:pt idx="8">
                  <c:v>26.142131979695431</c:v>
                </c:pt>
              </c:numCache>
            </c:numRef>
          </c:val>
        </c:ser>
        <c:ser>
          <c:idx val="2"/>
          <c:order val="2"/>
          <c:tx>
            <c:strRef>
              <c:f>受注先獲得のための支援策!$O$2</c:f>
              <c:strCache>
                <c:ptCount val="1"/>
                <c:pt idx="0">
                  <c:v>50人以上(n=167)</c:v>
                </c:pt>
              </c:strCache>
            </c:strRef>
          </c:tx>
          <c:spPr>
            <a:solidFill>
              <a:schemeClr val="bg1"/>
            </a:solidFill>
            <a:ln>
              <a:solidFill>
                <a:schemeClr val="tx1"/>
              </a:solidFill>
            </a:ln>
          </c:spPr>
          <c:invertIfNegative val="0"/>
          <c:dLbls>
            <c:dLbl>
              <c:idx val="0"/>
              <c:layout>
                <c:manualLayout>
                  <c:x val="1.9801987741372675E-2"/>
                  <c:y val="-1.17997160709773E-2"/>
                </c:manualLayout>
              </c:layout>
              <c:showLegendKey val="0"/>
              <c:showVal val="1"/>
              <c:showCatName val="0"/>
              <c:showSerName val="0"/>
              <c:showPercent val="0"/>
              <c:showBubbleSize val="0"/>
            </c:dLbl>
            <c:dLbl>
              <c:idx val="1"/>
              <c:layout>
                <c:manualLayout>
                  <c:x val="1.1796319364288462E-2"/>
                  <c:y val="0"/>
                </c:manualLayout>
              </c:layout>
              <c:showLegendKey val="0"/>
              <c:showVal val="1"/>
              <c:showCatName val="0"/>
              <c:showSerName val="0"/>
              <c:showPercent val="0"/>
              <c:showBubbleSize val="0"/>
            </c:dLbl>
            <c:dLbl>
              <c:idx val="2"/>
              <c:layout>
                <c:manualLayout>
                  <c:x val="4.3206137694327025E-3"/>
                  <c:y val="7.8659612211425534E-3"/>
                </c:manualLayout>
              </c:layout>
              <c:showLegendKey val="0"/>
              <c:showVal val="1"/>
              <c:showCatName val="0"/>
              <c:showSerName val="0"/>
              <c:showPercent val="0"/>
              <c:showBubbleSize val="0"/>
            </c:dLbl>
            <c:dLbl>
              <c:idx val="3"/>
              <c:layout>
                <c:manualLayout>
                  <c:x val="1.9801980198019722E-2"/>
                  <c:y val="3.933135458423935E-3"/>
                </c:manualLayout>
              </c:layout>
              <c:showLegendKey val="0"/>
              <c:showVal val="1"/>
              <c:showCatName val="0"/>
              <c:showSerName val="0"/>
              <c:showPercent val="0"/>
              <c:showBubbleSize val="0"/>
            </c:dLbl>
            <c:dLbl>
              <c:idx val="4"/>
              <c:layout>
                <c:manualLayout>
                  <c:x val="1.320132013201312E-2"/>
                  <c:y val="-3.6053325211130345E-17"/>
                </c:manualLayout>
              </c:layout>
              <c:showLegendKey val="0"/>
              <c:showVal val="1"/>
              <c:showCatName val="0"/>
              <c:showSerName val="0"/>
              <c:showPercent val="0"/>
              <c:showBubbleSize val="0"/>
            </c:dLbl>
            <c:dLbl>
              <c:idx val="6"/>
              <c:layout>
                <c:manualLayout>
                  <c:x val="7.7406869859700045E-3"/>
                  <c:y val="-7.8662709168479412E-3"/>
                </c:manualLayout>
              </c:layout>
              <c:showLegendKey val="0"/>
              <c:showVal val="1"/>
              <c:showCatName val="0"/>
              <c:showSerName val="0"/>
              <c:showPercent val="0"/>
              <c:showBubbleSize val="0"/>
            </c:dLbl>
            <c:dLbl>
              <c:idx val="7"/>
              <c:layout>
                <c:manualLayout>
                  <c:x val="2.2187429764312844E-2"/>
                  <c:y val="0"/>
                </c:manualLayout>
              </c:layout>
              <c:showLegendKey val="0"/>
              <c:showVal val="1"/>
              <c:showCatName val="0"/>
              <c:showSerName val="0"/>
              <c:showPercent val="0"/>
              <c:showBubbleSize val="0"/>
            </c:dLbl>
            <c:dLbl>
              <c:idx val="8"/>
              <c:layout>
                <c:manualLayout>
                  <c:x val="3.0962747943879876E-2"/>
                  <c:y val="-3.6053325211130345E-17"/>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受注先獲得のための支援策!$L$3:$L$11</c:f>
              <c:strCache>
                <c:ptCount val="9"/>
                <c:pt idx="0">
                  <c:v>受発注斡旋事業</c:v>
                </c:pt>
                <c:pt idx="1">
                  <c:v>製品・技術を広報する冊子や公的機関のウェブサイトでの紹介</c:v>
                </c:pt>
                <c:pt idx="2">
                  <c:v>展示会・商談会の開催</c:v>
                </c:pt>
                <c:pt idx="3">
                  <c:v>展示会・商談会への出展費用の補助など資金面の支援</c:v>
                </c:pt>
                <c:pt idx="4">
                  <c:v>アドバイザーの派遣</c:v>
                </c:pt>
                <c:pt idx="5">
                  <c:v>営業・広報担当の人材育成支援</c:v>
                </c:pt>
                <c:pt idx="6">
                  <c:v>新製品・技術開発の支援</c:v>
                </c:pt>
                <c:pt idx="7">
                  <c:v>その他</c:v>
                </c:pt>
                <c:pt idx="8">
                  <c:v>特になし</c:v>
                </c:pt>
              </c:strCache>
            </c:strRef>
          </c:cat>
          <c:val>
            <c:numRef>
              <c:f>受注先獲得のための支援策!$O$3:$O$11</c:f>
              <c:numCache>
                <c:formatCode>0.0</c:formatCode>
                <c:ptCount val="9"/>
                <c:pt idx="0">
                  <c:v>16.167664670658681</c:v>
                </c:pt>
                <c:pt idx="1">
                  <c:v>11.976047904191617</c:v>
                </c:pt>
                <c:pt idx="2">
                  <c:v>20.359281437125748</c:v>
                </c:pt>
                <c:pt idx="3">
                  <c:v>20.958083832335326</c:v>
                </c:pt>
                <c:pt idx="4">
                  <c:v>1.1976047904191618</c:v>
                </c:pt>
                <c:pt idx="5">
                  <c:v>34.131736526946113</c:v>
                </c:pt>
                <c:pt idx="6">
                  <c:v>41.317365269461078</c:v>
                </c:pt>
                <c:pt idx="7">
                  <c:v>4.1916167664670656</c:v>
                </c:pt>
                <c:pt idx="8">
                  <c:v>25.748502994011975</c:v>
                </c:pt>
              </c:numCache>
            </c:numRef>
          </c:val>
        </c:ser>
        <c:dLbls>
          <c:showLegendKey val="0"/>
          <c:showVal val="0"/>
          <c:showCatName val="0"/>
          <c:showSerName val="0"/>
          <c:showPercent val="0"/>
          <c:showBubbleSize val="0"/>
        </c:dLbls>
        <c:gapWidth val="150"/>
        <c:axId val="83256832"/>
        <c:axId val="83258368"/>
      </c:barChart>
      <c:catAx>
        <c:axId val="83256832"/>
        <c:scaling>
          <c:orientation val="minMax"/>
        </c:scaling>
        <c:delete val="0"/>
        <c:axPos val="b"/>
        <c:majorTickMark val="out"/>
        <c:minorTickMark val="none"/>
        <c:tickLblPos val="nextTo"/>
        <c:txPr>
          <a:bodyPr rot="0" vert="eaVert"/>
          <a:lstStyle/>
          <a:p>
            <a:pPr>
              <a:defRPr sz="800"/>
            </a:pPr>
            <a:endParaRPr lang="ja-JP"/>
          </a:p>
        </c:txPr>
        <c:crossAx val="83258368"/>
        <c:crosses val="autoZero"/>
        <c:auto val="1"/>
        <c:lblAlgn val="ctr"/>
        <c:lblOffset val="100"/>
        <c:noMultiLvlLbl val="0"/>
      </c:catAx>
      <c:valAx>
        <c:axId val="83258368"/>
        <c:scaling>
          <c:orientation val="minMax"/>
        </c:scaling>
        <c:delete val="0"/>
        <c:axPos val="l"/>
        <c:numFmt formatCode="#,##0_);[Red]\(#,##0\)" sourceLinked="0"/>
        <c:majorTickMark val="out"/>
        <c:minorTickMark val="none"/>
        <c:tickLblPos val="nextTo"/>
        <c:txPr>
          <a:bodyPr/>
          <a:lstStyle/>
          <a:p>
            <a:pPr>
              <a:defRPr sz="900"/>
            </a:pPr>
            <a:endParaRPr lang="ja-JP"/>
          </a:p>
        </c:txPr>
        <c:crossAx val="83256832"/>
        <c:crosses val="autoZero"/>
        <c:crossBetween val="between"/>
      </c:valAx>
    </c:plotArea>
    <c:legend>
      <c:legendPos val="r"/>
      <c:layout>
        <c:manualLayout>
          <c:xMode val="edge"/>
          <c:yMode val="edge"/>
          <c:x val="6.6806848007635408E-2"/>
          <c:y val="2.9064941950636999E-3"/>
          <c:w val="0.5838727332378908"/>
          <c:h val="9.8373797025371829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ＭＳ Ｐ明朝" pitchFamily="18" charset="-128"/>
          <a:ea typeface="ＭＳ Ｐ明朝" pitchFamily="18" charset="-128"/>
        </a:defRPr>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Sheet2!$C$4</c:f>
              <c:strCache>
                <c:ptCount val="1"/>
                <c:pt idx="0">
                  <c:v>大阪府</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Sheet2!$D$4:$M$4</c:f>
              <c:numCache>
                <c:formatCode>#,##0_);[Red]\(#,##0\)</c:formatCode>
                <c:ptCount val="10"/>
                <c:pt idx="0">
                  <c:v>26902</c:v>
                </c:pt>
                <c:pt idx="1">
                  <c:v>27227</c:v>
                </c:pt>
                <c:pt idx="2">
                  <c:v>24822</c:v>
                </c:pt>
                <c:pt idx="3">
                  <c:v>25454</c:v>
                </c:pt>
                <c:pt idx="4">
                  <c:v>23564</c:v>
                </c:pt>
                <c:pt idx="5">
                  <c:v>23553</c:v>
                </c:pt>
                <c:pt idx="6">
                  <c:v>24200</c:v>
                </c:pt>
                <c:pt idx="7">
                  <c:v>21362</c:v>
                </c:pt>
                <c:pt idx="8">
                  <c:v>20122</c:v>
                </c:pt>
                <c:pt idx="9">
                  <c:v>20983</c:v>
                </c:pt>
              </c:numCache>
            </c:numRef>
          </c:val>
          <c:smooth val="0"/>
        </c:ser>
        <c:ser>
          <c:idx val="3"/>
          <c:order val="2"/>
          <c:tx>
            <c:strRef>
              <c:f>Sheet2!$C$6</c:f>
              <c:strCache>
                <c:ptCount val="1"/>
                <c:pt idx="0">
                  <c:v>東京都</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Sheet2!$D$6:$M$6</c:f>
              <c:numCache>
                <c:formatCode>General</c:formatCode>
                <c:ptCount val="10"/>
                <c:pt idx="0">
                  <c:v>23051</c:v>
                </c:pt>
                <c:pt idx="1">
                  <c:v>23521</c:v>
                </c:pt>
                <c:pt idx="2">
                  <c:v>21035</c:v>
                </c:pt>
                <c:pt idx="3">
                  <c:v>21296</c:v>
                </c:pt>
                <c:pt idx="4">
                  <c:v>19038</c:v>
                </c:pt>
                <c:pt idx="5">
                  <c:v>18681</c:v>
                </c:pt>
                <c:pt idx="6">
                  <c:v>19287</c:v>
                </c:pt>
                <c:pt idx="7">
                  <c:v>16469</c:v>
                </c:pt>
                <c:pt idx="8">
                  <c:v>15082</c:v>
                </c:pt>
                <c:pt idx="9">
                  <c:v>16664</c:v>
                </c:pt>
              </c:numCache>
            </c:numRef>
          </c:val>
          <c:smooth val="0"/>
        </c:ser>
        <c:ser>
          <c:idx val="2"/>
          <c:order val="3"/>
          <c:tx>
            <c:strRef>
              <c:f>Sheet2!$C$5</c:f>
              <c:strCache>
                <c:ptCount val="1"/>
                <c:pt idx="0">
                  <c:v>愛知県</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Sheet2!$D$5:$M$5</c:f>
              <c:numCache>
                <c:formatCode>General</c:formatCode>
                <c:ptCount val="10"/>
                <c:pt idx="0">
                  <c:v>24216</c:v>
                </c:pt>
                <c:pt idx="1">
                  <c:v>24462</c:v>
                </c:pt>
                <c:pt idx="2">
                  <c:v>22684</c:v>
                </c:pt>
                <c:pt idx="3">
                  <c:v>23125</c:v>
                </c:pt>
                <c:pt idx="4">
                  <c:v>21737</c:v>
                </c:pt>
                <c:pt idx="5">
                  <c:v>21768</c:v>
                </c:pt>
                <c:pt idx="6">
                  <c:v>21837</c:v>
                </c:pt>
                <c:pt idx="7">
                  <c:v>19695</c:v>
                </c:pt>
                <c:pt idx="8">
                  <c:v>18764</c:v>
                </c:pt>
                <c:pt idx="9">
                  <c:v>19684</c:v>
                </c:pt>
              </c:numCache>
            </c:numRef>
          </c:val>
          <c:smooth val="0"/>
        </c:ser>
        <c:dLbls>
          <c:showLegendKey val="0"/>
          <c:showVal val="0"/>
          <c:showCatName val="0"/>
          <c:showSerName val="0"/>
          <c:showPercent val="0"/>
          <c:showBubbleSize val="0"/>
        </c:dLbls>
        <c:marker val="1"/>
        <c:smooth val="0"/>
        <c:axId val="81844864"/>
        <c:axId val="81846656"/>
      </c:lineChart>
      <c:lineChart>
        <c:grouping val="standard"/>
        <c:varyColors val="0"/>
        <c:ser>
          <c:idx val="0"/>
          <c:order val="0"/>
          <c:tx>
            <c:strRef>
              <c:f>Sheet2!$C$3</c:f>
              <c:strCache>
                <c:ptCount val="1"/>
                <c:pt idx="0">
                  <c:v>全国</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Sheet2!$D$3:$M$3</c:f>
              <c:numCache>
                <c:formatCode>#,##0_);[Red]\(#,##0\)</c:formatCode>
                <c:ptCount val="10"/>
                <c:pt idx="0">
                  <c:v>290848</c:v>
                </c:pt>
                <c:pt idx="1">
                  <c:v>293911</c:v>
                </c:pt>
                <c:pt idx="2">
                  <c:v>270906</c:v>
                </c:pt>
                <c:pt idx="3">
                  <c:v>276716</c:v>
                </c:pt>
                <c:pt idx="4">
                  <c:v>258543</c:v>
                </c:pt>
                <c:pt idx="5">
                  <c:v>258232</c:v>
                </c:pt>
                <c:pt idx="6">
                  <c:v>263061</c:v>
                </c:pt>
                <c:pt idx="7">
                  <c:v>235817</c:v>
                </c:pt>
                <c:pt idx="8">
                  <c:v>224403</c:v>
                </c:pt>
                <c:pt idx="9">
                  <c:v>233186</c:v>
                </c:pt>
              </c:numCache>
            </c:numRef>
          </c:val>
          <c:smooth val="0"/>
        </c:ser>
        <c:dLbls>
          <c:showLegendKey val="0"/>
          <c:showVal val="0"/>
          <c:showCatName val="0"/>
          <c:showSerName val="0"/>
          <c:showPercent val="0"/>
          <c:showBubbleSize val="0"/>
        </c:dLbls>
        <c:marker val="1"/>
        <c:smooth val="0"/>
        <c:axId val="81849728"/>
        <c:axId val="81848192"/>
      </c:lineChart>
      <c:catAx>
        <c:axId val="81844864"/>
        <c:scaling>
          <c:orientation val="minMax"/>
        </c:scaling>
        <c:delete val="0"/>
        <c:axPos val="b"/>
        <c:majorTickMark val="out"/>
        <c:minorTickMark val="none"/>
        <c:tickLblPos val="nextTo"/>
        <c:txPr>
          <a:bodyPr/>
          <a:lstStyle/>
          <a:p>
            <a:pPr>
              <a:defRPr sz="900"/>
            </a:pPr>
            <a:endParaRPr lang="ja-JP"/>
          </a:p>
        </c:txPr>
        <c:crossAx val="81846656"/>
        <c:crosses val="autoZero"/>
        <c:auto val="1"/>
        <c:lblAlgn val="ctr"/>
        <c:lblOffset val="100"/>
        <c:noMultiLvlLbl val="0"/>
      </c:catAx>
      <c:valAx>
        <c:axId val="81846656"/>
        <c:scaling>
          <c:orientation val="minMax"/>
          <c:max val="30000"/>
          <c:min val="15000"/>
        </c:scaling>
        <c:delete val="0"/>
        <c:axPos val="l"/>
        <c:majorGridlines/>
        <c:minorGridlines>
          <c:spPr>
            <a:ln>
              <a:noFill/>
            </a:ln>
          </c:spPr>
        </c:minorGridlines>
        <c:numFmt formatCode="#,##0_);[Red]\(#,##0\)" sourceLinked="1"/>
        <c:majorTickMark val="out"/>
        <c:minorTickMark val="none"/>
        <c:tickLblPos val="nextTo"/>
        <c:txPr>
          <a:bodyPr/>
          <a:lstStyle/>
          <a:p>
            <a:pPr>
              <a:defRPr sz="900"/>
            </a:pPr>
            <a:endParaRPr lang="ja-JP"/>
          </a:p>
        </c:txPr>
        <c:crossAx val="81844864"/>
        <c:crosses val="autoZero"/>
        <c:crossBetween val="between"/>
        <c:majorUnit val="3000"/>
      </c:valAx>
      <c:valAx>
        <c:axId val="81848192"/>
        <c:scaling>
          <c:orientation val="minMax"/>
          <c:max val="300000"/>
          <c:min val="150000"/>
        </c:scaling>
        <c:delete val="0"/>
        <c:axPos val="r"/>
        <c:numFmt formatCode="#,##0_);[Red]\(#,##0\)" sourceLinked="1"/>
        <c:majorTickMark val="out"/>
        <c:minorTickMark val="none"/>
        <c:tickLblPos val="nextTo"/>
        <c:txPr>
          <a:bodyPr/>
          <a:lstStyle/>
          <a:p>
            <a:pPr>
              <a:defRPr sz="900"/>
            </a:pPr>
            <a:endParaRPr lang="ja-JP"/>
          </a:p>
        </c:txPr>
        <c:crossAx val="81849728"/>
        <c:crosses val="max"/>
        <c:crossBetween val="between"/>
        <c:majorUnit val="30000"/>
      </c:valAx>
      <c:catAx>
        <c:axId val="81849728"/>
        <c:scaling>
          <c:orientation val="minMax"/>
        </c:scaling>
        <c:delete val="1"/>
        <c:axPos val="b"/>
        <c:majorTickMark val="out"/>
        <c:minorTickMark val="none"/>
        <c:tickLblPos val="nextTo"/>
        <c:crossAx val="81848192"/>
        <c:crosses val="autoZero"/>
        <c:auto val="1"/>
        <c:lblAlgn val="ctr"/>
        <c:lblOffset val="100"/>
        <c:noMultiLvlLbl val="0"/>
      </c:cat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0.33045</cdr:x>
      <cdr:y>0.18512</cdr:y>
    </cdr:from>
    <cdr:to>
      <cdr:x>0.38977</cdr:x>
      <cdr:y>0.23519</cdr:y>
    </cdr:to>
    <cdr:sp macro="" textlink="">
      <cdr:nvSpPr>
        <cdr:cNvPr id="2055" name="Text Box 7"/>
        <cdr:cNvSpPr txBox="1">
          <a:spLocks xmlns:a="http://schemas.openxmlformats.org/drawingml/2006/main" noChangeArrowheads="1"/>
        </cdr:cNvSpPr>
      </cdr:nvSpPr>
      <cdr:spPr bwMode="auto">
        <a:xfrm xmlns:a="http://schemas.openxmlformats.org/drawingml/2006/main">
          <a:off x="852982" y="466502"/>
          <a:ext cx="153119" cy="12618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700" b="0" i="0" u="none" strike="noStrike" baseline="0" dirty="0">
              <a:solidFill>
                <a:srgbClr val="FF0000"/>
              </a:solidFill>
              <a:latin typeface="ＭＳ 明朝" panose="02020609040205080304" pitchFamily="17" charset="-128"/>
              <a:ea typeface="ＭＳ 明朝" panose="02020609040205080304" pitchFamily="17" charset="-128"/>
            </a:rPr>
            <a:t>3.0</a:t>
          </a:r>
        </a:p>
      </cdr:txBody>
    </cdr:sp>
  </cdr:relSizeAnchor>
  <cdr:relSizeAnchor xmlns:cdr="http://schemas.openxmlformats.org/drawingml/2006/chartDrawing">
    <cdr:from>
      <cdr:x>0.56885</cdr:x>
      <cdr:y>0.80509</cdr:y>
    </cdr:from>
    <cdr:to>
      <cdr:x>0.68351</cdr:x>
      <cdr:y>0.89202</cdr:y>
    </cdr:to>
    <cdr:sp macro="" textlink="">
      <cdr:nvSpPr>
        <cdr:cNvPr id="2056" name="Text Box 8"/>
        <cdr:cNvSpPr txBox="1">
          <a:spLocks xmlns:a="http://schemas.openxmlformats.org/drawingml/2006/main" noChangeArrowheads="1"/>
        </cdr:cNvSpPr>
      </cdr:nvSpPr>
      <cdr:spPr bwMode="auto">
        <a:xfrm xmlns:a="http://schemas.openxmlformats.org/drawingml/2006/main">
          <a:off x="1228725" y="2028826"/>
          <a:ext cx="247650" cy="21907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noAutofit/>
        </a:bodyPr>
        <a:lstStyle xmlns:a="http://schemas.openxmlformats.org/drawingml/2006/main"/>
        <a:p xmlns:a="http://schemas.openxmlformats.org/drawingml/2006/main">
          <a:pPr algn="l" rtl="0">
            <a:defRPr sz="1000"/>
          </a:pPr>
          <a:r>
            <a:rPr lang="en-US" altLang="ja-JP" sz="800" b="0" i="0" u="none" strike="noStrike" baseline="0">
              <a:solidFill>
                <a:srgbClr val="DD0806"/>
              </a:solidFill>
              <a:latin typeface="ＭＳ 明朝" panose="02020609040205080304" pitchFamily="17" charset="-128"/>
              <a:ea typeface="ＭＳ 明朝" panose="02020609040205080304" pitchFamily="17" charset="-128"/>
            </a:rPr>
            <a:t>8.4 </a:t>
          </a:r>
        </a:p>
      </cdr:txBody>
    </cdr:sp>
  </cdr:relSizeAnchor>
  <cdr:relSizeAnchor xmlns:cdr="http://schemas.openxmlformats.org/drawingml/2006/chartDrawing">
    <cdr:from>
      <cdr:x>0.1025</cdr:x>
      <cdr:y>0.2577</cdr:y>
    </cdr:from>
    <cdr:to>
      <cdr:x>0.16182</cdr:x>
      <cdr:y>0.30777</cdr:y>
    </cdr:to>
    <cdr:sp macro="" textlink="">
      <cdr:nvSpPr>
        <cdr:cNvPr id="5" name="Text Box 7"/>
        <cdr:cNvSpPr txBox="1">
          <a:spLocks xmlns:a="http://schemas.openxmlformats.org/drawingml/2006/main" noChangeArrowheads="1"/>
        </cdr:cNvSpPr>
      </cdr:nvSpPr>
      <cdr:spPr bwMode="auto">
        <a:xfrm xmlns:a="http://schemas.openxmlformats.org/drawingml/2006/main">
          <a:off x="264581" y="649404"/>
          <a:ext cx="153119" cy="12618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700" b="0" i="0" u="none" strike="noStrike" baseline="0" dirty="0">
              <a:solidFill>
                <a:srgbClr val="FF0000"/>
              </a:solidFill>
              <a:latin typeface="ＭＳ 明朝" panose="02020609040205080304" pitchFamily="17" charset="-128"/>
              <a:ea typeface="ＭＳ 明朝" panose="02020609040205080304" pitchFamily="17" charset="-128"/>
            </a:rPr>
            <a:t>3.7</a:t>
          </a:r>
        </a:p>
      </cdr:txBody>
    </cdr:sp>
  </cdr:relSizeAnchor>
  <cdr:relSizeAnchor xmlns:cdr="http://schemas.openxmlformats.org/drawingml/2006/chartDrawing">
    <cdr:from>
      <cdr:x>0.14096</cdr:x>
      <cdr:y>0.08066</cdr:y>
    </cdr:from>
    <cdr:to>
      <cdr:x>0.19808</cdr:x>
      <cdr:y>0.12511</cdr:y>
    </cdr:to>
    <cdr:sp macro="" textlink="">
      <cdr:nvSpPr>
        <cdr:cNvPr id="6" name="Text Box 7"/>
        <cdr:cNvSpPr txBox="1">
          <a:spLocks xmlns:a="http://schemas.openxmlformats.org/drawingml/2006/main" noChangeArrowheads="1"/>
        </cdr:cNvSpPr>
      </cdr:nvSpPr>
      <cdr:spPr bwMode="auto">
        <a:xfrm xmlns:a="http://schemas.openxmlformats.org/drawingml/2006/main">
          <a:off x="698183" y="355552"/>
          <a:ext cx="282892" cy="196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0.82058</cdr:x>
      <cdr:y>0.47187</cdr:y>
    </cdr:from>
    <cdr:to>
      <cdr:x>0.95972</cdr:x>
      <cdr:y>0.52902</cdr:y>
    </cdr:to>
    <cdr:sp macro="" textlink="">
      <cdr:nvSpPr>
        <cdr:cNvPr id="7" name="テキスト ボックス 7"/>
        <cdr:cNvSpPr txBox="1"/>
      </cdr:nvSpPr>
      <cdr:spPr>
        <a:xfrm xmlns:a="http://schemas.openxmlformats.org/drawingml/2006/main">
          <a:off x="2118132" y="1189104"/>
          <a:ext cx="359157" cy="14401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700" baseline="0" dirty="0">
              <a:solidFill>
                <a:srgbClr val="FF0000"/>
              </a:solidFill>
              <a:latin typeface="ＭＳ 明朝" panose="02020609040205080304" pitchFamily="17" charset="-128"/>
              <a:ea typeface="ＭＳ 明朝" panose="02020609040205080304" pitchFamily="17" charset="-128"/>
            </a:rPr>
            <a:t>7.0</a:t>
          </a:r>
          <a:endParaRPr kumimoji="1" lang="ja-JP" altLang="en-US" sz="700" baseline="0" dirty="0">
            <a:solidFill>
              <a:srgbClr val="FF0000"/>
            </a:solidFill>
            <a:latin typeface="ＭＳ 明朝" panose="02020609040205080304" pitchFamily="17" charset="-128"/>
            <a:ea typeface="ＭＳ 明朝" panose="02020609040205080304" pitchFamily="17"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0.28522</cdr:x>
      <cdr:y>0.22342</cdr:y>
    </cdr:from>
    <cdr:to>
      <cdr:x>0.34961</cdr:x>
      <cdr:y>0.27297</cdr:y>
    </cdr:to>
    <cdr:sp macro="" textlink="">
      <cdr:nvSpPr>
        <cdr:cNvPr id="10241" name="Text Box 1"/>
        <cdr:cNvSpPr txBox="1">
          <a:spLocks xmlns:a="http://schemas.openxmlformats.org/drawingml/2006/main" noChangeArrowheads="1"/>
        </cdr:cNvSpPr>
      </cdr:nvSpPr>
      <cdr:spPr bwMode="auto">
        <a:xfrm xmlns:a="http://schemas.openxmlformats.org/drawingml/2006/main">
          <a:off x="720080" y="568957"/>
          <a:ext cx="162564" cy="1261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en-US" altLang="ja-JP" sz="700" b="0" i="0" u="none" strike="noStrike" baseline="0" dirty="0">
              <a:solidFill>
                <a:srgbClr val="FF0000"/>
              </a:solidFill>
              <a:latin typeface="ＭＳ Ｐ明朝"/>
              <a:ea typeface="ＭＳ Ｐ明朝"/>
            </a:rPr>
            <a:t>2.8</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0.00295</cdr:y>
    </cdr:from>
    <cdr:to>
      <cdr:x>0.06601</cdr:x>
      <cdr:y>0.0885</cdr:y>
    </cdr:to>
    <cdr:sp macro="" textlink="">
      <cdr:nvSpPr>
        <cdr:cNvPr id="2" name="テキスト ボックス 1"/>
        <cdr:cNvSpPr txBox="1"/>
      </cdr:nvSpPr>
      <cdr:spPr>
        <a:xfrm xmlns:a="http://schemas.openxmlformats.org/drawingml/2006/main">
          <a:off x="0" y="9525"/>
          <a:ext cx="38100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latin typeface="ＭＳ Ｐ明朝" pitchFamily="18" charset="-128"/>
              <a:ea typeface="ＭＳ Ｐ明朝" pitchFamily="18" charset="-128"/>
            </a:rPr>
            <a:t>(%)</a:t>
          </a:r>
          <a:endParaRPr lang="ja-JP" altLang="en-US" sz="1100">
            <a:latin typeface="ＭＳ Ｐ明朝" pitchFamily="18" charset="-128"/>
            <a:ea typeface="ＭＳ Ｐ明朝" pitchFamily="18"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7" tIns="45712" rIns="91427" bIns="45712"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7" tIns="45712" rIns="91427" bIns="45712"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2016/8/31</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2" rIns="91427" bIns="45712"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7" tIns="45712" rIns="91427" bIns="45712"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27" tIns="45712" rIns="91427" bIns="4571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0" y="9440865"/>
            <a:ext cx="2949575" cy="496887"/>
          </a:xfrm>
          <a:prstGeom prst="rect">
            <a:avLst/>
          </a:prstGeom>
        </p:spPr>
        <p:txBody>
          <a:bodyPr vert="horz" lIns="91427" tIns="45712" rIns="91427" bIns="45712"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F7C7A8-DEFC-4678-852E-B6D4A303DD59}" type="slidenum">
              <a:rPr kumimoji="1" lang="ja-JP" altLang="en-US" smtClean="0"/>
              <a:t>2</a:t>
            </a:fld>
            <a:endParaRPr kumimoji="1" lang="ja-JP" altLang="en-US" dirty="0"/>
          </a:p>
        </p:txBody>
      </p:sp>
    </p:spTree>
    <p:extLst>
      <p:ext uri="{BB962C8B-B14F-4D97-AF65-F5344CB8AC3E}">
        <p14:creationId xmlns:p14="http://schemas.microsoft.com/office/powerpoint/2010/main" val="335862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99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837" indent="-285706" eaLnBrk="0" hangingPunct="0">
              <a:defRPr kumimoji="1">
                <a:solidFill>
                  <a:schemeClr val="tx1"/>
                </a:solidFill>
                <a:latin typeface="Calibri" pitchFamily="34" charset="0"/>
                <a:ea typeface="ＭＳ Ｐゴシック" charset="-128"/>
              </a:defRPr>
            </a:lvl2pPr>
            <a:lvl3pPr marL="1142828" indent="-228565" eaLnBrk="0" hangingPunct="0">
              <a:defRPr kumimoji="1">
                <a:solidFill>
                  <a:schemeClr val="tx1"/>
                </a:solidFill>
                <a:latin typeface="Calibri" pitchFamily="34" charset="0"/>
                <a:ea typeface="ＭＳ Ｐゴシック" charset="-128"/>
              </a:defRPr>
            </a:lvl3pPr>
            <a:lvl4pPr marL="1601545" indent="-228565" eaLnBrk="0" hangingPunct="0">
              <a:defRPr kumimoji="1">
                <a:solidFill>
                  <a:schemeClr val="tx1"/>
                </a:solidFill>
                <a:latin typeface="Calibri" pitchFamily="34" charset="0"/>
                <a:ea typeface="ＭＳ Ｐゴシック" charset="-128"/>
              </a:defRPr>
            </a:lvl4pPr>
            <a:lvl5pPr marL="2058676" indent="-228565" eaLnBrk="0" hangingPunct="0">
              <a:defRPr kumimoji="1">
                <a:solidFill>
                  <a:schemeClr val="tx1"/>
                </a:solidFill>
                <a:latin typeface="Calibri" pitchFamily="34" charset="0"/>
                <a:ea typeface="ＭＳ Ｐゴシック" charset="-128"/>
              </a:defRPr>
            </a:lvl5pPr>
            <a:lvl6pPr marL="2515807" indent="-228565" eaLnBrk="0" fontAlgn="base" hangingPunct="0">
              <a:spcBef>
                <a:spcPct val="0"/>
              </a:spcBef>
              <a:spcAft>
                <a:spcPct val="0"/>
              </a:spcAft>
              <a:defRPr kumimoji="1">
                <a:solidFill>
                  <a:schemeClr val="tx1"/>
                </a:solidFill>
                <a:latin typeface="Calibri" pitchFamily="34" charset="0"/>
                <a:ea typeface="ＭＳ Ｐゴシック" charset="-128"/>
              </a:defRPr>
            </a:lvl6pPr>
            <a:lvl7pPr marL="2972937" indent="-228565" eaLnBrk="0" fontAlgn="base" hangingPunct="0">
              <a:spcBef>
                <a:spcPct val="0"/>
              </a:spcBef>
              <a:spcAft>
                <a:spcPct val="0"/>
              </a:spcAft>
              <a:defRPr kumimoji="1">
                <a:solidFill>
                  <a:schemeClr val="tx1"/>
                </a:solidFill>
                <a:latin typeface="Calibri" pitchFamily="34" charset="0"/>
                <a:ea typeface="ＭＳ Ｐゴシック" charset="-128"/>
              </a:defRPr>
            </a:lvl7pPr>
            <a:lvl8pPr marL="3430068" indent="-228565" eaLnBrk="0" fontAlgn="base" hangingPunct="0">
              <a:spcBef>
                <a:spcPct val="0"/>
              </a:spcBef>
              <a:spcAft>
                <a:spcPct val="0"/>
              </a:spcAft>
              <a:defRPr kumimoji="1">
                <a:solidFill>
                  <a:schemeClr val="tx1"/>
                </a:solidFill>
                <a:latin typeface="Calibri" pitchFamily="34" charset="0"/>
                <a:ea typeface="ＭＳ Ｐゴシック" charset="-128"/>
              </a:defRPr>
            </a:lvl8pPr>
            <a:lvl9pPr marL="3887199" indent="-228565"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85B4EF3E-508D-47A1-9266-B20482A3A8E4}" type="slidenum">
              <a:rPr lang="ja-JP" altLang="en-US" smtClean="0"/>
              <a:pPr eaLnBrk="1" fontAlgn="base" hangingPunct="1">
                <a:spcBef>
                  <a:spcPct val="0"/>
                </a:spcBef>
                <a:spcAft>
                  <a:spcPct val="0"/>
                </a:spcAft>
              </a:pPr>
              <a:t>16</a:t>
            </a:fld>
            <a:endParaRPr lang="ja-JP" altLang="en-US" smtClean="0"/>
          </a:p>
        </p:txBody>
      </p:sp>
    </p:spTree>
    <p:extLst>
      <p:ext uri="{BB962C8B-B14F-4D97-AF65-F5344CB8AC3E}">
        <p14:creationId xmlns:p14="http://schemas.microsoft.com/office/powerpoint/2010/main" val="2985930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09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837" indent="-285706" eaLnBrk="0" hangingPunct="0">
              <a:defRPr kumimoji="1">
                <a:solidFill>
                  <a:schemeClr val="tx1"/>
                </a:solidFill>
                <a:latin typeface="Calibri" pitchFamily="34" charset="0"/>
                <a:ea typeface="ＭＳ Ｐゴシック" charset="-128"/>
              </a:defRPr>
            </a:lvl2pPr>
            <a:lvl3pPr marL="1142828" indent="-228565" eaLnBrk="0" hangingPunct="0">
              <a:defRPr kumimoji="1">
                <a:solidFill>
                  <a:schemeClr val="tx1"/>
                </a:solidFill>
                <a:latin typeface="Calibri" pitchFamily="34" charset="0"/>
                <a:ea typeface="ＭＳ Ｐゴシック" charset="-128"/>
              </a:defRPr>
            </a:lvl3pPr>
            <a:lvl4pPr marL="1601545" indent="-228565" eaLnBrk="0" hangingPunct="0">
              <a:defRPr kumimoji="1">
                <a:solidFill>
                  <a:schemeClr val="tx1"/>
                </a:solidFill>
                <a:latin typeface="Calibri" pitchFamily="34" charset="0"/>
                <a:ea typeface="ＭＳ Ｐゴシック" charset="-128"/>
              </a:defRPr>
            </a:lvl4pPr>
            <a:lvl5pPr marL="2058676" indent="-228565" eaLnBrk="0" hangingPunct="0">
              <a:defRPr kumimoji="1">
                <a:solidFill>
                  <a:schemeClr val="tx1"/>
                </a:solidFill>
                <a:latin typeface="Calibri" pitchFamily="34" charset="0"/>
                <a:ea typeface="ＭＳ Ｐゴシック" charset="-128"/>
              </a:defRPr>
            </a:lvl5pPr>
            <a:lvl6pPr marL="2515807" indent="-228565" eaLnBrk="0" fontAlgn="base" hangingPunct="0">
              <a:spcBef>
                <a:spcPct val="0"/>
              </a:spcBef>
              <a:spcAft>
                <a:spcPct val="0"/>
              </a:spcAft>
              <a:defRPr kumimoji="1">
                <a:solidFill>
                  <a:schemeClr val="tx1"/>
                </a:solidFill>
                <a:latin typeface="Calibri" pitchFamily="34" charset="0"/>
                <a:ea typeface="ＭＳ Ｐゴシック" charset="-128"/>
              </a:defRPr>
            </a:lvl6pPr>
            <a:lvl7pPr marL="2972937" indent="-228565" eaLnBrk="0" fontAlgn="base" hangingPunct="0">
              <a:spcBef>
                <a:spcPct val="0"/>
              </a:spcBef>
              <a:spcAft>
                <a:spcPct val="0"/>
              </a:spcAft>
              <a:defRPr kumimoji="1">
                <a:solidFill>
                  <a:schemeClr val="tx1"/>
                </a:solidFill>
                <a:latin typeface="Calibri" pitchFamily="34" charset="0"/>
                <a:ea typeface="ＭＳ Ｐゴシック" charset="-128"/>
              </a:defRPr>
            </a:lvl7pPr>
            <a:lvl8pPr marL="3430068" indent="-228565" eaLnBrk="0" fontAlgn="base" hangingPunct="0">
              <a:spcBef>
                <a:spcPct val="0"/>
              </a:spcBef>
              <a:spcAft>
                <a:spcPct val="0"/>
              </a:spcAft>
              <a:defRPr kumimoji="1">
                <a:solidFill>
                  <a:schemeClr val="tx1"/>
                </a:solidFill>
                <a:latin typeface="Calibri" pitchFamily="34" charset="0"/>
                <a:ea typeface="ＭＳ Ｐゴシック" charset="-128"/>
              </a:defRPr>
            </a:lvl8pPr>
            <a:lvl9pPr marL="3887199" indent="-228565"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93179105-D5AC-4930-AE41-2F0B7AB623DC}" type="slidenum">
              <a:rPr lang="ja-JP" altLang="en-US" smtClean="0"/>
              <a:pPr eaLnBrk="1" fontAlgn="base" hangingPunct="1">
                <a:spcBef>
                  <a:spcPct val="0"/>
                </a:spcBef>
                <a:spcAft>
                  <a:spcPct val="0"/>
                </a:spcAft>
              </a:pPr>
              <a:t>17</a:t>
            </a:fld>
            <a:endParaRPr lang="ja-JP" altLang="en-US" smtClean="0"/>
          </a:p>
        </p:txBody>
      </p:sp>
    </p:spTree>
    <p:extLst>
      <p:ext uri="{BB962C8B-B14F-4D97-AF65-F5344CB8AC3E}">
        <p14:creationId xmlns:p14="http://schemas.microsoft.com/office/powerpoint/2010/main" val="262926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F7C7A8-DEFC-4678-852E-B6D4A303DD59}" type="slidenum">
              <a:rPr kumimoji="1" lang="ja-JP" altLang="en-US" smtClean="0"/>
              <a:t>23</a:t>
            </a:fld>
            <a:endParaRPr kumimoji="1" lang="ja-JP" altLang="en-US" dirty="0"/>
          </a:p>
        </p:txBody>
      </p:sp>
    </p:spTree>
    <p:extLst>
      <p:ext uri="{BB962C8B-B14F-4D97-AF65-F5344CB8AC3E}">
        <p14:creationId xmlns:p14="http://schemas.microsoft.com/office/powerpoint/2010/main" val="114852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CB9483-CAC4-4282-B598-36806FF3E7A2}" type="slidenum">
              <a:rPr kumimoji="1" lang="ja-JP" altLang="en-US" smtClean="0"/>
              <a:t>30</a:t>
            </a:fld>
            <a:endParaRPr kumimoji="1" lang="ja-JP" altLang="en-US"/>
          </a:p>
        </p:txBody>
      </p:sp>
    </p:spTree>
    <p:extLst>
      <p:ext uri="{BB962C8B-B14F-4D97-AF65-F5344CB8AC3E}">
        <p14:creationId xmlns:p14="http://schemas.microsoft.com/office/powerpoint/2010/main" val="272211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F7C7A8-DEFC-4678-852E-B6D4A303DD59}" type="slidenum">
              <a:rPr kumimoji="1" lang="ja-JP" altLang="en-US" smtClean="0"/>
              <a:t>32</a:t>
            </a:fld>
            <a:endParaRPr kumimoji="1" lang="ja-JP" altLang="en-US" dirty="0"/>
          </a:p>
        </p:txBody>
      </p:sp>
    </p:spTree>
    <p:extLst>
      <p:ext uri="{BB962C8B-B14F-4D97-AF65-F5344CB8AC3E}">
        <p14:creationId xmlns:p14="http://schemas.microsoft.com/office/powerpoint/2010/main" val="335862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6125"/>
            <a:ext cx="497205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276E96-A793-448D-9F02-08B3E4C06DB5}" type="slidenum">
              <a:rPr lang="ja-JP" altLang="en-US" smtClean="0"/>
              <a:pPr>
                <a:defRPr/>
              </a:pPr>
              <a:t>34</a:t>
            </a:fld>
            <a:endParaRPr lang="ja-JP" altLang="en-US"/>
          </a:p>
        </p:txBody>
      </p:sp>
    </p:spTree>
    <p:extLst>
      <p:ext uri="{BB962C8B-B14F-4D97-AF65-F5344CB8AC3E}">
        <p14:creationId xmlns:p14="http://schemas.microsoft.com/office/powerpoint/2010/main" val="43448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F7C7A8-DEFC-4678-852E-B6D4A303DD59}" type="slidenum">
              <a:rPr kumimoji="1" lang="ja-JP" altLang="en-US" smtClean="0"/>
              <a:t>3</a:t>
            </a:fld>
            <a:endParaRPr kumimoji="1" lang="ja-JP" altLang="en-US" dirty="0"/>
          </a:p>
        </p:txBody>
      </p:sp>
    </p:spTree>
    <p:extLst>
      <p:ext uri="{BB962C8B-B14F-4D97-AF65-F5344CB8AC3E}">
        <p14:creationId xmlns:p14="http://schemas.microsoft.com/office/powerpoint/2010/main" val="335862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F7C7A8-DEFC-4678-852E-B6D4A303DD59}" type="slidenum">
              <a:rPr kumimoji="1" lang="ja-JP" altLang="en-US" smtClean="0"/>
              <a:t>4</a:t>
            </a:fld>
            <a:endParaRPr kumimoji="1" lang="ja-JP" altLang="en-US" dirty="0"/>
          </a:p>
        </p:txBody>
      </p:sp>
    </p:spTree>
    <p:extLst>
      <p:ext uri="{BB962C8B-B14F-4D97-AF65-F5344CB8AC3E}">
        <p14:creationId xmlns:p14="http://schemas.microsoft.com/office/powerpoint/2010/main" val="335862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F7C7A8-DEFC-4678-852E-B6D4A303DD59}" type="slidenum">
              <a:rPr kumimoji="1" lang="ja-JP" altLang="en-US" smtClean="0"/>
              <a:t>5</a:t>
            </a:fld>
            <a:endParaRPr kumimoji="1" lang="ja-JP" altLang="en-US" dirty="0"/>
          </a:p>
        </p:txBody>
      </p:sp>
    </p:spTree>
    <p:extLst>
      <p:ext uri="{BB962C8B-B14F-4D97-AF65-F5344CB8AC3E}">
        <p14:creationId xmlns:p14="http://schemas.microsoft.com/office/powerpoint/2010/main" val="335862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F7C7A8-DEFC-4678-852E-B6D4A303DD59}" type="slidenum">
              <a:rPr kumimoji="1" lang="ja-JP" altLang="en-US" smtClean="0"/>
              <a:t>6</a:t>
            </a:fld>
            <a:endParaRPr kumimoji="1" lang="ja-JP" altLang="en-US" dirty="0"/>
          </a:p>
        </p:txBody>
      </p:sp>
    </p:spTree>
    <p:extLst>
      <p:ext uri="{BB962C8B-B14F-4D97-AF65-F5344CB8AC3E}">
        <p14:creationId xmlns:p14="http://schemas.microsoft.com/office/powerpoint/2010/main" val="335862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F7C7A8-DEFC-4678-852E-B6D4A303DD59}" type="slidenum">
              <a:rPr kumimoji="1" lang="ja-JP" altLang="en-US" smtClean="0"/>
              <a:t>7</a:t>
            </a:fld>
            <a:endParaRPr kumimoji="1" lang="ja-JP" altLang="en-US" dirty="0"/>
          </a:p>
        </p:txBody>
      </p:sp>
    </p:spTree>
    <p:extLst>
      <p:ext uri="{BB962C8B-B14F-4D97-AF65-F5344CB8AC3E}">
        <p14:creationId xmlns:p14="http://schemas.microsoft.com/office/powerpoint/2010/main" val="335862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99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837" indent="-285706" eaLnBrk="0" hangingPunct="0">
              <a:defRPr kumimoji="1">
                <a:solidFill>
                  <a:schemeClr val="tx1"/>
                </a:solidFill>
                <a:latin typeface="Calibri" pitchFamily="34" charset="0"/>
                <a:ea typeface="ＭＳ Ｐゴシック" charset="-128"/>
              </a:defRPr>
            </a:lvl2pPr>
            <a:lvl3pPr marL="1142828" indent="-228565" eaLnBrk="0" hangingPunct="0">
              <a:defRPr kumimoji="1">
                <a:solidFill>
                  <a:schemeClr val="tx1"/>
                </a:solidFill>
                <a:latin typeface="Calibri" pitchFamily="34" charset="0"/>
                <a:ea typeface="ＭＳ Ｐゴシック" charset="-128"/>
              </a:defRPr>
            </a:lvl3pPr>
            <a:lvl4pPr marL="1601545" indent="-228565" eaLnBrk="0" hangingPunct="0">
              <a:defRPr kumimoji="1">
                <a:solidFill>
                  <a:schemeClr val="tx1"/>
                </a:solidFill>
                <a:latin typeface="Calibri" pitchFamily="34" charset="0"/>
                <a:ea typeface="ＭＳ Ｐゴシック" charset="-128"/>
              </a:defRPr>
            </a:lvl4pPr>
            <a:lvl5pPr marL="2058676" indent="-228565" eaLnBrk="0" hangingPunct="0">
              <a:defRPr kumimoji="1">
                <a:solidFill>
                  <a:schemeClr val="tx1"/>
                </a:solidFill>
                <a:latin typeface="Calibri" pitchFamily="34" charset="0"/>
                <a:ea typeface="ＭＳ Ｐゴシック" charset="-128"/>
              </a:defRPr>
            </a:lvl5pPr>
            <a:lvl6pPr marL="2515807" indent="-228565" eaLnBrk="0" fontAlgn="base" hangingPunct="0">
              <a:spcBef>
                <a:spcPct val="0"/>
              </a:spcBef>
              <a:spcAft>
                <a:spcPct val="0"/>
              </a:spcAft>
              <a:defRPr kumimoji="1">
                <a:solidFill>
                  <a:schemeClr val="tx1"/>
                </a:solidFill>
                <a:latin typeface="Calibri" pitchFamily="34" charset="0"/>
                <a:ea typeface="ＭＳ Ｐゴシック" charset="-128"/>
              </a:defRPr>
            </a:lvl6pPr>
            <a:lvl7pPr marL="2972937" indent="-228565" eaLnBrk="0" fontAlgn="base" hangingPunct="0">
              <a:spcBef>
                <a:spcPct val="0"/>
              </a:spcBef>
              <a:spcAft>
                <a:spcPct val="0"/>
              </a:spcAft>
              <a:defRPr kumimoji="1">
                <a:solidFill>
                  <a:schemeClr val="tx1"/>
                </a:solidFill>
                <a:latin typeface="Calibri" pitchFamily="34" charset="0"/>
                <a:ea typeface="ＭＳ Ｐゴシック" charset="-128"/>
              </a:defRPr>
            </a:lvl7pPr>
            <a:lvl8pPr marL="3430068" indent="-228565" eaLnBrk="0" fontAlgn="base" hangingPunct="0">
              <a:spcBef>
                <a:spcPct val="0"/>
              </a:spcBef>
              <a:spcAft>
                <a:spcPct val="0"/>
              </a:spcAft>
              <a:defRPr kumimoji="1">
                <a:solidFill>
                  <a:schemeClr val="tx1"/>
                </a:solidFill>
                <a:latin typeface="Calibri" pitchFamily="34" charset="0"/>
                <a:ea typeface="ＭＳ Ｐゴシック" charset="-128"/>
              </a:defRPr>
            </a:lvl8pPr>
            <a:lvl9pPr marL="3887199" indent="-228565"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85B4EF3E-508D-47A1-9266-B20482A3A8E4}" type="slidenum">
              <a:rPr lang="ja-JP" altLang="en-US" smtClean="0"/>
              <a:pPr eaLnBrk="1" fontAlgn="base" hangingPunct="1">
                <a:spcBef>
                  <a:spcPct val="0"/>
                </a:spcBef>
                <a:spcAft>
                  <a:spcPct val="0"/>
                </a:spcAft>
              </a:pPr>
              <a:t>10</a:t>
            </a:fld>
            <a:endParaRPr lang="ja-JP" altLang="en-US" smtClean="0"/>
          </a:p>
        </p:txBody>
      </p:sp>
    </p:spTree>
    <p:extLst>
      <p:ext uri="{BB962C8B-B14F-4D97-AF65-F5344CB8AC3E}">
        <p14:creationId xmlns:p14="http://schemas.microsoft.com/office/powerpoint/2010/main" val="202271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xfrm>
            <a:off x="919163" y="744538"/>
            <a:ext cx="4973637"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p:cNvSpPr>
            <a:spLocks noGrp="1"/>
          </p:cNvSpPr>
          <p:nvPr>
            <p:ph type="body" idx="1"/>
          </p:nvPr>
        </p:nvSpPr>
        <p:spPr bwMode="auto">
          <a:xfrm>
            <a:off x="681211" y="4721955"/>
            <a:ext cx="5444784" cy="447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698" rIns="91397" bIns="45698" numCol="1" anchor="t" anchorCtr="0" compatLnSpc="1">
            <a:prstTxWarp prst="textNoShape">
              <a:avLst/>
            </a:prstTxWarp>
          </a:bodyPr>
          <a:lstStyle/>
          <a:p>
            <a:pPr>
              <a:spcBef>
                <a:spcPct val="0"/>
              </a:spcBef>
            </a:pPr>
            <a:endParaRPr lang="ja-JP" altLang="en-US" smtClean="0"/>
          </a:p>
        </p:txBody>
      </p:sp>
      <p:sp>
        <p:nvSpPr>
          <p:cNvPr id="39940" name="スライド番号プレースホルダ 3"/>
          <p:cNvSpPr txBox="1">
            <a:spLocks noGrp="1"/>
          </p:cNvSpPr>
          <p:nvPr/>
        </p:nvSpPr>
        <p:spPr bwMode="auto">
          <a:xfrm>
            <a:off x="3854760" y="9440676"/>
            <a:ext cx="2950816" cy="49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0" tIns="46091" rIns="92180" bIns="46091" anchor="b"/>
          <a:lstStyle>
            <a:lvl1pPr defTabSz="887413" eaLnBrk="0" hangingPunct="0">
              <a:defRPr kumimoji="1">
                <a:solidFill>
                  <a:schemeClr val="tx1"/>
                </a:solidFill>
                <a:latin typeface="Arial" charset="0"/>
                <a:ea typeface="ＭＳ Ｐゴシック" charset="-128"/>
              </a:defRPr>
            </a:lvl1pPr>
            <a:lvl2pPr marL="742950" indent="-285750" defTabSz="887413" eaLnBrk="0" hangingPunct="0">
              <a:defRPr kumimoji="1">
                <a:solidFill>
                  <a:schemeClr val="tx1"/>
                </a:solidFill>
                <a:latin typeface="Arial" charset="0"/>
                <a:ea typeface="ＭＳ Ｐゴシック" charset="-128"/>
              </a:defRPr>
            </a:lvl2pPr>
            <a:lvl3pPr marL="1143000" indent="-228600" defTabSz="887413" eaLnBrk="0" hangingPunct="0">
              <a:defRPr kumimoji="1">
                <a:solidFill>
                  <a:schemeClr val="tx1"/>
                </a:solidFill>
                <a:latin typeface="Arial" charset="0"/>
                <a:ea typeface="ＭＳ Ｐゴシック" charset="-128"/>
              </a:defRPr>
            </a:lvl3pPr>
            <a:lvl4pPr marL="1600200" indent="-228600" defTabSz="887413" eaLnBrk="0" hangingPunct="0">
              <a:defRPr kumimoji="1">
                <a:solidFill>
                  <a:schemeClr val="tx1"/>
                </a:solidFill>
                <a:latin typeface="Arial" charset="0"/>
                <a:ea typeface="ＭＳ Ｐゴシック" charset="-128"/>
              </a:defRPr>
            </a:lvl4pPr>
            <a:lvl5pPr marL="2057400" indent="-228600" defTabSz="887413" eaLnBrk="0" hangingPunct="0">
              <a:defRPr kumimoji="1">
                <a:solidFill>
                  <a:schemeClr val="tx1"/>
                </a:solidFill>
                <a:latin typeface="Arial" charset="0"/>
                <a:ea typeface="ＭＳ Ｐゴシック" charset="-128"/>
              </a:defRPr>
            </a:lvl5pPr>
            <a:lvl6pPr marL="2514600" indent="-228600" defTabSz="8874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874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874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874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22448C72-0391-44CD-B4EF-A72560BC5BA5}" type="slidenum">
              <a:rPr lang="ja-JP" altLang="en-US" sz="1200">
                <a:latin typeface="Calibri" pitchFamily="34" charset="0"/>
              </a:rPr>
              <a:pPr algn="r" eaLnBrk="1" hangingPunct="1"/>
              <a:t>12</a:t>
            </a:fld>
            <a:endParaRPr lang="en-US" altLang="ja-JP" sz="1200">
              <a:latin typeface="Calibri" pitchFamily="34" charset="0"/>
            </a:endParaRPr>
          </a:p>
        </p:txBody>
      </p:sp>
    </p:spTree>
    <p:extLst>
      <p:ext uri="{BB962C8B-B14F-4D97-AF65-F5344CB8AC3E}">
        <p14:creationId xmlns:p14="http://schemas.microsoft.com/office/powerpoint/2010/main" val="233372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xfrm>
            <a:off x="919163" y="744538"/>
            <a:ext cx="4973637"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 2"/>
          <p:cNvSpPr>
            <a:spLocks noGrp="1"/>
          </p:cNvSpPr>
          <p:nvPr>
            <p:ph type="body" idx="1"/>
          </p:nvPr>
        </p:nvSpPr>
        <p:spPr bwMode="auto">
          <a:xfrm>
            <a:off x="681211" y="4721955"/>
            <a:ext cx="5444784" cy="447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698" rIns="91397" bIns="45698" numCol="1" anchor="t" anchorCtr="0" compatLnSpc="1">
            <a:prstTxWarp prst="textNoShape">
              <a:avLst/>
            </a:prstTxWarp>
          </a:bodyPr>
          <a:lstStyle/>
          <a:p>
            <a:pPr>
              <a:spcBef>
                <a:spcPct val="0"/>
              </a:spcBef>
            </a:pPr>
            <a:endParaRPr lang="ja-JP" altLang="en-US" smtClean="0"/>
          </a:p>
        </p:txBody>
      </p:sp>
      <p:sp>
        <p:nvSpPr>
          <p:cNvPr id="40964" name="スライド番号プレースホルダ 3"/>
          <p:cNvSpPr txBox="1">
            <a:spLocks noGrp="1"/>
          </p:cNvSpPr>
          <p:nvPr/>
        </p:nvSpPr>
        <p:spPr bwMode="auto">
          <a:xfrm>
            <a:off x="3854760" y="9440676"/>
            <a:ext cx="2950816" cy="49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0" tIns="46091" rIns="92180" bIns="46091" anchor="b"/>
          <a:lstStyle>
            <a:lvl1pPr defTabSz="887413" eaLnBrk="0" hangingPunct="0">
              <a:defRPr kumimoji="1">
                <a:solidFill>
                  <a:schemeClr val="tx1"/>
                </a:solidFill>
                <a:latin typeface="Arial" charset="0"/>
                <a:ea typeface="ＭＳ Ｐゴシック" charset="-128"/>
              </a:defRPr>
            </a:lvl1pPr>
            <a:lvl2pPr marL="742950" indent="-285750" defTabSz="887413" eaLnBrk="0" hangingPunct="0">
              <a:defRPr kumimoji="1">
                <a:solidFill>
                  <a:schemeClr val="tx1"/>
                </a:solidFill>
                <a:latin typeface="Arial" charset="0"/>
                <a:ea typeface="ＭＳ Ｐゴシック" charset="-128"/>
              </a:defRPr>
            </a:lvl2pPr>
            <a:lvl3pPr marL="1143000" indent="-228600" defTabSz="887413" eaLnBrk="0" hangingPunct="0">
              <a:defRPr kumimoji="1">
                <a:solidFill>
                  <a:schemeClr val="tx1"/>
                </a:solidFill>
                <a:latin typeface="Arial" charset="0"/>
                <a:ea typeface="ＭＳ Ｐゴシック" charset="-128"/>
              </a:defRPr>
            </a:lvl3pPr>
            <a:lvl4pPr marL="1600200" indent="-228600" defTabSz="887413" eaLnBrk="0" hangingPunct="0">
              <a:defRPr kumimoji="1">
                <a:solidFill>
                  <a:schemeClr val="tx1"/>
                </a:solidFill>
                <a:latin typeface="Arial" charset="0"/>
                <a:ea typeface="ＭＳ Ｐゴシック" charset="-128"/>
              </a:defRPr>
            </a:lvl4pPr>
            <a:lvl5pPr marL="2057400" indent="-228600" defTabSz="887413" eaLnBrk="0" hangingPunct="0">
              <a:defRPr kumimoji="1">
                <a:solidFill>
                  <a:schemeClr val="tx1"/>
                </a:solidFill>
                <a:latin typeface="Arial" charset="0"/>
                <a:ea typeface="ＭＳ Ｐゴシック" charset="-128"/>
              </a:defRPr>
            </a:lvl5pPr>
            <a:lvl6pPr marL="2514600" indent="-228600" defTabSz="8874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874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874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874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1E9DF1A1-4574-42E8-93B1-C808707C20DC}" type="slidenum">
              <a:rPr lang="ja-JP" altLang="en-US" sz="1200">
                <a:latin typeface="Calibri" pitchFamily="34" charset="0"/>
              </a:rPr>
              <a:pPr algn="r" eaLnBrk="1" hangingPunct="1"/>
              <a:t>13</a:t>
            </a:fld>
            <a:endParaRPr lang="en-US" altLang="ja-JP" sz="1200">
              <a:latin typeface="Calibri" pitchFamily="34" charset="0"/>
            </a:endParaRPr>
          </a:p>
        </p:txBody>
      </p:sp>
    </p:spTree>
    <p:extLst>
      <p:ext uri="{BB962C8B-B14F-4D97-AF65-F5344CB8AC3E}">
        <p14:creationId xmlns:p14="http://schemas.microsoft.com/office/powerpoint/2010/main" val="313176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a:pPr>
                <a:defRPr/>
              </a:pPr>
              <a:t>2016/8/31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a:pPr>
                <a:defRPr/>
              </a:pPr>
              <a:t>2016/8/31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a:pPr>
                <a:defRPr/>
              </a:pPr>
              <a:t>2016/8/31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a:pPr>
                <a:defRPr/>
              </a:pPr>
              <a:t>2016/8/31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a:pPr>
                <a:defRPr/>
              </a:pPr>
              <a:t>2016/8/31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a:pPr>
                <a:defRPr/>
              </a:pPr>
              <a:t>2016/8/31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a:pPr>
                <a:defRPr/>
              </a:pPr>
              <a:t>2016/8/31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a:pPr>
                <a:defRPr/>
              </a:pPr>
              <a:t>2016/8/31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a:pPr>
                <a:defRPr/>
              </a:pPr>
              <a:t>2016/8/31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a:pPr>
                <a:defRPr/>
              </a:pPr>
              <a:t>2016/8/31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a:pPr>
                <a:defRPr/>
              </a:pPr>
              <a:t>2016/8/31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a:pPr>
                <a:defRPr/>
              </a:pPr>
              <a:t>2016/8/31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427824" y="2708920"/>
            <a:ext cx="4288353" cy="584775"/>
          </a:xfrm>
          <a:prstGeom prst="rect">
            <a:avLst/>
          </a:prstGeom>
          <a:noFill/>
        </p:spPr>
        <p:txBody>
          <a:bodyPr wrap="none" rtlCol="0">
            <a:spAutoFit/>
          </a:bodyPr>
          <a:lstStyle/>
          <a:p>
            <a:pPr algn="ctr"/>
            <a:r>
              <a:rPr lang="zh-TW" altLang="en-US" sz="3200" dirty="0">
                <a:latin typeface="Meiryo UI" panose="020B0604030504040204" pitchFamily="50" charset="-128"/>
                <a:ea typeface="Meiryo UI" panose="020B0604030504040204" pitchFamily="50" charset="-128"/>
                <a:cs typeface="Meiryo UI" panose="020B0604030504040204" pitchFamily="50" charset="-128"/>
              </a:rPr>
              <a:t>産業振興施策関連</a:t>
            </a:r>
            <a:r>
              <a:rPr lang="zh-TW" altLang="en-US" sz="3200" dirty="0" smtClean="0">
                <a:latin typeface="Meiryo UI" panose="020B0604030504040204" pitchFamily="50" charset="-128"/>
                <a:ea typeface="Meiryo UI" panose="020B0604030504040204" pitchFamily="50" charset="-128"/>
                <a:cs typeface="Meiryo UI" panose="020B0604030504040204" pitchFamily="50" charset="-128"/>
              </a:rPr>
              <a:t>資料</a:t>
            </a: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464922" y="5271591"/>
            <a:ext cx="2403222" cy="461665"/>
          </a:xfrm>
          <a:prstGeom prst="rect">
            <a:avLst/>
          </a:prstGeom>
          <a:noFill/>
        </p:spPr>
        <p:txBody>
          <a:bodyPr wrap="none" rtlCol="0">
            <a:spAutoFit/>
          </a:bodyPr>
          <a:lstStyle/>
          <a:p>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H28.7.25</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時点</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079810" y="194737"/>
            <a:ext cx="1872208" cy="707886"/>
          </a:xfrm>
          <a:prstGeom prst="rect">
            <a:avLst/>
          </a:prstGeom>
          <a:noFill/>
          <a:ln>
            <a:solidFill>
              <a:schemeClr val="tx1"/>
            </a:solidFill>
          </a:ln>
        </p:spPr>
        <p:txBody>
          <a:bodyPr wrap="square" rtlCol="0">
            <a:spAutoFit/>
          </a:bodyPr>
          <a:lstStyle/>
          <a:p>
            <a:pPr algn="ctr"/>
            <a:r>
              <a:rPr lang="ja-JP" altLang="en-US" sz="2400" b="1" dirty="0" smtClean="0">
                <a:latin typeface="HGPｺﾞｼｯｸM" panose="020B0600000000000000" pitchFamily="50" charset="-128"/>
                <a:ea typeface="HGPｺﾞｼｯｸM" panose="020B0600000000000000" pitchFamily="50" charset="-128"/>
              </a:rPr>
              <a:t>未定稿</a:t>
            </a:r>
            <a:endParaRPr lang="en-US" altLang="ja-JP" sz="2400" b="1" dirty="0" smtClean="0">
              <a:latin typeface="HGPｺﾞｼｯｸM" panose="020B0600000000000000" pitchFamily="50" charset="-128"/>
              <a:ea typeface="HGPｺﾞｼｯｸM" panose="020B0600000000000000" pitchFamily="50" charset="-128"/>
            </a:endParaRPr>
          </a:p>
          <a:p>
            <a:pPr algn="ctr"/>
            <a:r>
              <a:rPr lang="ja-JP" altLang="en-US" sz="1600" b="1" dirty="0" smtClean="0">
                <a:latin typeface="HGPｺﾞｼｯｸM" panose="020B0600000000000000" pitchFamily="50" charset="-128"/>
                <a:ea typeface="HGPｺﾞｼｯｸM" panose="020B0600000000000000" pitchFamily="50" charset="-128"/>
              </a:rPr>
              <a:t>（数値等精査中）</a:t>
            </a:r>
            <a:endParaRPr lang="en-US" altLang="ja-JP" sz="1600" b="1" dirty="0" smtClean="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604603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250825" y="638736"/>
            <a:ext cx="8642350"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7" name="表 16"/>
          <p:cNvGraphicFramePr>
            <a:graphicFrameLocks noGrp="1"/>
          </p:cNvGraphicFramePr>
          <p:nvPr>
            <p:extLst>
              <p:ext uri="{D42A27DB-BD31-4B8C-83A1-F6EECF244321}">
                <p14:modId xmlns:p14="http://schemas.microsoft.com/office/powerpoint/2010/main" val="2044124298"/>
              </p:ext>
            </p:extLst>
          </p:nvPr>
        </p:nvGraphicFramePr>
        <p:xfrm>
          <a:off x="143160" y="641053"/>
          <a:ext cx="8857679" cy="6147041"/>
        </p:xfrm>
        <a:graphic>
          <a:graphicData uri="http://schemas.openxmlformats.org/drawingml/2006/table">
            <a:tbl>
              <a:tblPr firstRow="1" bandRow="1">
                <a:tableStyleId>{5C22544A-7EE6-4342-B048-85BDC9FD1C3A}</a:tableStyleId>
              </a:tblPr>
              <a:tblGrid>
                <a:gridCol w="946982"/>
                <a:gridCol w="2636664"/>
                <a:gridCol w="2709904"/>
                <a:gridCol w="2564129"/>
              </a:tblGrid>
              <a:tr h="469476">
                <a:tc>
                  <a:txBody>
                    <a:bodyPr/>
                    <a:lstStyle/>
                    <a:p>
                      <a:pPr algn="ctr">
                        <a:lnSpc>
                          <a:spcPts val="1500"/>
                        </a:lnSpc>
                        <a:spcAft>
                          <a:spcPts val="0"/>
                        </a:spcAft>
                      </a:pP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gn="ctr">
                        <a:lnSpc>
                          <a:spcPts val="1500"/>
                        </a:lnSpc>
                        <a:spcAft>
                          <a:spcPts val="0"/>
                        </a:spcAft>
                      </a:pP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（公財）堺市産業振興センター</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gn="l">
                        <a:lnSpc>
                          <a:spcPts val="1500"/>
                        </a:lnSpc>
                        <a:spcAft>
                          <a:spcPts val="0"/>
                        </a:spcAft>
                      </a:pP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八尾市中小企業サポート</a:t>
                      </a:r>
                      <a:endParaRPr kumimoji="1" lang="en-US" altLang="ja-JP"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センター</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gn="l">
                        <a:lnSpc>
                          <a:spcPts val="1500"/>
                        </a:lnSpc>
                        <a:spcAft>
                          <a:spcPts val="0"/>
                        </a:spcAft>
                      </a:pP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（公財）東大阪市産業創造勤労者支援機構</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324464">
                <a:tc>
                  <a:txBody>
                    <a:bodyPr/>
                    <a:lstStyle/>
                    <a:p>
                      <a:pPr algn="ct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　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gn="l">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p>
                  </a:txBody>
                  <a:tcPr marL="91445" marR="91445" marT="45723" marB="45723"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（現機構は平成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p>
                  </a:txBody>
                  <a:tcPr marL="91445" marR="91445" marT="45723" marB="45723" anchor="ctr"/>
                </a:tc>
              </a:tr>
              <a:tr h="1037383">
                <a:tc>
                  <a:txBody>
                    <a:bodyPr/>
                    <a:lstStyle/>
                    <a:p>
                      <a:pPr algn="ct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　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中小商工業者等の経済活動の円滑化と、企業の経営や財務の安定化を推進し、堺市及び南大阪地域の地場産業をはじめとする中小企業の振興を図る。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tc>
                <a:tc>
                  <a:txBody>
                    <a:bodyPr/>
                    <a:lstStyle/>
                    <a:p>
                      <a:pPr algn="l">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市産業振興課と八尾商工会議所が連携し、市内の産業振興に関する様々な相談や手続きをワンストップ体制でサポートする。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tc>
                <a:tc>
                  <a:txBody>
                    <a:bodyPr/>
                    <a:lstStyle/>
                    <a:p>
                      <a:pPr algn="l">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東大阪市内の中小企業への支援を行い、産業の振興と創造を推進し、並びに東大阪市の中小企業勤労者及びその家族への福祉の向上を図る。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tc>
              </a:tr>
              <a:tr h="371027">
                <a:tc>
                  <a:txBody>
                    <a:bodyPr/>
                    <a:lstStyle/>
                    <a:p>
                      <a:pPr algn="ct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理事長</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遠藤　彰三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西村　弘毅</a:t>
                      </a:r>
                    </a:p>
                  </a:txBody>
                  <a:tcPr marL="91445" marR="91445" marT="45723" marB="45723" anchor="ctr"/>
                </a:tc>
              </a:tr>
              <a:tr h="432048">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常勤</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名、非常勤</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事務職</a:t>
                      </a:r>
                      <a:r>
                        <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専門コーディネータ</a:t>
                      </a:r>
                      <a:r>
                        <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marL="91445" marR="91445" marT="45723" marB="45723"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409535">
                <a:tc>
                  <a:txBody>
                    <a:bodyPr/>
                    <a:lstStyle/>
                    <a:p>
                      <a:pPr algn="ct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基本財産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nSpc>
                          <a:spcPts val="1500"/>
                        </a:lnSpc>
                        <a:spcAft>
                          <a:spcPts val="0"/>
                        </a:spcAft>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6,713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日時点）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１億</a:t>
                      </a:r>
                      <a:r>
                        <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9,400</a:t>
                      </a: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848081">
                <a:tc>
                  <a:txBody>
                    <a:bodyPr/>
                    <a:lstStyle/>
                    <a:p>
                      <a:pPr algn="ct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重点事業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経営支援、人事育成、需要開拓、貸会議室、金融支援</a:t>
                      </a:r>
                    </a:p>
                  </a:txBody>
                  <a:tcPr marL="91445" marR="91445" marT="45723" marB="45723"/>
                </a:tc>
                <a:tc>
                  <a:txBody>
                    <a:bodyPr/>
                    <a:lstStyle/>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相談事業（国ﾌﾟﾛ、ﾋﾞｼﾞﾈｽﾏｯﾁﾝｸﾞ）、ものづくり技術セミナー、</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研究会（八尾ﾊﾞﾘﾃｸ研究会等）</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インキュベーション事業</a:t>
                      </a:r>
                      <a:endParaRPr kumimoji="1" lang="ja-JP" altLang="en-US" sz="1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tc>
                <a:tc>
                  <a:txBody>
                    <a:bodyPr/>
                    <a:lstStyle/>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モノづくり支援助成、</a:t>
                      </a:r>
                    </a:p>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モノづくりワンストップ相談、</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東大阪市立産業技術支援ｾﾝﾀｰ</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（指定管理、機器開放・相談）</a:t>
                      </a: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貸会議室、</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労働福祉事業</a:t>
                      </a:r>
                      <a:endParaRPr kumimoji="1" lang="ja-JP" altLang="en-US" sz="1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tc>
              </a:tr>
              <a:tr h="468222">
                <a:tc>
                  <a:txBody>
                    <a:bodyPr/>
                    <a:lstStyle/>
                    <a:p>
                      <a:pPr algn="ct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決算概要</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nSpc>
                          <a:spcPts val="1500"/>
                        </a:lnSpc>
                        <a:spcAft>
                          <a:spcPts val="0"/>
                        </a:spcAft>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事業活動支出：５億</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中小企業サポートセンター事業</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業務委託料他：</a:t>
                      </a: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3,358</a:t>
                      </a: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事業活動支出：２億</a:t>
                      </a: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4,964</a:t>
                      </a: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469476">
                <a:tc>
                  <a:txBody>
                    <a:bodyPr/>
                    <a:lstStyle/>
                    <a:p>
                      <a:pPr algn="ct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主な財源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市補助金、事業収入、</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施設使用料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市委託料</a:t>
                      </a:r>
                      <a:endParaRPr kumimoji="1" lang="ja-JP" altLang="en-US" sz="1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市補助金等、施設使用料</a:t>
                      </a:r>
                      <a:endParaRPr kumimoji="1" lang="ja-JP" altLang="en-US" sz="1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562042">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p>
                  </a:txBody>
                  <a:tcPr marL="91445" marR="91445" marT="45723" marB="45723" anchor="ctr"/>
                </a:tc>
                <a:tc>
                  <a:txBody>
                    <a:bodyPr/>
                    <a:lstStyle/>
                    <a:p>
                      <a:pP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伝統産業会館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イベントホール、会議室</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インキュベートルーム</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個室３室、共同利用８区画）</a:t>
                      </a:r>
                      <a:endParaRPr kumimoji="1" lang="en-US" altLang="ja-JP"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セミナールーム</a:t>
                      </a:r>
                      <a:endParaRPr kumimoji="1" lang="ja-JP" altLang="en-US" sz="1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nSpc>
                          <a:spcPts val="1500"/>
                        </a:lnSpc>
                        <a:spcAft>
                          <a:spcPts val="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クリエーターズプラザ（ﾎｰﾙ、研修室）</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Aft>
                          <a:spcPts val="0"/>
                        </a:spcAft>
                      </a:pPr>
                      <a:endParaRPr kumimoji="1" lang="ja-JP" altLang="en-US" sz="1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bl>
          </a:graphicData>
        </a:graphic>
      </p:graphicFrame>
      <p:sp>
        <p:nvSpPr>
          <p:cNvPr id="6" name="タイトル 1"/>
          <p:cNvSpPr txBox="1">
            <a:spLocks/>
          </p:cNvSpPr>
          <p:nvPr/>
        </p:nvSpPr>
        <p:spPr>
          <a:xfrm>
            <a:off x="179512" y="188640"/>
            <a:ext cx="3168352"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（参考）市町村支援センター</a:t>
            </a:r>
          </a:p>
        </p:txBody>
      </p:sp>
      <p:sp>
        <p:nvSpPr>
          <p:cNvPr id="7"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1079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7070" y="5949281"/>
            <a:ext cx="9106930" cy="640422"/>
          </a:xfrm>
          <a:prstGeom prst="rect">
            <a:avLst/>
          </a:prstGeom>
          <a:solidFill>
            <a:srgbClr val="FFFF66"/>
          </a:solidFill>
          <a:ln w="127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vert="eaVert" rtlCol="0" anchor="b" anchorCtr="0"/>
          <a:lstStyle/>
          <a:p>
            <a:pPr algn="ctr"/>
            <a:r>
              <a:rPr kumimoji="1" lang="ja-JP" altLang="en-US"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a:t>
            </a:r>
            <a:endParaRPr kumimoji="1"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7070" y="4293096"/>
            <a:ext cx="9092289" cy="1576363"/>
          </a:xfrm>
          <a:prstGeom prst="rect">
            <a:avLst/>
          </a:prstGeom>
          <a:solidFill>
            <a:srgbClr val="FFFF66"/>
          </a:solidFill>
          <a:ln w="127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vert="eaVert" rtlCol="0" anchor="b" anchorCtr="0"/>
          <a:lstStyle/>
          <a:p>
            <a:pPr algn="ctr"/>
            <a:r>
              <a:rPr kumimoji="1" lang="ja-JP" altLang="en-US"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4714" y="1772816"/>
            <a:ext cx="9119285" cy="2413564"/>
          </a:xfrm>
          <a:prstGeom prst="rect">
            <a:avLst/>
          </a:prstGeom>
          <a:solidFill>
            <a:srgbClr val="FFFF66"/>
          </a:solidFill>
          <a:ln w="12700">
            <a:solidFill>
              <a:srgbClr val="FFFF00"/>
            </a:solidFill>
            <a:prstDash val="sysDash"/>
          </a:ln>
        </p:spPr>
        <p:style>
          <a:lnRef idx="2">
            <a:schemeClr val="accent6"/>
          </a:lnRef>
          <a:fillRef idx="1">
            <a:schemeClr val="lt1"/>
          </a:fillRef>
          <a:effectRef idx="0">
            <a:schemeClr val="accent6"/>
          </a:effectRef>
          <a:fontRef idx="minor">
            <a:schemeClr val="dk1"/>
          </a:fontRef>
        </p:style>
        <p:txBody>
          <a:bodyPr vert="eaVert" rtlCol="0" anchor="b" anchorCtr="0"/>
          <a:lstStyle/>
          <a:p>
            <a:pPr algn="ctr"/>
            <a:r>
              <a:rPr kumimoji="1" lang="ja-JP" altLang="en-US"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a:t>
            </a:r>
            <a:endParaRPr kumimoji="1"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611561" y="1844824"/>
            <a:ext cx="3456384" cy="4926679"/>
          </a:xfrm>
          <a:prstGeom prst="roundRect">
            <a:avLst>
              <a:gd name="adj" fmla="val 5172"/>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4283969" y="1844824"/>
            <a:ext cx="3067260" cy="4928274"/>
          </a:xfrm>
          <a:prstGeom prst="roundRect">
            <a:avLst>
              <a:gd name="adj" fmla="val 5763"/>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7429254" y="1844824"/>
            <a:ext cx="1571230" cy="4926678"/>
          </a:xfrm>
          <a:prstGeom prst="roundRect">
            <a:avLst>
              <a:gd name="adj" fmla="val 8766"/>
            </a:avLst>
          </a:prstGeom>
          <a:noFill/>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上矢印 15"/>
          <p:cNvSpPr/>
          <p:nvPr/>
        </p:nvSpPr>
        <p:spPr>
          <a:xfrm>
            <a:off x="5913329" y="1641849"/>
            <a:ext cx="128071" cy="1427111"/>
          </a:xfrm>
          <a:prstGeom prst="upArrow">
            <a:avLst>
              <a:gd name="adj1" fmla="val 50000"/>
              <a:gd name="adj2" fmla="val 38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上矢印 16"/>
          <p:cNvSpPr/>
          <p:nvPr/>
        </p:nvSpPr>
        <p:spPr>
          <a:xfrm>
            <a:off x="4982909" y="1641849"/>
            <a:ext cx="307648" cy="1427111"/>
          </a:xfrm>
          <a:prstGeom prst="upArrow">
            <a:avLst>
              <a:gd name="adj1" fmla="val 50000"/>
              <a:gd name="adj2" fmla="val 282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11560" y="1340768"/>
            <a:ext cx="8389566" cy="271848"/>
          </a:xfrm>
          <a:prstGeom prst="rect">
            <a:avLst/>
          </a:prstGeom>
          <a:solidFill>
            <a:srgbClr val="FFFF00"/>
          </a:solidFill>
          <a:ln w="31750" cmpd="dbl">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中　小　企　業</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720647" y="5301208"/>
            <a:ext cx="3203282" cy="494530"/>
          </a:xfrm>
          <a:prstGeom prst="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産業支援機関＞</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産振機構</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720646" y="2276872"/>
            <a:ext cx="1049886" cy="1363157"/>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支援ｾﾝﾀｰ</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（堺、八尾、</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東大阪等</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支援ｾﾝﾀｰがない場合は市町村の担当課</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上矢印 22"/>
          <p:cNvSpPr/>
          <p:nvPr/>
        </p:nvSpPr>
        <p:spPr>
          <a:xfrm>
            <a:off x="4474815" y="1641848"/>
            <a:ext cx="219081" cy="3391780"/>
          </a:xfrm>
          <a:prstGeom prst="upArrow">
            <a:avLst>
              <a:gd name="adj1" fmla="val 50000"/>
              <a:gd name="adj2" fmla="val 34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2201070" y="1641848"/>
            <a:ext cx="1106995" cy="2103128"/>
            <a:chOff x="1275067" y="496683"/>
            <a:chExt cx="1011775" cy="2625311"/>
          </a:xfrm>
        </p:grpSpPr>
        <p:sp>
          <p:nvSpPr>
            <p:cNvPr id="25" name="上矢印 24"/>
            <p:cNvSpPr/>
            <p:nvPr/>
          </p:nvSpPr>
          <p:spPr>
            <a:xfrm>
              <a:off x="1405144" y="496683"/>
              <a:ext cx="768957" cy="1298673"/>
            </a:xfrm>
            <a:prstGeom prst="upArrow">
              <a:avLst>
                <a:gd name="adj1" fmla="val 62856"/>
                <a:gd name="adj2" fmla="val 168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275067" y="1746251"/>
              <a:ext cx="1011775" cy="1375743"/>
            </a:xfrm>
            <a:prstGeom prst="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商工会議所、</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商工会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上矢印 26"/>
          <p:cNvSpPr/>
          <p:nvPr/>
        </p:nvSpPr>
        <p:spPr>
          <a:xfrm>
            <a:off x="7634302" y="1641848"/>
            <a:ext cx="367414" cy="3760631"/>
          </a:xfrm>
          <a:prstGeom prst="upArrow">
            <a:avLst>
              <a:gd name="adj1" fmla="val 50000"/>
              <a:gd name="adj2" fmla="val 34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7477008" y="5402479"/>
            <a:ext cx="974886" cy="393259"/>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協会</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477008" y="4907949"/>
            <a:ext cx="974886" cy="393259"/>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金融機関</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7570266" y="3645024"/>
            <a:ext cx="431450" cy="1082712"/>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融資</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上矢印 30"/>
          <p:cNvSpPr/>
          <p:nvPr/>
        </p:nvSpPr>
        <p:spPr>
          <a:xfrm>
            <a:off x="8250798" y="1641849"/>
            <a:ext cx="281642" cy="14751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8172400" y="3007827"/>
            <a:ext cx="400427" cy="1789325"/>
          </a:xfrm>
          <a:prstGeom prst="roundRect">
            <a:avLst>
              <a:gd name="adj" fmla="val 3771"/>
            </a:avLst>
          </a:prstGeom>
          <a:ln>
            <a:prstDash val="sysDash"/>
          </a:ln>
        </p:spPr>
        <p:style>
          <a:lnRef idx="2">
            <a:schemeClr val="accent6"/>
          </a:lnRef>
          <a:fillRef idx="1">
            <a:schemeClr val="lt1"/>
          </a:fillRef>
          <a:effectRef idx="0">
            <a:schemeClr val="accent6"/>
          </a:effectRef>
          <a:fontRef idx="minor">
            <a:schemeClr val="dk1"/>
          </a:fontRef>
        </p:style>
        <p:txBody>
          <a:bodyPr vert="eaVert" lIns="0" rIns="0" rtlCol="0" anchor="ctr" anchorCtr="1"/>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・特区制度（優遇税制）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・企業立地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補助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上矢印 32"/>
          <p:cNvSpPr/>
          <p:nvPr/>
        </p:nvSpPr>
        <p:spPr>
          <a:xfrm>
            <a:off x="971599" y="1641849"/>
            <a:ext cx="180000" cy="4103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372976" y="5002530"/>
            <a:ext cx="1014344" cy="807307"/>
          </a:xfrm>
          <a:prstGeom prst="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＜公設試</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府産技研</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（金属、電気等）</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823964" y="5007906"/>
            <a:ext cx="701024" cy="789148"/>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府大</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上矢印 35"/>
          <p:cNvSpPr/>
          <p:nvPr/>
        </p:nvSpPr>
        <p:spPr>
          <a:xfrm>
            <a:off x="2322288" y="3808543"/>
            <a:ext cx="190520" cy="700577"/>
          </a:xfrm>
          <a:prstGeom prst="upArrow">
            <a:avLst>
              <a:gd name="adj1" fmla="val 50000"/>
              <a:gd name="adj2" fmla="val 35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789245" y="2479338"/>
            <a:ext cx="1165468" cy="708571"/>
          </a:xfrm>
          <a:prstGeom prst="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altLang="ja-JP" sz="105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技術支援機関</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市工研</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（化学、ﾊﾞｲｵ等）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4358911" y="4407203"/>
            <a:ext cx="406401" cy="461957"/>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0" rIns="0" rtlCol="0" anchor="ctr"/>
          <a:lstStyle/>
          <a:p>
            <a:pPr algn="ctr">
              <a:lnSpc>
                <a:spcPts val="1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上矢印 38"/>
          <p:cNvSpPr/>
          <p:nvPr/>
        </p:nvSpPr>
        <p:spPr>
          <a:xfrm>
            <a:off x="6313369" y="1641848"/>
            <a:ext cx="167509" cy="33606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6037523" y="4350324"/>
            <a:ext cx="477633" cy="590844"/>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427681" y="6533745"/>
            <a:ext cx="1095592"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技術</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020710" y="6507640"/>
            <a:ext cx="1212184"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経営支援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7634302" y="6525175"/>
            <a:ext cx="1276765"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金融・立地支援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円柱 43"/>
          <p:cNvSpPr/>
          <p:nvPr/>
        </p:nvSpPr>
        <p:spPr>
          <a:xfrm>
            <a:off x="1199622" y="4516062"/>
            <a:ext cx="1313186" cy="425106"/>
          </a:xfrm>
          <a:prstGeom prst="can">
            <a:avLst>
              <a:gd name="adj" fmla="val 14663"/>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小規模補助金</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693364" y="3103508"/>
            <a:ext cx="564225" cy="75754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693896" y="3093585"/>
            <a:ext cx="885675" cy="767463"/>
          </a:xfrm>
          <a:prstGeom prst="rect">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900" spc="-150" dirty="0" smtClean="0">
                <a:latin typeface="Meiryo UI" panose="020B0604030504040204" pitchFamily="50" charset="-128"/>
                <a:ea typeface="Meiryo UI" panose="020B0604030504040204" pitchFamily="50" charset="-128"/>
                <a:cs typeface="Meiryo UI" panose="020B0604030504040204" pitchFamily="50" charset="-128"/>
              </a:rPr>
              <a:t>＜公設試験</a:t>
            </a:r>
            <a:r>
              <a:rPr kumimoji="1" lang="ja-JP" altLang="en-US" sz="900" spc="-1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spc="-1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市工研</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（化学、ﾊﾞｲｵ等）</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5749168" y="2046068"/>
            <a:ext cx="452615" cy="590844"/>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4886822" y="1983005"/>
            <a:ext cx="416094" cy="653907"/>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0" rIns="0" rtlCol="0" anchor="ctr"/>
          <a:lstStyle/>
          <a:p>
            <a:pPr algn="ctr">
              <a:lnSpc>
                <a:spcPts val="1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上矢印 48"/>
          <p:cNvSpPr/>
          <p:nvPr/>
        </p:nvSpPr>
        <p:spPr>
          <a:xfrm>
            <a:off x="3635896" y="1641848"/>
            <a:ext cx="192145" cy="3575469"/>
          </a:xfrm>
          <a:prstGeom prst="upArrow">
            <a:avLst>
              <a:gd name="adj1" fmla="val 50000"/>
              <a:gd name="adj2" fmla="val 35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上矢印 49"/>
          <p:cNvSpPr/>
          <p:nvPr/>
        </p:nvSpPr>
        <p:spPr>
          <a:xfrm>
            <a:off x="1857341" y="1641849"/>
            <a:ext cx="266387" cy="2147192"/>
          </a:xfrm>
          <a:prstGeom prst="upArrow">
            <a:avLst>
              <a:gd name="adj1" fmla="val 50000"/>
              <a:gd name="adj2" fmla="val 35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936663" y="1916832"/>
            <a:ext cx="2200512" cy="288032"/>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経営相談、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販路支援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2626803" y="4788480"/>
            <a:ext cx="1441142" cy="440720"/>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ビジネスマッチング、</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国際ビジネス支援等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5984911" y="6160448"/>
            <a:ext cx="701024" cy="42098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＜国研＞</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産総研</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上矢印 54"/>
          <p:cNvSpPr/>
          <p:nvPr/>
        </p:nvSpPr>
        <p:spPr>
          <a:xfrm>
            <a:off x="6606753" y="1641848"/>
            <a:ext cx="179457" cy="45103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6694151" y="6160158"/>
            <a:ext cx="564225" cy="403858"/>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阪</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8358234" y="6214524"/>
            <a:ext cx="564225" cy="30306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近経局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上矢印 58"/>
          <p:cNvSpPr/>
          <p:nvPr/>
        </p:nvSpPr>
        <p:spPr>
          <a:xfrm>
            <a:off x="8725659" y="1641849"/>
            <a:ext cx="167509" cy="45726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8246809" y="5961706"/>
            <a:ext cx="722932" cy="169308"/>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補助金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6155797" y="5922148"/>
            <a:ext cx="1083772" cy="149805"/>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研究開発支援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上矢印 62"/>
          <p:cNvSpPr/>
          <p:nvPr/>
        </p:nvSpPr>
        <p:spPr>
          <a:xfrm>
            <a:off x="3380074" y="1641848"/>
            <a:ext cx="183814" cy="2795264"/>
          </a:xfrm>
          <a:prstGeom prst="upArrow">
            <a:avLst>
              <a:gd name="adj1" fmla="val 50000"/>
              <a:gd name="adj2" fmla="val 35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2626803" y="4365104"/>
            <a:ext cx="937085" cy="373125"/>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経営相談、</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販路支援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717568" y="476672"/>
            <a:ext cx="7734326" cy="720080"/>
          </a:xfrm>
          <a:prstGeom prst="roundRect">
            <a:avLst>
              <a:gd name="adj" fmla="val 7446"/>
            </a:avLst>
          </a:prstGeom>
        </p:spPr>
        <p:style>
          <a:lnRef idx="1">
            <a:schemeClr val="accent1"/>
          </a:lnRef>
          <a:fillRef idx="2">
            <a:schemeClr val="accent1"/>
          </a:fillRef>
          <a:effectRef idx="1">
            <a:schemeClr val="accent1"/>
          </a:effectRef>
          <a:fontRef idx="minor">
            <a:schemeClr val="dk1"/>
          </a:fontRef>
        </p:style>
        <p:txBody>
          <a:bodyPr anchor="ctr"/>
          <a:lstStyle/>
          <a:p>
            <a:pPr marL="179388" indent="-179388"/>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国・府・市町村レベルの支援が混在。それぞれの分野では役割分担やすみ分けは図られているものの、各機関のテリトリーを超える相談に充分な連携が取れているとはいえない。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スライド番号プレースホルダー 1"/>
          <p:cNvSpPr>
            <a:spLocks noGrp="1"/>
          </p:cNvSpPr>
          <p:nvPr>
            <p:ph type="sldNum" sz="quarter" idx="12"/>
          </p:nvPr>
        </p:nvSpPr>
        <p:spPr>
          <a:xfrm>
            <a:off x="7068474" y="6564016"/>
            <a:ext cx="2105102"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717567" y="3728576"/>
            <a:ext cx="1420152" cy="420504"/>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＜産業振興団体</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大阪市産創館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タイトル 1"/>
          <p:cNvSpPr txBox="1">
            <a:spLocks/>
          </p:cNvSpPr>
          <p:nvPr/>
        </p:nvSpPr>
        <p:spPr>
          <a:xfrm>
            <a:off x="0" y="0"/>
            <a:ext cx="9144000" cy="404664"/>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中小企業支援の現状（２）</a:t>
            </a:r>
            <a:endParaRPr lang="ja-JP" altLang="en-US" sz="2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51870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8" name="テキスト ボックス 25"/>
          <p:cNvSpPr txBox="1">
            <a:spLocks noChangeArrowheads="1"/>
          </p:cNvSpPr>
          <p:nvPr/>
        </p:nvSpPr>
        <p:spPr bwMode="auto">
          <a:xfrm>
            <a:off x="6948264" y="6453336"/>
            <a:ext cx="18700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出典：両研究所業務年報</a:t>
            </a:r>
          </a:p>
        </p:txBody>
      </p:sp>
      <p:graphicFrame>
        <p:nvGraphicFramePr>
          <p:cNvPr id="10" name="表 9"/>
          <p:cNvGraphicFramePr>
            <a:graphicFrameLocks noGrp="1"/>
          </p:cNvGraphicFramePr>
          <p:nvPr>
            <p:extLst>
              <p:ext uri="{D42A27DB-BD31-4B8C-83A1-F6EECF244321}">
                <p14:modId xmlns:p14="http://schemas.microsoft.com/office/powerpoint/2010/main" val="2776359696"/>
              </p:ext>
            </p:extLst>
          </p:nvPr>
        </p:nvGraphicFramePr>
        <p:xfrm>
          <a:off x="635726" y="986597"/>
          <a:ext cx="8040729" cy="5466739"/>
        </p:xfrm>
        <a:graphic>
          <a:graphicData uri="http://schemas.openxmlformats.org/drawingml/2006/table">
            <a:tbl>
              <a:tblPr/>
              <a:tblGrid>
                <a:gridCol w="1041495"/>
                <a:gridCol w="3556895"/>
                <a:gridCol w="3442339"/>
              </a:tblGrid>
              <a:tr h="437147">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目</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zh-TW"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大阪府立産業技術総合研究所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9A9"/>
                    </a:solidFill>
                  </a:tcPr>
                </a:tc>
              </a:tr>
              <a:tr h="437147">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創</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昭和４年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大正５年</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9A9"/>
                    </a:solidFill>
                  </a:tcPr>
                </a:tc>
              </a:tr>
              <a:tr h="857694">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役</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zh-TW"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理事長、副理事長、</a:t>
                      </a:r>
                      <a: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zh-TW"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理事（技術</a:t>
                      </a:r>
                      <a:r>
                        <a:rPr lang="zh-TW"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理事長</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理事</a:t>
                      </a:r>
                      <a: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経営企画</a:t>
                      </a:r>
                      <a: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理事</a:t>
                      </a:r>
                      <a: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a:t>
                      </a:r>
                      <a:r>
                        <a:rPr 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9A9"/>
                    </a:solidFill>
                  </a:tcPr>
                </a:tc>
              </a:tr>
              <a:tr h="437147">
                <a:tc>
                  <a:txBody>
                    <a:bodyPr/>
                    <a:lstStyle/>
                    <a:p>
                      <a:pPr algn="ctr" fontAlgn="ctr">
                        <a:lnSpc>
                          <a:spcPts val="1900"/>
                        </a:lnSpc>
                        <a:spcAft>
                          <a:spcPts val="0"/>
                        </a:spcAft>
                      </a:pP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立地場所</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大阪府和泉市あゆみ野</a:t>
                      </a:r>
                      <a:r>
                        <a:rPr lang="en-US"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2-7-1</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zh-TW"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大阪市城東区森之宮</a:t>
                      </a:r>
                      <a:r>
                        <a:rPr lang="en-US"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1-6-50</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9A9"/>
                    </a:solidFill>
                  </a:tcPr>
                </a:tc>
              </a:tr>
              <a:tr h="437147">
                <a:tc>
                  <a:txBody>
                    <a:bodyPr/>
                    <a:lstStyle/>
                    <a:p>
                      <a:pPr algn="ctr" fontAlgn="ctr">
                        <a:lnSpc>
                          <a:spcPts val="1900"/>
                        </a:lnSpc>
                        <a:spcAft>
                          <a:spcPts val="0"/>
                        </a:spcAft>
                      </a:pP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敷地面積</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en-US"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81,840</a:t>
                      </a: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11,298 </a:t>
                      </a: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9A9"/>
                    </a:solidFill>
                  </a:tcPr>
                </a:tc>
              </a:tr>
              <a:tr h="437147">
                <a:tc>
                  <a:txBody>
                    <a:bodyPr/>
                    <a:lstStyle/>
                    <a:p>
                      <a:pPr algn="ctr" fontAlgn="ctr">
                        <a:lnSpc>
                          <a:spcPts val="1900"/>
                        </a:lnSpc>
                        <a:spcAft>
                          <a:spcPts val="0"/>
                        </a:spcAft>
                      </a:pPr>
                      <a:r>
                        <a:rPr lang="zh-TW"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延床面積</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37,051 </a:t>
                      </a: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13,765 </a:t>
                      </a: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9A9"/>
                    </a:solidFill>
                  </a:tcPr>
                </a:tc>
              </a:tr>
              <a:tr h="437147">
                <a:tc>
                  <a:txBody>
                    <a:bodyPr/>
                    <a:lstStyle/>
                    <a:p>
                      <a:pPr algn="ctr" fontAlgn="ctr">
                        <a:lnSpc>
                          <a:spcPts val="1900"/>
                        </a:lnSpc>
                        <a:spcAft>
                          <a:spcPts val="0"/>
                        </a:spcAft>
                      </a:pP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建設年</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a:t>
                      </a: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昭和</a:t>
                      </a:r>
                      <a:r>
                        <a:rPr lang="en-US"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57</a:t>
                      </a: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9A9"/>
                    </a:solidFill>
                  </a:tcPr>
                </a:tc>
              </a:tr>
              <a:tr h="437147">
                <a:tc>
                  <a:txBody>
                    <a:bodyPr/>
                    <a:lstStyle/>
                    <a:p>
                      <a:pPr algn="ctr" fontAlgn="ctr">
                        <a:lnSpc>
                          <a:spcPts val="1900"/>
                        </a:lnSpc>
                        <a:spcAft>
                          <a:spcPts val="0"/>
                        </a:spcAft>
                      </a:pP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得意分野</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金属、電気・電子、機械・加工等</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化学、高分子材料、</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バイオ</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・食品</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ナノ材料等</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9A9"/>
                    </a:solidFill>
                  </a:tcPr>
                </a:tc>
              </a:tr>
              <a:tr h="1549016">
                <a:tc>
                  <a:txBody>
                    <a:bodyPr/>
                    <a:lstStyle/>
                    <a:p>
                      <a:pPr algn="ctr" fontAlgn="ctr">
                        <a:lnSpc>
                          <a:spcPts val="1900"/>
                        </a:lnSpc>
                        <a:spcAft>
                          <a:spcPts val="0"/>
                        </a:spcAft>
                      </a:pP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特徴のある</a:t>
                      </a:r>
                      <a:r>
                        <a:rPr lang="en-US"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施設・機器</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人工気象室、電波暗室、無響室、</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電子デバイス試作装置、</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900"/>
                        </a:lnSpc>
                        <a:spcAft>
                          <a:spcPts val="0"/>
                        </a:spcAft>
                      </a:pP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金属積層造形装置、プラスチック積層造形装置</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球面収差補正機能付走査透過電子顕微鏡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次世代光デバイス評価支援センター、</a:t>
                      </a:r>
                      <a: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最先端材料評価センター、</a:t>
                      </a:r>
                      <a: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電池開発評価センター</a:t>
                      </a:r>
                      <a:endParaRPr 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核</a:t>
                      </a: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磁気共鳴装置、質量分析</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装置</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F9A9"/>
                    </a:solidFill>
                  </a:tcPr>
                </a:tc>
              </a:tr>
            </a:tbl>
          </a:graphicData>
        </a:graphic>
      </p:graphicFrame>
      <p:sp>
        <p:nvSpPr>
          <p:cNvPr id="2" name="スライド番号プレースホルダー 1"/>
          <p:cNvSpPr>
            <a:spLocks noGrp="1"/>
          </p:cNvSpPr>
          <p:nvPr>
            <p:ph type="sldNum" sz="quarter" idx="12"/>
          </p:nvPr>
        </p:nvSpPr>
        <p:spPr>
          <a:xfrm>
            <a:off x="7010400" y="6462713"/>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251520" y="53572"/>
            <a:ext cx="4248472" cy="495108"/>
          </a:xfrm>
          <a:prstGeom prst="rect">
            <a:avLst/>
          </a:prstGeom>
          <a:solidFill>
            <a:srgbClr val="002060"/>
          </a:solidFill>
          <a:ln w="12700">
            <a:noFill/>
          </a:ln>
        </p:spPr>
        <p:style>
          <a:lnRef idx="1">
            <a:schemeClr val="accent2"/>
          </a:lnRef>
          <a:fillRef idx="2">
            <a:schemeClr val="accent2"/>
          </a:fillRef>
          <a:effectRef idx="1">
            <a:schemeClr val="accent2"/>
          </a:effectRef>
          <a:fontRef idx="minor">
            <a:schemeClr val="dk1"/>
          </a:fontRef>
        </p:style>
        <p:txBody>
          <a:bodyPr wrap="square" tIns="108000" bIns="108000" anchor="ctr">
            <a:spAutoFit/>
          </a:bodyPr>
          <a:lstStyle/>
          <a:p>
            <a:pPr fontAlgn="auto">
              <a:spcBef>
                <a:spcPts val="0"/>
              </a:spcBef>
              <a:spcAft>
                <a:spcPts val="0"/>
              </a:spcAft>
              <a:defRPr/>
            </a:pPr>
            <a:r>
              <a:rPr lang="ja-JP" altLang="en-US" dirty="0" smtClean="0">
                <a:solidFill>
                  <a:schemeClr val="bg1"/>
                </a:solidFill>
                <a:latin typeface="Meiryo UI" pitchFamily="50" charset="-128"/>
                <a:ea typeface="Meiryo UI" pitchFamily="50" charset="-128"/>
                <a:cs typeface="Meiryo UI" pitchFamily="50" charset="-128"/>
              </a:rPr>
              <a:t>◆　</a:t>
            </a:r>
            <a:r>
              <a:rPr lang="ja-JP" altLang="en-US" b="1" dirty="0" smtClean="0">
                <a:solidFill>
                  <a:schemeClr val="bg1"/>
                </a:solidFill>
                <a:latin typeface="Meiryo UI" pitchFamily="50" charset="-128"/>
                <a:ea typeface="Meiryo UI" pitchFamily="50" charset="-128"/>
                <a:cs typeface="Meiryo UI" pitchFamily="50" charset="-128"/>
              </a:rPr>
              <a:t>産技研・市工研の現状</a:t>
            </a:r>
            <a:endParaRPr lang="en-US" altLang="ja-JP"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81994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6" name="テキスト ボックス 25"/>
          <p:cNvSpPr txBox="1">
            <a:spLocks noChangeArrowheads="1"/>
          </p:cNvSpPr>
          <p:nvPr/>
        </p:nvSpPr>
        <p:spPr bwMode="auto">
          <a:xfrm>
            <a:off x="6948264" y="5877272"/>
            <a:ext cx="17281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実績は、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年度速報値</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250930964"/>
              </p:ext>
            </p:extLst>
          </p:nvPr>
        </p:nvGraphicFramePr>
        <p:xfrm>
          <a:off x="611560" y="548680"/>
          <a:ext cx="7992888" cy="5184572"/>
        </p:xfrm>
        <a:graphic>
          <a:graphicData uri="http://schemas.openxmlformats.org/drawingml/2006/table">
            <a:tbl>
              <a:tblPr/>
              <a:tblGrid>
                <a:gridCol w="1452987"/>
                <a:gridCol w="1795925"/>
                <a:gridCol w="2371988"/>
                <a:gridCol w="2371988"/>
              </a:tblGrid>
              <a:tr h="327962">
                <a:tc gridSpan="2">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項</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目</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fontAlgn="ctr">
                        <a:lnSpc>
                          <a:spcPts val="1900"/>
                        </a:lnSpc>
                        <a:spcAft>
                          <a:spcPts val="0"/>
                        </a:spcAft>
                      </a:pPr>
                      <a:r>
                        <a:rPr lang="zh-TW"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大阪府立産業技術総合研究所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ja-JP" sz="1400"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gridSpan="2">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予算額</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gridSpan="2">
                  <a:txBody>
                    <a:bodyPr/>
                    <a:lstStyle/>
                    <a:p>
                      <a:pPr algn="ctr" fontAlgn="ctr">
                        <a:lnSpc>
                          <a:spcPts val="1900"/>
                        </a:lnSpc>
                        <a:spcAft>
                          <a:spcPts val="0"/>
                        </a:spcAft>
                      </a:pPr>
                      <a:r>
                        <a:rPr lang="zh-TW"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運営費交付金</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1,944</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1,206</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gridSpan="2">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職員数</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152</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うち研究職</a:t>
                      </a: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126</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うち研究</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gridSpan="2">
                  <a:txBody>
                    <a:bodyPr/>
                    <a:lstStyle/>
                    <a:p>
                      <a:pPr algn="ctr" fontAlgn="ctr">
                        <a:lnSpc>
                          <a:spcPts val="1900"/>
                        </a:lnSpc>
                        <a:spcAft>
                          <a:spcPts val="0"/>
                        </a:spcAft>
                      </a:pPr>
                      <a:r>
                        <a:rPr lang="zh-TW"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技術相談件数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72,475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27,820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rowSpan="2">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依頼試験</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19,978</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11,611</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vMerge="1">
                  <a:txBody>
                    <a:bodyPr/>
                    <a:lstStyle/>
                    <a:p>
                      <a:endParaRPr kumimoji="1" lang="ja-JP" altLang="en-US"/>
                    </a:p>
                  </a:txBody>
                  <a:tcPr/>
                </a:tc>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入</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161,437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51,816</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rowSpan="2">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設備開放</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8,973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vMerge="1">
                  <a:txBody>
                    <a:bodyPr/>
                    <a:lstStyle/>
                    <a:p>
                      <a:endParaRPr kumimoji="1" lang="ja-JP" altLang="en-US"/>
                    </a:p>
                  </a:txBody>
                  <a:tcPr/>
                </a:tc>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入</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145,298</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8,593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rowSpan="2">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受託研究</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191</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vMerge="1">
                  <a:txBody>
                    <a:bodyPr/>
                    <a:lstStyle/>
                    <a:p>
                      <a:endParaRPr kumimoji="1" lang="ja-JP" altLang="en-US"/>
                    </a:p>
                  </a:txBody>
                  <a:tcPr/>
                </a:tc>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入</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73,473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155,250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gridSpan="2">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講習会・研究会</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352</a:t>
                      </a: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gridSpan="2">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研修生の受入れ</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gridSpan="2">
                  <a:txBody>
                    <a:bodyPr/>
                    <a:lstStyle/>
                    <a:p>
                      <a:pPr algn="ctr" fontAlgn="ctr">
                        <a:lnSpc>
                          <a:spcPts val="1900"/>
                        </a:lnSpc>
                        <a:spcAft>
                          <a:spcPts val="0"/>
                        </a:spcAft>
                      </a:pPr>
                      <a:r>
                        <a:rPr lang="ja-JP"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研究発表等</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kumimoji="1" lang="ja-JP" altLang="en-US"/>
                    </a:p>
                  </a:txBody>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rowSpan="2">
                  <a:txBody>
                    <a:bodyPr/>
                    <a:lstStyle/>
                    <a:p>
                      <a:pPr algn="ctr" fontAlgn="ctr">
                        <a:lnSpc>
                          <a:spcPts val="1900"/>
                        </a:lnSpc>
                        <a:spcAft>
                          <a:spcPts val="0"/>
                        </a:spcAft>
                      </a:pPr>
                      <a:r>
                        <a:rPr lang="zh-TW" sz="14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特許実施契約</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r>
                        <a:rPr lang="ja-JP" altLang="en-US"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r h="323774">
                <a:tc vMerge="1">
                  <a:txBody>
                    <a:bodyPr/>
                    <a:lstStyle/>
                    <a:p>
                      <a:endParaRPr kumimoji="1" lang="ja-JP" altLang="en-US"/>
                    </a:p>
                  </a:txBody>
                  <a:tcPr/>
                </a:tc>
                <a:tc>
                  <a:txBody>
                    <a:bodyPr/>
                    <a:lstStyle/>
                    <a:p>
                      <a:pPr algn="ctr" fontAlgn="ctr">
                        <a:lnSpc>
                          <a:spcPts val="1900"/>
                        </a:lnSpc>
                        <a:spcAft>
                          <a:spcPts val="0"/>
                        </a:spcAft>
                      </a:pPr>
                      <a:r>
                        <a:rPr lang="ja-JP" sz="1400" kern="12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実施料</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4,655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D9FC"/>
                    </a:solidFill>
                  </a:tcPr>
                </a:tc>
                <a:tc>
                  <a:txBody>
                    <a:bodyPr/>
                    <a:lstStyle/>
                    <a:p>
                      <a:pPr algn="ctr" fontAlgn="ctr">
                        <a:lnSpc>
                          <a:spcPts val="19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4,535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99"/>
                    </a:solidFill>
                  </a:tcPr>
                </a:tc>
              </a:tr>
            </a:tbl>
          </a:graphicData>
        </a:graphic>
      </p:graphicFrame>
      <p:sp>
        <p:nvSpPr>
          <p:cNvPr id="3" name="スライド番号プレースホルダー 2"/>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21905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95736" y="6381328"/>
            <a:ext cx="2952328" cy="250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中　小　企　業</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965855" y="4085181"/>
            <a:ext cx="1591416" cy="1306660"/>
          </a:xfrm>
          <a:prstGeom prst="roundRect">
            <a:avLst/>
          </a:prstGeom>
          <a:noFill/>
          <a:ln w="63500">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スーパー</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公設試</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新設</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正方形/長方形 7"/>
          <p:cNvSpPr/>
          <p:nvPr/>
        </p:nvSpPr>
        <p:spPr>
          <a:xfrm>
            <a:off x="3203848" y="3429000"/>
            <a:ext cx="1080120" cy="144016"/>
          </a:xfrm>
          <a:prstGeom prst="rect">
            <a:avLst/>
          </a:prstGeom>
          <a:solidFill>
            <a:schemeClr val="accent1"/>
          </a:solid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下矢印 9"/>
          <p:cNvSpPr/>
          <p:nvPr/>
        </p:nvSpPr>
        <p:spPr>
          <a:xfrm>
            <a:off x="3584854" y="3429000"/>
            <a:ext cx="318108" cy="576064"/>
          </a:xfrm>
          <a:prstGeom prst="downArrow">
            <a:avLst/>
          </a:prstGeom>
          <a:solidFill>
            <a:schemeClr val="accent1"/>
          </a:solidFill>
          <a:ln w="5715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229800" y="2905780"/>
            <a:ext cx="1054168" cy="523220"/>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強みを活かして合併</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下矢印 17"/>
          <p:cNvSpPr/>
          <p:nvPr/>
        </p:nvSpPr>
        <p:spPr>
          <a:xfrm>
            <a:off x="2121048" y="5714193"/>
            <a:ext cx="3315048" cy="595127"/>
          </a:xfrm>
          <a:prstGeom prst="downArrow">
            <a:avLst>
              <a:gd name="adj1" fmla="val 60918"/>
              <a:gd name="adj2" fmla="val 46116"/>
            </a:avLst>
          </a:prstGeom>
          <a:noFill/>
          <a:ln w="50800"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tIns="180000"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研究開発から製造まで</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左右矢印 6"/>
          <p:cNvSpPr/>
          <p:nvPr/>
        </p:nvSpPr>
        <p:spPr>
          <a:xfrm>
            <a:off x="4608003" y="3875099"/>
            <a:ext cx="2230994" cy="737664"/>
          </a:xfrm>
          <a:prstGeom prst="leftRightArrow">
            <a:avLst/>
          </a:prstGeom>
          <a:noFill/>
          <a:ln w="28575">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6948264" y="4085182"/>
            <a:ext cx="1296144" cy="1225338"/>
          </a:xfrm>
          <a:prstGeom prst="roundRect">
            <a:avLst/>
          </a:prstGeom>
          <a:noFill/>
          <a:ln w="19050">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国、大学の</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研究機関</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572000" y="4077072"/>
            <a:ext cx="2266997" cy="299907"/>
          </a:xfrm>
          <a:prstGeom prst="rect">
            <a:avLst/>
          </a:prstGeom>
          <a:noFill/>
          <a:ln w="571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技術支援</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データベース</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構築</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左右矢印 19"/>
          <p:cNvSpPr/>
          <p:nvPr/>
        </p:nvSpPr>
        <p:spPr>
          <a:xfrm>
            <a:off x="4619016" y="4787754"/>
            <a:ext cx="2219981" cy="750208"/>
          </a:xfrm>
          <a:prstGeom prst="leftRightArrow">
            <a:avLst/>
          </a:prstGeom>
          <a:noFill/>
          <a:ln w="28575">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788024" y="5013176"/>
            <a:ext cx="1942961" cy="288032"/>
          </a:xfrm>
          <a:prstGeom prst="rect">
            <a:avLst/>
          </a:prstGeom>
          <a:noFill/>
          <a:ln w="571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共同研究（予算、機器利用）</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716016" y="4509120"/>
            <a:ext cx="2088232" cy="360040"/>
          </a:xfrm>
          <a:prstGeom prst="rect">
            <a:avLst/>
          </a:prstGeom>
          <a:noFill/>
          <a:ln w="571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連携強化</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611560" y="908720"/>
            <a:ext cx="7920880" cy="1368152"/>
          </a:xfrm>
          <a:prstGeom prst="roundRect">
            <a:avLst>
              <a:gd name="adj" fmla="val 7446"/>
            </a:avLst>
          </a:prstGeom>
        </p:spPr>
        <p:style>
          <a:lnRef idx="1">
            <a:schemeClr val="accent1"/>
          </a:lnRef>
          <a:fillRef idx="2">
            <a:schemeClr val="accent1"/>
          </a:fillRef>
          <a:effectRef idx="1">
            <a:schemeClr val="accent1"/>
          </a:effectRef>
          <a:fontRef idx="minor">
            <a:schemeClr val="dk1"/>
          </a:fontRef>
        </p:style>
        <p:txBody>
          <a:bodyPr anchor="ct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産業技術総合研究所と市立工業研究所を統合し、研究開発から製造まで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一気通貫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支援が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スーパー公設試」を新設。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の研究機関の支援内容（技術シーズ・研究員・保有機器等）の技術支援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データベー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スの構築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共同研究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予算の獲得、施設利用の促進等の連携強化を図る。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フレーム 1"/>
          <p:cNvSpPr/>
          <p:nvPr/>
        </p:nvSpPr>
        <p:spPr>
          <a:xfrm>
            <a:off x="1907704" y="3086865"/>
            <a:ext cx="1295555" cy="630167"/>
          </a:xfrm>
          <a:prstGeom prst="frame">
            <a:avLst>
              <a:gd name="adj1" fmla="val 4975"/>
            </a:avLst>
          </a:prstGeom>
          <a:noFill/>
          <a:ln w="25400"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府立産技研</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フレーム 20"/>
          <p:cNvSpPr/>
          <p:nvPr/>
        </p:nvSpPr>
        <p:spPr>
          <a:xfrm>
            <a:off x="4283967" y="3153161"/>
            <a:ext cx="1152129" cy="635879"/>
          </a:xfrm>
          <a:prstGeom prst="frame">
            <a:avLst>
              <a:gd name="adj1" fmla="val 4975"/>
            </a:avLst>
          </a:prstGeom>
          <a:noFill/>
          <a:ln w="25400"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タイトル 1"/>
          <p:cNvSpPr txBox="1">
            <a:spLocks/>
          </p:cNvSpPr>
          <p:nvPr/>
        </p:nvSpPr>
        <p:spPr>
          <a:xfrm>
            <a:off x="1454690" y="314805"/>
            <a:ext cx="7005742" cy="310438"/>
          </a:xfrm>
          <a:prstGeom prst="rect">
            <a:avLst/>
          </a:prstGeom>
          <a:noFill/>
          <a:ln w="12700">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latin typeface="Meiryo UI" pitchFamily="50" charset="-128"/>
                <a:ea typeface="Meiryo UI" pitchFamily="50" charset="-128"/>
                <a:cs typeface="Meiryo UI" pitchFamily="50" charset="-128"/>
              </a:rPr>
              <a:t>スーパー公設試の創設　</a:t>
            </a:r>
            <a:r>
              <a:rPr lang="en-US"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技術支援の拠点</a:t>
            </a:r>
            <a:r>
              <a:rPr lang="en-US"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　　　</a:t>
            </a:r>
            <a:endParaRPr lang="ja-JP" altLang="en-US" b="1" dirty="0">
              <a:latin typeface="Meiryo UI" pitchFamily="50" charset="-128"/>
              <a:ea typeface="Meiryo UI" pitchFamily="50" charset="-128"/>
              <a:cs typeface="Meiryo UI" pitchFamily="50" charset="-128"/>
            </a:endParaRPr>
          </a:p>
        </p:txBody>
      </p:sp>
      <p:sp>
        <p:nvSpPr>
          <p:cNvPr id="5" name="ストライプ矢印 4"/>
          <p:cNvSpPr/>
          <p:nvPr/>
        </p:nvSpPr>
        <p:spPr>
          <a:xfrm>
            <a:off x="251520" y="116632"/>
            <a:ext cx="1080119" cy="706785"/>
          </a:xfrm>
          <a:prstGeom prst="stripedRightArrow">
            <a:avLst>
              <a:gd name="adj1" fmla="val 50000"/>
              <a:gd name="adj2" fmla="val 5189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統合</a:t>
            </a:r>
            <a:endParaRPr kumimoji="1" lang="ja-JP" altLang="en-US" b="1" dirty="0"/>
          </a:p>
        </p:txBody>
      </p:sp>
    </p:spTree>
    <p:extLst>
      <p:ext uri="{BB962C8B-B14F-4D97-AF65-F5344CB8AC3E}">
        <p14:creationId xmlns:p14="http://schemas.microsoft.com/office/powerpoint/2010/main" val="3183070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39552" y="692696"/>
            <a:ext cx="8136904" cy="6696744"/>
            <a:chOff x="2073728" y="4168724"/>
            <a:chExt cx="5665475" cy="3644400"/>
          </a:xfrm>
        </p:grpSpPr>
        <p:sp>
          <p:nvSpPr>
            <p:cNvPr id="70" name="正方形/長方形 69"/>
            <p:cNvSpPr/>
            <p:nvPr/>
          </p:nvSpPr>
          <p:spPr>
            <a:xfrm>
              <a:off x="2134580" y="5073684"/>
              <a:ext cx="924042" cy="2124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2145548" y="4432098"/>
              <a:ext cx="5374580" cy="6281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2134580" y="4415113"/>
              <a:ext cx="5386626" cy="6415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5" name="正方形/長方形 74"/>
            <p:cNvSpPr/>
            <p:nvPr/>
          </p:nvSpPr>
          <p:spPr>
            <a:xfrm>
              <a:off x="2134580" y="4420466"/>
              <a:ext cx="5397484" cy="277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6" name="正方形/長方形 75"/>
            <p:cNvSpPr/>
            <p:nvPr/>
          </p:nvSpPr>
          <p:spPr>
            <a:xfrm>
              <a:off x="2134580" y="4415112"/>
              <a:ext cx="924042" cy="27833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7" name="正方形/長方形 76"/>
            <p:cNvSpPr/>
            <p:nvPr/>
          </p:nvSpPr>
          <p:spPr>
            <a:xfrm>
              <a:off x="3957403" y="4418728"/>
              <a:ext cx="898578" cy="2779684"/>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8" name="正方形/長方形 77"/>
            <p:cNvSpPr/>
            <p:nvPr/>
          </p:nvSpPr>
          <p:spPr>
            <a:xfrm>
              <a:off x="5754559" y="4415113"/>
              <a:ext cx="898578" cy="2783299"/>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9" name="正方形/長方形 78"/>
            <p:cNvSpPr/>
            <p:nvPr/>
          </p:nvSpPr>
          <p:spPr>
            <a:xfrm>
              <a:off x="2134580" y="5056699"/>
              <a:ext cx="5397591" cy="1085027"/>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cxnSp>
          <p:nvCxnSpPr>
            <p:cNvPr id="80" name="直線コネクタ 79"/>
            <p:cNvCxnSpPr/>
            <p:nvPr/>
          </p:nvCxnSpPr>
          <p:spPr>
            <a:xfrm>
              <a:off x="2145548" y="4432098"/>
              <a:ext cx="924042" cy="64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044325" y="4544478"/>
              <a:ext cx="995510" cy="251240"/>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技術・市場情報の収集・提供</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2145548" y="4756531"/>
              <a:ext cx="877842" cy="251240"/>
            </a:xfrm>
            <a:prstGeom prst="rect">
              <a:avLst/>
            </a:prstGeom>
            <a:noFill/>
          </p:spPr>
          <p:txBody>
            <a:bodyPr wrap="square" rtlCol="0">
              <a:spAutoFit/>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支援分野</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2499446" y="4544478"/>
              <a:ext cx="877842" cy="251240"/>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ステージ</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3932450" y="4566599"/>
              <a:ext cx="995510" cy="150744"/>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研究開発支援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4855981" y="4566599"/>
              <a:ext cx="995510" cy="150744"/>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製品</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開発支援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5789214" y="4566599"/>
              <a:ext cx="995510" cy="150744"/>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製造</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607130" y="4561542"/>
              <a:ext cx="1132073" cy="351737"/>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事業化支援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デザイン支援等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2109814" y="5207025"/>
              <a:ext cx="995510" cy="741159"/>
            </a:xfrm>
            <a:prstGeom prst="rect">
              <a:avLst/>
            </a:prstGeom>
            <a:noFill/>
          </p:spPr>
          <p:txBody>
            <a:bodyPr wrap="square" rtlCol="0" anchor="ctr">
              <a:spAutoFit/>
            </a:bodyPr>
            <a:lstStyle/>
            <a:p>
              <a:pPr algn="ctr">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機械・加工</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情報管理・</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システム制御</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金　属</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電気・電子</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2109814" y="6273831"/>
              <a:ext cx="995510" cy="721862"/>
            </a:xfrm>
            <a:prstGeom prst="rect">
              <a:avLst/>
            </a:prstGeom>
            <a:noFill/>
          </p:spPr>
          <p:txBody>
            <a:bodyPr wrap="square" rtlCol="0" anchor="ctr">
              <a:spAutoFit/>
            </a:bodyPr>
            <a:lstStyle/>
            <a:p>
              <a:pPr algn="ctr">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電子材料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高分子</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ナノ材料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化　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バイオ・食品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弧 89"/>
            <p:cNvSpPr/>
            <p:nvPr/>
          </p:nvSpPr>
          <p:spPr>
            <a:xfrm>
              <a:off x="3975841" y="5073684"/>
              <a:ext cx="2688265" cy="2114739"/>
            </a:xfrm>
            <a:prstGeom prst="arc">
              <a:avLst>
                <a:gd name="adj1" fmla="val 10747276"/>
                <a:gd name="adj2" fmla="val 16193983"/>
              </a:avLst>
            </a:prstGeom>
            <a:pattFill prst="ltDnDiag">
              <a:fgClr>
                <a:schemeClr val="tx1"/>
              </a:fgClr>
              <a:bgClr>
                <a:schemeClr val="bg1"/>
              </a:bgClr>
            </a:pattFill>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円弧 90"/>
            <p:cNvSpPr/>
            <p:nvPr/>
          </p:nvSpPr>
          <p:spPr>
            <a:xfrm rot="10800000">
              <a:off x="3975720" y="5081660"/>
              <a:ext cx="2691537" cy="2106763"/>
            </a:xfrm>
            <a:prstGeom prst="arc">
              <a:avLst>
                <a:gd name="adj1" fmla="val 10830333"/>
                <a:gd name="adj2" fmla="val 16248556"/>
              </a:avLst>
            </a:prstGeom>
            <a:pattFill prst="ltDnDiag"/>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角丸四角形 91"/>
            <p:cNvSpPr/>
            <p:nvPr/>
          </p:nvSpPr>
          <p:spPr>
            <a:xfrm>
              <a:off x="3972570" y="6141726"/>
              <a:ext cx="1345768" cy="1046698"/>
            </a:xfrm>
            <a:prstGeom prst="roundRect">
              <a:avLst>
                <a:gd name="adj" fmla="val 11231"/>
              </a:avLst>
            </a:prstGeom>
            <a:solidFill>
              <a:schemeClr val="accent3">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3" name="角丸四角形 92"/>
            <p:cNvSpPr/>
            <p:nvPr/>
          </p:nvSpPr>
          <p:spPr>
            <a:xfrm>
              <a:off x="5318338" y="5073685"/>
              <a:ext cx="1345768" cy="1064005"/>
            </a:xfrm>
            <a:prstGeom prst="roundRect">
              <a:avLst>
                <a:gd name="adj" fmla="val 11231"/>
              </a:avLst>
            </a:prstGeom>
            <a:solidFill>
              <a:schemeClr val="accent6">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4" name="テキスト ボックス 93"/>
            <p:cNvSpPr txBox="1"/>
            <p:nvPr/>
          </p:nvSpPr>
          <p:spPr>
            <a:xfrm>
              <a:off x="5451732" y="5496084"/>
              <a:ext cx="1115391" cy="167494"/>
            </a:xfrm>
            <a:prstGeom prst="rect">
              <a:avLst/>
            </a:prstGeom>
            <a:solidFill>
              <a:schemeClr val="accent6">
                <a:lumMod val="20000"/>
                <a:lumOff val="80000"/>
              </a:schemeClr>
            </a:solidFill>
            <a:ln>
              <a:noFill/>
            </a:ln>
          </p:spPr>
          <p:txBody>
            <a:bodyPr wrap="square" lIns="36000" rIns="36000"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産技研の強み</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4087758" y="6555472"/>
              <a:ext cx="1115391" cy="167494"/>
            </a:xfrm>
            <a:prstGeom prst="rect">
              <a:avLst/>
            </a:prstGeom>
            <a:solidFill>
              <a:schemeClr val="accent3">
                <a:lumMod val="40000"/>
                <a:lumOff val="60000"/>
              </a:schemeClr>
            </a:solidFill>
            <a:ln>
              <a:noFill/>
            </a:ln>
          </p:spPr>
          <p:txBody>
            <a:bodyPr wrap="square" lIns="36000" rIns="36000"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市工研の強み</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右矢印 95"/>
            <p:cNvSpPr/>
            <p:nvPr/>
          </p:nvSpPr>
          <p:spPr>
            <a:xfrm>
              <a:off x="5261856" y="6555827"/>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7" name="右矢印 96"/>
            <p:cNvSpPr/>
            <p:nvPr/>
          </p:nvSpPr>
          <p:spPr>
            <a:xfrm rot="5400000">
              <a:off x="5916147" y="6022103"/>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8" name="右矢印 97"/>
            <p:cNvSpPr/>
            <p:nvPr/>
          </p:nvSpPr>
          <p:spPr>
            <a:xfrm rot="16200000" flipV="1">
              <a:off x="4552173" y="5918930"/>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9" name="右矢印 98"/>
            <p:cNvSpPr/>
            <p:nvPr/>
          </p:nvSpPr>
          <p:spPr>
            <a:xfrm flipH="1">
              <a:off x="5109981" y="5496085"/>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00" name="星 32 99"/>
            <p:cNvSpPr/>
            <p:nvPr/>
          </p:nvSpPr>
          <p:spPr>
            <a:xfrm>
              <a:off x="4254204" y="5379060"/>
              <a:ext cx="798064" cy="578121"/>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01" name="テキスト ボックス 100"/>
            <p:cNvSpPr txBox="1"/>
            <p:nvPr/>
          </p:nvSpPr>
          <p:spPr>
            <a:xfrm>
              <a:off x="4303709" y="5529844"/>
              <a:ext cx="701055" cy="284739"/>
            </a:xfrm>
            <a:prstGeom prst="rect">
              <a:avLst/>
            </a:prstGeom>
            <a:noFill/>
          </p:spPr>
          <p:txBody>
            <a:bodyPr wrap="square" lIns="36000" rIns="36000"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円/楕円 101"/>
            <p:cNvSpPr/>
            <p:nvPr/>
          </p:nvSpPr>
          <p:spPr>
            <a:xfrm>
              <a:off x="3440122" y="5162300"/>
              <a:ext cx="424797" cy="1967067"/>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sp>
          <p:nvSpPr>
            <p:cNvPr id="103" name="円/楕円 102"/>
            <p:cNvSpPr/>
            <p:nvPr/>
          </p:nvSpPr>
          <p:spPr>
            <a:xfrm>
              <a:off x="6886671" y="5138411"/>
              <a:ext cx="415481" cy="1997013"/>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cxnSp>
          <p:nvCxnSpPr>
            <p:cNvPr id="104" name="直線矢印コネクタ 103"/>
            <p:cNvCxnSpPr/>
            <p:nvPr/>
          </p:nvCxnSpPr>
          <p:spPr>
            <a:xfrm>
              <a:off x="3354843" y="5099994"/>
              <a:ext cx="0" cy="2084815"/>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3091220" y="5378286"/>
              <a:ext cx="278584" cy="2434838"/>
            </a:xfrm>
            <a:prstGeom prst="rect">
              <a:avLst/>
            </a:prstGeom>
            <a:noFill/>
          </p:spPr>
          <p:txBody>
            <a:bodyPr vert="eaVert" wrap="square" rtlCol="0">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多様な技術分野に総合対応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6" name="直線矢印コネクタ 105"/>
            <p:cNvCxnSpPr/>
            <p:nvPr/>
          </p:nvCxnSpPr>
          <p:spPr>
            <a:xfrm flipH="1">
              <a:off x="3957403" y="4984036"/>
              <a:ext cx="2709855"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3692275" y="4784972"/>
              <a:ext cx="3189605" cy="167494"/>
            </a:xfrm>
            <a:prstGeom prst="rect">
              <a:avLst/>
            </a:prstGeom>
            <a:noFill/>
          </p:spPr>
          <p:txBody>
            <a:bodyPr wrap="square" rtlCol="0">
              <a:spAutoFit/>
            </a:bodyPr>
            <a:lstStyle/>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星 32 107"/>
            <p:cNvSpPr/>
            <p:nvPr/>
          </p:nvSpPr>
          <p:spPr>
            <a:xfrm>
              <a:off x="5576742" y="6340747"/>
              <a:ext cx="798065" cy="555649"/>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09" name="テキスト ボックス 108"/>
            <p:cNvSpPr txBox="1"/>
            <p:nvPr/>
          </p:nvSpPr>
          <p:spPr>
            <a:xfrm>
              <a:off x="5619745" y="6470334"/>
              <a:ext cx="701055" cy="284739"/>
            </a:xfrm>
            <a:prstGeom prst="rect">
              <a:avLst/>
            </a:prstGeom>
            <a:noFill/>
          </p:spPr>
          <p:txBody>
            <a:bodyPr wrap="square" lIns="36000" rIns="36000"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テキスト ボックス 109"/>
            <p:cNvSpPr txBox="1"/>
            <p:nvPr/>
          </p:nvSpPr>
          <p:spPr>
            <a:xfrm>
              <a:off x="2073728" y="4168724"/>
              <a:ext cx="3347592" cy="184243"/>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スーパー公設試</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（支援機能）のイメージ</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2"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4102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3542968646"/>
              </p:ext>
            </p:extLst>
          </p:nvPr>
        </p:nvGraphicFramePr>
        <p:xfrm>
          <a:off x="226111" y="953787"/>
          <a:ext cx="8738376" cy="5139712"/>
        </p:xfrm>
        <a:graphic>
          <a:graphicData uri="http://schemas.openxmlformats.org/drawingml/2006/table">
            <a:tbl>
              <a:tblPr firstRow="1" bandRow="1">
                <a:tableStyleId>{5C22544A-7EE6-4342-B048-85BDC9FD1C3A}</a:tableStyleId>
              </a:tblPr>
              <a:tblGrid>
                <a:gridCol w="971129"/>
                <a:gridCol w="3768329"/>
                <a:gridCol w="3998918"/>
              </a:tblGrid>
              <a:tr h="216024">
                <a:tc>
                  <a:txBody>
                    <a:bodyP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（公財）　大阪産業振興機構</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（公財）大阪市都市型産業振興センター</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32282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　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gn="l"/>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年７月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平成元年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p>
                  </a:txBody>
                  <a:tcPr marL="91445" marR="91445" marT="45723" marB="45723" anchor="ctr"/>
                </a:tc>
              </a:tr>
              <a:tr h="98703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　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における産業振興のための事業を行うことにより、地場産業をはじめとする中小企業の健全な育成及び発展に貢献し、もって活力ある地域経済社会の形成、地域住民の生活向上及び福祉の増大に寄与す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lgn="l">
                        <a:lnSpc>
                          <a:spcPct val="9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都市型産業の創出及び振興を支援することにより、大阪市内の中小企業の経営体質の強化とその高度化を図り、もって大阪経済の健全な発展に資する。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32282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理事長</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南部　英幸</a:t>
                      </a:r>
                      <a:r>
                        <a:rPr kumimoji="1" lang="zh-TW"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（府ＯＢ）</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川上哲郎 （住友電工㈱名誉顧問）</a:t>
                      </a:r>
                    </a:p>
                  </a:txBody>
                  <a:tcPr marL="91445" marR="91445" marT="45723" marB="45723" anchor="ctr"/>
                </a:tc>
              </a:tr>
              <a:tr h="322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常勤</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名（業務委嘱等は除く</a:t>
                      </a:r>
                      <a:r>
                        <a:rPr lang="ja-JP" altLang="en-US" sz="1400" baseline="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月現在</a:t>
                      </a:r>
                      <a:r>
                        <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516512">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基本財産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（うち府出捐金</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実質</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5,600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１億</a:t>
                      </a:r>
                      <a:r>
                        <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9,910</a:t>
                      </a: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（うち市出捐金 </a:t>
                      </a:r>
                      <a:r>
                        <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2,500</a:t>
                      </a:r>
                      <a:r>
                        <a:rPr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　</a:t>
                      </a:r>
                      <a:endParaRPr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32282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重点事業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海外を含む販路開拓支援（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a:txBody>
                  <a:tcPr marL="91445" marR="91445" marT="45723" marB="45723" anchor="ctr"/>
                </a:tc>
                <a:tc>
                  <a:txBody>
                    <a:bodyPr/>
                    <a:lstStyle/>
                    <a:p>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産業創造館（中小企業支援センター）事業</a:t>
                      </a:r>
                      <a:endParaRPr kumimoji="1" lang="ja-JP" altLang="en-US" sz="1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774768">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決算概要</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決算見込）</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事業活動支出 </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9,401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うち府の負担額</a:t>
                      </a: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4,352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事業活動支出</a:t>
                      </a: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1,461</a:t>
                      </a: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うち市の負担額 </a:t>
                      </a: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5,819</a:t>
                      </a: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32282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主な財源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府補助金、特定資産（基金）、施設使用料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市交付金･委託料、賃料等収入（ｲﾝｷｭﾍﾞｰﾀ等）</a:t>
                      </a:r>
                      <a:endParaRPr kumimoji="1" lang="ja-JP" altLang="en-US" sz="1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r h="7102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p>
                  </a:txBody>
                  <a:tcPr marL="91445" marR="91445" marT="45723" marB="45723" anchor="ctr"/>
                </a:tc>
                <a:tc>
                  <a:txBody>
                    <a:bodyPr/>
                    <a:lstStyle/>
                    <a:p>
                      <a:pPr>
                        <a:spcAft>
                          <a:spcPts val="30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マイドームおおさか（法人が所有（土地は府有）し</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主な機能：大規模展示場、会議室</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c>
                  <a:txBody>
                    <a:bodyPr/>
                    <a:lstStyle/>
                    <a:p>
                      <a:pPr>
                        <a:spcAft>
                          <a:spcPts val="300"/>
                        </a:spcAft>
                      </a:pP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大阪産業創造館（市が所有、法人は指定管理者）</a:t>
                      </a:r>
                      <a:endPar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主な機能：展示・商談スペース、多目的ホール、 起業支援スペース、会議室</a:t>
                      </a:r>
                      <a:endParaRPr kumimoji="1" lang="ja-JP" altLang="en-US" sz="14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5" marR="91445" marT="45723" marB="45723" anchor="ctr"/>
                </a:tc>
              </a:tr>
            </a:tbl>
          </a:graphicData>
        </a:graphic>
      </p:graphicFrame>
      <p:sp>
        <p:nvSpPr>
          <p:cNvPr id="19" name="正方形/長方形 18"/>
          <p:cNvSpPr/>
          <p:nvPr/>
        </p:nvSpPr>
        <p:spPr>
          <a:xfrm>
            <a:off x="479426" y="6309568"/>
            <a:ext cx="8269038" cy="431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marL="180000" indent="-457200" fontAlgn="auto">
              <a:spcBef>
                <a:spcPts val="0"/>
              </a:spcBef>
              <a:spcAft>
                <a:spcPts val="0"/>
              </a:spcAft>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）中小企業支援法に基づく指定法人として大阪産業振興機構が実施していた</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府中小企業支援センター事業（専門相談、</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専門家派遣等）は、</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fontAlgn="auto">
              <a:spcBef>
                <a:spcPts val="0"/>
              </a:spcBef>
              <a:spcAft>
                <a:spcPts val="0"/>
              </a:spcAft>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地域の支援拠点との役割分担の明確化を図る観点から、</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月をもって廃止</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79425" y="6059259"/>
            <a:ext cx="8135937" cy="3413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marL="180000" indent="-457200" fontAlgn="auto">
              <a:spcBef>
                <a:spcPts val="0"/>
              </a:spcBef>
              <a:spcAft>
                <a:spcPts val="0"/>
              </a:spcAft>
              <a:defRPr/>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）現法人に至るまで、過去に統合した法人（（ 財）大阪府研究開発型企業振興財団など ）に対して府が出捐した金額を含む。</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10400" y="6520259"/>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251521" y="53571"/>
            <a:ext cx="4295872" cy="495108"/>
          </a:xfrm>
          <a:prstGeom prst="rect">
            <a:avLst/>
          </a:prstGeom>
          <a:solidFill>
            <a:srgbClr val="002060"/>
          </a:solidFill>
          <a:ln w="12700">
            <a:noFill/>
          </a:ln>
        </p:spPr>
        <p:style>
          <a:lnRef idx="1">
            <a:schemeClr val="accent2"/>
          </a:lnRef>
          <a:fillRef idx="2">
            <a:schemeClr val="accent2"/>
          </a:fillRef>
          <a:effectRef idx="1">
            <a:schemeClr val="accent2"/>
          </a:effectRef>
          <a:fontRef idx="minor">
            <a:schemeClr val="dk1"/>
          </a:fontRef>
        </p:style>
        <p:txBody>
          <a:bodyPr wrap="square" tIns="108000" bIns="108000" anchor="ctr">
            <a:spAutoFit/>
          </a:bodyPr>
          <a:lstStyle/>
          <a:p>
            <a:pPr fontAlgn="auto">
              <a:spcBef>
                <a:spcPts val="0"/>
              </a:spcBef>
              <a:spcAft>
                <a:spcPts val="0"/>
              </a:spcAft>
              <a:defRPr/>
            </a:pPr>
            <a:r>
              <a:rPr lang="ja-JP" altLang="en-US" dirty="0" smtClean="0">
                <a:solidFill>
                  <a:schemeClr val="bg1"/>
                </a:solidFill>
                <a:latin typeface="Meiryo UI" pitchFamily="50" charset="-128"/>
                <a:ea typeface="Meiryo UI" pitchFamily="50" charset="-128"/>
                <a:cs typeface="Meiryo UI" pitchFamily="50" charset="-128"/>
              </a:rPr>
              <a:t>◆　</a:t>
            </a:r>
            <a:r>
              <a:rPr lang="ja-JP" altLang="en-US" b="1" dirty="0">
                <a:solidFill>
                  <a:schemeClr val="bg1"/>
                </a:solidFill>
                <a:latin typeface="Meiryo UI" pitchFamily="50" charset="-128"/>
                <a:ea typeface="Meiryo UI" pitchFamily="50" charset="-128"/>
                <a:cs typeface="Meiryo UI" pitchFamily="50" charset="-128"/>
              </a:rPr>
              <a:t>産振機構・都市型産業振興</a:t>
            </a:r>
            <a:r>
              <a:rPr lang="en-US" altLang="ja-JP" b="1" dirty="0" smtClean="0">
                <a:solidFill>
                  <a:schemeClr val="bg1"/>
                </a:solidFill>
                <a:latin typeface="Meiryo UI" pitchFamily="50" charset="-128"/>
                <a:ea typeface="Meiryo UI" pitchFamily="50" charset="-128"/>
                <a:cs typeface="Meiryo UI" pitchFamily="50" charset="-128"/>
              </a:rPr>
              <a:t>C</a:t>
            </a:r>
            <a:r>
              <a:rPr lang="ja-JP" altLang="en-US" b="1" dirty="0" smtClean="0">
                <a:solidFill>
                  <a:schemeClr val="bg1"/>
                </a:solidFill>
                <a:latin typeface="Meiryo UI" pitchFamily="50" charset="-128"/>
                <a:ea typeface="Meiryo UI" pitchFamily="50" charset="-128"/>
                <a:cs typeface="Meiryo UI" pitchFamily="50" charset="-128"/>
              </a:rPr>
              <a:t>の現状</a:t>
            </a:r>
            <a:endParaRPr lang="en-US" altLang="ja-JP"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2378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2809515" y="3587080"/>
            <a:ext cx="1116000" cy="1288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6243264" y="4930105"/>
            <a:ext cx="2271713" cy="8270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7414590" y="2295772"/>
            <a:ext cx="1080000" cy="129063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5068515" y="2290455"/>
            <a:ext cx="1116000" cy="1260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5076080" y="3588917"/>
            <a:ext cx="1116000" cy="1288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634753" y="2283743"/>
            <a:ext cx="1116000" cy="12604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633165" y="3590254"/>
            <a:ext cx="1116000" cy="12874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634753" y="4922168"/>
            <a:ext cx="1116000" cy="8223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上下矢印 7"/>
          <p:cNvSpPr/>
          <p:nvPr/>
        </p:nvSpPr>
        <p:spPr>
          <a:xfrm>
            <a:off x="382215" y="1839243"/>
            <a:ext cx="447675" cy="4110037"/>
          </a:xfrm>
          <a:prstGeom prst="upDownArrow">
            <a:avLst/>
          </a:prstGeom>
          <a:gradFill flip="none" rotWithShape="1">
            <a:gsLst>
              <a:gs pos="0">
                <a:schemeClr val="accent1"/>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10890" y="2313905"/>
            <a:ext cx="274638" cy="1228725"/>
          </a:xfrm>
          <a:prstGeom prst="roundRect">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公的関与大</a:t>
            </a:r>
          </a:p>
        </p:txBody>
      </p:sp>
      <p:sp>
        <p:nvSpPr>
          <p:cNvPr id="39" name="角丸四角形 38"/>
          <p:cNvSpPr/>
          <p:nvPr/>
        </p:nvSpPr>
        <p:spPr>
          <a:xfrm>
            <a:off x="1212478" y="3591843"/>
            <a:ext cx="287337" cy="1260475"/>
          </a:xfrm>
          <a:prstGeom prst="roundRect">
            <a:avLst/>
          </a:prstGeom>
          <a:solidFill>
            <a:schemeClr val="bg1">
              <a:lumMod val="8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法人裁量大</a:t>
            </a:r>
          </a:p>
        </p:txBody>
      </p:sp>
      <p:sp>
        <p:nvSpPr>
          <p:cNvPr id="13" name="正方形/長方形 12"/>
          <p:cNvSpPr/>
          <p:nvPr/>
        </p:nvSpPr>
        <p:spPr>
          <a:xfrm>
            <a:off x="837828" y="2328193"/>
            <a:ext cx="315912" cy="2549525"/>
          </a:xfrm>
          <a:prstGeom prst="rect">
            <a:avLst/>
          </a:prstGeom>
          <a:solidFill>
            <a:schemeClr val="tx1">
              <a:lumMod val="65000"/>
              <a:lumOff val="3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公費投入事業</a:t>
            </a:r>
          </a:p>
        </p:txBody>
      </p:sp>
      <p:sp>
        <p:nvSpPr>
          <p:cNvPr id="40" name="正方形/長方形 39"/>
          <p:cNvSpPr/>
          <p:nvPr/>
        </p:nvSpPr>
        <p:spPr>
          <a:xfrm>
            <a:off x="837828" y="4922168"/>
            <a:ext cx="647700" cy="838200"/>
          </a:xfrm>
          <a:prstGeom prst="rect">
            <a:avLst/>
          </a:prstGeom>
          <a:solidFill>
            <a:schemeClr val="tx1">
              <a:lumMod val="65000"/>
              <a:lumOff val="3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自主</a:t>
            </a:r>
          </a:p>
        </p:txBody>
      </p:sp>
      <p:sp>
        <p:nvSpPr>
          <p:cNvPr id="14365" name="テキスト ボックス 13"/>
          <p:cNvSpPr txBox="1">
            <a:spLocks noChangeArrowheads="1"/>
          </p:cNvSpPr>
          <p:nvPr/>
        </p:nvSpPr>
        <p:spPr bwMode="auto">
          <a:xfrm>
            <a:off x="404410" y="3493418"/>
            <a:ext cx="400110"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a:latin typeface="Meiryo UI" panose="020B0604030504040204" pitchFamily="50" charset="-128"/>
                <a:ea typeface="Meiryo UI" panose="020B0604030504040204" pitchFamily="50" charset="-128"/>
                <a:cs typeface="Meiryo UI" panose="020B0604030504040204" pitchFamily="50" charset="-128"/>
              </a:rPr>
              <a:t>公的関与度</a:t>
            </a:r>
          </a:p>
        </p:txBody>
      </p:sp>
      <p:sp>
        <p:nvSpPr>
          <p:cNvPr id="15" name="正方形/長方形 14"/>
          <p:cNvSpPr/>
          <p:nvPr/>
        </p:nvSpPr>
        <p:spPr>
          <a:xfrm>
            <a:off x="1614115" y="1675730"/>
            <a:ext cx="2303463" cy="4094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3925515" y="1675730"/>
            <a:ext cx="2303463" cy="4103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6227390" y="1675730"/>
            <a:ext cx="2305050" cy="4103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2785318" y="2085306"/>
            <a:ext cx="0" cy="36718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372" name="テキスト ボックス 47"/>
          <p:cNvSpPr txBox="1">
            <a:spLocks noChangeArrowheads="1"/>
          </p:cNvSpPr>
          <p:nvPr/>
        </p:nvSpPr>
        <p:spPr bwMode="auto">
          <a:xfrm>
            <a:off x="1783978" y="1977355"/>
            <a:ext cx="800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産振機構</a:t>
            </a:r>
          </a:p>
        </p:txBody>
      </p:sp>
      <p:sp>
        <p:nvSpPr>
          <p:cNvPr id="14373" name="テキスト ボックス 51"/>
          <p:cNvSpPr txBox="1">
            <a:spLocks noChangeArrowheads="1"/>
          </p:cNvSpPr>
          <p:nvPr/>
        </p:nvSpPr>
        <p:spPr bwMode="auto">
          <a:xfrm>
            <a:off x="2982540" y="1977355"/>
            <a:ext cx="800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都市型Ｃ</a:t>
            </a:r>
          </a:p>
        </p:txBody>
      </p:sp>
      <p:sp>
        <p:nvSpPr>
          <p:cNvPr id="53" name="テキスト ボックス 52"/>
          <p:cNvSpPr txBox="1"/>
          <p:nvPr/>
        </p:nvSpPr>
        <p:spPr>
          <a:xfrm>
            <a:off x="1637928" y="1693193"/>
            <a:ext cx="2263775" cy="288925"/>
          </a:xfrm>
          <a:prstGeom prst="rect">
            <a:avLst/>
          </a:prstGeom>
          <a:solidFill>
            <a:schemeClr val="accent6">
              <a:lumMod val="20000"/>
              <a:lumOff val="80000"/>
            </a:schemeClr>
          </a:solidFill>
        </p:spPr>
        <p:txBody>
          <a:bodyPr wrap="none" anchor="ctr"/>
          <a:lstStyle/>
          <a:p>
            <a:pPr algn="ctr" fontAlgn="auto">
              <a:spcBef>
                <a:spcPts val="0"/>
              </a:spcBef>
              <a:spcAft>
                <a:spcPts val="0"/>
              </a:spcAf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ソフト</a:t>
            </a:r>
          </a:p>
        </p:txBody>
      </p:sp>
      <p:sp>
        <p:nvSpPr>
          <p:cNvPr id="54" name="テキスト ボックス 53"/>
          <p:cNvSpPr txBox="1"/>
          <p:nvPr/>
        </p:nvSpPr>
        <p:spPr>
          <a:xfrm>
            <a:off x="3941390" y="1696368"/>
            <a:ext cx="2262188" cy="287337"/>
          </a:xfrm>
          <a:prstGeom prst="rect">
            <a:avLst/>
          </a:prstGeom>
          <a:solidFill>
            <a:schemeClr val="accent6">
              <a:lumMod val="20000"/>
              <a:lumOff val="80000"/>
            </a:schemeClr>
          </a:solidFill>
        </p:spPr>
        <p:txBody>
          <a:bodyPr wrap="none" anchor="ctr"/>
          <a:lstStyle/>
          <a:p>
            <a:pPr algn="ctr" fontAlgn="auto">
              <a:spcBef>
                <a:spcPts val="0"/>
              </a:spcBef>
              <a:spcAft>
                <a:spcPts val="0"/>
              </a:spcAf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ソフト＋ハード</a:t>
            </a:r>
          </a:p>
        </p:txBody>
      </p:sp>
      <p:sp>
        <p:nvSpPr>
          <p:cNvPr id="55" name="テキスト ボックス 54"/>
          <p:cNvSpPr txBox="1"/>
          <p:nvPr/>
        </p:nvSpPr>
        <p:spPr>
          <a:xfrm>
            <a:off x="6243265" y="1694780"/>
            <a:ext cx="2268538" cy="287338"/>
          </a:xfrm>
          <a:prstGeom prst="rect">
            <a:avLst/>
          </a:prstGeom>
          <a:solidFill>
            <a:schemeClr val="accent6">
              <a:lumMod val="20000"/>
              <a:lumOff val="80000"/>
            </a:schemeClr>
          </a:solidFill>
        </p:spPr>
        <p:txBody>
          <a:bodyPr wrap="none" anchor="ctr"/>
          <a:lstStyle/>
          <a:p>
            <a:pPr algn="ctr" fontAlgn="auto">
              <a:spcBef>
                <a:spcPts val="0"/>
              </a:spcBef>
              <a:spcAft>
                <a:spcPts val="0"/>
              </a:spcAf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ハード</a:t>
            </a:r>
          </a:p>
        </p:txBody>
      </p:sp>
      <p:sp>
        <p:nvSpPr>
          <p:cNvPr id="14377" name="テキスト ボックス 55"/>
          <p:cNvSpPr txBox="1">
            <a:spLocks noChangeArrowheads="1"/>
          </p:cNvSpPr>
          <p:nvPr/>
        </p:nvSpPr>
        <p:spPr bwMode="auto">
          <a:xfrm>
            <a:off x="4100140" y="1977355"/>
            <a:ext cx="800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産振機構</a:t>
            </a:r>
          </a:p>
        </p:txBody>
      </p:sp>
      <p:sp>
        <p:nvSpPr>
          <p:cNvPr id="14378" name="テキスト ボックス 56"/>
          <p:cNvSpPr txBox="1">
            <a:spLocks noChangeArrowheads="1"/>
          </p:cNvSpPr>
          <p:nvPr/>
        </p:nvSpPr>
        <p:spPr bwMode="auto">
          <a:xfrm>
            <a:off x="5219328" y="1977355"/>
            <a:ext cx="8016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都市型Ｃ</a:t>
            </a:r>
          </a:p>
        </p:txBody>
      </p:sp>
      <p:sp>
        <p:nvSpPr>
          <p:cNvPr id="14379" name="テキスト ボックス 57"/>
          <p:cNvSpPr txBox="1">
            <a:spLocks noChangeArrowheads="1"/>
          </p:cNvSpPr>
          <p:nvPr/>
        </p:nvSpPr>
        <p:spPr bwMode="auto">
          <a:xfrm>
            <a:off x="6429003" y="1977355"/>
            <a:ext cx="800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産振機構</a:t>
            </a:r>
          </a:p>
        </p:txBody>
      </p:sp>
      <p:sp>
        <p:nvSpPr>
          <p:cNvPr id="14380" name="テキスト ボックス 58"/>
          <p:cNvSpPr txBox="1">
            <a:spLocks noChangeArrowheads="1"/>
          </p:cNvSpPr>
          <p:nvPr/>
        </p:nvSpPr>
        <p:spPr bwMode="auto">
          <a:xfrm>
            <a:off x="7551365" y="1977355"/>
            <a:ext cx="800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都市型Ｃ</a:t>
            </a:r>
          </a:p>
        </p:txBody>
      </p:sp>
      <p:sp>
        <p:nvSpPr>
          <p:cNvPr id="49" name="テキスト ボックス 48"/>
          <p:cNvSpPr txBox="1"/>
          <p:nvPr/>
        </p:nvSpPr>
        <p:spPr>
          <a:xfrm>
            <a:off x="1618878" y="2364705"/>
            <a:ext cx="993775" cy="254000"/>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国内販路開拓</a:t>
            </a:r>
          </a:p>
        </p:txBody>
      </p:sp>
      <p:sp>
        <p:nvSpPr>
          <p:cNvPr id="61" name="テキスト ボックス 60"/>
          <p:cNvSpPr txBox="1"/>
          <p:nvPr/>
        </p:nvSpPr>
        <p:spPr>
          <a:xfrm>
            <a:off x="1641103" y="2612355"/>
            <a:ext cx="1152525" cy="254000"/>
          </a:xfrm>
          <a:prstGeom prst="rect">
            <a:avLst/>
          </a:prstGeom>
          <a:noFill/>
        </p:spPr>
        <p:txBody>
          <a:bodyPr>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海外ﾋﾞｼﾞﾈｽ展開</a:t>
            </a:r>
          </a:p>
        </p:txBody>
      </p:sp>
      <p:sp>
        <p:nvSpPr>
          <p:cNvPr id="62" name="テキスト ボックス 61"/>
          <p:cNvSpPr txBox="1"/>
          <p:nvPr/>
        </p:nvSpPr>
        <p:spPr>
          <a:xfrm>
            <a:off x="1641103" y="2828255"/>
            <a:ext cx="936625" cy="254000"/>
          </a:xfrm>
          <a:prstGeom prst="rect">
            <a:avLst/>
          </a:prstGeom>
          <a:noFill/>
        </p:spPr>
        <p:txBody>
          <a:bodyPr>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新事業開発</a:t>
            </a:r>
          </a:p>
        </p:txBody>
      </p:sp>
      <p:cxnSp>
        <p:nvCxnSpPr>
          <p:cNvPr id="64" name="直線コネクタ 63"/>
          <p:cNvCxnSpPr/>
          <p:nvPr/>
        </p:nvCxnSpPr>
        <p:spPr>
          <a:xfrm>
            <a:off x="5041528" y="2051968"/>
            <a:ext cx="0" cy="36718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1622053" y="3587080"/>
            <a:ext cx="1005403" cy="392415"/>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国内販路開拓</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（取引あっせん）</a:t>
            </a:r>
          </a:p>
        </p:txBody>
      </p:sp>
      <p:sp>
        <p:nvSpPr>
          <p:cNvPr id="66" name="テキスト ボックス 65"/>
          <p:cNvSpPr txBox="1"/>
          <p:nvPr/>
        </p:nvSpPr>
        <p:spPr>
          <a:xfrm>
            <a:off x="5055815" y="3606130"/>
            <a:ext cx="1108075" cy="392113"/>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国内販路開拓</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（展示商談会等）</a:t>
            </a:r>
          </a:p>
        </p:txBody>
      </p:sp>
      <p:sp>
        <p:nvSpPr>
          <p:cNvPr id="67" name="テキスト ボックス 66"/>
          <p:cNvSpPr txBox="1"/>
          <p:nvPr/>
        </p:nvSpPr>
        <p:spPr>
          <a:xfrm>
            <a:off x="1622053" y="4272880"/>
            <a:ext cx="992187" cy="254000"/>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経営資源強化</a:t>
            </a:r>
          </a:p>
        </p:txBody>
      </p:sp>
      <p:sp>
        <p:nvSpPr>
          <p:cNvPr id="68" name="テキスト ボックス 67"/>
          <p:cNvSpPr txBox="1"/>
          <p:nvPr/>
        </p:nvSpPr>
        <p:spPr>
          <a:xfrm>
            <a:off x="1622053" y="3996655"/>
            <a:ext cx="1127125" cy="254000"/>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海外ﾋﾞｼﾞﾈｽ展開</a:t>
            </a:r>
          </a:p>
        </p:txBody>
      </p:sp>
      <p:sp>
        <p:nvSpPr>
          <p:cNvPr id="69" name="テキスト ボックス 68"/>
          <p:cNvSpPr txBox="1"/>
          <p:nvPr/>
        </p:nvSpPr>
        <p:spPr>
          <a:xfrm>
            <a:off x="1607765" y="4661818"/>
            <a:ext cx="1262063" cy="254000"/>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事業活動不利補正</a:t>
            </a:r>
          </a:p>
        </p:txBody>
      </p:sp>
      <p:sp>
        <p:nvSpPr>
          <p:cNvPr id="70" name="テキスト ボックス 69"/>
          <p:cNvSpPr txBox="1"/>
          <p:nvPr/>
        </p:nvSpPr>
        <p:spPr>
          <a:xfrm>
            <a:off x="1623640" y="5034880"/>
            <a:ext cx="1127125" cy="254000"/>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海外ﾋﾞｼﾞﾈｽ展開</a:t>
            </a:r>
          </a:p>
        </p:txBody>
      </p:sp>
      <p:sp>
        <p:nvSpPr>
          <p:cNvPr id="71" name="テキスト ボックス 70"/>
          <p:cNvSpPr txBox="1"/>
          <p:nvPr/>
        </p:nvSpPr>
        <p:spPr>
          <a:xfrm>
            <a:off x="5055815" y="4214143"/>
            <a:ext cx="992188" cy="254000"/>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経営資源強化</a:t>
            </a:r>
          </a:p>
        </p:txBody>
      </p:sp>
      <p:cxnSp>
        <p:nvCxnSpPr>
          <p:cNvPr id="72" name="直線コネクタ 71"/>
          <p:cNvCxnSpPr/>
          <p:nvPr/>
        </p:nvCxnSpPr>
        <p:spPr>
          <a:xfrm>
            <a:off x="7377534" y="2035423"/>
            <a:ext cx="0" cy="36718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5055815" y="4638005"/>
            <a:ext cx="1059906" cy="253916"/>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人材育成・確保</a:t>
            </a:r>
          </a:p>
        </p:txBody>
      </p:sp>
      <p:sp>
        <p:nvSpPr>
          <p:cNvPr id="74" name="テキスト ボックス 73"/>
          <p:cNvSpPr txBox="1"/>
          <p:nvPr/>
        </p:nvSpPr>
        <p:spPr>
          <a:xfrm>
            <a:off x="5055815" y="4431630"/>
            <a:ext cx="858838" cy="254000"/>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新事業開発</a:t>
            </a:r>
          </a:p>
        </p:txBody>
      </p:sp>
      <p:sp>
        <p:nvSpPr>
          <p:cNvPr id="75" name="テキスト ボックス 74"/>
          <p:cNvSpPr txBox="1"/>
          <p:nvPr/>
        </p:nvSpPr>
        <p:spPr>
          <a:xfrm>
            <a:off x="2803153" y="3590255"/>
            <a:ext cx="1223962" cy="392113"/>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国内販路開拓</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（展示会出展支援）</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7391028" y="2367880"/>
            <a:ext cx="1127125" cy="254000"/>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大阪産業創造館</a:t>
            </a:r>
          </a:p>
        </p:txBody>
      </p:sp>
      <p:sp>
        <p:nvSpPr>
          <p:cNvPr id="77" name="テキスト ボックス 76"/>
          <p:cNvSpPr txBox="1"/>
          <p:nvPr/>
        </p:nvSpPr>
        <p:spPr>
          <a:xfrm>
            <a:off x="7403728" y="5022180"/>
            <a:ext cx="722312" cy="254000"/>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賃貸工場</a:t>
            </a:r>
          </a:p>
        </p:txBody>
      </p:sp>
      <p:sp>
        <p:nvSpPr>
          <p:cNvPr id="78" name="テキスト ボックス 77"/>
          <p:cNvSpPr txBox="1"/>
          <p:nvPr/>
        </p:nvSpPr>
        <p:spPr>
          <a:xfrm>
            <a:off x="6267078" y="5022180"/>
            <a:ext cx="699230" cy="415498"/>
          </a:xfrm>
          <a:prstGeom prst="rect">
            <a:avLst/>
          </a:prstGeom>
          <a:noFill/>
        </p:spPr>
        <p:txBody>
          <a:bodyPr wrap="none">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マイドーム</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おおさか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p:cNvCxnSpPr/>
          <p:nvPr/>
        </p:nvCxnSpPr>
        <p:spPr>
          <a:xfrm>
            <a:off x="1649040" y="2266280"/>
            <a:ext cx="6838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1641103" y="3563268"/>
            <a:ext cx="11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1749364" y="4907086"/>
            <a:ext cx="6840538"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5098678" y="2828255"/>
            <a:ext cx="1122362" cy="668338"/>
          </a:xfrm>
          <a:prstGeom prst="rect">
            <a:avLst/>
          </a:prstGeom>
          <a:noFill/>
        </p:spPr>
        <p:txBody>
          <a:bodyPr>
            <a:spAutoFit/>
          </a:bodyPr>
          <a:lstStyle/>
          <a:p>
            <a:pPr fontAlgn="auto">
              <a:spcBef>
                <a:spcPts val="0"/>
              </a:spcBef>
              <a:spcAft>
                <a:spcPts val="0"/>
              </a:spcAft>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新事業開発</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ﾛﾎﾞｯﾄ、ﾍﾙｽｹｱ等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分野支援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ｸﾘｴｲﾃｨ　ﾌﾞ産業創出）</a:t>
            </a:r>
          </a:p>
        </p:txBody>
      </p:sp>
      <p:sp>
        <p:nvSpPr>
          <p:cNvPr id="56"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539552" y="404664"/>
            <a:ext cx="4807900" cy="338554"/>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役割分担の現状（イメージ）</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9460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83568" y="980728"/>
            <a:ext cx="8064896" cy="1296144"/>
          </a:xfrm>
          <a:prstGeom prst="roundRect">
            <a:avLst>
              <a:gd name="adj" fmla="val 7446"/>
            </a:avLst>
          </a:prstGeom>
        </p:spPr>
        <p:style>
          <a:lnRef idx="1">
            <a:schemeClr val="accent1"/>
          </a:lnRef>
          <a:fillRef idx="2">
            <a:schemeClr val="accent1"/>
          </a:fillRef>
          <a:effectRef idx="1">
            <a:schemeClr val="accent1"/>
          </a:effectRef>
          <a:fontRef idx="minor">
            <a:schemeClr val="dk1"/>
          </a:fontRef>
        </p:style>
        <p:txBody>
          <a:bodyPr anchor="ct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市の産業支援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機関を統合し、総合的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な中小企業支援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センターと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ワンストップサービス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体制を強化。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スーパー公設試の技術支援データベースを活用し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、産学官連携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プラットフォームにおけるプロジェ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クト創出の起点となるなど、中小企業をサポート。</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387171" y="2528535"/>
            <a:ext cx="8500131" cy="4140825"/>
            <a:chOff x="387171" y="2148422"/>
            <a:chExt cx="8500131" cy="4140825"/>
          </a:xfrm>
        </p:grpSpPr>
        <p:sp>
          <p:nvSpPr>
            <p:cNvPr id="4" name="正方形/長方形 3"/>
            <p:cNvSpPr/>
            <p:nvPr/>
          </p:nvSpPr>
          <p:spPr>
            <a:xfrm>
              <a:off x="387171" y="6038313"/>
              <a:ext cx="6768752" cy="250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　小　企　業</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683567" y="3380508"/>
              <a:ext cx="6175961" cy="785444"/>
            </a:xfrm>
            <a:prstGeom prst="roundRect">
              <a:avLst/>
            </a:prstGeom>
            <a:noFill/>
            <a:ln w="635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総合的な中小企業支援センター</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（ワンストップサービス）</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180820" y="2630310"/>
              <a:ext cx="1198184" cy="144016"/>
            </a:xfrm>
            <a:prstGeom prst="rect">
              <a:avLst/>
            </a:prstGeom>
            <a:solidFill>
              <a:schemeClr val="accent1"/>
            </a:solid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下矢印 9"/>
            <p:cNvSpPr/>
            <p:nvPr/>
          </p:nvSpPr>
          <p:spPr>
            <a:xfrm>
              <a:off x="3621200" y="2630310"/>
              <a:ext cx="310488" cy="587291"/>
            </a:xfrm>
            <a:prstGeom prst="downArrow">
              <a:avLst/>
            </a:prstGeom>
            <a:solidFill>
              <a:schemeClr val="accent1"/>
            </a:solidFill>
            <a:ln w="5715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381753" y="2282232"/>
              <a:ext cx="834495"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合　併</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下矢印 17"/>
            <p:cNvSpPr/>
            <p:nvPr/>
          </p:nvSpPr>
          <p:spPr>
            <a:xfrm>
              <a:off x="3478904" y="4309944"/>
              <a:ext cx="602016" cy="1612432"/>
            </a:xfrm>
            <a:prstGeom prst="downArrow">
              <a:avLst/>
            </a:prstGeom>
            <a:noFill/>
            <a:ln w="50800"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　援</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59383" y="4786245"/>
              <a:ext cx="1440000" cy="523220"/>
            </a:xfrm>
            <a:prstGeom prst="rect">
              <a:avLst/>
            </a:prstGeom>
            <a:noFill/>
            <a:ln w="28575">
              <a:solidFill>
                <a:schemeClr val="tx1"/>
              </a:solidFill>
              <a:prstDash val="solid"/>
            </a:ln>
          </p:spPr>
          <p:txBody>
            <a:bodyPr wrap="square" lIns="0" rIns="0"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堺市産業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振興ｾﾝﾀｰ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111331" y="4793554"/>
              <a:ext cx="1440000" cy="523220"/>
            </a:xfrm>
            <a:prstGeom prst="rect">
              <a:avLst/>
            </a:prstGeom>
            <a:noFill/>
            <a:ln w="28575">
              <a:solidFill>
                <a:schemeClr val="tx1"/>
              </a:solidFill>
              <a:prstDash val="solid"/>
            </a:ln>
          </p:spPr>
          <p:txBody>
            <a:bodyPr wrap="square" lIns="0" rIns="0"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八尾市中小企業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サポートセンター</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2006956" y="4793554"/>
              <a:ext cx="1440000" cy="523220"/>
            </a:xfrm>
            <a:prstGeom prst="rect">
              <a:avLst/>
            </a:prstGeom>
            <a:noFill/>
            <a:ln w="28575">
              <a:solidFill>
                <a:schemeClr val="tx1"/>
              </a:solidFill>
              <a:prstDash val="solid"/>
            </a:ln>
          </p:spPr>
          <p:txBody>
            <a:bodyPr wrap="square" lIns="0" rIns="0"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東大阪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市産業創造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勤労者支援機構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652280" y="4793554"/>
              <a:ext cx="1440000" cy="523220"/>
            </a:xfrm>
            <a:prstGeom prst="rect">
              <a:avLst/>
            </a:prstGeom>
            <a:noFill/>
            <a:ln w="28575">
              <a:solidFill>
                <a:schemeClr val="tx1"/>
              </a:solidFill>
              <a:prstDash val="solid"/>
            </a:ln>
          </p:spPr>
          <p:txBody>
            <a:bodyPr wrap="square" lIns="0" rIns="0"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和泉市産業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振興ﾌﾟﾗｻﾞ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上下矢印 19"/>
            <p:cNvSpPr/>
            <p:nvPr/>
          </p:nvSpPr>
          <p:spPr>
            <a:xfrm>
              <a:off x="2546936" y="4222210"/>
              <a:ext cx="360040" cy="510700"/>
            </a:xfrm>
            <a:prstGeom prst="upDownArrow">
              <a:avLst>
                <a:gd name="adj1" fmla="val 50000"/>
                <a:gd name="adj2" fmla="val 29682"/>
              </a:avLst>
            </a:prstGeom>
            <a:no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上下矢印 39"/>
            <p:cNvSpPr/>
            <p:nvPr/>
          </p:nvSpPr>
          <p:spPr>
            <a:xfrm>
              <a:off x="6192260" y="4220169"/>
              <a:ext cx="360040" cy="510700"/>
            </a:xfrm>
            <a:prstGeom prst="upDownArrow">
              <a:avLst>
                <a:gd name="adj1" fmla="val 50000"/>
                <a:gd name="adj2" fmla="val 29682"/>
              </a:avLst>
            </a:prstGeom>
            <a:no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上下矢印 40"/>
            <p:cNvSpPr/>
            <p:nvPr/>
          </p:nvSpPr>
          <p:spPr>
            <a:xfrm>
              <a:off x="4653009" y="4220169"/>
              <a:ext cx="360040" cy="510700"/>
            </a:xfrm>
            <a:prstGeom prst="upDownArrow">
              <a:avLst>
                <a:gd name="adj1" fmla="val 50000"/>
                <a:gd name="adj2" fmla="val 29682"/>
              </a:avLst>
            </a:prstGeom>
            <a:no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上下矢印 41"/>
            <p:cNvSpPr/>
            <p:nvPr/>
          </p:nvSpPr>
          <p:spPr>
            <a:xfrm>
              <a:off x="999363" y="4233334"/>
              <a:ext cx="360040" cy="510700"/>
            </a:xfrm>
            <a:prstGeom prst="upDownArrow">
              <a:avLst>
                <a:gd name="adj1" fmla="val 50000"/>
                <a:gd name="adj2" fmla="val 29682"/>
              </a:avLst>
            </a:prstGeom>
            <a:noFill/>
            <a:ln w="127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下矢印 42"/>
            <p:cNvSpPr/>
            <p:nvPr/>
          </p:nvSpPr>
          <p:spPr>
            <a:xfrm>
              <a:off x="963359" y="5392545"/>
              <a:ext cx="432048" cy="570203"/>
            </a:xfrm>
            <a:prstGeom prst="downArrow">
              <a:avLst/>
            </a:prstGeom>
            <a:noFill/>
            <a:ln w="28575"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下矢印 43"/>
            <p:cNvSpPr/>
            <p:nvPr/>
          </p:nvSpPr>
          <p:spPr>
            <a:xfrm>
              <a:off x="4617005" y="5388782"/>
              <a:ext cx="432048" cy="509243"/>
            </a:xfrm>
            <a:prstGeom prst="downArrow">
              <a:avLst/>
            </a:prstGeom>
            <a:noFill/>
            <a:ln w="28575"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下矢印 44"/>
            <p:cNvSpPr/>
            <p:nvPr/>
          </p:nvSpPr>
          <p:spPr>
            <a:xfrm>
              <a:off x="2509685" y="5388782"/>
              <a:ext cx="432048" cy="546315"/>
            </a:xfrm>
            <a:prstGeom prst="downArrow">
              <a:avLst/>
            </a:prstGeom>
            <a:noFill/>
            <a:ln w="28575"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下矢印 45"/>
            <p:cNvSpPr/>
            <p:nvPr/>
          </p:nvSpPr>
          <p:spPr>
            <a:xfrm>
              <a:off x="6156256" y="5403556"/>
              <a:ext cx="432048" cy="504051"/>
            </a:xfrm>
            <a:prstGeom prst="downArrow">
              <a:avLst/>
            </a:prstGeom>
            <a:noFill/>
            <a:ln w="28575"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四角形吹き出し 35"/>
            <p:cNvSpPr/>
            <p:nvPr/>
          </p:nvSpPr>
          <p:spPr>
            <a:xfrm>
              <a:off x="7236296" y="2852936"/>
              <a:ext cx="1651006" cy="920294"/>
            </a:xfrm>
            <a:prstGeom prst="wedgeRectCallout">
              <a:avLst>
                <a:gd name="adj1" fmla="val -73489"/>
                <a:gd name="adj2" fmla="val 40176"/>
              </a:avLst>
            </a:prstGeom>
            <a:noFill/>
            <a:ln w="19050">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0" rIns="0"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スーパー公設試</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技術支援データ</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ベースの活用</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フレーム 1"/>
            <p:cNvSpPr/>
            <p:nvPr/>
          </p:nvSpPr>
          <p:spPr>
            <a:xfrm>
              <a:off x="742837" y="2220430"/>
              <a:ext cx="2376000" cy="976980"/>
            </a:xfrm>
            <a:prstGeom prst="frame">
              <a:avLst>
                <a:gd name="adj1" fmla="val 4975"/>
              </a:avLst>
            </a:prstGeom>
            <a:noFill/>
            <a:ln w="25400"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大阪産業振興</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販路開拓、設備貸与</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フレーム 20"/>
            <p:cNvSpPr/>
            <p:nvPr/>
          </p:nvSpPr>
          <p:spPr>
            <a:xfrm>
              <a:off x="4428248" y="2148422"/>
              <a:ext cx="2376000" cy="976980"/>
            </a:xfrm>
            <a:prstGeom prst="frame">
              <a:avLst>
                <a:gd name="adj1" fmla="val 4975"/>
              </a:avLst>
            </a:prstGeom>
            <a:noFill/>
            <a:ln w="25400"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大阪市都市型</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産業振興ｾﾝﾀｰ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経営相談、専門家派遣</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8"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a:xfrm>
            <a:off x="1475656" y="314805"/>
            <a:ext cx="7272808" cy="310438"/>
          </a:xfrm>
          <a:prstGeom prst="rect">
            <a:avLst/>
          </a:prstGeom>
          <a:noFill/>
          <a:ln w="12700">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latin typeface="Meiryo UI" pitchFamily="50" charset="-128"/>
                <a:ea typeface="Meiryo UI" pitchFamily="50" charset="-128"/>
                <a:cs typeface="Meiryo UI" pitchFamily="50" charset="-128"/>
              </a:rPr>
              <a:t>総合的中小</a:t>
            </a:r>
            <a:r>
              <a:rPr lang="ja-JP" altLang="en-US" b="1" dirty="0">
                <a:latin typeface="Meiryo UI" pitchFamily="50" charset="-128"/>
                <a:ea typeface="Meiryo UI" pitchFamily="50" charset="-128"/>
                <a:cs typeface="Meiryo UI" pitchFamily="50" charset="-128"/>
              </a:rPr>
              <a:t>企業支援</a:t>
            </a:r>
            <a:r>
              <a:rPr lang="ja-JP" altLang="en-US" b="1" dirty="0" smtClean="0">
                <a:latin typeface="Meiryo UI" pitchFamily="50" charset="-128"/>
                <a:ea typeface="Meiryo UI" pitchFamily="50" charset="-128"/>
                <a:cs typeface="Meiryo UI" pitchFamily="50" charset="-128"/>
              </a:rPr>
              <a:t>センターの創設　</a:t>
            </a:r>
            <a:r>
              <a:rPr lang="en-US" altLang="ja-JP" b="1" dirty="0" smtClean="0">
                <a:latin typeface="Meiryo UI" pitchFamily="50" charset="-128"/>
                <a:ea typeface="Meiryo UI" pitchFamily="50" charset="-128"/>
                <a:cs typeface="Meiryo UI" pitchFamily="50" charset="-128"/>
              </a:rPr>
              <a:t>【</a:t>
            </a:r>
            <a:r>
              <a:rPr lang="ja-JP" altLang="en-US" b="1" dirty="0">
                <a:latin typeface="Meiryo UI" pitchFamily="50" charset="-128"/>
                <a:ea typeface="Meiryo UI" pitchFamily="50" charset="-128"/>
                <a:cs typeface="Meiryo UI" pitchFamily="50" charset="-128"/>
              </a:rPr>
              <a:t>経営革新の拠点</a:t>
            </a:r>
            <a:r>
              <a:rPr lang="en-US" altLang="ja-JP" b="1" dirty="0" smtClean="0">
                <a:latin typeface="Meiryo UI" pitchFamily="50" charset="-128"/>
                <a:ea typeface="Meiryo UI" pitchFamily="50" charset="-128"/>
                <a:cs typeface="Meiryo UI" pitchFamily="50" charset="-128"/>
              </a:rPr>
              <a:t>】</a:t>
            </a:r>
            <a:endParaRPr lang="ja-JP" altLang="en-US" b="1" dirty="0">
              <a:latin typeface="Meiryo UI" pitchFamily="50" charset="-128"/>
              <a:ea typeface="Meiryo UI" pitchFamily="50" charset="-128"/>
              <a:cs typeface="Meiryo UI" pitchFamily="50" charset="-128"/>
            </a:endParaRPr>
          </a:p>
        </p:txBody>
      </p:sp>
      <p:sp>
        <p:nvSpPr>
          <p:cNvPr id="34" name="ストライプ矢印 33"/>
          <p:cNvSpPr/>
          <p:nvPr/>
        </p:nvSpPr>
        <p:spPr>
          <a:xfrm>
            <a:off x="251520" y="116632"/>
            <a:ext cx="1080119" cy="706785"/>
          </a:xfrm>
          <a:prstGeom prst="stripedRightArrow">
            <a:avLst>
              <a:gd name="adj1" fmla="val 50000"/>
              <a:gd name="adj2" fmla="val 5189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統合</a:t>
            </a:r>
            <a:endParaRPr kumimoji="1" lang="ja-JP" altLang="en-US" b="1" dirty="0"/>
          </a:p>
        </p:txBody>
      </p:sp>
    </p:spTree>
    <p:extLst>
      <p:ext uri="{BB962C8B-B14F-4D97-AF65-F5344CB8AC3E}">
        <p14:creationId xmlns:p14="http://schemas.microsoft.com/office/powerpoint/2010/main" val="305622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5072288" y="2810881"/>
            <a:ext cx="3967189" cy="3210407"/>
          </a:xfrm>
          <a:prstGeom prst="roundRect">
            <a:avLst>
              <a:gd name="adj" fmla="val 8576"/>
            </a:avLst>
          </a:prstGeom>
          <a:solidFill>
            <a:schemeClr val="accent5">
              <a:lumMod val="40000"/>
              <a:lumOff val="6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1"/>
          <p:cNvSpPr>
            <a:spLocks noGrp="1"/>
          </p:cNvSpPr>
          <p:nvPr>
            <p:ph type="sldNum" sz="quarter" idx="12"/>
          </p:nvPr>
        </p:nvSpPr>
        <p:spPr>
          <a:xfrm>
            <a:off x="6988972" y="6511696"/>
            <a:ext cx="2133600" cy="365125"/>
          </a:xfrm>
        </p:spPr>
        <p:txBody>
          <a:bodyPr/>
          <a:lstStyle/>
          <a:p>
            <a:fld id="{7853CF83-2CA7-468D-933C-9DDBEAA5E899}" type="slidenum">
              <a:rPr kumimoji="1" lang="ja-JP" altLang="en-US" smtClean="0"/>
              <a:pPr/>
              <a:t>19</a:t>
            </a:fld>
            <a:endParaRPr kumimoji="1" lang="ja-JP" alt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78" y="1928518"/>
            <a:ext cx="3764138" cy="478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1498" y="2994376"/>
            <a:ext cx="3749739" cy="286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482066" y="1899836"/>
            <a:ext cx="400110" cy="1368000"/>
          </a:xfrm>
          <a:prstGeom prst="rect">
            <a:avLst/>
          </a:prstGeom>
          <a:solidFill>
            <a:schemeClr val="tx1">
              <a:lumMod val="75000"/>
              <a:lumOff val="25000"/>
            </a:schemeClr>
          </a:solidFill>
          <a:ln>
            <a:solidFill>
              <a:schemeClr val="bg1">
                <a:lumMod val="50000"/>
              </a:schemeClr>
            </a:solidFill>
          </a:ln>
        </p:spPr>
        <p:txBody>
          <a:bodyPr vert="eaVert" wrap="square" rtlCol="0">
            <a:sp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２法人２大学</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54" name="直線コネクタ 53"/>
          <p:cNvCxnSpPr/>
          <p:nvPr/>
        </p:nvCxnSpPr>
        <p:spPr>
          <a:xfrm>
            <a:off x="500200" y="3699884"/>
            <a:ext cx="4248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81192" y="3699884"/>
            <a:ext cx="400110" cy="1368000"/>
          </a:xfrm>
          <a:prstGeom prst="rect">
            <a:avLst/>
          </a:prstGeom>
          <a:solidFill>
            <a:schemeClr val="tx1">
              <a:lumMod val="75000"/>
              <a:lumOff val="25000"/>
            </a:schemeClr>
          </a:solidFill>
          <a:ln>
            <a:solidFill>
              <a:schemeClr val="bg1">
                <a:lumMod val="50000"/>
              </a:schemeClr>
            </a:solidFill>
          </a:ln>
        </p:spPr>
        <p:txBody>
          <a:bodyPr vert="eaVert" wrap="square" rtlCol="0">
            <a:sp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２法人２大学</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491072" y="5429614"/>
            <a:ext cx="400110" cy="1368000"/>
          </a:xfrm>
          <a:prstGeom prst="rect">
            <a:avLst/>
          </a:prstGeom>
          <a:solidFill>
            <a:schemeClr val="tx1">
              <a:lumMod val="75000"/>
              <a:lumOff val="25000"/>
            </a:schemeClr>
          </a:solidFill>
          <a:ln>
            <a:solidFill>
              <a:schemeClr val="bg1">
                <a:lumMod val="50000"/>
              </a:schemeClr>
            </a:solidFill>
          </a:ln>
        </p:spPr>
        <p:txBody>
          <a:bodyPr vert="eaVert" wrap="square" rtlCol="0">
            <a:sp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２法人２大学</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6657" y="2121326"/>
            <a:ext cx="430887" cy="913070"/>
          </a:xfrm>
          <a:prstGeom prst="rect">
            <a:avLst/>
          </a:prstGeom>
          <a:noFill/>
        </p:spPr>
        <p:txBody>
          <a:bodyPr vert="eaVert" wrap="none" rtlCol="0">
            <a:spAutoFit/>
          </a:bodyPr>
          <a:lstStyle/>
          <a:p>
            <a:r>
              <a:rPr kumimoji="1" lang="ja-JP" altLang="en-US" sz="1600" dirty="0" smtClean="0">
                <a:latin typeface="Meiryo UI" panose="020B0604030504040204" pitchFamily="50" charset="-128"/>
                <a:ea typeface="Meiryo UI" panose="020B0604030504040204" pitchFamily="50" charset="-128"/>
              </a:rPr>
              <a:t>（現状）</a:t>
            </a:r>
            <a:endParaRPr kumimoji="1" lang="ja-JP" altLang="en-US" sz="1600" dirty="0">
              <a:latin typeface="Meiryo UI" panose="020B0604030504040204" pitchFamily="50" charset="-128"/>
              <a:ea typeface="Meiryo UI" panose="020B0604030504040204" pitchFamily="50" charset="-128"/>
            </a:endParaRPr>
          </a:p>
        </p:txBody>
      </p:sp>
      <p:cxnSp>
        <p:nvCxnSpPr>
          <p:cNvPr id="61" name="直線コネクタ 60"/>
          <p:cNvCxnSpPr/>
          <p:nvPr/>
        </p:nvCxnSpPr>
        <p:spPr>
          <a:xfrm>
            <a:off x="481192" y="1909564"/>
            <a:ext cx="4248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498608" y="5414428"/>
            <a:ext cx="4248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21133" y="3556020"/>
            <a:ext cx="445250" cy="1584408"/>
          </a:xfrm>
          <a:prstGeom prst="rect">
            <a:avLst/>
          </a:prstGeom>
          <a:noFill/>
        </p:spPr>
        <p:txBody>
          <a:bodyPr vert="eaVert" wrap="none" rtlCol="0">
            <a:spAutoFit/>
          </a:bodyPr>
          <a:lstStyle/>
          <a:p>
            <a:r>
              <a:rPr kumimoji="1" lang="ja-JP" altLang="en-US"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rPr>
              <a:t>年度</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21848" y="5284212"/>
            <a:ext cx="445250" cy="1584408"/>
          </a:xfrm>
          <a:prstGeom prst="rect">
            <a:avLst/>
          </a:prstGeom>
          <a:noFill/>
        </p:spPr>
        <p:txBody>
          <a:bodyPr vert="eaVert" wrap="none" rtlCol="0">
            <a:spAutoFit/>
          </a:bodyPr>
          <a:lstStyle/>
          <a:p>
            <a:r>
              <a:rPr kumimoji="1" lang="ja-JP" altLang="en-US"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34</a:t>
            </a:r>
            <a:r>
              <a:rPr lang="ja-JP" altLang="en-US" sz="1600" dirty="0" smtClean="0">
                <a:latin typeface="Meiryo UI" panose="020B0604030504040204" pitchFamily="50" charset="-128"/>
                <a:ea typeface="Meiryo UI" panose="020B0604030504040204" pitchFamily="50" charset="-128"/>
              </a:rPr>
              <a:t>年度</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24" name="正方形/長方形 23"/>
          <p:cNvSpPr/>
          <p:nvPr/>
        </p:nvSpPr>
        <p:spPr>
          <a:xfrm>
            <a:off x="5072288" y="2354347"/>
            <a:ext cx="396718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行政と新大学の連携強化</a:t>
            </a:r>
            <a:endParaRPr kumimoji="1" lang="ja-JP" altLang="en-US" dirty="0">
              <a:latin typeface="Meiryo UI" panose="020B0604030504040204" pitchFamily="50" charset="-128"/>
              <a:ea typeface="Meiryo UI" panose="020B0604030504040204" pitchFamily="50" charset="-128"/>
            </a:endParaRPr>
          </a:p>
        </p:txBody>
      </p:sp>
      <p:sp>
        <p:nvSpPr>
          <p:cNvPr id="18" name="タイトル 1"/>
          <p:cNvSpPr txBox="1">
            <a:spLocks/>
          </p:cNvSpPr>
          <p:nvPr/>
        </p:nvSpPr>
        <p:spPr>
          <a:xfrm>
            <a:off x="251521" y="53571"/>
            <a:ext cx="4295872" cy="495108"/>
          </a:xfrm>
          <a:prstGeom prst="rect">
            <a:avLst/>
          </a:prstGeom>
          <a:solidFill>
            <a:srgbClr val="002060"/>
          </a:solidFill>
          <a:ln w="12700">
            <a:noFill/>
          </a:ln>
        </p:spPr>
        <p:style>
          <a:lnRef idx="1">
            <a:schemeClr val="accent2"/>
          </a:lnRef>
          <a:fillRef idx="2">
            <a:schemeClr val="accent2"/>
          </a:fillRef>
          <a:effectRef idx="1">
            <a:schemeClr val="accent2"/>
          </a:effectRef>
          <a:fontRef idx="minor">
            <a:schemeClr val="dk1"/>
          </a:fontRef>
        </p:style>
        <p:txBody>
          <a:bodyPr wrap="square" tIns="108000" bIns="108000" anchor="ctr">
            <a:spAutoFit/>
          </a:bodyPr>
          <a:lstStyle/>
          <a:p>
            <a:pPr fontAlgn="auto">
              <a:spcBef>
                <a:spcPts val="0"/>
              </a:spcBef>
              <a:spcAft>
                <a:spcPts val="0"/>
              </a:spcAft>
              <a:defRPr/>
            </a:pPr>
            <a:r>
              <a:rPr lang="ja-JP" altLang="en-US" b="1" dirty="0" smtClean="0">
                <a:solidFill>
                  <a:schemeClr val="bg1"/>
                </a:solidFill>
                <a:latin typeface="Meiryo UI" pitchFamily="50" charset="-128"/>
                <a:ea typeface="Meiryo UI" pitchFamily="50" charset="-128"/>
                <a:cs typeface="Meiryo UI" pitchFamily="50" charset="-128"/>
              </a:rPr>
              <a:t>◆　府立大学・私立大学　</a:t>
            </a:r>
            <a:r>
              <a:rPr lang="en-US" altLang="ja-JP" b="1" dirty="0" smtClean="0">
                <a:solidFill>
                  <a:schemeClr val="bg1"/>
                </a:solidFill>
                <a:latin typeface="Meiryo UI" pitchFamily="50" charset="-128"/>
                <a:ea typeface="Meiryo UI" pitchFamily="50" charset="-128"/>
                <a:cs typeface="Meiryo UI" pitchFamily="50" charset="-128"/>
              </a:rPr>
              <a:t>【</a:t>
            </a:r>
            <a:r>
              <a:rPr lang="ja-JP" altLang="en-US" b="1" dirty="0" smtClean="0">
                <a:solidFill>
                  <a:schemeClr val="bg1"/>
                </a:solidFill>
                <a:latin typeface="Meiryo UI" pitchFamily="50" charset="-128"/>
                <a:ea typeface="Meiryo UI" pitchFamily="50" charset="-128"/>
                <a:cs typeface="Meiryo UI" pitchFamily="50" charset="-128"/>
              </a:rPr>
              <a:t>知の拠点</a:t>
            </a:r>
            <a:r>
              <a:rPr lang="en-US" altLang="ja-JP" b="1" dirty="0" smtClean="0">
                <a:solidFill>
                  <a:schemeClr val="bg1"/>
                </a:solidFill>
                <a:latin typeface="Meiryo UI" pitchFamily="50" charset="-128"/>
                <a:ea typeface="Meiryo UI" pitchFamily="50" charset="-128"/>
                <a:cs typeface="Meiryo UI" pitchFamily="50" charset="-128"/>
              </a:rPr>
              <a:t>】</a:t>
            </a:r>
            <a:endParaRPr lang="en-US" altLang="ja-JP" b="1" dirty="0">
              <a:solidFill>
                <a:schemeClr val="bg1"/>
              </a:solidFill>
              <a:latin typeface="Meiryo UI" pitchFamily="50" charset="-128"/>
              <a:ea typeface="Meiryo UI" pitchFamily="50" charset="-128"/>
              <a:cs typeface="Meiryo UI" pitchFamily="50" charset="-128"/>
            </a:endParaRPr>
          </a:p>
        </p:txBody>
      </p:sp>
      <p:sp>
        <p:nvSpPr>
          <p:cNvPr id="19" name="角丸四角形 18"/>
          <p:cNvSpPr/>
          <p:nvPr/>
        </p:nvSpPr>
        <p:spPr>
          <a:xfrm>
            <a:off x="514945" y="641895"/>
            <a:ext cx="8064896" cy="1202929"/>
          </a:xfrm>
          <a:prstGeom prst="roundRect">
            <a:avLst>
              <a:gd name="adj" fmla="val 7446"/>
            </a:avLst>
          </a:prstGeom>
        </p:spPr>
        <p:style>
          <a:lnRef idx="1">
            <a:schemeClr val="accent1"/>
          </a:lnRef>
          <a:fillRef idx="2">
            <a:schemeClr val="accent1"/>
          </a:fillRef>
          <a:effectRef idx="1">
            <a:schemeClr val="accent1"/>
          </a:effectRef>
          <a:fontRef idx="minor">
            <a:schemeClr val="dk1"/>
          </a:fontRef>
        </p:style>
        <p:txBody>
          <a:bodyPr anchor="ctr"/>
          <a:lstStyle/>
          <a:p>
            <a:pPr marL="180975" indent="-180975">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平成３１年度の法人統合、平成３４年の大学統合に向けて、連携大学院等の先行的な連携事業や、都市型に相応しい公立大学のあり方の検討など、具体化を進めていく。</a:t>
            </a:r>
          </a:p>
          <a:p>
            <a:pPr marL="180975" indent="-180975">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大学では、公立大学の強みを活かし、それぞれのアセットを持ち寄る形でＷｉｎＷｉｎの関係を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構築。</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987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556792"/>
            <a:ext cx="593311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表 2"/>
          <p:cNvGraphicFramePr>
            <a:graphicFrameLocks noGrp="1"/>
          </p:cNvGraphicFramePr>
          <p:nvPr>
            <p:extLst>
              <p:ext uri="{D42A27DB-BD31-4B8C-83A1-F6EECF244321}">
                <p14:modId xmlns:p14="http://schemas.microsoft.com/office/powerpoint/2010/main" val="3023882392"/>
              </p:ext>
            </p:extLst>
          </p:nvPr>
        </p:nvGraphicFramePr>
        <p:xfrm>
          <a:off x="483592" y="1862777"/>
          <a:ext cx="3711222" cy="3960439"/>
        </p:xfrm>
        <a:graphic>
          <a:graphicData uri="http://schemas.openxmlformats.org/drawingml/2006/table">
            <a:tbl>
              <a:tblPr firstRow="1" bandRow="1">
                <a:tableStyleId>{5C22544A-7EE6-4342-B048-85BDC9FD1C3A}</a:tableStyleId>
              </a:tblPr>
              <a:tblGrid>
                <a:gridCol w="398854"/>
                <a:gridCol w="1601322"/>
                <a:gridCol w="864096"/>
                <a:gridCol w="846950"/>
              </a:tblGrid>
              <a:tr h="615024">
                <a:tc gridSpan="2">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600" dirty="0">
                        <a:latin typeface="+mn-ea"/>
                        <a:ea typeface="+mn-ea"/>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69083">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a:t>
                      </a: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国立研究機関</a:t>
                      </a: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４</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４</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69083">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a:t>
                      </a:r>
                      <a:endPar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rPr>
                        <a:t>公設試験研究</a:t>
                      </a:r>
                      <a:endParaRPr kumimoji="1"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機関（理工系）</a:t>
                      </a:r>
                      <a:endPar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３</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２</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69083">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a:t>
                      </a:r>
                      <a:endParaRPr kumimoji="1" lang="zh-CN"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CN" altLang="en-US" sz="1400" dirty="0" smtClean="0">
                          <a:latin typeface="Meiryo UI" panose="020B0604030504040204" pitchFamily="50" charset="-128"/>
                          <a:ea typeface="Meiryo UI" panose="020B0604030504040204" pitchFamily="50" charset="-128"/>
                          <a:cs typeface="Meiryo UI" panose="020B0604030504040204" pitchFamily="50" charset="-128"/>
                        </a:rPr>
                        <a:t>国公立大学研究機関</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（理工系）</a:t>
                      </a:r>
                      <a:endParaRPr kumimoji="1" lang="zh-CN"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１２</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69083">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産業支援機関</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１２</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５</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69083">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２３</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0" name="テキスト ボックス 9"/>
          <p:cNvSpPr txBox="1"/>
          <p:nvPr/>
        </p:nvSpPr>
        <p:spPr>
          <a:xfrm>
            <a:off x="5071448" y="1609055"/>
            <a:ext cx="381642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　大阪府内の産業振興機関マップ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a:xfrm>
            <a:off x="0" y="0"/>
            <a:ext cx="9144000" cy="404664"/>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中小企業支援の現状（１）</a:t>
            </a:r>
            <a:endParaRPr lang="ja-JP" altLang="en-US" sz="2000" dirty="0">
              <a:solidFill>
                <a:schemeClr val="tx1"/>
              </a:solidFill>
              <a:latin typeface="Meiryo UI" pitchFamily="50" charset="-128"/>
              <a:ea typeface="Meiryo UI" pitchFamily="50" charset="-128"/>
              <a:cs typeface="Meiryo UI" pitchFamily="50" charset="-128"/>
            </a:endParaRPr>
          </a:p>
        </p:txBody>
      </p:sp>
      <p:sp>
        <p:nvSpPr>
          <p:cNvPr id="13" name="角丸四角形 12"/>
          <p:cNvSpPr/>
          <p:nvPr/>
        </p:nvSpPr>
        <p:spPr>
          <a:xfrm>
            <a:off x="625589" y="620688"/>
            <a:ext cx="7734326" cy="792088"/>
          </a:xfrm>
          <a:prstGeom prst="roundRect">
            <a:avLst>
              <a:gd name="adj" fmla="val 7446"/>
            </a:avLst>
          </a:prstGeom>
        </p:spPr>
        <p:style>
          <a:lnRef idx="1">
            <a:schemeClr val="accent1"/>
          </a:lnRef>
          <a:fillRef idx="2">
            <a:schemeClr val="accent1"/>
          </a:fillRef>
          <a:effectRef idx="1">
            <a:schemeClr val="accent1"/>
          </a:effectRef>
          <a:fontRef idx="minor">
            <a:schemeClr val="dk1"/>
          </a:fontRef>
        </p:style>
        <p:txBody>
          <a:bodyPr anchor="ctr"/>
          <a:lstStyle/>
          <a:p>
            <a:pPr marL="179388" indent="-179388"/>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府内には、国・大学の研究機関や自治体の公設試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が東京都内と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同等に多数設置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されており、ラインナップは豊富。産業</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ポテンシャルは高いと言える。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28015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180686370"/>
              </p:ext>
            </p:extLst>
          </p:nvPr>
        </p:nvGraphicFramePr>
        <p:xfrm>
          <a:off x="235199" y="980728"/>
          <a:ext cx="8677291" cy="5315271"/>
        </p:xfrm>
        <a:graphic>
          <a:graphicData uri="http://schemas.openxmlformats.org/drawingml/2006/table">
            <a:tbl>
              <a:tblPr firstRow="1" bandRow="1">
                <a:tableStyleId>{5C22544A-7EE6-4342-B048-85BDC9FD1C3A}</a:tableStyleId>
              </a:tblPr>
              <a:tblGrid>
                <a:gridCol w="1506665"/>
                <a:gridCol w="2309759"/>
                <a:gridCol w="1096441"/>
                <a:gridCol w="3764426"/>
              </a:tblGrid>
              <a:tr h="672832">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大学名</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産学官連携組織名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設置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主な取組み</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9531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京都大学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産官学連携推進本部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・企業との共同研究、受託研究等</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・知財、ライセンス化</a:t>
                      </a:r>
                    </a:p>
                  </a:txBody>
                  <a:tcPr/>
                </a:tc>
              </a:tr>
              <a:tr h="936104">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大阪大学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産学連携本部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・企業との共同研究、受託研究等</a:t>
                      </a: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・知財の管理、活用</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・インキュベーション事業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100811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神戸大学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連携創造本部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・大型競争的資金の獲得支援</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・地域イノベーション推進事業</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・知財の管理、活用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936104">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大阪府立大学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産学官研究連携戦略室（産学官研究連携推進</a:t>
                      </a: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センター）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・企業との共同研究、受託研究等</a:t>
                      </a: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・外部機関（銀行</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行政等）との</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連携協定</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839688">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大阪市立大学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産学官連携推進本部</a:t>
                      </a: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・新産業創出研究センター（リエゾン、プロジェクト事業、知的財産化支援、インキュベーション事業等）</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7" name="タイトル 1"/>
          <p:cNvSpPr txBox="1">
            <a:spLocks/>
          </p:cNvSpPr>
          <p:nvPr/>
        </p:nvSpPr>
        <p:spPr>
          <a:xfrm>
            <a:off x="179512" y="188640"/>
            <a:ext cx="4464496"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（参考）関西主要大学の産学官連携組織</a:t>
            </a:r>
          </a:p>
        </p:txBody>
      </p:sp>
    </p:spTree>
    <p:extLst>
      <p:ext uri="{BB962C8B-B14F-4D97-AF65-F5344CB8AC3E}">
        <p14:creationId xmlns:p14="http://schemas.microsoft.com/office/powerpoint/2010/main" val="83033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92" y="1423472"/>
            <a:ext cx="4716656" cy="2598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21870"/>
            <a:ext cx="3497046" cy="285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40" y="530911"/>
            <a:ext cx="28956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573016"/>
            <a:ext cx="39624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タイトル 1"/>
          <p:cNvSpPr txBox="1">
            <a:spLocks/>
          </p:cNvSpPr>
          <p:nvPr/>
        </p:nvSpPr>
        <p:spPr>
          <a:xfrm>
            <a:off x="3491880" y="561950"/>
            <a:ext cx="5111768" cy="8508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学術</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研究の社会的協力・連携を積極的に</a:t>
            </a:r>
            <a:r>
              <a:rPr lang="ja-JP" altLang="en-US" sz="1200" b="1" dirty="0" err="1">
                <a:latin typeface="Meiryo UI" panose="020B0604030504040204" pitchFamily="50" charset="-128"/>
                <a:ea typeface="Meiryo UI" panose="020B0604030504040204" pitchFamily="50" charset="-128"/>
                <a:cs typeface="Meiryo UI" panose="020B0604030504040204" pitchFamily="50" charset="-128"/>
              </a:rPr>
              <a:t>推進</a:t>
            </a:r>
            <a:r>
              <a:rPr lang="ja-JP" altLang="en-US" sz="1200" b="1" dirty="0" err="1" smtClean="0">
                <a:latin typeface="Meiryo UI" panose="020B0604030504040204" pitchFamily="50" charset="-128"/>
                <a:ea typeface="Meiryo UI" panose="020B0604030504040204" pitchFamily="50" charset="-128"/>
                <a:cs typeface="Meiryo UI" panose="020B0604030504040204" pitchFamily="50" charset="-128"/>
              </a:rPr>
              <a:t>すための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諸制度</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共同研究、受託研究、共同研究講座・共同研究部門、協働研究所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奨学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寄附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金、寄附講座・寄付研究部門、組織連携、研究成果有体物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産学連携の入口となる研究シーズをデータベース化し公開</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a:xfrm>
            <a:off x="5148064" y="1404020"/>
            <a:ext cx="4104147" cy="213411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■企業</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の共同研究所の設置</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＜工学研究科＞</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・カネカ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基盤技術協働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・日東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電工先端技術協働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・パナソニック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基盤協働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Hitz</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（バイオ）協働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・コマツ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みらい建機協働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＜微生物病研究所＞</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BIKEN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次世代ワクチン協働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＜産学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連携</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本部＞</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・アジレント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・ライフサイエンス協働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179512" y="188640"/>
            <a:ext cx="4968552"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　大阪大学における産学連携の取組み</a:t>
            </a:r>
          </a:p>
        </p:txBody>
      </p:sp>
      <p:sp>
        <p:nvSpPr>
          <p:cNvPr id="12"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124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08050" y="6531420"/>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71" y="1298697"/>
            <a:ext cx="4075735" cy="263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71" y="4149079"/>
            <a:ext cx="4059372" cy="251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320" y="4139453"/>
            <a:ext cx="4403159" cy="252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321" y="1298696"/>
            <a:ext cx="4403158" cy="263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タイトル 1"/>
          <p:cNvSpPr txBox="1">
            <a:spLocks/>
          </p:cNvSpPr>
          <p:nvPr/>
        </p:nvSpPr>
        <p:spPr>
          <a:xfrm>
            <a:off x="254271" y="277982"/>
            <a:ext cx="4968552"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（参考）関東と関西の国立大学のポテンシャル</a:t>
            </a:r>
          </a:p>
        </p:txBody>
      </p:sp>
      <p:sp>
        <p:nvSpPr>
          <p:cNvPr id="10" name="テキスト ボックス 9"/>
          <p:cNvSpPr txBox="1"/>
          <p:nvPr/>
        </p:nvSpPr>
        <p:spPr>
          <a:xfrm>
            <a:off x="683568" y="692696"/>
            <a:ext cx="7200800" cy="523220"/>
          </a:xfrm>
          <a:prstGeom prst="rect">
            <a:avLst/>
          </a:prstGeom>
          <a:noFill/>
          <a:ln w="3175">
            <a:solidFill>
              <a:schemeClr val="accent1"/>
            </a:solidFill>
            <a:prstDash val="dash"/>
          </a:ln>
        </p:spPr>
        <p:txBody>
          <a:bodyPr wrap="square" rtlCol="0">
            <a:spAutoFit/>
          </a:bodyPr>
          <a:lstStyle/>
          <a:p>
            <a:pPr marL="179388" indent="-1793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主要な国立大では、関西（京都、大阪、神戸）が、関東（東京、東工）より、教員数や科学</a:t>
            </a:r>
          </a:p>
          <a:p>
            <a:pPr marL="179388" indent="-179388"/>
            <a:r>
              <a:rPr lang="ja-JP" altLang="en-US" sz="1400" dirty="0">
                <a:latin typeface="Meiryo UI" panose="020B0604030504040204" pitchFamily="50" charset="-128"/>
                <a:ea typeface="Meiryo UI" panose="020B0604030504040204" pitchFamily="50" charset="-128"/>
                <a:cs typeface="Meiryo UI" panose="020B0604030504040204" pitchFamily="50" charset="-128"/>
              </a:rPr>
              <a:t>　研究費補助金が多い。</a:t>
            </a:r>
          </a:p>
        </p:txBody>
      </p:sp>
    </p:spTree>
    <p:extLst>
      <p:ext uri="{BB962C8B-B14F-4D97-AF65-F5344CB8AC3E}">
        <p14:creationId xmlns:p14="http://schemas.microsoft.com/office/powerpoint/2010/main" val="58448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973095" y="2564904"/>
            <a:ext cx="7272327" cy="3287183"/>
            <a:chOff x="991899" y="4063424"/>
            <a:chExt cx="7272327" cy="2677944"/>
          </a:xfrm>
        </p:grpSpPr>
        <p:sp>
          <p:nvSpPr>
            <p:cNvPr id="11" name="角丸四角形 10"/>
            <p:cNvSpPr/>
            <p:nvPr/>
          </p:nvSpPr>
          <p:spPr>
            <a:xfrm>
              <a:off x="1008925" y="5036388"/>
              <a:ext cx="7255301" cy="1704980"/>
            </a:xfrm>
            <a:prstGeom prst="roundRect">
              <a:avLst>
                <a:gd name="adj" fmla="val 8121"/>
              </a:avLst>
            </a:prstGeom>
            <a:solidFill>
              <a:schemeClr val="bg1"/>
            </a:solidFill>
            <a:ln w="3810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100" b="1" dirty="0" smtClean="0">
                <a:latin typeface="Meiryo UI" pitchFamily="50" charset="-128"/>
                <a:ea typeface="Meiryo UI" pitchFamily="50" charset="-128"/>
                <a:cs typeface="Meiryo UI" pitchFamily="50" charset="-128"/>
              </a:endParaRPr>
            </a:p>
            <a:p>
              <a:r>
                <a:rPr lang="ja-JP" altLang="en-US" sz="1600" b="1" dirty="0" smtClean="0">
                  <a:latin typeface="Meiryo UI" pitchFamily="50" charset="-128"/>
                  <a:ea typeface="Meiryo UI" pitchFamily="50" charset="-128"/>
                  <a:cs typeface="Meiryo UI" pitchFamily="50" charset="-128"/>
                </a:rPr>
                <a:t>● 役職員数：</a:t>
              </a:r>
              <a:r>
                <a:rPr lang="en-US" altLang="ja-JP" sz="1600" b="1" dirty="0" smtClean="0">
                  <a:solidFill>
                    <a:schemeClr val="tx1"/>
                  </a:solidFill>
                  <a:latin typeface="Meiryo UI" pitchFamily="50" charset="-128"/>
                  <a:ea typeface="Meiryo UI" pitchFamily="50" charset="-128"/>
                  <a:cs typeface="Meiryo UI" pitchFamily="50" charset="-128"/>
                </a:rPr>
                <a:t>407</a:t>
              </a:r>
              <a:r>
                <a:rPr lang="ja-JP" altLang="en-US" sz="1600" b="1" dirty="0" smtClean="0">
                  <a:solidFill>
                    <a:schemeClr val="tx1"/>
                  </a:solidFill>
                  <a:latin typeface="Meiryo UI" pitchFamily="50" charset="-128"/>
                  <a:ea typeface="Meiryo UI" pitchFamily="50" charset="-128"/>
                  <a:cs typeface="Meiryo UI" pitchFamily="50" charset="-128"/>
                </a:rPr>
                <a:t>名</a:t>
              </a:r>
              <a:r>
                <a:rPr lang="ja-JP" altLang="en-US" sz="1400" dirty="0" smtClean="0">
                  <a:solidFill>
                    <a:schemeClr val="tx1"/>
                  </a:solidFill>
                  <a:latin typeface="Meiryo UI" pitchFamily="50" charset="-128"/>
                  <a:ea typeface="Meiryo UI" pitchFamily="50" charset="-128"/>
                  <a:cs typeface="Meiryo UI" pitchFamily="50" charset="-128"/>
                </a:rPr>
                <a:t>（常勤役員</a:t>
              </a:r>
              <a:r>
                <a:rPr lang="en-US" altLang="ja-JP" sz="1400" dirty="0" smtClean="0">
                  <a:solidFill>
                    <a:schemeClr val="tx1"/>
                  </a:solidFill>
                  <a:latin typeface="Meiryo UI" pitchFamily="50" charset="-128"/>
                  <a:ea typeface="Meiryo UI" pitchFamily="50" charset="-128"/>
                  <a:cs typeface="Meiryo UI" pitchFamily="50" charset="-128"/>
                </a:rPr>
                <a:t>6</a:t>
              </a:r>
              <a:r>
                <a:rPr lang="ja-JP" altLang="en-US" sz="1400" dirty="0" smtClean="0">
                  <a:latin typeface="Meiryo UI" pitchFamily="50" charset="-128"/>
                  <a:ea typeface="Meiryo UI" pitchFamily="50" charset="-128"/>
                  <a:cs typeface="Meiryo UI" pitchFamily="50" charset="-128"/>
                </a:rPr>
                <a:t>名、職員</a:t>
              </a:r>
              <a:r>
                <a:rPr lang="en-US" altLang="ja-JP" sz="1400" dirty="0" smtClean="0">
                  <a:latin typeface="Meiryo UI" pitchFamily="50" charset="-128"/>
                  <a:ea typeface="Meiryo UI" pitchFamily="50" charset="-128"/>
                  <a:cs typeface="Meiryo UI" pitchFamily="50" charset="-128"/>
                </a:rPr>
                <a:t>401</a:t>
              </a:r>
              <a:r>
                <a:rPr lang="ja-JP" altLang="en-US" sz="1400" dirty="0" smtClean="0">
                  <a:latin typeface="Meiryo UI" pitchFamily="50" charset="-128"/>
                  <a:ea typeface="Meiryo UI" pitchFamily="50" charset="-128"/>
                  <a:cs typeface="Meiryo UI" pitchFamily="50" charset="-128"/>
                </a:rPr>
                <a:t>名</a:t>
              </a:r>
              <a:r>
                <a:rPr lang="ja-JP" altLang="en-US" sz="1000" dirty="0" smtClean="0">
                  <a:latin typeface="Meiryo UI" pitchFamily="50" charset="-128"/>
                  <a:ea typeface="Meiryo UI" pitchFamily="50" charset="-128"/>
                  <a:cs typeface="Meiryo UI" pitchFamily="50" charset="-128"/>
                </a:rPr>
                <a:t>（府協会</a:t>
              </a:r>
              <a:r>
                <a:rPr lang="en-US" altLang="ja-JP" sz="1000" dirty="0" smtClean="0">
                  <a:latin typeface="Meiryo UI" pitchFamily="50" charset="-128"/>
                  <a:ea typeface="Meiryo UI" pitchFamily="50" charset="-128"/>
                  <a:cs typeface="Meiryo UI" pitchFamily="50" charset="-128"/>
                </a:rPr>
                <a:t>327</a:t>
              </a:r>
              <a:r>
                <a:rPr lang="ja-JP" altLang="en-US" sz="1000" dirty="0" smtClean="0">
                  <a:latin typeface="Meiryo UI" pitchFamily="50" charset="-128"/>
                  <a:ea typeface="Meiryo UI" pitchFamily="50" charset="-128"/>
                  <a:cs typeface="Meiryo UI" pitchFamily="50" charset="-128"/>
                </a:rPr>
                <a:t>名、市協会</a:t>
              </a:r>
              <a:r>
                <a:rPr lang="en-US" altLang="ja-JP" sz="1000" dirty="0" smtClean="0">
                  <a:latin typeface="Meiryo UI" pitchFamily="50" charset="-128"/>
                  <a:ea typeface="Meiryo UI" pitchFamily="50" charset="-128"/>
                  <a:cs typeface="Meiryo UI" pitchFamily="50" charset="-128"/>
                </a:rPr>
                <a:t>80</a:t>
              </a:r>
              <a:r>
                <a:rPr lang="ja-JP" altLang="en-US" sz="1000" dirty="0" smtClean="0">
                  <a:latin typeface="Meiryo UI" pitchFamily="50" charset="-128"/>
                  <a:ea typeface="Meiryo UI" pitchFamily="50" charset="-128"/>
                  <a:cs typeface="Meiryo UI" pitchFamily="50" charset="-128"/>
                </a:rPr>
                <a:t>名）</a:t>
              </a:r>
              <a:r>
                <a:rPr lang="ja-JP" altLang="en-US" sz="1400" dirty="0" smtClean="0">
                  <a:latin typeface="Meiryo UI" pitchFamily="50" charset="-128"/>
                  <a:ea typeface="Meiryo UI" pitchFamily="50" charset="-128"/>
                  <a:cs typeface="Meiryo UI" pitchFamily="50" charset="-128"/>
                </a:rPr>
                <a:t>）</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 </a:t>
              </a:r>
              <a:endParaRPr lang="en-US" altLang="ja-JP" sz="700" dirty="0" smtClean="0">
                <a:latin typeface="Meiryo UI" pitchFamily="50" charset="-128"/>
                <a:ea typeface="Meiryo UI" pitchFamily="50" charset="-128"/>
                <a:cs typeface="Meiryo UI" pitchFamily="50" charset="-128"/>
              </a:endParaRPr>
            </a:p>
            <a:p>
              <a:pPr lvl="0"/>
              <a:r>
                <a:rPr lang="ja-JP" altLang="en-US" sz="1600" b="1" dirty="0">
                  <a:solidFill>
                    <a:prstClr val="black"/>
                  </a:solidFill>
                  <a:latin typeface="Meiryo UI" pitchFamily="50" charset="-128"/>
                  <a:ea typeface="Meiryo UI" pitchFamily="50" charset="-128"/>
                  <a:cs typeface="Meiryo UI" pitchFamily="50" charset="-128"/>
                </a:rPr>
                <a:t>● 基本財産</a:t>
              </a:r>
              <a:r>
                <a:rPr lang="ja-JP" altLang="en-US" sz="1600" b="1" dirty="0" smtClean="0">
                  <a:solidFill>
                    <a:prstClr val="black"/>
                  </a:solidFill>
                  <a:latin typeface="Meiryo UI" pitchFamily="50" charset="-128"/>
                  <a:ea typeface="Meiryo UI" pitchFamily="50" charset="-128"/>
                  <a:cs typeface="Meiryo UI" pitchFamily="50" charset="-128"/>
                </a:rPr>
                <a:t>：約</a:t>
              </a:r>
              <a:r>
                <a:rPr lang="en-US" altLang="ja-JP" sz="1600" b="1" dirty="0" smtClean="0">
                  <a:solidFill>
                    <a:prstClr val="black"/>
                  </a:solidFill>
                  <a:latin typeface="Meiryo UI" pitchFamily="50" charset="-128"/>
                  <a:ea typeface="Meiryo UI" pitchFamily="50" charset="-128"/>
                  <a:cs typeface="Meiryo UI" pitchFamily="50" charset="-128"/>
                </a:rPr>
                <a:t>1,000</a:t>
              </a:r>
              <a:r>
                <a:rPr lang="ja-JP" altLang="en-US" sz="1600" b="1" dirty="0" smtClean="0">
                  <a:solidFill>
                    <a:prstClr val="black"/>
                  </a:solidFill>
                  <a:latin typeface="Meiryo UI" pitchFamily="50" charset="-128"/>
                  <a:ea typeface="Meiryo UI" pitchFamily="50" charset="-128"/>
                  <a:cs typeface="Meiryo UI" pitchFamily="50" charset="-128"/>
                </a:rPr>
                <a:t>億円</a:t>
              </a:r>
              <a:endParaRPr lang="en-US" altLang="ja-JP" sz="700" dirty="0" smtClean="0">
                <a:solidFill>
                  <a:prstClr val="black"/>
                </a:solidFill>
                <a:latin typeface="Meiryo UI" pitchFamily="50" charset="-128"/>
                <a:ea typeface="Meiryo UI" pitchFamily="50" charset="-128"/>
                <a:cs typeface="Meiryo UI" pitchFamily="50" charset="-128"/>
              </a:endParaRPr>
            </a:p>
            <a:p>
              <a:pPr lvl="0"/>
              <a:endParaRPr lang="en-US" altLang="ja-JP" sz="700" dirty="0" smtClean="0">
                <a:solidFill>
                  <a:prstClr val="black"/>
                </a:solidFill>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保証</a:t>
              </a:r>
              <a:r>
                <a:rPr kumimoji="1" lang="ja-JP" altLang="en-US" sz="1600" b="1" dirty="0" smtClean="0">
                  <a:latin typeface="Meiryo UI" pitchFamily="50" charset="-128"/>
                  <a:ea typeface="Meiryo UI" pitchFamily="50" charset="-128"/>
                  <a:cs typeface="Meiryo UI" pitchFamily="50" charset="-128"/>
                </a:rPr>
                <a:t>債務残高：約</a:t>
              </a:r>
              <a:r>
                <a:rPr kumimoji="1" lang="en-US" altLang="ja-JP" sz="1600" b="1" dirty="0" smtClean="0">
                  <a:latin typeface="Meiryo UI" pitchFamily="50" charset="-128"/>
                  <a:ea typeface="Meiryo UI" pitchFamily="50" charset="-128"/>
                  <a:cs typeface="Meiryo UI" pitchFamily="50" charset="-128"/>
                </a:rPr>
                <a:t>2.9</a:t>
              </a:r>
              <a:r>
                <a:rPr kumimoji="1" lang="ja-JP" altLang="en-US" sz="1600" b="1" dirty="0" smtClean="0">
                  <a:latin typeface="Meiryo UI" pitchFamily="50" charset="-128"/>
                  <a:ea typeface="Meiryo UI" pitchFamily="50" charset="-128"/>
                  <a:cs typeface="Meiryo UI" pitchFamily="50" charset="-128"/>
                </a:rPr>
                <a:t>兆円</a:t>
              </a:r>
              <a:r>
                <a:rPr kumimoji="1" lang="ja-JP" altLang="en-US" sz="1400" dirty="0" smtClean="0">
                  <a:latin typeface="Meiryo UI" pitchFamily="50" charset="-128"/>
                  <a:ea typeface="Meiryo UI" pitchFamily="50" charset="-128"/>
                  <a:cs typeface="Meiryo UI" pitchFamily="50" charset="-128"/>
                </a:rPr>
                <a:t>（うち大阪市内事業者　約</a:t>
              </a:r>
              <a:r>
                <a:rPr lang="ja-JP" altLang="en-US" sz="1400" dirty="0" smtClean="0">
                  <a:latin typeface="Meiryo UI" pitchFamily="50" charset="-128"/>
                  <a:ea typeface="Meiryo UI" pitchFamily="50" charset="-128"/>
                  <a:cs typeface="Meiryo UI" pitchFamily="50" charset="-128"/>
                </a:rPr>
                <a:t>１．５</a:t>
              </a:r>
              <a:r>
                <a:rPr kumimoji="1" lang="ja-JP" altLang="en-US" sz="1400" dirty="0" smtClean="0">
                  <a:latin typeface="Meiryo UI" pitchFamily="50" charset="-128"/>
                  <a:ea typeface="Meiryo UI" pitchFamily="50" charset="-128"/>
                  <a:cs typeface="Meiryo UI" pitchFamily="50" charset="-128"/>
                </a:rPr>
                <a:t>兆円）</a:t>
              </a:r>
              <a:endParaRPr kumimoji="1" lang="en-US" altLang="ja-JP" sz="700" dirty="0" smtClean="0">
                <a:latin typeface="Meiryo UI" pitchFamily="50" charset="-128"/>
                <a:ea typeface="Meiryo UI" pitchFamily="50" charset="-128"/>
                <a:cs typeface="Meiryo UI" pitchFamily="50" charset="-128"/>
              </a:endParaRPr>
            </a:p>
            <a:p>
              <a:endParaRPr kumimoji="1" lang="en-US" altLang="ja-JP" sz="700" dirty="0" smtClean="0">
                <a:latin typeface="Meiryo UI" pitchFamily="50" charset="-128"/>
                <a:ea typeface="Meiryo UI" pitchFamily="50" charset="-128"/>
                <a:cs typeface="Meiryo UI" pitchFamily="50" charset="-128"/>
              </a:endParaRPr>
            </a:p>
            <a:p>
              <a:r>
                <a:rPr lang="ja-JP" altLang="en-US" sz="1600" b="1" dirty="0" smtClean="0">
                  <a:latin typeface="Meiryo UI" pitchFamily="50" charset="-128"/>
                  <a:ea typeface="Meiryo UI" pitchFamily="50" charset="-128"/>
                  <a:cs typeface="Meiryo UI" pitchFamily="50" charset="-128"/>
                </a:rPr>
                <a:t>● 利用者数：約</a:t>
              </a:r>
              <a:r>
                <a:rPr lang="en-US" altLang="ja-JP" sz="1600" b="1" dirty="0" smtClean="0">
                  <a:latin typeface="Meiryo UI" pitchFamily="50" charset="-128"/>
                  <a:ea typeface="Meiryo UI" pitchFamily="50" charset="-128"/>
                  <a:cs typeface="Meiryo UI" pitchFamily="50" charset="-128"/>
                </a:rPr>
                <a:t>10</a:t>
              </a:r>
              <a:r>
                <a:rPr lang="ja-JP" altLang="en-US" sz="1600" b="1" dirty="0" smtClean="0">
                  <a:latin typeface="Meiryo UI" pitchFamily="50" charset="-128"/>
                  <a:ea typeface="Meiryo UI" pitchFamily="50" charset="-128"/>
                  <a:cs typeface="Meiryo UI" pitchFamily="50" charset="-128"/>
                </a:rPr>
                <a:t>万社</a:t>
              </a:r>
              <a:r>
                <a:rPr lang="ja-JP" altLang="en-US" sz="1400" dirty="0" smtClean="0">
                  <a:latin typeface="Meiryo UI" pitchFamily="50" charset="-128"/>
                  <a:ea typeface="Meiryo UI" pitchFamily="50" charset="-128"/>
                  <a:cs typeface="Meiryo UI" pitchFamily="50" charset="-128"/>
                </a:rPr>
                <a:t>（うち大阪市内事業者　約４．５万社）</a:t>
              </a:r>
              <a:endParaRPr lang="en-US" altLang="ja-JP" sz="1400" dirty="0" smtClean="0">
                <a:latin typeface="Meiryo UI" pitchFamily="50" charset="-128"/>
                <a:ea typeface="Meiryo UI" pitchFamily="50" charset="-128"/>
                <a:cs typeface="Meiryo UI" pitchFamily="50" charset="-128"/>
              </a:endParaRPr>
            </a:p>
          </p:txBody>
        </p:sp>
        <p:sp>
          <p:nvSpPr>
            <p:cNvPr id="12" name="角丸四角形 11"/>
            <p:cNvSpPr/>
            <p:nvPr/>
          </p:nvSpPr>
          <p:spPr>
            <a:xfrm>
              <a:off x="2476381" y="4795655"/>
              <a:ext cx="4464496" cy="432000"/>
            </a:xfrm>
            <a:prstGeom prst="roundRect">
              <a:avLst>
                <a:gd name="adj" fmla="val 31632"/>
              </a:avLst>
            </a:prstGeom>
            <a:solidFill>
              <a:srgbClr val="0000CC"/>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大阪信用保証協会</a:t>
              </a:r>
              <a:endParaRPr kumimoji="1" lang="ja-JP" altLang="en-US" sz="2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下矢印吹き出し 12"/>
            <p:cNvSpPr/>
            <p:nvPr/>
          </p:nvSpPr>
          <p:spPr>
            <a:xfrm>
              <a:off x="2789368" y="4290131"/>
              <a:ext cx="3816424" cy="530549"/>
            </a:xfrm>
            <a:prstGeom prst="downArrowCallout">
              <a:avLst>
                <a:gd name="adj1" fmla="val 14636"/>
                <a:gd name="adj2" fmla="val 17713"/>
                <a:gd name="adj3" fmla="val 13876"/>
                <a:gd name="adj4" fmla="val 18797"/>
              </a:avLst>
            </a:prstGeom>
            <a:solidFill>
              <a:srgbClr val="FFE07D"/>
            </a:solidFill>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991899" y="4188858"/>
              <a:ext cx="2654026" cy="364988"/>
            </a:xfrm>
            <a:prstGeom prst="roundRect">
              <a:avLst>
                <a:gd name="adj" fmla="val 50000"/>
              </a:avLst>
            </a:prstGeom>
            <a:solidFill>
              <a:schemeClr val="bg1"/>
            </a:solidFill>
            <a:ln w="12700">
              <a:solidFill>
                <a:srgbClr val="000000"/>
              </a:solidFill>
              <a:prstDash val="sysDot"/>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大阪府中小企業信用保証協会</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5942725" y="4188858"/>
              <a:ext cx="2239704" cy="336413"/>
            </a:xfrm>
            <a:prstGeom prst="roundRect">
              <a:avLst>
                <a:gd name="adj" fmla="val 50000"/>
              </a:avLst>
            </a:prstGeom>
            <a:solidFill>
              <a:schemeClr val="bg1"/>
            </a:solidFill>
            <a:ln w="12700">
              <a:solidFill>
                <a:srgbClr val="000000"/>
              </a:solidFill>
              <a:prstDash val="sysDot"/>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大阪市信用保証協会</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308878" y="4063424"/>
              <a:ext cx="934871" cy="300881"/>
            </a:xfrm>
            <a:prstGeom prst="rect">
              <a:avLst/>
            </a:prstGeom>
            <a:noFill/>
          </p:spPr>
          <p:txBody>
            <a:bodyPr wrap="none" rtlCol="0">
              <a:spAutoFit/>
            </a:bodyPr>
            <a:lstStyle/>
            <a:p>
              <a:r>
                <a:rPr kumimoji="1" lang="ja-JP" altLang="en-US" sz="1800" b="1" dirty="0" smtClean="0">
                  <a:latin typeface="Meiryo UI" pitchFamily="50" charset="-128"/>
                  <a:ea typeface="Meiryo UI" pitchFamily="50" charset="-128"/>
                  <a:cs typeface="Meiryo UI" pitchFamily="50" charset="-128"/>
                </a:rPr>
                <a:t>合併</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17" name="正方形/長方形 16"/>
            <p:cNvSpPr/>
            <p:nvPr/>
          </p:nvSpPr>
          <p:spPr>
            <a:xfrm>
              <a:off x="2711056" y="4532722"/>
              <a:ext cx="3751956" cy="200587"/>
            </a:xfrm>
            <a:prstGeom prst="rect">
              <a:avLst/>
            </a:prstGeom>
            <a:noFill/>
          </p:spPr>
          <p:txBody>
            <a:bodyPr wrap="square">
              <a:spAutoFit/>
            </a:bodyPr>
            <a:lstStyle/>
            <a:p>
              <a:pPr algn="ct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信用</a:t>
              </a:r>
              <a:r>
                <a:rPr lang="ja-JP" altLang="en-US" sz="1000" dirty="0">
                  <a:latin typeface="Meiryo UI" pitchFamily="50" charset="-128"/>
                  <a:ea typeface="Meiryo UI" pitchFamily="50" charset="-128"/>
                  <a:cs typeface="Meiryo UI" pitchFamily="50" charset="-128"/>
                </a:rPr>
                <a:t>保証協会法の規定に</a:t>
              </a:r>
              <a:r>
                <a:rPr lang="ja-JP" altLang="en-US" sz="1000" dirty="0" smtClean="0">
                  <a:latin typeface="Meiryo UI" pitchFamily="50" charset="-128"/>
                  <a:ea typeface="Meiryo UI" pitchFamily="50" charset="-128"/>
                  <a:cs typeface="Meiryo UI" pitchFamily="50" charset="-128"/>
                </a:rPr>
                <a:t>基づく主務</a:t>
              </a:r>
              <a:r>
                <a:rPr lang="ja-JP" altLang="en-US" sz="1000" dirty="0">
                  <a:latin typeface="Meiryo UI" pitchFamily="50" charset="-128"/>
                  <a:ea typeface="Meiryo UI" pitchFamily="50" charset="-128"/>
                  <a:cs typeface="Meiryo UI" pitchFamily="50" charset="-128"/>
                </a:rPr>
                <a:t>大臣の</a:t>
              </a:r>
              <a:r>
                <a:rPr lang="ja-JP" altLang="en-US" sz="1000" dirty="0" smtClean="0">
                  <a:latin typeface="Meiryo UI" pitchFamily="50" charset="-128"/>
                  <a:ea typeface="Meiryo UI" pitchFamily="50" charset="-128"/>
                  <a:cs typeface="Meiryo UI" pitchFamily="50" charset="-128"/>
                </a:rPr>
                <a:t>認可</a:t>
              </a:r>
              <a:endParaRPr lang="ja-JP" altLang="en-US" sz="1000" dirty="0">
                <a:latin typeface="Meiryo UI" pitchFamily="50" charset="-128"/>
                <a:ea typeface="Meiryo UI" pitchFamily="50" charset="-128"/>
                <a:cs typeface="Meiryo UI" pitchFamily="50" charset="-128"/>
              </a:endParaRPr>
            </a:p>
          </p:txBody>
        </p:sp>
      </p:grpSp>
      <p:sp>
        <p:nvSpPr>
          <p:cNvPr id="3" name="正方形/長方形 2"/>
          <p:cNvSpPr/>
          <p:nvPr/>
        </p:nvSpPr>
        <p:spPr>
          <a:xfrm>
            <a:off x="6516216" y="5517232"/>
            <a:ext cx="1512168" cy="216024"/>
          </a:xfrm>
          <a:prstGeom prst="rect">
            <a:avLst/>
          </a:prstGeom>
          <a:noFill/>
          <a:ln w="571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数値は合併時点</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611560" y="732405"/>
            <a:ext cx="7848872" cy="968403"/>
          </a:xfrm>
          <a:prstGeom prst="roundRect">
            <a:avLst>
              <a:gd name="adj" fmla="val 7446"/>
            </a:avLst>
          </a:prstGeom>
        </p:spPr>
        <p:style>
          <a:lnRef idx="1">
            <a:schemeClr val="accent1"/>
          </a:lnRef>
          <a:fillRef idx="2">
            <a:schemeClr val="accent1"/>
          </a:fillRef>
          <a:effectRef idx="1">
            <a:schemeClr val="accent1"/>
          </a:effectRef>
          <a:fontRef idx="minor">
            <a:schemeClr val="dk1"/>
          </a:fontRef>
        </p:style>
        <p:txBody>
          <a:bodyPr anchor="ctr"/>
          <a:lstStyle/>
          <a:p>
            <a:pPr>
              <a:lnSpc>
                <a:spcPts val="22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中小企業信用保証協会と大阪市信用保証協会を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統合～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市統合本部会議における統合の検討の結果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統合し、「大阪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信用保</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協会」を設立</a:t>
            </a:r>
          </a:p>
        </p:txBody>
      </p:sp>
      <p:sp>
        <p:nvSpPr>
          <p:cNvPr id="18"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1"/>
          <p:cNvSpPr txBox="1">
            <a:spLocks/>
          </p:cNvSpPr>
          <p:nvPr/>
        </p:nvSpPr>
        <p:spPr>
          <a:xfrm>
            <a:off x="251521" y="53571"/>
            <a:ext cx="4295872" cy="495108"/>
          </a:xfrm>
          <a:prstGeom prst="rect">
            <a:avLst/>
          </a:prstGeom>
          <a:solidFill>
            <a:srgbClr val="002060"/>
          </a:solidFill>
          <a:ln w="12700">
            <a:noFill/>
          </a:ln>
        </p:spPr>
        <p:style>
          <a:lnRef idx="1">
            <a:schemeClr val="accent2"/>
          </a:lnRef>
          <a:fillRef idx="2">
            <a:schemeClr val="accent2"/>
          </a:fillRef>
          <a:effectRef idx="1">
            <a:schemeClr val="accent2"/>
          </a:effectRef>
          <a:fontRef idx="minor">
            <a:schemeClr val="dk1"/>
          </a:fontRef>
        </p:style>
        <p:txBody>
          <a:bodyPr wrap="square" tIns="108000" bIns="108000" anchor="ctr">
            <a:spAutoFit/>
          </a:bodyPr>
          <a:lstStyle/>
          <a:p>
            <a:pPr fontAlgn="auto">
              <a:spcBef>
                <a:spcPts val="0"/>
              </a:spcBef>
              <a:spcAft>
                <a:spcPts val="0"/>
              </a:spcAft>
              <a:defRPr/>
            </a:pPr>
            <a:r>
              <a:rPr lang="ja-JP" altLang="en-US" dirty="0" smtClean="0">
                <a:solidFill>
                  <a:schemeClr val="bg1"/>
                </a:solidFill>
                <a:latin typeface="Meiryo UI" pitchFamily="50" charset="-128"/>
                <a:ea typeface="Meiryo UI" pitchFamily="50" charset="-128"/>
                <a:cs typeface="Meiryo UI" pitchFamily="50" charset="-128"/>
              </a:rPr>
              <a:t>◆</a:t>
            </a:r>
            <a:r>
              <a:rPr lang="ja-JP" altLang="en-US" b="1" dirty="0" smtClean="0">
                <a:solidFill>
                  <a:schemeClr val="bg1"/>
                </a:solidFill>
                <a:latin typeface="Meiryo UI" pitchFamily="50" charset="-128"/>
                <a:ea typeface="Meiryo UI" pitchFamily="50" charset="-128"/>
                <a:cs typeface="Meiryo UI" pitchFamily="50" charset="-128"/>
              </a:rPr>
              <a:t>大阪信用保証協会　</a:t>
            </a:r>
            <a:r>
              <a:rPr lang="en-US" altLang="ja-JP" b="1" dirty="0" smtClean="0">
                <a:solidFill>
                  <a:schemeClr val="bg1"/>
                </a:solidFill>
                <a:latin typeface="Meiryo UI" pitchFamily="50" charset="-128"/>
                <a:ea typeface="Meiryo UI" pitchFamily="50" charset="-128"/>
                <a:cs typeface="Meiryo UI" pitchFamily="50" charset="-128"/>
              </a:rPr>
              <a:t>【</a:t>
            </a:r>
            <a:r>
              <a:rPr lang="ja-JP" altLang="en-US" b="1" dirty="0" smtClean="0">
                <a:solidFill>
                  <a:schemeClr val="bg1"/>
                </a:solidFill>
                <a:latin typeface="Meiryo UI" pitchFamily="50" charset="-128"/>
                <a:ea typeface="Meiryo UI" pitchFamily="50" charset="-128"/>
                <a:cs typeface="Meiryo UI" pitchFamily="50" charset="-128"/>
              </a:rPr>
              <a:t>金融支援の拠点</a:t>
            </a:r>
            <a:r>
              <a:rPr lang="en-US" altLang="ja-JP" b="1" dirty="0" smtClean="0">
                <a:solidFill>
                  <a:schemeClr val="bg1"/>
                </a:solidFill>
                <a:latin typeface="Meiryo UI" pitchFamily="50" charset="-128"/>
                <a:ea typeface="Meiryo UI" pitchFamily="50" charset="-128"/>
                <a:cs typeface="Meiryo UI" pitchFamily="50" charset="-128"/>
              </a:rPr>
              <a:t>】</a:t>
            </a:r>
            <a:endParaRPr lang="en-US" altLang="ja-JP"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634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07504" y="1112144"/>
            <a:ext cx="4464496" cy="5269184"/>
          </a:xfrm>
          <a:prstGeom prst="roundRect">
            <a:avLst>
              <a:gd name="adj" fmla="val 7446"/>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marL="179388" indent="-179388">
              <a:lnSpc>
                <a:spcPct val="150000"/>
              </a:lnSpc>
            </a:pP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19335" y="1472184"/>
            <a:ext cx="4176464" cy="29219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印刷で作れる電子タグ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での温度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センシングとデジタル信号の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伝送技術</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201342" y="824112"/>
            <a:ext cx="2227808" cy="423594"/>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府立産業技術総合研究所</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97773" y="1996675"/>
            <a:ext cx="4265774" cy="1296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産技研が有する技術シーズ（プラスチック電子タグの薄膜化技術）を応用。印刷</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で製造可能な有機温度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センサー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 高性能</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有機半導体デジタル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回路を開発し</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電子タグとして温度センシング と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商用　周波数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での温度データ伝送</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に成功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軽く、薄く、曲げられ、低コスト</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な</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温度センサ機能つき電子タグ</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として、今後</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、物流管理やヘルスケア等において実用化</a:t>
            </a:r>
          </a:p>
        </p:txBody>
      </p:sp>
      <p:sp>
        <p:nvSpPr>
          <p:cNvPr id="28" name="正方形/長方形 27"/>
          <p:cNvSpPr/>
          <p:nvPr/>
        </p:nvSpPr>
        <p:spPr>
          <a:xfrm>
            <a:off x="197773" y="3322550"/>
            <a:ext cx="4265774" cy="12664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研究・開発グループ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東京大学（竹谷研究室）、大阪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府立産業技術総合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研究所（宇野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主任研究員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グループ）、トッパン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・フォームズ株式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会社、</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JNC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株式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会社、株式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会社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デンソー、富士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フイルム株式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会社、</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TANAKA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ホールディングス株式会社、日本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エレクトロプレイティング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エンジニヤース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株式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2" descr="D:\tsujinoer\My Documents\My Pictures\articlead_0377_img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35" y="4660971"/>
            <a:ext cx="4209260" cy="1707757"/>
          </a:xfrm>
          <a:prstGeom prst="rect">
            <a:avLst/>
          </a:prstGeom>
          <a:noFill/>
          <a:extLst>
            <a:ext uri="{909E8E84-426E-40DD-AFC4-6F175D3DCCD1}">
              <a14:hiddenFill xmlns:a14="http://schemas.microsoft.com/office/drawing/2010/main">
                <a:solidFill>
                  <a:srgbClr val="FFFFFF"/>
                </a:solidFill>
              </a14:hiddenFill>
            </a:ext>
          </a:extLst>
        </p:spPr>
      </p:pic>
      <p:sp>
        <p:nvSpPr>
          <p:cNvPr id="30" name="タイトル 1"/>
          <p:cNvSpPr txBox="1">
            <a:spLocks/>
          </p:cNvSpPr>
          <p:nvPr/>
        </p:nvSpPr>
        <p:spPr>
          <a:xfrm>
            <a:off x="218105" y="238242"/>
            <a:ext cx="3211045"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1600" dirty="0" smtClean="0">
                <a:latin typeface="Meiryo UI" pitchFamily="50" charset="-128"/>
                <a:ea typeface="Meiryo UI" pitchFamily="50" charset="-128"/>
                <a:cs typeface="Meiryo UI" pitchFamily="50" charset="-128"/>
              </a:rPr>
              <a:t>イノベーション創出事例（現状）</a:t>
            </a:r>
            <a:endParaRPr lang="ja-JP" altLang="en-US" sz="1600" dirty="0">
              <a:latin typeface="Meiryo UI" pitchFamily="50" charset="-128"/>
              <a:ea typeface="Meiryo UI" pitchFamily="50" charset="-128"/>
              <a:cs typeface="Meiryo UI" pitchFamily="50" charset="-128"/>
            </a:endParaRPr>
          </a:p>
        </p:txBody>
      </p:sp>
      <p:sp>
        <p:nvSpPr>
          <p:cNvPr id="25" name="角丸四角形 24"/>
          <p:cNvSpPr/>
          <p:nvPr/>
        </p:nvSpPr>
        <p:spPr>
          <a:xfrm>
            <a:off x="4644005" y="1112144"/>
            <a:ext cx="4436197" cy="5269184"/>
          </a:xfrm>
          <a:prstGeom prst="roundRect">
            <a:avLst>
              <a:gd name="adj" fmla="val 7446"/>
            </a:avLst>
          </a:prstGeom>
          <a:solidFill>
            <a:schemeClr val="accent5">
              <a:lumMod val="40000"/>
              <a:lumOff val="60000"/>
            </a:schemeClr>
          </a:solidFill>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marL="179388" indent="-179388">
              <a:lnSpc>
                <a:spcPct val="150000"/>
              </a:lnSpc>
            </a:pP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5940152" y="824112"/>
            <a:ext cx="1800199" cy="452648"/>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立工業研究所</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743330" y="3091661"/>
            <a:ext cx="4231751" cy="7988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研究・開発グループ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滋賀医科大学、大阪市立工業研究所、日機装株式会社、株式会社オリエントマイクロウェーブ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、サンエー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精工株式会社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、トーカロ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株式会社、株式会社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コダマ</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788020" y="1472184"/>
            <a:ext cx="4176464" cy="29219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マイクロ波止血</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機器と焦げ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付着防止皮膜</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4743330" y="1861955"/>
            <a:ext cx="4193842" cy="11944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市工研が有する技術シーズ（マイクロ波照射下での焦げ付き性評価、細胞毒性による生体安全性試験など</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、分析</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評価技術）を基盤に、携帯型マイクロ波発生装置（左）と、表面処理技術を先端部に適用した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マイクロ波止血</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機器操作部（右）を開発（平成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⇒ピンポイントで患部に照射し数秒で止血できる装置として、</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年度に製造販売承認を申請し、早期に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実用化</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743330" y="3924616"/>
            <a:ext cx="4221154" cy="6694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技術の活用例・活用実績例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・開発した携帯型マイクロ波発生装置（左）と、表面処理技術を先端部に適用したマイクロ波止血機器操作部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681559"/>
            <a:ext cx="1512168" cy="158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251" y="4681559"/>
            <a:ext cx="1733295" cy="78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251" y="5472235"/>
            <a:ext cx="1729138" cy="83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正方形/長方形 40"/>
          <p:cNvSpPr/>
          <p:nvPr/>
        </p:nvSpPr>
        <p:spPr>
          <a:xfrm>
            <a:off x="6986817" y="5128631"/>
            <a:ext cx="720081" cy="2110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鉗子型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751272" y="6051829"/>
            <a:ext cx="721026" cy="2110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鑷子型</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54350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564904"/>
            <a:ext cx="8229600" cy="1143000"/>
          </a:xfrm>
        </p:spPr>
        <p:txBody>
          <a:bodyPr/>
          <a:lstStyle/>
          <a:p>
            <a:r>
              <a:rPr kumimoji="1" lang="ja-JP" altLang="en-US" dirty="0" smtClean="0"/>
              <a:t>参考資料</a:t>
            </a:r>
            <a:endParaRPr kumimoji="1" lang="ja-JP" altLang="en-US" dirty="0"/>
          </a:p>
        </p:txBody>
      </p:sp>
      <p:sp>
        <p:nvSpPr>
          <p:cNvPr id="3"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6082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19698" y="246432"/>
            <a:ext cx="4352302"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1600" dirty="0">
                <a:latin typeface="Meiryo UI" pitchFamily="50" charset="-128"/>
                <a:ea typeface="Meiryo UI" pitchFamily="50" charset="-128"/>
                <a:cs typeface="Meiryo UI" pitchFamily="50" charset="-128"/>
              </a:rPr>
              <a:t>（参考）　</a:t>
            </a:r>
            <a:r>
              <a:rPr lang="ja-JP" altLang="en-US" sz="1600" dirty="0" smtClean="0">
                <a:latin typeface="Meiryo UI" pitchFamily="50" charset="-128"/>
                <a:ea typeface="Meiryo UI" pitchFamily="50" charset="-128"/>
                <a:cs typeface="Meiryo UI" pitchFamily="50" charset="-128"/>
              </a:rPr>
              <a:t>オープンイノベーションの定義</a:t>
            </a:r>
            <a:endParaRPr lang="en-US" altLang="ja-JP" sz="16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683568" y="1052736"/>
            <a:ext cx="7694934" cy="954107"/>
          </a:xfrm>
          <a:prstGeom prst="rect">
            <a:avLst/>
          </a:prstGeom>
          <a:noFill/>
          <a:ln w="3175">
            <a:solidFill>
              <a:schemeClr val="accent1"/>
            </a:solidFill>
            <a:prstDash val="dash"/>
          </a:ln>
        </p:spPr>
        <p:txBody>
          <a:bodyPr wrap="square" rtlCol="0">
            <a:spAutoFit/>
          </a:bodyPr>
          <a:lstStyle/>
          <a:p>
            <a:pPr marL="179388" indent="-1793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オープンイノベーションとは、</a:t>
            </a:r>
          </a:p>
          <a:p>
            <a:pPr marL="179388" indent="-1793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組織</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内部のイノベーションを促進するために、意図的かつ積極的に内部と外部の技術やアイデアなどの資源の流出入を活用し、その結果組織内で創出したイノベーションを組織外に展開する市場機会を増やすことであ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Henry W.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Chesbrough</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著書</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『Open Innovation』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77" y="2276872"/>
            <a:ext cx="7477125" cy="3581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テキスト ボックス 25"/>
          <p:cNvSpPr txBox="1">
            <a:spLocks noChangeArrowheads="1"/>
          </p:cNvSpPr>
          <p:nvPr/>
        </p:nvSpPr>
        <p:spPr bwMode="auto">
          <a:xfrm>
            <a:off x="4987759" y="6156012"/>
            <a:ext cx="3960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：オープンイノベーション白書（初版）概要版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オープンイノベーション協議会（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JOIC</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H28.7)</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12597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19698" y="246432"/>
            <a:ext cx="4352302"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1600" dirty="0">
                <a:latin typeface="Meiryo UI" pitchFamily="50" charset="-128"/>
                <a:ea typeface="Meiryo UI" pitchFamily="50" charset="-128"/>
                <a:cs typeface="Meiryo UI" pitchFamily="50" charset="-128"/>
              </a:rPr>
              <a:t>（参考）　</a:t>
            </a:r>
            <a:r>
              <a:rPr lang="ja-JP" altLang="en-US" sz="1600" dirty="0" smtClean="0">
                <a:latin typeface="Meiryo UI" pitchFamily="50" charset="-128"/>
                <a:ea typeface="Meiryo UI" pitchFamily="50" charset="-128"/>
                <a:cs typeface="Meiryo UI" pitchFamily="50" charset="-128"/>
              </a:rPr>
              <a:t>オープンイノベーションに関する変遷</a:t>
            </a:r>
            <a:endParaRPr lang="en-US" altLang="ja-JP" sz="1600" dirty="0">
              <a:latin typeface="Meiryo UI" pitchFamily="50" charset="-128"/>
              <a:ea typeface="Meiryo UI" pitchFamily="50" charset="-128"/>
              <a:cs typeface="Meiryo UI"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99" y="980728"/>
            <a:ext cx="86868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25"/>
          <p:cNvSpPr txBox="1">
            <a:spLocks noChangeArrowheads="1"/>
          </p:cNvSpPr>
          <p:nvPr/>
        </p:nvSpPr>
        <p:spPr bwMode="auto">
          <a:xfrm>
            <a:off x="4987759" y="6156012"/>
            <a:ext cx="3960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：オープンイノベーション白書（初版）概要版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オープンイノベーション協議会（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JOIC</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H28.7)</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8120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19698" y="246432"/>
            <a:ext cx="4352302"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1600" dirty="0">
                <a:latin typeface="Meiryo UI" pitchFamily="50" charset="-128"/>
                <a:ea typeface="Meiryo UI" pitchFamily="50" charset="-128"/>
                <a:cs typeface="Meiryo UI" pitchFamily="50" charset="-128"/>
              </a:rPr>
              <a:t>（参考）　</a:t>
            </a:r>
            <a:r>
              <a:rPr lang="ja-JP" altLang="en-US" sz="1600" dirty="0" smtClean="0">
                <a:latin typeface="Meiryo UI" pitchFamily="50" charset="-128"/>
                <a:ea typeface="Meiryo UI" pitchFamily="50" charset="-128"/>
                <a:cs typeface="Meiryo UI" pitchFamily="50" charset="-128"/>
              </a:rPr>
              <a:t>大学発ベンチャーの現状①</a:t>
            </a:r>
            <a:endParaRPr lang="en-US" altLang="ja-JP" sz="1600" dirty="0">
              <a:latin typeface="Meiryo UI" pitchFamily="50" charset="-128"/>
              <a:ea typeface="Meiryo UI" pitchFamily="50" charset="-128"/>
              <a:cs typeface="Meiryo UI"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3" y="1929895"/>
            <a:ext cx="9096067" cy="430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683568" y="692696"/>
            <a:ext cx="7694934" cy="307777"/>
          </a:xfrm>
          <a:prstGeom prst="rect">
            <a:avLst/>
          </a:prstGeom>
          <a:noFill/>
          <a:ln w="3175">
            <a:solidFill>
              <a:schemeClr val="accent1"/>
            </a:solidFill>
            <a:prstDash val="dash"/>
          </a:ln>
        </p:spPr>
        <p:txBody>
          <a:bodyPr wrap="square" rtlCol="0">
            <a:spAutoFit/>
          </a:bodyPr>
          <a:lstStyle/>
          <a:p>
            <a:pPr marL="179388" indent="-1793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大学発ベンチャーの総数は、平成以降急激に増えてきたが、近年横ばいの状況。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5"/>
          <p:cNvSpPr txBox="1">
            <a:spLocks noChangeArrowheads="1"/>
          </p:cNvSpPr>
          <p:nvPr/>
        </p:nvSpPr>
        <p:spPr bwMode="auto">
          <a:xfrm>
            <a:off x="4987759" y="6156012"/>
            <a:ext cx="3960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：オープンイノベーション白書（初版）概要版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オープンイノベーション協議会（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JOIC</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H28.7)</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3554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19698" y="246432"/>
            <a:ext cx="4352302"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sz="1600" dirty="0">
                <a:latin typeface="Meiryo UI" pitchFamily="50" charset="-128"/>
                <a:ea typeface="Meiryo UI" pitchFamily="50" charset="-128"/>
                <a:cs typeface="Meiryo UI" pitchFamily="50" charset="-128"/>
              </a:rPr>
              <a:t>（参考）　</a:t>
            </a:r>
            <a:r>
              <a:rPr lang="ja-JP" altLang="en-US" sz="1600" dirty="0" smtClean="0">
                <a:latin typeface="Meiryo UI" pitchFamily="50" charset="-128"/>
                <a:ea typeface="Meiryo UI" pitchFamily="50" charset="-128"/>
                <a:cs typeface="Meiryo UI" pitchFamily="50" charset="-128"/>
              </a:rPr>
              <a:t>大学発ベンチャーの現状②</a:t>
            </a:r>
            <a:endParaRPr lang="en-US" altLang="ja-JP" sz="1600" dirty="0">
              <a:latin typeface="Meiryo UI" pitchFamily="50" charset="-128"/>
              <a:ea typeface="Meiryo UI" pitchFamily="50" charset="-128"/>
              <a:cs typeface="Meiryo UI" pitchFamily="50" charset="-128"/>
            </a:endParaRPr>
          </a:p>
        </p:txBody>
      </p:sp>
      <p:sp>
        <p:nvSpPr>
          <p:cNvPr id="7" name="テキスト ボックス 25"/>
          <p:cNvSpPr txBox="1">
            <a:spLocks noChangeArrowheads="1"/>
          </p:cNvSpPr>
          <p:nvPr/>
        </p:nvSpPr>
        <p:spPr bwMode="auto">
          <a:xfrm>
            <a:off x="4987759" y="6340678"/>
            <a:ext cx="3960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出典：平成２７年度大学発ベンチャー調査 調査結果</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(H28.4)</a:t>
            </a:r>
          </a:p>
          <a:p>
            <a:pPr eaLnBrk="1" hangingPunct="1"/>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産業省 産業技術</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環境局</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大学</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連携</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推進室</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より作成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1828186112"/>
              </p:ext>
            </p:extLst>
          </p:nvPr>
        </p:nvGraphicFramePr>
        <p:xfrm>
          <a:off x="186813" y="764704"/>
          <a:ext cx="8761386" cy="4843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684280285"/>
              </p:ext>
            </p:extLst>
          </p:nvPr>
        </p:nvGraphicFramePr>
        <p:xfrm>
          <a:off x="179512" y="5661248"/>
          <a:ext cx="8424937" cy="531495"/>
        </p:xfrm>
        <a:graphic>
          <a:graphicData uri="http://schemas.openxmlformats.org/drawingml/2006/table">
            <a:tbl>
              <a:tblPr>
                <a:tableStyleId>{5C22544A-7EE6-4342-B048-85BDC9FD1C3A}</a:tableStyleId>
              </a:tblPr>
              <a:tblGrid>
                <a:gridCol w="504057"/>
                <a:gridCol w="792088"/>
                <a:gridCol w="792088"/>
                <a:gridCol w="792088"/>
                <a:gridCol w="792088"/>
                <a:gridCol w="792088"/>
                <a:gridCol w="792088"/>
                <a:gridCol w="792088"/>
                <a:gridCol w="792088"/>
                <a:gridCol w="792088"/>
                <a:gridCol w="792088"/>
              </a:tblGrid>
              <a:tr h="171450">
                <a:tc>
                  <a:txBody>
                    <a:bodyPr/>
                    <a:lstStyle/>
                    <a:p>
                      <a:pPr algn="ctr" fontAlgn="b"/>
                      <a:r>
                        <a:rPr lang="en-US" altLang="ja-JP" sz="1100" b="1" u="none" strike="noStrike" dirty="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1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483</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123</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110</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105</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67</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64</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53</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r>
              <a:tr h="171450">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100" b="1" u="none" strike="noStrike">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dirty="0">
                          <a:effectLst/>
                          <a:latin typeface="Meiryo UI" panose="020B0604030504040204" pitchFamily="50" charset="-128"/>
                          <a:ea typeface="Meiryo UI" panose="020B0604030504040204" pitchFamily="50" charset="-128"/>
                          <a:cs typeface="Meiryo UI" panose="020B0604030504040204" pitchFamily="50" charset="-128"/>
                        </a:rPr>
                        <a:t>467</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112</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106</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113</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97</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76</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67</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59</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56</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dirty="0">
                          <a:effectLst/>
                          <a:latin typeface="Meiryo UI" panose="020B0604030504040204" pitchFamily="50" charset="-128"/>
                          <a:ea typeface="Meiryo UI" panose="020B0604030504040204" pitchFamily="50" charset="-128"/>
                          <a:cs typeface="Meiryo UI" panose="020B0604030504040204" pitchFamily="50" charset="-128"/>
                        </a:rPr>
                        <a:t>49</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r>
              <a:tr h="171450">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100" b="1" u="none" strike="noStrike">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432</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118</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102</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138</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107</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74</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78</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76</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a:effectLst/>
                          <a:latin typeface="Meiryo UI" panose="020B0604030504040204" pitchFamily="50" charset="-128"/>
                          <a:ea typeface="Meiryo UI" panose="020B0604030504040204" pitchFamily="50" charset="-128"/>
                          <a:cs typeface="Meiryo UI" panose="020B0604030504040204" pitchFamily="50" charset="-128"/>
                        </a:rPr>
                        <a:t>36</a:t>
                      </a:r>
                      <a:endParaRPr lang="en-US" altLang="ja-JP" sz="1100" b="1"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c>
                  <a:txBody>
                    <a:bodyPr/>
                    <a:lstStyle/>
                    <a:p>
                      <a:pPr algn="ctr" fontAlgn="b"/>
                      <a:r>
                        <a:rPr lang="en-US" altLang="ja-JP" sz="1100" b="1" u="none" strike="noStrike" dirty="0">
                          <a:effectLst/>
                          <a:latin typeface="Meiryo UI" panose="020B0604030504040204" pitchFamily="50" charset="-128"/>
                          <a:ea typeface="Meiryo UI" panose="020B0604030504040204" pitchFamily="50" charset="-128"/>
                          <a:cs typeface="Meiryo UI" panose="020B0604030504040204" pitchFamily="50" charset="-128"/>
                        </a:rPr>
                        <a:t>40</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tc>
              </a:tr>
            </a:tbl>
          </a:graphicData>
        </a:graphic>
      </p:graphicFrame>
    </p:spTree>
    <p:extLst>
      <p:ext uri="{BB962C8B-B14F-4D97-AF65-F5344CB8AC3E}">
        <p14:creationId xmlns:p14="http://schemas.microsoft.com/office/powerpoint/2010/main" val="209144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485182328"/>
              </p:ext>
            </p:extLst>
          </p:nvPr>
        </p:nvGraphicFramePr>
        <p:xfrm>
          <a:off x="365578" y="980728"/>
          <a:ext cx="8382886" cy="2217420"/>
        </p:xfrm>
        <a:graphic>
          <a:graphicData uri="http://schemas.openxmlformats.org/drawingml/2006/table">
            <a:tbl>
              <a:tblPr firstRow="1" bandRow="1">
                <a:tableStyleId>{5C22544A-7EE6-4342-B048-85BDC9FD1C3A}</a:tableStyleId>
              </a:tblPr>
              <a:tblGrid>
                <a:gridCol w="4068165"/>
                <a:gridCol w="4314721"/>
              </a:tblGrid>
              <a:tr h="0">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東京都内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12074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国研</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関西センター</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国研</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臨界副都心センター</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（国研）医薬基盤・健康・栄養研究所　　医薬基盤研究所</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（国研）医薬基盤・健康・栄養研究所　　健康・栄養研究所</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大阪府内に全面移転の方針</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127023">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（国研）　国立循環器病研究センター　　研究所</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（国研）国立がん研究センター　　研究所</a:t>
                      </a:r>
                    </a:p>
                  </a:txBody>
                  <a:tcPr marL="36000" marR="36000" anchor="ctr"/>
                </a:tc>
              </a:tr>
              <a:tr h="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（国研）理化学研究所　　生命システム研究センター</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神戸市、作用町にも拠点有</a:t>
                      </a:r>
                    </a:p>
                  </a:txBody>
                  <a:tcPr marL="36000" marR="3600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（国研）理化学研究所　　（東京連絡事務所）　</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つくば市、和光市、横浜市に拠点有</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bl>
          </a:graphicData>
        </a:graphic>
      </p:graphicFrame>
      <p:sp>
        <p:nvSpPr>
          <p:cNvPr id="11" name="テキスト ボックス 10"/>
          <p:cNvSpPr txBox="1"/>
          <p:nvPr/>
        </p:nvSpPr>
        <p:spPr>
          <a:xfrm>
            <a:off x="396858" y="692696"/>
            <a:ext cx="2088232"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①国立研究機関　</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65578" y="3186227"/>
            <a:ext cx="3240360"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②公設試験研究機関（理工系）</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659513391"/>
              </p:ext>
            </p:extLst>
          </p:nvPr>
        </p:nvGraphicFramePr>
        <p:xfrm>
          <a:off x="372442" y="3494004"/>
          <a:ext cx="8382886" cy="1371600"/>
        </p:xfrm>
        <a:graphic>
          <a:graphicData uri="http://schemas.openxmlformats.org/drawingml/2006/table">
            <a:tbl>
              <a:tblPr firstRow="1" bandRow="1">
                <a:tableStyleId>{5C22544A-7EE6-4342-B048-85BDC9FD1C3A}</a:tableStyleId>
              </a:tblPr>
              <a:tblGrid>
                <a:gridCol w="4278430"/>
                <a:gridCol w="4104456"/>
              </a:tblGrid>
              <a:tr h="227058">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東京都内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156830">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（地独）　大阪府立産業技術総合研究所</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rowSpan="2">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（地独）　東京都立産業技術研究センター</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東京都立皮革技術センター</a:t>
                      </a:r>
                    </a:p>
                  </a:txBody>
                  <a:tcPr marL="36000" marR="36000" anchor="ctr"/>
                </a:tc>
              </a:tr>
              <a:tr h="185430">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（地独）　大阪市立工業研究所</a:t>
                      </a:r>
                    </a:p>
                  </a:txBody>
                  <a:tcPr marL="36000" marR="36000" anchor="ctr"/>
                </a:tc>
                <a:tc vMerge="1">
                  <a:txBody>
                    <a:bodyPr/>
                    <a:lstStyle/>
                    <a:p>
                      <a:pPr>
                        <a:lnSpc>
                          <a:spcPts val="800"/>
                        </a:lnSpc>
                      </a:pPr>
                      <a:endParaRPr kumimoji="1" lang="ja-JP" altLang="en-US" sz="1100" dirty="0">
                        <a:latin typeface="+mn-ea"/>
                        <a:ea typeface="+mn-ea"/>
                      </a:endParaRPr>
                    </a:p>
                  </a:txBody>
                  <a:tcPr marL="36000" marR="36000" anchor="ctr"/>
                </a:tc>
              </a:tr>
              <a:tr h="185430">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（地独）　大阪府立病院機構（成人病センター等）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gn="ct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bl>
          </a:graphicData>
        </a:graphic>
      </p:graphicFrame>
      <p:sp>
        <p:nvSpPr>
          <p:cNvPr id="14" name="テキスト ボックス 13"/>
          <p:cNvSpPr txBox="1"/>
          <p:nvPr/>
        </p:nvSpPr>
        <p:spPr>
          <a:xfrm>
            <a:off x="336205" y="4921423"/>
            <a:ext cx="4024234"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③国公立大学の研究機関（理工系）＜例＞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4002155340"/>
              </p:ext>
            </p:extLst>
          </p:nvPr>
        </p:nvGraphicFramePr>
        <p:xfrm>
          <a:off x="365578" y="5229200"/>
          <a:ext cx="8310878" cy="1531620"/>
        </p:xfrm>
        <a:graphic>
          <a:graphicData uri="http://schemas.openxmlformats.org/drawingml/2006/table">
            <a:tbl>
              <a:tblPr firstRow="1" bandRow="1">
                <a:tableStyleId>{5C22544A-7EE6-4342-B048-85BDC9FD1C3A}</a:tableStyleId>
              </a:tblPr>
              <a:tblGrid>
                <a:gridCol w="4278430"/>
                <a:gridCol w="4032448"/>
              </a:tblGrid>
              <a:tr h="0">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東京都内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33019">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（国大）大阪大学　（産業科学研究所等）</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（公大）大阪府立大学　（工学研究科金属系新素材研究センター等）</a:t>
                      </a:r>
                    </a:p>
                  </a:txBody>
                  <a:tcPr marL="36000" marR="3600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国大</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東京大学　</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（生産技術研究所等）</a:t>
                      </a:r>
                      <a:endParaRPr kumimoji="1" lang="zh-CN" altLang="en-US"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（公大）首都大学東京　（金の化学研究センター等）　</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336951">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（国大）大阪大学　（蛋白質研究所等）</a:t>
                      </a:r>
                    </a:p>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（公大）大阪市立大学　（人工光合成研究センター）　</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国大</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）東京医科歯科大学　（生体材料工学研究所）</a:t>
                      </a:r>
                      <a:endParaRPr kumimoji="1" lang="zh-CN" altLang="en-US"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5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（公大）首都大学東京　（人工光合成研究センター）</a:t>
                      </a:r>
                    </a:p>
                  </a:txBody>
                  <a:tcPr marL="36000" marR="36000"/>
                </a:tc>
              </a:tr>
            </a:tbl>
          </a:graphicData>
        </a:graphic>
      </p:graphicFrame>
      <p:sp>
        <p:nvSpPr>
          <p:cNvPr id="15" name="タイトル 1"/>
          <p:cNvSpPr txBox="1">
            <a:spLocks/>
          </p:cNvSpPr>
          <p:nvPr/>
        </p:nvSpPr>
        <p:spPr>
          <a:xfrm>
            <a:off x="307880" y="214238"/>
            <a:ext cx="5200223" cy="369332"/>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solidFill>
                  <a:schemeClr val="tx1"/>
                </a:solidFill>
                <a:latin typeface="Meiryo UI" pitchFamily="50" charset="-128"/>
                <a:ea typeface="Meiryo UI" pitchFamily="50" charset="-128"/>
                <a:cs typeface="Meiryo UI" pitchFamily="50" charset="-128"/>
              </a:rPr>
              <a:t>（参考）大阪府内と東京</a:t>
            </a:r>
            <a:r>
              <a:rPr lang="ja-JP" altLang="en-US" dirty="0" smtClean="0">
                <a:solidFill>
                  <a:schemeClr val="tx1"/>
                </a:solidFill>
                <a:latin typeface="Meiryo UI" pitchFamily="50" charset="-128"/>
                <a:ea typeface="Meiryo UI" pitchFamily="50" charset="-128"/>
                <a:cs typeface="Meiryo UI" pitchFamily="50" charset="-128"/>
              </a:rPr>
              <a:t>都内の研究機関の比較</a:t>
            </a:r>
            <a:endParaRPr lang="ja-JP" altLang="en-US" dirty="0">
              <a:solidFill>
                <a:schemeClr val="tx1"/>
              </a:solidFill>
              <a:latin typeface="Meiryo UI" pitchFamily="50" charset="-128"/>
              <a:ea typeface="Meiryo UI" pitchFamily="50" charset="-128"/>
              <a:cs typeface="Meiryo UI" pitchFamily="50" charset="-128"/>
            </a:endParaRPr>
          </a:p>
        </p:txBody>
      </p:sp>
      <p:sp>
        <p:nvSpPr>
          <p:cNvPr id="16"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8325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79132" y="682469"/>
            <a:ext cx="3844283" cy="267578"/>
          </a:xfrm>
          <a:prstGeom prst="roundRect">
            <a:avLst>
              <a:gd name="adj" fmla="val 2911"/>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　事業所数は全国一</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744707" y="1216052"/>
            <a:ext cx="1277321" cy="2494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20,983</a:t>
            </a:r>
          </a:p>
        </p:txBody>
      </p:sp>
      <p:sp>
        <p:nvSpPr>
          <p:cNvPr id="13" name="正方形/長方形 12"/>
          <p:cNvSpPr/>
          <p:nvPr/>
        </p:nvSpPr>
        <p:spPr>
          <a:xfrm>
            <a:off x="2498564" y="1077610"/>
            <a:ext cx="1392865"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従業者４人以上</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角丸四角形 20"/>
          <p:cNvSpPr/>
          <p:nvPr/>
        </p:nvSpPr>
        <p:spPr>
          <a:xfrm>
            <a:off x="4114795" y="523875"/>
            <a:ext cx="4829114" cy="6210300"/>
          </a:xfrm>
          <a:prstGeom prst="roundRect">
            <a:avLst>
              <a:gd name="adj" fmla="val 1853"/>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各業種がバランスよく集積している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製造品出荷額等</a:t>
            </a:r>
            <a:r>
              <a:rPr lang="ja-JP" altLang="en-US" sz="12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の特化係数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（従業者</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　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0866" y="542362"/>
            <a:ext cx="3967401" cy="3999899"/>
          </a:xfrm>
          <a:prstGeom prst="roundRect">
            <a:avLst>
              <a:gd name="adj" fmla="val 1853"/>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673616" y="4299918"/>
            <a:ext cx="3249799" cy="242343"/>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経済センサス</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活動調査　産業別</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集計</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グラフ 29"/>
          <p:cNvGraphicFramePr>
            <a:graphicFrameLocks/>
          </p:cNvGraphicFramePr>
          <p:nvPr>
            <p:extLst>
              <p:ext uri="{D42A27DB-BD31-4B8C-83A1-F6EECF244321}">
                <p14:modId xmlns:p14="http://schemas.microsoft.com/office/powerpoint/2010/main" val="1738302706"/>
              </p:ext>
            </p:extLst>
          </p:nvPr>
        </p:nvGraphicFramePr>
        <p:xfrm>
          <a:off x="6532684" y="1168572"/>
          <a:ext cx="2382715"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グラフ 34"/>
          <p:cNvGraphicFramePr>
            <a:graphicFrameLocks/>
          </p:cNvGraphicFramePr>
          <p:nvPr>
            <p:extLst>
              <p:ext uri="{D42A27DB-BD31-4B8C-83A1-F6EECF244321}">
                <p14:modId xmlns:p14="http://schemas.microsoft.com/office/powerpoint/2010/main" val="3614429428"/>
              </p:ext>
            </p:extLst>
          </p:nvPr>
        </p:nvGraphicFramePr>
        <p:xfrm>
          <a:off x="4141177" y="1165893"/>
          <a:ext cx="24003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グラフ 35"/>
          <p:cNvGraphicFramePr>
            <a:graphicFrameLocks/>
          </p:cNvGraphicFramePr>
          <p:nvPr>
            <p:extLst>
              <p:ext uri="{D42A27DB-BD31-4B8C-83A1-F6EECF244321}">
                <p14:modId xmlns:p14="http://schemas.microsoft.com/office/powerpoint/2010/main" val="930289867"/>
              </p:ext>
            </p:extLst>
          </p:nvPr>
        </p:nvGraphicFramePr>
        <p:xfrm>
          <a:off x="4173186" y="3789039"/>
          <a:ext cx="2330476" cy="2546600"/>
        </p:xfrm>
        <a:graphic>
          <a:graphicData uri="http://schemas.openxmlformats.org/drawingml/2006/chart">
            <c:chart xmlns:c="http://schemas.openxmlformats.org/drawingml/2006/chart" xmlns:r="http://schemas.openxmlformats.org/officeDocument/2006/relationships" r:id="rId5"/>
          </a:graphicData>
        </a:graphic>
      </p:graphicFrame>
      <p:sp>
        <p:nvSpPr>
          <p:cNvPr id="37" name="正方形/長方形 36"/>
          <p:cNvSpPr/>
          <p:nvPr/>
        </p:nvSpPr>
        <p:spPr>
          <a:xfrm>
            <a:off x="6560262" y="3945555"/>
            <a:ext cx="2383647" cy="353943"/>
          </a:xfrm>
          <a:prstGeom prst="rect">
            <a:avLst/>
          </a:prstGeom>
          <a:noFill/>
        </p:spPr>
        <p:txBody>
          <a:bodyPr wrap="square">
            <a:spAutoFit/>
          </a:bodyPr>
          <a:lstStyle/>
          <a:p>
            <a:r>
              <a:rPr lang="en-US" altLang="zh-TW" sz="8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50" dirty="0">
                <a:latin typeface="Meiryo UI" panose="020B0604030504040204" pitchFamily="50" charset="-128"/>
                <a:ea typeface="Meiryo UI" panose="020B0604030504040204" pitchFamily="50" charset="-128"/>
                <a:cs typeface="Meiryo UI" panose="020B0604030504040204" pitchFamily="50" charset="-128"/>
              </a:rPr>
              <a:t>経済産業省　「平成</a:t>
            </a:r>
            <a:r>
              <a:rPr lang="en-US" altLang="zh-TW" sz="85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850" dirty="0">
                <a:latin typeface="Meiryo UI" panose="020B0604030504040204" pitchFamily="50" charset="-128"/>
                <a:ea typeface="Meiryo UI" panose="020B0604030504040204" pitchFamily="50" charset="-128"/>
                <a:cs typeface="Meiryo UI" panose="020B0604030504040204" pitchFamily="50" charset="-128"/>
              </a:rPr>
              <a:t>年工業統計表（産業編</a:t>
            </a:r>
            <a:r>
              <a:rPr lang="en-US" altLang="zh-TW" sz="850" dirty="0">
                <a:latin typeface="Meiryo UI" panose="020B0604030504040204" pitchFamily="50" charset="-128"/>
                <a:ea typeface="Meiryo UI" panose="020B0604030504040204" pitchFamily="50" charset="-128"/>
                <a:cs typeface="Meiryo UI" panose="020B0604030504040204" pitchFamily="50" charset="-128"/>
              </a:rPr>
              <a:t>)｣</a:t>
            </a:r>
            <a:r>
              <a:rPr lang="zh-TW" altLang="en-US" sz="85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8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6"/>
          <p:cNvSpPr txBox="1">
            <a:spLocks noChangeArrowheads="1"/>
          </p:cNvSpPr>
          <p:nvPr/>
        </p:nvSpPr>
        <p:spPr bwMode="auto">
          <a:xfrm>
            <a:off x="6699005" y="4293097"/>
            <a:ext cx="1994068" cy="2042543"/>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prstDash val="dash"/>
            <a:miter lim="800000"/>
            <a:headEnd/>
            <a:tailEnd/>
          </a:ln>
        </p:spPr>
        <p:txBody>
          <a:bodyPr wrap="square" lIns="27432"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lnSpc>
                <a:spcPts val="1700"/>
              </a:lnSpc>
              <a:defRPr sz="1000"/>
            </a:pPr>
            <a:r>
              <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特化係数</a:t>
            </a:r>
          </a:p>
          <a:p>
            <a:pPr algn="l" rtl="0">
              <a:lnSpc>
                <a:spcPts val="1600"/>
              </a:lnSpc>
              <a:defRPr sz="1000"/>
            </a:pPr>
            <a:r>
              <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ある業種において、全国の製造品出荷額等の構成比に対する、各都府県の当該業種の製造品出荷額等の構成比の比率。この数値が１を超える</a:t>
            </a:r>
            <a:r>
              <a:rPr lang="en-US" altLang="ja-JP"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下回る</a:t>
            </a:r>
            <a:r>
              <a:rPr lang="en-US" altLang="ja-JP"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と、当該業種の構成比が、その都府県において相対的に高く</a:t>
            </a:r>
            <a:r>
              <a:rPr lang="en-US" altLang="ja-JP"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低く</a:t>
            </a:r>
            <a:r>
              <a:rPr lang="en-US" altLang="ja-JP"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baseline="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特化している</a:t>
            </a:r>
            <a:r>
              <a:rPr lang="en-US" altLang="ja-JP"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いない</a:t>
            </a:r>
            <a:r>
              <a:rPr lang="en-US" altLang="ja-JP"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ことを示す。</a:t>
            </a:r>
          </a:p>
        </p:txBody>
      </p:sp>
      <p:graphicFrame>
        <p:nvGraphicFramePr>
          <p:cNvPr id="17" name="グラフ 16"/>
          <p:cNvGraphicFramePr>
            <a:graphicFrameLocks/>
          </p:cNvGraphicFramePr>
          <p:nvPr>
            <p:extLst>
              <p:ext uri="{D42A27DB-BD31-4B8C-83A1-F6EECF244321}">
                <p14:modId xmlns:p14="http://schemas.microsoft.com/office/powerpoint/2010/main" val="763172103"/>
              </p:ext>
            </p:extLst>
          </p:nvPr>
        </p:nvGraphicFramePr>
        <p:xfrm>
          <a:off x="220980" y="1216052"/>
          <a:ext cx="3616990" cy="3077044"/>
        </p:xfrm>
        <a:graphic>
          <a:graphicData uri="http://schemas.openxmlformats.org/drawingml/2006/chart">
            <c:chart xmlns:c="http://schemas.openxmlformats.org/drawingml/2006/chart" xmlns:r="http://schemas.openxmlformats.org/officeDocument/2006/relationships" r:id="rId6"/>
          </a:graphicData>
        </a:graphic>
      </p:graphicFrame>
      <p:sp>
        <p:nvSpPr>
          <p:cNvPr id="16" name="角丸四角形 15"/>
          <p:cNvSpPr/>
          <p:nvPr/>
        </p:nvSpPr>
        <p:spPr>
          <a:xfrm>
            <a:off x="40866" y="4653136"/>
            <a:ext cx="3967401" cy="2100089"/>
          </a:xfrm>
          <a:prstGeom prst="roundRect">
            <a:avLst>
              <a:gd name="adj" fmla="val 1853"/>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21178" y="5405423"/>
            <a:ext cx="3543920" cy="267578"/>
          </a:xfrm>
          <a:prstGeom prst="roundRect">
            <a:avLst>
              <a:gd name="adj" fmla="val 2911"/>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製造品出荷</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の事業所規模別構成比</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102425" y="4725144"/>
            <a:ext cx="3844283" cy="294611"/>
          </a:xfrm>
          <a:prstGeom prst="roundRect">
            <a:avLst>
              <a:gd name="adj" fmla="val 2911"/>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中小事業者の製造品出荷額等が高い</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263434" y="5019755"/>
            <a:ext cx="3589322" cy="380920"/>
          </a:xfrm>
          <a:prstGeom prst="roundRect">
            <a:avLst>
              <a:gd name="adj" fmla="val 2911"/>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中小規模</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従業者数１～</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299</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の事業所によるものが、全体の</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％と、他の主要都市と比べて高い。</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2654946377"/>
              </p:ext>
            </p:extLst>
          </p:nvPr>
        </p:nvGraphicFramePr>
        <p:xfrm>
          <a:off x="263435" y="5495926"/>
          <a:ext cx="3510939" cy="943431"/>
        </p:xfrm>
        <a:graphic>
          <a:graphicData uri="http://schemas.openxmlformats.org/drawingml/2006/chart">
            <c:chart xmlns:c="http://schemas.openxmlformats.org/drawingml/2006/chart" xmlns:r="http://schemas.openxmlformats.org/officeDocument/2006/relationships" r:id="rId7"/>
          </a:graphicData>
        </a:graphic>
      </p:graphicFrame>
      <p:sp>
        <p:nvSpPr>
          <p:cNvPr id="23" name="正方形/長方形 22"/>
          <p:cNvSpPr/>
          <p:nvPr/>
        </p:nvSpPr>
        <p:spPr>
          <a:xfrm>
            <a:off x="676798" y="6493693"/>
            <a:ext cx="3249799" cy="242343"/>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年経済センサス</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活動調査　産業別</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集計</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58468" y="6267447"/>
            <a:ext cx="3249799" cy="22860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左から、中小規模事業所、大規模事業所</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従業者数</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6" name="タイトル 1"/>
          <p:cNvSpPr txBox="1">
            <a:spLocks/>
          </p:cNvSpPr>
          <p:nvPr/>
        </p:nvSpPr>
        <p:spPr>
          <a:xfrm>
            <a:off x="179512" y="116632"/>
            <a:ext cx="3828755"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　</a:t>
            </a:r>
            <a:r>
              <a:rPr lang="ja-JP" altLang="en-US" dirty="0" smtClean="0">
                <a:latin typeface="Meiryo UI" pitchFamily="50" charset="-128"/>
                <a:ea typeface="Meiryo UI" pitchFamily="50" charset="-128"/>
                <a:cs typeface="Meiryo UI" pitchFamily="50" charset="-128"/>
              </a:rPr>
              <a:t>大阪産業の現状分析</a:t>
            </a:r>
            <a:endParaRPr lang="en-US" altLang="ja-JP" dirty="0">
              <a:latin typeface="Meiryo UI" pitchFamily="50" charset="-128"/>
              <a:ea typeface="Meiryo UI" pitchFamily="50" charset="-128"/>
              <a:cs typeface="Meiryo UI" pitchFamily="50" charset="-128"/>
            </a:endParaRPr>
          </a:p>
        </p:txBody>
      </p:sp>
      <p:sp>
        <p:nvSpPr>
          <p:cNvPr id="27" name="スライド番号プレースホルダー 1"/>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9E81B00-AEB7-4197-A927-D0177FC9D789}" type="slidenum">
              <a:rPr lang="ja-JP" altLang="en-US" smtClean="0">
                <a:latin typeface="Meiryo UI" panose="020B0604030504040204" pitchFamily="50" charset="-128"/>
                <a:ea typeface="Meiryo UI" panose="020B0604030504040204" pitchFamily="50" charset="-128"/>
                <a:cs typeface="Meiryo UI" panose="020B0604030504040204" pitchFamily="50" charset="-128"/>
              </a:rPr>
              <a:pPr/>
              <a:t>30</a:t>
            </a:fld>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53838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4159881" y="533401"/>
            <a:ext cx="4893904" cy="2975173"/>
          </a:xfrm>
          <a:prstGeom prst="roundRect">
            <a:avLst>
              <a:gd name="adj" fmla="val 2911"/>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製品自体の付加価値が低下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「製造段階の競争力」が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企業に続いてはいるものの低下傾向</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・アジア企業が追い上げる中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先進国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の競争力は</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相対的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に低下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・単なるものづくりで</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限界を迎えて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設計プロセス改善、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新技術領域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参入</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売り方</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変革等が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求められて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000"/>
              </a:lnSpc>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7726181" y="2787781"/>
            <a:ext cx="368672" cy="230832"/>
          </a:xfrm>
          <a:prstGeom prst="rect">
            <a:avLst/>
          </a:prstGeom>
          <a:solidFill>
            <a:schemeClr val="bg1"/>
          </a:solidFill>
        </p:spPr>
        <p:txBody>
          <a:bodyPr wrap="square" rtlCol="0">
            <a:spAutoFit/>
          </a:bodyPr>
          <a:lstStyle/>
          <a:p>
            <a:pPr algn="ct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713" y="1364395"/>
            <a:ext cx="2792953" cy="182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正方形/長方形 26"/>
          <p:cNvSpPr/>
          <p:nvPr/>
        </p:nvSpPr>
        <p:spPr>
          <a:xfrm>
            <a:off x="6629622" y="1380632"/>
            <a:ext cx="606757"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北米企業</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7762397" y="2598267"/>
            <a:ext cx="711759"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582798" y="1744198"/>
            <a:ext cx="606757"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欧州企業</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582799" y="2239743"/>
            <a:ext cx="684263"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00832" y="533401"/>
            <a:ext cx="3782070" cy="2975173"/>
          </a:xfrm>
          <a:prstGeom prst="roundRect">
            <a:avLst>
              <a:gd name="adj" fmla="val 2911"/>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　事業所数は減少傾向</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6477797" y="3188716"/>
            <a:ext cx="1996359"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6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製造段階での競争力指数</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274520" y="3256123"/>
            <a:ext cx="1779090"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年版ものづくり白書より抜粋）</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286232" y="3598952"/>
            <a:ext cx="5061946" cy="3163357"/>
          </a:xfrm>
          <a:prstGeom prst="roundRect">
            <a:avLst>
              <a:gd name="adj" fmla="val 2911"/>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受注先開拓のためには新製品・技術開発の支援が必要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548921" y="6231901"/>
            <a:ext cx="2266463"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6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受注先を開拓していくために求められる支援策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994465" y="6506755"/>
            <a:ext cx="4306254"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（「中小工業における規模間業績格差の要因について」大阪産業経済リサーチセンター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431204" y="3598952"/>
            <a:ext cx="3622581" cy="3170961"/>
          </a:xfrm>
          <a:prstGeom prst="roundRect">
            <a:avLst>
              <a:gd name="adj" fmla="val 2911"/>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全国・関西</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海外輸出企業は増加傾向</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海外展開を行う中小企業は増加傾向。こうした企業は生産性向上や国内従事者の増加を達成している。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年版中小企業白書概要より抜粋）</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4" name="グラフ 43"/>
          <p:cNvGraphicFramePr>
            <a:graphicFrameLocks/>
          </p:cNvGraphicFramePr>
          <p:nvPr>
            <p:extLst>
              <p:ext uri="{D42A27DB-BD31-4B8C-83A1-F6EECF244321}">
                <p14:modId xmlns:p14="http://schemas.microsoft.com/office/powerpoint/2010/main" val="8573803"/>
              </p:ext>
            </p:extLst>
          </p:nvPr>
        </p:nvGraphicFramePr>
        <p:xfrm>
          <a:off x="401119" y="3949305"/>
          <a:ext cx="5123381" cy="2344817"/>
        </p:xfrm>
        <a:graphic>
          <a:graphicData uri="http://schemas.openxmlformats.org/drawingml/2006/chart">
            <c:chart xmlns:c="http://schemas.openxmlformats.org/drawingml/2006/chart" xmlns:r="http://schemas.openxmlformats.org/officeDocument/2006/relationships" r:id="rId3"/>
          </a:graphicData>
        </a:graphic>
      </p:graphicFrame>
      <p:sp>
        <p:nvSpPr>
          <p:cNvPr id="2" name="円/楕円 1"/>
          <p:cNvSpPr/>
          <p:nvPr/>
        </p:nvSpPr>
        <p:spPr>
          <a:xfrm>
            <a:off x="3695708" y="4941169"/>
            <a:ext cx="464171" cy="129073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smtClean="0">
              <a:solidFill>
                <a:srgbClr val="00B050"/>
              </a:solidFill>
            </a:endParaRPr>
          </a:p>
        </p:txBody>
      </p:sp>
      <p:sp>
        <p:nvSpPr>
          <p:cNvPr id="17" name="正方形/長方形 16"/>
          <p:cNvSpPr/>
          <p:nvPr/>
        </p:nvSpPr>
        <p:spPr>
          <a:xfrm>
            <a:off x="1979712" y="827696"/>
            <a:ext cx="1392865"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従業者４人以上</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077" y="4505326"/>
            <a:ext cx="3237749"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483334" y="6372036"/>
            <a:ext cx="3570451" cy="369332"/>
          </a:xfrm>
          <a:prstGeom prst="rect">
            <a:avLst/>
          </a:prstGeom>
          <a:solidFill>
            <a:schemeClr val="bg1"/>
          </a:solidFill>
        </p:spPr>
        <p:txBody>
          <a:bodyPr wrap="square" rtlCol="0">
            <a:spAutoFit/>
          </a:bodyPr>
          <a:lstStyle/>
          <a:p>
            <a:pPr lvl="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JETRO</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大阪本部の調査（</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月）によると</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、関西中</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小企業</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新たに海外進出の意向</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平均を上回る高さ</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p>
        </p:txBody>
      </p:sp>
      <p:sp>
        <p:nvSpPr>
          <p:cNvPr id="26" name="正方形/長方形 25"/>
          <p:cNvSpPr/>
          <p:nvPr/>
        </p:nvSpPr>
        <p:spPr>
          <a:xfrm>
            <a:off x="8474155" y="1787809"/>
            <a:ext cx="340510" cy="1009771"/>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sp>
        <p:nvSpPr>
          <p:cNvPr id="5" name="正方形/長方形 4"/>
          <p:cNvSpPr/>
          <p:nvPr/>
        </p:nvSpPr>
        <p:spPr>
          <a:xfrm>
            <a:off x="5627076" y="4505326"/>
            <a:ext cx="483577"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グラフ 32"/>
          <p:cNvGraphicFramePr>
            <a:graphicFrameLocks noGrp="1"/>
          </p:cNvGraphicFramePr>
          <p:nvPr>
            <p:extLst>
              <p:ext uri="{D42A27DB-BD31-4B8C-83A1-F6EECF244321}">
                <p14:modId xmlns:p14="http://schemas.microsoft.com/office/powerpoint/2010/main" val="2484517361"/>
              </p:ext>
            </p:extLst>
          </p:nvPr>
        </p:nvGraphicFramePr>
        <p:xfrm>
          <a:off x="587473" y="1039102"/>
          <a:ext cx="3299144" cy="2353306"/>
        </p:xfrm>
        <a:graphic>
          <a:graphicData uri="http://schemas.openxmlformats.org/drawingml/2006/chart">
            <c:chart xmlns:c="http://schemas.openxmlformats.org/drawingml/2006/chart" xmlns:r="http://schemas.openxmlformats.org/officeDocument/2006/relationships" r:id="rId5"/>
          </a:graphicData>
        </a:graphic>
      </p:graphicFrame>
      <p:sp>
        <p:nvSpPr>
          <p:cNvPr id="34" name="正方形/長方形 33"/>
          <p:cNvSpPr/>
          <p:nvPr/>
        </p:nvSpPr>
        <p:spPr>
          <a:xfrm>
            <a:off x="844125" y="3277511"/>
            <a:ext cx="3249799" cy="242343"/>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経済センサス</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活動調査　産業別</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集計</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217399" y="820396"/>
            <a:ext cx="3828593" cy="342758"/>
            <a:chOff x="235516" y="820396"/>
            <a:chExt cx="4147642" cy="342758"/>
          </a:xfrm>
        </p:grpSpPr>
        <p:sp>
          <p:nvSpPr>
            <p:cNvPr id="41" name="正方形/長方形 40"/>
            <p:cNvSpPr/>
            <p:nvPr/>
          </p:nvSpPr>
          <p:spPr>
            <a:xfrm>
              <a:off x="3624210" y="840336"/>
              <a:ext cx="758948" cy="32281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35516" y="820396"/>
              <a:ext cx="758948" cy="32281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5" name="グループ化 44"/>
          <p:cNvGrpSpPr/>
          <p:nvPr/>
        </p:nvGrpSpPr>
        <p:grpSpPr>
          <a:xfrm>
            <a:off x="1038011" y="1248763"/>
            <a:ext cx="1606390" cy="1610678"/>
            <a:chOff x="835973" y="1248763"/>
            <a:chExt cx="1740256" cy="1610678"/>
          </a:xfrm>
        </p:grpSpPr>
        <p:sp>
          <p:nvSpPr>
            <p:cNvPr id="46" name="正方形/長方形 45"/>
            <p:cNvSpPr/>
            <p:nvPr/>
          </p:nvSpPr>
          <p:spPr>
            <a:xfrm>
              <a:off x="1316867" y="1248763"/>
              <a:ext cx="464107"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835973" y="1588446"/>
              <a:ext cx="575022"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013299" y="2209881"/>
              <a:ext cx="464107"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112122" y="2596282"/>
              <a:ext cx="464107"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657023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002888" y="2319052"/>
            <a:ext cx="2646040" cy="2354491"/>
          </a:xfrm>
          <a:prstGeom prst="rect">
            <a:avLst/>
          </a:prstGeom>
        </p:spPr>
        <p:txBody>
          <a:bodyPr wrap="square">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参画公設試験研究機関</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市立工業研究所</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府立産業技術総合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＜京都府＞</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京都市</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産業技術研究所</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・京都府</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織物・機械金属振興センター</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・京都府</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中小企業技術センター</a:t>
            </a: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＜滋賀県＞</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・滋賀県</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工業技術総合センター</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・滋賀県</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東北部工業技術</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7046568" y="2636912"/>
            <a:ext cx="1728192" cy="1869743"/>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＜徳島県＞</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・徳島</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県立工業技術センター</a:t>
            </a: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＜鳥取県＞</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・鳥取県</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産業技術センター</a:t>
            </a: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＜兵庫県＞</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・兵庫</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県立工業技術センター</a:t>
            </a: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＜和歌山＞</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・和歌山県</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工業技術</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a:xfrm>
            <a:off x="179512" y="260648"/>
            <a:ext cx="6840760"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　関西広域連合による公設試験研究機関の</a:t>
            </a:r>
            <a:r>
              <a:rPr lang="ja-JP" altLang="en-US" dirty="0" smtClean="0">
                <a:latin typeface="Meiryo UI" pitchFamily="50" charset="-128"/>
                <a:ea typeface="Meiryo UI" pitchFamily="50" charset="-128"/>
                <a:cs typeface="Meiryo UI" pitchFamily="50" charset="-128"/>
              </a:rPr>
              <a:t>連携</a:t>
            </a:r>
            <a:endParaRPr lang="en-US" altLang="ja-JP"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753918" y="817548"/>
            <a:ext cx="6048451" cy="523220"/>
          </a:xfrm>
          <a:prstGeom prst="rect">
            <a:avLst/>
          </a:prstGeom>
          <a:noFill/>
          <a:ln w="3175">
            <a:solidFill>
              <a:schemeClr val="accent1"/>
            </a:solidFill>
            <a:prstDash val="dash"/>
          </a:ln>
        </p:spPr>
        <p:txBody>
          <a:bodyPr wrap="none" rtlCol="0">
            <a:spAutoFit/>
          </a:bodyPr>
          <a:lstStyle/>
          <a:p>
            <a:pPr marL="179388" indent="-1793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関西広域連合で、公設試験研究機関のポータルサイト「関西ラボねっと」を開設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（１１機関の開放機器や依頼試験等の検索が可能）</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4464496" cy="519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79684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29559" y="6491491"/>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536" y="1075515"/>
            <a:ext cx="4637766" cy="3628226"/>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390845"/>
            <a:ext cx="5027327" cy="2630443"/>
          </a:xfrm>
          <a:prstGeom prst="rect">
            <a:avLst/>
          </a:prstGeom>
        </p:spPr>
      </p:pic>
      <p:sp>
        <p:nvSpPr>
          <p:cNvPr id="9" name="曲折矢印 8"/>
          <p:cNvSpPr/>
          <p:nvPr/>
        </p:nvSpPr>
        <p:spPr>
          <a:xfrm flipH="1" flipV="1">
            <a:off x="5206839" y="4732002"/>
            <a:ext cx="1822720" cy="673065"/>
          </a:xfrm>
          <a:prstGeom prst="bentArrow">
            <a:avLst>
              <a:gd name="adj1" fmla="val 25000"/>
              <a:gd name="adj2" fmla="val 3968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508104" y="5313982"/>
            <a:ext cx="2736304" cy="923330"/>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検索</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結果（例）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４６件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活動地域：大阪府</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自宅住所：大阪府</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a:xfrm>
            <a:off x="179512" y="260648"/>
            <a:ext cx="6840760"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　シニア技術者のデータベース（（一社）日本機械学会）</a:t>
            </a:r>
            <a:endParaRPr lang="en-US" altLang="ja-JP"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323528" y="1052736"/>
            <a:ext cx="3888432" cy="1169551"/>
          </a:xfrm>
          <a:prstGeom prst="rect">
            <a:avLst/>
          </a:prstGeom>
          <a:noFill/>
          <a:ln w="3175">
            <a:solidFill>
              <a:schemeClr val="accent1"/>
            </a:solidFill>
            <a:prstDash val="dash"/>
          </a:ln>
        </p:spPr>
        <p:txBody>
          <a:bodyPr wrap="square" rtlCol="0">
            <a:spAutoFit/>
          </a:bodyPr>
          <a:lstStyle/>
          <a:p>
            <a:pPr marL="179388" indent="-1793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（一社）日本機械学会では、平成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年度に、新現役（企業などの退職者及び退職を控えるシニア技術者で社会貢献の意欲を持った方々）年代の会員にアンケートを行い、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名弱の登録シニア技術者のデータベースを構築。　</a:t>
            </a:r>
          </a:p>
        </p:txBody>
      </p:sp>
    </p:spTree>
    <p:extLst>
      <p:ext uri="{BB962C8B-B14F-4D97-AF65-F5344CB8AC3E}">
        <p14:creationId xmlns:p14="http://schemas.microsoft.com/office/powerpoint/2010/main" val="2235627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Box 480"/>
          <p:cNvSpPr txBox="1">
            <a:spLocks noChangeArrowheads="1"/>
          </p:cNvSpPr>
          <p:nvPr/>
        </p:nvSpPr>
        <p:spPr bwMode="auto">
          <a:xfrm>
            <a:off x="1488590" y="620688"/>
            <a:ext cx="1355218" cy="318924"/>
          </a:xfrm>
          <a:prstGeom prst="rect">
            <a:avLst/>
          </a:prstGeom>
          <a:noFill/>
          <a:ln w="9525">
            <a:noFill/>
            <a:miter lim="800000"/>
            <a:headEnd/>
            <a:tailEnd/>
          </a:ln>
        </p:spPr>
        <p:txBody>
          <a:bodyPr wrap="square" lIns="36000" tIns="36000" rIns="36000" bIns="36000" anchor="ctr">
            <a:spAutoFit/>
          </a:bodyPr>
          <a:lstStyle/>
          <a:p>
            <a:pPr algn="ctr">
              <a:spcBef>
                <a:spcPct val="50000"/>
              </a:spcBef>
            </a:pPr>
            <a:r>
              <a:rPr lang="en-US" altLang="ja-JP" sz="1600" b="1" dirty="0"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めざす姿</a:t>
            </a:r>
            <a:r>
              <a:rPr lang="en-US" altLang="ja-JP"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35" name="Text Box 480"/>
          <p:cNvSpPr txBox="1">
            <a:spLocks noChangeArrowheads="1"/>
          </p:cNvSpPr>
          <p:nvPr/>
        </p:nvSpPr>
        <p:spPr bwMode="auto">
          <a:xfrm>
            <a:off x="3347864" y="620688"/>
            <a:ext cx="1822785" cy="318924"/>
          </a:xfrm>
          <a:prstGeom prst="rect">
            <a:avLst/>
          </a:prstGeom>
          <a:noFill/>
          <a:ln w="9525">
            <a:noFill/>
            <a:miter lim="800000"/>
            <a:headEnd/>
            <a:tailEnd/>
          </a:ln>
        </p:spPr>
        <p:txBody>
          <a:bodyPr wrap="square" lIns="36000" tIns="36000" rIns="36000" bIns="36000" anchor="ctr">
            <a:spAutoFit/>
          </a:bodyPr>
          <a:lstStyle/>
          <a:p>
            <a:pPr algn="ctr">
              <a:spcBef>
                <a:spcPct val="50000"/>
              </a:spcBef>
            </a:pPr>
            <a:r>
              <a:rPr lang="en-US" altLang="ja-JP" sz="1600" b="1" dirty="0" smtClean="0">
                <a:latin typeface="Meiryo UI" pitchFamily="50" charset="-128"/>
                <a:ea typeface="Meiryo UI" pitchFamily="50" charset="-128"/>
                <a:cs typeface="Meiryo UI" pitchFamily="50" charset="-128"/>
              </a:rPr>
              <a:t>【</a:t>
            </a:r>
            <a:r>
              <a:rPr lang="ja-JP" altLang="en-US" sz="1600" b="1" dirty="0" smtClean="0">
                <a:latin typeface="Meiryo UI" pitchFamily="50" charset="-128"/>
                <a:ea typeface="Meiryo UI" pitchFamily="50" charset="-128"/>
                <a:cs typeface="Meiryo UI" pitchFamily="50" charset="-128"/>
              </a:rPr>
              <a:t>意義・メリット</a:t>
            </a:r>
            <a:r>
              <a:rPr lang="en-US" altLang="ja-JP"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36" name="Text Box 480"/>
          <p:cNvSpPr txBox="1">
            <a:spLocks noChangeArrowheads="1"/>
          </p:cNvSpPr>
          <p:nvPr/>
        </p:nvSpPr>
        <p:spPr bwMode="auto">
          <a:xfrm>
            <a:off x="5992192" y="620688"/>
            <a:ext cx="2468240" cy="318924"/>
          </a:xfrm>
          <a:prstGeom prst="rect">
            <a:avLst/>
          </a:prstGeom>
          <a:noFill/>
          <a:ln w="9525">
            <a:noFill/>
            <a:miter lim="800000"/>
            <a:headEnd/>
            <a:tailEnd/>
          </a:ln>
        </p:spPr>
        <p:txBody>
          <a:bodyPr wrap="square" lIns="36000" tIns="36000" rIns="36000" bIns="36000" anchor="ctr">
            <a:spAutoFit/>
          </a:bodyPr>
          <a:lstStyle/>
          <a:p>
            <a:pPr algn="ctr">
              <a:spcBef>
                <a:spcPct val="50000"/>
              </a:spcBef>
            </a:pPr>
            <a:r>
              <a:rPr lang="en-US" altLang="ja-JP"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主な</a:t>
            </a:r>
            <a:r>
              <a:rPr lang="ja-JP" altLang="en-US" sz="1600" b="1" dirty="0" smtClean="0">
                <a:latin typeface="Meiryo UI" pitchFamily="50" charset="-128"/>
                <a:ea typeface="Meiryo UI" pitchFamily="50" charset="-128"/>
                <a:cs typeface="Meiryo UI" pitchFamily="50" charset="-128"/>
              </a:rPr>
              <a:t>取り組みと現状</a:t>
            </a:r>
            <a:r>
              <a:rPr lang="en-US" altLang="ja-JP"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39" name="Rectangle 69"/>
          <p:cNvSpPr>
            <a:spLocks noChangeArrowheads="1"/>
          </p:cNvSpPr>
          <p:nvPr/>
        </p:nvSpPr>
        <p:spPr bwMode="auto">
          <a:xfrm>
            <a:off x="1193182" y="980728"/>
            <a:ext cx="1946033" cy="1728000"/>
          </a:xfrm>
          <a:prstGeom prst="rect">
            <a:avLst/>
          </a:prstGeom>
          <a:solidFill>
            <a:schemeClr val="accent1">
              <a:lumMod val="20000"/>
              <a:lumOff val="80000"/>
            </a:schemeClr>
          </a:solidFill>
          <a:ln w="9525">
            <a:solidFill>
              <a:schemeClr val="tx1"/>
            </a:solidFill>
            <a:miter lim="800000"/>
            <a:headEnd/>
            <a:tailEnd/>
          </a:ln>
        </p:spPr>
        <p:txBody>
          <a:bodyPr lIns="36000" tIns="36000" rIns="36000" bIns="36000" anchor="ctr"/>
          <a:lstStyle/>
          <a:p>
            <a:pPr algn="ctr"/>
            <a:r>
              <a:rPr lang="ja-JP" altLang="en-US" sz="1400" b="1" dirty="0" smtClean="0">
                <a:latin typeface="Meiryo UI" pitchFamily="50" charset="-128"/>
                <a:ea typeface="Meiryo UI" pitchFamily="50" charset="-128"/>
                <a:cs typeface="Meiryo UI" pitchFamily="50" charset="-128"/>
              </a:rPr>
              <a:t>両大学の統合</a:t>
            </a:r>
            <a:endParaRPr lang="en-US" altLang="ja-JP" sz="1400" b="1" dirty="0" smtClean="0">
              <a:latin typeface="Meiryo UI" pitchFamily="50" charset="-128"/>
              <a:ea typeface="Meiryo UI" pitchFamily="50" charset="-128"/>
              <a:cs typeface="Meiryo UI" pitchFamily="50" charset="-128"/>
            </a:endParaRPr>
          </a:p>
          <a:p>
            <a:pPr algn="ctr"/>
            <a:r>
              <a:rPr lang="ja-JP" altLang="en-US" sz="1400" b="1" dirty="0" smtClean="0">
                <a:latin typeface="Meiryo UI" pitchFamily="50" charset="-128"/>
                <a:ea typeface="Meiryo UI" pitchFamily="50" charset="-128"/>
                <a:cs typeface="Meiryo UI" pitchFamily="50" charset="-128"/>
              </a:rPr>
              <a:t>（１法人１大学）</a:t>
            </a:r>
            <a:endParaRPr lang="en-US" altLang="ja-JP" sz="1400" b="1" dirty="0">
              <a:latin typeface="Meiryo UI" pitchFamily="50" charset="-128"/>
              <a:ea typeface="Meiryo UI" pitchFamily="50" charset="-128"/>
              <a:cs typeface="Meiryo UI" pitchFamily="50" charset="-128"/>
            </a:endParaRPr>
          </a:p>
        </p:txBody>
      </p:sp>
      <p:sp>
        <p:nvSpPr>
          <p:cNvPr id="40" name="角丸四角形 39"/>
          <p:cNvSpPr/>
          <p:nvPr/>
        </p:nvSpPr>
        <p:spPr>
          <a:xfrm>
            <a:off x="3203849" y="980728"/>
            <a:ext cx="2175604" cy="1728000"/>
          </a:xfrm>
          <a:prstGeom prst="round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171450" indent="-1714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両大学が持つリソースを最大限活用し、教育や研究を通じて大阪の発展を牽引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ホームベース 40"/>
          <p:cNvSpPr/>
          <p:nvPr/>
        </p:nvSpPr>
        <p:spPr>
          <a:xfrm>
            <a:off x="55872" y="980728"/>
            <a:ext cx="1203760" cy="1728000"/>
          </a:xfrm>
          <a:prstGeom prst="homePlate">
            <a:avLst>
              <a:gd name="adj" fmla="val 22365"/>
            </a:avLst>
          </a:prstGeom>
          <a:solidFill>
            <a:schemeClr val="accent1">
              <a:lumMod val="60000"/>
              <a:lumOff val="40000"/>
            </a:schemeClr>
          </a:solidFill>
          <a:ln w="28575"/>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府立大学</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市立大学　</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436095" y="980728"/>
            <a:ext cx="3636000" cy="1728000"/>
          </a:xfrm>
          <a:prstGeom prst="roundRect">
            <a:avLst/>
          </a:prstGeom>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・両大学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おいて「新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・公立大学」大阪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モデル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（基本構想）を策定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中期目標変更案を府議会で可決</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H27.12</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中期</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目標変更案</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市会</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で可決</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(H28.1)</a:t>
            </a: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からの法人統合に向け、</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TF</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で検討中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69"/>
          <p:cNvSpPr>
            <a:spLocks noChangeArrowheads="1"/>
          </p:cNvSpPr>
          <p:nvPr/>
        </p:nvSpPr>
        <p:spPr bwMode="auto">
          <a:xfrm>
            <a:off x="1154492" y="2924944"/>
            <a:ext cx="1927385" cy="1728000"/>
          </a:xfrm>
          <a:prstGeom prst="rect">
            <a:avLst/>
          </a:prstGeom>
          <a:solidFill>
            <a:schemeClr val="accent1">
              <a:lumMod val="20000"/>
              <a:lumOff val="80000"/>
            </a:schemeClr>
          </a:solidFill>
          <a:ln w="9525">
            <a:solidFill>
              <a:schemeClr val="tx1"/>
            </a:solidFill>
            <a:miter lim="800000"/>
            <a:headEnd/>
            <a:tailEnd/>
          </a:ln>
        </p:spPr>
        <p:txBody>
          <a:bodyPr lIns="36000" tIns="36000" rIns="36000" bIns="36000" anchor="ctr"/>
          <a:lstStyle/>
          <a:p>
            <a:pPr algn="ctr"/>
            <a:r>
              <a:rPr lang="ja-JP" altLang="en-US" sz="1400" b="1" spc="-150" dirty="0" smtClean="0">
                <a:latin typeface="Meiryo UI" pitchFamily="50" charset="-128"/>
                <a:ea typeface="Meiryo UI" pitchFamily="50" charset="-128"/>
                <a:cs typeface="Meiryo UI" pitchFamily="50" charset="-128"/>
              </a:rPr>
              <a:t>両研究所の</a:t>
            </a:r>
            <a:endParaRPr lang="en-US" altLang="ja-JP" sz="1400" b="1" spc="-150" dirty="0" smtClean="0">
              <a:latin typeface="Meiryo UI" pitchFamily="50" charset="-128"/>
              <a:ea typeface="Meiryo UI" pitchFamily="50" charset="-128"/>
              <a:cs typeface="Meiryo UI" pitchFamily="50" charset="-128"/>
            </a:endParaRPr>
          </a:p>
          <a:p>
            <a:pPr algn="ctr"/>
            <a:r>
              <a:rPr lang="ja-JP" altLang="en-US" sz="1400" b="1" spc="-150" dirty="0" smtClean="0">
                <a:latin typeface="Meiryo UI" pitchFamily="50" charset="-128"/>
                <a:ea typeface="Meiryo UI" pitchFamily="50" charset="-128"/>
                <a:cs typeface="Meiryo UI" pitchFamily="50" charset="-128"/>
              </a:rPr>
              <a:t>地方独立</a:t>
            </a:r>
            <a:r>
              <a:rPr lang="ja-JP" altLang="en-US" sz="1400" b="1" spc="-150" dirty="0">
                <a:latin typeface="Meiryo UI" pitchFamily="50" charset="-128"/>
                <a:ea typeface="Meiryo UI" pitchFamily="50" charset="-128"/>
                <a:cs typeface="Meiryo UI" pitchFamily="50" charset="-128"/>
              </a:rPr>
              <a:t>行政</a:t>
            </a:r>
            <a:r>
              <a:rPr lang="ja-JP" altLang="en-US" sz="1400" b="1" spc="-150" dirty="0" smtClean="0">
                <a:latin typeface="Meiryo UI" pitchFamily="50" charset="-128"/>
                <a:ea typeface="Meiryo UI" pitchFamily="50" charset="-128"/>
                <a:cs typeface="Meiryo UI" pitchFamily="50" charset="-128"/>
              </a:rPr>
              <a:t>法人化</a:t>
            </a:r>
            <a:endParaRPr lang="en-US" altLang="ja-JP" sz="1400" b="1" spc="-150" dirty="0" smtClean="0">
              <a:latin typeface="Meiryo UI" pitchFamily="50" charset="-128"/>
              <a:ea typeface="Meiryo UI" pitchFamily="50" charset="-128"/>
              <a:cs typeface="Meiryo UI" pitchFamily="50" charset="-128"/>
            </a:endParaRPr>
          </a:p>
          <a:p>
            <a:pPr algn="ctr"/>
            <a:r>
              <a:rPr lang="ja-JP" altLang="en-US" sz="1400" b="1" spc="-150" dirty="0">
                <a:latin typeface="Meiryo UI" pitchFamily="50" charset="-128"/>
                <a:ea typeface="Meiryo UI" pitchFamily="50" charset="-128"/>
                <a:cs typeface="Meiryo UI" pitchFamily="50" charset="-128"/>
              </a:rPr>
              <a:t>に</a:t>
            </a:r>
            <a:r>
              <a:rPr lang="ja-JP" altLang="en-US" sz="1400" b="1" spc="-150" dirty="0" smtClean="0">
                <a:latin typeface="Meiryo UI" pitchFamily="50" charset="-128"/>
                <a:ea typeface="Meiryo UI" pitchFamily="50" charset="-128"/>
                <a:cs typeface="Meiryo UI" pitchFamily="50" charset="-128"/>
              </a:rPr>
              <a:t>よる統合</a:t>
            </a:r>
            <a:endParaRPr lang="en-US" altLang="ja-JP" sz="1400" b="1" spc="-150" dirty="0">
              <a:latin typeface="Meiryo UI" pitchFamily="50" charset="-128"/>
              <a:ea typeface="Meiryo UI" pitchFamily="50" charset="-128"/>
              <a:cs typeface="Meiryo UI" pitchFamily="50" charset="-128"/>
            </a:endParaRPr>
          </a:p>
        </p:txBody>
      </p:sp>
      <p:sp>
        <p:nvSpPr>
          <p:cNvPr id="44" name="角丸四角形 43"/>
          <p:cNvSpPr/>
          <p:nvPr/>
        </p:nvSpPr>
        <p:spPr>
          <a:xfrm>
            <a:off x="3171003" y="2924944"/>
            <a:ext cx="2208449" cy="1728000"/>
          </a:xfrm>
          <a:prstGeom prst="round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171450" indent="-1714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トップレベルの両研究所の統合により、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感染症対策や食の安全確保の強化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5425438" y="2925040"/>
            <a:ext cx="3636000" cy="1728000"/>
          </a:xfrm>
          <a:prstGeom prst="roundRect">
            <a:avLst>
              <a:gd name="adj" fmla="val 11193"/>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spcBef>
                <a:spcPts val="200"/>
              </a:spcBef>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・合同研究の実施や合同セミナーの開催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defRPr/>
            </a:pP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案等</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を府議会・市会で可決（</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H25.3</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*中期目標案等の関連議案を府議会で</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(H25.12</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spcBef>
                <a:spcPts val="200"/>
              </a:spcBef>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*環境科学研究所廃止条例等の関連議案及び</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研究センター条例</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案を</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市会で可決（</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の統合・独法化に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向け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、施設のあり方を含め、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TF</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検討中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ホームベース 37"/>
          <p:cNvSpPr/>
          <p:nvPr/>
        </p:nvSpPr>
        <p:spPr>
          <a:xfrm>
            <a:off x="74372" y="2924944"/>
            <a:ext cx="1224136" cy="1728000"/>
          </a:xfrm>
          <a:prstGeom prst="homePlate">
            <a:avLst>
              <a:gd name="adj" fmla="val 22365"/>
            </a:avLst>
          </a:prstGeom>
          <a:solidFill>
            <a:schemeClr val="accent1">
              <a:lumMod val="60000"/>
              <a:lumOff val="40000"/>
            </a:schemeClr>
          </a:solidFill>
          <a:ln w="28575"/>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公衆衛生</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研究所</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環境科学研究所</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Rectangle 69"/>
          <p:cNvSpPr>
            <a:spLocks noChangeArrowheads="1"/>
          </p:cNvSpPr>
          <p:nvPr/>
        </p:nvSpPr>
        <p:spPr bwMode="auto">
          <a:xfrm>
            <a:off x="1154492" y="4909636"/>
            <a:ext cx="1927385" cy="1728000"/>
          </a:xfrm>
          <a:prstGeom prst="rect">
            <a:avLst/>
          </a:prstGeom>
          <a:solidFill>
            <a:schemeClr val="accent1">
              <a:lumMod val="20000"/>
              <a:lumOff val="80000"/>
            </a:schemeClr>
          </a:solidFill>
          <a:ln w="9525">
            <a:solidFill>
              <a:schemeClr val="tx1"/>
            </a:solidFill>
            <a:miter lim="800000"/>
            <a:headEnd/>
            <a:tailEnd/>
          </a:ln>
        </p:spPr>
        <p:txBody>
          <a:bodyPr lIns="36000" tIns="36000" rIns="36000" bIns="36000" anchor="ctr"/>
          <a:lstStyle/>
          <a:p>
            <a:pPr algn="ctr"/>
            <a:r>
              <a:rPr lang="ja-JP" altLang="en-US" sz="1400" b="1" dirty="0" smtClean="0">
                <a:latin typeface="Meiryo UI" pitchFamily="50" charset="-128"/>
                <a:ea typeface="Meiryo UI" pitchFamily="50" charset="-128"/>
                <a:cs typeface="Meiryo UI" pitchFamily="50" charset="-128"/>
              </a:rPr>
              <a:t>両研究所の法人統合</a:t>
            </a:r>
            <a:endParaRPr lang="en-US" altLang="ja-JP" sz="1400" b="1" dirty="0">
              <a:latin typeface="Meiryo UI" pitchFamily="50" charset="-128"/>
              <a:ea typeface="Meiryo UI" pitchFamily="50" charset="-128"/>
              <a:cs typeface="Meiryo UI" pitchFamily="50" charset="-128"/>
            </a:endParaRPr>
          </a:p>
        </p:txBody>
      </p:sp>
      <p:sp>
        <p:nvSpPr>
          <p:cNvPr id="47" name="角丸四角形 46"/>
          <p:cNvSpPr/>
          <p:nvPr/>
        </p:nvSpPr>
        <p:spPr>
          <a:xfrm>
            <a:off x="3171003" y="4909636"/>
            <a:ext cx="2208449" cy="1728000"/>
          </a:xfrm>
          <a:prstGeom prst="roundRect">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171450" indent="-171450">
              <a:buFont typeface="Arial" panose="020B0604020202020204" pitchFamily="34" charset="0"/>
              <a:buChar char="•"/>
            </a:pPr>
            <a:r>
              <a:rPr kumimoji="1" lang="ja-JP" altLang="en-US" sz="1400" spc="-100" dirty="0" smtClean="0">
                <a:latin typeface="Meiryo UI" panose="020B0604030504040204" pitchFamily="50" charset="-128"/>
                <a:ea typeface="Meiryo UI" panose="020B0604030504040204" pitchFamily="50" charset="-128"/>
                <a:cs typeface="Meiryo UI" panose="020B0604030504040204" pitchFamily="50" charset="-128"/>
              </a:rPr>
              <a:t>両研究所の強みや特徴を活かした</a:t>
            </a:r>
            <a:endParaRPr kumimoji="1" lang="en-US" altLang="ja-JP" sz="1400" spc="-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1400" spc="-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spc="-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200" spc="-100" dirty="0" smtClean="0">
                <a:latin typeface="Meiryo UI" panose="020B0604030504040204" pitchFamily="50" charset="-128"/>
                <a:ea typeface="Meiryo UI" panose="020B0604030504040204" pitchFamily="50" charset="-128"/>
                <a:cs typeface="Meiryo UI" panose="020B0604030504040204" pitchFamily="50" charset="-128"/>
              </a:rPr>
              <a:t>多様な</a:t>
            </a:r>
            <a:r>
              <a:rPr kumimoji="1" lang="ja-JP" altLang="en-US" sz="1200" spc="-100" dirty="0" smtClean="0">
                <a:latin typeface="Meiryo UI" panose="020B0604030504040204" pitchFamily="50" charset="-128"/>
                <a:ea typeface="Meiryo UI" panose="020B0604030504040204" pitchFamily="50" charset="-128"/>
                <a:cs typeface="Meiryo UI" panose="020B0604030504040204" pitchFamily="50" charset="-128"/>
              </a:rPr>
              <a:t>課題への</a:t>
            </a:r>
            <a:r>
              <a:rPr lang="ja-JP" altLang="en-US" sz="1200" spc="-100" dirty="0" smtClean="0">
                <a:latin typeface="Meiryo UI" panose="020B0604030504040204" pitchFamily="50" charset="-128"/>
                <a:ea typeface="Meiryo UI" panose="020B0604030504040204" pitchFamily="50" charset="-128"/>
                <a:cs typeface="Meiryo UI" panose="020B0604030504040204" pitchFamily="50" charset="-128"/>
              </a:rPr>
              <a:t>総合的な</a:t>
            </a:r>
            <a:r>
              <a:rPr kumimoji="1" lang="ja-JP" altLang="en-US" sz="1200" spc="-100" dirty="0" smtClean="0">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200" spc="-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spc="-100" dirty="0" smtClean="0">
                <a:latin typeface="Meiryo UI" panose="020B0604030504040204" pitchFamily="50" charset="-128"/>
                <a:ea typeface="Meiryo UI" panose="020B0604030504040204" pitchFamily="50" charset="-128"/>
                <a:cs typeface="Meiryo UI" panose="020B0604030504040204" pitchFamily="50" charset="-128"/>
              </a:rPr>
              <a:t>②研究開発から製造まで一気通貫支援</a:t>
            </a:r>
            <a:endParaRPr kumimoji="1" lang="ja-JP" altLang="en-US" sz="1050"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5436096" y="4909636"/>
            <a:ext cx="3636000" cy="1728000"/>
          </a:xfrm>
          <a:prstGeom prst="roundRect">
            <a:avLst/>
          </a:prstGeom>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・合同経営権略会議において統合計画（案）策定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・連携の強化、業務プロセスの共通化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統合関連議案を府議会・市会で否決</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（Ｈ</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２・３、</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H27.10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議会での議論を踏まえ、再提案に向け検討中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ホームベース 48"/>
          <p:cNvSpPr/>
          <p:nvPr/>
        </p:nvSpPr>
        <p:spPr>
          <a:xfrm>
            <a:off x="63515" y="4909636"/>
            <a:ext cx="1162985" cy="1728000"/>
          </a:xfrm>
          <a:prstGeom prst="homePlate">
            <a:avLst>
              <a:gd name="adj" fmla="val 22365"/>
            </a:avLst>
          </a:prstGeom>
          <a:solidFill>
            <a:schemeClr val="accent1">
              <a:lumMod val="60000"/>
              <a:lumOff val="40000"/>
            </a:schemeClr>
          </a:solidFill>
          <a:ln w="28575"/>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産業</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技術</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総合研究所</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工業</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研究所</a:t>
            </a:r>
          </a:p>
        </p:txBody>
      </p:sp>
      <p:sp>
        <p:nvSpPr>
          <p:cNvPr id="19" name="タイトル 1"/>
          <p:cNvSpPr txBox="1">
            <a:spLocks/>
          </p:cNvSpPr>
          <p:nvPr/>
        </p:nvSpPr>
        <p:spPr>
          <a:xfrm>
            <a:off x="179512" y="166234"/>
            <a:ext cx="6840760"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　副首都推進本部</a:t>
            </a:r>
            <a:r>
              <a:rPr lang="ja-JP" altLang="en-US" dirty="0" smtClean="0">
                <a:latin typeface="Meiryo UI" pitchFamily="50" charset="-128"/>
                <a:ea typeface="Meiryo UI" pitchFamily="50" charset="-128"/>
                <a:cs typeface="Meiryo UI" pitchFamily="50" charset="-128"/>
              </a:rPr>
              <a:t>会議</a:t>
            </a:r>
            <a:r>
              <a:rPr lang="en-US" altLang="ja-JP" dirty="0" smtClean="0">
                <a:latin typeface="Meiryo UI" pitchFamily="50" charset="-128"/>
                <a:ea typeface="Meiryo UI" pitchFamily="50" charset="-128"/>
                <a:cs typeface="Meiryo UI" pitchFamily="50" charset="-128"/>
              </a:rPr>
              <a:t>(8/22)</a:t>
            </a:r>
            <a:r>
              <a:rPr lang="ja-JP" altLang="en-US" dirty="0" smtClean="0">
                <a:latin typeface="Meiryo UI" pitchFamily="50" charset="-128"/>
                <a:ea typeface="Meiryo UI" pitchFamily="50" charset="-128"/>
                <a:cs typeface="Meiryo UI" pitchFamily="50" charset="-128"/>
              </a:rPr>
              <a:t>で</a:t>
            </a:r>
            <a:r>
              <a:rPr lang="ja-JP" altLang="en-US" dirty="0">
                <a:latin typeface="Meiryo UI" pitchFamily="50" charset="-128"/>
                <a:ea typeface="Meiryo UI" pitchFamily="50" charset="-128"/>
                <a:cs typeface="Meiryo UI" pitchFamily="50" charset="-128"/>
              </a:rPr>
              <a:t>扱う統合案件　</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３項目</a:t>
            </a:r>
            <a:r>
              <a:rPr lang="en-US" altLang="ja-JP" dirty="0">
                <a:latin typeface="Meiryo UI" pitchFamily="50" charset="-128"/>
                <a:ea typeface="Meiryo UI" pitchFamily="50" charset="-128"/>
                <a:cs typeface="Meiryo UI" pitchFamily="50" charset="-128"/>
              </a:rPr>
              <a:t>】</a:t>
            </a:r>
          </a:p>
        </p:txBody>
      </p:sp>
      <p:sp>
        <p:nvSpPr>
          <p:cNvPr id="20"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811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5310173" y="3248980"/>
            <a:ext cx="3756293" cy="33884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 name="角丸四角形 10"/>
          <p:cNvSpPr/>
          <p:nvPr/>
        </p:nvSpPr>
        <p:spPr>
          <a:xfrm>
            <a:off x="2465749" y="3249040"/>
            <a:ext cx="1980000" cy="2682036"/>
          </a:xfrm>
          <a:prstGeom prst="roundRect">
            <a:avLst/>
          </a:prstGeom>
          <a:solidFill>
            <a:schemeClr val="accent5">
              <a:lumMod val="40000"/>
              <a:lumOff val="6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（地独法人）</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大阪健康安全</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基盤研究所</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 name="テキスト ボックス 1"/>
          <p:cNvSpPr txBox="1"/>
          <p:nvPr/>
        </p:nvSpPr>
        <p:spPr>
          <a:xfrm>
            <a:off x="107504" y="2492896"/>
            <a:ext cx="4729180" cy="369332"/>
          </a:xfrm>
          <a:prstGeom prst="rect">
            <a:avLst/>
          </a:prstGeom>
          <a:solidFill>
            <a:schemeClr val="accent5">
              <a:lumMod val="40000"/>
              <a:lumOff val="60000"/>
            </a:schemeClr>
          </a:solidFill>
        </p:spPr>
        <p:txBody>
          <a:bodyPr wrap="none" rtlCol="0">
            <a:spAutoFit/>
          </a:bodyPr>
          <a:lstStyle/>
          <a:p>
            <a:pPr fontAlgn="auto">
              <a:spcBef>
                <a:spcPts val="0"/>
              </a:spcBef>
              <a:spcAft>
                <a:spcPts val="0"/>
              </a:spcAft>
            </a:pPr>
            <a:r>
              <a:rPr lang="ja-JP" altLang="en-US" b="1" dirty="0" smtClean="0">
                <a:solidFill>
                  <a:prstClr val="black"/>
                </a:solidFill>
                <a:latin typeface="Meiryo UI" pitchFamily="50" charset="-128"/>
                <a:ea typeface="Meiryo UI" pitchFamily="50" charset="-128"/>
                <a:cs typeface="Meiryo UI" pitchFamily="50" charset="-128"/>
              </a:rPr>
              <a:t>最適化の</a:t>
            </a:r>
            <a:r>
              <a:rPr lang="ja-JP" altLang="en-US" b="1" dirty="0">
                <a:solidFill>
                  <a:prstClr val="black"/>
                </a:solidFill>
                <a:latin typeface="Meiryo UI" pitchFamily="50" charset="-128"/>
                <a:ea typeface="Meiryo UI" pitchFamily="50" charset="-128"/>
                <a:cs typeface="Meiryo UI" pitchFamily="50" charset="-128"/>
              </a:rPr>
              <a:t>シミュ</a:t>
            </a:r>
            <a:r>
              <a:rPr lang="ja-JP" altLang="en-US" b="1" dirty="0" smtClean="0">
                <a:solidFill>
                  <a:prstClr val="black"/>
                </a:solidFill>
                <a:latin typeface="Meiryo UI" pitchFamily="50" charset="-128"/>
                <a:ea typeface="Meiryo UI" pitchFamily="50" charset="-128"/>
                <a:cs typeface="Meiryo UI" pitchFamily="50" charset="-128"/>
              </a:rPr>
              <a:t>レーション例　</a:t>
            </a:r>
            <a:r>
              <a:rPr lang="en-US" altLang="ja-JP" b="1" dirty="0" smtClean="0">
                <a:solidFill>
                  <a:prstClr val="black"/>
                </a:solidFill>
                <a:latin typeface="Meiryo UI" pitchFamily="50" charset="-128"/>
                <a:ea typeface="Meiryo UI" pitchFamily="50" charset="-128"/>
                <a:cs typeface="Meiryo UI" pitchFamily="50" charset="-128"/>
              </a:rPr>
              <a:t>【</a:t>
            </a:r>
            <a:r>
              <a:rPr lang="ja-JP" altLang="en-US" b="1" dirty="0">
                <a:solidFill>
                  <a:prstClr val="black"/>
                </a:solidFill>
                <a:latin typeface="Meiryo UI" pitchFamily="50" charset="-128"/>
                <a:ea typeface="Meiryo UI" pitchFamily="50" charset="-128"/>
                <a:cs typeface="Meiryo UI" pitchFamily="50" charset="-128"/>
              </a:rPr>
              <a:t>地方</a:t>
            </a:r>
            <a:r>
              <a:rPr lang="ja-JP" altLang="en-US" b="1" dirty="0" smtClean="0">
                <a:solidFill>
                  <a:prstClr val="black"/>
                </a:solidFill>
                <a:latin typeface="Meiryo UI" pitchFamily="50" charset="-128"/>
                <a:ea typeface="Meiryo UI" pitchFamily="50" charset="-128"/>
                <a:cs typeface="Meiryo UI" pitchFamily="50" charset="-128"/>
              </a:rPr>
              <a:t>衛生</a:t>
            </a:r>
            <a:r>
              <a:rPr lang="ja-JP" altLang="en-US" b="1" dirty="0">
                <a:solidFill>
                  <a:prstClr val="black"/>
                </a:solidFill>
                <a:latin typeface="Meiryo UI" pitchFamily="50" charset="-128"/>
                <a:ea typeface="Meiryo UI" pitchFamily="50" charset="-128"/>
                <a:cs typeface="Meiryo UI" pitchFamily="50" charset="-128"/>
              </a:rPr>
              <a:t>研究所</a:t>
            </a:r>
            <a:r>
              <a:rPr lang="en-US" altLang="ja-JP" b="1" dirty="0" smtClean="0">
                <a:solidFill>
                  <a:prstClr val="black"/>
                </a:solidFill>
                <a:latin typeface="Meiryo UI" pitchFamily="50" charset="-128"/>
                <a:ea typeface="Meiryo UI" pitchFamily="50" charset="-128"/>
                <a:cs typeface="Meiryo UI" pitchFamily="50" charset="-128"/>
              </a:rPr>
              <a:t>】</a:t>
            </a:r>
            <a:endParaRPr lang="ja-JP" altLang="en-US" b="1" dirty="0">
              <a:solidFill>
                <a:prstClr val="black"/>
              </a:solidFill>
              <a:latin typeface="Meiryo UI" pitchFamily="50" charset="-128"/>
              <a:ea typeface="Meiryo UI" pitchFamily="50" charset="-128"/>
              <a:cs typeface="Meiryo UI" pitchFamily="50" charset="-128"/>
            </a:endParaRPr>
          </a:p>
        </p:txBody>
      </p:sp>
      <p:sp>
        <p:nvSpPr>
          <p:cNvPr id="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4" name="角丸四角形 3"/>
          <p:cNvSpPr/>
          <p:nvPr/>
        </p:nvSpPr>
        <p:spPr>
          <a:xfrm>
            <a:off x="231387" y="3302048"/>
            <a:ext cx="1557693" cy="1080000"/>
          </a:xfrm>
          <a:prstGeom prst="roundRect">
            <a:avLst/>
          </a:prstGeom>
          <a:solidFill>
            <a:schemeClr val="accent5">
              <a:lumMod val="40000"/>
              <a:lumOff val="6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大阪府立</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400" b="1" dirty="0">
                <a:solidFill>
                  <a:prstClr val="black"/>
                </a:solidFill>
                <a:latin typeface="Meiryo UI" pitchFamily="50" charset="-128"/>
                <a:ea typeface="Meiryo UI" pitchFamily="50" charset="-128"/>
                <a:cs typeface="Meiryo UI" pitchFamily="50" charset="-128"/>
              </a:rPr>
              <a:t>公衆衛生</a:t>
            </a:r>
            <a:r>
              <a:rPr lang="ja-JP" altLang="en-US" sz="1400" b="1" dirty="0" smtClean="0">
                <a:solidFill>
                  <a:prstClr val="black"/>
                </a:solidFill>
                <a:latin typeface="Meiryo UI" pitchFamily="50" charset="-128"/>
                <a:ea typeface="Meiryo UI" pitchFamily="50" charset="-128"/>
                <a:cs typeface="Meiryo UI" pitchFamily="50" charset="-128"/>
              </a:rPr>
              <a:t>研究所</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endParaRPr lang="en-US" altLang="ja-JP" sz="1100" b="1" dirty="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100" b="1" dirty="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築</a:t>
            </a:r>
            <a:r>
              <a:rPr lang="en-US" altLang="ja-JP" sz="1100" b="1" dirty="0" smtClean="0">
                <a:solidFill>
                  <a:prstClr val="black"/>
                </a:solidFill>
                <a:latin typeface="Meiryo UI" pitchFamily="50" charset="-128"/>
                <a:ea typeface="Meiryo UI" pitchFamily="50" charset="-128"/>
                <a:cs typeface="Meiryo UI" pitchFamily="50" charset="-128"/>
              </a:rPr>
              <a:t>56</a:t>
            </a:r>
            <a:r>
              <a:rPr lang="ja-JP" altLang="en-US" sz="1100" b="1" dirty="0" smtClean="0">
                <a:solidFill>
                  <a:prstClr val="black"/>
                </a:solidFill>
                <a:latin typeface="Meiryo UI" pitchFamily="50" charset="-128"/>
                <a:ea typeface="Meiryo UI" pitchFamily="50" charset="-128"/>
                <a:cs typeface="Meiryo UI" pitchFamily="50" charset="-128"/>
              </a:rPr>
              <a:t>年＞</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7" name="角丸四角形 6"/>
          <p:cNvSpPr/>
          <p:nvPr/>
        </p:nvSpPr>
        <p:spPr>
          <a:xfrm>
            <a:off x="212996" y="4480985"/>
            <a:ext cx="1557693" cy="1080000"/>
          </a:xfrm>
          <a:prstGeom prst="roundRect">
            <a:avLst/>
          </a:prstGeom>
          <a:solidFill>
            <a:schemeClr val="accent5">
              <a:lumMod val="40000"/>
              <a:lumOff val="6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大阪市立</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環境科学研究所</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endParaRPr lang="en-US" altLang="ja-JP" sz="1100" b="1" dirty="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100" b="1" dirty="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築</a:t>
            </a:r>
            <a:r>
              <a:rPr lang="en-US" altLang="ja-JP" sz="1100" b="1" dirty="0" smtClean="0">
                <a:solidFill>
                  <a:prstClr val="black"/>
                </a:solidFill>
                <a:latin typeface="Meiryo UI" pitchFamily="50" charset="-128"/>
                <a:ea typeface="Meiryo UI" pitchFamily="50" charset="-128"/>
                <a:cs typeface="Meiryo UI" pitchFamily="50" charset="-128"/>
              </a:rPr>
              <a:t>41</a:t>
            </a:r>
            <a:r>
              <a:rPr lang="ja-JP" altLang="en-US" sz="1100" b="1" dirty="0" smtClean="0">
                <a:solidFill>
                  <a:prstClr val="black"/>
                </a:solidFill>
                <a:latin typeface="Meiryo UI" pitchFamily="50" charset="-128"/>
                <a:ea typeface="Meiryo UI" pitchFamily="50" charset="-128"/>
                <a:cs typeface="Meiryo UI" pitchFamily="50" charset="-128"/>
              </a:rPr>
              <a:t>年＞</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8" name="角丸四角形 7"/>
          <p:cNvSpPr/>
          <p:nvPr/>
        </p:nvSpPr>
        <p:spPr>
          <a:xfrm>
            <a:off x="211620" y="5694042"/>
            <a:ext cx="1557693" cy="943344"/>
          </a:xfrm>
          <a:prstGeom prst="roundRect">
            <a:avLst/>
          </a:prstGeom>
          <a:solidFill>
            <a:schemeClr val="accent5">
              <a:lumMod val="40000"/>
              <a:lumOff val="6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堺市</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衛生研究所</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endParaRPr lang="en-US" altLang="ja-JP" sz="1050" b="1" dirty="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100" b="1" dirty="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築</a:t>
            </a:r>
            <a:r>
              <a:rPr lang="en-US" altLang="ja-JP" sz="1100" b="1" dirty="0" smtClean="0">
                <a:solidFill>
                  <a:prstClr val="black"/>
                </a:solidFill>
                <a:latin typeface="Meiryo UI" pitchFamily="50" charset="-128"/>
                <a:ea typeface="Meiryo UI" pitchFamily="50" charset="-128"/>
                <a:cs typeface="Meiryo UI" pitchFamily="50" charset="-128"/>
              </a:rPr>
              <a:t>50</a:t>
            </a:r>
            <a:r>
              <a:rPr lang="ja-JP" altLang="en-US" sz="1100" b="1" dirty="0" smtClean="0">
                <a:solidFill>
                  <a:prstClr val="black"/>
                </a:solidFill>
                <a:latin typeface="Meiryo UI" pitchFamily="50" charset="-128"/>
                <a:ea typeface="Meiryo UI" pitchFamily="50" charset="-128"/>
                <a:cs typeface="Meiryo UI" pitchFamily="50" charset="-128"/>
              </a:rPr>
              <a:t>年＞</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9" name="角丸四角形 8"/>
          <p:cNvSpPr/>
          <p:nvPr/>
        </p:nvSpPr>
        <p:spPr>
          <a:xfrm>
            <a:off x="2680598" y="4841880"/>
            <a:ext cx="1557693" cy="358210"/>
          </a:xfrm>
          <a:prstGeom prst="roundRect">
            <a:avLst/>
          </a:prstGeom>
          <a:solidFill>
            <a:schemeClr val="bg1"/>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感染症部門</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10" name="角丸四角形 9"/>
          <p:cNvSpPr/>
          <p:nvPr/>
        </p:nvSpPr>
        <p:spPr>
          <a:xfrm>
            <a:off x="2676902" y="5358821"/>
            <a:ext cx="1557693" cy="349910"/>
          </a:xfrm>
          <a:prstGeom prst="roundRect">
            <a:avLst/>
          </a:prstGeom>
          <a:solidFill>
            <a:schemeClr val="bg1"/>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prstClr val="black"/>
                </a:solidFill>
                <a:latin typeface="Meiryo UI" pitchFamily="50" charset="-128"/>
                <a:ea typeface="Meiryo UI" pitchFamily="50" charset="-128"/>
                <a:cs typeface="Meiryo UI" pitchFamily="50" charset="-128"/>
              </a:rPr>
              <a:t>食品</a:t>
            </a:r>
            <a:r>
              <a:rPr lang="ja-JP" altLang="en-US" sz="1400" b="1" dirty="0" smtClean="0">
                <a:solidFill>
                  <a:prstClr val="black"/>
                </a:solidFill>
                <a:latin typeface="Meiryo UI" pitchFamily="50" charset="-128"/>
                <a:ea typeface="Meiryo UI" pitchFamily="50" charset="-128"/>
                <a:cs typeface="Meiryo UI" pitchFamily="50" charset="-128"/>
              </a:rPr>
              <a:t>衛生部門</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12" name="角丸四角形 11"/>
          <p:cNvSpPr/>
          <p:nvPr/>
        </p:nvSpPr>
        <p:spPr>
          <a:xfrm>
            <a:off x="2675975" y="4292600"/>
            <a:ext cx="1557693" cy="357562"/>
          </a:xfrm>
          <a:prstGeom prst="roundRect">
            <a:avLst/>
          </a:prstGeom>
          <a:solidFill>
            <a:schemeClr val="bg1"/>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企画管理部門</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2698845" y="5991054"/>
            <a:ext cx="1557693" cy="646332"/>
          </a:xfrm>
          <a:prstGeom prst="roundRect">
            <a:avLst/>
          </a:prstGeom>
          <a:solidFill>
            <a:schemeClr val="accent5">
              <a:lumMod val="40000"/>
              <a:lumOff val="6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堺市</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衛生</a:t>
            </a:r>
            <a:r>
              <a:rPr lang="ja-JP" altLang="en-US" sz="1400" b="1" dirty="0">
                <a:solidFill>
                  <a:prstClr val="black"/>
                </a:solidFill>
                <a:latin typeface="Meiryo UI" pitchFamily="50" charset="-128"/>
                <a:ea typeface="Meiryo UI" pitchFamily="50" charset="-128"/>
                <a:cs typeface="Meiryo UI" pitchFamily="50" charset="-128"/>
              </a:rPr>
              <a:t>研究所</a:t>
            </a:r>
          </a:p>
        </p:txBody>
      </p:sp>
      <p:sp>
        <p:nvSpPr>
          <p:cNvPr id="14" name="角丸四角形 13"/>
          <p:cNvSpPr/>
          <p:nvPr/>
        </p:nvSpPr>
        <p:spPr>
          <a:xfrm>
            <a:off x="4930277" y="3248980"/>
            <a:ext cx="1980000" cy="3388405"/>
          </a:xfrm>
          <a:prstGeom prst="roundRect">
            <a:avLst/>
          </a:prstGeom>
          <a:solidFill>
            <a:schemeClr val="accent5">
              <a:lumMod val="40000"/>
              <a:lumOff val="6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（地独法人）</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大阪健康安全</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基盤研究所</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5175174" y="4660900"/>
            <a:ext cx="1557693" cy="332320"/>
          </a:xfrm>
          <a:prstGeom prst="roundRect">
            <a:avLst/>
          </a:prstGeom>
          <a:solidFill>
            <a:schemeClr val="bg1"/>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感染症部門</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5167658" y="5143265"/>
            <a:ext cx="1557693" cy="347985"/>
          </a:xfrm>
          <a:prstGeom prst="roundRect">
            <a:avLst/>
          </a:prstGeom>
          <a:solidFill>
            <a:schemeClr val="bg1"/>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a:solidFill>
                  <a:prstClr val="black"/>
                </a:solidFill>
                <a:latin typeface="Meiryo UI" pitchFamily="50" charset="-128"/>
                <a:ea typeface="Meiryo UI" pitchFamily="50" charset="-128"/>
                <a:cs typeface="Meiryo UI" pitchFamily="50" charset="-128"/>
              </a:rPr>
              <a:t>食品</a:t>
            </a:r>
            <a:r>
              <a:rPr lang="ja-JP" altLang="en-US" sz="1400" b="1" dirty="0" smtClean="0">
                <a:solidFill>
                  <a:prstClr val="black"/>
                </a:solidFill>
                <a:latin typeface="Meiryo UI" pitchFamily="50" charset="-128"/>
                <a:ea typeface="Meiryo UI" pitchFamily="50" charset="-128"/>
                <a:cs typeface="Meiryo UI" pitchFamily="50" charset="-128"/>
              </a:rPr>
              <a:t>衛生部門</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5184674" y="4152900"/>
            <a:ext cx="1557693" cy="384927"/>
          </a:xfrm>
          <a:prstGeom prst="roundRect">
            <a:avLst/>
          </a:prstGeom>
          <a:solidFill>
            <a:schemeClr val="bg1"/>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企画管理部門</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5260561" y="5991054"/>
            <a:ext cx="1386918" cy="646331"/>
          </a:xfrm>
          <a:prstGeom prst="rect">
            <a:avLst/>
          </a:prstGeom>
          <a:noFill/>
        </p:spPr>
        <p:txBody>
          <a:bodyPr wrap="none" rtlCol="0">
            <a:spAutoFit/>
          </a:bodyPr>
          <a:lstStyle/>
          <a:p>
            <a:pPr algn="ctr" fontAlgn="auto">
              <a:spcBef>
                <a:spcPts val="0"/>
              </a:spcBef>
              <a:spcAft>
                <a:spcPts val="0"/>
              </a:spcAft>
            </a:pPr>
            <a:r>
              <a:rPr lang="ja-JP" altLang="en-US" sz="1200" dirty="0" smtClean="0">
                <a:solidFill>
                  <a:prstClr val="black"/>
                </a:solidFill>
                <a:latin typeface="Meiryo UI" pitchFamily="50" charset="-128"/>
                <a:ea typeface="Meiryo UI" pitchFamily="50" charset="-128"/>
                <a:cs typeface="Meiryo UI" pitchFamily="50" charset="-128"/>
              </a:rPr>
              <a:t>＋</a:t>
            </a:r>
            <a:endParaRPr lang="en-US" altLang="ja-JP" sz="1200"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200" dirty="0" smtClean="0">
                <a:solidFill>
                  <a:prstClr val="black"/>
                </a:solidFill>
                <a:latin typeface="Meiryo UI" pitchFamily="50" charset="-128"/>
                <a:ea typeface="Meiryo UI" pitchFamily="50" charset="-128"/>
                <a:cs typeface="Meiryo UI" pitchFamily="50" charset="-128"/>
              </a:rPr>
              <a:t>堺市衛生研究所の</a:t>
            </a:r>
            <a:endParaRPr lang="en-US" altLang="ja-JP" sz="1200" dirty="0" smtClean="0">
              <a:solidFill>
                <a:prstClr val="black"/>
              </a:solidFill>
              <a:latin typeface="Meiryo UI" pitchFamily="50" charset="-128"/>
              <a:ea typeface="Meiryo UI" pitchFamily="50" charset="-128"/>
              <a:cs typeface="Meiryo UI" pitchFamily="50" charset="-128"/>
            </a:endParaRPr>
          </a:p>
          <a:p>
            <a:pPr algn="ctr" fontAlgn="auto">
              <a:spcBef>
                <a:spcPts val="0"/>
              </a:spcBef>
              <a:spcAft>
                <a:spcPts val="0"/>
              </a:spcAft>
            </a:pPr>
            <a:r>
              <a:rPr lang="ja-JP" altLang="en-US" sz="1200" dirty="0">
                <a:solidFill>
                  <a:prstClr val="black"/>
                </a:solidFill>
                <a:latin typeface="Meiryo UI" pitchFamily="50" charset="-128"/>
                <a:ea typeface="Meiryo UI" pitchFamily="50" charset="-128"/>
                <a:cs typeface="Meiryo UI" pitchFamily="50" charset="-128"/>
              </a:rPr>
              <a:t>機能</a:t>
            </a:r>
            <a:r>
              <a:rPr lang="ja-JP" altLang="en-US" sz="1200" dirty="0" smtClean="0">
                <a:solidFill>
                  <a:prstClr val="black"/>
                </a:solidFill>
                <a:latin typeface="Meiryo UI" pitchFamily="50" charset="-128"/>
                <a:ea typeface="Meiryo UI" pitchFamily="50" charset="-128"/>
                <a:cs typeface="Meiryo UI" pitchFamily="50" charset="-128"/>
              </a:rPr>
              <a:t>を</a:t>
            </a:r>
            <a:r>
              <a:rPr lang="ja-JP" altLang="en-US" sz="1200" dirty="0">
                <a:solidFill>
                  <a:prstClr val="black"/>
                </a:solidFill>
                <a:latin typeface="Meiryo UI" pitchFamily="50" charset="-128"/>
                <a:ea typeface="Meiryo UI" pitchFamily="50" charset="-128"/>
                <a:cs typeface="Meiryo UI" pitchFamily="50" charset="-128"/>
              </a:rPr>
              <a:t>統合</a:t>
            </a:r>
          </a:p>
        </p:txBody>
      </p:sp>
      <p:sp>
        <p:nvSpPr>
          <p:cNvPr id="19" name="テキスト ボックス 18"/>
          <p:cNvSpPr txBox="1"/>
          <p:nvPr/>
        </p:nvSpPr>
        <p:spPr>
          <a:xfrm>
            <a:off x="512889" y="2879648"/>
            <a:ext cx="877163" cy="369332"/>
          </a:xfrm>
          <a:prstGeom prst="rect">
            <a:avLst/>
          </a:prstGeom>
          <a:noFill/>
        </p:spPr>
        <p:txBody>
          <a:bodyPr wrap="none" rtlCol="0">
            <a:spAutoFit/>
          </a:bodyPr>
          <a:lstStyle/>
          <a:p>
            <a:pPr fontAlgn="auto">
              <a:spcBef>
                <a:spcPts val="0"/>
              </a:spcBef>
              <a:spcAft>
                <a:spcPts val="0"/>
              </a:spcAft>
            </a:pP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現状</a:t>
            </a:r>
            <a:r>
              <a:rPr lang="en-US" altLang="ja-JP" dirty="0" smtClean="0">
                <a:solidFill>
                  <a:prstClr val="black"/>
                </a:solidFill>
                <a:latin typeface="Meiryo UI" pitchFamily="50" charset="-128"/>
                <a:ea typeface="Meiryo UI" pitchFamily="50" charset="-128"/>
                <a:cs typeface="Meiryo UI" pitchFamily="50" charset="-128"/>
              </a:rPr>
              <a:t>】</a:t>
            </a:r>
            <a:endParaRPr lang="ja-JP" altLang="en-US" dirty="0">
              <a:solidFill>
                <a:prstClr val="black"/>
              </a:solidFill>
              <a:latin typeface="Meiryo UI" pitchFamily="50" charset="-128"/>
              <a:ea typeface="Meiryo UI" pitchFamily="50" charset="-128"/>
              <a:cs typeface="Meiryo UI" pitchFamily="50" charset="-128"/>
            </a:endParaRPr>
          </a:p>
        </p:txBody>
      </p:sp>
      <p:sp>
        <p:nvSpPr>
          <p:cNvPr id="20" name="テキスト ボックス 19"/>
          <p:cNvSpPr txBox="1"/>
          <p:nvPr/>
        </p:nvSpPr>
        <p:spPr>
          <a:xfrm>
            <a:off x="2849341" y="2879648"/>
            <a:ext cx="1220206" cy="369332"/>
          </a:xfrm>
          <a:prstGeom prst="rect">
            <a:avLst/>
          </a:prstGeom>
          <a:noFill/>
        </p:spPr>
        <p:txBody>
          <a:bodyPr wrap="none" rtlCol="0">
            <a:spAutoFit/>
          </a:bodyPr>
          <a:lstStyle/>
          <a:p>
            <a:pPr fontAlgn="auto">
              <a:spcBef>
                <a:spcPts val="0"/>
              </a:spcBef>
              <a:spcAft>
                <a:spcPts val="0"/>
              </a:spcAft>
            </a:pPr>
            <a:r>
              <a:rPr lang="en-US" altLang="ja-JP" dirty="0" smtClean="0">
                <a:solidFill>
                  <a:prstClr val="black"/>
                </a:solidFill>
                <a:latin typeface="Meiryo UI" pitchFamily="50" charset="-128"/>
                <a:ea typeface="Meiryo UI" pitchFamily="50" charset="-128"/>
                <a:cs typeface="Meiryo UI" pitchFamily="50" charset="-128"/>
              </a:rPr>
              <a:t>【STEP</a:t>
            </a:r>
            <a:r>
              <a:rPr lang="ja-JP" altLang="en-US" dirty="0" smtClean="0">
                <a:solidFill>
                  <a:prstClr val="black"/>
                </a:solidFill>
                <a:latin typeface="Meiryo UI" pitchFamily="50" charset="-128"/>
                <a:ea typeface="Meiryo UI" pitchFamily="50" charset="-128"/>
                <a:cs typeface="Meiryo UI" pitchFamily="50" charset="-128"/>
              </a:rPr>
              <a:t>１</a:t>
            </a:r>
            <a:r>
              <a:rPr lang="en-US" altLang="ja-JP" dirty="0" smtClean="0">
                <a:solidFill>
                  <a:prstClr val="black"/>
                </a:solidFill>
                <a:latin typeface="Meiryo UI" pitchFamily="50" charset="-128"/>
                <a:ea typeface="Meiryo UI" pitchFamily="50" charset="-128"/>
                <a:cs typeface="Meiryo UI" pitchFamily="50" charset="-128"/>
              </a:rPr>
              <a:t>】</a:t>
            </a:r>
            <a:endParaRPr lang="ja-JP" altLang="en-US" dirty="0">
              <a:solidFill>
                <a:prstClr val="black"/>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5353417" y="2879648"/>
            <a:ext cx="1220206" cy="369332"/>
          </a:xfrm>
          <a:prstGeom prst="rect">
            <a:avLst/>
          </a:prstGeom>
          <a:noFill/>
        </p:spPr>
        <p:txBody>
          <a:bodyPr wrap="none" rtlCol="0">
            <a:spAutoFit/>
          </a:bodyPr>
          <a:lstStyle/>
          <a:p>
            <a:pPr fontAlgn="auto">
              <a:spcBef>
                <a:spcPts val="0"/>
              </a:spcBef>
              <a:spcAft>
                <a:spcPts val="0"/>
              </a:spcAft>
            </a:pPr>
            <a:r>
              <a:rPr lang="en-US" altLang="ja-JP" dirty="0" smtClean="0">
                <a:solidFill>
                  <a:prstClr val="black"/>
                </a:solidFill>
                <a:latin typeface="Meiryo UI" pitchFamily="50" charset="-128"/>
                <a:ea typeface="Meiryo UI" pitchFamily="50" charset="-128"/>
                <a:cs typeface="Meiryo UI" pitchFamily="50" charset="-128"/>
              </a:rPr>
              <a:t>【STEP</a:t>
            </a:r>
            <a:r>
              <a:rPr lang="ja-JP" altLang="en-US" dirty="0">
                <a:solidFill>
                  <a:prstClr val="black"/>
                </a:solidFill>
                <a:latin typeface="Meiryo UI" pitchFamily="50" charset="-128"/>
                <a:ea typeface="Meiryo UI" pitchFamily="50" charset="-128"/>
                <a:cs typeface="Meiryo UI" pitchFamily="50" charset="-128"/>
              </a:rPr>
              <a:t>２</a:t>
            </a:r>
            <a:r>
              <a:rPr lang="en-US" altLang="ja-JP" dirty="0" smtClean="0">
                <a:solidFill>
                  <a:prstClr val="black"/>
                </a:solidFill>
                <a:latin typeface="Meiryo UI" pitchFamily="50" charset="-128"/>
                <a:ea typeface="Meiryo UI" pitchFamily="50" charset="-128"/>
                <a:cs typeface="Meiryo UI" pitchFamily="50" charset="-128"/>
              </a:rPr>
              <a:t>】</a:t>
            </a:r>
            <a:endParaRPr lang="ja-JP" altLang="en-US" dirty="0">
              <a:solidFill>
                <a:prstClr val="black"/>
              </a:solidFill>
              <a:latin typeface="Meiryo UI" pitchFamily="50" charset="-128"/>
              <a:ea typeface="Meiryo UI" pitchFamily="50" charset="-128"/>
              <a:cs typeface="Meiryo UI" pitchFamily="50" charset="-128"/>
            </a:endParaRPr>
          </a:p>
        </p:txBody>
      </p:sp>
      <p:sp>
        <p:nvSpPr>
          <p:cNvPr id="22" name="二等辺三角形 21"/>
          <p:cNvSpPr/>
          <p:nvPr/>
        </p:nvSpPr>
        <p:spPr>
          <a:xfrm rot="5400000">
            <a:off x="909143" y="4902800"/>
            <a:ext cx="2376264" cy="306000"/>
          </a:xfrm>
          <a:prstGeom prst="triangle">
            <a:avLst/>
          </a:prstGeom>
          <a:gradFill flip="none" rotWithShape="1">
            <a:lin ang="5400000" scaled="1"/>
            <a:tileRect/>
          </a:gradFill>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23" name="二等辺三角形 22"/>
          <p:cNvSpPr/>
          <p:nvPr/>
        </p:nvSpPr>
        <p:spPr>
          <a:xfrm rot="5400000">
            <a:off x="3489814" y="4892910"/>
            <a:ext cx="2376264" cy="306000"/>
          </a:xfrm>
          <a:prstGeom prst="triangle">
            <a:avLst/>
          </a:prstGeom>
          <a:gradFill flip="none" rotWithShape="1">
            <a:lin ang="5400000" scaled="1"/>
            <a:tileRect/>
          </a:gradFill>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25" name="テキスト ボックス 24"/>
          <p:cNvSpPr txBox="1"/>
          <p:nvPr/>
        </p:nvSpPr>
        <p:spPr>
          <a:xfrm>
            <a:off x="7013621" y="3333774"/>
            <a:ext cx="1965603" cy="2862322"/>
          </a:xfrm>
          <a:prstGeom prst="rect">
            <a:avLst/>
          </a:prstGeom>
          <a:noFill/>
        </p:spPr>
        <p:txBody>
          <a:bodyPr wrap="none" rtlCol="0">
            <a:spAutoFit/>
          </a:bodyPr>
          <a:lstStyle/>
          <a:p>
            <a:pP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＜新研究所の規模等＞</a:t>
            </a:r>
            <a:endParaRPr lang="en-US" altLang="ja-JP" sz="1400" b="1"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400"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400" dirty="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職員数　</a:t>
            </a:r>
            <a:r>
              <a:rPr lang="en-US" altLang="ja-JP" sz="1400" dirty="0" smtClean="0">
                <a:solidFill>
                  <a:prstClr val="black"/>
                </a:solidFill>
                <a:latin typeface="Meiryo UI" pitchFamily="50" charset="-128"/>
                <a:ea typeface="Meiryo UI" pitchFamily="50" charset="-128"/>
                <a:cs typeface="Meiryo UI" pitchFamily="50" charset="-128"/>
              </a:rPr>
              <a:t>218</a:t>
            </a:r>
            <a:r>
              <a:rPr lang="ja-JP" altLang="en-US" sz="1400" dirty="0" smtClean="0">
                <a:solidFill>
                  <a:prstClr val="black"/>
                </a:solidFill>
                <a:latin typeface="Meiryo UI" pitchFamily="50" charset="-128"/>
                <a:ea typeface="Meiryo UI" pitchFamily="50" charset="-128"/>
                <a:cs typeface="Meiryo UI" pitchFamily="50" charset="-128"/>
              </a:rPr>
              <a:t>人</a:t>
            </a:r>
            <a:endParaRPr lang="en-US" altLang="ja-JP" sz="1400"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dirty="0" smtClean="0">
                <a:solidFill>
                  <a:prstClr val="black"/>
                </a:solidFill>
                <a:latin typeface="Meiryo UI" pitchFamily="50" charset="-128"/>
                <a:ea typeface="Meiryo UI" pitchFamily="50" charset="-128"/>
                <a:cs typeface="Meiryo UI" pitchFamily="50" charset="-128"/>
              </a:rPr>
              <a:t>（うち研究員　</a:t>
            </a:r>
            <a:r>
              <a:rPr lang="en-US" altLang="ja-JP" sz="1200" dirty="0" smtClean="0">
                <a:solidFill>
                  <a:prstClr val="black"/>
                </a:solidFill>
                <a:latin typeface="Meiryo UI" pitchFamily="50" charset="-128"/>
                <a:ea typeface="Meiryo UI" pitchFamily="50" charset="-128"/>
                <a:cs typeface="Meiryo UI" pitchFamily="50" charset="-128"/>
              </a:rPr>
              <a:t>151</a:t>
            </a:r>
            <a:r>
              <a:rPr lang="ja-JP" altLang="en-US" sz="1200" dirty="0" smtClean="0">
                <a:solidFill>
                  <a:prstClr val="black"/>
                </a:solidFill>
                <a:latin typeface="Meiryo UI" pitchFamily="50" charset="-128"/>
                <a:ea typeface="Meiryo UI" pitchFamily="50" charset="-128"/>
                <a:cs typeface="Meiryo UI" pitchFamily="50" charset="-128"/>
              </a:rPr>
              <a:t>人）</a:t>
            </a:r>
            <a:endParaRPr lang="en-US" altLang="ja-JP" sz="1200"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400" dirty="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事業費　</a:t>
            </a:r>
            <a:r>
              <a:rPr lang="en-US" altLang="ja-JP" sz="1400" dirty="0" smtClean="0">
                <a:solidFill>
                  <a:prstClr val="black"/>
                </a:solidFill>
                <a:latin typeface="Meiryo UI" pitchFamily="50" charset="-128"/>
                <a:ea typeface="Meiryo UI" pitchFamily="50" charset="-128"/>
                <a:cs typeface="Meiryo UI" pitchFamily="50" charset="-128"/>
              </a:rPr>
              <a:t>705</a:t>
            </a:r>
            <a:r>
              <a:rPr lang="ja-JP" altLang="en-US" sz="1400" dirty="0" smtClean="0">
                <a:solidFill>
                  <a:prstClr val="black"/>
                </a:solidFill>
                <a:latin typeface="Meiryo UI" pitchFamily="50" charset="-128"/>
                <a:ea typeface="Meiryo UI" pitchFamily="50" charset="-128"/>
                <a:cs typeface="Meiryo UI" pitchFamily="50" charset="-128"/>
              </a:rPr>
              <a:t>百万円</a:t>
            </a:r>
            <a:endParaRPr lang="en-US" altLang="ja-JP" sz="1400"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400" dirty="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検査件数　</a:t>
            </a:r>
            <a:r>
              <a:rPr lang="en-US" altLang="ja-JP" sz="1400" dirty="0" smtClean="0">
                <a:solidFill>
                  <a:prstClr val="black"/>
                </a:solidFill>
                <a:latin typeface="Meiryo UI" pitchFamily="50" charset="-128"/>
                <a:ea typeface="Meiryo UI" pitchFamily="50" charset="-128"/>
                <a:cs typeface="Meiryo UI" pitchFamily="50" charset="-128"/>
              </a:rPr>
              <a:t>57,861</a:t>
            </a:r>
            <a:r>
              <a:rPr lang="ja-JP" altLang="en-US" sz="1400" dirty="0" smtClean="0">
                <a:solidFill>
                  <a:prstClr val="black"/>
                </a:solidFill>
                <a:latin typeface="Meiryo UI" pitchFamily="50" charset="-128"/>
                <a:ea typeface="Meiryo UI" pitchFamily="50" charset="-128"/>
                <a:cs typeface="Meiryo UI" pitchFamily="50" charset="-128"/>
              </a:rPr>
              <a:t>件</a:t>
            </a:r>
            <a:endParaRPr lang="en-US" altLang="ja-JP" sz="1400"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400" dirty="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調査研究　</a:t>
            </a:r>
            <a:r>
              <a:rPr lang="en-US" altLang="ja-JP" sz="1400" dirty="0" smtClean="0">
                <a:solidFill>
                  <a:prstClr val="black"/>
                </a:solidFill>
                <a:latin typeface="Meiryo UI" pitchFamily="50" charset="-128"/>
                <a:ea typeface="Meiryo UI" pitchFamily="50" charset="-128"/>
                <a:cs typeface="Meiryo UI" pitchFamily="50" charset="-128"/>
              </a:rPr>
              <a:t>198</a:t>
            </a:r>
            <a:r>
              <a:rPr lang="ja-JP" altLang="en-US" sz="1400" dirty="0" smtClean="0">
                <a:solidFill>
                  <a:prstClr val="black"/>
                </a:solidFill>
                <a:latin typeface="Meiryo UI" pitchFamily="50" charset="-128"/>
                <a:ea typeface="Meiryo UI" pitchFamily="50" charset="-128"/>
                <a:cs typeface="Meiryo UI" pitchFamily="50" charset="-128"/>
              </a:rPr>
              <a:t>件</a:t>
            </a:r>
            <a:endParaRPr lang="en-US" altLang="ja-JP" sz="1400"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400" dirty="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科研費額　</a:t>
            </a:r>
            <a:r>
              <a:rPr lang="en-US" altLang="ja-JP" sz="1400" dirty="0" smtClean="0">
                <a:solidFill>
                  <a:prstClr val="black"/>
                </a:solidFill>
                <a:latin typeface="Meiryo UI" pitchFamily="50" charset="-128"/>
                <a:ea typeface="Meiryo UI" pitchFamily="50" charset="-128"/>
                <a:cs typeface="Meiryo UI" pitchFamily="50" charset="-128"/>
              </a:rPr>
              <a:t>5,921</a:t>
            </a:r>
            <a:r>
              <a:rPr lang="ja-JP" altLang="en-US" sz="1400" dirty="0" smtClean="0">
                <a:solidFill>
                  <a:prstClr val="black"/>
                </a:solidFill>
                <a:latin typeface="Meiryo UI" pitchFamily="50" charset="-128"/>
                <a:ea typeface="Meiryo UI" pitchFamily="50" charset="-128"/>
                <a:cs typeface="Meiryo UI" pitchFamily="50" charset="-128"/>
              </a:rPr>
              <a:t>万円</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7175525" y="6233094"/>
            <a:ext cx="1803699" cy="253916"/>
          </a:xfrm>
          <a:prstGeom prst="rect">
            <a:avLst/>
          </a:prstGeom>
          <a:noFill/>
        </p:spPr>
        <p:txBody>
          <a:bodyPr wrap="none" rtlCol="0">
            <a:spAutoFit/>
          </a:bodyPr>
          <a:lstStyle/>
          <a:p>
            <a:pPr fontAlgn="auto">
              <a:spcBef>
                <a:spcPts val="0"/>
              </a:spcBef>
              <a:spcAft>
                <a:spcPts val="0"/>
              </a:spcAft>
            </a:pPr>
            <a:r>
              <a:rPr lang="en-US" altLang="ja-JP" sz="1050" dirty="0" smtClean="0">
                <a:solidFill>
                  <a:prstClr val="black"/>
                </a:solidFill>
                <a:latin typeface="Calibri"/>
                <a:ea typeface="ＭＳ Ｐゴシック"/>
              </a:rPr>
              <a:t>※</a:t>
            </a:r>
            <a:r>
              <a:rPr lang="ja-JP" altLang="en-US" sz="1050" dirty="0" smtClean="0">
                <a:solidFill>
                  <a:prstClr val="black"/>
                </a:solidFill>
                <a:latin typeface="Calibri"/>
                <a:ea typeface="ＭＳ Ｐゴシック"/>
              </a:rPr>
              <a:t>平成</a:t>
            </a:r>
            <a:r>
              <a:rPr lang="en-US" altLang="ja-JP" sz="1050" dirty="0" smtClean="0">
                <a:solidFill>
                  <a:prstClr val="black"/>
                </a:solidFill>
                <a:latin typeface="Calibri"/>
                <a:ea typeface="ＭＳ Ｐゴシック"/>
              </a:rPr>
              <a:t>25</a:t>
            </a:r>
            <a:r>
              <a:rPr lang="ja-JP" altLang="en-US" sz="1050" dirty="0" smtClean="0">
                <a:solidFill>
                  <a:prstClr val="black"/>
                </a:solidFill>
                <a:latin typeface="Calibri"/>
                <a:ea typeface="ＭＳ Ｐゴシック"/>
              </a:rPr>
              <a:t>年数値の単純合計</a:t>
            </a:r>
            <a:endParaRPr lang="ja-JP" altLang="en-US" sz="1050" dirty="0">
              <a:solidFill>
                <a:prstClr val="black"/>
              </a:solidFill>
              <a:latin typeface="Calibri"/>
              <a:ea typeface="ＭＳ Ｐゴシック"/>
            </a:endParaRPr>
          </a:p>
        </p:txBody>
      </p:sp>
      <p:sp>
        <p:nvSpPr>
          <p:cNvPr id="30" name="角丸四角形 29"/>
          <p:cNvSpPr/>
          <p:nvPr/>
        </p:nvSpPr>
        <p:spPr>
          <a:xfrm>
            <a:off x="5175174" y="5625243"/>
            <a:ext cx="1557693" cy="337409"/>
          </a:xfrm>
          <a:prstGeom prst="roundRect">
            <a:avLst/>
          </a:prstGeom>
          <a:solidFill>
            <a:schemeClr val="bg1"/>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400" b="1" dirty="0" smtClean="0">
                <a:solidFill>
                  <a:prstClr val="black"/>
                </a:solidFill>
                <a:latin typeface="Meiryo UI" pitchFamily="50" charset="-128"/>
                <a:ea typeface="Meiryo UI" pitchFamily="50" charset="-128"/>
                <a:cs typeface="Meiryo UI" pitchFamily="50" charset="-128"/>
              </a:rPr>
              <a:t>新しい機能</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1" name="タイトル 1"/>
          <p:cNvSpPr txBox="1">
            <a:spLocks/>
          </p:cNvSpPr>
          <p:nvPr/>
        </p:nvSpPr>
        <p:spPr>
          <a:xfrm>
            <a:off x="251521" y="53571"/>
            <a:ext cx="4295872" cy="495108"/>
          </a:xfrm>
          <a:prstGeom prst="rect">
            <a:avLst/>
          </a:prstGeom>
          <a:solidFill>
            <a:srgbClr val="002060"/>
          </a:solidFill>
          <a:ln w="12700">
            <a:noFill/>
          </a:ln>
        </p:spPr>
        <p:style>
          <a:lnRef idx="1">
            <a:schemeClr val="accent2"/>
          </a:lnRef>
          <a:fillRef idx="2">
            <a:schemeClr val="accent2"/>
          </a:fillRef>
          <a:effectRef idx="1">
            <a:schemeClr val="accent2"/>
          </a:effectRef>
          <a:fontRef idx="minor">
            <a:schemeClr val="dk1"/>
          </a:fontRef>
        </p:style>
        <p:txBody>
          <a:bodyPr wrap="square" tIns="108000" bIns="108000" anchor="ctr">
            <a:spAutoFit/>
          </a:bodyPr>
          <a:lstStyle/>
          <a:p>
            <a:pPr fontAlgn="auto">
              <a:spcBef>
                <a:spcPts val="0"/>
              </a:spcBef>
              <a:spcAft>
                <a:spcPts val="0"/>
              </a:spcAft>
              <a:defRPr/>
            </a:pPr>
            <a:r>
              <a:rPr lang="ja-JP" altLang="en-US" dirty="0" smtClean="0">
                <a:solidFill>
                  <a:schemeClr val="bg1"/>
                </a:solidFill>
                <a:latin typeface="Meiryo UI" pitchFamily="50" charset="-128"/>
                <a:ea typeface="Meiryo UI" pitchFamily="50" charset="-128"/>
                <a:cs typeface="Meiryo UI" pitchFamily="50" charset="-128"/>
              </a:rPr>
              <a:t>◆</a:t>
            </a:r>
            <a:r>
              <a:rPr lang="ja-JP" altLang="en-US" b="1" dirty="0" smtClean="0">
                <a:solidFill>
                  <a:schemeClr val="bg1"/>
                </a:solidFill>
                <a:latin typeface="Meiryo UI" pitchFamily="50" charset="-128"/>
                <a:ea typeface="Meiryo UI" pitchFamily="50" charset="-128"/>
                <a:cs typeface="Meiryo UI" pitchFamily="50" charset="-128"/>
              </a:rPr>
              <a:t>地方衛生研究所</a:t>
            </a:r>
            <a:endParaRPr lang="en-US" altLang="ja-JP" b="1" dirty="0">
              <a:solidFill>
                <a:schemeClr val="bg1"/>
              </a:solidFill>
              <a:latin typeface="Meiryo UI" pitchFamily="50" charset="-128"/>
              <a:ea typeface="Meiryo UI" pitchFamily="50" charset="-128"/>
              <a:cs typeface="Meiryo UI" pitchFamily="50" charset="-128"/>
            </a:endParaRPr>
          </a:p>
        </p:txBody>
      </p:sp>
      <p:sp>
        <p:nvSpPr>
          <p:cNvPr id="32" name="テキスト ボックス 31"/>
          <p:cNvSpPr txBox="1"/>
          <p:nvPr/>
        </p:nvSpPr>
        <p:spPr>
          <a:xfrm>
            <a:off x="421098" y="908720"/>
            <a:ext cx="7535278" cy="1169551"/>
          </a:xfrm>
          <a:prstGeom prst="rect">
            <a:avLst/>
          </a:prstGeom>
          <a:noFill/>
          <a:ln w="3175">
            <a:solidFill>
              <a:schemeClr val="accent1"/>
            </a:solidFill>
            <a:prstDash val="dash"/>
          </a:ln>
        </p:spPr>
        <p:txBody>
          <a:bodyPr wrap="square" rtlCol="0">
            <a:spAutoFit/>
          </a:bodyPr>
          <a:lstStyle/>
          <a:p>
            <a:pPr marL="179388" indent="-179388"/>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と大阪市の地衛研については、地独法人化による共同設置による従来方針をさらに具体化。</a:t>
            </a: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堺市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衛生研究所については、規模やポテンシャルが高く、将来の一体化も含めた検討を進める。</a:t>
            </a:r>
          </a:p>
          <a:p>
            <a:pPr marL="179388" indent="-179388"/>
            <a:r>
              <a:rPr lang="ja-JP" altLang="en-US" sz="1400" dirty="0">
                <a:latin typeface="Meiryo UI" panose="020B0604030504040204" pitchFamily="50" charset="-128"/>
                <a:ea typeface="Meiryo UI" panose="020B0604030504040204" pitchFamily="50" charset="-128"/>
                <a:cs typeface="Meiryo UI" panose="020B0604030504040204" pitchFamily="50" charset="-128"/>
              </a:rPr>
              <a:t>　（東大阪市環境衛生Ｃについては、規模が小さく保健所の支所的位置のため再編対象になり難い）</a:t>
            </a: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一元化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にあたっては、施設の老朽化を踏まえた、生産性・持続可能性・効率性の観点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から施設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統合の可能性についても併せて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検討。</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2650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154632277"/>
              </p:ext>
            </p:extLst>
          </p:nvPr>
        </p:nvGraphicFramePr>
        <p:xfrm>
          <a:off x="205874" y="908720"/>
          <a:ext cx="8856000" cy="2997200"/>
        </p:xfrm>
        <a:graphic>
          <a:graphicData uri="http://schemas.openxmlformats.org/drawingml/2006/table">
            <a:tbl>
              <a:tblPr firstRow="1" bandRow="1">
                <a:tableStyleId>{5C22544A-7EE6-4342-B048-85BDC9FD1C3A}</a:tableStyleId>
              </a:tblPr>
              <a:tblGrid>
                <a:gridCol w="261670"/>
                <a:gridCol w="2664296"/>
                <a:gridCol w="792088"/>
                <a:gridCol w="3547705"/>
                <a:gridCol w="1590241"/>
              </a:tblGrid>
              <a:tr h="0">
                <a:tc>
                  <a:txBody>
                    <a:bodyPr/>
                    <a:lstStyle/>
                    <a:p>
                      <a:pPr algn="ctr">
                        <a:lnSpc>
                          <a:spcPct val="15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通番</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gn="ct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機　　関　　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gn="ct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gn="ct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重点分野</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gn="ct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保有機器（例）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120744">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（国研）　産業技術総合研究所 関西センター</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電池技術（次世代電池材料の開発・評価など）</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医療技術（バイオ技術を使った健康・医療機器開発など）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高性能電子顕微鏡、</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GMP</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基準クリーンルーム</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0">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（国研）　医薬基盤・健康・栄養研究所 </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医薬基盤研究所</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茨木市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次世代ワクチンの研究開発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医薬品等の毒性等評価系構築に向けた基礎的研究</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難病治療等に関する基礎的研究</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核磁気共鳴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(NMR)</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装置、分析型走査顕微鏡等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0">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（国研）　国立循環器病研究センター</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ペプチド・タンパク医科学、ゲノム医科学、再生医科学、人工臓器開発、ナノメディスン、生理機能と画像解析</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研究開発基盤センター</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0">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４</a:t>
                      </a: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（国研）　理化学研究所 </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生命システム研究センター</a:t>
                      </a: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生体分子の動態の計測、細胞内環境のモデル化とシミュレーション、分子複合体や遺伝子ネットワークのデザイン</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2000"/>
                        </a:lnSpc>
                      </a:pP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細胞動態計測</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施設　等</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bl>
          </a:graphicData>
        </a:graphic>
      </p:graphicFrame>
      <p:sp>
        <p:nvSpPr>
          <p:cNvPr id="11" name="テキスト ボックス 10"/>
          <p:cNvSpPr txBox="1"/>
          <p:nvPr/>
        </p:nvSpPr>
        <p:spPr>
          <a:xfrm>
            <a:off x="179512" y="548680"/>
            <a:ext cx="2088232"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①国立研究機関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06114" y="4065184"/>
            <a:ext cx="3240360"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②公設試験研究機関（理工系）</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743070875"/>
              </p:ext>
            </p:extLst>
          </p:nvPr>
        </p:nvGraphicFramePr>
        <p:xfrm>
          <a:off x="179512" y="4437112"/>
          <a:ext cx="8856984" cy="1965960"/>
        </p:xfrm>
        <a:graphic>
          <a:graphicData uri="http://schemas.openxmlformats.org/drawingml/2006/table">
            <a:tbl>
              <a:tblPr firstRow="1" bandRow="1">
                <a:tableStyleId>{5C22544A-7EE6-4342-B048-85BDC9FD1C3A}</a:tableStyleId>
              </a:tblPr>
              <a:tblGrid>
                <a:gridCol w="288032"/>
                <a:gridCol w="2664296"/>
                <a:gridCol w="792088"/>
                <a:gridCol w="3312368"/>
                <a:gridCol w="1800200"/>
              </a:tblGrid>
              <a:tr h="227058">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通番</a:t>
                      </a:r>
                    </a:p>
                  </a:txBody>
                  <a:tcPr marL="36000" marR="36000" anchor="ctr"/>
                </a:tc>
                <a:tc>
                  <a:txBody>
                    <a:bodyPr/>
                    <a:lstStyle/>
                    <a:p>
                      <a:pPr algn="ct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機　　関　　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gn="ct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gn="ct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重点分野</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gn="ct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保有機器（例）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156830">
                <a:tc>
                  <a:txBody>
                    <a:bodyPr/>
                    <a:lstStyle/>
                    <a:p>
                      <a:pPr algn="ct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（地独）　大阪府立産業技術総合研究所</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和泉市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加工成形、金属材料・表面処理、制御・電子材料、製品信頼性、化学環境、繊維・高分子、皮革試験</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人工気象室、電波暗室、無</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響</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室、電子ﾃﾞﾊﾞｲｽ試作装置</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185430">
                <a:tc>
                  <a:txBody>
                    <a:bodyPr/>
                    <a:lstStyle/>
                    <a:p>
                      <a:pPr algn="ct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（地独）　大阪府立病院機構</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（成人病センター等）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大阪市等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細胞死機構の解明とがん治療への応用、がん細胞の新たな培養法の開発、がんバイオマーカー探索研究</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臨床技術開発</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施設　等</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r h="209128">
                <a:tc>
                  <a:txBody>
                    <a:bodyPr/>
                    <a:lstStyle/>
                    <a:p>
                      <a:pPr algn="ct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（地独）　大阪市立工業研究所</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有機材料、生物・生活材料、電子材料、加工技術、環境技術</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18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次世代光ﾃﾞﾊﾞｲｽ評価支援ｾﾝﾀｰ、最先端材料評価センター</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r>
            </a:tbl>
          </a:graphicData>
        </a:graphic>
      </p:graphicFrame>
      <p:sp>
        <p:nvSpPr>
          <p:cNvPr id="8" name="タイトル 1"/>
          <p:cNvSpPr txBox="1">
            <a:spLocks/>
          </p:cNvSpPr>
          <p:nvPr/>
        </p:nvSpPr>
        <p:spPr>
          <a:xfrm>
            <a:off x="107504" y="188640"/>
            <a:ext cx="4320480"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a:t>
            </a:r>
            <a:r>
              <a:rPr lang="ja-JP" altLang="en-US" dirty="0" smtClean="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大阪</a:t>
            </a:r>
            <a:r>
              <a:rPr lang="ja-JP" altLang="en-US" dirty="0" smtClean="0">
                <a:latin typeface="Meiryo UI" pitchFamily="50" charset="-128"/>
                <a:ea typeface="Meiryo UI" pitchFamily="50" charset="-128"/>
                <a:cs typeface="Meiryo UI" pitchFamily="50" charset="-128"/>
              </a:rPr>
              <a:t>府内の産業振興機関一覧</a:t>
            </a:r>
            <a:endParaRPr lang="ja-JP" altLang="en-US" dirty="0">
              <a:latin typeface="Meiryo UI" pitchFamily="50" charset="-128"/>
              <a:ea typeface="Meiryo UI" pitchFamily="50" charset="-128"/>
              <a:cs typeface="Meiryo UI" pitchFamily="50" charset="-128"/>
            </a:endParaRPr>
          </a:p>
        </p:txBody>
      </p:sp>
      <p:sp>
        <p:nvSpPr>
          <p:cNvPr id="9"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224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105098108"/>
              </p:ext>
            </p:extLst>
          </p:nvPr>
        </p:nvGraphicFramePr>
        <p:xfrm>
          <a:off x="107504" y="784449"/>
          <a:ext cx="8928009" cy="5125968"/>
        </p:xfrm>
        <a:graphic>
          <a:graphicData uri="http://schemas.openxmlformats.org/drawingml/2006/table">
            <a:tbl>
              <a:tblPr firstRow="1" bandRow="1">
                <a:tableStyleId>{5C22544A-7EE6-4342-B048-85BDC9FD1C3A}</a:tableStyleId>
              </a:tblPr>
              <a:tblGrid>
                <a:gridCol w="288032"/>
                <a:gridCol w="2808312"/>
                <a:gridCol w="576064"/>
                <a:gridCol w="3312368"/>
                <a:gridCol w="1943233"/>
              </a:tblGrid>
              <a:tr h="432048">
                <a:tc>
                  <a:txBody>
                    <a:bodyPr/>
                    <a:lstStyle/>
                    <a:p>
                      <a:pPr algn="ct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通番</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機　　関　　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gn="ct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重点分野</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保有機器（例）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43885">
                <a:tc>
                  <a:txBody>
                    <a:bodyPr/>
                    <a:lstStyle/>
                    <a:p>
                      <a:pPr algn="ct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（国大）大阪大学大学院</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自由レーザー研究施設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枚方市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波長可変レーザー光を応用した照射、計測、分析</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自由電子レーザー装置</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algn="ct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（国大）大阪大学　微生物病研究所</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感染症学、免疫学、腫瘍学等の基礎研究の発展</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新たな病原微生物の発見とその発症機構の解明</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感染動物実験施設、感染症</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DNA</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ﾁｯﾌﾟ開発ｾﾝﾀｰ</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algn="ct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（国大）大阪大学　産業科学研究所</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茨木市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量子ビーム科学（無機・有機材料、生体材料への応用）</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総合解析（各種材料の組成分析や構造解析など）</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解析装置、放射線関連施設</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４</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（国大）大阪大学　蛋白質研究所</a:t>
                      </a:r>
                    </a:p>
                  </a:txBody>
                  <a:tcPr marL="0" marR="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化学、物理学、生物学、医学を基礎とする蛋白質の研究</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（光合成や生体運動に関わる蛋白質の構造解析など）</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NMR</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装置、生体超分子構造解析装置</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５</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（国大）大阪大学　接合科学研究所　</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旧溶接工学研究施設）</a:t>
                      </a:r>
                    </a:p>
                  </a:txBody>
                  <a:tcPr marL="0" marR="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茨木市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機能エネルギー加工、材料加工技術の超制裁制御</a:t>
                      </a:r>
                      <a:endPar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溶接・接合装置、</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材料強度試験装置</a:t>
                      </a:r>
                    </a:p>
                  </a:txBody>
                  <a:tcPr marL="0" marR="0" anchor="ctr"/>
                </a:tc>
              </a:tr>
              <a:tr h="2028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６</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（国大）大阪大学　核物理研究センター</a:t>
                      </a:r>
                    </a:p>
                  </a:txBody>
                  <a:tcPr marL="0" marR="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茨木市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核物理実験研究、核物理理論研究、加速器研究</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素粒子の性質の研究</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サイクロトロン実験施設、レーザー電子光実験施設</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７</a:t>
                      </a: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（国大）大阪大学　ﾚｰｻﾞｰｴﾈﾙｷﾞｰ学研究ｾﾝﾀｰ</a:t>
                      </a:r>
                    </a:p>
                  </a:txBody>
                  <a:tcPr marL="0" marR="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相対論的プラズマ物理</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レーザー核・素粒子科学</a:t>
                      </a: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レーザー装置、高機能計算機</a:t>
                      </a:r>
                    </a:p>
                  </a:txBody>
                  <a:tcPr marL="0" marR="0" anchor="ctr"/>
                </a:tc>
              </a:tr>
              <a:tr h="261636">
                <a:tc>
                  <a:txBody>
                    <a:bodyPr/>
                    <a:lstStyle/>
                    <a:p>
                      <a:pPr algn="ct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（国大）京都大学　原子炉実験所</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熊取町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粒子線物質科学研究、放射線生命科学研究、</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粒子線腫瘍学研究</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研究用原子炉、中性子発生装置、</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コバルト</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ガンマ線照射装置　等</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261636">
                <a:tc>
                  <a:txBody>
                    <a:bodyPr/>
                    <a:lstStyle/>
                    <a:p>
                      <a:pPr algn="ct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（公大）大阪府立大学　地域連携研究機構</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放射線研究センター</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環境計測科学、量子材料科学、量子線科学生物学、</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量子ナノ材料科学、放射線安全管理学</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ガンマ線照射施設、電子線加速器、イオン加速器</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1830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（公大）大阪府立大学　工学研究科</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金属系新素材研究センター</a:t>
                      </a:r>
                    </a:p>
                  </a:txBody>
                  <a:tcPr marL="0" marR="0"/>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材料分析、材料評価・計測、材料プロセス</a:t>
                      </a:r>
                      <a:endPar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透過電子顕微鏡</a:t>
                      </a:r>
                      <a:r>
                        <a:rPr kumimoji="1" lang="ja-JP" altLang="en-US" sz="1100" baseline="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超高温引張試験機</a:t>
                      </a:r>
                      <a:r>
                        <a:rPr kumimoji="1" lang="ja-JP" altLang="en-US" sz="1100" baseline="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アーク</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溶解</a:t>
                      </a:r>
                    </a:p>
                  </a:txBody>
                  <a:tcPr marL="0" marR="0"/>
                </a:tc>
              </a:tr>
              <a:tr h="179536">
                <a:tc>
                  <a:txBody>
                    <a:bodyPr/>
                    <a:lstStyle/>
                    <a:p>
                      <a:pPr algn="ctr">
                        <a:lnSpc>
                          <a:spcPct val="100000"/>
                        </a:lnSpc>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（公大）大阪市立大学</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人工光合成研究センター　</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tc>
                <a:tc>
                  <a:txBody>
                    <a:bodyPr/>
                    <a:lstStyle/>
                    <a:p>
                      <a:pPr>
                        <a:lnSpc>
                          <a:spcPct val="10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人工光合成技術を進化させるための研究開発</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0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大型培養装置、画像解析装置、液体</a:t>
                      </a:r>
                      <a:r>
                        <a:rPr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ｸﾛﾏﾄｸﾞﾗﾌｨｰ装置</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tc>
              </a:tr>
            </a:tbl>
          </a:graphicData>
        </a:graphic>
      </p:graphicFrame>
      <p:sp>
        <p:nvSpPr>
          <p:cNvPr id="6" name="テキスト ボックス 5"/>
          <p:cNvSpPr txBox="1"/>
          <p:nvPr/>
        </p:nvSpPr>
        <p:spPr>
          <a:xfrm>
            <a:off x="211936" y="322783"/>
            <a:ext cx="4024234"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③国公立大学の研究機関（理工系）</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3594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119333129"/>
              </p:ext>
            </p:extLst>
          </p:nvPr>
        </p:nvGraphicFramePr>
        <p:xfrm>
          <a:off x="311996" y="908720"/>
          <a:ext cx="8280920" cy="4474378"/>
        </p:xfrm>
        <a:graphic>
          <a:graphicData uri="http://schemas.openxmlformats.org/drawingml/2006/table">
            <a:tbl>
              <a:tblPr firstRow="1" bandRow="1">
                <a:tableStyleId>{5C22544A-7EE6-4342-B048-85BDC9FD1C3A}</a:tableStyleId>
              </a:tblPr>
              <a:tblGrid>
                <a:gridCol w="299564"/>
                <a:gridCol w="4885012"/>
                <a:gridCol w="2088232"/>
                <a:gridCol w="1008112"/>
              </a:tblGrid>
              <a:tr h="0">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通番</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gn="ctr">
                        <a:lnSpc>
                          <a:spcPct val="150000"/>
                        </a:lnSpc>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機　　関　　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設置主体</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44016">
                <a:tc>
                  <a:txBody>
                    <a:bodyPr/>
                    <a:lstStyle/>
                    <a:p>
                      <a:pPr algn="ct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１</a:t>
                      </a: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（国研）　日本医療研究開発機構　創薬支援戦略部　西日本統括部（</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大阪市北区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厚生労働省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72458">
                <a:tc>
                  <a:txBody>
                    <a:bodyPr/>
                    <a:lstStyle/>
                    <a:p>
                      <a:pPr algn="ct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独</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関西支部（</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大阪市北区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厚生労働省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86679">
                <a:tc>
                  <a:txBody>
                    <a:bodyPr/>
                    <a:lstStyle/>
                    <a:p>
                      <a:pPr algn="ct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（独）　製品評価技術基盤機構　蓄電池評価センター（ＮＬＡＢ）</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大阪市港区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経済産業省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8892">
                <a:tc>
                  <a:txBody>
                    <a:bodyPr/>
                    <a:lstStyle/>
                    <a:p>
                      <a:pPr algn="ct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（公財）　 千里ライフサイエンス振興財団</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豊中市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4524">
                <a:tc>
                  <a:txBody>
                    <a:bodyPr/>
                    <a:lstStyle/>
                    <a:p>
                      <a:pPr algn="ct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ものづくりビジネスセンター大阪（ＭＯＢＩＯ大阪）</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東大阪市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7334">
                <a:tc>
                  <a:txBody>
                    <a:bodyPr/>
                    <a:lstStyle/>
                    <a:p>
                      <a:pPr algn="ct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（公財）　大阪産業振興機構</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大阪市中央区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71555">
                <a:tc>
                  <a:txBody>
                    <a:bodyPr/>
                    <a:lstStyle/>
                    <a:p>
                      <a:pPr algn="ct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（公財）　大阪市都市型産業振興センター</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大阪市中央区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7989">
                <a:tc>
                  <a:txBody>
                    <a:bodyPr/>
                    <a:lstStyle/>
                    <a:p>
                      <a:pPr algn="ctr">
                        <a:lnSpc>
                          <a:spcPct val="150000"/>
                        </a:lnSpc>
                      </a:pPr>
                      <a:r>
                        <a:rPr kumimoji="1" lang="ja-JP" altLang="en-US" sz="1100"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1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（公財）　堺市産業振興センター</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堺市</a:t>
                      </a:r>
                      <a:endParaRPr kumimoji="1" lang="zh-TW"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42210">
                <a:tc>
                  <a:txBody>
                    <a:bodyPr/>
                    <a:lstStyle/>
                    <a:p>
                      <a:pPr algn="ctr">
                        <a:lnSpc>
                          <a:spcPct val="150000"/>
                        </a:lnSpc>
                      </a:pPr>
                      <a:r>
                        <a:rPr kumimoji="1" lang="ja-JP" altLang="en-US" sz="1100"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1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（公財）　東大阪市産業創造勤労者支援機構</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東大阪市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東大阪市</a:t>
                      </a:r>
                      <a:endParaRPr kumimoji="1" lang="zh-TW"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6431">
                <a:tc>
                  <a:txBody>
                    <a:bodyPr/>
                    <a:lstStyle/>
                    <a:p>
                      <a:pPr algn="ctr">
                        <a:lnSpc>
                          <a:spcPct val="150000"/>
                        </a:lnSpc>
                      </a:pPr>
                      <a:r>
                        <a:rPr kumimoji="1" lang="en-US" altLang="ja-JP" sz="1100"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1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八尾市中小企業サポートセンタ－</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八尾市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八尾市</a:t>
                      </a:r>
                      <a:endParaRPr kumimoji="1" lang="zh-TW"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49394">
                <a:tc>
                  <a:txBody>
                    <a:bodyPr/>
                    <a:lstStyle/>
                    <a:p>
                      <a:pPr algn="ctr">
                        <a:lnSpc>
                          <a:spcPct val="150000"/>
                        </a:lnSpc>
                      </a:pPr>
                      <a:r>
                        <a:rPr kumimoji="1" lang="en-US" altLang="ja-JP" sz="1100"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1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c>
                  <a:txBody>
                    <a:bodyPr/>
                    <a:lstStyle/>
                    <a:p>
                      <a:pPr>
                        <a:lnSpc>
                          <a:spcPct val="1500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和泉市産業振興プラザ</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和泉市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ct val="150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和泉市</a:t>
                      </a:r>
                      <a:endParaRPr kumimoji="1" lang="zh-TW"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テキスト ボックス 6"/>
          <p:cNvSpPr txBox="1"/>
          <p:nvPr/>
        </p:nvSpPr>
        <p:spPr>
          <a:xfrm>
            <a:off x="393742" y="404664"/>
            <a:ext cx="2184258"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④産業支援機関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701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74247775"/>
              </p:ext>
            </p:extLst>
          </p:nvPr>
        </p:nvGraphicFramePr>
        <p:xfrm>
          <a:off x="190767" y="581328"/>
          <a:ext cx="8759366" cy="1092200"/>
        </p:xfrm>
        <a:graphic>
          <a:graphicData uri="http://schemas.openxmlformats.org/drawingml/2006/table">
            <a:tbl>
              <a:tblPr firstRow="1" bandRow="1">
                <a:tableStyleId>{5C22544A-7EE6-4342-B048-85BDC9FD1C3A}</a:tableStyleId>
              </a:tblPr>
              <a:tblGrid>
                <a:gridCol w="262422"/>
                <a:gridCol w="4536504"/>
                <a:gridCol w="864096"/>
                <a:gridCol w="3096344"/>
              </a:tblGrid>
              <a:tr h="0">
                <a:tc>
                  <a:txBody>
                    <a:bodyPr/>
                    <a:lstStyle/>
                    <a:p>
                      <a:pPr algn="ctr">
                        <a:lnSpc>
                          <a:spcPts val="1000"/>
                        </a:lnSpc>
                      </a:pP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機　　関　　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1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保有機器（例）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20744">
                <a:tc>
                  <a:txBody>
                    <a:bodyPr/>
                    <a:lstStyle/>
                    <a:p>
                      <a:pPr>
                        <a:lnSpc>
                          <a:spcPts val="1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（国研）　産業技術総合研究所　臨海副都心センター</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江東区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zh-TW"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自動培養装置</a:t>
                      </a:r>
                      <a:r>
                        <a:rPr kumimoji="1" lang="ja-JP" altLang="en-US" sz="1100" baseline="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汎用ヒト型ロボット</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03778">
                <a:tc>
                  <a:txBody>
                    <a:bodyPr/>
                    <a:lstStyle/>
                    <a:p>
                      <a:pPr>
                        <a:lnSpc>
                          <a:spcPts val="1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（国研）　医薬基盤・健康・栄養研究所　国立健康・栄養研究所</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新宿区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zh-TW"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分析型走査電子顕微鏡、透過型電子顕微鏡</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47827">
                <a:tc>
                  <a:txBody>
                    <a:bodyPr/>
                    <a:lstStyle/>
                    <a:p>
                      <a:pPr>
                        <a:lnSpc>
                          <a:spcPts val="1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（国研）　国立がん研究センター　研究所</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nSpc>
                          <a:spcPts val="10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国立医薬品食品研究所</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世田谷区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安全性生物試験研究センター</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1" name="テキスト ボックス 10"/>
          <p:cNvSpPr txBox="1"/>
          <p:nvPr/>
        </p:nvSpPr>
        <p:spPr>
          <a:xfrm>
            <a:off x="190767" y="312911"/>
            <a:ext cx="2088232"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①国立研究機関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90767" y="1670027"/>
            <a:ext cx="3240360"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②公設試験研究機関（理工系）</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197053114"/>
              </p:ext>
            </p:extLst>
          </p:nvPr>
        </p:nvGraphicFramePr>
        <p:xfrm>
          <a:off x="190767" y="1977804"/>
          <a:ext cx="8742109" cy="816338"/>
        </p:xfrm>
        <a:graphic>
          <a:graphicData uri="http://schemas.openxmlformats.org/drawingml/2006/table">
            <a:tbl>
              <a:tblPr firstRow="1" bandRow="1">
                <a:tableStyleId>{5C22544A-7EE6-4342-B048-85BDC9FD1C3A}</a:tableStyleId>
              </a:tblPr>
              <a:tblGrid>
                <a:gridCol w="245165"/>
                <a:gridCol w="4536504"/>
                <a:gridCol w="1224136"/>
                <a:gridCol w="2736304"/>
              </a:tblGrid>
              <a:tr h="227058">
                <a:tc>
                  <a:txBody>
                    <a:bodyPr/>
                    <a:lstStyle/>
                    <a:p>
                      <a:pPr algn="ctr">
                        <a:lnSpc>
                          <a:spcPts val="800"/>
                        </a:lnSpc>
                      </a:pP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800"/>
                        </a:lnSpc>
                      </a:pPr>
                      <a:r>
                        <a:rPr kumimoji="1" lang="ja-JP" altLang="en-US" sz="110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　　関　　名</a:t>
                      </a:r>
                      <a:endParaRPr kumimoji="1" lang="ja-JP" altLang="en-US" sz="110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800"/>
                        </a:lnSpc>
                      </a:pPr>
                      <a:r>
                        <a:rPr kumimoji="1" lang="ja-JP" altLang="en-US" sz="110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10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800"/>
                        </a:lnSpc>
                      </a:pPr>
                      <a:r>
                        <a:rPr kumimoji="1" lang="ja-JP" altLang="en-US" sz="110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保有機器（例）</a:t>
                      </a:r>
                      <a:endParaRPr kumimoji="1" lang="ja-JP" altLang="en-US" sz="110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6830">
                <a:tc>
                  <a:txBody>
                    <a:bodyPr/>
                    <a:lstStyle/>
                    <a:p>
                      <a:pPr>
                        <a:lnSpc>
                          <a:spcPts val="1200"/>
                        </a:lnSpc>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200"/>
                        </a:lnSpc>
                      </a:pPr>
                      <a:r>
                        <a:rPr kumimoji="1" lang="ja-JP" altLang="en-US"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　東京都立産業技術研究センター</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200"/>
                        </a:lnSpc>
                      </a:pPr>
                      <a:r>
                        <a:rPr kumimoji="1" lang="ja-JP" altLang="en-US"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江東区、葛飾区等</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光造形装置、三次元レーザー加工機、</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溶融積層型造形装置</a:t>
                      </a:r>
                      <a:endPar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a:lnSpc>
                          <a:spcPts val="1200"/>
                        </a:lnSpc>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200"/>
                        </a:lnSpc>
                      </a:pPr>
                      <a:r>
                        <a:rPr kumimoji="1" lang="ja-JP" altLang="en-US"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東京都立皮革技術センター</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1200"/>
                        </a:lnSpc>
                      </a:pPr>
                      <a:r>
                        <a:rPr kumimoji="1" lang="ja-JP" altLang="en-US"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墨田区、台東区</a:t>
                      </a:r>
                      <a:endParaRPr kumimoji="1" lang="ja-JP" altLang="en-US"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800"/>
                        </a:lnSpc>
                      </a:pP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bl>
          </a:graphicData>
        </a:graphic>
      </p:graphicFrame>
      <p:sp>
        <p:nvSpPr>
          <p:cNvPr id="14" name="テキスト ボックス 13"/>
          <p:cNvSpPr txBox="1"/>
          <p:nvPr/>
        </p:nvSpPr>
        <p:spPr>
          <a:xfrm>
            <a:off x="190767" y="2736568"/>
            <a:ext cx="4024234"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③国公立大学の研究機関（理工系）</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311742066"/>
              </p:ext>
            </p:extLst>
          </p:nvPr>
        </p:nvGraphicFramePr>
        <p:xfrm>
          <a:off x="202959" y="2990971"/>
          <a:ext cx="8701713" cy="2509520"/>
        </p:xfrm>
        <a:graphic>
          <a:graphicData uri="http://schemas.openxmlformats.org/drawingml/2006/table">
            <a:tbl>
              <a:tblPr firstRow="1" bandRow="1">
                <a:tableStyleId>{5C22544A-7EE6-4342-B048-85BDC9FD1C3A}</a:tableStyleId>
              </a:tblPr>
              <a:tblGrid>
                <a:gridCol w="276777"/>
                <a:gridCol w="4536504"/>
                <a:gridCol w="1224136"/>
                <a:gridCol w="2664296"/>
              </a:tblGrid>
              <a:tr h="0">
                <a:tc>
                  <a:txBody>
                    <a:bodyPr/>
                    <a:lstStyle/>
                    <a:p>
                      <a:pPr algn="ctr">
                        <a:lnSpc>
                          <a:spcPts val="800"/>
                        </a:lnSpc>
                      </a:pP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800"/>
                        </a:lnSpc>
                      </a:pPr>
                      <a:r>
                        <a:rPr kumimoji="1" lang="ja-JP" altLang="en-US" sz="110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　　関　　名</a:t>
                      </a:r>
                      <a:endParaRPr kumimoji="1" lang="ja-JP" altLang="en-US" sz="110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800"/>
                        </a:lnSpc>
                      </a:pPr>
                      <a:r>
                        <a:rPr kumimoji="1" lang="ja-JP" altLang="en-US" sz="110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10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ts val="800"/>
                        </a:lnSpc>
                      </a:pPr>
                      <a:r>
                        <a:rPr kumimoji="1" lang="ja-JP" altLang="en-US" sz="110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保有機器（例）</a:t>
                      </a:r>
                      <a:endParaRPr kumimoji="1" lang="ja-JP" altLang="en-US" sz="1100"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（国大）　東京大学　医科学研究所</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ヒトゲノム解析センター</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algn="ct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zh-CN"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国大</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東京大学　</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生産技術研究所</a:t>
                      </a:r>
                      <a:endParaRPr kumimoji="1" lang="zh-CN"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目黒区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800"/>
                        </a:lnSpc>
                      </a:pPr>
                      <a:r>
                        <a:rPr kumimoji="1" lang="zh-TW"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試作工場、電子計算機室、映像技術室</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algn="ct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zh-CN"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国大</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東京大学　</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分子細胞生物学研究所</a:t>
                      </a:r>
                      <a:endParaRPr kumimoji="1" lang="zh-CN"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文京区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エピゲノム疾患研究センター</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marL="0" marR="0" indent="0" algn="ctr" defTabSz="914400" rtl="0" eaLnBrk="1" fontAlgn="auto" latinLnBrk="0" hangingPunct="1">
                        <a:lnSpc>
                          <a:spcPts val="800"/>
                        </a:lnSpc>
                        <a:spcBef>
                          <a:spcPts val="0"/>
                        </a:spcBef>
                        <a:spcAft>
                          <a:spcPts val="0"/>
                        </a:spcAft>
                        <a:buClrTx/>
                        <a:buSzTx/>
                        <a:buFontTx/>
                        <a:buNone/>
                        <a:tabLst/>
                        <a:defRPr/>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東京大学　</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先端科学技術研究所</a:t>
                      </a:r>
                      <a:endPar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目黒区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風洞施設</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algn="ct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zh-CN"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国大</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東京大学　</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素粒子物理国際研究センター</a:t>
                      </a:r>
                      <a:endParaRPr kumimoji="1" lang="zh-CN"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文京区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800"/>
                        </a:lnSpc>
                      </a:pPr>
                      <a:r>
                        <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ATLAS</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地域解析センター計算機システム</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nchor="ctr"/>
                </a:tc>
              </a:tr>
              <a:tr h="0">
                <a:tc>
                  <a:txBody>
                    <a:bodyPr/>
                    <a:lstStyle/>
                    <a:p>
                      <a:pPr marL="0" marR="0" indent="0" algn="ctr" defTabSz="914400" rtl="0" eaLnBrk="1" fontAlgn="auto" latinLnBrk="0" hangingPunct="1">
                        <a:lnSpc>
                          <a:spcPts val="800"/>
                        </a:lnSpc>
                        <a:spcBef>
                          <a:spcPts val="0"/>
                        </a:spcBef>
                        <a:spcAft>
                          <a:spcPts val="0"/>
                        </a:spcAft>
                        <a:buClrTx/>
                        <a:buSzTx/>
                        <a:buFontTx/>
                        <a:buNone/>
                        <a:tabLst/>
                        <a:defRPr/>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marL="0" marR="0" indent="0" algn="l" defTabSz="914400" rtl="0" eaLnBrk="1" fontAlgn="auto" latinLnBrk="0" hangingPunct="1">
                        <a:lnSpc>
                          <a:spcPts val="800"/>
                        </a:lnSpc>
                        <a:spcBef>
                          <a:spcPts val="0"/>
                        </a:spcBef>
                        <a:spcAft>
                          <a:spcPts val="0"/>
                        </a:spcAft>
                        <a:buClrTx/>
                        <a:buSzTx/>
                        <a:buFontTx/>
                        <a:buNone/>
                        <a:tabLst/>
                        <a:defRPr/>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国大</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東京医科歯科大学　生体材料工学研究所</a:t>
                      </a:r>
                      <a:endPar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千代田区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800"/>
                        </a:lnSpc>
                      </a:pPr>
                      <a:r>
                        <a:rPr kumimoji="1" lang="zh-TW"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精密質量分析装置、核磁気共鳴装置</a:t>
                      </a:r>
                    </a:p>
                  </a:txBody>
                  <a:tcPr marL="0" marR="0"/>
                </a:tc>
              </a:tr>
              <a:tr h="0">
                <a:tc>
                  <a:txBody>
                    <a:bodyPr/>
                    <a:lstStyle/>
                    <a:p>
                      <a:pPr algn="ct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国大</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東京医科歯科大学</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難治疾患研究所</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文京区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ゲノム解析室、細胞プロテオーム解析室</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tc>
              </a:tr>
              <a:tr h="0">
                <a:tc>
                  <a:txBody>
                    <a:bodyPr/>
                    <a:lstStyle/>
                    <a:p>
                      <a:pPr algn="ct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国大</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東京</a:t>
                      </a: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工業大学　原子炉工学研究所</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目黒区</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重イオン加速装置</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tc>
              </a:tr>
              <a:tr h="0">
                <a:tc>
                  <a:txBody>
                    <a:bodyPr/>
                    <a:lstStyle/>
                    <a:p>
                      <a:pPr algn="ct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（公大）　首都大学東京　宇宙理学研究センター</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八王子市</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高エネルギー実験、原子物理実験</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tc>
              </a:tr>
              <a:tr h="0">
                <a:tc>
                  <a:txBody>
                    <a:bodyPr/>
                    <a:lstStyle/>
                    <a:p>
                      <a:pPr algn="ctr">
                        <a:lnSpc>
                          <a:spcPts val="800"/>
                        </a:lnSpc>
                      </a:pPr>
                      <a:r>
                        <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（公大）　首都大学東京　生命情報研究センター</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八王子市</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ゲノム解析</a:t>
                      </a:r>
                    </a:p>
                  </a:txBody>
                  <a:tcPr marL="0" marR="0"/>
                </a:tc>
              </a:tr>
              <a:tr h="0">
                <a:tc>
                  <a:txBody>
                    <a:bodyPr/>
                    <a:lstStyle/>
                    <a:p>
                      <a:pPr algn="ctr">
                        <a:lnSpc>
                          <a:spcPts val="800"/>
                        </a:lnSpc>
                      </a:pPr>
                      <a:r>
                        <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（公大）　首都大学東京　人工光合成研究センター</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八王子市</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有機系・錯体系の人工光合成</a:t>
                      </a:r>
                    </a:p>
                  </a:txBody>
                  <a:tcPr marL="0" marR="0"/>
                </a:tc>
              </a:tr>
              <a:tr h="0">
                <a:tc>
                  <a:txBody>
                    <a:bodyPr/>
                    <a:lstStyle/>
                    <a:p>
                      <a:pPr algn="ctr">
                        <a:lnSpc>
                          <a:spcPts val="800"/>
                        </a:lnSpc>
                      </a:pPr>
                      <a:r>
                        <a:rPr kumimoji="1" lang="en-US" altLang="ja-JP"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（公大）　首都大学東京　金の化学研究センター</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八王子市</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ts val="800"/>
                        </a:lnSpc>
                      </a:pPr>
                      <a:r>
                        <a:rPr kumimoji="1" lang="ja-JP" altLang="en-US" sz="11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金の化学研究センター基幹施設</a:t>
                      </a:r>
                      <a:endParaRPr kumimoji="1" lang="ja-JP" altLang="en-US" sz="1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935561877"/>
              </p:ext>
            </p:extLst>
          </p:nvPr>
        </p:nvGraphicFramePr>
        <p:xfrm>
          <a:off x="190767" y="5763601"/>
          <a:ext cx="8701713" cy="1066800"/>
        </p:xfrm>
        <a:graphic>
          <a:graphicData uri="http://schemas.openxmlformats.org/drawingml/2006/table">
            <a:tbl>
              <a:tblPr firstRow="1" bandRow="1">
                <a:tableStyleId>{5C22544A-7EE6-4342-B048-85BDC9FD1C3A}</a:tableStyleId>
              </a:tblPr>
              <a:tblGrid>
                <a:gridCol w="276777"/>
                <a:gridCol w="5112568"/>
                <a:gridCol w="1368152"/>
                <a:gridCol w="1944216"/>
              </a:tblGrid>
              <a:tr h="144016">
                <a:tc>
                  <a:txBody>
                    <a:bodyPr/>
                    <a:lstStyle/>
                    <a:p>
                      <a:pPr algn="ctr">
                        <a:lnSpc>
                          <a:spcPts val="800"/>
                        </a:lnSpc>
                      </a:pP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c>
                  <a:txBody>
                    <a:bodyPr/>
                    <a:lstStyle/>
                    <a:p>
                      <a:pPr algn="ct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機　　関　　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c>
                  <a:txBody>
                    <a:bodyPr/>
                    <a:lstStyle/>
                    <a:p>
                      <a:pPr algn="ct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c>
                  <a:txBody>
                    <a:bodyPr/>
                    <a:lstStyle/>
                    <a:p>
                      <a:pPr algn="ct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設置主体</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r>
              <a:tr h="171832">
                <a:tc>
                  <a:txBody>
                    <a:bodyPr/>
                    <a:lstStyle/>
                    <a:p>
                      <a:pPr>
                        <a:lnSpc>
                          <a:spcPts val="800"/>
                        </a:lnSpc>
                      </a:pPr>
                      <a:r>
                        <a:rPr kumimoji="1" lang="ja-JP" altLang="en-US" sz="1100" spc="0" baseline="0" dirty="0" smtClean="0">
                          <a:latin typeface="Meiryo UI" panose="020B0604030504040204" pitchFamily="50" charset="-128"/>
                          <a:ea typeface="Meiryo UI" panose="020B0604030504040204" pitchFamily="50" charset="-128"/>
                          <a:cs typeface="Meiryo UI" panose="020B0604030504040204" pitchFamily="50" charset="-128"/>
                        </a:rPr>
                        <a:t>１</a:t>
                      </a:r>
                    </a:p>
                  </a:txBody>
                  <a:tcPr marL="72000" marR="36000" marT="0" marB="0" anchor="ctr"/>
                </a:tc>
                <a:tc>
                  <a:txBody>
                    <a:bodyPr/>
                    <a:lstStyle/>
                    <a:p>
                      <a:pPr>
                        <a:lnSpc>
                          <a:spcPts val="1400"/>
                        </a:lnSpc>
                      </a:pPr>
                      <a:r>
                        <a:rPr kumimoji="1" lang="ja-JP" altLang="en-US" sz="1100" spc="0" baseline="0" dirty="0" smtClean="0">
                          <a:latin typeface="Meiryo UI" panose="020B0604030504040204" pitchFamily="50" charset="-128"/>
                          <a:ea typeface="Meiryo UI" panose="020B0604030504040204" pitchFamily="50" charset="-128"/>
                          <a:cs typeface="Meiryo UI" panose="020B0604030504040204" pitchFamily="50" charset="-128"/>
                        </a:rPr>
                        <a:t>国立研究開発法人　日本医療研究開発機構　創薬支援戦略部 東日本統括部</a:t>
                      </a:r>
                    </a:p>
                  </a:txBody>
                  <a:tcPr marL="72000" marR="36000" marT="0" marB="0" anchor="ctr"/>
                </a:tc>
                <a:tc>
                  <a:txBody>
                    <a:bodyPr/>
                    <a:lstStyle/>
                    <a:p>
                      <a:pP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中央区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tc>
                <a:tc>
                  <a:txBody>
                    <a:bodyPr/>
                    <a:lstStyle/>
                    <a:p>
                      <a:pP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厚生労働省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r>
              <a:tr h="116200">
                <a:tc>
                  <a:txBody>
                    <a:bodyPr/>
                    <a:lstStyle/>
                    <a:p>
                      <a:pPr>
                        <a:lnSpc>
                          <a:spcPts val="8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c>
                  <a:txBody>
                    <a:bodyPr/>
                    <a:lstStyle/>
                    <a:p>
                      <a:pPr>
                        <a:lnSpc>
                          <a:spcPts val="1400"/>
                        </a:lnSpc>
                      </a:pP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独立行政法人 医薬品医療機器総合機構</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本部</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c>
                  <a:txBody>
                    <a:bodyPr/>
                    <a:lstStyle/>
                    <a:p>
                      <a:pP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千代田区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tc>
                <a:tc>
                  <a:txBody>
                    <a:bodyPr/>
                    <a:lstStyle/>
                    <a:p>
                      <a:pP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厚生労働省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r>
              <a:tr h="140960">
                <a:tc>
                  <a:txBody>
                    <a:bodyPr/>
                    <a:lstStyle/>
                    <a:p>
                      <a:pPr>
                        <a:lnSpc>
                          <a:spcPts val="12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endParaRPr>
                    </a:p>
                  </a:txBody>
                  <a:tcPr marT="0" marB="0"/>
                </a:tc>
                <a:tc>
                  <a:txBody>
                    <a:bodyPr/>
                    <a:lstStyle/>
                    <a:p>
                      <a:pPr>
                        <a:lnSpc>
                          <a:spcPts val="14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公益財団法人　</a:t>
                      </a:r>
                      <a:r>
                        <a:rPr kumimoji="1" lang="zh-TW"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東京都中小企業振興公社</a:t>
                      </a:r>
                    </a:p>
                  </a:txBody>
                  <a:tcPr marT="0" marB="0"/>
                </a:tc>
                <a:tc>
                  <a:txBody>
                    <a:bodyPr/>
                    <a:lstStyle/>
                    <a:p>
                      <a:pP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千代田区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tc>
                <a:tc>
                  <a:txBody>
                    <a:bodyPr/>
                    <a:lstStyle/>
                    <a:p>
                      <a:pP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r>
              <a:tr h="140960">
                <a:tc>
                  <a:txBody>
                    <a:bodyPr/>
                    <a:lstStyle/>
                    <a:p>
                      <a:pPr>
                        <a:lnSpc>
                          <a:spcPts val="12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T="0" marB="0"/>
                </a:tc>
                <a:tc>
                  <a:txBody>
                    <a:bodyPr/>
                    <a:lstStyle/>
                    <a:p>
                      <a:pPr>
                        <a:lnSpc>
                          <a:spcPts val="14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八王子市先端技術センター</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T="0" marB="0"/>
                </a:tc>
                <a:tc>
                  <a:txBody>
                    <a:bodyPr/>
                    <a:lstStyle/>
                    <a:p>
                      <a:pP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八王子市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tc>
                <a:tc>
                  <a:txBody>
                    <a:bodyPr/>
                    <a:lstStyle/>
                    <a:p>
                      <a:pP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八王子市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r>
              <a:tr h="0">
                <a:tc>
                  <a:txBody>
                    <a:bodyPr/>
                    <a:lstStyle/>
                    <a:p>
                      <a:pPr>
                        <a:lnSpc>
                          <a:spcPts val="12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T="0" marB="0"/>
                </a:tc>
                <a:tc>
                  <a:txBody>
                    <a:bodyPr/>
                    <a:lstStyle/>
                    <a:p>
                      <a:pPr>
                        <a:lnSpc>
                          <a:spcPts val="1400"/>
                        </a:lnSpc>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すみだ中小企業センター</a:t>
                      </a:r>
                      <a:endParaRPr kumimoji="1" lang="ja-JP" altLang="en-US" sz="1100" baseline="0" dirty="0">
                        <a:latin typeface="Meiryo UI" panose="020B0604030504040204" pitchFamily="50" charset="-128"/>
                        <a:ea typeface="Meiryo UI" panose="020B0604030504040204" pitchFamily="50" charset="-128"/>
                        <a:cs typeface="Meiryo UI" panose="020B0604030504040204" pitchFamily="50" charset="-128"/>
                      </a:endParaRPr>
                    </a:p>
                  </a:txBody>
                  <a:tcPr marT="0" marB="0"/>
                </a:tc>
                <a:tc>
                  <a:txBody>
                    <a:bodyPr/>
                    <a:lstStyle/>
                    <a:p>
                      <a:pP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墨田区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tc>
                <a:tc>
                  <a:txBody>
                    <a:bodyPr/>
                    <a:lstStyle/>
                    <a:p>
                      <a:pPr>
                        <a:lnSpc>
                          <a:spcPts val="14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墨田区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0" marB="0" anchor="ctr"/>
                </a:tc>
              </a:tr>
            </a:tbl>
          </a:graphicData>
        </a:graphic>
      </p:graphicFrame>
      <p:sp>
        <p:nvSpPr>
          <p:cNvPr id="16" name="テキスト ボックス 15"/>
          <p:cNvSpPr txBox="1"/>
          <p:nvPr/>
        </p:nvSpPr>
        <p:spPr>
          <a:xfrm>
            <a:off x="154191" y="5513807"/>
            <a:ext cx="2184258"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④産業支援機関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107504" y="44624"/>
            <a:ext cx="4320480"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solidFill>
                  <a:schemeClr val="tx1"/>
                </a:solidFill>
                <a:latin typeface="Meiryo UI" pitchFamily="50" charset="-128"/>
                <a:ea typeface="Meiryo UI" pitchFamily="50" charset="-128"/>
                <a:cs typeface="Meiryo UI" pitchFamily="50" charset="-128"/>
              </a:rPr>
              <a:t>（参考</a:t>
            </a:r>
            <a:r>
              <a:rPr lang="ja-JP" altLang="en-US" dirty="0" smtClean="0">
                <a:solidFill>
                  <a:schemeClr val="tx1"/>
                </a:solidFill>
                <a:latin typeface="Meiryo UI" pitchFamily="50" charset="-128"/>
                <a:ea typeface="Meiryo UI" pitchFamily="50" charset="-128"/>
                <a:cs typeface="Meiryo UI" pitchFamily="50" charset="-128"/>
              </a:rPr>
              <a:t>）東京都内の産業振興機関一覧</a:t>
            </a:r>
            <a:endParaRPr lang="ja-JP" altLang="en-US" dirty="0">
              <a:solidFill>
                <a:schemeClr val="tx1"/>
              </a:solidFill>
              <a:latin typeface="Meiryo UI" pitchFamily="50" charset="-128"/>
              <a:ea typeface="Meiryo UI" pitchFamily="50" charset="-128"/>
              <a:cs typeface="Meiryo UI" pitchFamily="50" charset="-128"/>
            </a:endParaRPr>
          </a:p>
        </p:txBody>
      </p:sp>
      <p:sp>
        <p:nvSpPr>
          <p:cNvPr id="19"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5810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818921658"/>
              </p:ext>
            </p:extLst>
          </p:nvPr>
        </p:nvGraphicFramePr>
        <p:xfrm>
          <a:off x="323528" y="620688"/>
          <a:ext cx="4320480" cy="5832648"/>
        </p:xfrm>
        <a:graphic>
          <a:graphicData uri="http://schemas.openxmlformats.org/drawingml/2006/table">
            <a:tbl>
              <a:tblPr firstRow="1" bandRow="1">
                <a:tableStyleId>{5C22544A-7EE6-4342-B048-85BDC9FD1C3A}</a:tableStyleId>
              </a:tblPr>
              <a:tblGrid>
                <a:gridCol w="936104"/>
                <a:gridCol w="3384376"/>
              </a:tblGrid>
              <a:tr h="1944216">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人　員</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(H27.7</a:t>
                      </a:r>
                    </a:p>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現在</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●職員合計：    </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2,929</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内訳</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研究職員：</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2,255</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（内任期付：</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329</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 ） </a:t>
                      </a: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事務職員：　　</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役員（常勤）：　    </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 </a:t>
                      </a: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招聘研究員　 ：    </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164</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 </a:t>
                      </a: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ポスドク　　     ：    </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198</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 </a:t>
                      </a: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テクニカルスタッフ：</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1,487</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名 </a:t>
                      </a:r>
                    </a:p>
                  </a:txBody>
                  <a:tcPr anchor="ctr"/>
                </a:tc>
              </a:tr>
              <a:tr h="263041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研究拠点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東京本部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つくば本部（つくばセンター）</a:t>
                      </a: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北海道センター（バイオものづくり）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東北センター（化学ものづくり）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福島再生可能エネルギー研究所、</a:t>
                      </a: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臨海副都心センター（バイオ・</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中部センター（機能部材）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関西センター（電池技術、医療技術）</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中国センター（バイオマス利用技術）</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四国センター（ヘルスケア）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九州センター（製造プラント診断）</a:t>
                      </a:r>
                    </a:p>
                  </a:txBody>
                  <a:tcPr anchor="ctr"/>
                </a:tc>
              </a:tr>
              <a:tr h="125802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決算額</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・収入額：</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（運営交付金：</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国補助金：</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335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受託収入等：</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・支出額：</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1,269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920" y="116632"/>
            <a:ext cx="4450042" cy="4946500"/>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640444"/>
            <a:ext cx="3341217" cy="2217556"/>
          </a:xfrm>
          <a:prstGeom prst="rect">
            <a:avLst/>
          </a:prstGeom>
        </p:spPr>
      </p:pic>
      <p:sp>
        <p:nvSpPr>
          <p:cNvPr id="7" name="タイトル 1"/>
          <p:cNvSpPr txBox="1">
            <a:spLocks/>
          </p:cNvSpPr>
          <p:nvPr/>
        </p:nvSpPr>
        <p:spPr>
          <a:xfrm>
            <a:off x="179512" y="144612"/>
            <a:ext cx="5976664" cy="369332"/>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a:t>
            </a:r>
            <a:r>
              <a:rPr lang="ja-JP" altLang="en-US" dirty="0" smtClean="0">
                <a:latin typeface="Meiryo UI" pitchFamily="50" charset="-128"/>
                <a:ea typeface="Meiryo UI" pitchFamily="50" charset="-128"/>
                <a:cs typeface="Meiryo UI" pitchFamily="50" charset="-128"/>
              </a:rPr>
              <a:t>）</a:t>
            </a:r>
            <a:r>
              <a:rPr lang="zh-TW" altLang="en-US" dirty="0">
                <a:latin typeface="Meiryo UI" pitchFamily="50" charset="-128"/>
                <a:ea typeface="Meiryo UI" pitchFamily="50" charset="-128"/>
                <a:cs typeface="Meiryo UI" pitchFamily="50" charset="-128"/>
              </a:rPr>
              <a:t>国立研究機関</a:t>
            </a:r>
            <a:r>
              <a:rPr lang="en-US" altLang="zh-TW" dirty="0">
                <a:latin typeface="Meiryo UI" pitchFamily="50" charset="-128"/>
                <a:ea typeface="Meiryo UI" pitchFamily="50" charset="-128"/>
                <a:cs typeface="Meiryo UI" pitchFamily="50" charset="-128"/>
              </a:rPr>
              <a:t>【</a:t>
            </a:r>
            <a:r>
              <a:rPr lang="zh-TW" altLang="en-US" dirty="0">
                <a:latin typeface="Meiryo UI" pitchFamily="50" charset="-128"/>
                <a:ea typeface="Meiryo UI" pitchFamily="50" charset="-128"/>
                <a:cs typeface="Meiryo UI" pitchFamily="50" charset="-128"/>
              </a:rPr>
              <a:t>（国研）産業技術総合研究所</a:t>
            </a:r>
            <a:r>
              <a:rPr lang="en-US" altLang="zh-TW" dirty="0">
                <a:latin typeface="Meiryo UI" pitchFamily="50" charset="-128"/>
                <a:ea typeface="Meiryo UI" pitchFamily="50" charset="-128"/>
                <a:cs typeface="Meiryo UI" pitchFamily="50" charset="-128"/>
              </a:rPr>
              <a:t>】</a:t>
            </a:r>
            <a:endParaRPr lang="ja-JP" altLang="en-US" dirty="0">
              <a:latin typeface="Meiryo UI" pitchFamily="50" charset="-128"/>
              <a:ea typeface="Meiryo UI" pitchFamily="50" charset="-128"/>
              <a:cs typeface="Meiryo UI" pitchFamily="50" charset="-128"/>
            </a:endParaRPr>
          </a:p>
        </p:txBody>
      </p:sp>
      <p:sp>
        <p:nvSpPr>
          <p:cNvPr id="9"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6785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53969672"/>
              </p:ext>
            </p:extLst>
          </p:nvPr>
        </p:nvGraphicFramePr>
        <p:xfrm>
          <a:off x="179512" y="803044"/>
          <a:ext cx="8640961" cy="3642359"/>
        </p:xfrm>
        <a:graphic>
          <a:graphicData uri="http://schemas.openxmlformats.org/drawingml/2006/table">
            <a:tbl>
              <a:tblPr firstRow="1" bandRow="1">
                <a:tableStyleId>{5C22544A-7EE6-4342-B048-85BDC9FD1C3A}</a:tableStyleId>
              </a:tblPr>
              <a:tblGrid>
                <a:gridCol w="1872208"/>
                <a:gridCol w="2664296"/>
                <a:gridCol w="2448272"/>
                <a:gridCol w="1656185"/>
              </a:tblGrid>
              <a:tr h="384800">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分野</a:t>
                      </a:r>
                      <a:endParaRPr kumimoji="1" lang="en-US" altLang="ja-JP" sz="1600" dirty="0" smtClean="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企業名</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研究所名</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立地市町村</a:t>
                      </a:r>
                      <a:endParaRPr kumimoji="1" lang="ja-JP" altLang="en-US" sz="1600" dirty="0">
                        <a:latin typeface="HG丸ｺﾞｼｯｸM-PRO" panose="020F0600000000000000" pitchFamily="50" charset="-128"/>
                        <a:ea typeface="HG丸ｺﾞｼｯｸM-PRO" panose="020F0600000000000000" pitchFamily="50" charset="-128"/>
                      </a:endParaRPr>
                    </a:p>
                  </a:txBody>
                  <a:tcPr/>
                </a:tc>
              </a:tr>
              <a:tr h="562391">
                <a:tc rowSpan="4">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製薬</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600" dirty="0" smtClean="0">
                          <a:latin typeface="HG丸ｺﾞｼｯｸM-PRO" panose="020F0600000000000000" pitchFamily="50" charset="-128"/>
                          <a:ea typeface="HG丸ｺﾞｼｯｸM-PRO" panose="020F0600000000000000" pitchFamily="50" charset="-128"/>
                        </a:rPr>
                        <a:t>武田薬品工業㈱</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大阪工場（研究部門）</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大阪市</a:t>
                      </a:r>
                      <a:endParaRPr kumimoji="1" lang="ja-JP" altLang="en-US" sz="1600" dirty="0">
                        <a:latin typeface="HG丸ｺﾞｼｯｸM-PRO" panose="020F0600000000000000" pitchFamily="50" charset="-128"/>
                        <a:ea typeface="HG丸ｺﾞｼｯｸM-PRO" panose="020F0600000000000000" pitchFamily="50" charset="-128"/>
                      </a:endParaRPr>
                    </a:p>
                  </a:txBody>
                  <a:tcPr/>
                </a:tc>
              </a:tr>
              <a:tr h="504056">
                <a:tc vMerge="1">
                  <a:txBody>
                    <a:bodyPr/>
                    <a:lstStyle/>
                    <a:p>
                      <a:pPr algn="ct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ja-JP" altLang="en-US" sz="1600" dirty="0" smtClean="0">
                          <a:latin typeface="HG丸ｺﾞｼｯｸM-PRO" panose="020F0600000000000000" pitchFamily="50" charset="-128"/>
                          <a:ea typeface="HG丸ｺﾞｼｯｸM-PRO" panose="020F0600000000000000" pitchFamily="50" charset="-128"/>
                        </a:rPr>
                        <a:t>田辺三菱製薬㈱</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加島事業所</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大阪市</a:t>
                      </a:r>
                      <a:endParaRPr kumimoji="1" lang="ja-JP" altLang="en-US" sz="1600" dirty="0">
                        <a:latin typeface="HG丸ｺﾞｼｯｸM-PRO" panose="020F0600000000000000" pitchFamily="50" charset="-128"/>
                        <a:ea typeface="HG丸ｺﾞｼｯｸM-PRO" panose="020F0600000000000000" pitchFamily="50" charset="-128"/>
                      </a:endParaRPr>
                    </a:p>
                  </a:txBody>
                  <a:tcPr/>
                </a:tc>
              </a:tr>
              <a:tr h="720080">
                <a:tc vMerge="1">
                  <a:txBody>
                    <a:bodyPr/>
                    <a:lstStyle/>
                    <a:p>
                      <a:pPr algn="ct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ja-JP" altLang="en-US" sz="1600" dirty="0" smtClean="0">
                          <a:latin typeface="HG丸ｺﾞｼｯｸM-PRO" panose="020F0600000000000000" pitchFamily="50" charset="-128"/>
                          <a:ea typeface="HG丸ｺﾞｼｯｸM-PRO" panose="020F0600000000000000" pitchFamily="50" charset="-128"/>
                        </a:rPr>
                        <a:t>大日本住友製薬㈱</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総合研究所</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smtClean="0">
                          <a:latin typeface="HG丸ｺﾞｼｯｸM-PRO" panose="020F0600000000000000" pitchFamily="50" charset="-128"/>
                          <a:ea typeface="HG丸ｺﾞｼｯｸM-PRO" panose="020F0600000000000000" pitchFamily="50" charset="-128"/>
                        </a:rPr>
                        <a:t>大阪研究所</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吹田市、大阪市</a:t>
                      </a:r>
                      <a:endParaRPr kumimoji="1" lang="ja-JP" altLang="en-US" sz="1600" dirty="0">
                        <a:latin typeface="HG丸ｺﾞｼｯｸM-PRO" panose="020F0600000000000000" pitchFamily="50" charset="-128"/>
                        <a:ea typeface="HG丸ｺﾞｼｯｸM-PRO" panose="020F0600000000000000" pitchFamily="50" charset="-128"/>
                      </a:endParaRPr>
                    </a:p>
                  </a:txBody>
                  <a:tcPr/>
                </a:tc>
              </a:tr>
              <a:tr h="648072">
                <a:tc vMerge="1">
                  <a:txBody>
                    <a:bodyPr/>
                    <a:lstStyle/>
                    <a:p>
                      <a:pPr algn="ct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ja-JP" altLang="en-US" sz="1600" dirty="0" smtClean="0">
                          <a:latin typeface="HG丸ｺﾞｼｯｸM-PRO" panose="020F0600000000000000" pitchFamily="50" charset="-128"/>
                          <a:ea typeface="HG丸ｺﾞｼｯｸM-PRO" panose="020F0600000000000000" pitchFamily="50" charset="-128"/>
                        </a:rPr>
                        <a:t>塩野義製薬㈱</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医薬研究センター</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豊中市</a:t>
                      </a:r>
                      <a:endParaRPr kumimoji="1" lang="ja-JP" altLang="en-US" sz="1600" dirty="0">
                        <a:latin typeface="HG丸ｺﾞｼｯｸM-PRO" panose="020F0600000000000000" pitchFamily="50" charset="-128"/>
                        <a:ea typeface="HG丸ｺﾞｼｯｸM-PRO" panose="020F0600000000000000" pitchFamily="50" charset="-128"/>
                      </a:endParaRPr>
                    </a:p>
                  </a:txBody>
                  <a:tcPr/>
                </a:tc>
              </a:tr>
              <a:tr h="466759">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バッテリー</a:t>
                      </a:r>
                      <a:endParaRPr kumimoji="1" lang="en-US" altLang="ja-JP" sz="1600" dirty="0" smtClean="0">
                        <a:latin typeface="HG丸ｺﾞｼｯｸM-PRO" panose="020F0600000000000000" pitchFamily="50" charset="-128"/>
                        <a:ea typeface="HG丸ｺﾞｼｯｸM-PRO" panose="020F0600000000000000" pitchFamily="50" charset="-128"/>
                      </a:endParaRPr>
                    </a:p>
                    <a:p>
                      <a:pPr algn="ctr"/>
                      <a:r>
                        <a:rPr kumimoji="1" lang="ja-JP" altLang="en-US" sz="1600" dirty="0" smtClean="0">
                          <a:latin typeface="HG丸ｺﾞｼｯｸM-PRO" panose="020F0600000000000000" pitchFamily="50" charset="-128"/>
                          <a:ea typeface="HG丸ｺﾞｼｯｸM-PRO" panose="020F0600000000000000" pitchFamily="50" charset="-128"/>
                        </a:rPr>
                        <a:t>（リチウムイオン電池等）</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ja-JP" altLang="en-US" sz="1600" dirty="0" smtClean="0">
                          <a:latin typeface="HG丸ｺﾞｼｯｸM-PRO" panose="020F0600000000000000" pitchFamily="50" charset="-128"/>
                          <a:ea typeface="HG丸ｺﾞｼｯｸM-PRO" panose="020F0600000000000000" pitchFamily="50" charset="-128"/>
                        </a:rPr>
                        <a:t>パナソニック㈱ オートモーティブ</a:t>
                      </a:r>
                      <a:r>
                        <a:rPr kumimoji="1" lang="en-US" altLang="ja-JP" sz="1600" dirty="0" smtClean="0">
                          <a:latin typeface="HG丸ｺﾞｼｯｸM-PRO" panose="020F0600000000000000" pitchFamily="50" charset="-128"/>
                          <a:ea typeface="HG丸ｺﾞｼｯｸM-PRO" panose="020F0600000000000000" pitchFamily="50" charset="-128"/>
                        </a:rPr>
                        <a:t>&amp;</a:t>
                      </a:r>
                      <a:r>
                        <a:rPr kumimoji="1" lang="ja-JP" altLang="en-US" sz="1600" dirty="0" smtClean="0">
                          <a:latin typeface="HG丸ｺﾞｼｯｸM-PRO" panose="020F0600000000000000" pitchFamily="50" charset="-128"/>
                          <a:ea typeface="HG丸ｺﾞｼｯｸM-PRO" panose="020F0600000000000000" pitchFamily="50" charset="-128"/>
                        </a:rPr>
                        <a:t>インダストリアルシステムズ社</a:t>
                      </a:r>
                      <a:endParaRPr kumimoji="1" lang="ja-JP" altLang="en-US" sz="16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エナジーデバイス事業部</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zh-TW" altLang="en-US" sz="1600" dirty="0" smtClean="0">
                          <a:latin typeface="HG丸ｺﾞｼｯｸM-PRO" panose="020F0600000000000000" pitchFamily="50" charset="-128"/>
                          <a:ea typeface="HG丸ｺﾞｼｯｸM-PRO" panose="020F0600000000000000" pitchFamily="50" charset="-128"/>
                        </a:rPr>
                        <a:t>二次電池事業部</a:t>
                      </a:r>
                    </a:p>
                  </a:txBody>
                  <a:tcPr/>
                </a:tc>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守口市、大阪市、貝塚市</a:t>
                      </a:r>
                      <a:endParaRPr kumimoji="1" lang="ja-JP" altLang="en-US" sz="1600" dirty="0">
                        <a:latin typeface="HG丸ｺﾞｼｯｸM-PRO" panose="020F0600000000000000" pitchFamily="50" charset="-128"/>
                        <a:ea typeface="HG丸ｺﾞｼｯｸM-PRO" panose="020F0600000000000000" pitchFamily="50" charset="-128"/>
                      </a:endParaRPr>
                    </a:p>
                  </a:txBody>
                  <a:tcPr/>
                </a:tc>
              </a:tr>
            </a:tbl>
          </a:graphicData>
        </a:graphic>
      </p:graphicFrame>
      <p:sp>
        <p:nvSpPr>
          <p:cNvPr id="9" name="タイトル 1"/>
          <p:cNvSpPr txBox="1">
            <a:spLocks/>
          </p:cNvSpPr>
          <p:nvPr/>
        </p:nvSpPr>
        <p:spPr>
          <a:xfrm>
            <a:off x="179512" y="188640"/>
            <a:ext cx="3168352" cy="310438"/>
          </a:xfrm>
          <a:prstGeom prst="rect">
            <a:avLst/>
          </a:prstGeom>
          <a:noFill/>
          <a:ln w="1270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dirty="0">
                <a:latin typeface="Meiryo UI" pitchFamily="50" charset="-128"/>
                <a:ea typeface="Meiryo UI" pitchFamily="50" charset="-128"/>
                <a:cs typeface="Meiryo UI" pitchFamily="50" charset="-128"/>
              </a:rPr>
              <a:t>（参考</a:t>
            </a:r>
            <a:r>
              <a:rPr lang="ja-JP" altLang="en-US" dirty="0" smtClean="0">
                <a:latin typeface="Meiryo UI" pitchFamily="50" charset="-128"/>
                <a:ea typeface="Meiryo UI" pitchFamily="50" charset="-128"/>
                <a:cs typeface="Meiryo UI" pitchFamily="50" charset="-128"/>
              </a:rPr>
              <a:t>）民間研究所（一例）</a:t>
            </a:r>
            <a:endParaRPr lang="ja-JP" altLang="en-US" dirty="0">
              <a:latin typeface="Meiryo UI" pitchFamily="50" charset="-128"/>
              <a:ea typeface="Meiryo UI" pitchFamily="50" charset="-128"/>
              <a:cs typeface="Meiryo UI" pitchFamily="50" charset="-128"/>
            </a:endParaRPr>
          </a:p>
        </p:txBody>
      </p:sp>
      <p:sp>
        <p:nvSpPr>
          <p:cNvPr id="6" name="スライド番号プレースホルダー 1"/>
          <p:cNvSpPr>
            <a:spLocks noGrp="1"/>
          </p:cNvSpPr>
          <p:nvPr>
            <p:ph type="sldNum" sz="quarter" idx="12"/>
          </p:nvPr>
        </p:nvSpPr>
        <p:spPr>
          <a:xfrm>
            <a:off x="7010400" y="6492875"/>
            <a:ext cx="2133600" cy="365125"/>
          </a:xfrm>
        </p:spPr>
        <p:txBody>
          <a:bodyPr/>
          <a:lstStyle/>
          <a:p>
            <a:fld id="{89E81B00-AEB7-4197-A927-D0177FC9D78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9032" y="4659377"/>
            <a:ext cx="8479432" cy="1361911"/>
          </a:xfrm>
          <a:prstGeom prst="rect">
            <a:avLst/>
          </a:prstGeom>
          <a:noFill/>
          <a:ln w="3175">
            <a:solidFill>
              <a:schemeClr val="accent1"/>
            </a:solidFill>
            <a:prstDash val="dash"/>
          </a:ln>
        </p:spPr>
        <p:txBody>
          <a:bodyPr wrap="square" rtlCol="0">
            <a:spAutoFit/>
          </a:bodyPr>
          <a:lstStyle/>
          <a:p>
            <a:pPr marL="179388" indent="-179388">
              <a:lnSpc>
                <a:spcPct val="1500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文部</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科学省では、全国の国公立、独立法人、民間企業等の試験研究機関の概要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を収録</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した「全国試験研究機関名鑑」を２年毎に公表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Ø"/>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2006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2007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年版では、民間研究機関は、国内に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6,104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機関あり、大阪府内には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、約</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９％の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機関が設置。（出典：「企業における研究機関の設置状況に関する調査」（</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H19.3</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大阪府立産業開発研究所））</a:t>
            </a:r>
          </a:p>
          <a:p>
            <a:pPr marL="179388" indent="-179388">
              <a:lnSpc>
                <a:spcPct val="15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・業種別：機械</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36</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電気電子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化学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医薬品</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建設</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塗料ｲﾝｷ</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等</a:t>
            </a:r>
          </a:p>
          <a:p>
            <a:pPr marL="179388" indent="-179388">
              <a:lnSpc>
                <a:spcPct val="15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・市町村別：大阪市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128</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堺市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枚方市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高槻市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東大阪市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豊中市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等</a:t>
            </a:r>
          </a:p>
        </p:txBody>
      </p:sp>
    </p:spTree>
    <p:extLst>
      <p:ext uri="{BB962C8B-B14F-4D97-AF65-F5344CB8AC3E}">
        <p14:creationId xmlns:p14="http://schemas.microsoft.com/office/powerpoint/2010/main" val="33782637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4578</TotalTime>
  <Words>4737</Words>
  <Application>Microsoft Office PowerPoint</Application>
  <PresentationFormat>画面に合わせる (4:3)</PresentationFormat>
  <Paragraphs>1276</Paragraphs>
  <Slides>35</Slides>
  <Notes>15</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Batchadmin</cp:lastModifiedBy>
  <cp:revision>443</cp:revision>
  <cp:lastPrinted>2016-07-22T05:02:07Z</cp:lastPrinted>
  <dcterms:created xsi:type="dcterms:W3CDTF">2014-08-01T07:03:14Z</dcterms:created>
  <dcterms:modified xsi:type="dcterms:W3CDTF">2016-08-31T08:59:15Z</dcterms:modified>
</cp:coreProperties>
</file>