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25" autoAdjust="0"/>
  </p:normalViewPr>
  <p:slideViewPr>
    <p:cSldViewPr snapToGrid="0">
      <p:cViewPr>
        <p:scale>
          <a:sx n="100" d="100"/>
          <a:sy n="10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4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061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5072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945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072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57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44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4582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04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787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814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6C0C7-0C63-4B73-ABCF-3D874CC7E489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601B2-5B21-4CC4-A3B0-F968D6ABB6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393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1190622" y="1657351"/>
            <a:ext cx="7015124" cy="12025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6033589" y="5005426"/>
            <a:ext cx="2821222" cy="1635844"/>
          </a:xfrm>
          <a:prstGeom prst="roundRect">
            <a:avLst>
              <a:gd name="adj" fmla="val 10705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3114248" y="5005426"/>
            <a:ext cx="2772000" cy="1635844"/>
          </a:xfrm>
          <a:prstGeom prst="roundRect">
            <a:avLst>
              <a:gd name="adj" fmla="val 9609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48889" y="5005427"/>
            <a:ext cx="2736000" cy="1635844"/>
          </a:xfrm>
          <a:prstGeom prst="roundRect">
            <a:avLst>
              <a:gd name="adj" fmla="val 9438"/>
            </a:avLst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17779" y="4697016"/>
            <a:ext cx="8896351" cy="209174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7779" y="49472"/>
            <a:ext cx="49529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副首都推進本部について</a:t>
            </a:r>
            <a:endParaRPr kumimoji="1" lang="ja-JP" altLang="en-US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143875" y="123688"/>
            <a:ext cx="13335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副首都推進局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190623" y="3181350"/>
            <a:ext cx="7015123" cy="946150"/>
          </a:xfrm>
          <a:prstGeom prst="rect">
            <a:avLst/>
          </a:prstGeom>
          <a:solidFill>
            <a:schemeClr val="accent1">
              <a:lumMod val="20000"/>
              <a:lumOff val="80000"/>
              <a:alpha val="94000"/>
            </a:schemeClr>
          </a:solidFill>
          <a:ln w="38100">
            <a:solidFill>
              <a:schemeClr val="accent1">
                <a:lumMod val="60000"/>
                <a:lumOff val="40000"/>
                <a:alpha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190622" y="3388984"/>
            <a:ext cx="60783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根　　　拠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 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地方自治法第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252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条の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（大阪府・大阪市が共同で設置する内部組織）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190622" y="3599793"/>
            <a:ext cx="73691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所掌事項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副首都化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（大都市制度を含む。）にかかる企画及び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立案並び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に推進並びにその総合調整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に関する業務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26" name="直線コネクタ 25"/>
          <p:cNvCxnSpPr/>
          <p:nvPr/>
        </p:nvCxnSpPr>
        <p:spPr>
          <a:xfrm>
            <a:off x="117779" y="390448"/>
            <a:ext cx="8896350" cy="25590"/>
          </a:xfrm>
          <a:prstGeom prst="line">
            <a:avLst/>
          </a:prstGeom>
          <a:ln w="38100">
            <a:gradFill flip="none" rotWithShape="1">
              <a:gsLst>
                <a:gs pos="0">
                  <a:schemeClr val="accent1">
                    <a:lumMod val="100000"/>
                  </a:schemeClr>
                </a:gs>
                <a:gs pos="50000">
                  <a:schemeClr val="accent1">
                    <a:lumMod val="50000"/>
                    <a:lumOff val="50000"/>
                  </a:schemeClr>
                </a:gs>
                <a:gs pos="100000">
                  <a:schemeClr val="accent1">
                    <a:lumMod val="0"/>
                    <a:lumOff val="100000"/>
                  </a:schemeClr>
                </a:gs>
              </a:gsLst>
              <a:lin ang="162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正方形/長方形 152"/>
          <p:cNvSpPr/>
          <p:nvPr/>
        </p:nvSpPr>
        <p:spPr>
          <a:xfrm>
            <a:off x="260678" y="4533900"/>
            <a:ext cx="2446663" cy="2500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当面</a:t>
            </a:r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sz="14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進め方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1" name="テキスト ボックス 190"/>
          <p:cNvSpPr txBox="1"/>
          <p:nvPr/>
        </p:nvSpPr>
        <p:spPr>
          <a:xfrm flipH="1">
            <a:off x="1190625" y="3816350"/>
            <a:ext cx="23844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幹事団体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 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大阪市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17779" y="651215"/>
            <a:ext cx="8896352" cy="3706950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  <a:alpha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260677" y="521377"/>
            <a:ext cx="2446663" cy="25967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副首都推進本部の組織体制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210983" y="823119"/>
            <a:ext cx="88031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所掌事項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  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「副首都・大阪」の確立に向け、次の事項を所掌する。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１．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中長期的な取組み方向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の検討に関すること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２．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及び大阪市の広域行政並びに類似する施設、施策、事務事業などいわゆる</a:t>
            </a:r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二重行政の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解消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に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関する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こと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３．</a:t>
            </a:r>
            <a:r>
              <a:rPr lang="ja-JP" altLang="en-US" sz="11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新たな大都市制度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の再検討に関すること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　　　　　　　　　　　など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219073" y="1592560"/>
            <a:ext cx="879505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会　　　議</a:t>
            </a:r>
            <a:r>
              <a:rPr lang="en-US" altLang="ja-JP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1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1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角丸四角形 2"/>
          <p:cNvSpPr/>
          <p:nvPr/>
        </p:nvSpPr>
        <p:spPr>
          <a:xfrm>
            <a:off x="326232" y="4891087"/>
            <a:ext cx="2583656" cy="2663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角丸四角形 26"/>
          <p:cNvSpPr/>
          <p:nvPr/>
        </p:nvSpPr>
        <p:spPr>
          <a:xfrm>
            <a:off x="3181121" y="4891087"/>
            <a:ext cx="2619604" cy="26631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二重</a:t>
            </a:r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行政の解消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128132" y="4891087"/>
            <a:ext cx="2655066" cy="27699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新たな大都市</a:t>
            </a:r>
            <a:r>
              <a:rPr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制度</a:t>
            </a:r>
            <a:endParaRPr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000267" y="5221583"/>
            <a:ext cx="2881837" cy="1106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○夏頃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を目処に総合区の概案の作成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5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区、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区、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11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区などの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パターン）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○特別区設置協定書に対する意見指摘等を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整理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○夏頃から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24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区で総合区及び特別区に対する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住民の意見をお聴きする予定。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068017" y="5221583"/>
            <a:ext cx="29083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進捗に合わせて適宜推進本部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会議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（指定都市都道府県調整会議）を開催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19073" y="5219600"/>
            <a:ext cx="284894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○第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回副首都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推進本部会議において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副首都の概念」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をとりまとめ。</a:t>
            </a:r>
            <a:r>
              <a:rPr lang="en-US" altLang="ja-JP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(28.4.19)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○今後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、副首都に求められる機能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タスク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フォースで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○夏頃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に中長期的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取組み方向</a:t>
            </a:r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の中間整理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11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1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とりまとめ予定。</a:t>
            </a:r>
            <a:endParaRPr lang="en-US" altLang="ja-JP" sz="11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326383" y="3060700"/>
            <a:ext cx="2461846" cy="2413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副首都推進局（事務局）の組織</a:t>
            </a:r>
            <a:r>
              <a:rPr lang="ja-JP" altLang="en-US" sz="11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体制</a:t>
            </a:r>
            <a:endParaRPr lang="ja-JP" altLang="en-US" sz="1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48889" y="4891087"/>
            <a:ext cx="2736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中長期的な取組み方向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大かっこ 6"/>
          <p:cNvSpPr/>
          <p:nvPr/>
        </p:nvSpPr>
        <p:spPr>
          <a:xfrm>
            <a:off x="3279576" y="5640713"/>
            <a:ext cx="2521148" cy="800567"/>
          </a:xfrm>
          <a:prstGeom prst="bracketPair">
            <a:avLst>
              <a:gd name="adj" fmla="val 11119"/>
            </a:avLst>
          </a:prstGeom>
          <a:solidFill>
            <a:schemeClr val="accent1">
              <a:lumMod val="60000"/>
              <a:lumOff val="40000"/>
              <a:alpha val="70000"/>
            </a:schemeClr>
          </a:solidFill>
          <a:ln w="952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79577" y="5652470"/>
            <a:ext cx="23973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《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平成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4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月</a:t>
            </a:r>
            <a:r>
              <a:rPr lang="en-US" altLang="ja-JP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19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</a:t>
            </a:r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》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・大阪府立大学・大阪市立大学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統合に向けた検討体制や進め方について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・府立公衆衛生研究所・市立環境科学研究所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統合に向けた検討体制や進め方について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971486" y="2432050"/>
            <a:ext cx="39619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大阪府政策企画部長・大阪市政策企画室長など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9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190626" y="1657351"/>
            <a:ext cx="286226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本部長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大阪府知事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副本部長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市長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本部員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副知事、　大阪市副市長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　副首都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推進局長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・理事 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 　大阪府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・大阪市の関係部局長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4650656" y="1657351"/>
            <a:ext cx="378864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●府内市町村　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堺市長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 　大阪府市長会会長（八尾市長）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大阪府市長会総務文教部会長（和泉市長）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 大阪府町村長会会長（千早赤阪村長）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 大阪府町村長会行財政部会長（岬町長）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特別顧問</a:t>
            </a:r>
            <a:endParaRPr lang="en-US" altLang="ja-JP" sz="1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●</a:t>
            </a:r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その他関係者　　　</a:t>
            </a: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42134" y="6256036"/>
            <a:ext cx="2730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府内市町村（堺市長、市長会、町村長会）が</a:t>
            </a:r>
            <a:endParaRPr lang="en-US" altLang="ja-JP" sz="9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副首都推進本部会議に参画</a:t>
            </a:r>
            <a:endParaRPr kumimoji="1"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243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2348</TotalTime>
  <Words>153</Words>
  <Application>Microsoft Office PowerPoint</Application>
  <PresentationFormat>画面に合わせる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Daigo</dc:creator>
  <cp:lastModifiedBy>Batchadmin</cp:lastModifiedBy>
  <cp:revision>122</cp:revision>
  <cp:lastPrinted>2016-06-14T01:32:16Z</cp:lastPrinted>
  <dcterms:created xsi:type="dcterms:W3CDTF">2016-04-25T10:34:40Z</dcterms:created>
  <dcterms:modified xsi:type="dcterms:W3CDTF">2016-06-14T02:04:12Z</dcterms:modified>
</cp:coreProperties>
</file>