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25" autoAdjust="0"/>
  </p:normalViewPr>
  <p:slideViewPr>
    <p:cSldViewPr snapToGrid="0">
      <p:cViewPr>
        <p:scale>
          <a:sx n="100" d="100"/>
          <a:sy n="100" d="100"/>
        </p:scale>
        <p:origin x="-516" y="6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C0C7-0C63-4B73-ABCF-3D874CC7E489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01B2-5B21-4CC4-A3B0-F968D6ABB6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144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C0C7-0C63-4B73-ABCF-3D874CC7E489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01B2-5B21-4CC4-A3B0-F968D6ABB6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061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C0C7-0C63-4B73-ABCF-3D874CC7E489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01B2-5B21-4CC4-A3B0-F968D6ABB6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072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C0C7-0C63-4B73-ABCF-3D874CC7E489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01B2-5B21-4CC4-A3B0-F968D6ABB6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451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C0C7-0C63-4B73-ABCF-3D874CC7E489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01B2-5B21-4CC4-A3B0-F968D6ABB6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2072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C0C7-0C63-4B73-ABCF-3D874CC7E489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01B2-5B21-4CC4-A3B0-F968D6ABB6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577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C0C7-0C63-4B73-ABCF-3D874CC7E489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01B2-5B21-4CC4-A3B0-F968D6ABB6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9442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C0C7-0C63-4B73-ABCF-3D874CC7E489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01B2-5B21-4CC4-A3B0-F968D6ABB6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582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C0C7-0C63-4B73-ABCF-3D874CC7E489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01B2-5B21-4CC4-A3B0-F968D6ABB6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041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C0C7-0C63-4B73-ABCF-3D874CC7E489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01B2-5B21-4CC4-A3B0-F968D6ABB6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787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C0C7-0C63-4B73-ABCF-3D874CC7E489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01B2-5B21-4CC4-A3B0-F968D6ABB6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3814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6C0C7-0C63-4B73-ABCF-3D874CC7E489}" type="datetimeFigureOut">
              <a:rPr kumimoji="1" lang="ja-JP" altLang="en-US" smtClean="0"/>
              <a:t>2016/6/16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601B2-5B21-4CC4-A3B0-F968D6ABB6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393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6070600" y="617524"/>
            <a:ext cx="2943529" cy="5888052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39875" y="51894"/>
            <a:ext cx="6105525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中間整理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案に盛り込む副首都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に求められる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機能等（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たたき台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6" name="直線コネクタ 25"/>
          <p:cNvCxnSpPr/>
          <p:nvPr/>
        </p:nvCxnSpPr>
        <p:spPr>
          <a:xfrm>
            <a:off x="79338" y="455112"/>
            <a:ext cx="8934791" cy="25590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1">
                    <a:lumMod val="100000"/>
                  </a:schemeClr>
                </a:gs>
                <a:gs pos="5000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0"/>
                    <a:lumOff val="10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正方形/長方形 152"/>
          <p:cNvSpPr/>
          <p:nvPr/>
        </p:nvSpPr>
        <p:spPr>
          <a:xfrm>
            <a:off x="6289951" y="538899"/>
            <a:ext cx="2446663" cy="2500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副首都制度面</a:t>
            </a: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検討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TF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79338" y="616723"/>
            <a:ext cx="5895803" cy="5888052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1755993" y="538899"/>
            <a:ext cx="2446663" cy="24215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副首都機能面検討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TF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208155" y="2920496"/>
            <a:ext cx="2687787" cy="2015827"/>
          </a:xfrm>
          <a:prstGeom prst="roundRect">
            <a:avLst>
              <a:gd name="adj" fmla="val 5973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208155" y="2815649"/>
            <a:ext cx="2687787" cy="24012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産業・経済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52348" y="3068459"/>
            <a:ext cx="2843867" cy="1627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◆最先端のイノベーション創出拠点機能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050" spc="-1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海外からの投資や人材を呼び込む経済交流促進機能</a:t>
            </a:r>
            <a:endParaRPr lang="en-US" altLang="ja-JP" sz="1050" spc="-1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◆世界水準の企業集積拠点機能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◆希望を実現する働き方の創出機能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首都圏と分担して経済活動を支える中枢機能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3062271" y="2904969"/>
            <a:ext cx="2824022" cy="2031354"/>
          </a:xfrm>
          <a:prstGeom prst="roundRect">
            <a:avLst>
              <a:gd name="adj" fmla="val 693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062271" y="3067943"/>
            <a:ext cx="286952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◆世界とつながる人流・物流拠点機能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西日本の中心としての交通結節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機能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都市圏の競争力を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支える交通ネットワーク機能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都市圏の競争力を支える都市基盤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機能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3062271" y="2815648"/>
            <a:ext cx="2824023" cy="24012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都市インフラ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152348" y="5077410"/>
            <a:ext cx="5832178" cy="1339305"/>
            <a:chOff x="115076" y="5037884"/>
            <a:chExt cx="5832178" cy="1339305"/>
          </a:xfrm>
        </p:grpSpPr>
        <p:sp>
          <p:nvSpPr>
            <p:cNvPr id="48" name="角丸四角形 47"/>
            <p:cNvSpPr/>
            <p:nvPr/>
          </p:nvSpPr>
          <p:spPr>
            <a:xfrm>
              <a:off x="159416" y="5162641"/>
              <a:ext cx="2690526" cy="1203662"/>
            </a:xfrm>
            <a:prstGeom prst="roundRect">
              <a:avLst>
                <a:gd name="adj" fmla="val 9438"/>
              </a:avLst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40" name="角丸四角形 39"/>
            <p:cNvSpPr/>
            <p:nvPr/>
          </p:nvSpPr>
          <p:spPr>
            <a:xfrm>
              <a:off x="159417" y="5037884"/>
              <a:ext cx="2690524" cy="240124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情報・メディア</a:t>
              </a:r>
              <a:endParaRPr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115076" y="5267147"/>
              <a:ext cx="2715923" cy="1061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◆情報（コンテンツ）の創造機能</a:t>
              </a:r>
              <a:endPara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ct val="200000"/>
                </a:lnSpc>
              </a:pP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◆戦略的なプロモーション機能</a:t>
              </a:r>
              <a:endPara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ct val="200000"/>
                </a:lnSpc>
              </a:pP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◆最先端</a:t>
              </a:r>
              <a:r>
                <a:rPr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ICT</a:t>
              </a: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都市機能</a:t>
              </a:r>
              <a:endPara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1" name="角丸四角形 50"/>
            <p:cNvSpPr/>
            <p:nvPr/>
          </p:nvSpPr>
          <p:spPr>
            <a:xfrm>
              <a:off x="3024999" y="5162641"/>
              <a:ext cx="2814182" cy="1214548"/>
            </a:xfrm>
            <a:prstGeom prst="roundRect">
              <a:avLst>
                <a:gd name="adj" fmla="val 9438"/>
              </a:avLst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46" name="角丸四角形 45"/>
            <p:cNvSpPr/>
            <p:nvPr/>
          </p:nvSpPr>
          <p:spPr>
            <a:xfrm>
              <a:off x="3025000" y="5042579"/>
              <a:ext cx="2814182" cy="240124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防災・危機管理</a:t>
              </a:r>
              <a:endParaRPr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4" name="テキスト ボックス 53"/>
            <p:cNvSpPr txBox="1"/>
            <p:nvPr/>
          </p:nvSpPr>
          <p:spPr>
            <a:xfrm>
              <a:off x="3001906" y="5275156"/>
              <a:ext cx="2945348" cy="1061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◆首都機能のバックアップ</a:t>
              </a: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機能</a:t>
              </a:r>
              <a:endPara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ct val="200000"/>
                </a:lnSpc>
              </a:pPr>
              <a:r>
                <a: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◆災害に備える防災・減災</a:t>
              </a: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機能</a:t>
              </a:r>
              <a:endPara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ct val="200000"/>
                </a:lnSpc>
              </a:pPr>
              <a:r>
                <a: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◆大規模災害・特殊災害に対する広域</a:t>
              </a: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応援機能</a:t>
              </a:r>
              <a:endPara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8" name="角丸四角形 7"/>
          <p:cNvSpPr/>
          <p:nvPr/>
        </p:nvSpPr>
        <p:spPr>
          <a:xfrm>
            <a:off x="196689" y="1069676"/>
            <a:ext cx="2699254" cy="1635844"/>
          </a:xfrm>
          <a:prstGeom prst="roundRect">
            <a:avLst>
              <a:gd name="adj" fmla="val 6721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196688" y="902740"/>
            <a:ext cx="2698562" cy="27499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都市魅力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52348" y="1159038"/>
            <a:ext cx="287489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◆世界最高水準のエンターテイメント機能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◆アジアの主要都市と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の国際拠点機能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◆インバウンド観光の拠点機能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◆都市格が高く魅力的な都市居住機能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3042074" y="1031334"/>
            <a:ext cx="2846676" cy="1683208"/>
          </a:xfrm>
          <a:prstGeom prst="roundRect">
            <a:avLst>
              <a:gd name="adj" fmla="val 696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3042073" y="902739"/>
            <a:ext cx="2846677" cy="27499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学術文化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042073" y="1174614"/>
            <a:ext cx="2973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◆高度な人材の育成拠点機能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◆アカデミアの知の社会への還元機能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◆海外人材の受入機能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◆多様な文化の創造・育成・発信機能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6193696" y="4608230"/>
            <a:ext cx="2711323" cy="1808243"/>
          </a:xfrm>
          <a:prstGeom prst="roundRect">
            <a:avLst>
              <a:gd name="adj" fmla="val 4171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6193695" y="4488169"/>
            <a:ext cx="2711326" cy="24012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民間活動、公益活動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219819" y="4728291"/>
            <a:ext cx="267274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◆民間の活動の場を拡大する制度・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◆寄付や新たな手法による資金供給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を拡充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制度・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◆新たな公共の担い手の拠点化・集積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を促進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制度・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6177719" y="1047847"/>
            <a:ext cx="2714845" cy="2027779"/>
          </a:xfrm>
          <a:prstGeom prst="roundRect">
            <a:avLst>
              <a:gd name="adj" fmla="val 3416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193694" y="1167909"/>
            <a:ext cx="3150366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◆国が有する権限の移譲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◆自治体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機能の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強化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（市町村への権限移譲など）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◆市町村間の連携による、住民サービスの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提供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（府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のサポート、コーディネート機能の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充実）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6" name="グループ化 15"/>
          <p:cNvGrpSpPr/>
          <p:nvPr/>
        </p:nvGrpSpPr>
        <p:grpSpPr>
          <a:xfrm>
            <a:off x="6181239" y="3201166"/>
            <a:ext cx="2711326" cy="1308166"/>
            <a:chOff x="6193693" y="3090909"/>
            <a:chExt cx="2711326" cy="1308166"/>
          </a:xfrm>
        </p:grpSpPr>
        <p:sp>
          <p:nvSpPr>
            <p:cNvPr id="50" name="角丸四角形 49"/>
            <p:cNvSpPr/>
            <p:nvPr/>
          </p:nvSpPr>
          <p:spPr>
            <a:xfrm>
              <a:off x="6193693" y="3210971"/>
              <a:ext cx="2711326" cy="1051979"/>
            </a:xfrm>
            <a:prstGeom prst="roundRect">
              <a:avLst>
                <a:gd name="adj" fmla="val 9438"/>
              </a:avLst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44" name="角丸四角形 43"/>
            <p:cNvSpPr/>
            <p:nvPr/>
          </p:nvSpPr>
          <p:spPr>
            <a:xfrm>
              <a:off x="6193693" y="3090909"/>
              <a:ext cx="2711325" cy="240124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国機関等の誘致・移転</a:t>
              </a:r>
              <a:endParaRPr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6197214" y="3337246"/>
              <a:ext cx="2367790" cy="1061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◆中央</a:t>
              </a:r>
              <a:r>
                <a: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省庁、国の機関等の</a:t>
              </a: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移転</a:t>
              </a:r>
              <a:endPara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ct val="200000"/>
                </a:lnSpc>
              </a:pP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◆国際機関</a:t>
              </a:r>
              <a:r>
                <a: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等</a:t>
              </a: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</a:t>
              </a:r>
              <a:r>
                <a: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誘致</a:t>
              </a:r>
              <a:endPara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ct val="200000"/>
                </a:lnSpc>
              </a:pPr>
              <a:endPara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45" name="角丸四角形 44"/>
          <p:cNvSpPr/>
          <p:nvPr/>
        </p:nvSpPr>
        <p:spPr>
          <a:xfrm>
            <a:off x="6177718" y="927785"/>
            <a:ext cx="2714845" cy="24012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地方自治の強化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686675" y="0"/>
            <a:ext cx="16573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日時点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副首都推進局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243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2668</TotalTime>
  <Words>342</Words>
  <Application>Microsoft Office PowerPoint</Application>
  <PresentationFormat>画面に合わせる (4:3)</PresentationFormat>
  <Paragraphs>51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Daigo</dc:creator>
  <cp:lastModifiedBy>Batchadmin</cp:lastModifiedBy>
  <cp:revision>155</cp:revision>
  <cp:lastPrinted>2016-06-16T09:12:10Z</cp:lastPrinted>
  <dcterms:created xsi:type="dcterms:W3CDTF">2016-04-25T10:34:40Z</dcterms:created>
  <dcterms:modified xsi:type="dcterms:W3CDTF">2016-06-16T09:13:57Z</dcterms:modified>
</cp:coreProperties>
</file>