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2" r:id="rId3"/>
  </p:sldIdLst>
  <p:sldSz cx="9144000" cy="6858000" type="screen4x3"/>
  <p:notesSz cx="9939338" cy="143684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3" d="100"/>
          <a:sy n="73" d="100"/>
        </p:scale>
        <p:origin x="-1290" y="-42"/>
      </p:cViewPr>
      <p:guideLst>
        <p:guide orient="horz" pos="338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6737" cy="718309"/>
          </a:xfrm>
          <a:prstGeom prst="rect">
            <a:avLst/>
          </a:prstGeom>
        </p:spPr>
        <p:txBody>
          <a:bodyPr vert="horz" lIns="132716" tIns="66358" rIns="132716" bIns="66358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6" y="0"/>
            <a:ext cx="4306737" cy="718309"/>
          </a:xfrm>
          <a:prstGeom prst="rect">
            <a:avLst/>
          </a:prstGeom>
        </p:spPr>
        <p:txBody>
          <a:bodyPr vert="horz" lIns="132716" tIns="66358" rIns="132716" bIns="66358" rtlCol="0"/>
          <a:lstStyle>
            <a:lvl1pPr algn="r">
              <a:defRPr sz="1700"/>
            </a:lvl1pPr>
          </a:lstStyle>
          <a:p>
            <a:fld id="{4B094522-8F10-4A4D-8524-083E0D59D1A7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7950" y="1077913"/>
            <a:ext cx="7183438" cy="5386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16" tIns="66358" rIns="132716" bIns="6635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400" y="6825077"/>
            <a:ext cx="7950543" cy="6464776"/>
          </a:xfrm>
          <a:prstGeom prst="rect">
            <a:avLst/>
          </a:prstGeom>
        </p:spPr>
        <p:txBody>
          <a:bodyPr vert="horz" lIns="132716" tIns="66358" rIns="132716" bIns="6635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13647860"/>
            <a:ext cx="4306737" cy="718308"/>
          </a:xfrm>
          <a:prstGeom prst="rect">
            <a:avLst/>
          </a:prstGeom>
        </p:spPr>
        <p:txBody>
          <a:bodyPr vert="horz" lIns="132716" tIns="66358" rIns="132716" bIns="66358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6" y="13647860"/>
            <a:ext cx="4306737" cy="718308"/>
          </a:xfrm>
          <a:prstGeom prst="rect">
            <a:avLst/>
          </a:prstGeom>
        </p:spPr>
        <p:txBody>
          <a:bodyPr vert="horz" lIns="132716" tIns="66358" rIns="132716" bIns="66358" rtlCol="0" anchor="b"/>
          <a:lstStyle>
            <a:lvl1pPr algn="r">
              <a:defRPr sz="1700"/>
            </a:lvl1pPr>
          </a:lstStyle>
          <a:p>
            <a:fld id="{9ED38899-E4B8-4F79-9DCB-8376F5F9E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967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38899-E4B8-4F79-9DCB-8376F5F9EE0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816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78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53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78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82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12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90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929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30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88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60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16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86D8-8E36-47D9-90A8-258E6A26DB9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21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617179" y="5189687"/>
            <a:ext cx="7848872" cy="158417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6494" y="3080"/>
            <a:ext cx="9144000" cy="432000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副首都推進</a:t>
            </a:r>
            <a:r>
              <a:rPr lang="ja-JP" altLang="en-US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本部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の進め方（案）</a:t>
            </a:r>
            <a:endParaRPr lang="ja-JP" altLang="en-US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838257" y="5189687"/>
            <a:ext cx="7448499" cy="117407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700" dirty="0" smtClean="0">
              <a:solidFill>
                <a:prstClr val="black"/>
              </a:solidFill>
              <a:latin typeface="ＭＳ Ｐゴシック"/>
            </a:endParaRPr>
          </a:p>
          <a:p>
            <a:pPr algn="l"/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　</a:t>
            </a:r>
            <a:r>
              <a:rPr lang="ja-JP" altLang="en-US" sz="14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中間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整理をふまえ、副首都化の議論を具体化</a:t>
            </a:r>
            <a:endParaRPr lang="en-US" altLang="ja-JP" sz="14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endParaRPr lang="en-US" altLang="ja-JP" sz="8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　</a:t>
            </a:r>
            <a:r>
              <a:rPr lang="ja-JP" altLang="en-US" sz="14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副首都化に向けた具体的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な取組み、各主体（国・大阪府・大阪市・堺市・府内市町村等）</a:t>
            </a:r>
            <a:endParaRPr lang="en-US" altLang="ja-JP" sz="14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14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の役割、副首都にふさわしい行政機構のあり方などを議論</a:t>
            </a:r>
            <a:endParaRPr lang="en-US" altLang="ja-JP" sz="14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6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10800000">
            <a:off x="3202136" y="4666222"/>
            <a:ext cx="2708763" cy="2160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99262" y="2689174"/>
            <a:ext cx="3848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≪第１ステップ（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27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年度～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年度前半）≫</a:t>
            </a:r>
            <a:endParaRPr lang="ja-JP" altLang="en-US" sz="14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4411" y="4881910"/>
            <a:ext cx="3848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≪第２ステップ（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年度後半～年度末）≫</a:t>
            </a:r>
            <a:endParaRPr lang="ja-JP" altLang="en-US" sz="14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下矢印 12"/>
          <p:cNvSpPr/>
          <p:nvPr/>
        </p:nvSpPr>
        <p:spPr>
          <a:xfrm>
            <a:off x="4286706" y="6149703"/>
            <a:ext cx="540060" cy="14401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37686" y="2996950"/>
            <a:ext cx="7848872" cy="1584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896308" y="2996952"/>
            <a:ext cx="7307838" cy="864096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700" dirty="0" smtClean="0">
              <a:solidFill>
                <a:prstClr val="black"/>
              </a:solidFill>
              <a:latin typeface="ＭＳ Ｐゴシック"/>
            </a:endParaRPr>
          </a:p>
          <a:p>
            <a:pPr algn="l"/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　副首都化の意義（概念・必要性）について整理</a:t>
            </a:r>
            <a:endParaRPr lang="en-US" altLang="ja-JP" sz="14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endParaRPr lang="en-US" altLang="ja-JP" sz="8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　副首都・大阪に求められる機能について、幅広い分野の有識者・経済界・行政関係者の</a:t>
            </a:r>
            <a:endParaRPr lang="en-US" altLang="ja-JP" sz="14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14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意見を踏まえ、オール大阪で議論</a:t>
            </a:r>
            <a:r>
              <a:rPr lang="ja-JP" altLang="en-US" sz="14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4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endParaRPr lang="en-US" altLang="ja-JP" sz="15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4289451" y="3919670"/>
            <a:ext cx="555641" cy="14401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24231" y="4149238"/>
            <a:ext cx="6664574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600" b="1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副首都の概念・必要性・求められる機能</a:t>
            </a:r>
            <a:r>
              <a:rPr lang="ja-JP" altLang="en-US" sz="1600" b="1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について中間整理</a:t>
            </a:r>
            <a:endParaRPr lang="en-US" altLang="ja-JP" sz="1600" b="1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24690" y="6332184"/>
            <a:ext cx="6686101" cy="338554"/>
          </a:xfrm>
          <a:prstGeom prst="rect">
            <a:avLst/>
          </a:prstGeom>
          <a:solidFill>
            <a:schemeClr val="tx2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中長期的</a:t>
            </a:r>
            <a:r>
              <a:rPr lang="ja-JP" altLang="en-US" sz="1600" b="1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な取組方向のとりまとめ</a:t>
            </a:r>
            <a:endParaRPr lang="en-US" altLang="ja-JP" sz="1600" b="1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323528" y="2367787"/>
            <a:ext cx="3085426" cy="28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ja-JP" altLang="en-US" sz="18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検討の手順（イメージ）</a:t>
            </a:r>
            <a:endParaRPr lang="en-US" altLang="ja-JP" sz="18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323528" y="548680"/>
            <a:ext cx="3085426" cy="28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ja-JP" altLang="en-US" sz="18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第２回以降の体制</a:t>
            </a:r>
            <a:endParaRPr lang="en-US" altLang="ja-JP" sz="18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3941" y="1032980"/>
            <a:ext cx="7775468" cy="95410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・本部長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大阪府知事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・副本部長：大阪市長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・本部員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副知事、副市長、関係部局長、事務局長・次長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・設置要綱第</a:t>
            </a:r>
            <a:r>
              <a:rPr lang="en-US" altLang="ja-JP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条第</a:t>
            </a:r>
            <a:r>
              <a:rPr lang="en-US" altLang="ja-JP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項による参画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 ：堺市長、市長会、町村長会、特別顧問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11560" y="914400"/>
            <a:ext cx="7860958" cy="118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524328" y="60027"/>
            <a:ext cx="1584176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資料３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9762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050044"/>
              </p:ext>
            </p:extLst>
          </p:nvPr>
        </p:nvGraphicFramePr>
        <p:xfrm>
          <a:off x="305114" y="492124"/>
          <a:ext cx="8640960" cy="38338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1769"/>
                <a:gridCol w="288032"/>
                <a:gridCol w="1152128"/>
                <a:gridCol w="5549728"/>
                <a:gridCol w="1279303"/>
              </a:tblGrid>
              <a:tr h="29951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+mn-ea"/>
                          <a:ea typeface="+mn-ea"/>
                        </a:rPr>
                        <a:t> </a:t>
                      </a:r>
                      <a:endParaRPr kumimoji="1"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 smtClean="0">
                          <a:latin typeface="+mn-ea"/>
                          <a:ea typeface="+mn-ea"/>
                        </a:rPr>
                        <a:t>開催時期</a:t>
                      </a:r>
                      <a:endParaRPr kumimoji="1" lang="ja-JP" altLang="en-US" sz="13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テーマ</a:t>
                      </a:r>
                      <a:endParaRPr kumimoji="1" lang="ja-JP" altLang="en-US" sz="13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1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+mn-ea"/>
                          <a:ea typeface="+mn-ea"/>
                        </a:rPr>
                        <a:t>27</a:t>
                      </a:r>
                      <a:r>
                        <a:rPr kumimoji="1" lang="ja-JP" altLang="en-US" sz="1400" b="1" dirty="0" smtClean="0">
                          <a:latin typeface="+mn-ea"/>
                          <a:ea typeface="+mn-ea"/>
                        </a:rPr>
                        <a:t>年度</a:t>
                      </a:r>
                      <a:endParaRPr kumimoji="1"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+mn-ea"/>
                          <a:ea typeface="+mn-ea"/>
                        </a:rPr>
                        <a:t>第１</a:t>
                      </a:r>
                      <a:endParaRPr kumimoji="1" lang="en-US" altLang="ja-JP" sz="12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latin typeface="+mn-ea"/>
                          <a:ea typeface="+mn-ea"/>
                        </a:rPr>
                        <a:t>ステ</a:t>
                      </a:r>
                      <a:endParaRPr kumimoji="1" lang="en-US" altLang="ja-JP" sz="12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latin typeface="+mn-ea"/>
                          <a:ea typeface="+mn-ea"/>
                        </a:rPr>
                        <a:t>ップ</a:t>
                      </a:r>
                      <a:endParaRPr kumimoji="1" lang="ja-JP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0" dirty="0" smtClean="0"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300" b="0" dirty="0" smtClean="0"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3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050" b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第１回会議</a:t>
                      </a:r>
                      <a:r>
                        <a:rPr kumimoji="1" lang="en-US" altLang="ja-JP" sz="1050" b="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推進本部の設置、有識者との意見交換</a:t>
                      </a:r>
                      <a:endParaRPr kumimoji="1" lang="ja-JP" altLang="en-US" sz="13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917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+mn-ea"/>
                          <a:ea typeface="+mn-ea"/>
                        </a:rPr>
                        <a:t>２月</a:t>
                      </a:r>
                      <a:endParaRPr kumimoji="1" lang="en-US" altLang="ja-JP" sz="1300" b="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050" b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第２回会議</a:t>
                      </a:r>
                      <a:r>
                        <a:rPr kumimoji="1" lang="en-US" altLang="ja-JP" sz="1050" b="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05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副首都の概念・必要性（第１回の議論を踏まえて）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今後の進め方の確認　　　　　　　　　　　　　　　　　　　　　　　　　　　　　　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 smtClean="0">
                          <a:latin typeface="+mn-ea"/>
                          <a:ea typeface="+mn-ea"/>
                        </a:rPr>
                        <a:t>28</a:t>
                      </a:r>
                      <a:r>
                        <a:rPr kumimoji="1" lang="ja-JP" altLang="en-US" sz="1400" b="1" dirty="0" smtClean="0"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14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前半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+mn-ea"/>
                          <a:ea typeface="+mn-ea"/>
                        </a:rPr>
                        <a:t>４月～ ８月頃</a:t>
                      </a:r>
                      <a:endParaRPr kumimoji="1" lang="en-US" altLang="ja-JP" sz="13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副首都に求められる機能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　　・経済、文化・学術、情報・メディア等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　　・交通、都市インフラ、防災等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　　・政治、行政等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経済界との意見交換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+mn-ea"/>
                          <a:ea typeface="+mn-ea"/>
                        </a:rPr>
                        <a:t>８月～９月頃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</a:rPr>
                        <a:t>これまでの議論の集約（意義・機能について中間整理）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17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後半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第２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ステ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ップ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dirty="0" smtClean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300" b="0" dirty="0" smtClean="0">
                          <a:latin typeface="+mn-ea"/>
                          <a:ea typeface="+mn-ea"/>
                        </a:rPr>
                        <a:t>月～１月頃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</a:rPr>
                        <a:t>副首都化に向けた具体的な取組み、各主体の役割、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</a:rPr>
                        <a:t>副首都にふさわしい行政機構のあり方　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93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latin typeface="+mn-ea"/>
                          <a:ea typeface="+mn-ea"/>
                        </a:rPr>
                        <a:t>１月～２月頃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</a:rPr>
                        <a:t>中長期的な取組方向のとりまとめ（素案）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>
          <a:xfrm>
            <a:off x="137645" y="123350"/>
            <a:ext cx="3085426" cy="28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ja-JP" altLang="en-US" sz="18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スケジュール（イメージ）</a:t>
            </a:r>
            <a:endParaRPr lang="en-US" altLang="ja-JP" sz="18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ホームベース 9"/>
          <p:cNvSpPr/>
          <p:nvPr/>
        </p:nvSpPr>
        <p:spPr>
          <a:xfrm rot="5400000">
            <a:off x="5408931" y="2287208"/>
            <a:ext cx="2664297" cy="1347483"/>
          </a:xfrm>
          <a:prstGeom prst="homePlate">
            <a:avLst>
              <a:gd name="adj" fmla="val 26993"/>
            </a:avLst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118676" y="1779534"/>
            <a:ext cx="1296145" cy="205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・タスクフォース</a:t>
            </a:r>
            <a:r>
              <a:rPr lang="ja-JP" altLang="en-US" sz="1050" dirty="0" smtClean="0"/>
              <a:t>（担当有識者＋</a:t>
            </a:r>
            <a:endParaRPr lang="en-US" altLang="ja-JP" sz="1050" dirty="0" smtClean="0"/>
          </a:p>
          <a:p>
            <a:r>
              <a:rPr lang="ja-JP" altLang="en-US" sz="1050" dirty="0" smtClean="0"/>
              <a:t>府市職員）</a:t>
            </a:r>
            <a:endParaRPr lang="en-US" altLang="ja-JP" sz="1050" dirty="0" smtClean="0"/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・ＰＴ</a:t>
            </a:r>
            <a:r>
              <a:rPr lang="ja-JP" altLang="en-US" sz="1050" dirty="0" smtClean="0"/>
              <a:t>（府市職員＋外部専門家等）</a:t>
            </a:r>
            <a:endParaRPr lang="en-US" altLang="ja-JP" sz="1050" dirty="0" smtClean="0"/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・外部専門家への個別ヒアリング　　　</a:t>
            </a:r>
            <a:endParaRPr lang="en-US" altLang="ja-JP" sz="1200" dirty="0" smtClean="0"/>
          </a:p>
          <a:p>
            <a:endParaRPr lang="en-US" altLang="ja-JP" sz="1200" dirty="0"/>
          </a:p>
          <a:p>
            <a:r>
              <a:rPr lang="ja-JP" altLang="en-US" sz="1200" dirty="0" smtClean="0"/>
              <a:t>　　　　　　など</a:t>
            </a:r>
            <a:endParaRPr lang="en-US" altLang="ja-JP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24855" y="1987283"/>
            <a:ext cx="1321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並行</a:t>
            </a:r>
            <a:r>
              <a:rPr lang="ja-JP" altLang="en-US" sz="1200" dirty="0"/>
              <a:t>して</a:t>
            </a:r>
            <a:r>
              <a:rPr lang="ja-JP" altLang="en-US" sz="1200" dirty="0" smtClean="0"/>
              <a:t>、</a:t>
            </a:r>
            <a:endParaRPr lang="en-US" altLang="ja-JP" sz="1200" dirty="0" smtClean="0"/>
          </a:p>
          <a:p>
            <a:r>
              <a:rPr lang="ja-JP" altLang="en-US" sz="1200" dirty="0" smtClean="0"/>
              <a:t>府市統合案件等についても議論</a:t>
            </a:r>
            <a:endParaRPr lang="en-US" altLang="ja-JP" sz="1200" dirty="0" smtClean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132249" y="4400348"/>
            <a:ext cx="8808430" cy="2392338"/>
            <a:chOff x="348379" y="5194068"/>
            <a:chExt cx="8400085" cy="1235494"/>
          </a:xfrm>
        </p:grpSpPr>
        <p:sp>
          <p:nvSpPr>
            <p:cNvPr id="12" name="角丸四角形 11"/>
            <p:cNvSpPr/>
            <p:nvPr/>
          </p:nvSpPr>
          <p:spPr>
            <a:xfrm>
              <a:off x="348379" y="5194068"/>
              <a:ext cx="8400085" cy="123549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3" name="タイトル 1"/>
            <p:cNvSpPr txBox="1">
              <a:spLocks/>
            </p:cNvSpPr>
            <p:nvPr/>
          </p:nvSpPr>
          <p:spPr>
            <a:xfrm>
              <a:off x="601105" y="5244130"/>
              <a:ext cx="7848872" cy="1185432"/>
            </a:xfrm>
            <a:prstGeom prst="rect">
              <a:avLst/>
            </a:prstGeom>
          </p:spPr>
          <p:txBody>
            <a:bodyPr vert="horz" lIns="91440" tIns="45720" rIns="91440" bIns="45720" rtlCol="0" anchor="t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ja-JP" sz="1300" b="1" dirty="0" smtClean="0">
                  <a:solidFill>
                    <a:prstClr val="black"/>
                  </a:solidFill>
                  <a:latin typeface="ＭＳ Ｐゴシック"/>
                </a:rPr>
                <a:t>【</a:t>
              </a:r>
              <a:r>
                <a:rPr lang="ja-JP" altLang="en-US" sz="1300" b="1" dirty="0" smtClean="0">
                  <a:solidFill>
                    <a:prstClr val="black"/>
                  </a:solidFill>
                  <a:latin typeface="ＭＳ Ｐゴシック"/>
                </a:rPr>
                <a:t>会議の進め方にかかる留意事項</a:t>
              </a:r>
              <a:r>
                <a:rPr lang="en-US" altLang="ja-JP" sz="1300" b="1" dirty="0" smtClean="0">
                  <a:solidFill>
                    <a:prstClr val="black"/>
                  </a:solidFill>
                  <a:latin typeface="ＭＳ Ｐゴシック"/>
                </a:rPr>
                <a:t>】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ja-JP" altLang="en-US" sz="1300" dirty="0" smtClean="0">
                  <a:solidFill>
                    <a:prstClr val="black"/>
                  </a:solidFill>
                  <a:latin typeface="ＭＳ Ｐゴシック"/>
                </a:rPr>
                <a:t>副首都化の議論については、上記スケジュールを基本としながら、会議の開催頻度・審議テーマ・議論の進め方等については、審議状況を勘案しながら柔軟に設定。</a:t>
              </a:r>
              <a:endParaRPr lang="en-US" altLang="ja-JP" sz="1300" dirty="0">
                <a:solidFill>
                  <a:prstClr val="black"/>
                </a:solidFill>
                <a:latin typeface="ＭＳ Ｐゴシック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ja-JP" altLang="en-US" sz="1300" dirty="0">
                  <a:solidFill>
                    <a:prstClr val="black"/>
                  </a:solidFill>
                  <a:latin typeface="ＭＳ Ｐゴシック"/>
                </a:rPr>
                <a:t>必要に応じて</a:t>
              </a:r>
              <a:r>
                <a:rPr lang="ja-JP" altLang="en-US" sz="1300" dirty="0" smtClean="0">
                  <a:solidFill>
                    <a:prstClr val="black"/>
                  </a:solidFill>
                  <a:latin typeface="ＭＳ Ｐゴシック"/>
                </a:rPr>
                <a:t>、審議テーマに即したゲストスピーカーの参加を</a:t>
              </a:r>
              <a:r>
                <a:rPr lang="ja-JP" altLang="en-US" sz="1300" dirty="0">
                  <a:solidFill>
                    <a:prstClr val="black"/>
                  </a:solidFill>
                  <a:latin typeface="ＭＳ Ｐゴシック"/>
                </a:rPr>
                <a:t>求め</a:t>
              </a:r>
              <a:r>
                <a:rPr lang="ja-JP" altLang="en-US" sz="1300" dirty="0" smtClean="0">
                  <a:solidFill>
                    <a:prstClr val="black"/>
                  </a:solidFill>
                  <a:latin typeface="ＭＳ Ｐゴシック"/>
                </a:rPr>
                <a:t>るとともに、本</a:t>
              </a:r>
              <a:r>
                <a:rPr lang="ja-JP" altLang="en-US" sz="1300" dirty="0">
                  <a:solidFill>
                    <a:prstClr val="black"/>
                  </a:solidFill>
                  <a:latin typeface="ＭＳ Ｐゴシック"/>
                </a:rPr>
                <a:t>会議における議論の深化を図るため</a:t>
              </a:r>
              <a:r>
                <a:rPr lang="ja-JP" altLang="en-US" sz="1300" dirty="0" smtClean="0">
                  <a:solidFill>
                    <a:prstClr val="black"/>
                  </a:solidFill>
                  <a:latin typeface="ＭＳ Ｐゴシック"/>
                </a:rPr>
                <a:t>、別途、個別テーマにかかるタスクフォースやＰＴの設置、事務局による外部専門家へのヒアリングを実施。</a:t>
              </a:r>
              <a:endParaRPr lang="en-US" altLang="ja-JP" sz="13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ja-JP" altLang="en-US" sz="1300" dirty="0" smtClean="0">
                  <a:solidFill>
                    <a:prstClr val="black"/>
                  </a:solidFill>
                  <a:latin typeface="ＭＳ Ｐゴシック"/>
                </a:rPr>
                <a:t>経済界については、副首都に求められる機能等について意見交換を行うとともに、例えば、一定の集約ができた段階など、</a:t>
              </a:r>
              <a:r>
                <a:rPr lang="ja-JP" altLang="en-US" sz="1300" dirty="0" err="1" smtClean="0">
                  <a:solidFill>
                    <a:prstClr val="black"/>
                  </a:solidFill>
                  <a:latin typeface="ＭＳ Ｐゴシック"/>
                </a:rPr>
                <a:t>節目節目</a:t>
              </a:r>
              <a:r>
                <a:rPr lang="ja-JP" altLang="en-US" sz="1300" dirty="0" smtClean="0">
                  <a:solidFill>
                    <a:prstClr val="black"/>
                  </a:solidFill>
                  <a:latin typeface="ＭＳ Ｐゴシック"/>
                </a:rPr>
                <a:t>で議論にご参画いただく。</a:t>
              </a:r>
              <a:endParaRPr lang="en-US" altLang="ja-JP" sz="13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ja-JP" altLang="en-US" sz="1300" dirty="0" smtClean="0">
                  <a:solidFill>
                    <a:prstClr val="black"/>
                  </a:solidFill>
                  <a:latin typeface="ＭＳ Ｐゴシック"/>
                </a:rPr>
                <a:t>府市議員について</a:t>
              </a:r>
              <a:r>
                <a:rPr lang="ja-JP" altLang="en-US" sz="1300" dirty="0">
                  <a:solidFill>
                    <a:prstClr val="black"/>
                  </a:solidFill>
                  <a:latin typeface="ＭＳ Ｐゴシック"/>
                </a:rPr>
                <a:t>は</a:t>
              </a:r>
              <a:r>
                <a:rPr lang="ja-JP" altLang="en-US" sz="1300" dirty="0" smtClean="0">
                  <a:solidFill>
                    <a:prstClr val="black"/>
                  </a:solidFill>
                  <a:latin typeface="ＭＳ Ｐゴシック"/>
                </a:rPr>
                <a:t>、例えば、一定の集約ができた段階など、</a:t>
              </a:r>
              <a:r>
                <a:rPr lang="ja-JP" altLang="en-US" sz="1300" dirty="0" err="1" smtClean="0">
                  <a:solidFill>
                    <a:prstClr val="black"/>
                  </a:solidFill>
                  <a:latin typeface="ＭＳ Ｐゴシック"/>
                </a:rPr>
                <a:t>節目節目</a:t>
              </a:r>
              <a:r>
                <a:rPr lang="ja-JP" altLang="en-US" sz="1300" dirty="0" smtClean="0">
                  <a:solidFill>
                    <a:prstClr val="black"/>
                  </a:solidFill>
                  <a:latin typeface="ＭＳ Ｐゴシック"/>
                </a:rPr>
                <a:t>で議論にご参画いただくとともに、議会側からの求めがあれば必要に応じてご参画いただく。</a:t>
              </a:r>
              <a:endParaRPr lang="en-US" altLang="ja-JP" sz="13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ja-JP" altLang="en-US" sz="1300" dirty="0" smtClean="0">
                  <a:solidFill>
                    <a:prstClr val="black"/>
                  </a:solidFill>
                  <a:latin typeface="ＭＳ Ｐゴシック"/>
                </a:rPr>
                <a:t>平成</a:t>
              </a:r>
              <a:r>
                <a:rPr lang="en-US" altLang="ja-JP" sz="1300" dirty="0" smtClean="0">
                  <a:solidFill>
                    <a:prstClr val="black"/>
                  </a:solidFill>
                  <a:latin typeface="ＭＳ Ｐゴシック"/>
                </a:rPr>
                <a:t>28</a:t>
              </a:r>
              <a:r>
                <a:rPr lang="ja-JP" altLang="en-US" sz="1300" dirty="0" smtClean="0">
                  <a:solidFill>
                    <a:prstClr val="black"/>
                  </a:solidFill>
                  <a:latin typeface="ＭＳ Ｐゴシック"/>
                </a:rPr>
                <a:t>年</a:t>
              </a:r>
              <a:r>
                <a:rPr lang="en-US" altLang="ja-JP" sz="1300" dirty="0" smtClean="0">
                  <a:solidFill>
                    <a:prstClr val="black"/>
                  </a:solidFill>
                  <a:latin typeface="ＭＳ Ｐゴシック"/>
                </a:rPr>
                <a:t>4</a:t>
              </a:r>
              <a:r>
                <a:rPr lang="ja-JP" altLang="en-US" sz="1300" dirty="0" smtClean="0">
                  <a:solidFill>
                    <a:prstClr val="black"/>
                  </a:solidFill>
                  <a:latin typeface="ＭＳ Ｐゴシック"/>
                </a:rPr>
                <a:t>月には、改正地方自治法に基づく「指定都市都道府県調整会議」が設置されることから、同会議との関係について体制も含めて</a:t>
              </a:r>
              <a:r>
                <a:rPr lang="en-US" altLang="ja-JP" sz="1300" dirty="0" smtClean="0">
                  <a:solidFill>
                    <a:prstClr val="black"/>
                  </a:solidFill>
                  <a:latin typeface="ＭＳ Ｐゴシック"/>
                </a:rPr>
                <a:t>4</a:t>
              </a:r>
              <a:r>
                <a:rPr lang="ja-JP" altLang="en-US" sz="1300" dirty="0" smtClean="0">
                  <a:solidFill>
                    <a:prstClr val="black"/>
                  </a:solidFill>
                  <a:latin typeface="ＭＳ Ｐゴシック"/>
                </a:rPr>
                <a:t>月までに整理する。　</a:t>
              </a:r>
              <a:endParaRPr lang="en-US" altLang="ja-JP" sz="13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0718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423</Words>
  <Application>Microsoft Office PowerPoint</Application>
  <PresentationFormat>画面に合わせる (4:3)</PresentationFormat>
  <Paragraphs>74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2016-02-08T06:42:32Z</cp:lastPrinted>
  <dcterms:created xsi:type="dcterms:W3CDTF">2015-12-25T05:23:10Z</dcterms:created>
  <dcterms:modified xsi:type="dcterms:W3CDTF">2016-02-08T09:26:23Z</dcterms:modified>
</cp:coreProperties>
</file>