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61" r:id="rId3"/>
    <p:sldId id="259" r:id="rId4"/>
    <p:sldId id="258" r:id="rId5"/>
    <p:sldId id="262" r:id="rId6"/>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60" autoAdjust="0"/>
    <p:restoredTop sz="94660"/>
  </p:normalViewPr>
  <p:slideViewPr>
    <p:cSldViewPr>
      <p:cViewPr>
        <p:scale>
          <a:sx n="66" d="100"/>
          <a:sy n="66" d="100"/>
        </p:scale>
        <p:origin x="-1506" y="-138"/>
      </p:cViewPr>
      <p:guideLst>
        <p:guide orient="horz" pos="2160"/>
        <p:guide/>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783842A5-314F-4F4F-82C8-B5A081FF8901}" type="datetimeFigureOut">
              <a:rPr kumimoji="1" lang="ja-JP" altLang="en-US" smtClean="0"/>
              <a:t>2016/2/8</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618F62AA-A2DF-4868-AFC4-8CDDF6C117FE}" type="slidenum">
              <a:rPr kumimoji="1" lang="ja-JP" altLang="en-US" smtClean="0"/>
              <a:t>‹#›</a:t>
            </a:fld>
            <a:endParaRPr kumimoji="1" lang="ja-JP" altLang="en-US"/>
          </a:p>
        </p:txBody>
      </p:sp>
    </p:spTree>
    <p:extLst>
      <p:ext uri="{BB962C8B-B14F-4D97-AF65-F5344CB8AC3E}">
        <p14:creationId xmlns:p14="http://schemas.microsoft.com/office/powerpoint/2010/main" val="15273088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09BEC15-95A8-497E-8D29-6D082B7A6A75}" type="datetime1">
              <a:rPr kumimoji="1" lang="ja-JP" altLang="en-US" smtClean="0"/>
              <a:t>2016/2/8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F2B4997-D2DA-445D-828E-2835766CE9FD}" type="slidenum">
              <a:rPr kumimoji="1" lang="ja-JP" altLang="en-US" smtClean="0"/>
              <a:t>‹#›</a:t>
            </a:fld>
            <a:endParaRPr kumimoji="1" lang="ja-JP" altLang="en-US"/>
          </a:p>
        </p:txBody>
      </p:sp>
    </p:spTree>
    <p:extLst>
      <p:ext uri="{BB962C8B-B14F-4D97-AF65-F5344CB8AC3E}">
        <p14:creationId xmlns:p14="http://schemas.microsoft.com/office/powerpoint/2010/main" val="634121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27A9383-349E-4916-9F4E-C597FEDC2EE5}" type="datetime1">
              <a:rPr kumimoji="1" lang="ja-JP" altLang="en-US" smtClean="0"/>
              <a:t>2016/2/8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F2B4997-D2DA-445D-828E-2835766CE9FD}" type="slidenum">
              <a:rPr kumimoji="1" lang="ja-JP" altLang="en-US" smtClean="0"/>
              <a:t>‹#›</a:t>
            </a:fld>
            <a:endParaRPr kumimoji="1" lang="ja-JP" altLang="en-US"/>
          </a:p>
        </p:txBody>
      </p:sp>
    </p:spTree>
    <p:extLst>
      <p:ext uri="{BB962C8B-B14F-4D97-AF65-F5344CB8AC3E}">
        <p14:creationId xmlns:p14="http://schemas.microsoft.com/office/powerpoint/2010/main" val="3917107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76E98F8-C669-4FDE-A9A1-C09FF3A44589}" type="datetime1">
              <a:rPr kumimoji="1" lang="ja-JP" altLang="en-US" smtClean="0"/>
              <a:t>2016/2/8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F2B4997-D2DA-445D-828E-2835766CE9FD}" type="slidenum">
              <a:rPr kumimoji="1" lang="ja-JP" altLang="en-US" smtClean="0"/>
              <a:t>‹#›</a:t>
            </a:fld>
            <a:endParaRPr kumimoji="1" lang="ja-JP" altLang="en-US"/>
          </a:p>
        </p:txBody>
      </p:sp>
    </p:spTree>
    <p:extLst>
      <p:ext uri="{BB962C8B-B14F-4D97-AF65-F5344CB8AC3E}">
        <p14:creationId xmlns:p14="http://schemas.microsoft.com/office/powerpoint/2010/main" val="3020895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32077DE-6EC5-445D-85FE-607133D2B619}" type="datetime1">
              <a:rPr kumimoji="1" lang="ja-JP" altLang="en-US" smtClean="0"/>
              <a:t>2016/2/8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F2B4997-D2DA-445D-828E-2835766CE9FD}" type="slidenum">
              <a:rPr kumimoji="1" lang="ja-JP" altLang="en-US" smtClean="0"/>
              <a:t>‹#›</a:t>
            </a:fld>
            <a:endParaRPr kumimoji="1" lang="ja-JP" altLang="en-US"/>
          </a:p>
        </p:txBody>
      </p:sp>
    </p:spTree>
    <p:extLst>
      <p:ext uri="{BB962C8B-B14F-4D97-AF65-F5344CB8AC3E}">
        <p14:creationId xmlns:p14="http://schemas.microsoft.com/office/powerpoint/2010/main" val="496135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6EF5A61-83EE-49CD-944C-17E34A38AD06}" type="datetime1">
              <a:rPr kumimoji="1" lang="ja-JP" altLang="en-US" smtClean="0"/>
              <a:t>2016/2/8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F2B4997-D2DA-445D-828E-2835766CE9FD}" type="slidenum">
              <a:rPr kumimoji="1" lang="ja-JP" altLang="en-US" smtClean="0"/>
              <a:t>‹#›</a:t>
            </a:fld>
            <a:endParaRPr kumimoji="1" lang="ja-JP" altLang="en-US"/>
          </a:p>
        </p:txBody>
      </p:sp>
    </p:spTree>
    <p:extLst>
      <p:ext uri="{BB962C8B-B14F-4D97-AF65-F5344CB8AC3E}">
        <p14:creationId xmlns:p14="http://schemas.microsoft.com/office/powerpoint/2010/main" val="3039918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8F610F6-AD8E-4EB7-A624-A16E0FB2C986}" type="datetime1">
              <a:rPr kumimoji="1" lang="ja-JP" altLang="en-US" smtClean="0"/>
              <a:t>2016/2/8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F2B4997-D2DA-445D-828E-2835766CE9FD}" type="slidenum">
              <a:rPr kumimoji="1" lang="ja-JP" altLang="en-US" smtClean="0"/>
              <a:t>‹#›</a:t>
            </a:fld>
            <a:endParaRPr kumimoji="1" lang="ja-JP" altLang="en-US"/>
          </a:p>
        </p:txBody>
      </p:sp>
    </p:spTree>
    <p:extLst>
      <p:ext uri="{BB962C8B-B14F-4D97-AF65-F5344CB8AC3E}">
        <p14:creationId xmlns:p14="http://schemas.microsoft.com/office/powerpoint/2010/main" val="1440156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B8E49BE-BC21-40E3-A7FD-BED36E7E1944}" type="datetime1">
              <a:rPr kumimoji="1" lang="ja-JP" altLang="en-US" smtClean="0"/>
              <a:t>2016/2/8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F2B4997-D2DA-445D-828E-2835766CE9FD}" type="slidenum">
              <a:rPr kumimoji="1" lang="ja-JP" altLang="en-US" smtClean="0"/>
              <a:t>‹#›</a:t>
            </a:fld>
            <a:endParaRPr kumimoji="1" lang="ja-JP" altLang="en-US"/>
          </a:p>
        </p:txBody>
      </p:sp>
    </p:spTree>
    <p:extLst>
      <p:ext uri="{BB962C8B-B14F-4D97-AF65-F5344CB8AC3E}">
        <p14:creationId xmlns:p14="http://schemas.microsoft.com/office/powerpoint/2010/main" val="3072357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FD522FD-7B6F-446D-BD2A-56B714F6A273}" type="datetime1">
              <a:rPr kumimoji="1" lang="ja-JP" altLang="en-US" smtClean="0"/>
              <a:t>2016/2/8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F2B4997-D2DA-445D-828E-2835766CE9FD}" type="slidenum">
              <a:rPr kumimoji="1" lang="ja-JP" altLang="en-US" smtClean="0"/>
              <a:t>‹#›</a:t>
            </a:fld>
            <a:endParaRPr kumimoji="1" lang="ja-JP" altLang="en-US"/>
          </a:p>
        </p:txBody>
      </p:sp>
    </p:spTree>
    <p:extLst>
      <p:ext uri="{BB962C8B-B14F-4D97-AF65-F5344CB8AC3E}">
        <p14:creationId xmlns:p14="http://schemas.microsoft.com/office/powerpoint/2010/main" val="1025668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494347A-7878-417A-A6A3-BE4A6C8715E3}" type="datetime1">
              <a:rPr kumimoji="1" lang="ja-JP" altLang="en-US" smtClean="0"/>
              <a:t>2016/2/8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F2B4997-D2DA-445D-828E-2835766CE9FD}" type="slidenum">
              <a:rPr kumimoji="1" lang="ja-JP" altLang="en-US" smtClean="0"/>
              <a:t>‹#›</a:t>
            </a:fld>
            <a:endParaRPr kumimoji="1" lang="ja-JP" altLang="en-US"/>
          </a:p>
        </p:txBody>
      </p:sp>
    </p:spTree>
    <p:extLst>
      <p:ext uri="{BB962C8B-B14F-4D97-AF65-F5344CB8AC3E}">
        <p14:creationId xmlns:p14="http://schemas.microsoft.com/office/powerpoint/2010/main" val="3637711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60C1F56-DA8B-4C42-B0E1-5681CDB1DBB0}" type="datetime1">
              <a:rPr kumimoji="1" lang="ja-JP" altLang="en-US" smtClean="0"/>
              <a:t>2016/2/8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F2B4997-D2DA-445D-828E-2835766CE9FD}" type="slidenum">
              <a:rPr kumimoji="1" lang="ja-JP" altLang="en-US" smtClean="0"/>
              <a:t>‹#›</a:t>
            </a:fld>
            <a:endParaRPr kumimoji="1" lang="ja-JP" altLang="en-US"/>
          </a:p>
        </p:txBody>
      </p:sp>
    </p:spTree>
    <p:extLst>
      <p:ext uri="{BB962C8B-B14F-4D97-AF65-F5344CB8AC3E}">
        <p14:creationId xmlns:p14="http://schemas.microsoft.com/office/powerpoint/2010/main" val="380962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A09EE81-EE61-4755-BED6-85C7FBB5BC05}" type="datetime1">
              <a:rPr kumimoji="1" lang="ja-JP" altLang="en-US" smtClean="0"/>
              <a:t>2016/2/8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F2B4997-D2DA-445D-828E-2835766CE9FD}" type="slidenum">
              <a:rPr kumimoji="1" lang="ja-JP" altLang="en-US" smtClean="0"/>
              <a:t>‹#›</a:t>
            </a:fld>
            <a:endParaRPr kumimoji="1" lang="ja-JP" altLang="en-US"/>
          </a:p>
        </p:txBody>
      </p:sp>
    </p:spTree>
    <p:extLst>
      <p:ext uri="{BB962C8B-B14F-4D97-AF65-F5344CB8AC3E}">
        <p14:creationId xmlns:p14="http://schemas.microsoft.com/office/powerpoint/2010/main" val="305770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2B0212-6E62-4C66-8EFC-319B35F9708C}" type="datetime1">
              <a:rPr kumimoji="1" lang="ja-JP" altLang="en-US" smtClean="0"/>
              <a:t>2016/2/8</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2B4997-D2DA-445D-828E-2835766CE9FD}" type="slidenum">
              <a:rPr kumimoji="1" lang="ja-JP" altLang="en-US" smtClean="0"/>
              <a:t>‹#›</a:t>
            </a:fld>
            <a:endParaRPr kumimoji="1" lang="ja-JP" altLang="en-US"/>
          </a:p>
        </p:txBody>
      </p:sp>
    </p:spTree>
    <p:extLst>
      <p:ext uri="{BB962C8B-B14F-4D97-AF65-F5344CB8AC3E}">
        <p14:creationId xmlns:p14="http://schemas.microsoft.com/office/powerpoint/2010/main" val="25617474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kumimoji="0" lang="ja-JP" altLang="en-US" sz="2000" b="1" kern="0" dirty="0" smtClean="0">
                <a:solidFill>
                  <a:srgbClr val="000000"/>
                </a:solidFill>
                <a:latin typeface="ＭＳ Ｐゴシック" pitchFamily="50" charset="-128"/>
                <a:ea typeface="Meiryo UI" pitchFamily="50" charset="-128"/>
                <a:cs typeface="Meiryo UI" pitchFamily="50" charset="-128"/>
              </a:rPr>
              <a:t>　第１回会議における有識者の主な意見</a:t>
            </a:r>
            <a:r>
              <a:rPr kumimoji="0" lang="ja-JP" altLang="en-US" sz="2000" b="1" kern="0" dirty="0">
                <a:solidFill>
                  <a:srgbClr val="000000"/>
                </a:solidFill>
                <a:latin typeface="ＭＳ Ｐゴシック" pitchFamily="50" charset="-128"/>
                <a:ea typeface="Meiryo UI" pitchFamily="50" charset="-128"/>
                <a:cs typeface="Meiryo UI" pitchFamily="50" charset="-128"/>
              </a:rPr>
              <a:t>　</a:t>
            </a:r>
            <a:r>
              <a:rPr kumimoji="0" lang="ja-JP" altLang="en-US" sz="2000" kern="0" dirty="0">
                <a:solidFill>
                  <a:srgbClr val="000000"/>
                </a:solidFill>
                <a:latin typeface="ＭＳ Ｐゴシック" pitchFamily="50" charset="-128"/>
                <a:ea typeface="Meiryo UI" pitchFamily="50" charset="-128"/>
                <a:cs typeface="Meiryo UI" pitchFamily="50" charset="-128"/>
              </a:rPr>
              <a:t>　　</a:t>
            </a:r>
          </a:p>
        </p:txBody>
      </p:sp>
      <p:sp>
        <p:nvSpPr>
          <p:cNvPr id="9" name="正方形/長方形 8"/>
          <p:cNvSpPr/>
          <p:nvPr/>
        </p:nvSpPr>
        <p:spPr>
          <a:xfrm>
            <a:off x="105171" y="620688"/>
            <a:ext cx="9686552" cy="1224136"/>
          </a:xfrm>
          <a:prstGeom prst="rect">
            <a:avLst/>
          </a:prstGeom>
          <a:solidFill>
            <a:schemeClr val="accent2">
              <a:lumMod val="40000"/>
              <a:lumOff val="60000"/>
            </a:schemeClr>
          </a:solidFill>
        </p:spPr>
        <p:txBody>
          <a:bodyPr wrap="square" anchor="ctr" anchorCtr="0">
            <a:noAutofit/>
          </a:bodyPr>
          <a:lstStyle/>
          <a:p>
            <a:r>
              <a:rPr lang="ja-JP" altLang="en-US" sz="1600" dirty="0" smtClean="0">
                <a:solidFill>
                  <a:prstClr val="black"/>
                </a:solidFill>
                <a:latin typeface="HGS創英角ｺﾞｼｯｸUB" pitchFamily="50" charset="-128"/>
                <a:ea typeface="HGS創英角ｺﾞｼｯｸUB" pitchFamily="50" charset="-128"/>
                <a:cs typeface="Meiryo UI" pitchFamily="50" charset="-128"/>
              </a:rPr>
              <a:t>≪副首都のイメージ（検討の方向性）≫</a:t>
            </a:r>
            <a:endParaRPr lang="en-US" altLang="ja-JP" sz="1600" dirty="0" smtClean="0">
              <a:solidFill>
                <a:prstClr val="black"/>
              </a:solidFill>
              <a:latin typeface="HGS創英角ｺﾞｼｯｸUB" pitchFamily="50" charset="-128"/>
              <a:ea typeface="HGS創英角ｺﾞｼｯｸUB" pitchFamily="50" charset="-128"/>
              <a:cs typeface="Meiryo UI" pitchFamily="50" charset="-128"/>
            </a:endParaRPr>
          </a:p>
          <a:p>
            <a:r>
              <a:rPr lang="ja-JP" altLang="en-US" dirty="0" smtClean="0">
                <a:solidFill>
                  <a:prstClr val="black"/>
                </a:solidFill>
                <a:latin typeface="HGS創英角ｺﾞｼｯｸUB" pitchFamily="50" charset="-128"/>
                <a:ea typeface="HGS創英角ｺﾞｼｯｸUB" pitchFamily="50" charset="-128"/>
                <a:cs typeface="Meiryo UI" pitchFamily="50" charset="-128"/>
              </a:rPr>
              <a:t>１　</a:t>
            </a:r>
            <a:r>
              <a:rPr lang="en-US" altLang="ja-JP" dirty="0" smtClean="0">
                <a:solidFill>
                  <a:prstClr val="black"/>
                </a:solidFill>
                <a:latin typeface="HGS創英角ｺﾞｼｯｸUB" pitchFamily="50" charset="-128"/>
                <a:ea typeface="HGS創英角ｺﾞｼｯｸUB" pitchFamily="50" charset="-128"/>
                <a:cs typeface="Meiryo UI" pitchFamily="50" charset="-128"/>
              </a:rPr>
              <a:t>『</a:t>
            </a:r>
            <a:r>
              <a:rPr lang="ja-JP" altLang="en-US" dirty="0" smtClean="0">
                <a:solidFill>
                  <a:prstClr val="black"/>
                </a:solidFill>
                <a:latin typeface="HGS創英角ｺﾞｼｯｸUB" pitchFamily="50" charset="-128"/>
                <a:ea typeface="HGS創英角ｺﾞｼｯｸUB" pitchFamily="50" charset="-128"/>
                <a:cs typeface="Meiryo UI" pitchFamily="50" charset="-128"/>
              </a:rPr>
              <a:t>西日本の首都</a:t>
            </a:r>
            <a:r>
              <a:rPr lang="en-US" altLang="ja-JP" dirty="0" smtClean="0">
                <a:solidFill>
                  <a:prstClr val="black"/>
                </a:solidFill>
                <a:latin typeface="HGS創英角ｺﾞｼｯｸUB" pitchFamily="50" charset="-128"/>
                <a:ea typeface="HGS創英角ｺﾞｼｯｸUB" pitchFamily="50" charset="-128"/>
                <a:cs typeface="Meiryo UI" pitchFamily="50" charset="-128"/>
              </a:rPr>
              <a:t>』</a:t>
            </a:r>
            <a:r>
              <a:rPr lang="ja-JP" altLang="en-US" dirty="0">
                <a:solidFill>
                  <a:prstClr val="black"/>
                </a:solidFill>
                <a:latin typeface="HGS創英角ｺﾞｼｯｸUB" pitchFamily="50" charset="-128"/>
                <a:ea typeface="HGS創英角ｺﾞｼｯｸUB" pitchFamily="50" charset="-128"/>
                <a:cs typeface="Meiryo UI" pitchFamily="50" charset="-128"/>
              </a:rPr>
              <a:t>として</a:t>
            </a:r>
            <a:r>
              <a:rPr lang="ja-JP" altLang="en-US" dirty="0" smtClean="0">
                <a:solidFill>
                  <a:prstClr val="black"/>
                </a:solidFill>
                <a:latin typeface="HGS創英角ｺﾞｼｯｸUB" pitchFamily="50" charset="-128"/>
                <a:ea typeface="HGS創英角ｺﾞｼｯｸUB" pitchFamily="50" charset="-128"/>
                <a:cs typeface="Meiryo UI" pitchFamily="50" charset="-128"/>
              </a:rPr>
              <a:t>、中枢性・拠点性を高める</a:t>
            </a:r>
            <a:endParaRPr lang="en-US" altLang="ja-JP" dirty="0" smtClean="0">
              <a:solidFill>
                <a:prstClr val="black"/>
              </a:solidFill>
              <a:latin typeface="HGS創英角ｺﾞｼｯｸUB" pitchFamily="50" charset="-128"/>
              <a:ea typeface="HGS創英角ｺﾞｼｯｸUB" pitchFamily="50" charset="-128"/>
              <a:cs typeface="Meiryo UI" pitchFamily="50" charset="-128"/>
            </a:endParaRPr>
          </a:p>
          <a:p>
            <a:endParaRPr lang="en-US" altLang="ja-JP" dirty="0" smtClean="0">
              <a:solidFill>
                <a:prstClr val="black"/>
              </a:solidFill>
              <a:latin typeface="HGS創英角ｺﾞｼｯｸUB" pitchFamily="50" charset="-128"/>
              <a:ea typeface="HGS創英角ｺﾞｼｯｸUB" pitchFamily="50" charset="-128"/>
              <a:cs typeface="Meiryo UI" pitchFamily="50" charset="-128"/>
            </a:endParaRPr>
          </a:p>
          <a:p>
            <a:r>
              <a:rPr lang="ja-JP" altLang="en-US" sz="1400" dirty="0" smtClean="0">
                <a:solidFill>
                  <a:prstClr val="black"/>
                </a:solidFill>
                <a:latin typeface="HG丸ｺﾞｼｯｸM-PRO" pitchFamily="50" charset="-128"/>
                <a:ea typeface="HG丸ｺﾞｼｯｸM-PRO" pitchFamily="50" charset="-128"/>
                <a:cs typeface="Meiryo UI" pitchFamily="50" charset="-128"/>
              </a:rPr>
              <a:t>　　　（</a:t>
            </a:r>
            <a:r>
              <a:rPr lang="en-US" altLang="ja-JP" sz="1400" dirty="0" smtClean="0">
                <a:solidFill>
                  <a:prstClr val="black"/>
                </a:solidFill>
                <a:latin typeface="HG丸ｺﾞｼｯｸM-PRO" pitchFamily="50" charset="-128"/>
                <a:ea typeface="HG丸ｺﾞｼｯｸM-PRO" pitchFamily="50" charset="-128"/>
                <a:cs typeface="Meiryo UI" pitchFamily="50" charset="-128"/>
              </a:rPr>
              <a:t>ex</a:t>
            </a:r>
            <a:r>
              <a:rPr lang="ja-JP" altLang="en-US" sz="1400" dirty="0" smtClean="0">
                <a:solidFill>
                  <a:prstClr val="black"/>
                </a:solidFill>
                <a:latin typeface="HG丸ｺﾞｼｯｸM-PRO" pitchFamily="50" charset="-128"/>
                <a:ea typeface="HG丸ｺﾞｼｯｸM-PRO" pitchFamily="50" charset="-128"/>
                <a:cs typeface="Meiryo UI" pitchFamily="50" charset="-128"/>
              </a:rPr>
              <a:t>）政治行政、情報発信、経済産業、文化創造、学術研究、国際交流などの中枢機能の強化</a:t>
            </a:r>
            <a:endParaRPr lang="en-US" altLang="ja-JP" sz="1400" dirty="0" smtClean="0">
              <a:solidFill>
                <a:prstClr val="black"/>
              </a:solidFill>
              <a:latin typeface="HG丸ｺﾞｼｯｸM-PRO" pitchFamily="50" charset="-128"/>
              <a:ea typeface="HG丸ｺﾞｼｯｸM-PRO" pitchFamily="50" charset="-128"/>
              <a:cs typeface="Meiryo UI"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915199096"/>
              </p:ext>
            </p:extLst>
          </p:nvPr>
        </p:nvGraphicFramePr>
        <p:xfrm>
          <a:off x="129083" y="1988840"/>
          <a:ext cx="9744542" cy="4474840"/>
        </p:xfrm>
        <a:graphic>
          <a:graphicData uri="http://schemas.openxmlformats.org/drawingml/2006/table">
            <a:tbl>
              <a:tblPr firstRow="1" bandRow="1">
                <a:tableStyleId>{5C22544A-7EE6-4342-B048-85BDC9FD1C3A}</a:tableStyleId>
              </a:tblPr>
              <a:tblGrid>
                <a:gridCol w="1080120"/>
                <a:gridCol w="8664422"/>
              </a:tblGrid>
              <a:tr h="360040">
                <a:tc>
                  <a:txBody>
                    <a:bodyPr/>
                    <a:lstStyle/>
                    <a:p>
                      <a:pPr algn="ctr"/>
                      <a:r>
                        <a:rPr kumimoji="1" lang="ja-JP" altLang="en-US" sz="1400" dirty="0" smtClean="0"/>
                        <a:t>有識者</a:t>
                      </a:r>
                      <a:endParaRPr kumimoji="1" lang="ja-JP" altLang="en-US" sz="1400" dirty="0"/>
                    </a:p>
                  </a:txBody>
                  <a:tcPr/>
                </a:tc>
                <a:tc>
                  <a:txBody>
                    <a:bodyPr/>
                    <a:lstStyle/>
                    <a:p>
                      <a:pPr algn="ctr"/>
                      <a:r>
                        <a:rPr kumimoji="1" lang="ja-JP" altLang="en-US" sz="1400" dirty="0" smtClean="0"/>
                        <a:t>意見要旨</a:t>
                      </a:r>
                      <a:endParaRPr kumimoji="1" lang="ja-JP" altLang="en-US" sz="1400" dirty="0"/>
                    </a:p>
                  </a:txBody>
                  <a:tcPr/>
                </a:tc>
              </a:tr>
              <a:tr h="370840">
                <a:tc>
                  <a:txBody>
                    <a:bodyPr/>
                    <a:lstStyle/>
                    <a:p>
                      <a:r>
                        <a:rPr kumimoji="1" lang="ja-JP" altLang="en-US" sz="1400" dirty="0" smtClean="0"/>
                        <a:t>堺屋顧問</a:t>
                      </a:r>
                      <a:endParaRPr kumimoji="1" lang="ja-JP" altLang="en-US" sz="140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l"/>
                        <a:tabLst/>
                        <a:defRPr/>
                      </a:pPr>
                      <a:r>
                        <a:rPr kumimoji="1" lang="ja-JP" altLang="en-US" sz="1400" b="1" dirty="0" smtClean="0"/>
                        <a:t>情報発信機能</a:t>
                      </a:r>
                      <a:r>
                        <a:rPr kumimoji="1" lang="ja-JP" altLang="en-US" sz="1400" dirty="0" smtClean="0"/>
                        <a:t>を大阪につくれないか。大阪に大手の広告代理店がなくなり、番組が東京中心につくられている。情報発信機能が重要なポイントだと思う。</a:t>
                      </a:r>
                    </a:p>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l"/>
                        <a:tabLst/>
                        <a:defRPr/>
                      </a:pPr>
                      <a:r>
                        <a:rPr kumimoji="1" lang="ja-JP" altLang="en-US" sz="1400" dirty="0" smtClean="0"/>
                        <a:t>首都機能として</a:t>
                      </a:r>
                      <a:r>
                        <a:rPr kumimoji="1" lang="ja-JP" altLang="en-US" sz="1400" b="1" dirty="0" smtClean="0"/>
                        <a:t>シンクタンク機能</a:t>
                      </a:r>
                      <a:r>
                        <a:rPr kumimoji="1" lang="ja-JP" altLang="en-US" sz="1400" dirty="0" smtClean="0"/>
                        <a:t>が必要。現在、経済見通しを発表するシンクタンクで政府が参考にするものは、すべて東京にある。文化関係では京都に日本文化センターがあるが、経済関係は全国的な対象になるものがない。</a:t>
                      </a:r>
                      <a:r>
                        <a:rPr kumimoji="1" lang="ja-JP" altLang="en-US" sz="1400" b="1" dirty="0" smtClean="0"/>
                        <a:t>関西から知的な情報発信ができる拠点</a:t>
                      </a:r>
                      <a:r>
                        <a:rPr kumimoji="1" lang="ja-JP" altLang="en-US" sz="1400" dirty="0" smtClean="0"/>
                        <a:t>をつくってほしい。</a:t>
                      </a:r>
                      <a:endParaRPr kumimoji="1" lang="ja-JP" altLang="en-US" sz="1400" dirty="0"/>
                    </a:p>
                  </a:txBody>
                  <a:tcPr/>
                </a:tc>
              </a:tr>
              <a:tr h="370840">
                <a:tc>
                  <a:txBody>
                    <a:bodyPr/>
                    <a:lstStyle/>
                    <a:p>
                      <a:r>
                        <a:rPr kumimoji="1" lang="ja-JP" altLang="en-US" sz="1400" dirty="0" smtClean="0"/>
                        <a:t>佐々木顧問</a:t>
                      </a:r>
                      <a:endParaRPr kumimoji="1" lang="ja-JP" altLang="en-US" sz="1400" dirty="0"/>
                    </a:p>
                  </a:txBody>
                  <a:tcPr/>
                </a:tc>
                <a:tc>
                  <a:txBody>
                    <a:bodyPr/>
                    <a:lstStyle/>
                    <a:p>
                      <a:pPr marL="285750" indent="-285750">
                        <a:buFont typeface="Wingdings" pitchFamily="2" charset="2"/>
                        <a:buChar char="l"/>
                      </a:pPr>
                      <a:r>
                        <a:rPr kumimoji="1" lang="ja-JP" altLang="en-US" sz="1400" dirty="0" smtClean="0"/>
                        <a:t>大阪の副首都構想は、</a:t>
                      </a:r>
                      <a:r>
                        <a:rPr kumimoji="1" lang="ja-JP" altLang="en-US" sz="1400" b="1" dirty="0" smtClean="0"/>
                        <a:t>「分都」</a:t>
                      </a:r>
                      <a:r>
                        <a:rPr kumimoji="1" lang="ja-JP" altLang="en-US" sz="1400" dirty="0" smtClean="0"/>
                        <a:t>と</a:t>
                      </a:r>
                      <a:r>
                        <a:rPr kumimoji="1" lang="ja-JP" altLang="en-US" sz="1400" b="1" dirty="0" smtClean="0"/>
                        <a:t>「重都」</a:t>
                      </a:r>
                      <a:r>
                        <a:rPr kumimoji="1" lang="ja-JP" altLang="en-US" sz="1400" dirty="0" smtClean="0"/>
                        <a:t>を合わせた準首都、あるいは複都大阪構想のようなものになるのでは。日本を変えて二極の体制にするという以上は、やはり２つの都というものが存在するというイメージで始めてはどうか。</a:t>
                      </a:r>
                    </a:p>
                    <a:p>
                      <a:pPr marL="285750" indent="-285750">
                        <a:buFont typeface="Wingdings" pitchFamily="2" charset="2"/>
                        <a:buChar char="l"/>
                      </a:pPr>
                      <a:r>
                        <a:rPr kumimoji="1" lang="ja-JP" altLang="en-US" sz="1400" b="1" dirty="0" smtClean="0"/>
                        <a:t>政治や行政の中枢管理機能</a:t>
                      </a:r>
                      <a:r>
                        <a:rPr kumimoji="1" lang="ja-JP" altLang="en-US" sz="1400" dirty="0" smtClean="0"/>
                        <a:t>を持つ官庁の移設だけではなくて、</a:t>
                      </a:r>
                      <a:r>
                        <a:rPr kumimoji="1" lang="ja-JP" altLang="en-US" sz="1400" b="1" dirty="0" smtClean="0"/>
                        <a:t>経済や研究、教育、国際の中枢管理機能</a:t>
                      </a:r>
                      <a:r>
                        <a:rPr kumimoji="1" lang="ja-JP" altLang="en-US" sz="1400" dirty="0" smtClean="0"/>
                        <a:t>の集積度を高めていく。政治、行政機能だけでなく、企業の本社をどのようにして集めるかということが副首都の形成にとっても非常に大事。高度の金融、経済都市化など非定型情報が群れる都市形成が重要。</a:t>
                      </a:r>
                      <a:endParaRPr kumimoji="1" lang="ja-JP" altLang="en-US" sz="1400" dirty="0"/>
                    </a:p>
                  </a:txBody>
                  <a:tcPr/>
                </a:tc>
              </a:tr>
              <a:tr h="370840">
                <a:tc>
                  <a:txBody>
                    <a:bodyPr/>
                    <a:lstStyle/>
                    <a:p>
                      <a:r>
                        <a:rPr kumimoji="1" lang="ja-JP" altLang="en-US" sz="1400" dirty="0" smtClean="0"/>
                        <a:t>上山顧問</a:t>
                      </a:r>
                      <a:endParaRPr kumimoji="1" lang="ja-JP" altLang="en-US" sz="1400" dirty="0"/>
                    </a:p>
                  </a:txBody>
                  <a:tcPr/>
                </a:tc>
                <a:tc>
                  <a:txBody>
                    <a:bodyPr/>
                    <a:lstStyle/>
                    <a:p>
                      <a:pPr marL="285750" indent="-285750">
                        <a:buFont typeface="Wingdings" pitchFamily="2" charset="2"/>
                        <a:buChar char="l"/>
                      </a:pPr>
                      <a:r>
                        <a:rPr kumimoji="1" lang="ja-JP" altLang="en-US" sz="1400" dirty="0" smtClean="0"/>
                        <a:t>日本の地形学的な要素を考えれば、</a:t>
                      </a:r>
                      <a:r>
                        <a:rPr kumimoji="1" lang="ja-JP" altLang="en-US" sz="1400" b="1" dirty="0" smtClean="0"/>
                        <a:t>西の拠点としての大阪の中枢性の再構築</a:t>
                      </a:r>
                      <a:r>
                        <a:rPr kumimoji="1" lang="ja-JP" altLang="en-US" sz="1400" dirty="0" smtClean="0"/>
                        <a:t>が非常に重要。中央集権国家として東京中心の時代になって</a:t>
                      </a:r>
                      <a:r>
                        <a:rPr kumimoji="1" lang="en-US" altLang="ja-JP" sz="1400" dirty="0" smtClean="0"/>
                        <a:t>100</a:t>
                      </a:r>
                      <a:r>
                        <a:rPr kumimoji="1" lang="ja-JP" altLang="en-US" sz="1400" dirty="0" smtClean="0"/>
                        <a:t>年余り、基本的に東中心に考え、西も全国一律に扱うという中で、特色を失っていった。そういう意味で、</a:t>
                      </a:r>
                      <a:r>
                        <a:rPr kumimoji="1" lang="ja-JP" altLang="en-US" sz="1400" b="1" dirty="0" smtClean="0"/>
                        <a:t>西日本の首都としての副首都</a:t>
                      </a:r>
                      <a:r>
                        <a:rPr kumimoji="1" lang="ja-JP" altLang="en-US" sz="1400" dirty="0" smtClean="0"/>
                        <a:t>という考え方も非常に重要。</a:t>
                      </a:r>
                    </a:p>
                    <a:p>
                      <a:pPr marL="285750" indent="-285750">
                        <a:buFont typeface="Wingdings" pitchFamily="2" charset="2"/>
                        <a:buChar char="l"/>
                      </a:pPr>
                      <a:r>
                        <a:rPr kumimoji="1" lang="ja-JP" altLang="en-US" sz="1400" dirty="0" smtClean="0"/>
                        <a:t>中央省庁の一部を切り取って地方に移すだけでは余り意味がない。例えば、航空局では、本省の仕事そのものを大阪航空局と東京航空局に移せば、本省の仕事は非常に小さくなる。物理的に地方において</a:t>
                      </a:r>
                      <a:r>
                        <a:rPr kumimoji="1" lang="ja-JP" altLang="en-US" sz="1400" b="1" dirty="0" smtClean="0"/>
                        <a:t>現場に近いところで意思決定してしまった方がいい仕事は、行政改革的な視点で地方に移していく</a:t>
                      </a:r>
                      <a:r>
                        <a:rPr kumimoji="1" lang="ja-JP" altLang="en-US" sz="1400" dirty="0" smtClean="0"/>
                        <a:t>。国から地方へという流れに沿った形であれば意味がある。</a:t>
                      </a:r>
                      <a:endParaRPr kumimoji="1" lang="ja-JP" altLang="en-US" sz="1400" dirty="0"/>
                    </a:p>
                  </a:txBody>
                  <a:tcPr/>
                </a:tc>
              </a:tr>
            </a:tbl>
          </a:graphicData>
        </a:graphic>
      </p:graphicFrame>
      <p:sp>
        <p:nvSpPr>
          <p:cNvPr id="2" name="スライド番号プレースホルダー 1"/>
          <p:cNvSpPr>
            <a:spLocks noGrp="1"/>
          </p:cNvSpPr>
          <p:nvPr>
            <p:ph type="sldNum" sz="quarter" idx="12"/>
          </p:nvPr>
        </p:nvSpPr>
        <p:spPr>
          <a:xfrm>
            <a:off x="7444919" y="6492875"/>
            <a:ext cx="2311400" cy="365125"/>
          </a:xfrm>
        </p:spPr>
        <p:txBody>
          <a:bodyPr/>
          <a:lstStyle/>
          <a:p>
            <a:fld id="{4F2B4997-D2DA-445D-828E-2835766CE9FD}" type="slidenum">
              <a:rPr kumimoji="1" lang="ja-JP" altLang="en-US" smtClean="0"/>
              <a:t>1</a:t>
            </a:fld>
            <a:endParaRPr kumimoji="1" lang="ja-JP" altLang="en-US"/>
          </a:p>
        </p:txBody>
      </p:sp>
      <p:sp>
        <p:nvSpPr>
          <p:cNvPr id="6" name="正方形/長方形 5"/>
          <p:cNvSpPr/>
          <p:nvPr/>
        </p:nvSpPr>
        <p:spPr>
          <a:xfrm>
            <a:off x="8265368" y="44624"/>
            <a:ext cx="1584176" cy="36004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smtClean="0"/>
              <a:t>資料２</a:t>
            </a:r>
            <a:endParaRPr kumimoji="1" lang="en-US" altLang="ja-JP" dirty="0" smtClean="0"/>
          </a:p>
        </p:txBody>
      </p:sp>
    </p:spTree>
    <p:extLst>
      <p:ext uri="{BB962C8B-B14F-4D97-AF65-F5344CB8AC3E}">
        <p14:creationId xmlns:p14="http://schemas.microsoft.com/office/powerpoint/2010/main" val="4021486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kumimoji="0" lang="ja-JP" altLang="en-US" sz="2000" b="1" kern="0" dirty="0" smtClean="0">
                <a:solidFill>
                  <a:srgbClr val="000000"/>
                </a:solidFill>
                <a:latin typeface="ＭＳ Ｐゴシック" pitchFamily="50" charset="-128"/>
                <a:ea typeface="Meiryo UI" pitchFamily="50" charset="-128"/>
                <a:cs typeface="Meiryo UI" pitchFamily="50" charset="-128"/>
              </a:rPr>
              <a:t>　第１回会議における有識者の主な意見</a:t>
            </a:r>
            <a:r>
              <a:rPr kumimoji="0" lang="ja-JP" altLang="en-US" sz="2000" b="1" kern="0" dirty="0">
                <a:solidFill>
                  <a:srgbClr val="000000"/>
                </a:solidFill>
                <a:latin typeface="ＭＳ Ｐゴシック" pitchFamily="50" charset="-128"/>
                <a:ea typeface="Meiryo UI" pitchFamily="50" charset="-128"/>
                <a:cs typeface="Meiryo UI" pitchFamily="50" charset="-128"/>
              </a:rPr>
              <a:t>　</a:t>
            </a:r>
            <a:r>
              <a:rPr kumimoji="0" lang="ja-JP" altLang="en-US" sz="2000" kern="0" dirty="0">
                <a:solidFill>
                  <a:srgbClr val="000000"/>
                </a:solidFill>
                <a:latin typeface="ＭＳ Ｐゴシック" pitchFamily="50" charset="-128"/>
                <a:ea typeface="Meiryo UI" pitchFamily="50" charset="-128"/>
                <a:cs typeface="Meiryo UI" pitchFamily="50" charset="-128"/>
              </a:rPr>
              <a:t>　　</a:t>
            </a:r>
          </a:p>
        </p:txBody>
      </p:sp>
      <p:sp>
        <p:nvSpPr>
          <p:cNvPr id="9" name="正方形/長方形 8"/>
          <p:cNvSpPr/>
          <p:nvPr/>
        </p:nvSpPr>
        <p:spPr>
          <a:xfrm>
            <a:off x="109724" y="620688"/>
            <a:ext cx="9686552" cy="1296144"/>
          </a:xfrm>
          <a:prstGeom prst="rect">
            <a:avLst/>
          </a:prstGeom>
          <a:solidFill>
            <a:schemeClr val="accent2">
              <a:lumMod val="40000"/>
              <a:lumOff val="60000"/>
            </a:schemeClr>
          </a:solidFill>
        </p:spPr>
        <p:txBody>
          <a:bodyPr wrap="square" anchor="ctr" anchorCtr="0">
            <a:noAutofit/>
          </a:bodyPr>
          <a:lstStyle/>
          <a:p>
            <a:r>
              <a:rPr lang="ja-JP" altLang="en-US" sz="1600" dirty="0" smtClean="0">
                <a:solidFill>
                  <a:prstClr val="black"/>
                </a:solidFill>
                <a:latin typeface="HGS創英角ｺﾞｼｯｸUB" pitchFamily="50" charset="-128"/>
                <a:ea typeface="HGS創英角ｺﾞｼｯｸUB" pitchFamily="50" charset="-128"/>
                <a:cs typeface="Meiryo UI" pitchFamily="50" charset="-128"/>
              </a:rPr>
              <a:t>≪副首都のイメージ（検討の方向性）≫</a:t>
            </a:r>
            <a:endParaRPr lang="en-US" altLang="ja-JP" sz="1600" dirty="0" smtClean="0">
              <a:solidFill>
                <a:prstClr val="black"/>
              </a:solidFill>
              <a:latin typeface="HGS創英角ｺﾞｼｯｸUB" pitchFamily="50" charset="-128"/>
              <a:ea typeface="HGS創英角ｺﾞｼｯｸUB" pitchFamily="50" charset="-128"/>
              <a:cs typeface="Meiryo UI" pitchFamily="50" charset="-128"/>
            </a:endParaRPr>
          </a:p>
          <a:p>
            <a:r>
              <a:rPr lang="ja-JP" altLang="en-US" dirty="0" smtClean="0">
                <a:solidFill>
                  <a:prstClr val="black"/>
                </a:solidFill>
                <a:latin typeface="HGS創英角ｺﾞｼｯｸUB" pitchFamily="50" charset="-128"/>
                <a:ea typeface="HGS創英角ｺﾞｼｯｸUB" pitchFamily="50" charset="-128"/>
                <a:cs typeface="Meiryo UI" pitchFamily="50" charset="-128"/>
              </a:rPr>
              <a:t>２　</a:t>
            </a:r>
            <a:r>
              <a:rPr lang="en-US" altLang="ja-JP" dirty="0" smtClean="0">
                <a:solidFill>
                  <a:prstClr val="black"/>
                </a:solidFill>
                <a:latin typeface="HGS創英角ｺﾞｼｯｸUB" pitchFamily="50" charset="-128"/>
                <a:ea typeface="HGS創英角ｺﾞｼｯｸUB" pitchFamily="50" charset="-128"/>
                <a:cs typeface="Meiryo UI" pitchFamily="50" charset="-128"/>
              </a:rPr>
              <a:t>『</a:t>
            </a:r>
            <a:r>
              <a:rPr lang="ja-JP" altLang="en-US" dirty="0" smtClean="0">
                <a:solidFill>
                  <a:prstClr val="black"/>
                </a:solidFill>
                <a:latin typeface="HGS創英角ｺﾞｼｯｸUB" pitchFamily="50" charset="-128"/>
                <a:ea typeface="HGS創英角ｺﾞｼｯｸUB" pitchFamily="50" charset="-128"/>
                <a:cs typeface="Meiryo UI" pitchFamily="50" charset="-128"/>
              </a:rPr>
              <a:t>首都機能のバックアップ拠点</a:t>
            </a:r>
            <a:r>
              <a:rPr lang="en-US" altLang="ja-JP" dirty="0" smtClean="0">
                <a:solidFill>
                  <a:prstClr val="black"/>
                </a:solidFill>
                <a:latin typeface="HGS創英角ｺﾞｼｯｸUB" pitchFamily="50" charset="-128"/>
                <a:ea typeface="HGS創英角ｺﾞｼｯｸUB" pitchFamily="50" charset="-128"/>
                <a:cs typeface="Meiryo UI" pitchFamily="50" charset="-128"/>
              </a:rPr>
              <a:t>』</a:t>
            </a:r>
            <a:r>
              <a:rPr lang="ja-JP" altLang="en-US" dirty="0">
                <a:solidFill>
                  <a:prstClr val="black"/>
                </a:solidFill>
                <a:latin typeface="HGS創英角ｺﾞｼｯｸUB" pitchFamily="50" charset="-128"/>
                <a:ea typeface="HGS創英角ｺﾞｼｯｸUB" pitchFamily="50" charset="-128"/>
                <a:cs typeface="Meiryo UI" pitchFamily="50" charset="-128"/>
              </a:rPr>
              <a:t>として</a:t>
            </a:r>
            <a:r>
              <a:rPr lang="ja-JP" altLang="en-US" dirty="0" smtClean="0">
                <a:solidFill>
                  <a:prstClr val="black"/>
                </a:solidFill>
                <a:latin typeface="HGS創英角ｺﾞｼｯｸUB" pitchFamily="50" charset="-128"/>
                <a:ea typeface="HGS創英角ｺﾞｼｯｸUB" pitchFamily="50" charset="-128"/>
                <a:cs typeface="Meiryo UI" pitchFamily="50" charset="-128"/>
              </a:rPr>
              <a:t>、平時を含めた代替機能を備える</a:t>
            </a:r>
            <a:endParaRPr lang="en-US" altLang="ja-JP" dirty="0" smtClean="0">
              <a:solidFill>
                <a:prstClr val="black"/>
              </a:solidFill>
              <a:latin typeface="HGS創英角ｺﾞｼｯｸUB" pitchFamily="50" charset="-128"/>
              <a:ea typeface="HGS創英角ｺﾞｼｯｸUB" pitchFamily="50" charset="-128"/>
              <a:cs typeface="Meiryo UI" pitchFamily="50" charset="-128"/>
            </a:endParaRPr>
          </a:p>
          <a:p>
            <a:r>
              <a:rPr lang="ja-JP" altLang="en-US" sz="1600" dirty="0">
                <a:solidFill>
                  <a:prstClr val="black"/>
                </a:solidFill>
                <a:latin typeface="HG丸ｺﾞｼｯｸM-PRO" pitchFamily="50" charset="-128"/>
                <a:ea typeface="HG丸ｺﾞｼｯｸM-PRO" pitchFamily="50" charset="-128"/>
                <a:cs typeface="Meiryo UI" pitchFamily="50" charset="-128"/>
              </a:rPr>
              <a:t>　</a:t>
            </a:r>
            <a:endParaRPr lang="en-US" altLang="ja-JP" sz="1600" dirty="0" smtClean="0">
              <a:solidFill>
                <a:prstClr val="black"/>
              </a:solidFill>
              <a:latin typeface="HG丸ｺﾞｼｯｸM-PRO" pitchFamily="50" charset="-128"/>
              <a:ea typeface="HG丸ｺﾞｼｯｸM-PRO" pitchFamily="50" charset="-128"/>
              <a:cs typeface="Meiryo UI" pitchFamily="50" charset="-128"/>
            </a:endParaRPr>
          </a:p>
          <a:p>
            <a:r>
              <a:rPr lang="ja-JP" altLang="en-US" sz="1600" dirty="0">
                <a:solidFill>
                  <a:prstClr val="black"/>
                </a:solidFill>
                <a:latin typeface="HG丸ｺﾞｼｯｸM-PRO" pitchFamily="50" charset="-128"/>
                <a:ea typeface="HG丸ｺﾞｼｯｸM-PRO" pitchFamily="50" charset="-128"/>
                <a:cs typeface="Meiryo UI" pitchFamily="50" charset="-128"/>
              </a:rPr>
              <a:t>　</a:t>
            </a:r>
            <a:r>
              <a:rPr lang="ja-JP" altLang="en-US" sz="1600" dirty="0" smtClean="0">
                <a:solidFill>
                  <a:prstClr val="black"/>
                </a:solidFill>
                <a:latin typeface="HG丸ｺﾞｼｯｸM-PRO" pitchFamily="50" charset="-128"/>
                <a:ea typeface="HG丸ｺﾞｼｯｸM-PRO" pitchFamily="50" charset="-128"/>
                <a:cs typeface="Meiryo UI" pitchFamily="50" charset="-128"/>
              </a:rPr>
              <a:t>　　</a:t>
            </a:r>
            <a:r>
              <a:rPr lang="ja-JP" altLang="en-US" sz="1400" dirty="0" smtClean="0">
                <a:solidFill>
                  <a:prstClr val="black"/>
                </a:solidFill>
                <a:latin typeface="HG丸ｺﾞｼｯｸM-PRO" pitchFamily="50" charset="-128"/>
                <a:ea typeface="HG丸ｺﾞｼｯｸM-PRO" pitchFamily="50" charset="-128"/>
                <a:cs typeface="Meiryo UI" pitchFamily="50" charset="-128"/>
              </a:rPr>
              <a:t>（</a:t>
            </a:r>
            <a:r>
              <a:rPr lang="en-US" altLang="ja-JP" sz="1400" dirty="0" smtClean="0">
                <a:solidFill>
                  <a:prstClr val="black"/>
                </a:solidFill>
                <a:latin typeface="HG丸ｺﾞｼｯｸM-PRO" pitchFamily="50" charset="-128"/>
                <a:ea typeface="HG丸ｺﾞｼｯｸM-PRO" pitchFamily="50" charset="-128"/>
                <a:cs typeface="Meiryo UI" pitchFamily="50" charset="-128"/>
              </a:rPr>
              <a:t>ex</a:t>
            </a:r>
            <a:r>
              <a:rPr lang="ja-JP" altLang="en-US" sz="1400" dirty="0" smtClean="0">
                <a:solidFill>
                  <a:prstClr val="black"/>
                </a:solidFill>
                <a:latin typeface="HG丸ｺﾞｼｯｸM-PRO" pitchFamily="50" charset="-128"/>
                <a:ea typeface="HG丸ｺﾞｼｯｸM-PRO" pitchFamily="50" charset="-128"/>
                <a:cs typeface="Meiryo UI" pitchFamily="50" charset="-128"/>
              </a:rPr>
              <a:t>）中央省庁の移転・分散、広域交通インフラの多重化、情報通信拠点の多重化</a:t>
            </a:r>
            <a:endParaRPr lang="en-US" altLang="ja-JP" sz="1400" dirty="0">
              <a:solidFill>
                <a:prstClr val="black"/>
              </a:solidFill>
              <a:latin typeface="HG丸ｺﾞｼｯｸM-PRO" pitchFamily="50" charset="-128"/>
              <a:ea typeface="HG丸ｺﾞｼｯｸM-PRO" pitchFamily="50" charset="-128"/>
              <a:cs typeface="Meiryo UI"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846347064"/>
              </p:ext>
            </p:extLst>
          </p:nvPr>
        </p:nvGraphicFramePr>
        <p:xfrm>
          <a:off x="80729" y="2132856"/>
          <a:ext cx="9744542" cy="4419600"/>
        </p:xfrm>
        <a:graphic>
          <a:graphicData uri="http://schemas.openxmlformats.org/drawingml/2006/table">
            <a:tbl>
              <a:tblPr firstRow="1" bandRow="1">
                <a:tableStyleId>{5C22544A-7EE6-4342-B048-85BDC9FD1C3A}</a:tableStyleId>
              </a:tblPr>
              <a:tblGrid>
                <a:gridCol w="1080120"/>
                <a:gridCol w="8664422"/>
              </a:tblGrid>
              <a:tr h="130264">
                <a:tc>
                  <a:txBody>
                    <a:bodyPr/>
                    <a:lstStyle/>
                    <a:p>
                      <a:pPr algn="ctr"/>
                      <a:r>
                        <a:rPr kumimoji="1" lang="ja-JP" altLang="en-US" sz="1400" dirty="0" smtClean="0"/>
                        <a:t>有識者</a:t>
                      </a:r>
                      <a:endParaRPr kumimoji="1" lang="ja-JP" altLang="en-US" sz="1400" dirty="0"/>
                    </a:p>
                  </a:txBody>
                  <a:tcPr/>
                </a:tc>
                <a:tc>
                  <a:txBody>
                    <a:bodyPr/>
                    <a:lstStyle/>
                    <a:p>
                      <a:pPr algn="ctr"/>
                      <a:r>
                        <a:rPr kumimoji="1" lang="ja-JP" altLang="en-US" sz="1400" dirty="0" smtClean="0"/>
                        <a:t>意見要旨</a:t>
                      </a:r>
                      <a:endParaRPr kumimoji="1" lang="ja-JP" altLang="en-US" sz="1400" dirty="0"/>
                    </a:p>
                  </a:txBody>
                  <a:tcPr/>
                </a:tc>
              </a:tr>
              <a:tr h="370840">
                <a:tc>
                  <a:txBody>
                    <a:bodyPr/>
                    <a:lstStyle/>
                    <a:p>
                      <a:r>
                        <a:rPr kumimoji="1" lang="ja-JP" altLang="en-US" sz="1400" dirty="0" smtClean="0"/>
                        <a:t>堺屋顧問</a:t>
                      </a:r>
                      <a:endParaRPr kumimoji="1" lang="ja-JP" altLang="en-US" sz="1400" dirty="0"/>
                    </a:p>
                  </a:txBody>
                  <a:tcPr/>
                </a:tc>
                <a:tc>
                  <a:txBody>
                    <a:bodyPr/>
                    <a:lstStyle/>
                    <a:p>
                      <a:pPr marL="285750" indent="-285750">
                        <a:buFont typeface="Wingdings" pitchFamily="2" charset="2"/>
                        <a:buChar char="l"/>
                      </a:pPr>
                      <a:r>
                        <a:rPr kumimoji="1" lang="ja-JP" altLang="en-US" sz="1400" dirty="0" smtClean="0"/>
                        <a:t>首都直下地震の対応として、</a:t>
                      </a:r>
                      <a:r>
                        <a:rPr kumimoji="1" lang="ja-JP" altLang="en-US" sz="1400" b="1" dirty="0" smtClean="0"/>
                        <a:t>電源周波数の異なる地域に避難場所が必要</a:t>
                      </a:r>
                      <a:r>
                        <a:rPr kumimoji="1" lang="ja-JP" altLang="en-US" sz="1400" dirty="0" smtClean="0"/>
                        <a:t>。また、コンピューター回線が東京の２カ所に集中しているが、これを分散して、日本のデータベースを保存する必要がある。</a:t>
                      </a:r>
                    </a:p>
                    <a:p>
                      <a:pPr marL="285750" indent="-285750">
                        <a:buFont typeface="Wingdings" pitchFamily="2" charset="2"/>
                        <a:buChar char="l"/>
                      </a:pPr>
                      <a:r>
                        <a:rPr kumimoji="1" lang="ja-JP" altLang="en-US" sz="1400" dirty="0" smtClean="0"/>
                        <a:t>日本銀行は大阪支店にバックアップセンターをつくったが、そういう記録や取引維持をするようなバックアップ機能を持つことが必要。このバックアップ機能は毎日使っていないと、ソフトウェア、人がいないと使い物にならないので、常にそういうものに携わるような機関が必要。その意味では、</a:t>
                      </a:r>
                      <a:r>
                        <a:rPr kumimoji="1" lang="ja-JP" altLang="en-US" sz="1400" b="1" dirty="0" smtClean="0"/>
                        <a:t>行政機能の一部を大阪において常に動かす</a:t>
                      </a:r>
                      <a:r>
                        <a:rPr kumimoji="1" lang="ja-JP" altLang="en-US" sz="1400" dirty="0" smtClean="0"/>
                        <a:t>ということも必要。</a:t>
                      </a:r>
                      <a:endParaRPr kumimoji="1" lang="ja-JP" altLang="en-US" sz="1400" dirty="0"/>
                    </a:p>
                  </a:txBody>
                  <a:tcPr/>
                </a:tc>
              </a:tr>
              <a:tr h="370840">
                <a:tc>
                  <a:txBody>
                    <a:bodyPr/>
                    <a:lstStyle/>
                    <a:p>
                      <a:r>
                        <a:rPr kumimoji="1" lang="ja-JP" altLang="en-US" sz="1400" dirty="0" smtClean="0"/>
                        <a:t>佐々木顧問</a:t>
                      </a:r>
                      <a:endParaRPr kumimoji="1" lang="ja-JP" altLang="en-US" sz="1400" dirty="0"/>
                    </a:p>
                  </a:txBody>
                  <a:tcPr/>
                </a:tc>
                <a:tc>
                  <a:txBody>
                    <a:bodyPr/>
                    <a:lstStyle/>
                    <a:p>
                      <a:pPr marL="285750" indent="-285750">
                        <a:buFont typeface="Wingdings" pitchFamily="2" charset="2"/>
                        <a:buChar char="l"/>
                      </a:pPr>
                      <a:r>
                        <a:rPr kumimoji="1" lang="ja-JP" altLang="en-US" sz="1400" dirty="0" smtClean="0"/>
                        <a:t>仙台に首都という議論も一時あったが、重都、複都といってもいいが、大地震等から首都を守るため二重の首都を形成する。</a:t>
                      </a:r>
                      <a:r>
                        <a:rPr kumimoji="1" lang="ja-JP" altLang="en-US" sz="1400" b="1" dirty="0" smtClean="0"/>
                        <a:t>代替補完機能を果たせる首都</a:t>
                      </a:r>
                      <a:r>
                        <a:rPr kumimoji="1" lang="ja-JP" altLang="en-US" sz="1400" dirty="0" smtClean="0"/>
                        <a:t>をつくる。</a:t>
                      </a:r>
                      <a:endParaRPr kumimoji="1" lang="ja-JP" altLang="en-US" sz="1400" dirty="0"/>
                    </a:p>
                  </a:txBody>
                  <a:tcPr/>
                </a:tc>
              </a:tr>
              <a:tr h="370840">
                <a:tc>
                  <a:txBody>
                    <a:bodyPr/>
                    <a:lstStyle/>
                    <a:p>
                      <a:r>
                        <a:rPr kumimoji="1" lang="ja-JP" altLang="en-US" sz="1400" dirty="0" smtClean="0"/>
                        <a:t>上山顧問</a:t>
                      </a:r>
                      <a:endParaRPr kumimoji="1" lang="ja-JP" altLang="en-US" sz="140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l"/>
                        <a:tabLst/>
                        <a:defRPr/>
                      </a:pPr>
                      <a:r>
                        <a:rPr kumimoji="1" lang="ja-JP" altLang="en-US" sz="1400" b="1" dirty="0" smtClean="0"/>
                        <a:t>首都代替機能</a:t>
                      </a:r>
                      <a:r>
                        <a:rPr kumimoji="1" lang="ja-JP" altLang="en-US" sz="1400" dirty="0" smtClean="0"/>
                        <a:t>というのも大事。将来大地震が発生する可能性が非常に高いと言われる東京のバックアップが必要であり、大阪でしっかりと受け皿としての体制を持っていないと、東京で何かが起きたときに対応できない。これ自体が既に存在しているリスク。</a:t>
                      </a:r>
                    </a:p>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l"/>
                        <a:tabLst/>
                        <a:defRPr/>
                      </a:pPr>
                      <a:r>
                        <a:rPr kumimoji="1" lang="ja-JP" altLang="en-US" sz="1400" dirty="0" smtClean="0"/>
                        <a:t>バックアップのときだけいきなりスイッチ入れても機能するものではない。そういう意味で、</a:t>
                      </a:r>
                      <a:r>
                        <a:rPr kumimoji="1" lang="ja-JP" altLang="en-US" sz="1400" b="1" dirty="0" smtClean="0"/>
                        <a:t>普段から西の首都としてかなり高度な機能</a:t>
                      </a:r>
                      <a:r>
                        <a:rPr kumimoji="1" lang="ja-JP" altLang="en-US" sz="1400" dirty="0" smtClean="0"/>
                        <a:t>を担っていて、東がだめになったときはこちらでバックアップとして主軸に変わっていく。逆に大阪が災害に遭ったときは東でというように、</a:t>
                      </a:r>
                      <a:r>
                        <a:rPr kumimoji="1" lang="ja-JP" altLang="en-US" sz="1400" b="1" dirty="0" smtClean="0"/>
                        <a:t>首都という概念のハイブリッド化</a:t>
                      </a:r>
                      <a:r>
                        <a:rPr kumimoji="1" lang="ja-JP" altLang="en-US" sz="1400" dirty="0" smtClean="0"/>
                        <a:t>が必要。東京と大阪はそのような補完関係というものをもっと明確にすべき。</a:t>
                      </a:r>
                    </a:p>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l"/>
                        <a:tabLst/>
                        <a:defRPr/>
                      </a:pPr>
                      <a:r>
                        <a:rPr kumimoji="1" lang="ja-JP" altLang="en-US" sz="1400" dirty="0" smtClean="0"/>
                        <a:t>残念ながら</a:t>
                      </a:r>
                      <a:r>
                        <a:rPr kumimoji="1" lang="ja-JP" altLang="en-US" sz="1400" b="1" dirty="0" smtClean="0"/>
                        <a:t>現状では受け皿たる都市にはなっていない</a:t>
                      </a:r>
                      <a:r>
                        <a:rPr kumimoji="1" lang="ja-JP" altLang="en-US" sz="1400" dirty="0" smtClean="0"/>
                        <a:t>。関空からのアクセスなど、いろんなものが残念な状態で、一応あるけど足りない。もう一歩、あと一、二割足して、みんながその気になればハイブリッドな首都機能が担えるのではないか。</a:t>
                      </a:r>
                      <a:endParaRPr kumimoji="1" lang="ja-JP" altLang="en-US" sz="1400" dirty="0"/>
                    </a:p>
                  </a:txBody>
                  <a:tcPr/>
                </a:tc>
              </a:tr>
            </a:tbl>
          </a:graphicData>
        </a:graphic>
      </p:graphicFrame>
      <p:sp>
        <p:nvSpPr>
          <p:cNvPr id="2" name="スライド番号プレースホルダー 1"/>
          <p:cNvSpPr>
            <a:spLocks noGrp="1"/>
          </p:cNvSpPr>
          <p:nvPr>
            <p:ph type="sldNum" sz="quarter" idx="12"/>
          </p:nvPr>
        </p:nvSpPr>
        <p:spPr>
          <a:xfrm>
            <a:off x="7456953" y="6492875"/>
            <a:ext cx="2311400" cy="365125"/>
          </a:xfrm>
        </p:spPr>
        <p:txBody>
          <a:bodyPr/>
          <a:lstStyle/>
          <a:p>
            <a:fld id="{4F2B4997-D2DA-445D-828E-2835766CE9FD}" type="slidenum">
              <a:rPr kumimoji="1" lang="ja-JP" altLang="en-US" smtClean="0"/>
              <a:t>2</a:t>
            </a:fld>
            <a:endParaRPr kumimoji="1" lang="ja-JP" altLang="en-US"/>
          </a:p>
        </p:txBody>
      </p:sp>
    </p:spTree>
    <p:extLst>
      <p:ext uri="{BB962C8B-B14F-4D97-AF65-F5344CB8AC3E}">
        <p14:creationId xmlns:p14="http://schemas.microsoft.com/office/powerpoint/2010/main" val="3020274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kumimoji="0" lang="ja-JP" altLang="en-US" sz="2000" b="1" kern="0" dirty="0" smtClean="0">
                <a:solidFill>
                  <a:srgbClr val="000000"/>
                </a:solidFill>
                <a:latin typeface="ＭＳ Ｐゴシック" pitchFamily="50" charset="-128"/>
                <a:ea typeface="Meiryo UI" pitchFamily="50" charset="-128"/>
                <a:cs typeface="Meiryo UI" pitchFamily="50" charset="-128"/>
              </a:rPr>
              <a:t>　第１回会議における有識者の主な意見</a:t>
            </a:r>
            <a:r>
              <a:rPr kumimoji="0" lang="ja-JP" altLang="en-US" sz="2000" b="1" kern="0" dirty="0">
                <a:solidFill>
                  <a:srgbClr val="000000"/>
                </a:solidFill>
                <a:latin typeface="ＭＳ Ｐゴシック" pitchFamily="50" charset="-128"/>
                <a:ea typeface="Meiryo UI" pitchFamily="50" charset="-128"/>
                <a:cs typeface="Meiryo UI" pitchFamily="50" charset="-128"/>
              </a:rPr>
              <a:t>　</a:t>
            </a:r>
            <a:r>
              <a:rPr kumimoji="0" lang="ja-JP" altLang="en-US" sz="2000" kern="0" dirty="0">
                <a:solidFill>
                  <a:srgbClr val="000000"/>
                </a:solidFill>
                <a:latin typeface="ＭＳ Ｐゴシック" pitchFamily="50" charset="-128"/>
                <a:ea typeface="Meiryo UI" pitchFamily="50" charset="-128"/>
                <a:cs typeface="Meiryo UI" pitchFamily="50" charset="-128"/>
              </a:rPr>
              <a:t>　　</a:t>
            </a:r>
          </a:p>
        </p:txBody>
      </p:sp>
      <p:sp>
        <p:nvSpPr>
          <p:cNvPr id="9" name="正方形/長方形 8"/>
          <p:cNvSpPr/>
          <p:nvPr/>
        </p:nvSpPr>
        <p:spPr>
          <a:xfrm>
            <a:off x="109724" y="620688"/>
            <a:ext cx="9686552" cy="1224136"/>
          </a:xfrm>
          <a:prstGeom prst="rect">
            <a:avLst/>
          </a:prstGeom>
          <a:solidFill>
            <a:schemeClr val="accent2">
              <a:lumMod val="40000"/>
              <a:lumOff val="60000"/>
            </a:schemeClr>
          </a:solidFill>
        </p:spPr>
        <p:txBody>
          <a:bodyPr wrap="square" anchor="ctr" anchorCtr="0">
            <a:noAutofit/>
          </a:bodyPr>
          <a:lstStyle/>
          <a:p>
            <a:r>
              <a:rPr lang="ja-JP" altLang="en-US" sz="1600" dirty="0" smtClean="0">
                <a:solidFill>
                  <a:prstClr val="black"/>
                </a:solidFill>
                <a:latin typeface="HGS創英角ｺﾞｼｯｸUB" pitchFamily="50" charset="-128"/>
                <a:ea typeface="HGS創英角ｺﾞｼｯｸUB" pitchFamily="50" charset="-128"/>
                <a:cs typeface="Meiryo UI" pitchFamily="50" charset="-128"/>
              </a:rPr>
              <a:t>≪副首都のイメージ（検討の方向性）≫</a:t>
            </a:r>
            <a:endParaRPr lang="en-US" altLang="ja-JP" sz="1600" dirty="0">
              <a:solidFill>
                <a:prstClr val="black"/>
              </a:solidFill>
              <a:latin typeface="HGS創英角ｺﾞｼｯｸUB" pitchFamily="50" charset="-128"/>
              <a:ea typeface="HGS創英角ｺﾞｼｯｸUB" pitchFamily="50" charset="-128"/>
              <a:cs typeface="Meiryo UI" pitchFamily="50" charset="-128"/>
            </a:endParaRPr>
          </a:p>
          <a:p>
            <a:r>
              <a:rPr lang="ja-JP" altLang="en-US" sz="1600" dirty="0" smtClean="0">
                <a:solidFill>
                  <a:prstClr val="black"/>
                </a:solidFill>
                <a:latin typeface="HGS創英角ｺﾞｼｯｸUB" pitchFamily="50" charset="-128"/>
                <a:ea typeface="HGS創英角ｺﾞｼｯｸUB" pitchFamily="50" charset="-128"/>
                <a:cs typeface="Meiryo UI" pitchFamily="50" charset="-128"/>
              </a:rPr>
              <a:t>３　民の力を活かして社会課題を解決する</a:t>
            </a:r>
            <a:r>
              <a:rPr lang="en-US" altLang="ja-JP" sz="1600" dirty="0" smtClean="0">
                <a:solidFill>
                  <a:prstClr val="black"/>
                </a:solidFill>
                <a:latin typeface="HGS創英角ｺﾞｼｯｸUB" pitchFamily="50" charset="-128"/>
                <a:ea typeface="HGS創英角ｺﾞｼｯｸUB" pitchFamily="50" charset="-128"/>
                <a:cs typeface="Meiryo UI" pitchFamily="50" charset="-128"/>
              </a:rPr>
              <a:t>『</a:t>
            </a:r>
            <a:r>
              <a:rPr lang="ja-JP" altLang="en-US" sz="1600" dirty="0" smtClean="0">
                <a:solidFill>
                  <a:prstClr val="black"/>
                </a:solidFill>
                <a:latin typeface="HGS創英角ｺﾞｼｯｸUB" pitchFamily="50" charset="-128"/>
                <a:ea typeface="HGS創英角ｺﾞｼｯｸUB" pitchFamily="50" charset="-128"/>
                <a:cs typeface="Meiryo UI" pitchFamily="50" charset="-128"/>
              </a:rPr>
              <a:t>民都</a:t>
            </a:r>
            <a:r>
              <a:rPr lang="en-US" altLang="ja-JP" sz="1600" dirty="0" smtClean="0">
                <a:solidFill>
                  <a:prstClr val="black"/>
                </a:solidFill>
                <a:latin typeface="HGS創英角ｺﾞｼｯｸUB" pitchFamily="50" charset="-128"/>
                <a:ea typeface="HGS創英角ｺﾞｼｯｸUB" pitchFamily="50" charset="-128"/>
                <a:cs typeface="Meiryo UI" pitchFamily="50" charset="-128"/>
              </a:rPr>
              <a:t>』</a:t>
            </a:r>
            <a:r>
              <a:rPr lang="ja-JP" altLang="en-US" sz="1600" dirty="0">
                <a:solidFill>
                  <a:prstClr val="black"/>
                </a:solidFill>
                <a:latin typeface="HGS創英角ｺﾞｼｯｸUB" pitchFamily="50" charset="-128"/>
                <a:ea typeface="HGS創英角ｺﾞｼｯｸUB" pitchFamily="50" charset="-128"/>
                <a:cs typeface="Meiryo UI" pitchFamily="50" charset="-128"/>
              </a:rPr>
              <a:t>として</a:t>
            </a:r>
            <a:r>
              <a:rPr lang="ja-JP" altLang="en-US" sz="1600" dirty="0" smtClean="0">
                <a:solidFill>
                  <a:prstClr val="black"/>
                </a:solidFill>
                <a:latin typeface="HGS創英角ｺﾞｼｯｸUB" pitchFamily="50" charset="-128"/>
                <a:ea typeface="HGS創英角ｺﾞｼｯｸUB" pitchFamily="50" charset="-128"/>
                <a:cs typeface="Meiryo UI" pitchFamily="50" charset="-128"/>
              </a:rPr>
              <a:t>、わが国における公益活動の中枢拠点となる</a:t>
            </a:r>
            <a:endParaRPr lang="en-US" altLang="ja-JP" sz="1600" dirty="0" smtClean="0">
              <a:solidFill>
                <a:prstClr val="black"/>
              </a:solidFill>
              <a:latin typeface="HGS創英角ｺﾞｼｯｸUB" pitchFamily="50" charset="-128"/>
              <a:ea typeface="HGS創英角ｺﾞｼｯｸUB" pitchFamily="50" charset="-128"/>
              <a:cs typeface="Meiryo UI" pitchFamily="50" charset="-128"/>
            </a:endParaRPr>
          </a:p>
          <a:p>
            <a:r>
              <a:rPr lang="ja-JP" altLang="en-US" sz="1600" dirty="0" smtClean="0">
                <a:solidFill>
                  <a:prstClr val="black"/>
                </a:solidFill>
                <a:latin typeface="HG丸ｺﾞｼｯｸM-PRO" pitchFamily="50" charset="-128"/>
                <a:ea typeface="HG丸ｺﾞｼｯｸM-PRO" pitchFamily="50" charset="-128"/>
                <a:cs typeface="Meiryo UI" pitchFamily="50" charset="-128"/>
              </a:rPr>
              <a:t>　</a:t>
            </a:r>
            <a:endParaRPr lang="en-US" altLang="ja-JP" sz="1600" dirty="0" smtClean="0">
              <a:solidFill>
                <a:prstClr val="black"/>
              </a:solidFill>
              <a:latin typeface="HG丸ｺﾞｼｯｸM-PRO" pitchFamily="50" charset="-128"/>
              <a:ea typeface="HG丸ｺﾞｼｯｸM-PRO" pitchFamily="50" charset="-128"/>
              <a:cs typeface="Meiryo UI" pitchFamily="50" charset="-128"/>
            </a:endParaRPr>
          </a:p>
          <a:p>
            <a:r>
              <a:rPr lang="ja-JP" altLang="en-US" sz="1600" dirty="0">
                <a:solidFill>
                  <a:prstClr val="black"/>
                </a:solidFill>
                <a:latin typeface="HG丸ｺﾞｼｯｸM-PRO" pitchFamily="50" charset="-128"/>
                <a:ea typeface="HG丸ｺﾞｼｯｸM-PRO" pitchFamily="50" charset="-128"/>
                <a:cs typeface="Meiryo UI" pitchFamily="50" charset="-128"/>
              </a:rPr>
              <a:t>　</a:t>
            </a:r>
            <a:r>
              <a:rPr lang="ja-JP" altLang="en-US" sz="1400" dirty="0" smtClean="0">
                <a:solidFill>
                  <a:prstClr val="black"/>
                </a:solidFill>
                <a:latin typeface="HG丸ｺﾞｼｯｸM-PRO" pitchFamily="50" charset="-128"/>
                <a:ea typeface="HG丸ｺﾞｼｯｸM-PRO" pitchFamily="50" charset="-128"/>
                <a:cs typeface="Meiryo UI" pitchFamily="50" charset="-128"/>
              </a:rPr>
              <a:t>（</a:t>
            </a:r>
            <a:r>
              <a:rPr lang="en-US" altLang="ja-JP" sz="1400" dirty="0" smtClean="0">
                <a:solidFill>
                  <a:prstClr val="black"/>
                </a:solidFill>
                <a:latin typeface="HG丸ｺﾞｼｯｸM-PRO" pitchFamily="50" charset="-128"/>
                <a:ea typeface="HG丸ｺﾞｼｯｸM-PRO" pitchFamily="50" charset="-128"/>
                <a:cs typeface="Meiryo UI" pitchFamily="50" charset="-128"/>
              </a:rPr>
              <a:t>ex</a:t>
            </a:r>
            <a:r>
              <a:rPr lang="ja-JP" altLang="en-US" sz="1400" dirty="0" smtClean="0">
                <a:solidFill>
                  <a:prstClr val="black"/>
                </a:solidFill>
                <a:latin typeface="HG丸ｺﾞｼｯｸM-PRO" pitchFamily="50" charset="-128"/>
                <a:ea typeface="HG丸ｺﾞｼｯｸM-PRO" pitchFamily="50" charset="-128"/>
                <a:cs typeface="Meiryo UI" pitchFamily="50" charset="-128"/>
              </a:rPr>
              <a:t>）「公益庁」の設置、寄附文化の醸成、フィランソロピー・キャピタル（</a:t>
            </a:r>
            <a:r>
              <a:rPr lang="ja-JP" altLang="en-US" sz="1400" dirty="0">
                <a:solidFill>
                  <a:prstClr val="black"/>
                </a:solidFill>
                <a:latin typeface="HG丸ｺﾞｼｯｸM-PRO" pitchFamily="50" charset="-128"/>
                <a:ea typeface="HG丸ｺﾞｼｯｸM-PRO" pitchFamily="50" charset="-128"/>
                <a:cs typeface="Meiryo UI" pitchFamily="50" charset="-128"/>
              </a:rPr>
              <a:t>「</a:t>
            </a:r>
            <a:r>
              <a:rPr lang="ja-JP" altLang="en-US" sz="1400" dirty="0" smtClean="0">
                <a:solidFill>
                  <a:prstClr val="black"/>
                </a:solidFill>
                <a:latin typeface="HG丸ｺﾞｼｯｸM-PRO" pitchFamily="50" charset="-128"/>
                <a:ea typeface="HG丸ｺﾞｼｯｸM-PRO" pitchFamily="50" charset="-128"/>
                <a:cs typeface="Meiryo UI" pitchFamily="50" charset="-128"/>
              </a:rPr>
              <a:t>第</a:t>
            </a:r>
            <a:r>
              <a:rPr lang="en-US" altLang="ja-JP" sz="1400" dirty="0" smtClean="0">
                <a:solidFill>
                  <a:prstClr val="black"/>
                </a:solidFill>
                <a:latin typeface="HG丸ｺﾞｼｯｸM-PRO" pitchFamily="50" charset="-128"/>
                <a:ea typeface="HG丸ｺﾞｼｯｸM-PRO" pitchFamily="50" charset="-128"/>
                <a:cs typeface="Meiryo UI" pitchFamily="50" charset="-128"/>
              </a:rPr>
              <a:t>2</a:t>
            </a:r>
            <a:r>
              <a:rPr lang="ja-JP" altLang="en-US" sz="1400" dirty="0" smtClean="0">
                <a:solidFill>
                  <a:prstClr val="black"/>
                </a:solidFill>
                <a:latin typeface="HG丸ｺﾞｼｯｸM-PRO" pitchFamily="50" charset="-128"/>
                <a:ea typeface="HG丸ｺﾞｼｯｸM-PRO" pitchFamily="50" charset="-128"/>
                <a:cs typeface="Meiryo UI" pitchFamily="50" charset="-128"/>
              </a:rPr>
              <a:t>の動脈」）の呼び込み、</a:t>
            </a:r>
            <a:endParaRPr lang="en-US" altLang="ja-JP" sz="1400" dirty="0" smtClean="0">
              <a:solidFill>
                <a:prstClr val="black"/>
              </a:solidFill>
              <a:latin typeface="HG丸ｺﾞｼｯｸM-PRO" pitchFamily="50" charset="-128"/>
              <a:ea typeface="HG丸ｺﾞｼｯｸM-PRO" pitchFamily="50" charset="-128"/>
              <a:cs typeface="Meiryo UI" pitchFamily="50" charset="-128"/>
            </a:endParaRPr>
          </a:p>
          <a:p>
            <a:r>
              <a:rPr lang="ja-JP" altLang="en-US" sz="1400" dirty="0">
                <a:solidFill>
                  <a:prstClr val="black"/>
                </a:solidFill>
                <a:latin typeface="HG丸ｺﾞｼｯｸM-PRO" pitchFamily="50" charset="-128"/>
                <a:ea typeface="HG丸ｺﾞｼｯｸM-PRO" pitchFamily="50" charset="-128"/>
                <a:cs typeface="Meiryo UI" pitchFamily="50" charset="-128"/>
              </a:rPr>
              <a:t>　</a:t>
            </a:r>
            <a:r>
              <a:rPr lang="ja-JP" altLang="en-US" sz="1400" dirty="0" smtClean="0">
                <a:solidFill>
                  <a:prstClr val="black"/>
                </a:solidFill>
                <a:latin typeface="HG丸ｺﾞｼｯｸM-PRO" pitchFamily="50" charset="-128"/>
                <a:ea typeface="HG丸ｺﾞｼｯｸM-PRO" pitchFamily="50" charset="-128"/>
                <a:cs typeface="Meiryo UI" pitchFamily="50" charset="-128"/>
              </a:rPr>
              <a:t>　　　特区を活用した規制緩和、民間主体のイベント実施</a:t>
            </a:r>
            <a:endParaRPr lang="en-US" altLang="ja-JP" sz="1400" dirty="0">
              <a:solidFill>
                <a:prstClr val="black"/>
              </a:solidFill>
              <a:latin typeface="HG丸ｺﾞｼｯｸM-PRO" pitchFamily="50" charset="-128"/>
              <a:ea typeface="HG丸ｺﾞｼｯｸM-PRO" pitchFamily="50" charset="-128"/>
              <a:cs typeface="Meiryo UI"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105247115"/>
              </p:ext>
            </p:extLst>
          </p:nvPr>
        </p:nvGraphicFramePr>
        <p:xfrm>
          <a:off x="112654" y="1983034"/>
          <a:ext cx="9744542" cy="4846320"/>
        </p:xfrm>
        <a:graphic>
          <a:graphicData uri="http://schemas.openxmlformats.org/drawingml/2006/table">
            <a:tbl>
              <a:tblPr firstRow="1" bandRow="1">
                <a:tableStyleId>{5C22544A-7EE6-4342-B048-85BDC9FD1C3A}</a:tableStyleId>
              </a:tblPr>
              <a:tblGrid>
                <a:gridCol w="1080120"/>
                <a:gridCol w="8664422"/>
              </a:tblGrid>
              <a:tr h="130264">
                <a:tc>
                  <a:txBody>
                    <a:bodyPr/>
                    <a:lstStyle/>
                    <a:p>
                      <a:pPr algn="ctr"/>
                      <a:r>
                        <a:rPr kumimoji="1" lang="ja-JP" altLang="en-US" sz="1400" dirty="0" smtClean="0"/>
                        <a:t>有識者</a:t>
                      </a:r>
                      <a:endParaRPr kumimoji="1" lang="ja-JP" altLang="en-US" sz="1400" dirty="0"/>
                    </a:p>
                  </a:txBody>
                  <a:tcPr/>
                </a:tc>
                <a:tc>
                  <a:txBody>
                    <a:bodyPr/>
                    <a:lstStyle/>
                    <a:p>
                      <a:pPr algn="ctr"/>
                      <a:r>
                        <a:rPr kumimoji="1" lang="ja-JP" altLang="en-US" sz="1400" dirty="0" smtClean="0"/>
                        <a:t>意見要旨</a:t>
                      </a:r>
                      <a:endParaRPr kumimoji="1" lang="ja-JP" altLang="en-US" sz="1400" dirty="0"/>
                    </a:p>
                  </a:txBody>
                  <a:tcPr/>
                </a:tc>
              </a:tr>
              <a:tr h="370840">
                <a:tc>
                  <a:txBody>
                    <a:bodyPr/>
                    <a:lstStyle/>
                    <a:p>
                      <a:r>
                        <a:rPr kumimoji="1" lang="ja-JP" altLang="en-US" sz="1400" dirty="0" smtClean="0"/>
                        <a:t>堺屋顧問</a:t>
                      </a:r>
                      <a:endParaRPr kumimoji="1" lang="ja-JP" altLang="en-US" sz="140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l"/>
                        <a:tabLst/>
                        <a:defRPr/>
                      </a:pPr>
                      <a:r>
                        <a:rPr kumimoji="1" lang="ja-JP" altLang="en-US" sz="1400" dirty="0" smtClean="0"/>
                        <a:t>大阪に情報発信拠点をつくるためには</a:t>
                      </a:r>
                      <a:r>
                        <a:rPr kumimoji="1" lang="ja-JP" altLang="en-US" sz="1400" b="1" dirty="0" smtClean="0"/>
                        <a:t>巨大イベント</a:t>
                      </a:r>
                      <a:r>
                        <a:rPr kumimoji="1" lang="ja-JP" altLang="en-US" sz="1400" dirty="0" smtClean="0"/>
                        <a:t>が必要。以前万博を開催したときには多くの新聞記者、評論家、文化人が大阪に集まった。ぜひこの大阪でもう一回万国博覧会を開催する。その前に、幾つかの大イベントを計画すればスムーズにいく。</a:t>
                      </a:r>
                    </a:p>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l"/>
                        <a:tabLst/>
                        <a:defRPr/>
                      </a:pPr>
                      <a:r>
                        <a:rPr kumimoji="1" lang="ja-JP" altLang="en-US" sz="1400" dirty="0" smtClean="0"/>
                        <a:t>日本は今寄附文化が非常に小さい。</a:t>
                      </a:r>
                      <a:r>
                        <a:rPr kumimoji="1" lang="ja-JP" altLang="en-US" sz="1400" b="1" dirty="0" smtClean="0"/>
                        <a:t>寄附文化というのをどうやってつくるか</a:t>
                      </a:r>
                      <a:r>
                        <a:rPr kumimoji="1" lang="ja-JP" altLang="en-US" sz="1400" dirty="0" smtClean="0"/>
                        <a:t>。そのために、例えば万博のときには特別法で特例を設けた。また、大阪府市が寄附を受け取って、それを寄附者の目的に使うということで、減税措置が得られるかもしれない。</a:t>
                      </a:r>
                      <a:endParaRPr kumimoji="1" lang="ja-JP" altLang="en-US" sz="1400" dirty="0"/>
                    </a:p>
                  </a:txBody>
                  <a:tcPr/>
                </a:tc>
              </a:tr>
              <a:tr h="370840">
                <a:tc>
                  <a:txBody>
                    <a:bodyPr/>
                    <a:lstStyle/>
                    <a:p>
                      <a:r>
                        <a:rPr kumimoji="1" lang="ja-JP" altLang="en-US" sz="1400" dirty="0" smtClean="0"/>
                        <a:t>猪瀬顧問</a:t>
                      </a:r>
                      <a:endParaRPr kumimoji="1" lang="ja-JP" altLang="en-US" sz="1400" dirty="0"/>
                    </a:p>
                  </a:txBody>
                  <a:tcPr/>
                </a:tc>
                <a:tc>
                  <a:txBody>
                    <a:bodyPr/>
                    <a:lstStyle/>
                    <a:p>
                      <a:pPr marL="285750" indent="-285750">
                        <a:buFont typeface="Wingdings" pitchFamily="2" charset="2"/>
                        <a:buChar char="l"/>
                      </a:pPr>
                      <a:r>
                        <a:rPr kumimoji="1" lang="ja-JP" altLang="en-US" sz="1400" b="1" dirty="0" smtClean="0"/>
                        <a:t>大阪からこの国の形を変えていく</a:t>
                      </a:r>
                      <a:r>
                        <a:rPr kumimoji="1" lang="ja-JP" altLang="en-US" sz="1400" dirty="0" smtClean="0"/>
                        <a:t>にはどうするかという積極的なものが求められている。</a:t>
                      </a:r>
                    </a:p>
                    <a:p>
                      <a:pPr marL="285750" indent="-285750">
                        <a:buFont typeface="Wingdings" pitchFamily="2" charset="2"/>
                        <a:buChar char="l"/>
                      </a:pPr>
                      <a:r>
                        <a:rPr kumimoji="1" lang="ja-JP" altLang="en-US" sz="1400" b="1" dirty="0" smtClean="0"/>
                        <a:t>大阪は民都</a:t>
                      </a:r>
                      <a:r>
                        <a:rPr kumimoji="1" lang="ja-JP" altLang="en-US" sz="1400" dirty="0" smtClean="0"/>
                        <a:t>であり、道頓堀や淀屋橋も民間の力でつくられた。阪神・淡路大震災があってボランティア活動の参加意識が高い。そういう大阪の持っている資質があって、高齢化社会の模範となるようなコンセプトを打ち出しながらイノベーションを起こしていく。</a:t>
                      </a:r>
                      <a:endParaRPr kumimoji="1" lang="en-US" altLang="ja-JP" sz="1400" dirty="0" smtClean="0"/>
                    </a:p>
                    <a:p>
                      <a:pPr marL="285750" indent="-285750">
                        <a:buFont typeface="Wingdings" pitchFamily="2" charset="2"/>
                        <a:buChar char="l"/>
                      </a:pPr>
                      <a:r>
                        <a:rPr kumimoji="1" lang="ja-JP" altLang="en-US" sz="1400" dirty="0" smtClean="0"/>
                        <a:t>副首都として、この国の形を変える力を政府や企業だけでなく</a:t>
                      </a:r>
                      <a:r>
                        <a:rPr kumimoji="1" lang="ja-JP" altLang="en-US" sz="1400" b="1" dirty="0" smtClean="0"/>
                        <a:t>第三の道、フィランソロピー・キャピタル（資本）</a:t>
                      </a:r>
                      <a:endParaRPr kumimoji="1" lang="en-US" altLang="ja-JP" sz="1400" b="1" dirty="0" smtClean="0"/>
                    </a:p>
                    <a:p>
                      <a:pPr marL="0" indent="0">
                        <a:buFont typeface="Wingdings" pitchFamily="2" charset="2"/>
                        <a:buNone/>
                      </a:pPr>
                      <a:r>
                        <a:rPr kumimoji="1" lang="ja-JP" altLang="en-US" sz="1400" b="1" dirty="0" smtClean="0"/>
                        <a:t>　　</a:t>
                      </a:r>
                      <a:r>
                        <a:rPr kumimoji="1" lang="ja-JP" altLang="en-US" sz="1400" b="1" baseline="0" dirty="0" smtClean="0"/>
                        <a:t> </a:t>
                      </a:r>
                      <a:r>
                        <a:rPr kumimoji="1" lang="ja-JP" altLang="en-US" sz="1400" b="1" dirty="0" smtClean="0"/>
                        <a:t>構想</a:t>
                      </a:r>
                      <a:r>
                        <a:rPr kumimoji="1" lang="ja-JP" altLang="en-US" sz="1400" dirty="0" smtClean="0"/>
                        <a:t>というものをもって先取りして、この国の硬直した体制を変える可能性を期待したい。</a:t>
                      </a:r>
                    </a:p>
                    <a:p>
                      <a:pPr marL="285750" indent="-285750">
                        <a:buFont typeface="Wingdings" pitchFamily="2" charset="2"/>
                        <a:buChar char="l"/>
                      </a:pPr>
                      <a:r>
                        <a:rPr kumimoji="1" lang="ja-JP" altLang="en-US" sz="1400" dirty="0" smtClean="0"/>
                        <a:t>サードセクターとして、多くの法人がある。役所としては、内閣府の大臣官房公益法人行政担当室、公益法人の認定を行う公益認定等委員会、その他の法人所管部門を一つにまとめ、</a:t>
                      </a:r>
                      <a:r>
                        <a:rPr kumimoji="1" lang="ja-JP" altLang="en-US" sz="1400" b="1" dirty="0" smtClean="0"/>
                        <a:t>「公益庁」という新しい概念</a:t>
                      </a:r>
                      <a:r>
                        <a:rPr kumimoji="1" lang="ja-JP" altLang="en-US" sz="1400" dirty="0" smtClean="0"/>
                        <a:t>をつくる。</a:t>
                      </a:r>
                      <a:endParaRPr kumimoji="1" lang="en-US" altLang="ja-JP" sz="1400" dirty="0" smtClean="0"/>
                    </a:p>
                    <a:p>
                      <a:pPr marL="285750" indent="-285750">
                        <a:buFont typeface="Wingdings" pitchFamily="2" charset="2"/>
                        <a:buChar char="l"/>
                      </a:pPr>
                      <a:r>
                        <a:rPr kumimoji="1" lang="ja-JP" altLang="en-US" sz="1400" dirty="0" smtClean="0"/>
                        <a:t>サードセクターの世界は、ＧＤＰを伸ばす伸びしろ。</a:t>
                      </a:r>
                      <a:r>
                        <a:rPr kumimoji="1" lang="ja-JP" altLang="en-US" sz="1400" b="1" dirty="0" smtClean="0"/>
                        <a:t>世界の潮流</a:t>
                      </a:r>
                      <a:r>
                        <a:rPr kumimoji="1" lang="ja-JP" altLang="en-US" sz="1400" dirty="0" smtClean="0"/>
                        <a:t>としては、ここが一番動いているところ。</a:t>
                      </a:r>
                    </a:p>
                  </a:txBody>
                  <a:tcPr/>
                </a:tc>
              </a:tr>
              <a:tr h="370840">
                <a:tc>
                  <a:txBody>
                    <a:bodyPr/>
                    <a:lstStyle/>
                    <a:p>
                      <a:r>
                        <a:rPr kumimoji="1" lang="ja-JP" altLang="en-US" sz="1400" dirty="0" smtClean="0"/>
                        <a:t>原顧問</a:t>
                      </a:r>
                      <a:endParaRPr kumimoji="1" lang="ja-JP" altLang="en-US" sz="1400" dirty="0"/>
                    </a:p>
                  </a:txBody>
                  <a:tcPr/>
                </a:tc>
                <a:tc>
                  <a:txBody>
                    <a:bodyPr/>
                    <a:lstStyle/>
                    <a:p>
                      <a:pPr marL="285750" indent="-285750">
                        <a:buFont typeface="Wingdings" pitchFamily="2" charset="2"/>
                        <a:buChar char="l"/>
                      </a:pPr>
                      <a:r>
                        <a:rPr kumimoji="1" lang="ja-JP" altLang="en-US" sz="1400" dirty="0" smtClean="0"/>
                        <a:t>「公益庁」の提案は、役所を移すということ以上に、</a:t>
                      </a:r>
                      <a:r>
                        <a:rPr kumimoji="1" lang="ja-JP" altLang="en-US" sz="1400" b="1" dirty="0" smtClean="0"/>
                        <a:t>公益を担う非営利法人や社会的企業などが大阪に立地</a:t>
                      </a:r>
                      <a:r>
                        <a:rPr kumimoji="1" lang="ja-JP" altLang="en-US" sz="1400" dirty="0" smtClean="0"/>
                        <a:t>をする、大阪で活動するということのほうがより重要性が高くなっていくのではないか。</a:t>
                      </a:r>
                      <a:endParaRPr kumimoji="1" lang="en-US" altLang="ja-JP" sz="1400" dirty="0" smtClean="0"/>
                    </a:p>
                    <a:p>
                      <a:pPr marL="285750" indent="-285750">
                        <a:buFont typeface="Wingdings" pitchFamily="2" charset="2"/>
                        <a:buChar char="l"/>
                      </a:pPr>
                      <a:r>
                        <a:rPr kumimoji="1" lang="ja-JP" altLang="en-US" sz="1400" dirty="0" smtClean="0"/>
                        <a:t>そのためには</a:t>
                      </a:r>
                      <a:r>
                        <a:rPr kumimoji="1" lang="ja-JP" altLang="en-US" sz="1400" b="1" dirty="0" smtClean="0"/>
                        <a:t>寄附税制の特例</a:t>
                      </a:r>
                      <a:r>
                        <a:rPr kumimoji="1" lang="ja-JP" altLang="en-US" sz="1400" dirty="0" smtClean="0"/>
                        <a:t>をつくるということが鍵になるのではないか。こうしたことができていくと、東京中心で官庁統制型でやってきた国家運営がどこかの時点で破綻したときに、別の人たちで国の運営を担っていけると、そういう本当の意味でのバックアップ機能が実現できるのかなと思う。</a:t>
                      </a:r>
                      <a:endParaRPr kumimoji="1" lang="ja-JP" altLang="en-US" sz="1400" dirty="0"/>
                    </a:p>
                  </a:txBody>
                  <a:tcPr/>
                </a:tc>
              </a:tr>
            </a:tbl>
          </a:graphicData>
        </a:graphic>
      </p:graphicFrame>
      <p:sp>
        <p:nvSpPr>
          <p:cNvPr id="2" name="スライド番号プレースホルダー 1"/>
          <p:cNvSpPr>
            <a:spLocks noGrp="1"/>
          </p:cNvSpPr>
          <p:nvPr>
            <p:ph type="sldNum" sz="quarter" idx="12"/>
          </p:nvPr>
        </p:nvSpPr>
        <p:spPr>
          <a:xfrm>
            <a:off x="7455262" y="6492875"/>
            <a:ext cx="2311400" cy="365125"/>
          </a:xfrm>
        </p:spPr>
        <p:txBody>
          <a:bodyPr/>
          <a:lstStyle/>
          <a:p>
            <a:fld id="{4F2B4997-D2DA-445D-828E-2835766CE9FD}" type="slidenum">
              <a:rPr kumimoji="1" lang="ja-JP" altLang="en-US" smtClean="0"/>
              <a:t>3</a:t>
            </a:fld>
            <a:endParaRPr kumimoji="1" lang="ja-JP" altLang="en-US"/>
          </a:p>
        </p:txBody>
      </p:sp>
    </p:spTree>
    <p:extLst>
      <p:ext uri="{BB962C8B-B14F-4D97-AF65-F5344CB8AC3E}">
        <p14:creationId xmlns:p14="http://schemas.microsoft.com/office/powerpoint/2010/main" val="3550631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kumimoji="0" lang="ja-JP" altLang="en-US" sz="2000" b="1" kern="0" dirty="0" smtClean="0">
                <a:solidFill>
                  <a:srgbClr val="000000"/>
                </a:solidFill>
                <a:latin typeface="ＭＳ Ｐゴシック" pitchFamily="50" charset="-128"/>
                <a:ea typeface="Meiryo UI" pitchFamily="50" charset="-128"/>
                <a:cs typeface="Meiryo UI" pitchFamily="50" charset="-128"/>
              </a:rPr>
              <a:t>　第１回会議における有識者の主な意見</a:t>
            </a:r>
            <a:r>
              <a:rPr kumimoji="0" lang="ja-JP" altLang="en-US" sz="2000" b="1" kern="0" dirty="0">
                <a:solidFill>
                  <a:srgbClr val="000000"/>
                </a:solidFill>
                <a:latin typeface="ＭＳ Ｐゴシック" pitchFamily="50" charset="-128"/>
                <a:ea typeface="Meiryo UI" pitchFamily="50" charset="-128"/>
                <a:cs typeface="Meiryo UI" pitchFamily="50" charset="-128"/>
              </a:rPr>
              <a:t>　</a:t>
            </a:r>
            <a:r>
              <a:rPr kumimoji="0" lang="ja-JP" altLang="en-US" sz="2000" kern="0" dirty="0">
                <a:solidFill>
                  <a:srgbClr val="000000"/>
                </a:solidFill>
                <a:latin typeface="ＭＳ Ｐゴシック" pitchFamily="50" charset="-128"/>
                <a:ea typeface="Meiryo UI" pitchFamily="50" charset="-128"/>
                <a:cs typeface="Meiryo UI" pitchFamily="50" charset="-128"/>
              </a:rPr>
              <a:t>　　</a:t>
            </a:r>
          </a:p>
        </p:txBody>
      </p:sp>
      <p:sp>
        <p:nvSpPr>
          <p:cNvPr id="9" name="正方形/長方形 8"/>
          <p:cNvSpPr/>
          <p:nvPr/>
        </p:nvSpPr>
        <p:spPr>
          <a:xfrm>
            <a:off x="103346" y="548680"/>
            <a:ext cx="9686552" cy="1224136"/>
          </a:xfrm>
          <a:prstGeom prst="rect">
            <a:avLst/>
          </a:prstGeom>
          <a:solidFill>
            <a:schemeClr val="accent2">
              <a:lumMod val="40000"/>
              <a:lumOff val="60000"/>
            </a:schemeClr>
          </a:solidFill>
        </p:spPr>
        <p:txBody>
          <a:bodyPr wrap="square" anchor="ctr" anchorCtr="0">
            <a:noAutofit/>
          </a:bodyPr>
          <a:lstStyle/>
          <a:p>
            <a:r>
              <a:rPr lang="ja-JP" altLang="en-US" sz="1600" dirty="0" smtClean="0">
                <a:solidFill>
                  <a:prstClr val="black"/>
                </a:solidFill>
                <a:latin typeface="HGS創英角ｺﾞｼｯｸUB" pitchFamily="50" charset="-128"/>
                <a:ea typeface="HGS創英角ｺﾞｼｯｸUB" pitchFamily="50" charset="-128"/>
                <a:cs typeface="Meiryo UI" pitchFamily="50" charset="-128"/>
              </a:rPr>
              <a:t>≪副首都のイメージ（検討の方向性）≫</a:t>
            </a:r>
            <a:endParaRPr lang="en-US" altLang="ja-JP" sz="1600" dirty="0" smtClean="0">
              <a:solidFill>
                <a:prstClr val="black"/>
              </a:solidFill>
              <a:latin typeface="HGS創英角ｺﾞｼｯｸUB" pitchFamily="50" charset="-128"/>
              <a:ea typeface="HGS創英角ｺﾞｼｯｸUB" pitchFamily="50" charset="-128"/>
              <a:cs typeface="Meiryo UI" pitchFamily="50" charset="-128"/>
            </a:endParaRPr>
          </a:p>
          <a:p>
            <a:r>
              <a:rPr lang="ja-JP" altLang="en-US" sz="1600" dirty="0" smtClean="0">
                <a:solidFill>
                  <a:prstClr val="black"/>
                </a:solidFill>
                <a:latin typeface="HGS創英角ｺﾞｼｯｸUB" pitchFamily="50" charset="-128"/>
                <a:ea typeface="HGS創英角ｺﾞｼｯｸUB" pitchFamily="50" charset="-128"/>
                <a:cs typeface="Meiryo UI" pitchFamily="50" charset="-128"/>
              </a:rPr>
              <a:t>４　</a:t>
            </a:r>
            <a:r>
              <a:rPr lang="en-US" altLang="ja-JP" sz="1600" dirty="0" smtClean="0">
                <a:solidFill>
                  <a:prstClr val="black"/>
                </a:solidFill>
                <a:latin typeface="HGS創英角ｺﾞｼｯｸUB" pitchFamily="50" charset="-128"/>
                <a:ea typeface="HGS創英角ｺﾞｼｯｸUB" pitchFamily="50" charset="-128"/>
                <a:cs typeface="Meiryo UI" pitchFamily="50" charset="-128"/>
              </a:rPr>
              <a:t>『</a:t>
            </a:r>
            <a:r>
              <a:rPr lang="ja-JP" altLang="en-US" sz="1600" dirty="0">
                <a:solidFill>
                  <a:prstClr val="black"/>
                </a:solidFill>
                <a:latin typeface="HGS創英角ｺﾞｼｯｸUB" pitchFamily="50" charset="-128"/>
                <a:ea typeface="HGS創英角ｺﾞｼｯｸUB" pitchFamily="50" charset="-128"/>
                <a:cs typeface="Meiryo UI" pitchFamily="50" charset="-128"/>
              </a:rPr>
              <a:t>アジア</a:t>
            </a:r>
            <a:r>
              <a:rPr lang="ja-JP" altLang="en-US" sz="1600" dirty="0" smtClean="0">
                <a:solidFill>
                  <a:prstClr val="black"/>
                </a:solidFill>
                <a:latin typeface="HGS創英角ｺﾞｼｯｸUB" pitchFamily="50" charset="-128"/>
                <a:ea typeface="HGS創英角ｺﾞｼｯｸUB" pitchFamily="50" charset="-128"/>
                <a:cs typeface="Meiryo UI" pitchFamily="50" charset="-128"/>
              </a:rPr>
              <a:t>の主要都市</a:t>
            </a:r>
            <a:r>
              <a:rPr lang="en-US" altLang="ja-JP" sz="1600" dirty="0" smtClean="0">
                <a:solidFill>
                  <a:prstClr val="black"/>
                </a:solidFill>
                <a:latin typeface="HGS創英角ｺﾞｼｯｸUB" pitchFamily="50" charset="-128"/>
                <a:ea typeface="HGS創英角ｺﾞｼｯｸUB" pitchFamily="50" charset="-128"/>
                <a:cs typeface="Meiryo UI" pitchFamily="50" charset="-128"/>
              </a:rPr>
              <a:t>』</a:t>
            </a:r>
            <a:r>
              <a:rPr lang="ja-JP" altLang="en-US" sz="1600" dirty="0">
                <a:solidFill>
                  <a:prstClr val="black"/>
                </a:solidFill>
                <a:latin typeface="HGS創英角ｺﾞｼｯｸUB" pitchFamily="50" charset="-128"/>
                <a:ea typeface="HGS創英角ｺﾞｼｯｸUB" pitchFamily="50" charset="-128"/>
                <a:cs typeface="Meiryo UI" pitchFamily="50" charset="-128"/>
              </a:rPr>
              <a:t>として、東京</a:t>
            </a:r>
            <a:r>
              <a:rPr lang="ja-JP" altLang="en-US" sz="1600" dirty="0" smtClean="0">
                <a:solidFill>
                  <a:prstClr val="black"/>
                </a:solidFill>
                <a:latin typeface="HGS創英角ｺﾞｼｯｸUB" pitchFamily="50" charset="-128"/>
                <a:ea typeface="HGS創英角ｺﾞｼｯｸUB" pitchFamily="50" charset="-128"/>
                <a:cs typeface="Meiryo UI" pitchFamily="50" charset="-128"/>
              </a:rPr>
              <a:t>と異なる</a:t>
            </a:r>
            <a:r>
              <a:rPr lang="ja-JP" altLang="en-US" sz="1600" dirty="0">
                <a:solidFill>
                  <a:prstClr val="black"/>
                </a:solidFill>
                <a:latin typeface="HGS創英角ｺﾞｼｯｸUB" pitchFamily="50" charset="-128"/>
                <a:ea typeface="HGS創英角ｺﾞｼｯｸUB" pitchFamily="50" charset="-128"/>
                <a:cs typeface="Meiryo UI" pitchFamily="50" charset="-128"/>
              </a:rPr>
              <a:t>個性・新たな価値を世界へ発信</a:t>
            </a:r>
            <a:r>
              <a:rPr lang="ja-JP" altLang="en-US" sz="1600" dirty="0" smtClean="0">
                <a:solidFill>
                  <a:prstClr val="black"/>
                </a:solidFill>
                <a:latin typeface="HGS創英角ｺﾞｼｯｸUB" pitchFamily="50" charset="-128"/>
                <a:ea typeface="HGS創英角ｺﾞｼｯｸUB" pitchFamily="50" charset="-128"/>
                <a:cs typeface="Meiryo UI" pitchFamily="50" charset="-128"/>
              </a:rPr>
              <a:t>する</a:t>
            </a:r>
            <a:endParaRPr lang="en-US" altLang="ja-JP" sz="1600" dirty="0" smtClean="0">
              <a:solidFill>
                <a:prstClr val="black"/>
              </a:solidFill>
              <a:latin typeface="HGS創英角ｺﾞｼｯｸUB" pitchFamily="50" charset="-128"/>
              <a:ea typeface="HGS創英角ｺﾞｼｯｸUB" pitchFamily="50" charset="-128"/>
              <a:cs typeface="Meiryo UI" pitchFamily="50" charset="-128"/>
            </a:endParaRPr>
          </a:p>
          <a:p>
            <a:r>
              <a:rPr lang="ja-JP" altLang="en-US" sz="1600" dirty="0">
                <a:solidFill>
                  <a:prstClr val="black"/>
                </a:solidFill>
                <a:latin typeface="HG丸ｺﾞｼｯｸM-PRO" pitchFamily="50" charset="-128"/>
                <a:ea typeface="HG丸ｺﾞｼｯｸM-PRO" pitchFamily="50" charset="-128"/>
                <a:cs typeface="Meiryo UI" pitchFamily="50" charset="-128"/>
              </a:rPr>
              <a:t>　</a:t>
            </a:r>
            <a:endParaRPr lang="en-US" altLang="ja-JP" sz="1600" dirty="0" smtClean="0">
              <a:solidFill>
                <a:prstClr val="black"/>
              </a:solidFill>
              <a:latin typeface="HG丸ｺﾞｼｯｸM-PRO" pitchFamily="50" charset="-128"/>
              <a:ea typeface="HG丸ｺﾞｼｯｸM-PRO" pitchFamily="50" charset="-128"/>
              <a:cs typeface="Meiryo UI" pitchFamily="50" charset="-128"/>
            </a:endParaRPr>
          </a:p>
          <a:p>
            <a:r>
              <a:rPr lang="ja-JP" altLang="en-US" sz="1600" dirty="0">
                <a:solidFill>
                  <a:prstClr val="black"/>
                </a:solidFill>
                <a:latin typeface="HG丸ｺﾞｼｯｸM-PRO" pitchFamily="50" charset="-128"/>
                <a:ea typeface="HG丸ｺﾞｼｯｸM-PRO" pitchFamily="50" charset="-128"/>
                <a:cs typeface="Meiryo UI" pitchFamily="50" charset="-128"/>
              </a:rPr>
              <a:t>　</a:t>
            </a:r>
            <a:r>
              <a:rPr lang="ja-JP" altLang="en-US" sz="1400" dirty="0" smtClean="0">
                <a:solidFill>
                  <a:prstClr val="black"/>
                </a:solidFill>
                <a:latin typeface="HG丸ｺﾞｼｯｸM-PRO" pitchFamily="50" charset="-128"/>
                <a:ea typeface="HG丸ｺﾞｼｯｸM-PRO" pitchFamily="50" charset="-128"/>
                <a:cs typeface="Meiryo UI" pitchFamily="50" charset="-128"/>
              </a:rPr>
              <a:t>（</a:t>
            </a:r>
            <a:r>
              <a:rPr lang="en-US" altLang="ja-JP" sz="1400" dirty="0" smtClean="0">
                <a:solidFill>
                  <a:prstClr val="black"/>
                </a:solidFill>
                <a:latin typeface="HG丸ｺﾞｼｯｸM-PRO" pitchFamily="50" charset="-128"/>
                <a:ea typeface="HG丸ｺﾞｼｯｸM-PRO" pitchFamily="50" charset="-128"/>
                <a:cs typeface="Meiryo UI" pitchFamily="50" charset="-128"/>
              </a:rPr>
              <a:t>ex</a:t>
            </a:r>
            <a:r>
              <a:rPr lang="ja-JP" altLang="en-US" sz="1400" dirty="0" smtClean="0">
                <a:solidFill>
                  <a:prstClr val="black"/>
                </a:solidFill>
                <a:latin typeface="HG丸ｺﾞｼｯｸM-PRO" pitchFamily="50" charset="-128"/>
                <a:ea typeface="HG丸ｺﾞｼｯｸM-PRO" pitchFamily="50" charset="-128"/>
                <a:cs typeface="Meiryo UI" pitchFamily="50" charset="-128"/>
              </a:rPr>
              <a:t>）国際都市・文化都市としての機能強化、世界的なチャレンジングな人材集積、万博の開催</a:t>
            </a:r>
            <a:endParaRPr lang="en-US" altLang="ja-JP" sz="1400" dirty="0">
              <a:solidFill>
                <a:prstClr val="black"/>
              </a:solidFill>
              <a:latin typeface="HG丸ｺﾞｼｯｸM-PRO" pitchFamily="50" charset="-128"/>
              <a:ea typeface="HG丸ｺﾞｼｯｸM-PRO" pitchFamily="50" charset="-128"/>
              <a:cs typeface="Meiryo UI"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647416324"/>
              </p:ext>
            </p:extLst>
          </p:nvPr>
        </p:nvGraphicFramePr>
        <p:xfrm>
          <a:off x="80729" y="1916832"/>
          <a:ext cx="9744542" cy="4688200"/>
        </p:xfrm>
        <a:graphic>
          <a:graphicData uri="http://schemas.openxmlformats.org/drawingml/2006/table">
            <a:tbl>
              <a:tblPr firstRow="1" bandRow="1">
                <a:tableStyleId>{5C22544A-7EE6-4342-B048-85BDC9FD1C3A}</a:tableStyleId>
              </a:tblPr>
              <a:tblGrid>
                <a:gridCol w="1080120"/>
                <a:gridCol w="8664422"/>
              </a:tblGrid>
              <a:tr h="360040">
                <a:tc>
                  <a:txBody>
                    <a:bodyPr/>
                    <a:lstStyle/>
                    <a:p>
                      <a:pPr algn="ctr"/>
                      <a:r>
                        <a:rPr kumimoji="1" lang="ja-JP" altLang="en-US" sz="1400" dirty="0" smtClean="0"/>
                        <a:t>有識者</a:t>
                      </a:r>
                      <a:endParaRPr kumimoji="1" lang="ja-JP" altLang="en-US" sz="1400" dirty="0"/>
                    </a:p>
                  </a:txBody>
                  <a:tcPr/>
                </a:tc>
                <a:tc>
                  <a:txBody>
                    <a:bodyPr/>
                    <a:lstStyle/>
                    <a:p>
                      <a:pPr algn="ctr"/>
                      <a:r>
                        <a:rPr kumimoji="1" lang="ja-JP" altLang="en-US" sz="1400" dirty="0" smtClean="0"/>
                        <a:t>意見要旨</a:t>
                      </a:r>
                      <a:endParaRPr kumimoji="1" lang="ja-JP" altLang="en-US" sz="1400" dirty="0"/>
                    </a:p>
                  </a:txBody>
                  <a:tcPr/>
                </a:tc>
              </a:tr>
              <a:tr h="370840">
                <a:tc>
                  <a:txBody>
                    <a:bodyPr/>
                    <a:lstStyle/>
                    <a:p>
                      <a:r>
                        <a:rPr kumimoji="1" lang="ja-JP" altLang="en-US" sz="1400" dirty="0" smtClean="0"/>
                        <a:t>猪瀬顧問</a:t>
                      </a:r>
                      <a:endParaRPr kumimoji="1" lang="ja-JP" altLang="en-US" sz="1400" dirty="0"/>
                    </a:p>
                  </a:txBody>
                  <a:tcPr/>
                </a:tc>
                <a:tc>
                  <a:txBody>
                    <a:bodyPr/>
                    <a:lstStyle/>
                    <a:p>
                      <a:pPr marL="285750" indent="-285750">
                        <a:buFont typeface="Wingdings" pitchFamily="2" charset="2"/>
                        <a:buChar char="l"/>
                      </a:pPr>
                      <a:r>
                        <a:rPr kumimoji="1" lang="en-US" altLang="ja-JP" sz="1400" dirty="0" smtClean="0"/>
                        <a:t>2020</a:t>
                      </a:r>
                      <a:r>
                        <a:rPr kumimoji="1" lang="ja-JP" altLang="en-US" sz="1400" dirty="0" smtClean="0"/>
                        <a:t>年の東京オリンピックが終わった後の国家目標として、</a:t>
                      </a:r>
                      <a:r>
                        <a:rPr kumimoji="1" lang="en-US" altLang="ja-JP" sz="1400" dirty="0" smtClean="0"/>
                        <a:t>2025</a:t>
                      </a:r>
                      <a:r>
                        <a:rPr kumimoji="1" lang="ja-JP" altLang="en-US" sz="1400" dirty="0" smtClean="0"/>
                        <a:t>年に万博を開催。「人類の長寿と調和」、「楽しいエージレス社会」、「介護ロボット」、「先端医療」、「ライフサイエンス」、「ボランティアの定着」など、</a:t>
                      </a:r>
                      <a:r>
                        <a:rPr kumimoji="1" lang="ja-JP" altLang="en-US" sz="1400" b="1" dirty="0" smtClean="0"/>
                        <a:t>世界の最先端である日本における課題と解決策、未来の世界像を示す機会</a:t>
                      </a:r>
                      <a:r>
                        <a:rPr kumimoji="1" lang="ja-JP" altLang="en-US" sz="1400" dirty="0" smtClean="0"/>
                        <a:t>とする。</a:t>
                      </a:r>
                      <a:endParaRPr kumimoji="1" lang="en-US" altLang="ja-JP" sz="1400" dirty="0" smtClean="0"/>
                    </a:p>
                  </a:txBody>
                  <a:tcPr/>
                </a:tc>
              </a:tr>
              <a:tr h="370840">
                <a:tc>
                  <a:txBody>
                    <a:bodyPr/>
                    <a:lstStyle/>
                    <a:p>
                      <a:r>
                        <a:rPr kumimoji="1" lang="ja-JP" altLang="en-US" sz="1400" dirty="0" smtClean="0"/>
                        <a:t>上山顧問</a:t>
                      </a:r>
                      <a:endParaRPr kumimoji="1" lang="ja-JP" altLang="en-US" sz="140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l"/>
                        <a:tabLst/>
                        <a:defRPr/>
                      </a:pPr>
                      <a:r>
                        <a:rPr kumimoji="1" lang="ja-JP" altLang="en-US" sz="1400" dirty="0" smtClean="0"/>
                        <a:t>国家間競争から</a:t>
                      </a:r>
                      <a:r>
                        <a:rPr kumimoji="1" lang="ja-JP" altLang="en-US" sz="1400" b="1" dirty="0" smtClean="0"/>
                        <a:t>都市間競争の時代</a:t>
                      </a:r>
                      <a:r>
                        <a:rPr kumimoji="1" lang="ja-JP" altLang="en-US" sz="1400" dirty="0" smtClean="0"/>
                        <a:t>に入っており、競争力のある都市があるということが、人々の生活や雇用を考えたときに非常に重要。都市間競争に勝つということが日本全体にとって非常に重要で、東京の次にいる大阪が今のような状況では問題。</a:t>
                      </a:r>
                      <a:endParaRPr kumimoji="1" lang="en-US" altLang="ja-JP" sz="1400" dirty="0" smtClean="0"/>
                    </a:p>
                    <a:p>
                      <a:pPr marL="285750" indent="-285750">
                        <a:buFont typeface="Wingdings" pitchFamily="2" charset="2"/>
                        <a:buChar char="l"/>
                      </a:pPr>
                      <a:r>
                        <a:rPr kumimoji="1" lang="ja-JP" altLang="en-US" sz="1400" dirty="0" smtClean="0"/>
                        <a:t>都市としてのいろんな機能が集積している、レベルが高い、便利である、豊かであると、そういうものが</a:t>
                      </a:r>
                      <a:r>
                        <a:rPr kumimoji="1" lang="ja-JP" altLang="en-US" sz="1400" b="1" dirty="0" smtClean="0"/>
                        <a:t>世界ランキングで見てどれぐらいか</a:t>
                      </a:r>
                      <a:r>
                        <a:rPr kumimoji="1" lang="ja-JP" altLang="en-US" sz="1400" dirty="0" smtClean="0"/>
                        <a:t>ということが勝負になる。</a:t>
                      </a:r>
                      <a:endParaRPr kumimoji="1" lang="en-US" altLang="ja-JP" sz="1400" dirty="0" smtClean="0"/>
                    </a:p>
                  </a:txBody>
                  <a:tcPr/>
                </a:tc>
              </a:tr>
              <a:tr h="370840">
                <a:tc>
                  <a:txBody>
                    <a:bodyPr/>
                    <a:lstStyle/>
                    <a:p>
                      <a:r>
                        <a:rPr kumimoji="1" lang="ja-JP" altLang="en-US" sz="1400" dirty="0" smtClean="0"/>
                        <a:t>原顧問</a:t>
                      </a:r>
                      <a:endParaRPr kumimoji="1" lang="ja-JP" altLang="en-US" sz="1400" dirty="0"/>
                    </a:p>
                  </a:txBody>
                  <a:tcPr/>
                </a:tc>
                <a:tc>
                  <a:txBody>
                    <a:bodyPr/>
                    <a:lstStyle/>
                    <a:p>
                      <a:pPr marL="285750" indent="-285750">
                        <a:buFont typeface="Wingdings" pitchFamily="2" charset="2"/>
                        <a:buChar char="l"/>
                      </a:pPr>
                      <a:r>
                        <a:rPr kumimoji="1" lang="ja-JP" altLang="en-US" sz="1400" b="1" dirty="0" smtClean="0"/>
                        <a:t>世界から見て東京と大阪の二極</a:t>
                      </a:r>
                      <a:r>
                        <a:rPr kumimoji="1" lang="ja-JP" altLang="en-US" sz="1400" dirty="0" smtClean="0"/>
                        <a:t>に見えないと意味がない。</a:t>
                      </a:r>
                      <a:r>
                        <a:rPr kumimoji="1" lang="ja-JP" altLang="en-US" sz="1400" b="1" dirty="0" smtClean="0"/>
                        <a:t>アジアの主要都市</a:t>
                      </a:r>
                      <a:r>
                        <a:rPr kumimoji="1" lang="ja-JP" altLang="en-US" sz="1400" dirty="0" smtClean="0"/>
                        <a:t>として、東京、シンガポール、ソウル等と並んで大阪が出てくる状態にしないといけない。</a:t>
                      </a:r>
                      <a:endParaRPr kumimoji="1" lang="en-US" altLang="ja-JP" sz="1400" dirty="0" smtClean="0"/>
                    </a:p>
                    <a:p>
                      <a:pPr marL="285750" indent="-285750">
                        <a:buFont typeface="Wingdings" pitchFamily="2" charset="2"/>
                        <a:buChar char="l"/>
                      </a:pPr>
                      <a:r>
                        <a:rPr kumimoji="1" lang="ja-JP" altLang="en-US" sz="1400" dirty="0" smtClean="0"/>
                        <a:t>国際都市としての弱さは、一つは</a:t>
                      </a:r>
                      <a:r>
                        <a:rPr kumimoji="1" lang="ja-JP" altLang="en-US" sz="1400" b="1" dirty="0" smtClean="0"/>
                        <a:t>世界中の優秀な人材が集まる場所になっていない</a:t>
                      </a:r>
                      <a:r>
                        <a:rPr kumimoji="1" lang="ja-JP" altLang="en-US" sz="1400" dirty="0" smtClean="0"/>
                        <a:t>ということ。例えば優秀な人材確保の容易性について評価が低い、外国人研究者の受け入れ体制が整っていない、外国人の居住者や留学生も少ないなど。</a:t>
                      </a:r>
                      <a:endParaRPr kumimoji="1" lang="en-US" altLang="ja-JP" sz="1400" dirty="0" smtClean="0"/>
                    </a:p>
                    <a:p>
                      <a:pPr marL="285750" indent="-285750">
                        <a:buFont typeface="Wingdings" pitchFamily="2" charset="2"/>
                        <a:buChar char="l"/>
                      </a:pPr>
                      <a:r>
                        <a:rPr kumimoji="1" lang="ja-JP" altLang="en-US" sz="1400" dirty="0" smtClean="0"/>
                        <a:t>もう一つは</a:t>
                      </a:r>
                      <a:r>
                        <a:rPr kumimoji="1" lang="ja-JP" altLang="en-US" sz="1400" b="1" dirty="0" smtClean="0"/>
                        <a:t>国際都市としてのハード面</a:t>
                      </a:r>
                      <a:r>
                        <a:rPr kumimoji="1" lang="ja-JP" altLang="en-US" sz="1400" dirty="0" smtClean="0"/>
                        <a:t>。都市内交通サービスは成績が良い一方で、国際交通のネットワークが非常に悪い状態。こうした大阪の課題が認識されて、空港のコンセッションによる強化、ＩＲ、博覧会の誘致などが進められていると思う。</a:t>
                      </a:r>
                    </a:p>
                    <a:p>
                      <a:pPr marL="285750" indent="-285750">
                        <a:buFont typeface="Wingdings" pitchFamily="2" charset="2"/>
                        <a:buChar char="l"/>
                      </a:pPr>
                      <a:r>
                        <a:rPr kumimoji="1" lang="ja-JP" altLang="en-US" sz="1400" dirty="0" smtClean="0"/>
                        <a:t>国家戦略特区については、大阪から最初に、世界中のチャレンジングな人材が集まるようにという制度改革の提案があったが、国側のレスポンスが不十分な状況なので、改めて大阪から提案する。</a:t>
                      </a:r>
                      <a:r>
                        <a:rPr kumimoji="1" lang="ja-JP" altLang="en-US" sz="1400" b="1" dirty="0" smtClean="0"/>
                        <a:t>大阪に行ったら自由度を持ってチャレンジができるという環境</a:t>
                      </a:r>
                      <a:r>
                        <a:rPr kumimoji="1" lang="ja-JP" altLang="en-US" sz="1400" dirty="0" smtClean="0"/>
                        <a:t>をつくっていく必要がある。</a:t>
                      </a:r>
                      <a:endParaRPr kumimoji="1" lang="ja-JP" altLang="en-US" sz="1400" dirty="0"/>
                    </a:p>
                  </a:txBody>
                  <a:tcPr/>
                </a:tc>
              </a:tr>
            </a:tbl>
          </a:graphicData>
        </a:graphic>
      </p:graphicFrame>
      <p:sp>
        <p:nvSpPr>
          <p:cNvPr id="2" name="スライド番号プレースホルダー 1"/>
          <p:cNvSpPr>
            <a:spLocks noGrp="1"/>
          </p:cNvSpPr>
          <p:nvPr>
            <p:ph type="sldNum" sz="quarter" idx="12"/>
          </p:nvPr>
        </p:nvSpPr>
        <p:spPr>
          <a:xfrm>
            <a:off x="7480167" y="6492875"/>
            <a:ext cx="2311400" cy="365125"/>
          </a:xfrm>
        </p:spPr>
        <p:txBody>
          <a:bodyPr/>
          <a:lstStyle/>
          <a:p>
            <a:fld id="{4F2B4997-D2DA-445D-828E-2835766CE9FD}" type="slidenum">
              <a:rPr kumimoji="1" lang="ja-JP" altLang="en-US" smtClean="0"/>
              <a:t>4</a:t>
            </a:fld>
            <a:endParaRPr kumimoji="1" lang="ja-JP" altLang="en-US"/>
          </a:p>
        </p:txBody>
      </p:sp>
    </p:spTree>
    <p:extLst>
      <p:ext uri="{BB962C8B-B14F-4D97-AF65-F5344CB8AC3E}">
        <p14:creationId xmlns:p14="http://schemas.microsoft.com/office/powerpoint/2010/main" val="1949758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313002" y="862752"/>
            <a:ext cx="9248510" cy="3460576"/>
          </a:xfrm>
          <a:prstGeom prst="rect">
            <a:avLst/>
          </a:prstGeom>
          <a:solidFill>
            <a:schemeClr val="bg1"/>
          </a:solidFill>
          <a:ln>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tIns="36000" bIns="36000" anchor="ctr" anchorCtr="0"/>
          <a:lstStyle/>
          <a:p>
            <a:pPr marL="533400" indent="-533400">
              <a:defRPr/>
            </a:pPr>
            <a:r>
              <a:rPr lang="ja-JP" altLang="en-US" sz="1600" b="1" dirty="0" smtClean="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１</a:t>
            </a:r>
            <a:r>
              <a:rPr lang="ja-JP" altLang="en-US" sz="1600" b="1" dirty="0" smtClean="0">
                <a:solidFill>
                  <a:schemeClr val="tx1"/>
                </a:solidFill>
                <a:latin typeface="Meiryo UI" pitchFamily="50" charset="-128"/>
                <a:ea typeface="Meiryo UI" pitchFamily="50" charset="-128"/>
                <a:cs typeface="Meiryo UI" pitchFamily="50" charset="-128"/>
              </a:rPr>
              <a:t>）</a:t>
            </a:r>
            <a:r>
              <a:rPr lang="en-US" altLang="ja-JP" sz="1600" b="1" dirty="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西日本の首都（分都）</a:t>
            </a:r>
            <a:r>
              <a:rPr lang="en-US" altLang="ja-JP" sz="1600" b="1" dirty="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として、中枢性・拠点性を</a:t>
            </a:r>
            <a:r>
              <a:rPr lang="ja-JP" altLang="en-US" sz="1600" b="1" dirty="0" smtClean="0">
                <a:solidFill>
                  <a:schemeClr val="tx1"/>
                </a:solidFill>
                <a:latin typeface="Meiryo UI" pitchFamily="50" charset="-128"/>
                <a:ea typeface="Meiryo UI" pitchFamily="50" charset="-128"/>
                <a:cs typeface="Meiryo UI" pitchFamily="50" charset="-128"/>
              </a:rPr>
              <a:t>高める</a:t>
            </a:r>
            <a:r>
              <a:rPr lang="ja-JP" altLang="en-US" sz="1500" b="1" dirty="0" smtClean="0">
                <a:solidFill>
                  <a:schemeClr val="tx1"/>
                </a:solidFill>
                <a:latin typeface="Meiryo UI" pitchFamily="50" charset="-128"/>
                <a:ea typeface="Meiryo UI" pitchFamily="50" charset="-128"/>
                <a:cs typeface="Meiryo UI" pitchFamily="50" charset="-128"/>
              </a:rPr>
              <a:t>　</a:t>
            </a:r>
            <a:r>
              <a:rPr lang="ja-JP" altLang="en-US" sz="1300" dirty="0">
                <a:solidFill>
                  <a:schemeClr val="tx1"/>
                </a:solidFill>
                <a:latin typeface="Meiryo UI" pitchFamily="50" charset="-128"/>
                <a:ea typeface="Meiryo UI" pitchFamily="50" charset="-128"/>
                <a:cs typeface="Meiryo UI" pitchFamily="50" charset="-128"/>
              </a:rPr>
              <a:t>　　</a:t>
            </a:r>
          </a:p>
          <a:p>
            <a:pPr marL="179388" indent="-179388">
              <a:spcBef>
                <a:spcPts val="400"/>
              </a:spcBef>
              <a:defRPr/>
            </a:pPr>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b="1" dirty="0" smtClean="0">
                <a:solidFill>
                  <a:schemeClr val="tx1"/>
                </a:solidFill>
                <a:latin typeface="Meiryo UI" pitchFamily="50" charset="-128"/>
                <a:ea typeface="Meiryo UI" pitchFamily="50" charset="-128"/>
                <a:cs typeface="Meiryo UI" pitchFamily="50" charset="-128"/>
              </a:rPr>
              <a:t>⇒</a:t>
            </a:r>
            <a:r>
              <a:rPr lang="ja-JP" altLang="en-US" sz="1400" b="1" dirty="0">
                <a:solidFill>
                  <a:schemeClr val="tx1"/>
                </a:solidFill>
                <a:latin typeface="Meiryo UI" pitchFamily="50" charset="-128"/>
                <a:ea typeface="Meiryo UI" pitchFamily="50" charset="-128"/>
                <a:cs typeface="Meiryo UI" pitchFamily="50" charset="-128"/>
              </a:rPr>
              <a:t>　東京一極集中を是正し、地域主権・多極分散型社会の先導役を</a:t>
            </a:r>
            <a:r>
              <a:rPr lang="ja-JP" altLang="en-US" sz="1400" b="1" dirty="0" smtClean="0">
                <a:solidFill>
                  <a:schemeClr val="tx1"/>
                </a:solidFill>
                <a:latin typeface="Meiryo UI" pitchFamily="50" charset="-128"/>
                <a:ea typeface="Meiryo UI" pitchFamily="50" charset="-128"/>
                <a:cs typeface="Meiryo UI" pitchFamily="50" charset="-128"/>
              </a:rPr>
              <a:t>果たす</a:t>
            </a:r>
            <a:endParaRPr lang="en-US" altLang="ja-JP" sz="1400" b="1" dirty="0" smtClean="0">
              <a:solidFill>
                <a:schemeClr val="tx1"/>
              </a:solidFill>
              <a:latin typeface="Meiryo UI" pitchFamily="50" charset="-128"/>
              <a:ea typeface="Meiryo UI" pitchFamily="50" charset="-128"/>
              <a:cs typeface="Meiryo UI" pitchFamily="50" charset="-128"/>
            </a:endParaRPr>
          </a:p>
          <a:p>
            <a:pPr marL="179388" indent="-179388">
              <a:spcBef>
                <a:spcPts val="400"/>
              </a:spcBef>
              <a:defRPr/>
            </a:pPr>
            <a:endParaRPr lang="ja-JP" altLang="en-US" sz="1400" b="1" dirty="0">
              <a:solidFill>
                <a:schemeClr val="tx1"/>
              </a:solidFill>
              <a:latin typeface="Meiryo UI" pitchFamily="50" charset="-128"/>
              <a:ea typeface="Meiryo UI" pitchFamily="50" charset="-128"/>
              <a:cs typeface="Meiryo UI" pitchFamily="50" charset="-128"/>
            </a:endParaRPr>
          </a:p>
          <a:p>
            <a:pPr marL="179388" indent="-179388" fontAlgn="auto">
              <a:spcBef>
                <a:spcPts val="400"/>
              </a:spcBef>
              <a:spcAft>
                <a:spcPts val="0"/>
              </a:spcAft>
              <a:defRPr/>
            </a:pPr>
            <a:r>
              <a:rPr lang="ja-JP" altLang="en-US" sz="1600" b="1" dirty="0" smtClean="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２</a:t>
            </a:r>
            <a:r>
              <a:rPr lang="ja-JP" altLang="en-US" sz="1600" b="1" dirty="0" smtClean="0">
                <a:solidFill>
                  <a:schemeClr val="tx1"/>
                </a:solidFill>
                <a:latin typeface="Meiryo UI" pitchFamily="50" charset="-128"/>
                <a:ea typeface="Meiryo UI" pitchFamily="50" charset="-128"/>
                <a:cs typeface="Meiryo UI" pitchFamily="50" charset="-128"/>
              </a:rPr>
              <a:t>）</a:t>
            </a:r>
            <a:r>
              <a:rPr lang="en-US" altLang="ja-JP" sz="1600" b="1" dirty="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首都機能のバックアップ拠点（重都）</a:t>
            </a:r>
            <a:r>
              <a:rPr lang="en-US" altLang="ja-JP" sz="1600" b="1" dirty="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として、平時を含めた代替機能を</a:t>
            </a:r>
            <a:r>
              <a:rPr lang="ja-JP" altLang="en-US" sz="1600" b="1" dirty="0" smtClean="0">
                <a:solidFill>
                  <a:schemeClr val="tx1"/>
                </a:solidFill>
                <a:latin typeface="Meiryo UI" pitchFamily="50" charset="-128"/>
                <a:ea typeface="Meiryo UI" pitchFamily="50" charset="-128"/>
                <a:cs typeface="Meiryo UI" pitchFamily="50" charset="-128"/>
              </a:rPr>
              <a:t>備える</a:t>
            </a:r>
            <a:endParaRPr lang="ja-JP" altLang="en-US" sz="1600" dirty="0">
              <a:solidFill>
                <a:schemeClr val="tx1"/>
              </a:solidFill>
              <a:latin typeface="Meiryo UI" pitchFamily="50" charset="-128"/>
              <a:ea typeface="Meiryo UI" pitchFamily="50" charset="-128"/>
              <a:cs typeface="Meiryo UI" pitchFamily="50" charset="-128"/>
            </a:endParaRPr>
          </a:p>
          <a:p>
            <a:pPr marL="179388" indent="-179388" fontAlgn="auto">
              <a:spcBef>
                <a:spcPts val="400"/>
              </a:spcBef>
              <a:spcAft>
                <a:spcPts val="0"/>
              </a:spcAft>
              <a:defRPr/>
            </a:pPr>
            <a:r>
              <a:rPr lang="ja-JP" altLang="en-US" sz="1400" b="1" dirty="0" smtClean="0">
                <a:solidFill>
                  <a:schemeClr val="tx1"/>
                </a:solidFill>
                <a:latin typeface="Meiryo UI" pitchFamily="50" charset="-128"/>
                <a:ea typeface="Meiryo UI" pitchFamily="50" charset="-128"/>
                <a:cs typeface="Meiryo UI" pitchFamily="50" charset="-128"/>
              </a:rPr>
              <a:t>　　⇒</a:t>
            </a:r>
            <a:r>
              <a:rPr lang="ja-JP" altLang="en-US" sz="1400" b="1" dirty="0">
                <a:solidFill>
                  <a:schemeClr val="tx1"/>
                </a:solidFill>
                <a:latin typeface="Meiryo UI" pitchFamily="50" charset="-128"/>
                <a:ea typeface="Meiryo UI" pitchFamily="50" charset="-128"/>
                <a:cs typeface="Meiryo UI" pitchFamily="50" charset="-128"/>
              </a:rPr>
              <a:t>　大震災を始めとする災害リスクへの対応を図り、国土の強靭化を</a:t>
            </a:r>
            <a:r>
              <a:rPr lang="ja-JP" altLang="en-US" sz="1400" b="1" dirty="0" smtClean="0">
                <a:solidFill>
                  <a:schemeClr val="tx1"/>
                </a:solidFill>
                <a:latin typeface="Meiryo UI" pitchFamily="50" charset="-128"/>
                <a:ea typeface="Meiryo UI" pitchFamily="50" charset="-128"/>
                <a:cs typeface="Meiryo UI" pitchFamily="50" charset="-128"/>
              </a:rPr>
              <a:t>図る</a:t>
            </a:r>
            <a:endParaRPr lang="en-US" altLang="ja-JP" sz="1400" b="1" dirty="0" smtClean="0">
              <a:solidFill>
                <a:schemeClr val="tx1"/>
              </a:solidFill>
              <a:latin typeface="Meiryo UI" pitchFamily="50" charset="-128"/>
              <a:ea typeface="Meiryo UI" pitchFamily="50" charset="-128"/>
              <a:cs typeface="Meiryo UI" pitchFamily="50" charset="-128"/>
            </a:endParaRPr>
          </a:p>
          <a:p>
            <a:pPr marL="179388" indent="-179388" fontAlgn="auto">
              <a:spcBef>
                <a:spcPts val="400"/>
              </a:spcBef>
              <a:spcAft>
                <a:spcPts val="0"/>
              </a:spcAft>
              <a:defRPr/>
            </a:pPr>
            <a:endParaRPr lang="ja-JP" altLang="en-US" sz="1400" b="1" dirty="0">
              <a:solidFill>
                <a:schemeClr val="tx1"/>
              </a:solidFill>
              <a:latin typeface="Meiryo UI" pitchFamily="50" charset="-128"/>
              <a:ea typeface="Meiryo UI" pitchFamily="50" charset="-128"/>
              <a:cs typeface="Meiryo UI" pitchFamily="50" charset="-128"/>
            </a:endParaRPr>
          </a:p>
          <a:p>
            <a:pPr marL="411163" indent="-411163" fontAlgn="auto">
              <a:spcBef>
                <a:spcPts val="600"/>
              </a:spcBef>
              <a:spcAft>
                <a:spcPts val="0"/>
              </a:spcAft>
              <a:defRPr/>
            </a:pPr>
            <a:r>
              <a:rPr lang="ja-JP" altLang="en-US" sz="1600" b="1" dirty="0" smtClean="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３</a:t>
            </a:r>
            <a:r>
              <a:rPr lang="ja-JP" altLang="en-US" sz="1600" b="1" dirty="0" smtClean="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民の力を活かして社会課題を解決する</a:t>
            </a:r>
            <a:r>
              <a:rPr lang="en-US" altLang="ja-JP" sz="1600" b="1" dirty="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民都</a:t>
            </a:r>
            <a:r>
              <a:rPr lang="en-US" altLang="ja-JP" sz="1600" b="1" dirty="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として、わが国における公益活動の中枢拠点と</a:t>
            </a:r>
            <a:r>
              <a:rPr lang="ja-JP" altLang="en-US" sz="1600" b="1" dirty="0" smtClean="0">
                <a:solidFill>
                  <a:schemeClr val="tx1"/>
                </a:solidFill>
                <a:latin typeface="Meiryo UI" pitchFamily="50" charset="-128"/>
                <a:ea typeface="Meiryo UI" pitchFamily="50" charset="-128"/>
                <a:cs typeface="Meiryo UI" pitchFamily="50" charset="-128"/>
              </a:rPr>
              <a:t>なる</a:t>
            </a:r>
            <a:endParaRPr lang="en-US" altLang="ja-JP" sz="1600" dirty="0" smtClean="0">
              <a:solidFill>
                <a:schemeClr val="tx1"/>
              </a:solidFill>
              <a:latin typeface="Meiryo UI" pitchFamily="50" charset="-128"/>
              <a:ea typeface="Meiryo UI" pitchFamily="50" charset="-128"/>
              <a:cs typeface="Meiryo UI" pitchFamily="50" charset="-128"/>
            </a:endParaRPr>
          </a:p>
          <a:p>
            <a:pPr marL="179388" indent="-179388">
              <a:spcBef>
                <a:spcPts val="400"/>
              </a:spcBef>
              <a:defRPr/>
            </a:pP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b="1" dirty="0">
                <a:solidFill>
                  <a:schemeClr val="tx1"/>
                </a:solidFill>
                <a:latin typeface="Meiryo UI" pitchFamily="50" charset="-128"/>
                <a:ea typeface="Meiryo UI" pitchFamily="50" charset="-128"/>
                <a:cs typeface="Meiryo UI" pitchFamily="50" charset="-128"/>
              </a:rPr>
              <a:t>⇒　民の力を高め、人口減少・超高齢社会における社会課題の解決に寄与</a:t>
            </a:r>
            <a:r>
              <a:rPr lang="ja-JP" altLang="en-US" sz="1400" b="1" dirty="0" smtClean="0">
                <a:solidFill>
                  <a:schemeClr val="tx1"/>
                </a:solidFill>
                <a:latin typeface="Meiryo UI" pitchFamily="50" charset="-128"/>
                <a:ea typeface="Meiryo UI" pitchFamily="50" charset="-128"/>
                <a:cs typeface="Meiryo UI" pitchFamily="50" charset="-128"/>
              </a:rPr>
              <a:t>する</a:t>
            </a:r>
            <a:endParaRPr lang="en-US" altLang="ja-JP" sz="1400" b="1" dirty="0" smtClean="0">
              <a:solidFill>
                <a:schemeClr val="tx1"/>
              </a:solidFill>
              <a:latin typeface="Meiryo UI" pitchFamily="50" charset="-128"/>
              <a:ea typeface="Meiryo UI" pitchFamily="50" charset="-128"/>
              <a:cs typeface="Meiryo UI" pitchFamily="50" charset="-128"/>
            </a:endParaRPr>
          </a:p>
          <a:p>
            <a:pPr marL="179388" indent="-179388">
              <a:spcBef>
                <a:spcPts val="400"/>
              </a:spcBef>
              <a:defRPr/>
            </a:pPr>
            <a:endParaRPr lang="ja-JP" altLang="en-US" sz="1400" b="1" dirty="0">
              <a:solidFill>
                <a:schemeClr val="tx1"/>
              </a:solidFill>
              <a:latin typeface="Meiryo UI" pitchFamily="50" charset="-128"/>
              <a:ea typeface="Meiryo UI" pitchFamily="50" charset="-128"/>
              <a:cs typeface="Meiryo UI" pitchFamily="50" charset="-128"/>
            </a:endParaRPr>
          </a:p>
          <a:p>
            <a:pPr marL="533400" indent="-533400">
              <a:spcBef>
                <a:spcPts val="600"/>
              </a:spcBef>
              <a:defRPr/>
            </a:pPr>
            <a:r>
              <a:rPr lang="ja-JP" altLang="en-US" sz="1600" b="1" dirty="0" smtClean="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４</a:t>
            </a:r>
            <a:r>
              <a:rPr lang="ja-JP" altLang="en-US" sz="1600" b="1" dirty="0" smtClean="0">
                <a:solidFill>
                  <a:schemeClr val="tx1"/>
                </a:solidFill>
                <a:latin typeface="Meiryo UI" pitchFamily="50" charset="-128"/>
                <a:ea typeface="Meiryo UI" pitchFamily="50" charset="-128"/>
                <a:cs typeface="Meiryo UI" pitchFamily="50" charset="-128"/>
              </a:rPr>
              <a:t>）</a:t>
            </a:r>
            <a:r>
              <a:rPr lang="en-US" altLang="ja-JP" sz="1600" b="1" dirty="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アジアの主要都市</a:t>
            </a:r>
            <a:r>
              <a:rPr lang="en-US" altLang="ja-JP" sz="1600" b="1" dirty="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として、東京と異なる個性・新たな価値を世界へ発信</a:t>
            </a:r>
            <a:r>
              <a:rPr lang="ja-JP" altLang="en-US" sz="1600" b="1" dirty="0" smtClean="0">
                <a:solidFill>
                  <a:schemeClr val="tx1"/>
                </a:solidFill>
                <a:latin typeface="Meiryo UI" pitchFamily="50" charset="-128"/>
                <a:ea typeface="Meiryo UI" pitchFamily="50" charset="-128"/>
                <a:cs typeface="Meiryo UI" pitchFamily="50" charset="-128"/>
              </a:rPr>
              <a:t>する</a:t>
            </a:r>
            <a:endParaRPr lang="ja-JP" altLang="en-US" sz="1600" dirty="0">
              <a:solidFill>
                <a:schemeClr val="tx1"/>
              </a:solidFill>
              <a:latin typeface="Meiryo UI" pitchFamily="50" charset="-128"/>
              <a:ea typeface="Meiryo UI" pitchFamily="50" charset="-128"/>
              <a:cs typeface="Meiryo UI" pitchFamily="50" charset="-128"/>
            </a:endParaRPr>
          </a:p>
          <a:p>
            <a:pPr marL="179388" indent="-179388">
              <a:spcBef>
                <a:spcPts val="400"/>
              </a:spcBef>
              <a:defRPr/>
            </a:pPr>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b="1" dirty="0">
                <a:solidFill>
                  <a:schemeClr val="tx1"/>
                </a:solidFill>
                <a:latin typeface="Meiryo UI" pitchFamily="50" charset="-128"/>
                <a:ea typeface="Meiryo UI" pitchFamily="50" charset="-128"/>
                <a:cs typeface="Meiryo UI" pitchFamily="50" charset="-128"/>
              </a:rPr>
              <a:t>⇒　アジア新興国の台頭、都市間競争の激化の中で、日本の存在感を</a:t>
            </a:r>
            <a:r>
              <a:rPr lang="ja-JP" altLang="en-US" sz="1400" b="1" dirty="0" smtClean="0">
                <a:solidFill>
                  <a:schemeClr val="tx1"/>
                </a:solidFill>
                <a:latin typeface="Meiryo UI" pitchFamily="50" charset="-128"/>
                <a:ea typeface="Meiryo UI" pitchFamily="50" charset="-128"/>
                <a:cs typeface="Meiryo UI" pitchFamily="50" charset="-128"/>
              </a:rPr>
              <a:t>高める</a:t>
            </a:r>
            <a:endParaRPr lang="en-US" altLang="ja-JP" sz="1400" b="1" dirty="0" smtClean="0">
              <a:solidFill>
                <a:schemeClr val="tx1"/>
              </a:solidFill>
              <a:latin typeface="Meiryo UI" pitchFamily="50" charset="-128"/>
              <a:ea typeface="Meiryo UI" pitchFamily="50" charset="-128"/>
              <a:cs typeface="Meiryo UI" pitchFamily="50" charset="-128"/>
            </a:endParaRPr>
          </a:p>
        </p:txBody>
      </p:sp>
      <p:sp>
        <p:nvSpPr>
          <p:cNvPr id="18" name="正方形/長方形 17"/>
          <p:cNvSpPr/>
          <p:nvPr/>
        </p:nvSpPr>
        <p:spPr>
          <a:xfrm>
            <a:off x="313002" y="430952"/>
            <a:ext cx="4140499"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b="1" dirty="0">
                <a:solidFill>
                  <a:prstClr val="black"/>
                </a:solidFill>
                <a:latin typeface="Meiryo UI" pitchFamily="50" charset="-128"/>
                <a:ea typeface="Meiryo UI" pitchFamily="50" charset="-128"/>
                <a:cs typeface="Meiryo UI" pitchFamily="50" charset="-128"/>
              </a:rPr>
              <a:t>■　「副首都・大阪」が果たすべき</a:t>
            </a:r>
            <a:r>
              <a:rPr lang="ja-JP" altLang="en-US" b="1" dirty="0" smtClean="0">
                <a:solidFill>
                  <a:prstClr val="black"/>
                </a:solidFill>
                <a:latin typeface="Meiryo UI" pitchFamily="50" charset="-128"/>
                <a:ea typeface="Meiryo UI" pitchFamily="50" charset="-128"/>
                <a:cs typeface="Meiryo UI" pitchFamily="50" charset="-128"/>
              </a:rPr>
              <a:t>役割</a:t>
            </a:r>
            <a:endParaRPr lang="ja-JP" altLang="en-US" b="1" dirty="0">
              <a:solidFill>
                <a:prstClr val="black"/>
              </a:solidFill>
              <a:latin typeface="Meiryo UI" pitchFamily="50" charset="-128"/>
              <a:ea typeface="Meiryo UI" pitchFamily="50" charset="-128"/>
              <a:cs typeface="Meiryo UI" pitchFamily="50" charset="-128"/>
            </a:endParaRPr>
          </a:p>
        </p:txBody>
      </p:sp>
      <p:sp>
        <p:nvSpPr>
          <p:cNvPr id="38" name="二等辺三角形 37"/>
          <p:cNvSpPr/>
          <p:nvPr/>
        </p:nvSpPr>
        <p:spPr>
          <a:xfrm rot="10800000">
            <a:off x="3493757" y="4509120"/>
            <a:ext cx="2921926" cy="179388"/>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endParaRPr>
          </a:p>
        </p:txBody>
      </p:sp>
      <p:sp>
        <p:nvSpPr>
          <p:cNvPr id="16" name="正方形/長方形 15"/>
          <p:cNvSpPr/>
          <p:nvPr/>
        </p:nvSpPr>
        <p:spPr>
          <a:xfrm>
            <a:off x="322733" y="4797152"/>
            <a:ext cx="9263972" cy="1836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b="1" dirty="0" smtClean="0">
                <a:solidFill>
                  <a:prstClr val="black"/>
                </a:solidFill>
                <a:latin typeface="Meiryo UI" pitchFamily="50" charset="-128"/>
                <a:ea typeface="Meiryo UI" pitchFamily="50" charset="-128"/>
                <a:cs typeface="Meiryo UI" pitchFamily="50" charset="-128"/>
              </a:rPr>
              <a:t>■ 「</a:t>
            </a:r>
            <a:r>
              <a:rPr lang="ja-JP" altLang="en-US" b="1" dirty="0">
                <a:solidFill>
                  <a:prstClr val="black"/>
                </a:solidFill>
                <a:latin typeface="Meiryo UI" pitchFamily="50" charset="-128"/>
                <a:ea typeface="Meiryo UI" pitchFamily="50" charset="-128"/>
                <a:cs typeface="Meiryo UI" pitchFamily="50" charset="-128"/>
              </a:rPr>
              <a:t>副首都・大阪」の意義（案</a:t>
            </a:r>
            <a:r>
              <a:rPr lang="ja-JP" altLang="en-US" b="1" dirty="0" smtClean="0">
                <a:solidFill>
                  <a:prstClr val="black"/>
                </a:solidFill>
                <a:latin typeface="Meiryo UI" pitchFamily="50" charset="-128"/>
                <a:ea typeface="Meiryo UI" pitchFamily="50" charset="-128"/>
                <a:cs typeface="Meiryo UI" pitchFamily="50" charset="-128"/>
              </a:rPr>
              <a:t>）</a:t>
            </a:r>
            <a:endParaRPr lang="en-US" altLang="ja-JP" b="1" dirty="0" smtClean="0">
              <a:solidFill>
                <a:prstClr val="black"/>
              </a:solidFill>
              <a:latin typeface="Meiryo UI" pitchFamily="50" charset="-128"/>
              <a:ea typeface="Meiryo UI" pitchFamily="50" charset="-128"/>
              <a:cs typeface="Meiryo UI" pitchFamily="50" charset="-128"/>
            </a:endParaRPr>
          </a:p>
          <a:p>
            <a:pPr marL="365125" indent="-365125" algn="ctr" fontAlgn="auto">
              <a:spcBef>
                <a:spcPts val="600"/>
              </a:spcBef>
              <a:spcAft>
                <a:spcPts val="0"/>
              </a:spcAft>
              <a:defRPr/>
            </a:pPr>
            <a:r>
              <a:rPr lang="ja-JP" altLang="en-US" sz="2000" b="1" dirty="0">
                <a:solidFill>
                  <a:prstClr val="black"/>
                </a:solidFill>
                <a:latin typeface="Meiryo UI" pitchFamily="50" charset="-128"/>
                <a:ea typeface="Meiryo UI" pitchFamily="50" charset="-128"/>
                <a:cs typeface="Meiryo UI" pitchFamily="50" charset="-128"/>
              </a:rPr>
              <a:t>「大阪から日本を変える、大阪から世界へ発信する」</a:t>
            </a:r>
          </a:p>
          <a:p>
            <a:pPr marL="365125" indent="-365125" algn="ctr" fontAlgn="auto">
              <a:spcBef>
                <a:spcPts val="600"/>
              </a:spcBef>
              <a:spcAft>
                <a:spcPts val="0"/>
              </a:spcAft>
              <a:defRPr/>
            </a:pPr>
            <a:r>
              <a:rPr lang="ja-JP" altLang="en-US" sz="1600" b="1" dirty="0" smtClean="0">
                <a:solidFill>
                  <a:prstClr val="black"/>
                </a:solidFill>
                <a:latin typeface="Meiryo UI" pitchFamily="50" charset="-128"/>
                <a:ea typeface="Meiryo UI" pitchFamily="50" charset="-128"/>
                <a:cs typeface="Meiryo UI" pitchFamily="50" charset="-128"/>
              </a:rPr>
              <a:t>東京</a:t>
            </a:r>
            <a:r>
              <a:rPr lang="ja-JP" altLang="en-US" sz="1600" b="1" dirty="0">
                <a:solidFill>
                  <a:prstClr val="black"/>
                </a:solidFill>
                <a:latin typeface="Meiryo UI" pitchFamily="50" charset="-128"/>
                <a:ea typeface="Meiryo UI" pitchFamily="50" charset="-128"/>
                <a:cs typeface="Meiryo UI" pitchFamily="50" charset="-128"/>
              </a:rPr>
              <a:t>を頂点とするピラミッド型の国土構造・社会構造・価値観を大きく転換</a:t>
            </a:r>
            <a:r>
              <a:rPr lang="ja-JP" altLang="en-US" sz="1600" b="1" dirty="0" smtClean="0">
                <a:solidFill>
                  <a:prstClr val="black"/>
                </a:solidFill>
                <a:latin typeface="Meiryo UI" pitchFamily="50" charset="-128"/>
                <a:ea typeface="Meiryo UI" pitchFamily="50" charset="-128"/>
                <a:cs typeface="Meiryo UI" pitchFamily="50" charset="-128"/>
              </a:rPr>
              <a:t>し、</a:t>
            </a:r>
          </a:p>
          <a:p>
            <a:pPr marL="365125" indent="-365125" algn="ctr" fontAlgn="auto">
              <a:spcAft>
                <a:spcPts val="0"/>
              </a:spcAft>
              <a:defRPr/>
            </a:pPr>
            <a:r>
              <a:rPr lang="ja-JP" altLang="en-US" sz="1600" b="1" dirty="0" smtClean="0">
                <a:solidFill>
                  <a:prstClr val="black"/>
                </a:solidFill>
                <a:latin typeface="Meiryo UI" pitchFamily="50" charset="-128"/>
                <a:ea typeface="Meiryo UI" pitchFamily="50" charset="-128"/>
                <a:cs typeface="Meiryo UI" pitchFamily="50" charset="-128"/>
              </a:rPr>
              <a:t>わが国が抱える社会課題を解決する契機とするため、</a:t>
            </a:r>
          </a:p>
          <a:p>
            <a:pPr marL="365125" indent="-365125" algn="ctr" fontAlgn="auto">
              <a:spcAft>
                <a:spcPts val="0"/>
              </a:spcAft>
              <a:defRPr/>
            </a:pPr>
            <a:r>
              <a:rPr lang="ja-JP" altLang="en-US" sz="1600" b="1" dirty="0" smtClean="0">
                <a:solidFill>
                  <a:prstClr val="black"/>
                </a:solidFill>
                <a:latin typeface="Meiryo UI" pitchFamily="50" charset="-128"/>
                <a:ea typeface="Meiryo UI" pitchFamily="50" charset="-128"/>
                <a:cs typeface="Meiryo UI" pitchFamily="50" charset="-128"/>
              </a:rPr>
              <a:t>東京</a:t>
            </a:r>
            <a:r>
              <a:rPr lang="ja-JP" altLang="en-US" sz="1600" b="1" dirty="0">
                <a:solidFill>
                  <a:prstClr val="black"/>
                </a:solidFill>
                <a:latin typeface="Meiryo UI" pitchFamily="50" charset="-128"/>
                <a:ea typeface="Meiryo UI" pitchFamily="50" charset="-128"/>
                <a:cs typeface="Meiryo UI" pitchFamily="50" charset="-128"/>
              </a:rPr>
              <a:t>とは異なる個性・新たな価値を</a:t>
            </a:r>
            <a:r>
              <a:rPr lang="ja-JP" altLang="en-US" sz="1600" b="1" dirty="0" smtClean="0">
                <a:solidFill>
                  <a:prstClr val="black"/>
                </a:solidFill>
                <a:latin typeface="Meiryo UI" pitchFamily="50" charset="-128"/>
                <a:ea typeface="Meiryo UI" pitchFamily="50" charset="-128"/>
                <a:cs typeface="Meiryo UI" pitchFamily="50" charset="-128"/>
              </a:rPr>
              <a:t>もって、世界</a:t>
            </a:r>
            <a:r>
              <a:rPr lang="ja-JP" altLang="en-US" sz="1600" b="1" dirty="0">
                <a:solidFill>
                  <a:prstClr val="black"/>
                </a:solidFill>
                <a:latin typeface="Meiryo UI" pitchFamily="50" charset="-128"/>
                <a:ea typeface="Meiryo UI" pitchFamily="50" charset="-128"/>
                <a:cs typeface="Meiryo UI" pitchFamily="50" charset="-128"/>
              </a:rPr>
              <a:t>で存在感を発揮する東西二極の一極として、</a:t>
            </a:r>
          </a:p>
          <a:p>
            <a:pPr marL="365125" indent="-365125" algn="ctr" fontAlgn="auto">
              <a:spcAft>
                <a:spcPts val="0"/>
              </a:spcAft>
              <a:defRPr/>
            </a:pPr>
            <a:r>
              <a:rPr lang="ja-JP" altLang="en-US" sz="1600" b="1" dirty="0">
                <a:solidFill>
                  <a:prstClr val="black"/>
                </a:solidFill>
                <a:latin typeface="Meiryo UI" pitchFamily="50" charset="-128"/>
                <a:ea typeface="Meiryo UI" pitchFamily="50" charset="-128"/>
                <a:cs typeface="Meiryo UI" pitchFamily="50" charset="-128"/>
              </a:rPr>
              <a:t>平時にも非常時にも日本の未来を支え、けん引する成長エンジンの役割を果たす</a:t>
            </a:r>
          </a:p>
        </p:txBody>
      </p:sp>
      <p:sp>
        <p:nvSpPr>
          <p:cNvPr id="38929" name="スライド番号プレースホルダー 2"/>
          <p:cNvSpPr txBox="1">
            <a:spLocks/>
          </p:cNvSpPr>
          <p:nvPr/>
        </p:nvSpPr>
        <p:spPr bwMode="auto">
          <a:xfrm>
            <a:off x="18165325" y="7672388"/>
            <a:ext cx="2311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algn="r" eaLnBrk="1" hangingPunct="1"/>
            <a:fld id="{B03581E1-5D36-4316-B34B-27B9D048353D}" type="slidenum">
              <a:rPr lang="ja-JP" altLang="en-US" sz="1600">
                <a:solidFill>
                  <a:srgbClr val="898989"/>
                </a:solidFill>
                <a:latin typeface="HGPｺﾞｼｯｸE" pitchFamily="50" charset="-128"/>
                <a:ea typeface="HGPｺﾞｼｯｸE" pitchFamily="50" charset="-128"/>
              </a:rPr>
              <a:pPr algn="r" eaLnBrk="1" hangingPunct="1"/>
              <a:t>5</a:t>
            </a:fld>
            <a:endParaRPr lang="ja-JP" altLang="en-US" sz="1600">
              <a:solidFill>
                <a:srgbClr val="898989"/>
              </a:solidFill>
              <a:latin typeface="HGPｺﾞｼｯｸE" pitchFamily="50" charset="-128"/>
              <a:ea typeface="HGPｺﾞｼｯｸE" pitchFamily="50" charset="-128"/>
            </a:endParaRPr>
          </a:p>
        </p:txBody>
      </p:sp>
      <p:sp>
        <p:nvSpPr>
          <p:cNvPr id="10" name="正方形/長方形 9"/>
          <p:cNvSpPr/>
          <p:nvPr/>
        </p:nvSpPr>
        <p:spPr>
          <a:xfrm>
            <a:off x="-7035" y="-1048"/>
            <a:ext cx="9906000" cy="4320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HGP創英角ｺﾞｼｯｸUB" pitchFamily="50" charset="-128"/>
                <a:ea typeface="HGP創英角ｺﾞｼｯｸUB" pitchFamily="50" charset="-128"/>
              </a:rPr>
              <a:t>◆　</a:t>
            </a:r>
            <a:r>
              <a:rPr lang="ja-JP" altLang="en-US" sz="2000" b="1" dirty="0" smtClean="0">
                <a:solidFill>
                  <a:schemeClr val="tx1"/>
                </a:solidFill>
                <a:latin typeface="Meiryo UI" pitchFamily="50" charset="-128"/>
                <a:ea typeface="Meiryo UI" pitchFamily="50" charset="-128"/>
                <a:cs typeface="Meiryo UI" pitchFamily="50" charset="-128"/>
              </a:rPr>
              <a:t>まとめ　（有識者の提言より）</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2" name="スライド番号プレースホルダー 1"/>
          <p:cNvSpPr>
            <a:spLocks noGrp="1"/>
          </p:cNvSpPr>
          <p:nvPr>
            <p:ph type="sldNum" sz="quarter" idx="12"/>
          </p:nvPr>
        </p:nvSpPr>
        <p:spPr>
          <a:xfrm>
            <a:off x="7401272" y="6492875"/>
            <a:ext cx="2311400" cy="365125"/>
          </a:xfrm>
        </p:spPr>
        <p:txBody>
          <a:bodyPr/>
          <a:lstStyle/>
          <a:p>
            <a:fld id="{4F2B4997-D2DA-445D-828E-2835766CE9FD}" type="slidenum">
              <a:rPr kumimoji="1" lang="ja-JP" altLang="en-US" smtClean="0"/>
              <a:t>5</a:t>
            </a:fld>
            <a:endParaRPr kumimoji="1" lang="ja-JP" altLang="en-US"/>
          </a:p>
        </p:txBody>
      </p:sp>
    </p:spTree>
    <p:extLst>
      <p:ext uri="{BB962C8B-B14F-4D97-AF65-F5344CB8AC3E}">
        <p14:creationId xmlns:p14="http://schemas.microsoft.com/office/powerpoint/2010/main" val="1284542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2736</TotalTime>
  <Words>1812</Words>
  <Application>Microsoft Office PowerPoint</Application>
  <PresentationFormat>A4 210 x 297 mm</PresentationFormat>
  <Paragraphs>96</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2016-02-08T06:41:22Z</cp:lastPrinted>
  <dcterms:created xsi:type="dcterms:W3CDTF">2015-11-17T06:10:47Z</dcterms:created>
  <dcterms:modified xsi:type="dcterms:W3CDTF">2016-02-08T09:22:07Z</dcterms:modified>
</cp:coreProperties>
</file>