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AF2AB2DC-5C0D-4C24-B565-0E278DE83C60}" type="datetimeFigureOut">
              <a:rPr kumimoji="1" lang="ja-JP" altLang="en-US" smtClean="0"/>
              <a:t>2016/9/13</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6B0DA8A4-B1CD-4162-A4EB-CCD454433BDC}" type="slidenum">
              <a:rPr kumimoji="1" lang="ja-JP" altLang="en-US" smtClean="0"/>
              <a:t>‹#›</a:t>
            </a:fld>
            <a:endParaRPr kumimoji="1" lang="ja-JP" altLang="en-US"/>
          </a:p>
        </p:txBody>
      </p:sp>
    </p:spTree>
    <p:extLst>
      <p:ext uri="{BB962C8B-B14F-4D97-AF65-F5344CB8AC3E}">
        <p14:creationId xmlns:p14="http://schemas.microsoft.com/office/powerpoint/2010/main" val="1692240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24018A-6D12-4562-A2BB-C71E7D03E6A3}" type="datetime1">
              <a:rPr kumimoji="1" lang="ja-JP" altLang="en-US" smtClean="0"/>
              <a:t>2016/9/13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261794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B18130-D9E6-4577-8FDB-5DBDCB850383}" type="datetime1">
              <a:rPr kumimoji="1" lang="ja-JP" altLang="en-US" smtClean="0"/>
              <a:t>2016/9/13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2447583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84D0BE-24FA-4567-AB94-71B431BBA0E2}" type="datetime1">
              <a:rPr kumimoji="1" lang="ja-JP" altLang="en-US" smtClean="0"/>
              <a:t>2016/9/13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199860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C82D84-53CF-4EFF-B89E-5224BDA61E45}" type="datetime1">
              <a:rPr kumimoji="1" lang="ja-JP" altLang="en-US" smtClean="0"/>
              <a:t>2016/9/13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257892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98502E-972E-4B64-B170-88E1CC29D69D}" type="datetime1">
              <a:rPr kumimoji="1" lang="ja-JP" altLang="en-US" smtClean="0"/>
              <a:t>2016/9/13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405324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AFF0B9-B8DE-45CD-BA64-CCBBF7D3E606}" type="datetime1">
              <a:rPr kumimoji="1" lang="ja-JP" altLang="en-US" smtClean="0"/>
              <a:t>2016/9/13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978236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CE5942-B6FA-4BB1-98E9-1C6B5115C0D9}" type="datetime1">
              <a:rPr kumimoji="1" lang="ja-JP" altLang="en-US" smtClean="0"/>
              <a:t>2016/9/13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1253985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E6C9F41-20A2-467F-B7DB-0C6622E53B70}" type="datetime1">
              <a:rPr kumimoji="1" lang="ja-JP" altLang="en-US" smtClean="0"/>
              <a:t>2016/9/13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312575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B6F058A-E9F9-4EF0-B215-BC7DD42EEF0B}" type="datetime1">
              <a:rPr kumimoji="1" lang="ja-JP" altLang="en-US" smtClean="0"/>
              <a:t>2016/9/13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748611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D66D303-2898-4E12-AA2D-7B6944D85F92}" type="datetime1">
              <a:rPr kumimoji="1" lang="ja-JP" altLang="en-US" smtClean="0"/>
              <a:t>2016/9/13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58142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0DF6B6-0523-459D-AA05-7D4093DFD5B8}" type="datetime1">
              <a:rPr kumimoji="1" lang="ja-JP" altLang="en-US" smtClean="0"/>
              <a:t>2016/9/13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323372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3A76E-6D2C-480A-A77C-E9FD1ADD6CC2}" type="datetime1">
              <a:rPr kumimoji="1" lang="ja-JP" altLang="en-US" smtClean="0"/>
              <a:t>2016/9/13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CCC99-BEB7-47CE-BA7D-9E0F1890662F}" type="slidenum">
              <a:rPr kumimoji="1" lang="ja-JP" altLang="en-US" smtClean="0"/>
              <a:t>‹#›</a:t>
            </a:fld>
            <a:endParaRPr kumimoji="1" lang="ja-JP" altLang="en-US"/>
          </a:p>
        </p:txBody>
      </p:sp>
    </p:spTree>
    <p:extLst>
      <p:ext uri="{BB962C8B-B14F-4D97-AF65-F5344CB8AC3E}">
        <p14:creationId xmlns:p14="http://schemas.microsoft.com/office/powerpoint/2010/main" val="2891807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182960"/>
            <a:ext cx="5760640" cy="461665"/>
          </a:xfrm>
          <a:prstGeom prst="rect">
            <a:avLst/>
          </a:prstGeom>
          <a:noFill/>
        </p:spPr>
        <p:txBody>
          <a:bodyPr wrap="square" rtlCol="0">
            <a:spAutoFit/>
          </a:bodyPr>
          <a:lstStyle/>
          <a:p>
            <a:r>
              <a:rPr kumimoji="1" lang="ja-JP" altLang="en-US" sz="2400" dirty="0" smtClean="0">
                <a:latin typeface="Meiryo UI" panose="020B0604030504040204" pitchFamily="50" charset="-128"/>
                <a:ea typeface="Meiryo UI" panose="020B0604030504040204" pitchFamily="50" charset="-128"/>
              </a:rPr>
              <a:t>中間整理案（骨子）</a:t>
            </a:r>
            <a:endParaRPr kumimoji="1" lang="ja-JP" altLang="en-US" sz="16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789588" y="5410230"/>
            <a:ext cx="7837436" cy="1663213"/>
            <a:chOff x="1020629" y="-140700"/>
            <a:chExt cx="3947324" cy="1081992"/>
          </a:xfrm>
          <a:noFill/>
        </p:grpSpPr>
        <p:sp>
          <p:nvSpPr>
            <p:cNvPr id="7" name="角丸四角形 6"/>
            <p:cNvSpPr/>
            <p:nvPr/>
          </p:nvSpPr>
          <p:spPr>
            <a:xfrm>
              <a:off x="1020629" y="-140700"/>
              <a:ext cx="3935035" cy="646486"/>
            </a:xfrm>
            <a:prstGeom prst="roundRect">
              <a:avLst>
                <a:gd name="adj" fmla="val 25453"/>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035373" y="-99862"/>
              <a:ext cx="3932580" cy="1041154"/>
            </a:xfrm>
            <a:prstGeom prst="rect">
              <a:avLst/>
            </a:prstGeom>
            <a:grpFill/>
            <a:ln>
              <a:noFill/>
            </a:ln>
          </p:spPr>
          <p:txBody>
            <a:bodyPr wrap="square" lIns="180000"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③ 持続的な経済成長を実現（経済面）</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⇒副首都として発展を遂げるため、機能面・制度面の基盤整備と並行して、グローバル競争力の強化に取</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組む。これらを通じて、大阪・関西の発展を加速し、「東西二極の一極」「日本の成長エンジン」の役割</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を果たす。</a:t>
              </a:r>
            </a:p>
            <a:p>
              <a:pPr marL="266700" indent="-2667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772548" y="4255848"/>
            <a:ext cx="7837437" cy="1045360"/>
            <a:chOff x="1020629" y="-153957"/>
            <a:chExt cx="3935035" cy="728628"/>
          </a:xfrm>
          <a:noFill/>
        </p:grpSpPr>
        <p:sp>
          <p:nvSpPr>
            <p:cNvPr id="10" name="角丸四角形 9"/>
            <p:cNvSpPr/>
            <p:nvPr/>
          </p:nvSpPr>
          <p:spPr>
            <a:xfrm>
              <a:off x="1020629" y="-153957"/>
              <a:ext cx="3935035" cy="728628"/>
            </a:xfrm>
            <a:prstGeom prst="roundRect">
              <a:avLst>
                <a:gd name="adj" fmla="val 25453"/>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035373" y="-93980"/>
              <a:ext cx="3860702" cy="514857"/>
            </a:xfrm>
            <a:prstGeom prst="rect">
              <a:avLst/>
            </a:prstGeom>
            <a:grpFill/>
            <a:ln>
              <a:noFill/>
            </a:ln>
          </p:spPr>
          <p:txBody>
            <a:bodyPr wrap="square" lIns="180000" rtlCol="0">
              <a:spAutoFit/>
            </a:bodyPr>
            <a:lstStyle/>
            <a:p>
              <a:pPr marL="180975" indent="-180975"/>
              <a:r>
                <a:rPr lang="ja-JP" altLang="en-US" sz="1400" dirty="0">
                  <a:latin typeface="Meiryo UI" panose="020B0604030504040204" pitchFamily="50" charset="-128"/>
                  <a:ea typeface="Meiryo UI" panose="020B0604030504040204" pitchFamily="50" charset="-128"/>
                  <a:cs typeface="Meiryo UI" panose="020B0604030504040204" pitchFamily="50" charset="-128"/>
                </a:rPr>
                <a:t>② 副首都として必要な制度を整える（制度面）</a:t>
              </a:r>
            </a:p>
            <a:p>
              <a:pPr marL="180975" indent="-180975"/>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年頃を目途に、副首都にふさわしい新たな大都市制度への改革を行うとともに、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できるだけ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早期に、国が副首都の必要性を認識し、その取組みを支援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する仕組みが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実現</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される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よう働きかけを行う。　　</a:t>
              </a:r>
            </a:p>
          </p:txBody>
        </p:sp>
      </p:grpSp>
      <p:grpSp>
        <p:nvGrpSpPr>
          <p:cNvPr id="12" name="グループ化 11"/>
          <p:cNvGrpSpPr/>
          <p:nvPr/>
        </p:nvGrpSpPr>
        <p:grpSpPr>
          <a:xfrm>
            <a:off x="772549" y="3097735"/>
            <a:ext cx="7822010" cy="1081388"/>
            <a:chOff x="1020629" y="-59535"/>
            <a:chExt cx="3935035" cy="869178"/>
          </a:xfrm>
          <a:noFill/>
        </p:grpSpPr>
        <p:sp>
          <p:nvSpPr>
            <p:cNvPr id="13" name="角丸四角形 12"/>
            <p:cNvSpPr/>
            <p:nvPr/>
          </p:nvSpPr>
          <p:spPr>
            <a:xfrm>
              <a:off x="1020629" y="-59535"/>
              <a:ext cx="3935035" cy="869178"/>
            </a:xfrm>
            <a:prstGeom prst="roundRect">
              <a:avLst>
                <a:gd name="adj" fmla="val 25453"/>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035373" y="42768"/>
              <a:ext cx="3860130" cy="766875"/>
            </a:xfrm>
            <a:prstGeom prst="rect">
              <a:avLst/>
            </a:prstGeom>
            <a:grpFill/>
            <a:ln>
              <a:noFill/>
            </a:ln>
          </p:spPr>
          <p:txBody>
            <a:bodyPr wrap="square" lIns="180000" rtlCol="0">
              <a:spAutoFit/>
            </a:bodyPr>
            <a:lstStyle/>
            <a:p>
              <a:pPr marL="180975" indent="-180975"/>
              <a:r>
                <a:rPr lang="ja-JP" altLang="en-US" sz="1400" dirty="0">
                  <a:latin typeface="Meiryo UI" panose="020B0604030504040204" pitchFamily="50" charset="-128"/>
                  <a:ea typeface="Meiryo UI" panose="020B0604030504040204" pitchFamily="50" charset="-128"/>
                  <a:cs typeface="Meiryo UI" panose="020B0604030504040204" pitchFamily="50" charset="-128"/>
                </a:rPr>
                <a:t>① 副首都として必要な機能を整える（機能面）</a:t>
              </a:r>
            </a:p>
            <a:p>
              <a:pPr marL="180975" indent="-180975"/>
              <a:r>
                <a:rPr lang="ja-JP" altLang="en-US" sz="1400" dirty="0">
                  <a:latin typeface="Meiryo UI" panose="020B0604030504040204" pitchFamily="50" charset="-128"/>
                  <a:ea typeface="Meiryo UI" panose="020B0604030504040204" pitchFamily="50" charset="-128"/>
                  <a:cs typeface="Meiryo UI" panose="020B0604030504040204" pitchFamily="50" charset="-128"/>
                </a:rPr>
                <a:t>⇒既に一定のポテンシャルを有しているが、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年頃を目途に、ハード（空港・港湾・</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交通など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）・ソフト（特区など）の両面において機能の充実を図り、国内の他の大都市より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も副首都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に必要な機能が充実していること、非常時には首都の機能を担う能力もあることを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明らか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にする。</a:t>
              </a:r>
            </a:p>
          </p:txBody>
        </p:sp>
      </p:grpSp>
      <p:sp>
        <p:nvSpPr>
          <p:cNvPr id="19" name="テキスト ボックス 18"/>
          <p:cNvSpPr txBox="1"/>
          <p:nvPr/>
        </p:nvSpPr>
        <p:spPr>
          <a:xfrm>
            <a:off x="251520" y="764704"/>
            <a:ext cx="417646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戦略の考え方</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20" name="スライド番号プレースホルダー 19"/>
          <p:cNvSpPr>
            <a:spLocks noGrp="1"/>
          </p:cNvSpPr>
          <p:nvPr>
            <p:ph type="sldNum" sz="quarter" idx="12"/>
          </p:nvPr>
        </p:nvSpPr>
        <p:spPr/>
        <p:txBody>
          <a:bodyPr/>
          <a:lstStyle/>
          <a:p>
            <a:fld id="{E0ECCC99-BEB7-47CE-BA7D-9E0F1890662F}" type="slidenum">
              <a:rPr kumimoji="1" lang="ja-JP" altLang="en-US" smtClean="0"/>
              <a:t>1</a:t>
            </a:fld>
            <a:endParaRPr kumimoji="1" lang="ja-JP" altLang="en-US"/>
          </a:p>
        </p:txBody>
      </p:sp>
      <p:sp>
        <p:nvSpPr>
          <p:cNvPr id="16" name="角丸四角形 15"/>
          <p:cNvSpPr/>
          <p:nvPr/>
        </p:nvSpPr>
        <p:spPr>
          <a:xfrm>
            <a:off x="535135" y="1189331"/>
            <a:ext cx="8312265" cy="1735613"/>
          </a:xfrm>
          <a:prstGeom prst="roundRect">
            <a:avLst>
              <a:gd name="adj" fmla="val 10324"/>
            </a:avLst>
          </a:prstGeom>
        </p:spPr>
        <p:style>
          <a:lnRef idx="1">
            <a:schemeClr val="accent5"/>
          </a:lnRef>
          <a:fillRef idx="2">
            <a:schemeClr val="accent5"/>
          </a:fillRef>
          <a:effectRef idx="1">
            <a:schemeClr val="accent5"/>
          </a:effectRef>
          <a:fontRef idx="minor">
            <a:schemeClr val="dk1"/>
          </a:fontRef>
        </p:style>
        <p:txBody>
          <a:bodyPr rtlCol="0" anchor="ctr"/>
          <a:lstStyle/>
          <a:p>
            <a:pPr marL="180975" indent="-180975"/>
            <a:r>
              <a:rPr lang="ja-JP" altLang="en-US" sz="1400" dirty="0" smtClean="0">
                <a:solidFill>
                  <a:schemeClr val="tx1"/>
                </a:solidFill>
                <a:latin typeface="Meiryo UI" panose="020B0604030504040204" pitchFamily="50" charset="-128"/>
                <a:ea typeface="Meiryo UI" panose="020B0604030504040204" pitchFamily="50" charset="-128"/>
              </a:rPr>
              <a:t>◆先に</a:t>
            </a:r>
            <a:r>
              <a:rPr lang="ja-JP" altLang="en-US" sz="1400" dirty="0">
                <a:solidFill>
                  <a:schemeClr val="tx1"/>
                </a:solidFill>
                <a:latin typeface="Meiryo UI" panose="020B0604030504040204" pitchFamily="50" charset="-128"/>
                <a:ea typeface="Meiryo UI" panose="020B0604030504040204" pitchFamily="50" charset="-128"/>
              </a:rPr>
              <a:t>示したように、副首都としての役割を果たす上で、大阪は既に一定のポテンシャルを有している。</a:t>
            </a:r>
          </a:p>
          <a:p>
            <a:pPr marL="180975" indent="-180975"/>
            <a:r>
              <a:rPr lang="ja-JP" altLang="en-US" sz="1400" dirty="0" smtClean="0">
                <a:solidFill>
                  <a:schemeClr val="tx1"/>
                </a:solidFill>
                <a:latin typeface="Meiryo UI" panose="020B0604030504040204" pitchFamily="50" charset="-128"/>
                <a:ea typeface="Meiryo UI" panose="020B0604030504040204" pitchFamily="50" charset="-128"/>
              </a:rPr>
              <a:t>◆これら</a:t>
            </a:r>
            <a:r>
              <a:rPr lang="ja-JP" altLang="en-US" sz="1400" dirty="0">
                <a:solidFill>
                  <a:schemeClr val="tx1"/>
                </a:solidFill>
                <a:latin typeface="Meiryo UI" panose="020B0604030504040204" pitchFamily="50" charset="-128"/>
                <a:ea typeface="Meiryo UI" panose="020B0604030504040204" pitchFamily="50" charset="-128"/>
              </a:rPr>
              <a:t>のポテンシャルを踏まえ、大阪自らが副首都に必要な「機能面」「制度面」での取組みを進めることにより、</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年頃を目途に、副首都としての基盤を整える。この自らの取組みを推進力として、副首都化の取組みを支援</a:t>
            </a:r>
            <a:r>
              <a:rPr lang="ja-JP" altLang="en-US" sz="1400" dirty="0" smtClean="0">
                <a:solidFill>
                  <a:schemeClr val="tx1"/>
                </a:solidFill>
                <a:latin typeface="Meiryo UI" panose="020B0604030504040204" pitchFamily="50" charset="-128"/>
                <a:ea typeface="Meiryo UI" panose="020B0604030504040204" pitchFamily="50" charset="-128"/>
              </a:rPr>
              <a:t>する仕組みを</a:t>
            </a:r>
            <a:r>
              <a:rPr lang="ja-JP" altLang="en-US" sz="1400" dirty="0">
                <a:solidFill>
                  <a:schemeClr val="tx1"/>
                </a:solidFill>
                <a:latin typeface="Meiryo UI" panose="020B0604030504040204" pitchFamily="50" charset="-128"/>
                <a:ea typeface="Meiryo UI" panose="020B0604030504040204" pitchFamily="50" charset="-128"/>
              </a:rPr>
              <a:t>国に働きかけ、副首都の確立を図る。</a:t>
            </a:r>
          </a:p>
          <a:p>
            <a:pPr marL="180975" indent="-180975"/>
            <a:r>
              <a:rPr lang="ja-JP" altLang="en-US" sz="1400" dirty="0" smtClean="0">
                <a:solidFill>
                  <a:schemeClr val="tx1"/>
                </a:solidFill>
                <a:latin typeface="Meiryo UI" panose="020B0604030504040204" pitchFamily="50" charset="-128"/>
                <a:ea typeface="Meiryo UI" panose="020B0604030504040204" pitchFamily="50" charset="-128"/>
              </a:rPr>
              <a:t>◆並行</a:t>
            </a:r>
            <a:r>
              <a:rPr lang="ja-JP" altLang="en-US" sz="1400" dirty="0">
                <a:solidFill>
                  <a:schemeClr val="tx1"/>
                </a:solidFill>
                <a:latin typeface="Meiryo UI" panose="020B0604030504040204" pitchFamily="50" charset="-128"/>
                <a:ea typeface="Meiryo UI" panose="020B0604030504040204" pitchFamily="50" charset="-128"/>
              </a:rPr>
              <a:t>して、世界で存在感を発揮する東西二極の一極、日本の未来を支え、けん引する成長エンジンとなる「副首都」として発展を遂げるためには、グローバルな競争力を向上させることが必要。そのため、副首都圏となる京阪神や関西全域までも視野に入れつつ、「経済成長面」での取組みを進めていく。</a:t>
            </a:r>
          </a:p>
        </p:txBody>
      </p:sp>
      <p:sp>
        <p:nvSpPr>
          <p:cNvPr id="2" name="正方形/長方形 1"/>
          <p:cNvSpPr/>
          <p:nvPr/>
        </p:nvSpPr>
        <p:spPr>
          <a:xfrm>
            <a:off x="7092280" y="182960"/>
            <a:ext cx="1755120" cy="5817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未定稿</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48072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251520" y="116632"/>
            <a:ext cx="417646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副首都に必要な</a:t>
            </a:r>
            <a:r>
              <a:rPr lang="ja-JP" altLang="en-US" sz="2000" dirty="0" smtClean="0">
                <a:latin typeface="Meiryo UI" panose="020B0604030504040204" pitchFamily="50" charset="-128"/>
                <a:ea typeface="Meiryo UI" panose="020B0604030504040204" pitchFamily="50" charset="-128"/>
              </a:rPr>
              <a:t>機能面での取組み</a:t>
            </a:r>
            <a:r>
              <a:rPr lang="en-US" altLang="ja-JP" sz="2000" dirty="0" smtClean="0">
                <a:latin typeface="Meiryo UI" panose="020B0604030504040204" pitchFamily="50" charset="-128"/>
                <a:ea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endParaRPr>
          </a:p>
        </p:txBody>
      </p:sp>
      <p:sp>
        <p:nvSpPr>
          <p:cNvPr id="24" name="角丸四角形 23"/>
          <p:cNvSpPr/>
          <p:nvPr/>
        </p:nvSpPr>
        <p:spPr>
          <a:xfrm>
            <a:off x="711053" y="516743"/>
            <a:ext cx="7416824" cy="3992376"/>
          </a:xfrm>
          <a:prstGeom prst="roundRect">
            <a:avLst>
              <a:gd name="adj" fmla="val 6077"/>
            </a:avLst>
          </a:prstGeom>
          <a:ln/>
        </p:spPr>
        <p:style>
          <a:lnRef idx="1">
            <a:schemeClr val="accent5"/>
          </a:lnRef>
          <a:fillRef idx="2">
            <a:schemeClr val="accent5"/>
          </a:fillRef>
          <a:effectRef idx="1">
            <a:schemeClr val="accent5"/>
          </a:effectRef>
          <a:fontRef idx="minor">
            <a:schemeClr val="dk1"/>
          </a:fontRef>
        </p:style>
        <p:txBody>
          <a:bodyPr rtlCol="0" anchor="ctr"/>
          <a:lstStyle/>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＜ハード面＞</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都市</a:t>
            </a:r>
            <a:r>
              <a:rPr lang="ja-JP" altLang="en-US" sz="1400" b="1" dirty="0" smtClean="0">
                <a:solidFill>
                  <a:schemeClr val="tx1"/>
                </a:solidFill>
                <a:latin typeface="Meiryo UI" panose="020B0604030504040204" pitchFamily="50" charset="-128"/>
                <a:ea typeface="Meiryo UI" panose="020B0604030504040204" pitchFamily="50" charset="-128"/>
              </a:rPr>
              <a:t>インフラの</a:t>
            </a:r>
            <a:r>
              <a:rPr lang="ja-JP" altLang="en-US" sz="1400" b="1" dirty="0">
                <a:solidFill>
                  <a:schemeClr val="tx1"/>
                </a:solidFill>
                <a:latin typeface="Meiryo UI" panose="020B0604030504040204" pitchFamily="50" charset="-128"/>
                <a:ea typeface="Meiryo UI" panose="020B0604030504040204" pitchFamily="50" charset="-128"/>
              </a:rPr>
              <a:t>改善充実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・ストックの組み換えによるインフラ充実、関空コンセッション　　　　など</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○基盤公共機能の</a:t>
            </a:r>
            <a:r>
              <a:rPr lang="ja-JP" altLang="en-US" sz="1400" b="1" dirty="0" smtClean="0">
                <a:solidFill>
                  <a:schemeClr val="tx1"/>
                </a:solidFill>
                <a:latin typeface="Meiryo UI" panose="020B0604030504040204" pitchFamily="50" charset="-128"/>
                <a:ea typeface="Meiryo UI" panose="020B0604030504040204" pitchFamily="50" charset="-128"/>
              </a:rPr>
              <a:t>高度化</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消防</a:t>
            </a:r>
            <a:r>
              <a:rPr lang="ja-JP" altLang="en-US" sz="1400" dirty="0" smtClean="0">
                <a:solidFill>
                  <a:schemeClr val="tx1"/>
                </a:solidFill>
                <a:latin typeface="Meiryo UI" panose="020B0604030504040204" pitchFamily="50" charset="-128"/>
                <a:ea typeface="Meiryo UI" panose="020B0604030504040204" pitchFamily="50" charset="-128"/>
              </a:rPr>
              <a:t>・危機管理、</a:t>
            </a:r>
            <a:r>
              <a:rPr lang="ja-JP" altLang="en-US" sz="1400" dirty="0">
                <a:solidFill>
                  <a:schemeClr val="tx1"/>
                </a:solidFill>
                <a:latin typeface="Meiryo UI" panose="020B0604030504040204" pitchFamily="50" charset="-128"/>
                <a:ea typeface="Meiryo UI" panose="020B0604030504040204" pitchFamily="50" charset="-128"/>
              </a:rPr>
              <a:t>港湾等の機能</a:t>
            </a:r>
            <a:r>
              <a:rPr lang="ja-JP" altLang="en-US" sz="1400" dirty="0" smtClean="0">
                <a:solidFill>
                  <a:schemeClr val="tx1"/>
                </a:solidFill>
                <a:latin typeface="Meiryo UI" panose="020B0604030504040204" pitchFamily="50" charset="-128"/>
                <a:ea typeface="Meiryo UI" panose="020B0604030504040204" pitchFamily="50" charset="-128"/>
              </a:rPr>
              <a:t>強化　　　など</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＜ソフト面＞</a:t>
            </a:r>
            <a:endParaRPr lang="ja-JP" altLang="en-US" sz="1400" b="1"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規制改革や特区による環境</a:t>
            </a:r>
            <a:r>
              <a:rPr lang="ja-JP" altLang="en-US" sz="1400" b="1" dirty="0" smtClean="0">
                <a:solidFill>
                  <a:schemeClr val="tx1"/>
                </a:solidFill>
                <a:latin typeface="Meiryo UI" panose="020B0604030504040204" pitchFamily="50" charset="-128"/>
                <a:ea typeface="Meiryo UI" panose="020B0604030504040204" pitchFamily="50" charset="-128"/>
              </a:rPr>
              <a:t>整備</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・税制等によるビジネス環境の充実　　　など</a:t>
            </a: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産業支援・研究開発体制の充実　</a:t>
            </a:r>
            <a:endParaRPr lang="en-US" altLang="ja-JP" sz="1400" dirty="0" smtClean="0">
              <a:solidFill>
                <a:schemeClr val="tx1"/>
              </a:solidFill>
              <a:latin typeface="HGP創英角ﾎﾟｯﾌﾟ体" panose="040B0A00000000000000" pitchFamily="50" charset="-128"/>
              <a:ea typeface="HGP創英角ﾎﾟｯﾌﾟ体" panose="040B0A00000000000000" pitchFamily="50" charset="-128"/>
            </a:endParaRPr>
          </a:p>
          <a:p>
            <a:pPr>
              <a:lnSpc>
                <a:spcPts val="22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・スーパー公設試　・企業支援機能</a:t>
            </a:r>
            <a:r>
              <a:rPr lang="ja-JP" altLang="en-US" sz="1400" dirty="0" smtClean="0">
                <a:solidFill>
                  <a:schemeClr val="tx1"/>
                </a:solidFill>
                <a:latin typeface="Meiryo UI" panose="020B0604030504040204" pitchFamily="50" charset="-128"/>
                <a:ea typeface="Meiryo UI" panose="020B0604030504040204" pitchFamily="50" charset="-128"/>
              </a:rPr>
              <a:t>の強化　　　など</a:t>
            </a:r>
            <a:endParaRPr lang="ja-JP" altLang="en-US" sz="14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○人材</a:t>
            </a:r>
            <a:r>
              <a:rPr lang="ja-JP" altLang="en-US" sz="1400" b="1" dirty="0">
                <a:solidFill>
                  <a:schemeClr val="tx1"/>
                </a:solidFill>
                <a:latin typeface="Meiryo UI" panose="020B0604030504040204" pitchFamily="50" charset="-128"/>
                <a:ea typeface="Meiryo UI" panose="020B0604030504040204" pitchFamily="50" charset="-128"/>
              </a:rPr>
              <a:t>育成環境の</a:t>
            </a:r>
            <a:r>
              <a:rPr lang="ja-JP" altLang="en-US" sz="1400" b="1" dirty="0" smtClean="0">
                <a:solidFill>
                  <a:schemeClr val="tx1"/>
                </a:solidFill>
                <a:latin typeface="Meiryo UI" panose="020B0604030504040204" pitchFamily="50" charset="-128"/>
                <a:ea typeface="Meiryo UI" panose="020B0604030504040204" pitchFamily="50" charset="-128"/>
              </a:rPr>
              <a:t>充実</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・府立大学と市立大学の統合　　　　  ・公設民営学校（バカロレア対応）の</a:t>
            </a:r>
            <a:r>
              <a:rPr lang="ja-JP" altLang="en-US" sz="1400" dirty="0" smtClean="0">
                <a:solidFill>
                  <a:schemeClr val="tx1"/>
                </a:solidFill>
                <a:latin typeface="Meiryo UI" panose="020B0604030504040204" pitchFamily="50" charset="-128"/>
                <a:ea typeface="Meiryo UI" panose="020B0604030504040204" pitchFamily="50" charset="-128"/>
              </a:rPr>
              <a:t>設置　　　など</a:t>
            </a:r>
            <a:endParaRPr lang="ja-JP" altLang="en-US" sz="14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文化創造・情報発信の基盤</a:t>
            </a:r>
            <a:r>
              <a:rPr lang="ja-JP" altLang="en-US" sz="1400" b="1" dirty="0" smtClean="0">
                <a:solidFill>
                  <a:schemeClr val="tx1"/>
                </a:solidFill>
                <a:latin typeface="Meiryo UI" panose="020B0604030504040204" pitchFamily="50" charset="-128"/>
                <a:ea typeface="Meiryo UI" panose="020B0604030504040204" pitchFamily="50" charset="-128"/>
              </a:rPr>
              <a:t>形成</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・大阪観光局の機能強化（</a:t>
            </a:r>
            <a:r>
              <a:rPr lang="en-US" altLang="ja-JP" sz="1400" dirty="0">
                <a:solidFill>
                  <a:schemeClr val="tx1"/>
                </a:solidFill>
                <a:latin typeface="Meiryo UI" panose="020B0604030504040204" pitchFamily="50" charset="-128"/>
                <a:ea typeface="Meiryo UI" panose="020B0604030504040204" pitchFamily="50" charset="-128"/>
              </a:rPr>
              <a:t>DMO</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704526" y="4941166"/>
            <a:ext cx="7395867" cy="1368153"/>
          </a:xfrm>
          <a:prstGeom prst="roundRect">
            <a:avLst>
              <a:gd name="adj" fmla="val 10254"/>
            </a:avLst>
          </a:prstGeom>
          <a:ln/>
        </p:spPr>
        <p:style>
          <a:lnRef idx="1">
            <a:schemeClr val="accent5"/>
          </a:lnRef>
          <a:fillRef idx="2">
            <a:schemeClr val="accent5"/>
          </a:fillRef>
          <a:effectRef idx="1">
            <a:schemeClr val="accent5"/>
          </a:effectRef>
          <a:fontRef idx="minor">
            <a:schemeClr val="dk1"/>
          </a:fontRef>
        </p:style>
        <p:txBody>
          <a:bodyPr rtlCol="0" anchor="ctr"/>
          <a:lstStyle/>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○大都市</a:t>
            </a:r>
            <a:r>
              <a:rPr lang="ja-JP" altLang="en-US" sz="1400" b="1" dirty="0">
                <a:solidFill>
                  <a:schemeClr val="tx1"/>
                </a:solidFill>
                <a:latin typeface="Meiryo UI" panose="020B0604030504040204" pitchFamily="50" charset="-128"/>
                <a:ea typeface="Meiryo UI" panose="020B0604030504040204" pitchFamily="50" charset="-128"/>
              </a:rPr>
              <a:t>制度の改革</a:t>
            </a:r>
            <a:endParaRPr lang="en-US" altLang="ja-JP" sz="140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a:solidFill>
                  <a:schemeClr val="tx1"/>
                </a:solidFill>
                <a:latin typeface="Meiryo UI" panose="020B0604030504040204" pitchFamily="50" charset="-128"/>
                <a:ea typeface="Meiryo UI" panose="020B0604030504040204" pitchFamily="50" charset="-128"/>
              </a:rPr>
              <a:t>○基礎自治機能の充実、広域機能の充実</a:t>
            </a:r>
            <a:endParaRPr lang="en-US" altLang="ja-JP" sz="140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○国機関の移転等の働きかけ</a:t>
            </a:r>
            <a:endParaRPr lang="en-US" altLang="ja-JP" sz="140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○副首都化の取組みを支援する仕組みの働きかけ</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E0ECCC99-BEB7-47CE-BA7D-9E0F1890662F}" type="slidenum">
              <a:rPr kumimoji="1" lang="ja-JP" altLang="en-US" smtClean="0">
                <a:solidFill>
                  <a:schemeClr val="tx1"/>
                </a:solidFill>
              </a:rPr>
              <a:t>2</a:t>
            </a:fld>
            <a:endParaRPr kumimoji="1" lang="ja-JP" altLang="en-US" dirty="0">
              <a:solidFill>
                <a:schemeClr val="tx1"/>
              </a:solidFill>
            </a:endParaRPr>
          </a:p>
        </p:txBody>
      </p:sp>
      <p:sp>
        <p:nvSpPr>
          <p:cNvPr id="7" name="テキスト ボックス 6"/>
          <p:cNvSpPr txBox="1"/>
          <p:nvPr/>
        </p:nvSpPr>
        <p:spPr>
          <a:xfrm>
            <a:off x="323528" y="4541057"/>
            <a:ext cx="417646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副首都に必要な制度面での取組み</a:t>
            </a:r>
            <a:r>
              <a:rPr lang="en-US" altLang="ja-JP" sz="2000" dirty="0" smtClean="0">
                <a:latin typeface="Meiryo UI" panose="020B0604030504040204" pitchFamily="50" charset="-128"/>
                <a:ea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31540" y="6391572"/>
            <a:ext cx="7812868" cy="369332"/>
          </a:xfrm>
          <a:prstGeom prst="rect">
            <a:avLst/>
          </a:prstGeom>
          <a:noFill/>
          <a:ln w="19050">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⇒大阪自らの取組み</a:t>
            </a:r>
            <a:r>
              <a:rPr lang="ja-JP" altLang="en-US" dirty="0">
                <a:latin typeface="Meiryo UI" panose="020B0604030504040204" pitchFamily="50" charset="-128"/>
                <a:ea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rPr>
              <a:t>より副首都としての基盤を整え、副首都を確立する。</a:t>
            </a: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0342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561285" y="782693"/>
            <a:ext cx="7725809" cy="1523494"/>
          </a:xfrm>
          <a:prstGeom prst="rect">
            <a:avLst/>
          </a:prstGeom>
          <a:ln/>
        </p:spPr>
        <p:style>
          <a:lnRef idx="1">
            <a:schemeClr val="accent5"/>
          </a:lnRef>
          <a:fillRef idx="2">
            <a:schemeClr val="accent5"/>
          </a:fillRef>
          <a:effectRef idx="1">
            <a:schemeClr val="accent5"/>
          </a:effectRef>
          <a:fontRef idx="minor">
            <a:schemeClr val="dk1"/>
          </a:fontRef>
        </p:style>
        <p:txBody>
          <a:bodyPr wrap="square" lIns="180000" rtlCol="0">
            <a:spAutoFit/>
          </a:bodyPr>
          <a:lstStyle/>
          <a:p>
            <a:pP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◆健康・長寿を基軸とした新たな価値の創出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○世界トップクラスのライフサイエンスクラスター</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新た</a:t>
            </a:r>
            <a:r>
              <a:rPr lang="ja-JP" altLang="en-US" sz="1200" dirty="0">
                <a:solidFill>
                  <a:schemeClr val="tx1"/>
                </a:solidFill>
                <a:latin typeface="Meiryo UI" panose="020B0604030504040204" pitchFamily="50" charset="-128"/>
                <a:ea typeface="Meiryo UI" panose="020B0604030504040204" pitchFamily="50" charset="-128"/>
              </a:rPr>
              <a:t>な拠点の形成（健都、再生医療国際拠点）、</a:t>
            </a:r>
            <a:r>
              <a:rPr lang="en-US" altLang="ja-JP" sz="1200" dirty="0">
                <a:solidFill>
                  <a:schemeClr val="tx1"/>
                </a:solidFill>
                <a:latin typeface="Meiryo UI" panose="020B0604030504040204" pitchFamily="50" charset="-128"/>
                <a:ea typeface="Meiryo UI" panose="020B0604030504040204" pitchFamily="50" charset="-128"/>
              </a:rPr>
              <a:t>PMDA</a:t>
            </a:r>
            <a:r>
              <a:rPr lang="ja-JP" altLang="en-US" sz="1200" dirty="0">
                <a:solidFill>
                  <a:schemeClr val="tx1"/>
                </a:solidFill>
                <a:latin typeface="Meiryo UI" panose="020B0604030504040204" pitchFamily="50" charset="-128"/>
                <a:ea typeface="Meiryo UI" panose="020B0604030504040204" pitchFamily="50" charset="-128"/>
              </a:rPr>
              <a:t>等の機能強化　など</a:t>
            </a: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○ものづくり基盤を活かしたイノベーション促進</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健康</a:t>
            </a:r>
            <a:r>
              <a:rPr lang="ja-JP" altLang="en-US" sz="1200" dirty="0">
                <a:solidFill>
                  <a:schemeClr val="tx1"/>
                </a:solidFill>
                <a:latin typeface="Meiryo UI" panose="020B0604030504040204" pitchFamily="50" charset="-128"/>
                <a:ea typeface="Meiryo UI" panose="020B0604030504040204" pitchFamily="50" charset="-128"/>
              </a:rPr>
              <a:t>・医療関連の研究開発推進、</a:t>
            </a:r>
            <a:r>
              <a:rPr lang="en-US" altLang="ja-JP" sz="1200" dirty="0">
                <a:solidFill>
                  <a:schemeClr val="tx1"/>
                </a:solidFill>
                <a:latin typeface="Meiryo UI" panose="020B0604030504040204" pitchFamily="50" charset="-128"/>
                <a:ea typeface="Meiryo UI" panose="020B0604030504040204" pitchFamily="50" charset="-128"/>
              </a:rPr>
              <a:t>AI</a:t>
            </a:r>
            <a:r>
              <a:rPr lang="ja-JP" altLang="en-US" sz="1200" dirty="0">
                <a:solidFill>
                  <a:schemeClr val="tx1"/>
                </a:solidFill>
                <a:latin typeface="Meiryo UI" panose="020B0604030504040204" pitchFamily="50" charset="-128"/>
                <a:ea typeface="Meiryo UI" panose="020B0604030504040204" pitchFamily="50" charset="-128"/>
              </a:rPr>
              <a:t>やロボット</a:t>
            </a:r>
            <a:r>
              <a:rPr lang="ja-JP" altLang="en-US" sz="1200" dirty="0" smtClean="0">
                <a:solidFill>
                  <a:schemeClr val="tx1"/>
                </a:solidFill>
                <a:latin typeface="Meiryo UI" panose="020B0604030504040204" pitchFamily="50" charset="-128"/>
                <a:ea typeface="Meiryo UI" panose="020B0604030504040204" pitchFamily="50" charset="-128"/>
              </a:rPr>
              <a:t>、バッテリー</a:t>
            </a:r>
            <a:r>
              <a:rPr lang="ja-JP" altLang="en-US" sz="1200" dirty="0">
                <a:solidFill>
                  <a:schemeClr val="tx1"/>
                </a:solidFill>
                <a:latin typeface="Meiryo UI" panose="020B0604030504040204" pitchFamily="50" charset="-128"/>
                <a:ea typeface="Meiryo UI" panose="020B0604030504040204" pitchFamily="50" charset="-128"/>
              </a:rPr>
              <a:t>などのリーディング企業の集積促進　</a:t>
            </a:r>
            <a:r>
              <a:rPr lang="ja-JP" altLang="en-US" sz="1200" dirty="0" smtClean="0">
                <a:solidFill>
                  <a:schemeClr val="tx1"/>
                </a:solidFill>
                <a:latin typeface="Meiryo UI" panose="020B0604030504040204" pitchFamily="50" charset="-128"/>
                <a:ea typeface="Meiryo UI" panose="020B0604030504040204" pitchFamily="50" charset="-128"/>
              </a:rPr>
              <a:t>など</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551071" y="2462198"/>
            <a:ext cx="7718221" cy="1800493"/>
          </a:xfrm>
          <a:prstGeom prst="rect">
            <a:avLst/>
          </a:prstGeom>
          <a:ln/>
        </p:spPr>
        <p:style>
          <a:lnRef idx="1">
            <a:schemeClr val="accent5"/>
          </a:lnRef>
          <a:fillRef idx="2">
            <a:schemeClr val="accent5"/>
          </a:fillRef>
          <a:effectRef idx="1">
            <a:schemeClr val="accent5"/>
          </a:effectRef>
          <a:fontRef idx="minor">
            <a:schemeClr val="dk1"/>
          </a:fontRef>
        </p:style>
        <p:txBody>
          <a:bodyPr wrap="square" lIns="180000" rtlCol="0">
            <a:spAutoFit/>
          </a:bodyPr>
          <a:lstStyle/>
          <a:p>
            <a:pP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◆世界水準の都市ブランドの確立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○世界に誇れる都市空間の創造</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期や中之島などのまちづくり</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、空港・港湾・道路</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・鉄道等の充実・利便性の向上　など</a:t>
            </a:r>
            <a:endParaRPr lang="ja-JP"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dirty="0" smtClean="0">
                <a:solidFill>
                  <a:schemeClr val="tx1"/>
                </a:solidFill>
                <a:latin typeface="Meiryo UI" panose="020B0604030504040204" pitchFamily="50" charset="-128"/>
                <a:ea typeface="Meiryo UI" panose="020B0604030504040204" pitchFamily="50" charset="-128"/>
              </a:rPr>
              <a:t>　○世界的な創造都市、国際エンターテイメント都市の確立</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戦略的</a:t>
            </a:r>
            <a:r>
              <a:rPr lang="ja-JP" altLang="en-US" sz="1200" dirty="0">
                <a:solidFill>
                  <a:schemeClr val="tx1"/>
                </a:solidFill>
                <a:latin typeface="Meiryo UI" panose="020B0604030504040204" pitchFamily="50" charset="-128"/>
                <a:ea typeface="Meiryo UI" panose="020B0604030504040204" pitchFamily="50" charset="-128"/>
              </a:rPr>
              <a:t>な観光プロモーションの推進、</a:t>
            </a:r>
            <a:r>
              <a:rPr lang="ja-JP" altLang="en-US" sz="1200" dirty="0" smtClean="0">
                <a:solidFill>
                  <a:schemeClr val="tx1"/>
                </a:solidFill>
                <a:latin typeface="Meiryo UI" panose="020B0604030504040204" pitchFamily="50" charset="-128"/>
                <a:ea typeface="Meiryo UI" panose="020B0604030504040204" pitchFamily="50" charset="-128"/>
              </a:rPr>
              <a:t>統合型リゾート</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IR</a:t>
            </a:r>
            <a:r>
              <a:rPr lang="ja-JP" altLang="en-US" sz="1200" dirty="0">
                <a:solidFill>
                  <a:schemeClr val="tx1"/>
                </a:solidFill>
                <a:latin typeface="Meiryo UI" panose="020B0604030504040204" pitchFamily="50" charset="-128"/>
                <a:ea typeface="Meiryo UI" panose="020B0604030504040204" pitchFamily="50" charset="-128"/>
              </a:rPr>
              <a:t>）の立地</a:t>
            </a:r>
            <a:r>
              <a:rPr lang="ja-JP" altLang="en-US" sz="1200" dirty="0" smtClean="0">
                <a:solidFill>
                  <a:schemeClr val="tx1"/>
                </a:solidFill>
                <a:latin typeface="Meiryo UI" panose="020B0604030504040204" pitchFamily="50" charset="-128"/>
                <a:ea typeface="Meiryo UI" panose="020B0604030504040204" pitchFamily="50" charset="-128"/>
              </a:rPr>
              <a:t>促進、</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と連携した拠点形成</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創造・情報発信</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など</a:t>
            </a:r>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E0ECCC99-BEB7-47CE-BA7D-9E0F1890662F}" type="slidenum">
              <a:rPr kumimoji="1" lang="ja-JP" altLang="en-US" smtClean="0"/>
              <a:t>3</a:t>
            </a:fld>
            <a:endParaRPr kumimoji="1" lang="ja-JP" altLang="en-US" dirty="0"/>
          </a:p>
        </p:txBody>
      </p:sp>
      <p:sp>
        <p:nvSpPr>
          <p:cNvPr id="20" name="テキスト ボックス 19"/>
          <p:cNvSpPr txBox="1"/>
          <p:nvPr/>
        </p:nvSpPr>
        <p:spPr>
          <a:xfrm>
            <a:off x="251520" y="94844"/>
            <a:ext cx="6984776"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副首都として発展するための</a:t>
            </a:r>
            <a:r>
              <a:rPr lang="ja-JP" altLang="en-US" sz="2000" dirty="0" smtClean="0">
                <a:latin typeface="Meiryo UI" panose="020B0604030504040204" pitchFamily="50" charset="-128"/>
                <a:ea typeface="Meiryo UI" panose="020B0604030504040204" pitchFamily="50" charset="-128"/>
              </a:rPr>
              <a:t>経済成長面</a:t>
            </a:r>
            <a:r>
              <a:rPr lang="ja-JP" altLang="en-US" sz="2000" dirty="0">
                <a:latin typeface="Meiryo UI" panose="020B0604030504040204" pitchFamily="50" charset="-128"/>
                <a:ea typeface="Meiryo UI" panose="020B0604030504040204" pitchFamily="50" charset="-128"/>
              </a:rPr>
              <a:t>で</a:t>
            </a:r>
            <a:r>
              <a:rPr lang="ja-JP" altLang="en-US" sz="2000" dirty="0" smtClean="0">
                <a:latin typeface="Meiryo UI" panose="020B0604030504040204" pitchFamily="50" charset="-128"/>
                <a:ea typeface="Meiryo UI" panose="020B0604030504040204" pitchFamily="50" charset="-128"/>
              </a:rPr>
              <a:t>の取組み</a:t>
            </a:r>
            <a:r>
              <a:rPr lang="en-US" altLang="ja-JP" sz="2000" dirty="0" smtClean="0">
                <a:latin typeface="Meiryo UI" panose="020B0604030504040204" pitchFamily="50" charset="-128"/>
                <a:ea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971600" y="6309320"/>
            <a:ext cx="6696744" cy="369332"/>
          </a:xfrm>
          <a:prstGeom prst="rect">
            <a:avLst/>
          </a:prstGeom>
          <a:noFill/>
          <a:ln w="19050">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⇒東京と異なる個性・新たな価値を発揮し、副首都としての</a:t>
            </a:r>
            <a:r>
              <a:rPr lang="ja-JP" altLang="en-US" dirty="0">
                <a:latin typeface="Meiryo UI" panose="020B0604030504040204" pitchFamily="50" charset="-128"/>
                <a:ea typeface="Meiryo UI" panose="020B0604030504040204" pitchFamily="50" charset="-128"/>
              </a:rPr>
              <a:t>発展</a:t>
            </a:r>
            <a:r>
              <a:rPr kumimoji="1" lang="ja-JP" altLang="en-US" dirty="0" smtClean="0">
                <a:latin typeface="Meiryo UI" panose="020B0604030504040204" pitchFamily="50" charset="-128"/>
                <a:ea typeface="Meiryo UI" panose="020B0604030504040204" pitchFamily="50" charset="-128"/>
              </a:rPr>
              <a:t>を加速</a:t>
            </a:r>
            <a:endParaRPr kumimoji="1" lang="en-US" altLang="ja-JP" dirty="0" smtClean="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61286" y="4437112"/>
            <a:ext cx="7725808" cy="1523494"/>
          </a:xfrm>
          <a:prstGeom prst="rect">
            <a:avLst/>
          </a:prstGeom>
          <a:ln/>
        </p:spPr>
        <p:style>
          <a:lnRef idx="1">
            <a:schemeClr val="accent5"/>
          </a:lnRef>
          <a:fillRef idx="2">
            <a:schemeClr val="accent5"/>
          </a:fillRef>
          <a:effectRef idx="1">
            <a:schemeClr val="accent5"/>
          </a:effectRef>
          <a:fontRef idx="minor">
            <a:schemeClr val="dk1"/>
          </a:fontRef>
        </p:style>
        <p:txBody>
          <a:bodyPr wrap="square" lIns="180000" rtlCol="0">
            <a:spAutoFit/>
          </a:bodyPr>
          <a:lstStyle/>
          <a:p>
            <a:pPr>
              <a:lnSpc>
                <a:spcPct val="150000"/>
              </a:lnSpc>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内外から多様</a:t>
            </a:r>
            <a:r>
              <a:rPr lang="ja-JP" altLang="en-US" sz="1400" dirty="0" smtClean="0">
                <a:solidFill>
                  <a:schemeClr val="tx1"/>
                </a:solidFill>
                <a:latin typeface="Meiryo UI" panose="020B0604030504040204" pitchFamily="50" charset="-128"/>
                <a:ea typeface="Meiryo UI" panose="020B0604030504040204" pitchFamily="50" charset="-128"/>
              </a:rPr>
              <a:t>なプレーヤーが</a:t>
            </a:r>
            <a:r>
              <a:rPr lang="ja-JP" altLang="en-US" sz="1400" dirty="0">
                <a:solidFill>
                  <a:schemeClr val="tx1"/>
                </a:solidFill>
                <a:latin typeface="Meiryo UI" panose="020B0604030504040204" pitchFamily="50" charset="-128"/>
                <a:ea typeface="Meiryo UI" panose="020B0604030504040204" pitchFamily="50" charset="-128"/>
              </a:rPr>
              <a:t>集い、活躍する場の創出</a:t>
            </a:r>
            <a:endParaRPr lang="en-US" altLang="ja-JP" sz="1400"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○多様な人材が活躍できるオープンでチャレンジングな環境整備</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特</a:t>
            </a:r>
            <a:r>
              <a:rPr lang="ja-JP" altLang="en-US" sz="1200" dirty="0">
                <a:solidFill>
                  <a:schemeClr val="tx1"/>
                </a:solidFill>
                <a:latin typeface="Meiryo UI" panose="020B0604030504040204" pitchFamily="50" charset="-128"/>
                <a:ea typeface="Meiryo UI" panose="020B0604030504040204" pitchFamily="50" charset="-128"/>
              </a:rPr>
              <a:t>区制度の活用、オープンイノベーション</a:t>
            </a:r>
            <a:r>
              <a:rPr lang="ja-JP" altLang="en-US" sz="1200" dirty="0" smtClean="0">
                <a:solidFill>
                  <a:schemeClr val="tx1"/>
                </a:solidFill>
                <a:latin typeface="Meiryo UI" panose="020B0604030504040204" pitchFamily="50" charset="-128"/>
                <a:ea typeface="Meiryo UI" panose="020B0604030504040204" pitchFamily="50" charset="-128"/>
              </a:rPr>
              <a:t>の環境</a:t>
            </a:r>
            <a:r>
              <a:rPr lang="ja-JP" altLang="en-US" sz="1200" dirty="0">
                <a:solidFill>
                  <a:schemeClr val="tx1"/>
                </a:solidFill>
                <a:latin typeface="Meiryo UI" panose="020B0604030504040204" pitchFamily="50" charset="-128"/>
                <a:ea typeface="Meiryo UI" panose="020B0604030504040204" pitchFamily="50" charset="-128"/>
              </a:rPr>
              <a:t>充実、大学（アカデミア）の知の社会実装など</a:t>
            </a:r>
          </a:p>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○民間活動促進の仕組みづくり</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　　　フィランソロピー</a:t>
            </a:r>
            <a:r>
              <a:rPr lang="ja-JP" altLang="en-US" sz="1200" dirty="0">
                <a:solidFill>
                  <a:schemeClr val="tx1"/>
                </a:solidFill>
                <a:latin typeface="Meiryo UI" panose="020B0604030504040204" pitchFamily="50" charset="-128"/>
                <a:ea typeface="Meiryo UI" panose="020B0604030504040204" pitchFamily="50" charset="-128"/>
              </a:rPr>
              <a:t>の促進、非営利セクターの活性化、民間</a:t>
            </a:r>
            <a:r>
              <a:rPr lang="ja-JP" altLang="en-US" sz="1200" dirty="0" smtClean="0">
                <a:solidFill>
                  <a:schemeClr val="tx1"/>
                </a:solidFill>
                <a:latin typeface="Meiryo UI" panose="020B0604030504040204" pitchFamily="50" charset="-128"/>
                <a:ea typeface="Meiryo UI" panose="020B0604030504040204" pitchFamily="50" charset="-128"/>
              </a:rPr>
              <a:t>活動</a:t>
            </a:r>
            <a:r>
              <a:rPr lang="ja-JP" altLang="en-US" sz="1200" dirty="0">
                <a:solidFill>
                  <a:schemeClr val="tx1"/>
                </a:solidFill>
                <a:latin typeface="Meiryo UI" panose="020B0604030504040204" pitchFamily="50" charset="-128"/>
                <a:ea typeface="Meiryo UI" panose="020B0604030504040204" pitchFamily="50" charset="-128"/>
              </a:rPr>
              <a:t>を促進するための規制改革</a:t>
            </a:r>
            <a:r>
              <a:rPr lang="ja-JP" altLang="en-US" sz="1200" dirty="0" smtClean="0">
                <a:solidFill>
                  <a:schemeClr val="tx1"/>
                </a:solidFill>
                <a:latin typeface="Meiryo UI" panose="020B0604030504040204" pitchFamily="50" charset="-128"/>
                <a:ea typeface="Meiryo UI" panose="020B0604030504040204" pitchFamily="50" charset="-128"/>
              </a:rPr>
              <a:t>、公民</a:t>
            </a:r>
            <a:r>
              <a:rPr lang="ja-JP" altLang="en-US" sz="1200" dirty="0">
                <a:solidFill>
                  <a:schemeClr val="tx1"/>
                </a:solidFill>
                <a:latin typeface="Meiryo UI" panose="020B0604030504040204" pitchFamily="50" charset="-128"/>
                <a:ea typeface="Meiryo UI" panose="020B0604030504040204" pitchFamily="50" charset="-128"/>
              </a:rPr>
              <a:t>連携の強化　</a:t>
            </a:r>
            <a:r>
              <a:rPr lang="ja-JP" altLang="en-US" sz="1200" dirty="0" smtClean="0">
                <a:solidFill>
                  <a:schemeClr val="tx1"/>
                </a:solidFill>
                <a:latin typeface="Meiryo UI" panose="020B0604030504040204" pitchFamily="50" charset="-128"/>
                <a:ea typeface="Meiryo UI" panose="020B0604030504040204" pitchFamily="50" charset="-128"/>
              </a:rPr>
              <a:t>など</a:t>
            </a:r>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537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ホームベース 31"/>
          <p:cNvSpPr/>
          <p:nvPr/>
        </p:nvSpPr>
        <p:spPr>
          <a:xfrm>
            <a:off x="407508" y="2480643"/>
            <a:ext cx="4884572" cy="822101"/>
          </a:xfrm>
          <a:prstGeom prst="homePlate">
            <a:avLst>
              <a:gd name="adj" fmla="val 42715"/>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大阪としての発展</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251520" y="220578"/>
            <a:ext cx="6264696"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その</a:t>
            </a:r>
            <a:r>
              <a:rPr lang="ja-JP" altLang="en-US" sz="2000" dirty="0" smtClean="0">
                <a:latin typeface="Meiryo UI" panose="020B0604030504040204" pitchFamily="50" charset="-128"/>
                <a:ea typeface="Meiryo UI" panose="020B0604030504040204" pitchFamily="50" charset="-128"/>
              </a:rPr>
              <a:t>先</a:t>
            </a:r>
            <a:r>
              <a:rPr lang="ja-JP" altLang="en-US" sz="2000" dirty="0">
                <a:latin typeface="Meiryo UI" panose="020B0604030504040204" pitchFamily="50" charset="-128"/>
                <a:ea typeface="Meiryo UI" panose="020B0604030504040204" pitchFamily="50" charset="-128"/>
              </a:rPr>
              <a:t>にある</a:t>
            </a:r>
            <a:r>
              <a:rPr lang="ja-JP" altLang="en-US" sz="2000" dirty="0" smtClean="0">
                <a:latin typeface="Meiryo UI" panose="020B0604030504040204" pitchFamily="50" charset="-128"/>
                <a:ea typeface="Meiryo UI" panose="020B0604030504040204" pitchFamily="50" charset="-128"/>
              </a:rPr>
              <a:t>もの～副首都として発展する未来の大阪～</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553200" y="6448251"/>
            <a:ext cx="2133600" cy="365125"/>
          </a:xfrm>
        </p:spPr>
        <p:txBody>
          <a:bodyPr/>
          <a:lstStyle/>
          <a:p>
            <a:fld id="{E0ECCC99-BEB7-47CE-BA7D-9E0F1890662F}" type="slidenum">
              <a:rPr kumimoji="1" lang="ja-JP" altLang="en-US" smtClean="0"/>
              <a:t>4</a:t>
            </a:fld>
            <a:endParaRPr kumimoji="1" lang="ja-JP" altLang="en-US" dirty="0"/>
          </a:p>
        </p:txBody>
      </p:sp>
      <p:sp>
        <p:nvSpPr>
          <p:cNvPr id="27" name="角丸四角形 26"/>
          <p:cNvSpPr/>
          <p:nvPr/>
        </p:nvSpPr>
        <p:spPr>
          <a:xfrm>
            <a:off x="5292080" y="1478502"/>
            <a:ext cx="3744416" cy="5211837"/>
          </a:xfrm>
          <a:prstGeom prst="roundRect">
            <a:avLst>
              <a:gd name="adj" fmla="val 4180"/>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大阪の未来像</a:t>
            </a:r>
            <a:r>
              <a:rPr kumimoji="1" lang="en-US" altLang="ja-JP" dirty="0" smtClean="0">
                <a:solidFill>
                  <a:schemeClr val="tx1"/>
                </a:solidFill>
                <a:latin typeface="Meiryo UI" panose="020B0604030504040204" pitchFamily="50" charset="-128"/>
                <a:ea typeface="Meiryo UI" panose="020B0604030504040204" pitchFamily="50" charset="-128"/>
              </a:rPr>
              <a:t>】</a:t>
            </a:r>
          </a:p>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kumimoji="1" lang="ja-JP" altLang="en-US" dirty="0">
              <a:solidFill>
                <a:schemeClr val="tx1"/>
              </a:solidFill>
            </a:endParaRPr>
          </a:p>
        </p:txBody>
      </p:sp>
      <p:sp>
        <p:nvSpPr>
          <p:cNvPr id="29" name="Rectangle 62"/>
          <p:cNvSpPr>
            <a:spLocks noChangeArrowheads="1"/>
          </p:cNvSpPr>
          <p:nvPr/>
        </p:nvSpPr>
        <p:spPr bwMode="auto">
          <a:xfrm>
            <a:off x="5508104" y="1962454"/>
            <a:ext cx="3371232" cy="1643527"/>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defTabSz="914400" fontAlgn="base">
              <a:lnSpc>
                <a:spcPct val="90000"/>
              </a:lnSpc>
              <a:spcBef>
                <a:spcPct val="0"/>
              </a:spcBef>
              <a:spcAft>
                <a:spcPct val="0"/>
              </a:spcAft>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◆世界の中の大阪</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9000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～世界が注目する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90000"/>
              </a:lnSpc>
              <a:spcBef>
                <a:spcPct val="0"/>
              </a:spcBef>
              <a:spcAft>
                <a:spcPct val="0"/>
              </a:spcAft>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産業・文化・サイエンスの拠点～</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90000"/>
              </a:lnSpc>
              <a:spcBef>
                <a:spcPct val="0"/>
              </a:spcBef>
              <a:spcAft>
                <a:spcPct val="0"/>
              </a:spcAft>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大阪・関西が有する産業、文化、サイエンスの幅広く厚みのあるポテンシャルが花開き、世界中から企業や人材を惹きつけ、集客を促すブランド力となってグローバルな都市間競争に打ち勝</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62"/>
          <p:cNvSpPr>
            <a:spLocks noChangeArrowheads="1"/>
          </p:cNvSpPr>
          <p:nvPr/>
        </p:nvSpPr>
        <p:spPr bwMode="auto">
          <a:xfrm>
            <a:off x="5508104" y="5072967"/>
            <a:ext cx="3371232" cy="1449628"/>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defTabSz="914400" fontAlgn="base">
              <a:lnSpc>
                <a:spcPct val="90000"/>
              </a:lnSpc>
              <a:spcBef>
                <a:spcPct val="0"/>
              </a:spcBef>
              <a:spcAft>
                <a:spcPct val="0"/>
              </a:spcAft>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◆住民にとっての大阪</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9000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～豊かで、利便性の高い都市生活</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90000"/>
              </a:lnSpc>
              <a:spcBef>
                <a:spcPct val="0"/>
              </a:spcBef>
              <a:spcAft>
                <a:spcPct val="0"/>
              </a:spcAft>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世界最先端のイノベーションの成果によって、健康長寿の実現をはじめとする社会の様々な課題解決を図るとともに、持続的な経済成長の果実によって安全安心の確保、豊かで利便性の高い生活環境を実現する。</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Rectangle 62"/>
          <p:cNvSpPr>
            <a:spLocks noChangeArrowheads="1"/>
          </p:cNvSpPr>
          <p:nvPr/>
        </p:nvSpPr>
        <p:spPr bwMode="auto">
          <a:xfrm>
            <a:off x="5508104" y="3723133"/>
            <a:ext cx="3380240" cy="1255728"/>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lvl="0" defTabSz="914400" fontAlgn="base">
              <a:lnSpc>
                <a:spcPct val="90000"/>
              </a:lnSpc>
              <a:spcBef>
                <a:spcPct val="0"/>
              </a:spcBef>
              <a:spcAft>
                <a:spcPct val="0"/>
              </a:spcAft>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◆日本の中の大阪</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fontAlgn="base">
              <a:lnSpc>
                <a:spcPct val="9000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～スーパーメガリージョンの西の核～</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fontAlgn="base">
              <a:lnSpc>
                <a:spcPct val="90000"/>
              </a:lnSpc>
              <a:spcBef>
                <a:spcPct val="0"/>
              </a:spcBef>
              <a:spcAft>
                <a:spcPct val="0"/>
              </a:spcAft>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リニアの大阪開業によって形成される世界最大の</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スーパーメガリージョン</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の中で、大阪を中心とする副首都圏は独自の経済、文化を発展させ、東京と並びたつ存在感を発揮する。</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318618" y="650874"/>
            <a:ext cx="8717878" cy="648072"/>
          </a:xfrm>
          <a:prstGeom prst="roundRect">
            <a:avLst>
              <a:gd name="adj" fmla="val 16256"/>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首都」「首都</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バックアップ」「アジア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の主要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都市」「民都」の４つの役割を果たす副首都・大阪は、現在誘致を進めている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年の万博のレガシーも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活かし、グローバル社会の中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で、日本の成長、世界の課題解決に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貢献しつつ</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、府民・市民が豊かで、利便性の高い都市生活を実現</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ホームベース 27"/>
          <p:cNvSpPr/>
          <p:nvPr/>
        </p:nvSpPr>
        <p:spPr>
          <a:xfrm>
            <a:off x="416277" y="1509220"/>
            <a:ext cx="2967591" cy="1593174"/>
          </a:xfrm>
          <a:prstGeom prst="homePlate">
            <a:avLst>
              <a:gd name="adj" fmla="val 33316"/>
            </a:avLst>
          </a:prstGeom>
          <a:solidFill>
            <a:schemeClr val="accent5">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wrap="none" tIns="0" bIns="0" rtlCol="0" anchor="t" anchorCtr="0"/>
          <a:lstStyle/>
          <a:p>
            <a:pPr algn="ct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a:t>
            </a:r>
            <a:endParaRPr kumimoji="1" lang="ja-JP" altLang="en-US" sz="1400" dirty="0">
              <a:solidFill>
                <a:schemeClr val="tx1"/>
              </a:solidFill>
            </a:endParaRPr>
          </a:p>
        </p:txBody>
      </p:sp>
      <p:sp>
        <p:nvSpPr>
          <p:cNvPr id="37" name="円/楕円 36"/>
          <p:cNvSpPr/>
          <p:nvPr/>
        </p:nvSpPr>
        <p:spPr>
          <a:xfrm>
            <a:off x="353833" y="1916607"/>
            <a:ext cx="1355741" cy="518189"/>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西日本の</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円/楕円 37"/>
          <p:cNvSpPr/>
          <p:nvPr/>
        </p:nvSpPr>
        <p:spPr>
          <a:xfrm>
            <a:off x="1709574" y="1912011"/>
            <a:ext cx="1343945" cy="518189"/>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p>
        </p:txBody>
      </p:sp>
      <p:sp>
        <p:nvSpPr>
          <p:cNvPr id="39" name="円/楕円 38"/>
          <p:cNvSpPr/>
          <p:nvPr/>
        </p:nvSpPr>
        <p:spPr>
          <a:xfrm>
            <a:off x="1709575" y="2442405"/>
            <a:ext cx="1359928" cy="54610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　　都</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円/楕円 39"/>
          <p:cNvSpPr/>
          <p:nvPr/>
        </p:nvSpPr>
        <p:spPr>
          <a:xfrm>
            <a:off x="364065" y="2442405"/>
            <a:ext cx="1331092" cy="59167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p>
        </p:txBody>
      </p:sp>
      <p:sp>
        <p:nvSpPr>
          <p:cNvPr id="43" name="二等辺三角形 42"/>
          <p:cNvSpPr/>
          <p:nvPr/>
        </p:nvSpPr>
        <p:spPr>
          <a:xfrm rot="10800000" flipV="1">
            <a:off x="3660628" y="3171386"/>
            <a:ext cx="720080" cy="218191"/>
          </a:xfrm>
          <a:prstGeom prst="triangle">
            <a:avLst/>
          </a:prstGeom>
          <a:solidFill>
            <a:schemeClr val="accent2">
              <a:lumMod val="20000"/>
              <a:lumOff val="80000"/>
            </a:schemeClr>
          </a:solidFill>
          <a:ln w="15875">
            <a:solidFill>
              <a:schemeClr val="accent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400">
              <a:solidFill>
                <a:schemeClr val="tx1"/>
              </a:solidFill>
            </a:endParaRPr>
          </a:p>
        </p:txBody>
      </p:sp>
      <p:sp>
        <p:nvSpPr>
          <p:cNvPr id="44" name="テキスト ボックス 43"/>
          <p:cNvSpPr txBox="1"/>
          <p:nvPr/>
        </p:nvSpPr>
        <p:spPr>
          <a:xfrm>
            <a:off x="2972971" y="4696798"/>
            <a:ext cx="2110245" cy="669414"/>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■テーマ</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人類</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の健康・長寿への挑戦</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世界から知を集め、</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未来社会に向けた行動を呼びかける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2900125" y="3408526"/>
            <a:ext cx="2241086" cy="5625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base">
              <a:spcBef>
                <a:spcPct val="0"/>
              </a:spcBef>
              <a:spcAft>
                <a:spcPct val="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副首都・大阪の発展を加速する</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起爆剤</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して活用</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・インフラ整備の促進</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・世界への発信・世界との交流</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2972971" y="5431234"/>
            <a:ext cx="2110245" cy="1003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fontAlgn="base">
              <a:spcBef>
                <a:spcPct val="0"/>
              </a:spcBef>
              <a:spcAft>
                <a:spcPct val="0"/>
              </a:spcAft>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人類社会の発展に貢献する</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“新しい国際博覧会”</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開催前の「知の創造」、開催時の「知の結集」、開催後の「理念の継承」</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規模で“健康への挑戦”を誘発</a:t>
            </a:r>
          </a:p>
        </p:txBody>
      </p:sp>
      <p:sp>
        <p:nvSpPr>
          <p:cNvPr id="49" name="角丸四角形 48"/>
          <p:cNvSpPr/>
          <p:nvPr/>
        </p:nvSpPr>
        <p:spPr>
          <a:xfrm>
            <a:off x="2849794" y="4339875"/>
            <a:ext cx="2341748" cy="2182720"/>
          </a:xfrm>
          <a:prstGeom prst="roundRect">
            <a:avLst>
              <a:gd name="adj" fmla="val 759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base">
              <a:spcBef>
                <a:spcPct val="0"/>
              </a:spcBef>
              <a:spcAft>
                <a:spcPct val="0"/>
              </a:spcAft>
            </a:pPr>
            <a:r>
              <a:rPr lang="ja-JP" altLang="en-US" sz="1400" b="1" dirty="0" smtClean="0">
                <a:solidFill>
                  <a:schemeClr val="tx1"/>
                </a:solidFill>
              </a:rPr>
              <a:t>２０２５　日本</a:t>
            </a:r>
            <a:r>
              <a:rPr lang="ja-JP" altLang="en-US" sz="1400" b="1" dirty="0">
                <a:solidFill>
                  <a:schemeClr val="tx1"/>
                </a:solidFill>
              </a:rPr>
              <a:t>万国博覧会</a:t>
            </a:r>
          </a:p>
        </p:txBody>
      </p:sp>
    </p:spTree>
    <p:extLst>
      <p:ext uri="{BB962C8B-B14F-4D97-AF65-F5344CB8AC3E}">
        <p14:creationId xmlns:p14="http://schemas.microsoft.com/office/powerpoint/2010/main" val="4126414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747</Words>
  <Application>Microsoft Office PowerPoint</Application>
  <PresentationFormat>画面に合わせる (4:3)</PresentationFormat>
  <Paragraphs>109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総務部IT推進課</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川口　祐司</dc:creator>
  <cp:lastModifiedBy>Batchadmin</cp:lastModifiedBy>
  <cp:revision>87</cp:revision>
  <cp:lastPrinted>2016-09-12T03:32:49Z</cp:lastPrinted>
  <dcterms:created xsi:type="dcterms:W3CDTF">2016-08-31T02:43:06Z</dcterms:created>
  <dcterms:modified xsi:type="dcterms:W3CDTF">2016-09-13T02:05:23Z</dcterms:modified>
</cp:coreProperties>
</file>