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19"/>
  </p:notesMasterIdLst>
  <p:sldIdLst>
    <p:sldId id="1288" r:id="rId2"/>
    <p:sldId id="1318" r:id="rId3"/>
    <p:sldId id="1434" r:id="rId4"/>
    <p:sldId id="1431" r:id="rId5"/>
    <p:sldId id="1476" r:id="rId6"/>
    <p:sldId id="1428" r:id="rId7"/>
    <p:sldId id="1473" r:id="rId8"/>
    <p:sldId id="1472" r:id="rId9"/>
    <p:sldId id="1471" r:id="rId10"/>
    <p:sldId id="1436" r:id="rId11"/>
    <p:sldId id="1467" r:id="rId12"/>
    <p:sldId id="1474" r:id="rId13"/>
    <p:sldId id="1438" r:id="rId14"/>
    <p:sldId id="1440" r:id="rId15"/>
    <p:sldId id="1333" r:id="rId16"/>
    <p:sldId id="1475" r:id="rId17"/>
    <p:sldId id="1306" r:id="rId18"/>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521415D9-36F7-43E2-AB2F-B90AF26B5E84}">
      <p14:sectionLst xmlns="" xmlns:p14="http://schemas.microsoft.com/office/powerpoint/2010/main">
        <p14:section name="既定のセクション" id="{1CC52410-E6CD-4228-AB16-89AC2D259F80}">
          <p14:sldIdLst>
            <p14:sldId id="1288"/>
          </p14:sldIdLst>
        </p14:section>
        <p14:section name="タイトルなしのセクション" id="{00ED570F-DC2E-44D0-A164-1D6E79D96344}">
          <p14:sldIdLst>
            <p14:sldId id="1318"/>
            <p14:sldId id="1434"/>
            <p14:sldId id="1431"/>
            <p14:sldId id="1476"/>
            <p14:sldId id="1428"/>
            <p14:sldId id="1473"/>
            <p14:sldId id="1472"/>
            <p14:sldId id="1471"/>
            <p14:sldId id="1436"/>
            <p14:sldId id="1467"/>
            <p14:sldId id="1474"/>
            <p14:sldId id="1438"/>
            <p14:sldId id="1440"/>
            <p14:sldId id="1333"/>
            <p14:sldId id="1475"/>
            <p14:sldId id="1306"/>
          </p14:sldIdLst>
        </p14:section>
      </p14:sectionLst>
    </p:ex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4721945" initials="" lastIdx="55" clrIdx="0"/>
  <p:cmAuthor id="1" name="OGURA Junji" initials="" lastIdx="1" clrIdx="1"/>
  <p:cmAuthor id="2" name="UITech" initials="U" lastIdx="10" clrIdx="2">
    <p:extLst/>
  </p:cmAuthor>
  <p:cmAuthor id="3" name="uitech" initials="u" lastIdx="2" clrIdx="3"/>
  <p:cmAuthor id="4" name="小椋　淳二" initials="小椋　淳二" lastIdx="20" clrIdx="4">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FFCC"/>
    <a:srgbClr val="95B3D7"/>
    <a:srgbClr val="003366"/>
    <a:srgbClr val="64C8C6"/>
    <a:srgbClr val="92D8D6"/>
    <a:srgbClr val="87E3E1"/>
    <a:srgbClr val="33CCCC"/>
    <a:srgbClr val="FFE1E1"/>
    <a:srgbClr val="FFEFEF"/>
    <a:srgbClr val="FFFFF5"/>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59" autoAdjust="0"/>
    <p:restoredTop sz="94424" autoAdjust="0"/>
  </p:normalViewPr>
  <p:slideViewPr>
    <p:cSldViewPr>
      <p:cViewPr>
        <p:scale>
          <a:sx n="70" d="100"/>
          <a:sy n="70" d="100"/>
        </p:scale>
        <p:origin x="-1260" y="-72"/>
      </p:cViewPr>
      <p:guideLst>
        <p:guide orient="horz" pos="2160"/>
        <p:guide pos="3120"/>
      </p:guideLst>
    </p:cSldViewPr>
  </p:slideViewPr>
  <p:outlineViewPr>
    <p:cViewPr>
      <p:scale>
        <a:sx n="33" d="100"/>
        <a:sy n="33" d="100"/>
      </p:scale>
      <p:origin x="0" y="-48"/>
    </p:cViewPr>
  </p:outlineViewPr>
  <p:notesTextViewPr>
    <p:cViewPr>
      <p:scale>
        <a:sx n="100" d="100"/>
        <a:sy n="100" d="100"/>
      </p:scale>
      <p:origin x="0" y="0"/>
    </p:cViewPr>
  </p:notesTextViewPr>
  <p:sorterViewPr>
    <p:cViewPr>
      <p:scale>
        <a:sx n="70" d="100"/>
        <a:sy n="70" d="100"/>
      </p:scale>
      <p:origin x="0" y="0"/>
    </p:cViewPr>
  </p:sorter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X:\&#12518;&#12540;&#12470;&#20316;&#26989;&#29992;&#12501;&#12457;&#12523;&#12480;\&#12288;&#65288;&#9671;&#9670;&#24066;&#38263;&#36984;&#12510;&#12491;&#12501;&#12455;&#12473;&#12488;&#23550;&#24540;&#9670;&#9671;&#65289;\01%20&#19979;&#27700;&#36947;&#20107;&#26989;&#12398;&#19978;&#19979;&#20998;&#38626;\&#9678;121001&#65374;\57_&#20107;&#26989;&#35336;&#30011;\&#20107;&#26989;&#35336;&#30011;&#29992;&#21454;&#25903;\&#20182;&#37117;&#24066;&#22770;&#19978;&#12370;.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X:\&#12518;&#12540;&#12470;&#20316;&#26989;&#29992;&#12501;&#12457;&#12523;&#12480;\&#12288;&#65288;&#9671;&#9670;&#24066;&#38263;&#36984;&#12510;&#12491;&#12501;&#12455;&#12473;&#12488;&#23550;&#24540;&#9670;&#9671;&#65289;\01%20&#19979;&#27700;&#36947;&#20107;&#26989;&#12398;&#19978;&#19979;&#20998;&#38626;\&#9678;121001&#65374;\57_&#20107;&#26989;&#35336;&#30011;\&#20107;&#26989;&#35336;&#30011;&#29992;&#21454;&#25903;\&#20182;&#37117;&#24066;&#22770;&#19978;&#12370;.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X:\&#12518;&#12540;&#12470;&#20316;&#26989;&#29992;&#12501;&#12457;&#12523;&#12480;\&#12288;&#65288;&#9671;&#9670;&#24066;&#38263;&#36984;&#12510;&#12491;&#12501;&#12455;&#12473;&#12488;&#23550;&#24540;&#9670;&#9671;&#65289;\01%20&#19979;&#27700;&#36947;&#20107;&#26989;&#12398;&#19978;&#19979;&#20998;&#38626;\&#9678;121001&#65374;\57_&#20107;&#26989;&#35336;&#30011;\&#20107;&#26989;&#35336;&#30011;&#29992;&#21454;&#25903;\&#20182;&#37117;&#24066;&#22770;&#19978;&#12370;.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ja-JP"/>
  <c:chart>
    <c:autoTitleDeleted val="1"/>
    <c:plotArea>
      <c:layout/>
      <c:barChart>
        <c:barDir val="col"/>
        <c:grouping val="clustered"/>
        <c:ser>
          <c:idx val="0"/>
          <c:order val="0"/>
          <c:tx>
            <c:strRef>
              <c:f>Sheet1!$A$2</c:f>
              <c:strCache>
                <c:ptCount val="1"/>
                <c:pt idx="0">
                  <c:v>1</c:v>
                </c:pt>
              </c:strCache>
            </c:strRef>
          </c:tx>
          <c:spPr>
            <a:solidFill>
              <a:schemeClr val="accent1">
                <a:lumMod val="40000"/>
                <a:lumOff val="60000"/>
              </a:schemeClr>
            </a:solidFill>
            <a:ln>
              <a:solidFill>
                <a:schemeClr val="accent1"/>
              </a:solidFill>
            </a:ln>
          </c:spPr>
          <c:dLbls>
            <c:spPr>
              <a:noFill/>
              <a:ln>
                <a:noFill/>
              </a:ln>
              <a:effectLst/>
            </c:spPr>
            <c:dLblPos val="ctr"/>
            <c:showVal val="1"/>
            <c:extLst>
              <c:ext xmlns:c15="http://schemas.microsoft.com/office/drawing/2012/chart" uri="{CE6537A1-D6FC-4f65-9D91-7224C49458BB}">
                <c15:layout/>
                <c15:showLeaderLines val="0"/>
              </c:ext>
            </c:extLst>
          </c:dLbls>
          <c:cat>
            <c:strRef>
              <c:f>Sheet1!$B$1:$F$1</c:f>
              <c:strCache>
                <c:ptCount val="5"/>
                <c:pt idx="0">
                  <c:v>H29</c:v>
                </c:pt>
                <c:pt idx="1">
                  <c:v>H30</c:v>
                </c:pt>
                <c:pt idx="2">
                  <c:v>H31</c:v>
                </c:pt>
                <c:pt idx="3">
                  <c:v>H32</c:v>
                </c:pt>
                <c:pt idx="4">
                  <c:v>H33</c:v>
                </c:pt>
              </c:strCache>
            </c:strRef>
          </c:cat>
          <c:val>
            <c:numRef>
              <c:f>Sheet1!$B$2:$F$2</c:f>
              <c:numCache>
                <c:formatCode>#,##0_);[Red]\(#,##0\)</c:formatCode>
                <c:ptCount val="5"/>
                <c:pt idx="0">
                  <c:v>17013</c:v>
                </c:pt>
                <c:pt idx="1">
                  <c:v>17008</c:v>
                </c:pt>
                <c:pt idx="2">
                  <c:v>16879</c:v>
                </c:pt>
                <c:pt idx="3">
                  <c:v>16964</c:v>
                </c:pt>
                <c:pt idx="4">
                  <c:v>16935</c:v>
                </c:pt>
              </c:numCache>
            </c:numRef>
          </c:val>
        </c:ser>
        <c:gapWidth val="80"/>
        <c:axId val="37232640"/>
        <c:axId val="37234176"/>
      </c:barChart>
      <c:catAx>
        <c:axId val="37232640"/>
        <c:scaling>
          <c:orientation val="minMax"/>
        </c:scaling>
        <c:axPos val="b"/>
        <c:numFmt formatCode="General" sourceLinked="1"/>
        <c:majorTickMark val="none"/>
        <c:tickLblPos val="nextTo"/>
        <c:spPr>
          <a:noFill/>
          <a:ln w="15875" cap="flat" cmpd="sng" algn="ctr">
            <a:solidFill>
              <a:schemeClr val="accent1">
                <a:lumMod val="75000"/>
              </a:schemeClr>
            </a:solidFill>
            <a:round/>
          </a:ln>
          <a:effectLst/>
        </c:spPr>
        <c:txPr>
          <a:bodyPr rot="-60000000" spcFirstLastPara="1" vertOverflow="ellipsis" vert="horz" wrap="square" anchor="ctr" anchorCtr="1"/>
          <a:lstStyle/>
          <a:p>
            <a:pPr>
              <a:defRPr sz="9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ja-JP"/>
          </a:p>
        </c:txPr>
        <c:crossAx val="37234176"/>
        <c:crosses val="autoZero"/>
        <c:auto val="1"/>
        <c:lblAlgn val="ctr"/>
        <c:lblOffset val="100"/>
      </c:catAx>
      <c:valAx>
        <c:axId val="37234176"/>
        <c:scaling>
          <c:orientation val="minMax"/>
          <c:max val="18000"/>
          <c:min val="12000"/>
        </c:scaling>
        <c:axPos val="l"/>
        <c:majorGridlines>
          <c:spPr>
            <a:ln w="9525" cap="flat" cmpd="sng" algn="ctr">
              <a:solidFill>
                <a:schemeClr val="tx1">
                  <a:lumMod val="15000"/>
                  <a:lumOff val="85000"/>
                </a:schemeClr>
              </a:solidFill>
              <a:round/>
            </a:ln>
            <a:effectLst/>
          </c:spPr>
        </c:majorGridlines>
        <c:numFmt formatCode="#,##0_);[Red]\(#,##0\)" sourceLinked="1"/>
        <c:majorTickMark val="none"/>
        <c:tickLblPos val="nextTo"/>
        <c:spPr>
          <a:noFill/>
          <a:ln>
            <a:noFill/>
          </a:ln>
          <a:effectLst/>
        </c:spPr>
        <c:txPr>
          <a:bodyPr rot="-6000000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ja-JP"/>
          </a:p>
        </c:txPr>
        <c:crossAx val="37232640"/>
        <c:crosses val="autoZero"/>
        <c:crossBetween val="between"/>
        <c:majorUnit val="1000"/>
        <c:minorUnit val="500"/>
      </c:valAx>
      <c:spPr>
        <a:noFill/>
        <a:ln>
          <a:noFill/>
        </a:ln>
        <a:effectLst/>
      </c:spPr>
    </c:plotArea>
    <c:plotVisOnly val="1"/>
    <c:dispBlanksAs val="gap"/>
  </c:chart>
  <c:spPr>
    <a:solidFill>
      <a:schemeClr val="bg1"/>
    </a:solidFill>
    <a:ln w="9525" cap="flat" cmpd="sng" algn="ctr">
      <a:noFill/>
      <a:round/>
    </a:ln>
    <a:effectLst/>
  </c:spPr>
  <c:txPr>
    <a:bodyPr/>
    <a:lstStyle/>
    <a:p>
      <a:pPr>
        <a:defRPr/>
      </a:pPr>
      <a:endParaRPr lang="ja-JP"/>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ja-JP"/>
  <c:chart>
    <c:autoTitleDeleted val="1"/>
    <c:plotArea>
      <c:layout/>
      <c:barChart>
        <c:barDir val="col"/>
        <c:grouping val="stacked"/>
        <c:ser>
          <c:idx val="0"/>
          <c:order val="0"/>
          <c:tx>
            <c:strRef>
              <c:f>Sheet1!$A$4</c:f>
              <c:strCache>
                <c:ptCount val="1"/>
                <c:pt idx="0">
                  <c:v>3</c:v>
                </c:pt>
              </c:strCache>
            </c:strRef>
          </c:tx>
          <c:spPr>
            <a:solidFill>
              <a:schemeClr val="tx2">
                <a:lumMod val="40000"/>
                <a:lumOff val="60000"/>
              </a:schemeClr>
            </a:solidFill>
            <a:ln>
              <a:solidFill>
                <a:schemeClr val="accent1"/>
              </a:solidFill>
            </a:ln>
          </c:spPr>
          <c:dLbls>
            <c:dLbl>
              <c:idx val="0"/>
              <c:layout>
                <c:manualLayout>
                  <c:x val="-6.8169618894256588E-3"/>
                  <c:y val="5.0641020529137576E-2"/>
                </c:manualLayout>
              </c:layout>
              <c:showVal val="1"/>
              <c:extLst>
                <c:ext xmlns:c15="http://schemas.microsoft.com/office/drawing/2012/chart" uri="{CE6537A1-D6FC-4f65-9D91-7224C49458BB}">
                  <c15:layout/>
                </c:ext>
              </c:extLst>
            </c:dLbl>
            <c:spPr>
              <a:noFill/>
              <a:ln>
                <a:noFill/>
              </a:ln>
              <a:effectLst/>
            </c:spPr>
            <c:showVal val="1"/>
            <c:extLst>
              <c:ext xmlns:c15="http://schemas.microsoft.com/office/drawing/2012/chart" uri="{CE6537A1-D6FC-4f65-9D91-7224C49458BB}">
                <c15:layout/>
                <c15:showLeaderLines val="0"/>
              </c:ext>
            </c:extLst>
          </c:dLbls>
          <c:cat>
            <c:strRef>
              <c:f>Sheet1!$B$1:$F$1</c:f>
              <c:strCache>
                <c:ptCount val="5"/>
                <c:pt idx="0">
                  <c:v>H29</c:v>
                </c:pt>
                <c:pt idx="1">
                  <c:v>H30</c:v>
                </c:pt>
                <c:pt idx="2">
                  <c:v>H31</c:v>
                </c:pt>
                <c:pt idx="3">
                  <c:v>H32</c:v>
                </c:pt>
                <c:pt idx="4">
                  <c:v>H33</c:v>
                </c:pt>
              </c:strCache>
            </c:strRef>
          </c:cat>
          <c:val>
            <c:numRef>
              <c:f>Sheet1!$B$4:$F$4</c:f>
              <c:numCache>
                <c:formatCode>#,##0;"△ "#,##0</c:formatCode>
                <c:ptCount val="5"/>
                <c:pt idx="0">
                  <c:v>-2</c:v>
                </c:pt>
                <c:pt idx="1">
                  <c:v>39</c:v>
                </c:pt>
                <c:pt idx="2">
                  <c:v>59</c:v>
                </c:pt>
                <c:pt idx="3">
                  <c:v>65</c:v>
                </c:pt>
                <c:pt idx="4">
                  <c:v>72</c:v>
                </c:pt>
              </c:numCache>
            </c:numRef>
          </c:val>
        </c:ser>
        <c:gapWidth val="80"/>
        <c:overlap val="100"/>
        <c:axId val="39170816"/>
        <c:axId val="39172352"/>
      </c:barChart>
      <c:catAx>
        <c:axId val="39170816"/>
        <c:scaling>
          <c:orientation val="minMax"/>
        </c:scaling>
        <c:axPos val="b"/>
        <c:numFmt formatCode="General" sourceLinked="1"/>
        <c:majorTickMark val="none"/>
        <c:tickLblPos val="nextTo"/>
        <c:spPr>
          <a:noFill/>
          <a:ln w="15875" cap="flat" cmpd="sng" algn="ctr">
            <a:solidFill>
              <a:schemeClr val="accent1">
                <a:lumMod val="75000"/>
              </a:schemeClr>
            </a:solidFill>
            <a:round/>
          </a:ln>
          <a:effectLst/>
        </c:spPr>
        <c:txPr>
          <a:bodyPr rot="-60000000" spcFirstLastPara="1" vertOverflow="ellipsis" vert="horz" wrap="square" anchor="ctr" anchorCtr="1"/>
          <a:lstStyle/>
          <a:p>
            <a:pPr>
              <a:defRPr sz="9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ja-JP"/>
          </a:p>
        </c:txPr>
        <c:crossAx val="39172352"/>
        <c:crosses val="autoZero"/>
        <c:auto val="1"/>
        <c:lblAlgn val="ctr"/>
        <c:lblOffset val="100"/>
      </c:catAx>
      <c:valAx>
        <c:axId val="39172352"/>
        <c:scaling>
          <c:orientation val="minMax"/>
          <c:max val="100"/>
        </c:scaling>
        <c:axPos val="l"/>
        <c:majorGridlines>
          <c:spPr>
            <a:ln w="9525" cap="flat" cmpd="sng" algn="ctr">
              <a:solidFill>
                <a:schemeClr val="tx1">
                  <a:lumMod val="15000"/>
                  <a:lumOff val="85000"/>
                </a:schemeClr>
              </a:solidFill>
              <a:round/>
            </a:ln>
            <a:effectLst/>
          </c:spPr>
        </c:majorGridlines>
        <c:numFmt formatCode="#,##0;&quot;△ &quot;#,##0" sourceLinked="1"/>
        <c:majorTickMark val="none"/>
        <c:tickLblPos val="nextTo"/>
        <c:spPr>
          <a:noFill/>
          <a:ln>
            <a:noFill/>
          </a:ln>
          <a:effectLst/>
        </c:spPr>
        <c:txPr>
          <a:bodyPr rot="-6000000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ja-JP"/>
          </a:p>
        </c:txPr>
        <c:crossAx val="39170816"/>
        <c:crosses val="autoZero"/>
        <c:crossBetween val="between"/>
        <c:majorUnit val="20"/>
      </c:valAx>
      <c:spPr>
        <a:noFill/>
        <a:ln>
          <a:noFill/>
        </a:ln>
        <a:effectLst/>
      </c:spPr>
    </c:plotArea>
    <c:plotVisOnly val="1"/>
    <c:dispBlanksAs val="gap"/>
  </c:chart>
  <c:spPr>
    <a:solidFill>
      <a:schemeClr val="bg1"/>
    </a:solidFill>
    <a:ln w="9525" cap="flat" cmpd="sng" algn="ctr">
      <a:noFill/>
      <a:round/>
    </a:ln>
    <a:effectLst/>
  </c:spPr>
  <c:txPr>
    <a:bodyPr/>
    <a:lstStyle/>
    <a:p>
      <a:pPr>
        <a:defRPr/>
      </a:pPr>
      <a:endParaRPr lang="ja-JP"/>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ja-JP"/>
  <c:chart>
    <c:autoTitleDeleted val="1"/>
    <c:plotArea>
      <c:layout/>
      <c:barChart>
        <c:barDir val="col"/>
        <c:grouping val="stacked"/>
        <c:ser>
          <c:idx val="0"/>
          <c:order val="0"/>
          <c:tx>
            <c:strRef>
              <c:f>Sheet1!$A$3</c:f>
              <c:strCache>
                <c:ptCount val="1"/>
                <c:pt idx="0">
                  <c:v>2</c:v>
                </c:pt>
              </c:strCache>
            </c:strRef>
          </c:tx>
          <c:spPr>
            <a:solidFill>
              <a:schemeClr val="accent1">
                <a:lumMod val="40000"/>
                <a:lumOff val="60000"/>
              </a:schemeClr>
            </a:solidFill>
            <a:ln>
              <a:solidFill>
                <a:schemeClr val="accent1"/>
              </a:solidFill>
            </a:ln>
          </c:spPr>
          <c:dLbls>
            <c:dLbl>
              <c:idx val="0"/>
              <c:layout>
                <c:manualLayout>
                  <c:x val="-5.1873321264957325E-3"/>
                  <c:y val="-7.8386352133713533E-2"/>
                </c:manualLayout>
              </c:layout>
              <c:showVal val="1"/>
              <c:extLst>
                <c:ext xmlns:c15="http://schemas.microsoft.com/office/drawing/2012/chart" uri="{CE6537A1-D6FC-4f65-9D91-7224C49458BB}">
                  <c15:layout/>
                </c:ext>
              </c:extLst>
            </c:dLbl>
            <c:dLbl>
              <c:idx val="1"/>
              <c:layout>
                <c:manualLayout>
                  <c:x val="1.7291107088319166E-3"/>
                  <c:y val="-6.8588058116999348E-2"/>
                </c:manualLayout>
              </c:layout>
              <c:showVal val="1"/>
              <c:extLst>
                <c:ext xmlns:c15="http://schemas.microsoft.com/office/drawing/2012/chart" uri="{CE6537A1-D6FC-4f65-9D91-7224C49458BB}">
                  <c15:layout/>
                </c:ext>
              </c:extLst>
            </c:dLbl>
            <c:spPr>
              <a:noFill/>
              <a:ln>
                <a:noFill/>
              </a:ln>
              <a:effectLst/>
            </c:spPr>
            <c:showVal val="1"/>
            <c:extLst>
              <c:ext xmlns:c15="http://schemas.microsoft.com/office/drawing/2012/chart" uri="{CE6537A1-D6FC-4f65-9D91-7224C49458BB}">
                <c15:layout/>
                <c15:showLeaderLines val="0"/>
              </c:ext>
            </c:extLst>
          </c:dLbls>
          <c:cat>
            <c:strRef>
              <c:f>Sheet1!$B$1:$F$1</c:f>
              <c:strCache>
                <c:ptCount val="5"/>
                <c:pt idx="0">
                  <c:v>H29</c:v>
                </c:pt>
                <c:pt idx="1">
                  <c:v>H30</c:v>
                </c:pt>
                <c:pt idx="2">
                  <c:v>H31</c:v>
                </c:pt>
                <c:pt idx="3">
                  <c:v>H32</c:v>
                </c:pt>
                <c:pt idx="4">
                  <c:v>H33</c:v>
                </c:pt>
              </c:strCache>
            </c:strRef>
          </c:cat>
          <c:val>
            <c:numRef>
              <c:f>Sheet1!$B$3:$F$3</c:f>
              <c:numCache>
                <c:formatCode>#,##0;"△ "#,##0</c:formatCode>
                <c:ptCount val="5"/>
                <c:pt idx="0">
                  <c:v>0</c:v>
                </c:pt>
                <c:pt idx="1">
                  <c:v>0</c:v>
                </c:pt>
                <c:pt idx="2">
                  <c:v>52</c:v>
                </c:pt>
                <c:pt idx="3">
                  <c:v>208</c:v>
                </c:pt>
                <c:pt idx="4">
                  <c:v>360</c:v>
                </c:pt>
              </c:numCache>
            </c:numRef>
          </c:val>
        </c:ser>
        <c:gapWidth val="80"/>
        <c:overlap val="100"/>
        <c:axId val="39415808"/>
        <c:axId val="39417344"/>
      </c:barChart>
      <c:catAx>
        <c:axId val="39415808"/>
        <c:scaling>
          <c:orientation val="minMax"/>
        </c:scaling>
        <c:axPos val="b"/>
        <c:numFmt formatCode="General" sourceLinked="1"/>
        <c:majorTickMark val="none"/>
        <c:tickLblPos val="nextTo"/>
        <c:spPr>
          <a:noFill/>
          <a:ln w="15875" cap="flat" cmpd="sng" algn="ctr">
            <a:solidFill>
              <a:schemeClr val="accent1">
                <a:lumMod val="75000"/>
              </a:schemeClr>
            </a:solidFill>
            <a:round/>
          </a:ln>
          <a:effectLst/>
        </c:spPr>
        <c:txPr>
          <a:bodyPr rot="-60000000" spcFirstLastPara="1" vertOverflow="ellipsis" vert="horz" wrap="square" anchor="ctr" anchorCtr="1"/>
          <a:lstStyle/>
          <a:p>
            <a:pPr>
              <a:defRPr sz="9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ja-JP"/>
          </a:p>
        </c:txPr>
        <c:crossAx val="39417344"/>
        <c:crosses val="autoZero"/>
        <c:auto val="1"/>
        <c:lblAlgn val="ctr"/>
        <c:lblOffset val="100"/>
      </c:catAx>
      <c:valAx>
        <c:axId val="39417344"/>
        <c:scaling>
          <c:orientation val="minMax"/>
        </c:scaling>
        <c:axPos val="l"/>
        <c:majorGridlines>
          <c:spPr>
            <a:ln w="9525" cap="flat" cmpd="sng" algn="ctr">
              <a:solidFill>
                <a:schemeClr val="tx1">
                  <a:lumMod val="15000"/>
                  <a:lumOff val="85000"/>
                </a:schemeClr>
              </a:solidFill>
              <a:round/>
            </a:ln>
            <a:effectLst/>
          </c:spPr>
        </c:majorGridlines>
        <c:numFmt formatCode="#,##0;&quot;△ &quot;#,##0" sourceLinked="1"/>
        <c:majorTickMark val="none"/>
        <c:tickLblPos val="nextTo"/>
        <c:spPr>
          <a:noFill/>
          <a:ln>
            <a:noFill/>
          </a:ln>
          <a:effectLst/>
        </c:spPr>
        <c:txPr>
          <a:bodyPr rot="-60000000" spcFirstLastPara="1" vertOverflow="ellipsis" vert="horz" wrap="square" anchor="ctr" anchorCtr="1"/>
          <a:lstStyle/>
          <a:p>
            <a:pPr>
              <a:defRPr sz="8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ja-JP"/>
          </a:p>
        </c:txPr>
        <c:crossAx val="39415808"/>
        <c:crosses val="autoZero"/>
        <c:crossBetween val="between"/>
        <c:majorUnit val="100"/>
      </c:valAx>
      <c:spPr>
        <a:noFill/>
        <a:ln>
          <a:noFill/>
        </a:ln>
        <a:effectLst/>
      </c:spPr>
    </c:plotArea>
    <c:plotVisOnly val="1"/>
    <c:dispBlanksAs val="gap"/>
  </c:chart>
  <c:spPr>
    <a:solidFill>
      <a:schemeClr val="bg1"/>
    </a:solidFill>
    <a:ln w="9525" cap="flat" cmpd="sng" algn="ctr">
      <a:noFill/>
      <a:round/>
    </a:ln>
    <a:effectLst/>
  </c:spPr>
  <c:txPr>
    <a:bodyPr/>
    <a:lstStyle/>
    <a:p>
      <a:pPr>
        <a:defRPr/>
      </a:pPr>
      <a:endParaRPr lang="ja-JP"/>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49575" cy="496888"/>
          </a:xfrm>
          <a:prstGeom prst="rect">
            <a:avLst/>
          </a:prstGeom>
        </p:spPr>
        <p:txBody>
          <a:bodyPr vert="horz" lIns="91352" tIns="45671" rIns="91352" bIns="45671"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56048" y="0"/>
            <a:ext cx="2949575" cy="496888"/>
          </a:xfrm>
          <a:prstGeom prst="rect">
            <a:avLst/>
          </a:prstGeom>
        </p:spPr>
        <p:txBody>
          <a:bodyPr vert="horz" lIns="91352" tIns="45671" rIns="91352" bIns="45671" rtlCol="0"/>
          <a:lstStyle>
            <a:lvl1pPr algn="r" fontAlgn="auto">
              <a:spcBef>
                <a:spcPts val="0"/>
              </a:spcBef>
              <a:spcAft>
                <a:spcPts val="0"/>
              </a:spcAft>
              <a:defRPr sz="1200" smtClean="0">
                <a:latin typeface="+mn-lt"/>
                <a:ea typeface="+mn-ea"/>
              </a:defRPr>
            </a:lvl1pPr>
          </a:lstStyle>
          <a:p>
            <a:pPr>
              <a:defRPr/>
            </a:pPr>
            <a:fld id="{D8BD5D46-C1A2-48F1-8E9C-77B63341A929}" type="datetimeFigureOut">
              <a:rPr lang="ja-JP" altLang="en-US"/>
              <a:pPr>
                <a:defRPr/>
              </a:pPr>
              <a:t>2016/8/29</a:t>
            </a:fld>
            <a:endParaRPr lang="ja-JP" altLang="en-US"/>
          </a:p>
        </p:txBody>
      </p:sp>
      <p:sp>
        <p:nvSpPr>
          <p:cNvPr id="4" name="スライド イメージ プレースホルダ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352" tIns="45671" rIns="91352" bIns="45671" rtlCol="0" anchor="ctr"/>
          <a:lstStyle/>
          <a:p>
            <a:pPr lvl="0"/>
            <a:endParaRPr lang="ja-JP" altLang="en-US" noProof="0"/>
          </a:p>
        </p:txBody>
      </p:sp>
      <p:sp>
        <p:nvSpPr>
          <p:cNvPr id="5" name="ノート プレースホルダ 4"/>
          <p:cNvSpPr>
            <a:spLocks noGrp="1"/>
          </p:cNvSpPr>
          <p:nvPr>
            <p:ph type="body" sz="quarter" idx="3"/>
          </p:nvPr>
        </p:nvSpPr>
        <p:spPr>
          <a:xfrm>
            <a:off x="681038" y="4721225"/>
            <a:ext cx="5445125" cy="4471988"/>
          </a:xfrm>
          <a:prstGeom prst="rect">
            <a:avLst/>
          </a:prstGeom>
        </p:spPr>
        <p:txBody>
          <a:bodyPr vert="horz" lIns="91352" tIns="45671" rIns="91352" bIns="45671"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1" y="9440864"/>
            <a:ext cx="2949575" cy="496887"/>
          </a:xfrm>
          <a:prstGeom prst="rect">
            <a:avLst/>
          </a:prstGeom>
        </p:spPr>
        <p:txBody>
          <a:bodyPr vert="horz" lIns="91352" tIns="45671" rIns="91352" bIns="45671"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56048" y="9440864"/>
            <a:ext cx="2949575" cy="496887"/>
          </a:xfrm>
          <a:prstGeom prst="rect">
            <a:avLst/>
          </a:prstGeom>
        </p:spPr>
        <p:txBody>
          <a:bodyPr vert="horz" lIns="91352" tIns="45671" rIns="91352" bIns="45671" rtlCol="0" anchor="b"/>
          <a:lstStyle>
            <a:lvl1pPr algn="r" fontAlgn="auto">
              <a:spcBef>
                <a:spcPts val="0"/>
              </a:spcBef>
              <a:spcAft>
                <a:spcPts val="0"/>
              </a:spcAft>
              <a:defRPr sz="1200" smtClean="0">
                <a:latin typeface="+mn-lt"/>
                <a:ea typeface="+mn-ea"/>
              </a:defRPr>
            </a:lvl1pPr>
          </a:lstStyle>
          <a:p>
            <a:pPr>
              <a:defRPr/>
            </a:pPr>
            <a:fld id="{2EBACF25-9270-4499-ACBA-7D7977C84581}" type="slidenum">
              <a:rPr lang="ja-JP" altLang="en-US"/>
              <a:pPr>
                <a:defRPr/>
              </a:pPr>
              <a:t>&lt;#&gt;</a:t>
            </a:fld>
            <a:endParaRPr lang="ja-JP" altLang="en-US"/>
          </a:p>
        </p:txBody>
      </p:sp>
    </p:spTree>
    <p:extLst>
      <p:ext uri="{BB962C8B-B14F-4D97-AF65-F5344CB8AC3E}">
        <p14:creationId xmlns="" xmlns:p14="http://schemas.microsoft.com/office/powerpoint/2010/main" val="39978381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7C2177BA-D617-4FF5-A117-96B09BEDF21D}" type="slidenum">
              <a:rPr kumimoji="1" lang="ja-JP" altLang="en-US" smtClean="0"/>
              <a:pPr/>
              <a:t>8</a:t>
            </a:fld>
            <a:endParaRPr kumimoji="1" lang="ja-JP" altLang="en-US"/>
          </a:p>
        </p:txBody>
      </p:sp>
    </p:spTree>
    <p:extLst>
      <p:ext uri="{BB962C8B-B14F-4D97-AF65-F5344CB8AC3E}">
        <p14:creationId xmlns="" xmlns:p14="http://schemas.microsoft.com/office/powerpoint/2010/main" val="5008837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4375" y="747713"/>
            <a:ext cx="5387975" cy="3730625"/>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7C2177BA-D617-4FF5-A117-96B09BEDF21D}" type="slidenum">
              <a:rPr kumimoji="1" lang="ja-JP" altLang="en-US" smtClean="0"/>
              <a:pPr/>
              <a:t>12</a:t>
            </a:fld>
            <a:endParaRPr kumimoji="1" lang="ja-JP" altLang="en-US"/>
          </a:p>
        </p:txBody>
      </p:sp>
    </p:spTree>
    <p:extLst>
      <p:ext uri="{BB962C8B-B14F-4D97-AF65-F5344CB8AC3E}">
        <p14:creationId xmlns="" xmlns:p14="http://schemas.microsoft.com/office/powerpoint/2010/main" val="37039745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4375" y="747713"/>
            <a:ext cx="5387975" cy="3730625"/>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7C2177BA-D617-4FF5-A117-96B09BEDF21D}" type="slidenum">
              <a:rPr kumimoji="1" lang="ja-JP" altLang="en-US" smtClean="0"/>
              <a:pPr/>
              <a:t>13</a:t>
            </a:fld>
            <a:endParaRPr kumimoji="1" lang="ja-JP" altLang="en-US"/>
          </a:p>
        </p:txBody>
      </p:sp>
    </p:spTree>
    <p:extLst>
      <p:ext uri="{BB962C8B-B14F-4D97-AF65-F5344CB8AC3E}">
        <p14:creationId xmlns="" xmlns:p14="http://schemas.microsoft.com/office/powerpoint/2010/main" val="37918664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vmlDrawing" Target="../drawings/vmlDrawing1.v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44"/>
            <a:ext cx="8420100" cy="1470025"/>
          </a:xfrm>
          <a:prstGeom prst="rect">
            <a:avLst/>
          </a:prstGeo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43A2C978-24A6-4862-8849-67EA69AF945C}" type="datetime1">
              <a:rPr lang="ja-JP" altLang="en-US" smtClean="0"/>
              <a:pPr>
                <a:defRPr/>
              </a:pPr>
              <a:t>2016/8/29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8" name="スライド番号プレースホルダ 5"/>
          <p:cNvSpPr>
            <a:spLocks noGrp="1"/>
          </p:cNvSpPr>
          <p:nvPr>
            <p:ph type="sldNum" sz="quarter" idx="12"/>
          </p:nvPr>
        </p:nvSpPr>
        <p:spPr>
          <a:xfrm>
            <a:off x="9496300" y="6489340"/>
            <a:ext cx="461256" cy="365125"/>
          </a:xfrm>
        </p:spPr>
        <p:txBody>
          <a:bodyPr/>
          <a:lstStyle>
            <a:lvl1pPr>
              <a:defRPr sz="1800" b="1">
                <a:solidFill>
                  <a:schemeClr val="tx1"/>
                </a:solidFill>
                <a:latin typeface="Times New Roman" panose="02020603050405020304" pitchFamily="18" charset="0"/>
                <a:cs typeface="Times New Roman" panose="02020603050405020304" pitchFamily="18" charset="0"/>
              </a:defRPr>
            </a:lvl1pPr>
          </a:lstStyle>
          <a:p>
            <a:pPr>
              <a:defRPr/>
            </a:pPr>
            <a:fld id="{506C30FC-A252-4B63-B4A0-3D8CC547B324}" type="slidenum">
              <a:rPr lang="ja-JP" altLang="en-US" smtClean="0"/>
              <a:pPr>
                <a:defRPr/>
              </a:pPr>
              <a:t>&lt;#&gt;</a:t>
            </a:fld>
            <a:endParaRPr lang="ja-JP" alt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a:prstGeom prst="rect">
            <a:avLst/>
          </a:prstGeo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5402131A-D562-4DC6-955F-85DD870E3D27}" type="datetime1">
              <a:rPr lang="ja-JP" altLang="en-US" smtClean="0"/>
              <a:pPr>
                <a:defRPr/>
              </a:pPr>
              <a:t>2016/8/29</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8" name="スライド番号プレースホルダ 5"/>
          <p:cNvSpPr>
            <a:spLocks noGrp="1"/>
          </p:cNvSpPr>
          <p:nvPr>
            <p:ph type="sldNum" sz="quarter" idx="12"/>
          </p:nvPr>
        </p:nvSpPr>
        <p:spPr>
          <a:xfrm>
            <a:off x="9496300" y="6489340"/>
            <a:ext cx="461256" cy="365125"/>
          </a:xfrm>
        </p:spPr>
        <p:txBody>
          <a:bodyPr/>
          <a:lstStyle>
            <a:lvl1pPr>
              <a:defRPr sz="1800" b="1">
                <a:solidFill>
                  <a:schemeClr val="tx1"/>
                </a:solidFill>
                <a:latin typeface="Times New Roman" panose="02020603050405020304" pitchFamily="18" charset="0"/>
                <a:cs typeface="Times New Roman" panose="02020603050405020304" pitchFamily="18" charset="0"/>
              </a:defRPr>
            </a:lvl1pPr>
          </a:lstStyle>
          <a:p>
            <a:pPr>
              <a:defRPr/>
            </a:pPr>
            <a:fld id="{506C30FC-A252-4B63-B4A0-3D8CC547B324}" type="slidenum">
              <a:rPr lang="ja-JP" altLang="en-US" smtClean="0"/>
              <a:pPr>
                <a:defRPr/>
              </a:pPr>
              <a:t>&lt;#&gt;</a:t>
            </a:fld>
            <a:endParaRPr lang="ja-JP" alt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a:prstGeom prst="rect">
            <a:avLst/>
          </a:prstGeom>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F3ECAE0D-1113-40F7-BE78-36B393E5B296}" type="datetime1">
              <a:rPr lang="ja-JP" altLang="en-US" smtClean="0"/>
              <a:pPr>
                <a:defRPr/>
              </a:pPr>
              <a:t>2016/8/29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a:xfrm>
            <a:off x="9496300" y="6489340"/>
            <a:ext cx="461256" cy="365125"/>
          </a:xfrm>
        </p:spPr>
        <p:txBody>
          <a:bodyPr/>
          <a:lstStyle>
            <a:lvl1pPr>
              <a:defRPr sz="1800" b="1">
                <a:solidFill>
                  <a:schemeClr val="tx1"/>
                </a:solidFill>
                <a:latin typeface="Times New Roman" panose="02020603050405020304" pitchFamily="18" charset="0"/>
                <a:cs typeface="Times New Roman" panose="02020603050405020304" pitchFamily="18" charset="0"/>
              </a:defRPr>
            </a:lvl1pPr>
          </a:lstStyle>
          <a:p>
            <a:pPr>
              <a:defRPr/>
            </a:pPr>
            <a:fld id="{506C30FC-A252-4B63-B4A0-3D8CC547B324}" type="slidenum">
              <a:rPr lang="ja-JP" altLang="en-US" smtClean="0"/>
              <a:pPr>
                <a:defRPr/>
              </a:pPr>
              <a:t>&lt;#&gt;</a:t>
            </a:fld>
            <a:endParaRPr lang="ja-JP" alt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a:prstGeom prst="rect">
            <a:avLst/>
          </a:prstGeo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42823366-A98E-4C71-BF1F-6D942F8E4405}" type="datetime1">
              <a:rPr lang="ja-JP" altLang="en-US" smtClean="0"/>
              <a:pPr>
                <a:defRPr/>
              </a:pPr>
              <a:t>2016/8/29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a:xfrm>
            <a:off x="9496300" y="6489340"/>
            <a:ext cx="461256" cy="365125"/>
          </a:xfrm>
        </p:spPr>
        <p:txBody>
          <a:bodyPr/>
          <a:lstStyle>
            <a:lvl1pPr>
              <a:defRPr sz="1800" b="1">
                <a:solidFill>
                  <a:schemeClr val="tx1"/>
                </a:solidFill>
                <a:latin typeface="Times New Roman" panose="02020603050405020304" pitchFamily="18" charset="0"/>
                <a:cs typeface="Times New Roman" panose="02020603050405020304" pitchFamily="18" charset="0"/>
              </a:defRPr>
            </a:lvl1pPr>
          </a:lstStyle>
          <a:p>
            <a:pPr>
              <a:defRPr/>
            </a:pPr>
            <a:fld id="{506C30FC-A252-4B63-B4A0-3D8CC547B324}" type="slidenum">
              <a:rPr lang="ja-JP" altLang="en-US" smtClean="0"/>
              <a:pPr>
                <a:defRPr/>
              </a:pPr>
              <a:t>&lt;#&gt;</a:t>
            </a:fld>
            <a:endParaRPr lang="ja-JP" altLang="en-US"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2_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933F2BA-6110-44AF-A586-1B66AE1D7223}" type="datetime1">
              <a:rPr kumimoji="1" lang="ja-JP" altLang="en-US" smtClean="0"/>
              <a:pPr/>
              <a:t>2016/8/29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extLst>
      <p:ext uri="{BB962C8B-B14F-4D97-AF65-F5344CB8AC3E}">
        <p14:creationId xmlns="" xmlns:p14="http://schemas.microsoft.com/office/powerpoint/2010/main" val="27350289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補足版） タイトルのみ_Proposal">
    <p:spTree>
      <p:nvGrpSpPr>
        <p:cNvPr id="1" name=""/>
        <p:cNvGrpSpPr/>
        <p:nvPr/>
      </p:nvGrpSpPr>
      <p:grpSpPr>
        <a:xfrm>
          <a:off x="0" y="0"/>
          <a:ext cx="0" cy="0"/>
          <a:chOff x="0" y="0"/>
          <a:chExt cx="0" cy="0"/>
        </a:xfrm>
      </p:grpSpPr>
      <p:graphicFrame>
        <p:nvGraphicFramePr>
          <p:cNvPr id="6" name="オブジェクト 5" hidden="1"/>
          <p:cNvGraphicFramePr>
            <a:graphicFrameLocks noChangeAspect="1"/>
          </p:cNvGraphicFramePr>
          <p:nvPr>
            <p:extLst>
              <p:ext uri="{D42A27DB-BD31-4B8C-83A1-F6EECF244321}">
                <p14:modId xmlns="" xmlns:p14="http://schemas.microsoft.com/office/powerpoint/2010/main" val="2705349603"/>
              </p:ext>
            </p:extLst>
          </p:nvPr>
        </p:nvGraphicFramePr>
        <p:xfrm>
          <a:off x="1588" y="1588"/>
          <a:ext cx="1587" cy="1587"/>
        </p:xfrm>
        <a:graphic>
          <a:graphicData uri="http://schemas.openxmlformats.org/presentationml/2006/ole">
            <p:oleObj spid="_x0000_s20723" name="think-cell Slide" r:id="rId3" imgW="270" imgH="270" progId="">
              <p:embed/>
            </p:oleObj>
          </a:graphicData>
        </a:graphic>
      </p:graphicFrame>
      <p:sp>
        <p:nvSpPr>
          <p:cNvPr id="3" name="フッター プレースホルダ 2"/>
          <p:cNvSpPr>
            <a:spLocks noGrp="1"/>
          </p:cNvSpPr>
          <p:nvPr>
            <p:ph type="ftr" sz="quarter" idx="10"/>
          </p:nvPr>
        </p:nvSpPr>
        <p:spPr/>
        <p:txBody>
          <a:bodyPr/>
          <a:lstStyle>
            <a:lvl1pPr>
              <a:defRPr>
                <a:solidFill>
                  <a:schemeClr val="tx2"/>
                </a:solidFill>
              </a:defRPr>
            </a:lvl1pPr>
          </a:lstStyle>
          <a:p>
            <a:r>
              <a:rPr lang="en-GB" altLang="en-GB" smtClean="0"/>
              <a:t>Proposal Template</a:t>
            </a:r>
            <a:endParaRPr lang="en-GB" altLang="en-GB" dirty="0" smtClean="0"/>
          </a:p>
        </p:txBody>
      </p:sp>
      <p:sp>
        <p:nvSpPr>
          <p:cNvPr id="4" name="スライド番号プレースホルダ 3"/>
          <p:cNvSpPr>
            <a:spLocks noGrp="1"/>
          </p:cNvSpPr>
          <p:nvPr>
            <p:ph type="sldNum" sz="quarter" idx="11"/>
          </p:nvPr>
        </p:nvSpPr>
        <p:spPr/>
        <p:txBody>
          <a:bodyPr/>
          <a:lstStyle>
            <a:lvl1pPr>
              <a:defRPr>
                <a:solidFill>
                  <a:schemeClr val="tx2"/>
                </a:solidFill>
              </a:defRPr>
            </a:lvl1pPr>
          </a:lstStyle>
          <a:p>
            <a:fld id="{56E56C22-CD92-4A50-AAD1-E2171E0619BD}" type="slidenum">
              <a:rPr lang="ja-JP" altLang="en-US" smtClean="0"/>
              <a:pPr/>
              <a:t>&lt;#&gt;</a:t>
            </a:fld>
            <a:endParaRPr lang="ja-JP" altLang="en-US" dirty="0"/>
          </a:p>
        </p:txBody>
      </p:sp>
      <p:sp>
        <p:nvSpPr>
          <p:cNvPr id="5" name="テキスト プレースホルダ 5"/>
          <p:cNvSpPr>
            <a:spLocks noGrp="1"/>
          </p:cNvSpPr>
          <p:nvPr>
            <p:ph type="body" sz="quarter" idx="14" hasCustomPrompt="1"/>
          </p:nvPr>
        </p:nvSpPr>
        <p:spPr bwMode="gray">
          <a:xfrm>
            <a:off x="417000" y="1009580"/>
            <a:ext cx="9072000" cy="439200"/>
          </a:xfrm>
        </p:spPr>
        <p:txBody>
          <a:bodyPr lIns="72000" tIns="0" rIns="72000" bIns="0">
            <a:noAutofit/>
          </a:bodyPr>
          <a:lstStyle>
            <a:lvl1pPr marL="0" indent="0">
              <a:spcBef>
                <a:spcPts val="0"/>
              </a:spcBef>
              <a:defRPr sz="1400" baseline="0">
                <a:solidFill>
                  <a:schemeClr val="tx1"/>
                </a:solidFill>
                <a:latin typeface="Arial" pitchFamily="34" charset="0"/>
                <a:ea typeface="+mn-ea"/>
                <a:cs typeface="Arial" pitchFamily="34" charset="0"/>
              </a:defRPr>
            </a:lvl1pPr>
          </a:lstStyle>
          <a:p>
            <a:pPr lvl="0"/>
            <a:r>
              <a:rPr kumimoji="1" lang="ja-JP" altLang="en-US" dirty="0" smtClean="0"/>
              <a:t>本文を入力（キーメッセージを補足する内容＜</a:t>
            </a:r>
            <a:r>
              <a:rPr kumimoji="1" lang="en-US" altLang="ja-JP" dirty="0" smtClean="0"/>
              <a:t>2</a:t>
            </a:r>
            <a:r>
              <a:rPr kumimoji="1" lang="ja-JP" altLang="en-US" dirty="0" smtClean="0"/>
              <a:t>行以内＞）</a:t>
            </a:r>
            <a:endParaRPr kumimoji="1" lang="en-US" altLang="ja-JP" dirty="0" smtClean="0"/>
          </a:p>
          <a:p>
            <a:pPr lvl="0"/>
            <a:endParaRPr kumimoji="1" lang="ja-JP" altLang="en-US" dirty="0"/>
          </a:p>
        </p:txBody>
      </p:sp>
      <p:sp>
        <p:nvSpPr>
          <p:cNvPr id="7" name="タイトル プレースホルダ 6"/>
          <p:cNvSpPr>
            <a:spLocks noGrp="1"/>
          </p:cNvSpPr>
          <p:nvPr>
            <p:ph type="title" hasCustomPrompt="1"/>
          </p:nvPr>
        </p:nvSpPr>
        <p:spPr>
          <a:xfrm>
            <a:off x="417000" y="136800"/>
            <a:ext cx="9072000" cy="651600"/>
          </a:xfrm>
          <a:prstGeom prst="rect">
            <a:avLst/>
          </a:prstGeom>
        </p:spPr>
        <p:txBody>
          <a:bodyPr vert="horz" lIns="0" tIns="0" rIns="0" bIns="0" rtlCol="0" anchor="b" anchorCtr="0">
            <a:noAutofit/>
          </a:bodyPr>
          <a:lstStyle/>
          <a:p>
            <a:r>
              <a:rPr kumimoji="1" lang="ja-JP" altLang="en-US" dirty="0" smtClean="0"/>
              <a:t>キーメッセージを入力（本スライドで一番伝えたいこと＜名詞止め・体言止め不可＞）</a:t>
            </a:r>
            <a:endParaRPr kumimoji="1" lang="ja-JP" altLang="en-US" dirty="0"/>
          </a:p>
        </p:txBody>
      </p:sp>
      <p:sp>
        <p:nvSpPr>
          <p:cNvPr id="8" name="テキスト プレースホルダー 7"/>
          <p:cNvSpPr>
            <a:spLocks noGrp="1"/>
          </p:cNvSpPr>
          <p:nvPr>
            <p:ph type="body" sz="quarter" idx="15" hasCustomPrompt="1"/>
          </p:nvPr>
        </p:nvSpPr>
        <p:spPr>
          <a:xfrm>
            <a:off x="417000" y="1484313"/>
            <a:ext cx="4320000" cy="432000"/>
          </a:xfrm>
        </p:spPr>
        <p:txBody>
          <a:bodyPr wrap="none" anchor="ctr">
            <a:noAutofit/>
          </a:bodyPr>
          <a:lstStyle>
            <a:lvl1pPr>
              <a:defRPr sz="1400" b="1">
                <a:solidFill>
                  <a:schemeClr val="accent2"/>
                </a:solidFill>
              </a:defRPr>
            </a:lvl1pPr>
          </a:lstStyle>
          <a:p>
            <a:pPr lvl="0"/>
            <a:r>
              <a:rPr kumimoji="1" lang="en-US" altLang="ja-JP" dirty="0" smtClean="0"/>
              <a:t>Header</a:t>
            </a:r>
            <a:r>
              <a:rPr kumimoji="1" lang="ja-JP" altLang="en-US" dirty="0" smtClean="0"/>
              <a:t>を入力（スライドタイトル）</a:t>
            </a:r>
            <a:endParaRPr kumimoji="1" lang="ja-JP" altLang="en-US" dirty="0"/>
          </a:p>
        </p:txBody>
      </p:sp>
    </p:spTree>
    <p:extLst>
      <p:ext uri="{BB962C8B-B14F-4D97-AF65-F5344CB8AC3E}">
        <p14:creationId xmlns="" xmlns:p14="http://schemas.microsoft.com/office/powerpoint/2010/main" val="15334498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ユーザー設定レイアウト">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7200B511-9650-46A0-B628-A4F54F6698C4}" type="datetimeFigureOut">
              <a:rPr kumimoji="1" lang="ja-JP" altLang="en-US" smtClean="0"/>
              <a:pPr/>
              <a:t>2016/8/29</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FD50AE83-0C85-424B-9812-B370C01DC8B5}" type="slidenum">
              <a:rPr kumimoji="1" lang="ja-JP" altLang="en-US" smtClean="0"/>
              <a:pPr/>
              <a:t>&lt;#&gt;</a:t>
            </a:fld>
            <a:endParaRPr kumimoji="1" lang="ja-JP" altLang="en-US" dirty="0"/>
          </a:p>
        </p:txBody>
      </p:sp>
      <p:pic>
        <p:nvPicPr>
          <p:cNvPr id="6" name="図 5"/>
          <p:cNvPicPr>
            <a:picLocks noChangeAspect="1"/>
          </p:cNvPicPr>
          <p:nvPr userDrawn="1"/>
        </p:nvPicPr>
        <p:blipFill>
          <a:blip r:embed="rId2" cstate="print"/>
          <a:stretch>
            <a:fillRect/>
          </a:stretch>
        </p:blipFill>
        <p:spPr>
          <a:xfrm>
            <a:off x="368" y="731520"/>
            <a:ext cx="9905632" cy="546826"/>
          </a:xfrm>
          <a:prstGeom prst="rect">
            <a:avLst/>
          </a:prstGeom>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p:spPr>
      </p:pic>
    </p:spTree>
    <p:extLst>
      <p:ext uri="{BB962C8B-B14F-4D97-AF65-F5344CB8AC3E}">
        <p14:creationId xmlns="" xmlns:p14="http://schemas.microsoft.com/office/powerpoint/2010/main" val="129158780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065600" y="0"/>
            <a:ext cx="8388000" cy="396000"/>
          </a:xfrm>
          <a:prstGeom prst="rect">
            <a:avLst/>
          </a:prstGeom>
        </p:spPr>
        <p:txBody>
          <a:bodyPr/>
          <a:lstStyle>
            <a:lvl1pPr algn="l">
              <a:defRPr sz="2400">
                <a:latin typeface="HG丸ｺﾞｼｯｸM-PRO" panose="020F0600000000000000" pitchFamily="50" charset="-128"/>
                <a:ea typeface="HG丸ｺﾞｼｯｸM-PRO" panose="020F0600000000000000" pitchFamily="50" charset="-128"/>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71015E04-2141-4F07-8224-5119C1C1EF3E}" type="datetime1">
              <a:rPr lang="ja-JP" altLang="en-US" smtClean="0"/>
              <a:pPr>
                <a:defRPr/>
              </a:pPr>
              <a:t>2016/8/29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a:xfrm>
            <a:off x="9496300" y="6489340"/>
            <a:ext cx="461256" cy="365125"/>
          </a:xfrm>
        </p:spPr>
        <p:txBody>
          <a:bodyPr/>
          <a:lstStyle>
            <a:lvl1pPr>
              <a:defRPr sz="1800" b="1">
                <a:solidFill>
                  <a:schemeClr val="tx1"/>
                </a:solidFill>
                <a:latin typeface="Times New Roman" panose="02020603050405020304" pitchFamily="18" charset="0"/>
                <a:cs typeface="Times New Roman" panose="02020603050405020304" pitchFamily="18" charset="0"/>
              </a:defRPr>
            </a:lvl1pPr>
          </a:lstStyle>
          <a:p>
            <a:pPr>
              <a:defRPr/>
            </a:pPr>
            <a:fld id="{506C30FC-A252-4B63-B4A0-3D8CC547B324}" type="slidenum">
              <a:rPr lang="ja-JP" altLang="en-US" smtClean="0"/>
              <a:pPr>
                <a:defRPr/>
              </a:pPr>
              <a:t>&lt;#&gt;</a:t>
            </a:fld>
            <a:endParaRPr lang="ja-JP" alt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19"/>
            <a:ext cx="8420100" cy="1362075"/>
          </a:xfrm>
          <a:prstGeom prst="rect">
            <a:avLst/>
          </a:prstGeo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440BD281-1581-4F29-A0E5-A0759B30607B}" type="datetime1">
              <a:rPr lang="ja-JP" altLang="en-US" smtClean="0"/>
              <a:pPr>
                <a:defRPr/>
              </a:pPr>
              <a:t>2016/8/29</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a:xfrm>
            <a:off x="9496300" y="6489340"/>
            <a:ext cx="461256" cy="365125"/>
          </a:xfrm>
        </p:spPr>
        <p:txBody>
          <a:bodyPr/>
          <a:lstStyle>
            <a:lvl1pPr>
              <a:defRPr sz="1800" b="1">
                <a:solidFill>
                  <a:schemeClr val="tx1"/>
                </a:solidFill>
                <a:latin typeface="Times New Roman" panose="02020603050405020304" pitchFamily="18" charset="0"/>
                <a:cs typeface="Times New Roman" panose="02020603050405020304" pitchFamily="18" charset="0"/>
              </a:defRPr>
            </a:lvl1pPr>
          </a:lstStyle>
          <a:p>
            <a:pPr>
              <a:defRPr/>
            </a:pPr>
            <a:fld id="{506C30FC-A252-4B63-B4A0-3D8CC547B324}" type="slidenum">
              <a:rPr lang="ja-JP" altLang="en-US" smtClean="0"/>
              <a:pPr>
                <a:defRPr/>
              </a:pPr>
              <a:t>&lt;#&gt;</a:t>
            </a:fld>
            <a:endParaRPr lang="ja-JP" alt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065600" y="0"/>
            <a:ext cx="8388000" cy="396000"/>
          </a:xfrm>
          <a:prstGeom prst="rect">
            <a:avLst/>
          </a:prstGeom>
        </p:spPr>
        <p:txBody>
          <a:bodyPr/>
          <a:lstStyle>
            <a:lvl1pPr algn="l">
              <a:defRPr sz="2400">
                <a:latin typeface="HG丸ｺﾞｼｯｸM-PRO" panose="020F0600000000000000" pitchFamily="50" charset="-128"/>
                <a:ea typeface="HG丸ｺﾞｼｯｸM-PRO" panose="020F0600000000000000" pitchFamily="50" charset="-128"/>
              </a:defRPr>
            </a:lvl1p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1600204"/>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F5232553-D4BF-4F06-A7CD-D71D327D384D}" type="datetime1">
              <a:rPr lang="ja-JP" altLang="en-US" smtClean="0"/>
              <a:pPr>
                <a:defRPr/>
              </a:pPr>
              <a:t>2016/8/29</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8" name="スライド番号プレースホルダ 5"/>
          <p:cNvSpPr>
            <a:spLocks noGrp="1"/>
          </p:cNvSpPr>
          <p:nvPr>
            <p:ph type="sldNum" sz="quarter" idx="12"/>
          </p:nvPr>
        </p:nvSpPr>
        <p:spPr>
          <a:xfrm>
            <a:off x="9496300" y="6489340"/>
            <a:ext cx="461256" cy="365125"/>
          </a:xfrm>
        </p:spPr>
        <p:txBody>
          <a:bodyPr/>
          <a:lstStyle>
            <a:lvl1pPr>
              <a:defRPr sz="1800" b="1">
                <a:solidFill>
                  <a:schemeClr val="tx1"/>
                </a:solidFill>
                <a:latin typeface="Times New Roman" panose="02020603050405020304" pitchFamily="18" charset="0"/>
                <a:cs typeface="Times New Roman" panose="02020603050405020304" pitchFamily="18" charset="0"/>
              </a:defRPr>
            </a:lvl1pPr>
          </a:lstStyle>
          <a:p>
            <a:pPr>
              <a:defRPr/>
            </a:pPr>
            <a:fld id="{506C30FC-A252-4B63-B4A0-3D8CC547B324}" type="slidenum">
              <a:rPr lang="ja-JP" altLang="en-US" smtClean="0"/>
              <a:pPr>
                <a:defRPr/>
              </a:pPr>
              <a:t>&lt;#&gt;</a:t>
            </a:fld>
            <a:endParaRPr lang="ja-JP" alt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1065600" y="0"/>
            <a:ext cx="8388000" cy="396000"/>
          </a:xfrm>
          <a:prstGeom prst="rect">
            <a:avLst/>
          </a:prstGeom>
        </p:spPr>
        <p:txBody>
          <a:bodyPr/>
          <a:lstStyle>
            <a:lvl1pPr algn="l">
              <a:defRPr sz="2400">
                <a:latin typeface="HG丸ｺﾞｼｯｸM-PRO" panose="020F0600000000000000" pitchFamily="50" charset="-128"/>
                <a:ea typeface="HG丸ｺﾞｼｯｸM-PRO" panose="020F0600000000000000" pitchFamily="50" charset="-128"/>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429171D3-DFD8-470D-962E-5AEC260BB3A4}" type="datetime1">
              <a:rPr lang="ja-JP" altLang="en-US" smtClean="0"/>
              <a:pPr>
                <a:defRPr/>
              </a:pPr>
              <a:t>2016/8/29</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 5"/>
          <p:cNvSpPr>
            <a:spLocks noGrp="1"/>
          </p:cNvSpPr>
          <p:nvPr>
            <p:ph type="sldNum" sz="quarter" idx="12"/>
          </p:nvPr>
        </p:nvSpPr>
        <p:spPr>
          <a:xfrm>
            <a:off x="9496300" y="6489340"/>
            <a:ext cx="461256" cy="365125"/>
          </a:xfrm>
        </p:spPr>
        <p:txBody>
          <a:bodyPr/>
          <a:lstStyle>
            <a:lvl1pPr>
              <a:defRPr sz="1800" b="1">
                <a:solidFill>
                  <a:schemeClr val="tx1"/>
                </a:solidFill>
                <a:latin typeface="Times New Roman" panose="02020603050405020304" pitchFamily="18" charset="0"/>
                <a:cs typeface="Times New Roman" panose="02020603050405020304" pitchFamily="18" charset="0"/>
              </a:defRPr>
            </a:lvl1pPr>
          </a:lstStyle>
          <a:p>
            <a:pPr>
              <a:defRPr/>
            </a:pPr>
            <a:fld id="{506C30FC-A252-4B63-B4A0-3D8CC547B324}" type="slidenum">
              <a:rPr lang="ja-JP" altLang="en-US" smtClean="0"/>
              <a:pPr>
                <a:defRPr/>
              </a:pPr>
              <a:t>&lt;#&gt;</a:t>
            </a:fld>
            <a:endParaRPr lang="ja-JP" alt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1065600" y="0"/>
            <a:ext cx="8388000" cy="396000"/>
          </a:xfrm>
          <a:prstGeom prst="rect">
            <a:avLst/>
          </a:prstGeom>
        </p:spPr>
        <p:txBody>
          <a:bodyPr/>
          <a:lstStyle>
            <a:lvl1pPr algn="l">
              <a:defRPr sz="2400">
                <a:latin typeface="HG丸ｺﾞｼｯｸM-PRO" panose="020F0600000000000000" pitchFamily="50" charset="-128"/>
                <a:ea typeface="HG丸ｺﾞｼｯｸM-PRO" panose="020F0600000000000000" pitchFamily="50" charset="-128"/>
              </a:defRPr>
            </a:lvl1p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CD1F3034-E0AC-4705-84EB-6E6829EF7471}" type="datetime1">
              <a:rPr lang="ja-JP" altLang="en-US" smtClean="0"/>
              <a:pPr>
                <a:defRPr/>
              </a:pPr>
              <a:t>2016/8/29</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xfrm>
            <a:off x="9496300" y="6489340"/>
            <a:ext cx="461256" cy="365125"/>
          </a:xfrm>
        </p:spPr>
        <p:txBody>
          <a:bodyPr/>
          <a:lstStyle>
            <a:lvl1pPr>
              <a:defRPr sz="1800" b="1">
                <a:solidFill>
                  <a:schemeClr val="tx1"/>
                </a:solidFill>
                <a:latin typeface="Times New Roman" panose="02020603050405020304" pitchFamily="18" charset="0"/>
                <a:cs typeface="Times New Roman" panose="02020603050405020304" pitchFamily="18" charset="0"/>
              </a:defRPr>
            </a:lvl1pPr>
          </a:lstStyle>
          <a:p>
            <a:pPr>
              <a:defRPr/>
            </a:pPr>
            <a:fld id="{506C30FC-A252-4B63-B4A0-3D8CC547B324}" type="slidenum">
              <a:rPr lang="ja-JP" altLang="en-US" smtClean="0"/>
              <a:pPr>
                <a:defRPr/>
              </a:pPr>
              <a:t>&lt;#&gt;</a:t>
            </a:fld>
            <a:endParaRPr lang="ja-JP" alt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068A8BE6-8B46-4955-9FC8-C20D6D7A538F}" type="datetime1">
              <a:rPr lang="ja-JP" altLang="en-US" smtClean="0"/>
              <a:pPr>
                <a:defRPr/>
              </a:pPr>
              <a:t>2016/8/29</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a:xfrm>
            <a:off x="9496300" y="6489340"/>
            <a:ext cx="461256" cy="365125"/>
          </a:xfrm>
        </p:spPr>
        <p:txBody>
          <a:bodyPr/>
          <a:lstStyle>
            <a:lvl1pPr>
              <a:defRPr sz="1800" b="1">
                <a:solidFill>
                  <a:schemeClr val="tx1"/>
                </a:solidFill>
                <a:latin typeface="Times New Roman" panose="02020603050405020304" pitchFamily="18" charset="0"/>
                <a:cs typeface="Times New Roman" panose="02020603050405020304" pitchFamily="18" charset="0"/>
              </a:defRPr>
            </a:lvl1pPr>
          </a:lstStyle>
          <a:p>
            <a:pPr>
              <a:defRPr/>
            </a:pPr>
            <a:fld id="{506C30FC-A252-4B63-B4A0-3D8CC547B324}" type="slidenum">
              <a:rPr lang="ja-JP" altLang="en-US" smtClean="0"/>
              <a:pPr>
                <a:defRPr/>
              </a:pPr>
              <a:t>&lt;#&gt;</a:t>
            </a:fld>
            <a:endParaRPr lang="ja-JP" altLang="en-US" dirty="0"/>
          </a:p>
        </p:txBody>
      </p:sp>
      <p:sp>
        <p:nvSpPr>
          <p:cNvPr id="5" name="タイトル 1"/>
          <p:cNvSpPr>
            <a:spLocks noGrp="1"/>
          </p:cNvSpPr>
          <p:nvPr>
            <p:ph type="title"/>
          </p:nvPr>
        </p:nvSpPr>
        <p:spPr>
          <a:xfrm>
            <a:off x="1065600" y="0"/>
            <a:ext cx="8388000" cy="396000"/>
          </a:xfrm>
          <a:prstGeom prst="rect">
            <a:avLst/>
          </a:prstGeom>
        </p:spPr>
        <p:txBody>
          <a:bodyPr/>
          <a:lstStyle>
            <a:lvl1pPr algn="l">
              <a:defRPr sz="2400">
                <a:latin typeface="HG丸ｺﾞｼｯｸM-PRO" panose="020F0600000000000000" pitchFamily="50" charset="-128"/>
                <a:ea typeface="HG丸ｺﾞｼｯｸM-PRO" panose="020F0600000000000000" pitchFamily="50" charset="-128"/>
              </a:defRPr>
            </a:lvl1pPr>
          </a:lstStyle>
          <a:p>
            <a:r>
              <a:rPr lang="ja-JP" altLang="en-US" dirty="0" smtClean="0"/>
              <a:t>マスタ タイトルの書式設定</a:t>
            </a:r>
            <a:endParaRPr lang="ja-JP" alt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1_タイトル スライド">
    <p:spTree>
      <p:nvGrpSpPr>
        <p:cNvPr id="1" name=""/>
        <p:cNvGrpSpPr/>
        <p:nvPr/>
      </p:nvGrpSpPr>
      <p:grpSpPr>
        <a:xfrm>
          <a:off x="0" y="0"/>
          <a:ext cx="0" cy="0"/>
          <a:chOff x="0" y="0"/>
          <a:chExt cx="0" cy="0"/>
        </a:xfrm>
      </p:grpSpPr>
      <p:sp>
        <p:nvSpPr>
          <p:cNvPr id="4" name="正方形/長方形 20"/>
          <p:cNvSpPr/>
          <p:nvPr/>
        </p:nvSpPr>
        <p:spPr>
          <a:xfrm>
            <a:off x="979488" y="3648075"/>
            <a:ext cx="7924800" cy="1279525"/>
          </a:xfrm>
          <a:prstGeom prst="rect">
            <a:avLst/>
          </a:prstGeom>
          <a:noFill/>
          <a:ln w="6350" cap="rnd" cmpd="sng" algn="ctr">
            <a:solidFill>
              <a:srgbClr val="799FCD"/>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dirty="0"/>
          </a:p>
          <a:p>
            <a:pPr algn="ctr" fontAlgn="auto">
              <a:spcBef>
                <a:spcPts val="0"/>
              </a:spcBef>
              <a:spcAft>
                <a:spcPts val="0"/>
              </a:spcAft>
              <a:defRPr/>
            </a:pPr>
            <a:endParaRPr kumimoji="0" lang="en-US" dirty="0"/>
          </a:p>
          <a:p>
            <a:pPr algn="ctr" fontAlgn="auto">
              <a:spcBef>
                <a:spcPts val="0"/>
              </a:spcBef>
              <a:spcAft>
                <a:spcPts val="0"/>
              </a:spcAft>
              <a:defRPr/>
            </a:pPr>
            <a:endParaRPr kumimoji="0" lang="en-US" dirty="0"/>
          </a:p>
          <a:p>
            <a:pPr algn="ctr" fontAlgn="auto">
              <a:spcBef>
                <a:spcPts val="0"/>
              </a:spcBef>
              <a:spcAft>
                <a:spcPts val="0"/>
              </a:spcAft>
              <a:defRPr/>
            </a:pPr>
            <a:endParaRPr kumimoji="0" lang="en-US" dirty="0"/>
          </a:p>
        </p:txBody>
      </p:sp>
      <p:sp>
        <p:nvSpPr>
          <p:cNvPr id="5" name="正方形/長方形 32"/>
          <p:cNvSpPr/>
          <p:nvPr/>
        </p:nvSpPr>
        <p:spPr>
          <a:xfrm>
            <a:off x="990600" y="5048250"/>
            <a:ext cx="7924800" cy="685800"/>
          </a:xfrm>
          <a:prstGeom prst="rect">
            <a:avLst/>
          </a:prstGeom>
          <a:noFill/>
          <a:ln w="6350" cap="rnd" cmpd="sng" algn="ctr">
            <a:solidFill>
              <a:srgbClr val="99CCFF"/>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6" name="正方形/長方形 21"/>
          <p:cNvSpPr/>
          <p:nvPr/>
        </p:nvSpPr>
        <p:spPr>
          <a:xfrm>
            <a:off x="979488" y="3648075"/>
            <a:ext cx="247650" cy="1279525"/>
          </a:xfrm>
          <a:prstGeom prst="rect">
            <a:avLst/>
          </a:prstGeom>
          <a:solidFill>
            <a:srgbClr val="799FCD"/>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dirty="0"/>
          </a:p>
        </p:txBody>
      </p:sp>
      <p:sp>
        <p:nvSpPr>
          <p:cNvPr id="7" name="正方形/長方形 31"/>
          <p:cNvSpPr/>
          <p:nvPr/>
        </p:nvSpPr>
        <p:spPr>
          <a:xfrm>
            <a:off x="990600" y="5048250"/>
            <a:ext cx="247650" cy="685800"/>
          </a:xfrm>
          <a:prstGeom prst="rect">
            <a:avLst/>
          </a:prstGeom>
          <a:solidFill>
            <a:srgbClr val="99CCFF"/>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8" name="タイトル 7"/>
          <p:cNvSpPr>
            <a:spLocks noGrp="1"/>
          </p:cNvSpPr>
          <p:nvPr>
            <p:ph type="ctrTitle"/>
          </p:nvPr>
        </p:nvSpPr>
        <p:spPr>
          <a:xfrm>
            <a:off x="1320800" y="3886200"/>
            <a:ext cx="7429500" cy="990600"/>
          </a:xfrm>
          <a:prstGeom prst="rect">
            <a:avLst/>
          </a:prstGeom>
        </p:spPr>
        <p:txBody>
          <a:bodyPr anchor="t"/>
          <a:lstStyle>
            <a:lvl1pPr algn="r">
              <a:defRPr sz="3200">
                <a:solidFill>
                  <a:schemeClr val="tx1"/>
                </a:solidFill>
              </a:defRPr>
            </a:lvl1pPr>
          </a:lstStyle>
          <a:p>
            <a:r>
              <a:rPr lang="ja-JP" altLang="en-US" smtClean="0"/>
              <a:t>マスタ タイトルの書式設定</a:t>
            </a:r>
            <a:endParaRPr lang="en-US"/>
          </a:p>
        </p:txBody>
      </p:sp>
      <p:sp>
        <p:nvSpPr>
          <p:cNvPr id="9" name="サブタイトル 8"/>
          <p:cNvSpPr>
            <a:spLocks noGrp="1"/>
          </p:cNvSpPr>
          <p:nvPr>
            <p:ph type="subTitle" idx="1"/>
          </p:nvPr>
        </p:nvSpPr>
        <p:spPr>
          <a:xfrm>
            <a:off x="1320800" y="5124450"/>
            <a:ext cx="74295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ja-JP" altLang="en-US" smtClean="0"/>
              <a:t>マスタ サブタイトルの書式設定</a:t>
            </a:r>
            <a:endParaRPr lang="en-US"/>
          </a:p>
        </p:txBody>
      </p:sp>
      <p:sp>
        <p:nvSpPr>
          <p:cNvPr id="10" name="日付プレースホルダ 27"/>
          <p:cNvSpPr>
            <a:spLocks noGrp="1"/>
          </p:cNvSpPr>
          <p:nvPr>
            <p:ph type="dt" sz="half" idx="10"/>
          </p:nvPr>
        </p:nvSpPr>
        <p:spPr>
          <a:xfrm>
            <a:off x="6934200" y="6354763"/>
            <a:ext cx="2476500" cy="366712"/>
          </a:xfrm>
        </p:spPr>
        <p:txBody>
          <a:bodyPr/>
          <a:lstStyle>
            <a:lvl1pPr>
              <a:defRPr sz="1400" smtClean="0"/>
            </a:lvl1pPr>
          </a:lstStyle>
          <a:p>
            <a:pPr>
              <a:defRPr/>
            </a:pPr>
            <a:fld id="{9BFF9194-E8B9-4E3F-B39B-D22D8813A3A4}" type="datetime1">
              <a:rPr lang="ja-JP" altLang="en-US" smtClean="0"/>
              <a:pPr>
                <a:defRPr/>
              </a:pPr>
              <a:t>2016/8/29</a:t>
            </a:fld>
            <a:endParaRPr lang="ja-JP" altLang="en-US"/>
          </a:p>
        </p:txBody>
      </p:sp>
      <p:sp>
        <p:nvSpPr>
          <p:cNvPr id="11" name="フッター プレースホルダ 16"/>
          <p:cNvSpPr>
            <a:spLocks noGrp="1"/>
          </p:cNvSpPr>
          <p:nvPr>
            <p:ph type="ftr" sz="quarter" idx="11"/>
          </p:nvPr>
        </p:nvSpPr>
        <p:spPr>
          <a:xfrm>
            <a:off x="3140079" y="6354763"/>
            <a:ext cx="3763963" cy="366712"/>
          </a:xfrm>
        </p:spPr>
        <p:txBody>
          <a:bodyPr/>
          <a:lstStyle>
            <a:lvl1pPr>
              <a:defRPr smtClean="0"/>
            </a:lvl1pPr>
          </a:lstStyle>
          <a:p>
            <a:pPr>
              <a:defRPr/>
            </a:pPr>
            <a:endParaRPr lang="ja-JP" altLang="en-US"/>
          </a:p>
        </p:txBody>
      </p:sp>
      <p:sp>
        <p:nvSpPr>
          <p:cNvPr id="13" name="スライド番号プレースホルダ 5"/>
          <p:cNvSpPr>
            <a:spLocks noGrp="1"/>
          </p:cNvSpPr>
          <p:nvPr>
            <p:ph type="sldNum" sz="quarter" idx="12"/>
          </p:nvPr>
        </p:nvSpPr>
        <p:spPr>
          <a:xfrm>
            <a:off x="9496300" y="6489340"/>
            <a:ext cx="461256" cy="365125"/>
          </a:xfrm>
        </p:spPr>
        <p:txBody>
          <a:bodyPr/>
          <a:lstStyle>
            <a:lvl1pPr>
              <a:defRPr sz="1800" b="1">
                <a:solidFill>
                  <a:schemeClr val="tx1"/>
                </a:solidFill>
                <a:latin typeface="Times New Roman" panose="02020603050405020304" pitchFamily="18" charset="0"/>
                <a:cs typeface="Times New Roman" panose="02020603050405020304" pitchFamily="18" charset="0"/>
              </a:defRPr>
            </a:lvl1pPr>
          </a:lstStyle>
          <a:p>
            <a:pPr>
              <a:defRPr/>
            </a:pPr>
            <a:fld id="{506C30FC-A252-4B63-B4A0-3D8CC547B324}" type="slidenum">
              <a:rPr lang="ja-JP" altLang="en-US" smtClean="0"/>
              <a:pPr>
                <a:defRPr/>
              </a:pPr>
              <a:t>&lt;#&gt;</a:t>
            </a:fld>
            <a:endParaRPr lang="ja-JP" alt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a:prstGeom prst="rect">
            <a:avLst/>
          </a:prstGeo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2"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4B43F221-DB24-4483-A48C-0E70AE1A3635}" type="datetime1">
              <a:rPr lang="ja-JP" altLang="en-US" smtClean="0"/>
              <a:pPr>
                <a:defRPr/>
              </a:pPr>
              <a:t>2016/8/29</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8" name="スライド番号プレースホルダ 5"/>
          <p:cNvSpPr>
            <a:spLocks noGrp="1"/>
          </p:cNvSpPr>
          <p:nvPr>
            <p:ph type="sldNum" sz="quarter" idx="12"/>
          </p:nvPr>
        </p:nvSpPr>
        <p:spPr>
          <a:xfrm>
            <a:off x="9496300" y="6489340"/>
            <a:ext cx="461256" cy="365125"/>
          </a:xfrm>
        </p:spPr>
        <p:txBody>
          <a:bodyPr/>
          <a:lstStyle>
            <a:lvl1pPr>
              <a:defRPr sz="1800" b="1">
                <a:solidFill>
                  <a:schemeClr val="tx1"/>
                </a:solidFill>
                <a:latin typeface="Times New Roman" panose="02020603050405020304" pitchFamily="18" charset="0"/>
                <a:cs typeface="Times New Roman" panose="02020603050405020304" pitchFamily="18" charset="0"/>
              </a:defRPr>
            </a:lvl1pPr>
          </a:lstStyle>
          <a:p>
            <a:pPr>
              <a:defRPr/>
            </a:pPr>
            <a:fld id="{506C30FC-A252-4B63-B4A0-3D8CC547B324}" type="slidenum">
              <a:rPr lang="ja-JP" altLang="en-US" smtClean="0"/>
              <a:pPr>
                <a:defRPr/>
              </a:pPr>
              <a:t>&lt;#&gt;</a:t>
            </a:fld>
            <a:endParaRPr lang="ja-JP" alt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テキスト プレースホルダ 2"/>
          <p:cNvSpPr>
            <a:spLocks noGrp="1"/>
          </p:cNvSpPr>
          <p:nvPr>
            <p:ph type="body" idx="1"/>
          </p:nvPr>
        </p:nvSpPr>
        <p:spPr bwMode="auto">
          <a:xfrm>
            <a:off x="495300" y="1600204"/>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358"/>
            <a:ext cx="2311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42B77A87-C4C7-4989-AF1D-253EF8FE8AE9}" type="datetime1">
              <a:rPr lang="ja-JP" altLang="en-US" smtClean="0"/>
              <a:pPr>
                <a:defRPr/>
              </a:pPr>
              <a:t>2016/8/29</a:t>
            </a:fld>
            <a:endParaRPr lang="ja-JP" altLang="en-US"/>
          </a:p>
        </p:txBody>
      </p:sp>
      <p:sp>
        <p:nvSpPr>
          <p:cNvPr id="5" name="フッター プレースホルダ 4"/>
          <p:cNvSpPr>
            <a:spLocks noGrp="1"/>
          </p:cNvSpPr>
          <p:nvPr>
            <p:ph type="ftr" sz="quarter" idx="3"/>
          </p:nvPr>
        </p:nvSpPr>
        <p:spPr>
          <a:xfrm>
            <a:off x="3384550" y="6356358"/>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8"/>
            <a:ext cx="23114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5086DF94-01F2-4A2E-87ED-B8891A02960B}" type="slidenum">
              <a:rPr lang="ja-JP" altLang="en-US"/>
              <a:pPr>
                <a:defRPr/>
              </a:pPr>
              <a:t>&lt;#&gt;</a:t>
            </a:fld>
            <a:endParaRPr lang="ja-JP" altLang="en-US"/>
          </a:p>
        </p:txBody>
      </p:sp>
      <p:grpSp>
        <p:nvGrpSpPr>
          <p:cNvPr id="11" name="グループ化 10"/>
          <p:cNvGrpSpPr>
            <a:grpSpLocks noChangeAspect="1"/>
          </p:cNvGrpSpPr>
          <p:nvPr/>
        </p:nvGrpSpPr>
        <p:grpSpPr>
          <a:xfrm>
            <a:off x="322942" y="77537"/>
            <a:ext cx="339371" cy="401498"/>
            <a:chOff x="329690" y="248439"/>
            <a:chExt cx="504000" cy="596268"/>
          </a:xfrm>
        </p:grpSpPr>
        <p:sp>
          <p:nvSpPr>
            <p:cNvPr id="15" name="角丸四角形 14"/>
            <p:cNvSpPr>
              <a:spLocks noChangeAspect="1"/>
            </p:cNvSpPr>
            <p:nvPr/>
          </p:nvSpPr>
          <p:spPr>
            <a:xfrm rot="2700000">
              <a:off x="329690" y="520707"/>
              <a:ext cx="180000" cy="180000"/>
            </a:xfrm>
            <a:prstGeom prst="roundRect">
              <a:avLst/>
            </a:prstGeom>
            <a:solidFill>
              <a:srgbClr val="66FF66"/>
            </a:soli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a:spLocks noChangeAspect="1"/>
            </p:cNvSpPr>
            <p:nvPr/>
          </p:nvSpPr>
          <p:spPr>
            <a:xfrm rot="2700000">
              <a:off x="491690" y="664707"/>
              <a:ext cx="180000" cy="180000"/>
            </a:xfrm>
            <a:prstGeom prst="roundRect">
              <a:avLst/>
            </a:prstGeom>
            <a:solidFill>
              <a:srgbClr val="FFFF66"/>
            </a:soli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角丸四角形 16"/>
            <p:cNvSpPr>
              <a:spLocks noChangeAspect="1"/>
            </p:cNvSpPr>
            <p:nvPr/>
          </p:nvSpPr>
          <p:spPr>
            <a:xfrm rot="2700000">
              <a:off x="653690" y="520707"/>
              <a:ext cx="180000" cy="180000"/>
            </a:xfrm>
            <a:prstGeom prst="roundRect">
              <a:avLst/>
            </a:prstGeom>
            <a:solidFill>
              <a:srgbClr val="FF7C80"/>
            </a:soli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a:spLocks noChangeAspect="1"/>
            </p:cNvSpPr>
            <p:nvPr/>
          </p:nvSpPr>
          <p:spPr>
            <a:xfrm rot="2700000">
              <a:off x="653690" y="376707"/>
              <a:ext cx="180000" cy="180000"/>
            </a:xfrm>
            <a:prstGeom prst="roundRect">
              <a:avLst/>
            </a:prstGeom>
            <a:solidFill>
              <a:srgbClr val="FF66FF"/>
            </a:soli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角丸四角形 18"/>
            <p:cNvSpPr>
              <a:spLocks noChangeAspect="1"/>
            </p:cNvSpPr>
            <p:nvPr/>
          </p:nvSpPr>
          <p:spPr>
            <a:xfrm rot="2700000">
              <a:off x="491690" y="248439"/>
              <a:ext cx="180000" cy="180000"/>
            </a:xfrm>
            <a:prstGeom prst="roundRect">
              <a:avLst/>
            </a:prstGeom>
            <a:solidFill>
              <a:srgbClr val="6699FF"/>
            </a:soli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角丸四角形 19"/>
            <p:cNvSpPr>
              <a:spLocks noChangeAspect="1"/>
            </p:cNvSpPr>
            <p:nvPr/>
          </p:nvSpPr>
          <p:spPr>
            <a:xfrm rot="2700000">
              <a:off x="329690" y="376707"/>
              <a:ext cx="180000" cy="180000"/>
            </a:xfrm>
            <a:prstGeom prst="roundRect">
              <a:avLst/>
            </a:prstGeom>
            <a:solidFill>
              <a:srgbClr val="33CCCC"/>
            </a:soli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2" name="角丸四角形 11"/>
          <p:cNvSpPr>
            <a:spLocks/>
          </p:cNvSpPr>
          <p:nvPr/>
        </p:nvSpPr>
        <p:spPr>
          <a:xfrm>
            <a:off x="1013847" y="439020"/>
            <a:ext cx="8388000" cy="54000"/>
          </a:xfrm>
          <a:prstGeom prst="roundRect">
            <a:avLst/>
          </a:prstGeom>
          <a:gradFill flip="none" rotWithShape="1">
            <a:gsLst>
              <a:gs pos="50000">
                <a:schemeClr val="bg1"/>
              </a:gs>
              <a:gs pos="0">
                <a:srgbClr val="FFCC99"/>
              </a:gs>
              <a:gs pos="100000">
                <a:srgbClr val="66FFFF"/>
              </a:gs>
            </a:gsLst>
            <a:lin ang="0" scaled="0"/>
            <a:tileRect/>
          </a:gra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a:spLocks noChangeAspect="1"/>
          </p:cNvSpPr>
          <p:nvPr/>
        </p:nvSpPr>
        <p:spPr>
          <a:xfrm rot="2700000">
            <a:off x="9464054" y="476680"/>
            <a:ext cx="72000" cy="72000"/>
          </a:xfrm>
          <a:prstGeom prst="roundRect">
            <a:avLst>
              <a:gd name="adj" fmla="val 37685"/>
            </a:avLst>
          </a:prstGeom>
          <a:solidFill>
            <a:srgbClr val="66FFFF"/>
          </a:soli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a:spLocks noChangeAspect="1"/>
          </p:cNvSpPr>
          <p:nvPr/>
        </p:nvSpPr>
        <p:spPr>
          <a:xfrm rot="2700000">
            <a:off x="835213" y="312865"/>
            <a:ext cx="90000" cy="90000"/>
          </a:xfrm>
          <a:prstGeom prst="roundRect">
            <a:avLst>
              <a:gd name="adj" fmla="val 37685"/>
            </a:avLst>
          </a:prstGeom>
          <a:solidFill>
            <a:srgbClr val="FF9999"/>
          </a:soli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タイトル 1"/>
          <p:cNvSpPr txBox="1">
            <a:spLocks/>
          </p:cNvSpPr>
          <p:nvPr userDrawn="1"/>
        </p:nvSpPr>
        <p:spPr>
          <a:xfrm>
            <a:off x="1065600" y="0"/>
            <a:ext cx="8388000" cy="396000"/>
          </a:xfrm>
          <a:prstGeom prst="rect">
            <a:avLst/>
          </a:prstGeom>
        </p:spPr>
        <p:txBody>
          <a:bodyPr/>
          <a:lstStyle>
            <a:lvl1pPr algn="ctr" rtl="0" fontAlgn="base">
              <a:spcBef>
                <a:spcPct val="0"/>
              </a:spcBef>
              <a:spcAft>
                <a:spcPct val="0"/>
              </a:spcAft>
              <a:defRPr kumimoji="1" sz="2400" kern="1200">
                <a:solidFill>
                  <a:schemeClr val="tx1"/>
                </a:solidFill>
                <a:latin typeface="HG丸ｺﾞｼｯｸM-PRO" panose="020F0600000000000000" pitchFamily="50" charset="-128"/>
                <a:ea typeface="HG丸ｺﾞｼｯｸM-PRO" panose="020F0600000000000000" pitchFamily="50" charset="-128"/>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algn="l"/>
            <a:endParaRPr lang="ja-JP" altLang="en-US" dirty="0"/>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61" r:id="rId8"/>
    <p:sldLayoutId id="2147483653" r:id="rId9"/>
    <p:sldLayoutId id="2147483652" r:id="rId10"/>
    <p:sldLayoutId id="2147483651" r:id="rId11"/>
    <p:sldLayoutId id="2147483650" r:id="rId12"/>
    <p:sldLayoutId id="2147483663" r:id="rId13"/>
    <p:sldLayoutId id="2147483664" r:id="rId14"/>
    <p:sldLayoutId id="2147483665" r:id="rId15"/>
  </p:sldLayoutIdLst>
  <p:timing>
    <p:tnLst>
      <p:par>
        <p:cTn id="1" dur="indefinite" restart="never" nodeType="tmRoot"/>
      </p:par>
    </p:tnLst>
  </p:timing>
  <p:hf hdr="0" ftr="0" dt="0"/>
  <p:txStyles>
    <p:titleStyle>
      <a:lvl1pPr algn="ctr" rtl="0" fontAlgn="base">
        <a:spcBef>
          <a:spcPct val="0"/>
        </a:spcBef>
        <a:spcAft>
          <a:spcPct val="0"/>
        </a:spcAft>
        <a:defRPr kumimoji="1" sz="4400" kern="1200">
          <a:solidFill>
            <a:schemeClr val="tx1"/>
          </a:solidFill>
          <a:latin typeface="+mj-lt"/>
          <a:ea typeface="+mj-ea"/>
          <a:cs typeface="+mj-cs"/>
        </a:defRPr>
      </a:lvl1pPr>
      <a:lvl2pPr algn="ctr" rtl="0" fontAlgn="base">
        <a:spcBef>
          <a:spcPct val="0"/>
        </a:spcBef>
        <a:spcAft>
          <a:spcPct val="0"/>
        </a:spcAft>
        <a:defRPr kumimoji="1" sz="4400">
          <a:solidFill>
            <a:schemeClr val="tx1"/>
          </a:solidFill>
          <a:latin typeface="Calibri" pitchFamily="34" charset="0"/>
          <a:ea typeface="ＭＳ Ｐゴシック" charset="-128"/>
        </a:defRPr>
      </a:lvl2pPr>
      <a:lvl3pPr algn="ctr" rtl="0" fontAlgn="base">
        <a:spcBef>
          <a:spcPct val="0"/>
        </a:spcBef>
        <a:spcAft>
          <a:spcPct val="0"/>
        </a:spcAft>
        <a:defRPr kumimoji="1" sz="4400">
          <a:solidFill>
            <a:schemeClr val="tx1"/>
          </a:solidFill>
          <a:latin typeface="Calibri" pitchFamily="34" charset="0"/>
          <a:ea typeface="ＭＳ Ｐゴシック" charset="-128"/>
        </a:defRPr>
      </a:lvl3pPr>
      <a:lvl4pPr algn="ctr" rtl="0" fontAlgn="base">
        <a:spcBef>
          <a:spcPct val="0"/>
        </a:spcBef>
        <a:spcAft>
          <a:spcPct val="0"/>
        </a:spcAft>
        <a:defRPr kumimoji="1" sz="4400">
          <a:solidFill>
            <a:schemeClr val="tx1"/>
          </a:solidFill>
          <a:latin typeface="Calibri" pitchFamily="34" charset="0"/>
          <a:ea typeface="ＭＳ Ｐゴシック" charset="-128"/>
        </a:defRPr>
      </a:lvl4pPr>
      <a:lvl5pPr algn="ctr" rtl="0" fontAlgn="base">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 Id="rId4" Type="http://schemas.openxmlformats.org/officeDocument/2006/relationships/chart" Target="../charts/char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正方形/長方形 3"/>
          <p:cNvSpPr/>
          <p:nvPr/>
        </p:nvSpPr>
        <p:spPr>
          <a:xfrm>
            <a:off x="0" y="2276872"/>
            <a:ext cx="9906000" cy="180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spcBef>
                <a:spcPts val="1200"/>
              </a:spcBef>
            </a:pPr>
            <a:r>
              <a:rPr lang="ja-JP" altLang="en-US" sz="4000" dirty="0" smtClean="0">
                <a:solidFill>
                  <a:schemeClr val="tx1">
                    <a:lumMod val="65000"/>
                    <a:lumOff val="35000"/>
                  </a:schemeClr>
                </a:solidFill>
                <a:latin typeface="HGS明朝E" pitchFamily="18" charset="-128"/>
                <a:ea typeface="HGS明朝E" pitchFamily="18" charset="-128"/>
              </a:rPr>
              <a:t>新会社事業計画書（案）</a:t>
            </a:r>
            <a:endParaRPr lang="en-US" altLang="ja-JP" sz="4000" dirty="0" smtClean="0">
              <a:solidFill>
                <a:schemeClr val="tx1">
                  <a:lumMod val="65000"/>
                  <a:lumOff val="35000"/>
                </a:schemeClr>
              </a:solidFill>
              <a:latin typeface="HGS明朝E" pitchFamily="18" charset="-128"/>
              <a:ea typeface="HGS明朝E" pitchFamily="18" charset="-128"/>
            </a:endParaRPr>
          </a:p>
          <a:p>
            <a:pPr algn="ctr">
              <a:spcBef>
                <a:spcPts val="2400"/>
              </a:spcBef>
            </a:pPr>
            <a:r>
              <a:rPr lang="ja-JP" altLang="en-US" sz="2800" dirty="0" smtClean="0">
                <a:solidFill>
                  <a:schemeClr val="tx1">
                    <a:lumMod val="65000"/>
                    <a:lumOff val="35000"/>
                  </a:schemeClr>
                </a:solidFill>
                <a:latin typeface="HGS明朝E" pitchFamily="18" charset="-128"/>
                <a:ea typeface="HGS明朝E" pitchFamily="18" charset="-128"/>
              </a:rPr>
              <a:t>（下水道事業の経営形態見直し）</a:t>
            </a:r>
            <a:endParaRPr lang="en-US" altLang="ja-JP" sz="2800" dirty="0" smtClean="0">
              <a:solidFill>
                <a:schemeClr val="tx1">
                  <a:lumMod val="65000"/>
                  <a:lumOff val="35000"/>
                </a:schemeClr>
              </a:solidFill>
              <a:latin typeface="HGS明朝E" pitchFamily="18" charset="-128"/>
              <a:ea typeface="HGS明朝E" pitchFamily="18" charset="-128"/>
            </a:endParaRPr>
          </a:p>
        </p:txBody>
      </p:sp>
      <p:sp>
        <p:nvSpPr>
          <p:cNvPr id="5" name="正方形/長方形 4"/>
          <p:cNvSpPr/>
          <p:nvPr/>
        </p:nvSpPr>
        <p:spPr>
          <a:xfrm>
            <a:off x="0" y="4221088"/>
            <a:ext cx="9906000" cy="180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spcBef>
                <a:spcPts val="1200"/>
              </a:spcBef>
            </a:pPr>
            <a:r>
              <a:rPr lang="ja-JP" altLang="en-US" sz="3600" dirty="0" smtClean="0">
                <a:solidFill>
                  <a:schemeClr val="tx1">
                    <a:lumMod val="65000"/>
                    <a:lumOff val="35000"/>
                  </a:schemeClr>
                </a:solidFill>
                <a:latin typeface="HGS明朝E" pitchFamily="18" charset="-128"/>
                <a:ea typeface="HGS明朝E" pitchFamily="18" charset="-128"/>
              </a:rPr>
              <a:t>大 阪 市</a:t>
            </a:r>
            <a:endParaRPr lang="en-US" altLang="ja-JP" sz="3600" dirty="0" smtClean="0">
              <a:solidFill>
                <a:schemeClr val="tx1">
                  <a:lumMod val="65000"/>
                  <a:lumOff val="35000"/>
                </a:schemeClr>
              </a:solidFill>
              <a:latin typeface="HGS明朝E" pitchFamily="18" charset="-128"/>
              <a:ea typeface="HGS明朝E" pitchFamily="18" charset="-128"/>
            </a:endParaRPr>
          </a:p>
        </p:txBody>
      </p:sp>
      <p:sp>
        <p:nvSpPr>
          <p:cNvPr id="2" name="正方形/長方形 1"/>
          <p:cNvSpPr/>
          <p:nvPr/>
        </p:nvSpPr>
        <p:spPr>
          <a:xfrm>
            <a:off x="308484" y="476672"/>
            <a:ext cx="9289032" cy="615668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8229364" y="620688"/>
            <a:ext cx="1224136" cy="461665"/>
          </a:xfrm>
          <a:prstGeom prst="rect">
            <a:avLst/>
          </a:prstGeom>
          <a:noFill/>
          <a:ln>
            <a:solidFill>
              <a:schemeClr val="tx1"/>
            </a:solidFill>
          </a:ln>
        </p:spPr>
        <p:txBody>
          <a:bodyPr wrap="square" rtlCol="0">
            <a:spAutoFit/>
          </a:bodyPr>
          <a:lstStyle/>
          <a:p>
            <a:pPr algn="ctr"/>
            <a:r>
              <a:rPr kumimoji="1" lang="ja-JP" altLang="en-US" sz="2400" dirty="0" smtClean="0"/>
              <a:t>資料３</a:t>
            </a:r>
            <a:endParaRPr kumimoji="1" lang="ja-JP" alt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488504" y="836712"/>
            <a:ext cx="8820980" cy="3573763"/>
          </a:xfrm>
          <a:prstGeom prst="rect">
            <a:avLst/>
          </a:prstGeom>
          <a:noFill/>
          <a:ln>
            <a:solidFill>
              <a:schemeClr val="accent1">
                <a:shade val="95000"/>
                <a:satMod val="105000"/>
              </a:schemeClr>
            </a:solidFill>
          </a:ln>
        </p:spPr>
        <p:txBody>
          <a:bodyPr wrap="square" lIns="180000" tIns="144000" rIns="180000" bIns="144000" rtlCol="0">
            <a:spAutoFit/>
          </a:bodyPr>
          <a:lstStyle/>
          <a:p>
            <a:pPr>
              <a:lnSpc>
                <a:spcPts val="3000"/>
              </a:lnSpc>
              <a:spcBef>
                <a:spcPts val="600"/>
              </a:spcBef>
            </a:pPr>
            <a:r>
              <a:rPr lang="ja-JP" altLang="en-US" dirty="0" smtClean="0">
                <a:latin typeface="HGS創英角ｺﾞｼｯｸUB" panose="020B0900000000000000" pitchFamily="50" charset="-128"/>
                <a:ea typeface="HGS創英角ｺﾞｼｯｸUB" panose="020B0900000000000000" pitchFamily="50" charset="-128"/>
              </a:rPr>
              <a:t>① 市域内事業を中心とした経営の効率化</a:t>
            </a:r>
            <a:endParaRPr lang="en-US" altLang="ja-JP" dirty="0" smtClean="0">
              <a:latin typeface="HGS創英角ｺﾞｼｯｸUB" panose="020B0900000000000000" pitchFamily="50" charset="-128"/>
              <a:ea typeface="HGS創英角ｺﾞｼｯｸUB" panose="020B0900000000000000" pitchFamily="50" charset="-128"/>
            </a:endParaRPr>
          </a:p>
          <a:p>
            <a:pPr marL="432000" indent="-180000">
              <a:lnSpc>
                <a:spcPts val="3000"/>
              </a:lnSpc>
              <a:buFont typeface="Arial" pitchFamily="34" charset="0"/>
              <a:buChar char="•"/>
            </a:pPr>
            <a:r>
              <a:rPr lang="ja-JP" altLang="en-US" sz="1600" dirty="0" smtClean="0">
                <a:latin typeface="HG丸ｺﾞｼｯｸM-PRO" pitchFamily="50" charset="-128"/>
                <a:ea typeface="HG丸ｺﾞｼｯｸM-PRO" pitchFamily="50" charset="-128"/>
              </a:rPr>
              <a:t>新会社では民間の経営手法の導入などにより一層の効率化を行い、事業の持続性確保に資する適切な利益を確保して、安定した経営基盤の構築に努めていく。</a:t>
            </a:r>
            <a:endParaRPr lang="en-US" altLang="ja-JP" sz="1600" dirty="0" smtClean="0">
              <a:latin typeface="HG丸ｺﾞｼｯｸM-PRO" pitchFamily="50" charset="-128"/>
              <a:ea typeface="HG丸ｺﾞｼｯｸM-PRO" pitchFamily="50" charset="-128"/>
            </a:endParaRPr>
          </a:p>
          <a:p>
            <a:pPr marL="972000" lvl="1" indent="-288000">
              <a:lnSpc>
                <a:spcPts val="2500"/>
              </a:lnSpc>
              <a:buFont typeface="Wingdings" pitchFamily="2" charset="2"/>
              <a:buChar char="ü"/>
            </a:pPr>
            <a:r>
              <a:rPr lang="ja-JP" altLang="en-US" sz="1400" dirty="0" smtClean="0">
                <a:latin typeface="HG丸ｺﾞｼｯｸM-PRO" pitchFamily="50" charset="-128"/>
                <a:ea typeface="HG丸ｺﾞｼｯｸM-PRO" pitchFamily="50" charset="-128"/>
              </a:rPr>
              <a:t>民間</a:t>
            </a:r>
            <a:r>
              <a:rPr lang="ja-JP" altLang="en-US" sz="1400" dirty="0">
                <a:latin typeface="HG丸ｺﾞｼｯｸM-PRO" pitchFamily="50" charset="-128"/>
                <a:ea typeface="HG丸ｺﾞｼｯｸM-PRO" pitchFamily="50" charset="-128"/>
              </a:rPr>
              <a:t>手法を取り入れた契約・調達方法の採用</a:t>
            </a:r>
            <a:endParaRPr lang="en-US" altLang="ja-JP" sz="1400" dirty="0">
              <a:latin typeface="HG丸ｺﾞｼｯｸM-PRO" pitchFamily="50" charset="-128"/>
              <a:ea typeface="HG丸ｺﾞｼｯｸM-PRO" pitchFamily="50" charset="-128"/>
            </a:endParaRPr>
          </a:p>
          <a:p>
            <a:pPr marL="972000" lvl="1" indent="-288000">
              <a:lnSpc>
                <a:spcPts val="2500"/>
              </a:lnSpc>
              <a:buFont typeface="Wingdings" pitchFamily="2" charset="2"/>
              <a:buChar char="ü"/>
            </a:pPr>
            <a:r>
              <a:rPr lang="ja-JP" altLang="en-US" sz="1400" dirty="0">
                <a:latin typeface="HG丸ｺﾞｼｯｸM-PRO" pitchFamily="50" charset="-128"/>
                <a:ea typeface="HG丸ｺﾞｼｯｸM-PRO" pitchFamily="50" charset="-128"/>
              </a:rPr>
              <a:t>アセットマネジメント手法による維持管理の効率化及び省エネ機器の採用による動力費削減</a:t>
            </a:r>
            <a:endParaRPr lang="en-US" altLang="ja-JP" sz="1400" dirty="0">
              <a:latin typeface="HG丸ｺﾞｼｯｸM-PRO" pitchFamily="50" charset="-128"/>
              <a:ea typeface="HG丸ｺﾞｼｯｸM-PRO" pitchFamily="50" charset="-128"/>
            </a:endParaRPr>
          </a:p>
          <a:p>
            <a:pPr marL="972000" lvl="1" indent="-288000">
              <a:lnSpc>
                <a:spcPts val="2500"/>
              </a:lnSpc>
              <a:buFont typeface="Wingdings" pitchFamily="2" charset="2"/>
              <a:buChar char="ü"/>
            </a:pPr>
            <a:r>
              <a:rPr lang="ja-JP" altLang="en-US" sz="1400" dirty="0">
                <a:latin typeface="HG丸ｺﾞｼｯｸM-PRO" pitchFamily="50" charset="-128"/>
                <a:ea typeface="HG丸ｺﾞｼｯｸM-PRO" pitchFamily="50" charset="-128"/>
              </a:rPr>
              <a:t>民間企業との連携等による更なる実施体制のスリム化と維持管理コストの縮減</a:t>
            </a:r>
            <a:endParaRPr lang="en-US" altLang="ja-JP" sz="1400" dirty="0">
              <a:latin typeface="HG丸ｺﾞｼｯｸM-PRO" pitchFamily="50" charset="-128"/>
              <a:ea typeface="HG丸ｺﾞｼｯｸM-PRO" pitchFamily="50" charset="-128"/>
            </a:endParaRPr>
          </a:p>
          <a:p>
            <a:pPr marL="972000" lvl="1" indent="-288000">
              <a:lnSpc>
                <a:spcPts val="2500"/>
              </a:lnSpc>
              <a:buFont typeface="Wingdings" pitchFamily="2" charset="2"/>
              <a:buChar char="ü"/>
            </a:pPr>
            <a:r>
              <a:rPr lang="ja-JP" altLang="en-US" sz="1400" dirty="0">
                <a:latin typeface="HG丸ｺﾞｼｯｸM-PRO" pitchFamily="50" charset="-128"/>
                <a:ea typeface="HG丸ｺﾞｼｯｸM-PRO" pitchFamily="50" charset="-128"/>
              </a:rPr>
              <a:t>官民連携による共同研究や技術開発の</a:t>
            </a:r>
            <a:r>
              <a:rPr lang="ja-JP" altLang="en-US" sz="1400" dirty="0" smtClean="0">
                <a:latin typeface="HG丸ｺﾞｼｯｸM-PRO" pitchFamily="50" charset="-128"/>
                <a:ea typeface="HG丸ｺﾞｼｯｸM-PRO" pitchFamily="50" charset="-128"/>
              </a:rPr>
              <a:t>推進</a:t>
            </a:r>
            <a:endParaRPr lang="en-US" altLang="ja-JP" sz="1400" dirty="0" smtClean="0">
              <a:latin typeface="HG丸ｺﾞｼｯｸM-PRO" pitchFamily="50" charset="-128"/>
              <a:ea typeface="HG丸ｺﾞｼｯｸM-PRO" pitchFamily="50" charset="-128"/>
            </a:endParaRPr>
          </a:p>
          <a:p>
            <a:pPr>
              <a:lnSpc>
                <a:spcPts val="3000"/>
              </a:lnSpc>
              <a:spcBef>
                <a:spcPts val="600"/>
              </a:spcBef>
            </a:pPr>
            <a:r>
              <a:rPr lang="ja-JP" altLang="en-US" dirty="0" smtClean="0">
                <a:latin typeface="HGS創英角ｺﾞｼｯｸUB" panose="020B0900000000000000" pitchFamily="50" charset="-128"/>
                <a:ea typeface="HGS創英角ｺﾞｼｯｸUB" panose="020B0900000000000000" pitchFamily="50" charset="-128"/>
              </a:rPr>
              <a:t>② 市域外業務の獲得</a:t>
            </a:r>
            <a:endParaRPr lang="en-US" altLang="ja-JP" dirty="0" smtClean="0">
              <a:latin typeface="HGS創英角ｺﾞｼｯｸUB" panose="020B0900000000000000" pitchFamily="50" charset="-128"/>
              <a:ea typeface="HGS創英角ｺﾞｼｯｸUB" panose="020B0900000000000000" pitchFamily="50" charset="-128"/>
            </a:endParaRPr>
          </a:p>
          <a:p>
            <a:pPr marL="432000" indent="-180000">
              <a:lnSpc>
                <a:spcPts val="3000"/>
              </a:lnSpc>
              <a:buFont typeface="Arial" pitchFamily="34" charset="0"/>
              <a:buChar char="•"/>
            </a:pPr>
            <a:r>
              <a:rPr lang="ja-JP" altLang="en-US" sz="1600" dirty="0" smtClean="0">
                <a:latin typeface="HG丸ｺﾞｼｯｸM-PRO" pitchFamily="50" charset="-128"/>
                <a:ea typeface="HG丸ｺﾞｼｯｸM-PRO" pitchFamily="50" charset="-128"/>
              </a:rPr>
              <a:t>管路及び処理場の運転維持管理分野で</a:t>
            </a:r>
            <a:r>
              <a:rPr lang="en-US" altLang="ja-JP" sz="1600" dirty="0" smtClean="0">
                <a:latin typeface="HG丸ｺﾞｼｯｸM-PRO" pitchFamily="50" charset="-128"/>
                <a:ea typeface="HG丸ｺﾞｼｯｸM-PRO" pitchFamily="50" charset="-128"/>
              </a:rPr>
              <a:t>10</a:t>
            </a:r>
            <a:r>
              <a:rPr lang="ja-JP" altLang="en-US" sz="1600" dirty="0" smtClean="0">
                <a:latin typeface="HG丸ｺﾞｼｯｸM-PRO" pitchFamily="50" charset="-128"/>
                <a:ea typeface="HG丸ｺﾞｼｯｸM-PRO" pitchFamily="50" charset="-128"/>
              </a:rPr>
              <a:t>年後に売上高</a:t>
            </a:r>
            <a:r>
              <a:rPr lang="en-US" altLang="ja-JP" sz="1600" dirty="0" smtClean="0">
                <a:latin typeface="HG丸ｺﾞｼｯｸM-PRO" pitchFamily="50" charset="-128"/>
                <a:ea typeface="HG丸ｺﾞｼｯｸM-PRO" pitchFamily="50" charset="-128"/>
              </a:rPr>
              <a:t>10</a:t>
            </a:r>
            <a:r>
              <a:rPr lang="ja-JP" altLang="en-US" sz="1600" dirty="0" smtClean="0">
                <a:latin typeface="HG丸ｺﾞｼｯｸM-PRO" pitchFamily="50" charset="-128"/>
                <a:ea typeface="HG丸ｺﾞｼｯｸM-PRO" pitchFamily="50" charset="-128"/>
              </a:rPr>
              <a:t>億円をめざす。</a:t>
            </a:r>
            <a:endParaRPr lang="en-US" altLang="ja-JP" sz="1600" dirty="0" smtClean="0">
              <a:latin typeface="HG丸ｺﾞｼｯｸM-PRO" pitchFamily="50" charset="-128"/>
              <a:ea typeface="HG丸ｺﾞｼｯｸM-PRO" pitchFamily="50" charset="-128"/>
            </a:endParaRPr>
          </a:p>
        </p:txBody>
      </p:sp>
      <p:sp>
        <p:nvSpPr>
          <p:cNvPr id="10" name="下矢印 9"/>
          <p:cNvSpPr/>
          <p:nvPr/>
        </p:nvSpPr>
        <p:spPr>
          <a:xfrm>
            <a:off x="3638854" y="4833156"/>
            <a:ext cx="2574286" cy="360040"/>
          </a:xfrm>
          <a:prstGeom prst="downArrow">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488504" y="5517232"/>
            <a:ext cx="8820980" cy="613978"/>
          </a:xfrm>
          <a:prstGeom prst="rect">
            <a:avLst/>
          </a:prstGeom>
          <a:noFill/>
          <a:ln>
            <a:solidFill>
              <a:schemeClr val="accent1">
                <a:shade val="95000"/>
                <a:satMod val="105000"/>
              </a:schemeClr>
            </a:solidFill>
          </a:ln>
        </p:spPr>
        <p:txBody>
          <a:bodyPr wrap="square" tIns="144000" bIns="144000" rtlCol="0">
            <a:spAutoFit/>
          </a:bodyPr>
          <a:lstStyle/>
          <a:p>
            <a:pPr algn="ctr">
              <a:lnSpc>
                <a:spcPts val="3000"/>
              </a:lnSpc>
            </a:pPr>
            <a:r>
              <a:rPr lang="ja-JP" altLang="en-US" sz="1600" dirty="0" smtClean="0">
                <a:latin typeface="HG丸ｺﾞｼｯｸM-PRO" pitchFamily="50" charset="-128"/>
                <a:ea typeface="HG丸ｺﾞｼｯｸM-PRO" pitchFamily="50" charset="-128"/>
              </a:rPr>
              <a:t>大阪市からの包括委託費を含めた売上高の１％程度の利益確保をめざす</a:t>
            </a:r>
            <a:endParaRPr lang="en-US" altLang="ja-JP" sz="1600" dirty="0" smtClean="0">
              <a:latin typeface="HG丸ｺﾞｼｯｸM-PRO" pitchFamily="50" charset="-128"/>
              <a:ea typeface="HG丸ｺﾞｼｯｸM-PRO" pitchFamily="50" charset="-128"/>
            </a:endParaRPr>
          </a:p>
        </p:txBody>
      </p:sp>
      <p:sp>
        <p:nvSpPr>
          <p:cNvPr id="12" name="スライド番号プレースホルダ 1"/>
          <p:cNvSpPr>
            <a:spLocks noGrp="1"/>
          </p:cNvSpPr>
          <p:nvPr>
            <p:ph type="sldNum" sz="quarter" idx="12"/>
          </p:nvPr>
        </p:nvSpPr>
        <p:spPr>
          <a:xfrm>
            <a:off x="9360000" y="6300000"/>
            <a:ext cx="677281" cy="365125"/>
          </a:xfrm>
        </p:spPr>
        <p:txBody>
          <a:bodyPr/>
          <a:lstStyle/>
          <a:p>
            <a:pPr algn="ctr"/>
            <a:fld id="{D2D8002D-B5B0-4BAC-B1F6-782DDCCE6D9C}" type="slidenum">
              <a:rPr lang="ja-JP" altLang="en-US" sz="2000" b="1" smtClean="0">
                <a:solidFill>
                  <a:srgbClr val="000000"/>
                </a:solidFill>
                <a:latin typeface="Times New Roman" pitchFamily="18" charset="0"/>
                <a:cs typeface="Times New Roman" pitchFamily="18" charset="0"/>
              </a:rPr>
              <a:pPr algn="ctr"/>
              <a:t>9</a:t>
            </a:fld>
            <a:endParaRPr lang="ja-JP" altLang="en-US" sz="2000" b="1" dirty="0">
              <a:solidFill>
                <a:srgbClr val="000000"/>
              </a:solidFill>
              <a:latin typeface="Times New Roman" pitchFamily="18" charset="0"/>
              <a:cs typeface="Times New Roman" pitchFamily="18" charset="0"/>
            </a:endParaRPr>
          </a:p>
        </p:txBody>
      </p:sp>
      <p:sp>
        <p:nvSpPr>
          <p:cNvPr id="13" name="正方形/長方形 12"/>
          <p:cNvSpPr/>
          <p:nvPr/>
        </p:nvSpPr>
        <p:spPr>
          <a:xfrm>
            <a:off x="1065600" y="0"/>
            <a:ext cx="8388000" cy="39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spcBef>
                <a:spcPts val="600"/>
              </a:spcBef>
            </a:pPr>
            <a:r>
              <a:rPr lang="ja-JP" altLang="en-US" sz="2400" dirty="0" smtClean="0">
                <a:solidFill>
                  <a:prstClr val="black"/>
                </a:solidFill>
                <a:latin typeface="HG丸ｺﾞｼｯｸM-PRO" pitchFamily="50" charset="-128"/>
                <a:ea typeface="HG丸ｺﾞｼｯｸM-PRO" pitchFamily="50" charset="-128"/>
              </a:rPr>
              <a:t>（</a:t>
            </a:r>
            <a:r>
              <a:rPr lang="ja-JP" altLang="en-US" sz="2400" dirty="0">
                <a:solidFill>
                  <a:prstClr val="black"/>
                </a:solidFill>
                <a:latin typeface="HG丸ｺﾞｼｯｸM-PRO" pitchFamily="50" charset="-128"/>
                <a:ea typeface="HG丸ｺﾞｼｯｸM-PRO" pitchFamily="50" charset="-128"/>
              </a:rPr>
              <a:t>２</a:t>
            </a:r>
            <a:r>
              <a:rPr lang="ja-JP" altLang="en-US" sz="2400" dirty="0" smtClean="0">
                <a:solidFill>
                  <a:prstClr val="black"/>
                </a:solidFill>
                <a:latin typeface="HG丸ｺﾞｼｯｸM-PRO" pitchFamily="50" charset="-128"/>
                <a:ea typeface="HG丸ｺﾞｼｯｸM-PRO" pitchFamily="50" charset="-128"/>
              </a:rPr>
              <a:t>）収支目標　</a:t>
            </a:r>
            <a:r>
              <a:rPr lang="ja-JP" altLang="en-US" sz="2000" dirty="0" smtClean="0">
                <a:solidFill>
                  <a:prstClr val="black"/>
                </a:solidFill>
                <a:latin typeface="HG丸ｺﾞｼｯｸM-PRO" pitchFamily="50" charset="-128"/>
                <a:ea typeface="HG丸ｺﾞｼｯｸM-PRO" pitchFamily="50" charset="-128"/>
              </a:rPr>
              <a:t>（</a:t>
            </a:r>
            <a:r>
              <a:rPr lang="en-US" altLang="ja-JP" sz="2000" dirty="0" smtClean="0">
                <a:solidFill>
                  <a:prstClr val="black"/>
                </a:solidFill>
                <a:latin typeface="HG丸ｺﾞｼｯｸM-PRO" pitchFamily="50" charset="-128"/>
                <a:ea typeface="HG丸ｺﾞｼｯｸM-PRO" pitchFamily="50" charset="-128"/>
              </a:rPr>
              <a:t>2-</a:t>
            </a:r>
            <a:r>
              <a:rPr lang="ja-JP" altLang="en-US" sz="2000" dirty="0" smtClean="0">
                <a:solidFill>
                  <a:prstClr val="black"/>
                </a:solidFill>
                <a:latin typeface="HG丸ｺﾞｼｯｸM-PRO" pitchFamily="50" charset="-128"/>
                <a:ea typeface="HG丸ｺﾞｼｯｸM-PRO" pitchFamily="50" charset="-128"/>
              </a:rPr>
              <a:t>１）基本方針</a:t>
            </a:r>
            <a:endParaRPr lang="ja-JP" altLang="en-US" sz="2000" dirty="0">
              <a:solidFill>
                <a:prstClr val="black"/>
              </a:solidFill>
              <a:latin typeface="HG丸ｺﾞｼｯｸM-PRO" pitchFamily="50" charset="-128"/>
              <a:ea typeface="HG丸ｺﾞｼｯｸM-PRO" pitchFamily="50" charset="-128"/>
            </a:endParaRPr>
          </a:p>
        </p:txBody>
      </p:sp>
    </p:spTree>
    <p:extLst>
      <p:ext uri="{BB962C8B-B14F-4D97-AF65-F5344CB8AC3E}">
        <p14:creationId xmlns="" xmlns:p14="http://schemas.microsoft.com/office/powerpoint/2010/main" val="42209934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グラフ 15"/>
          <p:cNvGraphicFramePr>
            <a:graphicFrameLocks/>
          </p:cNvGraphicFramePr>
          <p:nvPr>
            <p:extLst>
              <p:ext uri="{D42A27DB-BD31-4B8C-83A1-F6EECF244321}">
                <p14:modId xmlns="" xmlns:p14="http://schemas.microsoft.com/office/powerpoint/2010/main" val="158915705"/>
              </p:ext>
            </p:extLst>
          </p:nvPr>
        </p:nvGraphicFramePr>
        <p:xfrm>
          <a:off x="1388604" y="1808820"/>
          <a:ext cx="7488832" cy="165618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5" name="グラフ 14"/>
          <p:cNvGraphicFramePr>
            <a:graphicFrameLocks/>
          </p:cNvGraphicFramePr>
          <p:nvPr>
            <p:extLst>
              <p:ext uri="{D42A27DB-BD31-4B8C-83A1-F6EECF244321}">
                <p14:modId xmlns="" xmlns:p14="http://schemas.microsoft.com/office/powerpoint/2010/main" val="148712598"/>
              </p:ext>
            </p:extLst>
          </p:nvPr>
        </p:nvGraphicFramePr>
        <p:xfrm>
          <a:off x="1497636" y="5200576"/>
          <a:ext cx="7452000" cy="1504788"/>
        </p:xfrm>
        <a:graphic>
          <a:graphicData uri="http://schemas.openxmlformats.org/drawingml/2006/chart">
            <c:chart xmlns:c="http://schemas.openxmlformats.org/drawingml/2006/chart" xmlns:r="http://schemas.openxmlformats.org/officeDocument/2006/relationships" r:id="rId3"/>
          </a:graphicData>
        </a:graphic>
      </p:graphicFrame>
      <p:sp>
        <p:nvSpPr>
          <p:cNvPr id="9" name="正方形/長方形 8"/>
          <p:cNvSpPr/>
          <p:nvPr/>
        </p:nvSpPr>
        <p:spPr>
          <a:xfrm>
            <a:off x="1065600" y="0"/>
            <a:ext cx="8388000" cy="39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spcBef>
                <a:spcPts val="600"/>
              </a:spcBef>
            </a:pPr>
            <a:r>
              <a:rPr lang="ja-JP" altLang="en-US" sz="2400" dirty="0" smtClean="0">
                <a:solidFill>
                  <a:prstClr val="black"/>
                </a:solidFill>
                <a:latin typeface="HG丸ｺﾞｼｯｸM-PRO" pitchFamily="50" charset="-128"/>
                <a:ea typeface="HG丸ｺﾞｼｯｸM-PRO" pitchFamily="50" charset="-128"/>
              </a:rPr>
              <a:t>（２）収支目標　</a:t>
            </a:r>
            <a:r>
              <a:rPr lang="ja-JP" altLang="en-US" sz="2000" dirty="0" smtClean="0">
                <a:solidFill>
                  <a:prstClr val="black"/>
                </a:solidFill>
                <a:latin typeface="HG丸ｺﾞｼｯｸM-PRO" pitchFamily="50" charset="-128"/>
                <a:ea typeface="HG丸ｺﾞｼｯｸM-PRO" pitchFamily="50" charset="-128"/>
              </a:rPr>
              <a:t>（２</a:t>
            </a:r>
            <a:r>
              <a:rPr lang="en-US" altLang="ja-JP" sz="2000" dirty="0" smtClean="0">
                <a:solidFill>
                  <a:prstClr val="black"/>
                </a:solidFill>
                <a:latin typeface="HG丸ｺﾞｼｯｸM-PRO" pitchFamily="50" charset="-128"/>
                <a:ea typeface="HG丸ｺﾞｼｯｸM-PRO" pitchFamily="50" charset="-128"/>
              </a:rPr>
              <a:t>-</a:t>
            </a:r>
            <a:r>
              <a:rPr lang="ja-JP" altLang="en-US" sz="2000" dirty="0" smtClean="0">
                <a:solidFill>
                  <a:prstClr val="black"/>
                </a:solidFill>
                <a:latin typeface="HG丸ｺﾞｼｯｸM-PRO" pitchFamily="50" charset="-128"/>
                <a:ea typeface="HG丸ｺﾞｼｯｸM-PRO" pitchFamily="50" charset="-128"/>
              </a:rPr>
              <a:t>２）売上高</a:t>
            </a:r>
            <a:r>
              <a:rPr lang="ja-JP" altLang="en-US" sz="2000" dirty="0">
                <a:solidFill>
                  <a:prstClr val="black"/>
                </a:solidFill>
                <a:latin typeface="HG丸ｺﾞｼｯｸM-PRO" pitchFamily="50" charset="-128"/>
                <a:ea typeface="HG丸ｺﾞｼｯｸM-PRO" pitchFamily="50" charset="-128"/>
              </a:rPr>
              <a:t>・当期</a:t>
            </a:r>
            <a:r>
              <a:rPr lang="ja-JP" altLang="en-US" sz="2000" dirty="0" smtClean="0">
                <a:solidFill>
                  <a:prstClr val="black"/>
                </a:solidFill>
                <a:latin typeface="HG丸ｺﾞｼｯｸM-PRO" pitchFamily="50" charset="-128"/>
                <a:ea typeface="HG丸ｺﾞｼｯｸM-PRO" pitchFamily="50" charset="-128"/>
              </a:rPr>
              <a:t>純利益の推移</a:t>
            </a:r>
            <a:endParaRPr lang="ja-JP" altLang="en-US" sz="2000" dirty="0">
              <a:solidFill>
                <a:prstClr val="black"/>
              </a:solidFill>
              <a:latin typeface="HG丸ｺﾞｼｯｸM-PRO" pitchFamily="50" charset="-128"/>
              <a:ea typeface="HG丸ｺﾞｼｯｸM-PRO" pitchFamily="50" charset="-128"/>
            </a:endParaRPr>
          </a:p>
        </p:txBody>
      </p:sp>
      <p:sp>
        <p:nvSpPr>
          <p:cNvPr id="12" name="スライド番号プレースホルダ 1"/>
          <p:cNvSpPr txBox="1">
            <a:spLocks/>
          </p:cNvSpPr>
          <p:nvPr/>
        </p:nvSpPr>
        <p:spPr>
          <a:xfrm>
            <a:off x="9360000" y="6300000"/>
            <a:ext cx="677281" cy="365125"/>
          </a:xfrm>
          <a:prstGeom prst="rect">
            <a:avLst/>
          </a:prstGeom>
        </p:spPr>
        <p:txBody>
          <a:bodyPr vert="horz" lIns="91440" tIns="45720" rIns="91440" bIns="45720" rtlCol="0" anchor="ctr"/>
          <a:lstStyle>
            <a:defPPr>
              <a:defRPr lang="ja-JP"/>
            </a:defPPr>
            <a:lvl1pPr algn="r" rtl="0" fontAlgn="auto">
              <a:spcBef>
                <a:spcPts val="0"/>
              </a:spcBef>
              <a:spcAft>
                <a:spcPts val="0"/>
              </a:spcAft>
              <a:defRPr kumimoji="1" sz="1800" b="1" kern="120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ctr"/>
            <a:fld id="{D2D8002D-B5B0-4BAC-B1F6-782DDCCE6D9C}" type="slidenum">
              <a:rPr lang="ja-JP" altLang="en-US" sz="2000" smtClean="0">
                <a:solidFill>
                  <a:srgbClr val="000000"/>
                </a:solidFill>
              </a:rPr>
              <a:pPr algn="ctr"/>
              <a:t>10</a:t>
            </a:fld>
            <a:endParaRPr lang="ja-JP" altLang="en-US" sz="2000" dirty="0">
              <a:solidFill>
                <a:srgbClr val="000000"/>
              </a:solidFill>
            </a:endParaRPr>
          </a:p>
        </p:txBody>
      </p:sp>
      <p:sp>
        <p:nvSpPr>
          <p:cNvPr id="13" name="Rectangle 5"/>
          <p:cNvSpPr>
            <a:spLocks noChangeArrowheads="1"/>
          </p:cNvSpPr>
          <p:nvPr/>
        </p:nvSpPr>
        <p:spPr bwMode="auto">
          <a:xfrm>
            <a:off x="576000" y="692696"/>
            <a:ext cx="8892000" cy="782366"/>
          </a:xfrm>
          <a:prstGeom prst="rect">
            <a:avLst/>
          </a:prstGeom>
          <a:solidFill>
            <a:schemeClr val="accent5">
              <a:lumMod val="20000"/>
              <a:lumOff val="80000"/>
            </a:schemeClr>
          </a:solidFill>
          <a:ln w="12700">
            <a:noFill/>
            <a:miter lim="800000"/>
            <a:headEnd/>
            <a:tailEnd/>
          </a:ln>
          <a:effectLst>
            <a:glow rad="63500">
              <a:schemeClr val="accent1">
                <a:satMod val="175000"/>
                <a:alpha val="40000"/>
              </a:schemeClr>
            </a:glow>
            <a:outerShdw blurRad="63500" dist="25400" sx="101000" sy="101000" algn="ctr" rotWithShape="0">
              <a:schemeClr val="accent5">
                <a:lumMod val="40000"/>
                <a:lumOff val="60000"/>
                <a:alpha val="75000"/>
              </a:schemeClr>
            </a:outerShdw>
          </a:effectLst>
          <a:extLst/>
        </p:spPr>
        <p:txBody>
          <a:bodyPr lIns="108000" tIns="108000" rIns="108000" bIns="108000" anchor="ctr">
            <a:noAutofit/>
          </a:bodyPr>
          <a:lstStyle/>
          <a:p>
            <a:pPr marL="288000" indent="-180000" fontAlgn="auto">
              <a:lnSpc>
                <a:spcPts val="2200"/>
              </a:lnSpc>
              <a:spcBef>
                <a:spcPts val="600"/>
              </a:spcBef>
              <a:spcAft>
                <a:spcPts val="0"/>
              </a:spcAft>
              <a:buFont typeface="Arial" pitchFamily="34" charset="0"/>
              <a:buChar char="•"/>
              <a:defRPr/>
            </a:pPr>
            <a:r>
              <a:rPr lang="ja-JP" altLang="en-US" sz="1600" dirty="0" smtClean="0">
                <a:latin typeface="HG丸ｺﾞｼｯｸM-PRO" pitchFamily="50" charset="-128"/>
                <a:ea typeface="HG丸ｺﾞｼｯｸM-PRO" pitchFamily="50" charset="-128"/>
                <a:cs typeface="Meiryo UI" pitchFamily="50" charset="-128"/>
              </a:rPr>
              <a:t>適切な人材の確保により、知識や技術を継承し、市民の安全・安心を引き続き確保しつつ、市域外事業を含めて着実に収益をあげながら、経営基盤の安定化を図っていく。</a:t>
            </a:r>
            <a:endParaRPr lang="ja-JP" altLang="en-US" sz="1600" dirty="0">
              <a:latin typeface="HG丸ｺﾞｼｯｸM-PRO" pitchFamily="50" charset="-128"/>
              <a:ea typeface="HG丸ｺﾞｼｯｸM-PRO" pitchFamily="50" charset="-128"/>
              <a:cs typeface="Meiryo UI" pitchFamily="50" charset="-128"/>
            </a:endParaRPr>
          </a:p>
        </p:txBody>
      </p:sp>
      <p:sp>
        <p:nvSpPr>
          <p:cNvPr id="23" name="角丸四角形 22"/>
          <p:cNvSpPr>
            <a:spLocks/>
          </p:cNvSpPr>
          <p:nvPr/>
        </p:nvSpPr>
        <p:spPr>
          <a:xfrm>
            <a:off x="1316660" y="1592796"/>
            <a:ext cx="576000" cy="288032"/>
          </a:xfrm>
          <a:prstGeom prst="roundRect">
            <a:avLst>
              <a:gd name="adj" fmla="val 16087"/>
            </a:avLst>
          </a:prstGeom>
          <a:noFill/>
          <a:ln w="28575">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lstStyle/>
          <a:p>
            <a:pPr fontAlgn="auto">
              <a:spcBef>
                <a:spcPts val="0"/>
              </a:spcBef>
              <a:spcAft>
                <a:spcPts val="0"/>
              </a:spcAft>
              <a:defRPr/>
            </a:pP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（百万円）</a:t>
            </a:r>
            <a:endParaRPr lang="ja-JP" altLang="en-US" sz="1000" dirty="0">
              <a:solidFill>
                <a:schemeClr val="tx1"/>
              </a:solidFill>
              <a:latin typeface="HG丸ｺﾞｼｯｸM-PRO" panose="020F0600000000000000" pitchFamily="50" charset="-128"/>
              <a:ea typeface="HG丸ｺﾞｼｯｸM-PRO" panose="020F0600000000000000" pitchFamily="50" charset="-128"/>
            </a:endParaRPr>
          </a:p>
        </p:txBody>
      </p:sp>
      <p:graphicFrame>
        <p:nvGraphicFramePr>
          <p:cNvPr id="21" name="グラフ 20"/>
          <p:cNvGraphicFramePr>
            <a:graphicFrameLocks/>
          </p:cNvGraphicFramePr>
          <p:nvPr>
            <p:extLst>
              <p:ext uri="{D42A27DB-BD31-4B8C-83A1-F6EECF244321}">
                <p14:modId xmlns="" xmlns:p14="http://schemas.microsoft.com/office/powerpoint/2010/main" val="1805094515"/>
              </p:ext>
            </p:extLst>
          </p:nvPr>
        </p:nvGraphicFramePr>
        <p:xfrm>
          <a:off x="1604628" y="3609020"/>
          <a:ext cx="7344816" cy="1296144"/>
        </p:xfrm>
        <a:graphic>
          <a:graphicData uri="http://schemas.openxmlformats.org/drawingml/2006/chart">
            <c:chart xmlns:c="http://schemas.openxmlformats.org/drawingml/2006/chart" xmlns:r="http://schemas.openxmlformats.org/officeDocument/2006/relationships" r:id="rId4"/>
          </a:graphicData>
        </a:graphic>
      </p:graphicFrame>
      <p:sp>
        <p:nvSpPr>
          <p:cNvPr id="25" name="角丸四角形 24"/>
          <p:cNvSpPr>
            <a:spLocks/>
          </p:cNvSpPr>
          <p:nvPr/>
        </p:nvSpPr>
        <p:spPr>
          <a:xfrm>
            <a:off x="1316660" y="5013176"/>
            <a:ext cx="576000" cy="288032"/>
          </a:xfrm>
          <a:prstGeom prst="roundRect">
            <a:avLst>
              <a:gd name="adj" fmla="val 16087"/>
            </a:avLst>
          </a:prstGeom>
          <a:noFill/>
          <a:ln w="28575">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lstStyle/>
          <a:p>
            <a:pPr fontAlgn="auto">
              <a:spcBef>
                <a:spcPts val="0"/>
              </a:spcBef>
              <a:spcAft>
                <a:spcPts val="0"/>
              </a:spcAft>
              <a:defRPr/>
            </a:pP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（百万円）</a:t>
            </a:r>
            <a:endParaRPr lang="ja-JP" altLang="en-US" sz="10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4" name="角丸四角形 23"/>
          <p:cNvSpPr>
            <a:spLocks/>
          </p:cNvSpPr>
          <p:nvPr/>
        </p:nvSpPr>
        <p:spPr>
          <a:xfrm>
            <a:off x="1316660" y="3392995"/>
            <a:ext cx="576000" cy="288032"/>
          </a:xfrm>
          <a:prstGeom prst="roundRect">
            <a:avLst>
              <a:gd name="adj" fmla="val 16087"/>
            </a:avLst>
          </a:prstGeom>
          <a:noFill/>
          <a:ln w="28575">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lstStyle/>
          <a:p>
            <a:pPr fontAlgn="auto">
              <a:spcBef>
                <a:spcPts val="0"/>
              </a:spcBef>
              <a:spcAft>
                <a:spcPts val="0"/>
              </a:spcAft>
              <a:defRPr/>
            </a:pPr>
            <a:r>
              <a:rPr lang="ja-JP" altLang="en-US" sz="1000" dirty="0" smtClean="0">
                <a:solidFill>
                  <a:schemeClr val="tx1"/>
                </a:solidFill>
                <a:latin typeface="HG丸ｺﾞｼｯｸM-PRO" panose="020F0600000000000000" pitchFamily="50" charset="-128"/>
                <a:ea typeface="HG丸ｺﾞｼｯｸM-PRO" panose="020F0600000000000000" pitchFamily="50" charset="-128"/>
              </a:rPr>
              <a:t>（百万円）</a:t>
            </a:r>
            <a:endParaRPr lang="ja-JP" altLang="en-US" sz="10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8" name="角丸四角形 27"/>
          <p:cNvSpPr>
            <a:spLocks/>
          </p:cNvSpPr>
          <p:nvPr/>
        </p:nvSpPr>
        <p:spPr>
          <a:xfrm>
            <a:off x="956556" y="5193196"/>
            <a:ext cx="216000" cy="1260000"/>
          </a:xfrm>
          <a:prstGeom prst="roundRect">
            <a:avLst>
              <a:gd name="adj" fmla="val 16087"/>
            </a:avLst>
          </a:prstGeom>
          <a:noFill/>
          <a:ln w="28575">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vert="eaVert" wrap="none" lIns="0" tIns="0" rIns="0" bIns="0" anchor="ctr"/>
          <a:lstStyle/>
          <a:p>
            <a:pPr algn="ctr" fontAlgn="auto">
              <a:spcBef>
                <a:spcPts val="0"/>
              </a:spcBef>
              <a:spcAft>
                <a:spcPts val="0"/>
              </a:spcAft>
              <a:defRPr/>
            </a:pPr>
            <a:r>
              <a:rPr lang="ja-JP" altLang="en-US" sz="1600" dirty="0" smtClean="0">
                <a:solidFill>
                  <a:schemeClr val="tx1"/>
                </a:solidFill>
                <a:latin typeface="HGS創英角ｺﾞｼｯｸUB" pitchFamily="50" charset="-128"/>
                <a:ea typeface="HGS創英角ｺﾞｼｯｸUB" pitchFamily="50" charset="-128"/>
              </a:rPr>
              <a:t>当期純利益</a:t>
            </a:r>
            <a:endParaRPr lang="en-US" altLang="ja-JP" sz="1600" dirty="0" smtClean="0">
              <a:solidFill>
                <a:schemeClr val="tx1"/>
              </a:solidFill>
              <a:latin typeface="HGS創英角ｺﾞｼｯｸUB" pitchFamily="50" charset="-128"/>
              <a:ea typeface="HGS創英角ｺﾞｼｯｸUB" pitchFamily="50" charset="-128"/>
            </a:endParaRPr>
          </a:p>
          <a:p>
            <a:pPr algn="ctr" fontAlgn="auto">
              <a:spcBef>
                <a:spcPts val="0"/>
              </a:spcBef>
              <a:spcAft>
                <a:spcPts val="0"/>
              </a:spcAft>
              <a:defRPr/>
            </a:pPr>
            <a:r>
              <a:rPr lang="ja-JP" altLang="en-US" sz="1600" dirty="0" smtClean="0">
                <a:solidFill>
                  <a:schemeClr val="tx1"/>
                </a:solidFill>
                <a:latin typeface="HGS創英角ｺﾞｼｯｸUB" pitchFamily="50" charset="-128"/>
                <a:ea typeface="HGS創英角ｺﾞｼｯｸUB" pitchFamily="50" charset="-128"/>
              </a:rPr>
              <a:t>（税引後）</a:t>
            </a:r>
            <a:endParaRPr lang="ja-JP" altLang="en-US" sz="1600" dirty="0">
              <a:solidFill>
                <a:schemeClr val="tx1"/>
              </a:solidFill>
              <a:latin typeface="HGS創英角ｺﾞｼｯｸUB" pitchFamily="50" charset="-128"/>
              <a:ea typeface="HGS創英角ｺﾞｼｯｸUB" pitchFamily="50" charset="-128"/>
            </a:endParaRPr>
          </a:p>
        </p:txBody>
      </p:sp>
      <p:sp>
        <p:nvSpPr>
          <p:cNvPr id="29" name="角丸四角形 28"/>
          <p:cNvSpPr>
            <a:spLocks/>
          </p:cNvSpPr>
          <p:nvPr/>
        </p:nvSpPr>
        <p:spPr>
          <a:xfrm>
            <a:off x="956556" y="2492896"/>
            <a:ext cx="216000" cy="1260000"/>
          </a:xfrm>
          <a:prstGeom prst="roundRect">
            <a:avLst>
              <a:gd name="adj" fmla="val 16087"/>
            </a:avLst>
          </a:prstGeom>
          <a:noFill/>
          <a:ln w="28575">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vert="eaVert" wrap="none" lIns="0" tIns="0" rIns="0" bIns="0" anchor="ctr"/>
          <a:lstStyle/>
          <a:p>
            <a:pPr algn="ctr" fontAlgn="auto">
              <a:spcBef>
                <a:spcPts val="0"/>
              </a:spcBef>
              <a:spcAft>
                <a:spcPts val="0"/>
              </a:spcAft>
              <a:defRPr/>
            </a:pPr>
            <a:r>
              <a:rPr lang="ja-JP" altLang="en-US" sz="1600" dirty="0" smtClean="0">
                <a:solidFill>
                  <a:schemeClr val="tx1"/>
                </a:solidFill>
                <a:latin typeface="HGS創英角ｺﾞｼｯｸUB" pitchFamily="50" charset="-128"/>
                <a:ea typeface="HGS創英角ｺﾞｼｯｸUB" pitchFamily="50" charset="-128"/>
              </a:rPr>
              <a:t>売　上　高</a:t>
            </a:r>
            <a:endParaRPr lang="ja-JP" altLang="en-US" sz="1600" dirty="0">
              <a:solidFill>
                <a:schemeClr val="tx1"/>
              </a:solidFill>
              <a:latin typeface="HGS創英角ｺﾞｼｯｸUB" pitchFamily="50" charset="-128"/>
              <a:ea typeface="HGS創英角ｺﾞｼｯｸUB" pitchFamily="50" charset="-128"/>
            </a:endParaRPr>
          </a:p>
        </p:txBody>
      </p:sp>
      <p:sp>
        <p:nvSpPr>
          <p:cNvPr id="17" name="角丸四角形 16"/>
          <p:cNvSpPr>
            <a:spLocks/>
          </p:cNvSpPr>
          <p:nvPr/>
        </p:nvSpPr>
        <p:spPr>
          <a:xfrm>
            <a:off x="1929624" y="1628832"/>
            <a:ext cx="576000" cy="288000"/>
          </a:xfrm>
          <a:prstGeom prst="roundRect">
            <a:avLst>
              <a:gd name="adj" fmla="val 16087"/>
            </a:avLst>
          </a:prstGeom>
          <a:noFill/>
          <a:ln w="28575">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anchor="ctr"/>
          <a:lstStyle/>
          <a:p>
            <a:pPr fontAlgn="auto">
              <a:spcBef>
                <a:spcPts val="0"/>
              </a:spcBef>
              <a:spcAft>
                <a:spcPts val="0"/>
              </a:spcAft>
              <a:defRPr/>
            </a:pPr>
            <a:r>
              <a:rPr lang="ja-JP" altLang="en-US" sz="1200" dirty="0" smtClean="0">
                <a:solidFill>
                  <a:schemeClr val="tx1"/>
                </a:solidFill>
                <a:latin typeface="HGS創英角ｺﾞｼｯｸUB" pitchFamily="50" charset="-128"/>
                <a:ea typeface="HGS創英角ｺﾞｼｯｸUB" pitchFamily="50" charset="-128"/>
              </a:rPr>
              <a:t>○ 市域包括事業</a:t>
            </a:r>
            <a:endParaRPr lang="ja-JP" altLang="en-US" sz="1200" dirty="0">
              <a:solidFill>
                <a:schemeClr val="tx1"/>
              </a:solidFill>
              <a:latin typeface="HGS創英角ｺﾞｼｯｸUB" pitchFamily="50" charset="-128"/>
              <a:ea typeface="HGS創英角ｺﾞｼｯｸUB" pitchFamily="50" charset="-128"/>
            </a:endParaRPr>
          </a:p>
        </p:txBody>
      </p:sp>
      <p:sp>
        <p:nvSpPr>
          <p:cNvPr id="20" name="角丸四角形 19"/>
          <p:cNvSpPr>
            <a:spLocks/>
          </p:cNvSpPr>
          <p:nvPr/>
        </p:nvSpPr>
        <p:spPr>
          <a:xfrm>
            <a:off x="1928664" y="3465036"/>
            <a:ext cx="576000" cy="288000"/>
          </a:xfrm>
          <a:prstGeom prst="roundRect">
            <a:avLst>
              <a:gd name="adj" fmla="val 16087"/>
            </a:avLst>
          </a:prstGeom>
          <a:noFill/>
          <a:ln w="28575">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anchor="ctr"/>
          <a:lstStyle/>
          <a:p>
            <a:pPr fontAlgn="auto">
              <a:spcBef>
                <a:spcPts val="0"/>
              </a:spcBef>
              <a:spcAft>
                <a:spcPts val="0"/>
              </a:spcAft>
              <a:defRPr/>
            </a:pPr>
            <a:r>
              <a:rPr lang="ja-JP" altLang="en-US" sz="1200" dirty="0" smtClean="0">
                <a:solidFill>
                  <a:schemeClr val="tx1"/>
                </a:solidFill>
                <a:latin typeface="HGS創英角ｺﾞｼｯｸUB" pitchFamily="50" charset="-128"/>
                <a:ea typeface="HGS創英角ｺﾞｼｯｸUB" pitchFamily="50" charset="-128"/>
              </a:rPr>
              <a:t>○ 市域外事業</a:t>
            </a:r>
            <a:endParaRPr lang="ja-JP" altLang="en-US" sz="1200" dirty="0">
              <a:solidFill>
                <a:schemeClr val="tx1"/>
              </a:solidFill>
              <a:latin typeface="HGS創英角ｺﾞｼｯｸUB" pitchFamily="50" charset="-128"/>
              <a:ea typeface="HGS創英角ｺﾞｼｯｸUB" pitchFamily="50" charset="-128"/>
            </a:endParaRPr>
          </a:p>
        </p:txBody>
      </p:sp>
    </p:spTree>
    <p:extLst>
      <p:ext uri="{BB962C8B-B14F-4D97-AF65-F5344CB8AC3E}">
        <p14:creationId xmlns="" xmlns:p14="http://schemas.microsoft.com/office/powerpoint/2010/main" val="30626912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スライド番号プレースホルダ 1"/>
          <p:cNvSpPr txBox="1">
            <a:spLocks/>
          </p:cNvSpPr>
          <p:nvPr/>
        </p:nvSpPr>
        <p:spPr>
          <a:xfrm>
            <a:off x="9360000" y="6300000"/>
            <a:ext cx="677281" cy="365125"/>
          </a:xfrm>
          <a:prstGeom prst="rect">
            <a:avLst/>
          </a:prstGeom>
        </p:spPr>
        <p:txBody>
          <a:bodyPr vert="horz" lIns="91440" tIns="45720" rIns="91440" bIns="45720" rtlCol="0" anchor="ctr"/>
          <a:lstStyle>
            <a:defPPr>
              <a:defRPr lang="ja-JP"/>
            </a:defPPr>
            <a:lvl1pPr algn="r" rtl="0" fontAlgn="auto">
              <a:spcBef>
                <a:spcPts val="0"/>
              </a:spcBef>
              <a:spcAft>
                <a:spcPts val="0"/>
              </a:spcAft>
              <a:defRPr kumimoji="1" sz="1800" b="1" kern="120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ctr"/>
            <a:fld id="{D2D8002D-B5B0-4BAC-B1F6-782DDCCE6D9C}" type="slidenum">
              <a:rPr lang="ja-JP" altLang="en-US" sz="2000" smtClean="0">
                <a:solidFill>
                  <a:srgbClr val="000000"/>
                </a:solidFill>
              </a:rPr>
              <a:pPr algn="ctr"/>
              <a:t>11</a:t>
            </a:fld>
            <a:endParaRPr lang="ja-JP" altLang="en-US" sz="2000" dirty="0">
              <a:solidFill>
                <a:srgbClr val="000000"/>
              </a:solidFill>
            </a:endParaRPr>
          </a:p>
        </p:txBody>
      </p:sp>
      <p:graphicFrame>
        <p:nvGraphicFramePr>
          <p:cNvPr id="4" name="表 3"/>
          <p:cNvGraphicFramePr>
            <a:graphicFrameLocks noGrp="1"/>
          </p:cNvGraphicFramePr>
          <p:nvPr>
            <p:extLst>
              <p:ext uri="{D42A27DB-BD31-4B8C-83A1-F6EECF244321}">
                <p14:modId xmlns="" xmlns:p14="http://schemas.microsoft.com/office/powerpoint/2010/main" val="721892814"/>
              </p:ext>
            </p:extLst>
          </p:nvPr>
        </p:nvGraphicFramePr>
        <p:xfrm>
          <a:off x="488494" y="1572118"/>
          <a:ext cx="9021264" cy="4809210"/>
        </p:xfrm>
        <a:graphic>
          <a:graphicData uri="http://schemas.openxmlformats.org/drawingml/2006/table">
            <a:tbl>
              <a:tblPr>
                <a:tableStyleId>{5C22544A-7EE6-4342-B048-85BDC9FD1C3A}</a:tableStyleId>
              </a:tblPr>
              <a:tblGrid>
                <a:gridCol w="277426"/>
                <a:gridCol w="1846820"/>
                <a:gridCol w="1149503"/>
                <a:gridCol w="1149503"/>
                <a:gridCol w="1149503"/>
                <a:gridCol w="1149503"/>
                <a:gridCol w="1149503"/>
                <a:gridCol w="1149503"/>
              </a:tblGrid>
              <a:tr h="320614">
                <a:tc gridSpan="2">
                  <a:txBody>
                    <a:bodyPr/>
                    <a:lstStyle/>
                    <a:p>
                      <a:pPr algn="l" fontAlgn="ctr"/>
                      <a:r>
                        <a:rPr lang="ja-JP" altLang="en-US" sz="1100" u="none" strike="noStrike" dirty="0">
                          <a:effectLst/>
                          <a:latin typeface="HG丸ｺﾞｼｯｸM-PRO" panose="020F0600000000000000" pitchFamily="50" charset="-128"/>
                          <a:ea typeface="HG丸ｺﾞｼｯｸM-PRO" panose="020F0600000000000000" pitchFamily="50" charset="-128"/>
                        </a:rPr>
                        <a:t>　</a:t>
                      </a:r>
                      <a:endPar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108000" marR="0" marT="0" marB="0" anchor="ctr">
                    <a:solidFill>
                      <a:schemeClr val="accent1">
                        <a:lumMod val="60000"/>
                        <a:lumOff val="40000"/>
                      </a:schemeClr>
                    </a:solidFill>
                  </a:tcPr>
                </a:tc>
                <a:tc hMerge="1">
                  <a:txBody>
                    <a:bodyPr/>
                    <a:lstStyle/>
                    <a:p>
                      <a:endParaRPr kumimoji="1" lang="ja-JP" altLang="en-US"/>
                    </a:p>
                  </a:txBody>
                  <a:tcPr/>
                </a:tc>
                <a:tc>
                  <a:txBody>
                    <a:bodyPr/>
                    <a:lstStyle/>
                    <a:p>
                      <a:pPr algn="ctr" fontAlgn="ctr"/>
                      <a:r>
                        <a:rPr lang="en-US" sz="1100" u="none" strike="noStrike" dirty="0">
                          <a:effectLst/>
                          <a:latin typeface="HG丸ｺﾞｼｯｸM-PRO" panose="020F0600000000000000" pitchFamily="50" charset="-128"/>
                          <a:ea typeface="HG丸ｺﾞｼｯｸM-PRO" panose="020F0600000000000000" pitchFamily="50" charset="-128"/>
                        </a:rPr>
                        <a:t>H28</a:t>
                      </a:r>
                      <a:endParaRPr 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0" marT="0" marB="0" anchor="ctr">
                    <a:solidFill>
                      <a:schemeClr val="accent1">
                        <a:lumMod val="60000"/>
                        <a:lumOff val="40000"/>
                      </a:schemeClr>
                    </a:solidFill>
                  </a:tcPr>
                </a:tc>
                <a:tc>
                  <a:txBody>
                    <a:bodyPr/>
                    <a:lstStyle/>
                    <a:p>
                      <a:pPr algn="ctr" fontAlgn="ctr"/>
                      <a:r>
                        <a:rPr lang="en-US" sz="1100" u="none" strike="noStrike" dirty="0">
                          <a:effectLst/>
                          <a:latin typeface="HG丸ｺﾞｼｯｸM-PRO" panose="020F0600000000000000" pitchFamily="50" charset="-128"/>
                          <a:ea typeface="HG丸ｺﾞｼｯｸM-PRO" panose="020F0600000000000000" pitchFamily="50" charset="-128"/>
                        </a:rPr>
                        <a:t>H29</a:t>
                      </a:r>
                      <a:endParaRPr 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0" marT="0" marB="0" anchor="ctr">
                    <a:solidFill>
                      <a:schemeClr val="accent1">
                        <a:lumMod val="60000"/>
                        <a:lumOff val="40000"/>
                      </a:schemeClr>
                    </a:solidFill>
                  </a:tcPr>
                </a:tc>
                <a:tc>
                  <a:txBody>
                    <a:bodyPr/>
                    <a:lstStyle/>
                    <a:p>
                      <a:pPr algn="ctr" fontAlgn="ctr"/>
                      <a:r>
                        <a:rPr lang="en-US" sz="1100" u="none" strike="noStrike" dirty="0">
                          <a:effectLst/>
                          <a:latin typeface="HG丸ｺﾞｼｯｸM-PRO" panose="020F0600000000000000" pitchFamily="50" charset="-128"/>
                          <a:ea typeface="HG丸ｺﾞｼｯｸM-PRO" panose="020F0600000000000000" pitchFamily="50" charset="-128"/>
                        </a:rPr>
                        <a:t>H30</a:t>
                      </a:r>
                      <a:endParaRPr 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0" marT="0" marB="0" anchor="ctr">
                    <a:solidFill>
                      <a:schemeClr val="accent1">
                        <a:lumMod val="60000"/>
                        <a:lumOff val="40000"/>
                      </a:schemeClr>
                    </a:solidFill>
                  </a:tcPr>
                </a:tc>
                <a:tc>
                  <a:txBody>
                    <a:bodyPr/>
                    <a:lstStyle/>
                    <a:p>
                      <a:pPr algn="ctr" fontAlgn="ctr"/>
                      <a:r>
                        <a:rPr lang="en-US" sz="1100" u="none" strike="noStrike" dirty="0">
                          <a:effectLst/>
                          <a:latin typeface="HG丸ｺﾞｼｯｸM-PRO" panose="020F0600000000000000" pitchFamily="50" charset="-128"/>
                          <a:ea typeface="HG丸ｺﾞｼｯｸM-PRO" panose="020F0600000000000000" pitchFamily="50" charset="-128"/>
                        </a:rPr>
                        <a:t>H31</a:t>
                      </a:r>
                      <a:endParaRPr 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0" marT="0" marB="0" anchor="ctr">
                    <a:solidFill>
                      <a:schemeClr val="accent1">
                        <a:lumMod val="60000"/>
                        <a:lumOff val="40000"/>
                      </a:schemeClr>
                    </a:solidFill>
                  </a:tcPr>
                </a:tc>
                <a:tc>
                  <a:txBody>
                    <a:bodyPr/>
                    <a:lstStyle/>
                    <a:p>
                      <a:pPr algn="ctr" fontAlgn="ctr"/>
                      <a:r>
                        <a:rPr lang="en-US" sz="1100" u="none" strike="noStrike" dirty="0">
                          <a:effectLst/>
                          <a:latin typeface="HG丸ｺﾞｼｯｸM-PRO" panose="020F0600000000000000" pitchFamily="50" charset="-128"/>
                          <a:ea typeface="HG丸ｺﾞｼｯｸM-PRO" panose="020F0600000000000000" pitchFamily="50" charset="-128"/>
                        </a:rPr>
                        <a:t>H32</a:t>
                      </a:r>
                      <a:endParaRPr 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0" marT="0" marB="0" anchor="ctr">
                    <a:solidFill>
                      <a:schemeClr val="accent1">
                        <a:lumMod val="60000"/>
                        <a:lumOff val="40000"/>
                      </a:schemeClr>
                    </a:solidFill>
                  </a:tcPr>
                </a:tc>
                <a:tc>
                  <a:txBody>
                    <a:bodyPr/>
                    <a:lstStyle/>
                    <a:p>
                      <a:pPr algn="ctr" fontAlgn="ctr"/>
                      <a:r>
                        <a:rPr lang="en-US" sz="1100" u="none" strike="noStrike" dirty="0">
                          <a:effectLst/>
                          <a:latin typeface="HG丸ｺﾞｼｯｸM-PRO" panose="020F0600000000000000" pitchFamily="50" charset="-128"/>
                          <a:ea typeface="HG丸ｺﾞｼｯｸM-PRO" panose="020F0600000000000000" pitchFamily="50" charset="-128"/>
                        </a:rPr>
                        <a:t>H33</a:t>
                      </a:r>
                      <a:endParaRPr 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0" marT="0" marB="0" anchor="ctr">
                    <a:solidFill>
                      <a:schemeClr val="accent1">
                        <a:lumMod val="60000"/>
                        <a:lumOff val="40000"/>
                      </a:schemeClr>
                    </a:solidFill>
                  </a:tcPr>
                </a:tc>
              </a:tr>
              <a:tr h="320614">
                <a:tc gridSpan="2">
                  <a:txBody>
                    <a:bodyPr/>
                    <a:lstStyle/>
                    <a:p>
                      <a:pPr algn="l" fontAlgn="ctr"/>
                      <a:r>
                        <a:rPr lang="ja-JP" altLang="en-US" sz="1100" u="none" strike="noStrike" dirty="0">
                          <a:effectLst/>
                          <a:latin typeface="HG丸ｺﾞｼｯｸM-PRO" panose="020F0600000000000000" pitchFamily="50" charset="-128"/>
                          <a:ea typeface="HG丸ｺﾞｼｯｸM-PRO" panose="020F0600000000000000" pitchFamily="50" charset="-128"/>
                        </a:rPr>
                        <a:t>売上高</a:t>
                      </a:r>
                      <a:endPar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108000" marR="0" marT="0" marB="0" anchor="ctr">
                    <a:lnB w="12700" cmpd="sng">
                      <a:noFill/>
                    </a:lnB>
                    <a:solidFill>
                      <a:schemeClr val="accent1">
                        <a:lumMod val="40000"/>
                        <a:lumOff val="60000"/>
                      </a:schemeClr>
                    </a:solidFill>
                  </a:tcPr>
                </a:tc>
                <a:tc hMerge="1">
                  <a:txBody>
                    <a:bodyPr/>
                    <a:lstStyle/>
                    <a:p>
                      <a:endParaRPr kumimoji="1" lang="ja-JP" altLang="en-US"/>
                    </a:p>
                  </a:txBody>
                  <a:tcPr/>
                </a:tc>
                <a:tc>
                  <a:txBody>
                    <a:bodyPr/>
                    <a:lstStyle/>
                    <a:p>
                      <a:pPr algn="r" fontAlgn="ctr"/>
                      <a:r>
                        <a:rPr lang="en-US" altLang="ja-JP" sz="1100" u="none" strike="noStrike" dirty="0">
                          <a:effectLst/>
                          <a:latin typeface="HG丸ｺﾞｼｯｸM-PRO" panose="020F0600000000000000" pitchFamily="50" charset="-128"/>
                          <a:ea typeface="HG丸ｺﾞｼｯｸM-PRO" panose="020F0600000000000000" pitchFamily="50" charset="-128"/>
                        </a:rPr>
                        <a:t>0</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c>
                  <a:txBody>
                    <a:bodyPr/>
                    <a:lstStyle/>
                    <a:p>
                      <a:pPr algn="r" fontAlgn="ctr"/>
                      <a:r>
                        <a:rPr lang="en-US" altLang="ja-JP" sz="1100" u="none" strike="noStrike" dirty="0" smtClean="0">
                          <a:effectLst/>
                          <a:latin typeface="HG丸ｺﾞｼｯｸM-PRO" panose="020F0600000000000000" pitchFamily="50" charset="-128"/>
                          <a:ea typeface="HG丸ｺﾞｼｯｸM-PRO" panose="020F0600000000000000" pitchFamily="50" charset="-128"/>
                        </a:rPr>
                        <a:t>17,013</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c>
                  <a:txBody>
                    <a:bodyPr/>
                    <a:lstStyle/>
                    <a:p>
                      <a:pPr algn="r" fontAlgn="ctr"/>
                      <a:r>
                        <a:rPr lang="en-US" altLang="ja-JP" sz="1100" u="none" strike="noStrike" dirty="0" smtClean="0">
                          <a:effectLst/>
                          <a:latin typeface="HG丸ｺﾞｼｯｸM-PRO" panose="020F0600000000000000" pitchFamily="50" charset="-128"/>
                          <a:ea typeface="HG丸ｺﾞｼｯｸM-PRO" panose="020F0600000000000000" pitchFamily="50" charset="-128"/>
                        </a:rPr>
                        <a:t>17,008</a:t>
                      </a:r>
                    </a:p>
                  </a:txBody>
                  <a:tcPr marL="0" marR="144000" marT="0" marB="0" anchor="ctr">
                    <a:solidFill>
                      <a:schemeClr val="accent1">
                        <a:lumMod val="40000"/>
                        <a:lumOff val="60000"/>
                      </a:schemeClr>
                    </a:solidFill>
                  </a:tcPr>
                </a:tc>
                <a:tc>
                  <a:txBody>
                    <a:bodyPr/>
                    <a:lstStyle/>
                    <a:p>
                      <a:pPr algn="r" fontAlgn="ctr"/>
                      <a:r>
                        <a:rPr lang="en-US" altLang="ja-JP" sz="1100" u="none" strike="noStrike">
                          <a:effectLst/>
                          <a:latin typeface="HG丸ｺﾞｼｯｸM-PRO" panose="020F0600000000000000" pitchFamily="50" charset="-128"/>
                          <a:ea typeface="HG丸ｺﾞｼｯｸM-PRO" panose="020F0600000000000000" pitchFamily="50" charset="-128"/>
                        </a:rPr>
                        <a:t>16,931</a:t>
                      </a:r>
                      <a:endParaRPr lang="en-US" altLang="ja-JP" sz="11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c>
                  <a:txBody>
                    <a:bodyPr/>
                    <a:lstStyle/>
                    <a:p>
                      <a:pPr algn="r" fontAlgn="ctr"/>
                      <a:r>
                        <a:rPr lang="en-US" altLang="ja-JP" sz="1100" u="none" strike="noStrike">
                          <a:effectLst/>
                          <a:latin typeface="HG丸ｺﾞｼｯｸM-PRO" panose="020F0600000000000000" pitchFamily="50" charset="-128"/>
                          <a:ea typeface="HG丸ｺﾞｼｯｸM-PRO" panose="020F0600000000000000" pitchFamily="50" charset="-128"/>
                        </a:rPr>
                        <a:t>17,172</a:t>
                      </a:r>
                      <a:endParaRPr lang="en-US" altLang="ja-JP" sz="11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c>
                  <a:txBody>
                    <a:bodyPr/>
                    <a:lstStyle/>
                    <a:p>
                      <a:pPr algn="r" fontAlgn="ctr"/>
                      <a:r>
                        <a:rPr lang="en-US" altLang="ja-JP" sz="1100" u="none" strike="noStrike" dirty="0">
                          <a:effectLst/>
                          <a:latin typeface="HG丸ｺﾞｼｯｸM-PRO" panose="020F0600000000000000" pitchFamily="50" charset="-128"/>
                          <a:ea typeface="HG丸ｺﾞｼｯｸM-PRO" panose="020F0600000000000000" pitchFamily="50" charset="-128"/>
                        </a:rPr>
                        <a:t>17,295</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r>
              <a:tr h="320614">
                <a:tc>
                  <a:txBody>
                    <a:bodyPr/>
                    <a:lstStyle/>
                    <a:p>
                      <a:pPr algn="l" fontAlgn="ct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108000" marR="0" marT="0" marB="0" anchor="ctr">
                    <a:lnT w="12700" cmpd="sng">
                      <a:noFill/>
                    </a:lnT>
                    <a:lnB w="12700" cmpd="sng">
                      <a:noFill/>
                    </a:lnB>
                    <a:solidFill>
                      <a:schemeClr val="accent1">
                        <a:lumMod val="40000"/>
                        <a:lumOff val="60000"/>
                      </a:schemeClr>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100" u="none" strike="noStrike" dirty="0" smtClean="0">
                          <a:effectLst/>
                          <a:latin typeface="HG丸ｺﾞｼｯｸM-PRO" panose="020F0600000000000000" pitchFamily="50" charset="-128"/>
                          <a:ea typeface="HG丸ｺﾞｼｯｸM-PRO" panose="020F0600000000000000" pitchFamily="50" charset="-128"/>
                        </a:rPr>
                        <a:t>（うち、市内包括委託）</a:t>
                      </a:r>
                      <a:endPar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endParaRPr>
                    </a:p>
                  </a:txBody>
                  <a:tcPr marL="108000" marR="0" marT="0" marB="0" anchor="ctr">
                    <a:solidFill>
                      <a:srgbClr val="DCE6F2"/>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(0)</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2"/>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(17,013)</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2"/>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(17,008)</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2"/>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(16,879)</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2"/>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(16,964)</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2"/>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(16,935)</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2"/>
                    </a:solidFill>
                  </a:tcPr>
                </a:tc>
              </a:tr>
              <a:tr h="320614">
                <a:tc>
                  <a:txBody>
                    <a:bodyPr/>
                    <a:lstStyle/>
                    <a:p>
                      <a:pPr algn="l" fontAlgn="ct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108000" marR="0" marT="0" marB="0" anchor="ctr">
                    <a:lnT w="12700" cmpd="sng">
                      <a:noFill/>
                    </a:lnT>
                    <a:solidFill>
                      <a:schemeClr val="accent1">
                        <a:lumMod val="40000"/>
                        <a:lumOff val="60000"/>
                      </a:schemeClr>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100" u="none" strike="noStrike" dirty="0" smtClean="0">
                          <a:effectLst/>
                          <a:latin typeface="HG丸ｺﾞｼｯｸM-PRO" panose="020F0600000000000000" pitchFamily="50" charset="-128"/>
                          <a:ea typeface="HG丸ｺﾞｼｯｸM-PRO" panose="020F0600000000000000" pitchFamily="50" charset="-128"/>
                        </a:rPr>
                        <a:t>（うち、市域外業務）</a:t>
                      </a:r>
                      <a:endPar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endParaRPr>
                    </a:p>
                  </a:txBody>
                  <a:tcPr marL="108000" marR="0" marT="0" marB="0" anchor="ctr">
                    <a:solidFill>
                      <a:srgbClr val="DCE6F2"/>
                    </a:solidFill>
                  </a:tcPr>
                </a:tc>
                <a:tc>
                  <a:txBody>
                    <a:bodyPr/>
                    <a:lstStyle/>
                    <a:p>
                      <a:pPr algn="r" fontAlgn="ctr"/>
                      <a:r>
                        <a:rPr lang="en-US" altLang="ja-JP" sz="1100" b="0" i="0" u="none" strike="noStrike" dirty="0" smtClean="0">
                          <a:solidFill>
                            <a:schemeClr val="dk1"/>
                          </a:solidFill>
                          <a:effectLst/>
                          <a:latin typeface="HG丸ｺﾞｼｯｸM-PRO" panose="020F0600000000000000" pitchFamily="50" charset="-128"/>
                          <a:ea typeface="HG丸ｺﾞｼｯｸM-PRO" panose="020F0600000000000000" pitchFamily="50" charset="-128"/>
                        </a:rPr>
                        <a:t>(0)</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2"/>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(0)</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2"/>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(0)</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2"/>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(52)</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2"/>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(208)</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2"/>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(360)</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2"/>
                    </a:solidFill>
                  </a:tcPr>
                </a:tc>
              </a:tr>
              <a:tr h="320614">
                <a:tc gridSpan="2">
                  <a:txBody>
                    <a:bodyPr/>
                    <a:lstStyle/>
                    <a:p>
                      <a:pPr algn="l" fontAlgn="ctr"/>
                      <a:r>
                        <a:rPr lang="ja-JP" altLang="en-US" sz="1100" u="none" strike="noStrike" dirty="0">
                          <a:effectLst/>
                          <a:latin typeface="HG丸ｺﾞｼｯｸM-PRO" panose="020F0600000000000000" pitchFamily="50" charset="-128"/>
                          <a:ea typeface="HG丸ｺﾞｼｯｸM-PRO" panose="020F0600000000000000" pitchFamily="50" charset="-128"/>
                        </a:rPr>
                        <a:t>売上原価</a:t>
                      </a:r>
                      <a:endPar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108000" marR="0" marT="0" marB="0" anchor="ctr">
                    <a:lnB w="12700" cmpd="sng">
                      <a:noFill/>
                    </a:lnB>
                    <a:solidFill>
                      <a:schemeClr val="accent1">
                        <a:lumMod val="40000"/>
                        <a:lumOff val="60000"/>
                      </a:schemeClr>
                    </a:solidFill>
                  </a:tcPr>
                </a:tc>
                <a:tc hMerge="1">
                  <a:txBody>
                    <a:bodyPr/>
                    <a:lstStyle/>
                    <a:p>
                      <a:endParaRPr kumimoji="1" lang="ja-JP" altLang="en-US"/>
                    </a:p>
                  </a:txBody>
                  <a:tcPr/>
                </a:tc>
                <a:tc>
                  <a:txBody>
                    <a:bodyPr/>
                    <a:lstStyle/>
                    <a:p>
                      <a:pPr algn="r" fontAlgn="ctr"/>
                      <a:r>
                        <a:rPr lang="en-US" altLang="ja-JP" sz="1100" u="none" strike="noStrike" dirty="0">
                          <a:effectLst/>
                          <a:latin typeface="HG丸ｺﾞｼｯｸM-PRO" panose="020F0600000000000000" pitchFamily="50" charset="-128"/>
                          <a:ea typeface="HG丸ｺﾞｼｯｸM-PRO" panose="020F0600000000000000" pitchFamily="50" charset="-128"/>
                        </a:rPr>
                        <a:t>11</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c>
                  <a:txBody>
                    <a:bodyPr/>
                    <a:lstStyle/>
                    <a:p>
                      <a:pPr algn="r" fontAlgn="ctr"/>
                      <a:r>
                        <a:rPr lang="en-US" altLang="ja-JP" sz="1100" u="none" strike="noStrike" dirty="0" smtClean="0">
                          <a:effectLst/>
                          <a:latin typeface="HG丸ｺﾞｼｯｸM-PRO" panose="020F0600000000000000" pitchFamily="50" charset="-128"/>
                          <a:ea typeface="HG丸ｺﾞｼｯｸM-PRO" panose="020F0600000000000000" pitchFamily="50" charset="-128"/>
                        </a:rPr>
                        <a:t>16,771</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c>
                  <a:txBody>
                    <a:bodyPr/>
                    <a:lstStyle/>
                    <a:p>
                      <a:pPr algn="r" fontAlgn="ctr"/>
                      <a:r>
                        <a:rPr lang="en-US" altLang="ja-JP" sz="1100" u="none" strike="noStrike" dirty="0" smtClean="0">
                          <a:effectLst/>
                          <a:latin typeface="HG丸ｺﾞｼｯｸM-PRO" panose="020F0600000000000000" pitchFamily="50" charset="-128"/>
                          <a:ea typeface="HG丸ｺﾞｼｯｸM-PRO" panose="020F0600000000000000" pitchFamily="50" charset="-128"/>
                        </a:rPr>
                        <a:t>16,725</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c>
                  <a:txBody>
                    <a:bodyPr/>
                    <a:lstStyle/>
                    <a:p>
                      <a:pPr algn="r" fontAlgn="ctr"/>
                      <a:r>
                        <a:rPr lang="en-US" altLang="ja-JP" sz="1100" u="none" strike="noStrike">
                          <a:effectLst/>
                          <a:latin typeface="HG丸ｺﾞｼｯｸM-PRO" panose="020F0600000000000000" pitchFamily="50" charset="-128"/>
                          <a:ea typeface="HG丸ｺﾞｼｯｸM-PRO" panose="020F0600000000000000" pitchFamily="50" charset="-128"/>
                        </a:rPr>
                        <a:t>16,607</a:t>
                      </a:r>
                      <a:endParaRPr lang="en-US" altLang="ja-JP" sz="11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c>
                  <a:txBody>
                    <a:bodyPr/>
                    <a:lstStyle/>
                    <a:p>
                      <a:pPr algn="r" fontAlgn="ctr"/>
                      <a:r>
                        <a:rPr lang="en-US" altLang="ja-JP" sz="1100" u="none" strike="noStrike" dirty="0" smtClean="0">
                          <a:effectLst/>
                          <a:latin typeface="HG丸ｺﾞｼｯｸM-PRO" panose="020F0600000000000000" pitchFamily="50" charset="-128"/>
                          <a:ea typeface="HG丸ｺﾞｼｯｸM-PRO" panose="020F0600000000000000" pitchFamily="50" charset="-128"/>
                        </a:rPr>
                        <a:t>16,710</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c>
                  <a:txBody>
                    <a:bodyPr/>
                    <a:lstStyle/>
                    <a:p>
                      <a:pPr algn="r" fontAlgn="ctr"/>
                      <a:r>
                        <a:rPr lang="en-US" altLang="ja-JP" sz="1100" u="none" strike="noStrike" dirty="0" smtClean="0">
                          <a:effectLst/>
                          <a:latin typeface="HG丸ｺﾞｼｯｸM-PRO" panose="020F0600000000000000" pitchFamily="50" charset="-128"/>
                          <a:ea typeface="HG丸ｺﾞｼｯｸM-PRO" panose="020F0600000000000000" pitchFamily="50" charset="-128"/>
                        </a:rPr>
                        <a:t>16,823</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r>
              <a:tr h="320614">
                <a:tc rowSpan="3">
                  <a:txBody>
                    <a:bodyPr/>
                    <a:lstStyle/>
                    <a:p>
                      <a:pPr algn="l" fontAlgn="ct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0" marT="0" marB="0" anchor="ctr">
                    <a:lnT w="12700" cmpd="sng">
                      <a:noFill/>
                    </a:lnT>
                    <a:solidFill>
                      <a:schemeClr val="accent1">
                        <a:lumMod val="40000"/>
                        <a:lumOff val="60000"/>
                      </a:schemeClr>
                    </a:solidFill>
                  </a:tcPr>
                </a:tc>
                <a:tc>
                  <a:txBody>
                    <a:bodyPr/>
                    <a:lstStyle/>
                    <a:p>
                      <a:pPr algn="l" fontAlgn="ctr"/>
                      <a:r>
                        <a:rPr lang="ja-JP" altLang="en-US"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（うち、市内包括人件費）</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108000" marR="0" marT="0" marB="0" anchor="ctr">
                    <a:solidFill>
                      <a:srgbClr val="DCE6F2"/>
                    </a:solidFill>
                  </a:tcPr>
                </a:tc>
                <a:tc>
                  <a:txBody>
                    <a:bodyPr/>
                    <a:lstStyle/>
                    <a:p>
                      <a:pPr algn="r" fontAlgn="ctr"/>
                      <a:r>
                        <a:rPr lang="en-US" altLang="ja-JP" sz="10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(11)</a:t>
                      </a:r>
                      <a:endParaRPr lang="en-US" altLang="ja-JP" sz="10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2"/>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(7,240)</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2"/>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(7,194)</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2"/>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(7,066)</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2"/>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(7,024)</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2"/>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(6,995)</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2"/>
                    </a:solidFill>
                  </a:tcPr>
                </a:tc>
              </a:tr>
              <a:tr h="320614">
                <a:tc vMerge="1">
                  <a:txBody>
                    <a:bodyPr/>
                    <a:lstStyle/>
                    <a:p>
                      <a:pPr algn="l" fontAlgn="ct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0" marT="0" marB="0" anchor="ctr"/>
                </a:tc>
                <a:tc>
                  <a:txBody>
                    <a:bodyPr/>
                    <a:lstStyle/>
                    <a:p>
                      <a:pPr algn="l" fontAlgn="ctr"/>
                      <a:r>
                        <a:rPr lang="ja-JP" altLang="en-US"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（うち、市内包括物件費）</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108000" marR="0" marT="0" marB="0" anchor="ctr">
                    <a:solidFill>
                      <a:srgbClr val="DCE6F2"/>
                    </a:solidFill>
                  </a:tcPr>
                </a:tc>
                <a:tc>
                  <a:txBody>
                    <a:bodyPr/>
                    <a:lstStyle/>
                    <a:p>
                      <a:pPr algn="r" fontAlgn="ctr"/>
                      <a:endParaRPr lang="en-US" altLang="ja-JP" sz="10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2"/>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(9,531)</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2"/>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(9,531)</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2"/>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(9,493)</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2"/>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(9,493)</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2"/>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(9,493)</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2"/>
                    </a:solidFill>
                  </a:tcPr>
                </a:tc>
              </a:tr>
              <a:tr h="320614">
                <a:tc vMerge="1">
                  <a:txBody>
                    <a:bodyPr/>
                    <a:lstStyle/>
                    <a:p>
                      <a:pPr algn="l" fontAlgn="ctr"/>
                      <a:endParaRPr lang="ja-JP" altLang="en-US"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endParaRPr>
                    </a:p>
                  </a:txBody>
                  <a:tcPr marL="0" marR="0" marT="0" marB="0" anchor="ctr"/>
                </a:tc>
                <a:tc>
                  <a:txBody>
                    <a:bodyPr/>
                    <a:lstStyle/>
                    <a:p>
                      <a:pPr algn="l" fontAlgn="ctr"/>
                      <a:r>
                        <a:rPr lang="ja-JP" altLang="en-US"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（うち、市域外業務）</a:t>
                      </a:r>
                    </a:p>
                  </a:txBody>
                  <a:tcPr marL="108000" marR="0" marT="0" marB="0" anchor="ctr">
                    <a:solidFill>
                      <a:srgbClr val="DCE6F2"/>
                    </a:solidFill>
                  </a:tcPr>
                </a:tc>
                <a:tc>
                  <a:txBody>
                    <a:bodyPr/>
                    <a:lstStyle/>
                    <a:p>
                      <a:pPr algn="r" fontAlgn="ct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2"/>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(0)</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2"/>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(0)</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2"/>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(48)</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2"/>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(193)</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2"/>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(335)</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2"/>
                    </a:solidFill>
                  </a:tcPr>
                </a:tc>
              </a:tr>
              <a:tr h="320614">
                <a:tc gridSpan="2">
                  <a:txBody>
                    <a:bodyPr/>
                    <a:lstStyle/>
                    <a:p>
                      <a:pPr algn="l" fontAlgn="ctr"/>
                      <a:r>
                        <a:rPr lang="ja-JP" altLang="en-US"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売上総利益</a:t>
                      </a:r>
                      <a:endParaRPr lang="zh-CN"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108000" marR="0" marT="0" marB="0" anchor="ctr">
                    <a:solidFill>
                      <a:schemeClr val="accent1">
                        <a:lumMod val="40000"/>
                        <a:lumOff val="60000"/>
                      </a:schemeClr>
                    </a:solidFill>
                  </a:tcPr>
                </a:tc>
                <a:tc hMerge="1">
                  <a:txBody>
                    <a:bodyPr/>
                    <a:lstStyle/>
                    <a:p>
                      <a:endParaRPr kumimoji="1" lang="ja-JP" altLang="en-US"/>
                    </a:p>
                  </a:txBody>
                  <a:tcPr/>
                </a:tc>
                <a:tc>
                  <a:txBody>
                    <a:bodyPr/>
                    <a:lstStyle/>
                    <a:p>
                      <a:pPr algn="r" fontAlgn="ctr"/>
                      <a:r>
                        <a:rPr lang="ja-JP" altLang="en-US" sz="1100" u="none" strike="noStrike" dirty="0" smtClean="0">
                          <a:effectLst/>
                          <a:latin typeface="HG丸ｺﾞｼｯｸM-PRO" panose="020F0600000000000000" pitchFamily="50" charset="-128"/>
                          <a:ea typeface="HG丸ｺﾞｼｯｸM-PRO" panose="020F0600000000000000" pitchFamily="50" charset="-128"/>
                        </a:rPr>
                        <a:t>△ </a:t>
                      </a:r>
                      <a:r>
                        <a:rPr lang="en-US" altLang="ja-JP" sz="1100" u="none" strike="noStrike" dirty="0" smtClean="0">
                          <a:effectLst/>
                          <a:latin typeface="HG丸ｺﾞｼｯｸM-PRO" panose="020F0600000000000000" pitchFamily="50" charset="-128"/>
                          <a:ea typeface="HG丸ｺﾞｼｯｸM-PRO" panose="020F0600000000000000" pitchFamily="50" charset="-128"/>
                        </a:rPr>
                        <a:t>11</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242</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283</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324</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462</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472</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r>
              <a:tr h="320614">
                <a:tc gridSpan="2">
                  <a:txBody>
                    <a:bodyPr/>
                    <a:lstStyle/>
                    <a:p>
                      <a:pPr algn="l" fontAlgn="ctr"/>
                      <a:r>
                        <a:rPr lang="ja-JP" altLang="en-US"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販売費及び一般管理費</a:t>
                      </a:r>
                      <a:endParaRPr lang="zh-CN"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108000" marR="0" marT="0" marB="0" anchor="ctr">
                    <a:solidFill>
                      <a:schemeClr val="accent1">
                        <a:lumMod val="40000"/>
                        <a:lumOff val="60000"/>
                      </a:schemeClr>
                    </a:solidFill>
                  </a:tcPr>
                </a:tc>
                <a:tc hMerge="1">
                  <a:txBody>
                    <a:bodyPr/>
                    <a:lstStyle/>
                    <a:p>
                      <a:endParaRPr kumimoji="1" lang="ja-JP" altLang="en-US"/>
                    </a:p>
                  </a:txBody>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37</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244</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244</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234</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363</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363</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r>
              <a:tr h="320614">
                <a:tc gridSpan="2">
                  <a:txBody>
                    <a:bodyPr/>
                    <a:lstStyle/>
                    <a:p>
                      <a:pPr algn="l" fontAlgn="ctr"/>
                      <a:r>
                        <a:rPr lang="zh-CN" altLang="en-US" sz="1100" u="none" strike="noStrike" dirty="0">
                          <a:effectLst/>
                          <a:latin typeface="HG丸ｺﾞｼｯｸM-PRO" panose="020F0600000000000000" pitchFamily="50" charset="-128"/>
                          <a:ea typeface="HG丸ｺﾞｼｯｸM-PRO" panose="020F0600000000000000" pitchFamily="50" charset="-128"/>
                        </a:rPr>
                        <a:t>税引前当期純利益</a:t>
                      </a:r>
                      <a:endParaRPr lang="zh-CN"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108000" marR="0" marT="0" marB="0" anchor="ctr">
                    <a:lnB w="12700" cmpd="sng">
                      <a:noFill/>
                    </a:lnB>
                    <a:solidFill>
                      <a:schemeClr val="accent1">
                        <a:lumMod val="40000"/>
                        <a:lumOff val="60000"/>
                      </a:schemeClr>
                    </a:solidFill>
                  </a:tcPr>
                </a:tc>
                <a:tc hMerge="1">
                  <a:txBody>
                    <a:bodyPr/>
                    <a:lstStyle/>
                    <a:p>
                      <a:endParaRPr kumimoji="1" lang="ja-JP" altLang="en-US"/>
                    </a:p>
                  </a:txBody>
                  <a:tcPr/>
                </a:tc>
                <a:tc>
                  <a:txBody>
                    <a:bodyPr/>
                    <a:lstStyle/>
                    <a:p>
                      <a:pPr algn="r" fontAlgn="ctr"/>
                      <a:r>
                        <a:rPr lang="ja-JP" altLang="en-US" sz="1100" u="none" strike="noStrike" dirty="0">
                          <a:effectLst/>
                          <a:latin typeface="HG丸ｺﾞｼｯｸM-PRO" panose="020F0600000000000000" pitchFamily="50" charset="-128"/>
                          <a:ea typeface="HG丸ｺﾞｼｯｸM-PRO" panose="020F0600000000000000" pitchFamily="50" charset="-128"/>
                        </a:rPr>
                        <a:t>△ </a:t>
                      </a:r>
                      <a:r>
                        <a:rPr lang="en-US" altLang="ja-JP" sz="1100" u="none" strike="noStrike" dirty="0">
                          <a:effectLst/>
                          <a:latin typeface="HG丸ｺﾞｼｯｸM-PRO" panose="020F0600000000000000" pitchFamily="50" charset="-128"/>
                          <a:ea typeface="HG丸ｺﾞｼｯｸM-PRO" panose="020F0600000000000000" pitchFamily="50" charset="-128"/>
                        </a:rPr>
                        <a:t>48</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c>
                  <a:txBody>
                    <a:bodyPr/>
                    <a:lstStyle/>
                    <a:p>
                      <a:pPr algn="r" fontAlgn="ctr"/>
                      <a:r>
                        <a:rPr lang="ja-JP" altLang="en-US" sz="1100" u="none" strike="noStrike" dirty="0">
                          <a:effectLst/>
                          <a:latin typeface="HG丸ｺﾞｼｯｸM-PRO" panose="020F0600000000000000" pitchFamily="50" charset="-128"/>
                          <a:ea typeface="HG丸ｺﾞｼｯｸM-PRO" panose="020F0600000000000000" pitchFamily="50" charset="-128"/>
                        </a:rPr>
                        <a:t>△ </a:t>
                      </a:r>
                      <a:r>
                        <a:rPr lang="en-US" altLang="ja-JP" sz="1100" u="none" strike="noStrike" dirty="0" smtClean="0">
                          <a:effectLst/>
                          <a:latin typeface="HG丸ｺﾞｼｯｸM-PRO" panose="020F0600000000000000" pitchFamily="50" charset="-128"/>
                          <a:ea typeface="HG丸ｺﾞｼｯｸM-PRO" panose="020F0600000000000000" pitchFamily="50" charset="-128"/>
                        </a:rPr>
                        <a:t>2</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c>
                  <a:txBody>
                    <a:bodyPr/>
                    <a:lstStyle/>
                    <a:p>
                      <a:pPr algn="r" fontAlgn="ctr"/>
                      <a:r>
                        <a:rPr lang="en-US" altLang="ja-JP" sz="1100" u="none" strike="noStrike" dirty="0" smtClean="0">
                          <a:effectLst/>
                          <a:latin typeface="HG丸ｺﾞｼｯｸM-PRO" panose="020F0600000000000000" pitchFamily="50" charset="-128"/>
                          <a:ea typeface="HG丸ｺﾞｼｯｸM-PRO" panose="020F0600000000000000" pitchFamily="50" charset="-128"/>
                        </a:rPr>
                        <a:t>39</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90</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c>
                  <a:txBody>
                    <a:bodyPr/>
                    <a:lstStyle/>
                    <a:p>
                      <a:pPr algn="r" fontAlgn="ctr"/>
                      <a:r>
                        <a:rPr lang="en-US" altLang="ja-JP" sz="1100" b="0" i="0" u="none" strike="noStrike" dirty="0" smtClean="0">
                          <a:solidFill>
                            <a:schemeClr val="dk1"/>
                          </a:solidFill>
                          <a:effectLst/>
                          <a:latin typeface="HG丸ｺﾞｼｯｸM-PRO" panose="020F0600000000000000" pitchFamily="50" charset="-128"/>
                          <a:ea typeface="HG丸ｺﾞｼｯｸM-PRO" panose="020F0600000000000000" pitchFamily="50" charset="-128"/>
                        </a:rPr>
                        <a:t>99</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c>
                  <a:txBody>
                    <a:bodyPr/>
                    <a:lstStyle/>
                    <a:p>
                      <a:pPr algn="r" fontAlgn="ctr"/>
                      <a:r>
                        <a:rPr lang="en-US" altLang="ja-JP" sz="1100" u="none" strike="noStrike" dirty="0" smtClean="0">
                          <a:effectLst/>
                          <a:latin typeface="HG丸ｺﾞｼｯｸM-PRO" panose="020F0600000000000000" pitchFamily="50" charset="-128"/>
                          <a:ea typeface="HG丸ｺﾞｼｯｸM-PRO" panose="020F0600000000000000" pitchFamily="50" charset="-128"/>
                        </a:rPr>
                        <a:t>109</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r>
              <a:tr h="320614">
                <a:tc>
                  <a:txBody>
                    <a:bodyPr/>
                    <a:lstStyle/>
                    <a:p>
                      <a:pPr algn="l" fontAlgn="ct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108000" marR="0" marT="0" marB="0" anchor="ctr">
                    <a:lnT w="12700" cmpd="sng">
                      <a:noFill/>
                    </a:lnT>
                    <a:solidFill>
                      <a:schemeClr val="accent1">
                        <a:lumMod val="40000"/>
                        <a:lumOff val="60000"/>
                      </a:schemeClr>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100" u="none" strike="noStrike" dirty="0" smtClean="0">
                          <a:effectLst/>
                          <a:latin typeface="HG丸ｺﾞｼｯｸM-PRO" panose="020F0600000000000000" pitchFamily="50" charset="-128"/>
                          <a:ea typeface="HG丸ｺﾞｼｯｸM-PRO" panose="020F0600000000000000" pitchFamily="50" charset="-128"/>
                        </a:rPr>
                        <a:t>（うち、市域外業務）</a:t>
                      </a:r>
                      <a:endPar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endParaRPr>
                    </a:p>
                  </a:txBody>
                  <a:tcPr marL="108000" marR="0" marT="0" marB="0" anchor="ctr">
                    <a:solidFill>
                      <a:srgbClr val="DCE6F2"/>
                    </a:solidFill>
                  </a:tcPr>
                </a:tc>
                <a:tc>
                  <a:txBody>
                    <a:bodyPr/>
                    <a:lstStyle/>
                    <a:p>
                      <a:pPr algn="r" fontAlgn="ctr"/>
                      <a:r>
                        <a:rPr lang="en-US" altLang="ja-JP" sz="1100" u="none" strike="noStrike" dirty="0">
                          <a:effectLst/>
                          <a:latin typeface="HG丸ｺﾞｼｯｸM-PRO" panose="020F0600000000000000" pitchFamily="50" charset="-128"/>
                          <a:ea typeface="HG丸ｺﾞｼｯｸM-PRO" panose="020F0600000000000000" pitchFamily="50" charset="-128"/>
                        </a:rPr>
                        <a:t>(0)</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2"/>
                    </a:solidFill>
                  </a:tcPr>
                </a:tc>
                <a:tc>
                  <a:txBody>
                    <a:bodyPr/>
                    <a:lstStyle/>
                    <a:p>
                      <a:pPr algn="r" fontAlgn="ctr"/>
                      <a:r>
                        <a:rPr lang="en-US" altLang="ja-JP" sz="1100" u="none" strike="noStrike" dirty="0">
                          <a:effectLst/>
                          <a:latin typeface="HG丸ｺﾞｼｯｸM-PRO" panose="020F0600000000000000" pitchFamily="50" charset="-128"/>
                          <a:ea typeface="HG丸ｺﾞｼｯｸM-PRO" panose="020F0600000000000000" pitchFamily="50" charset="-128"/>
                        </a:rPr>
                        <a:t>(0)</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2"/>
                    </a:solidFill>
                  </a:tcPr>
                </a:tc>
                <a:tc>
                  <a:txBody>
                    <a:bodyPr/>
                    <a:lstStyle/>
                    <a:p>
                      <a:pPr algn="r" fontAlgn="ctr"/>
                      <a:r>
                        <a:rPr lang="en-US" altLang="ja-JP" sz="1100" u="none" strike="noStrike" dirty="0">
                          <a:effectLst/>
                          <a:latin typeface="HG丸ｺﾞｼｯｸM-PRO" panose="020F0600000000000000" pitchFamily="50" charset="-128"/>
                          <a:ea typeface="HG丸ｺﾞｼｯｸM-PRO" panose="020F0600000000000000" pitchFamily="50" charset="-128"/>
                        </a:rPr>
                        <a:t>(0)</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2"/>
                    </a:solidFill>
                  </a:tcPr>
                </a:tc>
                <a:tc>
                  <a:txBody>
                    <a:bodyPr/>
                    <a:lstStyle/>
                    <a:p>
                      <a:pPr algn="r" fontAlgn="ctr"/>
                      <a:r>
                        <a:rPr lang="en-US" altLang="ja-JP" sz="1100" u="none" strike="noStrike" dirty="0">
                          <a:effectLst/>
                          <a:latin typeface="HG丸ｺﾞｼｯｸM-PRO" panose="020F0600000000000000" pitchFamily="50" charset="-128"/>
                          <a:ea typeface="HG丸ｺﾞｼｯｸM-PRO" panose="020F0600000000000000" pitchFamily="50" charset="-128"/>
                        </a:rPr>
                        <a:t>(4)</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2"/>
                    </a:solidFill>
                  </a:tcPr>
                </a:tc>
                <a:tc>
                  <a:txBody>
                    <a:bodyPr/>
                    <a:lstStyle/>
                    <a:p>
                      <a:pPr algn="r" fontAlgn="ctr"/>
                      <a:r>
                        <a:rPr lang="en-US" altLang="ja-JP" sz="1100" u="none" strike="noStrike" dirty="0">
                          <a:effectLst/>
                          <a:latin typeface="HG丸ｺﾞｼｯｸM-PRO" panose="020F0600000000000000" pitchFamily="50" charset="-128"/>
                          <a:ea typeface="HG丸ｺﾞｼｯｸM-PRO" panose="020F0600000000000000" pitchFamily="50" charset="-128"/>
                        </a:rPr>
                        <a:t>(15)</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2"/>
                    </a:solidFill>
                  </a:tcPr>
                </a:tc>
                <a:tc>
                  <a:txBody>
                    <a:bodyPr/>
                    <a:lstStyle/>
                    <a:p>
                      <a:pPr algn="r" fontAlgn="ctr"/>
                      <a:r>
                        <a:rPr lang="en-US" altLang="ja-JP" sz="1100" u="none" strike="noStrike" dirty="0">
                          <a:effectLst/>
                          <a:latin typeface="HG丸ｺﾞｼｯｸM-PRO" panose="020F0600000000000000" pitchFamily="50" charset="-128"/>
                          <a:ea typeface="HG丸ｺﾞｼｯｸM-PRO" panose="020F0600000000000000" pitchFamily="50" charset="-128"/>
                        </a:rPr>
                        <a:t>(25)</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2"/>
                    </a:solidFill>
                  </a:tcPr>
                </a:tc>
              </a:tr>
              <a:tr h="320614">
                <a:tc gridSpan="2">
                  <a:txBody>
                    <a:bodyPr/>
                    <a:lstStyle/>
                    <a:p>
                      <a:pPr algn="l" fontAlgn="ctr"/>
                      <a:r>
                        <a:rPr lang="ja-JP" altLang="en-US" sz="1100" u="none" strike="noStrike" dirty="0">
                          <a:effectLst/>
                          <a:latin typeface="HG丸ｺﾞｼｯｸM-PRO" panose="020F0600000000000000" pitchFamily="50" charset="-128"/>
                          <a:ea typeface="HG丸ｺﾞｼｯｸM-PRO" panose="020F0600000000000000" pitchFamily="50" charset="-128"/>
                        </a:rPr>
                        <a:t>法人税等</a:t>
                      </a:r>
                      <a:endPar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108000" marR="0" marT="0" marB="0" anchor="ctr">
                    <a:solidFill>
                      <a:schemeClr val="accent1">
                        <a:lumMod val="40000"/>
                        <a:lumOff val="60000"/>
                      </a:schemeClr>
                    </a:solidFill>
                  </a:tcPr>
                </a:tc>
                <a:tc hMerge="1">
                  <a:txBody>
                    <a:bodyPr/>
                    <a:lstStyle/>
                    <a:p>
                      <a:endParaRPr kumimoji="1" lang="ja-JP" altLang="en-US"/>
                    </a:p>
                  </a:txBody>
                  <a:tcPr/>
                </a:tc>
                <a:tc>
                  <a:txBody>
                    <a:bodyPr/>
                    <a:lstStyle/>
                    <a:p>
                      <a:pPr algn="r" fontAlgn="ctr"/>
                      <a:r>
                        <a:rPr lang="en-US" altLang="ja-JP" sz="1100" u="none" strike="noStrike">
                          <a:effectLst/>
                          <a:latin typeface="HG丸ｺﾞｼｯｸM-PRO" panose="020F0600000000000000" pitchFamily="50" charset="-128"/>
                          <a:ea typeface="HG丸ｺﾞｼｯｸM-PRO" panose="020F0600000000000000" pitchFamily="50" charset="-128"/>
                        </a:rPr>
                        <a:t>0</a:t>
                      </a:r>
                      <a:endParaRPr lang="en-US" altLang="ja-JP" sz="11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c>
                  <a:txBody>
                    <a:bodyPr/>
                    <a:lstStyle/>
                    <a:p>
                      <a:pPr algn="r" fontAlgn="ctr"/>
                      <a:r>
                        <a:rPr lang="en-US" altLang="ja-JP" sz="1100" u="none" strike="noStrike">
                          <a:effectLst/>
                          <a:latin typeface="HG丸ｺﾞｼｯｸM-PRO" panose="020F0600000000000000" pitchFamily="50" charset="-128"/>
                          <a:ea typeface="HG丸ｺﾞｼｯｸM-PRO" panose="020F0600000000000000" pitchFamily="50" charset="-128"/>
                        </a:rPr>
                        <a:t>0</a:t>
                      </a:r>
                      <a:endParaRPr lang="en-US" altLang="ja-JP" sz="11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c>
                  <a:txBody>
                    <a:bodyPr/>
                    <a:lstStyle/>
                    <a:p>
                      <a:pPr algn="r" fontAlgn="ctr"/>
                      <a:r>
                        <a:rPr lang="en-US" altLang="ja-JP" sz="1100" u="none" strike="noStrike" dirty="0">
                          <a:effectLst/>
                          <a:latin typeface="HG丸ｺﾞｼｯｸM-PRO" panose="020F0600000000000000" pitchFamily="50" charset="-128"/>
                          <a:ea typeface="HG丸ｺﾞｼｯｸM-PRO" panose="020F0600000000000000" pitchFamily="50" charset="-128"/>
                        </a:rPr>
                        <a:t>0</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c>
                  <a:txBody>
                    <a:bodyPr/>
                    <a:lstStyle/>
                    <a:p>
                      <a:pPr algn="r" fontAlgn="ctr"/>
                      <a:r>
                        <a:rPr lang="en-US" altLang="ja-JP" sz="1100" u="none" strike="noStrike" dirty="0" smtClean="0">
                          <a:effectLst/>
                          <a:latin typeface="HG丸ｺﾞｼｯｸM-PRO" panose="020F0600000000000000" pitchFamily="50" charset="-128"/>
                          <a:ea typeface="HG丸ｺﾞｼｯｸM-PRO" panose="020F0600000000000000" pitchFamily="50" charset="-128"/>
                        </a:rPr>
                        <a:t>31</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c>
                  <a:txBody>
                    <a:bodyPr/>
                    <a:lstStyle/>
                    <a:p>
                      <a:pPr algn="r" fontAlgn="ctr"/>
                      <a:r>
                        <a:rPr lang="en-US" altLang="ja-JP" sz="1100" u="none" strike="noStrike" dirty="0" smtClean="0">
                          <a:effectLst/>
                          <a:latin typeface="HG丸ｺﾞｼｯｸM-PRO" panose="020F0600000000000000" pitchFamily="50" charset="-128"/>
                          <a:ea typeface="HG丸ｺﾞｼｯｸM-PRO" panose="020F0600000000000000" pitchFamily="50" charset="-128"/>
                        </a:rPr>
                        <a:t>34</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c>
                  <a:txBody>
                    <a:bodyPr/>
                    <a:lstStyle/>
                    <a:p>
                      <a:pPr algn="r" fontAlgn="ctr"/>
                      <a:r>
                        <a:rPr lang="en-US" altLang="ja-JP" sz="1100" u="none" strike="noStrike" dirty="0" smtClean="0">
                          <a:effectLst/>
                          <a:latin typeface="HG丸ｺﾞｼｯｸM-PRO" panose="020F0600000000000000" pitchFamily="50" charset="-128"/>
                          <a:ea typeface="HG丸ｺﾞｼｯｸM-PRO" panose="020F0600000000000000" pitchFamily="50" charset="-128"/>
                        </a:rPr>
                        <a:t>37</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r>
              <a:tr h="320614">
                <a:tc gridSpan="2">
                  <a:txBody>
                    <a:bodyPr/>
                    <a:lstStyle/>
                    <a:p>
                      <a:pPr algn="l" fontAlgn="ctr"/>
                      <a:r>
                        <a:rPr lang="ja-JP" altLang="en-US" sz="1100" u="none" strike="noStrike" dirty="0" smtClean="0">
                          <a:effectLst/>
                          <a:latin typeface="HG丸ｺﾞｼｯｸM-PRO" panose="020F0600000000000000" pitchFamily="50" charset="-128"/>
                          <a:ea typeface="HG丸ｺﾞｼｯｸM-PRO" panose="020F0600000000000000" pitchFamily="50" charset="-128"/>
                        </a:rPr>
                        <a:t>税引後当期</a:t>
                      </a:r>
                      <a:r>
                        <a:rPr lang="ja-JP" altLang="en-US" sz="1100" u="none" strike="noStrike" dirty="0">
                          <a:effectLst/>
                          <a:latin typeface="HG丸ｺﾞｼｯｸM-PRO" panose="020F0600000000000000" pitchFamily="50" charset="-128"/>
                          <a:ea typeface="HG丸ｺﾞｼｯｸM-PRO" panose="020F0600000000000000" pitchFamily="50" charset="-128"/>
                        </a:rPr>
                        <a:t>純利益</a:t>
                      </a:r>
                      <a:endPar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108000" marR="0" marT="0" marB="0" anchor="ctr">
                    <a:lnB w="12700" cmpd="sng">
                      <a:noFill/>
                    </a:lnB>
                    <a:solidFill>
                      <a:schemeClr val="accent1">
                        <a:lumMod val="40000"/>
                        <a:lumOff val="60000"/>
                      </a:schemeClr>
                    </a:solidFill>
                  </a:tcPr>
                </a:tc>
                <a:tc hMerge="1">
                  <a:txBody>
                    <a:bodyPr/>
                    <a:lstStyle/>
                    <a:p>
                      <a:endParaRPr kumimoji="1" lang="ja-JP" altLang="en-US"/>
                    </a:p>
                  </a:txBody>
                  <a:tcPr/>
                </a:tc>
                <a:tc>
                  <a:txBody>
                    <a:bodyPr/>
                    <a:lstStyle/>
                    <a:p>
                      <a:pPr algn="r" fontAlgn="ctr"/>
                      <a:r>
                        <a:rPr lang="ja-JP" altLang="en-US" sz="1100" u="none" strike="noStrike">
                          <a:effectLst/>
                          <a:latin typeface="HG丸ｺﾞｼｯｸM-PRO" panose="020F0600000000000000" pitchFamily="50" charset="-128"/>
                          <a:ea typeface="HG丸ｺﾞｼｯｸM-PRO" panose="020F0600000000000000" pitchFamily="50" charset="-128"/>
                        </a:rPr>
                        <a:t>△ </a:t>
                      </a:r>
                      <a:r>
                        <a:rPr lang="en-US" altLang="ja-JP" sz="1100" u="none" strike="noStrike">
                          <a:effectLst/>
                          <a:latin typeface="HG丸ｺﾞｼｯｸM-PRO" panose="020F0600000000000000" pitchFamily="50" charset="-128"/>
                          <a:ea typeface="HG丸ｺﾞｼｯｸM-PRO" panose="020F0600000000000000" pitchFamily="50" charset="-128"/>
                        </a:rPr>
                        <a:t>48</a:t>
                      </a:r>
                      <a:endParaRPr lang="en-US" altLang="ja-JP" sz="11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c>
                  <a:txBody>
                    <a:bodyPr/>
                    <a:lstStyle/>
                    <a:p>
                      <a:pPr algn="r" fontAlgn="ctr"/>
                      <a:r>
                        <a:rPr lang="ja-JP" altLang="en-US" sz="1100" u="none" strike="noStrike" dirty="0">
                          <a:effectLst/>
                          <a:latin typeface="HG丸ｺﾞｼｯｸM-PRO" panose="020F0600000000000000" pitchFamily="50" charset="-128"/>
                          <a:ea typeface="HG丸ｺﾞｼｯｸM-PRO" panose="020F0600000000000000" pitchFamily="50" charset="-128"/>
                        </a:rPr>
                        <a:t>△ </a:t>
                      </a:r>
                      <a:r>
                        <a:rPr lang="en-US" altLang="ja-JP" sz="1100" u="none" strike="noStrike">
                          <a:effectLst/>
                          <a:latin typeface="HG丸ｺﾞｼｯｸM-PRO" panose="020F0600000000000000" pitchFamily="50" charset="-128"/>
                          <a:ea typeface="HG丸ｺﾞｼｯｸM-PRO" panose="020F0600000000000000" pitchFamily="50" charset="-128"/>
                        </a:rPr>
                        <a:t>2</a:t>
                      </a:r>
                      <a:endParaRPr lang="en-US" altLang="ja-JP" sz="1100" b="0" i="0" u="none" strike="noStrike">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c>
                  <a:txBody>
                    <a:bodyPr/>
                    <a:lstStyle/>
                    <a:p>
                      <a:pPr algn="r" fontAlgn="ctr"/>
                      <a:r>
                        <a:rPr lang="en-US" altLang="ja-JP" sz="1100" u="none" strike="noStrike" dirty="0" smtClean="0">
                          <a:effectLst/>
                          <a:latin typeface="HG丸ｺﾞｼｯｸM-PRO" panose="020F0600000000000000" pitchFamily="50" charset="-128"/>
                          <a:ea typeface="HG丸ｺﾞｼｯｸM-PRO" panose="020F0600000000000000" pitchFamily="50" charset="-128"/>
                        </a:rPr>
                        <a:t>39</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c>
                  <a:txBody>
                    <a:bodyPr/>
                    <a:lstStyle/>
                    <a:p>
                      <a:pPr algn="r" fontAlgn="ctr"/>
                      <a:r>
                        <a:rPr lang="en-US" altLang="ja-JP" sz="1100" u="none" strike="noStrike" dirty="0" smtClean="0">
                          <a:effectLst/>
                          <a:latin typeface="HG丸ｺﾞｼｯｸM-PRO" panose="020F0600000000000000" pitchFamily="50" charset="-128"/>
                          <a:ea typeface="HG丸ｺﾞｼｯｸM-PRO" panose="020F0600000000000000" pitchFamily="50" charset="-128"/>
                        </a:rPr>
                        <a:t>59</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c>
                  <a:txBody>
                    <a:bodyPr/>
                    <a:lstStyle/>
                    <a:p>
                      <a:pPr algn="r" fontAlgn="ctr"/>
                      <a:r>
                        <a:rPr lang="en-US" altLang="ja-JP" sz="1100" u="none" strike="noStrike" smtClean="0">
                          <a:effectLst/>
                          <a:latin typeface="HG丸ｺﾞｼｯｸM-PRO" panose="020F0600000000000000" pitchFamily="50" charset="-128"/>
                          <a:ea typeface="HG丸ｺﾞｼｯｸM-PRO" panose="020F0600000000000000" pitchFamily="50" charset="-128"/>
                        </a:rPr>
                        <a:t>65</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c>
                  <a:txBody>
                    <a:bodyPr/>
                    <a:lstStyle/>
                    <a:p>
                      <a:pPr algn="r" fontAlgn="ctr"/>
                      <a:r>
                        <a:rPr lang="en-US" altLang="ja-JP" sz="1100" u="none" strike="noStrike" dirty="0">
                          <a:effectLst/>
                          <a:latin typeface="HG丸ｺﾞｼｯｸM-PRO" panose="020F0600000000000000" pitchFamily="50" charset="-128"/>
                          <a:ea typeface="HG丸ｺﾞｼｯｸM-PRO" panose="020F0600000000000000" pitchFamily="50" charset="-128"/>
                        </a:rPr>
                        <a:t>72</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r>
              <a:tr h="320614">
                <a:tc>
                  <a:txBody>
                    <a:bodyPr/>
                    <a:lstStyle/>
                    <a:p>
                      <a:pPr algn="l" fontAlgn="ct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108000" marR="0" marT="0" marB="0" anchor="ctr">
                    <a:lnT w="12700" cmpd="sng">
                      <a:noFill/>
                    </a:lnT>
                    <a:solidFill>
                      <a:schemeClr val="accent1">
                        <a:lumMod val="40000"/>
                        <a:lumOff val="60000"/>
                      </a:schemeClr>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100" u="none" strike="noStrike" dirty="0" smtClean="0">
                          <a:effectLst/>
                          <a:latin typeface="HG丸ｺﾞｼｯｸM-PRO" panose="020F0600000000000000" pitchFamily="50" charset="-128"/>
                          <a:ea typeface="HG丸ｺﾞｼｯｸM-PRO" panose="020F0600000000000000" pitchFamily="50" charset="-128"/>
                        </a:rPr>
                        <a:t>（うち、市域外業務）</a:t>
                      </a:r>
                      <a:endPar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endParaRPr>
                    </a:p>
                  </a:txBody>
                  <a:tcPr marL="108000" marR="0" marT="0" marB="0" anchor="ctr">
                    <a:solidFill>
                      <a:srgbClr val="DCE6F2"/>
                    </a:solidFill>
                  </a:tcPr>
                </a:tc>
                <a:tc>
                  <a:txBody>
                    <a:bodyPr/>
                    <a:lstStyle/>
                    <a:p>
                      <a:pPr algn="r" fontAlgn="ctr"/>
                      <a:r>
                        <a:rPr lang="en-US" altLang="ja-JP" sz="1100" u="none" strike="noStrike" dirty="0">
                          <a:effectLst/>
                          <a:latin typeface="HG丸ｺﾞｼｯｸM-PRO" panose="020F0600000000000000" pitchFamily="50" charset="-128"/>
                          <a:ea typeface="HG丸ｺﾞｼｯｸM-PRO" panose="020F0600000000000000" pitchFamily="50" charset="-128"/>
                        </a:rPr>
                        <a:t>(0)</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2"/>
                    </a:solidFill>
                  </a:tcPr>
                </a:tc>
                <a:tc>
                  <a:txBody>
                    <a:bodyPr/>
                    <a:lstStyle/>
                    <a:p>
                      <a:pPr algn="r" fontAlgn="ctr"/>
                      <a:r>
                        <a:rPr lang="en-US" altLang="ja-JP" sz="1100" u="none" strike="noStrike" dirty="0">
                          <a:effectLst/>
                          <a:latin typeface="HG丸ｺﾞｼｯｸM-PRO" panose="020F0600000000000000" pitchFamily="50" charset="-128"/>
                          <a:ea typeface="HG丸ｺﾞｼｯｸM-PRO" panose="020F0600000000000000" pitchFamily="50" charset="-128"/>
                        </a:rPr>
                        <a:t>(0)</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2"/>
                    </a:solidFill>
                  </a:tcPr>
                </a:tc>
                <a:tc>
                  <a:txBody>
                    <a:bodyPr/>
                    <a:lstStyle/>
                    <a:p>
                      <a:pPr algn="r" fontAlgn="ctr"/>
                      <a:r>
                        <a:rPr lang="en-US" altLang="ja-JP" sz="1100" u="none" strike="noStrike" dirty="0">
                          <a:effectLst/>
                          <a:latin typeface="HG丸ｺﾞｼｯｸM-PRO" panose="020F0600000000000000" pitchFamily="50" charset="-128"/>
                          <a:ea typeface="HG丸ｺﾞｼｯｸM-PRO" panose="020F0600000000000000" pitchFamily="50" charset="-128"/>
                        </a:rPr>
                        <a:t>(0)</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2"/>
                    </a:solidFill>
                  </a:tcPr>
                </a:tc>
                <a:tc>
                  <a:txBody>
                    <a:bodyPr/>
                    <a:lstStyle/>
                    <a:p>
                      <a:pPr algn="r" fontAlgn="ctr"/>
                      <a:r>
                        <a:rPr lang="en-US" altLang="ja-JP" sz="1100" u="none" strike="noStrike" dirty="0">
                          <a:effectLst/>
                          <a:latin typeface="HG丸ｺﾞｼｯｸM-PRO" panose="020F0600000000000000" pitchFamily="50" charset="-128"/>
                          <a:ea typeface="HG丸ｺﾞｼｯｸM-PRO" panose="020F0600000000000000" pitchFamily="50" charset="-128"/>
                        </a:rPr>
                        <a:t>(2)</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2"/>
                    </a:solidFill>
                  </a:tcPr>
                </a:tc>
                <a:tc>
                  <a:txBody>
                    <a:bodyPr/>
                    <a:lstStyle/>
                    <a:p>
                      <a:pPr algn="r" fontAlgn="ctr"/>
                      <a:r>
                        <a:rPr lang="en-US" altLang="ja-JP" sz="1100" u="none" strike="noStrike" dirty="0">
                          <a:effectLst/>
                          <a:latin typeface="HG丸ｺﾞｼｯｸM-PRO" panose="020F0600000000000000" pitchFamily="50" charset="-128"/>
                          <a:ea typeface="HG丸ｺﾞｼｯｸM-PRO" panose="020F0600000000000000" pitchFamily="50" charset="-128"/>
                        </a:rPr>
                        <a:t>(10)</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2"/>
                    </a:solidFill>
                  </a:tcPr>
                </a:tc>
                <a:tc>
                  <a:txBody>
                    <a:bodyPr/>
                    <a:lstStyle/>
                    <a:p>
                      <a:pPr algn="r" fontAlgn="ctr"/>
                      <a:r>
                        <a:rPr lang="en-US" altLang="ja-JP" sz="1100" u="none" strike="noStrike" dirty="0">
                          <a:effectLst/>
                          <a:latin typeface="HG丸ｺﾞｼｯｸM-PRO" panose="020F0600000000000000" pitchFamily="50" charset="-128"/>
                          <a:ea typeface="HG丸ｺﾞｼｯｸM-PRO" panose="020F0600000000000000" pitchFamily="50" charset="-128"/>
                        </a:rPr>
                        <a:t>(17)</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2"/>
                    </a:solidFill>
                  </a:tcPr>
                </a:tc>
              </a:tr>
            </a:tbl>
          </a:graphicData>
        </a:graphic>
      </p:graphicFrame>
      <p:sp>
        <p:nvSpPr>
          <p:cNvPr id="11" name="正方形/長方形 10"/>
          <p:cNvSpPr/>
          <p:nvPr/>
        </p:nvSpPr>
        <p:spPr>
          <a:xfrm>
            <a:off x="1065600" y="0"/>
            <a:ext cx="8388000" cy="39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spcBef>
                <a:spcPts val="600"/>
              </a:spcBef>
            </a:pPr>
            <a:r>
              <a:rPr lang="ja-JP" altLang="en-US" sz="2400" dirty="0" smtClean="0">
                <a:solidFill>
                  <a:prstClr val="black"/>
                </a:solidFill>
                <a:latin typeface="HG丸ｺﾞｼｯｸM-PRO" pitchFamily="50" charset="-128"/>
                <a:ea typeface="HG丸ｺﾞｼｯｸM-PRO" pitchFamily="50" charset="-128"/>
              </a:rPr>
              <a:t>（２）収支目標　</a:t>
            </a:r>
            <a:r>
              <a:rPr lang="ja-JP" altLang="en-US" sz="2000" dirty="0" smtClean="0">
                <a:solidFill>
                  <a:prstClr val="black"/>
                </a:solidFill>
                <a:latin typeface="HG丸ｺﾞｼｯｸM-PRO" pitchFamily="50" charset="-128"/>
                <a:ea typeface="HG丸ｺﾞｼｯｸM-PRO" pitchFamily="50" charset="-128"/>
              </a:rPr>
              <a:t>（２</a:t>
            </a:r>
            <a:r>
              <a:rPr lang="en-US" altLang="ja-JP" sz="2000" dirty="0" smtClean="0">
                <a:solidFill>
                  <a:prstClr val="black"/>
                </a:solidFill>
                <a:latin typeface="HG丸ｺﾞｼｯｸM-PRO" pitchFamily="50" charset="-128"/>
                <a:ea typeface="HG丸ｺﾞｼｯｸM-PRO" pitchFamily="50" charset="-128"/>
              </a:rPr>
              <a:t>-</a:t>
            </a:r>
            <a:r>
              <a:rPr lang="ja-JP" altLang="en-US" sz="2000" dirty="0" smtClean="0">
                <a:solidFill>
                  <a:prstClr val="black"/>
                </a:solidFill>
                <a:latin typeface="HG丸ｺﾞｼｯｸM-PRO" pitchFamily="50" charset="-128"/>
                <a:ea typeface="HG丸ｺﾞｼｯｸM-PRO" pitchFamily="50" charset="-128"/>
              </a:rPr>
              <a:t>３）詳細収支</a:t>
            </a:r>
            <a:endParaRPr lang="ja-JP" altLang="en-US" sz="2000" dirty="0">
              <a:solidFill>
                <a:prstClr val="black"/>
              </a:solidFill>
              <a:latin typeface="HG丸ｺﾞｼｯｸM-PRO" pitchFamily="50" charset="-128"/>
              <a:ea typeface="HG丸ｺﾞｼｯｸM-PRO" pitchFamily="50" charset="-128"/>
            </a:endParaRPr>
          </a:p>
        </p:txBody>
      </p:sp>
      <p:sp>
        <p:nvSpPr>
          <p:cNvPr id="13" name="角丸四角形 12"/>
          <p:cNvSpPr>
            <a:spLocks/>
          </p:cNvSpPr>
          <p:nvPr/>
        </p:nvSpPr>
        <p:spPr>
          <a:xfrm>
            <a:off x="8715922" y="1249520"/>
            <a:ext cx="576000" cy="288032"/>
          </a:xfrm>
          <a:prstGeom prst="roundRect">
            <a:avLst>
              <a:gd name="adj" fmla="val 16087"/>
            </a:avLst>
          </a:prstGeom>
          <a:noFill/>
          <a:ln w="28575">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lstStyle/>
          <a:p>
            <a:pPr fontAlgn="auto">
              <a:spcBef>
                <a:spcPts val="0"/>
              </a:spcBef>
              <a:spcAft>
                <a:spcPts val="0"/>
              </a:spcAft>
              <a:defRPr/>
            </a:pP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（百万円）</a:t>
            </a:r>
            <a:endParaRPr lang="ja-JP" altLang="en-US" sz="1100" dirty="0">
              <a:solidFill>
                <a:schemeClr val="tx1"/>
              </a:solidFill>
              <a:latin typeface="HG丸ｺﾞｼｯｸM-PRO" panose="020F0600000000000000" pitchFamily="50" charset="-128"/>
              <a:ea typeface="HG丸ｺﾞｼｯｸM-PRO" panose="020F0600000000000000" pitchFamily="50" charset="-128"/>
            </a:endParaRPr>
          </a:p>
        </p:txBody>
      </p:sp>
      <p:sp>
        <p:nvSpPr>
          <p:cNvPr id="7" name="テキスト ボックス 6"/>
          <p:cNvSpPr txBox="1"/>
          <p:nvPr/>
        </p:nvSpPr>
        <p:spPr>
          <a:xfrm>
            <a:off x="1587130" y="764704"/>
            <a:ext cx="7128792" cy="307777"/>
          </a:xfrm>
          <a:prstGeom prst="rect">
            <a:avLst/>
          </a:prstGeom>
          <a:noFill/>
        </p:spPr>
        <p:txBody>
          <a:bodyPr wrap="square" rtlCol="0">
            <a:spAutoFit/>
          </a:bodyPr>
          <a:lstStyle/>
          <a:p>
            <a:pPr algn="ctr"/>
            <a:r>
              <a:rPr lang="ja-JP" altLang="en-US" sz="1400" dirty="0" smtClean="0">
                <a:latin typeface="HG丸ｺﾞｼｯｸM-PRO" panose="020F0600000000000000" pitchFamily="50" charset="-128"/>
                <a:ea typeface="HG丸ｺﾞｼｯｸM-PRO" panose="020F0600000000000000" pitchFamily="50" charset="-128"/>
              </a:rPr>
              <a:t>事業収支　</a:t>
            </a:r>
            <a:r>
              <a:rPr lang="en-US" altLang="ja-JP" sz="1400" dirty="0" smtClean="0">
                <a:latin typeface="HG丸ｺﾞｼｯｸM-PRO" panose="020F0600000000000000" pitchFamily="50" charset="-128"/>
                <a:ea typeface="HG丸ｺﾞｼｯｸM-PRO" panose="020F0600000000000000" pitchFamily="50" charset="-128"/>
              </a:rPr>
              <a:t>[</a:t>
            </a:r>
            <a:r>
              <a:rPr lang="ja-JP" altLang="en-US" sz="1400" dirty="0" smtClean="0">
                <a:latin typeface="HG丸ｺﾞｼｯｸM-PRO" panose="020F0600000000000000" pitchFamily="50" charset="-128"/>
                <a:ea typeface="HG丸ｺﾞｼｯｸM-PRO" panose="020F0600000000000000" pitchFamily="50" charset="-128"/>
              </a:rPr>
              <a:t>大阪市からの包括委託業務の受託をベースとする</a:t>
            </a:r>
            <a:r>
              <a:rPr lang="en-US" altLang="ja-JP" sz="1400" dirty="0">
                <a:latin typeface="HG丸ｺﾞｼｯｸM-PRO" panose="020F0600000000000000" pitchFamily="50" charset="-128"/>
                <a:ea typeface="HG丸ｺﾞｼｯｸM-PRO" panose="020F0600000000000000" pitchFamily="50" charset="-128"/>
              </a:rPr>
              <a:t>]</a:t>
            </a:r>
            <a:endParaRPr kumimoji="1" lang="ja-JP" altLang="en-US" sz="1400" dirty="0">
              <a:latin typeface="HG丸ｺﾞｼｯｸM-PRO" panose="020F0600000000000000" pitchFamily="50" charset="-128"/>
              <a:ea typeface="HG丸ｺﾞｼｯｸM-PRO" panose="020F0600000000000000" pitchFamily="50" charset="-128"/>
            </a:endParaRPr>
          </a:p>
        </p:txBody>
      </p:sp>
      <p:sp>
        <p:nvSpPr>
          <p:cNvPr id="3" name="右矢印 2"/>
          <p:cNvSpPr/>
          <p:nvPr/>
        </p:nvSpPr>
        <p:spPr>
          <a:xfrm>
            <a:off x="3764868" y="1073657"/>
            <a:ext cx="972108" cy="429328"/>
          </a:xfrm>
          <a:prstGeom prst="rightArrow">
            <a:avLst/>
          </a:prstGeom>
          <a:noFill/>
          <a:ln w="15875">
            <a:solidFill>
              <a:schemeClr val="accent1">
                <a:lumMod val="20000"/>
                <a:lumOff val="80000"/>
                <a:alpha val="76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smtClean="0">
                <a:solidFill>
                  <a:schemeClr val="tx1"/>
                </a:solidFill>
                <a:latin typeface="HG丸ｺﾞｼｯｸM-PRO" panose="020F0600000000000000" pitchFamily="50" charset="-128"/>
                <a:ea typeface="HG丸ｺﾞｼｯｸM-PRO" panose="020F0600000000000000" pitchFamily="50" charset="-128"/>
              </a:rPr>
              <a:t>業務開始</a:t>
            </a:r>
            <a:endParaRPr kumimoji="1" lang="ja-JP" altLang="en-US" sz="1100" dirty="0">
              <a:solidFill>
                <a:schemeClr val="tx1"/>
              </a:solidFill>
              <a:latin typeface="HG丸ｺﾞｼｯｸM-PRO" panose="020F0600000000000000" pitchFamily="50" charset="-128"/>
              <a:ea typeface="HG丸ｺﾞｼｯｸM-PRO" panose="020F0600000000000000" pitchFamily="50" charset="-128"/>
            </a:endParaRPr>
          </a:p>
        </p:txBody>
      </p:sp>
      <p:cxnSp>
        <p:nvCxnSpPr>
          <p:cNvPr id="6" name="直線コネクタ 5"/>
          <p:cNvCxnSpPr/>
          <p:nvPr/>
        </p:nvCxnSpPr>
        <p:spPr>
          <a:xfrm flipV="1">
            <a:off x="3764868" y="1376772"/>
            <a:ext cx="0" cy="5004556"/>
          </a:xfrm>
          <a:prstGeom prst="line">
            <a:avLst/>
          </a:prstGeom>
          <a:ln w="15875">
            <a:solidFill>
              <a:schemeClr val="accent1">
                <a:lumMod val="20000"/>
                <a:lumOff val="80000"/>
                <a:alpha val="76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6554839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角丸四角形 47"/>
          <p:cNvSpPr/>
          <p:nvPr/>
        </p:nvSpPr>
        <p:spPr>
          <a:xfrm>
            <a:off x="3980892" y="2307594"/>
            <a:ext cx="1204450" cy="1025541"/>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13" name="角丸四角形 12"/>
          <p:cNvSpPr/>
          <p:nvPr/>
        </p:nvSpPr>
        <p:spPr>
          <a:xfrm>
            <a:off x="5254308" y="2307594"/>
            <a:ext cx="4487223" cy="1020563"/>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pic>
        <p:nvPicPr>
          <p:cNvPr id="23" name="図 22"/>
          <p:cNvPicPr>
            <a:picLocks noChangeAspect="1"/>
          </p:cNvPicPr>
          <p:nvPr/>
        </p:nvPicPr>
        <p:blipFill>
          <a:blip r:embed="rId3" cstate="print"/>
          <a:stretch>
            <a:fillRect/>
          </a:stretch>
        </p:blipFill>
        <p:spPr>
          <a:xfrm>
            <a:off x="164468" y="1795778"/>
            <a:ext cx="3824291" cy="2042520"/>
          </a:xfrm>
          <a:prstGeom prst="rect">
            <a:avLst/>
          </a:prstGeom>
        </p:spPr>
      </p:pic>
      <p:sp>
        <p:nvSpPr>
          <p:cNvPr id="26" name="テキスト ボックス 25"/>
          <p:cNvSpPr txBox="1"/>
          <p:nvPr/>
        </p:nvSpPr>
        <p:spPr>
          <a:xfrm>
            <a:off x="681798" y="4100034"/>
            <a:ext cx="2874397" cy="415498"/>
          </a:xfrm>
          <a:prstGeom prst="rect">
            <a:avLst/>
          </a:prstGeom>
          <a:noFill/>
        </p:spPr>
        <p:style>
          <a:lnRef idx="1">
            <a:schemeClr val="accent1"/>
          </a:lnRef>
          <a:fillRef idx="2">
            <a:schemeClr val="accent1"/>
          </a:fillRef>
          <a:effectRef idx="1">
            <a:schemeClr val="accent1"/>
          </a:effectRef>
          <a:fontRef idx="minor">
            <a:schemeClr val="dk1"/>
          </a:fontRef>
        </p:style>
        <p:txBody>
          <a:bodyPr wrap="square" lIns="72000" rIns="72000">
            <a:spAutoFit/>
          </a:bodyPr>
          <a:lstStyle/>
          <a:p>
            <a:pPr fontAlgn="auto">
              <a:spcBef>
                <a:spcPts val="0"/>
              </a:spcBef>
              <a:spcAft>
                <a:spcPts val="0"/>
              </a:spcAft>
              <a:defRPr/>
            </a:pPr>
            <a:r>
              <a:rPr lang="en-US" altLang="ja-JP" sz="1050" dirty="0" smtClean="0">
                <a:latin typeface="HG丸ｺﾞｼｯｸM-PRO" pitchFamily="50" charset="-128"/>
                <a:ea typeface="HG丸ｺﾞｼｯｸM-PRO" pitchFamily="50" charset="-128"/>
              </a:rPr>
              <a:t>H25</a:t>
            </a:r>
            <a:r>
              <a:rPr lang="ja-JP" altLang="en-US" sz="1050" dirty="0" smtClean="0">
                <a:latin typeface="HG丸ｺﾞｼｯｸM-PRO" pitchFamily="50" charset="-128"/>
                <a:ea typeface="HG丸ｺﾞｼｯｸM-PRO" pitchFamily="50" charset="-128"/>
              </a:rPr>
              <a:t>年度では、大阪府で　</a:t>
            </a:r>
            <a:r>
              <a:rPr lang="en-US" altLang="ja-JP" sz="1050" dirty="0" smtClean="0">
                <a:latin typeface="HG丸ｺﾞｼｯｸM-PRO" pitchFamily="50" charset="-128"/>
                <a:ea typeface="HG丸ｺﾞｼｯｸM-PRO" pitchFamily="50" charset="-128"/>
              </a:rPr>
              <a:t>2</a:t>
            </a:r>
            <a:r>
              <a:rPr lang="ja-JP" altLang="en-US" sz="1050" dirty="0" smtClean="0">
                <a:latin typeface="HG丸ｺﾞｼｯｸM-PRO" pitchFamily="50" charset="-128"/>
                <a:ea typeface="HG丸ｺﾞｼｯｸM-PRO" pitchFamily="50" charset="-128"/>
              </a:rPr>
              <a:t>／</a:t>
            </a:r>
            <a:r>
              <a:rPr lang="en-US" altLang="ja-JP" sz="1050" dirty="0" smtClean="0">
                <a:latin typeface="HG丸ｺﾞｼｯｸM-PRO" pitchFamily="50" charset="-128"/>
                <a:ea typeface="HG丸ｺﾞｼｯｸM-PRO" pitchFamily="50" charset="-128"/>
              </a:rPr>
              <a:t>43</a:t>
            </a:r>
            <a:r>
              <a:rPr lang="ja-JP" altLang="en-US" sz="1050" dirty="0" smtClean="0">
                <a:latin typeface="HG丸ｺﾞｼｯｸM-PRO" pitchFamily="50" charset="-128"/>
                <a:ea typeface="HG丸ｺﾞｼｯｸM-PRO" pitchFamily="50" charset="-128"/>
              </a:rPr>
              <a:t>か所</a:t>
            </a:r>
            <a:endParaRPr lang="en-US" altLang="ja-JP" sz="1050" dirty="0" smtClean="0">
              <a:latin typeface="HG丸ｺﾞｼｯｸM-PRO" pitchFamily="50" charset="-128"/>
              <a:ea typeface="HG丸ｺﾞｼｯｸM-PRO" pitchFamily="50" charset="-128"/>
            </a:endParaRPr>
          </a:p>
          <a:p>
            <a:pPr fontAlgn="auto">
              <a:spcBef>
                <a:spcPts val="0"/>
              </a:spcBef>
              <a:spcAft>
                <a:spcPts val="0"/>
              </a:spcAft>
              <a:defRPr/>
            </a:pPr>
            <a:r>
              <a:rPr lang="ja-JP" altLang="en-US" sz="1050" dirty="0" smtClean="0">
                <a:latin typeface="HG丸ｺﾞｼｯｸM-PRO" pitchFamily="50" charset="-128"/>
                <a:ea typeface="HG丸ｺﾞｼｯｸM-PRO" pitchFamily="50" charset="-128"/>
              </a:rPr>
              <a:t>　　　　　　　関西</a:t>
            </a:r>
            <a:r>
              <a:rPr lang="ja-JP" altLang="en-US" sz="1050" dirty="0">
                <a:latin typeface="HG丸ｺﾞｼｯｸM-PRO" pitchFamily="50" charset="-128"/>
                <a:ea typeface="HG丸ｺﾞｼｯｸM-PRO" pitchFamily="50" charset="-128"/>
              </a:rPr>
              <a:t>地区</a:t>
            </a:r>
            <a:r>
              <a:rPr lang="ja-JP" altLang="en-US" sz="1050" dirty="0" smtClean="0">
                <a:latin typeface="HG丸ｺﾞｼｯｸM-PRO" pitchFamily="50" charset="-128"/>
                <a:ea typeface="HG丸ｺﾞｼｯｸM-PRO" pitchFamily="50" charset="-128"/>
              </a:rPr>
              <a:t>で　</a:t>
            </a:r>
            <a:r>
              <a:rPr lang="en-US" altLang="ja-JP" sz="1050" dirty="0" smtClean="0">
                <a:latin typeface="HG丸ｺﾞｼｯｸM-PRO" pitchFamily="50" charset="-128"/>
                <a:ea typeface="HG丸ｺﾞｼｯｸM-PRO" pitchFamily="50" charset="-128"/>
              </a:rPr>
              <a:t>28</a:t>
            </a:r>
            <a:r>
              <a:rPr lang="ja-JP" altLang="en-US" sz="1050" dirty="0">
                <a:latin typeface="HG丸ｺﾞｼｯｸM-PRO" pitchFamily="50" charset="-128"/>
                <a:ea typeface="HG丸ｺﾞｼｯｸM-PRO" pitchFamily="50" charset="-128"/>
              </a:rPr>
              <a:t>／</a:t>
            </a:r>
            <a:r>
              <a:rPr lang="en-US" altLang="ja-JP" sz="1050" dirty="0">
                <a:latin typeface="HG丸ｺﾞｼｯｸM-PRO" pitchFamily="50" charset="-128"/>
                <a:ea typeface="HG丸ｺﾞｼｯｸM-PRO" pitchFamily="50" charset="-128"/>
              </a:rPr>
              <a:t>267</a:t>
            </a:r>
            <a:r>
              <a:rPr lang="ja-JP" altLang="en-US" sz="1050" dirty="0">
                <a:latin typeface="HG丸ｺﾞｼｯｸM-PRO" pitchFamily="50" charset="-128"/>
                <a:ea typeface="HG丸ｺﾞｼｯｸM-PRO" pitchFamily="50" charset="-128"/>
              </a:rPr>
              <a:t>か</a:t>
            </a:r>
            <a:r>
              <a:rPr lang="ja-JP" altLang="en-US" sz="1050" dirty="0" smtClean="0">
                <a:latin typeface="HG丸ｺﾞｼｯｸM-PRO" pitchFamily="50" charset="-128"/>
                <a:ea typeface="HG丸ｺﾞｼｯｸM-PRO" pitchFamily="50" charset="-128"/>
              </a:rPr>
              <a:t>所</a:t>
            </a:r>
            <a:endParaRPr lang="en-US" altLang="ja-JP" sz="1050" dirty="0">
              <a:latin typeface="HG丸ｺﾞｼｯｸM-PRO" pitchFamily="50" charset="-128"/>
              <a:ea typeface="HG丸ｺﾞｼｯｸM-PRO" pitchFamily="50" charset="-128"/>
            </a:endParaRPr>
          </a:p>
        </p:txBody>
      </p:sp>
      <p:sp>
        <p:nvSpPr>
          <p:cNvPr id="35" name="テキスト ボックス 21"/>
          <p:cNvSpPr txBox="1">
            <a:spLocks noChangeArrowheads="1"/>
          </p:cNvSpPr>
          <p:nvPr/>
        </p:nvSpPr>
        <p:spPr bwMode="auto">
          <a:xfrm>
            <a:off x="488504" y="3667986"/>
            <a:ext cx="2959166" cy="400110"/>
          </a:xfrm>
          <a:prstGeom prst="rect">
            <a:avLst/>
          </a:prstGeom>
          <a:noFill/>
          <a:ln w="9525">
            <a:noFill/>
            <a:miter lim="800000"/>
            <a:headEnd/>
            <a:tailEnd/>
          </a:ln>
        </p:spPr>
        <p:txBody>
          <a:bodyPr wrap="square">
            <a:spAutoFit/>
          </a:bodyPr>
          <a:lstStyle/>
          <a:p>
            <a:r>
              <a:rPr lang="ja-JP" altLang="en-US" sz="1000" dirty="0" smtClean="0">
                <a:latin typeface="HG丸ｺﾞｼｯｸM-PRO" pitchFamily="50" charset="-128"/>
                <a:ea typeface="HG丸ｺﾞｼｯｸM-PRO" pitchFamily="50" charset="-128"/>
              </a:rPr>
              <a:t>関西地区における包括業務委託導入状況</a:t>
            </a:r>
            <a:endParaRPr lang="en-US" altLang="ja-JP" sz="1000" dirty="0">
              <a:latin typeface="HG丸ｺﾞｼｯｸM-PRO" pitchFamily="50" charset="-128"/>
              <a:ea typeface="HG丸ｺﾞｼｯｸM-PRO" pitchFamily="50" charset="-128"/>
            </a:endParaRPr>
          </a:p>
          <a:p>
            <a:r>
              <a:rPr lang="ja-JP" altLang="en-US" sz="800" dirty="0" smtClean="0">
                <a:latin typeface="HG丸ｺﾞｼｯｸM-PRO" pitchFamily="50" charset="-128"/>
                <a:ea typeface="HG丸ｺﾞｼｯｸM-PRO" pitchFamily="50" charset="-128"/>
              </a:rPr>
              <a:t>（</a:t>
            </a:r>
            <a:r>
              <a:rPr lang="ja-JP" altLang="en-US" sz="800" dirty="0">
                <a:latin typeface="HG丸ｺﾞｼｯｸM-PRO" pitchFamily="50" charset="-128"/>
                <a:ea typeface="HG丸ｺﾞｼｯｸM-PRO" pitchFamily="50" charset="-128"/>
              </a:rPr>
              <a:t>資料：下水道</a:t>
            </a:r>
            <a:r>
              <a:rPr lang="ja-JP" altLang="en-US" sz="800" dirty="0" smtClean="0">
                <a:latin typeface="HG丸ｺﾞｼｯｸM-PRO" pitchFamily="50" charset="-128"/>
                <a:ea typeface="HG丸ｺﾞｼｯｸM-PRO" pitchFamily="50" charset="-128"/>
              </a:rPr>
              <a:t>統計　関西</a:t>
            </a:r>
            <a:r>
              <a:rPr lang="en-US" altLang="ja-JP" sz="800" dirty="0" smtClean="0">
                <a:latin typeface="HG丸ｺﾞｼｯｸM-PRO" pitchFamily="50" charset="-128"/>
                <a:ea typeface="HG丸ｺﾞｼｯｸM-PRO" pitchFamily="50" charset="-128"/>
              </a:rPr>
              <a:t>2</a:t>
            </a:r>
            <a:r>
              <a:rPr lang="ja-JP" altLang="en-US" sz="800" dirty="0" smtClean="0">
                <a:latin typeface="HG丸ｺﾞｼｯｸM-PRO" pitchFamily="50" charset="-128"/>
                <a:ea typeface="HG丸ｺﾞｼｯｸM-PRO" pitchFamily="50" charset="-128"/>
              </a:rPr>
              <a:t>府</a:t>
            </a:r>
            <a:r>
              <a:rPr lang="en-US" altLang="ja-JP" sz="800" dirty="0" smtClean="0">
                <a:latin typeface="HG丸ｺﾞｼｯｸM-PRO" pitchFamily="50" charset="-128"/>
                <a:ea typeface="HG丸ｺﾞｼｯｸM-PRO" pitchFamily="50" charset="-128"/>
              </a:rPr>
              <a:t>4</a:t>
            </a:r>
            <a:r>
              <a:rPr lang="ja-JP" altLang="en-US" sz="800" dirty="0" smtClean="0">
                <a:latin typeface="HG丸ｺﾞｼｯｸM-PRO" pitchFamily="50" charset="-128"/>
                <a:ea typeface="HG丸ｺﾞｼｯｸM-PRO" pitchFamily="50" charset="-128"/>
              </a:rPr>
              <a:t>県の下水処理場維持管理</a:t>
            </a:r>
            <a:r>
              <a:rPr lang="ja-JP" altLang="en-US" sz="1000" dirty="0" smtClean="0">
                <a:latin typeface="HG丸ｺﾞｼｯｸM-PRO" pitchFamily="50" charset="-128"/>
                <a:ea typeface="HG丸ｺﾞｼｯｸM-PRO" pitchFamily="50" charset="-128"/>
              </a:rPr>
              <a:t>）</a:t>
            </a:r>
            <a:endParaRPr lang="en-US" altLang="ja-JP" sz="1000" dirty="0">
              <a:latin typeface="HG丸ｺﾞｼｯｸM-PRO" pitchFamily="50" charset="-128"/>
              <a:ea typeface="HG丸ｺﾞｼｯｸM-PRO" pitchFamily="50" charset="-128"/>
            </a:endParaRPr>
          </a:p>
        </p:txBody>
      </p:sp>
      <p:sp>
        <p:nvSpPr>
          <p:cNvPr id="36" name="Rectangle 5"/>
          <p:cNvSpPr>
            <a:spLocks noChangeArrowheads="1"/>
          </p:cNvSpPr>
          <p:nvPr/>
        </p:nvSpPr>
        <p:spPr bwMode="auto">
          <a:xfrm>
            <a:off x="453520" y="668795"/>
            <a:ext cx="9180000" cy="996009"/>
          </a:xfrm>
          <a:prstGeom prst="rect">
            <a:avLst/>
          </a:prstGeom>
          <a:solidFill>
            <a:srgbClr val="E7F5FF"/>
          </a:solidFill>
          <a:ln w="12700">
            <a:noFill/>
            <a:miter lim="800000"/>
            <a:headEnd/>
            <a:tailEnd/>
          </a:ln>
          <a:effectLst>
            <a:outerShdw blurRad="63500" dist="25400" sx="101000" sy="101000" algn="ctr" rotWithShape="0">
              <a:srgbClr val="00B1F0">
                <a:alpha val="75000"/>
              </a:srgbClr>
            </a:outerShdw>
          </a:effectLst>
          <a:extLst/>
        </p:spPr>
        <p:txBody>
          <a:bodyPr rIns="36000" anchor="ctr"/>
          <a:lstStyle/>
          <a:p>
            <a:pPr>
              <a:lnSpc>
                <a:spcPts val="1800"/>
              </a:lnSpc>
            </a:pPr>
            <a:r>
              <a:rPr lang="ja-JP" altLang="en-US" sz="1200" dirty="0" smtClean="0">
                <a:solidFill>
                  <a:schemeClr val="accent1">
                    <a:lumMod val="50000"/>
                  </a:schemeClr>
                </a:solidFill>
                <a:latin typeface="HG丸ｺﾞｼｯｸM-PRO" pitchFamily="50" charset="-128"/>
                <a:ea typeface="HG丸ｺﾞｼｯｸM-PRO" pitchFamily="50" charset="-128"/>
                <a:cs typeface="Meiryo UI" pitchFamily="50" charset="-128"/>
              </a:rPr>
              <a:t>・維持管理の民間委託化は全国的に進んでいる</a:t>
            </a:r>
            <a:endParaRPr lang="ja-JP" altLang="en-US" sz="1200" dirty="0">
              <a:solidFill>
                <a:schemeClr val="accent1">
                  <a:lumMod val="50000"/>
                </a:schemeClr>
              </a:solidFill>
              <a:latin typeface="HG丸ｺﾞｼｯｸM-PRO" pitchFamily="50" charset="-128"/>
              <a:ea typeface="HG丸ｺﾞｼｯｸM-PRO" pitchFamily="50" charset="-128"/>
              <a:cs typeface="Meiryo UI" pitchFamily="50" charset="-128"/>
            </a:endParaRPr>
          </a:p>
          <a:p>
            <a:pPr marL="396000" indent="-252000">
              <a:lnSpc>
                <a:spcPts val="1800"/>
              </a:lnSpc>
              <a:buFont typeface="Wingdings" panose="05000000000000000000" pitchFamily="2" charset="2"/>
              <a:buChar char="ü"/>
            </a:pPr>
            <a:r>
              <a:rPr lang="ja-JP" altLang="en-US" sz="1200" dirty="0" smtClean="0">
                <a:solidFill>
                  <a:schemeClr val="accent1">
                    <a:lumMod val="50000"/>
                  </a:schemeClr>
                </a:solidFill>
                <a:latin typeface="HG丸ｺﾞｼｯｸM-PRO" pitchFamily="50" charset="-128"/>
                <a:ea typeface="HG丸ｺﾞｼｯｸM-PRO" pitchFamily="50" charset="-128"/>
                <a:cs typeface="Meiryo UI" pitchFamily="50" charset="-128"/>
              </a:rPr>
              <a:t>処理場の包括的業務委託は、関西地区では着実に増加している。</a:t>
            </a:r>
            <a:endParaRPr lang="en-US" altLang="ja-JP" sz="1200" dirty="0" smtClean="0">
              <a:solidFill>
                <a:schemeClr val="accent1">
                  <a:lumMod val="50000"/>
                </a:schemeClr>
              </a:solidFill>
              <a:latin typeface="HG丸ｺﾞｼｯｸM-PRO" pitchFamily="50" charset="-128"/>
              <a:ea typeface="HG丸ｺﾞｼｯｸM-PRO" pitchFamily="50" charset="-128"/>
              <a:cs typeface="Meiryo UI" pitchFamily="50" charset="-128"/>
            </a:endParaRPr>
          </a:p>
          <a:p>
            <a:pPr marL="396000" indent="-252000">
              <a:lnSpc>
                <a:spcPts val="1800"/>
              </a:lnSpc>
              <a:buFont typeface="Wingdings" panose="05000000000000000000" pitchFamily="2" charset="2"/>
              <a:buChar char="ü"/>
            </a:pPr>
            <a:r>
              <a:rPr lang="ja-JP" altLang="en-US" sz="1200" dirty="0">
                <a:solidFill>
                  <a:schemeClr val="accent1">
                    <a:lumMod val="50000"/>
                  </a:schemeClr>
                </a:solidFill>
                <a:latin typeface="HG丸ｺﾞｼｯｸM-PRO" pitchFamily="50" charset="-128"/>
                <a:ea typeface="HG丸ｺﾞｼｯｸM-PRO" pitchFamily="50" charset="-128"/>
                <a:cs typeface="Meiryo UI" pitchFamily="50" charset="-128"/>
              </a:rPr>
              <a:t>管渠</a:t>
            </a:r>
            <a:r>
              <a:rPr lang="ja-JP" altLang="en-US" sz="1200" dirty="0" smtClean="0">
                <a:solidFill>
                  <a:schemeClr val="accent1">
                    <a:lumMod val="50000"/>
                  </a:schemeClr>
                </a:solidFill>
                <a:latin typeface="HG丸ｺﾞｼｯｸM-PRO" pitchFamily="50" charset="-128"/>
                <a:ea typeface="HG丸ｺﾞｼｯｸM-PRO" pitchFamily="50" charset="-128"/>
                <a:cs typeface="Meiryo UI" pitchFamily="50" charset="-128"/>
              </a:rPr>
              <a:t>の包括的業務委託についても導入が始まっており、大阪府でも平成</a:t>
            </a:r>
            <a:r>
              <a:rPr lang="en-US" altLang="ja-JP" sz="1200" dirty="0" smtClean="0">
                <a:solidFill>
                  <a:schemeClr val="accent1">
                    <a:lumMod val="50000"/>
                  </a:schemeClr>
                </a:solidFill>
                <a:latin typeface="HG丸ｺﾞｼｯｸM-PRO" pitchFamily="50" charset="-128"/>
                <a:ea typeface="HG丸ｺﾞｼｯｸM-PRO" pitchFamily="50" charset="-128"/>
                <a:cs typeface="Meiryo UI" pitchFamily="50" charset="-128"/>
              </a:rPr>
              <a:t>26</a:t>
            </a:r>
            <a:r>
              <a:rPr lang="ja-JP" altLang="en-US" sz="1200" dirty="0" smtClean="0">
                <a:solidFill>
                  <a:schemeClr val="accent1">
                    <a:lumMod val="50000"/>
                  </a:schemeClr>
                </a:solidFill>
                <a:latin typeface="HG丸ｺﾞｼｯｸM-PRO" pitchFamily="50" charset="-128"/>
                <a:ea typeface="HG丸ｺﾞｼｯｸM-PRO" pitchFamily="50" charset="-128"/>
                <a:cs typeface="Meiryo UI" pitchFamily="50" charset="-128"/>
              </a:rPr>
              <a:t>年度に導入されている（大阪狭山市、河内長野市）</a:t>
            </a:r>
            <a:endParaRPr lang="en-US" altLang="ja-JP" sz="1200" dirty="0" smtClean="0">
              <a:solidFill>
                <a:schemeClr val="accent1">
                  <a:lumMod val="50000"/>
                </a:schemeClr>
              </a:solidFill>
              <a:latin typeface="HG丸ｺﾞｼｯｸM-PRO" pitchFamily="50" charset="-128"/>
              <a:ea typeface="HG丸ｺﾞｼｯｸM-PRO" pitchFamily="50" charset="-128"/>
              <a:cs typeface="Meiryo UI" pitchFamily="50" charset="-128"/>
            </a:endParaRPr>
          </a:p>
          <a:p>
            <a:pPr marL="396000" indent="-252000">
              <a:lnSpc>
                <a:spcPts val="1800"/>
              </a:lnSpc>
              <a:buFont typeface="Wingdings" panose="05000000000000000000" pitchFamily="2" charset="2"/>
              <a:buChar char="ü"/>
            </a:pPr>
            <a:r>
              <a:rPr lang="ja-JP" altLang="en-US" sz="1200" dirty="0" smtClean="0">
                <a:solidFill>
                  <a:schemeClr val="accent1">
                    <a:lumMod val="50000"/>
                  </a:schemeClr>
                </a:solidFill>
                <a:latin typeface="HG丸ｺﾞｼｯｸM-PRO" pitchFamily="50" charset="-128"/>
                <a:ea typeface="HG丸ｺﾞｼｯｸM-PRO" pitchFamily="50" charset="-128"/>
                <a:cs typeface="Meiryo UI" pitchFamily="50" charset="-128"/>
              </a:rPr>
              <a:t>包括委託の契約は概ね３～５年で更新されており、一方、導入していない自治体も多く、今後の拡大・増加の余地がある。</a:t>
            </a:r>
            <a:endParaRPr lang="en-US" altLang="ja-JP" sz="1200" dirty="0" smtClean="0">
              <a:solidFill>
                <a:schemeClr val="accent1">
                  <a:lumMod val="50000"/>
                </a:schemeClr>
              </a:solidFill>
              <a:latin typeface="HG丸ｺﾞｼｯｸM-PRO" pitchFamily="50" charset="-128"/>
              <a:ea typeface="HG丸ｺﾞｼｯｸM-PRO" pitchFamily="50" charset="-128"/>
              <a:cs typeface="Meiryo UI" pitchFamily="50" charset="-128"/>
            </a:endParaRPr>
          </a:p>
        </p:txBody>
      </p:sp>
      <p:sp>
        <p:nvSpPr>
          <p:cNvPr id="37" name="二等辺三角形 36"/>
          <p:cNvSpPr/>
          <p:nvPr/>
        </p:nvSpPr>
        <p:spPr>
          <a:xfrm flipV="1">
            <a:off x="1662567" y="4617132"/>
            <a:ext cx="828092" cy="150582"/>
          </a:xfrm>
          <a:prstGeom prst="triangle">
            <a:avLst/>
          </a:prstGeom>
          <a:ln/>
        </p:spPr>
        <p:style>
          <a:lnRef idx="1">
            <a:schemeClr val="accent1"/>
          </a:lnRef>
          <a:fillRef idx="2">
            <a:schemeClr val="accent1"/>
          </a:fillRef>
          <a:effectRef idx="1">
            <a:schemeClr val="accent1"/>
          </a:effectRef>
          <a:fontRef idx="minor">
            <a:schemeClr val="dk1"/>
          </a:fontRef>
        </p:style>
        <p:txBody>
          <a:bodyPr anchor="ctr"/>
          <a:lstStyle/>
          <a:p>
            <a:pPr algn="ctr" fontAlgn="auto">
              <a:spcBef>
                <a:spcPts val="0"/>
              </a:spcBef>
              <a:spcAft>
                <a:spcPts val="0"/>
              </a:spcAft>
              <a:defRPr/>
            </a:pPr>
            <a:endParaRPr lang="ja-JP" altLang="en-US">
              <a:latin typeface="HG丸ｺﾞｼｯｸM-PRO" pitchFamily="50" charset="-128"/>
              <a:ea typeface="HG丸ｺﾞｼｯｸM-PRO" pitchFamily="50" charset="-128"/>
            </a:endParaRPr>
          </a:p>
        </p:txBody>
      </p:sp>
      <p:sp>
        <p:nvSpPr>
          <p:cNvPr id="38" name="テキスト ボックス 37"/>
          <p:cNvSpPr txBox="1"/>
          <p:nvPr/>
        </p:nvSpPr>
        <p:spPr>
          <a:xfrm>
            <a:off x="639414" y="4867272"/>
            <a:ext cx="2874397" cy="253916"/>
          </a:xfrm>
          <a:prstGeom prst="rect">
            <a:avLst/>
          </a:prstGeom>
          <a:noFill/>
        </p:spPr>
        <p:style>
          <a:lnRef idx="1">
            <a:schemeClr val="accent1"/>
          </a:lnRef>
          <a:fillRef idx="2">
            <a:schemeClr val="accent1"/>
          </a:fillRef>
          <a:effectRef idx="1">
            <a:schemeClr val="accent1"/>
          </a:effectRef>
          <a:fontRef idx="minor">
            <a:schemeClr val="dk1"/>
          </a:fontRef>
        </p:style>
        <p:txBody>
          <a:bodyPr wrap="square" lIns="72000" rIns="72000">
            <a:spAutoFit/>
          </a:bodyPr>
          <a:lstStyle/>
          <a:p>
            <a:pPr fontAlgn="auto">
              <a:spcBef>
                <a:spcPts val="0"/>
              </a:spcBef>
              <a:spcAft>
                <a:spcPts val="0"/>
              </a:spcAft>
              <a:defRPr/>
            </a:pPr>
            <a:r>
              <a:rPr lang="ja-JP" altLang="en-US" sz="1050" dirty="0" smtClean="0">
                <a:latin typeface="HG丸ｺﾞｼｯｸM-PRO" pitchFamily="50" charset="-128"/>
                <a:ea typeface="HG丸ｺﾞｼｯｸM-PRO" pitchFamily="50" charset="-128"/>
              </a:rPr>
              <a:t>今後の拡大の余地があり、増加が見込まれる</a:t>
            </a:r>
            <a:endParaRPr lang="en-US" altLang="ja-JP" sz="1050" dirty="0">
              <a:latin typeface="HG丸ｺﾞｼｯｸM-PRO" pitchFamily="50" charset="-128"/>
              <a:ea typeface="HG丸ｺﾞｼｯｸM-PRO" pitchFamily="50" charset="-128"/>
            </a:endParaRPr>
          </a:p>
        </p:txBody>
      </p:sp>
      <p:sp>
        <p:nvSpPr>
          <p:cNvPr id="39" name="角丸四角形 38"/>
          <p:cNvSpPr/>
          <p:nvPr/>
        </p:nvSpPr>
        <p:spPr>
          <a:xfrm>
            <a:off x="597030" y="5300237"/>
            <a:ext cx="2959166" cy="1261111"/>
          </a:xfrm>
          <a:prstGeom prst="roundRect">
            <a:avLst>
              <a:gd name="adj" fmla="val 7824"/>
            </a:avLst>
          </a:prstGeo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tIns="144000" bIns="144000" rtlCol="0" anchor="ctr">
            <a:spAutoFit/>
          </a:bodyPr>
          <a:lstStyle/>
          <a:p>
            <a:pPr marL="180000" indent="-180000" fontAlgn="auto">
              <a:spcBef>
                <a:spcPts val="0"/>
              </a:spcBef>
              <a:spcAft>
                <a:spcPts val="0"/>
              </a:spcAft>
              <a:buFont typeface="Wingdings" panose="05000000000000000000" pitchFamily="2" charset="2"/>
              <a:buChar char="Ø"/>
              <a:defRPr/>
            </a:pPr>
            <a:r>
              <a:rPr lang="ja-JP" altLang="en-US" sz="1200" dirty="0" smtClean="0">
                <a:latin typeface="HG丸ｺﾞｼｯｸM-PRO" pitchFamily="50" charset="-128"/>
                <a:ea typeface="HG丸ｺﾞｼｯｸM-PRO" pitchFamily="50" charset="-128"/>
              </a:rPr>
              <a:t>今後、さらなる効率化をめざし、管</a:t>
            </a:r>
            <a:r>
              <a:rPr lang="ja-JP" altLang="en-US" sz="1200" dirty="0">
                <a:latin typeface="HG丸ｺﾞｼｯｸM-PRO" pitchFamily="50" charset="-128"/>
                <a:ea typeface="HG丸ｺﾞｼｯｸM-PRO" pitchFamily="50" charset="-128"/>
              </a:rPr>
              <a:t>路部門の包括委託化、さらに管路・処理場</a:t>
            </a:r>
            <a:r>
              <a:rPr lang="ja-JP" altLang="en-US" sz="1200" dirty="0" smtClean="0">
                <a:latin typeface="HG丸ｺﾞｼｯｸM-PRO" pitchFamily="50" charset="-128"/>
                <a:ea typeface="HG丸ｺﾞｼｯｸM-PRO" pitchFamily="50" charset="-128"/>
              </a:rPr>
              <a:t>までのトータルマネージメント</a:t>
            </a:r>
            <a:r>
              <a:rPr lang="ja-JP" altLang="en-US" sz="1200" dirty="0">
                <a:latin typeface="HG丸ｺﾞｼｯｸM-PRO" pitchFamily="50" charset="-128"/>
                <a:ea typeface="HG丸ｺﾞｼｯｸM-PRO" pitchFamily="50" charset="-128"/>
              </a:rPr>
              <a:t>による効率的運営に期待した包括委託化にも期待が</a:t>
            </a:r>
            <a:r>
              <a:rPr lang="ja-JP" altLang="en-US" sz="1200" dirty="0" smtClean="0">
                <a:latin typeface="HG丸ｺﾞｼｯｸM-PRO" pitchFamily="50" charset="-128"/>
                <a:ea typeface="HG丸ｺﾞｼｯｸM-PRO" pitchFamily="50" charset="-128"/>
              </a:rPr>
              <a:t>高まる可能性。</a:t>
            </a:r>
            <a:endParaRPr lang="en-US" altLang="ja-JP" sz="1200" dirty="0">
              <a:latin typeface="HG丸ｺﾞｼｯｸM-PRO" pitchFamily="50" charset="-128"/>
              <a:ea typeface="HG丸ｺﾞｼｯｸM-PRO" pitchFamily="50" charset="-128"/>
            </a:endParaRPr>
          </a:p>
        </p:txBody>
      </p:sp>
      <p:sp>
        <p:nvSpPr>
          <p:cNvPr id="11" name="正方形/長方形 10"/>
          <p:cNvSpPr/>
          <p:nvPr/>
        </p:nvSpPr>
        <p:spPr>
          <a:xfrm>
            <a:off x="4099411" y="2540065"/>
            <a:ext cx="997605" cy="600903"/>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200" dirty="0" smtClean="0"/>
              <a:t>行政組織</a:t>
            </a:r>
            <a:endParaRPr kumimoji="1" lang="en-US" altLang="ja-JP" sz="1200" dirty="0" smtClean="0"/>
          </a:p>
          <a:p>
            <a:pPr algn="ctr"/>
            <a:r>
              <a:rPr lang="ja-JP" altLang="en-US" sz="1200" dirty="0" smtClean="0"/>
              <a:t>（管理主体）</a:t>
            </a:r>
            <a:endParaRPr kumimoji="1" lang="ja-JP" altLang="en-US" sz="1200" dirty="0"/>
          </a:p>
        </p:txBody>
      </p:sp>
      <p:sp>
        <p:nvSpPr>
          <p:cNvPr id="43" name="正方形/長方形 42"/>
          <p:cNvSpPr/>
          <p:nvPr/>
        </p:nvSpPr>
        <p:spPr>
          <a:xfrm>
            <a:off x="3908884" y="1955431"/>
            <a:ext cx="5917242" cy="1473569"/>
          </a:xfrm>
          <a:prstGeom prst="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2" name="角丸四角形 11"/>
          <p:cNvSpPr/>
          <p:nvPr/>
        </p:nvSpPr>
        <p:spPr>
          <a:xfrm>
            <a:off x="4104000" y="1819015"/>
            <a:ext cx="2826314" cy="328523"/>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ja-JP" altLang="en-US" sz="1400" b="1" dirty="0" smtClean="0"/>
              <a:t>新会社の包括委託受注イメージ</a:t>
            </a:r>
            <a:endParaRPr kumimoji="1" lang="ja-JP" altLang="en-US" sz="1400" b="1" dirty="0"/>
          </a:p>
        </p:txBody>
      </p:sp>
      <p:sp>
        <p:nvSpPr>
          <p:cNvPr id="45" name="正方形/長方形 44"/>
          <p:cNvSpPr/>
          <p:nvPr/>
        </p:nvSpPr>
        <p:spPr>
          <a:xfrm>
            <a:off x="5413371" y="2446043"/>
            <a:ext cx="3140029" cy="799283"/>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600" b="1" dirty="0" smtClean="0">
                <a:ln w="22225">
                  <a:solidFill>
                    <a:schemeClr val="accent2"/>
                  </a:solidFill>
                  <a:prstDash val="solid"/>
                </a:ln>
                <a:solidFill>
                  <a:schemeClr val="accent2">
                    <a:lumMod val="40000"/>
                    <a:lumOff val="60000"/>
                  </a:schemeClr>
                </a:solidFill>
              </a:rPr>
              <a:t>新会社</a:t>
            </a:r>
            <a:endParaRPr kumimoji="1" lang="en-US" altLang="ja-JP" sz="1600" b="1" dirty="0" smtClean="0">
              <a:ln w="22225">
                <a:solidFill>
                  <a:schemeClr val="accent2"/>
                </a:solidFill>
                <a:prstDash val="solid"/>
              </a:ln>
              <a:solidFill>
                <a:schemeClr val="accent2">
                  <a:lumMod val="40000"/>
                  <a:lumOff val="60000"/>
                </a:schemeClr>
              </a:solidFill>
            </a:endParaRPr>
          </a:p>
          <a:p>
            <a:pPr algn="ctr"/>
            <a:r>
              <a:rPr lang="ja-JP" altLang="en-US" sz="1200" dirty="0" smtClean="0"/>
              <a:t>行政での運転管理経験による</a:t>
            </a:r>
            <a:endParaRPr lang="en-US" altLang="ja-JP" sz="1200" dirty="0" smtClean="0"/>
          </a:p>
          <a:p>
            <a:pPr algn="ctr"/>
            <a:r>
              <a:rPr lang="ja-JP" altLang="en-US" sz="1200" dirty="0" smtClean="0"/>
              <a:t>ノウハウを活かしたトータルマネジメント能力</a:t>
            </a:r>
            <a:endParaRPr kumimoji="1" lang="ja-JP" altLang="en-US" sz="1200" dirty="0"/>
          </a:p>
        </p:txBody>
      </p:sp>
      <p:sp>
        <p:nvSpPr>
          <p:cNvPr id="47" name="正方形/長方形 46"/>
          <p:cNvSpPr/>
          <p:nvPr/>
        </p:nvSpPr>
        <p:spPr>
          <a:xfrm>
            <a:off x="6979731" y="2201219"/>
            <a:ext cx="997605" cy="201903"/>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kumimoji="1" lang="ja-JP" altLang="en-US" sz="1200" dirty="0" smtClean="0"/>
              <a:t>受注者</a:t>
            </a:r>
            <a:r>
              <a:rPr lang="ja-JP" altLang="en-US" sz="1200" dirty="0" smtClean="0"/>
              <a:t>（</a:t>
            </a:r>
            <a:r>
              <a:rPr lang="en-US" altLang="ja-JP" sz="1200" dirty="0" smtClean="0"/>
              <a:t>JV</a:t>
            </a:r>
            <a:r>
              <a:rPr lang="ja-JP" altLang="en-US" sz="1200" dirty="0" smtClean="0"/>
              <a:t>）</a:t>
            </a:r>
            <a:endParaRPr kumimoji="1" lang="ja-JP" altLang="en-US" sz="1200" dirty="0"/>
          </a:p>
        </p:txBody>
      </p:sp>
      <p:sp>
        <p:nvSpPr>
          <p:cNvPr id="49" name="正方形/長方形 48"/>
          <p:cNvSpPr/>
          <p:nvPr/>
        </p:nvSpPr>
        <p:spPr>
          <a:xfrm>
            <a:off x="4223974" y="2218601"/>
            <a:ext cx="767907" cy="19054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kumimoji="1" lang="ja-JP" altLang="en-US" sz="1200" dirty="0" smtClean="0"/>
              <a:t>発注者</a:t>
            </a:r>
            <a:endParaRPr kumimoji="1" lang="ja-JP" altLang="en-US" sz="1200" dirty="0"/>
          </a:p>
        </p:txBody>
      </p:sp>
      <p:sp>
        <p:nvSpPr>
          <p:cNvPr id="51" name="正方形/長方形 50"/>
          <p:cNvSpPr/>
          <p:nvPr/>
        </p:nvSpPr>
        <p:spPr>
          <a:xfrm>
            <a:off x="8685411" y="2540065"/>
            <a:ext cx="984113" cy="600903"/>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200" dirty="0" smtClean="0">
                <a:ln w="0"/>
                <a:solidFill>
                  <a:schemeClr val="accent1"/>
                </a:solidFill>
                <a:effectLst>
                  <a:outerShdw blurRad="38100" dist="25400" dir="5400000" algn="ctr" rotWithShape="0">
                    <a:srgbClr val="6E747A">
                      <a:alpha val="43000"/>
                    </a:srgbClr>
                  </a:outerShdw>
                </a:effectLst>
              </a:rPr>
              <a:t>民間組織</a:t>
            </a:r>
            <a:endParaRPr kumimoji="1" lang="en-US" altLang="ja-JP" sz="1200" dirty="0" smtClean="0">
              <a:ln w="0"/>
              <a:solidFill>
                <a:schemeClr val="accent1"/>
              </a:solidFill>
              <a:effectLst>
                <a:outerShdw blurRad="38100" dist="25400" dir="5400000" algn="ctr" rotWithShape="0">
                  <a:srgbClr val="6E747A">
                    <a:alpha val="43000"/>
                  </a:srgbClr>
                </a:outerShdw>
              </a:effectLst>
            </a:endParaRPr>
          </a:p>
          <a:p>
            <a:pPr algn="ctr"/>
            <a:r>
              <a:rPr lang="ja-JP" altLang="en-US" sz="1200" dirty="0" smtClean="0"/>
              <a:t>運転操作等</a:t>
            </a:r>
            <a:endParaRPr lang="en-US" altLang="ja-JP" sz="1200" dirty="0" smtClean="0"/>
          </a:p>
        </p:txBody>
      </p:sp>
      <p:sp>
        <p:nvSpPr>
          <p:cNvPr id="52" name="角丸四角形 51"/>
          <p:cNvSpPr/>
          <p:nvPr/>
        </p:nvSpPr>
        <p:spPr>
          <a:xfrm>
            <a:off x="4104000" y="3612382"/>
            <a:ext cx="3834426" cy="328523"/>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ja-JP" altLang="en-US" sz="1400" b="1" dirty="0" smtClean="0"/>
              <a:t>今後包括委託の導入が見込まれる他都市施設</a:t>
            </a:r>
            <a:endParaRPr kumimoji="1" lang="ja-JP" altLang="en-US" sz="1400" b="1" dirty="0"/>
          </a:p>
        </p:txBody>
      </p:sp>
      <p:sp>
        <p:nvSpPr>
          <p:cNvPr id="29" name="テキスト ボックス 28"/>
          <p:cNvSpPr txBox="1"/>
          <p:nvPr/>
        </p:nvSpPr>
        <p:spPr>
          <a:xfrm>
            <a:off x="3944888" y="4153552"/>
            <a:ext cx="5544000" cy="2372545"/>
          </a:xfrm>
          <a:prstGeom prst="rect">
            <a:avLst/>
          </a:prstGeom>
        </p:spPr>
        <p:style>
          <a:lnRef idx="1">
            <a:schemeClr val="accent2"/>
          </a:lnRef>
          <a:fillRef idx="2">
            <a:schemeClr val="accent2"/>
          </a:fillRef>
          <a:effectRef idx="1">
            <a:schemeClr val="accent2"/>
          </a:effectRef>
          <a:fontRef idx="minor">
            <a:schemeClr val="dk1"/>
          </a:fontRef>
        </p:style>
        <p:txBody>
          <a:bodyPr wrap="square" lIns="72000" tIns="108000" rIns="72000" bIns="108000" anchor="ctr" anchorCtr="0">
            <a:spAutoFit/>
          </a:bodyPr>
          <a:lstStyle/>
          <a:p>
            <a:pPr fontAlgn="auto">
              <a:spcBef>
                <a:spcPts val="0"/>
              </a:spcBef>
              <a:spcAft>
                <a:spcPts val="0"/>
              </a:spcAft>
              <a:defRPr/>
            </a:pPr>
            <a:r>
              <a:rPr lang="ja-JP" altLang="en-US" sz="2000" dirty="0">
                <a:latin typeface="HG丸ｺﾞｼｯｸM-PRO" pitchFamily="50" charset="-128"/>
                <a:ea typeface="HG丸ｺﾞｼｯｸM-PRO" pitchFamily="50" charset="-128"/>
              </a:rPr>
              <a:t>（</a:t>
            </a:r>
            <a:r>
              <a:rPr lang="ja-JP" altLang="en-US" sz="2000" dirty="0" smtClean="0">
                <a:latin typeface="HG丸ｺﾞｼｯｸM-PRO" pitchFamily="50" charset="-128"/>
                <a:ea typeface="HG丸ｺﾞｼｯｸM-PRO" pitchFamily="50" charset="-128"/>
              </a:rPr>
              <a:t>大阪府内）</a:t>
            </a:r>
            <a:endParaRPr lang="en-US" altLang="ja-JP" sz="2000" dirty="0" smtClean="0">
              <a:latin typeface="HG丸ｺﾞｼｯｸM-PRO" pitchFamily="50" charset="-128"/>
              <a:ea typeface="HG丸ｺﾞｼｯｸM-PRO" pitchFamily="50" charset="-128"/>
            </a:endParaRPr>
          </a:p>
          <a:p>
            <a:pPr fontAlgn="auto">
              <a:spcBef>
                <a:spcPts val="0"/>
              </a:spcBef>
              <a:spcAft>
                <a:spcPts val="0"/>
              </a:spcAft>
              <a:defRPr/>
            </a:pPr>
            <a:r>
              <a:rPr lang="ja-JP" altLang="en-US" sz="2000" dirty="0" smtClean="0">
                <a:latin typeface="HG丸ｺﾞｼｯｸM-PRO" pitchFamily="50" charset="-128"/>
                <a:ea typeface="HG丸ｺﾞｼｯｸM-PRO" pitchFamily="50" charset="-128"/>
              </a:rPr>
              <a:t>　 管渠施設　：約</a:t>
            </a:r>
            <a:r>
              <a:rPr lang="en-US" altLang="ja-JP" sz="2000" dirty="0" smtClean="0">
                <a:latin typeface="HG丸ｺﾞｼｯｸM-PRO" pitchFamily="50" charset="-128"/>
                <a:ea typeface="HG丸ｺﾞｼｯｸM-PRO" pitchFamily="50" charset="-128"/>
              </a:rPr>
              <a:t>23,000</a:t>
            </a:r>
            <a:r>
              <a:rPr lang="ja-JP" altLang="en-US" sz="2000" dirty="0" smtClean="0">
                <a:latin typeface="HG丸ｺﾞｼｯｸM-PRO" pitchFamily="50" charset="-128"/>
                <a:ea typeface="HG丸ｺﾞｼｯｸM-PRO" pitchFamily="50" charset="-128"/>
              </a:rPr>
              <a:t>㎞、約</a:t>
            </a:r>
            <a:r>
              <a:rPr lang="en-US" altLang="ja-JP" sz="2000" dirty="0" smtClean="0">
                <a:latin typeface="HG丸ｺﾞｼｯｸM-PRO" pitchFamily="50" charset="-128"/>
                <a:ea typeface="HG丸ｺﾞｼｯｸM-PRO" pitchFamily="50" charset="-128"/>
              </a:rPr>
              <a:t>73,000ha</a:t>
            </a:r>
          </a:p>
          <a:p>
            <a:pPr fontAlgn="auto">
              <a:spcBef>
                <a:spcPts val="0"/>
              </a:spcBef>
              <a:spcAft>
                <a:spcPts val="0"/>
              </a:spcAft>
              <a:defRPr/>
            </a:pPr>
            <a:r>
              <a:rPr lang="ja-JP" altLang="en-US" sz="2000" dirty="0">
                <a:latin typeface="HG丸ｺﾞｼｯｸM-PRO" pitchFamily="50" charset="-128"/>
                <a:ea typeface="HG丸ｺﾞｼｯｸM-PRO" pitchFamily="50" charset="-128"/>
              </a:rPr>
              <a:t>　</a:t>
            </a:r>
            <a:r>
              <a:rPr lang="ja-JP" altLang="en-US" sz="2000" dirty="0" smtClean="0">
                <a:latin typeface="HG丸ｺﾞｼｯｸM-PRO" pitchFamily="50" charset="-128"/>
                <a:ea typeface="HG丸ｺﾞｼｯｸM-PRO" pitchFamily="50" charset="-128"/>
              </a:rPr>
              <a:t> 処理場施設：</a:t>
            </a:r>
            <a:r>
              <a:rPr lang="en-US" altLang="ja-JP" sz="2000" dirty="0" smtClean="0">
                <a:latin typeface="HG丸ｺﾞｼｯｸM-PRO" pitchFamily="50" charset="-128"/>
                <a:ea typeface="HG丸ｺﾞｼｯｸM-PRO" pitchFamily="50" charset="-128"/>
              </a:rPr>
              <a:t>41</a:t>
            </a:r>
            <a:r>
              <a:rPr lang="ja-JP" altLang="en-US" sz="2000" dirty="0" smtClean="0">
                <a:latin typeface="HG丸ｺﾞｼｯｸM-PRO" pitchFamily="50" charset="-128"/>
                <a:ea typeface="HG丸ｺﾞｼｯｸM-PRO" pitchFamily="50" charset="-128"/>
              </a:rPr>
              <a:t>か所</a:t>
            </a:r>
            <a:endParaRPr lang="en-US" altLang="ja-JP" sz="2000" dirty="0" smtClean="0">
              <a:latin typeface="HG丸ｺﾞｼｯｸM-PRO" pitchFamily="50" charset="-128"/>
              <a:ea typeface="HG丸ｺﾞｼｯｸM-PRO" pitchFamily="50" charset="-128"/>
            </a:endParaRPr>
          </a:p>
          <a:p>
            <a:pPr fontAlgn="auto">
              <a:spcBef>
                <a:spcPts val="0"/>
              </a:spcBef>
              <a:spcAft>
                <a:spcPts val="0"/>
              </a:spcAft>
              <a:defRPr/>
            </a:pPr>
            <a:endParaRPr lang="en-US" altLang="ja-JP" sz="2000" dirty="0" smtClean="0">
              <a:latin typeface="HG丸ｺﾞｼｯｸM-PRO" pitchFamily="50" charset="-128"/>
              <a:ea typeface="HG丸ｺﾞｼｯｸM-PRO" pitchFamily="50" charset="-128"/>
            </a:endParaRPr>
          </a:p>
          <a:p>
            <a:pPr fontAlgn="auto">
              <a:spcBef>
                <a:spcPts val="0"/>
              </a:spcBef>
              <a:spcAft>
                <a:spcPts val="0"/>
              </a:spcAft>
              <a:defRPr/>
            </a:pPr>
            <a:r>
              <a:rPr lang="ja-JP" altLang="en-US" sz="2000" dirty="0">
                <a:latin typeface="HG丸ｺﾞｼｯｸM-PRO" pitchFamily="50" charset="-128"/>
                <a:ea typeface="HG丸ｺﾞｼｯｸM-PRO" pitchFamily="50" charset="-128"/>
              </a:rPr>
              <a:t>（</a:t>
            </a:r>
            <a:r>
              <a:rPr lang="ja-JP" altLang="en-US" sz="2000" dirty="0" smtClean="0">
                <a:latin typeface="HG丸ｺﾞｼｯｸM-PRO" pitchFamily="50" charset="-128"/>
                <a:ea typeface="HG丸ｺﾞｼｯｸM-PRO" pitchFamily="50" charset="-128"/>
              </a:rPr>
              <a:t>関西地区）</a:t>
            </a:r>
            <a:endParaRPr lang="en-US" altLang="ja-JP" sz="2000" dirty="0" smtClean="0">
              <a:latin typeface="HG丸ｺﾞｼｯｸM-PRO" pitchFamily="50" charset="-128"/>
              <a:ea typeface="HG丸ｺﾞｼｯｸM-PRO" pitchFamily="50" charset="-128"/>
            </a:endParaRPr>
          </a:p>
          <a:p>
            <a:pPr fontAlgn="auto">
              <a:spcBef>
                <a:spcPts val="0"/>
              </a:spcBef>
              <a:spcAft>
                <a:spcPts val="0"/>
              </a:spcAft>
              <a:defRPr/>
            </a:pPr>
            <a:r>
              <a:rPr lang="ja-JP" altLang="en-US" sz="2000" dirty="0">
                <a:latin typeface="HG丸ｺﾞｼｯｸM-PRO" pitchFamily="50" charset="-128"/>
                <a:ea typeface="HG丸ｺﾞｼｯｸM-PRO" pitchFamily="50" charset="-128"/>
              </a:rPr>
              <a:t>　</a:t>
            </a:r>
            <a:r>
              <a:rPr lang="ja-JP" altLang="en-US" sz="2000" dirty="0" smtClean="0">
                <a:latin typeface="HG丸ｺﾞｼｯｸM-PRO" pitchFamily="50" charset="-128"/>
                <a:ea typeface="HG丸ｺﾞｼｯｸM-PRO" pitchFamily="50" charset="-128"/>
              </a:rPr>
              <a:t> 管渠</a:t>
            </a:r>
            <a:r>
              <a:rPr lang="ja-JP" altLang="en-US" sz="2000" dirty="0">
                <a:latin typeface="HG丸ｺﾞｼｯｸM-PRO" pitchFamily="50" charset="-128"/>
                <a:ea typeface="HG丸ｺﾞｼｯｸM-PRO" pitchFamily="50" charset="-128"/>
              </a:rPr>
              <a:t>施設　：</a:t>
            </a:r>
            <a:r>
              <a:rPr lang="ja-JP" altLang="en-US" sz="2000" dirty="0" smtClean="0">
                <a:latin typeface="HG丸ｺﾞｼｯｸM-PRO" pitchFamily="50" charset="-128"/>
                <a:ea typeface="HG丸ｺﾞｼｯｸM-PRO" pitchFamily="50" charset="-128"/>
              </a:rPr>
              <a:t>約</a:t>
            </a:r>
            <a:r>
              <a:rPr lang="en-US" altLang="ja-JP" sz="2000" dirty="0" smtClean="0">
                <a:latin typeface="HG丸ｺﾞｼｯｸM-PRO" pitchFamily="50" charset="-128"/>
                <a:ea typeface="HG丸ｺﾞｼｯｸM-PRO" pitchFamily="50" charset="-128"/>
              </a:rPr>
              <a:t>71,000</a:t>
            </a:r>
            <a:r>
              <a:rPr lang="ja-JP" altLang="en-US" sz="2000" dirty="0" smtClean="0">
                <a:latin typeface="HG丸ｺﾞｼｯｸM-PRO" pitchFamily="50" charset="-128"/>
                <a:ea typeface="HG丸ｺﾞｼｯｸM-PRO" pitchFamily="50" charset="-128"/>
              </a:rPr>
              <a:t>㎞</a:t>
            </a:r>
            <a:r>
              <a:rPr lang="ja-JP" altLang="en-US" sz="2000" dirty="0">
                <a:latin typeface="HG丸ｺﾞｼｯｸM-PRO" pitchFamily="50" charset="-128"/>
                <a:ea typeface="HG丸ｺﾞｼｯｸM-PRO" pitchFamily="50" charset="-128"/>
              </a:rPr>
              <a:t>、</a:t>
            </a:r>
            <a:r>
              <a:rPr lang="ja-JP" altLang="en-US" sz="2000" dirty="0" smtClean="0">
                <a:latin typeface="HG丸ｺﾞｼｯｸM-PRO" pitchFamily="50" charset="-128"/>
                <a:ea typeface="HG丸ｺﾞｼｯｸM-PRO" pitchFamily="50" charset="-128"/>
              </a:rPr>
              <a:t>約</a:t>
            </a:r>
            <a:r>
              <a:rPr lang="en-US" altLang="ja-JP" sz="2000" dirty="0" smtClean="0">
                <a:latin typeface="HG丸ｺﾞｼｯｸM-PRO" pitchFamily="50" charset="-128"/>
                <a:ea typeface="HG丸ｺﾞｼｯｸM-PRO" pitchFamily="50" charset="-128"/>
              </a:rPr>
              <a:t>249,000ha</a:t>
            </a:r>
            <a:endParaRPr lang="en-US" altLang="ja-JP" sz="2000" dirty="0">
              <a:latin typeface="HG丸ｺﾞｼｯｸM-PRO" pitchFamily="50" charset="-128"/>
              <a:ea typeface="HG丸ｺﾞｼｯｸM-PRO" pitchFamily="50" charset="-128"/>
            </a:endParaRPr>
          </a:p>
          <a:p>
            <a:pPr fontAlgn="auto">
              <a:spcBef>
                <a:spcPts val="0"/>
              </a:spcBef>
              <a:spcAft>
                <a:spcPts val="0"/>
              </a:spcAft>
              <a:defRPr/>
            </a:pPr>
            <a:r>
              <a:rPr lang="ja-JP" altLang="en-US" sz="2000" dirty="0">
                <a:latin typeface="HG丸ｺﾞｼｯｸM-PRO" pitchFamily="50" charset="-128"/>
                <a:ea typeface="HG丸ｺﾞｼｯｸM-PRO" pitchFamily="50" charset="-128"/>
              </a:rPr>
              <a:t>　</a:t>
            </a:r>
            <a:r>
              <a:rPr lang="ja-JP" altLang="en-US" sz="2000" dirty="0" smtClean="0">
                <a:latin typeface="HG丸ｺﾞｼｯｸM-PRO" pitchFamily="50" charset="-128"/>
                <a:ea typeface="HG丸ｺﾞｼｯｸM-PRO" pitchFamily="50" charset="-128"/>
              </a:rPr>
              <a:t> 処理場</a:t>
            </a:r>
            <a:r>
              <a:rPr lang="ja-JP" altLang="en-US" sz="2000" dirty="0">
                <a:latin typeface="HG丸ｺﾞｼｯｸM-PRO" pitchFamily="50" charset="-128"/>
                <a:ea typeface="HG丸ｺﾞｼｯｸM-PRO" pitchFamily="50" charset="-128"/>
              </a:rPr>
              <a:t>施設</a:t>
            </a:r>
            <a:r>
              <a:rPr lang="ja-JP" altLang="en-US" sz="2000" dirty="0" smtClean="0">
                <a:latin typeface="HG丸ｺﾞｼｯｸM-PRO" pitchFamily="50" charset="-128"/>
                <a:ea typeface="HG丸ｺﾞｼｯｸM-PRO" pitchFamily="50" charset="-128"/>
              </a:rPr>
              <a:t>：</a:t>
            </a:r>
            <a:r>
              <a:rPr lang="en-US" altLang="ja-JP" sz="2000" dirty="0" smtClean="0">
                <a:latin typeface="HG丸ｺﾞｼｯｸM-PRO" pitchFamily="50" charset="-128"/>
                <a:ea typeface="HG丸ｺﾞｼｯｸM-PRO" pitchFamily="50" charset="-128"/>
              </a:rPr>
              <a:t>239</a:t>
            </a:r>
            <a:r>
              <a:rPr lang="ja-JP" altLang="en-US" sz="2000" dirty="0" smtClean="0">
                <a:latin typeface="HG丸ｺﾞｼｯｸM-PRO" pitchFamily="50" charset="-128"/>
                <a:ea typeface="HG丸ｺﾞｼｯｸM-PRO" pitchFamily="50" charset="-128"/>
              </a:rPr>
              <a:t>か所</a:t>
            </a:r>
            <a:endParaRPr lang="en-US" altLang="ja-JP" sz="2000" dirty="0">
              <a:latin typeface="HG丸ｺﾞｼｯｸM-PRO" pitchFamily="50" charset="-128"/>
              <a:ea typeface="HG丸ｺﾞｼｯｸM-PRO" pitchFamily="50" charset="-128"/>
            </a:endParaRPr>
          </a:p>
        </p:txBody>
      </p:sp>
      <p:sp>
        <p:nvSpPr>
          <p:cNvPr id="21" name="スライド番号プレースホルダ 1"/>
          <p:cNvSpPr>
            <a:spLocks noGrp="1"/>
          </p:cNvSpPr>
          <p:nvPr>
            <p:ph type="sldNum" sz="quarter" idx="12"/>
          </p:nvPr>
        </p:nvSpPr>
        <p:spPr>
          <a:xfrm>
            <a:off x="9360000" y="6345324"/>
            <a:ext cx="648000" cy="360000"/>
          </a:xfrm>
        </p:spPr>
        <p:txBody>
          <a:bodyPr/>
          <a:lstStyle/>
          <a:p>
            <a:pPr algn="ctr"/>
            <a:fld id="{3EA00440-6B1A-48BD-8BE3-1E34678A41B4}" type="slidenum">
              <a:rPr lang="ja-JP" altLang="en-US" sz="2000" b="1" smtClean="0">
                <a:solidFill>
                  <a:schemeClr val="tx1"/>
                </a:solidFill>
                <a:latin typeface="Times New Roman" pitchFamily="18" charset="0"/>
                <a:cs typeface="Times New Roman" pitchFamily="18" charset="0"/>
              </a:rPr>
              <a:pPr algn="ctr"/>
              <a:t>12</a:t>
            </a:fld>
            <a:endParaRPr lang="ja-JP" altLang="en-US" sz="2000" b="1" dirty="0">
              <a:solidFill>
                <a:schemeClr val="tx1"/>
              </a:solidFill>
              <a:latin typeface="Times New Roman" pitchFamily="18" charset="0"/>
              <a:cs typeface="Times New Roman" pitchFamily="18" charset="0"/>
            </a:endParaRPr>
          </a:p>
        </p:txBody>
      </p:sp>
      <p:sp>
        <p:nvSpPr>
          <p:cNvPr id="22" name="正方形/長方形 21"/>
          <p:cNvSpPr/>
          <p:nvPr/>
        </p:nvSpPr>
        <p:spPr>
          <a:xfrm>
            <a:off x="1029496" y="0"/>
            <a:ext cx="8388000" cy="39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spcBef>
                <a:spcPts val="600"/>
              </a:spcBef>
            </a:pPr>
            <a:r>
              <a:rPr lang="ja-JP" altLang="en-US" sz="2400" dirty="0" smtClean="0">
                <a:solidFill>
                  <a:prstClr val="black"/>
                </a:solidFill>
                <a:latin typeface="HG丸ｺﾞｼｯｸM-PRO" pitchFamily="50" charset="-128"/>
                <a:ea typeface="HG丸ｺﾞｼｯｸM-PRO" pitchFamily="50" charset="-128"/>
              </a:rPr>
              <a:t>（３）市域外事業</a:t>
            </a:r>
            <a:r>
              <a:rPr lang="ja-JP" altLang="en-US" sz="2400" dirty="0">
                <a:solidFill>
                  <a:prstClr val="black"/>
                </a:solidFill>
                <a:latin typeface="HG丸ｺﾞｼｯｸM-PRO" pitchFamily="50" charset="-128"/>
                <a:ea typeface="HG丸ｺﾞｼｯｸM-PRO" pitchFamily="50" charset="-128"/>
              </a:rPr>
              <a:t>　</a:t>
            </a:r>
            <a:r>
              <a:rPr lang="ja-JP" altLang="en-US" sz="2000" dirty="0" smtClean="0">
                <a:solidFill>
                  <a:prstClr val="black"/>
                </a:solidFill>
                <a:latin typeface="HG丸ｺﾞｼｯｸM-PRO" pitchFamily="50" charset="-128"/>
                <a:ea typeface="HG丸ｺﾞｼｯｸM-PRO" pitchFamily="50" charset="-128"/>
              </a:rPr>
              <a:t>（３</a:t>
            </a:r>
            <a:r>
              <a:rPr lang="en-US" altLang="ja-JP" sz="2000" dirty="0" smtClean="0">
                <a:solidFill>
                  <a:prstClr val="black"/>
                </a:solidFill>
                <a:latin typeface="HG丸ｺﾞｼｯｸM-PRO" pitchFamily="50" charset="-128"/>
                <a:ea typeface="HG丸ｺﾞｼｯｸM-PRO" pitchFamily="50" charset="-128"/>
              </a:rPr>
              <a:t>-</a:t>
            </a:r>
            <a:r>
              <a:rPr lang="ja-JP" altLang="en-US" sz="2000" dirty="0" smtClean="0">
                <a:solidFill>
                  <a:prstClr val="black"/>
                </a:solidFill>
                <a:latin typeface="HG丸ｺﾞｼｯｸM-PRO" pitchFamily="50" charset="-128"/>
                <a:ea typeface="HG丸ｺﾞｼｯｸM-PRO" pitchFamily="50" charset="-128"/>
              </a:rPr>
              <a:t>１）ターゲット市場と市場規模</a:t>
            </a:r>
            <a:endParaRPr lang="ja-JP" altLang="en-US" sz="2000" dirty="0">
              <a:solidFill>
                <a:prstClr val="black"/>
              </a:solidFill>
              <a:latin typeface="HG丸ｺﾞｼｯｸM-PRO" pitchFamily="50" charset="-128"/>
              <a:ea typeface="HG丸ｺﾞｼｯｸM-PRO" pitchFamily="50" charset="-128"/>
            </a:endParaRPr>
          </a:p>
        </p:txBody>
      </p:sp>
    </p:spTree>
    <p:extLst>
      <p:ext uri="{BB962C8B-B14F-4D97-AF65-F5344CB8AC3E}">
        <p14:creationId xmlns="" xmlns:p14="http://schemas.microsoft.com/office/powerpoint/2010/main" val="303243803"/>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1065600" y="0"/>
            <a:ext cx="8388000" cy="39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spcBef>
                <a:spcPts val="600"/>
              </a:spcBef>
            </a:pPr>
            <a:r>
              <a:rPr lang="ja-JP" altLang="en-US" sz="2400" dirty="0" smtClean="0">
                <a:solidFill>
                  <a:prstClr val="black"/>
                </a:solidFill>
                <a:latin typeface="HG丸ｺﾞｼｯｸM-PRO" pitchFamily="50" charset="-128"/>
                <a:ea typeface="HG丸ｺﾞｼｯｸM-PRO" pitchFamily="50" charset="-128"/>
              </a:rPr>
              <a:t>（３）市域外事業　</a:t>
            </a:r>
            <a:r>
              <a:rPr lang="ja-JP" altLang="en-US" sz="2000" dirty="0" smtClean="0">
                <a:solidFill>
                  <a:prstClr val="black"/>
                </a:solidFill>
                <a:latin typeface="HG丸ｺﾞｼｯｸM-PRO" pitchFamily="50" charset="-128"/>
                <a:ea typeface="HG丸ｺﾞｼｯｸM-PRO" pitchFamily="50" charset="-128"/>
              </a:rPr>
              <a:t>（３</a:t>
            </a:r>
            <a:r>
              <a:rPr lang="en-US" altLang="ja-JP" sz="2000" dirty="0" smtClean="0">
                <a:solidFill>
                  <a:prstClr val="black"/>
                </a:solidFill>
                <a:latin typeface="HG丸ｺﾞｼｯｸM-PRO" pitchFamily="50" charset="-128"/>
                <a:ea typeface="HG丸ｺﾞｼｯｸM-PRO" pitchFamily="50" charset="-128"/>
              </a:rPr>
              <a:t>-</a:t>
            </a:r>
            <a:r>
              <a:rPr lang="ja-JP" altLang="en-US" sz="2000" dirty="0">
                <a:solidFill>
                  <a:prstClr val="black"/>
                </a:solidFill>
                <a:latin typeface="HG丸ｺﾞｼｯｸM-PRO" pitchFamily="50" charset="-128"/>
                <a:ea typeface="HG丸ｺﾞｼｯｸM-PRO" pitchFamily="50" charset="-128"/>
              </a:rPr>
              <a:t>２</a:t>
            </a:r>
            <a:r>
              <a:rPr lang="ja-JP" altLang="en-US" sz="2000" dirty="0" smtClean="0">
                <a:solidFill>
                  <a:prstClr val="black"/>
                </a:solidFill>
                <a:latin typeface="HG丸ｺﾞｼｯｸM-PRO" pitchFamily="50" charset="-128"/>
                <a:ea typeface="HG丸ｺﾞｼｯｸM-PRO" pitchFamily="50" charset="-128"/>
              </a:rPr>
              <a:t>）売上高の目標</a:t>
            </a:r>
            <a:endParaRPr lang="ja-JP" altLang="en-US" sz="2000" dirty="0">
              <a:solidFill>
                <a:prstClr val="black"/>
              </a:solidFill>
              <a:latin typeface="HG丸ｺﾞｼｯｸM-PRO" pitchFamily="50" charset="-128"/>
              <a:ea typeface="HG丸ｺﾞｼｯｸM-PRO" pitchFamily="50" charset="-128"/>
            </a:endParaRPr>
          </a:p>
        </p:txBody>
      </p:sp>
      <p:sp>
        <p:nvSpPr>
          <p:cNvPr id="33" name="正方形/長方形 32"/>
          <p:cNvSpPr/>
          <p:nvPr/>
        </p:nvSpPr>
        <p:spPr>
          <a:xfrm>
            <a:off x="290426" y="629043"/>
            <a:ext cx="1782254" cy="371382"/>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kumimoji="1" lang="ja-JP" altLang="en-US" sz="1600" b="1" dirty="0" smtClean="0"/>
              <a:t>管渠維持管理</a:t>
            </a:r>
            <a:endParaRPr kumimoji="1" lang="ja-JP" altLang="en-US" sz="1600" b="1" dirty="0"/>
          </a:p>
        </p:txBody>
      </p:sp>
      <p:sp>
        <p:nvSpPr>
          <p:cNvPr id="67" name="角丸四角形 66"/>
          <p:cNvSpPr/>
          <p:nvPr/>
        </p:nvSpPr>
        <p:spPr>
          <a:xfrm>
            <a:off x="350340" y="1116496"/>
            <a:ext cx="4392737" cy="390181"/>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ja-JP" sz="1400" dirty="0">
                <a:latin typeface="HG丸ｺﾞｼｯｸM-PRO" pitchFamily="50" charset="-128"/>
                <a:ea typeface="HG丸ｺﾞｼｯｸM-PRO" pitchFamily="50" charset="-128"/>
              </a:rPr>
              <a:t>1</a:t>
            </a:r>
            <a:r>
              <a:rPr lang="ja-JP" altLang="en-US" sz="1400" dirty="0">
                <a:latin typeface="HG丸ｺﾞｼｯｸM-PRO" pitchFamily="50" charset="-128"/>
                <a:ea typeface="HG丸ｺﾞｼｯｸM-PRO" pitchFamily="50" charset="-128"/>
              </a:rPr>
              <a:t>件あたり　</a:t>
            </a:r>
            <a:r>
              <a:rPr lang="ja-JP" altLang="en-US" sz="1400" dirty="0" smtClean="0">
                <a:latin typeface="HG丸ｺﾞｼｯｸM-PRO" pitchFamily="50" charset="-128"/>
                <a:ea typeface="HG丸ｺﾞｼｯｸM-PRO" pitchFamily="50" charset="-128"/>
              </a:rPr>
              <a:t>管渠</a:t>
            </a:r>
            <a:r>
              <a:rPr lang="ja-JP" altLang="en-US" sz="1400" dirty="0">
                <a:latin typeface="HG丸ｺﾞｼｯｸM-PRO" pitchFamily="50" charset="-128"/>
                <a:ea typeface="HG丸ｺﾞｼｯｸM-PRO" pitchFamily="50" charset="-128"/>
              </a:rPr>
              <a:t>延長</a:t>
            </a:r>
            <a:r>
              <a:rPr lang="ja-JP" altLang="en-US" sz="1400" dirty="0" smtClean="0">
                <a:latin typeface="HG丸ｺﾞｼｯｸM-PRO" pitchFamily="50" charset="-128"/>
                <a:ea typeface="HG丸ｺﾞｼｯｸM-PRO" pitchFamily="50" charset="-128"/>
              </a:rPr>
              <a:t>約</a:t>
            </a:r>
            <a:r>
              <a:rPr lang="en-US" altLang="ja-JP" sz="1400" dirty="0" smtClean="0">
                <a:latin typeface="HG丸ｺﾞｼｯｸM-PRO" pitchFamily="50" charset="-128"/>
                <a:ea typeface="HG丸ｺﾞｼｯｸM-PRO" pitchFamily="50" charset="-128"/>
              </a:rPr>
              <a:t>100</a:t>
            </a:r>
            <a:r>
              <a:rPr lang="ja-JP" altLang="en-US" sz="1400" dirty="0" smtClean="0">
                <a:latin typeface="HG丸ｺﾞｼｯｸM-PRO" pitchFamily="50" charset="-128"/>
                <a:ea typeface="HG丸ｺﾞｼｯｸM-PRO" pitchFamily="50" charset="-128"/>
              </a:rPr>
              <a:t>㎞程度</a:t>
            </a:r>
            <a:endParaRPr lang="en-US" altLang="ja-JP" sz="1400" dirty="0">
              <a:latin typeface="HG丸ｺﾞｼｯｸM-PRO" pitchFamily="50" charset="-128"/>
              <a:ea typeface="HG丸ｺﾞｼｯｸM-PRO" pitchFamily="50" charset="-128"/>
            </a:endParaRPr>
          </a:p>
        </p:txBody>
      </p:sp>
      <p:sp>
        <p:nvSpPr>
          <p:cNvPr id="41" name="角丸四角形 40"/>
          <p:cNvSpPr/>
          <p:nvPr/>
        </p:nvSpPr>
        <p:spPr>
          <a:xfrm>
            <a:off x="474487" y="2124000"/>
            <a:ext cx="1740340" cy="669093"/>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200" dirty="0" smtClean="0">
                <a:latin typeface="HG丸ｺﾞｼｯｸM-PRO" panose="020F0600000000000000" pitchFamily="50" charset="-128"/>
                <a:ea typeface="HG丸ｺﾞｼｯｸM-PRO" panose="020F0600000000000000" pitchFamily="50" charset="-128"/>
              </a:rPr>
              <a:t>年あたり包括委託費</a:t>
            </a:r>
            <a:endParaRPr lang="en-US" altLang="ja-JP" sz="1200" dirty="0" smtClean="0">
              <a:latin typeface="HG丸ｺﾞｼｯｸM-PRO" panose="020F0600000000000000" pitchFamily="50" charset="-128"/>
              <a:ea typeface="HG丸ｺﾞｼｯｸM-PRO" panose="020F0600000000000000" pitchFamily="50" charset="-128"/>
            </a:endParaRPr>
          </a:p>
          <a:p>
            <a:pPr algn="ctr"/>
            <a:r>
              <a:rPr lang="ja-JP" altLang="en-US" sz="1600" dirty="0" smtClean="0">
                <a:latin typeface="HG丸ｺﾞｼｯｸM-PRO" panose="020F0600000000000000" pitchFamily="50" charset="-128"/>
                <a:ea typeface="HG丸ｺﾞｼｯｸM-PRO" panose="020F0600000000000000" pitchFamily="50" charset="-128"/>
              </a:rPr>
              <a:t>約</a:t>
            </a:r>
            <a:r>
              <a:rPr lang="en-US" altLang="ja-JP" sz="1600" dirty="0">
                <a:latin typeface="HG丸ｺﾞｼｯｸM-PRO" panose="020F0600000000000000" pitchFamily="50" charset="-128"/>
                <a:ea typeface="HG丸ｺﾞｼｯｸM-PRO" panose="020F0600000000000000" pitchFamily="50" charset="-128"/>
              </a:rPr>
              <a:t>15</a:t>
            </a:r>
            <a:r>
              <a:rPr lang="en-US" altLang="ja-JP" sz="1600" dirty="0" smtClean="0">
                <a:latin typeface="HG丸ｺﾞｼｯｸM-PRO" panose="020F0600000000000000" pitchFamily="50" charset="-128"/>
                <a:ea typeface="HG丸ｺﾞｼｯｸM-PRO" panose="020F0600000000000000" pitchFamily="50" charset="-128"/>
              </a:rPr>
              <a:t>,000</a:t>
            </a:r>
            <a:r>
              <a:rPr lang="ja-JP" altLang="en-US" sz="1600" dirty="0" smtClean="0">
                <a:latin typeface="HG丸ｺﾞｼｯｸM-PRO" panose="020F0600000000000000" pitchFamily="50" charset="-128"/>
                <a:ea typeface="HG丸ｺﾞｼｯｸM-PRO" panose="020F0600000000000000" pitchFamily="50" charset="-128"/>
              </a:rPr>
              <a:t>万円</a:t>
            </a:r>
            <a:endParaRPr lang="en-US" altLang="ja-JP" sz="1600" dirty="0" smtClean="0">
              <a:latin typeface="HG丸ｺﾞｼｯｸM-PRO" panose="020F0600000000000000" pitchFamily="50" charset="-128"/>
              <a:ea typeface="HG丸ｺﾞｼｯｸM-PRO" panose="020F0600000000000000" pitchFamily="50" charset="-128"/>
            </a:endParaRPr>
          </a:p>
        </p:txBody>
      </p:sp>
      <p:sp>
        <p:nvSpPr>
          <p:cNvPr id="47" name="角丸四角形 46"/>
          <p:cNvSpPr/>
          <p:nvPr/>
        </p:nvSpPr>
        <p:spPr>
          <a:xfrm>
            <a:off x="2404400" y="2124000"/>
            <a:ext cx="2368580" cy="665193"/>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200" dirty="0" smtClean="0">
                <a:latin typeface="HG丸ｺﾞｼｯｸM-PRO" panose="020F0600000000000000" pitchFamily="50" charset="-128"/>
                <a:ea typeface="HG丸ｺﾞｼｯｸM-PRO" panose="020F0600000000000000" pitchFamily="50" charset="-128"/>
              </a:rPr>
              <a:t>新会社の事業</a:t>
            </a:r>
            <a:r>
              <a:rPr kumimoji="1" lang="ja-JP" altLang="en-US" sz="1200" dirty="0" smtClean="0">
                <a:latin typeface="HG丸ｺﾞｼｯｸM-PRO" panose="020F0600000000000000" pitchFamily="50" charset="-128"/>
                <a:ea typeface="HG丸ｺﾞｼｯｸM-PRO" panose="020F0600000000000000" pitchFamily="50" charset="-128"/>
              </a:rPr>
              <a:t>比率</a:t>
            </a:r>
            <a:r>
              <a:rPr lang="en-US" altLang="ja-JP" sz="1200" dirty="0" smtClean="0">
                <a:latin typeface="HG丸ｺﾞｼｯｸM-PRO" panose="020F0600000000000000" pitchFamily="50" charset="-128"/>
                <a:ea typeface="HG丸ｺﾞｼｯｸM-PRO" panose="020F0600000000000000" pitchFamily="50" charset="-128"/>
              </a:rPr>
              <a:t>15</a:t>
            </a:r>
            <a:r>
              <a:rPr lang="ja-JP" altLang="en-US" sz="1200" dirty="0" smtClean="0">
                <a:latin typeface="HG丸ｺﾞｼｯｸM-PRO" panose="020F0600000000000000" pitchFamily="50" charset="-128"/>
                <a:ea typeface="HG丸ｺﾞｼｯｸM-PRO" panose="020F0600000000000000" pitchFamily="50" charset="-128"/>
              </a:rPr>
              <a:t>％</a:t>
            </a:r>
            <a:endParaRPr lang="en-US" altLang="ja-JP" sz="1200" dirty="0" smtClean="0">
              <a:latin typeface="HG丸ｺﾞｼｯｸM-PRO" panose="020F0600000000000000" pitchFamily="50" charset="-128"/>
              <a:ea typeface="HG丸ｺﾞｼｯｸM-PRO" panose="020F0600000000000000" pitchFamily="50" charset="-128"/>
            </a:endParaRPr>
          </a:p>
          <a:p>
            <a:pPr algn="ctr"/>
            <a:r>
              <a:rPr lang="ja-JP" altLang="en-US" sz="1600" dirty="0" smtClean="0">
                <a:latin typeface="HG丸ｺﾞｼｯｸM-PRO" panose="020F0600000000000000" pitchFamily="50" charset="-128"/>
                <a:ea typeface="HG丸ｺﾞｼｯｸM-PRO" panose="020F0600000000000000" pitchFamily="50" charset="-128"/>
              </a:rPr>
              <a:t>約</a:t>
            </a:r>
            <a:r>
              <a:rPr lang="en-US" altLang="ja-JP" sz="1600" dirty="0" smtClean="0">
                <a:latin typeface="HG丸ｺﾞｼｯｸM-PRO" panose="020F0600000000000000" pitchFamily="50" charset="-128"/>
                <a:ea typeface="HG丸ｺﾞｼｯｸM-PRO" panose="020F0600000000000000" pitchFamily="50" charset="-128"/>
              </a:rPr>
              <a:t>2,200</a:t>
            </a:r>
            <a:r>
              <a:rPr lang="ja-JP" altLang="en-US" sz="1600" dirty="0" smtClean="0">
                <a:latin typeface="HG丸ｺﾞｼｯｸM-PRO" panose="020F0600000000000000" pitchFamily="50" charset="-128"/>
                <a:ea typeface="HG丸ｺﾞｼｯｸM-PRO" panose="020F0600000000000000" pitchFamily="50" charset="-128"/>
              </a:rPr>
              <a:t>万円</a:t>
            </a:r>
            <a:endParaRPr lang="en-US" altLang="ja-JP" sz="1600" dirty="0" smtClean="0">
              <a:latin typeface="HG丸ｺﾞｼｯｸM-PRO" panose="020F0600000000000000" pitchFamily="50" charset="-128"/>
              <a:ea typeface="HG丸ｺﾞｼｯｸM-PRO" panose="020F0600000000000000" pitchFamily="50" charset="-128"/>
            </a:endParaRPr>
          </a:p>
          <a:p>
            <a:pPr algn="ctr"/>
            <a:r>
              <a:rPr lang="ja-JP" altLang="en-US" sz="1200" dirty="0" smtClean="0">
                <a:latin typeface="HG丸ｺﾞｼｯｸM-PRO" panose="020F0600000000000000" pitchFamily="50" charset="-128"/>
                <a:ea typeface="HG丸ｺﾞｼｯｸM-PRO" panose="020F0600000000000000" pitchFamily="50" charset="-128"/>
              </a:rPr>
              <a:t>（</a:t>
            </a:r>
            <a:r>
              <a:rPr lang="en-US" altLang="ja-JP" sz="1200" dirty="0" smtClean="0">
                <a:latin typeface="HG丸ｺﾞｼｯｸM-PRO" panose="020F0600000000000000" pitchFamily="50" charset="-128"/>
                <a:ea typeface="HG丸ｺﾞｼｯｸM-PRO" panose="020F0600000000000000" pitchFamily="50" charset="-128"/>
              </a:rPr>
              <a:t>15,000×0.15</a:t>
            </a:r>
            <a:r>
              <a:rPr lang="ja-JP" altLang="en-US" sz="1200" dirty="0" smtClean="0">
                <a:latin typeface="HG丸ｺﾞｼｯｸM-PRO" panose="020F0600000000000000" pitchFamily="50" charset="-128"/>
                <a:ea typeface="HG丸ｺﾞｼｯｸM-PRO" panose="020F0600000000000000" pitchFamily="50" charset="-128"/>
              </a:rPr>
              <a:t>）</a:t>
            </a:r>
            <a:endParaRPr lang="en-US" altLang="ja-JP" sz="1200" dirty="0" smtClean="0">
              <a:latin typeface="HG丸ｺﾞｼｯｸM-PRO" panose="020F0600000000000000" pitchFamily="50" charset="-128"/>
              <a:ea typeface="HG丸ｺﾞｼｯｸM-PRO" panose="020F0600000000000000" pitchFamily="50" charset="-128"/>
            </a:endParaRPr>
          </a:p>
        </p:txBody>
      </p:sp>
      <p:sp>
        <p:nvSpPr>
          <p:cNvPr id="60" name="右矢印 59"/>
          <p:cNvSpPr/>
          <p:nvPr/>
        </p:nvSpPr>
        <p:spPr>
          <a:xfrm>
            <a:off x="2160000" y="2376000"/>
            <a:ext cx="338259" cy="324036"/>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61" name="角丸四角形 60"/>
          <p:cNvSpPr/>
          <p:nvPr/>
        </p:nvSpPr>
        <p:spPr>
          <a:xfrm>
            <a:off x="432000" y="1656000"/>
            <a:ext cx="2784868" cy="309332"/>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ja-JP" altLang="en-US" sz="1400" b="1" dirty="0" smtClean="0"/>
              <a:t>委託業務による売上高</a:t>
            </a:r>
            <a:endParaRPr kumimoji="1" lang="ja-JP" altLang="en-US" sz="1400" b="1" dirty="0"/>
          </a:p>
        </p:txBody>
      </p:sp>
      <p:sp>
        <p:nvSpPr>
          <p:cNvPr id="5" name="額縁 4"/>
          <p:cNvSpPr/>
          <p:nvPr/>
        </p:nvSpPr>
        <p:spPr>
          <a:xfrm>
            <a:off x="6696546" y="4458429"/>
            <a:ext cx="2582478" cy="1094807"/>
          </a:xfrm>
          <a:prstGeom prst="bevel">
            <a:avLst>
              <a:gd name="adj" fmla="val 13883"/>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dirty="0">
                <a:latin typeface="HG丸ｺﾞｼｯｸM-PRO" panose="020F0600000000000000" pitchFamily="50" charset="-128"/>
                <a:ea typeface="HG丸ｺﾞｼｯｸM-PRO" panose="020F0600000000000000" pitchFamily="50" charset="-128"/>
              </a:rPr>
              <a:t>10</a:t>
            </a:r>
            <a:r>
              <a:rPr lang="ja-JP" altLang="en-US" dirty="0" smtClean="0">
                <a:latin typeface="HG丸ｺﾞｼｯｸM-PRO" panose="020F0600000000000000" pitchFamily="50" charset="-128"/>
                <a:ea typeface="HG丸ｺﾞｼｯｸM-PRO" panose="020F0600000000000000" pitchFamily="50" charset="-128"/>
              </a:rPr>
              <a:t>年目で</a:t>
            </a:r>
            <a:endParaRPr lang="en-US" altLang="ja-JP" dirty="0" smtClean="0">
              <a:latin typeface="HG丸ｺﾞｼｯｸM-PRO" panose="020F0600000000000000" pitchFamily="50" charset="-128"/>
              <a:ea typeface="HG丸ｺﾞｼｯｸM-PRO" panose="020F0600000000000000" pitchFamily="50" charset="-128"/>
            </a:endParaRPr>
          </a:p>
          <a:p>
            <a:pPr algn="ctr"/>
            <a:r>
              <a:rPr kumimoji="1" lang="ja-JP" altLang="en-US" b="1" dirty="0" smtClean="0">
                <a:solidFill>
                  <a:srgbClr val="FF0000"/>
                </a:solidFill>
                <a:latin typeface="HG丸ｺﾞｼｯｸM-PRO" panose="020F0600000000000000" pitchFamily="50" charset="-128"/>
                <a:ea typeface="HG丸ｺﾞｼｯｸM-PRO" panose="020F0600000000000000" pitchFamily="50" charset="-128"/>
              </a:rPr>
              <a:t>売上高 約</a:t>
            </a:r>
            <a:r>
              <a:rPr kumimoji="1" lang="en-US" altLang="ja-JP" b="1" dirty="0" smtClean="0">
                <a:solidFill>
                  <a:srgbClr val="FF0000"/>
                </a:solidFill>
                <a:latin typeface="HG丸ｺﾞｼｯｸM-PRO" panose="020F0600000000000000" pitchFamily="50" charset="-128"/>
                <a:ea typeface="HG丸ｺﾞｼｯｸM-PRO" panose="020F0600000000000000" pitchFamily="50" charset="-128"/>
              </a:rPr>
              <a:t>10</a:t>
            </a:r>
            <a:r>
              <a:rPr kumimoji="1" lang="ja-JP" altLang="en-US" b="1" dirty="0" smtClean="0">
                <a:solidFill>
                  <a:srgbClr val="FF0000"/>
                </a:solidFill>
                <a:latin typeface="HG丸ｺﾞｼｯｸM-PRO" panose="020F0600000000000000" pitchFamily="50" charset="-128"/>
                <a:ea typeface="HG丸ｺﾞｼｯｸM-PRO" panose="020F0600000000000000" pitchFamily="50" charset="-128"/>
              </a:rPr>
              <a:t>億円</a:t>
            </a:r>
            <a:endParaRPr kumimoji="1" lang="en-US" altLang="ja-JP" b="1" dirty="0" smtClean="0">
              <a:solidFill>
                <a:srgbClr val="FF0000"/>
              </a:solidFill>
              <a:latin typeface="HG丸ｺﾞｼｯｸM-PRO" panose="020F0600000000000000" pitchFamily="50" charset="-128"/>
              <a:ea typeface="HG丸ｺﾞｼｯｸM-PRO" panose="020F0600000000000000" pitchFamily="50" charset="-128"/>
            </a:endParaRPr>
          </a:p>
        </p:txBody>
      </p:sp>
      <p:graphicFrame>
        <p:nvGraphicFramePr>
          <p:cNvPr id="6" name="表 5"/>
          <p:cNvGraphicFramePr>
            <a:graphicFrameLocks noGrp="1"/>
          </p:cNvGraphicFramePr>
          <p:nvPr>
            <p:extLst>
              <p:ext uri="{D42A27DB-BD31-4B8C-83A1-F6EECF244321}">
                <p14:modId xmlns="" xmlns:p14="http://schemas.microsoft.com/office/powerpoint/2010/main" val="739402169"/>
              </p:ext>
            </p:extLst>
          </p:nvPr>
        </p:nvGraphicFramePr>
        <p:xfrm>
          <a:off x="469642" y="3429000"/>
          <a:ext cx="6126859" cy="2128520"/>
        </p:xfrm>
        <a:graphic>
          <a:graphicData uri="http://schemas.openxmlformats.org/drawingml/2006/table">
            <a:tbl>
              <a:tblPr firstRow="1" bandRow="1">
                <a:tableStyleId>{00A15C55-8517-42AA-B614-E9B94910E393}</a:tableStyleId>
              </a:tblPr>
              <a:tblGrid>
                <a:gridCol w="995680"/>
                <a:gridCol w="1158915"/>
                <a:gridCol w="1082198"/>
                <a:gridCol w="294154"/>
                <a:gridCol w="1131580"/>
                <a:gridCol w="294181"/>
                <a:gridCol w="1170151"/>
              </a:tblGrid>
              <a:tr h="0">
                <a:tc>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HG丸ｺﾞｼｯｸM-PRO" panose="020F0600000000000000" pitchFamily="50" charset="-128"/>
                          <a:ea typeface="HG丸ｺﾞｼｯｸM-PRO" panose="020F0600000000000000" pitchFamily="50" charset="-128"/>
                        </a:rPr>
                        <a:t>1,2</a:t>
                      </a:r>
                      <a:r>
                        <a:rPr kumimoji="1" lang="ja-JP" altLang="en-US" sz="1200" dirty="0" smtClean="0">
                          <a:latin typeface="HG丸ｺﾞｼｯｸM-PRO" panose="020F0600000000000000" pitchFamily="50" charset="-128"/>
                          <a:ea typeface="HG丸ｺﾞｼｯｸM-PRO" panose="020F0600000000000000" pitchFamily="50" charset="-128"/>
                        </a:rPr>
                        <a:t>年目</a:t>
                      </a:r>
                    </a:p>
                  </a:txBody>
                  <a:tcPr anchor="ctr"/>
                </a:tc>
                <a:tc>
                  <a:txBody>
                    <a:bodyPr/>
                    <a:lstStyle/>
                    <a:p>
                      <a:pPr algn="ctr"/>
                      <a:r>
                        <a:rPr kumimoji="1" lang="en-US" altLang="ja-JP" sz="1200" dirty="0" smtClean="0">
                          <a:latin typeface="HG丸ｺﾞｼｯｸM-PRO" panose="020F0600000000000000" pitchFamily="50" charset="-128"/>
                          <a:ea typeface="HG丸ｺﾞｼｯｸM-PRO" panose="020F0600000000000000" pitchFamily="50" charset="-128"/>
                        </a:rPr>
                        <a:t>3</a:t>
                      </a:r>
                      <a:r>
                        <a:rPr kumimoji="1" lang="ja-JP" altLang="en-US" sz="1200" dirty="0" smtClean="0">
                          <a:latin typeface="HG丸ｺﾞｼｯｸM-PRO" panose="020F0600000000000000" pitchFamily="50" charset="-128"/>
                          <a:ea typeface="HG丸ｺﾞｼｯｸM-PRO" panose="020F0600000000000000" pitchFamily="50" charset="-128"/>
                        </a:rPr>
                        <a:t>年目</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200" dirty="0" smtClean="0">
                          <a:latin typeface="HG丸ｺﾞｼｯｸM-PRO" panose="020F0600000000000000" pitchFamily="50" charset="-128"/>
                          <a:ea typeface="HG丸ｺﾞｼｯｸM-PRO" panose="020F0600000000000000" pitchFamily="50" charset="-128"/>
                        </a:rPr>
                        <a:t>→</a:t>
                      </a:r>
                      <a:endParaRPr kumimoji="1" lang="en-US" altLang="ja-JP" sz="1200" dirty="0" smtClean="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en-US" altLang="ja-JP" sz="1200" dirty="0" smtClean="0">
                          <a:latin typeface="HG丸ｺﾞｼｯｸM-PRO" panose="020F0600000000000000" pitchFamily="50" charset="-128"/>
                          <a:ea typeface="HG丸ｺﾞｼｯｸM-PRO" panose="020F0600000000000000" pitchFamily="50" charset="-128"/>
                        </a:rPr>
                        <a:t>5</a:t>
                      </a:r>
                      <a:r>
                        <a:rPr kumimoji="1" lang="ja-JP" altLang="en-US" sz="1200" dirty="0" smtClean="0">
                          <a:latin typeface="HG丸ｺﾞｼｯｸM-PRO" panose="020F0600000000000000" pitchFamily="50" charset="-128"/>
                          <a:ea typeface="HG丸ｺﾞｼｯｸM-PRO" panose="020F0600000000000000" pitchFamily="50" charset="-128"/>
                        </a:rPr>
                        <a:t>年目</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200" dirty="0" smtClean="0">
                          <a:latin typeface="HG丸ｺﾞｼｯｸM-PRO" panose="020F0600000000000000" pitchFamily="50" charset="-128"/>
                          <a:ea typeface="HG丸ｺﾞｼｯｸM-PRO" panose="020F0600000000000000" pitchFamily="50" charset="-128"/>
                        </a:rPr>
                        <a:t>→</a:t>
                      </a:r>
                      <a:endParaRPr kumimoji="1" lang="en-US" altLang="ja-JP" sz="1200" dirty="0" smtClean="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en-US" altLang="ja-JP" sz="1200" dirty="0" smtClean="0">
                          <a:latin typeface="HG丸ｺﾞｼｯｸM-PRO" panose="020F0600000000000000" pitchFamily="50" charset="-128"/>
                          <a:ea typeface="HG丸ｺﾞｼｯｸM-PRO" panose="020F0600000000000000" pitchFamily="50" charset="-128"/>
                        </a:rPr>
                        <a:t>10</a:t>
                      </a:r>
                      <a:r>
                        <a:rPr kumimoji="1" lang="ja-JP" altLang="en-US" sz="1200" dirty="0" smtClean="0">
                          <a:latin typeface="HG丸ｺﾞｼｯｸM-PRO" panose="020F0600000000000000" pitchFamily="50" charset="-128"/>
                          <a:ea typeface="HG丸ｺﾞｼｯｸM-PRO" panose="020F0600000000000000" pitchFamily="50" charset="-128"/>
                        </a:rPr>
                        <a:t>年目</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tc>
              </a:tr>
              <a:tr h="370840">
                <a:tc>
                  <a:txBody>
                    <a:bodyPr/>
                    <a:lstStyle/>
                    <a:p>
                      <a:pPr algn="ctr"/>
                      <a:r>
                        <a:rPr kumimoji="1" lang="ja-JP" altLang="en-US" sz="1200" dirty="0" smtClean="0">
                          <a:latin typeface="HG丸ｺﾞｼｯｸM-PRO" panose="020F0600000000000000" pitchFamily="50" charset="-128"/>
                          <a:ea typeface="HG丸ｺﾞｼｯｸM-PRO" panose="020F0600000000000000" pitchFamily="50" charset="-128"/>
                        </a:rPr>
                        <a:t>管渠受託</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tc>
                <a:tc rowSpan="5">
                  <a:txBody>
                    <a:bodyPr/>
                    <a:lstStyle/>
                    <a:p>
                      <a:pPr algn="l"/>
                      <a:r>
                        <a:rPr kumimoji="1" lang="ja-JP" altLang="en-US" sz="1200" dirty="0" smtClean="0">
                          <a:latin typeface="HG丸ｺﾞｼｯｸM-PRO" panose="020F0600000000000000" pitchFamily="50" charset="-128"/>
                          <a:ea typeface="HG丸ｺﾞｼｯｸM-PRO" panose="020F0600000000000000" pitchFamily="50" charset="-128"/>
                        </a:rPr>
                        <a:t>入札参加資格の取得に向けた取組等</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nchorCtr="1"/>
                </a:tc>
                <a:tc>
                  <a:txBody>
                    <a:bodyPr/>
                    <a:lstStyle/>
                    <a:p>
                      <a:pPr algn="ctr"/>
                      <a:r>
                        <a:rPr kumimoji="1" lang="en-US" altLang="ja-JP" sz="1200" dirty="0" smtClean="0">
                          <a:latin typeface="HG丸ｺﾞｼｯｸM-PRO" panose="020F0600000000000000" pitchFamily="50" charset="-128"/>
                          <a:ea typeface="HG丸ｺﾞｼｯｸM-PRO" panose="020F0600000000000000" pitchFamily="50" charset="-128"/>
                        </a:rPr>
                        <a:t>1</a:t>
                      </a:r>
                      <a:r>
                        <a:rPr kumimoji="1" lang="ja-JP" altLang="en-US" sz="1200" dirty="0" smtClean="0">
                          <a:latin typeface="HG丸ｺﾞｼｯｸM-PRO" panose="020F0600000000000000" pitchFamily="50" charset="-128"/>
                          <a:ea typeface="HG丸ｺﾞｼｯｸM-PRO" panose="020F0600000000000000" pitchFamily="50" charset="-128"/>
                        </a:rPr>
                        <a:t>件</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200" dirty="0" smtClean="0">
                          <a:latin typeface="HG丸ｺﾞｼｯｸM-PRO" panose="020F0600000000000000" pitchFamily="50" charset="-128"/>
                          <a:ea typeface="HG丸ｺﾞｼｯｸM-PRO" panose="020F0600000000000000" pitchFamily="50" charset="-128"/>
                        </a:rPr>
                        <a:t>→</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en-US" altLang="ja-JP" sz="1200" dirty="0" smtClean="0">
                          <a:latin typeface="HG丸ｺﾞｼｯｸM-PRO" panose="020F0600000000000000" pitchFamily="50" charset="-128"/>
                          <a:ea typeface="HG丸ｺﾞｼｯｸM-PRO" panose="020F0600000000000000" pitchFamily="50" charset="-128"/>
                        </a:rPr>
                        <a:t>7</a:t>
                      </a:r>
                      <a:r>
                        <a:rPr kumimoji="1" lang="ja-JP" altLang="en-US" sz="1200" dirty="0" smtClean="0">
                          <a:latin typeface="HG丸ｺﾞｼｯｸM-PRO" panose="020F0600000000000000" pitchFamily="50" charset="-128"/>
                          <a:ea typeface="HG丸ｺﾞｼｯｸM-PRO" panose="020F0600000000000000" pitchFamily="50" charset="-128"/>
                        </a:rPr>
                        <a:t>件</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200" dirty="0" smtClean="0">
                          <a:latin typeface="HG丸ｺﾞｼｯｸM-PRO" panose="020F0600000000000000" pitchFamily="50" charset="-128"/>
                          <a:ea typeface="HG丸ｺﾞｼｯｸM-PRO" panose="020F0600000000000000" pitchFamily="50" charset="-128"/>
                        </a:rPr>
                        <a:t>→</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en-US" altLang="ja-JP" sz="1200" dirty="0" smtClean="0">
                          <a:latin typeface="HG丸ｺﾞｼｯｸM-PRO" panose="020F0600000000000000" pitchFamily="50" charset="-128"/>
                          <a:ea typeface="HG丸ｺﾞｼｯｸM-PRO" panose="020F0600000000000000" pitchFamily="50" charset="-128"/>
                        </a:rPr>
                        <a:t>18</a:t>
                      </a:r>
                      <a:r>
                        <a:rPr kumimoji="1" lang="ja-JP" altLang="en-US" sz="1200" dirty="0" smtClean="0">
                          <a:latin typeface="HG丸ｺﾞｼｯｸM-PRO" panose="020F0600000000000000" pitchFamily="50" charset="-128"/>
                          <a:ea typeface="HG丸ｺﾞｼｯｸM-PRO" panose="020F0600000000000000" pitchFamily="50" charset="-128"/>
                        </a:rPr>
                        <a:t>件</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tc>
              </a:tr>
              <a:tr h="370840">
                <a:tc>
                  <a:txBody>
                    <a:bodyPr/>
                    <a:lstStyle/>
                    <a:p>
                      <a:pPr algn="ctr"/>
                      <a:r>
                        <a:rPr kumimoji="1" lang="ja-JP" altLang="en-US" sz="1200" dirty="0" smtClean="0">
                          <a:latin typeface="HG丸ｺﾞｼｯｸM-PRO" panose="020F0600000000000000" pitchFamily="50" charset="-128"/>
                          <a:ea typeface="HG丸ｺﾞｼｯｸM-PRO" panose="020F0600000000000000" pitchFamily="50" charset="-128"/>
                        </a:rPr>
                        <a:t>売上高</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tc>
                <a:tc vMerge="1">
                  <a:txBody>
                    <a:bodyPr/>
                    <a:lstStyle/>
                    <a:p>
                      <a:pPr algn="ctr"/>
                      <a:endParaRPr kumimoji="1" lang="ja-JP" altLang="en-US" sz="1200" dirty="0"/>
                    </a:p>
                  </a:txBody>
                  <a:tcPr anchor="ctr"/>
                </a:tc>
                <a:tc>
                  <a:txBody>
                    <a:bodyPr/>
                    <a:lstStyle/>
                    <a:p>
                      <a:pPr algn="ctr"/>
                      <a:r>
                        <a:rPr kumimoji="1" lang="en-US" altLang="ja-JP" sz="1200" dirty="0" smtClean="0">
                          <a:latin typeface="HG丸ｺﾞｼｯｸM-PRO" panose="020F0600000000000000" pitchFamily="50" charset="-128"/>
                          <a:ea typeface="HG丸ｺﾞｼｯｸM-PRO" panose="020F0600000000000000" pitchFamily="50" charset="-128"/>
                        </a:rPr>
                        <a:t>2,200</a:t>
                      </a:r>
                      <a:r>
                        <a:rPr kumimoji="1" lang="ja-JP" altLang="en-US" sz="1200" dirty="0" smtClean="0">
                          <a:latin typeface="HG丸ｺﾞｼｯｸM-PRO" panose="020F0600000000000000" pitchFamily="50" charset="-128"/>
                          <a:ea typeface="HG丸ｺﾞｼｯｸM-PRO" panose="020F0600000000000000" pitchFamily="50" charset="-128"/>
                        </a:rPr>
                        <a:t>万円</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200" dirty="0" smtClean="0">
                          <a:latin typeface="HG丸ｺﾞｼｯｸM-PRO" panose="020F0600000000000000" pitchFamily="50" charset="-128"/>
                          <a:ea typeface="HG丸ｺﾞｼｯｸM-PRO" panose="020F0600000000000000" pitchFamily="50" charset="-128"/>
                        </a:rPr>
                        <a:t>→</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en-US" altLang="ja-JP" sz="1200" dirty="0" smtClean="0">
                          <a:latin typeface="HG丸ｺﾞｼｯｸM-PRO" panose="020F0600000000000000" pitchFamily="50" charset="-128"/>
                          <a:ea typeface="HG丸ｺﾞｼｯｸM-PRO" panose="020F0600000000000000" pitchFamily="50" charset="-128"/>
                        </a:rPr>
                        <a:t>1.5</a:t>
                      </a:r>
                      <a:r>
                        <a:rPr kumimoji="1" lang="ja-JP" altLang="en-US" sz="1200" dirty="0" smtClean="0">
                          <a:latin typeface="HG丸ｺﾞｼｯｸM-PRO" panose="020F0600000000000000" pitchFamily="50" charset="-128"/>
                          <a:ea typeface="HG丸ｺﾞｼｯｸM-PRO" panose="020F0600000000000000" pitchFamily="50" charset="-128"/>
                        </a:rPr>
                        <a:t>億円</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200" dirty="0" smtClean="0">
                          <a:latin typeface="HG丸ｺﾞｼｯｸM-PRO" panose="020F0600000000000000" pitchFamily="50" charset="-128"/>
                          <a:ea typeface="HG丸ｺﾞｼｯｸM-PRO" panose="020F0600000000000000" pitchFamily="50" charset="-128"/>
                        </a:rPr>
                        <a:t>→</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en-US" altLang="ja-JP" sz="1200" dirty="0" smtClean="0">
                          <a:latin typeface="HG丸ｺﾞｼｯｸM-PRO" panose="020F0600000000000000" pitchFamily="50" charset="-128"/>
                          <a:ea typeface="HG丸ｺﾞｼｯｸM-PRO" panose="020F0600000000000000" pitchFamily="50" charset="-128"/>
                        </a:rPr>
                        <a:t>4</a:t>
                      </a:r>
                      <a:r>
                        <a:rPr kumimoji="1" lang="ja-JP" altLang="en-US" sz="1200" dirty="0" smtClean="0">
                          <a:latin typeface="HG丸ｺﾞｼｯｸM-PRO" panose="020F0600000000000000" pitchFamily="50" charset="-128"/>
                          <a:ea typeface="HG丸ｺﾞｼｯｸM-PRO" panose="020F0600000000000000" pitchFamily="50" charset="-128"/>
                        </a:rPr>
                        <a:t>億円</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tc>
              </a:tr>
              <a:tr h="370840">
                <a:tc>
                  <a:txBody>
                    <a:bodyPr/>
                    <a:lstStyle/>
                    <a:p>
                      <a:pPr algn="ctr"/>
                      <a:r>
                        <a:rPr kumimoji="1" lang="ja-JP" altLang="en-US" sz="1200" dirty="0" smtClean="0">
                          <a:latin typeface="HG丸ｺﾞｼｯｸM-PRO" panose="020F0600000000000000" pitchFamily="50" charset="-128"/>
                          <a:ea typeface="HG丸ｺﾞｼｯｸM-PRO" panose="020F0600000000000000" pitchFamily="50" charset="-128"/>
                        </a:rPr>
                        <a:t>処理場受託</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tc>
                <a:tc vMerge="1">
                  <a:txBody>
                    <a:bodyPr/>
                    <a:lstStyle/>
                    <a:p>
                      <a:pPr algn="ctr"/>
                      <a:endParaRPr kumimoji="1" lang="ja-JP" altLang="en-US" sz="1200" dirty="0"/>
                    </a:p>
                  </a:txBody>
                  <a:tcPr anchor="ctr"/>
                </a:tc>
                <a:tc>
                  <a:txBody>
                    <a:bodyPr/>
                    <a:lstStyle/>
                    <a:p>
                      <a:pPr algn="ctr"/>
                      <a:r>
                        <a:rPr kumimoji="1" lang="en-US" altLang="ja-JP" sz="1200" dirty="0" smtClean="0">
                          <a:latin typeface="HG丸ｺﾞｼｯｸM-PRO" panose="020F0600000000000000" pitchFamily="50" charset="-128"/>
                          <a:ea typeface="HG丸ｺﾞｼｯｸM-PRO" panose="020F0600000000000000" pitchFamily="50" charset="-128"/>
                        </a:rPr>
                        <a:t>1</a:t>
                      </a:r>
                      <a:r>
                        <a:rPr kumimoji="1" lang="ja-JP" altLang="en-US" sz="1200" dirty="0" smtClean="0">
                          <a:latin typeface="HG丸ｺﾞｼｯｸM-PRO" panose="020F0600000000000000" pitchFamily="50" charset="-128"/>
                          <a:ea typeface="HG丸ｺﾞｼｯｸM-PRO" panose="020F0600000000000000" pitchFamily="50" charset="-128"/>
                        </a:rPr>
                        <a:t>件</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200" dirty="0" smtClean="0">
                          <a:latin typeface="HG丸ｺﾞｼｯｸM-PRO" panose="020F0600000000000000" pitchFamily="50" charset="-128"/>
                          <a:ea typeface="HG丸ｺﾞｼｯｸM-PRO" panose="020F0600000000000000" pitchFamily="50" charset="-128"/>
                        </a:rPr>
                        <a:t>→</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en-US" altLang="ja-JP" sz="1200" dirty="0" smtClean="0">
                          <a:latin typeface="HG丸ｺﾞｼｯｸM-PRO" panose="020F0600000000000000" pitchFamily="50" charset="-128"/>
                          <a:ea typeface="HG丸ｺﾞｼｯｸM-PRO" panose="020F0600000000000000" pitchFamily="50" charset="-128"/>
                        </a:rPr>
                        <a:t>7</a:t>
                      </a:r>
                      <a:r>
                        <a:rPr kumimoji="1" lang="ja-JP" altLang="en-US" sz="1200" dirty="0" smtClean="0">
                          <a:latin typeface="HG丸ｺﾞｼｯｸM-PRO" panose="020F0600000000000000" pitchFamily="50" charset="-128"/>
                          <a:ea typeface="HG丸ｺﾞｼｯｸM-PRO" panose="020F0600000000000000" pitchFamily="50" charset="-128"/>
                        </a:rPr>
                        <a:t>件</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200" dirty="0" smtClean="0">
                          <a:latin typeface="HG丸ｺﾞｼｯｸM-PRO" panose="020F0600000000000000" pitchFamily="50" charset="-128"/>
                          <a:ea typeface="HG丸ｺﾞｼｯｸM-PRO" panose="020F0600000000000000" pitchFamily="50" charset="-128"/>
                        </a:rPr>
                        <a:t>→</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en-US" altLang="ja-JP" sz="1200" dirty="0" smtClean="0">
                          <a:latin typeface="HG丸ｺﾞｼｯｸM-PRO" panose="020F0600000000000000" pitchFamily="50" charset="-128"/>
                          <a:ea typeface="HG丸ｺﾞｼｯｸM-PRO" panose="020F0600000000000000" pitchFamily="50" charset="-128"/>
                        </a:rPr>
                        <a:t>20</a:t>
                      </a:r>
                      <a:r>
                        <a:rPr kumimoji="1" lang="ja-JP" altLang="en-US" sz="1200" dirty="0" smtClean="0">
                          <a:latin typeface="HG丸ｺﾞｼｯｸM-PRO" panose="020F0600000000000000" pitchFamily="50" charset="-128"/>
                          <a:ea typeface="HG丸ｺﾞｼｯｸM-PRO" panose="020F0600000000000000" pitchFamily="50" charset="-128"/>
                        </a:rPr>
                        <a:t>件</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tc>
              </a:tr>
              <a:tr h="370840">
                <a:tc>
                  <a:txBody>
                    <a:bodyPr/>
                    <a:lstStyle/>
                    <a:p>
                      <a:pPr algn="ctr"/>
                      <a:r>
                        <a:rPr kumimoji="1" lang="ja-JP" altLang="en-US" sz="1200" dirty="0" smtClean="0">
                          <a:latin typeface="HG丸ｺﾞｼｯｸM-PRO" panose="020F0600000000000000" pitchFamily="50" charset="-128"/>
                          <a:ea typeface="HG丸ｺﾞｼｯｸM-PRO" panose="020F0600000000000000" pitchFamily="50" charset="-128"/>
                        </a:rPr>
                        <a:t>売上高</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tc>
                <a:tc vMerge="1">
                  <a:txBody>
                    <a:bodyPr/>
                    <a:lstStyle/>
                    <a:p>
                      <a:pPr algn="ctr"/>
                      <a:endParaRPr kumimoji="1" lang="ja-JP" altLang="en-US" sz="1200" dirty="0"/>
                    </a:p>
                  </a:txBody>
                  <a:tcPr anchor="ctr"/>
                </a:tc>
                <a:tc>
                  <a:txBody>
                    <a:bodyPr/>
                    <a:lstStyle/>
                    <a:p>
                      <a:pPr algn="ctr"/>
                      <a:r>
                        <a:rPr kumimoji="1" lang="en-US" altLang="ja-JP" sz="1200" dirty="0" smtClean="0">
                          <a:latin typeface="HG丸ｺﾞｼｯｸM-PRO" panose="020F0600000000000000" pitchFamily="50" charset="-128"/>
                          <a:ea typeface="HG丸ｺﾞｼｯｸM-PRO" panose="020F0600000000000000" pitchFamily="50" charset="-128"/>
                        </a:rPr>
                        <a:t>3,000</a:t>
                      </a:r>
                      <a:r>
                        <a:rPr kumimoji="1" lang="ja-JP" altLang="en-US" sz="1200" dirty="0" smtClean="0">
                          <a:latin typeface="HG丸ｺﾞｼｯｸM-PRO" panose="020F0600000000000000" pitchFamily="50" charset="-128"/>
                          <a:ea typeface="HG丸ｺﾞｼｯｸM-PRO" panose="020F0600000000000000" pitchFamily="50" charset="-128"/>
                        </a:rPr>
                        <a:t>万円</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200" dirty="0" smtClean="0">
                          <a:latin typeface="HG丸ｺﾞｼｯｸM-PRO" panose="020F0600000000000000" pitchFamily="50" charset="-128"/>
                          <a:ea typeface="HG丸ｺﾞｼｯｸM-PRO" panose="020F0600000000000000" pitchFamily="50" charset="-128"/>
                        </a:rPr>
                        <a:t>→</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en-US" altLang="ja-JP" sz="1200" dirty="0" smtClean="0">
                          <a:latin typeface="HG丸ｺﾞｼｯｸM-PRO" panose="020F0600000000000000" pitchFamily="50" charset="-128"/>
                          <a:ea typeface="HG丸ｺﾞｼｯｸM-PRO" panose="020F0600000000000000" pitchFamily="50" charset="-128"/>
                        </a:rPr>
                        <a:t>2.1</a:t>
                      </a:r>
                      <a:r>
                        <a:rPr kumimoji="1" lang="ja-JP" altLang="en-US" sz="1200" dirty="0" smtClean="0">
                          <a:latin typeface="HG丸ｺﾞｼｯｸM-PRO" panose="020F0600000000000000" pitchFamily="50" charset="-128"/>
                          <a:ea typeface="HG丸ｺﾞｼｯｸM-PRO" panose="020F0600000000000000" pitchFamily="50" charset="-128"/>
                        </a:rPr>
                        <a:t>億円</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ja-JP" altLang="en-US" sz="1200" dirty="0" smtClean="0">
                          <a:latin typeface="HG丸ｺﾞｼｯｸM-PRO" panose="020F0600000000000000" pitchFamily="50" charset="-128"/>
                          <a:ea typeface="HG丸ｺﾞｼｯｸM-PRO" panose="020F0600000000000000" pitchFamily="50" charset="-128"/>
                        </a:rPr>
                        <a:t>→</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tc>
                <a:tc>
                  <a:txBody>
                    <a:bodyPr/>
                    <a:lstStyle/>
                    <a:p>
                      <a:pPr algn="ctr"/>
                      <a:r>
                        <a:rPr kumimoji="1" lang="en-US" altLang="ja-JP" sz="1200" dirty="0" smtClean="0">
                          <a:latin typeface="HG丸ｺﾞｼｯｸM-PRO" panose="020F0600000000000000" pitchFamily="50" charset="-128"/>
                          <a:ea typeface="HG丸ｺﾞｼｯｸM-PRO" panose="020F0600000000000000" pitchFamily="50" charset="-128"/>
                        </a:rPr>
                        <a:t>6</a:t>
                      </a:r>
                      <a:r>
                        <a:rPr kumimoji="1" lang="ja-JP" altLang="en-US" sz="1200" dirty="0" smtClean="0">
                          <a:latin typeface="HG丸ｺﾞｼｯｸM-PRO" panose="020F0600000000000000" pitchFamily="50" charset="-128"/>
                          <a:ea typeface="HG丸ｺﾞｼｯｸM-PRO" panose="020F0600000000000000" pitchFamily="50" charset="-128"/>
                        </a:rPr>
                        <a:t>億円</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tc>
              </a:tr>
              <a:tr h="370840">
                <a:tc>
                  <a:txBody>
                    <a:bodyPr/>
                    <a:lstStyle/>
                    <a:p>
                      <a:pPr algn="ctr"/>
                      <a:r>
                        <a:rPr kumimoji="1" lang="ja-JP" altLang="en-US" sz="1200" dirty="0" smtClean="0">
                          <a:latin typeface="HG丸ｺﾞｼｯｸM-PRO" panose="020F0600000000000000" pitchFamily="50" charset="-128"/>
                          <a:ea typeface="HG丸ｺﾞｼｯｸM-PRO" panose="020F0600000000000000" pitchFamily="50" charset="-128"/>
                        </a:rPr>
                        <a:t>合計</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solidFill>
                      <a:schemeClr val="accent2">
                        <a:lumMod val="60000"/>
                        <a:lumOff val="40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txBody>
                  <a:tcPr anchor="ctr">
                    <a:solidFill>
                      <a:schemeClr val="accent2">
                        <a:lumMod val="60000"/>
                        <a:lumOff val="40000"/>
                      </a:schemeClr>
                    </a:solidFill>
                  </a:tcPr>
                </a:tc>
                <a:tc>
                  <a:txBody>
                    <a:bodyPr/>
                    <a:lstStyle/>
                    <a:p>
                      <a:pPr algn="ctr"/>
                      <a:r>
                        <a:rPr kumimoji="1" lang="en-US" altLang="ja-JP" sz="1200" dirty="0" smtClean="0">
                          <a:latin typeface="HG丸ｺﾞｼｯｸM-PRO" panose="020F0600000000000000" pitchFamily="50" charset="-128"/>
                          <a:ea typeface="HG丸ｺﾞｼｯｸM-PRO" panose="020F0600000000000000" pitchFamily="50" charset="-128"/>
                        </a:rPr>
                        <a:t>5,200</a:t>
                      </a:r>
                      <a:r>
                        <a:rPr kumimoji="1" lang="ja-JP" altLang="en-US" sz="1200" dirty="0" smtClean="0">
                          <a:latin typeface="HG丸ｺﾞｼｯｸM-PRO" panose="020F0600000000000000" pitchFamily="50" charset="-128"/>
                          <a:ea typeface="HG丸ｺﾞｼｯｸM-PRO" panose="020F0600000000000000" pitchFamily="50" charset="-128"/>
                        </a:rPr>
                        <a:t>万円</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solidFill>
                      <a:schemeClr val="accent2">
                        <a:lumMod val="60000"/>
                        <a:lumOff val="40000"/>
                      </a:schemeClr>
                    </a:solidFill>
                  </a:tcPr>
                </a:tc>
                <a:tc>
                  <a:txBody>
                    <a:bodyPr/>
                    <a:lstStyle/>
                    <a:p>
                      <a:pPr algn="ctr"/>
                      <a:r>
                        <a:rPr kumimoji="1" lang="ja-JP" altLang="en-US" sz="1200" dirty="0" smtClean="0">
                          <a:latin typeface="HG丸ｺﾞｼｯｸM-PRO" panose="020F0600000000000000" pitchFamily="50" charset="-128"/>
                          <a:ea typeface="HG丸ｺﾞｼｯｸM-PRO" panose="020F0600000000000000" pitchFamily="50" charset="-128"/>
                        </a:rPr>
                        <a:t>→</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solidFill>
                      <a:schemeClr val="accent2">
                        <a:lumMod val="60000"/>
                        <a:lumOff val="40000"/>
                      </a:schemeClr>
                    </a:solidFill>
                  </a:tcPr>
                </a:tc>
                <a:tc>
                  <a:txBody>
                    <a:bodyPr/>
                    <a:lstStyle/>
                    <a:p>
                      <a:pPr algn="ctr"/>
                      <a:r>
                        <a:rPr kumimoji="1" lang="en-US" altLang="ja-JP" sz="1200" dirty="0" smtClean="0">
                          <a:latin typeface="HG丸ｺﾞｼｯｸM-PRO" panose="020F0600000000000000" pitchFamily="50" charset="-128"/>
                          <a:ea typeface="HG丸ｺﾞｼｯｸM-PRO" panose="020F0600000000000000" pitchFamily="50" charset="-128"/>
                        </a:rPr>
                        <a:t>3.6</a:t>
                      </a:r>
                      <a:r>
                        <a:rPr kumimoji="1" lang="ja-JP" altLang="en-US" sz="1200" dirty="0" smtClean="0">
                          <a:latin typeface="HG丸ｺﾞｼｯｸM-PRO" panose="020F0600000000000000" pitchFamily="50" charset="-128"/>
                          <a:ea typeface="HG丸ｺﾞｼｯｸM-PRO" panose="020F0600000000000000" pitchFamily="50" charset="-128"/>
                        </a:rPr>
                        <a:t>億円</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solidFill>
                      <a:schemeClr val="accent2">
                        <a:lumMod val="60000"/>
                        <a:lumOff val="40000"/>
                      </a:schemeClr>
                    </a:solidFill>
                  </a:tcPr>
                </a:tc>
                <a:tc>
                  <a:txBody>
                    <a:bodyPr/>
                    <a:lstStyle/>
                    <a:p>
                      <a:pPr algn="ctr"/>
                      <a:r>
                        <a:rPr kumimoji="1" lang="ja-JP" altLang="en-US" sz="1200" dirty="0" smtClean="0">
                          <a:latin typeface="HG丸ｺﾞｼｯｸM-PRO" panose="020F0600000000000000" pitchFamily="50" charset="-128"/>
                          <a:ea typeface="HG丸ｺﾞｼｯｸM-PRO" panose="020F0600000000000000" pitchFamily="50" charset="-128"/>
                        </a:rPr>
                        <a:t>→</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solidFill>
                      <a:schemeClr val="accent2">
                        <a:lumMod val="60000"/>
                        <a:lumOff val="40000"/>
                      </a:schemeClr>
                    </a:solidFill>
                  </a:tcPr>
                </a:tc>
                <a:tc>
                  <a:txBody>
                    <a:bodyPr/>
                    <a:lstStyle/>
                    <a:p>
                      <a:pPr algn="ctr"/>
                      <a:r>
                        <a:rPr kumimoji="1" lang="en-US" altLang="ja-JP" sz="1200" dirty="0" smtClean="0">
                          <a:latin typeface="HG丸ｺﾞｼｯｸM-PRO" panose="020F0600000000000000" pitchFamily="50" charset="-128"/>
                          <a:ea typeface="HG丸ｺﾞｼｯｸM-PRO" panose="020F0600000000000000" pitchFamily="50" charset="-128"/>
                        </a:rPr>
                        <a:t>10</a:t>
                      </a:r>
                      <a:r>
                        <a:rPr kumimoji="1" lang="ja-JP" altLang="en-US" sz="1200" dirty="0" smtClean="0">
                          <a:latin typeface="HG丸ｺﾞｼｯｸM-PRO" panose="020F0600000000000000" pitchFamily="50" charset="-128"/>
                          <a:ea typeface="HG丸ｺﾞｼｯｸM-PRO" panose="020F0600000000000000" pitchFamily="50" charset="-128"/>
                        </a:rPr>
                        <a:t>億円</a:t>
                      </a: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solidFill>
                      <a:schemeClr val="accent2">
                        <a:lumMod val="60000"/>
                        <a:lumOff val="40000"/>
                      </a:schemeClr>
                    </a:solidFill>
                  </a:tcPr>
                </a:tc>
              </a:tr>
            </a:tbl>
          </a:graphicData>
        </a:graphic>
      </p:graphicFrame>
      <p:sp>
        <p:nvSpPr>
          <p:cNvPr id="23" name="正方形/長方形 22"/>
          <p:cNvSpPr/>
          <p:nvPr/>
        </p:nvSpPr>
        <p:spPr>
          <a:xfrm>
            <a:off x="5075895" y="620688"/>
            <a:ext cx="1782254" cy="371382"/>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ja-JP" altLang="en-US" sz="1600" b="1" dirty="0"/>
              <a:t>処理場</a:t>
            </a:r>
            <a:r>
              <a:rPr kumimoji="1" lang="ja-JP" altLang="en-US" sz="1600" b="1" dirty="0" smtClean="0"/>
              <a:t>維持管理</a:t>
            </a:r>
            <a:endParaRPr kumimoji="1" lang="ja-JP" altLang="en-US" sz="1600" b="1" dirty="0"/>
          </a:p>
        </p:txBody>
      </p:sp>
      <p:sp>
        <p:nvSpPr>
          <p:cNvPr id="24" name="角丸四角形 23"/>
          <p:cNvSpPr/>
          <p:nvPr/>
        </p:nvSpPr>
        <p:spPr>
          <a:xfrm>
            <a:off x="5075895" y="1116496"/>
            <a:ext cx="4159842" cy="390181"/>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ja-JP" sz="1400" dirty="0">
                <a:latin typeface="HG丸ｺﾞｼｯｸM-PRO" pitchFamily="50" charset="-128"/>
                <a:ea typeface="HG丸ｺﾞｼｯｸM-PRO" pitchFamily="50" charset="-128"/>
              </a:rPr>
              <a:t>1</a:t>
            </a:r>
            <a:r>
              <a:rPr lang="ja-JP" altLang="en-US" sz="1400" dirty="0">
                <a:latin typeface="HG丸ｺﾞｼｯｸM-PRO" pitchFamily="50" charset="-128"/>
                <a:ea typeface="HG丸ｺﾞｼｯｸM-PRO" pitchFamily="50" charset="-128"/>
              </a:rPr>
              <a:t>件あたり　</a:t>
            </a:r>
            <a:r>
              <a:rPr lang="ja-JP" altLang="en-US" sz="1400" dirty="0" smtClean="0">
                <a:latin typeface="HG丸ｺﾞｼｯｸM-PRO" pitchFamily="50" charset="-128"/>
                <a:ea typeface="HG丸ｺﾞｼｯｸM-PRO" pitchFamily="50" charset="-128"/>
              </a:rPr>
              <a:t>日</a:t>
            </a:r>
            <a:r>
              <a:rPr lang="ja-JP" altLang="en-US" sz="1400" dirty="0">
                <a:latin typeface="HG丸ｺﾞｼｯｸM-PRO" pitchFamily="50" charset="-128"/>
                <a:ea typeface="HG丸ｺﾞｼｯｸM-PRO" pitchFamily="50" charset="-128"/>
              </a:rPr>
              <a:t>処理量</a:t>
            </a:r>
            <a:r>
              <a:rPr lang="ja-JP" altLang="en-US" sz="1400" dirty="0" smtClean="0">
                <a:latin typeface="HG丸ｺﾞｼｯｸM-PRO" pitchFamily="50" charset="-128"/>
                <a:ea typeface="HG丸ｺﾞｼｯｸM-PRO" pitchFamily="50" charset="-128"/>
              </a:rPr>
              <a:t>約</a:t>
            </a:r>
            <a:r>
              <a:rPr lang="en-US" altLang="ja-JP" sz="1400" dirty="0">
                <a:latin typeface="HG丸ｺﾞｼｯｸM-PRO" pitchFamily="50" charset="-128"/>
                <a:ea typeface="HG丸ｺﾞｼｯｸM-PRO" pitchFamily="50" charset="-128"/>
              </a:rPr>
              <a:t>4</a:t>
            </a:r>
            <a:r>
              <a:rPr lang="en-US" altLang="ja-JP" sz="1400" dirty="0" smtClean="0">
                <a:latin typeface="HG丸ｺﾞｼｯｸM-PRO" pitchFamily="50" charset="-128"/>
                <a:ea typeface="HG丸ｺﾞｼｯｸM-PRO" pitchFamily="50" charset="-128"/>
              </a:rPr>
              <a:t>0,000m</a:t>
            </a:r>
            <a:r>
              <a:rPr lang="en-US" altLang="ja-JP" sz="1400" baseline="30000" dirty="0" smtClean="0">
                <a:latin typeface="HG丸ｺﾞｼｯｸM-PRO" pitchFamily="50" charset="-128"/>
                <a:ea typeface="HG丸ｺﾞｼｯｸM-PRO" pitchFamily="50" charset="-128"/>
              </a:rPr>
              <a:t>3</a:t>
            </a:r>
            <a:r>
              <a:rPr lang="ja-JP" altLang="en-US" sz="1400" dirty="0" smtClean="0">
                <a:latin typeface="HG丸ｺﾞｼｯｸM-PRO" pitchFamily="50" charset="-128"/>
                <a:ea typeface="HG丸ｺﾞｼｯｸM-PRO" pitchFamily="50" charset="-128"/>
              </a:rPr>
              <a:t>程度</a:t>
            </a:r>
            <a:endParaRPr lang="en-US" altLang="ja-JP" sz="1400" dirty="0">
              <a:latin typeface="HG丸ｺﾞｼｯｸM-PRO" pitchFamily="50" charset="-128"/>
              <a:ea typeface="HG丸ｺﾞｼｯｸM-PRO" pitchFamily="50" charset="-128"/>
            </a:endParaRPr>
          </a:p>
        </p:txBody>
      </p:sp>
      <p:sp>
        <p:nvSpPr>
          <p:cNvPr id="25" name="角丸四角形 24"/>
          <p:cNvSpPr/>
          <p:nvPr/>
        </p:nvSpPr>
        <p:spPr>
          <a:xfrm>
            <a:off x="5157475" y="2124000"/>
            <a:ext cx="1809879" cy="669093"/>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200" dirty="0" smtClean="0">
                <a:latin typeface="HG丸ｺﾞｼｯｸM-PRO" panose="020F0600000000000000" pitchFamily="50" charset="-128"/>
                <a:ea typeface="HG丸ｺﾞｼｯｸM-PRO" panose="020F0600000000000000" pitchFamily="50" charset="-128"/>
              </a:rPr>
              <a:t>年あたり包括委託費</a:t>
            </a:r>
            <a:endParaRPr lang="en-US" altLang="ja-JP" sz="1200" dirty="0" smtClean="0">
              <a:latin typeface="HG丸ｺﾞｼｯｸM-PRO" panose="020F0600000000000000" pitchFamily="50" charset="-128"/>
              <a:ea typeface="HG丸ｺﾞｼｯｸM-PRO" panose="020F0600000000000000" pitchFamily="50" charset="-128"/>
            </a:endParaRPr>
          </a:p>
          <a:p>
            <a:pPr algn="ctr"/>
            <a:r>
              <a:rPr lang="ja-JP" altLang="en-US" sz="1600" dirty="0" smtClean="0">
                <a:latin typeface="HG丸ｺﾞｼｯｸM-PRO" panose="020F0600000000000000" pitchFamily="50" charset="-128"/>
                <a:ea typeface="HG丸ｺﾞｼｯｸM-PRO" panose="020F0600000000000000" pitchFamily="50" charset="-128"/>
              </a:rPr>
              <a:t>約</a:t>
            </a:r>
            <a:r>
              <a:rPr lang="en-US" altLang="ja-JP" sz="1600" dirty="0" smtClean="0">
                <a:latin typeface="HG丸ｺﾞｼｯｸM-PRO" panose="020F0600000000000000" pitchFamily="50" charset="-128"/>
                <a:ea typeface="HG丸ｺﾞｼｯｸM-PRO" panose="020F0600000000000000" pitchFamily="50" charset="-128"/>
              </a:rPr>
              <a:t>15,000</a:t>
            </a:r>
            <a:r>
              <a:rPr lang="ja-JP" altLang="en-US" sz="1600" dirty="0" smtClean="0">
                <a:latin typeface="HG丸ｺﾞｼｯｸM-PRO" panose="020F0600000000000000" pitchFamily="50" charset="-128"/>
                <a:ea typeface="HG丸ｺﾞｼｯｸM-PRO" panose="020F0600000000000000" pitchFamily="50" charset="-128"/>
              </a:rPr>
              <a:t>万円</a:t>
            </a:r>
            <a:endParaRPr lang="en-US" altLang="ja-JP" sz="1600" dirty="0" smtClean="0">
              <a:latin typeface="HG丸ｺﾞｼｯｸM-PRO" panose="020F0600000000000000" pitchFamily="50" charset="-128"/>
              <a:ea typeface="HG丸ｺﾞｼｯｸM-PRO" panose="020F0600000000000000" pitchFamily="50" charset="-128"/>
            </a:endParaRPr>
          </a:p>
        </p:txBody>
      </p:sp>
      <p:sp>
        <p:nvSpPr>
          <p:cNvPr id="26" name="角丸四角形 25"/>
          <p:cNvSpPr/>
          <p:nvPr/>
        </p:nvSpPr>
        <p:spPr>
          <a:xfrm>
            <a:off x="7156928" y="2124000"/>
            <a:ext cx="2368580" cy="665193"/>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200" dirty="0" smtClean="0">
                <a:latin typeface="HG丸ｺﾞｼｯｸM-PRO" panose="020F0600000000000000" pitchFamily="50" charset="-128"/>
                <a:ea typeface="HG丸ｺﾞｼｯｸM-PRO" panose="020F0600000000000000" pitchFamily="50" charset="-128"/>
              </a:rPr>
              <a:t>新会社の事業</a:t>
            </a:r>
            <a:r>
              <a:rPr kumimoji="1" lang="ja-JP" altLang="en-US" sz="1200" dirty="0" smtClean="0">
                <a:latin typeface="HG丸ｺﾞｼｯｸM-PRO" panose="020F0600000000000000" pitchFamily="50" charset="-128"/>
                <a:ea typeface="HG丸ｺﾞｼｯｸM-PRO" panose="020F0600000000000000" pitchFamily="50" charset="-128"/>
              </a:rPr>
              <a:t>比率</a:t>
            </a:r>
            <a:r>
              <a:rPr lang="en-US" altLang="ja-JP" sz="1200" dirty="0" smtClean="0">
                <a:latin typeface="HG丸ｺﾞｼｯｸM-PRO" panose="020F0600000000000000" pitchFamily="50" charset="-128"/>
                <a:ea typeface="HG丸ｺﾞｼｯｸM-PRO" panose="020F0600000000000000" pitchFamily="50" charset="-128"/>
              </a:rPr>
              <a:t>20</a:t>
            </a:r>
            <a:r>
              <a:rPr lang="ja-JP" altLang="en-US" sz="1200" dirty="0" smtClean="0">
                <a:latin typeface="HG丸ｺﾞｼｯｸM-PRO" panose="020F0600000000000000" pitchFamily="50" charset="-128"/>
                <a:ea typeface="HG丸ｺﾞｼｯｸM-PRO" panose="020F0600000000000000" pitchFamily="50" charset="-128"/>
              </a:rPr>
              <a:t>％</a:t>
            </a:r>
            <a:endParaRPr lang="en-US" altLang="ja-JP" sz="1200" dirty="0" smtClean="0">
              <a:latin typeface="HG丸ｺﾞｼｯｸM-PRO" panose="020F0600000000000000" pitchFamily="50" charset="-128"/>
              <a:ea typeface="HG丸ｺﾞｼｯｸM-PRO" panose="020F0600000000000000" pitchFamily="50" charset="-128"/>
            </a:endParaRPr>
          </a:p>
          <a:p>
            <a:pPr algn="ctr"/>
            <a:r>
              <a:rPr lang="ja-JP" altLang="en-US" sz="1600" dirty="0" smtClean="0">
                <a:latin typeface="HG丸ｺﾞｼｯｸM-PRO" panose="020F0600000000000000" pitchFamily="50" charset="-128"/>
                <a:ea typeface="HG丸ｺﾞｼｯｸM-PRO" panose="020F0600000000000000" pitchFamily="50" charset="-128"/>
              </a:rPr>
              <a:t>約</a:t>
            </a:r>
            <a:r>
              <a:rPr lang="en-US" altLang="ja-JP" sz="1600" dirty="0" smtClean="0">
                <a:latin typeface="HG丸ｺﾞｼｯｸM-PRO" panose="020F0600000000000000" pitchFamily="50" charset="-128"/>
                <a:ea typeface="HG丸ｺﾞｼｯｸM-PRO" panose="020F0600000000000000" pitchFamily="50" charset="-128"/>
              </a:rPr>
              <a:t>3,000</a:t>
            </a:r>
            <a:r>
              <a:rPr lang="ja-JP" altLang="en-US" sz="1600" dirty="0" smtClean="0">
                <a:latin typeface="HG丸ｺﾞｼｯｸM-PRO" panose="020F0600000000000000" pitchFamily="50" charset="-128"/>
                <a:ea typeface="HG丸ｺﾞｼｯｸM-PRO" panose="020F0600000000000000" pitchFamily="50" charset="-128"/>
              </a:rPr>
              <a:t>万円</a:t>
            </a:r>
            <a:endParaRPr lang="en-US" altLang="ja-JP" sz="1600" dirty="0" smtClean="0">
              <a:latin typeface="HG丸ｺﾞｼｯｸM-PRO" panose="020F0600000000000000" pitchFamily="50" charset="-128"/>
              <a:ea typeface="HG丸ｺﾞｼｯｸM-PRO" panose="020F0600000000000000" pitchFamily="50" charset="-128"/>
            </a:endParaRPr>
          </a:p>
          <a:p>
            <a:pPr algn="ctr"/>
            <a:r>
              <a:rPr lang="ja-JP" altLang="en-US" sz="1200" dirty="0" smtClean="0">
                <a:latin typeface="HG丸ｺﾞｼｯｸM-PRO" panose="020F0600000000000000" pitchFamily="50" charset="-128"/>
                <a:ea typeface="HG丸ｺﾞｼｯｸM-PRO" panose="020F0600000000000000" pitchFamily="50" charset="-128"/>
              </a:rPr>
              <a:t>（</a:t>
            </a:r>
            <a:r>
              <a:rPr lang="en-US" altLang="ja-JP" sz="1200" dirty="0" smtClean="0">
                <a:latin typeface="HG丸ｺﾞｼｯｸM-PRO" panose="020F0600000000000000" pitchFamily="50" charset="-128"/>
                <a:ea typeface="HG丸ｺﾞｼｯｸM-PRO" panose="020F0600000000000000" pitchFamily="50" charset="-128"/>
              </a:rPr>
              <a:t>15,000×0.2</a:t>
            </a:r>
            <a:r>
              <a:rPr lang="ja-JP" altLang="en-US" sz="1200" dirty="0" smtClean="0">
                <a:latin typeface="HG丸ｺﾞｼｯｸM-PRO" panose="020F0600000000000000" pitchFamily="50" charset="-128"/>
                <a:ea typeface="HG丸ｺﾞｼｯｸM-PRO" panose="020F0600000000000000" pitchFamily="50" charset="-128"/>
              </a:rPr>
              <a:t>）</a:t>
            </a:r>
            <a:endParaRPr lang="en-US" altLang="ja-JP" sz="1200" dirty="0" smtClean="0">
              <a:latin typeface="HG丸ｺﾞｼｯｸM-PRO" panose="020F0600000000000000" pitchFamily="50" charset="-128"/>
              <a:ea typeface="HG丸ｺﾞｼｯｸM-PRO" panose="020F0600000000000000" pitchFamily="50" charset="-128"/>
            </a:endParaRPr>
          </a:p>
        </p:txBody>
      </p:sp>
      <p:sp>
        <p:nvSpPr>
          <p:cNvPr id="27" name="右矢印 26"/>
          <p:cNvSpPr/>
          <p:nvPr/>
        </p:nvSpPr>
        <p:spPr>
          <a:xfrm>
            <a:off x="6916604" y="2376000"/>
            <a:ext cx="338259" cy="324036"/>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28" name="角丸四角形 27"/>
          <p:cNvSpPr/>
          <p:nvPr/>
        </p:nvSpPr>
        <p:spPr>
          <a:xfrm>
            <a:off x="5075895" y="1656000"/>
            <a:ext cx="2784868" cy="309332"/>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ja-JP" altLang="en-US" sz="1400" b="1" dirty="0" smtClean="0"/>
              <a:t>委託業務による売上高</a:t>
            </a:r>
            <a:endParaRPr kumimoji="1" lang="ja-JP" altLang="en-US" sz="1400" b="1" dirty="0"/>
          </a:p>
        </p:txBody>
      </p:sp>
      <p:sp>
        <p:nvSpPr>
          <p:cNvPr id="19" name="角丸四角形 18"/>
          <p:cNvSpPr/>
          <p:nvPr/>
        </p:nvSpPr>
        <p:spPr>
          <a:xfrm>
            <a:off x="396000" y="3011656"/>
            <a:ext cx="2784868" cy="309332"/>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ja-JP" altLang="en-US" sz="1400" b="1" dirty="0" smtClean="0"/>
              <a:t>新会社の売上高（目標値）</a:t>
            </a:r>
            <a:endParaRPr kumimoji="1" lang="ja-JP" altLang="en-US" sz="1400" b="1" dirty="0"/>
          </a:p>
        </p:txBody>
      </p:sp>
      <p:sp>
        <p:nvSpPr>
          <p:cNvPr id="18" name="スライド番号プレースホルダ 1"/>
          <p:cNvSpPr>
            <a:spLocks noGrp="1"/>
          </p:cNvSpPr>
          <p:nvPr>
            <p:ph type="sldNum" sz="quarter" idx="12"/>
          </p:nvPr>
        </p:nvSpPr>
        <p:spPr>
          <a:xfrm>
            <a:off x="9360000" y="6345324"/>
            <a:ext cx="648000" cy="360000"/>
          </a:xfrm>
        </p:spPr>
        <p:txBody>
          <a:bodyPr/>
          <a:lstStyle/>
          <a:p>
            <a:pPr algn="ctr"/>
            <a:fld id="{EB8A1CAC-3872-4050-B5E3-1B84097C6A07}" type="slidenum">
              <a:rPr lang="ja-JP" altLang="en-US" sz="2000" b="1" smtClean="0">
                <a:solidFill>
                  <a:schemeClr val="tx1"/>
                </a:solidFill>
                <a:latin typeface="Times New Roman" pitchFamily="18" charset="0"/>
                <a:cs typeface="Times New Roman" pitchFamily="18" charset="0"/>
              </a:rPr>
              <a:pPr algn="ctr"/>
              <a:t>13</a:t>
            </a:fld>
            <a:endParaRPr lang="ja-JP" altLang="en-US" sz="2000" b="1" dirty="0">
              <a:solidFill>
                <a:schemeClr val="tx1"/>
              </a:solidFill>
              <a:latin typeface="Times New Roman" pitchFamily="18" charset="0"/>
              <a:cs typeface="Times New Roman" pitchFamily="18" charset="0"/>
            </a:endParaRPr>
          </a:p>
        </p:txBody>
      </p:sp>
      <p:sp>
        <p:nvSpPr>
          <p:cNvPr id="20" name="テキスト ボックス 19"/>
          <p:cNvSpPr txBox="1"/>
          <p:nvPr/>
        </p:nvSpPr>
        <p:spPr>
          <a:xfrm>
            <a:off x="432000" y="5957341"/>
            <a:ext cx="8820980" cy="457424"/>
          </a:xfrm>
          <a:prstGeom prst="rect">
            <a:avLst/>
          </a:prstGeom>
          <a:noFill/>
          <a:ln>
            <a:solidFill>
              <a:schemeClr val="accent1">
                <a:shade val="95000"/>
                <a:satMod val="105000"/>
              </a:schemeClr>
            </a:solidFill>
          </a:ln>
        </p:spPr>
        <p:txBody>
          <a:bodyPr wrap="square" tIns="36000" bIns="36000" rtlCol="0">
            <a:spAutoFit/>
          </a:bodyPr>
          <a:lstStyle/>
          <a:p>
            <a:pPr algn="ctr">
              <a:lnSpc>
                <a:spcPts val="3000"/>
              </a:lnSpc>
            </a:pPr>
            <a:r>
              <a:rPr lang="ja-JP" altLang="en-US" sz="1600" dirty="0" smtClean="0">
                <a:latin typeface="HG丸ｺﾞｼｯｸM-PRO" pitchFamily="50" charset="-128"/>
                <a:ea typeface="HG丸ｺﾞｼｯｸM-PRO" pitchFamily="50" charset="-128"/>
              </a:rPr>
              <a:t>大阪市下水道事業の実績・ノウハウを活かし、段階的な市域外事業の確立をめざす</a:t>
            </a:r>
            <a:endParaRPr lang="en-US" altLang="ja-JP" sz="1600" dirty="0" smtClean="0">
              <a:latin typeface="HG丸ｺﾞｼｯｸM-PRO" pitchFamily="50" charset="-128"/>
              <a:ea typeface="HG丸ｺﾞｼｯｸM-PRO" pitchFamily="50" charset="-128"/>
            </a:endParaRPr>
          </a:p>
        </p:txBody>
      </p:sp>
      <p:sp>
        <p:nvSpPr>
          <p:cNvPr id="22" name="テキスト ボックス 21"/>
          <p:cNvSpPr txBox="1"/>
          <p:nvPr/>
        </p:nvSpPr>
        <p:spPr>
          <a:xfrm>
            <a:off x="477577" y="5456547"/>
            <a:ext cx="2495204" cy="384721"/>
          </a:xfrm>
          <a:prstGeom prst="rect">
            <a:avLst/>
          </a:prstGeom>
          <a:noFill/>
          <a:ln>
            <a:noFill/>
          </a:ln>
        </p:spPr>
        <p:txBody>
          <a:bodyPr wrap="square" tIns="0" bIns="0" rtlCol="0">
            <a:spAutoFit/>
          </a:bodyPr>
          <a:lstStyle/>
          <a:p>
            <a:pPr>
              <a:lnSpc>
                <a:spcPts val="3000"/>
              </a:lnSpc>
            </a:pPr>
            <a:r>
              <a:rPr lang="en-US" altLang="ja-JP" sz="12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平成</a:t>
            </a:r>
            <a:r>
              <a:rPr lang="en-US" altLang="ja-JP" sz="1200" dirty="0" smtClean="0">
                <a:latin typeface="HG丸ｺﾞｼｯｸM-PRO" pitchFamily="50" charset="-128"/>
                <a:ea typeface="HG丸ｺﾞｼｯｸM-PRO" pitchFamily="50" charset="-128"/>
              </a:rPr>
              <a:t>29</a:t>
            </a:r>
            <a:r>
              <a:rPr lang="ja-JP" altLang="en-US" sz="1200" dirty="0" smtClean="0">
                <a:latin typeface="HG丸ｺﾞｼｯｸM-PRO" pitchFamily="50" charset="-128"/>
                <a:ea typeface="HG丸ｺﾞｼｯｸM-PRO" pitchFamily="50" charset="-128"/>
              </a:rPr>
              <a:t>年度</a:t>
            </a:r>
            <a:r>
              <a:rPr lang="ja-JP" altLang="en-US" sz="1200" dirty="0">
                <a:latin typeface="HG丸ｺﾞｼｯｸM-PRO" pitchFamily="50" charset="-128"/>
                <a:ea typeface="HG丸ｺﾞｼｯｸM-PRO" pitchFamily="50" charset="-128"/>
              </a:rPr>
              <a:t>を</a:t>
            </a:r>
            <a:r>
              <a:rPr lang="en-US" altLang="ja-JP" sz="1200" dirty="0" smtClean="0">
                <a:latin typeface="HG丸ｺﾞｼｯｸM-PRO" pitchFamily="50" charset="-128"/>
                <a:ea typeface="HG丸ｺﾞｼｯｸM-PRO" pitchFamily="50" charset="-128"/>
              </a:rPr>
              <a:t>1</a:t>
            </a:r>
            <a:r>
              <a:rPr lang="ja-JP" altLang="en-US" sz="1200" dirty="0" smtClean="0">
                <a:latin typeface="HG丸ｺﾞｼｯｸM-PRO" pitchFamily="50" charset="-128"/>
                <a:ea typeface="HG丸ｺﾞｼｯｸM-PRO" pitchFamily="50" charset="-128"/>
              </a:rPr>
              <a:t>年目とする</a:t>
            </a:r>
            <a:endParaRPr lang="en-US" altLang="ja-JP" sz="1200" dirty="0" smtClean="0">
              <a:latin typeface="HG丸ｺﾞｼｯｸM-PRO" pitchFamily="50" charset="-128"/>
              <a:ea typeface="HG丸ｺﾞｼｯｸM-PRO" pitchFamily="50" charset="-128"/>
            </a:endParaRPr>
          </a:p>
        </p:txBody>
      </p:sp>
    </p:spTree>
    <p:extLst>
      <p:ext uri="{BB962C8B-B14F-4D97-AF65-F5344CB8AC3E}">
        <p14:creationId xmlns="" xmlns:p14="http://schemas.microsoft.com/office/powerpoint/2010/main" val="2093365437"/>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グループ化 10"/>
          <p:cNvGrpSpPr/>
          <p:nvPr/>
        </p:nvGrpSpPr>
        <p:grpSpPr>
          <a:xfrm>
            <a:off x="252000" y="504000"/>
            <a:ext cx="9166108" cy="669164"/>
            <a:chOff x="236476" y="404664"/>
            <a:chExt cx="9166108" cy="669164"/>
          </a:xfrm>
        </p:grpSpPr>
        <p:grpSp>
          <p:nvGrpSpPr>
            <p:cNvPr id="3" name="グループ化 12"/>
            <p:cNvGrpSpPr/>
            <p:nvPr/>
          </p:nvGrpSpPr>
          <p:grpSpPr>
            <a:xfrm>
              <a:off x="236476" y="404664"/>
              <a:ext cx="504000" cy="596268"/>
              <a:chOff x="329690" y="248439"/>
              <a:chExt cx="504000" cy="596268"/>
            </a:xfrm>
          </p:grpSpPr>
          <p:sp>
            <p:nvSpPr>
              <p:cNvPr id="17" name="角丸四角形 16"/>
              <p:cNvSpPr>
                <a:spLocks noChangeAspect="1"/>
              </p:cNvSpPr>
              <p:nvPr/>
            </p:nvSpPr>
            <p:spPr>
              <a:xfrm rot="2700000">
                <a:off x="329690" y="520707"/>
                <a:ext cx="180000" cy="180000"/>
              </a:xfrm>
              <a:prstGeom prst="roundRect">
                <a:avLst/>
              </a:prstGeom>
              <a:solidFill>
                <a:srgbClr val="66FF66"/>
              </a:soli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角丸四角形 21"/>
              <p:cNvSpPr>
                <a:spLocks noChangeAspect="1"/>
              </p:cNvSpPr>
              <p:nvPr/>
            </p:nvSpPr>
            <p:spPr>
              <a:xfrm rot="2700000">
                <a:off x="491690" y="664707"/>
                <a:ext cx="180000" cy="180000"/>
              </a:xfrm>
              <a:prstGeom prst="roundRect">
                <a:avLst/>
              </a:prstGeom>
              <a:solidFill>
                <a:srgbClr val="FFFF66"/>
              </a:soli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角丸四角形 22"/>
              <p:cNvSpPr>
                <a:spLocks noChangeAspect="1"/>
              </p:cNvSpPr>
              <p:nvPr/>
            </p:nvSpPr>
            <p:spPr>
              <a:xfrm rot="2700000">
                <a:off x="653690" y="520707"/>
                <a:ext cx="180000" cy="180000"/>
              </a:xfrm>
              <a:prstGeom prst="roundRect">
                <a:avLst/>
              </a:prstGeom>
              <a:solidFill>
                <a:srgbClr val="FF7C80"/>
              </a:soli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a:spLocks noChangeAspect="1"/>
              </p:cNvSpPr>
              <p:nvPr/>
            </p:nvSpPr>
            <p:spPr>
              <a:xfrm rot="2700000">
                <a:off x="653690" y="376707"/>
                <a:ext cx="180000" cy="180000"/>
              </a:xfrm>
              <a:prstGeom prst="roundRect">
                <a:avLst/>
              </a:prstGeom>
              <a:solidFill>
                <a:srgbClr val="FF66FF"/>
              </a:soli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角丸四角形 24"/>
              <p:cNvSpPr>
                <a:spLocks noChangeAspect="1"/>
              </p:cNvSpPr>
              <p:nvPr/>
            </p:nvSpPr>
            <p:spPr>
              <a:xfrm rot="2700000">
                <a:off x="491690" y="248439"/>
                <a:ext cx="180000" cy="180000"/>
              </a:xfrm>
              <a:prstGeom prst="roundRect">
                <a:avLst/>
              </a:prstGeom>
              <a:solidFill>
                <a:srgbClr val="6699FF"/>
              </a:soli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角丸四角形 25"/>
              <p:cNvSpPr>
                <a:spLocks noChangeAspect="1"/>
              </p:cNvSpPr>
              <p:nvPr/>
            </p:nvSpPr>
            <p:spPr>
              <a:xfrm rot="2700000">
                <a:off x="329690" y="376707"/>
                <a:ext cx="180000" cy="180000"/>
              </a:xfrm>
              <a:prstGeom prst="roundRect">
                <a:avLst/>
              </a:prstGeom>
              <a:solidFill>
                <a:srgbClr val="33CCCC"/>
              </a:soli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4" name="角丸四角形 13"/>
            <p:cNvSpPr>
              <a:spLocks/>
            </p:cNvSpPr>
            <p:nvPr/>
          </p:nvSpPr>
          <p:spPr>
            <a:xfrm>
              <a:off x="880377" y="964168"/>
              <a:ext cx="8388000" cy="54000"/>
            </a:xfrm>
            <a:prstGeom prst="roundRect">
              <a:avLst/>
            </a:prstGeom>
            <a:gradFill flip="none" rotWithShape="1">
              <a:gsLst>
                <a:gs pos="50000">
                  <a:schemeClr val="bg1"/>
                </a:gs>
                <a:gs pos="0">
                  <a:srgbClr val="FFCC99"/>
                </a:gs>
                <a:gs pos="100000">
                  <a:srgbClr val="66FFFF"/>
                </a:gs>
              </a:gsLst>
              <a:lin ang="0" scaled="0"/>
              <a:tileRect/>
            </a:gra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角丸四角形 14"/>
            <p:cNvSpPr>
              <a:spLocks noChangeAspect="1"/>
            </p:cNvSpPr>
            <p:nvPr/>
          </p:nvSpPr>
          <p:spPr>
            <a:xfrm rot="2700000">
              <a:off x="9330584" y="1001828"/>
              <a:ext cx="72000" cy="72000"/>
            </a:xfrm>
            <a:prstGeom prst="roundRect">
              <a:avLst>
                <a:gd name="adj" fmla="val 37685"/>
              </a:avLst>
            </a:prstGeom>
            <a:solidFill>
              <a:srgbClr val="66FFFF"/>
            </a:soli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a:spLocks noChangeAspect="1"/>
            </p:cNvSpPr>
            <p:nvPr/>
          </p:nvSpPr>
          <p:spPr>
            <a:xfrm rot="2700000">
              <a:off x="814477" y="793571"/>
              <a:ext cx="108000" cy="108000"/>
            </a:xfrm>
            <a:prstGeom prst="roundRect">
              <a:avLst>
                <a:gd name="adj" fmla="val 37685"/>
              </a:avLst>
            </a:prstGeom>
            <a:solidFill>
              <a:srgbClr val="FF9999"/>
            </a:soli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2" name="正方形/長方形 11"/>
          <p:cNvSpPr/>
          <p:nvPr/>
        </p:nvSpPr>
        <p:spPr>
          <a:xfrm>
            <a:off x="1008000" y="504000"/>
            <a:ext cx="824400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spcBef>
                <a:spcPts val="1200"/>
              </a:spcBef>
            </a:pPr>
            <a:r>
              <a:rPr lang="ja-JP" altLang="en-US" sz="2800" dirty="0">
                <a:solidFill>
                  <a:schemeClr val="tx1"/>
                </a:solidFill>
                <a:latin typeface="HG丸ｺﾞｼｯｸM-PRO" pitchFamily="50" charset="-128"/>
                <a:ea typeface="HG丸ｺﾞｼｯｸM-PRO" pitchFamily="50" charset="-128"/>
              </a:rPr>
              <a:t>３</a:t>
            </a:r>
            <a:r>
              <a:rPr lang="ja-JP" altLang="en-US" sz="2800" dirty="0" smtClean="0">
                <a:solidFill>
                  <a:schemeClr val="tx1"/>
                </a:solidFill>
                <a:latin typeface="HG丸ｺﾞｼｯｸM-PRO" pitchFamily="50" charset="-128"/>
                <a:ea typeface="HG丸ｺﾞｼｯｸM-PRO" pitchFamily="50" charset="-128"/>
              </a:rPr>
              <a:t>．人材の確保</a:t>
            </a:r>
            <a:endParaRPr lang="ja-JP" altLang="en-US" sz="2000" dirty="0">
              <a:solidFill>
                <a:schemeClr val="tx1"/>
              </a:solidFill>
              <a:latin typeface="HG丸ｺﾞｼｯｸM-PRO" pitchFamily="50" charset="-128"/>
              <a:ea typeface="HG丸ｺﾞｼｯｸM-PRO" pitchFamily="50" charset="-128"/>
            </a:endParaRPr>
          </a:p>
        </p:txBody>
      </p:sp>
      <p:sp>
        <p:nvSpPr>
          <p:cNvPr id="18" name="角丸四角形 17"/>
          <p:cNvSpPr>
            <a:spLocks/>
          </p:cNvSpPr>
          <p:nvPr/>
        </p:nvSpPr>
        <p:spPr>
          <a:xfrm>
            <a:off x="1784648" y="3412839"/>
            <a:ext cx="6588732" cy="1076832"/>
          </a:xfrm>
          <a:prstGeom prst="roundRect">
            <a:avLst>
              <a:gd name="adj" fmla="val 7324"/>
            </a:avLst>
          </a:prstGeom>
          <a:solidFill>
            <a:srgbClr val="FFFFCC"/>
          </a:solidFill>
          <a:ln>
            <a:noFill/>
          </a:ln>
          <a:effectLst>
            <a:outerShdw blurRad="50800" dist="165100" dir="2700000" algn="tl" rotWithShape="0">
              <a:srgbClr val="64C8C6">
                <a:alpha val="65490"/>
              </a:srgbClr>
            </a:outerShdw>
          </a:effectLst>
        </p:spPr>
        <p:style>
          <a:lnRef idx="2">
            <a:schemeClr val="accent1">
              <a:shade val="50000"/>
            </a:schemeClr>
          </a:lnRef>
          <a:fillRef idx="1">
            <a:schemeClr val="accent1"/>
          </a:fillRef>
          <a:effectRef idx="0">
            <a:schemeClr val="accent1"/>
          </a:effectRef>
          <a:fontRef idx="minor">
            <a:schemeClr val="lt1"/>
          </a:fontRef>
        </p:style>
        <p:txBody>
          <a:bodyPr lIns="252000" tIns="108000" rIns="72000" bIns="144000" rtlCol="0" anchor="ctr">
            <a:spAutoFit/>
          </a:bodyPr>
          <a:lstStyle/>
          <a:p>
            <a:pPr>
              <a:lnSpc>
                <a:spcPts val="3000"/>
              </a:lnSpc>
              <a:spcBef>
                <a:spcPts val="600"/>
              </a:spcBef>
            </a:pPr>
            <a:r>
              <a:rPr lang="ja-JP" altLang="en-US" dirty="0">
                <a:solidFill>
                  <a:srgbClr val="0070C0"/>
                </a:solidFill>
                <a:latin typeface="HG丸ｺﾞｼｯｸM-PRO" panose="020F0600000000000000" pitchFamily="50" charset="-128"/>
                <a:ea typeface="HG丸ｺﾞｼｯｸM-PRO" panose="020F0600000000000000" pitchFamily="50" charset="-128"/>
              </a:rPr>
              <a:t>（１</a:t>
            </a:r>
            <a:r>
              <a:rPr lang="ja-JP" altLang="en-US" dirty="0" smtClean="0">
                <a:solidFill>
                  <a:srgbClr val="0070C0"/>
                </a:solidFill>
                <a:latin typeface="HG丸ｺﾞｼｯｸM-PRO" panose="020F0600000000000000" pitchFamily="50" charset="-128"/>
                <a:ea typeface="HG丸ｺﾞｼｯｸM-PRO" panose="020F0600000000000000" pitchFamily="50" charset="-128"/>
              </a:rPr>
              <a:t>）必要人員配置の将来想定</a:t>
            </a:r>
            <a:endParaRPr lang="en-US" altLang="ja-JP" dirty="0" smtClean="0">
              <a:solidFill>
                <a:srgbClr val="0070C0"/>
              </a:solidFill>
              <a:latin typeface="HG丸ｺﾞｼｯｸM-PRO" panose="020F0600000000000000" pitchFamily="50" charset="-128"/>
              <a:ea typeface="HG丸ｺﾞｼｯｸM-PRO" panose="020F0600000000000000" pitchFamily="50" charset="-128"/>
            </a:endParaRPr>
          </a:p>
          <a:p>
            <a:pPr>
              <a:lnSpc>
                <a:spcPts val="2500"/>
              </a:lnSpc>
              <a:spcBef>
                <a:spcPts val="600"/>
              </a:spcBef>
            </a:pPr>
            <a:r>
              <a:rPr lang="ja-JP" altLang="en-US" dirty="0" smtClean="0">
                <a:solidFill>
                  <a:srgbClr val="0070C0"/>
                </a:solidFill>
                <a:latin typeface="HG丸ｺﾞｼｯｸM-PRO" panose="020F0600000000000000" pitchFamily="50" charset="-128"/>
                <a:ea typeface="HG丸ｺﾞｼｯｸM-PRO" panose="020F0600000000000000" pitchFamily="50" charset="-128"/>
              </a:rPr>
              <a:t>（</a:t>
            </a:r>
            <a:r>
              <a:rPr lang="ja-JP" altLang="en-US" dirty="0">
                <a:solidFill>
                  <a:srgbClr val="0070C0"/>
                </a:solidFill>
                <a:latin typeface="HG丸ｺﾞｼｯｸM-PRO" panose="020F0600000000000000" pitchFamily="50" charset="-128"/>
                <a:ea typeface="HG丸ｺﾞｼｯｸM-PRO" panose="020F0600000000000000" pitchFamily="50" charset="-128"/>
              </a:rPr>
              <a:t>２</a:t>
            </a:r>
            <a:r>
              <a:rPr lang="ja-JP" altLang="en-US" dirty="0" smtClean="0">
                <a:solidFill>
                  <a:srgbClr val="0070C0"/>
                </a:solidFill>
                <a:latin typeface="HG丸ｺﾞｼｯｸM-PRO" panose="020F0600000000000000" pitchFamily="50" charset="-128"/>
                <a:ea typeface="HG丸ｺﾞｼｯｸM-PRO" panose="020F0600000000000000" pitchFamily="50" charset="-128"/>
              </a:rPr>
              <a:t>）持続的な人材確保</a:t>
            </a:r>
            <a:endParaRPr lang="ja-JP" altLang="en-US" dirty="0">
              <a:solidFill>
                <a:srgbClr val="0070C0"/>
              </a:solidFill>
              <a:latin typeface="HG丸ｺﾞｼｯｸM-PRO" panose="020F0600000000000000" pitchFamily="50" charset="-128"/>
              <a:ea typeface="HG丸ｺﾞｼｯｸM-PRO" panose="020F0600000000000000" pitchFamily="50" charset="-128"/>
            </a:endParaRPr>
          </a:p>
        </p:txBody>
      </p:sp>
      <p:sp>
        <p:nvSpPr>
          <p:cNvPr id="19" name="スライド番号プレースホルダ 1"/>
          <p:cNvSpPr>
            <a:spLocks noGrp="1"/>
          </p:cNvSpPr>
          <p:nvPr>
            <p:ph type="sldNum" sz="quarter" idx="12"/>
          </p:nvPr>
        </p:nvSpPr>
        <p:spPr>
          <a:xfrm>
            <a:off x="9360000" y="6300000"/>
            <a:ext cx="677281" cy="365125"/>
          </a:xfrm>
        </p:spPr>
        <p:txBody>
          <a:bodyPr/>
          <a:lstStyle/>
          <a:p>
            <a:pPr algn="ctr"/>
            <a:fld id="{D2D8002D-B5B0-4BAC-B1F6-782DDCCE6D9C}" type="slidenum">
              <a:rPr lang="ja-JP" altLang="en-US" sz="2000" b="1" smtClean="0">
                <a:solidFill>
                  <a:srgbClr val="000000"/>
                </a:solidFill>
                <a:latin typeface="Times New Roman" pitchFamily="18" charset="0"/>
                <a:cs typeface="Times New Roman" pitchFamily="18" charset="0"/>
              </a:rPr>
              <a:pPr algn="ctr"/>
              <a:t>14</a:t>
            </a:fld>
            <a:endParaRPr lang="ja-JP" altLang="en-US" sz="2000" b="1" dirty="0">
              <a:solidFill>
                <a:srgbClr val="00000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7667773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スライド番号プレースホルダ 1"/>
          <p:cNvSpPr txBox="1">
            <a:spLocks/>
          </p:cNvSpPr>
          <p:nvPr/>
        </p:nvSpPr>
        <p:spPr>
          <a:xfrm>
            <a:off x="9360000" y="6300000"/>
            <a:ext cx="677281"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D2D8002D-B5B0-4BAC-B1F6-782DDCCE6D9C}" type="slidenum">
              <a:rPr lang="ja-JP" altLang="en-US" sz="2000" b="1" smtClean="0">
                <a:solidFill>
                  <a:srgbClr val="000000"/>
                </a:solidFill>
                <a:latin typeface="Times New Roman" pitchFamily="18" charset="0"/>
                <a:cs typeface="Times New Roman" pitchFamily="18" charset="0"/>
              </a:rPr>
              <a:pPr algn="ctr"/>
              <a:t>15</a:t>
            </a:fld>
            <a:endParaRPr lang="ja-JP" altLang="en-US" sz="2000" b="1" dirty="0">
              <a:solidFill>
                <a:srgbClr val="000000"/>
              </a:solidFill>
              <a:latin typeface="Times New Roman" pitchFamily="18" charset="0"/>
              <a:cs typeface="Times New Roman" pitchFamily="18" charset="0"/>
            </a:endParaRPr>
          </a:p>
        </p:txBody>
      </p:sp>
      <p:sp>
        <p:nvSpPr>
          <p:cNvPr id="43" name="角丸四角形 42"/>
          <p:cNvSpPr/>
          <p:nvPr/>
        </p:nvSpPr>
        <p:spPr>
          <a:xfrm>
            <a:off x="360000" y="612000"/>
            <a:ext cx="9000000" cy="3026579"/>
          </a:xfrm>
          <a:prstGeom prst="roundRect">
            <a:avLst>
              <a:gd name="adj" fmla="val 2006"/>
            </a:avLst>
          </a:prstGeom>
          <a:solidFill>
            <a:schemeClr val="accent5">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none" lIns="36000" tIns="0" rIns="36000" bIns="0" rtlCol="0" anchor="ctr" anchorCtr="0"/>
          <a:lstStyle/>
          <a:p>
            <a:pPr marL="144000" indent="-144000" algn="ctr">
              <a:spcBef>
                <a:spcPts val="200"/>
              </a:spcBef>
            </a:pPr>
            <a:endParaRPr lang="en-US" altLang="ja-JP" sz="1100" dirty="0">
              <a:solidFill>
                <a:schemeClr val="tx1"/>
              </a:solidFill>
              <a:latin typeface="HGS創英角ｺﾞｼｯｸUB" pitchFamily="50" charset="-128"/>
              <a:ea typeface="HGS創英角ｺﾞｼｯｸUB" pitchFamily="50" charset="-128"/>
            </a:endParaRPr>
          </a:p>
        </p:txBody>
      </p:sp>
      <p:sp>
        <p:nvSpPr>
          <p:cNvPr id="5" name="タイトル 3"/>
          <p:cNvSpPr txBox="1">
            <a:spLocks/>
          </p:cNvSpPr>
          <p:nvPr/>
        </p:nvSpPr>
        <p:spPr>
          <a:xfrm>
            <a:off x="1204035" y="651915"/>
            <a:ext cx="3370892" cy="225089"/>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lang="en-US" altLang="ja-JP" sz="1400" dirty="0" smtClean="0">
                <a:latin typeface="HG丸ｺﾞｼｯｸM-PRO" panose="020F0600000000000000" pitchFamily="50" charset="-128"/>
                <a:ea typeface="HG丸ｺﾞｼｯｸM-PRO" panose="020F0600000000000000" pitchFamily="50" charset="-128"/>
                <a:cs typeface="+mj-cs"/>
              </a:rPr>
              <a:t>【</a:t>
            </a:r>
            <a:r>
              <a:rPr kumimoji="1" lang="ja-JP" altLang="en-US" sz="1400" b="1"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j-cs"/>
              </a:rPr>
              <a:t>体制イメージ</a:t>
            </a:r>
            <a:r>
              <a:rPr kumimoji="1" lang="en-US" altLang="ja-JP" sz="1400" b="0" i="0" u="none" strike="noStrike" kern="1200" cap="none" spc="0" normalizeH="0" baseline="0" noProof="0" dirty="0" smtClean="0">
                <a:ln>
                  <a:noFill/>
                </a:ln>
                <a:solidFill>
                  <a:schemeClr val="tx1"/>
                </a:solidFill>
                <a:effectLst/>
                <a:uLnTx/>
                <a:uFillTx/>
                <a:latin typeface="HG丸ｺﾞｼｯｸM-PRO" panose="020F0600000000000000" pitchFamily="50" charset="-128"/>
                <a:ea typeface="HG丸ｺﾞｼｯｸM-PRO" panose="020F0600000000000000" pitchFamily="50" charset="-128"/>
                <a:cs typeface="+mj-cs"/>
              </a:rPr>
              <a:t>】</a:t>
            </a:r>
            <a:endParaRPr kumimoji="1" lang="ja-JP" altLang="en-US" sz="1400" b="0"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cs typeface="+mj-cs"/>
            </a:endParaRPr>
          </a:p>
        </p:txBody>
      </p:sp>
      <p:cxnSp>
        <p:nvCxnSpPr>
          <p:cNvPr id="44" name="直線コネクタ 43"/>
          <p:cNvCxnSpPr>
            <a:stCxn id="76" idx="3"/>
            <a:endCxn id="96" idx="1"/>
          </p:cNvCxnSpPr>
          <p:nvPr/>
        </p:nvCxnSpPr>
        <p:spPr>
          <a:xfrm flipV="1">
            <a:off x="1845461" y="1256903"/>
            <a:ext cx="82183" cy="7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角丸四角形 75"/>
          <p:cNvSpPr/>
          <p:nvPr/>
        </p:nvSpPr>
        <p:spPr>
          <a:xfrm>
            <a:off x="1351541" y="1177300"/>
            <a:ext cx="493920" cy="16076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36000" tIns="0" rIns="36000" bIns="0" rtlCol="0" anchor="ctr" anchorCtr="0">
            <a:spAutoFit/>
          </a:bodyPr>
          <a:lstStyle/>
          <a:p>
            <a:pPr marL="144000" indent="-144000" algn="ctr">
              <a:spcBef>
                <a:spcPts val="0"/>
              </a:spcBef>
            </a:pPr>
            <a:r>
              <a:rPr lang="ja-JP" altLang="en-US" sz="1100" dirty="0" smtClean="0">
                <a:solidFill>
                  <a:schemeClr val="tx1"/>
                </a:solidFill>
                <a:latin typeface="HGS創英角ｺﾞｼｯｸUB" pitchFamily="50" charset="-128"/>
                <a:ea typeface="HGS創英角ｺﾞｼｯｸUB" pitchFamily="50" charset="-128"/>
              </a:rPr>
              <a:t>課長等</a:t>
            </a:r>
            <a:endParaRPr lang="en-US" altLang="ja-JP" sz="1100" dirty="0">
              <a:solidFill>
                <a:schemeClr val="tx1"/>
              </a:solidFill>
              <a:latin typeface="HGS創英角ｺﾞｼｯｸUB" pitchFamily="50" charset="-128"/>
              <a:ea typeface="HGS創英角ｺﾞｼｯｸUB" pitchFamily="50" charset="-128"/>
            </a:endParaRPr>
          </a:p>
        </p:txBody>
      </p:sp>
      <p:sp>
        <p:nvSpPr>
          <p:cNvPr id="87" name="角丸四角形 86"/>
          <p:cNvSpPr/>
          <p:nvPr/>
        </p:nvSpPr>
        <p:spPr>
          <a:xfrm>
            <a:off x="4721872" y="1123973"/>
            <a:ext cx="356271" cy="246724"/>
          </a:xfrm>
          <a:prstGeom prst="roundRect">
            <a:avLst>
              <a:gd name="adj" fmla="val 0"/>
            </a:avLst>
          </a:pr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marL="144000" indent="-144000" algn="ctr">
              <a:spcBef>
                <a:spcPts val="200"/>
              </a:spcBef>
            </a:pPr>
            <a:r>
              <a:rPr lang="ja-JP" altLang="en-US" sz="1100" b="1" dirty="0" smtClean="0">
                <a:solidFill>
                  <a:schemeClr val="bg1"/>
                </a:solidFill>
                <a:latin typeface="HGS創英角ｺﾞｼｯｸUB" pitchFamily="50" charset="-128"/>
                <a:ea typeface="HGS創英角ｺﾞｼｯｸUB" pitchFamily="50" charset="-128"/>
              </a:rPr>
              <a:t>係員</a:t>
            </a:r>
            <a:endParaRPr lang="en-US" altLang="ja-JP" sz="1100" b="1" dirty="0">
              <a:solidFill>
                <a:schemeClr val="bg1"/>
              </a:solidFill>
              <a:latin typeface="HGS創英角ｺﾞｼｯｸUB" pitchFamily="50" charset="-128"/>
              <a:ea typeface="HGS創英角ｺﾞｼｯｸUB" pitchFamily="50" charset="-128"/>
            </a:endParaRPr>
          </a:p>
        </p:txBody>
      </p:sp>
      <p:sp>
        <p:nvSpPr>
          <p:cNvPr id="96" name="角丸四角形 95"/>
          <p:cNvSpPr/>
          <p:nvPr/>
        </p:nvSpPr>
        <p:spPr>
          <a:xfrm>
            <a:off x="1927644" y="1176523"/>
            <a:ext cx="493920" cy="16076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36000" tIns="0" rIns="36000" bIns="0" rtlCol="0" anchor="ctr" anchorCtr="0">
            <a:spAutoFit/>
          </a:bodyPr>
          <a:lstStyle/>
          <a:p>
            <a:pPr marL="144000" indent="-144000" algn="ctr">
              <a:spcBef>
                <a:spcPts val="0"/>
              </a:spcBef>
            </a:pPr>
            <a:r>
              <a:rPr lang="ja-JP" altLang="en-US" sz="1100" dirty="0" smtClean="0">
                <a:solidFill>
                  <a:schemeClr val="tx1"/>
                </a:solidFill>
                <a:latin typeface="HGS創英角ｺﾞｼｯｸUB" pitchFamily="50" charset="-128"/>
                <a:ea typeface="HGS創英角ｺﾞｼｯｸUB" pitchFamily="50" charset="-128"/>
              </a:rPr>
              <a:t>主幹等</a:t>
            </a:r>
            <a:endParaRPr lang="en-US" altLang="ja-JP" sz="1100" dirty="0">
              <a:solidFill>
                <a:schemeClr val="tx1"/>
              </a:solidFill>
              <a:latin typeface="HGS創英角ｺﾞｼｯｸUB" pitchFamily="50" charset="-128"/>
              <a:ea typeface="HGS創英角ｺﾞｼｯｸUB" pitchFamily="50" charset="-128"/>
            </a:endParaRPr>
          </a:p>
        </p:txBody>
      </p:sp>
      <p:sp>
        <p:nvSpPr>
          <p:cNvPr id="97" name="角丸四角形 96"/>
          <p:cNvSpPr/>
          <p:nvPr/>
        </p:nvSpPr>
        <p:spPr>
          <a:xfrm>
            <a:off x="6153959" y="1123912"/>
            <a:ext cx="2008190" cy="246785"/>
          </a:xfrm>
          <a:prstGeom prst="roundRect">
            <a:avLst>
              <a:gd name="adj" fmla="val 0"/>
            </a:avLst>
          </a:prstGeom>
          <a:solidFill>
            <a:srgbClr val="F9CF97"/>
          </a:solidFill>
          <a:ln w="19050">
            <a:solidFill>
              <a:srgbClr val="EE6B1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marL="144000" indent="-144000" algn="ctr">
              <a:spcBef>
                <a:spcPts val="200"/>
              </a:spcBef>
            </a:pPr>
            <a:r>
              <a:rPr lang="ja-JP" altLang="en-US" sz="1100" dirty="0" smtClean="0">
                <a:solidFill>
                  <a:schemeClr val="tx1"/>
                </a:solidFill>
                <a:latin typeface="HGS創英角ｺﾞｼｯｸUB" pitchFamily="50" charset="-128"/>
                <a:ea typeface="HGS創英角ｺﾞｼｯｸUB" pitchFamily="50" charset="-128"/>
              </a:rPr>
              <a:t>短時間勤務社員・契約社員等</a:t>
            </a:r>
            <a:endParaRPr lang="en-US" altLang="ja-JP" sz="1100" dirty="0">
              <a:solidFill>
                <a:schemeClr val="tx1"/>
              </a:solidFill>
              <a:latin typeface="HGS創英角ｺﾞｼｯｸUB" pitchFamily="50" charset="-128"/>
              <a:ea typeface="HGS創英角ｺﾞｼｯｸUB" pitchFamily="50" charset="-128"/>
            </a:endParaRPr>
          </a:p>
        </p:txBody>
      </p:sp>
      <p:cxnSp>
        <p:nvCxnSpPr>
          <p:cNvPr id="82" name="直線コネクタ 81"/>
          <p:cNvCxnSpPr/>
          <p:nvPr/>
        </p:nvCxnSpPr>
        <p:spPr>
          <a:xfrm>
            <a:off x="5580187" y="1081297"/>
            <a:ext cx="0" cy="426746"/>
          </a:xfrm>
          <a:prstGeom prst="line">
            <a:avLst/>
          </a:prstGeom>
          <a:ln w="50800">
            <a:prstDash val="sysDash"/>
          </a:ln>
        </p:spPr>
        <p:style>
          <a:lnRef idx="1">
            <a:schemeClr val="accent1"/>
          </a:lnRef>
          <a:fillRef idx="0">
            <a:schemeClr val="accent1"/>
          </a:fillRef>
          <a:effectRef idx="0">
            <a:schemeClr val="accent1"/>
          </a:effectRef>
          <a:fontRef idx="minor">
            <a:schemeClr val="tx1"/>
          </a:fontRef>
        </p:style>
      </p:cxnSp>
      <p:sp>
        <p:nvSpPr>
          <p:cNvPr id="158" name="タイトル 3"/>
          <p:cNvSpPr txBox="1">
            <a:spLocks/>
          </p:cNvSpPr>
          <p:nvPr/>
        </p:nvSpPr>
        <p:spPr>
          <a:xfrm>
            <a:off x="3054001" y="1902345"/>
            <a:ext cx="2490328" cy="754252"/>
          </a:xfrm>
          <a:prstGeom prst="rect">
            <a:avLst/>
          </a:prstGeom>
          <a:ln/>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noAutofit/>
          </a:bodyPr>
          <a:lstStyle/>
          <a:p>
            <a:pPr marL="144000" marR="0" lvl="0" indent="-144000" algn="ctr" fontAlgn="auto">
              <a:lnSpc>
                <a:spcPct val="100000"/>
              </a:lnSpc>
              <a:spcAft>
                <a:spcPts val="0"/>
              </a:spcAft>
              <a:buClrTx/>
              <a:buSzTx/>
              <a:buFontTx/>
              <a:buNone/>
              <a:tabLst/>
              <a:defRPr/>
            </a:pPr>
            <a:r>
              <a:rPr lang="ja-JP" altLang="en-US" sz="1050" dirty="0" smtClean="0">
                <a:latin typeface="HG丸ｺﾞｼｯｸM-PRO" panose="020F0600000000000000" pitchFamily="50" charset="-128"/>
                <a:ea typeface="HG丸ｺﾞｼｯｸM-PRO" panose="020F0600000000000000" pitchFamily="50" charset="-128"/>
                <a:cs typeface="+mj-cs"/>
              </a:rPr>
              <a:t>約</a:t>
            </a:r>
            <a:r>
              <a:rPr lang="en-US" altLang="ja-JP" sz="1050" dirty="0" smtClean="0">
                <a:latin typeface="HG丸ｺﾞｼｯｸM-PRO" panose="020F0600000000000000" pitchFamily="50" charset="-128"/>
                <a:ea typeface="HG丸ｺﾞｼｯｸM-PRO" panose="020F0600000000000000" pitchFamily="50" charset="-128"/>
                <a:cs typeface="+mj-cs"/>
              </a:rPr>
              <a:t>175</a:t>
            </a:r>
            <a:r>
              <a:rPr lang="ja-JP" altLang="en-US" sz="1050" dirty="0" smtClean="0">
                <a:latin typeface="HG丸ｺﾞｼｯｸM-PRO" panose="020F0600000000000000" pitchFamily="50" charset="-128"/>
                <a:ea typeface="HG丸ｺﾞｼｯｸM-PRO" panose="020F0600000000000000" pitchFamily="50" charset="-128"/>
                <a:cs typeface="+mj-cs"/>
              </a:rPr>
              <a:t>人</a:t>
            </a:r>
            <a:endParaRPr lang="en-US" altLang="ja-JP" sz="1050" dirty="0">
              <a:latin typeface="HG丸ｺﾞｼｯｸM-PRO" panose="020F0600000000000000" pitchFamily="50" charset="-128"/>
              <a:ea typeface="HG丸ｺﾞｼｯｸM-PRO" panose="020F0600000000000000" pitchFamily="50" charset="-128"/>
              <a:cs typeface="+mj-cs"/>
            </a:endParaRPr>
          </a:p>
          <a:p>
            <a:pPr marL="144000" marR="0" lvl="0" indent="-144000" algn="ctr" fontAlgn="auto">
              <a:lnSpc>
                <a:spcPct val="100000"/>
              </a:lnSpc>
              <a:spcAft>
                <a:spcPts val="0"/>
              </a:spcAft>
              <a:buClrTx/>
              <a:buSzTx/>
              <a:buFontTx/>
              <a:buNone/>
              <a:tabLst/>
              <a:defRPr/>
            </a:pPr>
            <a:endParaRPr lang="en-US" altLang="ja-JP" sz="1050" dirty="0" smtClean="0">
              <a:latin typeface="HG丸ｺﾞｼｯｸM-PRO" panose="020F0600000000000000" pitchFamily="50" charset="-128"/>
              <a:ea typeface="HG丸ｺﾞｼｯｸM-PRO" panose="020F0600000000000000" pitchFamily="50" charset="-128"/>
            </a:endParaRPr>
          </a:p>
          <a:p>
            <a:pPr marL="396000" marR="0" lvl="0" indent="-144000" fontAlgn="auto">
              <a:lnSpc>
                <a:spcPct val="100000"/>
              </a:lnSpc>
              <a:spcAft>
                <a:spcPts val="0"/>
              </a:spcAft>
              <a:buClrTx/>
              <a:buSzTx/>
              <a:buFontTx/>
              <a:buNone/>
              <a:tabLst/>
              <a:defRPr/>
            </a:pP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４土木施設管理課等　約</a:t>
            </a:r>
            <a:r>
              <a:rPr lang="en-US" altLang="ja-JP" sz="1050" dirty="0" smtClean="0">
                <a:solidFill>
                  <a:schemeClr val="tx1"/>
                </a:solidFill>
                <a:latin typeface="HG丸ｺﾞｼｯｸM-PRO" panose="020F0600000000000000" pitchFamily="50" charset="-128"/>
                <a:ea typeface="HG丸ｺﾞｼｯｸM-PRO" panose="020F0600000000000000" pitchFamily="50" charset="-128"/>
              </a:rPr>
              <a:t>60</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人</a:t>
            </a:r>
            <a:endParaRPr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pPr marL="396000" marR="0" lvl="0" indent="-144000" fontAlgn="auto">
              <a:lnSpc>
                <a:spcPct val="100000"/>
              </a:lnSpc>
              <a:spcAft>
                <a:spcPts val="0"/>
              </a:spcAft>
              <a:buClrTx/>
              <a:buSzTx/>
              <a:buFontTx/>
              <a:buNone/>
              <a:tabLst/>
              <a:defRPr/>
            </a:pP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８管路管理センター　約</a:t>
            </a:r>
            <a:r>
              <a:rPr lang="en-US" altLang="ja-JP" sz="1050" dirty="0" smtClean="0">
                <a:solidFill>
                  <a:schemeClr val="tx1"/>
                </a:solidFill>
                <a:latin typeface="HG丸ｺﾞｼｯｸM-PRO" panose="020F0600000000000000" pitchFamily="50" charset="-128"/>
                <a:ea typeface="HG丸ｺﾞｼｯｸM-PRO" panose="020F0600000000000000" pitchFamily="50" charset="-128"/>
              </a:rPr>
              <a:t>115</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人</a:t>
            </a:r>
            <a:endParaRPr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162" name="タイトル 3"/>
          <p:cNvSpPr txBox="1">
            <a:spLocks/>
          </p:cNvSpPr>
          <p:nvPr/>
        </p:nvSpPr>
        <p:spPr>
          <a:xfrm>
            <a:off x="3068908" y="693981"/>
            <a:ext cx="2294821" cy="342476"/>
          </a:xfrm>
          <a:prstGeom prst="rect">
            <a:avLst/>
          </a:prstGeom>
          <a:solidFill>
            <a:schemeClr val="bg1"/>
          </a:solidFill>
          <a:ln>
            <a:solidFill>
              <a:schemeClr val="accent1"/>
            </a:solidFill>
          </a:ln>
        </p:spPr>
        <p:txBody>
          <a:bodyPr vert="horz" lIns="91440" tIns="45720" rIns="91440" bIns="45720" rtlCol="0" anchor="ctr">
            <a:noAutofit/>
          </a:bodyPr>
          <a:lstStyle/>
          <a:p>
            <a:pPr lvl="0" algn="ctr" fontAlgn="auto">
              <a:spcBef>
                <a:spcPts val="600"/>
              </a:spcBef>
              <a:spcAft>
                <a:spcPts val="0"/>
              </a:spcAft>
              <a:defRPr/>
            </a:pPr>
            <a:r>
              <a:rPr lang="ja-JP" altLang="en-US" sz="1100" dirty="0" smtClean="0">
                <a:latin typeface="HG丸ｺﾞｼｯｸM-PRO" panose="020F0600000000000000" pitchFamily="50" charset="-128"/>
                <a:ea typeface="HG丸ｺﾞｼｯｸM-PRO" panose="020F0600000000000000" pitchFamily="50" charset="-128"/>
              </a:rPr>
              <a:t>管理</a:t>
            </a:r>
            <a:r>
              <a:rPr lang="ja-JP" altLang="en-US" sz="1100" dirty="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監督業務</a:t>
            </a:r>
            <a:endParaRPr lang="en-US" altLang="ja-JP" sz="1100" dirty="0" smtClean="0">
              <a:latin typeface="HG丸ｺﾞｼｯｸM-PRO" panose="020F0600000000000000" pitchFamily="50" charset="-128"/>
              <a:ea typeface="HG丸ｺﾞｼｯｸM-PRO" panose="020F0600000000000000" pitchFamily="50" charset="-128"/>
            </a:endParaRPr>
          </a:p>
          <a:p>
            <a:pPr lvl="0" fontAlgn="auto">
              <a:spcBef>
                <a:spcPts val="0"/>
              </a:spcBef>
              <a:spcAft>
                <a:spcPts val="0"/>
              </a:spcAft>
              <a:defRPr/>
            </a:pPr>
            <a:r>
              <a:rPr lang="ja-JP" altLang="en-US" sz="1100" dirty="0" smtClean="0">
                <a:latin typeface="HG丸ｺﾞｼｯｸM-PRO" panose="020F0600000000000000" pitchFamily="50" charset="-128"/>
                <a:ea typeface="HG丸ｺﾞｼｯｸM-PRO" panose="020F0600000000000000" pitchFamily="50" charset="-128"/>
              </a:rPr>
              <a:t>（技術・</a:t>
            </a:r>
            <a:r>
              <a:rPr lang="ja-JP" altLang="en-US" sz="1100" dirty="0" smtClean="0">
                <a:latin typeface="HG丸ｺﾞｼｯｸM-PRO" panose="020F0600000000000000" pitchFamily="50" charset="-128"/>
                <a:ea typeface="HG丸ｺﾞｼｯｸM-PRO" panose="020F0600000000000000" pitchFamily="50" charset="-128"/>
                <a:cs typeface="+mj-cs"/>
              </a:rPr>
              <a:t>経験</a:t>
            </a:r>
            <a:r>
              <a:rPr lang="ja-JP" altLang="en-US" sz="1100" dirty="0">
                <a:latin typeface="HG丸ｺﾞｼｯｸM-PRO" panose="020F0600000000000000" pitchFamily="50" charset="-128"/>
                <a:ea typeface="HG丸ｺﾞｼｯｸM-PRO" panose="020F0600000000000000" pitchFamily="50" charset="-128"/>
                <a:cs typeface="+mj-cs"/>
              </a:rPr>
              <a:t>・</a:t>
            </a:r>
            <a:r>
              <a:rPr lang="ja-JP" altLang="en-US" sz="1100" dirty="0" smtClean="0">
                <a:latin typeface="HG丸ｺﾞｼｯｸM-PRO" panose="020F0600000000000000" pitchFamily="50" charset="-128"/>
                <a:ea typeface="HG丸ｺﾞｼｯｸM-PRO" panose="020F0600000000000000" pitchFamily="50" charset="-128"/>
                <a:cs typeface="+mj-cs"/>
              </a:rPr>
              <a:t>ノウハウが必要）</a:t>
            </a:r>
            <a:endParaRPr kumimoji="1" lang="ja-JP" altLang="en-US" sz="110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j-cs"/>
            </a:endParaRPr>
          </a:p>
        </p:txBody>
      </p:sp>
      <p:sp>
        <p:nvSpPr>
          <p:cNvPr id="270" name="左中かっこ 269"/>
          <p:cNvSpPr/>
          <p:nvPr/>
        </p:nvSpPr>
        <p:spPr>
          <a:xfrm rot="16200000">
            <a:off x="7001421" y="173796"/>
            <a:ext cx="248441" cy="3005393"/>
          </a:xfrm>
          <a:prstGeom prst="leftBrace">
            <a:avLst>
              <a:gd name="adj1" fmla="val 34673"/>
              <a:gd name="adj2" fmla="val 50445"/>
            </a:avLst>
          </a:prstGeom>
          <a:ln/>
        </p:spPr>
        <p:style>
          <a:lnRef idx="2">
            <a:schemeClr val="accent4"/>
          </a:lnRef>
          <a:fillRef idx="0">
            <a:schemeClr val="accent4"/>
          </a:fillRef>
          <a:effectRef idx="1">
            <a:schemeClr val="accent4"/>
          </a:effectRef>
          <a:fontRef idx="minor">
            <a:schemeClr val="tx1"/>
          </a:fontRef>
        </p:style>
        <p:txBody>
          <a:bodyPr rtlCol="0" anchor="ctr"/>
          <a:lstStyle/>
          <a:p>
            <a:pPr algn="ctr"/>
            <a:endParaRPr kumimoji="1" lang="ja-JP" altLang="en-US" sz="1100"/>
          </a:p>
        </p:txBody>
      </p:sp>
      <p:sp>
        <p:nvSpPr>
          <p:cNvPr id="275" name="左中かっこ 274"/>
          <p:cNvSpPr/>
          <p:nvPr/>
        </p:nvSpPr>
        <p:spPr>
          <a:xfrm rot="16200000">
            <a:off x="4179169" y="418428"/>
            <a:ext cx="237203" cy="2527366"/>
          </a:xfrm>
          <a:prstGeom prst="leftBrace">
            <a:avLst>
              <a:gd name="adj1" fmla="val 43492"/>
              <a:gd name="adj2" fmla="val 50445"/>
            </a:avLst>
          </a:prstGeom>
          <a:ln/>
        </p:spPr>
        <p:style>
          <a:lnRef idx="2">
            <a:schemeClr val="accent4"/>
          </a:lnRef>
          <a:fillRef idx="0">
            <a:schemeClr val="accent4"/>
          </a:fillRef>
          <a:effectRef idx="1">
            <a:schemeClr val="accent4"/>
          </a:effectRef>
          <a:fontRef idx="minor">
            <a:schemeClr val="tx1"/>
          </a:fontRef>
        </p:style>
        <p:txBody>
          <a:bodyPr rtlCol="0" anchor="ctr"/>
          <a:lstStyle/>
          <a:p>
            <a:pPr algn="ctr"/>
            <a:endParaRPr kumimoji="1" lang="ja-JP" altLang="en-US" sz="1100"/>
          </a:p>
        </p:txBody>
      </p:sp>
      <p:sp>
        <p:nvSpPr>
          <p:cNvPr id="278" name="タイトル 3"/>
          <p:cNvSpPr txBox="1">
            <a:spLocks/>
          </p:cNvSpPr>
          <p:nvPr/>
        </p:nvSpPr>
        <p:spPr>
          <a:xfrm>
            <a:off x="5687768" y="1902345"/>
            <a:ext cx="2868848" cy="754252"/>
          </a:xfrm>
          <a:prstGeom prst="rect">
            <a:avLst/>
          </a:prstGeom>
          <a:ln/>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noAutofit/>
          </a:bodyPr>
          <a:lstStyle/>
          <a:p>
            <a:pPr marL="144000" marR="0" lvl="0" indent="-144000" algn="ctr" fontAlgn="auto">
              <a:lnSpc>
                <a:spcPct val="100000"/>
              </a:lnSpc>
              <a:spcAft>
                <a:spcPts val="0"/>
              </a:spcAft>
              <a:buClrTx/>
              <a:buSzTx/>
              <a:buFontTx/>
              <a:buNone/>
              <a:tabLst/>
              <a:defRPr/>
            </a:pPr>
            <a:r>
              <a:rPr lang="ja-JP" altLang="en-US" sz="1050" dirty="0" smtClean="0">
                <a:latin typeface="HG丸ｺﾞｼｯｸM-PRO" panose="020F0600000000000000" pitchFamily="50" charset="-128"/>
                <a:ea typeface="HG丸ｺﾞｼｯｸM-PRO" panose="020F0600000000000000" pitchFamily="50" charset="-128"/>
                <a:cs typeface="+mj-cs"/>
              </a:rPr>
              <a:t>約</a:t>
            </a:r>
            <a:r>
              <a:rPr lang="en-US" altLang="ja-JP" sz="1050" dirty="0" smtClean="0">
                <a:latin typeface="HG丸ｺﾞｼｯｸM-PRO" panose="020F0600000000000000" pitchFamily="50" charset="-128"/>
                <a:ea typeface="HG丸ｺﾞｼｯｸM-PRO" panose="020F0600000000000000" pitchFamily="50" charset="-128"/>
                <a:cs typeface="+mj-cs"/>
              </a:rPr>
              <a:t>150</a:t>
            </a:r>
            <a:r>
              <a:rPr lang="ja-JP" altLang="en-US" sz="1050" dirty="0" smtClean="0">
                <a:latin typeface="HG丸ｺﾞｼｯｸM-PRO" panose="020F0600000000000000" pitchFamily="50" charset="-128"/>
                <a:ea typeface="HG丸ｺﾞｼｯｸM-PRO" panose="020F0600000000000000" pitchFamily="50" charset="-128"/>
                <a:cs typeface="+mj-cs"/>
              </a:rPr>
              <a:t>人　</a:t>
            </a:r>
            <a:endParaRPr lang="en-US" altLang="ja-JP" sz="1050" dirty="0" smtClean="0">
              <a:latin typeface="HG丸ｺﾞｼｯｸM-PRO" panose="020F0600000000000000" pitchFamily="50" charset="-128"/>
              <a:ea typeface="HG丸ｺﾞｼｯｸM-PRO" panose="020F0600000000000000" pitchFamily="50" charset="-128"/>
              <a:cs typeface="+mj-cs"/>
            </a:endParaRPr>
          </a:p>
          <a:p>
            <a:pPr marL="144000" marR="0" lvl="0" indent="-144000" algn="ctr" fontAlgn="auto">
              <a:lnSpc>
                <a:spcPct val="100000"/>
              </a:lnSpc>
              <a:spcAft>
                <a:spcPts val="0"/>
              </a:spcAft>
              <a:buClrTx/>
              <a:buSzTx/>
              <a:buFontTx/>
              <a:buNone/>
              <a:tabLst/>
              <a:defRPr/>
            </a:pPr>
            <a:endParaRPr lang="en-US" altLang="ja-JP" sz="1050" dirty="0" smtClean="0">
              <a:latin typeface="HG丸ｺﾞｼｯｸM-PRO" panose="020F0600000000000000" pitchFamily="50" charset="-128"/>
              <a:ea typeface="HG丸ｺﾞｼｯｸM-PRO" panose="020F0600000000000000" pitchFamily="50" charset="-128"/>
            </a:endParaRPr>
          </a:p>
          <a:p>
            <a:pPr marL="396000" marR="0" lvl="0" indent="-144000" fontAlgn="auto">
              <a:lnSpc>
                <a:spcPct val="100000"/>
              </a:lnSpc>
              <a:spcAft>
                <a:spcPts val="0"/>
              </a:spcAft>
              <a:buClrTx/>
              <a:buSzTx/>
              <a:buFontTx/>
              <a:buNone/>
              <a:tabLst/>
              <a:defRPr/>
            </a:pP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４土木施設管理課　　約</a:t>
            </a:r>
            <a:r>
              <a:rPr lang="en-US" altLang="ja-JP" sz="1050" dirty="0" smtClean="0">
                <a:solidFill>
                  <a:schemeClr val="tx1"/>
                </a:solidFill>
                <a:latin typeface="HG丸ｺﾞｼｯｸM-PRO" panose="020F0600000000000000" pitchFamily="50" charset="-128"/>
                <a:ea typeface="HG丸ｺﾞｼｯｸM-PRO" panose="020F0600000000000000" pitchFamily="50" charset="-128"/>
              </a:rPr>
              <a:t>20</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人</a:t>
            </a:r>
            <a:endParaRPr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pPr marL="396000" marR="0" lvl="0" indent="-144000" fontAlgn="auto">
              <a:lnSpc>
                <a:spcPct val="100000"/>
              </a:lnSpc>
              <a:spcAft>
                <a:spcPts val="0"/>
              </a:spcAft>
              <a:buClrTx/>
              <a:buSzTx/>
              <a:buFontTx/>
              <a:buNone/>
              <a:tabLst/>
              <a:defRPr/>
            </a:pP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８管路管理センター　約</a:t>
            </a:r>
            <a:r>
              <a:rPr lang="en-US" altLang="ja-JP" sz="1050" dirty="0" smtClean="0">
                <a:solidFill>
                  <a:schemeClr val="tx1"/>
                </a:solidFill>
                <a:latin typeface="HG丸ｺﾞｼｯｸM-PRO" panose="020F0600000000000000" pitchFamily="50" charset="-128"/>
                <a:ea typeface="HG丸ｺﾞｼｯｸM-PRO" panose="020F0600000000000000" pitchFamily="50" charset="-128"/>
              </a:rPr>
              <a:t>130</a:t>
            </a:r>
            <a:r>
              <a:rPr lang="ja-JP" altLang="en-US" sz="1050" dirty="0" smtClean="0">
                <a:solidFill>
                  <a:schemeClr val="tx1"/>
                </a:solidFill>
                <a:latin typeface="HG丸ｺﾞｼｯｸM-PRO" panose="020F0600000000000000" pitchFamily="50" charset="-128"/>
                <a:ea typeface="HG丸ｺﾞｼｯｸM-PRO" panose="020F0600000000000000" pitchFamily="50" charset="-128"/>
              </a:rPr>
              <a:t>人</a:t>
            </a:r>
            <a:endParaRPr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113" name="タイトル 3"/>
          <p:cNvSpPr txBox="1">
            <a:spLocks/>
          </p:cNvSpPr>
          <p:nvPr/>
        </p:nvSpPr>
        <p:spPr>
          <a:xfrm>
            <a:off x="3054993" y="2761990"/>
            <a:ext cx="2489337" cy="844602"/>
          </a:xfrm>
          <a:prstGeom prst="rect">
            <a:avLst/>
          </a:prstGeom>
          <a:ln/>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noAutofit/>
          </a:bodyPr>
          <a:lstStyle/>
          <a:p>
            <a:pPr algn="ctr" fontAlgn="auto">
              <a:spcBef>
                <a:spcPts val="0"/>
              </a:spcBef>
              <a:spcAft>
                <a:spcPts val="0"/>
              </a:spcAft>
              <a:defRPr/>
            </a:pPr>
            <a:r>
              <a:rPr lang="ja-JP" altLang="en-US" sz="1050" dirty="0">
                <a:latin typeface="HG丸ｺﾞｼｯｸM-PRO" panose="020F0600000000000000" pitchFamily="50" charset="-128"/>
                <a:ea typeface="HG丸ｺﾞｼｯｸM-PRO" panose="020F0600000000000000" pitchFamily="50" charset="-128"/>
              </a:rPr>
              <a:t>　</a:t>
            </a:r>
            <a:r>
              <a:rPr lang="en-US" altLang="ja-JP" sz="1050" dirty="0">
                <a:latin typeface="HG丸ｺﾞｼｯｸM-PRO" panose="020F0600000000000000" pitchFamily="50" charset="-128"/>
                <a:ea typeface="HG丸ｺﾞｼｯｸM-PRO" panose="020F0600000000000000" pitchFamily="50" charset="-128"/>
              </a:rPr>
              <a:t>12</a:t>
            </a:r>
            <a:r>
              <a:rPr lang="ja-JP" altLang="en-US" sz="1050" dirty="0">
                <a:latin typeface="HG丸ｺﾞｼｯｸM-PRO" panose="020F0600000000000000" pitchFamily="50" charset="-128"/>
                <a:ea typeface="HG丸ｺﾞｼｯｸM-PRO" panose="020F0600000000000000" pitchFamily="50" charset="-128"/>
              </a:rPr>
              <a:t>処理区で　</a:t>
            </a:r>
            <a:r>
              <a:rPr lang="ja-JP" altLang="en-US" sz="1050" dirty="0" smtClean="0">
                <a:latin typeface="HG丸ｺﾞｼｯｸM-PRO" panose="020F0600000000000000" pitchFamily="50" charset="-128"/>
                <a:ea typeface="HG丸ｺﾞｼｯｸM-PRO" panose="020F0600000000000000" pitchFamily="50" charset="-128"/>
              </a:rPr>
              <a:t>約</a:t>
            </a:r>
            <a:r>
              <a:rPr lang="en-US" altLang="ja-JP" sz="1050" dirty="0" smtClean="0">
                <a:latin typeface="HG丸ｺﾞｼｯｸM-PRO" panose="020F0600000000000000" pitchFamily="50" charset="-128"/>
                <a:ea typeface="HG丸ｺﾞｼｯｸM-PRO" panose="020F0600000000000000" pitchFamily="50" charset="-128"/>
              </a:rPr>
              <a:t>325</a:t>
            </a:r>
            <a:r>
              <a:rPr lang="ja-JP" altLang="en-US" sz="1050" dirty="0" smtClean="0">
                <a:latin typeface="HG丸ｺﾞｼｯｸM-PRO" panose="020F0600000000000000" pitchFamily="50" charset="-128"/>
                <a:ea typeface="HG丸ｺﾞｼｯｸM-PRO" panose="020F0600000000000000" pitchFamily="50" charset="-128"/>
              </a:rPr>
              <a:t>人</a:t>
            </a:r>
            <a:endParaRPr lang="en-US" altLang="ja-JP" sz="1050" dirty="0" smtClean="0">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defRPr/>
            </a:pPr>
            <a:endParaRPr lang="en-US" altLang="ja-JP" sz="1050" dirty="0" smtClean="0">
              <a:latin typeface="HG丸ｺﾞｼｯｸM-PRO" panose="020F0600000000000000" pitchFamily="50" charset="-128"/>
              <a:ea typeface="HG丸ｺﾞｼｯｸM-PRO" panose="020F0600000000000000" pitchFamily="50" charset="-128"/>
              <a:cs typeface="+mj-cs"/>
            </a:endParaRPr>
          </a:p>
          <a:p>
            <a:pPr marL="0" marR="0" lvl="0" indent="0" defTabSz="914400" rtl="0" eaLnBrk="1" fontAlgn="auto" latinLnBrk="0" hangingPunct="1">
              <a:spcBef>
                <a:spcPts val="0"/>
              </a:spcBef>
              <a:spcAft>
                <a:spcPts val="0"/>
              </a:spcAft>
              <a:buClrTx/>
              <a:buSzTx/>
              <a:buFontTx/>
              <a:buNone/>
              <a:tabLst/>
              <a:defRPr/>
            </a:pPr>
            <a:r>
              <a:rPr lang="en-US" altLang="ja-JP" sz="1050" dirty="0" smtClean="0">
                <a:latin typeface="HG丸ｺﾞｼｯｸM-PRO" panose="020F0600000000000000" pitchFamily="50" charset="-128"/>
                <a:ea typeface="HG丸ｺﾞｼｯｸM-PRO" panose="020F0600000000000000" pitchFamily="50" charset="-128"/>
                <a:cs typeface="+mj-cs"/>
              </a:rPr>
              <a:t>【</a:t>
            </a:r>
            <a:r>
              <a:rPr lang="ja-JP" altLang="en-US" sz="1050" dirty="0" smtClean="0">
                <a:latin typeface="HG丸ｺﾞｼｯｸM-PRO" panose="020F0600000000000000" pitchFamily="50" charset="-128"/>
                <a:ea typeface="HG丸ｺﾞｼｯｸM-PRO" panose="020F0600000000000000" pitchFamily="50" charset="-128"/>
                <a:cs typeface="+mj-cs"/>
              </a:rPr>
              <a:t>運転管理</a:t>
            </a:r>
            <a:r>
              <a:rPr lang="en-US" altLang="ja-JP" sz="1050" dirty="0" smtClean="0">
                <a:latin typeface="HG丸ｺﾞｼｯｸM-PRO" panose="020F0600000000000000" pitchFamily="50" charset="-128"/>
                <a:ea typeface="HG丸ｺﾞｼｯｸM-PRO" panose="020F0600000000000000" pitchFamily="50" charset="-128"/>
                <a:cs typeface="+mj-cs"/>
              </a:rPr>
              <a:t>】</a:t>
            </a:r>
            <a:r>
              <a:rPr lang="ja-JP" altLang="en-US" sz="1050" dirty="0" smtClean="0">
                <a:latin typeface="HG丸ｺﾞｼｯｸM-PRO" panose="020F0600000000000000" pitchFamily="50" charset="-128"/>
                <a:ea typeface="HG丸ｺﾞｼｯｸM-PRO" panose="020F0600000000000000" pitchFamily="50" charset="-128"/>
                <a:cs typeface="+mj-cs"/>
              </a:rPr>
              <a:t>１処理区（</a:t>
            </a:r>
            <a:r>
              <a:rPr lang="en-US" altLang="ja-JP" sz="1050" dirty="0" smtClean="0">
                <a:latin typeface="HG丸ｺﾞｼｯｸM-PRO" panose="020F0600000000000000" pitchFamily="50" charset="-128"/>
                <a:ea typeface="HG丸ｺﾞｼｯｸM-PRO" panose="020F0600000000000000" pitchFamily="50" charset="-128"/>
                <a:cs typeface="+mj-cs"/>
              </a:rPr>
              <a:t>15</a:t>
            </a:r>
            <a:r>
              <a:rPr lang="ja-JP" altLang="en-US" sz="1050" dirty="0" smtClean="0">
                <a:latin typeface="HG丸ｺﾞｼｯｸM-PRO" panose="020F0600000000000000" pitchFamily="50" charset="-128"/>
                <a:ea typeface="HG丸ｺﾞｼｯｸM-PRO" panose="020F0600000000000000" pitchFamily="50" charset="-128"/>
                <a:cs typeface="+mj-cs"/>
              </a:rPr>
              <a:t>・</a:t>
            </a:r>
            <a:r>
              <a:rPr lang="en-US" altLang="ja-JP" sz="1050" dirty="0" smtClean="0">
                <a:latin typeface="HG丸ｺﾞｼｯｸM-PRO" panose="020F0600000000000000" pitchFamily="50" charset="-128"/>
                <a:ea typeface="HG丸ｺﾞｼｯｸM-PRO" panose="020F0600000000000000" pitchFamily="50" charset="-128"/>
                <a:cs typeface="+mj-cs"/>
              </a:rPr>
              <a:t>20</a:t>
            </a:r>
            <a:r>
              <a:rPr lang="ja-JP" altLang="en-US" sz="1050" dirty="0" smtClean="0">
                <a:latin typeface="HG丸ｺﾞｼｯｸM-PRO" panose="020F0600000000000000" pitchFamily="50" charset="-128"/>
                <a:ea typeface="HG丸ｺﾞｼｯｸM-PRO" panose="020F0600000000000000" pitchFamily="50" charset="-128"/>
                <a:cs typeface="+mj-cs"/>
              </a:rPr>
              <a:t>人）</a:t>
            </a:r>
            <a:endParaRPr lang="en-US" altLang="ja-JP" sz="1050" dirty="0" smtClean="0">
              <a:latin typeface="HG丸ｺﾞｼｯｸM-PRO" panose="020F0600000000000000" pitchFamily="50" charset="-128"/>
              <a:ea typeface="HG丸ｺﾞｼｯｸM-PRO" panose="020F0600000000000000" pitchFamily="50" charset="-128"/>
              <a:cs typeface="+mj-cs"/>
            </a:endParaRPr>
          </a:p>
          <a:p>
            <a:pPr marL="0" marR="0" lvl="0" indent="0" defTabSz="914400" rtl="0" eaLnBrk="1" fontAlgn="auto" latinLnBrk="0" hangingPunct="1">
              <a:spcBef>
                <a:spcPts val="0"/>
              </a:spcBef>
              <a:spcAft>
                <a:spcPts val="0"/>
              </a:spcAft>
              <a:buClrTx/>
              <a:buSzTx/>
              <a:buFontTx/>
              <a:buNone/>
              <a:tabLst/>
              <a:defRPr/>
            </a:pPr>
            <a:r>
              <a:rPr lang="en-US" altLang="ja-JP" sz="1050" dirty="0" smtClean="0">
                <a:latin typeface="HG丸ｺﾞｼｯｸM-PRO" panose="020F0600000000000000" pitchFamily="50" charset="-128"/>
                <a:ea typeface="HG丸ｺﾞｼｯｸM-PRO" panose="020F0600000000000000" pitchFamily="50" charset="-128"/>
                <a:cs typeface="+mj-cs"/>
              </a:rPr>
              <a:t>【</a:t>
            </a:r>
            <a:r>
              <a:rPr lang="ja-JP" altLang="en-US" sz="1050" dirty="0" smtClean="0">
                <a:latin typeface="HG丸ｺﾞｼｯｸM-PRO" panose="020F0600000000000000" pitchFamily="50" charset="-128"/>
                <a:ea typeface="HG丸ｺﾞｼｯｸM-PRO" panose="020F0600000000000000" pitchFamily="50" charset="-128"/>
                <a:cs typeface="+mj-cs"/>
              </a:rPr>
              <a:t>設備保全</a:t>
            </a:r>
            <a:r>
              <a:rPr lang="en-US" altLang="ja-JP" sz="1050" dirty="0" smtClean="0">
                <a:latin typeface="HG丸ｺﾞｼｯｸM-PRO" panose="020F0600000000000000" pitchFamily="50" charset="-128"/>
                <a:ea typeface="HG丸ｺﾞｼｯｸM-PRO" panose="020F0600000000000000" pitchFamily="50" charset="-128"/>
                <a:cs typeface="+mj-cs"/>
              </a:rPr>
              <a:t>】1</a:t>
            </a:r>
            <a:r>
              <a:rPr lang="ja-JP" altLang="en-US" sz="1050" dirty="0" smtClean="0">
                <a:latin typeface="HG丸ｺﾞｼｯｸM-PRO" panose="020F0600000000000000" pitchFamily="50" charset="-128"/>
                <a:ea typeface="HG丸ｺﾞｼｯｸM-PRO" panose="020F0600000000000000" pitchFamily="50" charset="-128"/>
                <a:cs typeface="+mj-cs"/>
              </a:rPr>
              <a:t>処理区（</a:t>
            </a:r>
            <a:r>
              <a:rPr lang="en-US" altLang="ja-JP" sz="1050" dirty="0" smtClean="0">
                <a:latin typeface="HG丸ｺﾞｼｯｸM-PRO" panose="020F0600000000000000" pitchFamily="50" charset="-128"/>
                <a:ea typeface="HG丸ｺﾞｼｯｸM-PRO" panose="020F0600000000000000" pitchFamily="50" charset="-128"/>
                <a:cs typeface="+mj-cs"/>
              </a:rPr>
              <a:t>8</a:t>
            </a:r>
            <a:r>
              <a:rPr lang="ja-JP" altLang="en-US" sz="1050" dirty="0" smtClean="0">
                <a:latin typeface="HG丸ｺﾞｼｯｸM-PRO" panose="020F0600000000000000" pitchFamily="50" charset="-128"/>
                <a:ea typeface="HG丸ｺﾞｼｯｸM-PRO" panose="020F0600000000000000" pitchFamily="50" charset="-128"/>
                <a:cs typeface="+mj-cs"/>
              </a:rPr>
              <a:t>～</a:t>
            </a:r>
            <a:r>
              <a:rPr lang="en-US" altLang="ja-JP" sz="1050" dirty="0" smtClean="0">
                <a:latin typeface="HG丸ｺﾞｼｯｸM-PRO" panose="020F0600000000000000" pitchFamily="50" charset="-128"/>
                <a:ea typeface="HG丸ｺﾞｼｯｸM-PRO" panose="020F0600000000000000" pitchFamily="50" charset="-128"/>
                <a:cs typeface="+mj-cs"/>
              </a:rPr>
              <a:t>1</a:t>
            </a:r>
            <a:r>
              <a:rPr lang="ja-JP" altLang="en-US" sz="1050" dirty="0" smtClean="0">
                <a:latin typeface="HG丸ｺﾞｼｯｸM-PRO" panose="020F0600000000000000" pitchFamily="50" charset="-128"/>
                <a:ea typeface="HG丸ｺﾞｼｯｸM-PRO" panose="020F0600000000000000" pitchFamily="50" charset="-128"/>
                <a:cs typeface="+mj-cs"/>
              </a:rPr>
              <a:t>０人）</a:t>
            </a:r>
            <a:endParaRPr lang="en-US" altLang="ja-JP" sz="1050" dirty="0" smtClean="0">
              <a:latin typeface="HG丸ｺﾞｼｯｸM-PRO" panose="020F0600000000000000" pitchFamily="50" charset="-128"/>
              <a:ea typeface="HG丸ｺﾞｼｯｸM-PRO" panose="020F0600000000000000" pitchFamily="50" charset="-128"/>
              <a:cs typeface="+mj-cs"/>
            </a:endParaRPr>
          </a:p>
          <a:p>
            <a:pPr marL="0" marR="0" lvl="0" indent="0" defTabSz="914400" rtl="0" eaLnBrk="1" fontAlgn="auto" latinLnBrk="0" hangingPunct="1">
              <a:spcBef>
                <a:spcPts val="0"/>
              </a:spcBef>
              <a:spcAft>
                <a:spcPts val="0"/>
              </a:spcAft>
              <a:buClrTx/>
              <a:buSzTx/>
              <a:buFontTx/>
              <a:buNone/>
              <a:tabLst/>
              <a:defRPr/>
            </a:pPr>
            <a:r>
              <a:rPr lang="ja-JP" altLang="en-US" sz="1050" dirty="0" smtClean="0">
                <a:latin typeface="HG丸ｺﾞｼｯｸM-PRO" panose="020F0600000000000000" pitchFamily="50" charset="-128"/>
                <a:ea typeface="HG丸ｺﾞｼｯｸM-PRO" panose="020F0600000000000000" pitchFamily="50" charset="-128"/>
                <a:cs typeface="+mj-cs"/>
              </a:rPr>
              <a:t>  １処理区あたり（</a:t>
            </a:r>
            <a:r>
              <a:rPr lang="en-US" altLang="ja-JP" sz="1050" dirty="0" smtClean="0">
                <a:latin typeface="HG丸ｺﾞｼｯｸM-PRO" panose="020F0600000000000000" pitchFamily="50" charset="-128"/>
                <a:ea typeface="HG丸ｺﾞｼｯｸM-PRO" panose="020F0600000000000000" pitchFamily="50" charset="-128"/>
                <a:cs typeface="+mj-cs"/>
              </a:rPr>
              <a:t>23</a:t>
            </a:r>
            <a:r>
              <a:rPr lang="ja-JP" altLang="en-US" sz="1050" dirty="0" smtClean="0">
                <a:latin typeface="HG丸ｺﾞｼｯｸM-PRO" panose="020F0600000000000000" pitchFamily="50" charset="-128"/>
                <a:ea typeface="HG丸ｺﾞｼｯｸM-PRO" panose="020F0600000000000000" pitchFamily="50" charset="-128"/>
                <a:cs typeface="+mj-cs"/>
              </a:rPr>
              <a:t>～</a:t>
            </a:r>
            <a:r>
              <a:rPr lang="en-US" altLang="ja-JP" sz="1050" dirty="0" smtClean="0">
                <a:latin typeface="HG丸ｺﾞｼｯｸM-PRO" panose="020F0600000000000000" pitchFamily="50" charset="-128"/>
                <a:ea typeface="HG丸ｺﾞｼｯｸM-PRO" panose="020F0600000000000000" pitchFamily="50" charset="-128"/>
                <a:cs typeface="+mj-cs"/>
              </a:rPr>
              <a:t>30</a:t>
            </a:r>
            <a:r>
              <a:rPr lang="ja-JP" altLang="en-US" sz="1050" dirty="0" smtClean="0">
                <a:latin typeface="HG丸ｺﾞｼｯｸM-PRO" panose="020F0600000000000000" pitchFamily="50" charset="-128"/>
                <a:ea typeface="HG丸ｺﾞｼｯｸM-PRO" panose="020F0600000000000000" pitchFamily="50" charset="-128"/>
                <a:cs typeface="+mj-cs"/>
              </a:rPr>
              <a:t>人）</a:t>
            </a:r>
            <a:endParaRPr lang="en-US" altLang="ja-JP" sz="1050" dirty="0" smtClean="0">
              <a:latin typeface="HG丸ｺﾞｼｯｸM-PRO" panose="020F0600000000000000" pitchFamily="50" charset="-128"/>
              <a:ea typeface="HG丸ｺﾞｼｯｸM-PRO" panose="020F0600000000000000" pitchFamily="50" charset="-128"/>
              <a:cs typeface="+mj-cs"/>
            </a:endParaRPr>
          </a:p>
        </p:txBody>
      </p:sp>
      <p:sp>
        <p:nvSpPr>
          <p:cNvPr id="114" name="タイトル 3"/>
          <p:cNvSpPr txBox="1">
            <a:spLocks/>
          </p:cNvSpPr>
          <p:nvPr/>
        </p:nvSpPr>
        <p:spPr>
          <a:xfrm>
            <a:off x="5695423" y="2761990"/>
            <a:ext cx="2861193" cy="844601"/>
          </a:xfrm>
          <a:prstGeom prst="rect">
            <a:avLst/>
          </a:prstGeom>
          <a:ln/>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noAutofit/>
          </a:bodyPr>
          <a:lstStyle/>
          <a:p>
            <a:pPr algn="ctr" fontAlgn="auto">
              <a:spcBef>
                <a:spcPts val="0"/>
              </a:spcBef>
              <a:spcAft>
                <a:spcPts val="0"/>
              </a:spcAft>
              <a:defRPr/>
            </a:pPr>
            <a:r>
              <a:rPr lang="ja-JP" altLang="en-US" sz="1050" dirty="0" smtClean="0">
                <a:latin typeface="HG丸ｺﾞｼｯｸM-PRO" panose="020F0600000000000000" pitchFamily="50" charset="-128"/>
                <a:ea typeface="HG丸ｺﾞｼｯｸM-PRO" panose="020F0600000000000000" pitchFamily="50" charset="-128"/>
                <a:cs typeface="+mj-cs"/>
              </a:rPr>
              <a:t> </a:t>
            </a:r>
            <a:r>
              <a:rPr lang="en-US" altLang="ja-JP" sz="1050" dirty="0">
                <a:latin typeface="HG丸ｺﾞｼｯｸM-PRO" panose="020F0600000000000000" pitchFamily="50" charset="-128"/>
                <a:ea typeface="HG丸ｺﾞｼｯｸM-PRO" panose="020F0600000000000000" pitchFamily="50" charset="-128"/>
              </a:rPr>
              <a:t>12</a:t>
            </a:r>
            <a:r>
              <a:rPr lang="ja-JP" altLang="en-US" sz="1050" dirty="0">
                <a:latin typeface="HG丸ｺﾞｼｯｸM-PRO" panose="020F0600000000000000" pitchFamily="50" charset="-128"/>
                <a:ea typeface="HG丸ｺﾞｼｯｸM-PRO" panose="020F0600000000000000" pitchFamily="50" charset="-128"/>
              </a:rPr>
              <a:t>処理区で　</a:t>
            </a:r>
            <a:r>
              <a:rPr lang="ja-JP" altLang="en-US" sz="1050" dirty="0" smtClean="0">
                <a:latin typeface="HG丸ｺﾞｼｯｸM-PRO" panose="020F0600000000000000" pitchFamily="50" charset="-128"/>
                <a:ea typeface="HG丸ｺﾞｼｯｸM-PRO" panose="020F0600000000000000" pitchFamily="50" charset="-128"/>
              </a:rPr>
              <a:t>約</a:t>
            </a:r>
            <a:r>
              <a:rPr lang="en-US" altLang="ja-JP" sz="1050" dirty="0" smtClean="0">
                <a:latin typeface="HG丸ｺﾞｼｯｸM-PRO" panose="020F0600000000000000" pitchFamily="50" charset="-128"/>
                <a:ea typeface="HG丸ｺﾞｼｯｸM-PRO" panose="020F0600000000000000" pitchFamily="50" charset="-128"/>
              </a:rPr>
              <a:t>210</a:t>
            </a:r>
            <a:r>
              <a:rPr lang="ja-JP" altLang="en-US" sz="1050" dirty="0" smtClean="0">
                <a:latin typeface="HG丸ｺﾞｼｯｸM-PRO" panose="020F0600000000000000" pitchFamily="50" charset="-128"/>
                <a:ea typeface="HG丸ｺﾞｼｯｸM-PRO" panose="020F0600000000000000" pitchFamily="50" charset="-128"/>
              </a:rPr>
              <a:t>人</a:t>
            </a:r>
            <a:r>
              <a:rPr lang="ja-JP" altLang="en-US" sz="1050" dirty="0">
                <a:latin typeface="HG丸ｺﾞｼｯｸM-PRO" panose="020F0600000000000000" pitchFamily="50" charset="-128"/>
                <a:ea typeface="HG丸ｺﾞｼｯｸM-PRO" panose="020F0600000000000000" pitchFamily="50" charset="-128"/>
              </a:rPr>
              <a:t>　</a:t>
            </a:r>
            <a:endParaRPr lang="en-US" altLang="ja-JP" sz="1050" dirty="0" smtClean="0">
              <a:latin typeface="HG丸ｺﾞｼｯｸM-PRO" panose="020F0600000000000000" pitchFamily="50" charset="-128"/>
              <a:ea typeface="HG丸ｺﾞｼｯｸM-PRO" panose="020F0600000000000000" pitchFamily="50" charset="-128"/>
            </a:endParaRPr>
          </a:p>
          <a:p>
            <a:pPr algn="ctr" fontAlgn="auto">
              <a:spcBef>
                <a:spcPts val="0"/>
              </a:spcBef>
              <a:spcAft>
                <a:spcPts val="0"/>
              </a:spcAft>
              <a:defRPr/>
            </a:pPr>
            <a:endParaRPr lang="en-US" altLang="ja-JP" sz="1050" dirty="0" smtClean="0">
              <a:latin typeface="HG丸ｺﾞｼｯｸM-PRO" panose="020F0600000000000000" pitchFamily="50" charset="-128"/>
              <a:ea typeface="HG丸ｺﾞｼｯｸM-PRO" panose="020F0600000000000000" pitchFamily="50" charset="-128"/>
              <a:cs typeface="+mj-cs"/>
            </a:endParaRPr>
          </a:p>
          <a:p>
            <a:pPr lvl="0" algn="ctr" fontAlgn="auto">
              <a:spcBef>
                <a:spcPts val="0"/>
              </a:spcBef>
              <a:spcAft>
                <a:spcPts val="0"/>
              </a:spcAft>
              <a:defRPr/>
            </a:pPr>
            <a:r>
              <a:rPr lang="ja-JP" altLang="en-US" sz="1050" dirty="0" smtClean="0">
                <a:latin typeface="HG丸ｺﾞｼｯｸM-PRO" panose="020F0600000000000000" pitchFamily="50" charset="-128"/>
                <a:ea typeface="HG丸ｺﾞｼｯｸM-PRO" panose="020F0600000000000000" pitchFamily="50" charset="-128"/>
                <a:cs typeface="+mj-cs"/>
              </a:rPr>
              <a:t>１処理区あたり</a:t>
            </a:r>
            <a:r>
              <a:rPr lang="en-US" altLang="ja-JP" sz="1050" dirty="0" smtClean="0">
                <a:latin typeface="HG丸ｺﾞｼｯｸM-PRO" panose="020F0600000000000000" pitchFamily="50" charset="-128"/>
                <a:ea typeface="HG丸ｺﾞｼｯｸM-PRO" panose="020F0600000000000000" pitchFamily="50" charset="-128"/>
                <a:cs typeface="+mj-cs"/>
              </a:rPr>
              <a:t>15</a:t>
            </a:r>
            <a:r>
              <a:rPr lang="ja-JP" altLang="en-US" sz="1050" dirty="0" smtClean="0">
                <a:latin typeface="HG丸ｺﾞｼｯｸM-PRO" panose="020F0600000000000000" pitchFamily="50" charset="-128"/>
                <a:ea typeface="HG丸ｺﾞｼｯｸM-PRO" panose="020F0600000000000000" pitchFamily="50" charset="-128"/>
                <a:cs typeface="+mj-cs"/>
              </a:rPr>
              <a:t>～</a:t>
            </a:r>
            <a:r>
              <a:rPr lang="en-US" altLang="ja-JP" sz="1050" dirty="0" smtClean="0">
                <a:latin typeface="HG丸ｺﾞｼｯｸM-PRO" panose="020F0600000000000000" pitchFamily="50" charset="-128"/>
                <a:ea typeface="HG丸ｺﾞｼｯｸM-PRO" panose="020F0600000000000000" pitchFamily="50" charset="-128"/>
                <a:cs typeface="+mj-cs"/>
              </a:rPr>
              <a:t>20</a:t>
            </a:r>
            <a:r>
              <a:rPr lang="ja-JP" altLang="en-US" sz="1050" dirty="0" smtClean="0">
                <a:latin typeface="HG丸ｺﾞｼｯｸM-PRO" panose="020F0600000000000000" pitchFamily="50" charset="-128"/>
                <a:ea typeface="HG丸ｺﾞｼｯｸM-PRO" panose="020F0600000000000000" pitchFamily="50" charset="-128"/>
                <a:cs typeface="+mj-cs"/>
              </a:rPr>
              <a:t>人程度</a:t>
            </a:r>
            <a:endParaRPr lang="en-US" altLang="ja-JP" sz="1050" dirty="0" smtClean="0">
              <a:latin typeface="HG丸ｺﾞｼｯｸM-PRO" panose="020F0600000000000000" pitchFamily="50" charset="-128"/>
              <a:ea typeface="HG丸ｺﾞｼｯｸM-PRO" panose="020F0600000000000000" pitchFamily="50" charset="-128"/>
              <a:cs typeface="+mj-cs"/>
            </a:endParaRPr>
          </a:p>
          <a:p>
            <a:pPr lvl="0" algn="ctr" fontAlgn="auto">
              <a:spcBef>
                <a:spcPts val="0"/>
              </a:spcBef>
              <a:spcAft>
                <a:spcPts val="0"/>
              </a:spcAft>
              <a:defRPr/>
            </a:pPr>
            <a:r>
              <a:rPr lang="ja-JP" altLang="en-US" sz="1050" dirty="0" smtClean="0">
                <a:latin typeface="HG丸ｺﾞｼｯｸM-PRO" panose="020F0600000000000000" pitchFamily="50" charset="-128"/>
                <a:ea typeface="HG丸ｺﾞｼｯｸM-PRO" panose="020F0600000000000000" pitchFamily="50" charset="-128"/>
                <a:cs typeface="+mj-cs"/>
              </a:rPr>
              <a:t>（</a:t>
            </a:r>
            <a:r>
              <a:rPr lang="ja-JP" altLang="en-US" sz="1050" dirty="0" smtClean="0">
                <a:latin typeface="HG丸ｺﾞｼｯｸM-PRO" panose="020F0600000000000000" pitchFamily="50" charset="-128"/>
                <a:ea typeface="HG丸ｺﾞｼｯｸM-PRO" panose="020F0600000000000000" pitchFamily="50" charset="-128"/>
              </a:rPr>
              <a:t>運転員</a:t>
            </a:r>
            <a:r>
              <a:rPr lang="ja-JP" altLang="en-US" sz="1050" dirty="0">
                <a:latin typeface="HG丸ｺﾞｼｯｸM-PRO" panose="020F0600000000000000" pitchFamily="50" charset="-128"/>
                <a:ea typeface="HG丸ｺﾞｼｯｸM-PRO" panose="020F0600000000000000" pitchFamily="50" charset="-128"/>
              </a:rPr>
              <a:t>・保守</a:t>
            </a:r>
            <a:r>
              <a:rPr lang="ja-JP" altLang="en-US" sz="1050" dirty="0" smtClean="0">
                <a:latin typeface="HG丸ｺﾞｼｯｸM-PRO" panose="020F0600000000000000" pitchFamily="50" charset="-128"/>
                <a:ea typeface="HG丸ｺﾞｼｯｸM-PRO" panose="020F0600000000000000" pitchFamily="50" charset="-128"/>
              </a:rPr>
              <a:t>作業員）</a:t>
            </a:r>
            <a:endParaRPr kumimoji="1" lang="ja-JP" altLang="en-US" sz="1050" i="0" u="none" strike="noStrike" kern="1200" cap="none" spc="0" normalizeH="0" baseline="0" noProof="0" dirty="0">
              <a:ln>
                <a:noFill/>
              </a:ln>
              <a:solidFill>
                <a:schemeClr val="tx1"/>
              </a:solidFill>
              <a:effectLst/>
              <a:uLnTx/>
              <a:uFillTx/>
              <a:latin typeface="HG丸ｺﾞｼｯｸM-PRO" panose="020F0600000000000000" pitchFamily="50" charset="-128"/>
              <a:ea typeface="HG丸ｺﾞｼｯｸM-PRO" panose="020F0600000000000000" pitchFamily="50" charset="-128"/>
              <a:cs typeface="+mj-cs"/>
            </a:endParaRPr>
          </a:p>
        </p:txBody>
      </p:sp>
      <p:sp>
        <p:nvSpPr>
          <p:cNvPr id="115" name="角丸四角形 114"/>
          <p:cNvSpPr/>
          <p:nvPr/>
        </p:nvSpPr>
        <p:spPr>
          <a:xfrm>
            <a:off x="2733711" y="2030967"/>
            <a:ext cx="228485" cy="447247"/>
          </a:xfrm>
          <a:prstGeom prst="roundRect">
            <a:avLst>
              <a:gd name="adj" fmla="val 9291"/>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wrap="none" lIns="0" tIns="0" rIns="0" bIns="0" rtlCol="0" anchor="ctr"/>
          <a:lstStyle/>
          <a:p>
            <a:pPr algn="ctr"/>
            <a:r>
              <a:rPr kumimoji="1" lang="ja-JP" altLang="en-US" sz="1100" dirty="0" smtClean="0">
                <a:solidFill>
                  <a:srgbClr val="003366"/>
                </a:solidFill>
                <a:latin typeface="HGS創英角ｺﾞｼｯｸUB" panose="020B0900000000000000" pitchFamily="50" charset="-128"/>
                <a:ea typeface="HGS創英角ｺﾞｼｯｸUB" panose="020B0900000000000000" pitchFamily="50" charset="-128"/>
              </a:rPr>
              <a:t>管　路</a:t>
            </a:r>
            <a:endParaRPr kumimoji="1" lang="ja-JP" altLang="en-US" sz="1100" dirty="0">
              <a:solidFill>
                <a:srgbClr val="003366"/>
              </a:solidFill>
              <a:latin typeface="HGS創英角ｺﾞｼｯｸUB" panose="020B0900000000000000" pitchFamily="50" charset="-128"/>
              <a:ea typeface="HGS創英角ｺﾞｼｯｸUB" panose="020B0900000000000000" pitchFamily="50" charset="-128"/>
            </a:endParaRPr>
          </a:p>
        </p:txBody>
      </p:sp>
      <p:sp>
        <p:nvSpPr>
          <p:cNvPr id="116" name="角丸四角形 115"/>
          <p:cNvSpPr/>
          <p:nvPr/>
        </p:nvSpPr>
        <p:spPr>
          <a:xfrm>
            <a:off x="2675485" y="2834932"/>
            <a:ext cx="344936" cy="675193"/>
          </a:xfrm>
          <a:prstGeom prst="roundRect">
            <a:avLst>
              <a:gd name="adj" fmla="val 9291"/>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wrap="none" lIns="0" tIns="0" rIns="0" bIns="0" rtlCol="0" anchor="ctr"/>
          <a:lstStyle/>
          <a:p>
            <a:pPr algn="ctr"/>
            <a:r>
              <a:rPr kumimoji="1" lang="ja-JP" altLang="en-US" sz="1100" dirty="0" smtClean="0">
                <a:solidFill>
                  <a:srgbClr val="003366"/>
                </a:solidFill>
                <a:latin typeface="HGS創英角ｺﾞｼｯｸUB" panose="020B0900000000000000" pitchFamily="50" charset="-128"/>
                <a:ea typeface="HGS創英角ｺﾞｼｯｸUB" panose="020B0900000000000000" pitchFamily="50" charset="-128"/>
              </a:rPr>
              <a:t>下水処理場</a:t>
            </a:r>
            <a:endParaRPr kumimoji="1" lang="en-US" altLang="ja-JP" sz="1100" dirty="0" smtClean="0">
              <a:solidFill>
                <a:srgbClr val="003366"/>
              </a:solidFill>
              <a:latin typeface="HGS創英角ｺﾞｼｯｸUB" panose="020B0900000000000000" pitchFamily="50" charset="-128"/>
              <a:ea typeface="HGS創英角ｺﾞｼｯｸUB" panose="020B0900000000000000" pitchFamily="50" charset="-128"/>
            </a:endParaRPr>
          </a:p>
          <a:p>
            <a:pPr algn="ctr"/>
            <a:r>
              <a:rPr kumimoji="1" lang="ja-JP" altLang="en-US" sz="1100" dirty="0" smtClean="0">
                <a:solidFill>
                  <a:srgbClr val="003366"/>
                </a:solidFill>
                <a:latin typeface="HGS創英角ｺﾞｼｯｸUB" panose="020B0900000000000000" pitchFamily="50" charset="-128"/>
                <a:ea typeface="HGS創英角ｺﾞｼｯｸUB" panose="020B0900000000000000" pitchFamily="50" charset="-128"/>
              </a:rPr>
              <a:t>抽水所</a:t>
            </a:r>
            <a:endParaRPr kumimoji="1" lang="ja-JP" altLang="en-US" sz="1100" dirty="0">
              <a:solidFill>
                <a:srgbClr val="003366"/>
              </a:solidFill>
              <a:latin typeface="HGS創英角ｺﾞｼｯｸUB" panose="020B0900000000000000" pitchFamily="50" charset="-128"/>
              <a:ea typeface="HGS創英角ｺﾞｼｯｸUB" panose="020B0900000000000000" pitchFamily="50" charset="-128"/>
            </a:endParaRPr>
          </a:p>
        </p:txBody>
      </p:sp>
      <p:sp>
        <p:nvSpPr>
          <p:cNvPr id="152" name="角丸四角形 151"/>
          <p:cNvSpPr/>
          <p:nvPr/>
        </p:nvSpPr>
        <p:spPr>
          <a:xfrm>
            <a:off x="4038183" y="1134432"/>
            <a:ext cx="356271" cy="236265"/>
          </a:xfrm>
          <a:prstGeom prst="roundRect">
            <a:avLst>
              <a:gd name="adj" fmla="val 0"/>
            </a:avLst>
          </a:pr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marL="144000" indent="-144000" algn="ctr">
              <a:spcBef>
                <a:spcPts val="200"/>
              </a:spcBef>
            </a:pPr>
            <a:r>
              <a:rPr lang="ja-JP" altLang="en-US" sz="1100" b="1" dirty="0">
                <a:solidFill>
                  <a:schemeClr val="bg1"/>
                </a:solidFill>
                <a:latin typeface="HGS創英角ｺﾞｼｯｸUB" pitchFamily="50" charset="-128"/>
                <a:ea typeface="HGS創英角ｺﾞｼｯｸUB" pitchFamily="50" charset="-128"/>
              </a:rPr>
              <a:t>主任</a:t>
            </a:r>
            <a:endParaRPr lang="en-US" altLang="ja-JP" sz="1100" b="1" dirty="0">
              <a:solidFill>
                <a:schemeClr val="bg1"/>
              </a:solidFill>
              <a:latin typeface="HGS創英角ｺﾞｼｯｸUB" pitchFamily="50" charset="-128"/>
              <a:ea typeface="HGS創英角ｺﾞｼｯｸUB" pitchFamily="50" charset="-128"/>
            </a:endParaRPr>
          </a:p>
        </p:txBody>
      </p:sp>
      <p:sp>
        <p:nvSpPr>
          <p:cNvPr id="28" name="タイトル 3"/>
          <p:cNvSpPr txBox="1">
            <a:spLocks/>
          </p:cNvSpPr>
          <p:nvPr/>
        </p:nvSpPr>
        <p:spPr>
          <a:xfrm>
            <a:off x="1348644" y="1902345"/>
            <a:ext cx="1255120" cy="1704248"/>
          </a:xfrm>
          <a:prstGeom prst="rect">
            <a:avLst/>
          </a:prstGeom>
          <a:ln/>
        </p:spPr>
        <p:style>
          <a:lnRef idx="2">
            <a:schemeClr val="accent4"/>
          </a:lnRef>
          <a:fillRef idx="1">
            <a:schemeClr val="lt1"/>
          </a:fillRef>
          <a:effectRef idx="0">
            <a:schemeClr val="accent4"/>
          </a:effectRef>
          <a:fontRef idx="minor">
            <a:schemeClr val="dk1"/>
          </a:fontRef>
        </p:style>
        <p:txBody>
          <a:bodyPr vert="horz" lIns="91440" tIns="45720" rIns="91440" bIns="45720" rtlCol="0" anchor="ctr">
            <a:noAutofit/>
          </a:bodyPr>
          <a:lstStyle/>
          <a:p>
            <a:pPr marL="144000" marR="0" lvl="0" indent="-144000" fontAlgn="auto">
              <a:lnSpc>
                <a:spcPct val="100000"/>
              </a:lnSpc>
              <a:spcAft>
                <a:spcPts val="0"/>
              </a:spcAft>
              <a:buClrTx/>
              <a:buSzTx/>
              <a:buFontTx/>
              <a:buNone/>
              <a:tabLst/>
              <a:defRPr/>
            </a:pPr>
            <a:r>
              <a:rPr lang="en-US" altLang="ja-JP" sz="1000" dirty="0" smtClean="0">
                <a:latin typeface="HG丸ｺﾞｼｯｸM-PRO" panose="020F0600000000000000" pitchFamily="50" charset="-128"/>
                <a:ea typeface="HG丸ｺﾞｼｯｸM-PRO" panose="020F0600000000000000" pitchFamily="50" charset="-128"/>
              </a:rPr>
              <a:t>【</a:t>
            </a:r>
            <a:r>
              <a:rPr lang="ja-JP" altLang="en-US" sz="1000" dirty="0" smtClean="0">
                <a:latin typeface="HG丸ｺﾞｼｯｸM-PRO" panose="020F0600000000000000" pitchFamily="50" charset="-128"/>
                <a:ea typeface="HG丸ｺﾞｼｯｸM-PRO" panose="020F0600000000000000" pitchFamily="50" charset="-128"/>
              </a:rPr>
              <a:t>総務</a:t>
            </a:r>
            <a:r>
              <a:rPr lang="en-US" altLang="ja-JP" sz="1000" dirty="0" smtClean="0">
                <a:latin typeface="HG丸ｺﾞｼｯｸM-PRO" panose="020F0600000000000000" pitchFamily="50" charset="-128"/>
                <a:ea typeface="HG丸ｺﾞｼｯｸM-PRO" panose="020F0600000000000000" pitchFamily="50" charset="-128"/>
              </a:rPr>
              <a:t>】</a:t>
            </a:r>
          </a:p>
          <a:p>
            <a:pPr marL="144000" marR="0" lvl="0" indent="-144000" fontAlgn="auto">
              <a:lnSpc>
                <a:spcPct val="100000"/>
              </a:lnSpc>
              <a:spcAft>
                <a:spcPts val="0"/>
              </a:spcAft>
              <a:buClrTx/>
              <a:buSzTx/>
              <a:buFontTx/>
              <a:buNone/>
              <a:tabLst/>
              <a:defRPr/>
            </a:pPr>
            <a:endParaRPr lang="en-US" altLang="ja-JP" sz="1000" dirty="0" smtClean="0">
              <a:latin typeface="HG丸ｺﾞｼｯｸM-PRO" panose="020F0600000000000000" pitchFamily="50" charset="-128"/>
              <a:ea typeface="HG丸ｺﾞｼｯｸM-PRO" panose="020F0600000000000000" pitchFamily="50" charset="-128"/>
            </a:endParaRPr>
          </a:p>
          <a:p>
            <a:pPr marL="144000" marR="0" lvl="0" indent="-144000" fontAlgn="auto">
              <a:lnSpc>
                <a:spcPct val="100000"/>
              </a:lnSpc>
              <a:spcAft>
                <a:spcPts val="0"/>
              </a:spcAft>
              <a:buClrTx/>
              <a:buSzTx/>
              <a:buFontTx/>
              <a:buNone/>
              <a:tabLst/>
              <a:defRPr/>
            </a:pPr>
            <a:r>
              <a:rPr lang="ja-JP" altLang="en-US" sz="1000" dirty="0" smtClean="0">
                <a:latin typeface="HG丸ｺﾞｼｯｸM-PRO" panose="020F0600000000000000" pitchFamily="50" charset="-128"/>
                <a:ea typeface="HG丸ｺﾞｼｯｸM-PRO" panose="020F0600000000000000" pitchFamily="50" charset="-128"/>
              </a:rPr>
              <a:t>・正社員</a:t>
            </a:r>
            <a:endParaRPr lang="en-US" altLang="ja-JP" sz="1000" dirty="0" smtClean="0">
              <a:latin typeface="HG丸ｺﾞｼｯｸM-PRO" panose="020F0600000000000000" pitchFamily="50" charset="-128"/>
              <a:ea typeface="HG丸ｺﾞｼｯｸM-PRO" panose="020F0600000000000000" pitchFamily="50" charset="-128"/>
            </a:endParaRPr>
          </a:p>
          <a:p>
            <a:pPr marL="144000" marR="0" lvl="0" indent="-144000" fontAlgn="auto">
              <a:lnSpc>
                <a:spcPct val="100000"/>
              </a:lnSpc>
              <a:spcAft>
                <a:spcPts val="0"/>
              </a:spcAft>
              <a:buClrTx/>
              <a:buSzTx/>
              <a:buFontTx/>
              <a:buNone/>
              <a:tabLst/>
              <a:defRPr/>
            </a:pPr>
            <a:r>
              <a:rPr lang="ja-JP" altLang="en-US" sz="1000" dirty="0" smtClean="0">
                <a:latin typeface="HG丸ｺﾞｼｯｸM-PRO" panose="020F0600000000000000" pitchFamily="50" charset="-128"/>
                <a:ea typeface="HG丸ｺﾞｼｯｸM-PRO" panose="020F0600000000000000" pitchFamily="50" charset="-128"/>
              </a:rPr>
              <a:t>　本部　約２０人</a:t>
            </a:r>
            <a:endParaRPr lang="en-US" altLang="ja-JP" sz="1000" dirty="0" smtClean="0">
              <a:latin typeface="HG丸ｺﾞｼｯｸM-PRO" panose="020F0600000000000000" pitchFamily="50" charset="-128"/>
              <a:ea typeface="HG丸ｺﾞｼｯｸM-PRO" panose="020F0600000000000000" pitchFamily="50" charset="-128"/>
            </a:endParaRPr>
          </a:p>
          <a:p>
            <a:pPr marL="144000" marR="0" lvl="0" indent="-144000" fontAlgn="auto">
              <a:lnSpc>
                <a:spcPct val="100000"/>
              </a:lnSpc>
              <a:spcAft>
                <a:spcPts val="0"/>
              </a:spcAft>
              <a:buClrTx/>
              <a:buSzTx/>
              <a:buFontTx/>
              <a:buNone/>
              <a:tabLst/>
              <a:defRPr/>
            </a:pPr>
            <a:r>
              <a:rPr lang="ja-JP" altLang="en-US" sz="1000" dirty="0" smtClean="0">
                <a:latin typeface="HG丸ｺﾞｼｯｸM-PRO" panose="020F0600000000000000" pitchFamily="50" charset="-128"/>
                <a:ea typeface="HG丸ｺﾞｼｯｸM-PRO" panose="020F0600000000000000" pitchFamily="50" charset="-128"/>
              </a:rPr>
              <a:t>　管路・処理場等</a:t>
            </a:r>
            <a:endParaRPr lang="en-US" altLang="ja-JP" sz="1000" dirty="0" smtClean="0">
              <a:latin typeface="HG丸ｺﾞｼｯｸM-PRO" panose="020F0600000000000000" pitchFamily="50" charset="-128"/>
              <a:ea typeface="HG丸ｺﾞｼｯｸM-PRO" panose="020F0600000000000000" pitchFamily="50" charset="-128"/>
            </a:endParaRPr>
          </a:p>
          <a:p>
            <a:pPr marL="144000" marR="0" lvl="0" indent="-144000" fontAlgn="auto">
              <a:lnSpc>
                <a:spcPct val="100000"/>
              </a:lnSpc>
              <a:spcAft>
                <a:spcPts val="0"/>
              </a:spcAft>
              <a:buClrTx/>
              <a:buSzTx/>
              <a:buFontTx/>
              <a:buNone/>
              <a:tabLst/>
              <a:defRPr/>
            </a:pPr>
            <a:r>
              <a:rPr lang="ja-JP" altLang="en-US" sz="1000" dirty="0" smtClean="0">
                <a:latin typeface="HG丸ｺﾞｼｯｸM-PRO" panose="020F0600000000000000" pitchFamily="50" charset="-128"/>
                <a:ea typeface="HG丸ｺﾞｼｯｸM-PRO" panose="020F0600000000000000" pitchFamily="50" charset="-128"/>
              </a:rPr>
              <a:t>　　  　 約５０人</a:t>
            </a:r>
            <a:endParaRPr lang="en-US" altLang="ja-JP" sz="1000" dirty="0" smtClean="0">
              <a:latin typeface="HG丸ｺﾞｼｯｸM-PRO" panose="020F0600000000000000" pitchFamily="50" charset="-128"/>
              <a:ea typeface="HG丸ｺﾞｼｯｸM-PRO" panose="020F0600000000000000" pitchFamily="50" charset="-128"/>
            </a:endParaRPr>
          </a:p>
          <a:p>
            <a:pPr marL="144000" marR="0" lvl="0" indent="-144000" algn="r" fontAlgn="auto">
              <a:lnSpc>
                <a:spcPct val="100000"/>
              </a:lnSpc>
              <a:spcAft>
                <a:spcPts val="0"/>
              </a:spcAft>
              <a:buClrTx/>
              <a:buSzTx/>
              <a:buFontTx/>
              <a:buNone/>
              <a:tabLst/>
              <a:defRPr/>
            </a:pPr>
            <a:r>
              <a:rPr lang="ja-JP" altLang="en-US" sz="1000" dirty="0" smtClean="0">
                <a:latin typeface="HG丸ｺﾞｼｯｸM-PRO" panose="020F0600000000000000" pitchFamily="50" charset="-128"/>
                <a:ea typeface="HG丸ｺﾞｼｯｸM-PRO" panose="020F0600000000000000" pitchFamily="50" charset="-128"/>
              </a:rPr>
              <a:t>計約７０人</a:t>
            </a:r>
            <a:endParaRPr lang="en-US" altLang="ja-JP" sz="1000" dirty="0" smtClean="0">
              <a:latin typeface="HG丸ｺﾞｼｯｸM-PRO" panose="020F0600000000000000" pitchFamily="50" charset="-128"/>
              <a:ea typeface="HG丸ｺﾞｼｯｸM-PRO" panose="020F0600000000000000" pitchFamily="50" charset="-128"/>
            </a:endParaRPr>
          </a:p>
          <a:p>
            <a:pPr marL="144000" marR="0" lvl="0" indent="-144000" algn="r" fontAlgn="auto">
              <a:lnSpc>
                <a:spcPct val="100000"/>
              </a:lnSpc>
              <a:spcAft>
                <a:spcPts val="0"/>
              </a:spcAft>
              <a:buClrTx/>
              <a:buSzTx/>
              <a:buFontTx/>
              <a:buNone/>
              <a:tabLst/>
              <a:defRPr/>
            </a:pPr>
            <a:endParaRPr lang="en-US" altLang="ja-JP" sz="1000" dirty="0">
              <a:latin typeface="HG丸ｺﾞｼｯｸM-PRO" panose="020F0600000000000000" pitchFamily="50" charset="-128"/>
              <a:ea typeface="HG丸ｺﾞｼｯｸM-PRO" panose="020F0600000000000000" pitchFamily="50" charset="-128"/>
            </a:endParaRPr>
          </a:p>
          <a:p>
            <a:pPr marL="144000" marR="0" lvl="0" indent="-144000" fontAlgn="auto">
              <a:lnSpc>
                <a:spcPct val="100000"/>
              </a:lnSpc>
              <a:spcAft>
                <a:spcPts val="0"/>
              </a:spcAft>
              <a:buClrTx/>
              <a:buSzTx/>
              <a:buFontTx/>
              <a:buNone/>
              <a:tabLst/>
              <a:defRPr/>
            </a:pPr>
            <a:r>
              <a:rPr lang="ja-JP" altLang="en-US" sz="1000" dirty="0">
                <a:latin typeface="HG丸ｺﾞｼｯｸM-PRO" panose="020F0600000000000000" pitchFamily="50" charset="-128"/>
                <a:ea typeface="HG丸ｺﾞｼｯｸM-PRO" panose="020F0600000000000000" pitchFamily="50" charset="-128"/>
              </a:rPr>
              <a:t>・</a:t>
            </a:r>
            <a:r>
              <a:rPr lang="ja-JP" altLang="en-US" sz="1000" dirty="0" smtClean="0">
                <a:latin typeface="HG丸ｺﾞｼｯｸM-PRO" panose="020F0600000000000000" pitchFamily="50" charset="-128"/>
                <a:ea typeface="HG丸ｺﾞｼｯｸM-PRO" panose="020F0600000000000000" pitchFamily="50" charset="-128"/>
              </a:rPr>
              <a:t>短時間勤務社員契約社員等</a:t>
            </a:r>
            <a:endParaRPr lang="en-US" altLang="ja-JP" sz="1000" dirty="0" smtClean="0">
              <a:latin typeface="HG丸ｺﾞｼｯｸM-PRO" panose="020F0600000000000000" pitchFamily="50" charset="-128"/>
              <a:ea typeface="HG丸ｺﾞｼｯｸM-PRO" panose="020F0600000000000000" pitchFamily="50" charset="-128"/>
            </a:endParaRPr>
          </a:p>
          <a:p>
            <a:pPr marL="144000" marR="0" lvl="0" indent="-144000" algn="r" fontAlgn="auto">
              <a:lnSpc>
                <a:spcPct val="100000"/>
              </a:lnSpc>
              <a:spcAft>
                <a:spcPts val="0"/>
              </a:spcAft>
              <a:buClrTx/>
              <a:buSzTx/>
              <a:buFontTx/>
              <a:buNone/>
              <a:tabLst/>
              <a:defRPr/>
            </a:pPr>
            <a:r>
              <a:rPr lang="ja-JP" altLang="en-US" sz="1000" dirty="0" smtClean="0">
                <a:latin typeface="HG丸ｺﾞｼｯｸM-PRO" panose="020F0600000000000000" pitchFamily="50" charset="-128"/>
                <a:ea typeface="HG丸ｺﾞｼｯｸM-PRO" panose="020F0600000000000000" pitchFamily="50" charset="-128"/>
              </a:rPr>
              <a:t>　約</a:t>
            </a:r>
            <a:r>
              <a:rPr lang="en-US" altLang="ja-JP" sz="1000" dirty="0" smtClean="0">
                <a:latin typeface="HG丸ｺﾞｼｯｸM-PRO" panose="020F0600000000000000" pitchFamily="50" charset="-128"/>
                <a:ea typeface="HG丸ｺﾞｼｯｸM-PRO" panose="020F0600000000000000" pitchFamily="50" charset="-128"/>
              </a:rPr>
              <a:t>110</a:t>
            </a:r>
            <a:r>
              <a:rPr lang="ja-JP" altLang="en-US" sz="1000" dirty="0" smtClean="0">
                <a:latin typeface="HG丸ｺﾞｼｯｸM-PRO" panose="020F0600000000000000" pitchFamily="50" charset="-128"/>
                <a:ea typeface="HG丸ｺﾞｼｯｸM-PRO" panose="020F0600000000000000" pitchFamily="50" charset="-128"/>
              </a:rPr>
              <a:t>人</a:t>
            </a:r>
            <a:endParaRPr lang="en-US" altLang="ja-JP" sz="1000" dirty="0" smtClean="0">
              <a:latin typeface="HG丸ｺﾞｼｯｸM-PRO" panose="020F0600000000000000" pitchFamily="50" charset="-128"/>
              <a:ea typeface="HG丸ｺﾞｼｯｸM-PRO" panose="020F0600000000000000" pitchFamily="50" charset="-128"/>
            </a:endParaRPr>
          </a:p>
        </p:txBody>
      </p:sp>
      <p:cxnSp>
        <p:nvCxnSpPr>
          <p:cNvPr id="3" name="直線コネクタ 2"/>
          <p:cNvCxnSpPr/>
          <p:nvPr/>
        </p:nvCxnSpPr>
        <p:spPr>
          <a:xfrm>
            <a:off x="2603764" y="2706235"/>
            <a:ext cx="450237" cy="0"/>
          </a:xfrm>
          <a:prstGeom prst="line">
            <a:avLst/>
          </a:prstGeom>
        </p:spPr>
        <p:style>
          <a:lnRef idx="2">
            <a:schemeClr val="accent4"/>
          </a:lnRef>
          <a:fillRef idx="0">
            <a:schemeClr val="accent4"/>
          </a:fillRef>
          <a:effectRef idx="1">
            <a:schemeClr val="accent4"/>
          </a:effectRef>
          <a:fontRef idx="minor">
            <a:schemeClr val="tx1"/>
          </a:fontRef>
        </p:style>
      </p:cxnSp>
      <p:cxnSp>
        <p:nvCxnSpPr>
          <p:cNvPr id="7" name="直線コネクタ 6"/>
          <p:cNvCxnSpPr/>
          <p:nvPr/>
        </p:nvCxnSpPr>
        <p:spPr>
          <a:xfrm>
            <a:off x="3054001" y="2656597"/>
            <a:ext cx="0" cy="105394"/>
          </a:xfrm>
          <a:prstGeom prst="line">
            <a:avLst/>
          </a:prstGeom>
        </p:spPr>
        <p:style>
          <a:lnRef idx="2">
            <a:schemeClr val="accent4"/>
          </a:lnRef>
          <a:fillRef idx="0">
            <a:schemeClr val="accent4"/>
          </a:fillRef>
          <a:effectRef idx="1">
            <a:schemeClr val="accent4"/>
          </a:effectRef>
          <a:fontRef idx="minor">
            <a:schemeClr val="tx1"/>
          </a:fontRef>
        </p:style>
      </p:cxnSp>
      <p:sp>
        <p:nvSpPr>
          <p:cNvPr id="29" name="角丸四角形 28"/>
          <p:cNvSpPr/>
          <p:nvPr/>
        </p:nvSpPr>
        <p:spPr>
          <a:xfrm>
            <a:off x="3320975" y="1134249"/>
            <a:ext cx="356271" cy="242083"/>
          </a:xfrm>
          <a:prstGeom prst="roundRect">
            <a:avLst>
              <a:gd name="adj" fmla="val 0"/>
            </a:avLst>
          </a:pr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marL="144000" indent="-144000" algn="ctr">
              <a:spcBef>
                <a:spcPts val="200"/>
              </a:spcBef>
            </a:pPr>
            <a:r>
              <a:rPr lang="ja-JP" altLang="en-US" sz="1100" b="1" dirty="0">
                <a:solidFill>
                  <a:schemeClr val="bg1"/>
                </a:solidFill>
                <a:latin typeface="HGS創英角ｺﾞｼｯｸUB" pitchFamily="50" charset="-128"/>
                <a:ea typeface="HGS創英角ｺﾞｼｯｸUB" pitchFamily="50" charset="-128"/>
              </a:rPr>
              <a:t>主査</a:t>
            </a:r>
            <a:endParaRPr lang="en-US" altLang="ja-JP" sz="1100" b="1" dirty="0">
              <a:solidFill>
                <a:schemeClr val="bg1"/>
              </a:solidFill>
              <a:latin typeface="HGS創英角ｺﾞｼｯｸUB" pitchFamily="50" charset="-128"/>
              <a:ea typeface="HGS創英角ｺﾞｼｯｸUB" pitchFamily="50" charset="-128"/>
            </a:endParaRPr>
          </a:p>
        </p:txBody>
      </p:sp>
      <p:sp>
        <p:nvSpPr>
          <p:cNvPr id="31" name="角丸四角形 30"/>
          <p:cNvSpPr/>
          <p:nvPr/>
        </p:nvSpPr>
        <p:spPr>
          <a:xfrm>
            <a:off x="1802909" y="1432450"/>
            <a:ext cx="738718" cy="151183"/>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36000" tIns="0" rIns="0" bIns="0" rtlCol="0" anchor="ctr" anchorCtr="0">
            <a:spAutoFit/>
          </a:bodyPr>
          <a:lstStyle/>
          <a:p>
            <a:pPr marL="144000" indent="-144000" algn="ctr">
              <a:spcBef>
                <a:spcPts val="0"/>
              </a:spcBef>
            </a:pPr>
            <a:r>
              <a:rPr lang="ja-JP" altLang="en-US" sz="1100" dirty="0" smtClean="0">
                <a:solidFill>
                  <a:schemeClr val="tx1"/>
                </a:solidFill>
                <a:latin typeface="HGS創英角ｺﾞｼｯｸUB" pitchFamily="50" charset="-128"/>
                <a:ea typeface="HGS創英角ｺﾞｼｯｸUB" pitchFamily="50" charset="-128"/>
              </a:rPr>
              <a:t>係長・主査</a:t>
            </a:r>
            <a:endParaRPr lang="en-US" altLang="ja-JP" sz="1100" dirty="0">
              <a:solidFill>
                <a:schemeClr val="tx1"/>
              </a:solidFill>
              <a:latin typeface="HGS創英角ｺﾞｼｯｸUB" pitchFamily="50" charset="-128"/>
              <a:ea typeface="HGS創英角ｺﾞｼｯｸUB" pitchFamily="50" charset="-128"/>
            </a:endParaRPr>
          </a:p>
        </p:txBody>
      </p:sp>
      <p:sp>
        <p:nvSpPr>
          <p:cNvPr id="37" name="角丸四角形 36"/>
          <p:cNvSpPr/>
          <p:nvPr/>
        </p:nvSpPr>
        <p:spPr>
          <a:xfrm>
            <a:off x="1424366" y="896319"/>
            <a:ext cx="353418" cy="151183"/>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36000" tIns="0" rIns="36000" bIns="0" rtlCol="0" anchor="ctr" anchorCtr="0">
            <a:spAutoFit/>
          </a:bodyPr>
          <a:lstStyle/>
          <a:p>
            <a:pPr marL="144000" indent="-144000" algn="ctr">
              <a:spcBef>
                <a:spcPts val="0"/>
              </a:spcBef>
            </a:pPr>
            <a:r>
              <a:rPr lang="ja-JP" altLang="en-US" sz="1100" dirty="0">
                <a:solidFill>
                  <a:schemeClr val="tx1"/>
                </a:solidFill>
                <a:latin typeface="HGS創英角ｺﾞｼｯｸUB" pitchFamily="50" charset="-128"/>
                <a:ea typeface="HGS創英角ｺﾞｼｯｸUB" pitchFamily="50" charset="-128"/>
              </a:rPr>
              <a:t>社長</a:t>
            </a:r>
            <a:endParaRPr lang="en-US" altLang="ja-JP" sz="1100" dirty="0">
              <a:solidFill>
                <a:schemeClr val="tx1"/>
              </a:solidFill>
              <a:latin typeface="HGS創英角ｺﾞｼｯｸUB" pitchFamily="50" charset="-128"/>
              <a:ea typeface="HGS創英角ｺﾞｼｯｸUB" pitchFamily="50" charset="-128"/>
            </a:endParaRPr>
          </a:p>
        </p:txBody>
      </p:sp>
      <p:sp>
        <p:nvSpPr>
          <p:cNvPr id="38" name="角丸四角形 37"/>
          <p:cNvSpPr/>
          <p:nvPr/>
        </p:nvSpPr>
        <p:spPr>
          <a:xfrm>
            <a:off x="2036330" y="897867"/>
            <a:ext cx="353418" cy="151183"/>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36000" tIns="0" rIns="36000" bIns="0" rtlCol="0" anchor="ctr" anchorCtr="0">
            <a:spAutoFit/>
          </a:bodyPr>
          <a:lstStyle/>
          <a:p>
            <a:pPr marL="144000" indent="-144000" algn="ctr">
              <a:spcBef>
                <a:spcPts val="0"/>
              </a:spcBef>
            </a:pPr>
            <a:r>
              <a:rPr lang="ja-JP" altLang="en-US" sz="1100" dirty="0" smtClean="0">
                <a:solidFill>
                  <a:schemeClr val="tx1"/>
                </a:solidFill>
                <a:latin typeface="HGS創英角ｺﾞｼｯｸUB" pitchFamily="50" charset="-128"/>
                <a:ea typeface="HGS創英角ｺﾞｼｯｸUB" pitchFamily="50" charset="-128"/>
              </a:rPr>
              <a:t>部長</a:t>
            </a:r>
            <a:endParaRPr lang="en-US" altLang="ja-JP" sz="1100" dirty="0">
              <a:solidFill>
                <a:schemeClr val="tx1"/>
              </a:solidFill>
              <a:latin typeface="HGS創英角ｺﾞｼｯｸUB" pitchFamily="50" charset="-128"/>
              <a:ea typeface="HGS創英角ｺﾞｼｯｸUB" pitchFamily="50" charset="-128"/>
            </a:endParaRPr>
          </a:p>
        </p:txBody>
      </p:sp>
      <p:cxnSp>
        <p:nvCxnSpPr>
          <p:cNvPr id="8" name="直線コネクタ 7"/>
          <p:cNvCxnSpPr>
            <a:stCxn id="31" idx="0"/>
            <a:endCxn id="96" idx="2"/>
          </p:cNvCxnSpPr>
          <p:nvPr/>
        </p:nvCxnSpPr>
        <p:spPr>
          <a:xfrm flipV="1">
            <a:off x="2172269" y="1337283"/>
            <a:ext cx="2336" cy="9516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a:stCxn id="37" idx="3"/>
            <a:endCxn id="38" idx="1"/>
          </p:cNvCxnSpPr>
          <p:nvPr/>
        </p:nvCxnSpPr>
        <p:spPr>
          <a:xfrm>
            <a:off x="1777784" y="971911"/>
            <a:ext cx="258546" cy="154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カギ線コネクタ 15"/>
          <p:cNvCxnSpPr>
            <a:stCxn id="76" idx="0"/>
            <a:endCxn id="38" idx="2"/>
          </p:cNvCxnSpPr>
          <p:nvPr/>
        </p:nvCxnSpPr>
        <p:spPr>
          <a:xfrm rot="5400000" flipH="1" flipV="1">
            <a:off x="1841645" y="805906"/>
            <a:ext cx="128249" cy="614538"/>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cxnSp>
        <p:nvCxnSpPr>
          <p:cNvPr id="47" name="直線コネクタ 46"/>
          <p:cNvCxnSpPr>
            <a:stCxn id="96" idx="3"/>
            <a:endCxn id="29" idx="1"/>
          </p:cNvCxnSpPr>
          <p:nvPr/>
        </p:nvCxnSpPr>
        <p:spPr>
          <a:xfrm flipV="1">
            <a:off x="2421565" y="1255291"/>
            <a:ext cx="899410" cy="16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a:stCxn id="29" idx="3"/>
            <a:endCxn id="152" idx="1"/>
          </p:cNvCxnSpPr>
          <p:nvPr/>
        </p:nvCxnSpPr>
        <p:spPr>
          <a:xfrm flipV="1">
            <a:off x="3677246" y="1252565"/>
            <a:ext cx="360937" cy="27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a:stCxn id="152" idx="3"/>
            <a:endCxn id="87" idx="1"/>
          </p:cNvCxnSpPr>
          <p:nvPr/>
        </p:nvCxnSpPr>
        <p:spPr>
          <a:xfrm flipV="1">
            <a:off x="4394454" y="1247335"/>
            <a:ext cx="327417" cy="52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a:stCxn id="87" idx="3"/>
            <a:endCxn id="97" idx="1"/>
          </p:cNvCxnSpPr>
          <p:nvPr/>
        </p:nvCxnSpPr>
        <p:spPr>
          <a:xfrm flipV="1">
            <a:off x="5078142" y="1247305"/>
            <a:ext cx="1075817" cy="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角丸四角形 49"/>
          <p:cNvSpPr/>
          <p:nvPr/>
        </p:nvSpPr>
        <p:spPr>
          <a:xfrm>
            <a:off x="4721872" y="1359339"/>
            <a:ext cx="356271" cy="14870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nchorCtr="0"/>
          <a:lstStyle/>
          <a:p>
            <a:pPr marL="144000" indent="-144000" algn="ctr">
              <a:spcBef>
                <a:spcPts val="0"/>
              </a:spcBef>
            </a:pPr>
            <a:r>
              <a:rPr lang="ja-JP" altLang="en-US" sz="1000" dirty="0" smtClean="0">
                <a:solidFill>
                  <a:schemeClr val="tx1"/>
                </a:solidFill>
                <a:latin typeface="HGS創英角ｺﾞｼｯｸUB" pitchFamily="50" charset="-128"/>
                <a:ea typeface="HGS創英角ｺﾞｼｯｸUB" pitchFamily="50" charset="-128"/>
              </a:rPr>
              <a:t>（新規採用含む）</a:t>
            </a:r>
            <a:endParaRPr lang="en-US" altLang="ja-JP" sz="1000" dirty="0">
              <a:solidFill>
                <a:schemeClr val="tx1"/>
              </a:solidFill>
              <a:latin typeface="HGS創英角ｺﾞｼｯｸUB" pitchFamily="50" charset="-128"/>
              <a:ea typeface="HGS創英角ｺﾞｼｯｸUB" pitchFamily="50" charset="-128"/>
            </a:endParaRPr>
          </a:p>
        </p:txBody>
      </p:sp>
      <p:sp>
        <p:nvSpPr>
          <p:cNvPr id="52" name="テキスト ボックス 51"/>
          <p:cNvSpPr txBox="1"/>
          <p:nvPr/>
        </p:nvSpPr>
        <p:spPr>
          <a:xfrm>
            <a:off x="5759494" y="778851"/>
            <a:ext cx="2295076" cy="226776"/>
          </a:xfrm>
          <a:prstGeom prst="rect">
            <a:avLst/>
          </a:prstGeom>
          <a:noFill/>
        </p:spPr>
        <p:txBody>
          <a:bodyPr wrap="square" rtlCol="0">
            <a:spAutoFit/>
          </a:bodyPr>
          <a:lstStyle/>
          <a:p>
            <a:r>
              <a:rPr kumimoji="1" lang="ja-JP" altLang="en-US" sz="1050" u="sng" dirty="0" smtClean="0">
                <a:effectLst>
                  <a:outerShdw blurRad="38100" dist="38100" dir="2700000" algn="tl">
                    <a:srgbClr val="000000">
                      <a:alpha val="43137"/>
                    </a:srgbClr>
                  </a:outerShdw>
                </a:effectLst>
                <a:latin typeface="HG丸ｺﾞｼｯｸM-PRO" pitchFamily="50" charset="-128"/>
                <a:ea typeface="HG丸ｺﾞｼｯｸM-PRO" pitchFamily="50" charset="-128"/>
              </a:rPr>
              <a:t>優秀な社員は正社員化</a:t>
            </a:r>
            <a:endParaRPr kumimoji="1" lang="ja-JP" altLang="en-US" sz="1050" u="sng" dirty="0">
              <a:effectLst>
                <a:outerShdw blurRad="38100" dist="38100" dir="2700000" algn="tl">
                  <a:srgbClr val="000000">
                    <a:alpha val="43137"/>
                  </a:srgbClr>
                </a:outerShdw>
              </a:effectLst>
              <a:latin typeface="HG丸ｺﾞｼｯｸM-PRO" pitchFamily="50" charset="-128"/>
              <a:ea typeface="HG丸ｺﾞｼｯｸM-PRO" pitchFamily="50" charset="-128"/>
            </a:endParaRPr>
          </a:p>
        </p:txBody>
      </p:sp>
      <p:sp>
        <p:nvSpPr>
          <p:cNvPr id="53" name="上カーブ矢印 52"/>
          <p:cNvSpPr/>
          <p:nvPr/>
        </p:nvSpPr>
        <p:spPr>
          <a:xfrm rot="10800000">
            <a:off x="5182709" y="973468"/>
            <a:ext cx="827809" cy="160964"/>
          </a:xfrm>
          <a:prstGeom prst="curvedUp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8" name="角丸四角形 47"/>
          <p:cNvSpPr/>
          <p:nvPr/>
        </p:nvSpPr>
        <p:spPr>
          <a:xfrm>
            <a:off x="2013663" y="1680895"/>
            <a:ext cx="317211" cy="151183"/>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36000" tIns="0" rIns="0" bIns="0" rtlCol="0" anchor="ctr" anchorCtr="0">
            <a:spAutoFit/>
          </a:bodyPr>
          <a:lstStyle/>
          <a:p>
            <a:pPr marL="144000" indent="-144000" algn="ctr">
              <a:spcBef>
                <a:spcPts val="0"/>
              </a:spcBef>
            </a:pPr>
            <a:r>
              <a:rPr lang="ja-JP" altLang="en-US" sz="1100" dirty="0" smtClean="0">
                <a:solidFill>
                  <a:schemeClr val="tx1"/>
                </a:solidFill>
                <a:latin typeface="HGS創英角ｺﾞｼｯｸUB" pitchFamily="50" charset="-128"/>
                <a:ea typeface="HGS創英角ｺﾞｼｯｸUB" pitchFamily="50" charset="-128"/>
              </a:rPr>
              <a:t>係員</a:t>
            </a:r>
            <a:endParaRPr lang="en-US" altLang="ja-JP" sz="1100" dirty="0">
              <a:solidFill>
                <a:schemeClr val="tx1"/>
              </a:solidFill>
              <a:latin typeface="HGS創英角ｺﾞｼｯｸUB" pitchFamily="50" charset="-128"/>
              <a:ea typeface="HGS創英角ｺﾞｼｯｸUB" pitchFamily="50" charset="-128"/>
            </a:endParaRPr>
          </a:p>
        </p:txBody>
      </p:sp>
      <p:cxnSp>
        <p:nvCxnSpPr>
          <p:cNvPr id="58" name="直線コネクタ 57"/>
          <p:cNvCxnSpPr>
            <a:stCxn id="48" idx="0"/>
            <a:endCxn id="31" idx="2"/>
          </p:cNvCxnSpPr>
          <p:nvPr/>
        </p:nvCxnSpPr>
        <p:spPr>
          <a:xfrm flipV="1">
            <a:off x="2172269" y="1583634"/>
            <a:ext cx="0" cy="972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対角する 2 つの角を切り取った四角形 3"/>
          <p:cNvSpPr/>
          <p:nvPr/>
        </p:nvSpPr>
        <p:spPr>
          <a:xfrm>
            <a:off x="360000" y="4473116"/>
            <a:ext cx="9360000" cy="369332"/>
          </a:xfrm>
          <a:prstGeom prst="snip2Diag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lumMod val="75000"/>
                    <a:lumOff val="25000"/>
                  </a:schemeClr>
                </a:solidFill>
                <a:latin typeface="HG丸ｺﾞｼｯｸM-PRO" pitchFamily="50" charset="-128"/>
                <a:ea typeface="HG丸ｺﾞｼｯｸM-PRO" pitchFamily="50" charset="-128"/>
              </a:rPr>
              <a:t>〜</a:t>
            </a:r>
            <a:r>
              <a:rPr lang="ja-JP" altLang="en-US" sz="1400" dirty="0" smtClean="0">
                <a:solidFill>
                  <a:schemeClr val="tx1">
                    <a:lumMod val="75000"/>
                    <a:lumOff val="25000"/>
                  </a:schemeClr>
                </a:solidFill>
                <a:latin typeface="HG丸ｺﾞｼｯｸM-PRO" pitchFamily="50" charset="-128"/>
                <a:ea typeface="HG丸ｺﾞｼｯｸM-PRO" pitchFamily="50" charset="-128"/>
              </a:rPr>
              <a:t>効率性とともにサービスレベル・技術継承に必要な体制を想定</a:t>
            </a:r>
            <a:r>
              <a:rPr lang="en-US" altLang="ja-JP" sz="1400" dirty="0" smtClean="0">
                <a:solidFill>
                  <a:schemeClr val="tx1">
                    <a:lumMod val="75000"/>
                    <a:lumOff val="25000"/>
                  </a:schemeClr>
                </a:solidFill>
                <a:latin typeface="HG丸ｺﾞｼｯｸM-PRO" pitchFamily="50" charset="-128"/>
                <a:ea typeface="HG丸ｺﾞｼｯｸM-PRO" pitchFamily="50" charset="-128"/>
              </a:rPr>
              <a:t>〜</a:t>
            </a:r>
            <a:endParaRPr lang="ja-JP" altLang="en-US" sz="1400" dirty="0">
              <a:solidFill>
                <a:schemeClr val="tx1">
                  <a:lumMod val="75000"/>
                  <a:lumOff val="25000"/>
                </a:schemeClr>
              </a:solidFill>
              <a:latin typeface="HG丸ｺﾞｼｯｸM-PRO" pitchFamily="50" charset="-128"/>
              <a:ea typeface="HG丸ｺﾞｼｯｸM-PRO" pitchFamily="50" charset="-128"/>
            </a:endParaRPr>
          </a:p>
        </p:txBody>
      </p:sp>
      <p:sp>
        <p:nvSpPr>
          <p:cNvPr id="49" name="正方形/長方形 48"/>
          <p:cNvSpPr/>
          <p:nvPr/>
        </p:nvSpPr>
        <p:spPr>
          <a:xfrm>
            <a:off x="1008000" y="0"/>
            <a:ext cx="8388000" cy="39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spcBef>
                <a:spcPts val="600"/>
              </a:spcBef>
            </a:pPr>
            <a:r>
              <a:rPr lang="ja-JP" altLang="en-US" sz="2400" dirty="0">
                <a:solidFill>
                  <a:prstClr val="black"/>
                </a:solidFill>
                <a:latin typeface="HG丸ｺﾞｼｯｸM-PRO" pitchFamily="50" charset="-128"/>
                <a:ea typeface="HG丸ｺﾞｼｯｸM-PRO" pitchFamily="50" charset="-128"/>
              </a:rPr>
              <a:t>（１</a:t>
            </a:r>
            <a:r>
              <a:rPr lang="ja-JP" altLang="en-US" sz="2400" dirty="0" smtClean="0">
                <a:solidFill>
                  <a:prstClr val="black"/>
                </a:solidFill>
                <a:latin typeface="HG丸ｺﾞｼｯｸM-PRO" pitchFamily="50" charset="-128"/>
                <a:ea typeface="HG丸ｺﾞｼｯｸM-PRO" pitchFamily="50" charset="-128"/>
              </a:rPr>
              <a:t>）必要人員配置の将来想定</a:t>
            </a:r>
            <a:endParaRPr lang="ja-JP" altLang="en-US" sz="2000" dirty="0">
              <a:solidFill>
                <a:prstClr val="black"/>
              </a:solidFill>
              <a:latin typeface="HG丸ｺﾞｼｯｸM-PRO" pitchFamily="50" charset="-128"/>
              <a:ea typeface="HG丸ｺﾞｼｯｸM-PRO" pitchFamily="50" charset="-128"/>
            </a:endParaRPr>
          </a:p>
        </p:txBody>
      </p:sp>
      <p:sp>
        <p:nvSpPr>
          <p:cNvPr id="55" name="対角する 2 つの角を切り取った四角形 54"/>
          <p:cNvSpPr/>
          <p:nvPr/>
        </p:nvSpPr>
        <p:spPr>
          <a:xfrm>
            <a:off x="1530286" y="4859868"/>
            <a:ext cx="6951106" cy="369332"/>
          </a:xfrm>
          <a:prstGeom prst="snip2DiagRect">
            <a:avLst/>
          </a:prstGeom>
          <a:solidFill>
            <a:schemeClr val="accent4">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lumMod val="75000"/>
                    <a:lumOff val="25000"/>
                  </a:schemeClr>
                </a:solidFill>
                <a:latin typeface="HG丸ｺﾞｼｯｸM-PRO" pitchFamily="50" charset="-128"/>
                <a:ea typeface="HG丸ｺﾞｼｯｸM-PRO" pitchFamily="50" charset="-128"/>
              </a:rPr>
              <a:t>体制の維持構築には、継続的な人材確保の取り組みが必要</a:t>
            </a:r>
            <a:endParaRPr lang="ja-JP" altLang="en-US" sz="1600" b="1" dirty="0">
              <a:solidFill>
                <a:schemeClr val="tx1">
                  <a:lumMod val="75000"/>
                  <a:lumOff val="25000"/>
                </a:schemeClr>
              </a:solidFill>
              <a:latin typeface="HG丸ｺﾞｼｯｸM-PRO" pitchFamily="50" charset="-128"/>
              <a:ea typeface="HG丸ｺﾞｼｯｸM-PRO" pitchFamily="50" charset="-128"/>
            </a:endParaRPr>
          </a:p>
        </p:txBody>
      </p:sp>
      <p:sp>
        <p:nvSpPr>
          <p:cNvPr id="63" name="角丸四角形 62"/>
          <p:cNvSpPr>
            <a:spLocks/>
          </p:cNvSpPr>
          <p:nvPr/>
        </p:nvSpPr>
        <p:spPr>
          <a:xfrm>
            <a:off x="8229364" y="5301208"/>
            <a:ext cx="576000" cy="288032"/>
          </a:xfrm>
          <a:prstGeom prst="roundRect">
            <a:avLst>
              <a:gd name="adj" fmla="val 16087"/>
            </a:avLst>
          </a:prstGeom>
          <a:noFill/>
          <a:ln w="28575">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lstStyle/>
          <a:p>
            <a:pPr fontAlgn="auto">
              <a:spcBef>
                <a:spcPts val="0"/>
              </a:spcBef>
              <a:spcAft>
                <a:spcPts val="0"/>
              </a:spcAft>
              <a:defRPr/>
            </a:pP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（人）</a:t>
            </a:r>
            <a:endParaRPr lang="ja-JP" altLang="en-US" sz="1100" dirty="0">
              <a:solidFill>
                <a:schemeClr val="tx1"/>
              </a:solidFill>
              <a:latin typeface="HG丸ｺﾞｼｯｸM-PRO" panose="020F0600000000000000" pitchFamily="50" charset="-128"/>
              <a:ea typeface="HG丸ｺﾞｼｯｸM-PRO" panose="020F0600000000000000" pitchFamily="50" charset="-128"/>
            </a:endParaRPr>
          </a:p>
        </p:txBody>
      </p:sp>
      <p:grpSp>
        <p:nvGrpSpPr>
          <p:cNvPr id="11" name="グループ化 10"/>
          <p:cNvGrpSpPr/>
          <p:nvPr/>
        </p:nvGrpSpPr>
        <p:grpSpPr>
          <a:xfrm>
            <a:off x="488504" y="3789040"/>
            <a:ext cx="9137078" cy="648072"/>
            <a:chOff x="488504" y="4077072"/>
            <a:chExt cx="9137078" cy="648072"/>
          </a:xfrm>
        </p:grpSpPr>
        <p:sp>
          <p:nvSpPr>
            <p:cNvPr id="146" name="フローチャート : 代替処理 145"/>
            <p:cNvSpPr/>
            <p:nvPr/>
          </p:nvSpPr>
          <p:spPr>
            <a:xfrm>
              <a:off x="488504" y="4077072"/>
              <a:ext cx="5832647" cy="648072"/>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 name="グループ化 8"/>
            <p:cNvGrpSpPr/>
            <p:nvPr/>
          </p:nvGrpSpPr>
          <p:grpSpPr>
            <a:xfrm>
              <a:off x="488505" y="4112968"/>
              <a:ext cx="9137077" cy="612176"/>
              <a:chOff x="488505" y="4112968"/>
              <a:chExt cx="9137077" cy="612176"/>
            </a:xfrm>
          </p:grpSpPr>
          <p:sp>
            <p:nvSpPr>
              <p:cNvPr id="151" name="タイトル 3"/>
              <p:cNvSpPr txBox="1">
                <a:spLocks/>
              </p:cNvSpPr>
              <p:nvPr/>
            </p:nvSpPr>
            <p:spPr>
              <a:xfrm>
                <a:off x="488505" y="4112968"/>
                <a:ext cx="5832647" cy="576172"/>
              </a:xfrm>
              <a:prstGeom prst="rect">
                <a:avLst/>
              </a:prstGeom>
              <a:ln w="31750">
                <a:noFill/>
              </a:ln>
            </p:spPr>
            <p:txBody>
              <a:bodyPr vert="horz" lIns="91440" tIns="45720" rIns="91440" bIns="45720" rtlCol="0" anchor="ctr">
                <a:noAutofit/>
              </a:bodyPr>
              <a:lstStyle/>
              <a:p>
                <a:pPr fontAlgn="auto">
                  <a:spcBef>
                    <a:spcPts val="600"/>
                  </a:spcBef>
                  <a:spcAft>
                    <a:spcPts val="0"/>
                  </a:spcAft>
                  <a:defRPr/>
                </a:pPr>
                <a:r>
                  <a:rPr lang="ja-JP" altLang="en-US" sz="1400" noProof="0" dirty="0" smtClean="0">
                    <a:latin typeface="HG丸ｺﾞｼｯｸM-PRO" panose="020F0600000000000000" pitchFamily="50" charset="-128"/>
                    <a:ea typeface="HG丸ｺﾞｼｯｸM-PRO" panose="020F0600000000000000" pitchFamily="50" charset="-128"/>
                    <a:cs typeface="+mj-cs"/>
                  </a:rPr>
                  <a:t>　運営・維持管理に必要な人員</a:t>
                </a:r>
                <a:r>
                  <a:rPr lang="ja-JP" altLang="en-US" sz="1400" dirty="0">
                    <a:latin typeface="HG丸ｺﾞｼｯｸM-PRO" panose="020F0600000000000000" pitchFamily="50" charset="-128"/>
                    <a:ea typeface="HG丸ｺﾞｼｯｸM-PRO" panose="020F0600000000000000" pitchFamily="50" charset="-128"/>
                  </a:rPr>
                  <a:t>　</a:t>
                </a:r>
                <a:r>
                  <a:rPr lang="ja-JP" altLang="en-US" sz="1400" dirty="0" smtClean="0">
                    <a:latin typeface="HG丸ｺﾞｼｯｸM-PRO" panose="020F0600000000000000" pitchFamily="50" charset="-128"/>
                    <a:ea typeface="HG丸ｺﾞｼｯｸM-PRO" panose="020F0600000000000000" pitchFamily="50" charset="-128"/>
                  </a:rPr>
                  <a:t>　　</a:t>
                </a:r>
                <a:r>
                  <a:rPr lang="ja-JP" altLang="en-US" sz="1400" dirty="0">
                    <a:latin typeface="HG丸ｺﾞｼｯｸM-PRO" panose="020F0600000000000000" pitchFamily="50" charset="-128"/>
                    <a:ea typeface="HG丸ｺﾞｼｯｸM-PRO" panose="020F0600000000000000" pitchFamily="50" charset="-128"/>
                  </a:rPr>
                  <a:t>　</a:t>
                </a:r>
                <a:r>
                  <a:rPr lang="ja-JP" altLang="en-US" sz="1400" b="1" u="sng" dirty="0">
                    <a:latin typeface="HG丸ｺﾞｼｯｸM-PRO" panose="020F0600000000000000" pitchFamily="50" charset="-128"/>
                    <a:ea typeface="HG丸ｺﾞｼｯｸM-PRO" panose="020F0600000000000000" pitchFamily="50" charset="-128"/>
                  </a:rPr>
                  <a:t>計　約</a:t>
                </a:r>
                <a:r>
                  <a:rPr lang="en-US" altLang="ja-JP" sz="1400" b="1" u="sng" dirty="0">
                    <a:latin typeface="HG丸ｺﾞｼｯｸM-PRO" panose="020F0600000000000000" pitchFamily="50" charset="-128"/>
                    <a:ea typeface="HG丸ｺﾞｼｯｸM-PRO" panose="020F0600000000000000" pitchFamily="50" charset="-128"/>
                  </a:rPr>
                  <a:t>1,040</a:t>
                </a:r>
                <a:r>
                  <a:rPr lang="ja-JP" altLang="en-US" sz="1400" b="1" u="sng" dirty="0">
                    <a:latin typeface="HG丸ｺﾞｼｯｸM-PRO" panose="020F0600000000000000" pitchFamily="50" charset="-128"/>
                    <a:ea typeface="HG丸ｺﾞｼｯｸM-PRO" panose="020F0600000000000000" pitchFamily="50" charset="-128"/>
                  </a:rPr>
                  <a:t>人　</a:t>
                </a:r>
                <a:endParaRPr lang="en-US" altLang="ja-JP" sz="1400" b="1" u="sng" noProof="0" dirty="0" smtClean="0">
                  <a:latin typeface="HG丸ｺﾞｼｯｸM-PRO" panose="020F0600000000000000" pitchFamily="50" charset="-128"/>
                  <a:ea typeface="HG丸ｺﾞｼｯｸM-PRO" panose="020F0600000000000000" pitchFamily="50" charset="-128"/>
                  <a:cs typeface="+mj-cs"/>
                </a:endParaRPr>
              </a:p>
              <a:p>
                <a:pPr marL="0" marR="0" lvl="0" indent="0" algn="ctr" defTabSz="914400" rtl="0" eaLnBrk="1" fontAlgn="auto" latinLnBrk="0" hangingPunct="1">
                  <a:lnSpc>
                    <a:spcPct val="100000"/>
                  </a:lnSpc>
                  <a:spcBef>
                    <a:spcPts val="600"/>
                  </a:spcBef>
                  <a:spcAft>
                    <a:spcPts val="0"/>
                  </a:spcAft>
                  <a:buClrTx/>
                  <a:buSzTx/>
                  <a:buFontTx/>
                  <a:buNone/>
                  <a:tabLst/>
                  <a:defRPr/>
                </a:pPr>
                <a:r>
                  <a:rPr lang="ja-JP" altLang="en-US" sz="1400" b="1" noProof="0" dirty="0" smtClean="0">
                    <a:latin typeface="HG丸ｺﾞｼｯｸM-PRO" panose="020F0600000000000000" pitchFamily="50" charset="-128"/>
                    <a:ea typeface="HG丸ｺﾞｼｯｸM-PRO" panose="020F0600000000000000" pitchFamily="50" charset="-128"/>
                    <a:cs typeface="+mj-cs"/>
                  </a:rPr>
                  <a:t>　</a:t>
                </a:r>
                <a:r>
                  <a:rPr lang="ja-JP" altLang="en-US" sz="1300" dirty="0">
                    <a:latin typeface="HG丸ｺﾞｼｯｸM-PRO" panose="020F0600000000000000" pitchFamily="50" charset="-128"/>
                    <a:ea typeface="HG丸ｺﾞｼｯｸM-PRO" panose="020F0600000000000000" pitchFamily="50" charset="-128"/>
                    <a:cs typeface="+mj-cs"/>
                  </a:rPr>
                  <a:t>正社員</a:t>
                </a:r>
                <a:r>
                  <a:rPr lang="ja-JP" altLang="en-US" sz="1300" noProof="0" dirty="0" smtClean="0">
                    <a:latin typeface="HG丸ｺﾞｼｯｸM-PRO" panose="020F0600000000000000" pitchFamily="50" charset="-128"/>
                    <a:ea typeface="HG丸ｺﾞｼｯｸM-PRO" panose="020F0600000000000000" pitchFamily="50" charset="-128"/>
                    <a:cs typeface="+mj-cs"/>
                  </a:rPr>
                  <a:t>　約</a:t>
                </a:r>
                <a:r>
                  <a:rPr lang="en-US" altLang="ja-JP" sz="1300" noProof="0" dirty="0" smtClean="0">
                    <a:latin typeface="HG丸ｺﾞｼｯｸM-PRO" panose="020F0600000000000000" pitchFamily="50" charset="-128"/>
                    <a:ea typeface="HG丸ｺﾞｼｯｸM-PRO" panose="020F0600000000000000" pitchFamily="50" charset="-128"/>
                    <a:cs typeface="+mj-cs"/>
                  </a:rPr>
                  <a:t>570</a:t>
                </a:r>
                <a:r>
                  <a:rPr lang="ja-JP" altLang="en-US" sz="1300" noProof="0" dirty="0" smtClean="0">
                    <a:latin typeface="HG丸ｺﾞｼｯｸM-PRO" panose="020F0600000000000000" pitchFamily="50" charset="-128"/>
                    <a:ea typeface="HG丸ｺﾞｼｯｸM-PRO" panose="020F0600000000000000" pitchFamily="50" charset="-128"/>
                    <a:cs typeface="+mj-cs"/>
                  </a:rPr>
                  <a:t>人　＋　短時間勤務社員・契約社員等　約</a:t>
                </a:r>
                <a:r>
                  <a:rPr lang="en-US" altLang="ja-JP" sz="1300" noProof="0" dirty="0" smtClean="0">
                    <a:latin typeface="HG丸ｺﾞｼｯｸM-PRO" panose="020F0600000000000000" pitchFamily="50" charset="-128"/>
                    <a:ea typeface="HG丸ｺﾞｼｯｸM-PRO" panose="020F0600000000000000" pitchFamily="50" charset="-128"/>
                    <a:cs typeface="+mj-cs"/>
                  </a:rPr>
                  <a:t>470</a:t>
                </a:r>
                <a:r>
                  <a:rPr lang="ja-JP" altLang="en-US" sz="1300" noProof="0" dirty="0" smtClean="0">
                    <a:latin typeface="HG丸ｺﾞｼｯｸM-PRO" panose="020F0600000000000000" pitchFamily="50" charset="-128"/>
                    <a:ea typeface="HG丸ｺﾞｼｯｸM-PRO" panose="020F0600000000000000" pitchFamily="50" charset="-128"/>
                    <a:cs typeface="+mj-cs"/>
                  </a:rPr>
                  <a:t>人</a:t>
                </a:r>
                <a:endParaRPr lang="en-US" altLang="ja-JP" sz="1300" noProof="0" dirty="0" smtClean="0">
                  <a:latin typeface="HG丸ｺﾞｼｯｸM-PRO" panose="020F0600000000000000" pitchFamily="50" charset="-128"/>
                  <a:ea typeface="HG丸ｺﾞｼｯｸM-PRO" panose="020F0600000000000000" pitchFamily="50" charset="-128"/>
                  <a:cs typeface="+mj-cs"/>
                </a:endParaRPr>
              </a:p>
            </p:txBody>
          </p:sp>
          <p:sp>
            <p:nvSpPr>
              <p:cNvPr id="59" name="フローチャート : 代替処理 58"/>
              <p:cNvSpPr/>
              <p:nvPr/>
            </p:nvSpPr>
            <p:spPr>
              <a:xfrm>
                <a:off x="6717196" y="4167790"/>
                <a:ext cx="2908386" cy="557354"/>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国内外での事業規模拡大に伴い</a:t>
                </a:r>
                <a:endParaRPr kumimoji="1"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1400" dirty="0">
                    <a:solidFill>
                      <a:schemeClr val="tx1"/>
                    </a:solidFill>
                    <a:latin typeface="HG丸ｺﾞｼｯｸM-PRO" panose="020F0600000000000000" pitchFamily="50" charset="-128"/>
                    <a:ea typeface="HG丸ｺﾞｼｯｸM-PRO" panose="020F0600000000000000" pitchFamily="50" charset="-128"/>
                  </a:rPr>
                  <a:t>必要</a:t>
                </a:r>
                <a:r>
                  <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rPr>
                  <a:t>人員を配置</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2" name="加算記号 1"/>
              <p:cNvSpPr/>
              <p:nvPr/>
            </p:nvSpPr>
            <p:spPr>
              <a:xfrm>
                <a:off x="6321152" y="4257092"/>
                <a:ext cx="357696" cy="319880"/>
              </a:xfrm>
              <a:prstGeom prst="mathPlus">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64" name="テキスト ボックス 63"/>
          <p:cNvSpPr txBox="1"/>
          <p:nvPr/>
        </p:nvSpPr>
        <p:spPr>
          <a:xfrm>
            <a:off x="992560" y="5265204"/>
            <a:ext cx="7128792" cy="307777"/>
          </a:xfrm>
          <a:prstGeom prst="rect">
            <a:avLst/>
          </a:prstGeom>
          <a:noFill/>
        </p:spPr>
        <p:txBody>
          <a:bodyPr wrap="square" rtlCol="0">
            <a:spAutoFit/>
          </a:bodyPr>
          <a:lstStyle/>
          <a:p>
            <a:r>
              <a:rPr kumimoji="1" lang="ja-JP" altLang="en-US" sz="1400" dirty="0" smtClean="0">
                <a:latin typeface="HG丸ｺﾞｼｯｸM-PRO" panose="020F0600000000000000" pitchFamily="50" charset="-128"/>
                <a:ea typeface="HG丸ｺﾞｼｯｸM-PRO" panose="020F0600000000000000" pitchFamily="50" charset="-128"/>
              </a:rPr>
              <a:t>（</a:t>
            </a:r>
            <a:r>
              <a:rPr kumimoji="1" lang="ja-JP" altLang="en-US" sz="1200" dirty="0" smtClean="0">
                <a:latin typeface="HG丸ｺﾞｼｯｸM-PRO" panose="020F0600000000000000" pitchFamily="50" charset="-128"/>
                <a:ea typeface="HG丸ｺﾞｼｯｸM-PRO" panose="020F0600000000000000" pitchFamily="50" charset="-128"/>
              </a:rPr>
              <a:t>参考）</a:t>
            </a:r>
            <a:r>
              <a:rPr lang="ja-JP" altLang="en-US" sz="1200" dirty="0" smtClean="0">
                <a:latin typeface="HG丸ｺﾞｼｯｸM-PRO" panose="020F0600000000000000" pitchFamily="50" charset="-128"/>
                <a:ea typeface="HG丸ｺﾞｼｯｸM-PRO" panose="020F0600000000000000" pitchFamily="50" charset="-128"/>
              </a:rPr>
              <a:t>運営・維持管理に必要な人員</a:t>
            </a:r>
            <a:r>
              <a:rPr kumimoji="1" lang="ja-JP" altLang="en-US" sz="1200" dirty="0" smtClean="0">
                <a:latin typeface="HG丸ｺﾞｼｯｸM-PRO" panose="020F0600000000000000" pitchFamily="50" charset="-128"/>
                <a:ea typeface="HG丸ｺﾞｼｯｸM-PRO" panose="020F0600000000000000" pitchFamily="50" charset="-128"/>
              </a:rPr>
              <a:t>数の推移　</a:t>
            </a:r>
            <a:endParaRPr kumimoji="1" lang="ja-JP" altLang="en-US" sz="1200" dirty="0">
              <a:latin typeface="HG丸ｺﾞｼｯｸM-PRO" panose="020F0600000000000000" pitchFamily="50" charset="-128"/>
              <a:ea typeface="HG丸ｺﾞｼｯｸM-PRO" panose="020F0600000000000000" pitchFamily="50" charset="-128"/>
            </a:endParaRPr>
          </a:p>
        </p:txBody>
      </p:sp>
      <p:graphicFrame>
        <p:nvGraphicFramePr>
          <p:cNvPr id="60" name="表 59"/>
          <p:cNvGraphicFramePr>
            <a:graphicFrameLocks noGrp="1"/>
          </p:cNvGraphicFramePr>
          <p:nvPr>
            <p:extLst>
              <p:ext uri="{D42A27DB-BD31-4B8C-83A1-F6EECF244321}">
                <p14:modId xmlns="" xmlns:p14="http://schemas.microsoft.com/office/powerpoint/2010/main" val="34261233"/>
              </p:ext>
            </p:extLst>
          </p:nvPr>
        </p:nvGraphicFramePr>
        <p:xfrm>
          <a:off x="1064570" y="5553236"/>
          <a:ext cx="8100898" cy="908720"/>
        </p:xfrm>
        <a:graphic>
          <a:graphicData uri="http://schemas.openxmlformats.org/drawingml/2006/table">
            <a:tbl>
              <a:tblPr>
                <a:tableStyleId>{5C22544A-7EE6-4342-B048-85BDC9FD1C3A}</a:tableStyleId>
              </a:tblPr>
              <a:tblGrid>
                <a:gridCol w="1717578"/>
                <a:gridCol w="1276664"/>
                <a:gridCol w="1276664"/>
                <a:gridCol w="1276664"/>
                <a:gridCol w="1276664"/>
                <a:gridCol w="1276664"/>
              </a:tblGrid>
              <a:tr h="227180">
                <a:tc>
                  <a:txBody>
                    <a:bodyPr/>
                    <a:lstStyle/>
                    <a:p>
                      <a:pPr algn="l" fontAlgn="ctr"/>
                      <a:r>
                        <a:rPr lang="ja-JP" altLang="en-US" sz="1100" u="none" strike="noStrike" dirty="0">
                          <a:effectLst/>
                          <a:latin typeface="HG丸ｺﾞｼｯｸM-PRO" panose="020F0600000000000000" pitchFamily="50" charset="-128"/>
                          <a:ea typeface="HG丸ｺﾞｼｯｸM-PRO" panose="020F0600000000000000" pitchFamily="50" charset="-128"/>
                        </a:rPr>
                        <a:t>　</a:t>
                      </a:r>
                      <a:endPar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108000" marR="0" marT="0" marB="0" anchor="ctr">
                    <a:solidFill>
                      <a:schemeClr val="accent1">
                        <a:lumMod val="60000"/>
                        <a:lumOff val="40000"/>
                      </a:schemeClr>
                    </a:solidFill>
                  </a:tcPr>
                </a:tc>
                <a:tc>
                  <a:txBody>
                    <a:bodyPr/>
                    <a:lstStyle/>
                    <a:p>
                      <a:pPr algn="ctr" fontAlgn="ctr"/>
                      <a:r>
                        <a:rPr lang="en-US" sz="1100" u="none" strike="noStrike" dirty="0">
                          <a:effectLst/>
                          <a:latin typeface="HG丸ｺﾞｼｯｸM-PRO" panose="020F0600000000000000" pitchFamily="50" charset="-128"/>
                          <a:ea typeface="HG丸ｺﾞｼｯｸM-PRO" panose="020F0600000000000000" pitchFamily="50" charset="-128"/>
                        </a:rPr>
                        <a:t>H29</a:t>
                      </a:r>
                      <a:endParaRPr 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0" marT="0" marB="0" anchor="ctr">
                    <a:solidFill>
                      <a:schemeClr val="accent1">
                        <a:lumMod val="60000"/>
                        <a:lumOff val="40000"/>
                      </a:schemeClr>
                    </a:solidFill>
                  </a:tcPr>
                </a:tc>
                <a:tc>
                  <a:txBody>
                    <a:bodyPr/>
                    <a:lstStyle/>
                    <a:p>
                      <a:pPr algn="ctr" fontAlgn="ctr"/>
                      <a:r>
                        <a:rPr lang="en-US" sz="1100" u="none" strike="noStrike" dirty="0">
                          <a:effectLst/>
                          <a:latin typeface="HG丸ｺﾞｼｯｸM-PRO" panose="020F0600000000000000" pitchFamily="50" charset="-128"/>
                          <a:ea typeface="HG丸ｺﾞｼｯｸM-PRO" panose="020F0600000000000000" pitchFamily="50" charset="-128"/>
                        </a:rPr>
                        <a:t>H30</a:t>
                      </a:r>
                      <a:endParaRPr 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0" marT="0" marB="0" anchor="ctr">
                    <a:solidFill>
                      <a:schemeClr val="accent1">
                        <a:lumMod val="60000"/>
                        <a:lumOff val="40000"/>
                      </a:schemeClr>
                    </a:solidFill>
                  </a:tcPr>
                </a:tc>
                <a:tc>
                  <a:txBody>
                    <a:bodyPr/>
                    <a:lstStyle/>
                    <a:p>
                      <a:pPr algn="ctr" fontAlgn="ctr"/>
                      <a:r>
                        <a:rPr lang="en-US" sz="1100" u="none" strike="noStrike" dirty="0">
                          <a:effectLst/>
                          <a:latin typeface="HG丸ｺﾞｼｯｸM-PRO" panose="020F0600000000000000" pitchFamily="50" charset="-128"/>
                          <a:ea typeface="HG丸ｺﾞｼｯｸM-PRO" panose="020F0600000000000000" pitchFamily="50" charset="-128"/>
                        </a:rPr>
                        <a:t>H31</a:t>
                      </a:r>
                      <a:endParaRPr 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0" marT="0" marB="0" anchor="ctr">
                    <a:solidFill>
                      <a:schemeClr val="accent1">
                        <a:lumMod val="60000"/>
                        <a:lumOff val="40000"/>
                      </a:schemeClr>
                    </a:solidFill>
                  </a:tcPr>
                </a:tc>
                <a:tc>
                  <a:txBody>
                    <a:bodyPr/>
                    <a:lstStyle/>
                    <a:p>
                      <a:pPr algn="ctr" fontAlgn="ctr"/>
                      <a:r>
                        <a:rPr lang="en-US" sz="1100" u="none" strike="noStrike" dirty="0">
                          <a:effectLst/>
                          <a:latin typeface="HG丸ｺﾞｼｯｸM-PRO" panose="020F0600000000000000" pitchFamily="50" charset="-128"/>
                          <a:ea typeface="HG丸ｺﾞｼｯｸM-PRO" panose="020F0600000000000000" pitchFamily="50" charset="-128"/>
                        </a:rPr>
                        <a:t>H32</a:t>
                      </a:r>
                      <a:endParaRPr 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0" marT="0" marB="0" anchor="ctr">
                    <a:solidFill>
                      <a:schemeClr val="accent1">
                        <a:lumMod val="60000"/>
                        <a:lumOff val="40000"/>
                      </a:schemeClr>
                    </a:solidFill>
                  </a:tcPr>
                </a:tc>
                <a:tc>
                  <a:txBody>
                    <a:bodyPr/>
                    <a:lstStyle/>
                    <a:p>
                      <a:pPr algn="ctr" fontAlgn="ctr"/>
                      <a:r>
                        <a:rPr lang="en-US" sz="1100" u="none" strike="noStrike" dirty="0">
                          <a:effectLst/>
                          <a:latin typeface="HG丸ｺﾞｼｯｸM-PRO" panose="020F0600000000000000" pitchFamily="50" charset="-128"/>
                          <a:ea typeface="HG丸ｺﾞｼｯｸM-PRO" panose="020F0600000000000000" pitchFamily="50" charset="-128"/>
                        </a:rPr>
                        <a:t>H33</a:t>
                      </a:r>
                      <a:endParaRPr 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0" marT="0" marB="0" anchor="ctr">
                    <a:solidFill>
                      <a:schemeClr val="accent1">
                        <a:lumMod val="60000"/>
                        <a:lumOff val="40000"/>
                      </a:schemeClr>
                    </a:solidFill>
                  </a:tcPr>
                </a:tc>
              </a:tr>
              <a:tr h="227180">
                <a:tc>
                  <a:txBody>
                    <a:bodyPr/>
                    <a:lstStyle/>
                    <a:p>
                      <a:pPr algn="l" fontAlgn="ctr"/>
                      <a:r>
                        <a:rPr lang="ja-JP" altLang="en-US"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正社員</a:t>
                      </a:r>
                      <a:endParaRPr lang="ja-JP" altLang="en-US"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108000" marR="0" marT="0" marB="0" anchor="ctr">
                    <a:solidFill>
                      <a:srgbClr val="DCE6F2"/>
                    </a:solidFill>
                  </a:tcPr>
                </a:tc>
                <a:tc>
                  <a:txBody>
                    <a:bodyPr/>
                    <a:lstStyle/>
                    <a:p>
                      <a:pPr algn="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805</a:t>
                      </a:r>
                    </a:p>
                  </a:txBody>
                  <a:tcPr marL="0" marR="144000" marT="0" marB="0" anchor="ctr">
                    <a:solidFill>
                      <a:srgbClr val="DCE6F2"/>
                    </a:solidFill>
                  </a:tcPr>
                </a:tc>
                <a:tc>
                  <a:txBody>
                    <a:bodyPr/>
                    <a:lstStyle/>
                    <a:p>
                      <a:pPr algn="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788</a:t>
                      </a:r>
                    </a:p>
                  </a:txBody>
                  <a:tcPr marL="0" marR="144000" marT="0" marB="0" anchor="ctr">
                    <a:solidFill>
                      <a:srgbClr val="DCE6F2"/>
                    </a:solidFill>
                  </a:tcPr>
                </a:tc>
                <a:tc>
                  <a:txBody>
                    <a:bodyPr/>
                    <a:lstStyle/>
                    <a:p>
                      <a:pPr algn="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761</a:t>
                      </a:r>
                    </a:p>
                  </a:txBody>
                  <a:tcPr marL="0" marR="144000" marT="0" marB="0" anchor="ctr">
                    <a:solidFill>
                      <a:srgbClr val="DCE6F2"/>
                    </a:solidFill>
                  </a:tcPr>
                </a:tc>
                <a:tc>
                  <a:txBody>
                    <a:bodyPr/>
                    <a:lstStyle/>
                    <a:p>
                      <a:pPr algn="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742</a:t>
                      </a:r>
                    </a:p>
                  </a:txBody>
                  <a:tcPr marL="0" marR="144000" marT="0" marB="0" anchor="ctr">
                    <a:solidFill>
                      <a:srgbClr val="DCE6F2"/>
                    </a:solidFill>
                  </a:tcPr>
                </a:tc>
                <a:tc>
                  <a:txBody>
                    <a:bodyPr/>
                    <a:lstStyle/>
                    <a:p>
                      <a:pPr algn="r" fontAlgn="ctr"/>
                      <a:r>
                        <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rPr>
                        <a:t>725</a:t>
                      </a:r>
                    </a:p>
                  </a:txBody>
                  <a:tcPr marL="0" marR="144000" marT="0" marB="0" anchor="ctr">
                    <a:solidFill>
                      <a:srgbClr val="DCE6F2"/>
                    </a:solidFill>
                  </a:tcPr>
                </a:tc>
              </a:tr>
              <a:tr h="227180">
                <a:tc>
                  <a:txBody>
                    <a:bodyPr/>
                    <a:lstStyle/>
                    <a:p>
                      <a:pPr algn="l" fontAlgn="ctr"/>
                      <a:r>
                        <a:rPr lang="ja-JP" altLang="en-US" sz="9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短時間勤務社員・契約社員等</a:t>
                      </a:r>
                      <a:endParaRPr lang="en-US" altLang="ja-JP" sz="9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108000" marR="0" marT="0" marB="0" anchor="ctr">
                    <a:solidFill>
                      <a:srgbClr val="DCE6F3"/>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235</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3"/>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252</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3"/>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279</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3"/>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298</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3"/>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315</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rgbClr val="DCE6F3"/>
                    </a:solidFill>
                  </a:tcPr>
                </a:tc>
              </a:tr>
              <a:tr h="227180">
                <a:tc>
                  <a:txBody>
                    <a:bodyPr/>
                    <a:lstStyle/>
                    <a:p>
                      <a:pPr algn="l" fontAlgn="ctr"/>
                      <a:r>
                        <a:rPr lang="ja-JP" altLang="en-US"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合　計</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108000" marR="0" marT="0" marB="0" anchor="ctr">
                    <a:solidFill>
                      <a:schemeClr val="accent1">
                        <a:lumMod val="40000"/>
                        <a:lumOff val="60000"/>
                      </a:schemeClr>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1,040</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1,040</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1,040</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1,040</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c>
                  <a:txBody>
                    <a:bodyPr/>
                    <a:lstStyle/>
                    <a:p>
                      <a:pPr algn="r" fontAlgn="ctr"/>
                      <a:r>
                        <a:rPr lang="en-US" altLang="ja-JP" sz="1100" b="0" i="0" u="none" strike="noStrike" dirty="0" smtClean="0">
                          <a:solidFill>
                            <a:srgbClr val="000000"/>
                          </a:solidFill>
                          <a:effectLst/>
                          <a:latin typeface="HG丸ｺﾞｼｯｸM-PRO" panose="020F0600000000000000" pitchFamily="50" charset="-128"/>
                          <a:ea typeface="HG丸ｺﾞｼｯｸM-PRO" panose="020F0600000000000000" pitchFamily="50" charset="-128"/>
                        </a:rPr>
                        <a:t>1,040</a:t>
                      </a:r>
                      <a:endParaRPr lang="en-US" altLang="ja-JP" sz="1100" b="0" i="0" u="none" strike="noStrike" dirty="0">
                        <a:solidFill>
                          <a:srgbClr val="000000"/>
                        </a:solidFill>
                        <a:effectLst/>
                        <a:latin typeface="HG丸ｺﾞｼｯｸM-PRO" panose="020F0600000000000000" pitchFamily="50" charset="-128"/>
                        <a:ea typeface="HG丸ｺﾞｼｯｸM-PRO" panose="020F0600000000000000" pitchFamily="50" charset="-128"/>
                      </a:endParaRPr>
                    </a:p>
                  </a:txBody>
                  <a:tcPr marL="0" marR="144000" marT="0" marB="0" anchor="ctr">
                    <a:solidFill>
                      <a:schemeClr val="accent1">
                        <a:lumMod val="40000"/>
                        <a:lumOff val="60000"/>
                      </a:schemeClr>
                    </a:solidFill>
                  </a:tcPr>
                </a:tc>
              </a:tr>
            </a:tbl>
          </a:graphicData>
        </a:graphic>
      </p:graphicFrame>
    </p:spTree>
    <p:extLst>
      <p:ext uri="{BB962C8B-B14F-4D97-AF65-F5344CB8AC3E}">
        <p14:creationId xmlns="" xmlns:p14="http://schemas.microsoft.com/office/powerpoint/2010/main" val="17978583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812540" y="716420"/>
            <a:ext cx="1169988" cy="303212"/>
          </a:xfrm>
          <a:prstGeom prst="roundRect">
            <a:avLst>
              <a:gd name="adj" fmla="val 9291"/>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r>
              <a:rPr lang="ja-JP" altLang="en-US" sz="1500" dirty="0" smtClean="0">
                <a:solidFill>
                  <a:srgbClr val="003E60"/>
                </a:solidFill>
                <a:latin typeface="HGP創英角ｺﾞｼｯｸUB" pitchFamily="50" charset="-128"/>
                <a:ea typeface="HGP創英角ｺﾞｼｯｸUB" pitchFamily="50" charset="-128"/>
                <a:cs typeface="Meiryo UI" pitchFamily="50" charset="-128"/>
              </a:rPr>
              <a:t>基本的</a:t>
            </a:r>
            <a:r>
              <a:rPr lang="ja-JP" altLang="en-US" sz="1500" dirty="0">
                <a:solidFill>
                  <a:srgbClr val="003E60"/>
                </a:solidFill>
                <a:latin typeface="HGP創英角ｺﾞｼｯｸUB" pitchFamily="50" charset="-128"/>
                <a:ea typeface="HGP創英角ｺﾞｼｯｸUB" pitchFamily="50" charset="-128"/>
                <a:cs typeface="Meiryo UI" pitchFamily="50" charset="-128"/>
              </a:rPr>
              <a:t>な考え方</a:t>
            </a:r>
          </a:p>
        </p:txBody>
      </p:sp>
      <p:sp>
        <p:nvSpPr>
          <p:cNvPr id="5" name="Rectangle 5"/>
          <p:cNvSpPr>
            <a:spLocks noChangeArrowheads="1"/>
          </p:cNvSpPr>
          <p:nvPr/>
        </p:nvSpPr>
        <p:spPr bwMode="auto">
          <a:xfrm>
            <a:off x="560512" y="1082511"/>
            <a:ext cx="8892000" cy="2248546"/>
          </a:xfrm>
          <a:prstGeom prst="rect">
            <a:avLst/>
          </a:prstGeom>
          <a:solidFill>
            <a:schemeClr val="accent5">
              <a:lumMod val="20000"/>
              <a:lumOff val="80000"/>
            </a:schemeClr>
          </a:solidFill>
          <a:ln w="12700">
            <a:noFill/>
            <a:miter lim="800000"/>
            <a:headEnd/>
            <a:tailEnd/>
          </a:ln>
          <a:effectLst>
            <a:glow rad="63500">
              <a:schemeClr val="accent1">
                <a:satMod val="175000"/>
                <a:alpha val="40000"/>
              </a:schemeClr>
            </a:glow>
            <a:outerShdw blurRad="63500" dist="25400" sx="101000" sy="101000" algn="ctr" rotWithShape="0">
              <a:schemeClr val="accent5">
                <a:lumMod val="40000"/>
                <a:lumOff val="60000"/>
                <a:alpha val="75000"/>
              </a:schemeClr>
            </a:outerShdw>
          </a:effectLst>
          <a:extLst/>
        </p:spPr>
        <p:txBody>
          <a:bodyPr lIns="72000" tIns="72000" rIns="72000" bIns="72000" anchor="ctr">
            <a:spAutoFit/>
          </a:bodyPr>
          <a:lstStyle/>
          <a:p>
            <a:pPr marL="288000" indent="-144000" fontAlgn="auto">
              <a:lnSpc>
                <a:spcPts val="1900"/>
              </a:lnSpc>
              <a:spcBef>
                <a:spcPts val="0"/>
              </a:spcBef>
              <a:spcAft>
                <a:spcPts val="0"/>
              </a:spcAft>
              <a:buFont typeface="Arial" pitchFamily="34" charset="0"/>
              <a:buChar char="•"/>
              <a:defRPr/>
            </a:pPr>
            <a:r>
              <a:rPr lang="ja-JP" altLang="en-US" sz="1400" dirty="0">
                <a:latin typeface="HG丸ｺﾞｼｯｸM-PRO" pitchFamily="50" charset="-128"/>
                <a:ea typeface="HG丸ｺﾞｼｯｸM-PRO" pitchFamily="50" charset="-128"/>
                <a:cs typeface="Meiryo UI" pitchFamily="50" charset="-128"/>
              </a:rPr>
              <a:t>大阪</a:t>
            </a:r>
            <a:r>
              <a:rPr lang="ja-JP" altLang="en-US" sz="1400" dirty="0" smtClean="0">
                <a:latin typeface="HG丸ｺﾞｼｯｸM-PRO" pitchFamily="50" charset="-128"/>
                <a:ea typeface="HG丸ｺﾞｼｯｸM-PRO" pitchFamily="50" charset="-128"/>
                <a:cs typeface="Meiryo UI" pitchFamily="50" charset="-128"/>
              </a:rPr>
              <a:t>市において長年培ってきた職員の技術やノウハウは貴重なものであり、新会社において確実に引き継ぐとともに、発展・高度化させていく。</a:t>
            </a:r>
            <a:endParaRPr lang="en-US" altLang="ja-JP" sz="1400" dirty="0" smtClean="0">
              <a:latin typeface="HG丸ｺﾞｼｯｸM-PRO" pitchFamily="50" charset="-128"/>
              <a:ea typeface="HG丸ｺﾞｼｯｸM-PRO" pitchFamily="50" charset="-128"/>
              <a:cs typeface="Meiryo UI" pitchFamily="50" charset="-128"/>
            </a:endParaRPr>
          </a:p>
          <a:p>
            <a:pPr marL="288000" indent="-144000" fontAlgn="auto">
              <a:lnSpc>
                <a:spcPts val="1900"/>
              </a:lnSpc>
              <a:spcBef>
                <a:spcPts val="300"/>
              </a:spcBef>
              <a:spcAft>
                <a:spcPts val="0"/>
              </a:spcAft>
              <a:buFont typeface="Arial" pitchFamily="34" charset="0"/>
              <a:buChar char="•"/>
              <a:defRPr/>
            </a:pPr>
            <a:r>
              <a:rPr lang="ja-JP" altLang="en-US" sz="1400" dirty="0">
                <a:latin typeface="HG丸ｺﾞｼｯｸM-PRO" pitchFamily="50" charset="-128"/>
                <a:ea typeface="HG丸ｺﾞｼｯｸM-PRO" pitchFamily="50" charset="-128"/>
                <a:cs typeface="Meiryo UI" pitchFamily="50" charset="-128"/>
              </a:rPr>
              <a:t>その</a:t>
            </a:r>
            <a:r>
              <a:rPr lang="ja-JP" altLang="en-US" sz="1400" dirty="0" smtClean="0">
                <a:latin typeface="HG丸ｺﾞｼｯｸM-PRO" pitchFamily="50" charset="-128"/>
                <a:ea typeface="HG丸ｺﾞｼｯｸM-PRO" pitchFamily="50" charset="-128"/>
                <a:cs typeface="Meiryo UI" pitchFamily="50" charset="-128"/>
              </a:rPr>
              <a:t>ため、「頑張った</a:t>
            </a:r>
            <a:r>
              <a:rPr lang="ja-JP" altLang="en-US" sz="1400" dirty="0">
                <a:latin typeface="HG丸ｺﾞｼｯｸM-PRO" pitchFamily="50" charset="-128"/>
                <a:ea typeface="HG丸ｺﾞｼｯｸM-PRO" pitchFamily="50" charset="-128"/>
                <a:cs typeface="Meiryo UI" pitchFamily="50" charset="-128"/>
              </a:rPr>
              <a:t>社員</a:t>
            </a:r>
            <a:r>
              <a:rPr lang="ja-JP" altLang="en-US" sz="1400" dirty="0" smtClean="0">
                <a:latin typeface="HG丸ｺﾞｼｯｸM-PRO" pitchFamily="50" charset="-128"/>
                <a:ea typeface="HG丸ｺﾞｼｯｸM-PRO" pitchFamily="50" charset="-128"/>
                <a:cs typeface="Meiryo UI" pitchFamily="50" charset="-128"/>
              </a:rPr>
              <a:t>が報われる人事給与制度」を実現するため、新会社の経営方針に基づく成果をあげた社員を適切に評価するなど、人材育成にかかる仕組みを構築する。</a:t>
            </a:r>
            <a:endParaRPr lang="en-US" altLang="ja-JP" sz="1400" dirty="0" smtClean="0">
              <a:latin typeface="HG丸ｺﾞｼｯｸM-PRO" pitchFamily="50" charset="-128"/>
              <a:ea typeface="HG丸ｺﾞｼｯｸM-PRO" pitchFamily="50" charset="-128"/>
              <a:cs typeface="Meiryo UI" pitchFamily="50" charset="-128"/>
            </a:endParaRPr>
          </a:p>
          <a:p>
            <a:pPr marL="288000" indent="-144000" fontAlgn="auto">
              <a:lnSpc>
                <a:spcPts val="1900"/>
              </a:lnSpc>
              <a:spcBef>
                <a:spcPts val="300"/>
              </a:spcBef>
              <a:spcAft>
                <a:spcPts val="0"/>
              </a:spcAft>
              <a:buFont typeface="Arial" pitchFamily="34" charset="0"/>
              <a:buChar char="•"/>
              <a:defRPr/>
            </a:pPr>
            <a:r>
              <a:rPr lang="ja-JP" altLang="en-US" sz="1400" dirty="0" smtClean="0">
                <a:latin typeface="HG丸ｺﾞｼｯｸM-PRO" pitchFamily="50" charset="-128"/>
                <a:ea typeface="HG丸ｺﾞｼｯｸM-PRO" pitchFamily="50" charset="-128"/>
                <a:cs typeface="Meiryo UI" pitchFamily="50" charset="-128"/>
              </a:rPr>
              <a:t>また、ベテラン社員の退職に合わせて、社員の新規採用を計画的に行っていく。</a:t>
            </a:r>
            <a:endParaRPr lang="en-US" altLang="ja-JP" sz="1400" dirty="0" smtClean="0">
              <a:latin typeface="HG丸ｺﾞｼｯｸM-PRO" pitchFamily="50" charset="-128"/>
              <a:ea typeface="HG丸ｺﾞｼｯｸM-PRO" pitchFamily="50" charset="-128"/>
              <a:cs typeface="Meiryo UI" pitchFamily="50" charset="-128"/>
            </a:endParaRPr>
          </a:p>
          <a:p>
            <a:pPr marL="288000" indent="-144000" fontAlgn="auto">
              <a:lnSpc>
                <a:spcPts val="1900"/>
              </a:lnSpc>
              <a:spcBef>
                <a:spcPts val="300"/>
              </a:spcBef>
              <a:spcAft>
                <a:spcPts val="0"/>
              </a:spcAft>
              <a:buFont typeface="Arial" pitchFamily="34" charset="0"/>
              <a:buChar char="•"/>
              <a:defRPr/>
            </a:pPr>
            <a:r>
              <a:rPr lang="ja-JP" altLang="en-US" sz="1400" dirty="0" smtClean="0">
                <a:latin typeface="HG丸ｺﾞｼｯｸM-PRO" pitchFamily="50" charset="-128"/>
                <a:ea typeface="HG丸ｺﾞｼｯｸM-PRO" pitchFamily="50" charset="-128"/>
                <a:cs typeface="Meiryo UI" pitchFamily="50" charset="-128"/>
              </a:rPr>
              <a:t>加えて、適切な処遇のもと、短時間勤務社員等の多様な雇用形態も活用し、人材の確保に努めていく。</a:t>
            </a:r>
            <a:endParaRPr lang="en-US" altLang="ja-JP" sz="1400" dirty="0" smtClean="0">
              <a:latin typeface="HG丸ｺﾞｼｯｸM-PRO" pitchFamily="50" charset="-128"/>
              <a:ea typeface="HG丸ｺﾞｼｯｸM-PRO" pitchFamily="50" charset="-128"/>
              <a:cs typeface="Meiryo UI" pitchFamily="50" charset="-128"/>
            </a:endParaRPr>
          </a:p>
          <a:p>
            <a:pPr marL="288000" indent="-144000" fontAlgn="auto">
              <a:lnSpc>
                <a:spcPts val="1900"/>
              </a:lnSpc>
              <a:spcBef>
                <a:spcPts val="300"/>
              </a:spcBef>
              <a:spcAft>
                <a:spcPts val="0"/>
              </a:spcAft>
              <a:buFont typeface="Arial" pitchFamily="34" charset="0"/>
              <a:buChar char="•"/>
              <a:defRPr/>
            </a:pPr>
            <a:r>
              <a:rPr lang="ja-JP" altLang="en-US" sz="1400" dirty="0" smtClean="0">
                <a:latin typeface="HG丸ｺﾞｼｯｸM-PRO" pitchFamily="50" charset="-128"/>
                <a:ea typeface="HG丸ｺﾞｼｯｸM-PRO" pitchFamily="50" charset="-128"/>
                <a:cs typeface="Meiryo UI" pitchFamily="50" charset="-128"/>
              </a:rPr>
              <a:t>なお、短時間勤務社員等については、雇用のマッチングをみながら、優秀な社員は積極的に正社員として登用する。</a:t>
            </a:r>
            <a:endParaRPr lang="en-US" altLang="ja-JP" sz="1400" dirty="0" smtClean="0">
              <a:latin typeface="HG丸ｺﾞｼｯｸM-PRO" pitchFamily="50" charset="-128"/>
              <a:ea typeface="HG丸ｺﾞｼｯｸM-PRO" pitchFamily="50" charset="-128"/>
              <a:cs typeface="Meiryo UI" pitchFamily="50" charset="-128"/>
            </a:endParaRPr>
          </a:p>
        </p:txBody>
      </p:sp>
      <p:grpSp>
        <p:nvGrpSpPr>
          <p:cNvPr id="2" name="グループ化 10"/>
          <p:cNvGrpSpPr>
            <a:grpSpLocks noChangeAspect="1"/>
          </p:cNvGrpSpPr>
          <p:nvPr/>
        </p:nvGrpSpPr>
        <p:grpSpPr>
          <a:xfrm>
            <a:off x="540000" y="788420"/>
            <a:ext cx="252000" cy="167990"/>
            <a:chOff x="-936000" y="3717064"/>
            <a:chExt cx="540000" cy="359976"/>
          </a:xfrm>
        </p:grpSpPr>
        <p:sp>
          <p:nvSpPr>
            <p:cNvPr id="10" name="平行四辺形 9"/>
            <p:cNvSpPr/>
            <p:nvPr/>
          </p:nvSpPr>
          <p:spPr>
            <a:xfrm>
              <a:off x="-936000" y="3933056"/>
              <a:ext cx="540000" cy="143984"/>
            </a:xfrm>
            <a:prstGeom prst="parallelogram">
              <a:avLst>
                <a:gd name="adj" fmla="val 156951"/>
              </a:avLst>
            </a:prstGeom>
            <a:gradFill flip="none" rotWithShape="1">
              <a:gsLst>
                <a:gs pos="0">
                  <a:srgbClr val="0070C0"/>
                </a:gs>
                <a:gs pos="50000">
                  <a:srgbClr val="00B0F0"/>
                </a:gs>
              </a:gsLst>
              <a:lin ang="0" scaled="1"/>
              <a:tileRect/>
            </a:gradFill>
            <a:ln>
              <a:noFill/>
            </a:ln>
            <a:effectLst>
              <a:outerShdw blurRad="25400" dist="12700" dir="5400000" algn="t" rotWithShape="0">
                <a:srgbClr val="B1F6FF">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平行四辺形 10"/>
            <p:cNvSpPr/>
            <p:nvPr/>
          </p:nvSpPr>
          <p:spPr>
            <a:xfrm>
              <a:off x="-936000" y="3816000"/>
              <a:ext cx="540000" cy="143984"/>
            </a:xfrm>
            <a:prstGeom prst="parallelogram">
              <a:avLst>
                <a:gd name="adj" fmla="val 160143"/>
              </a:avLst>
            </a:prstGeom>
            <a:gradFill flip="none" rotWithShape="1">
              <a:gsLst>
                <a:gs pos="0">
                  <a:srgbClr val="008BD8"/>
                </a:gs>
                <a:gs pos="50000">
                  <a:srgbClr val="39D9FF"/>
                </a:gs>
              </a:gsLst>
              <a:lin ang="0" scaled="1"/>
              <a:tileRect/>
            </a:gradFill>
            <a:ln>
              <a:noFill/>
            </a:ln>
            <a:effectLst>
              <a:outerShdw blurRad="25400" dist="12700" dir="5400000" algn="t" rotWithShape="0">
                <a:srgbClr val="B1F6FF">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平行四辺形 11"/>
            <p:cNvSpPr/>
            <p:nvPr/>
          </p:nvSpPr>
          <p:spPr>
            <a:xfrm>
              <a:off x="-936000" y="3717064"/>
              <a:ext cx="540000" cy="143984"/>
            </a:xfrm>
            <a:prstGeom prst="parallelogram">
              <a:avLst>
                <a:gd name="adj" fmla="val 153095"/>
              </a:avLst>
            </a:prstGeom>
            <a:gradFill flip="none" rotWithShape="1">
              <a:gsLst>
                <a:gs pos="0">
                  <a:srgbClr val="00B1F0"/>
                </a:gs>
                <a:gs pos="50000">
                  <a:srgbClr val="B1F6FF"/>
                </a:gs>
              </a:gsLst>
              <a:lin ang="0" scaled="1"/>
              <a:tileRect/>
            </a:gradFill>
            <a:ln>
              <a:noFill/>
            </a:ln>
            <a:effectLst>
              <a:outerShdw blurRad="25400" dist="12700" dir="5400000" algn="t" rotWithShape="0">
                <a:srgbClr val="B1F6FF">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9" name="スライド番号プレースホルダ 1"/>
          <p:cNvSpPr txBox="1">
            <a:spLocks/>
          </p:cNvSpPr>
          <p:nvPr/>
        </p:nvSpPr>
        <p:spPr>
          <a:xfrm>
            <a:off x="9360000" y="6300000"/>
            <a:ext cx="677281"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fld id="{D2D8002D-B5B0-4BAC-B1F6-782DDCCE6D9C}" type="slidenum">
              <a:rPr lang="ja-JP" altLang="en-US" sz="2000" b="1" smtClean="0">
                <a:solidFill>
                  <a:srgbClr val="000000"/>
                </a:solidFill>
                <a:latin typeface="Times New Roman" pitchFamily="18" charset="0"/>
                <a:cs typeface="Times New Roman" pitchFamily="18" charset="0"/>
              </a:rPr>
              <a:pPr algn="ctr"/>
              <a:t>16</a:t>
            </a:fld>
            <a:endParaRPr lang="ja-JP" altLang="en-US" sz="2000" b="1" dirty="0">
              <a:solidFill>
                <a:srgbClr val="000000"/>
              </a:solidFill>
              <a:latin typeface="Times New Roman" pitchFamily="18" charset="0"/>
              <a:cs typeface="Times New Roman" pitchFamily="18" charset="0"/>
            </a:endParaRPr>
          </a:p>
        </p:txBody>
      </p:sp>
      <p:sp>
        <p:nvSpPr>
          <p:cNvPr id="38" name="正方形/長方形 37"/>
          <p:cNvSpPr/>
          <p:nvPr/>
        </p:nvSpPr>
        <p:spPr>
          <a:xfrm>
            <a:off x="1008000" y="0"/>
            <a:ext cx="8388000" cy="39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spcBef>
                <a:spcPts val="600"/>
              </a:spcBef>
            </a:pPr>
            <a:r>
              <a:rPr lang="ja-JP" altLang="en-US" sz="2400" dirty="0" smtClean="0">
                <a:solidFill>
                  <a:prstClr val="black"/>
                </a:solidFill>
                <a:latin typeface="HG丸ｺﾞｼｯｸM-PRO" pitchFamily="50" charset="-128"/>
                <a:ea typeface="HG丸ｺﾞｼｯｸM-PRO" pitchFamily="50" charset="-128"/>
              </a:rPr>
              <a:t>（２）持続的な人材確保</a:t>
            </a:r>
            <a:endParaRPr lang="ja-JP" altLang="en-US" sz="2000" dirty="0">
              <a:solidFill>
                <a:prstClr val="black"/>
              </a:solidFill>
              <a:latin typeface="HG丸ｺﾞｼｯｸM-PRO" pitchFamily="50" charset="-128"/>
              <a:ea typeface="HG丸ｺﾞｼｯｸM-PRO" pitchFamily="50" charset="-128"/>
            </a:endParaRPr>
          </a:p>
        </p:txBody>
      </p:sp>
      <p:sp>
        <p:nvSpPr>
          <p:cNvPr id="49" name="角丸四角形 48"/>
          <p:cNvSpPr/>
          <p:nvPr/>
        </p:nvSpPr>
        <p:spPr>
          <a:xfrm>
            <a:off x="812540" y="3524732"/>
            <a:ext cx="1169988" cy="303212"/>
          </a:xfrm>
          <a:prstGeom prst="roundRect">
            <a:avLst>
              <a:gd name="adj" fmla="val 9291"/>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r>
              <a:rPr lang="ja-JP" altLang="en-US" sz="1500" dirty="0" smtClean="0">
                <a:solidFill>
                  <a:srgbClr val="003E60"/>
                </a:solidFill>
                <a:latin typeface="HGP創英角ｺﾞｼｯｸUB" pitchFamily="50" charset="-128"/>
                <a:ea typeface="HGP創英角ｺﾞｼｯｸUB" pitchFamily="50" charset="-128"/>
                <a:cs typeface="Meiryo UI" pitchFamily="50" charset="-128"/>
              </a:rPr>
              <a:t>経過措置（当初の人材確保）</a:t>
            </a:r>
            <a:endParaRPr lang="ja-JP" altLang="en-US" sz="1500" dirty="0">
              <a:solidFill>
                <a:srgbClr val="003E60"/>
              </a:solidFill>
              <a:latin typeface="HGP創英角ｺﾞｼｯｸUB" pitchFamily="50" charset="-128"/>
              <a:ea typeface="HGP創英角ｺﾞｼｯｸUB" pitchFamily="50" charset="-128"/>
              <a:cs typeface="Meiryo UI" pitchFamily="50" charset="-128"/>
            </a:endParaRPr>
          </a:p>
        </p:txBody>
      </p:sp>
      <p:grpSp>
        <p:nvGrpSpPr>
          <p:cNvPr id="50" name="グループ化 10"/>
          <p:cNvGrpSpPr>
            <a:grpSpLocks noChangeAspect="1"/>
          </p:cNvGrpSpPr>
          <p:nvPr/>
        </p:nvGrpSpPr>
        <p:grpSpPr>
          <a:xfrm>
            <a:off x="540000" y="3596732"/>
            <a:ext cx="252000" cy="167990"/>
            <a:chOff x="-936000" y="3717064"/>
            <a:chExt cx="540000" cy="359976"/>
          </a:xfrm>
        </p:grpSpPr>
        <p:sp>
          <p:nvSpPr>
            <p:cNvPr id="51" name="平行四辺形 50"/>
            <p:cNvSpPr/>
            <p:nvPr/>
          </p:nvSpPr>
          <p:spPr>
            <a:xfrm>
              <a:off x="-936000" y="3933056"/>
              <a:ext cx="540000" cy="143984"/>
            </a:xfrm>
            <a:prstGeom prst="parallelogram">
              <a:avLst>
                <a:gd name="adj" fmla="val 156951"/>
              </a:avLst>
            </a:prstGeom>
            <a:gradFill flip="none" rotWithShape="1">
              <a:gsLst>
                <a:gs pos="0">
                  <a:srgbClr val="0070C0"/>
                </a:gs>
                <a:gs pos="50000">
                  <a:srgbClr val="00B0F0"/>
                </a:gs>
              </a:gsLst>
              <a:lin ang="0" scaled="1"/>
              <a:tileRect/>
            </a:gradFill>
            <a:ln>
              <a:noFill/>
            </a:ln>
            <a:effectLst>
              <a:outerShdw blurRad="25400" dist="12700" dir="5400000" algn="t" rotWithShape="0">
                <a:srgbClr val="B1F6FF">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平行四辺形 51"/>
            <p:cNvSpPr/>
            <p:nvPr/>
          </p:nvSpPr>
          <p:spPr>
            <a:xfrm>
              <a:off x="-936000" y="3816000"/>
              <a:ext cx="540000" cy="143984"/>
            </a:xfrm>
            <a:prstGeom prst="parallelogram">
              <a:avLst>
                <a:gd name="adj" fmla="val 160143"/>
              </a:avLst>
            </a:prstGeom>
            <a:gradFill flip="none" rotWithShape="1">
              <a:gsLst>
                <a:gs pos="0">
                  <a:srgbClr val="008BD8"/>
                </a:gs>
                <a:gs pos="50000">
                  <a:srgbClr val="39D9FF"/>
                </a:gs>
              </a:gsLst>
              <a:lin ang="0" scaled="1"/>
              <a:tileRect/>
            </a:gradFill>
            <a:ln>
              <a:noFill/>
            </a:ln>
            <a:effectLst>
              <a:outerShdw blurRad="25400" dist="12700" dir="5400000" algn="t" rotWithShape="0">
                <a:srgbClr val="B1F6FF">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平行四辺形 52"/>
            <p:cNvSpPr/>
            <p:nvPr/>
          </p:nvSpPr>
          <p:spPr>
            <a:xfrm>
              <a:off x="-936000" y="3717064"/>
              <a:ext cx="540000" cy="143984"/>
            </a:xfrm>
            <a:prstGeom prst="parallelogram">
              <a:avLst>
                <a:gd name="adj" fmla="val 153095"/>
              </a:avLst>
            </a:prstGeom>
            <a:gradFill flip="none" rotWithShape="1">
              <a:gsLst>
                <a:gs pos="0">
                  <a:srgbClr val="00B1F0"/>
                </a:gs>
                <a:gs pos="50000">
                  <a:srgbClr val="B1F6FF"/>
                </a:gs>
              </a:gsLst>
              <a:lin ang="0" scaled="1"/>
              <a:tileRect/>
            </a:gradFill>
            <a:ln>
              <a:noFill/>
            </a:ln>
            <a:effectLst>
              <a:outerShdw blurRad="25400" dist="12700" dir="5400000" algn="t" rotWithShape="0">
                <a:srgbClr val="B1F6FF">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4" name="Rectangle 5"/>
          <p:cNvSpPr>
            <a:spLocks noChangeArrowheads="1"/>
          </p:cNvSpPr>
          <p:nvPr/>
        </p:nvSpPr>
        <p:spPr bwMode="auto">
          <a:xfrm>
            <a:off x="560512" y="3873508"/>
            <a:ext cx="8892000" cy="1120032"/>
          </a:xfrm>
          <a:prstGeom prst="rect">
            <a:avLst/>
          </a:prstGeom>
          <a:solidFill>
            <a:schemeClr val="accent5">
              <a:lumMod val="20000"/>
              <a:lumOff val="80000"/>
            </a:schemeClr>
          </a:solidFill>
          <a:ln w="12700">
            <a:noFill/>
            <a:miter lim="800000"/>
            <a:headEnd/>
            <a:tailEnd/>
          </a:ln>
          <a:effectLst>
            <a:glow rad="63500">
              <a:schemeClr val="accent1">
                <a:satMod val="175000"/>
                <a:alpha val="40000"/>
              </a:schemeClr>
            </a:glow>
            <a:outerShdw blurRad="63500" dist="25400" sx="101000" sy="101000" algn="ctr" rotWithShape="0">
              <a:schemeClr val="accent5">
                <a:lumMod val="40000"/>
                <a:lumOff val="60000"/>
                <a:alpha val="75000"/>
              </a:schemeClr>
            </a:outerShdw>
          </a:effectLst>
          <a:extLst/>
        </p:spPr>
        <p:txBody>
          <a:bodyPr lIns="72000" tIns="72000" rIns="72000" bIns="72000" anchor="ctr">
            <a:spAutoFit/>
          </a:bodyPr>
          <a:lstStyle/>
          <a:p>
            <a:pPr marL="288000" indent="-144000" fontAlgn="auto">
              <a:lnSpc>
                <a:spcPts val="1900"/>
              </a:lnSpc>
              <a:spcBef>
                <a:spcPts val="0"/>
              </a:spcBef>
              <a:spcAft>
                <a:spcPts val="0"/>
              </a:spcAft>
              <a:buFont typeface="Arial" pitchFamily="34" charset="0"/>
              <a:buChar char="•"/>
              <a:defRPr/>
            </a:pPr>
            <a:r>
              <a:rPr lang="ja-JP" altLang="en-US" sz="1400" dirty="0" smtClean="0">
                <a:latin typeface="HG丸ｺﾞｼｯｸM-PRO" pitchFamily="50" charset="-128"/>
                <a:ea typeface="HG丸ｺﾞｼｯｸM-PRO" pitchFamily="50" charset="-128"/>
                <a:cs typeface="Meiryo UI" pitchFamily="50" charset="-128"/>
              </a:rPr>
              <a:t>新会社において、下水道施設の適切な維持管理を安定的に継続するとともに、大雨などによる災害時に的確に対応するためには、現在下水道事業に従事している大阪市職員が持つ知識・技術・経験を活用することが不可欠。</a:t>
            </a:r>
            <a:endParaRPr lang="en-US" altLang="ja-JP" sz="1400" dirty="0" smtClean="0">
              <a:latin typeface="HG丸ｺﾞｼｯｸM-PRO" pitchFamily="50" charset="-128"/>
              <a:ea typeface="HG丸ｺﾞｼｯｸM-PRO" pitchFamily="50" charset="-128"/>
              <a:cs typeface="Meiryo UI" pitchFamily="50" charset="-128"/>
            </a:endParaRPr>
          </a:p>
          <a:p>
            <a:pPr marL="288000" indent="-144000" fontAlgn="auto">
              <a:lnSpc>
                <a:spcPts val="1900"/>
              </a:lnSpc>
              <a:spcBef>
                <a:spcPts val="0"/>
              </a:spcBef>
              <a:spcAft>
                <a:spcPts val="0"/>
              </a:spcAft>
              <a:buFont typeface="Arial" pitchFamily="34" charset="0"/>
              <a:buChar char="•"/>
              <a:defRPr/>
            </a:pPr>
            <a:r>
              <a:rPr lang="ja-JP" altLang="en-US" sz="1400" dirty="0" smtClean="0">
                <a:latin typeface="HG丸ｺﾞｼｯｸM-PRO" pitchFamily="50" charset="-128"/>
                <a:ea typeface="HG丸ｺﾞｼｯｸM-PRO" pitchFamily="50" charset="-128"/>
                <a:cs typeface="Meiryo UI" pitchFamily="50" charset="-128"/>
              </a:rPr>
              <a:t>人材を確保するためには、大阪市職員の転籍が必要であるため、一定期間の現給保障を行う。</a:t>
            </a:r>
            <a:endParaRPr lang="en-US" altLang="ja-JP" sz="1400" dirty="0" smtClean="0">
              <a:latin typeface="HG丸ｺﾞｼｯｸM-PRO" pitchFamily="50" charset="-128"/>
              <a:ea typeface="HG丸ｺﾞｼｯｸM-PRO" pitchFamily="50" charset="-128"/>
              <a:cs typeface="Meiryo UI" pitchFamily="50" charset="-128"/>
            </a:endParaRPr>
          </a:p>
        </p:txBody>
      </p:sp>
      <p:sp>
        <p:nvSpPr>
          <p:cNvPr id="55" name="角丸四角形 54"/>
          <p:cNvSpPr/>
          <p:nvPr/>
        </p:nvSpPr>
        <p:spPr>
          <a:xfrm>
            <a:off x="812540" y="5193196"/>
            <a:ext cx="1169988" cy="303212"/>
          </a:xfrm>
          <a:prstGeom prst="roundRect">
            <a:avLst>
              <a:gd name="adj" fmla="val 9291"/>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36000" tIns="36000" rIns="36000" bIns="36000" rtlCol="0" anchor="ctr"/>
          <a:lstStyle/>
          <a:p>
            <a:r>
              <a:rPr lang="ja-JP" altLang="en-US" sz="1500" dirty="0" smtClean="0">
                <a:solidFill>
                  <a:srgbClr val="003E60"/>
                </a:solidFill>
                <a:latin typeface="HGP創英角ｺﾞｼｯｸUB" pitchFamily="50" charset="-128"/>
                <a:ea typeface="HGP創英角ｺﾞｼｯｸUB" pitchFamily="50" charset="-128"/>
                <a:cs typeface="Meiryo UI" pitchFamily="50" charset="-128"/>
              </a:rPr>
              <a:t>人事給与制度の考え方</a:t>
            </a:r>
            <a:endParaRPr lang="ja-JP" altLang="en-US" sz="1500" dirty="0">
              <a:solidFill>
                <a:srgbClr val="003E60"/>
              </a:solidFill>
              <a:latin typeface="HGP創英角ｺﾞｼｯｸUB" pitchFamily="50" charset="-128"/>
              <a:ea typeface="HGP創英角ｺﾞｼｯｸUB" pitchFamily="50" charset="-128"/>
              <a:cs typeface="Meiryo UI" pitchFamily="50" charset="-128"/>
            </a:endParaRPr>
          </a:p>
        </p:txBody>
      </p:sp>
      <p:grpSp>
        <p:nvGrpSpPr>
          <p:cNvPr id="56" name="グループ化 10"/>
          <p:cNvGrpSpPr>
            <a:grpSpLocks noChangeAspect="1"/>
          </p:cNvGrpSpPr>
          <p:nvPr/>
        </p:nvGrpSpPr>
        <p:grpSpPr>
          <a:xfrm>
            <a:off x="540000" y="5265196"/>
            <a:ext cx="252000" cy="167990"/>
            <a:chOff x="-936000" y="3717064"/>
            <a:chExt cx="540000" cy="359976"/>
          </a:xfrm>
        </p:grpSpPr>
        <p:sp>
          <p:nvSpPr>
            <p:cNvPr id="57" name="平行四辺形 56"/>
            <p:cNvSpPr/>
            <p:nvPr/>
          </p:nvSpPr>
          <p:spPr>
            <a:xfrm>
              <a:off x="-936000" y="3933056"/>
              <a:ext cx="540000" cy="143984"/>
            </a:xfrm>
            <a:prstGeom prst="parallelogram">
              <a:avLst>
                <a:gd name="adj" fmla="val 156951"/>
              </a:avLst>
            </a:prstGeom>
            <a:gradFill flip="none" rotWithShape="1">
              <a:gsLst>
                <a:gs pos="0">
                  <a:srgbClr val="0070C0"/>
                </a:gs>
                <a:gs pos="50000">
                  <a:srgbClr val="00B0F0"/>
                </a:gs>
              </a:gsLst>
              <a:lin ang="0" scaled="1"/>
              <a:tileRect/>
            </a:gradFill>
            <a:ln>
              <a:noFill/>
            </a:ln>
            <a:effectLst>
              <a:outerShdw blurRad="25400" dist="12700" dir="5400000" algn="t" rotWithShape="0">
                <a:srgbClr val="B1F6FF">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平行四辺形 57"/>
            <p:cNvSpPr/>
            <p:nvPr/>
          </p:nvSpPr>
          <p:spPr>
            <a:xfrm>
              <a:off x="-936000" y="3816000"/>
              <a:ext cx="540000" cy="143984"/>
            </a:xfrm>
            <a:prstGeom prst="parallelogram">
              <a:avLst>
                <a:gd name="adj" fmla="val 160143"/>
              </a:avLst>
            </a:prstGeom>
            <a:gradFill flip="none" rotWithShape="1">
              <a:gsLst>
                <a:gs pos="0">
                  <a:srgbClr val="008BD8"/>
                </a:gs>
                <a:gs pos="50000">
                  <a:srgbClr val="39D9FF"/>
                </a:gs>
              </a:gsLst>
              <a:lin ang="0" scaled="1"/>
              <a:tileRect/>
            </a:gradFill>
            <a:ln>
              <a:noFill/>
            </a:ln>
            <a:effectLst>
              <a:outerShdw blurRad="25400" dist="12700" dir="5400000" algn="t" rotWithShape="0">
                <a:srgbClr val="B1F6FF">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平行四辺形 58"/>
            <p:cNvSpPr/>
            <p:nvPr/>
          </p:nvSpPr>
          <p:spPr>
            <a:xfrm>
              <a:off x="-936000" y="3717064"/>
              <a:ext cx="540000" cy="143984"/>
            </a:xfrm>
            <a:prstGeom prst="parallelogram">
              <a:avLst>
                <a:gd name="adj" fmla="val 153095"/>
              </a:avLst>
            </a:prstGeom>
            <a:gradFill flip="none" rotWithShape="1">
              <a:gsLst>
                <a:gs pos="0">
                  <a:srgbClr val="00B1F0"/>
                </a:gs>
                <a:gs pos="50000">
                  <a:srgbClr val="B1F6FF"/>
                </a:gs>
              </a:gsLst>
              <a:lin ang="0" scaled="1"/>
              <a:tileRect/>
            </a:gradFill>
            <a:ln>
              <a:noFill/>
            </a:ln>
            <a:effectLst>
              <a:outerShdw blurRad="25400" dist="12700" dir="5400000" algn="t" rotWithShape="0">
                <a:srgbClr val="B1F6FF">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0" name="Rectangle 5"/>
          <p:cNvSpPr>
            <a:spLocks noChangeArrowheads="1"/>
          </p:cNvSpPr>
          <p:nvPr/>
        </p:nvSpPr>
        <p:spPr bwMode="auto">
          <a:xfrm>
            <a:off x="560512" y="5540956"/>
            <a:ext cx="8892000" cy="876376"/>
          </a:xfrm>
          <a:prstGeom prst="rect">
            <a:avLst/>
          </a:prstGeom>
          <a:solidFill>
            <a:schemeClr val="accent5">
              <a:lumMod val="20000"/>
              <a:lumOff val="80000"/>
            </a:schemeClr>
          </a:solidFill>
          <a:ln w="12700">
            <a:noFill/>
            <a:miter lim="800000"/>
            <a:headEnd/>
            <a:tailEnd/>
          </a:ln>
          <a:effectLst>
            <a:glow rad="63500">
              <a:schemeClr val="accent1">
                <a:satMod val="175000"/>
                <a:alpha val="40000"/>
              </a:schemeClr>
            </a:glow>
            <a:outerShdw blurRad="63500" dist="25400" sx="101000" sy="101000" algn="ctr" rotWithShape="0">
              <a:schemeClr val="accent5">
                <a:lumMod val="40000"/>
                <a:lumOff val="60000"/>
                <a:alpha val="75000"/>
              </a:schemeClr>
            </a:outerShdw>
          </a:effectLst>
          <a:extLst/>
        </p:spPr>
        <p:txBody>
          <a:bodyPr lIns="72000" tIns="72000" rIns="72000" bIns="72000" anchor="ctr">
            <a:spAutoFit/>
          </a:bodyPr>
          <a:lstStyle/>
          <a:p>
            <a:pPr marL="288000" indent="-144000" fontAlgn="auto">
              <a:lnSpc>
                <a:spcPts val="1900"/>
              </a:lnSpc>
              <a:spcBef>
                <a:spcPts val="0"/>
              </a:spcBef>
              <a:spcAft>
                <a:spcPts val="0"/>
              </a:spcAft>
              <a:buFont typeface="Arial" pitchFamily="34" charset="0"/>
              <a:buChar char="•"/>
              <a:defRPr/>
            </a:pPr>
            <a:r>
              <a:rPr lang="ja-JP" altLang="en-US" sz="1400" dirty="0" smtClean="0">
                <a:latin typeface="HG丸ｺﾞｼｯｸM-PRO" pitchFamily="50" charset="-128"/>
                <a:ea typeface="HG丸ｺﾞｼｯｸM-PRO" pitchFamily="50" charset="-128"/>
                <a:cs typeface="Meiryo UI" pitchFamily="50" charset="-128"/>
              </a:rPr>
              <a:t>社員がやりがいをもって業務に従事することができる制度とする。</a:t>
            </a:r>
            <a:endParaRPr lang="en-US" altLang="ja-JP" sz="1400" dirty="0" smtClean="0">
              <a:latin typeface="HG丸ｺﾞｼｯｸM-PRO" pitchFamily="50" charset="-128"/>
              <a:ea typeface="HG丸ｺﾞｼｯｸM-PRO" pitchFamily="50" charset="-128"/>
              <a:cs typeface="Meiryo UI" pitchFamily="50" charset="-128"/>
            </a:endParaRPr>
          </a:p>
          <a:p>
            <a:pPr marL="288000" indent="-144000" fontAlgn="auto">
              <a:lnSpc>
                <a:spcPts val="1900"/>
              </a:lnSpc>
              <a:spcBef>
                <a:spcPts val="0"/>
              </a:spcBef>
              <a:spcAft>
                <a:spcPts val="0"/>
              </a:spcAft>
              <a:buFont typeface="Arial" pitchFamily="34" charset="0"/>
              <a:buChar char="•"/>
              <a:defRPr/>
            </a:pPr>
            <a:r>
              <a:rPr lang="ja-JP" altLang="en-US" sz="1400" dirty="0" smtClean="0">
                <a:latin typeface="HG丸ｺﾞｼｯｸM-PRO" pitchFamily="50" charset="-128"/>
                <a:ea typeface="HG丸ｺﾞｼｯｸM-PRO" pitchFamily="50" charset="-128"/>
                <a:cs typeface="Meiryo UI" pitchFamily="50" charset="-128"/>
              </a:rPr>
              <a:t>新会社が競争力を持つために、社員の意識改革を行い、組織の生産性と効率性を高めるための制度を構築する。</a:t>
            </a:r>
            <a:endParaRPr lang="en-US" altLang="ja-JP" sz="1400" dirty="0" smtClean="0">
              <a:latin typeface="HG丸ｺﾞｼｯｸM-PRO" pitchFamily="50" charset="-128"/>
              <a:ea typeface="HG丸ｺﾞｼｯｸM-PRO" pitchFamily="50" charset="-128"/>
              <a:cs typeface="Meiryo UI" pitchFamily="50" charset="-128"/>
            </a:endParaRPr>
          </a:p>
        </p:txBody>
      </p:sp>
    </p:spTree>
    <p:extLst>
      <p:ext uri="{BB962C8B-B14F-4D97-AF65-F5344CB8AC3E}">
        <p14:creationId xmlns="" xmlns:p14="http://schemas.microsoft.com/office/powerpoint/2010/main" val="11936199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グループ化 10"/>
          <p:cNvGrpSpPr/>
          <p:nvPr/>
        </p:nvGrpSpPr>
        <p:grpSpPr>
          <a:xfrm>
            <a:off x="252000" y="504000"/>
            <a:ext cx="9166108" cy="669164"/>
            <a:chOff x="236476" y="404664"/>
            <a:chExt cx="9166108" cy="669164"/>
          </a:xfrm>
        </p:grpSpPr>
        <p:grpSp>
          <p:nvGrpSpPr>
            <p:cNvPr id="3" name="グループ化 12"/>
            <p:cNvGrpSpPr/>
            <p:nvPr/>
          </p:nvGrpSpPr>
          <p:grpSpPr>
            <a:xfrm>
              <a:off x="236476" y="404664"/>
              <a:ext cx="504000" cy="596268"/>
              <a:chOff x="329690" y="248439"/>
              <a:chExt cx="504000" cy="596268"/>
            </a:xfrm>
          </p:grpSpPr>
          <p:sp>
            <p:nvSpPr>
              <p:cNvPr id="17" name="角丸四角形 16"/>
              <p:cNvSpPr>
                <a:spLocks noChangeAspect="1"/>
              </p:cNvSpPr>
              <p:nvPr/>
            </p:nvSpPr>
            <p:spPr>
              <a:xfrm rot="2700000">
                <a:off x="329690" y="520707"/>
                <a:ext cx="180000" cy="180000"/>
              </a:xfrm>
              <a:prstGeom prst="roundRect">
                <a:avLst/>
              </a:prstGeom>
              <a:solidFill>
                <a:srgbClr val="66FF66"/>
              </a:soli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角丸四角形 21"/>
              <p:cNvSpPr>
                <a:spLocks noChangeAspect="1"/>
              </p:cNvSpPr>
              <p:nvPr/>
            </p:nvSpPr>
            <p:spPr>
              <a:xfrm rot="2700000">
                <a:off x="491690" y="664707"/>
                <a:ext cx="180000" cy="180000"/>
              </a:xfrm>
              <a:prstGeom prst="roundRect">
                <a:avLst/>
              </a:prstGeom>
              <a:solidFill>
                <a:srgbClr val="FFFF66"/>
              </a:soli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角丸四角形 22"/>
              <p:cNvSpPr>
                <a:spLocks noChangeAspect="1"/>
              </p:cNvSpPr>
              <p:nvPr/>
            </p:nvSpPr>
            <p:spPr>
              <a:xfrm rot="2700000">
                <a:off x="653690" y="520707"/>
                <a:ext cx="180000" cy="180000"/>
              </a:xfrm>
              <a:prstGeom prst="roundRect">
                <a:avLst/>
              </a:prstGeom>
              <a:solidFill>
                <a:srgbClr val="FF7C80"/>
              </a:soli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a:spLocks noChangeAspect="1"/>
              </p:cNvSpPr>
              <p:nvPr/>
            </p:nvSpPr>
            <p:spPr>
              <a:xfrm rot="2700000">
                <a:off x="653690" y="376707"/>
                <a:ext cx="180000" cy="180000"/>
              </a:xfrm>
              <a:prstGeom prst="roundRect">
                <a:avLst/>
              </a:prstGeom>
              <a:solidFill>
                <a:srgbClr val="FF66FF"/>
              </a:soli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角丸四角形 24"/>
              <p:cNvSpPr>
                <a:spLocks noChangeAspect="1"/>
              </p:cNvSpPr>
              <p:nvPr/>
            </p:nvSpPr>
            <p:spPr>
              <a:xfrm rot="2700000">
                <a:off x="491690" y="248439"/>
                <a:ext cx="180000" cy="180000"/>
              </a:xfrm>
              <a:prstGeom prst="roundRect">
                <a:avLst/>
              </a:prstGeom>
              <a:solidFill>
                <a:srgbClr val="6699FF"/>
              </a:soli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角丸四角形 25"/>
              <p:cNvSpPr>
                <a:spLocks noChangeAspect="1"/>
              </p:cNvSpPr>
              <p:nvPr/>
            </p:nvSpPr>
            <p:spPr>
              <a:xfrm rot="2700000">
                <a:off x="329690" y="376707"/>
                <a:ext cx="180000" cy="180000"/>
              </a:xfrm>
              <a:prstGeom prst="roundRect">
                <a:avLst/>
              </a:prstGeom>
              <a:solidFill>
                <a:srgbClr val="33CCCC"/>
              </a:soli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4" name="角丸四角形 13"/>
            <p:cNvSpPr>
              <a:spLocks/>
            </p:cNvSpPr>
            <p:nvPr/>
          </p:nvSpPr>
          <p:spPr>
            <a:xfrm>
              <a:off x="880377" y="964168"/>
              <a:ext cx="8388000" cy="54000"/>
            </a:xfrm>
            <a:prstGeom prst="roundRect">
              <a:avLst/>
            </a:prstGeom>
            <a:gradFill flip="none" rotWithShape="1">
              <a:gsLst>
                <a:gs pos="50000">
                  <a:schemeClr val="bg1"/>
                </a:gs>
                <a:gs pos="0">
                  <a:srgbClr val="FFCC99"/>
                </a:gs>
                <a:gs pos="100000">
                  <a:srgbClr val="66FFFF"/>
                </a:gs>
              </a:gsLst>
              <a:lin ang="0" scaled="0"/>
              <a:tileRect/>
            </a:gra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角丸四角形 14"/>
            <p:cNvSpPr>
              <a:spLocks noChangeAspect="1"/>
            </p:cNvSpPr>
            <p:nvPr/>
          </p:nvSpPr>
          <p:spPr>
            <a:xfrm rot="2700000">
              <a:off x="9330584" y="1001828"/>
              <a:ext cx="72000" cy="72000"/>
            </a:xfrm>
            <a:prstGeom prst="roundRect">
              <a:avLst>
                <a:gd name="adj" fmla="val 37685"/>
              </a:avLst>
            </a:prstGeom>
            <a:solidFill>
              <a:srgbClr val="66FFFF"/>
            </a:soli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a:spLocks noChangeAspect="1"/>
            </p:cNvSpPr>
            <p:nvPr/>
          </p:nvSpPr>
          <p:spPr>
            <a:xfrm rot="2700000">
              <a:off x="814477" y="793571"/>
              <a:ext cx="108000" cy="108000"/>
            </a:xfrm>
            <a:prstGeom prst="roundRect">
              <a:avLst>
                <a:gd name="adj" fmla="val 37685"/>
              </a:avLst>
            </a:prstGeom>
            <a:solidFill>
              <a:srgbClr val="FF9999"/>
            </a:soli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2" name="正方形/長方形 11"/>
          <p:cNvSpPr/>
          <p:nvPr/>
        </p:nvSpPr>
        <p:spPr>
          <a:xfrm>
            <a:off x="1008000" y="464432"/>
            <a:ext cx="824400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spcBef>
                <a:spcPts val="1200"/>
              </a:spcBef>
            </a:pPr>
            <a:r>
              <a:rPr lang="ja-JP" altLang="en-US" sz="2800" dirty="0" smtClean="0">
                <a:solidFill>
                  <a:schemeClr val="tx1"/>
                </a:solidFill>
                <a:latin typeface="HG丸ｺﾞｼｯｸM-PRO" pitchFamily="50" charset="-128"/>
                <a:ea typeface="HG丸ｺﾞｼｯｸM-PRO" pitchFamily="50" charset="-128"/>
              </a:rPr>
              <a:t>目　次</a:t>
            </a:r>
            <a:endParaRPr lang="ja-JP" altLang="en-US" sz="2800" dirty="0">
              <a:solidFill>
                <a:schemeClr val="tx1"/>
              </a:solidFill>
              <a:latin typeface="HG丸ｺﾞｼｯｸM-PRO" pitchFamily="50" charset="-128"/>
              <a:ea typeface="HG丸ｺﾞｼｯｸM-PRO" pitchFamily="50" charset="-128"/>
            </a:endParaRPr>
          </a:p>
        </p:txBody>
      </p:sp>
      <p:sp>
        <p:nvSpPr>
          <p:cNvPr id="19" name="スライド番号プレースホルダ 1"/>
          <p:cNvSpPr>
            <a:spLocks noGrp="1"/>
          </p:cNvSpPr>
          <p:nvPr>
            <p:ph type="sldNum" sz="quarter" idx="12"/>
          </p:nvPr>
        </p:nvSpPr>
        <p:spPr>
          <a:xfrm>
            <a:off x="9360000" y="6300000"/>
            <a:ext cx="677281" cy="365125"/>
          </a:xfrm>
        </p:spPr>
        <p:txBody>
          <a:bodyPr/>
          <a:lstStyle/>
          <a:p>
            <a:pPr algn="ctr"/>
            <a:fld id="{D2D8002D-B5B0-4BAC-B1F6-782DDCCE6D9C}" type="slidenum">
              <a:rPr lang="ja-JP" altLang="en-US" sz="2000" b="1" smtClean="0">
                <a:solidFill>
                  <a:srgbClr val="000000"/>
                </a:solidFill>
                <a:latin typeface="Times New Roman" pitchFamily="18" charset="0"/>
                <a:cs typeface="Times New Roman" pitchFamily="18" charset="0"/>
              </a:rPr>
              <a:pPr algn="ctr"/>
              <a:t>1</a:t>
            </a:fld>
            <a:endParaRPr lang="ja-JP" altLang="en-US" sz="2000" b="1" dirty="0">
              <a:solidFill>
                <a:srgbClr val="000000"/>
              </a:solidFill>
              <a:latin typeface="Times New Roman" pitchFamily="18" charset="0"/>
              <a:cs typeface="Times New Roman" pitchFamily="18" charset="0"/>
            </a:endParaRPr>
          </a:p>
        </p:txBody>
      </p:sp>
      <p:sp>
        <p:nvSpPr>
          <p:cNvPr id="21" name="角丸四角形 20"/>
          <p:cNvSpPr>
            <a:spLocks/>
          </p:cNvSpPr>
          <p:nvPr/>
        </p:nvSpPr>
        <p:spPr>
          <a:xfrm>
            <a:off x="1208584" y="1110705"/>
            <a:ext cx="7812868" cy="5858754"/>
          </a:xfrm>
          <a:prstGeom prst="roundRect">
            <a:avLst>
              <a:gd name="adj" fmla="val 7324"/>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lIns="252000" tIns="108000" rIns="72000" bIns="144000" rtlCol="0" anchor="ctr">
            <a:spAutoFit/>
          </a:bodyPr>
          <a:lstStyle/>
          <a:p>
            <a:pPr>
              <a:lnSpc>
                <a:spcPts val="2100"/>
              </a:lnSpc>
              <a:spcBef>
                <a:spcPts val="600"/>
              </a:spcBef>
            </a:pPr>
            <a:r>
              <a:rPr lang="ja-JP" altLang="en-US" dirty="0" smtClean="0">
                <a:solidFill>
                  <a:srgbClr val="003366"/>
                </a:solidFill>
                <a:latin typeface="HGS創英角ｺﾞｼｯｸUB" panose="020B0900000000000000" pitchFamily="50" charset="-128"/>
                <a:ea typeface="HGS創英角ｺﾞｼｯｸUB" panose="020B0900000000000000" pitchFamily="50" charset="-128"/>
              </a:rPr>
              <a:t>１．会社概要</a:t>
            </a:r>
            <a:endParaRPr lang="en-US" altLang="ja-JP" dirty="0" smtClean="0">
              <a:solidFill>
                <a:srgbClr val="003366"/>
              </a:solidFill>
              <a:latin typeface="HGS創英角ｺﾞｼｯｸUB" panose="020B0900000000000000" pitchFamily="50" charset="-128"/>
              <a:ea typeface="HGS創英角ｺﾞｼｯｸUB" panose="020B0900000000000000" pitchFamily="50" charset="-128"/>
            </a:endParaRPr>
          </a:p>
          <a:p>
            <a:pPr>
              <a:lnSpc>
                <a:spcPts val="2100"/>
              </a:lnSpc>
              <a:spcBef>
                <a:spcPts val="600"/>
              </a:spcBef>
            </a:pPr>
            <a:r>
              <a:rPr lang="ja-JP" altLang="en-US" sz="1400" dirty="0" smtClean="0">
                <a:solidFill>
                  <a:srgbClr val="0070C0"/>
                </a:solidFill>
                <a:latin typeface="HG丸ｺﾞｼｯｸM-PRO" panose="020F0600000000000000" pitchFamily="50" charset="-128"/>
                <a:ea typeface="HG丸ｺﾞｼｯｸM-PRO" panose="020F0600000000000000" pitchFamily="50" charset="-128"/>
              </a:rPr>
              <a:t>　　　（１）会社概要（予定）</a:t>
            </a:r>
            <a:endParaRPr lang="en-US" altLang="ja-JP" sz="1400" dirty="0" smtClean="0">
              <a:solidFill>
                <a:srgbClr val="0070C0"/>
              </a:solidFill>
              <a:latin typeface="HG丸ｺﾞｼｯｸM-PRO" panose="020F0600000000000000" pitchFamily="50" charset="-128"/>
              <a:ea typeface="HG丸ｺﾞｼｯｸM-PRO" panose="020F0600000000000000" pitchFamily="50" charset="-128"/>
            </a:endParaRPr>
          </a:p>
          <a:p>
            <a:pPr>
              <a:lnSpc>
                <a:spcPts val="2100"/>
              </a:lnSpc>
              <a:spcBef>
                <a:spcPts val="300"/>
              </a:spcBef>
            </a:pPr>
            <a:r>
              <a:rPr lang="ja-JP" altLang="en-US" sz="1400" dirty="0">
                <a:solidFill>
                  <a:srgbClr val="0070C0"/>
                </a:solidFill>
                <a:latin typeface="HG丸ｺﾞｼｯｸM-PRO" panose="020F0600000000000000" pitchFamily="50" charset="-128"/>
                <a:ea typeface="HG丸ｺﾞｼｯｸM-PRO" panose="020F0600000000000000" pitchFamily="50" charset="-128"/>
              </a:rPr>
              <a:t>　</a:t>
            </a:r>
            <a:r>
              <a:rPr lang="ja-JP" altLang="en-US" sz="1400" dirty="0" smtClean="0">
                <a:solidFill>
                  <a:srgbClr val="0070C0"/>
                </a:solidFill>
                <a:latin typeface="HG丸ｺﾞｼｯｸM-PRO" panose="020F0600000000000000" pitchFamily="50" charset="-128"/>
                <a:ea typeface="HG丸ｺﾞｼｯｸM-PRO" panose="020F0600000000000000" pitchFamily="50" charset="-128"/>
              </a:rPr>
              <a:t>　　（２</a:t>
            </a:r>
            <a:r>
              <a:rPr lang="ja-JP" altLang="en-US" sz="1400" dirty="0">
                <a:solidFill>
                  <a:srgbClr val="0070C0"/>
                </a:solidFill>
                <a:latin typeface="HG丸ｺﾞｼｯｸM-PRO" panose="020F0600000000000000" pitchFamily="50" charset="-128"/>
                <a:ea typeface="HG丸ｺﾞｼｯｸM-PRO" panose="020F0600000000000000" pitchFamily="50" charset="-128"/>
              </a:rPr>
              <a:t>）</a:t>
            </a:r>
            <a:r>
              <a:rPr lang="ja-JP" altLang="en-US" sz="1400" dirty="0" smtClean="0">
                <a:solidFill>
                  <a:srgbClr val="0070C0"/>
                </a:solidFill>
                <a:latin typeface="HG丸ｺﾞｼｯｸM-PRO" panose="020F0600000000000000" pitchFamily="50" charset="-128"/>
                <a:ea typeface="HG丸ｺﾞｼｯｸM-PRO" panose="020F0600000000000000" pitchFamily="50" charset="-128"/>
              </a:rPr>
              <a:t>経営理念</a:t>
            </a:r>
            <a:endParaRPr lang="en-US" altLang="ja-JP" sz="1400" dirty="0" smtClean="0">
              <a:solidFill>
                <a:srgbClr val="0070C0"/>
              </a:solidFill>
              <a:latin typeface="HG丸ｺﾞｼｯｸM-PRO" panose="020F0600000000000000" pitchFamily="50" charset="-128"/>
              <a:ea typeface="HG丸ｺﾞｼｯｸM-PRO" panose="020F0600000000000000" pitchFamily="50" charset="-128"/>
            </a:endParaRPr>
          </a:p>
          <a:p>
            <a:pPr>
              <a:lnSpc>
                <a:spcPts val="2100"/>
              </a:lnSpc>
              <a:spcBef>
                <a:spcPts val="300"/>
              </a:spcBef>
            </a:pPr>
            <a:r>
              <a:rPr lang="ja-JP" altLang="en-US" sz="1400" dirty="0">
                <a:solidFill>
                  <a:srgbClr val="0070C0"/>
                </a:solidFill>
                <a:latin typeface="HG丸ｺﾞｼｯｸM-PRO" panose="020F0600000000000000" pitchFamily="50" charset="-128"/>
                <a:ea typeface="HG丸ｺﾞｼｯｸM-PRO" panose="020F0600000000000000" pitchFamily="50" charset="-128"/>
              </a:rPr>
              <a:t>　</a:t>
            </a:r>
            <a:r>
              <a:rPr lang="ja-JP" altLang="en-US" sz="1400" dirty="0" smtClean="0">
                <a:solidFill>
                  <a:srgbClr val="0070C0"/>
                </a:solidFill>
                <a:latin typeface="HG丸ｺﾞｼｯｸM-PRO" panose="020F0600000000000000" pitchFamily="50" charset="-128"/>
                <a:ea typeface="HG丸ｺﾞｼｯｸM-PRO" panose="020F0600000000000000" pitchFamily="50" charset="-128"/>
              </a:rPr>
              <a:t>　　（３</a:t>
            </a:r>
            <a:r>
              <a:rPr lang="ja-JP" altLang="en-US" sz="1400" dirty="0">
                <a:solidFill>
                  <a:srgbClr val="0070C0"/>
                </a:solidFill>
                <a:latin typeface="HG丸ｺﾞｼｯｸM-PRO" panose="020F0600000000000000" pitchFamily="50" charset="-128"/>
                <a:ea typeface="HG丸ｺﾞｼｯｸM-PRO" panose="020F0600000000000000" pitchFamily="50" charset="-128"/>
              </a:rPr>
              <a:t>）</a:t>
            </a:r>
            <a:r>
              <a:rPr lang="ja-JP" altLang="en-US" sz="1400" dirty="0" smtClean="0">
                <a:solidFill>
                  <a:srgbClr val="0070C0"/>
                </a:solidFill>
                <a:latin typeface="HG丸ｺﾞｼｯｸM-PRO" panose="020F0600000000000000" pitchFamily="50" charset="-128"/>
                <a:ea typeface="HG丸ｺﾞｼｯｸM-PRO" panose="020F0600000000000000" pitchFamily="50" charset="-128"/>
              </a:rPr>
              <a:t>設立時の体制</a:t>
            </a:r>
            <a:endParaRPr lang="en-US" altLang="ja-JP" sz="1400" dirty="0" smtClean="0">
              <a:solidFill>
                <a:srgbClr val="0070C0"/>
              </a:solidFill>
              <a:latin typeface="HG丸ｺﾞｼｯｸM-PRO" panose="020F0600000000000000" pitchFamily="50" charset="-128"/>
              <a:ea typeface="HG丸ｺﾞｼｯｸM-PRO" panose="020F0600000000000000" pitchFamily="50" charset="-128"/>
            </a:endParaRPr>
          </a:p>
          <a:p>
            <a:pPr>
              <a:lnSpc>
                <a:spcPts val="2100"/>
              </a:lnSpc>
              <a:spcBef>
                <a:spcPts val="300"/>
              </a:spcBef>
            </a:pPr>
            <a:r>
              <a:rPr lang="ja-JP" altLang="en-US" sz="1400" dirty="0">
                <a:solidFill>
                  <a:srgbClr val="0070C0"/>
                </a:solidFill>
                <a:latin typeface="HG丸ｺﾞｼｯｸM-PRO" panose="020F0600000000000000" pitchFamily="50" charset="-128"/>
                <a:ea typeface="HG丸ｺﾞｼｯｸM-PRO" panose="020F0600000000000000" pitchFamily="50" charset="-128"/>
              </a:rPr>
              <a:t>　</a:t>
            </a:r>
            <a:r>
              <a:rPr lang="ja-JP" altLang="en-US" sz="1400" dirty="0" smtClean="0">
                <a:solidFill>
                  <a:srgbClr val="0070C0"/>
                </a:solidFill>
                <a:latin typeface="HG丸ｺﾞｼｯｸM-PRO" panose="020F0600000000000000" pitchFamily="50" charset="-128"/>
                <a:ea typeface="HG丸ｺﾞｼｯｸM-PRO" panose="020F0600000000000000" pitchFamily="50" charset="-128"/>
              </a:rPr>
              <a:t>　　（４</a:t>
            </a:r>
            <a:r>
              <a:rPr lang="ja-JP" altLang="en-US" sz="1400" dirty="0">
                <a:solidFill>
                  <a:srgbClr val="0070C0"/>
                </a:solidFill>
                <a:latin typeface="HG丸ｺﾞｼｯｸM-PRO" panose="020F0600000000000000" pitchFamily="50" charset="-128"/>
                <a:ea typeface="HG丸ｺﾞｼｯｸM-PRO" panose="020F0600000000000000" pitchFamily="50" charset="-128"/>
              </a:rPr>
              <a:t>）</a:t>
            </a:r>
            <a:r>
              <a:rPr lang="ja-JP" altLang="en-US" sz="1400" dirty="0" smtClean="0">
                <a:solidFill>
                  <a:srgbClr val="0070C0"/>
                </a:solidFill>
                <a:latin typeface="HG丸ｺﾞｼｯｸM-PRO" panose="020F0600000000000000" pitchFamily="50" charset="-128"/>
                <a:ea typeface="HG丸ｺﾞｼｯｸM-PRO" panose="020F0600000000000000" pitchFamily="50" charset="-128"/>
              </a:rPr>
              <a:t>業務開始時の体制</a:t>
            </a:r>
            <a:endParaRPr lang="en-US" altLang="ja-JP" sz="1400" dirty="0" smtClean="0">
              <a:solidFill>
                <a:srgbClr val="0070C0"/>
              </a:solidFill>
              <a:latin typeface="HG丸ｺﾞｼｯｸM-PRO" panose="020F0600000000000000" pitchFamily="50" charset="-128"/>
              <a:ea typeface="HG丸ｺﾞｼｯｸM-PRO" panose="020F0600000000000000" pitchFamily="50" charset="-128"/>
            </a:endParaRPr>
          </a:p>
          <a:p>
            <a:pPr>
              <a:lnSpc>
                <a:spcPts val="2100"/>
              </a:lnSpc>
              <a:spcBef>
                <a:spcPts val="600"/>
              </a:spcBef>
            </a:pPr>
            <a:r>
              <a:rPr lang="ja-JP" altLang="en-US" dirty="0" smtClean="0">
                <a:solidFill>
                  <a:srgbClr val="003366"/>
                </a:solidFill>
                <a:latin typeface="HGS創英角ｺﾞｼｯｸUB" panose="020B0900000000000000" pitchFamily="50" charset="-128"/>
                <a:ea typeface="HGS創英角ｺﾞｼｯｸUB" panose="020B0900000000000000" pitchFamily="50" charset="-128"/>
              </a:rPr>
              <a:t>２．事業計画</a:t>
            </a:r>
            <a:endParaRPr lang="en-US" altLang="ja-JP" dirty="0">
              <a:solidFill>
                <a:srgbClr val="003366"/>
              </a:solidFill>
              <a:latin typeface="HGS創英角ｺﾞｼｯｸUB" panose="020B0900000000000000" pitchFamily="50" charset="-128"/>
              <a:ea typeface="HGS創英角ｺﾞｼｯｸUB" panose="020B0900000000000000" pitchFamily="50" charset="-128"/>
            </a:endParaRPr>
          </a:p>
          <a:p>
            <a:pPr>
              <a:lnSpc>
                <a:spcPts val="2100"/>
              </a:lnSpc>
              <a:spcBef>
                <a:spcPts val="600"/>
              </a:spcBef>
            </a:pPr>
            <a:r>
              <a:rPr lang="ja-JP" altLang="en-US" sz="1400" dirty="0">
                <a:solidFill>
                  <a:srgbClr val="0070C0"/>
                </a:solidFill>
                <a:latin typeface="HG丸ｺﾞｼｯｸM-PRO" panose="020F0600000000000000" pitchFamily="50" charset="-128"/>
                <a:ea typeface="HG丸ｺﾞｼｯｸM-PRO" panose="020F0600000000000000" pitchFamily="50" charset="-128"/>
              </a:rPr>
              <a:t>　</a:t>
            </a:r>
            <a:r>
              <a:rPr lang="ja-JP" altLang="en-US" sz="1400" dirty="0" smtClean="0">
                <a:solidFill>
                  <a:srgbClr val="0070C0"/>
                </a:solidFill>
                <a:latin typeface="HG丸ｺﾞｼｯｸM-PRO" panose="020F0600000000000000" pitchFamily="50" charset="-128"/>
                <a:ea typeface="HG丸ｺﾞｼｯｸM-PRO" panose="020F0600000000000000" pitchFamily="50" charset="-128"/>
              </a:rPr>
              <a:t>　　（１）事業内容</a:t>
            </a:r>
            <a:endParaRPr lang="en-US" altLang="ja-JP" sz="1400" dirty="0" smtClean="0">
              <a:solidFill>
                <a:srgbClr val="0070C0"/>
              </a:solidFill>
              <a:latin typeface="HG丸ｺﾞｼｯｸM-PRO" panose="020F0600000000000000" pitchFamily="50" charset="-128"/>
              <a:ea typeface="HG丸ｺﾞｼｯｸM-PRO" panose="020F0600000000000000" pitchFamily="50" charset="-128"/>
            </a:endParaRPr>
          </a:p>
          <a:p>
            <a:pPr>
              <a:lnSpc>
                <a:spcPts val="2100"/>
              </a:lnSpc>
              <a:spcBef>
                <a:spcPts val="300"/>
              </a:spcBef>
            </a:pPr>
            <a:r>
              <a:rPr lang="ja-JP" altLang="en-US" sz="1400" dirty="0" smtClean="0">
                <a:solidFill>
                  <a:srgbClr val="0070C0"/>
                </a:solidFill>
                <a:latin typeface="HG丸ｺﾞｼｯｸM-PRO" panose="020F0600000000000000" pitchFamily="50" charset="-128"/>
                <a:ea typeface="HG丸ｺﾞｼｯｸM-PRO" panose="020F0600000000000000" pitchFamily="50" charset="-128"/>
              </a:rPr>
              <a:t>　　　（２）収支目標</a:t>
            </a:r>
            <a:endParaRPr lang="en-US" altLang="ja-JP" sz="1400" dirty="0" smtClean="0">
              <a:solidFill>
                <a:srgbClr val="0070C0"/>
              </a:solidFill>
              <a:latin typeface="HG丸ｺﾞｼｯｸM-PRO" panose="020F0600000000000000" pitchFamily="50" charset="-128"/>
              <a:ea typeface="HG丸ｺﾞｼｯｸM-PRO" panose="020F0600000000000000" pitchFamily="50" charset="-128"/>
            </a:endParaRPr>
          </a:p>
          <a:p>
            <a:pPr>
              <a:lnSpc>
                <a:spcPts val="2100"/>
              </a:lnSpc>
              <a:spcBef>
                <a:spcPts val="300"/>
              </a:spcBef>
            </a:pPr>
            <a:r>
              <a:rPr lang="ja-JP" altLang="en-US" sz="1400" dirty="0">
                <a:solidFill>
                  <a:srgbClr val="0070C0"/>
                </a:solidFill>
                <a:latin typeface="HG丸ｺﾞｼｯｸM-PRO" panose="020F0600000000000000" pitchFamily="50" charset="-128"/>
                <a:ea typeface="HG丸ｺﾞｼｯｸM-PRO" panose="020F0600000000000000" pitchFamily="50" charset="-128"/>
              </a:rPr>
              <a:t>　</a:t>
            </a:r>
            <a:r>
              <a:rPr lang="ja-JP" altLang="en-US" sz="1400" dirty="0" smtClean="0">
                <a:solidFill>
                  <a:srgbClr val="0070C0"/>
                </a:solidFill>
                <a:latin typeface="HG丸ｺﾞｼｯｸM-PRO" panose="020F0600000000000000" pitchFamily="50" charset="-128"/>
                <a:ea typeface="HG丸ｺﾞｼｯｸM-PRO" panose="020F0600000000000000" pitchFamily="50" charset="-128"/>
              </a:rPr>
              <a:t>　　　　　（２</a:t>
            </a:r>
            <a:r>
              <a:rPr lang="en-US" altLang="ja-JP" sz="1400" dirty="0" smtClean="0">
                <a:solidFill>
                  <a:srgbClr val="0070C0"/>
                </a:solidFill>
                <a:latin typeface="HG丸ｺﾞｼｯｸM-PRO" panose="020F0600000000000000" pitchFamily="50" charset="-128"/>
                <a:ea typeface="HG丸ｺﾞｼｯｸM-PRO" panose="020F0600000000000000" pitchFamily="50" charset="-128"/>
              </a:rPr>
              <a:t>-</a:t>
            </a:r>
            <a:r>
              <a:rPr lang="ja-JP" altLang="en-US" sz="1400" dirty="0" smtClean="0">
                <a:solidFill>
                  <a:srgbClr val="0070C0"/>
                </a:solidFill>
                <a:latin typeface="HG丸ｺﾞｼｯｸM-PRO" panose="020F0600000000000000" pitchFamily="50" charset="-128"/>
                <a:ea typeface="HG丸ｺﾞｼｯｸM-PRO" panose="020F0600000000000000" pitchFamily="50" charset="-128"/>
              </a:rPr>
              <a:t>１）基本方針</a:t>
            </a:r>
            <a:endParaRPr lang="en-US" altLang="ja-JP" sz="1400" dirty="0" smtClean="0">
              <a:solidFill>
                <a:srgbClr val="0070C0"/>
              </a:solidFill>
              <a:latin typeface="HG丸ｺﾞｼｯｸM-PRO" panose="020F0600000000000000" pitchFamily="50" charset="-128"/>
              <a:ea typeface="HG丸ｺﾞｼｯｸM-PRO" panose="020F0600000000000000" pitchFamily="50" charset="-128"/>
            </a:endParaRPr>
          </a:p>
          <a:p>
            <a:pPr>
              <a:lnSpc>
                <a:spcPts val="2100"/>
              </a:lnSpc>
              <a:spcBef>
                <a:spcPts val="300"/>
              </a:spcBef>
            </a:pPr>
            <a:r>
              <a:rPr lang="ja-JP" altLang="en-US" sz="1400" dirty="0">
                <a:solidFill>
                  <a:srgbClr val="0070C0"/>
                </a:solidFill>
                <a:latin typeface="HG丸ｺﾞｼｯｸM-PRO" panose="020F0600000000000000" pitchFamily="50" charset="-128"/>
                <a:ea typeface="HG丸ｺﾞｼｯｸM-PRO" panose="020F0600000000000000" pitchFamily="50" charset="-128"/>
              </a:rPr>
              <a:t>　</a:t>
            </a:r>
            <a:r>
              <a:rPr lang="ja-JP" altLang="en-US" sz="1400" dirty="0" smtClean="0">
                <a:solidFill>
                  <a:srgbClr val="0070C0"/>
                </a:solidFill>
                <a:latin typeface="HG丸ｺﾞｼｯｸM-PRO" panose="020F0600000000000000" pitchFamily="50" charset="-128"/>
                <a:ea typeface="HG丸ｺﾞｼｯｸM-PRO" panose="020F0600000000000000" pitchFamily="50" charset="-128"/>
              </a:rPr>
              <a:t>　　　　　（２</a:t>
            </a:r>
            <a:r>
              <a:rPr lang="en-US" altLang="ja-JP" sz="1400" dirty="0" smtClean="0">
                <a:solidFill>
                  <a:srgbClr val="0070C0"/>
                </a:solidFill>
                <a:latin typeface="HG丸ｺﾞｼｯｸM-PRO" panose="020F0600000000000000" pitchFamily="50" charset="-128"/>
                <a:ea typeface="HG丸ｺﾞｼｯｸM-PRO" panose="020F0600000000000000" pitchFamily="50" charset="-128"/>
              </a:rPr>
              <a:t>-</a:t>
            </a:r>
            <a:r>
              <a:rPr lang="ja-JP" altLang="en-US" sz="1400" dirty="0" smtClean="0">
                <a:solidFill>
                  <a:srgbClr val="0070C0"/>
                </a:solidFill>
                <a:latin typeface="HG丸ｺﾞｼｯｸM-PRO" panose="020F0600000000000000" pitchFamily="50" charset="-128"/>
                <a:ea typeface="HG丸ｺﾞｼｯｸM-PRO" panose="020F0600000000000000" pitchFamily="50" charset="-128"/>
              </a:rPr>
              <a:t>２）売上高・当期純利益の推移</a:t>
            </a:r>
            <a:endParaRPr lang="en-US" altLang="ja-JP" sz="1400" dirty="0" smtClean="0">
              <a:solidFill>
                <a:srgbClr val="0070C0"/>
              </a:solidFill>
              <a:latin typeface="HG丸ｺﾞｼｯｸM-PRO" panose="020F0600000000000000" pitchFamily="50" charset="-128"/>
              <a:ea typeface="HG丸ｺﾞｼｯｸM-PRO" panose="020F0600000000000000" pitchFamily="50" charset="-128"/>
            </a:endParaRPr>
          </a:p>
          <a:p>
            <a:pPr>
              <a:lnSpc>
                <a:spcPts val="2100"/>
              </a:lnSpc>
              <a:spcBef>
                <a:spcPts val="300"/>
              </a:spcBef>
            </a:pPr>
            <a:r>
              <a:rPr lang="ja-JP" altLang="en-US" sz="1400" dirty="0">
                <a:solidFill>
                  <a:srgbClr val="0070C0"/>
                </a:solidFill>
                <a:latin typeface="HG丸ｺﾞｼｯｸM-PRO" panose="020F0600000000000000" pitchFamily="50" charset="-128"/>
                <a:ea typeface="HG丸ｺﾞｼｯｸM-PRO" panose="020F0600000000000000" pitchFamily="50" charset="-128"/>
              </a:rPr>
              <a:t>　</a:t>
            </a:r>
            <a:r>
              <a:rPr lang="ja-JP" altLang="en-US" sz="1400" dirty="0" smtClean="0">
                <a:solidFill>
                  <a:srgbClr val="0070C0"/>
                </a:solidFill>
                <a:latin typeface="HG丸ｺﾞｼｯｸM-PRO" panose="020F0600000000000000" pitchFamily="50" charset="-128"/>
                <a:ea typeface="HG丸ｺﾞｼｯｸM-PRO" panose="020F0600000000000000" pitchFamily="50" charset="-128"/>
              </a:rPr>
              <a:t>　　　　　（２</a:t>
            </a:r>
            <a:r>
              <a:rPr lang="en-US" altLang="ja-JP" sz="1400" dirty="0" smtClean="0">
                <a:solidFill>
                  <a:srgbClr val="0070C0"/>
                </a:solidFill>
                <a:latin typeface="HG丸ｺﾞｼｯｸM-PRO" panose="020F0600000000000000" pitchFamily="50" charset="-128"/>
                <a:ea typeface="HG丸ｺﾞｼｯｸM-PRO" panose="020F0600000000000000" pitchFamily="50" charset="-128"/>
              </a:rPr>
              <a:t>-</a:t>
            </a:r>
            <a:r>
              <a:rPr lang="ja-JP" altLang="en-US" sz="1400" dirty="0" smtClean="0">
                <a:solidFill>
                  <a:srgbClr val="0070C0"/>
                </a:solidFill>
                <a:latin typeface="HG丸ｺﾞｼｯｸM-PRO" panose="020F0600000000000000" pitchFamily="50" charset="-128"/>
                <a:ea typeface="HG丸ｺﾞｼｯｸM-PRO" panose="020F0600000000000000" pitchFamily="50" charset="-128"/>
              </a:rPr>
              <a:t>３）詳細収支</a:t>
            </a:r>
            <a:endParaRPr lang="en-US" altLang="ja-JP" sz="1400" dirty="0" smtClean="0">
              <a:solidFill>
                <a:srgbClr val="0070C0"/>
              </a:solidFill>
              <a:latin typeface="HG丸ｺﾞｼｯｸM-PRO" panose="020F0600000000000000" pitchFamily="50" charset="-128"/>
              <a:ea typeface="HG丸ｺﾞｼｯｸM-PRO" panose="020F0600000000000000" pitchFamily="50" charset="-128"/>
            </a:endParaRPr>
          </a:p>
          <a:p>
            <a:pPr>
              <a:lnSpc>
                <a:spcPts val="2100"/>
              </a:lnSpc>
              <a:spcBef>
                <a:spcPts val="300"/>
              </a:spcBef>
            </a:pPr>
            <a:r>
              <a:rPr lang="ja-JP" altLang="en-US" sz="1400" dirty="0">
                <a:solidFill>
                  <a:srgbClr val="0070C0"/>
                </a:solidFill>
                <a:latin typeface="HG丸ｺﾞｼｯｸM-PRO" panose="020F0600000000000000" pitchFamily="50" charset="-128"/>
                <a:ea typeface="HG丸ｺﾞｼｯｸM-PRO" panose="020F0600000000000000" pitchFamily="50" charset="-128"/>
              </a:rPr>
              <a:t>　</a:t>
            </a:r>
            <a:r>
              <a:rPr lang="ja-JP" altLang="en-US" sz="1400" dirty="0" smtClean="0">
                <a:solidFill>
                  <a:srgbClr val="0070C0"/>
                </a:solidFill>
                <a:latin typeface="HG丸ｺﾞｼｯｸM-PRO" panose="020F0600000000000000" pitchFamily="50" charset="-128"/>
                <a:ea typeface="HG丸ｺﾞｼｯｸM-PRO" panose="020F0600000000000000" pitchFamily="50" charset="-128"/>
              </a:rPr>
              <a:t>　　（３）市域外事業</a:t>
            </a:r>
            <a:endParaRPr lang="en-US" altLang="ja-JP" sz="1400" dirty="0" smtClean="0">
              <a:solidFill>
                <a:srgbClr val="0070C0"/>
              </a:solidFill>
              <a:latin typeface="HG丸ｺﾞｼｯｸM-PRO" panose="020F0600000000000000" pitchFamily="50" charset="-128"/>
              <a:ea typeface="HG丸ｺﾞｼｯｸM-PRO" panose="020F0600000000000000" pitchFamily="50" charset="-128"/>
            </a:endParaRPr>
          </a:p>
          <a:p>
            <a:pPr>
              <a:lnSpc>
                <a:spcPts val="2100"/>
              </a:lnSpc>
              <a:spcBef>
                <a:spcPts val="300"/>
              </a:spcBef>
            </a:pPr>
            <a:r>
              <a:rPr lang="ja-JP" altLang="en-US" sz="1400" dirty="0" smtClean="0">
                <a:solidFill>
                  <a:srgbClr val="0070C0"/>
                </a:solidFill>
                <a:latin typeface="HG丸ｺﾞｼｯｸM-PRO" panose="020F0600000000000000" pitchFamily="50" charset="-128"/>
                <a:ea typeface="HG丸ｺﾞｼｯｸM-PRO" panose="020F0600000000000000" pitchFamily="50" charset="-128"/>
              </a:rPr>
              <a:t>　　　　　</a:t>
            </a:r>
            <a:r>
              <a:rPr lang="ja-JP" altLang="en-US" sz="1400" dirty="0">
                <a:solidFill>
                  <a:srgbClr val="0070C0"/>
                </a:solidFill>
                <a:latin typeface="HG丸ｺﾞｼｯｸM-PRO" panose="020F0600000000000000" pitchFamily="50" charset="-128"/>
                <a:ea typeface="HG丸ｺﾞｼｯｸM-PRO" panose="020F0600000000000000" pitchFamily="50" charset="-128"/>
              </a:rPr>
              <a:t>　</a:t>
            </a:r>
            <a:r>
              <a:rPr lang="ja-JP" altLang="en-US" sz="1400" dirty="0" smtClean="0">
                <a:solidFill>
                  <a:srgbClr val="0070C0"/>
                </a:solidFill>
                <a:latin typeface="HG丸ｺﾞｼｯｸM-PRO" panose="020F0600000000000000" pitchFamily="50" charset="-128"/>
                <a:ea typeface="HG丸ｺﾞｼｯｸM-PRO" panose="020F0600000000000000" pitchFamily="50" charset="-128"/>
              </a:rPr>
              <a:t>（３</a:t>
            </a:r>
            <a:r>
              <a:rPr lang="en-US" altLang="ja-JP" sz="1400" dirty="0" smtClean="0">
                <a:solidFill>
                  <a:srgbClr val="0070C0"/>
                </a:solidFill>
                <a:latin typeface="HG丸ｺﾞｼｯｸM-PRO" panose="020F0600000000000000" pitchFamily="50" charset="-128"/>
                <a:ea typeface="HG丸ｺﾞｼｯｸM-PRO" panose="020F0600000000000000" pitchFamily="50" charset="-128"/>
              </a:rPr>
              <a:t>-</a:t>
            </a:r>
            <a:r>
              <a:rPr lang="ja-JP" altLang="en-US" sz="1400" dirty="0" smtClean="0">
                <a:solidFill>
                  <a:srgbClr val="0070C0"/>
                </a:solidFill>
                <a:latin typeface="HG丸ｺﾞｼｯｸM-PRO" panose="020F0600000000000000" pitchFamily="50" charset="-128"/>
                <a:ea typeface="HG丸ｺﾞｼｯｸM-PRO" panose="020F0600000000000000" pitchFamily="50" charset="-128"/>
              </a:rPr>
              <a:t>１）ターゲット市場と市場規模</a:t>
            </a:r>
            <a:endParaRPr lang="en-US" altLang="ja-JP" sz="1400" dirty="0" smtClean="0">
              <a:solidFill>
                <a:srgbClr val="0070C0"/>
              </a:solidFill>
              <a:latin typeface="HG丸ｺﾞｼｯｸM-PRO" panose="020F0600000000000000" pitchFamily="50" charset="-128"/>
              <a:ea typeface="HG丸ｺﾞｼｯｸM-PRO" panose="020F0600000000000000" pitchFamily="50" charset="-128"/>
            </a:endParaRPr>
          </a:p>
          <a:p>
            <a:pPr>
              <a:lnSpc>
                <a:spcPts val="2100"/>
              </a:lnSpc>
              <a:spcBef>
                <a:spcPts val="300"/>
              </a:spcBef>
            </a:pPr>
            <a:r>
              <a:rPr lang="ja-JP" altLang="en-US" sz="1400" dirty="0">
                <a:solidFill>
                  <a:srgbClr val="0070C0"/>
                </a:solidFill>
                <a:latin typeface="HG丸ｺﾞｼｯｸM-PRO" panose="020F0600000000000000" pitchFamily="50" charset="-128"/>
                <a:ea typeface="HG丸ｺﾞｼｯｸM-PRO" panose="020F0600000000000000" pitchFamily="50" charset="-128"/>
              </a:rPr>
              <a:t>　</a:t>
            </a:r>
            <a:r>
              <a:rPr lang="ja-JP" altLang="en-US" sz="1400" dirty="0" smtClean="0">
                <a:solidFill>
                  <a:srgbClr val="0070C0"/>
                </a:solidFill>
                <a:latin typeface="HG丸ｺﾞｼｯｸM-PRO" panose="020F0600000000000000" pitchFamily="50" charset="-128"/>
                <a:ea typeface="HG丸ｺﾞｼｯｸM-PRO" panose="020F0600000000000000" pitchFamily="50" charset="-128"/>
              </a:rPr>
              <a:t>　　　　　（３</a:t>
            </a:r>
            <a:r>
              <a:rPr lang="en-US" altLang="ja-JP" sz="1400" dirty="0" smtClean="0">
                <a:solidFill>
                  <a:srgbClr val="0070C0"/>
                </a:solidFill>
                <a:latin typeface="HG丸ｺﾞｼｯｸM-PRO" panose="020F0600000000000000" pitchFamily="50" charset="-128"/>
                <a:ea typeface="HG丸ｺﾞｼｯｸM-PRO" panose="020F0600000000000000" pitchFamily="50" charset="-128"/>
              </a:rPr>
              <a:t>-</a:t>
            </a:r>
            <a:r>
              <a:rPr lang="ja-JP" altLang="en-US" sz="1400" dirty="0" smtClean="0">
                <a:solidFill>
                  <a:srgbClr val="0070C0"/>
                </a:solidFill>
                <a:latin typeface="HG丸ｺﾞｼｯｸM-PRO" panose="020F0600000000000000" pitchFamily="50" charset="-128"/>
                <a:ea typeface="HG丸ｺﾞｼｯｸM-PRO" panose="020F0600000000000000" pitchFamily="50" charset="-128"/>
              </a:rPr>
              <a:t>２）売上高の目標</a:t>
            </a:r>
            <a:endParaRPr lang="en-US" altLang="ja-JP" sz="1400" dirty="0" smtClean="0">
              <a:solidFill>
                <a:srgbClr val="0070C0"/>
              </a:solidFill>
              <a:latin typeface="HG丸ｺﾞｼｯｸM-PRO" panose="020F0600000000000000" pitchFamily="50" charset="-128"/>
              <a:ea typeface="HG丸ｺﾞｼｯｸM-PRO" panose="020F0600000000000000" pitchFamily="50" charset="-128"/>
            </a:endParaRPr>
          </a:p>
          <a:p>
            <a:pPr>
              <a:lnSpc>
                <a:spcPts val="2100"/>
              </a:lnSpc>
              <a:spcBef>
                <a:spcPts val="600"/>
              </a:spcBef>
            </a:pPr>
            <a:r>
              <a:rPr lang="ja-JP" altLang="en-US" dirty="0">
                <a:solidFill>
                  <a:srgbClr val="003366"/>
                </a:solidFill>
                <a:latin typeface="HGS創英角ｺﾞｼｯｸUB" panose="020B0900000000000000" pitchFamily="50" charset="-128"/>
                <a:ea typeface="HGS創英角ｺﾞｼｯｸUB" panose="020B0900000000000000" pitchFamily="50" charset="-128"/>
              </a:rPr>
              <a:t>３</a:t>
            </a:r>
            <a:r>
              <a:rPr lang="ja-JP" altLang="en-US" dirty="0" smtClean="0">
                <a:solidFill>
                  <a:srgbClr val="003366"/>
                </a:solidFill>
                <a:latin typeface="HGS創英角ｺﾞｼｯｸUB" panose="020B0900000000000000" pitchFamily="50" charset="-128"/>
                <a:ea typeface="HGS創英角ｺﾞｼｯｸUB" panose="020B0900000000000000" pitchFamily="50" charset="-128"/>
              </a:rPr>
              <a:t>．人材の確保</a:t>
            </a:r>
            <a:endParaRPr lang="en-US" altLang="ja-JP" dirty="0" smtClean="0">
              <a:solidFill>
                <a:srgbClr val="003366"/>
              </a:solidFill>
              <a:latin typeface="HGS創英角ｺﾞｼｯｸUB" panose="020B0900000000000000" pitchFamily="50" charset="-128"/>
              <a:ea typeface="HGS創英角ｺﾞｼｯｸUB" panose="020B0900000000000000" pitchFamily="50" charset="-128"/>
            </a:endParaRPr>
          </a:p>
          <a:p>
            <a:pPr>
              <a:lnSpc>
                <a:spcPts val="2100"/>
              </a:lnSpc>
              <a:spcBef>
                <a:spcPts val="600"/>
              </a:spcBef>
            </a:pPr>
            <a:r>
              <a:rPr lang="ja-JP" altLang="en-US" sz="1400" dirty="0">
                <a:solidFill>
                  <a:srgbClr val="0070C0"/>
                </a:solidFill>
                <a:latin typeface="HG丸ｺﾞｼｯｸM-PRO" panose="020F0600000000000000" pitchFamily="50" charset="-128"/>
                <a:ea typeface="HG丸ｺﾞｼｯｸM-PRO" panose="020F0600000000000000" pitchFamily="50" charset="-128"/>
              </a:rPr>
              <a:t>　</a:t>
            </a:r>
            <a:r>
              <a:rPr lang="ja-JP" altLang="en-US" sz="1400" dirty="0" smtClean="0">
                <a:solidFill>
                  <a:srgbClr val="0070C0"/>
                </a:solidFill>
                <a:latin typeface="HG丸ｺﾞｼｯｸM-PRO" panose="020F0600000000000000" pitchFamily="50" charset="-128"/>
                <a:ea typeface="HG丸ｺﾞｼｯｸM-PRO" panose="020F0600000000000000" pitchFamily="50" charset="-128"/>
              </a:rPr>
              <a:t>　　（１）必要人員配置の将来想定</a:t>
            </a:r>
            <a:endParaRPr lang="en-US" altLang="ja-JP" sz="1400" dirty="0" smtClean="0">
              <a:solidFill>
                <a:srgbClr val="0070C0"/>
              </a:solidFill>
              <a:latin typeface="HG丸ｺﾞｼｯｸM-PRO" panose="020F0600000000000000" pitchFamily="50" charset="-128"/>
              <a:ea typeface="HG丸ｺﾞｼｯｸM-PRO" panose="020F0600000000000000" pitchFamily="50" charset="-128"/>
            </a:endParaRPr>
          </a:p>
          <a:p>
            <a:pPr>
              <a:lnSpc>
                <a:spcPts val="2100"/>
              </a:lnSpc>
              <a:spcBef>
                <a:spcPts val="300"/>
              </a:spcBef>
            </a:pPr>
            <a:r>
              <a:rPr lang="ja-JP" altLang="en-US" sz="1400" dirty="0">
                <a:solidFill>
                  <a:srgbClr val="0070C0"/>
                </a:solidFill>
                <a:latin typeface="HG丸ｺﾞｼｯｸM-PRO" panose="020F0600000000000000" pitchFamily="50" charset="-128"/>
                <a:ea typeface="HG丸ｺﾞｼｯｸM-PRO" panose="020F0600000000000000" pitchFamily="50" charset="-128"/>
              </a:rPr>
              <a:t>　</a:t>
            </a:r>
            <a:r>
              <a:rPr lang="ja-JP" altLang="en-US" sz="1400" dirty="0" smtClean="0">
                <a:solidFill>
                  <a:srgbClr val="0070C0"/>
                </a:solidFill>
                <a:latin typeface="HG丸ｺﾞｼｯｸM-PRO" panose="020F0600000000000000" pitchFamily="50" charset="-128"/>
                <a:ea typeface="HG丸ｺﾞｼｯｸM-PRO" panose="020F0600000000000000" pitchFamily="50" charset="-128"/>
              </a:rPr>
              <a:t>　　（２）持続的な人材確保</a:t>
            </a:r>
            <a:endParaRPr lang="ja-JP" altLang="en-US" dirty="0">
              <a:solidFill>
                <a:srgbClr val="0070C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 xmlns:p14="http://schemas.microsoft.com/office/powerpoint/2010/main" val="21851553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グループ化 10"/>
          <p:cNvGrpSpPr/>
          <p:nvPr/>
        </p:nvGrpSpPr>
        <p:grpSpPr>
          <a:xfrm>
            <a:off x="252000" y="504000"/>
            <a:ext cx="9166108" cy="669164"/>
            <a:chOff x="236476" y="404664"/>
            <a:chExt cx="9166108" cy="669164"/>
          </a:xfrm>
        </p:grpSpPr>
        <p:grpSp>
          <p:nvGrpSpPr>
            <p:cNvPr id="3" name="グループ化 12"/>
            <p:cNvGrpSpPr/>
            <p:nvPr/>
          </p:nvGrpSpPr>
          <p:grpSpPr>
            <a:xfrm>
              <a:off x="236476" y="404664"/>
              <a:ext cx="504000" cy="596268"/>
              <a:chOff x="329690" y="248439"/>
              <a:chExt cx="504000" cy="596268"/>
            </a:xfrm>
          </p:grpSpPr>
          <p:sp>
            <p:nvSpPr>
              <p:cNvPr id="17" name="角丸四角形 16"/>
              <p:cNvSpPr>
                <a:spLocks noChangeAspect="1"/>
              </p:cNvSpPr>
              <p:nvPr/>
            </p:nvSpPr>
            <p:spPr>
              <a:xfrm rot="2700000">
                <a:off x="329690" y="520707"/>
                <a:ext cx="180000" cy="180000"/>
              </a:xfrm>
              <a:prstGeom prst="roundRect">
                <a:avLst/>
              </a:prstGeom>
              <a:solidFill>
                <a:srgbClr val="66FF66"/>
              </a:soli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角丸四角形 21"/>
              <p:cNvSpPr>
                <a:spLocks noChangeAspect="1"/>
              </p:cNvSpPr>
              <p:nvPr/>
            </p:nvSpPr>
            <p:spPr>
              <a:xfrm rot="2700000">
                <a:off x="491690" y="664707"/>
                <a:ext cx="180000" cy="180000"/>
              </a:xfrm>
              <a:prstGeom prst="roundRect">
                <a:avLst/>
              </a:prstGeom>
              <a:solidFill>
                <a:srgbClr val="FFFF66"/>
              </a:soli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角丸四角形 22"/>
              <p:cNvSpPr>
                <a:spLocks noChangeAspect="1"/>
              </p:cNvSpPr>
              <p:nvPr/>
            </p:nvSpPr>
            <p:spPr>
              <a:xfrm rot="2700000">
                <a:off x="653690" y="520707"/>
                <a:ext cx="180000" cy="180000"/>
              </a:xfrm>
              <a:prstGeom prst="roundRect">
                <a:avLst/>
              </a:prstGeom>
              <a:solidFill>
                <a:srgbClr val="FF7C80"/>
              </a:soli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a:spLocks noChangeAspect="1"/>
              </p:cNvSpPr>
              <p:nvPr/>
            </p:nvSpPr>
            <p:spPr>
              <a:xfrm rot="2700000">
                <a:off x="653690" y="376707"/>
                <a:ext cx="180000" cy="180000"/>
              </a:xfrm>
              <a:prstGeom prst="roundRect">
                <a:avLst/>
              </a:prstGeom>
              <a:solidFill>
                <a:srgbClr val="FF66FF"/>
              </a:soli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角丸四角形 24"/>
              <p:cNvSpPr>
                <a:spLocks noChangeAspect="1"/>
              </p:cNvSpPr>
              <p:nvPr/>
            </p:nvSpPr>
            <p:spPr>
              <a:xfrm rot="2700000">
                <a:off x="491690" y="248439"/>
                <a:ext cx="180000" cy="180000"/>
              </a:xfrm>
              <a:prstGeom prst="roundRect">
                <a:avLst/>
              </a:prstGeom>
              <a:solidFill>
                <a:srgbClr val="6699FF"/>
              </a:soli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角丸四角形 25"/>
              <p:cNvSpPr>
                <a:spLocks noChangeAspect="1"/>
              </p:cNvSpPr>
              <p:nvPr/>
            </p:nvSpPr>
            <p:spPr>
              <a:xfrm rot="2700000">
                <a:off x="329690" y="376707"/>
                <a:ext cx="180000" cy="180000"/>
              </a:xfrm>
              <a:prstGeom prst="roundRect">
                <a:avLst/>
              </a:prstGeom>
              <a:solidFill>
                <a:srgbClr val="33CCCC"/>
              </a:soli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4" name="角丸四角形 13"/>
            <p:cNvSpPr>
              <a:spLocks/>
            </p:cNvSpPr>
            <p:nvPr/>
          </p:nvSpPr>
          <p:spPr>
            <a:xfrm>
              <a:off x="880377" y="964168"/>
              <a:ext cx="8388000" cy="54000"/>
            </a:xfrm>
            <a:prstGeom prst="roundRect">
              <a:avLst/>
            </a:prstGeom>
            <a:gradFill flip="none" rotWithShape="1">
              <a:gsLst>
                <a:gs pos="50000">
                  <a:schemeClr val="bg1"/>
                </a:gs>
                <a:gs pos="0">
                  <a:srgbClr val="FFCC99"/>
                </a:gs>
                <a:gs pos="100000">
                  <a:srgbClr val="66FFFF"/>
                </a:gs>
              </a:gsLst>
              <a:lin ang="0" scaled="0"/>
              <a:tileRect/>
            </a:gra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角丸四角形 14"/>
            <p:cNvSpPr>
              <a:spLocks noChangeAspect="1"/>
            </p:cNvSpPr>
            <p:nvPr/>
          </p:nvSpPr>
          <p:spPr>
            <a:xfrm rot="2700000">
              <a:off x="9330584" y="1001828"/>
              <a:ext cx="72000" cy="72000"/>
            </a:xfrm>
            <a:prstGeom prst="roundRect">
              <a:avLst>
                <a:gd name="adj" fmla="val 37685"/>
              </a:avLst>
            </a:prstGeom>
            <a:solidFill>
              <a:srgbClr val="66FFFF"/>
            </a:soli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a:spLocks noChangeAspect="1"/>
            </p:cNvSpPr>
            <p:nvPr/>
          </p:nvSpPr>
          <p:spPr>
            <a:xfrm rot="2700000">
              <a:off x="814477" y="793571"/>
              <a:ext cx="108000" cy="108000"/>
            </a:xfrm>
            <a:prstGeom prst="roundRect">
              <a:avLst>
                <a:gd name="adj" fmla="val 37685"/>
              </a:avLst>
            </a:prstGeom>
            <a:solidFill>
              <a:srgbClr val="FF9999"/>
            </a:soli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2" name="正方形/長方形 11"/>
          <p:cNvSpPr/>
          <p:nvPr/>
        </p:nvSpPr>
        <p:spPr>
          <a:xfrm>
            <a:off x="1008000" y="504000"/>
            <a:ext cx="824400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spcBef>
                <a:spcPts val="1200"/>
              </a:spcBef>
            </a:pPr>
            <a:r>
              <a:rPr lang="ja-JP" altLang="en-US" sz="2800" dirty="0" smtClean="0">
                <a:solidFill>
                  <a:schemeClr val="tx1"/>
                </a:solidFill>
                <a:latin typeface="HG丸ｺﾞｼｯｸM-PRO" pitchFamily="50" charset="-128"/>
                <a:ea typeface="HG丸ｺﾞｼｯｸM-PRO" pitchFamily="50" charset="-128"/>
              </a:rPr>
              <a:t>１．会社概要</a:t>
            </a:r>
            <a:endParaRPr lang="ja-JP" altLang="en-US" sz="2800" dirty="0">
              <a:solidFill>
                <a:schemeClr val="tx1"/>
              </a:solidFill>
              <a:latin typeface="HG丸ｺﾞｼｯｸM-PRO" pitchFamily="50" charset="-128"/>
              <a:ea typeface="HG丸ｺﾞｼｯｸM-PRO" pitchFamily="50" charset="-128"/>
            </a:endParaRPr>
          </a:p>
        </p:txBody>
      </p:sp>
      <p:sp>
        <p:nvSpPr>
          <p:cNvPr id="18" name="角丸四角形 17"/>
          <p:cNvSpPr>
            <a:spLocks/>
          </p:cNvSpPr>
          <p:nvPr/>
        </p:nvSpPr>
        <p:spPr>
          <a:xfrm>
            <a:off x="1784648" y="2791211"/>
            <a:ext cx="6588732" cy="2102481"/>
          </a:xfrm>
          <a:prstGeom prst="roundRect">
            <a:avLst>
              <a:gd name="adj" fmla="val 7324"/>
            </a:avLst>
          </a:prstGeom>
          <a:solidFill>
            <a:srgbClr val="FFFFCC"/>
          </a:solidFill>
          <a:ln>
            <a:noFill/>
          </a:ln>
          <a:effectLst>
            <a:outerShdw blurRad="50800" dist="165100" dir="2700000" algn="tl" rotWithShape="0">
              <a:srgbClr val="64C8C6">
                <a:alpha val="65490"/>
              </a:srgbClr>
            </a:outerShdw>
          </a:effectLst>
        </p:spPr>
        <p:style>
          <a:lnRef idx="2">
            <a:schemeClr val="accent1">
              <a:shade val="50000"/>
            </a:schemeClr>
          </a:lnRef>
          <a:fillRef idx="1">
            <a:schemeClr val="accent1"/>
          </a:fillRef>
          <a:effectRef idx="0">
            <a:schemeClr val="accent1"/>
          </a:effectRef>
          <a:fontRef idx="minor">
            <a:schemeClr val="lt1"/>
          </a:fontRef>
        </p:style>
        <p:txBody>
          <a:bodyPr lIns="252000" tIns="108000" rIns="72000" bIns="144000" rtlCol="0" anchor="ctr">
            <a:spAutoFit/>
          </a:bodyPr>
          <a:lstStyle/>
          <a:p>
            <a:pPr>
              <a:lnSpc>
                <a:spcPts val="3000"/>
              </a:lnSpc>
              <a:spcBef>
                <a:spcPts val="600"/>
              </a:spcBef>
            </a:pPr>
            <a:r>
              <a:rPr lang="ja-JP" altLang="en-US" dirty="0">
                <a:solidFill>
                  <a:srgbClr val="0070C0"/>
                </a:solidFill>
                <a:latin typeface="HG丸ｺﾞｼｯｸM-PRO" panose="020F0600000000000000" pitchFamily="50" charset="-128"/>
                <a:ea typeface="HG丸ｺﾞｼｯｸM-PRO" panose="020F0600000000000000" pitchFamily="50" charset="-128"/>
              </a:rPr>
              <a:t>（１）</a:t>
            </a:r>
            <a:r>
              <a:rPr lang="ja-JP" altLang="en-US" dirty="0" smtClean="0">
                <a:solidFill>
                  <a:srgbClr val="0070C0"/>
                </a:solidFill>
                <a:latin typeface="HG丸ｺﾞｼｯｸM-PRO" panose="020F0600000000000000" pitchFamily="50" charset="-128"/>
                <a:ea typeface="HG丸ｺﾞｼｯｸM-PRO" panose="020F0600000000000000" pitchFamily="50" charset="-128"/>
              </a:rPr>
              <a:t>会社概要（予定）</a:t>
            </a:r>
            <a:endParaRPr lang="en-US" altLang="ja-JP" dirty="0" smtClean="0">
              <a:solidFill>
                <a:srgbClr val="0070C0"/>
              </a:solidFill>
              <a:latin typeface="HG丸ｺﾞｼｯｸM-PRO" panose="020F0600000000000000" pitchFamily="50" charset="-128"/>
              <a:ea typeface="HG丸ｺﾞｼｯｸM-PRO" panose="020F0600000000000000" pitchFamily="50" charset="-128"/>
            </a:endParaRPr>
          </a:p>
          <a:p>
            <a:pPr>
              <a:lnSpc>
                <a:spcPts val="3000"/>
              </a:lnSpc>
              <a:spcBef>
                <a:spcPts val="600"/>
              </a:spcBef>
            </a:pPr>
            <a:r>
              <a:rPr lang="ja-JP" altLang="en-US" dirty="0" smtClean="0">
                <a:solidFill>
                  <a:srgbClr val="0070C0"/>
                </a:solidFill>
                <a:latin typeface="HG丸ｺﾞｼｯｸM-PRO" panose="020F0600000000000000" pitchFamily="50" charset="-128"/>
                <a:ea typeface="HG丸ｺﾞｼｯｸM-PRO" panose="020F0600000000000000" pitchFamily="50" charset="-128"/>
              </a:rPr>
              <a:t>（２）経営理念</a:t>
            </a:r>
            <a:endParaRPr lang="en-US" altLang="ja-JP" dirty="0" smtClean="0">
              <a:solidFill>
                <a:srgbClr val="0070C0"/>
              </a:solidFill>
              <a:latin typeface="HG丸ｺﾞｼｯｸM-PRO" panose="020F0600000000000000" pitchFamily="50" charset="-128"/>
              <a:ea typeface="HG丸ｺﾞｼｯｸM-PRO" panose="020F0600000000000000" pitchFamily="50" charset="-128"/>
            </a:endParaRPr>
          </a:p>
          <a:p>
            <a:pPr>
              <a:lnSpc>
                <a:spcPts val="3000"/>
              </a:lnSpc>
              <a:spcBef>
                <a:spcPts val="600"/>
              </a:spcBef>
            </a:pPr>
            <a:r>
              <a:rPr lang="ja-JP" altLang="en-US" dirty="0" smtClean="0">
                <a:solidFill>
                  <a:srgbClr val="0070C0"/>
                </a:solidFill>
                <a:latin typeface="HG丸ｺﾞｼｯｸM-PRO" panose="020F0600000000000000" pitchFamily="50" charset="-128"/>
                <a:ea typeface="HG丸ｺﾞｼｯｸM-PRO" panose="020F0600000000000000" pitchFamily="50" charset="-128"/>
              </a:rPr>
              <a:t>（３）設立時の体制</a:t>
            </a:r>
            <a:endParaRPr lang="en-US" altLang="ja-JP" dirty="0" smtClean="0">
              <a:solidFill>
                <a:srgbClr val="0070C0"/>
              </a:solidFill>
              <a:latin typeface="HG丸ｺﾞｼｯｸM-PRO" panose="020F0600000000000000" pitchFamily="50" charset="-128"/>
              <a:ea typeface="HG丸ｺﾞｼｯｸM-PRO" panose="020F0600000000000000" pitchFamily="50" charset="-128"/>
            </a:endParaRPr>
          </a:p>
          <a:p>
            <a:pPr>
              <a:lnSpc>
                <a:spcPts val="3000"/>
              </a:lnSpc>
              <a:spcBef>
                <a:spcPts val="600"/>
              </a:spcBef>
            </a:pPr>
            <a:r>
              <a:rPr lang="ja-JP" altLang="en-US" dirty="0" smtClean="0">
                <a:solidFill>
                  <a:srgbClr val="0070C0"/>
                </a:solidFill>
                <a:latin typeface="HG丸ｺﾞｼｯｸM-PRO" panose="020F0600000000000000" pitchFamily="50" charset="-128"/>
                <a:ea typeface="HG丸ｺﾞｼｯｸM-PRO" panose="020F0600000000000000" pitchFamily="50" charset="-128"/>
              </a:rPr>
              <a:t>（４）業務開始時の体制</a:t>
            </a:r>
            <a:endParaRPr lang="en-US" altLang="ja-JP" dirty="0">
              <a:solidFill>
                <a:srgbClr val="0070C0"/>
              </a:solidFill>
              <a:latin typeface="HG丸ｺﾞｼｯｸM-PRO" panose="020F0600000000000000" pitchFamily="50" charset="-128"/>
              <a:ea typeface="HG丸ｺﾞｼｯｸM-PRO" panose="020F0600000000000000" pitchFamily="50" charset="-128"/>
            </a:endParaRPr>
          </a:p>
        </p:txBody>
      </p:sp>
      <p:sp>
        <p:nvSpPr>
          <p:cNvPr id="19" name="スライド番号プレースホルダ 1"/>
          <p:cNvSpPr>
            <a:spLocks noGrp="1"/>
          </p:cNvSpPr>
          <p:nvPr>
            <p:ph type="sldNum" sz="quarter" idx="12"/>
          </p:nvPr>
        </p:nvSpPr>
        <p:spPr>
          <a:xfrm>
            <a:off x="9360000" y="6300000"/>
            <a:ext cx="677281" cy="365125"/>
          </a:xfrm>
        </p:spPr>
        <p:txBody>
          <a:bodyPr/>
          <a:lstStyle/>
          <a:p>
            <a:pPr algn="ctr"/>
            <a:fld id="{D2D8002D-B5B0-4BAC-B1F6-782DDCCE6D9C}" type="slidenum">
              <a:rPr lang="ja-JP" altLang="en-US" sz="2000" b="1" smtClean="0">
                <a:solidFill>
                  <a:srgbClr val="000000"/>
                </a:solidFill>
                <a:latin typeface="Times New Roman" pitchFamily="18" charset="0"/>
                <a:cs typeface="Times New Roman" pitchFamily="18" charset="0"/>
              </a:rPr>
              <a:pPr algn="ctr"/>
              <a:t>2</a:t>
            </a:fld>
            <a:endParaRPr lang="ja-JP" altLang="en-US" sz="2000" b="1" dirty="0">
              <a:solidFill>
                <a:srgbClr val="00000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28817451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1008000" y="0"/>
            <a:ext cx="8388000" cy="39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spcBef>
                <a:spcPts val="600"/>
              </a:spcBef>
            </a:pPr>
            <a:r>
              <a:rPr lang="ja-JP" altLang="en-US" sz="2400" dirty="0" smtClean="0">
                <a:solidFill>
                  <a:schemeClr val="tx1"/>
                </a:solidFill>
                <a:latin typeface="HG丸ｺﾞｼｯｸM-PRO" pitchFamily="50" charset="-128"/>
                <a:ea typeface="HG丸ｺﾞｼｯｸM-PRO" pitchFamily="50" charset="-128"/>
              </a:rPr>
              <a:t>（１）会社概要（予定）</a:t>
            </a:r>
            <a:endParaRPr lang="ja-JP" altLang="en-US" sz="2400" dirty="0">
              <a:solidFill>
                <a:schemeClr val="tx1"/>
              </a:solidFill>
              <a:latin typeface="HG丸ｺﾞｼｯｸM-PRO" pitchFamily="50" charset="-128"/>
              <a:ea typeface="HG丸ｺﾞｼｯｸM-PRO" pitchFamily="50" charset="-128"/>
            </a:endParaRPr>
          </a:p>
        </p:txBody>
      </p:sp>
      <p:sp>
        <p:nvSpPr>
          <p:cNvPr id="5" name="テキスト ボックス 4"/>
          <p:cNvSpPr txBox="1"/>
          <p:nvPr/>
        </p:nvSpPr>
        <p:spPr>
          <a:xfrm>
            <a:off x="740532" y="1017833"/>
            <a:ext cx="8532948" cy="5219479"/>
          </a:xfrm>
          <a:prstGeom prst="rect">
            <a:avLst/>
          </a:prstGeom>
          <a:noFill/>
          <a:ln>
            <a:solidFill>
              <a:schemeClr val="accent1">
                <a:shade val="95000"/>
                <a:satMod val="105000"/>
              </a:schemeClr>
            </a:solidFill>
          </a:ln>
        </p:spPr>
        <p:txBody>
          <a:bodyPr wrap="square" tIns="108000" bIns="108000" rtlCol="0">
            <a:spAutoFit/>
          </a:bodyPr>
          <a:lstStyle/>
          <a:p>
            <a:pPr>
              <a:lnSpc>
                <a:spcPts val="3000"/>
              </a:lnSpc>
            </a:pPr>
            <a:r>
              <a:rPr lang="en-US" altLang="ja-JP" dirty="0" smtClean="0">
                <a:latin typeface="HG丸ｺﾞｼｯｸM-PRO" pitchFamily="50" charset="-128"/>
                <a:ea typeface="HG丸ｺﾞｼｯｸM-PRO" pitchFamily="50" charset="-128"/>
              </a:rPr>
              <a:t>【</a:t>
            </a:r>
            <a:r>
              <a:rPr lang="ja-JP" altLang="en-US" dirty="0">
                <a:latin typeface="HG丸ｺﾞｼｯｸM-PRO" pitchFamily="50" charset="-128"/>
                <a:ea typeface="HG丸ｺﾞｼｯｸM-PRO" pitchFamily="50" charset="-128"/>
              </a:rPr>
              <a:t>商</a:t>
            </a:r>
            <a:r>
              <a:rPr lang="ja-JP" altLang="en-US" dirty="0" smtClean="0">
                <a:latin typeface="HG丸ｺﾞｼｯｸM-PRO" pitchFamily="50" charset="-128"/>
                <a:ea typeface="HG丸ｺﾞｼｯｸM-PRO" pitchFamily="50" charset="-128"/>
              </a:rPr>
              <a:t>号</a:t>
            </a:r>
            <a:r>
              <a:rPr lang="en-US" altLang="ja-JP" dirty="0" smtClean="0">
                <a:latin typeface="HG丸ｺﾞｼｯｸM-PRO" pitchFamily="50" charset="-128"/>
                <a:ea typeface="HG丸ｺﾞｼｯｸM-PRO" pitchFamily="50" charset="-128"/>
              </a:rPr>
              <a:t>】</a:t>
            </a:r>
          </a:p>
          <a:p>
            <a:pPr marL="432000" indent="-432000">
              <a:lnSpc>
                <a:spcPts val="3000"/>
              </a:lnSpc>
            </a:pPr>
            <a:r>
              <a:rPr lang="ja-JP" altLang="en-US" dirty="0" smtClean="0">
                <a:latin typeface="HG丸ｺﾞｼｯｸM-PRO" pitchFamily="50" charset="-128"/>
                <a:ea typeface="HG丸ｺﾞｼｯｸM-PRO" pitchFamily="50" charset="-128"/>
              </a:rPr>
              <a:t>　　</a:t>
            </a:r>
            <a:r>
              <a:rPr lang="ja-JP" altLang="en-US" dirty="0">
                <a:latin typeface="HG丸ｺﾞｼｯｸM-PRO" pitchFamily="50" charset="-128"/>
                <a:ea typeface="HG丸ｺﾞｼｯｸM-PRO" pitchFamily="50" charset="-128"/>
              </a:rPr>
              <a:t>クリアウォーター</a:t>
            </a:r>
            <a:r>
              <a:rPr lang="en-US" altLang="ja-JP" dirty="0">
                <a:latin typeface="HG丸ｺﾞｼｯｸM-PRO" pitchFamily="50" charset="-128"/>
                <a:ea typeface="HG丸ｺﾞｼｯｸM-PRO" pitchFamily="50" charset="-128"/>
              </a:rPr>
              <a:t>OSAKA  </a:t>
            </a:r>
            <a:r>
              <a:rPr lang="ja-JP" altLang="en-US" dirty="0">
                <a:latin typeface="HG丸ｺﾞｼｯｸM-PRO" pitchFamily="50" charset="-128"/>
                <a:ea typeface="HG丸ｺﾞｼｯｸM-PRO" pitchFamily="50" charset="-128"/>
              </a:rPr>
              <a:t>株式会社</a:t>
            </a:r>
            <a:endParaRPr lang="en-US" altLang="ja-JP" dirty="0">
              <a:latin typeface="HG丸ｺﾞｼｯｸM-PRO" pitchFamily="50" charset="-128"/>
              <a:ea typeface="HG丸ｺﾞｼｯｸM-PRO" pitchFamily="50" charset="-128"/>
            </a:endParaRPr>
          </a:p>
          <a:p>
            <a:pPr marL="432000" indent="-432000">
              <a:lnSpc>
                <a:spcPts val="3000"/>
              </a:lnSpc>
            </a:pPr>
            <a:r>
              <a:rPr kumimoji="1" lang="en-US" altLang="ja-JP" dirty="0" smtClean="0">
                <a:latin typeface="HG丸ｺﾞｼｯｸM-PRO" pitchFamily="50" charset="-128"/>
                <a:ea typeface="HG丸ｺﾞｼｯｸM-PRO" pitchFamily="50" charset="-128"/>
              </a:rPr>
              <a:t>【</a:t>
            </a:r>
            <a:r>
              <a:rPr kumimoji="1" lang="ja-JP" altLang="en-US" dirty="0" smtClean="0">
                <a:latin typeface="HG丸ｺﾞｼｯｸM-PRO" pitchFamily="50" charset="-128"/>
                <a:ea typeface="HG丸ｺﾞｼｯｸM-PRO" pitchFamily="50" charset="-128"/>
              </a:rPr>
              <a:t>所在地</a:t>
            </a:r>
            <a:r>
              <a:rPr kumimoji="1" lang="en-US" altLang="ja-JP" dirty="0" smtClean="0">
                <a:latin typeface="HG丸ｺﾞｼｯｸM-PRO" pitchFamily="50" charset="-128"/>
                <a:ea typeface="HG丸ｺﾞｼｯｸM-PRO" pitchFamily="50" charset="-128"/>
              </a:rPr>
              <a:t>】</a:t>
            </a:r>
          </a:p>
          <a:p>
            <a:pPr marL="432000" indent="-432000">
              <a:lnSpc>
                <a:spcPts val="3000"/>
              </a:lnSpc>
            </a:pPr>
            <a:r>
              <a:rPr lang="ja-JP" altLang="en-US" dirty="0" smtClean="0">
                <a:solidFill>
                  <a:srgbClr val="FF0000"/>
                </a:solidFill>
                <a:latin typeface="HG丸ｺﾞｼｯｸM-PRO" pitchFamily="50" charset="-128"/>
                <a:ea typeface="HG丸ｺﾞｼｯｸM-PRO" pitchFamily="50" charset="-128"/>
              </a:rPr>
              <a:t>　　</a:t>
            </a:r>
            <a:r>
              <a:rPr lang="ja-JP" altLang="en-US" dirty="0">
                <a:latin typeface="HG丸ｺﾞｼｯｸM-PRO" pitchFamily="50" charset="-128"/>
                <a:ea typeface="HG丸ｺﾞｼｯｸM-PRO" pitchFamily="50" charset="-128"/>
              </a:rPr>
              <a:t>大阪市</a:t>
            </a:r>
            <a:r>
              <a:rPr lang="ja-JP" altLang="en-US" dirty="0" smtClean="0">
                <a:latin typeface="HG丸ｺﾞｼｯｸM-PRO" pitchFamily="50" charset="-128"/>
                <a:ea typeface="HG丸ｺﾞｼｯｸM-PRO" pitchFamily="50" charset="-128"/>
              </a:rPr>
              <a:t>中央区内</a:t>
            </a:r>
            <a:endParaRPr lang="en-US" altLang="ja-JP" dirty="0" smtClean="0">
              <a:latin typeface="HG丸ｺﾞｼｯｸM-PRO" pitchFamily="50" charset="-128"/>
              <a:ea typeface="HG丸ｺﾞｼｯｸM-PRO" pitchFamily="50" charset="-128"/>
            </a:endParaRPr>
          </a:p>
          <a:p>
            <a:pPr marL="432000" indent="-432000">
              <a:lnSpc>
                <a:spcPts val="3000"/>
              </a:lnSpc>
            </a:pPr>
            <a:r>
              <a:rPr kumimoji="1" lang="en-US" altLang="ja-JP" dirty="0" smtClean="0">
                <a:latin typeface="HG丸ｺﾞｼｯｸM-PRO" pitchFamily="50" charset="-128"/>
                <a:ea typeface="HG丸ｺﾞｼｯｸM-PRO" pitchFamily="50" charset="-128"/>
              </a:rPr>
              <a:t>【</a:t>
            </a:r>
            <a:r>
              <a:rPr kumimoji="1" lang="ja-JP" altLang="en-US" dirty="0" smtClean="0">
                <a:latin typeface="HG丸ｺﾞｼｯｸM-PRO" pitchFamily="50" charset="-128"/>
                <a:ea typeface="HG丸ｺﾞｼｯｸM-PRO" pitchFamily="50" charset="-128"/>
              </a:rPr>
              <a:t>設立年月日</a:t>
            </a:r>
            <a:r>
              <a:rPr kumimoji="1" lang="en-US" altLang="ja-JP" dirty="0" smtClean="0">
                <a:latin typeface="HG丸ｺﾞｼｯｸM-PRO" pitchFamily="50" charset="-128"/>
                <a:ea typeface="HG丸ｺﾞｼｯｸM-PRO" pitchFamily="50" charset="-128"/>
              </a:rPr>
              <a:t>】</a:t>
            </a:r>
          </a:p>
          <a:p>
            <a:pPr marL="432000" indent="-432000">
              <a:lnSpc>
                <a:spcPts val="3000"/>
              </a:lnSpc>
            </a:pPr>
            <a:r>
              <a:rPr lang="ja-JP" altLang="en-US" dirty="0" smtClean="0">
                <a:latin typeface="HG丸ｺﾞｼｯｸM-PRO" pitchFamily="50" charset="-128"/>
                <a:ea typeface="HG丸ｺﾞｼｯｸM-PRO" pitchFamily="50" charset="-128"/>
              </a:rPr>
              <a:t>　　平成</a:t>
            </a:r>
            <a:r>
              <a:rPr lang="en-US" altLang="ja-JP" dirty="0" smtClean="0">
                <a:latin typeface="HG丸ｺﾞｼｯｸM-PRO" pitchFamily="50" charset="-128"/>
                <a:ea typeface="HG丸ｺﾞｼｯｸM-PRO" pitchFamily="50" charset="-128"/>
              </a:rPr>
              <a:t>28</a:t>
            </a:r>
            <a:r>
              <a:rPr lang="ja-JP" altLang="en-US" dirty="0" smtClean="0">
                <a:latin typeface="HG丸ｺﾞｼｯｸM-PRO" pitchFamily="50" charset="-128"/>
                <a:ea typeface="HG丸ｺﾞｼｯｸM-PRO" pitchFamily="50" charset="-128"/>
              </a:rPr>
              <a:t>年</a:t>
            </a:r>
            <a:r>
              <a:rPr lang="en-US" altLang="ja-JP" dirty="0" smtClean="0">
                <a:latin typeface="HG丸ｺﾞｼｯｸM-PRO" pitchFamily="50" charset="-128"/>
                <a:ea typeface="HG丸ｺﾞｼｯｸM-PRO" pitchFamily="50" charset="-128"/>
              </a:rPr>
              <a:t>7</a:t>
            </a:r>
            <a:r>
              <a:rPr lang="ja-JP" altLang="en-US" dirty="0" smtClean="0">
                <a:latin typeface="HG丸ｺﾞｼｯｸM-PRO" pitchFamily="50" charset="-128"/>
                <a:ea typeface="HG丸ｺﾞｼｯｸM-PRO" pitchFamily="50" charset="-128"/>
              </a:rPr>
              <a:t>月</a:t>
            </a:r>
            <a:r>
              <a:rPr lang="en-US" altLang="ja-JP" dirty="0" smtClean="0">
                <a:latin typeface="HG丸ｺﾞｼｯｸM-PRO" pitchFamily="50" charset="-128"/>
                <a:ea typeface="HG丸ｺﾞｼｯｸM-PRO" pitchFamily="50" charset="-128"/>
              </a:rPr>
              <a:t>1</a:t>
            </a:r>
            <a:r>
              <a:rPr lang="ja-JP" altLang="en-US" dirty="0" smtClean="0">
                <a:latin typeface="HG丸ｺﾞｼｯｸM-PRO" pitchFamily="50" charset="-128"/>
                <a:ea typeface="HG丸ｺﾞｼｯｸM-PRO" pitchFamily="50" charset="-128"/>
              </a:rPr>
              <a:t>日（業務開始：平成</a:t>
            </a:r>
            <a:r>
              <a:rPr lang="en-US" altLang="ja-JP" dirty="0" smtClean="0">
                <a:latin typeface="HG丸ｺﾞｼｯｸM-PRO" pitchFamily="50" charset="-128"/>
                <a:ea typeface="HG丸ｺﾞｼｯｸM-PRO" pitchFamily="50" charset="-128"/>
              </a:rPr>
              <a:t>29</a:t>
            </a:r>
            <a:r>
              <a:rPr lang="ja-JP" altLang="en-US" dirty="0" smtClean="0">
                <a:latin typeface="HG丸ｺﾞｼｯｸM-PRO" pitchFamily="50" charset="-128"/>
                <a:ea typeface="HG丸ｺﾞｼｯｸM-PRO" pitchFamily="50" charset="-128"/>
              </a:rPr>
              <a:t>年</a:t>
            </a:r>
            <a:r>
              <a:rPr lang="en-US" altLang="ja-JP" dirty="0" smtClean="0">
                <a:latin typeface="HG丸ｺﾞｼｯｸM-PRO" pitchFamily="50" charset="-128"/>
                <a:ea typeface="HG丸ｺﾞｼｯｸM-PRO" pitchFamily="50" charset="-128"/>
              </a:rPr>
              <a:t>4</a:t>
            </a:r>
            <a:r>
              <a:rPr lang="ja-JP" altLang="en-US" dirty="0" smtClean="0">
                <a:latin typeface="HG丸ｺﾞｼｯｸM-PRO" pitchFamily="50" charset="-128"/>
                <a:ea typeface="HG丸ｺﾞｼｯｸM-PRO" pitchFamily="50" charset="-128"/>
              </a:rPr>
              <a:t>月</a:t>
            </a:r>
            <a:r>
              <a:rPr lang="en-US" altLang="ja-JP" dirty="0" smtClean="0">
                <a:latin typeface="HG丸ｺﾞｼｯｸM-PRO" pitchFamily="50" charset="-128"/>
                <a:ea typeface="HG丸ｺﾞｼｯｸM-PRO" pitchFamily="50" charset="-128"/>
              </a:rPr>
              <a:t>1</a:t>
            </a:r>
            <a:r>
              <a:rPr lang="ja-JP" altLang="en-US" dirty="0" smtClean="0">
                <a:latin typeface="HG丸ｺﾞｼｯｸM-PRO" pitchFamily="50" charset="-128"/>
                <a:ea typeface="HG丸ｺﾞｼｯｸM-PRO" pitchFamily="50" charset="-128"/>
              </a:rPr>
              <a:t>日）</a:t>
            </a:r>
            <a:endParaRPr lang="en-US" altLang="ja-JP" dirty="0" smtClean="0">
              <a:latin typeface="HG丸ｺﾞｼｯｸM-PRO" pitchFamily="50" charset="-128"/>
              <a:ea typeface="HG丸ｺﾞｼｯｸM-PRO" pitchFamily="50" charset="-128"/>
            </a:endParaRPr>
          </a:p>
          <a:p>
            <a:pPr marL="432000" indent="-432000">
              <a:lnSpc>
                <a:spcPts val="3000"/>
              </a:lnSpc>
            </a:pPr>
            <a:r>
              <a:rPr kumimoji="1" lang="en-US" altLang="ja-JP" dirty="0" smtClean="0">
                <a:latin typeface="HG丸ｺﾞｼｯｸM-PRO" pitchFamily="50" charset="-128"/>
                <a:ea typeface="HG丸ｺﾞｼｯｸM-PRO" pitchFamily="50" charset="-128"/>
              </a:rPr>
              <a:t>【</a:t>
            </a:r>
            <a:r>
              <a:rPr kumimoji="1" lang="ja-JP" altLang="en-US" dirty="0" smtClean="0">
                <a:latin typeface="HG丸ｺﾞｼｯｸM-PRO" pitchFamily="50" charset="-128"/>
                <a:ea typeface="HG丸ｺﾞｼｯｸM-PRO" pitchFamily="50" charset="-128"/>
              </a:rPr>
              <a:t>資本金</a:t>
            </a:r>
            <a:r>
              <a:rPr kumimoji="1" lang="en-US" altLang="ja-JP" dirty="0" smtClean="0">
                <a:latin typeface="HG丸ｺﾞｼｯｸM-PRO" pitchFamily="50" charset="-128"/>
                <a:ea typeface="HG丸ｺﾞｼｯｸM-PRO" pitchFamily="50" charset="-128"/>
              </a:rPr>
              <a:t>】</a:t>
            </a:r>
          </a:p>
          <a:p>
            <a:pPr marL="432000" indent="-432000">
              <a:lnSpc>
                <a:spcPts val="3000"/>
              </a:lnSpc>
            </a:pPr>
            <a:r>
              <a:rPr lang="ja-JP" altLang="en-US" dirty="0" smtClean="0">
                <a:latin typeface="HG丸ｺﾞｼｯｸM-PRO" pitchFamily="50" charset="-128"/>
                <a:ea typeface="HG丸ｺﾞｼｯｸM-PRO" pitchFamily="50" charset="-128"/>
              </a:rPr>
              <a:t>　　</a:t>
            </a:r>
            <a:r>
              <a:rPr lang="en-US" altLang="ja-JP" dirty="0" smtClean="0">
                <a:latin typeface="HG丸ｺﾞｼｯｸM-PRO" pitchFamily="50" charset="-128"/>
                <a:ea typeface="HG丸ｺﾞｼｯｸM-PRO" pitchFamily="50" charset="-128"/>
              </a:rPr>
              <a:t>1</a:t>
            </a:r>
            <a:r>
              <a:rPr lang="ja-JP" altLang="en-US" dirty="0" smtClean="0">
                <a:latin typeface="HG丸ｺﾞｼｯｸM-PRO" pitchFamily="50" charset="-128"/>
                <a:ea typeface="HG丸ｺﾞｼｯｸM-PRO" pitchFamily="50" charset="-128"/>
              </a:rPr>
              <a:t>億円（別途、資本準備金として</a:t>
            </a:r>
            <a:r>
              <a:rPr lang="en-US" altLang="ja-JP" dirty="0" smtClean="0">
                <a:latin typeface="HG丸ｺﾞｼｯｸM-PRO" pitchFamily="50" charset="-128"/>
                <a:ea typeface="HG丸ｺﾞｼｯｸM-PRO" pitchFamily="50" charset="-128"/>
              </a:rPr>
              <a:t>1</a:t>
            </a:r>
            <a:r>
              <a:rPr lang="ja-JP" altLang="en-US" dirty="0" smtClean="0">
                <a:latin typeface="HG丸ｺﾞｼｯｸM-PRO" pitchFamily="50" charset="-128"/>
                <a:ea typeface="HG丸ｺﾞｼｯｸM-PRO" pitchFamily="50" charset="-128"/>
              </a:rPr>
              <a:t>億円）</a:t>
            </a:r>
            <a:r>
              <a:rPr lang="en-US" altLang="ja-JP" sz="1400" dirty="0" smtClean="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設立当初は大阪市</a:t>
            </a:r>
            <a:r>
              <a:rPr lang="en-US" altLang="ja-JP" sz="1400" dirty="0" smtClean="0">
                <a:latin typeface="HG丸ｺﾞｼｯｸM-PRO" pitchFamily="50" charset="-128"/>
                <a:ea typeface="HG丸ｺﾞｼｯｸM-PRO" pitchFamily="50" charset="-128"/>
              </a:rPr>
              <a:t>100</a:t>
            </a:r>
            <a:r>
              <a:rPr lang="ja-JP" altLang="en-US" sz="1400" dirty="0" smtClean="0">
                <a:latin typeface="HG丸ｺﾞｼｯｸM-PRO" pitchFamily="50" charset="-128"/>
                <a:ea typeface="HG丸ｺﾞｼｯｸM-PRO" pitchFamily="50" charset="-128"/>
              </a:rPr>
              <a:t>％出資</a:t>
            </a:r>
            <a:endParaRPr lang="en-US" altLang="ja-JP" sz="1400" dirty="0">
              <a:latin typeface="HG丸ｺﾞｼｯｸM-PRO" pitchFamily="50" charset="-128"/>
              <a:ea typeface="HG丸ｺﾞｼｯｸM-PRO" pitchFamily="50" charset="-128"/>
            </a:endParaRPr>
          </a:p>
          <a:p>
            <a:pPr marL="432000" indent="-432000">
              <a:lnSpc>
                <a:spcPts val="3000"/>
              </a:lnSpc>
            </a:pPr>
            <a:r>
              <a:rPr kumimoji="1" lang="en-US" altLang="ja-JP" dirty="0" smtClean="0">
                <a:latin typeface="HG丸ｺﾞｼｯｸM-PRO" pitchFamily="50" charset="-128"/>
                <a:ea typeface="HG丸ｺﾞｼｯｸM-PRO" pitchFamily="50" charset="-128"/>
              </a:rPr>
              <a:t>【</a:t>
            </a:r>
            <a:r>
              <a:rPr kumimoji="1" lang="ja-JP" altLang="en-US" dirty="0" smtClean="0">
                <a:latin typeface="HG丸ｺﾞｼｯｸM-PRO" pitchFamily="50" charset="-128"/>
                <a:ea typeface="HG丸ｺﾞｼｯｸM-PRO" pitchFamily="50" charset="-128"/>
              </a:rPr>
              <a:t>社員数</a:t>
            </a:r>
            <a:r>
              <a:rPr kumimoji="1" lang="en-US" altLang="ja-JP" dirty="0" smtClean="0">
                <a:latin typeface="HG丸ｺﾞｼｯｸM-PRO" pitchFamily="50" charset="-128"/>
                <a:ea typeface="HG丸ｺﾞｼｯｸM-PRO" pitchFamily="50" charset="-128"/>
              </a:rPr>
              <a:t>】</a:t>
            </a:r>
          </a:p>
          <a:p>
            <a:pPr marL="432000" indent="-432000">
              <a:lnSpc>
                <a:spcPts val="3000"/>
              </a:lnSpc>
            </a:pPr>
            <a:r>
              <a:rPr lang="ja-JP" altLang="en-US" dirty="0" smtClean="0">
                <a:latin typeface="HG丸ｺﾞｼｯｸM-PRO" pitchFamily="50" charset="-128"/>
                <a:ea typeface="HG丸ｺﾞｼｯｸM-PRO" pitchFamily="50" charset="-128"/>
              </a:rPr>
              <a:t>　　約</a:t>
            </a:r>
            <a:r>
              <a:rPr lang="en-US" altLang="ja-JP" dirty="0" smtClean="0">
                <a:latin typeface="HG丸ｺﾞｼｯｸM-PRO" pitchFamily="50" charset="-128"/>
                <a:ea typeface="HG丸ｺﾞｼｯｸM-PRO" pitchFamily="50" charset="-128"/>
              </a:rPr>
              <a:t>1,040</a:t>
            </a:r>
            <a:r>
              <a:rPr lang="ja-JP" altLang="en-US" dirty="0" smtClean="0">
                <a:latin typeface="HG丸ｺﾞｼｯｸM-PRO" pitchFamily="50" charset="-128"/>
                <a:ea typeface="HG丸ｺﾞｼｯｸM-PRO" pitchFamily="50" charset="-128"/>
              </a:rPr>
              <a:t>人</a:t>
            </a:r>
            <a:r>
              <a:rPr lang="ja-JP" altLang="en-US" dirty="0">
                <a:latin typeface="HG丸ｺﾞｼｯｸM-PRO" pitchFamily="50" charset="-128"/>
                <a:ea typeface="HG丸ｺﾞｼｯｸM-PRO" pitchFamily="50" charset="-128"/>
              </a:rPr>
              <a:t>（</a:t>
            </a:r>
            <a:r>
              <a:rPr lang="ja-JP" altLang="en-US" dirty="0" smtClean="0">
                <a:latin typeface="HG丸ｺﾞｼｯｸM-PRO" pitchFamily="50" charset="-128"/>
                <a:ea typeface="HG丸ｺﾞｼｯｸM-PRO" pitchFamily="50" charset="-128"/>
              </a:rPr>
              <a:t>平成</a:t>
            </a:r>
            <a:r>
              <a:rPr lang="en-US" altLang="ja-JP" dirty="0" smtClean="0">
                <a:latin typeface="HG丸ｺﾞｼｯｸM-PRO" pitchFamily="50" charset="-128"/>
                <a:ea typeface="HG丸ｺﾞｼｯｸM-PRO" pitchFamily="50" charset="-128"/>
              </a:rPr>
              <a:t>29</a:t>
            </a:r>
            <a:r>
              <a:rPr lang="ja-JP" altLang="en-US" dirty="0" smtClean="0">
                <a:latin typeface="HG丸ｺﾞｼｯｸM-PRO" pitchFamily="50" charset="-128"/>
                <a:ea typeface="HG丸ｺﾞｼｯｸM-PRO" pitchFamily="50" charset="-128"/>
              </a:rPr>
              <a:t>年</a:t>
            </a:r>
            <a:r>
              <a:rPr lang="en-US" altLang="ja-JP" dirty="0" smtClean="0">
                <a:latin typeface="HG丸ｺﾞｼｯｸM-PRO" pitchFamily="50" charset="-128"/>
                <a:ea typeface="HG丸ｺﾞｼｯｸM-PRO" pitchFamily="50" charset="-128"/>
              </a:rPr>
              <a:t>4</a:t>
            </a:r>
            <a:r>
              <a:rPr lang="ja-JP" altLang="en-US" dirty="0" smtClean="0">
                <a:latin typeface="HG丸ｺﾞｼｯｸM-PRO" pitchFamily="50" charset="-128"/>
                <a:ea typeface="HG丸ｺﾞｼｯｸM-PRO" pitchFamily="50" charset="-128"/>
              </a:rPr>
              <a:t>月</a:t>
            </a:r>
            <a:r>
              <a:rPr lang="en-US" altLang="ja-JP" dirty="0" smtClean="0">
                <a:latin typeface="HG丸ｺﾞｼｯｸM-PRO" pitchFamily="50" charset="-128"/>
                <a:ea typeface="HG丸ｺﾞｼｯｸM-PRO" pitchFamily="50" charset="-128"/>
              </a:rPr>
              <a:t>1</a:t>
            </a:r>
            <a:r>
              <a:rPr lang="ja-JP" altLang="en-US" dirty="0" smtClean="0">
                <a:latin typeface="HG丸ｺﾞｼｯｸM-PRO" pitchFamily="50" charset="-128"/>
                <a:ea typeface="HG丸ｺﾞｼｯｸM-PRO" pitchFamily="50" charset="-128"/>
              </a:rPr>
              <a:t>日時点）</a:t>
            </a:r>
            <a:endParaRPr lang="en-US" altLang="ja-JP" dirty="0">
              <a:latin typeface="HG丸ｺﾞｼｯｸM-PRO" pitchFamily="50" charset="-128"/>
              <a:ea typeface="HG丸ｺﾞｼｯｸM-PRO" pitchFamily="50" charset="-128"/>
            </a:endParaRPr>
          </a:p>
          <a:p>
            <a:pPr marL="432000" indent="-432000">
              <a:lnSpc>
                <a:spcPts val="3000"/>
              </a:lnSpc>
            </a:pPr>
            <a:r>
              <a:rPr kumimoji="1" lang="en-US" altLang="ja-JP" dirty="0" smtClean="0">
                <a:latin typeface="HG丸ｺﾞｼｯｸM-PRO" pitchFamily="50" charset="-128"/>
                <a:ea typeface="HG丸ｺﾞｼｯｸM-PRO" pitchFamily="50" charset="-128"/>
              </a:rPr>
              <a:t>【</a:t>
            </a:r>
            <a:r>
              <a:rPr kumimoji="1" lang="ja-JP" altLang="en-US" dirty="0" smtClean="0">
                <a:latin typeface="HG丸ｺﾞｼｯｸM-PRO" pitchFamily="50" charset="-128"/>
                <a:ea typeface="HG丸ｺﾞｼｯｸM-PRO" pitchFamily="50" charset="-128"/>
              </a:rPr>
              <a:t>事業内容</a:t>
            </a:r>
            <a:r>
              <a:rPr kumimoji="1" lang="en-US" altLang="ja-JP" dirty="0" smtClean="0">
                <a:latin typeface="HG丸ｺﾞｼｯｸM-PRO" pitchFamily="50" charset="-128"/>
                <a:ea typeface="HG丸ｺﾞｼｯｸM-PRO" pitchFamily="50" charset="-128"/>
              </a:rPr>
              <a:t>】</a:t>
            </a:r>
          </a:p>
          <a:p>
            <a:pPr marL="432000" indent="-432000">
              <a:lnSpc>
                <a:spcPts val="3000"/>
              </a:lnSpc>
            </a:pPr>
            <a:r>
              <a:rPr lang="ja-JP" altLang="en-US" dirty="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下水道</a:t>
            </a:r>
            <a:r>
              <a:rPr lang="ja-JP" altLang="en-US" dirty="0">
                <a:latin typeface="HG丸ｺﾞｼｯｸM-PRO" pitchFamily="50" charset="-128"/>
                <a:ea typeface="HG丸ｺﾞｼｯｸM-PRO" pitchFamily="50" charset="-128"/>
              </a:rPr>
              <a:t>施設及びそれらに付随する施設の運転及び維持管理　　　</a:t>
            </a:r>
            <a:r>
              <a:rPr lang="ja-JP" altLang="en-US" dirty="0" smtClean="0">
                <a:latin typeface="HG丸ｺﾞｼｯｸM-PRO" pitchFamily="50" charset="-128"/>
                <a:ea typeface="HG丸ｺﾞｼｯｸM-PRO" pitchFamily="50" charset="-128"/>
              </a:rPr>
              <a:t>　　</a:t>
            </a:r>
            <a:endParaRPr lang="en-US" altLang="ja-JP" dirty="0" smtClean="0">
              <a:latin typeface="HG丸ｺﾞｼｯｸM-PRO" pitchFamily="50" charset="-128"/>
              <a:ea typeface="HG丸ｺﾞｼｯｸM-PRO" pitchFamily="50" charset="-128"/>
            </a:endParaRPr>
          </a:p>
          <a:p>
            <a:pPr marL="432000" indent="-432000">
              <a:lnSpc>
                <a:spcPts val="3000"/>
              </a:lnSpc>
            </a:pPr>
            <a:r>
              <a:rPr lang="ja-JP" altLang="en-US" dirty="0">
                <a:latin typeface="HG丸ｺﾞｼｯｸM-PRO" pitchFamily="50" charset="-128"/>
                <a:ea typeface="HG丸ｺﾞｼｯｸM-PRO" pitchFamily="50" charset="-128"/>
              </a:rPr>
              <a:t>　</a:t>
            </a:r>
            <a:r>
              <a:rPr lang="ja-JP" altLang="en-US" dirty="0" smtClean="0">
                <a:latin typeface="HG丸ｺﾞｼｯｸM-PRO" pitchFamily="50" charset="-128"/>
                <a:ea typeface="HG丸ｺﾞｼｯｸM-PRO" pitchFamily="50" charset="-128"/>
              </a:rPr>
              <a:t>　下水道施設及びそれらに付随する施設の設計、施工及び管理　</a:t>
            </a:r>
            <a:r>
              <a:rPr kumimoji="1" lang="ja-JP" altLang="en-US" dirty="0" smtClean="0">
                <a:latin typeface="HG丸ｺﾞｼｯｸM-PRO" pitchFamily="50" charset="-128"/>
                <a:ea typeface="HG丸ｺﾞｼｯｸM-PRO" pitchFamily="50" charset="-128"/>
              </a:rPr>
              <a:t>など</a:t>
            </a:r>
            <a:endParaRPr kumimoji="1" lang="ja-JP" altLang="en-US" dirty="0">
              <a:latin typeface="HG丸ｺﾞｼｯｸM-PRO" pitchFamily="50" charset="-128"/>
              <a:ea typeface="HG丸ｺﾞｼｯｸM-PRO" pitchFamily="50" charset="-128"/>
            </a:endParaRPr>
          </a:p>
        </p:txBody>
      </p:sp>
      <p:sp>
        <p:nvSpPr>
          <p:cNvPr id="8" name="スライド番号プレースホルダ 1"/>
          <p:cNvSpPr>
            <a:spLocks noGrp="1"/>
          </p:cNvSpPr>
          <p:nvPr>
            <p:ph type="sldNum" sz="quarter" idx="12"/>
          </p:nvPr>
        </p:nvSpPr>
        <p:spPr>
          <a:xfrm>
            <a:off x="9360000" y="6300000"/>
            <a:ext cx="677281" cy="365125"/>
          </a:xfrm>
        </p:spPr>
        <p:txBody>
          <a:bodyPr/>
          <a:lstStyle/>
          <a:p>
            <a:pPr algn="ctr"/>
            <a:fld id="{D2D8002D-B5B0-4BAC-B1F6-782DDCCE6D9C}" type="slidenum">
              <a:rPr lang="ja-JP" altLang="en-US" sz="2000" b="1" smtClean="0">
                <a:solidFill>
                  <a:srgbClr val="000000"/>
                </a:solidFill>
                <a:latin typeface="Times New Roman" pitchFamily="18" charset="0"/>
                <a:cs typeface="Times New Roman" pitchFamily="18" charset="0"/>
              </a:rPr>
              <a:pPr algn="ctr"/>
              <a:t>3</a:t>
            </a:fld>
            <a:endParaRPr lang="ja-JP" altLang="en-US" sz="2000" b="1" dirty="0">
              <a:solidFill>
                <a:srgbClr val="00000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19053536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1008000" y="0"/>
            <a:ext cx="8388000" cy="39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spcBef>
                <a:spcPts val="600"/>
              </a:spcBef>
            </a:pPr>
            <a:r>
              <a:rPr lang="ja-JP" altLang="en-US" dirty="0" smtClean="0">
                <a:solidFill>
                  <a:schemeClr val="tx1"/>
                </a:solidFill>
              </a:rPr>
              <a:t>（２）</a:t>
            </a:r>
            <a:r>
              <a:rPr lang="ja-JP" altLang="en-US" sz="2400" dirty="0" smtClean="0">
                <a:solidFill>
                  <a:schemeClr val="tx1"/>
                </a:solidFill>
                <a:latin typeface="HG丸ｺﾞｼｯｸM-PRO" pitchFamily="50" charset="-128"/>
                <a:ea typeface="HG丸ｺﾞｼｯｸM-PRO" pitchFamily="50" charset="-128"/>
              </a:rPr>
              <a:t>経営理念</a:t>
            </a:r>
            <a:endParaRPr lang="ja-JP" altLang="en-US" sz="2400" dirty="0">
              <a:solidFill>
                <a:schemeClr val="tx1"/>
              </a:solidFill>
              <a:latin typeface="HG丸ｺﾞｼｯｸM-PRO" pitchFamily="50" charset="-128"/>
              <a:ea typeface="HG丸ｺﾞｼｯｸM-PRO" pitchFamily="50" charset="-128"/>
            </a:endParaRPr>
          </a:p>
        </p:txBody>
      </p:sp>
      <p:sp>
        <p:nvSpPr>
          <p:cNvPr id="5" name="テキスト ボックス 4"/>
          <p:cNvSpPr txBox="1"/>
          <p:nvPr/>
        </p:nvSpPr>
        <p:spPr>
          <a:xfrm>
            <a:off x="344488" y="1179275"/>
            <a:ext cx="9204000" cy="2141713"/>
          </a:xfrm>
          <a:prstGeom prst="rect">
            <a:avLst/>
          </a:prstGeom>
          <a:noFill/>
          <a:ln>
            <a:solidFill>
              <a:schemeClr val="accent1">
                <a:shade val="95000"/>
                <a:satMod val="105000"/>
              </a:schemeClr>
            </a:solidFill>
          </a:ln>
        </p:spPr>
        <p:txBody>
          <a:bodyPr wrap="square" tIns="108000" bIns="108000" rtlCol="0">
            <a:spAutoFit/>
          </a:bodyPr>
          <a:lstStyle/>
          <a:p>
            <a:pPr>
              <a:lnSpc>
                <a:spcPts val="3000"/>
              </a:lnSpc>
            </a:pPr>
            <a:r>
              <a:rPr lang="en-US" altLang="ja-JP" dirty="0" smtClean="0">
                <a:latin typeface="HG丸ｺﾞｼｯｸM-PRO" pitchFamily="50" charset="-128"/>
                <a:ea typeface="HG丸ｺﾞｼｯｸM-PRO" pitchFamily="50" charset="-128"/>
              </a:rPr>
              <a:t>【</a:t>
            </a:r>
            <a:r>
              <a:rPr lang="ja-JP" altLang="en-US" dirty="0">
                <a:latin typeface="HG丸ｺﾞｼｯｸM-PRO" pitchFamily="50" charset="-128"/>
                <a:ea typeface="HG丸ｺﾞｼｯｸM-PRO" pitchFamily="50" charset="-128"/>
              </a:rPr>
              <a:t>経営</a:t>
            </a:r>
            <a:r>
              <a:rPr lang="ja-JP" altLang="en-US" dirty="0" smtClean="0">
                <a:latin typeface="HG丸ｺﾞｼｯｸM-PRO" pitchFamily="50" charset="-128"/>
                <a:ea typeface="HG丸ｺﾞｼｯｸM-PRO" pitchFamily="50" charset="-128"/>
              </a:rPr>
              <a:t>理念</a:t>
            </a:r>
            <a:r>
              <a:rPr lang="en-US" altLang="ja-JP" dirty="0" smtClean="0">
                <a:latin typeface="HG丸ｺﾞｼｯｸM-PRO" pitchFamily="50" charset="-128"/>
                <a:ea typeface="HG丸ｺﾞｼｯｸM-PRO" pitchFamily="50" charset="-128"/>
              </a:rPr>
              <a:t>】</a:t>
            </a:r>
          </a:p>
          <a:p>
            <a:pPr marL="432000" indent="-216000">
              <a:lnSpc>
                <a:spcPts val="3000"/>
              </a:lnSpc>
              <a:buFont typeface="Arial" panose="020B0604020202020204" pitchFamily="34" charset="0"/>
              <a:buChar char="•"/>
            </a:pPr>
            <a:r>
              <a:rPr lang="ja-JP" altLang="en-US" dirty="0" smtClean="0">
                <a:latin typeface="HG丸ｺﾞｼｯｸM-PRO" pitchFamily="50" charset="-128"/>
                <a:ea typeface="HG丸ｺﾞｼｯｸM-PRO" pitchFamily="50" charset="-128"/>
              </a:rPr>
              <a:t>大阪市民に対し、豊かで快適な水環境</a:t>
            </a:r>
            <a:r>
              <a:rPr lang="ja-JP" altLang="en-US" dirty="0">
                <a:latin typeface="HG丸ｺﾞｼｯｸM-PRO" pitchFamily="50" charset="-128"/>
                <a:ea typeface="HG丸ｺﾞｼｯｸM-PRO" pitchFamily="50" charset="-128"/>
              </a:rPr>
              <a:t>を提供するとともに、まちの安全と安心</a:t>
            </a:r>
            <a:r>
              <a:rPr lang="ja-JP" altLang="en-US" dirty="0" smtClean="0">
                <a:latin typeface="HG丸ｺﾞｼｯｸM-PRO" pitchFamily="50" charset="-128"/>
                <a:ea typeface="HG丸ｺﾞｼｯｸM-PRO" pitchFamily="50" charset="-128"/>
              </a:rPr>
              <a:t>をまもり、</a:t>
            </a:r>
            <a:r>
              <a:rPr lang="ja-JP" altLang="en-US" dirty="0">
                <a:latin typeface="HG丸ｺﾞｼｯｸM-PRO" pitchFamily="50" charset="-128"/>
                <a:ea typeface="HG丸ｺﾞｼｯｸM-PRO" pitchFamily="50" charset="-128"/>
              </a:rPr>
              <a:t>都市のくらしを</a:t>
            </a:r>
            <a:r>
              <a:rPr lang="ja-JP" altLang="en-US" dirty="0" smtClean="0">
                <a:latin typeface="HG丸ｺﾞｼｯｸM-PRO" pitchFamily="50" charset="-128"/>
                <a:ea typeface="HG丸ｺﾞｼｯｸM-PRO" pitchFamily="50" charset="-128"/>
              </a:rPr>
              <a:t>支えます</a:t>
            </a:r>
            <a:endParaRPr lang="en-US" altLang="ja-JP" dirty="0" smtClean="0">
              <a:latin typeface="HG丸ｺﾞｼｯｸM-PRO" pitchFamily="50" charset="-128"/>
              <a:ea typeface="HG丸ｺﾞｼｯｸM-PRO" pitchFamily="50" charset="-128"/>
            </a:endParaRPr>
          </a:p>
          <a:p>
            <a:pPr marL="432000" indent="-216000">
              <a:lnSpc>
                <a:spcPts val="3000"/>
              </a:lnSpc>
              <a:buFont typeface="Arial" panose="020B0604020202020204" pitchFamily="34" charset="0"/>
              <a:buChar char="•"/>
            </a:pPr>
            <a:r>
              <a:rPr lang="ja-JP" altLang="en-US" dirty="0" smtClean="0">
                <a:latin typeface="HG丸ｺﾞｼｯｸM-PRO" pitchFamily="50" charset="-128"/>
                <a:ea typeface="HG丸ｺﾞｼｯｸM-PRO" pitchFamily="50" charset="-128"/>
              </a:rPr>
              <a:t>これまで大阪市が築いてきた都市環境の技術を継承、発展させ、下水道</a:t>
            </a:r>
            <a:r>
              <a:rPr lang="ja-JP" altLang="en-US" dirty="0">
                <a:latin typeface="HG丸ｺﾞｼｯｸM-PRO" pitchFamily="50" charset="-128"/>
                <a:ea typeface="HG丸ｺﾞｼｯｸM-PRO" pitchFamily="50" charset="-128"/>
              </a:rPr>
              <a:t>トータルシステムとして培ってきた経営資源を活かし、国内外に貢献</a:t>
            </a:r>
            <a:r>
              <a:rPr lang="ja-JP" altLang="en-US" dirty="0" smtClean="0">
                <a:latin typeface="HG丸ｺﾞｼｯｸM-PRO" pitchFamily="50" charset="-128"/>
                <a:ea typeface="HG丸ｺﾞｼｯｸM-PRO" pitchFamily="50" charset="-128"/>
              </a:rPr>
              <a:t>します</a:t>
            </a:r>
            <a:endParaRPr kumimoji="1" lang="ja-JP" altLang="en-US" dirty="0">
              <a:latin typeface="HG丸ｺﾞｼｯｸM-PRO" pitchFamily="50" charset="-128"/>
              <a:ea typeface="HG丸ｺﾞｼｯｸM-PRO" pitchFamily="50" charset="-128"/>
            </a:endParaRPr>
          </a:p>
        </p:txBody>
      </p:sp>
      <p:sp>
        <p:nvSpPr>
          <p:cNvPr id="7" name="テキスト ボックス 6"/>
          <p:cNvSpPr txBox="1"/>
          <p:nvPr/>
        </p:nvSpPr>
        <p:spPr>
          <a:xfrm>
            <a:off x="347253" y="3681028"/>
            <a:ext cx="9204000" cy="2526434"/>
          </a:xfrm>
          <a:prstGeom prst="rect">
            <a:avLst/>
          </a:prstGeom>
          <a:noFill/>
          <a:ln>
            <a:solidFill>
              <a:schemeClr val="accent1">
                <a:shade val="95000"/>
                <a:satMod val="105000"/>
              </a:schemeClr>
            </a:solidFill>
          </a:ln>
        </p:spPr>
        <p:txBody>
          <a:bodyPr wrap="square" tIns="108000" bIns="108000" rtlCol="0">
            <a:spAutoFit/>
          </a:bodyPr>
          <a:lstStyle/>
          <a:p>
            <a:pPr>
              <a:lnSpc>
                <a:spcPts val="3000"/>
              </a:lnSpc>
            </a:pPr>
            <a:r>
              <a:rPr lang="en-US" altLang="ja-JP" dirty="0" smtClean="0">
                <a:latin typeface="HG丸ｺﾞｼｯｸM-PRO" pitchFamily="50" charset="-128"/>
                <a:ea typeface="HG丸ｺﾞｼｯｸM-PRO" pitchFamily="50" charset="-128"/>
              </a:rPr>
              <a:t>【</a:t>
            </a:r>
            <a:r>
              <a:rPr lang="ja-JP" altLang="en-US" dirty="0" smtClean="0">
                <a:latin typeface="HG丸ｺﾞｼｯｸM-PRO" pitchFamily="50" charset="-128"/>
                <a:ea typeface="HG丸ｺﾞｼｯｸM-PRO" pitchFamily="50" charset="-128"/>
              </a:rPr>
              <a:t>基本方針</a:t>
            </a:r>
            <a:r>
              <a:rPr lang="en-US" altLang="ja-JP" dirty="0" smtClean="0">
                <a:latin typeface="HG丸ｺﾞｼｯｸM-PRO" pitchFamily="50" charset="-128"/>
                <a:ea typeface="HG丸ｺﾞｼｯｸM-PRO" pitchFamily="50" charset="-128"/>
              </a:rPr>
              <a:t>】</a:t>
            </a:r>
            <a:r>
              <a:rPr lang="ja-JP" altLang="en-US" dirty="0" smtClean="0">
                <a:latin typeface="HG丸ｺﾞｼｯｸM-PRO" pitchFamily="50" charset="-128"/>
                <a:ea typeface="HG丸ｺﾞｼｯｸM-PRO" pitchFamily="50" charset="-128"/>
              </a:rPr>
              <a:t>～安定した質の高いサービスを持続的に提供するために～</a:t>
            </a:r>
            <a:endParaRPr lang="en-US" altLang="ja-JP" dirty="0" smtClean="0">
              <a:latin typeface="HG丸ｺﾞｼｯｸM-PRO" pitchFamily="50" charset="-128"/>
              <a:ea typeface="HG丸ｺﾞｼｯｸM-PRO" pitchFamily="50" charset="-128"/>
            </a:endParaRPr>
          </a:p>
          <a:p>
            <a:pPr marL="432000" indent="-216000">
              <a:lnSpc>
                <a:spcPts val="3000"/>
              </a:lnSpc>
              <a:buFont typeface="Arial" panose="020B0604020202020204" pitchFamily="34" charset="0"/>
              <a:buChar char="•"/>
            </a:pPr>
            <a:r>
              <a:rPr lang="ja-JP" altLang="en-US" dirty="0" smtClean="0">
                <a:latin typeface="HG丸ｺﾞｼｯｸM-PRO" pitchFamily="50" charset="-128"/>
                <a:ea typeface="HG丸ｺﾞｼｯｸM-PRO" pitchFamily="50" charset="-128"/>
              </a:rPr>
              <a:t>下水道</a:t>
            </a:r>
            <a:r>
              <a:rPr lang="ja-JP" altLang="en-US" dirty="0">
                <a:latin typeface="HG丸ｺﾞｼｯｸM-PRO" pitchFamily="50" charset="-128"/>
                <a:ea typeface="HG丸ｺﾞｼｯｸM-PRO" pitchFamily="50" charset="-128"/>
              </a:rPr>
              <a:t>施設の維持管理から運営に至るまでの高い技術・ノウハウを活用し、大阪市の下水道事業の安定的かつ、効率的な事業運営を</a:t>
            </a:r>
            <a:r>
              <a:rPr lang="ja-JP" altLang="en-US" dirty="0" smtClean="0">
                <a:latin typeface="HG丸ｺﾞｼｯｸM-PRO" pitchFamily="50" charset="-128"/>
                <a:ea typeface="HG丸ｺﾞｼｯｸM-PRO" pitchFamily="50" charset="-128"/>
              </a:rPr>
              <a:t>支える</a:t>
            </a:r>
            <a:endParaRPr lang="en-US" altLang="ja-JP" dirty="0" smtClean="0">
              <a:latin typeface="HG丸ｺﾞｼｯｸM-PRO" pitchFamily="50" charset="-128"/>
              <a:ea typeface="HG丸ｺﾞｼｯｸM-PRO" pitchFamily="50" charset="-128"/>
            </a:endParaRPr>
          </a:p>
          <a:p>
            <a:pPr marL="432000" indent="-216000">
              <a:lnSpc>
                <a:spcPts val="3000"/>
              </a:lnSpc>
              <a:buFont typeface="Arial" panose="020B0604020202020204" pitchFamily="34" charset="0"/>
              <a:buChar char="•"/>
            </a:pPr>
            <a:r>
              <a:rPr lang="ja-JP" altLang="en-US" dirty="0" smtClean="0">
                <a:latin typeface="HG丸ｺﾞｼｯｸM-PRO" pitchFamily="50" charset="-128"/>
                <a:ea typeface="HG丸ｺﾞｼｯｸM-PRO" pitchFamily="50" charset="-128"/>
              </a:rPr>
              <a:t>下水道</a:t>
            </a:r>
            <a:r>
              <a:rPr lang="ja-JP" altLang="en-US" dirty="0">
                <a:latin typeface="HG丸ｺﾞｼｯｸM-PRO" pitchFamily="50" charset="-128"/>
                <a:ea typeface="HG丸ｺﾞｼｯｸM-PRO" pitchFamily="50" charset="-128"/>
              </a:rPr>
              <a:t>事業での実績、実務体制を活かした、国内外事業への</a:t>
            </a:r>
            <a:r>
              <a:rPr lang="ja-JP" altLang="en-US" dirty="0" smtClean="0">
                <a:latin typeface="HG丸ｺﾞｼｯｸM-PRO" pitchFamily="50" charset="-128"/>
                <a:ea typeface="HG丸ｺﾞｼｯｸM-PRO" pitchFamily="50" charset="-128"/>
              </a:rPr>
              <a:t>参画</a:t>
            </a:r>
            <a:endParaRPr lang="en-US" altLang="ja-JP" dirty="0" smtClean="0">
              <a:latin typeface="HG丸ｺﾞｼｯｸM-PRO" pitchFamily="50" charset="-128"/>
              <a:ea typeface="HG丸ｺﾞｼｯｸM-PRO" pitchFamily="50" charset="-128"/>
            </a:endParaRPr>
          </a:p>
          <a:p>
            <a:pPr marL="432000" indent="-216000">
              <a:lnSpc>
                <a:spcPts val="3000"/>
              </a:lnSpc>
              <a:buFont typeface="Arial" panose="020B0604020202020204" pitchFamily="34" charset="0"/>
              <a:buChar char="•"/>
            </a:pPr>
            <a:r>
              <a:rPr lang="ja-JP" altLang="en-US" dirty="0" smtClean="0">
                <a:latin typeface="HG丸ｺﾞｼｯｸM-PRO" pitchFamily="50" charset="-128"/>
                <a:ea typeface="HG丸ｺﾞｼｯｸM-PRO" pitchFamily="50" charset="-128"/>
              </a:rPr>
              <a:t>民間の経営手法を導入することによりコスト縮減や収益性の向上を図る</a:t>
            </a:r>
            <a:endParaRPr lang="ja-JP" altLang="en-US" dirty="0">
              <a:latin typeface="HG丸ｺﾞｼｯｸM-PRO" pitchFamily="50" charset="-128"/>
              <a:ea typeface="HG丸ｺﾞｼｯｸM-PRO" pitchFamily="50" charset="-128"/>
            </a:endParaRPr>
          </a:p>
          <a:p>
            <a:pPr marL="432000" indent="-216000">
              <a:lnSpc>
                <a:spcPts val="3000"/>
              </a:lnSpc>
              <a:buFont typeface="Arial" panose="020B0604020202020204" pitchFamily="34" charset="0"/>
              <a:buChar char="•"/>
            </a:pPr>
            <a:r>
              <a:rPr lang="ja-JP" altLang="en-US" dirty="0" smtClean="0">
                <a:latin typeface="HG丸ｺﾞｼｯｸM-PRO" pitchFamily="50" charset="-128"/>
                <a:ea typeface="HG丸ｺﾞｼｯｸM-PRO" pitchFamily="50" charset="-128"/>
              </a:rPr>
              <a:t>技術・ノウハウ</a:t>
            </a:r>
            <a:r>
              <a:rPr lang="ja-JP" altLang="en-US" dirty="0">
                <a:latin typeface="HG丸ｺﾞｼｯｸM-PRO" pitchFamily="50" charset="-128"/>
                <a:ea typeface="HG丸ｺﾞｼｯｸM-PRO" pitchFamily="50" charset="-128"/>
              </a:rPr>
              <a:t>の</a:t>
            </a:r>
            <a:r>
              <a:rPr lang="ja-JP" altLang="en-US" dirty="0" smtClean="0">
                <a:latin typeface="HG丸ｺﾞｼｯｸM-PRO" pitchFamily="50" charset="-128"/>
                <a:ea typeface="HG丸ｺﾞｼｯｸM-PRO" pitchFamily="50" charset="-128"/>
              </a:rPr>
              <a:t>継承・発展・高度化</a:t>
            </a:r>
            <a:r>
              <a:rPr lang="ja-JP" altLang="en-US" dirty="0">
                <a:latin typeface="HG丸ｺﾞｼｯｸM-PRO" pitchFamily="50" charset="-128"/>
                <a:ea typeface="HG丸ｺﾞｼｯｸM-PRO" pitchFamily="50" charset="-128"/>
              </a:rPr>
              <a:t>のため、専門性を持った人材を</a:t>
            </a:r>
            <a:r>
              <a:rPr lang="ja-JP" altLang="en-US" dirty="0" smtClean="0">
                <a:latin typeface="HG丸ｺﾞｼｯｸM-PRO" pitchFamily="50" charset="-128"/>
                <a:ea typeface="HG丸ｺﾞｼｯｸM-PRO" pitchFamily="50" charset="-128"/>
              </a:rPr>
              <a:t>育成</a:t>
            </a:r>
            <a:endParaRPr lang="ja-JP" altLang="en-US" dirty="0">
              <a:latin typeface="HG丸ｺﾞｼｯｸM-PRO" pitchFamily="50" charset="-128"/>
              <a:ea typeface="HG丸ｺﾞｼｯｸM-PRO" pitchFamily="50" charset="-128"/>
            </a:endParaRPr>
          </a:p>
        </p:txBody>
      </p:sp>
      <p:sp>
        <p:nvSpPr>
          <p:cNvPr id="6" name="スライド番号プレースホルダ 1"/>
          <p:cNvSpPr>
            <a:spLocks noGrp="1"/>
          </p:cNvSpPr>
          <p:nvPr>
            <p:ph type="sldNum" sz="quarter" idx="12"/>
          </p:nvPr>
        </p:nvSpPr>
        <p:spPr>
          <a:xfrm>
            <a:off x="9360000" y="6300000"/>
            <a:ext cx="677281" cy="365125"/>
          </a:xfrm>
        </p:spPr>
        <p:txBody>
          <a:bodyPr/>
          <a:lstStyle/>
          <a:p>
            <a:pPr algn="ctr"/>
            <a:fld id="{D2D8002D-B5B0-4BAC-B1F6-782DDCCE6D9C}" type="slidenum">
              <a:rPr lang="ja-JP" altLang="en-US" sz="2000" b="1" smtClean="0">
                <a:solidFill>
                  <a:srgbClr val="000000"/>
                </a:solidFill>
                <a:latin typeface="Times New Roman" pitchFamily="18" charset="0"/>
                <a:cs typeface="Times New Roman" pitchFamily="18" charset="0"/>
              </a:rPr>
              <a:pPr algn="ctr"/>
              <a:t>4</a:t>
            </a:fld>
            <a:endParaRPr lang="ja-JP" altLang="en-US" sz="2000" b="1" dirty="0">
              <a:solidFill>
                <a:srgbClr val="00000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31475079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 1"/>
          <p:cNvSpPr txBox="1">
            <a:spLocks/>
          </p:cNvSpPr>
          <p:nvPr/>
        </p:nvSpPr>
        <p:spPr>
          <a:xfrm>
            <a:off x="9360000" y="6300000"/>
            <a:ext cx="677281" cy="365125"/>
          </a:xfrm>
          <a:prstGeom prst="rect">
            <a:avLst/>
          </a:prstGeom>
        </p:spPr>
        <p:txBody>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ctr"/>
            <a:fld id="{D2D8002D-B5B0-4BAC-B1F6-782DDCCE6D9C}" type="slidenum">
              <a:rPr lang="ja-JP" altLang="en-US" sz="2000" b="1" smtClean="0">
                <a:solidFill>
                  <a:srgbClr val="000000"/>
                </a:solidFill>
                <a:latin typeface="Times New Roman" pitchFamily="18" charset="0"/>
                <a:cs typeface="Times New Roman" pitchFamily="18" charset="0"/>
              </a:rPr>
              <a:pPr algn="ctr"/>
              <a:t>5</a:t>
            </a:fld>
            <a:endParaRPr lang="ja-JP" altLang="en-US" sz="2000" b="1" dirty="0">
              <a:solidFill>
                <a:srgbClr val="000000"/>
              </a:solidFill>
              <a:latin typeface="Times New Roman" pitchFamily="18" charset="0"/>
              <a:cs typeface="Times New Roman" pitchFamily="18" charset="0"/>
            </a:endParaRPr>
          </a:p>
        </p:txBody>
      </p:sp>
      <p:sp>
        <p:nvSpPr>
          <p:cNvPr id="8" name="正方形/長方形 7"/>
          <p:cNvSpPr/>
          <p:nvPr/>
        </p:nvSpPr>
        <p:spPr>
          <a:xfrm>
            <a:off x="1008000" y="0"/>
            <a:ext cx="8388000" cy="39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spcBef>
                <a:spcPts val="600"/>
              </a:spcBef>
            </a:pPr>
            <a:r>
              <a:rPr lang="ja-JP" altLang="en-US" sz="2400" dirty="0" smtClean="0">
                <a:solidFill>
                  <a:prstClr val="black"/>
                </a:solidFill>
                <a:latin typeface="HG丸ｺﾞｼｯｸM-PRO" pitchFamily="50" charset="-128"/>
                <a:ea typeface="HG丸ｺﾞｼｯｸM-PRO" pitchFamily="50" charset="-128"/>
              </a:rPr>
              <a:t>（３）設立時の体制</a:t>
            </a:r>
            <a:endParaRPr lang="ja-JP" altLang="en-US" sz="2400" dirty="0">
              <a:solidFill>
                <a:prstClr val="black"/>
              </a:solidFill>
              <a:latin typeface="HG丸ｺﾞｼｯｸM-PRO" pitchFamily="50" charset="-128"/>
              <a:ea typeface="HG丸ｺﾞｼｯｸM-PRO" pitchFamily="50" charset="-128"/>
            </a:endParaRPr>
          </a:p>
        </p:txBody>
      </p:sp>
      <p:graphicFrame>
        <p:nvGraphicFramePr>
          <p:cNvPr id="5" name="表 4"/>
          <p:cNvGraphicFramePr>
            <a:graphicFrameLocks noGrp="1"/>
          </p:cNvGraphicFramePr>
          <p:nvPr>
            <p:extLst>
              <p:ext uri="{D42A27DB-BD31-4B8C-83A1-F6EECF244321}">
                <p14:modId xmlns="" xmlns:p14="http://schemas.microsoft.com/office/powerpoint/2010/main" val="2121125797"/>
              </p:ext>
            </p:extLst>
          </p:nvPr>
        </p:nvGraphicFramePr>
        <p:xfrm>
          <a:off x="560512" y="1484318"/>
          <a:ext cx="8784976" cy="4176930"/>
        </p:xfrm>
        <a:graphic>
          <a:graphicData uri="http://schemas.openxmlformats.org/drawingml/2006/table">
            <a:tbl>
              <a:tblPr firstRow="1" bandRow="1">
                <a:tableStyleId>{5C22544A-7EE6-4342-B048-85BDC9FD1C3A}</a:tableStyleId>
              </a:tblPr>
              <a:tblGrid>
                <a:gridCol w="1853071"/>
                <a:gridCol w="5023693"/>
                <a:gridCol w="1908212"/>
              </a:tblGrid>
              <a:tr h="474000">
                <a:tc>
                  <a:txBody>
                    <a:bodyPr/>
                    <a:lstStyle/>
                    <a:p>
                      <a:endParaRPr kumimoji="1" lang="ja-JP" altLang="en-US" sz="1600" dirty="0">
                        <a:latin typeface="HG丸ｺﾞｼｯｸM-PRO" pitchFamily="50" charset="-128"/>
                        <a:ea typeface="HG丸ｺﾞｼｯｸM-PRO" pitchFamily="50" charset="-128"/>
                      </a:endParaRPr>
                    </a:p>
                  </a:txBody>
                  <a:tcPr anchor="ctr">
                    <a:solidFill>
                      <a:schemeClr val="bg1">
                        <a:lumMod val="50000"/>
                      </a:schemeClr>
                    </a:solidFill>
                  </a:tcPr>
                </a:tc>
                <a:tc>
                  <a:txBody>
                    <a:bodyPr/>
                    <a:lstStyle/>
                    <a:p>
                      <a:pPr algn="ctr"/>
                      <a:r>
                        <a:rPr kumimoji="1" lang="ja-JP" altLang="en-US" sz="1600" dirty="0" smtClean="0">
                          <a:latin typeface="HG丸ｺﾞｼｯｸM-PRO" pitchFamily="50" charset="-128"/>
                          <a:ea typeface="HG丸ｺﾞｼｯｸM-PRO" pitchFamily="50" charset="-128"/>
                        </a:rPr>
                        <a:t>実施業務</a:t>
                      </a:r>
                      <a:endParaRPr kumimoji="1" lang="ja-JP" altLang="en-US" sz="1600" dirty="0">
                        <a:latin typeface="HG丸ｺﾞｼｯｸM-PRO" pitchFamily="50" charset="-128"/>
                        <a:ea typeface="HG丸ｺﾞｼｯｸM-PRO" pitchFamily="50" charset="-128"/>
                      </a:endParaRPr>
                    </a:p>
                  </a:txBody>
                  <a:tcPr anchor="ctr">
                    <a:solidFill>
                      <a:schemeClr val="bg1">
                        <a:lumMod val="50000"/>
                      </a:schemeClr>
                    </a:solidFill>
                  </a:tcPr>
                </a:tc>
                <a:tc>
                  <a:txBody>
                    <a:bodyPr/>
                    <a:lstStyle/>
                    <a:p>
                      <a:pPr algn="ctr"/>
                      <a:r>
                        <a:rPr kumimoji="1" lang="ja-JP" altLang="en-US" sz="1600" dirty="0" smtClean="0">
                          <a:latin typeface="HG丸ｺﾞｼｯｸM-PRO" pitchFamily="50" charset="-128"/>
                          <a:ea typeface="HG丸ｺﾞｼｯｸM-PRO" pitchFamily="50" charset="-128"/>
                        </a:rPr>
                        <a:t>人数</a:t>
                      </a:r>
                      <a:endParaRPr kumimoji="1" lang="ja-JP" altLang="en-US" sz="1600" dirty="0">
                        <a:latin typeface="HG丸ｺﾞｼｯｸM-PRO" pitchFamily="50" charset="-128"/>
                        <a:ea typeface="HG丸ｺﾞｼｯｸM-PRO" pitchFamily="50" charset="-128"/>
                      </a:endParaRPr>
                    </a:p>
                  </a:txBody>
                  <a:tcPr anchor="ctr">
                    <a:solidFill>
                      <a:schemeClr val="bg1">
                        <a:lumMod val="50000"/>
                      </a:schemeClr>
                    </a:solidFill>
                  </a:tcPr>
                </a:tc>
              </a:tr>
              <a:tr h="740586">
                <a:tc>
                  <a:txBody>
                    <a:bodyPr/>
                    <a:lstStyle/>
                    <a:p>
                      <a:r>
                        <a:rPr kumimoji="1" lang="ja-JP" altLang="en-US" sz="1600" dirty="0" smtClean="0">
                          <a:latin typeface="HG丸ｺﾞｼｯｸM-PRO" pitchFamily="50" charset="-128"/>
                          <a:ea typeface="HG丸ｺﾞｼｯｸM-PRO" pitchFamily="50" charset="-128"/>
                        </a:rPr>
                        <a:t>代表取締役</a:t>
                      </a:r>
                      <a:endParaRPr kumimoji="1" lang="ja-JP" altLang="en-US" sz="1600" dirty="0">
                        <a:latin typeface="HG丸ｺﾞｼｯｸM-PRO" pitchFamily="50" charset="-128"/>
                        <a:ea typeface="HG丸ｺﾞｼｯｸM-PRO" pitchFamily="50" charset="-128"/>
                      </a:endParaRPr>
                    </a:p>
                  </a:txBody>
                  <a:tcPr anchor="ctr"/>
                </a:tc>
                <a:tc>
                  <a:txBody>
                    <a:bodyPr/>
                    <a:lstStyle/>
                    <a:p>
                      <a:r>
                        <a:rPr kumimoji="1" lang="ja-JP" altLang="en-US" sz="1600" dirty="0" smtClean="0">
                          <a:latin typeface="HG丸ｺﾞｼｯｸM-PRO" pitchFamily="50" charset="-128"/>
                          <a:ea typeface="HG丸ｺﾞｼｯｸM-PRO" pitchFamily="50" charset="-128"/>
                        </a:rPr>
                        <a:t>株式会社を代表する権限（代表権）を有する取締役</a:t>
                      </a:r>
                      <a:endParaRPr kumimoji="1" lang="en-US" altLang="ja-JP" sz="1600" dirty="0" smtClean="0">
                        <a:latin typeface="HG丸ｺﾞｼｯｸM-PRO" pitchFamily="50" charset="-128"/>
                        <a:ea typeface="HG丸ｺﾞｼｯｸM-PRO" pitchFamily="50" charset="-128"/>
                      </a:endParaRPr>
                    </a:p>
                  </a:txBody>
                  <a:tcPr anchor="ctr"/>
                </a:tc>
                <a:tc>
                  <a:txBody>
                    <a:bodyPr/>
                    <a:lstStyle/>
                    <a:p>
                      <a:pPr algn="ctr"/>
                      <a:r>
                        <a:rPr kumimoji="1" lang="en-US" altLang="ja-JP" sz="1600" dirty="0" smtClean="0">
                          <a:latin typeface="HG丸ｺﾞｼｯｸM-PRO" pitchFamily="50" charset="-128"/>
                          <a:ea typeface="HG丸ｺﾞｼｯｸM-PRO" pitchFamily="50" charset="-128"/>
                        </a:rPr>
                        <a:t>1</a:t>
                      </a:r>
                      <a:r>
                        <a:rPr kumimoji="1" lang="ja-JP" altLang="en-US" sz="1600" dirty="0" smtClean="0">
                          <a:latin typeface="HG丸ｺﾞｼｯｸM-PRO" pitchFamily="50" charset="-128"/>
                          <a:ea typeface="HG丸ｺﾞｼｯｸM-PRO" pitchFamily="50" charset="-128"/>
                        </a:rPr>
                        <a:t>名（常勤）</a:t>
                      </a:r>
                      <a:endParaRPr kumimoji="1" lang="ja-JP" altLang="en-US" sz="1600" dirty="0">
                        <a:latin typeface="HG丸ｺﾞｼｯｸM-PRO" pitchFamily="50" charset="-128"/>
                        <a:ea typeface="HG丸ｺﾞｼｯｸM-PRO" pitchFamily="50" charset="-128"/>
                      </a:endParaRPr>
                    </a:p>
                  </a:txBody>
                  <a:tcPr anchor="ctr"/>
                </a:tc>
              </a:tr>
              <a:tr h="740586">
                <a:tc>
                  <a:txBody>
                    <a:bodyPr/>
                    <a:lstStyle/>
                    <a:p>
                      <a:r>
                        <a:rPr kumimoji="1" lang="ja-JP" altLang="en-US" sz="1600" dirty="0" smtClean="0">
                          <a:latin typeface="HG丸ｺﾞｼｯｸM-PRO" pitchFamily="50" charset="-128"/>
                          <a:ea typeface="HG丸ｺﾞｼｯｸM-PRO" pitchFamily="50" charset="-128"/>
                        </a:rPr>
                        <a:t>取締役</a:t>
                      </a:r>
                      <a:endParaRPr kumimoji="1" lang="ja-JP" altLang="en-US" sz="1600" dirty="0">
                        <a:latin typeface="HG丸ｺﾞｼｯｸM-PRO" pitchFamily="50" charset="-128"/>
                        <a:ea typeface="HG丸ｺﾞｼｯｸM-PRO" pitchFamily="50" charset="-128"/>
                      </a:endParaRPr>
                    </a:p>
                  </a:txBody>
                  <a:tcPr anchor="ctr"/>
                </a:tc>
                <a:tc>
                  <a:txBody>
                    <a:bodyPr/>
                    <a:lstStyle/>
                    <a:p>
                      <a:r>
                        <a:rPr kumimoji="1" lang="ja-JP" altLang="en-US" sz="1600" dirty="0" smtClean="0">
                          <a:latin typeface="HG丸ｺﾞｼｯｸM-PRO" pitchFamily="50" charset="-128"/>
                          <a:ea typeface="HG丸ｺﾞｼｯｸM-PRO" pitchFamily="50" charset="-128"/>
                        </a:rPr>
                        <a:t>既存企業の実例を参考</a:t>
                      </a:r>
                      <a:endParaRPr kumimoji="1" lang="ja-JP" altLang="en-US" sz="1600" dirty="0">
                        <a:latin typeface="HG丸ｺﾞｼｯｸM-PRO" pitchFamily="50" charset="-128"/>
                        <a:ea typeface="HG丸ｺﾞｼｯｸM-PRO" pitchFamily="50" charset="-128"/>
                      </a:endParaRPr>
                    </a:p>
                  </a:txBody>
                  <a:tcPr anchor="ctr"/>
                </a:tc>
                <a:tc>
                  <a:txBody>
                    <a:bodyPr/>
                    <a:lstStyle/>
                    <a:p>
                      <a:pPr algn="ctr"/>
                      <a:r>
                        <a:rPr kumimoji="1" lang="en-US" altLang="ja-JP" sz="1600" dirty="0" smtClean="0">
                          <a:latin typeface="HG丸ｺﾞｼｯｸM-PRO" pitchFamily="50" charset="-128"/>
                          <a:ea typeface="HG丸ｺﾞｼｯｸM-PRO" pitchFamily="50" charset="-128"/>
                        </a:rPr>
                        <a:t>2</a:t>
                      </a:r>
                      <a:r>
                        <a:rPr kumimoji="1" lang="ja-JP" altLang="en-US" sz="1600" dirty="0" smtClean="0">
                          <a:latin typeface="HG丸ｺﾞｼｯｸM-PRO" pitchFamily="50" charset="-128"/>
                          <a:ea typeface="HG丸ｺﾞｼｯｸM-PRO" pitchFamily="50" charset="-128"/>
                        </a:rPr>
                        <a:t>名（非常勤）</a:t>
                      </a:r>
                      <a:endParaRPr kumimoji="1" lang="ja-JP" altLang="en-US" sz="1600" dirty="0">
                        <a:latin typeface="HG丸ｺﾞｼｯｸM-PRO" pitchFamily="50" charset="-128"/>
                        <a:ea typeface="HG丸ｺﾞｼｯｸM-PRO" pitchFamily="50" charset="-128"/>
                      </a:endParaRPr>
                    </a:p>
                  </a:txBody>
                  <a:tcPr anchor="ctr"/>
                </a:tc>
              </a:tr>
              <a:tr h="740586">
                <a:tc>
                  <a:txBody>
                    <a:bodyPr/>
                    <a:lstStyle/>
                    <a:p>
                      <a:r>
                        <a:rPr kumimoji="1" lang="ja-JP" altLang="en-US" sz="1600" dirty="0" smtClean="0">
                          <a:latin typeface="HG丸ｺﾞｼｯｸM-PRO" pitchFamily="50" charset="-128"/>
                          <a:ea typeface="HG丸ｺﾞｼｯｸM-PRO" pitchFamily="50" charset="-128"/>
                        </a:rPr>
                        <a:t>監査役</a:t>
                      </a:r>
                      <a:endParaRPr kumimoji="1" lang="ja-JP" altLang="en-US" sz="1600" dirty="0">
                        <a:latin typeface="HG丸ｺﾞｼｯｸM-PRO" pitchFamily="50" charset="-128"/>
                        <a:ea typeface="HG丸ｺﾞｼｯｸM-PRO" pitchFamily="50" charset="-128"/>
                      </a:endParaRPr>
                    </a:p>
                  </a:txBody>
                  <a:tcPr anchor="ctr"/>
                </a:tc>
                <a:tc>
                  <a:txBody>
                    <a:bodyPr/>
                    <a:lstStyle/>
                    <a:p>
                      <a:r>
                        <a:rPr kumimoji="1" lang="ja-JP" altLang="en-US" sz="1600" dirty="0" smtClean="0">
                          <a:latin typeface="HG丸ｺﾞｼｯｸM-PRO" pitchFamily="50" charset="-128"/>
                          <a:ea typeface="HG丸ｺﾞｼｯｸM-PRO" pitchFamily="50" charset="-128"/>
                        </a:rPr>
                        <a:t>会計に見識を有する者、業務監査・会計監査を実施</a:t>
                      </a:r>
                      <a:endParaRPr kumimoji="1" lang="ja-JP" altLang="en-US" sz="1600" dirty="0">
                        <a:latin typeface="HG丸ｺﾞｼｯｸM-PRO" pitchFamily="50" charset="-128"/>
                        <a:ea typeface="HG丸ｺﾞｼｯｸM-PRO" pitchFamily="50" charset="-128"/>
                      </a:endParaRPr>
                    </a:p>
                  </a:txBody>
                  <a:tcPr anchor="ctr"/>
                </a:tc>
                <a:tc>
                  <a:txBody>
                    <a:bodyPr/>
                    <a:lstStyle/>
                    <a:p>
                      <a:pPr algn="ctr"/>
                      <a:r>
                        <a:rPr kumimoji="1" lang="en-US" altLang="ja-JP" sz="1600" dirty="0" smtClean="0">
                          <a:latin typeface="HG丸ｺﾞｼｯｸM-PRO" pitchFamily="50" charset="-128"/>
                          <a:ea typeface="HG丸ｺﾞｼｯｸM-PRO" pitchFamily="50" charset="-128"/>
                        </a:rPr>
                        <a:t>1</a:t>
                      </a:r>
                      <a:r>
                        <a:rPr kumimoji="1" lang="ja-JP" altLang="en-US" sz="1600" dirty="0" smtClean="0">
                          <a:latin typeface="HG丸ｺﾞｼｯｸM-PRO" pitchFamily="50" charset="-128"/>
                          <a:ea typeface="HG丸ｺﾞｼｯｸM-PRO" pitchFamily="50" charset="-128"/>
                        </a:rPr>
                        <a:t>名（非常勤）</a:t>
                      </a:r>
                      <a:endParaRPr kumimoji="1" lang="ja-JP" altLang="en-US" sz="1600" dirty="0">
                        <a:latin typeface="HG丸ｺﾞｼｯｸM-PRO" pitchFamily="50" charset="-128"/>
                        <a:ea typeface="HG丸ｺﾞｼｯｸM-PRO" pitchFamily="50" charset="-128"/>
                      </a:endParaRPr>
                    </a:p>
                  </a:txBody>
                  <a:tcPr anchor="ctr"/>
                </a:tc>
              </a:tr>
              <a:tr h="740586">
                <a:tc>
                  <a:txBody>
                    <a:bodyPr/>
                    <a:lstStyle/>
                    <a:p>
                      <a:r>
                        <a:rPr kumimoji="1" lang="ja-JP" altLang="en-US" sz="1600" dirty="0" smtClean="0">
                          <a:latin typeface="HG丸ｺﾞｼｯｸM-PRO" pitchFamily="50" charset="-128"/>
                          <a:ea typeface="HG丸ｺﾞｼｯｸM-PRO" pitchFamily="50" charset="-128"/>
                        </a:rPr>
                        <a:t>総務・企画</a:t>
                      </a:r>
                      <a:endParaRPr kumimoji="1" lang="ja-JP" altLang="en-US" sz="1600" dirty="0">
                        <a:latin typeface="HG丸ｺﾞｼｯｸM-PRO" pitchFamily="50" charset="-128"/>
                        <a:ea typeface="HG丸ｺﾞｼｯｸM-PRO" pitchFamily="50" charset="-128"/>
                      </a:endParaRPr>
                    </a:p>
                  </a:txBody>
                  <a:tcPr anchor="ctr"/>
                </a:tc>
                <a:tc>
                  <a:txBody>
                    <a:bodyPr/>
                    <a:lstStyle/>
                    <a:p>
                      <a:r>
                        <a:rPr kumimoji="1" lang="ja-JP" altLang="en-US" sz="1600" dirty="0" smtClean="0">
                          <a:latin typeface="HG丸ｺﾞｼｯｸM-PRO" pitchFamily="50" charset="-128"/>
                          <a:ea typeface="HG丸ｺﾞｼｯｸM-PRO" pitchFamily="50" charset="-128"/>
                        </a:rPr>
                        <a:t>組織運営の基盤整備、株主総会、取締役会、免許等各種申請・届出、協定締結、人事関連手続き</a:t>
                      </a:r>
                      <a:endParaRPr kumimoji="1" lang="ja-JP" altLang="en-US" sz="1600" dirty="0">
                        <a:latin typeface="HG丸ｺﾞｼｯｸM-PRO" pitchFamily="50" charset="-128"/>
                        <a:ea typeface="HG丸ｺﾞｼｯｸM-PRO" pitchFamily="50" charset="-128"/>
                      </a:endParaRPr>
                    </a:p>
                  </a:txBody>
                  <a:tcPr anchor="ctr"/>
                </a:tc>
                <a:tc>
                  <a:txBody>
                    <a:bodyPr/>
                    <a:lstStyle/>
                    <a:p>
                      <a:pPr algn="ctr"/>
                      <a:r>
                        <a:rPr kumimoji="1" lang="en-US" altLang="ja-JP" sz="1600" dirty="0" smtClean="0">
                          <a:latin typeface="HG丸ｺﾞｼｯｸM-PRO" pitchFamily="50" charset="-128"/>
                          <a:ea typeface="HG丸ｺﾞｼｯｸM-PRO" pitchFamily="50" charset="-128"/>
                        </a:rPr>
                        <a:t>2</a:t>
                      </a:r>
                      <a:r>
                        <a:rPr kumimoji="1" lang="ja-JP" altLang="en-US" sz="1600" dirty="0" smtClean="0">
                          <a:latin typeface="HG丸ｺﾞｼｯｸM-PRO" pitchFamily="50" charset="-128"/>
                          <a:ea typeface="HG丸ｺﾞｼｯｸM-PRO" pitchFamily="50" charset="-128"/>
                        </a:rPr>
                        <a:t>名（常勤）</a:t>
                      </a:r>
                      <a:endParaRPr kumimoji="1" lang="ja-JP" altLang="en-US" sz="1600" dirty="0">
                        <a:latin typeface="HG丸ｺﾞｼｯｸM-PRO" pitchFamily="50" charset="-128"/>
                        <a:ea typeface="HG丸ｺﾞｼｯｸM-PRO" pitchFamily="50" charset="-128"/>
                      </a:endParaRPr>
                    </a:p>
                  </a:txBody>
                  <a:tcPr anchor="ctr"/>
                </a:tc>
              </a:tr>
              <a:tr h="740586">
                <a:tc>
                  <a:txBody>
                    <a:bodyPr/>
                    <a:lstStyle/>
                    <a:p>
                      <a:r>
                        <a:rPr kumimoji="1" lang="ja-JP" altLang="en-US" sz="1600" dirty="0" smtClean="0">
                          <a:latin typeface="HG丸ｺﾞｼｯｸM-PRO" pitchFamily="50" charset="-128"/>
                          <a:ea typeface="HG丸ｺﾞｼｯｸM-PRO" pitchFamily="50" charset="-128"/>
                        </a:rPr>
                        <a:t>財務・経理</a:t>
                      </a:r>
                      <a:endParaRPr kumimoji="1" lang="ja-JP" altLang="en-US" sz="1600" dirty="0">
                        <a:latin typeface="HG丸ｺﾞｼｯｸM-PRO" pitchFamily="50" charset="-128"/>
                        <a:ea typeface="HG丸ｺﾞｼｯｸM-PRO" pitchFamily="50" charset="-128"/>
                      </a:endParaRPr>
                    </a:p>
                  </a:txBody>
                  <a:tcPr anchor="ctr"/>
                </a:tc>
                <a:tc>
                  <a:txBody>
                    <a:bodyPr/>
                    <a:lstStyle/>
                    <a:p>
                      <a:r>
                        <a:rPr kumimoji="1" lang="ja-JP" altLang="en-US" sz="1600" dirty="0" smtClean="0">
                          <a:latin typeface="HG丸ｺﾞｼｯｸM-PRO" pitchFamily="50" charset="-128"/>
                          <a:ea typeface="HG丸ｺﾞｼｯｸM-PRO" pitchFamily="50" charset="-128"/>
                        </a:rPr>
                        <a:t>予算管理、財産管理、資金計画、経理、契約</a:t>
                      </a:r>
                      <a:endParaRPr kumimoji="1" lang="ja-JP" altLang="en-US" sz="1600" dirty="0">
                        <a:latin typeface="HG丸ｺﾞｼｯｸM-PRO" pitchFamily="50" charset="-128"/>
                        <a:ea typeface="HG丸ｺﾞｼｯｸM-PRO" pitchFamily="50" charset="-128"/>
                      </a:endParaRPr>
                    </a:p>
                  </a:txBody>
                  <a:tcPr anchor="ctr"/>
                </a:tc>
                <a:tc>
                  <a:txBody>
                    <a:bodyPr/>
                    <a:lstStyle/>
                    <a:p>
                      <a:pPr algn="ctr"/>
                      <a:r>
                        <a:rPr kumimoji="1" lang="en-US" altLang="ja-JP" sz="1600" dirty="0" smtClean="0">
                          <a:latin typeface="HG丸ｺﾞｼｯｸM-PRO" pitchFamily="50" charset="-128"/>
                          <a:ea typeface="HG丸ｺﾞｼｯｸM-PRO" pitchFamily="50" charset="-128"/>
                        </a:rPr>
                        <a:t>1</a:t>
                      </a:r>
                      <a:r>
                        <a:rPr kumimoji="1" lang="ja-JP" altLang="en-US" sz="1600" dirty="0" smtClean="0">
                          <a:latin typeface="HG丸ｺﾞｼｯｸM-PRO" pitchFamily="50" charset="-128"/>
                          <a:ea typeface="HG丸ｺﾞｼｯｸM-PRO" pitchFamily="50" charset="-128"/>
                        </a:rPr>
                        <a:t>名（常勤）</a:t>
                      </a:r>
                      <a:endParaRPr kumimoji="1" lang="ja-JP" altLang="en-US" sz="1600" dirty="0">
                        <a:latin typeface="HG丸ｺﾞｼｯｸM-PRO" pitchFamily="50" charset="-128"/>
                        <a:ea typeface="HG丸ｺﾞｼｯｸM-PRO" pitchFamily="50" charset="-128"/>
                      </a:endParaRPr>
                    </a:p>
                  </a:txBody>
                  <a:tcPr anchor="ctr"/>
                </a:tc>
              </a:tr>
            </a:tbl>
          </a:graphicData>
        </a:graphic>
      </p:graphicFrame>
    </p:spTree>
    <p:extLst>
      <p:ext uri="{BB962C8B-B14F-4D97-AF65-F5344CB8AC3E}">
        <p14:creationId xmlns="" xmlns:p14="http://schemas.microsoft.com/office/powerpoint/2010/main" val="17091188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2408961" y="1808860"/>
            <a:ext cx="1247895" cy="360000"/>
          </a:xfrm>
          <a:prstGeom prst="roundRect">
            <a:avLst>
              <a:gd name="adj" fmla="val 18394"/>
            </a:avLst>
          </a:prstGeom>
          <a:solidFill>
            <a:schemeClr val="tx2">
              <a:lumMod val="20000"/>
              <a:lumOff val="80000"/>
            </a:schemeClr>
          </a:solidFill>
          <a:ln>
            <a:solidFill>
              <a:schemeClr val="accent1">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none" lIns="36000" tIns="0" rIns="72000" b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r>
              <a:rPr lang="ja-JP" altLang="en-US" sz="1200" dirty="0" smtClean="0">
                <a:solidFill>
                  <a:srgbClr val="000000"/>
                </a:solidFill>
                <a:latin typeface="HG丸ｺﾞｼｯｸM-PRO" pitchFamily="50" charset="-128"/>
                <a:ea typeface="HG丸ｺﾞｼｯｸM-PRO" pitchFamily="50" charset="-128"/>
              </a:rPr>
              <a:t>監査役</a:t>
            </a:r>
            <a:endParaRPr lang="en-US" altLang="ja-JP" sz="1200" u="sng" dirty="0">
              <a:solidFill>
                <a:srgbClr val="000000"/>
              </a:solidFill>
              <a:latin typeface="HG丸ｺﾞｼｯｸM-PRO" pitchFamily="50" charset="-128"/>
              <a:ea typeface="HG丸ｺﾞｼｯｸM-PRO" pitchFamily="50" charset="-128"/>
            </a:endParaRPr>
          </a:p>
        </p:txBody>
      </p:sp>
      <p:sp>
        <p:nvSpPr>
          <p:cNvPr id="6" name="角丸四角形 5"/>
          <p:cNvSpPr/>
          <p:nvPr/>
        </p:nvSpPr>
        <p:spPr>
          <a:xfrm>
            <a:off x="3923983" y="1520828"/>
            <a:ext cx="1247895" cy="360000"/>
          </a:xfrm>
          <a:prstGeom prst="roundRect">
            <a:avLst>
              <a:gd name="adj" fmla="val 18394"/>
            </a:avLst>
          </a:prstGeom>
          <a:solidFill>
            <a:schemeClr val="tx2">
              <a:lumMod val="20000"/>
              <a:lumOff val="80000"/>
            </a:schemeClr>
          </a:solidFill>
          <a:ln>
            <a:solidFill>
              <a:schemeClr val="accent1">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none" lIns="36000" tIns="0" rIns="72000" b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r>
              <a:rPr lang="ja-JP" altLang="en-US" sz="1200" dirty="0" smtClean="0">
                <a:solidFill>
                  <a:srgbClr val="000000"/>
                </a:solidFill>
                <a:latin typeface="HG丸ｺﾞｼｯｸM-PRO" pitchFamily="50" charset="-128"/>
                <a:ea typeface="HG丸ｺﾞｼｯｸM-PRO" pitchFamily="50" charset="-128"/>
              </a:rPr>
              <a:t>取締役会</a:t>
            </a:r>
            <a:endParaRPr lang="en-US" altLang="ja-JP" sz="1200" dirty="0">
              <a:solidFill>
                <a:srgbClr val="000000"/>
              </a:solidFill>
              <a:latin typeface="HG丸ｺﾞｼｯｸM-PRO" pitchFamily="50" charset="-128"/>
              <a:ea typeface="HG丸ｺﾞｼｯｸM-PRO" pitchFamily="50" charset="-128"/>
            </a:endParaRPr>
          </a:p>
        </p:txBody>
      </p:sp>
      <p:sp>
        <p:nvSpPr>
          <p:cNvPr id="7" name="角丸四角形 6"/>
          <p:cNvSpPr/>
          <p:nvPr/>
        </p:nvSpPr>
        <p:spPr>
          <a:xfrm>
            <a:off x="3923983" y="2024884"/>
            <a:ext cx="1247895" cy="360000"/>
          </a:xfrm>
          <a:prstGeom prst="roundRect">
            <a:avLst>
              <a:gd name="adj" fmla="val 18394"/>
            </a:avLst>
          </a:prstGeom>
          <a:solidFill>
            <a:schemeClr val="tx2">
              <a:lumMod val="20000"/>
              <a:lumOff val="80000"/>
            </a:schemeClr>
          </a:solidFill>
          <a:ln>
            <a:solidFill>
              <a:schemeClr val="accent1">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none" lIns="36000" tIns="0" rIns="72000" b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r>
              <a:rPr lang="ja-JP" altLang="en-US" sz="1200" dirty="0" smtClean="0">
                <a:solidFill>
                  <a:srgbClr val="000000"/>
                </a:solidFill>
                <a:latin typeface="HG丸ｺﾞｼｯｸM-PRO" pitchFamily="50" charset="-128"/>
                <a:ea typeface="HG丸ｺﾞｼｯｸM-PRO" pitchFamily="50" charset="-128"/>
              </a:rPr>
              <a:t>社長</a:t>
            </a:r>
            <a:endParaRPr lang="en-US" altLang="ja-JP" sz="1200" u="sng" dirty="0">
              <a:solidFill>
                <a:srgbClr val="000000"/>
              </a:solidFill>
              <a:latin typeface="HG丸ｺﾞｼｯｸM-PRO" pitchFamily="50" charset="-128"/>
              <a:ea typeface="HG丸ｺﾞｼｯｸM-PRO" pitchFamily="50" charset="-128"/>
            </a:endParaRPr>
          </a:p>
        </p:txBody>
      </p:sp>
      <p:cxnSp>
        <p:nvCxnSpPr>
          <p:cNvPr id="8" name="直線コネクタ 7"/>
          <p:cNvCxnSpPr>
            <a:cxnSpLocks noChangeShapeType="1"/>
            <a:stCxn id="6" idx="2"/>
            <a:endCxn id="7" idx="0"/>
          </p:cNvCxnSpPr>
          <p:nvPr/>
        </p:nvCxnSpPr>
        <p:spPr bwMode="auto">
          <a:xfrm>
            <a:off x="4547931" y="1880828"/>
            <a:ext cx="0" cy="144056"/>
          </a:xfrm>
          <a:prstGeom prst="line">
            <a:avLst/>
          </a:prstGeom>
          <a:noFill/>
          <a:ln w="19050" algn="ctr">
            <a:solidFill>
              <a:schemeClr val="tx2"/>
            </a:solidFill>
            <a:round/>
            <a:headEnd/>
            <a:tailEnd/>
          </a:ln>
        </p:spPr>
      </p:cxnSp>
      <p:sp>
        <p:nvSpPr>
          <p:cNvPr id="9" name="角丸四角形 8"/>
          <p:cNvSpPr/>
          <p:nvPr/>
        </p:nvSpPr>
        <p:spPr>
          <a:xfrm>
            <a:off x="5889103" y="2132896"/>
            <a:ext cx="1247895" cy="360000"/>
          </a:xfrm>
          <a:prstGeom prst="roundRect">
            <a:avLst>
              <a:gd name="adj" fmla="val 18394"/>
            </a:avLst>
          </a:prstGeom>
          <a:solidFill>
            <a:schemeClr val="tx2">
              <a:lumMod val="20000"/>
              <a:lumOff val="80000"/>
            </a:schemeClr>
          </a:solidFill>
          <a:ln>
            <a:solidFill>
              <a:schemeClr val="accent1">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none" lIns="36000" tIns="0" rIns="72000" b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r>
              <a:rPr lang="ja-JP" altLang="en-US" sz="1200" dirty="0" smtClean="0">
                <a:solidFill>
                  <a:srgbClr val="000000"/>
                </a:solidFill>
                <a:latin typeface="HG丸ｺﾞｼｯｸM-PRO" pitchFamily="50" charset="-128"/>
                <a:ea typeface="HG丸ｺﾞｼｯｸM-PRO" pitchFamily="50" charset="-128"/>
              </a:rPr>
              <a:t>内部監査</a:t>
            </a:r>
            <a:endParaRPr lang="en-US" altLang="ja-JP" sz="1200" dirty="0">
              <a:solidFill>
                <a:srgbClr val="000000"/>
              </a:solidFill>
              <a:latin typeface="HG丸ｺﾞｼｯｸM-PRO" pitchFamily="50" charset="-128"/>
              <a:ea typeface="HG丸ｺﾞｼｯｸM-PRO" pitchFamily="50" charset="-128"/>
            </a:endParaRPr>
          </a:p>
        </p:txBody>
      </p:sp>
      <p:sp>
        <p:nvSpPr>
          <p:cNvPr id="10" name="角丸四角形 9"/>
          <p:cNvSpPr/>
          <p:nvPr/>
        </p:nvSpPr>
        <p:spPr bwMode="auto">
          <a:xfrm>
            <a:off x="1872000" y="2808000"/>
            <a:ext cx="492277" cy="978922"/>
          </a:xfrm>
          <a:prstGeom prst="roundRect">
            <a:avLst>
              <a:gd name="adj" fmla="val 18394"/>
            </a:avLst>
          </a:prstGeom>
          <a:solidFill>
            <a:schemeClr val="tx2">
              <a:lumMod val="20000"/>
              <a:lumOff val="80000"/>
            </a:schemeClr>
          </a:solidFill>
          <a:ln>
            <a:solidFill>
              <a:schemeClr val="accent1">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vert="eaVert" wrap="none" lIns="72000" tIns="0" rIns="72000" bIns="0" anchor="ctr">
            <a:norm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r>
              <a:rPr lang="ja-JP" altLang="en-US" sz="1200" dirty="0" smtClean="0">
                <a:solidFill>
                  <a:srgbClr val="000000"/>
                </a:solidFill>
                <a:latin typeface="HG丸ｺﾞｼｯｸM-PRO" pitchFamily="50" charset="-128"/>
                <a:ea typeface="HG丸ｺﾞｼｯｸM-PRO" pitchFamily="50" charset="-128"/>
              </a:rPr>
              <a:t>事業部門</a:t>
            </a:r>
            <a:endParaRPr lang="en-US" altLang="ja-JP" sz="1200" dirty="0" smtClean="0">
              <a:solidFill>
                <a:srgbClr val="000000"/>
              </a:solidFill>
              <a:latin typeface="HG丸ｺﾞｼｯｸM-PRO" pitchFamily="50" charset="-128"/>
              <a:ea typeface="HG丸ｺﾞｼｯｸM-PRO" pitchFamily="50" charset="-128"/>
            </a:endParaRPr>
          </a:p>
        </p:txBody>
      </p:sp>
      <p:sp>
        <p:nvSpPr>
          <p:cNvPr id="11" name="角丸四角形 10"/>
          <p:cNvSpPr/>
          <p:nvPr/>
        </p:nvSpPr>
        <p:spPr bwMode="auto">
          <a:xfrm>
            <a:off x="1944000" y="4032000"/>
            <a:ext cx="324000" cy="972000"/>
          </a:xfrm>
          <a:prstGeom prst="roundRect">
            <a:avLst>
              <a:gd name="adj" fmla="val 18394"/>
            </a:avLst>
          </a:prstGeom>
          <a:solidFill>
            <a:schemeClr val="tx2">
              <a:lumMod val="20000"/>
              <a:lumOff val="80000"/>
            </a:schemeClr>
          </a:solidFill>
          <a:ln>
            <a:solidFill>
              <a:schemeClr val="accent1">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vert="eaVert" wrap="none" lIns="72000" tIns="0" rIns="72000" bIns="0" anchor="ctr" anchorCtr="1"/>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r>
              <a:rPr lang="ja-JP" altLang="en-US" sz="1200" dirty="0" smtClean="0">
                <a:solidFill>
                  <a:srgbClr val="000000"/>
                </a:solidFill>
                <a:latin typeface="HG丸ｺﾞｼｯｸM-PRO" pitchFamily="50" charset="-128"/>
                <a:ea typeface="HG丸ｺﾞｼｯｸM-PRO" pitchFamily="50" charset="-128"/>
              </a:rPr>
              <a:t>事業</a:t>
            </a:r>
            <a:r>
              <a:rPr lang="ja-JP" altLang="en-US" sz="1200" dirty="0">
                <a:solidFill>
                  <a:srgbClr val="000000"/>
                </a:solidFill>
                <a:latin typeface="HG丸ｺﾞｼｯｸM-PRO" pitchFamily="50" charset="-128"/>
                <a:ea typeface="HG丸ｺﾞｼｯｸM-PRO" pitchFamily="50" charset="-128"/>
              </a:rPr>
              <a:t>企画</a:t>
            </a:r>
            <a:endParaRPr lang="en-US" altLang="ja-JP" sz="1200" dirty="0" smtClean="0">
              <a:solidFill>
                <a:srgbClr val="000000"/>
              </a:solidFill>
              <a:latin typeface="HG丸ｺﾞｼｯｸM-PRO" pitchFamily="50" charset="-128"/>
              <a:ea typeface="HG丸ｺﾞｼｯｸM-PRO" pitchFamily="50" charset="-128"/>
            </a:endParaRPr>
          </a:p>
        </p:txBody>
      </p:sp>
      <p:sp>
        <p:nvSpPr>
          <p:cNvPr id="12" name="角丸四角形 11"/>
          <p:cNvSpPr/>
          <p:nvPr/>
        </p:nvSpPr>
        <p:spPr bwMode="auto">
          <a:xfrm>
            <a:off x="5403104" y="4032000"/>
            <a:ext cx="324000" cy="972000"/>
          </a:xfrm>
          <a:prstGeom prst="roundRect">
            <a:avLst>
              <a:gd name="adj" fmla="val 18394"/>
            </a:avLst>
          </a:prstGeom>
          <a:solidFill>
            <a:schemeClr val="tx2">
              <a:lumMod val="20000"/>
              <a:lumOff val="80000"/>
            </a:schemeClr>
          </a:solidFill>
          <a:ln>
            <a:solidFill>
              <a:schemeClr val="accent1">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vert="eaVert" wrap="none" lIns="72000" tIns="0" rIns="72000" bIns="0" anchor="ctr" anchorCtr="1"/>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r>
              <a:rPr lang="ja-JP" altLang="en-US" sz="1200" dirty="0" smtClean="0">
                <a:solidFill>
                  <a:srgbClr val="000000"/>
                </a:solidFill>
                <a:latin typeface="HG丸ｺﾞｼｯｸM-PRO" pitchFamily="50" charset="-128"/>
                <a:ea typeface="HG丸ｺﾞｼｯｸM-PRO" pitchFamily="50" charset="-128"/>
              </a:rPr>
              <a:t>施設</a:t>
            </a:r>
            <a:endParaRPr lang="en-US" altLang="ja-JP" sz="1200" dirty="0">
              <a:solidFill>
                <a:srgbClr val="000000"/>
              </a:solidFill>
              <a:latin typeface="HG丸ｺﾞｼｯｸM-PRO" pitchFamily="50" charset="-128"/>
              <a:ea typeface="HG丸ｺﾞｼｯｸM-PRO" pitchFamily="50" charset="-128"/>
            </a:endParaRPr>
          </a:p>
        </p:txBody>
      </p:sp>
      <p:cxnSp>
        <p:nvCxnSpPr>
          <p:cNvPr id="13" name="カギ線コネクタ 12"/>
          <p:cNvCxnSpPr>
            <a:stCxn id="7" idx="2"/>
            <a:endCxn id="23" idx="0"/>
          </p:cNvCxnSpPr>
          <p:nvPr/>
        </p:nvCxnSpPr>
        <p:spPr>
          <a:xfrm rot="16200000" flipH="1">
            <a:off x="5869407" y="1063407"/>
            <a:ext cx="423116" cy="3066069"/>
          </a:xfrm>
          <a:prstGeom prst="bentConnector3">
            <a:avLst>
              <a:gd name="adj1" fmla="val 50000"/>
            </a:avLst>
          </a:prstGeom>
          <a:ln w="15875">
            <a:solidFill>
              <a:srgbClr val="005D90"/>
            </a:solidFill>
          </a:ln>
        </p:spPr>
        <p:style>
          <a:lnRef idx="1">
            <a:schemeClr val="accent1"/>
          </a:lnRef>
          <a:fillRef idx="0">
            <a:schemeClr val="accent1"/>
          </a:fillRef>
          <a:effectRef idx="0">
            <a:schemeClr val="accent1"/>
          </a:effectRef>
          <a:fontRef idx="minor">
            <a:schemeClr val="tx1"/>
          </a:fontRef>
        </p:style>
      </p:cxnSp>
      <p:cxnSp>
        <p:nvCxnSpPr>
          <p:cNvPr id="14" name="カギ線コネクタ 13"/>
          <p:cNvCxnSpPr>
            <a:stCxn id="7" idx="2"/>
            <a:endCxn id="18" idx="0"/>
          </p:cNvCxnSpPr>
          <p:nvPr/>
        </p:nvCxnSpPr>
        <p:spPr>
          <a:xfrm rot="16200000" flipH="1">
            <a:off x="4519420" y="2413394"/>
            <a:ext cx="423116" cy="366095"/>
          </a:xfrm>
          <a:prstGeom prst="bentConnector3">
            <a:avLst>
              <a:gd name="adj1" fmla="val 50000"/>
            </a:avLst>
          </a:prstGeom>
          <a:ln w="15875">
            <a:solidFill>
              <a:srgbClr val="005D90"/>
            </a:solidFill>
          </a:ln>
        </p:spPr>
        <p:style>
          <a:lnRef idx="1">
            <a:schemeClr val="accent1"/>
          </a:lnRef>
          <a:fillRef idx="0">
            <a:schemeClr val="accent1"/>
          </a:fillRef>
          <a:effectRef idx="0">
            <a:schemeClr val="accent1"/>
          </a:effectRef>
          <a:fontRef idx="minor">
            <a:schemeClr val="tx1"/>
          </a:fontRef>
        </p:style>
      </p:cxnSp>
      <p:cxnSp>
        <p:nvCxnSpPr>
          <p:cNvPr id="15" name="カギ線コネクタ 14"/>
          <p:cNvCxnSpPr/>
          <p:nvPr/>
        </p:nvCxnSpPr>
        <p:spPr>
          <a:xfrm rot="5400000">
            <a:off x="3126072" y="1361238"/>
            <a:ext cx="398213" cy="2445506"/>
          </a:xfrm>
          <a:prstGeom prst="bentConnector3">
            <a:avLst>
              <a:gd name="adj1" fmla="val 50000"/>
            </a:avLst>
          </a:prstGeom>
          <a:ln w="15875">
            <a:solidFill>
              <a:srgbClr val="005D90"/>
            </a:solidFill>
          </a:ln>
        </p:spPr>
        <p:style>
          <a:lnRef idx="1">
            <a:schemeClr val="accent1"/>
          </a:lnRef>
          <a:fillRef idx="0">
            <a:schemeClr val="accent1"/>
          </a:fillRef>
          <a:effectRef idx="0">
            <a:schemeClr val="accent1"/>
          </a:effectRef>
          <a:fontRef idx="minor">
            <a:schemeClr val="tx1"/>
          </a:fontRef>
        </p:style>
      </p:cxnSp>
      <p:cxnSp>
        <p:nvCxnSpPr>
          <p:cNvPr id="16" name="カギ線コネクタ 15"/>
          <p:cNvCxnSpPr>
            <a:stCxn id="10" idx="2"/>
            <a:endCxn id="11" idx="0"/>
          </p:cNvCxnSpPr>
          <p:nvPr/>
        </p:nvCxnSpPr>
        <p:spPr>
          <a:xfrm rot="5400000">
            <a:off x="1989531" y="3903392"/>
            <a:ext cx="245078" cy="12139"/>
          </a:xfrm>
          <a:prstGeom prst="bentConnector3">
            <a:avLst>
              <a:gd name="adj1" fmla="val 50000"/>
            </a:avLst>
          </a:prstGeom>
          <a:ln w="15875">
            <a:solidFill>
              <a:srgbClr val="005D90"/>
            </a:solidFill>
          </a:ln>
        </p:spPr>
        <p:style>
          <a:lnRef idx="1">
            <a:schemeClr val="accent1"/>
          </a:lnRef>
          <a:fillRef idx="0">
            <a:schemeClr val="accent1"/>
          </a:fillRef>
          <a:effectRef idx="0">
            <a:schemeClr val="accent1"/>
          </a:effectRef>
          <a:fontRef idx="minor">
            <a:schemeClr val="tx1"/>
          </a:fontRef>
        </p:style>
      </p:cxnSp>
      <p:cxnSp>
        <p:nvCxnSpPr>
          <p:cNvPr id="17" name="カギ線コネクタ 16"/>
          <p:cNvCxnSpPr>
            <a:stCxn id="30" idx="3"/>
            <a:endCxn id="9" idx="1"/>
          </p:cNvCxnSpPr>
          <p:nvPr/>
        </p:nvCxnSpPr>
        <p:spPr>
          <a:xfrm flipV="1">
            <a:off x="4544710" y="2312896"/>
            <a:ext cx="1344393" cy="180020"/>
          </a:xfrm>
          <a:prstGeom prst="bentConnector3">
            <a:avLst>
              <a:gd name="adj1" fmla="val 50000"/>
            </a:avLst>
          </a:prstGeom>
          <a:ln w="15875">
            <a:solidFill>
              <a:srgbClr val="005D90"/>
            </a:solidFill>
          </a:ln>
        </p:spPr>
        <p:style>
          <a:lnRef idx="1">
            <a:schemeClr val="accent1"/>
          </a:lnRef>
          <a:fillRef idx="0">
            <a:schemeClr val="accent1"/>
          </a:fillRef>
          <a:effectRef idx="0">
            <a:schemeClr val="accent1"/>
          </a:effectRef>
          <a:fontRef idx="minor">
            <a:schemeClr val="tx1"/>
          </a:fontRef>
        </p:style>
      </p:cxnSp>
      <p:sp>
        <p:nvSpPr>
          <p:cNvPr id="18" name="角丸四角形 17"/>
          <p:cNvSpPr/>
          <p:nvPr/>
        </p:nvSpPr>
        <p:spPr bwMode="auto">
          <a:xfrm>
            <a:off x="4680000" y="2808000"/>
            <a:ext cx="468052" cy="978922"/>
          </a:xfrm>
          <a:prstGeom prst="roundRect">
            <a:avLst>
              <a:gd name="adj" fmla="val 18394"/>
            </a:avLst>
          </a:prstGeom>
          <a:solidFill>
            <a:schemeClr val="tx2">
              <a:lumMod val="20000"/>
              <a:lumOff val="80000"/>
            </a:schemeClr>
          </a:solidFill>
          <a:ln>
            <a:solidFill>
              <a:schemeClr val="accent1">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vert="eaVert" wrap="none" lIns="72000" tIns="0" rIns="72000" bIns="0" anchor="ctr">
            <a:norm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r>
              <a:rPr lang="ja-JP" altLang="en-US" sz="1200" dirty="0" smtClean="0">
                <a:solidFill>
                  <a:srgbClr val="000000"/>
                </a:solidFill>
                <a:latin typeface="HG丸ｺﾞｼｯｸM-PRO" pitchFamily="50" charset="-128"/>
                <a:ea typeface="HG丸ｺﾞｼｯｸM-PRO" pitchFamily="50" charset="-128"/>
              </a:rPr>
              <a:t>施設管理部門</a:t>
            </a:r>
            <a:endParaRPr lang="en-US" altLang="ja-JP" sz="1200" dirty="0" smtClean="0">
              <a:solidFill>
                <a:srgbClr val="000000"/>
              </a:solidFill>
              <a:latin typeface="HG丸ｺﾞｼｯｸM-PRO" pitchFamily="50" charset="-128"/>
              <a:ea typeface="HG丸ｺﾞｼｯｸM-PRO" pitchFamily="50" charset="-128"/>
            </a:endParaRPr>
          </a:p>
        </p:txBody>
      </p:sp>
      <p:cxnSp>
        <p:nvCxnSpPr>
          <p:cNvPr id="19" name="カギ線コネクタ 18"/>
          <p:cNvCxnSpPr>
            <a:stCxn id="18" idx="2"/>
            <a:endCxn id="21" idx="0"/>
          </p:cNvCxnSpPr>
          <p:nvPr/>
        </p:nvCxnSpPr>
        <p:spPr>
          <a:xfrm rot="5400000">
            <a:off x="4789675" y="3907649"/>
            <a:ext cx="245078" cy="3625"/>
          </a:xfrm>
          <a:prstGeom prst="bentConnector3">
            <a:avLst>
              <a:gd name="adj1" fmla="val 50000"/>
            </a:avLst>
          </a:prstGeom>
          <a:ln w="15875">
            <a:solidFill>
              <a:srgbClr val="005D90"/>
            </a:solidFill>
          </a:ln>
        </p:spPr>
        <p:style>
          <a:lnRef idx="1">
            <a:schemeClr val="accent1"/>
          </a:lnRef>
          <a:fillRef idx="0">
            <a:schemeClr val="accent1"/>
          </a:fillRef>
          <a:effectRef idx="0">
            <a:schemeClr val="accent1"/>
          </a:effectRef>
          <a:fontRef idx="minor">
            <a:schemeClr val="tx1"/>
          </a:fontRef>
        </p:style>
      </p:cxnSp>
      <p:sp>
        <p:nvSpPr>
          <p:cNvPr id="20" name="角丸四角形 19"/>
          <p:cNvSpPr/>
          <p:nvPr/>
        </p:nvSpPr>
        <p:spPr bwMode="auto">
          <a:xfrm>
            <a:off x="4073511" y="4032000"/>
            <a:ext cx="324000" cy="972000"/>
          </a:xfrm>
          <a:prstGeom prst="roundRect">
            <a:avLst>
              <a:gd name="adj" fmla="val 18394"/>
            </a:avLst>
          </a:prstGeom>
          <a:solidFill>
            <a:schemeClr val="tx2">
              <a:lumMod val="20000"/>
              <a:lumOff val="80000"/>
            </a:schemeClr>
          </a:solidFill>
          <a:ln>
            <a:solidFill>
              <a:schemeClr val="accent1">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vert="eaVert" wrap="none" lIns="72000" tIns="0" rIns="72000" bIns="0" anchor="ctr" anchorCtr="1"/>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r>
              <a:rPr lang="ja-JP" altLang="en-US" sz="1200" dirty="0">
                <a:solidFill>
                  <a:srgbClr val="000000"/>
                </a:solidFill>
                <a:latin typeface="HG丸ｺﾞｼｯｸM-PRO" pitchFamily="50" charset="-128"/>
                <a:ea typeface="HG丸ｺﾞｼｯｸM-PRO" pitchFamily="50" charset="-128"/>
              </a:rPr>
              <a:t>品質</a:t>
            </a:r>
            <a:r>
              <a:rPr lang="ja-JP" altLang="en-US" sz="1200" dirty="0" smtClean="0">
                <a:solidFill>
                  <a:srgbClr val="000000"/>
                </a:solidFill>
                <a:latin typeface="HG丸ｺﾞｼｯｸM-PRO" pitchFamily="50" charset="-128"/>
                <a:ea typeface="HG丸ｺﾞｼｯｸM-PRO" pitchFamily="50" charset="-128"/>
              </a:rPr>
              <a:t>管理</a:t>
            </a:r>
            <a:endParaRPr lang="en-US" altLang="ja-JP" sz="1200" dirty="0">
              <a:solidFill>
                <a:srgbClr val="000000"/>
              </a:solidFill>
              <a:latin typeface="HG丸ｺﾞｼｯｸM-PRO" pitchFamily="50" charset="-128"/>
              <a:ea typeface="HG丸ｺﾞｼｯｸM-PRO" pitchFamily="50" charset="-128"/>
            </a:endParaRPr>
          </a:p>
        </p:txBody>
      </p:sp>
      <p:sp>
        <p:nvSpPr>
          <p:cNvPr id="21" name="角丸四角形 20"/>
          <p:cNvSpPr/>
          <p:nvPr/>
        </p:nvSpPr>
        <p:spPr bwMode="auto">
          <a:xfrm>
            <a:off x="4748401" y="4032000"/>
            <a:ext cx="324000" cy="972000"/>
          </a:xfrm>
          <a:prstGeom prst="roundRect">
            <a:avLst>
              <a:gd name="adj" fmla="val 18394"/>
            </a:avLst>
          </a:prstGeom>
          <a:solidFill>
            <a:schemeClr val="tx2">
              <a:lumMod val="20000"/>
              <a:lumOff val="80000"/>
            </a:schemeClr>
          </a:solidFill>
          <a:ln>
            <a:solidFill>
              <a:schemeClr val="accent1">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vert="eaVert" wrap="none" lIns="72000" tIns="0" rIns="72000" bIns="0" anchor="ctr" anchorCtr="1"/>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r>
              <a:rPr lang="ja-JP" altLang="en-US" sz="1200" dirty="0" smtClean="0">
                <a:solidFill>
                  <a:srgbClr val="000000"/>
                </a:solidFill>
                <a:latin typeface="HG丸ｺﾞｼｯｸM-PRO" pitchFamily="50" charset="-128"/>
                <a:ea typeface="HG丸ｺﾞｼｯｸM-PRO" pitchFamily="50" charset="-128"/>
              </a:rPr>
              <a:t>設備</a:t>
            </a:r>
            <a:endParaRPr lang="en-US" altLang="ja-JP" sz="1200" dirty="0">
              <a:solidFill>
                <a:srgbClr val="000000"/>
              </a:solidFill>
              <a:latin typeface="HG丸ｺﾞｼｯｸM-PRO" pitchFamily="50" charset="-128"/>
              <a:ea typeface="HG丸ｺﾞｼｯｸM-PRO" pitchFamily="50" charset="-128"/>
            </a:endParaRPr>
          </a:p>
        </p:txBody>
      </p:sp>
      <p:sp>
        <p:nvSpPr>
          <p:cNvPr id="22" name="角丸四角形 21"/>
          <p:cNvSpPr/>
          <p:nvPr/>
        </p:nvSpPr>
        <p:spPr bwMode="auto">
          <a:xfrm>
            <a:off x="3755412" y="5085360"/>
            <a:ext cx="2334323" cy="1584000"/>
          </a:xfrm>
          <a:prstGeom prst="roundRect">
            <a:avLst>
              <a:gd name="adj" fmla="val 10640"/>
            </a:avLst>
          </a:prstGeom>
          <a:noFill/>
          <a:ln w="12700">
            <a:solidFill>
              <a:schemeClr val="accent1">
                <a:lumMod val="75000"/>
              </a:schemeClr>
            </a:solidFill>
            <a:prstDash val="dash"/>
          </a:ln>
          <a:scene3d>
            <a:camera prst="orthographicFront"/>
            <a:lightRig rig="threePt" dir="t"/>
          </a:scene3d>
          <a:sp3d>
            <a:bevelT w="0" h="0"/>
          </a:sp3d>
        </p:spPr>
        <p:style>
          <a:lnRef idx="2">
            <a:schemeClr val="accent1">
              <a:shade val="50000"/>
            </a:schemeClr>
          </a:lnRef>
          <a:fillRef idx="1">
            <a:schemeClr val="accent1"/>
          </a:fillRef>
          <a:effectRef idx="0">
            <a:schemeClr val="accent1"/>
          </a:effectRef>
          <a:fontRef idx="minor">
            <a:schemeClr val="lt1"/>
          </a:fontRef>
        </p:style>
        <p:txBody>
          <a:bodyPr vert="eaVert" wrap="none" lIns="72000" tIns="0" rIns="72000" bIns="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nSpc>
                <a:spcPts val="2200"/>
              </a:lnSpc>
              <a:defRPr/>
            </a:pPr>
            <a:r>
              <a:rPr lang="ja-JP" altLang="en-US" sz="1050" dirty="0" smtClean="0">
                <a:solidFill>
                  <a:srgbClr val="000000"/>
                </a:solidFill>
                <a:latin typeface="HG丸ｺﾞｼｯｸM-PRO" pitchFamily="50" charset="-128"/>
                <a:ea typeface="HG丸ｺﾞｼｯｸM-PRO" pitchFamily="50" charset="-128"/>
              </a:rPr>
              <a:t>・施設運転管理</a:t>
            </a:r>
            <a:endParaRPr lang="en-US" altLang="ja-JP" sz="1050" dirty="0" smtClean="0">
              <a:solidFill>
                <a:srgbClr val="000000"/>
              </a:solidFill>
              <a:latin typeface="HG丸ｺﾞｼｯｸM-PRO" pitchFamily="50" charset="-128"/>
              <a:ea typeface="HG丸ｺﾞｼｯｸM-PRO" pitchFamily="50" charset="-128"/>
            </a:endParaRPr>
          </a:p>
          <a:p>
            <a:pPr>
              <a:lnSpc>
                <a:spcPts val="2200"/>
              </a:lnSpc>
              <a:defRPr/>
            </a:pPr>
            <a:r>
              <a:rPr lang="ja-JP" altLang="en-US" sz="1050" dirty="0" smtClean="0">
                <a:solidFill>
                  <a:srgbClr val="000000"/>
                </a:solidFill>
                <a:latin typeface="HG丸ｺﾞｼｯｸM-PRO" pitchFamily="50" charset="-128"/>
                <a:ea typeface="HG丸ｺﾞｼｯｸM-PRO" pitchFamily="50" charset="-128"/>
              </a:rPr>
              <a:t>・許認可関連業務</a:t>
            </a:r>
            <a:endParaRPr lang="en-US" altLang="ja-JP" sz="1050" dirty="0" smtClean="0">
              <a:solidFill>
                <a:srgbClr val="000000"/>
              </a:solidFill>
              <a:latin typeface="HG丸ｺﾞｼｯｸM-PRO" pitchFamily="50" charset="-128"/>
              <a:ea typeface="HG丸ｺﾞｼｯｸM-PRO" pitchFamily="50" charset="-128"/>
            </a:endParaRPr>
          </a:p>
          <a:p>
            <a:pPr>
              <a:lnSpc>
                <a:spcPts val="2200"/>
              </a:lnSpc>
              <a:defRPr/>
            </a:pPr>
            <a:r>
              <a:rPr lang="ja-JP" altLang="en-US" sz="1050" dirty="0" smtClean="0">
                <a:solidFill>
                  <a:srgbClr val="000000"/>
                </a:solidFill>
                <a:latin typeface="HG丸ｺﾞｼｯｸM-PRO" pitchFamily="50" charset="-128"/>
                <a:ea typeface="HG丸ｺﾞｼｯｸM-PRO" pitchFamily="50" charset="-128"/>
              </a:rPr>
              <a:t>・市民申告対応</a:t>
            </a:r>
            <a:endParaRPr lang="en-US" altLang="ja-JP" sz="1050" dirty="0" smtClean="0">
              <a:solidFill>
                <a:srgbClr val="000000"/>
              </a:solidFill>
              <a:latin typeface="HG丸ｺﾞｼｯｸM-PRO" pitchFamily="50" charset="-128"/>
              <a:ea typeface="HG丸ｺﾞｼｯｸM-PRO" pitchFamily="50" charset="-128"/>
            </a:endParaRPr>
          </a:p>
          <a:p>
            <a:pPr>
              <a:lnSpc>
                <a:spcPts val="2200"/>
              </a:lnSpc>
              <a:defRPr/>
            </a:pPr>
            <a:r>
              <a:rPr lang="ja-JP" altLang="en-US" sz="1050" dirty="0" smtClean="0">
                <a:solidFill>
                  <a:srgbClr val="000000"/>
                </a:solidFill>
                <a:latin typeface="HG丸ｺﾞｼｯｸM-PRO" pitchFamily="50" charset="-128"/>
                <a:ea typeface="HG丸ｺﾞｼｯｸM-PRO" pitchFamily="50" charset="-128"/>
              </a:rPr>
              <a:t>・巡視、点検、調査</a:t>
            </a:r>
            <a:endParaRPr lang="en-US" altLang="ja-JP" sz="1050" dirty="0" smtClean="0">
              <a:solidFill>
                <a:srgbClr val="000000"/>
              </a:solidFill>
              <a:latin typeface="HG丸ｺﾞｼｯｸM-PRO" pitchFamily="50" charset="-128"/>
              <a:ea typeface="HG丸ｺﾞｼｯｸM-PRO" pitchFamily="50" charset="-128"/>
            </a:endParaRPr>
          </a:p>
          <a:p>
            <a:pPr>
              <a:lnSpc>
                <a:spcPts val="2200"/>
              </a:lnSpc>
              <a:defRPr/>
            </a:pPr>
            <a:r>
              <a:rPr lang="ja-JP" altLang="en-US" sz="1050" dirty="0">
                <a:solidFill>
                  <a:srgbClr val="000000"/>
                </a:solidFill>
                <a:latin typeface="HG丸ｺﾞｼｯｸM-PRO" pitchFamily="50" charset="-128"/>
                <a:ea typeface="HG丸ｺﾞｼｯｸM-PRO" pitchFamily="50" charset="-128"/>
              </a:rPr>
              <a:t>・ユーティリティ等調達</a:t>
            </a:r>
            <a:endParaRPr lang="en-US" altLang="ja-JP" sz="1050" dirty="0" smtClean="0">
              <a:solidFill>
                <a:srgbClr val="000000"/>
              </a:solidFill>
              <a:latin typeface="HG丸ｺﾞｼｯｸM-PRO" pitchFamily="50" charset="-128"/>
              <a:ea typeface="HG丸ｺﾞｼｯｸM-PRO" pitchFamily="50" charset="-128"/>
            </a:endParaRPr>
          </a:p>
          <a:p>
            <a:pPr>
              <a:lnSpc>
                <a:spcPts val="1500"/>
              </a:lnSpc>
              <a:defRPr/>
            </a:pPr>
            <a:r>
              <a:rPr lang="ja-JP" altLang="en-US" sz="1050" dirty="0">
                <a:solidFill>
                  <a:srgbClr val="000000"/>
                </a:solidFill>
                <a:latin typeface="HG丸ｺﾞｼｯｸM-PRO" pitchFamily="50" charset="-128"/>
                <a:ea typeface="HG丸ｺﾞｼｯｸM-PRO" pitchFamily="50" charset="-128"/>
              </a:rPr>
              <a:t>・施設状況の評価・</a:t>
            </a:r>
            <a:r>
              <a:rPr lang="ja-JP" altLang="en-US" sz="1050" dirty="0" smtClean="0">
                <a:solidFill>
                  <a:srgbClr val="000000"/>
                </a:solidFill>
                <a:latin typeface="HG丸ｺﾞｼｯｸM-PRO" pitchFamily="50" charset="-128"/>
                <a:ea typeface="HG丸ｺﾞｼｯｸM-PRO" pitchFamily="50" charset="-128"/>
              </a:rPr>
              <a:t>診断</a:t>
            </a:r>
            <a:endParaRPr lang="en-US" altLang="ja-JP" sz="1050" dirty="0">
              <a:solidFill>
                <a:srgbClr val="000000"/>
              </a:solidFill>
              <a:latin typeface="HG丸ｺﾞｼｯｸM-PRO" pitchFamily="50" charset="-128"/>
              <a:ea typeface="HG丸ｺﾞｼｯｸM-PRO" pitchFamily="50" charset="-128"/>
            </a:endParaRPr>
          </a:p>
          <a:p>
            <a:pPr>
              <a:lnSpc>
                <a:spcPts val="1500"/>
              </a:lnSpc>
              <a:defRPr/>
            </a:pPr>
            <a:r>
              <a:rPr lang="ja-JP" altLang="en-US" sz="1050" dirty="0">
                <a:solidFill>
                  <a:srgbClr val="000000"/>
                </a:solidFill>
                <a:latin typeface="HG丸ｺﾞｼｯｸM-PRO" pitchFamily="50" charset="-128"/>
                <a:ea typeface="HG丸ｺﾞｼｯｸM-PRO" pitchFamily="50" charset="-128"/>
              </a:rPr>
              <a:t>・設計・発注・監督</a:t>
            </a:r>
            <a:endParaRPr lang="en-US" altLang="ja-JP" sz="1050" dirty="0">
              <a:solidFill>
                <a:srgbClr val="000000"/>
              </a:solidFill>
              <a:latin typeface="HG丸ｺﾞｼｯｸM-PRO" pitchFamily="50" charset="-128"/>
              <a:ea typeface="HG丸ｺﾞｼｯｸM-PRO" pitchFamily="50" charset="-128"/>
            </a:endParaRPr>
          </a:p>
          <a:p>
            <a:pPr marL="144000" indent="-144000">
              <a:lnSpc>
                <a:spcPts val="1500"/>
              </a:lnSpc>
              <a:defRPr/>
            </a:pPr>
            <a:r>
              <a:rPr lang="ja-JP" altLang="en-US" sz="1050" dirty="0">
                <a:solidFill>
                  <a:srgbClr val="000000"/>
                </a:solidFill>
                <a:latin typeface="HG丸ｺﾞｼｯｸM-PRO" pitchFamily="50" charset="-128"/>
                <a:ea typeface="HG丸ｺﾞｼｯｸM-PRO" pitchFamily="50" charset="-128"/>
              </a:rPr>
              <a:t>　（補修・</a:t>
            </a:r>
            <a:r>
              <a:rPr lang="ja-JP" altLang="en-US" sz="1050" dirty="0" smtClean="0">
                <a:solidFill>
                  <a:srgbClr val="000000"/>
                </a:solidFill>
                <a:latin typeface="HG丸ｺﾞｼｯｸM-PRO" pitchFamily="50" charset="-128"/>
                <a:ea typeface="HG丸ｺﾞｼｯｸM-PRO" pitchFamily="50" charset="-128"/>
              </a:rPr>
              <a:t>修繕等）</a:t>
            </a:r>
            <a:endParaRPr lang="ja-JP" altLang="en-US" sz="1050" dirty="0">
              <a:solidFill>
                <a:srgbClr val="000000"/>
              </a:solidFill>
              <a:latin typeface="HG丸ｺﾞｼｯｸM-PRO" pitchFamily="50" charset="-128"/>
              <a:ea typeface="HG丸ｺﾞｼｯｸM-PRO" pitchFamily="50" charset="-128"/>
            </a:endParaRPr>
          </a:p>
        </p:txBody>
      </p:sp>
      <p:sp>
        <p:nvSpPr>
          <p:cNvPr id="23" name="角丸四角形 22"/>
          <p:cNvSpPr/>
          <p:nvPr/>
        </p:nvSpPr>
        <p:spPr>
          <a:xfrm>
            <a:off x="7380000" y="2808000"/>
            <a:ext cx="468000" cy="979283"/>
          </a:xfrm>
          <a:prstGeom prst="roundRect">
            <a:avLst>
              <a:gd name="adj" fmla="val 18394"/>
            </a:avLst>
          </a:prstGeom>
          <a:solidFill>
            <a:schemeClr val="tx2">
              <a:lumMod val="20000"/>
              <a:lumOff val="80000"/>
            </a:schemeClr>
          </a:solidFill>
          <a:ln>
            <a:solidFill>
              <a:schemeClr val="bg1">
                <a:lumMod val="50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vert="eaVert" wrap="none" lIns="72000" tIns="0" rIns="72000" bIns="0" anchor="ctr">
            <a:norm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r>
              <a:rPr lang="ja-JP" altLang="en-US" sz="1200" dirty="0" smtClean="0">
                <a:solidFill>
                  <a:srgbClr val="000000"/>
                </a:solidFill>
                <a:latin typeface="HG丸ｺﾞｼｯｸM-PRO" pitchFamily="50" charset="-128"/>
                <a:ea typeface="HG丸ｺﾞｼｯｸM-PRO" pitchFamily="50" charset="-128"/>
              </a:rPr>
              <a:t>総務</a:t>
            </a:r>
            <a:r>
              <a:rPr lang="ja-JP" altLang="en-US" sz="1200" dirty="0">
                <a:solidFill>
                  <a:srgbClr val="000000"/>
                </a:solidFill>
                <a:latin typeface="HG丸ｺﾞｼｯｸM-PRO" pitchFamily="50" charset="-128"/>
                <a:ea typeface="HG丸ｺﾞｼｯｸM-PRO" pitchFamily="50" charset="-128"/>
              </a:rPr>
              <a:t>部門</a:t>
            </a:r>
            <a:endParaRPr lang="en-US" altLang="ja-JP" sz="1200" dirty="0">
              <a:solidFill>
                <a:srgbClr val="000000"/>
              </a:solidFill>
              <a:latin typeface="HG丸ｺﾞｼｯｸM-PRO" pitchFamily="50" charset="-128"/>
              <a:ea typeface="HG丸ｺﾞｼｯｸM-PRO" pitchFamily="50" charset="-128"/>
            </a:endParaRPr>
          </a:p>
        </p:txBody>
      </p:sp>
      <p:cxnSp>
        <p:nvCxnSpPr>
          <p:cNvPr id="24" name="カギ線コネクタ 23"/>
          <p:cNvCxnSpPr>
            <a:stCxn id="23" idx="2"/>
            <a:endCxn id="27" idx="0"/>
          </p:cNvCxnSpPr>
          <p:nvPr/>
        </p:nvCxnSpPr>
        <p:spPr>
          <a:xfrm rot="5400000">
            <a:off x="7124258" y="3542257"/>
            <a:ext cx="244717" cy="734769"/>
          </a:xfrm>
          <a:prstGeom prst="bentConnector3">
            <a:avLst>
              <a:gd name="adj1" fmla="val 50000"/>
            </a:avLst>
          </a:prstGeom>
          <a:ln w="15875">
            <a:solidFill>
              <a:srgbClr val="005D90"/>
            </a:solidFill>
          </a:ln>
        </p:spPr>
        <p:style>
          <a:lnRef idx="1">
            <a:schemeClr val="accent1"/>
          </a:lnRef>
          <a:fillRef idx="0">
            <a:schemeClr val="accent1"/>
          </a:fillRef>
          <a:effectRef idx="0">
            <a:schemeClr val="accent1"/>
          </a:effectRef>
          <a:fontRef idx="minor">
            <a:schemeClr val="tx1"/>
          </a:fontRef>
        </p:style>
      </p:cxnSp>
      <p:cxnSp>
        <p:nvCxnSpPr>
          <p:cNvPr id="25" name="カギ線コネクタ 24"/>
          <p:cNvCxnSpPr>
            <a:stCxn id="23" idx="2"/>
            <a:endCxn id="28" idx="0"/>
          </p:cNvCxnSpPr>
          <p:nvPr/>
        </p:nvCxnSpPr>
        <p:spPr>
          <a:xfrm rot="16200000" flipH="1">
            <a:off x="7854643" y="3546639"/>
            <a:ext cx="244717" cy="726003"/>
          </a:xfrm>
          <a:prstGeom prst="bentConnector3">
            <a:avLst>
              <a:gd name="adj1" fmla="val 50000"/>
            </a:avLst>
          </a:prstGeom>
          <a:ln w="15875">
            <a:solidFill>
              <a:srgbClr val="005D90"/>
            </a:solidFill>
          </a:ln>
        </p:spPr>
        <p:style>
          <a:lnRef idx="1">
            <a:schemeClr val="accent1"/>
          </a:lnRef>
          <a:fillRef idx="0">
            <a:schemeClr val="accent1"/>
          </a:fillRef>
          <a:effectRef idx="0">
            <a:schemeClr val="accent1"/>
          </a:effectRef>
          <a:fontRef idx="minor">
            <a:schemeClr val="tx1"/>
          </a:fontRef>
        </p:style>
      </p:cxnSp>
      <p:sp>
        <p:nvSpPr>
          <p:cNvPr id="26" name="角丸四角形 25"/>
          <p:cNvSpPr/>
          <p:nvPr/>
        </p:nvSpPr>
        <p:spPr>
          <a:xfrm>
            <a:off x="7457923" y="4032000"/>
            <a:ext cx="324000" cy="972000"/>
          </a:xfrm>
          <a:prstGeom prst="roundRect">
            <a:avLst>
              <a:gd name="adj" fmla="val 18394"/>
            </a:avLst>
          </a:prstGeom>
          <a:solidFill>
            <a:schemeClr val="tx2">
              <a:lumMod val="20000"/>
              <a:lumOff val="80000"/>
            </a:schemeClr>
          </a:solidFill>
          <a:ln>
            <a:solidFill>
              <a:srgbClr val="99FF99"/>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vert="eaVert" wrap="none" lIns="72000" tIns="0" rIns="72000" bIns="0" anchor="ctr" anchorCtr="1"/>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r>
              <a:rPr lang="ja-JP" altLang="en-US" sz="1200" dirty="0" smtClean="0">
                <a:solidFill>
                  <a:srgbClr val="000000"/>
                </a:solidFill>
                <a:latin typeface="HG丸ｺﾞｼｯｸM-PRO" pitchFamily="50" charset="-128"/>
                <a:ea typeface="HG丸ｺﾞｼｯｸM-PRO" pitchFamily="50" charset="-128"/>
              </a:rPr>
              <a:t>職員</a:t>
            </a:r>
            <a:endParaRPr lang="en-US" altLang="ja-JP" sz="1200" dirty="0">
              <a:solidFill>
                <a:srgbClr val="000000"/>
              </a:solidFill>
              <a:latin typeface="HG丸ｺﾞｼｯｸM-PRO" pitchFamily="50" charset="-128"/>
              <a:ea typeface="HG丸ｺﾞｼｯｸM-PRO" pitchFamily="50" charset="-128"/>
            </a:endParaRPr>
          </a:p>
        </p:txBody>
      </p:sp>
      <p:sp>
        <p:nvSpPr>
          <p:cNvPr id="27" name="角丸四角形 26"/>
          <p:cNvSpPr/>
          <p:nvPr/>
        </p:nvSpPr>
        <p:spPr>
          <a:xfrm>
            <a:off x="6717231" y="4032000"/>
            <a:ext cx="324000" cy="972000"/>
          </a:xfrm>
          <a:prstGeom prst="roundRect">
            <a:avLst>
              <a:gd name="adj" fmla="val 18394"/>
            </a:avLst>
          </a:prstGeom>
          <a:solidFill>
            <a:schemeClr val="tx2">
              <a:lumMod val="20000"/>
              <a:lumOff val="80000"/>
            </a:schemeClr>
          </a:solidFill>
          <a:ln>
            <a:solidFill>
              <a:schemeClr val="accent6"/>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vert="eaVert" wrap="none" lIns="72000" tIns="0" rIns="72000" bIns="0" anchor="ctr" anchorCtr="1"/>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r>
              <a:rPr lang="ja-JP" altLang="en-US" sz="1200" dirty="0" smtClean="0">
                <a:solidFill>
                  <a:srgbClr val="000000"/>
                </a:solidFill>
                <a:latin typeface="HG丸ｺﾞｼｯｸM-PRO" pitchFamily="50" charset="-128"/>
                <a:ea typeface="HG丸ｺﾞｼｯｸM-PRO" pitchFamily="50" charset="-128"/>
              </a:rPr>
              <a:t>経理</a:t>
            </a:r>
            <a:endParaRPr lang="en-US" altLang="ja-JP" sz="1200" dirty="0">
              <a:solidFill>
                <a:srgbClr val="000000"/>
              </a:solidFill>
              <a:latin typeface="HG丸ｺﾞｼｯｸM-PRO" pitchFamily="50" charset="-128"/>
              <a:ea typeface="HG丸ｺﾞｼｯｸM-PRO" pitchFamily="50" charset="-128"/>
            </a:endParaRPr>
          </a:p>
        </p:txBody>
      </p:sp>
      <p:sp>
        <p:nvSpPr>
          <p:cNvPr id="28" name="角丸四角形 27"/>
          <p:cNvSpPr/>
          <p:nvPr/>
        </p:nvSpPr>
        <p:spPr>
          <a:xfrm>
            <a:off x="8178003" y="4032000"/>
            <a:ext cx="324000" cy="972000"/>
          </a:xfrm>
          <a:prstGeom prst="roundRect">
            <a:avLst>
              <a:gd name="adj" fmla="val 18394"/>
            </a:avLst>
          </a:prstGeom>
          <a:solidFill>
            <a:schemeClr val="tx2">
              <a:lumMod val="20000"/>
              <a:lumOff val="80000"/>
            </a:schemeClr>
          </a:solidFill>
          <a:ln>
            <a:solidFill>
              <a:srgbClr val="009AF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vert="eaVert" wrap="none" lIns="72000" tIns="0" rIns="72000" bIns="0" anchor="ctr" anchorCtr="1"/>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r>
              <a:rPr lang="ja-JP" altLang="en-US" sz="1200" dirty="0" smtClean="0">
                <a:solidFill>
                  <a:srgbClr val="000000"/>
                </a:solidFill>
                <a:latin typeface="HG丸ｺﾞｼｯｸM-PRO" pitchFamily="50" charset="-128"/>
                <a:ea typeface="HG丸ｺﾞｼｯｸM-PRO" pitchFamily="50" charset="-128"/>
              </a:rPr>
              <a:t>総務</a:t>
            </a:r>
            <a:endParaRPr lang="en-US" altLang="ja-JP" sz="1200" dirty="0">
              <a:solidFill>
                <a:srgbClr val="000000"/>
              </a:solidFill>
              <a:latin typeface="HG丸ｺﾞｼｯｸM-PRO" pitchFamily="50" charset="-128"/>
              <a:ea typeface="HG丸ｺﾞｼｯｸM-PRO" pitchFamily="50" charset="-128"/>
            </a:endParaRPr>
          </a:p>
        </p:txBody>
      </p:sp>
      <p:cxnSp>
        <p:nvCxnSpPr>
          <p:cNvPr id="29" name="カギ線コネクタ 28"/>
          <p:cNvCxnSpPr>
            <a:stCxn id="23" idx="2"/>
            <a:endCxn id="26" idx="0"/>
          </p:cNvCxnSpPr>
          <p:nvPr/>
        </p:nvCxnSpPr>
        <p:spPr>
          <a:xfrm rot="16200000" flipH="1">
            <a:off x="7494603" y="3906679"/>
            <a:ext cx="244717" cy="5923"/>
          </a:xfrm>
          <a:prstGeom prst="bentConnector3">
            <a:avLst>
              <a:gd name="adj1" fmla="val 50000"/>
            </a:avLst>
          </a:prstGeom>
          <a:ln w="15875">
            <a:solidFill>
              <a:srgbClr val="005D90"/>
            </a:solidFill>
          </a:ln>
        </p:spPr>
        <p:style>
          <a:lnRef idx="1">
            <a:schemeClr val="accent1"/>
          </a:lnRef>
          <a:fillRef idx="0">
            <a:schemeClr val="accent1"/>
          </a:fillRef>
          <a:effectRef idx="0">
            <a:schemeClr val="accent1"/>
          </a:effectRef>
          <a:fontRef idx="minor">
            <a:schemeClr val="tx1"/>
          </a:fontRef>
        </p:style>
      </p:cxnSp>
      <p:sp>
        <p:nvSpPr>
          <p:cNvPr id="30" name="角丸四角形 29"/>
          <p:cNvSpPr/>
          <p:nvPr/>
        </p:nvSpPr>
        <p:spPr>
          <a:xfrm>
            <a:off x="3296815" y="2312916"/>
            <a:ext cx="1247895" cy="360000"/>
          </a:xfrm>
          <a:prstGeom prst="roundRect">
            <a:avLst>
              <a:gd name="adj" fmla="val 18394"/>
            </a:avLst>
          </a:prstGeom>
          <a:no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none" lIns="36000" tIns="0" rIns="72000" b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endParaRPr lang="en-US" altLang="ja-JP" sz="1200" u="sng" dirty="0">
              <a:solidFill>
                <a:srgbClr val="000000"/>
              </a:solidFill>
              <a:latin typeface="HG丸ｺﾞｼｯｸM-PRO" pitchFamily="50" charset="-128"/>
              <a:ea typeface="HG丸ｺﾞｼｯｸM-PRO" pitchFamily="50" charset="-128"/>
            </a:endParaRPr>
          </a:p>
        </p:txBody>
      </p:sp>
      <p:sp>
        <p:nvSpPr>
          <p:cNvPr id="31" name="角丸四角形 30"/>
          <p:cNvSpPr/>
          <p:nvPr/>
        </p:nvSpPr>
        <p:spPr bwMode="auto">
          <a:xfrm>
            <a:off x="1352600" y="5085360"/>
            <a:ext cx="1440000" cy="1584000"/>
          </a:xfrm>
          <a:prstGeom prst="roundRect">
            <a:avLst>
              <a:gd name="adj" fmla="val 18394"/>
            </a:avLst>
          </a:prstGeom>
          <a:noFill/>
          <a:ln w="12700">
            <a:solidFill>
              <a:schemeClr val="accent1">
                <a:lumMod val="75000"/>
              </a:schemeClr>
            </a:solidFill>
            <a:prstDash val="dash"/>
          </a:ln>
          <a:scene3d>
            <a:camera prst="orthographicFront"/>
            <a:lightRig rig="threePt" dir="t"/>
          </a:scene3d>
          <a:sp3d>
            <a:bevelT w="0" h="0"/>
          </a:sp3d>
        </p:spPr>
        <p:style>
          <a:lnRef idx="2">
            <a:schemeClr val="accent1">
              <a:shade val="50000"/>
            </a:schemeClr>
          </a:lnRef>
          <a:fillRef idx="1">
            <a:schemeClr val="accent1"/>
          </a:fillRef>
          <a:effectRef idx="0">
            <a:schemeClr val="accent1"/>
          </a:effectRef>
          <a:fontRef idx="minor">
            <a:schemeClr val="lt1"/>
          </a:fontRef>
        </p:style>
        <p:txBody>
          <a:bodyPr vert="eaVert" wrap="none" lIns="36000" tIns="0" rIns="72000" bIns="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nSpc>
                <a:spcPts val="1900"/>
              </a:lnSpc>
              <a:defRPr/>
            </a:pPr>
            <a:r>
              <a:rPr lang="ja-JP" altLang="en-US" sz="1050" dirty="0" smtClean="0">
                <a:solidFill>
                  <a:srgbClr val="000000"/>
                </a:solidFill>
                <a:latin typeface="HG丸ｺﾞｼｯｸM-PRO" pitchFamily="50" charset="-128"/>
                <a:ea typeface="HG丸ｺﾞｼｯｸM-PRO" pitchFamily="50" charset="-128"/>
              </a:rPr>
              <a:t>・維持管理計画</a:t>
            </a:r>
            <a:endParaRPr lang="en-US" altLang="ja-JP" sz="1050" dirty="0" smtClean="0">
              <a:solidFill>
                <a:srgbClr val="000000"/>
              </a:solidFill>
              <a:latin typeface="HG丸ｺﾞｼｯｸM-PRO" pitchFamily="50" charset="-128"/>
              <a:ea typeface="HG丸ｺﾞｼｯｸM-PRO" pitchFamily="50" charset="-128"/>
            </a:endParaRPr>
          </a:p>
          <a:p>
            <a:pPr>
              <a:lnSpc>
                <a:spcPts val="1900"/>
              </a:lnSpc>
              <a:defRPr/>
            </a:pPr>
            <a:r>
              <a:rPr lang="ja-JP" altLang="en-US" sz="1050" dirty="0" smtClean="0">
                <a:solidFill>
                  <a:srgbClr val="000000"/>
                </a:solidFill>
                <a:latin typeface="HG丸ｺﾞｼｯｸM-PRO" pitchFamily="50" charset="-128"/>
                <a:ea typeface="HG丸ｺﾞｼｯｸM-PRO" pitchFamily="50" charset="-128"/>
              </a:rPr>
              <a:t>・</a:t>
            </a:r>
            <a:r>
              <a:rPr lang="zh-TW" altLang="en-US" sz="1050" dirty="0">
                <a:solidFill>
                  <a:srgbClr val="000000"/>
                </a:solidFill>
                <a:latin typeface="HG丸ｺﾞｼｯｸM-PRO" pitchFamily="50" charset="-128"/>
                <a:ea typeface="HG丸ｺﾞｼｯｸM-PRO" pitchFamily="50" charset="-128"/>
              </a:rPr>
              <a:t>技術開発（個別技術）</a:t>
            </a:r>
            <a:endParaRPr lang="en-US" altLang="ja-JP" sz="1050" dirty="0" smtClean="0">
              <a:solidFill>
                <a:srgbClr val="000000"/>
              </a:solidFill>
              <a:latin typeface="HG丸ｺﾞｼｯｸM-PRO" pitchFamily="50" charset="-128"/>
              <a:ea typeface="HG丸ｺﾞｼｯｸM-PRO" pitchFamily="50" charset="-128"/>
            </a:endParaRPr>
          </a:p>
          <a:p>
            <a:pPr>
              <a:lnSpc>
                <a:spcPts val="1900"/>
              </a:lnSpc>
              <a:defRPr/>
            </a:pPr>
            <a:r>
              <a:rPr lang="ja-JP" altLang="en-US" sz="1050" dirty="0" smtClean="0">
                <a:solidFill>
                  <a:srgbClr val="000000"/>
                </a:solidFill>
                <a:latin typeface="HG丸ｺﾞｼｯｸM-PRO" pitchFamily="50" charset="-128"/>
                <a:ea typeface="HG丸ｺﾞｼｯｸM-PRO" pitchFamily="50" charset="-128"/>
              </a:rPr>
              <a:t>・</a:t>
            </a:r>
            <a:r>
              <a:rPr lang="ja-JP" altLang="en-US" sz="1050" dirty="0">
                <a:solidFill>
                  <a:srgbClr val="000000"/>
                </a:solidFill>
                <a:latin typeface="HG丸ｺﾞｼｯｸM-PRO" pitchFamily="50" charset="-128"/>
                <a:ea typeface="HG丸ｺﾞｼｯｸM-PRO" pitchFamily="50" charset="-128"/>
              </a:rPr>
              <a:t>国内外への事業展開</a:t>
            </a:r>
            <a:endParaRPr lang="en-US" altLang="ja-JP" sz="1050" dirty="0">
              <a:solidFill>
                <a:srgbClr val="000000"/>
              </a:solidFill>
              <a:latin typeface="HG丸ｺﾞｼｯｸM-PRO" pitchFamily="50" charset="-128"/>
              <a:ea typeface="HG丸ｺﾞｼｯｸM-PRO" pitchFamily="50" charset="-128"/>
            </a:endParaRPr>
          </a:p>
          <a:p>
            <a:pPr>
              <a:lnSpc>
                <a:spcPts val="1900"/>
              </a:lnSpc>
              <a:defRPr/>
            </a:pPr>
            <a:r>
              <a:rPr lang="ja-JP" altLang="en-US" sz="1050" dirty="0">
                <a:solidFill>
                  <a:srgbClr val="000000"/>
                </a:solidFill>
                <a:latin typeface="HG丸ｺﾞｼｯｸM-PRO" pitchFamily="50" charset="-128"/>
                <a:ea typeface="HG丸ｺﾞｼｯｸM-PRO" pitchFamily="50" charset="-128"/>
              </a:rPr>
              <a:t>・案件発掘、</a:t>
            </a:r>
            <a:r>
              <a:rPr lang="ja-JP" altLang="en-US" sz="1050" dirty="0" smtClean="0">
                <a:solidFill>
                  <a:srgbClr val="000000"/>
                </a:solidFill>
                <a:latin typeface="HG丸ｺﾞｼｯｸM-PRO" pitchFamily="50" charset="-128"/>
                <a:ea typeface="HG丸ｺﾞｼｯｸM-PRO" pitchFamily="50" charset="-128"/>
              </a:rPr>
              <a:t>調整</a:t>
            </a:r>
            <a:endParaRPr lang="en-US" altLang="ja-JP" sz="1050" dirty="0">
              <a:solidFill>
                <a:srgbClr val="000000"/>
              </a:solidFill>
              <a:latin typeface="HG丸ｺﾞｼｯｸM-PRO" pitchFamily="50" charset="-128"/>
              <a:ea typeface="HG丸ｺﾞｼｯｸM-PRO" pitchFamily="50" charset="-128"/>
            </a:endParaRPr>
          </a:p>
        </p:txBody>
      </p:sp>
      <p:sp>
        <p:nvSpPr>
          <p:cNvPr id="32" name="角丸四角形 31"/>
          <p:cNvSpPr/>
          <p:nvPr/>
        </p:nvSpPr>
        <p:spPr bwMode="auto">
          <a:xfrm>
            <a:off x="6465260" y="5085360"/>
            <a:ext cx="828000" cy="1584000"/>
          </a:xfrm>
          <a:prstGeom prst="roundRect">
            <a:avLst>
              <a:gd name="adj" fmla="val 18394"/>
            </a:avLst>
          </a:prstGeom>
          <a:noFill/>
          <a:ln w="12700">
            <a:solidFill>
              <a:schemeClr val="accent1">
                <a:lumMod val="75000"/>
              </a:schemeClr>
            </a:solidFill>
            <a:prstDash val="dash"/>
          </a:ln>
          <a:scene3d>
            <a:camera prst="orthographicFront"/>
            <a:lightRig rig="threePt" dir="t"/>
          </a:scene3d>
          <a:sp3d>
            <a:bevelT w="0" h="0"/>
          </a:sp3d>
        </p:spPr>
        <p:style>
          <a:lnRef idx="2">
            <a:schemeClr val="accent1">
              <a:shade val="50000"/>
            </a:schemeClr>
          </a:lnRef>
          <a:fillRef idx="1">
            <a:schemeClr val="accent1"/>
          </a:fillRef>
          <a:effectRef idx="0">
            <a:schemeClr val="accent1"/>
          </a:effectRef>
          <a:fontRef idx="minor">
            <a:schemeClr val="lt1"/>
          </a:fontRef>
        </p:style>
        <p:txBody>
          <a:bodyPr vert="eaVert" wrap="none" lIns="36000" tIns="0" rIns="72000" bIns="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nSpc>
                <a:spcPts val="1500"/>
              </a:lnSpc>
              <a:defRPr/>
            </a:pPr>
            <a:r>
              <a:rPr lang="ja-JP" altLang="en-US" sz="1050" dirty="0" smtClean="0">
                <a:solidFill>
                  <a:srgbClr val="000000"/>
                </a:solidFill>
                <a:latin typeface="HG丸ｺﾞｼｯｸM-PRO" pitchFamily="50" charset="-128"/>
                <a:ea typeface="HG丸ｺﾞｼｯｸM-PRO" pitchFamily="50" charset="-128"/>
              </a:rPr>
              <a:t>・経営計画、企画</a:t>
            </a:r>
            <a:endParaRPr lang="en-US" altLang="ja-JP" sz="1050" dirty="0" smtClean="0">
              <a:solidFill>
                <a:srgbClr val="000000"/>
              </a:solidFill>
              <a:latin typeface="HG丸ｺﾞｼｯｸM-PRO" pitchFamily="50" charset="-128"/>
              <a:ea typeface="HG丸ｺﾞｼｯｸM-PRO" pitchFamily="50" charset="-128"/>
            </a:endParaRPr>
          </a:p>
          <a:p>
            <a:pPr>
              <a:lnSpc>
                <a:spcPts val="1500"/>
              </a:lnSpc>
              <a:defRPr/>
            </a:pPr>
            <a:r>
              <a:rPr lang="ja-JP" altLang="en-US" sz="1050" dirty="0" smtClean="0">
                <a:solidFill>
                  <a:srgbClr val="000000"/>
                </a:solidFill>
                <a:latin typeface="HG丸ｺﾞｼｯｸM-PRO" pitchFamily="50" charset="-128"/>
                <a:ea typeface="HG丸ｺﾞｼｯｸM-PRO" pitchFamily="50" charset="-128"/>
              </a:rPr>
              <a:t>・財務、経理</a:t>
            </a:r>
            <a:endParaRPr lang="en-US" altLang="ja-JP" sz="1050" dirty="0" smtClean="0">
              <a:solidFill>
                <a:srgbClr val="000000"/>
              </a:solidFill>
              <a:latin typeface="HG丸ｺﾞｼｯｸM-PRO" pitchFamily="50" charset="-128"/>
              <a:ea typeface="HG丸ｺﾞｼｯｸM-PRO" pitchFamily="50" charset="-128"/>
            </a:endParaRPr>
          </a:p>
          <a:p>
            <a:pPr>
              <a:lnSpc>
                <a:spcPts val="1500"/>
              </a:lnSpc>
              <a:defRPr/>
            </a:pPr>
            <a:r>
              <a:rPr lang="ja-JP" altLang="en-US" sz="1050" dirty="0" smtClean="0">
                <a:solidFill>
                  <a:srgbClr val="000000"/>
                </a:solidFill>
                <a:latin typeface="HG丸ｺﾞｼｯｸM-PRO" pitchFamily="50" charset="-128"/>
                <a:ea typeface="HG丸ｺﾞｼｯｸM-PRO" pitchFamily="50" charset="-128"/>
              </a:rPr>
              <a:t>・入札、契約</a:t>
            </a:r>
            <a:endParaRPr lang="en-US" altLang="ja-JP" sz="1050" dirty="0" smtClean="0">
              <a:solidFill>
                <a:srgbClr val="000000"/>
              </a:solidFill>
              <a:latin typeface="HG丸ｺﾞｼｯｸM-PRO" pitchFamily="50" charset="-128"/>
              <a:ea typeface="HG丸ｺﾞｼｯｸM-PRO" pitchFamily="50" charset="-128"/>
            </a:endParaRPr>
          </a:p>
          <a:p>
            <a:pPr>
              <a:lnSpc>
                <a:spcPts val="1500"/>
              </a:lnSpc>
              <a:defRPr/>
            </a:pPr>
            <a:r>
              <a:rPr lang="ja-JP" altLang="en-US" sz="1050" dirty="0" smtClean="0">
                <a:solidFill>
                  <a:srgbClr val="000000"/>
                </a:solidFill>
                <a:latin typeface="HG丸ｺﾞｼｯｸM-PRO" pitchFamily="50" charset="-128"/>
                <a:ea typeface="HG丸ｺﾞｼｯｸM-PRO" pitchFamily="50" charset="-128"/>
              </a:rPr>
              <a:t>・資金調達</a:t>
            </a:r>
            <a:endParaRPr lang="en-US" altLang="ja-JP" sz="1050" dirty="0">
              <a:solidFill>
                <a:srgbClr val="000000"/>
              </a:solidFill>
              <a:latin typeface="HG丸ｺﾞｼｯｸM-PRO" pitchFamily="50" charset="-128"/>
              <a:ea typeface="HG丸ｺﾞｼｯｸM-PRO" pitchFamily="50" charset="-128"/>
            </a:endParaRPr>
          </a:p>
        </p:txBody>
      </p:sp>
      <p:cxnSp>
        <p:nvCxnSpPr>
          <p:cNvPr id="33" name="カギ線コネクタ 32"/>
          <p:cNvCxnSpPr>
            <a:stCxn id="18" idx="2"/>
            <a:endCxn id="20" idx="0"/>
          </p:cNvCxnSpPr>
          <p:nvPr/>
        </p:nvCxnSpPr>
        <p:spPr>
          <a:xfrm rot="5400000">
            <a:off x="4452230" y="3570204"/>
            <a:ext cx="245078" cy="678515"/>
          </a:xfrm>
          <a:prstGeom prst="bentConnector3">
            <a:avLst>
              <a:gd name="adj1" fmla="val 50000"/>
            </a:avLst>
          </a:prstGeom>
          <a:ln w="15875">
            <a:solidFill>
              <a:srgbClr val="005D90"/>
            </a:solidFill>
          </a:ln>
        </p:spPr>
        <p:style>
          <a:lnRef idx="1">
            <a:schemeClr val="accent1"/>
          </a:lnRef>
          <a:fillRef idx="0">
            <a:schemeClr val="accent1"/>
          </a:fillRef>
          <a:effectRef idx="0">
            <a:schemeClr val="accent1"/>
          </a:effectRef>
          <a:fontRef idx="minor">
            <a:schemeClr val="tx1"/>
          </a:fontRef>
        </p:style>
      </p:cxnSp>
      <p:sp>
        <p:nvSpPr>
          <p:cNvPr id="34" name="角丸四角形 33"/>
          <p:cNvSpPr/>
          <p:nvPr/>
        </p:nvSpPr>
        <p:spPr>
          <a:xfrm>
            <a:off x="2468791" y="2708952"/>
            <a:ext cx="612000" cy="288000"/>
          </a:xfrm>
          <a:prstGeom prst="roundRect">
            <a:avLst>
              <a:gd name="adj" fmla="val 18394"/>
            </a:avLst>
          </a:prstGeom>
          <a:solidFill>
            <a:srgbClr val="FF0000"/>
          </a:solidFill>
          <a:ln>
            <a:noFill/>
          </a:ln>
          <a:scene3d>
            <a:camera prst="orthographicFront"/>
            <a:lightRig rig="threePt" dir="t"/>
          </a:scene3d>
          <a:sp3d>
            <a:bevelT w="0" h="0"/>
          </a:sp3d>
        </p:spPr>
        <p:style>
          <a:lnRef idx="2">
            <a:schemeClr val="accent1">
              <a:shade val="50000"/>
            </a:schemeClr>
          </a:lnRef>
          <a:fillRef idx="1">
            <a:schemeClr val="accent1"/>
          </a:fillRef>
          <a:effectRef idx="0">
            <a:schemeClr val="accent1"/>
          </a:effectRef>
          <a:fontRef idx="minor">
            <a:schemeClr val="lt1"/>
          </a:fontRef>
        </p:style>
        <p:txBody>
          <a:bodyPr wrap="none" lIns="36000" tIns="0" rIns="72000" b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r>
              <a:rPr lang="ja-JP" altLang="en-US" sz="1000" dirty="0" smtClean="0">
                <a:solidFill>
                  <a:schemeClr val="bg1"/>
                </a:solidFill>
                <a:latin typeface="HG丸ｺﾞｼｯｸM-PRO" pitchFamily="50" charset="-128"/>
                <a:ea typeface="HG丸ｺﾞｼｯｸM-PRO" pitchFamily="50" charset="-128"/>
              </a:rPr>
              <a:t>本　社</a:t>
            </a:r>
            <a:endParaRPr lang="en-US" altLang="ja-JP" sz="1000" dirty="0">
              <a:solidFill>
                <a:schemeClr val="bg1"/>
              </a:solidFill>
              <a:latin typeface="HG丸ｺﾞｼｯｸM-PRO" pitchFamily="50" charset="-128"/>
              <a:ea typeface="HG丸ｺﾞｼｯｸM-PRO" pitchFamily="50" charset="-128"/>
            </a:endParaRPr>
          </a:p>
        </p:txBody>
      </p:sp>
      <p:sp>
        <p:nvSpPr>
          <p:cNvPr id="35" name="角丸四角形 34"/>
          <p:cNvSpPr/>
          <p:nvPr/>
        </p:nvSpPr>
        <p:spPr>
          <a:xfrm>
            <a:off x="7998015" y="2708952"/>
            <a:ext cx="612000" cy="288000"/>
          </a:xfrm>
          <a:prstGeom prst="roundRect">
            <a:avLst>
              <a:gd name="adj" fmla="val 18394"/>
            </a:avLst>
          </a:prstGeom>
          <a:solidFill>
            <a:srgbClr val="FF0000"/>
          </a:solidFill>
          <a:ln>
            <a:noFill/>
          </a:ln>
          <a:scene3d>
            <a:camera prst="orthographicFront"/>
            <a:lightRig rig="threePt" dir="t"/>
          </a:scene3d>
          <a:sp3d>
            <a:bevelT w="0" h="0"/>
          </a:sp3d>
        </p:spPr>
        <p:style>
          <a:lnRef idx="2">
            <a:schemeClr val="accent1">
              <a:shade val="50000"/>
            </a:schemeClr>
          </a:lnRef>
          <a:fillRef idx="1">
            <a:schemeClr val="accent1"/>
          </a:fillRef>
          <a:effectRef idx="0">
            <a:schemeClr val="accent1"/>
          </a:effectRef>
          <a:fontRef idx="minor">
            <a:schemeClr val="lt1"/>
          </a:fontRef>
        </p:style>
        <p:txBody>
          <a:bodyPr wrap="none" lIns="36000" tIns="0" rIns="72000" b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r>
              <a:rPr lang="ja-JP" altLang="en-US" sz="1000" dirty="0" smtClean="0">
                <a:solidFill>
                  <a:schemeClr val="bg1"/>
                </a:solidFill>
                <a:latin typeface="HG丸ｺﾞｼｯｸM-PRO" pitchFamily="50" charset="-128"/>
                <a:ea typeface="HG丸ｺﾞｼｯｸM-PRO" pitchFamily="50" charset="-128"/>
              </a:rPr>
              <a:t>本　社</a:t>
            </a:r>
            <a:endParaRPr lang="en-US" altLang="ja-JP" sz="1000" dirty="0">
              <a:solidFill>
                <a:schemeClr val="bg1"/>
              </a:solidFill>
              <a:latin typeface="HG丸ｺﾞｼｯｸM-PRO" pitchFamily="50" charset="-128"/>
              <a:ea typeface="HG丸ｺﾞｼｯｸM-PRO" pitchFamily="50" charset="-128"/>
            </a:endParaRPr>
          </a:p>
        </p:txBody>
      </p:sp>
      <p:sp>
        <p:nvSpPr>
          <p:cNvPr id="36" name="角丸四角形 35"/>
          <p:cNvSpPr/>
          <p:nvPr/>
        </p:nvSpPr>
        <p:spPr>
          <a:xfrm>
            <a:off x="5277035" y="3258476"/>
            <a:ext cx="612000" cy="288000"/>
          </a:xfrm>
          <a:prstGeom prst="roundRect">
            <a:avLst>
              <a:gd name="adj" fmla="val 18394"/>
            </a:avLst>
          </a:prstGeom>
          <a:noFill/>
          <a:ln>
            <a:solidFill>
              <a:schemeClr val="accent1">
                <a:lumMod val="75000"/>
              </a:schemeClr>
            </a:solidFill>
          </a:ln>
          <a:scene3d>
            <a:camera prst="orthographicFront"/>
            <a:lightRig rig="threePt" dir="t"/>
          </a:scene3d>
          <a:sp3d>
            <a:bevelT w="0" h="0"/>
          </a:sp3d>
        </p:spPr>
        <p:style>
          <a:lnRef idx="2">
            <a:schemeClr val="accent1">
              <a:shade val="50000"/>
            </a:schemeClr>
          </a:lnRef>
          <a:fillRef idx="1">
            <a:schemeClr val="accent1"/>
          </a:fillRef>
          <a:effectRef idx="0">
            <a:schemeClr val="accent1"/>
          </a:effectRef>
          <a:fontRef idx="minor">
            <a:schemeClr val="lt1"/>
          </a:fontRef>
        </p:style>
        <p:txBody>
          <a:bodyPr wrap="none" lIns="36000" tIns="0" rIns="72000" b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r>
              <a:rPr lang="ja-JP" altLang="en-US" sz="1000" dirty="0">
                <a:solidFill>
                  <a:schemeClr val="tx1"/>
                </a:solidFill>
                <a:latin typeface="HG丸ｺﾞｼｯｸM-PRO" pitchFamily="50" charset="-128"/>
                <a:ea typeface="HG丸ｺﾞｼｯｸM-PRO" pitchFamily="50" charset="-128"/>
              </a:rPr>
              <a:t>事業</a:t>
            </a:r>
            <a:r>
              <a:rPr lang="ja-JP" altLang="en-US" sz="1000" dirty="0" smtClean="0">
                <a:solidFill>
                  <a:schemeClr val="tx1"/>
                </a:solidFill>
                <a:latin typeface="HG丸ｺﾞｼｯｸM-PRO" pitchFamily="50" charset="-128"/>
                <a:ea typeface="HG丸ｺﾞｼｯｸM-PRO" pitchFamily="50" charset="-128"/>
              </a:rPr>
              <a:t>所</a:t>
            </a:r>
            <a:endParaRPr lang="en-US" altLang="ja-JP" sz="1000" dirty="0">
              <a:solidFill>
                <a:schemeClr val="tx1"/>
              </a:solidFill>
              <a:latin typeface="HG丸ｺﾞｼｯｸM-PRO" pitchFamily="50" charset="-128"/>
              <a:ea typeface="HG丸ｺﾞｼｯｸM-PRO" pitchFamily="50" charset="-128"/>
            </a:endParaRPr>
          </a:p>
        </p:txBody>
      </p:sp>
      <p:cxnSp>
        <p:nvCxnSpPr>
          <p:cNvPr id="37" name="カギ線コネクタ 36"/>
          <p:cNvCxnSpPr>
            <a:stCxn id="18" idx="2"/>
            <a:endCxn id="12" idx="0"/>
          </p:cNvCxnSpPr>
          <p:nvPr/>
        </p:nvCxnSpPr>
        <p:spPr>
          <a:xfrm rot="16200000" flipH="1">
            <a:off x="5117026" y="3583922"/>
            <a:ext cx="245078" cy="651078"/>
          </a:xfrm>
          <a:prstGeom prst="bentConnector3">
            <a:avLst>
              <a:gd name="adj1" fmla="val 50000"/>
            </a:avLst>
          </a:prstGeom>
          <a:ln w="15875">
            <a:solidFill>
              <a:srgbClr val="005D90"/>
            </a:solidFill>
          </a:ln>
        </p:spPr>
        <p:style>
          <a:lnRef idx="1">
            <a:schemeClr val="accent1"/>
          </a:lnRef>
          <a:fillRef idx="0">
            <a:schemeClr val="accent1"/>
          </a:fillRef>
          <a:effectRef idx="0">
            <a:schemeClr val="accent1"/>
          </a:effectRef>
          <a:fontRef idx="minor">
            <a:schemeClr val="tx1"/>
          </a:fontRef>
        </p:style>
      </p:cxnSp>
      <p:sp>
        <p:nvSpPr>
          <p:cNvPr id="38" name="角丸四角形 37"/>
          <p:cNvSpPr/>
          <p:nvPr/>
        </p:nvSpPr>
        <p:spPr bwMode="auto">
          <a:xfrm>
            <a:off x="7977336" y="5085360"/>
            <a:ext cx="720080" cy="1584000"/>
          </a:xfrm>
          <a:prstGeom prst="roundRect">
            <a:avLst>
              <a:gd name="adj" fmla="val 18394"/>
            </a:avLst>
          </a:prstGeom>
          <a:noFill/>
          <a:ln w="12700">
            <a:solidFill>
              <a:schemeClr val="accent1">
                <a:lumMod val="75000"/>
              </a:schemeClr>
            </a:solidFill>
            <a:prstDash val="dash"/>
          </a:ln>
          <a:scene3d>
            <a:camera prst="orthographicFront"/>
            <a:lightRig rig="threePt" dir="t"/>
          </a:scene3d>
          <a:sp3d>
            <a:bevelT w="0" h="0"/>
          </a:sp3d>
        </p:spPr>
        <p:style>
          <a:lnRef idx="2">
            <a:schemeClr val="accent1">
              <a:shade val="50000"/>
            </a:schemeClr>
          </a:lnRef>
          <a:fillRef idx="1">
            <a:schemeClr val="accent1"/>
          </a:fillRef>
          <a:effectRef idx="0">
            <a:schemeClr val="accent1"/>
          </a:effectRef>
          <a:fontRef idx="minor">
            <a:schemeClr val="lt1"/>
          </a:fontRef>
        </p:style>
        <p:txBody>
          <a:bodyPr vert="eaVert" wrap="none" lIns="36000" tIns="0" rIns="72000" bIns="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nSpc>
                <a:spcPts val="1500"/>
              </a:lnSpc>
              <a:defRPr/>
            </a:pPr>
            <a:r>
              <a:rPr lang="ja-JP" altLang="en-US" sz="1050" dirty="0" smtClean="0">
                <a:solidFill>
                  <a:srgbClr val="000000"/>
                </a:solidFill>
                <a:latin typeface="HG丸ｺﾞｼｯｸM-PRO" pitchFamily="50" charset="-128"/>
                <a:ea typeface="HG丸ｺﾞｼｯｸM-PRO" pitchFamily="50" charset="-128"/>
              </a:rPr>
              <a:t>・総務、法務、</a:t>
            </a:r>
            <a:endParaRPr lang="en-US" altLang="ja-JP" sz="1050" dirty="0" smtClean="0">
              <a:solidFill>
                <a:srgbClr val="000000"/>
              </a:solidFill>
              <a:latin typeface="HG丸ｺﾞｼｯｸM-PRO" pitchFamily="50" charset="-128"/>
              <a:ea typeface="HG丸ｺﾞｼｯｸM-PRO" pitchFamily="50" charset="-128"/>
            </a:endParaRPr>
          </a:p>
          <a:p>
            <a:pPr>
              <a:lnSpc>
                <a:spcPts val="1500"/>
              </a:lnSpc>
              <a:defRPr/>
            </a:pPr>
            <a:r>
              <a:rPr lang="ja-JP" altLang="en-US" sz="1050" dirty="0">
                <a:solidFill>
                  <a:srgbClr val="000000"/>
                </a:solidFill>
                <a:latin typeface="HG丸ｺﾞｼｯｸM-PRO" pitchFamily="50" charset="-128"/>
                <a:ea typeface="HG丸ｺﾞｼｯｸM-PRO" pitchFamily="50" charset="-128"/>
              </a:rPr>
              <a:t>　</a:t>
            </a:r>
            <a:r>
              <a:rPr lang="ja-JP" altLang="en-US" sz="1050" dirty="0" smtClean="0">
                <a:solidFill>
                  <a:srgbClr val="000000"/>
                </a:solidFill>
                <a:latin typeface="HG丸ｺﾞｼｯｸM-PRO" pitchFamily="50" charset="-128"/>
                <a:ea typeface="HG丸ｺﾞｼｯｸM-PRO" pitchFamily="50" charset="-128"/>
              </a:rPr>
              <a:t>コンプライアンス</a:t>
            </a:r>
            <a:endParaRPr lang="en-US" altLang="ja-JP" sz="1050" dirty="0" smtClean="0">
              <a:solidFill>
                <a:srgbClr val="000000"/>
              </a:solidFill>
              <a:latin typeface="HG丸ｺﾞｼｯｸM-PRO" pitchFamily="50" charset="-128"/>
              <a:ea typeface="HG丸ｺﾞｼｯｸM-PRO" pitchFamily="50" charset="-128"/>
            </a:endParaRPr>
          </a:p>
          <a:p>
            <a:pPr>
              <a:lnSpc>
                <a:spcPts val="1500"/>
              </a:lnSpc>
              <a:defRPr/>
            </a:pPr>
            <a:r>
              <a:rPr lang="ja-JP" altLang="en-US" sz="1050" dirty="0">
                <a:solidFill>
                  <a:srgbClr val="000000"/>
                </a:solidFill>
                <a:latin typeface="HG丸ｺﾞｼｯｸM-PRO" pitchFamily="50" charset="-128"/>
                <a:ea typeface="HG丸ｺﾞｼｯｸM-PRO" pitchFamily="50" charset="-128"/>
              </a:rPr>
              <a:t>・</a:t>
            </a:r>
            <a:r>
              <a:rPr lang="ja-JP" altLang="en-US" sz="1050" dirty="0" smtClean="0">
                <a:solidFill>
                  <a:srgbClr val="000000"/>
                </a:solidFill>
                <a:latin typeface="HG丸ｺﾞｼｯｸM-PRO" pitchFamily="50" charset="-128"/>
                <a:ea typeface="HG丸ｺﾞｼｯｸM-PRO" pitchFamily="50" charset="-128"/>
              </a:rPr>
              <a:t>システム</a:t>
            </a:r>
            <a:endParaRPr lang="en-US" altLang="ja-JP" sz="1050" dirty="0">
              <a:solidFill>
                <a:srgbClr val="000000"/>
              </a:solidFill>
              <a:latin typeface="HG丸ｺﾞｼｯｸM-PRO" pitchFamily="50" charset="-128"/>
              <a:ea typeface="HG丸ｺﾞｼｯｸM-PRO" pitchFamily="50" charset="-128"/>
            </a:endParaRPr>
          </a:p>
        </p:txBody>
      </p:sp>
      <p:sp>
        <p:nvSpPr>
          <p:cNvPr id="39" name="角丸四角形 38"/>
          <p:cNvSpPr/>
          <p:nvPr/>
        </p:nvSpPr>
        <p:spPr bwMode="auto">
          <a:xfrm>
            <a:off x="7365268" y="5085360"/>
            <a:ext cx="509098" cy="1584000"/>
          </a:xfrm>
          <a:prstGeom prst="roundRect">
            <a:avLst>
              <a:gd name="adj" fmla="val 18394"/>
            </a:avLst>
          </a:prstGeom>
          <a:noFill/>
          <a:ln w="12700">
            <a:solidFill>
              <a:schemeClr val="accent1">
                <a:lumMod val="75000"/>
              </a:schemeClr>
            </a:solidFill>
            <a:prstDash val="dash"/>
          </a:ln>
          <a:scene3d>
            <a:camera prst="orthographicFront"/>
            <a:lightRig rig="threePt" dir="t"/>
          </a:scene3d>
          <a:sp3d>
            <a:bevelT w="0" h="0"/>
          </a:sp3d>
        </p:spPr>
        <p:style>
          <a:lnRef idx="2">
            <a:schemeClr val="accent1">
              <a:shade val="50000"/>
            </a:schemeClr>
          </a:lnRef>
          <a:fillRef idx="1">
            <a:schemeClr val="accent1"/>
          </a:fillRef>
          <a:effectRef idx="0">
            <a:schemeClr val="accent1"/>
          </a:effectRef>
          <a:fontRef idx="minor">
            <a:schemeClr val="lt1"/>
          </a:fontRef>
        </p:style>
        <p:txBody>
          <a:bodyPr vert="eaVert" wrap="none" lIns="36000" tIns="0" rIns="72000" bIns="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nSpc>
                <a:spcPts val="1500"/>
              </a:lnSpc>
              <a:defRPr/>
            </a:pPr>
            <a:r>
              <a:rPr lang="ja-JP" altLang="en-US" sz="1050" dirty="0" smtClean="0">
                <a:solidFill>
                  <a:srgbClr val="000000"/>
                </a:solidFill>
                <a:latin typeface="HG丸ｺﾞｼｯｸM-PRO" pitchFamily="50" charset="-128"/>
                <a:ea typeface="HG丸ｺﾞｼｯｸM-PRO" pitchFamily="50" charset="-128"/>
              </a:rPr>
              <a:t>・人事、労務、給与</a:t>
            </a:r>
            <a:endParaRPr lang="en-US" altLang="ja-JP" sz="1050" dirty="0">
              <a:solidFill>
                <a:srgbClr val="000000"/>
              </a:solidFill>
              <a:latin typeface="HG丸ｺﾞｼｯｸM-PRO" pitchFamily="50" charset="-128"/>
              <a:ea typeface="HG丸ｺﾞｼｯｸM-PRO" pitchFamily="50" charset="-128"/>
            </a:endParaRPr>
          </a:p>
        </p:txBody>
      </p:sp>
      <p:sp>
        <p:nvSpPr>
          <p:cNvPr id="40" name="角丸四角形 39"/>
          <p:cNvSpPr/>
          <p:nvPr/>
        </p:nvSpPr>
        <p:spPr>
          <a:xfrm>
            <a:off x="5277035" y="2708952"/>
            <a:ext cx="612000" cy="288000"/>
          </a:xfrm>
          <a:prstGeom prst="roundRect">
            <a:avLst>
              <a:gd name="adj" fmla="val 18394"/>
            </a:avLst>
          </a:prstGeom>
          <a:solidFill>
            <a:srgbClr val="FF0000"/>
          </a:solidFill>
          <a:ln>
            <a:noFill/>
          </a:ln>
          <a:scene3d>
            <a:camera prst="orthographicFront"/>
            <a:lightRig rig="threePt" dir="t"/>
          </a:scene3d>
          <a:sp3d>
            <a:bevelT w="0" h="0"/>
          </a:sp3d>
        </p:spPr>
        <p:style>
          <a:lnRef idx="2">
            <a:schemeClr val="accent1">
              <a:shade val="50000"/>
            </a:schemeClr>
          </a:lnRef>
          <a:fillRef idx="1">
            <a:schemeClr val="accent1"/>
          </a:fillRef>
          <a:effectRef idx="0">
            <a:schemeClr val="accent1"/>
          </a:effectRef>
          <a:fontRef idx="minor">
            <a:schemeClr val="lt1"/>
          </a:fontRef>
        </p:style>
        <p:txBody>
          <a:bodyPr wrap="none" lIns="36000" tIns="0" rIns="72000" bIns="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r>
              <a:rPr lang="ja-JP" altLang="en-US" sz="1000" dirty="0" smtClean="0">
                <a:solidFill>
                  <a:schemeClr val="bg1"/>
                </a:solidFill>
                <a:latin typeface="HG丸ｺﾞｼｯｸM-PRO" pitchFamily="50" charset="-128"/>
                <a:ea typeface="HG丸ｺﾞｼｯｸM-PRO" pitchFamily="50" charset="-128"/>
              </a:rPr>
              <a:t>本　社</a:t>
            </a:r>
            <a:endParaRPr lang="en-US" altLang="ja-JP" sz="1000" dirty="0">
              <a:solidFill>
                <a:schemeClr val="bg1"/>
              </a:solidFill>
              <a:latin typeface="HG丸ｺﾞｼｯｸM-PRO" pitchFamily="50" charset="-128"/>
              <a:ea typeface="HG丸ｺﾞｼｯｸM-PRO" pitchFamily="50" charset="-128"/>
            </a:endParaRPr>
          </a:p>
        </p:txBody>
      </p:sp>
      <p:sp>
        <p:nvSpPr>
          <p:cNvPr id="41" name="角丸四角形 40"/>
          <p:cNvSpPr/>
          <p:nvPr/>
        </p:nvSpPr>
        <p:spPr bwMode="auto">
          <a:xfrm>
            <a:off x="5405659" y="3042244"/>
            <a:ext cx="360000" cy="262221"/>
          </a:xfrm>
          <a:prstGeom prst="roundRect">
            <a:avLst>
              <a:gd name="adj" fmla="val 18394"/>
            </a:avLst>
          </a:prstGeom>
          <a:noFill/>
          <a:ln w="12700">
            <a:noFill/>
            <a:prstDash val="dash"/>
          </a:ln>
          <a:scene3d>
            <a:camera prst="orthographicFront"/>
            <a:lightRig rig="threePt" dir="t"/>
          </a:scene3d>
          <a:sp3d>
            <a:bevelT w="0" h="0"/>
          </a:sp3d>
        </p:spPr>
        <p:style>
          <a:lnRef idx="2">
            <a:schemeClr val="accent1">
              <a:shade val="50000"/>
            </a:schemeClr>
          </a:lnRef>
          <a:fillRef idx="1">
            <a:schemeClr val="accent1"/>
          </a:fillRef>
          <a:effectRef idx="0">
            <a:schemeClr val="accent1"/>
          </a:effectRef>
          <a:fontRef idx="minor">
            <a:schemeClr val="lt1"/>
          </a:fontRef>
        </p:style>
        <p:txBody>
          <a:bodyPr vert="eaVert" wrap="none" lIns="36000" tIns="0" rIns="72000" bIns="0" anchor="ctr" anchorCtr="0"/>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nSpc>
                <a:spcPts val="1500"/>
              </a:lnSpc>
              <a:defRPr/>
            </a:pPr>
            <a:r>
              <a:rPr lang="ja-JP" altLang="en-US" sz="1050" dirty="0" smtClean="0">
                <a:solidFill>
                  <a:srgbClr val="000000"/>
                </a:solidFill>
                <a:latin typeface="HG丸ｺﾞｼｯｸM-PRO" pitchFamily="50" charset="-128"/>
                <a:ea typeface="HG丸ｺﾞｼｯｸM-PRO" pitchFamily="50" charset="-128"/>
              </a:rPr>
              <a:t>＋</a:t>
            </a:r>
            <a:endParaRPr lang="en-US" altLang="ja-JP" sz="1050" dirty="0">
              <a:solidFill>
                <a:srgbClr val="000000"/>
              </a:solidFill>
              <a:latin typeface="HG丸ｺﾞｼｯｸM-PRO" pitchFamily="50" charset="-128"/>
              <a:ea typeface="HG丸ｺﾞｼｯｸM-PRO" pitchFamily="50" charset="-128"/>
            </a:endParaRPr>
          </a:p>
        </p:txBody>
      </p:sp>
      <p:sp>
        <p:nvSpPr>
          <p:cNvPr id="42" name="角丸四角形 41"/>
          <p:cNvSpPr/>
          <p:nvPr/>
        </p:nvSpPr>
        <p:spPr bwMode="auto">
          <a:xfrm>
            <a:off x="2520000" y="4032000"/>
            <a:ext cx="324000" cy="972000"/>
          </a:xfrm>
          <a:prstGeom prst="roundRect">
            <a:avLst>
              <a:gd name="adj" fmla="val 18394"/>
            </a:avLst>
          </a:prstGeom>
          <a:solidFill>
            <a:schemeClr val="tx2">
              <a:lumMod val="20000"/>
              <a:lumOff val="80000"/>
            </a:schemeClr>
          </a:solidFill>
          <a:ln>
            <a:solidFill>
              <a:schemeClr val="accent1">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vert="eaVert" wrap="none" lIns="72000" tIns="0" rIns="72000" bIns="0" anchor="ctr" anchorCtr="1"/>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r>
              <a:rPr lang="ja-JP" altLang="en-US" sz="1200" dirty="0" smtClean="0">
                <a:solidFill>
                  <a:srgbClr val="000000"/>
                </a:solidFill>
                <a:latin typeface="HG丸ｺﾞｼｯｸM-PRO" pitchFamily="50" charset="-128"/>
                <a:ea typeface="HG丸ｺﾞｼｯｸM-PRO" pitchFamily="50" charset="-128"/>
              </a:rPr>
              <a:t>事業推進</a:t>
            </a:r>
            <a:endParaRPr lang="en-US" altLang="ja-JP" sz="1200" dirty="0">
              <a:solidFill>
                <a:srgbClr val="000000"/>
              </a:solidFill>
              <a:latin typeface="HG丸ｺﾞｼｯｸM-PRO" pitchFamily="50" charset="-128"/>
              <a:ea typeface="HG丸ｺﾞｼｯｸM-PRO" pitchFamily="50" charset="-128"/>
            </a:endParaRPr>
          </a:p>
        </p:txBody>
      </p:sp>
      <p:sp>
        <p:nvSpPr>
          <p:cNvPr id="43" name="角丸四角形 42"/>
          <p:cNvSpPr/>
          <p:nvPr/>
        </p:nvSpPr>
        <p:spPr bwMode="auto">
          <a:xfrm>
            <a:off x="1368000" y="4032000"/>
            <a:ext cx="324000" cy="972000"/>
          </a:xfrm>
          <a:prstGeom prst="roundRect">
            <a:avLst>
              <a:gd name="adj" fmla="val 18394"/>
            </a:avLst>
          </a:prstGeom>
          <a:solidFill>
            <a:schemeClr val="tx2">
              <a:lumMod val="20000"/>
              <a:lumOff val="80000"/>
            </a:schemeClr>
          </a:solidFill>
          <a:ln>
            <a:solidFill>
              <a:schemeClr val="accent1">
                <a:lumMod val="75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vert="eaVert" wrap="none" lIns="72000" tIns="0" rIns="72000" bIns="0" anchor="ctr" anchorCtr="1"/>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defRPr/>
            </a:pPr>
            <a:r>
              <a:rPr lang="ja-JP" altLang="en-US" sz="1200" dirty="0">
                <a:solidFill>
                  <a:srgbClr val="000000"/>
                </a:solidFill>
                <a:latin typeface="HG丸ｺﾞｼｯｸM-PRO" pitchFamily="50" charset="-128"/>
                <a:ea typeface="HG丸ｺﾞｼｯｸM-PRO" pitchFamily="50" charset="-128"/>
              </a:rPr>
              <a:t>水質</a:t>
            </a:r>
            <a:endParaRPr lang="en-US" altLang="ja-JP" sz="1200" dirty="0">
              <a:solidFill>
                <a:srgbClr val="000000"/>
              </a:solidFill>
              <a:latin typeface="HG丸ｺﾞｼｯｸM-PRO" pitchFamily="50" charset="-128"/>
              <a:ea typeface="HG丸ｺﾞｼｯｸM-PRO" pitchFamily="50" charset="-128"/>
            </a:endParaRPr>
          </a:p>
        </p:txBody>
      </p:sp>
      <p:cxnSp>
        <p:nvCxnSpPr>
          <p:cNvPr id="44" name="カギ線コネクタ 43"/>
          <p:cNvCxnSpPr>
            <a:stCxn id="10" idx="2"/>
            <a:endCxn id="43" idx="0"/>
          </p:cNvCxnSpPr>
          <p:nvPr/>
        </p:nvCxnSpPr>
        <p:spPr>
          <a:xfrm rot="5400000">
            <a:off x="1701531" y="3615392"/>
            <a:ext cx="245078" cy="588139"/>
          </a:xfrm>
          <a:prstGeom prst="bentConnector3">
            <a:avLst>
              <a:gd name="adj1" fmla="val 50000"/>
            </a:avLst>
          </a:prstGeom>
          <a:ln w="15875">
            <a:solidFill>
              <a:srgbClr val="005D90"/>
            </a:solidFill>
          </a:ln>
        </p:spPr>
        <p:style>
          <a:lnRef idx="1">
            <a:schemeClr val="accent1"/>
          </a:lnRef>
          <a:fillRef idx="0">
            <a:schemeClr val="accent1"/>
          </a:fillRef>
          <a:effectRef idx="0">
            <a:schemeClr val="accent1"/>
          </a:effectRef>
          <a:fontRef idx="minor">
            <a:schemeClr val="tx1"/>
          </a:fontRef>
        </p:style>
      </p:cxnSp>
      <p:cxnSp>
        <p:nvCxnSpPr>
          <p:cNvPr id="45" name="カギ線コネクタ 44"/>
          <p:cNvCxnSpPr>
            <a:stCxn id="10" idx="2"/>
            <a:endCxn id="42" idx="0"/>
          </p:cNvCxnSpPr>
          <p:nvPr/>
        </p:nvCxnSpPr>
        <p:spPr>
          <a:xfrm rot="16200000" flipH="1">
            <a:off x="2277530" y="3627530"/>
            <a:ext cx="245078" cy="563861"/>
          </a:xfrm>
          <a:prstGeom prst="bentConnector3">
            <a:avLst>
              <a:gd name="adj1" fmla="val 50000"/>
            </a:avLst>
          </a:prstGeom>
          <a:ln w="15875">
            <a:solidFill>
              <a:srgbClr val="005D90"/>
            </a:solidFill>
          </a:ln>
        </p:spPr>
        <p:style>
          <a:lnRef idx="1">
            <a:schemeClr val="accent1"/>
          </a:lnRef>
          <a:fillRef idx="0">
            <a:schemeClr val="accent1"/>
          </a:fillRef>
          <a:effectRef idx="0">
            <a:schemeClr val="accent1"/>
          </a:effectRef>
          <a:fontRef idx="minor">
            <a:schemeClr val="tx1"/>
          </a:fontRef>
        </p:style>
      </p:cxnSp>
      <p:sp>
        <p:nvSpPr>
          <p:cNvPr id="55" name="Rectangle 5"/>
          <p:cNvSpPr>
            <a:spLocks noChangeArrowheads="1"/>
          </p:cNvSpPr>
          <p:nvPr/>
        </p:nvSpPr>
        <p:spPr bwMode="auto">
          <a:xfrm>
            <a:off x="792000" y="748929"/>
            <a:ext cx="8604000" cy="474590"/>
          </a:xfrm>
          <a:prstGeom prst="rect">
            <a:avLst/>
          </a:prstGeom>
          <a:solidFill>
            <a:srgbClr val="E7F5FF"/>
          </a:solidFill>
          <a:ln w="12700">
            <a:noFill/>
            <a:miter lim="800000"/>
            <a:headEnd/>
            <a:tailEnd/>
          </a:ln>
          <a:effectLst>
            <a:outerShdw blurRad="63500" dist="25400" sx="101000" sy="101000" algn="ctr" rotWithShape="0">
              <a:srgbClr val="00B1F0">
                <a:alpha val="75000"/>
              </a:srgbClr>
            </a:outerShdw>
          </a:effectLst>
          <a:extLst/>
        </p:spPr>
        <p:txBody>
          <a:bodyPr wrap="square" lIns="108000" tIns="108000" rIns="108000" bIns="108000" anchor="ctr">
            <a:spAutoFit/>
          </a:bodyPr>
          <a:lstStyle/>
          <a:p>
            <a:pPr marL="288000" indent="-180000">
              <a:lnSpc>
                <a:spcPts val="2000"/>
              </a:lnSpc>
              <a:buFont typeface="Arial" panose="020B0604020202020204" pitchFamily="34" charset="0"/>
              <a:buChar char="•"/>
            </a:pPr>
            <a:r>
              <a:rPr lang="ja-JP" altLang="en-US" sz="1600" dirty="0" smtClean="0">
                <a:solidFill>
                  <a:schemeClr val="accent1">
                    <a:lumMod val="50000"/>
                  </a:schemeClr>
                </a:solidFill>
                <a:latin typeface="HG丸ｺﾞｼｯｸM-PRO" pitchFamily="50" charset="-128"/>
                <a:ea typeface="HG丸ｺﾞｼｯｸM-PRO" pitchFamily="50" charset="-128"/>
                <a:cs typeface="Meiryo UI" pitchFamily="50" charset="-128"/>
              </a:rPr>
              <a:t>業務開始時には、包括委託に加え、国内外事業展開のための体制も構築していく。</a:t>
            </a:r>
            <a:endParaRPr lang="en-US" altLang="ja-JP" sz="1600" dirty="0">
              <a:solidFill>
                <a:schemeClr val="accent1">
                  <a:lumMod val="50000"/>
                </a:schemeClr>
              </a:solidFill>
              <a:latin typeface="HG丸ｺﾞｼｯｸM-PRO" pitchFamily="50" charset="-128"/>
              <a:ea typeface="HG丸ｺﾞｼｯｸM-PRO" pitchFamily="50" charset="-128"/>
              <a:cs typeface="Meiryo UI" pitchFamily="50" charset="-128"/>
            </a:endParaRPr>
          </a:p>
        </p:txBody>
      </p:sp>
      <p:sp>
        <p:nvSpPr>
          <p:cNvPr id="49" name="スライド番号プレースホルダ 1"/>
          <p:cNvSpPr>
            <a:spLocks noGrp="1"/>
          </p:cNvSpPr>
          <p:nvPr>
            <p:ph type="sldNum" sz="quarter" idx="12"/>
          </p:nvPr>
        </p:nvSpPr>
        <p:spPr>
          <a:xfrm>
            <a:off x="9360000" y="6300000"/>
            <a:ext cx="677281" cy="365125"/>
          </a:xfrm>
        </p:spPr>
        <p:txBody>
          <a:bodyPr/>
          <a:lstStyle/>
          <a:p>
            <a:pPr algn="ctr"/>
            <a:fld id="{D2D8002D-B5B0-4BAC-B1F6-782DDCCE6D9C}" type="slidenum">
              <a:rPr lang="ja-JP" altLang="en-US" sz="2000" b="1" smtClean="0">
                <a:solidFill>
                  <a:srgbClr val="000000"/>
                </a:solidFill>
                <a:latin typeface="Times New Roman" pitchFamily="18" charset="0"/>
                <a:cs typeface="Times New Roman" pitchFamily="18" charset="0"/>
              </a:rPr>
              <a:pPr algn="ctr"/>
              <a:t>6</a:t>
            </a:fld>
            <a:endParaRPr lang="ja-JP" altLang="en-US" sz="2000" b="1" dirty="0">
              <a:solidFill>
                <a:srgbClr val="000000"/>
              </a:solidFill>
              <a:latin typeface="Times New Roman" pitchFamily="18" charset="0"/>
              <a:cs typeface="Times New Roman" pitchFamily="18" charset="0"/>
            </a:endParaRPr>
          </a:p>
        </p:txBody>
      </p:sp>
      <p:sp>
        <p:nvSpPr>
          <p:cNvPr id="47" name="正方形/長方形 46"/>
          <p:cNvSpPr/>
          <p:nvPr/>
        </p:nvSpPr>
        <p:spPr>
          <a:xfrm>
            <a:off x="1008000" y="0"/>
            <a:ext cx="8388000" cy="39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spcBef>
                <a:spcPts val="600"/>
              </a:spcBef>
            </a:pPr>
            <a:r>
              <a:rPr lang="ja-JP" altLang="en-US" sz="2400" dirty="0" smtClean="0">
                <a:solidFill>
                  <a:prstClr val="black"/>
                </a:solidFill>
                <a:latin typeface="HG丸ｺﾞｼｯｸM-PRO" pitchFamily="50" charset="-128"/>
                <a:ea typeface="HG丸ｺﾞｼｯｸM-PRO" pitchFamily="50" charset="-128"/>
              </a:rPr>
              <a:t>（４）業務開始時の体制</a:t>
            </a:r>
            <a:endParaRPr lang="ja-JP" altLang="en-US" sz="2400" dirty="0">
              <a:solidFill>
                <a:prstClr val="black"/>
              </a:solidFill>
              <a:latin typeface="HG丸ｺﾞｼｯｸM-PRO" pitchFamily="50" charset="-128"/>
              <a:ea typeface="HG丸ｺﾞｼｯｸM-PRO" pitchFamily="50" charset="-128"/>
            </a:endParaRPr>
          </a:p>
        </p:txBody>
      </p:sp>
    </p:spTree>
    <p:extLst>
      <p:ext uri="{BB962C8B-B14F-4D97-AF65-F5344CB8AC3E}">
        <p14:creationId xmlns="" xmlns:p14="http://schemas.microsoft.com/office/powerpoint/2010/main" val="3179220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グループ化 10"/>
          <p:cNvGrpSpPr/>
          <p:nvPr/>
        </p:nvGrpSpPr>
        <p:grpSpPr>
          <a:xfrm>
            <a:off x="236476" y="504000"/>
            <a:ext cx="9166108" cy="669164"/>
            <a:chOff x="236476" y="404664"/>
            <a:chExt cx="9166108" cy="669164"/>
          </a:xfrm>
        </p:grpSpPr>
        <p:grpSp>
          <p:nvGrpSpPr>
            <p:cNvPr id="3" name="グループ化 12"/>
            <p:cNvGrpSpPr/>
            <p:nvPr/>
          </p:nvGrpSpPr>
          <p:grpSpPr>
            <a:xfrm>
              <a:off x="236476" y="404664"/>
              <a:ext cx="504000" cy="596268"/>
              <a:chOff x="329690" y="248439"/>
              <a:chExt cx="504000" cy="596268"/>
            </a:xfrm>
          </p:grpSpPr>
          <p:sp>
            <p:nvSpPr>
              <p:cNvPr id="17" name="角丸四角形 16"/>
              <p:cNvSpPr>
                <a:spLocks noChangeAspect="1"/>
              </p:cNvSpPr>
              <p:nvPr/>
            </p:nvSpPr>
            <p:spPr>
              <a:xfrm rot="2700000">
                <a:off x="329690" y="520707"/>
                <a:ext cx="180000" cy="180000"/>
              </a:xfrm>
              <a:prstGeom prst="roundRect">
                <a:avLst/>
              </a:prstGeom>
              <a:solidFill>
                <a:srgbClr val="66FF66"/>
              </a:soli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角丸四角形 21"/>
              <p:cNvSpPr>
                <a:spLocks noChangeAspect="1"/>
              </p:cNvSpPr>
              <p:nvPr/>
            </p:nvSpPr>
            <p:spPr>
              <a:xfrm rot="2700000">
                <a:off x="491690" y="664707"/>
                <a:ext cx="180000" cy="180000"/>
              </a:xfrm>
              <a:prstGeom prst="roundRect">
                <a:avLst/>
              </a:prstGeom>
              <a:solidFill>
                <a:srgbClr val="FFFF66"/>
              </a:soli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角丸四角形 22"/>
              <p:cNvSpPr>
                <a:spLocks noChangeAspect="1"/>
              </p:cNvSpPr>
              <p:nvPr/>
            </p:nvSpPr>
            <p:spPr>
              <a:xfrm rot="2700000">
                <a:off x="653690" y="520707"/>
                <a:ext cx="180000" cy="180000"/>
              </a:xfrm>
              <a:prstGeom prst="roundRect">
                <a:avLst/>
              </a:prstGeom>
              <a:solidFill>
                <a:srgbClr val="FF7C80"/>
              </a:soli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a:spLocks noChangeAspect="1"/>
              </p:cNvSpPr>
              <p:nvPr/>
            </p:nvSpPr>
            <p:spPr>
              <a:xfrm rot="2700000">
                <a:off x="653690" y="376707"/>
                <a:ext cx="180000" cy="180000"/>
              </a:xfrm>
              <a:prstGeom prst="roundRect">
                <a:avLst/>
              </a:prstGeom>
              <a:solidFill>
                <a:srgbClr val="FF66FF"/>
              </a:soli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角丸四角形 24"/>
              <p:cNvSpPr>
                <a:spLocks noChangeAspect="1"/>
              </p:cNvSpPr>
              <p:nvPr/>
            </p:nvSpPr>
            <p:spPr>
              <a:xfrm rot="2700000">
                <a:off x="491690" y="248439"/>
                <a:ext cx="180000" cy="180000"/>
              </a:xfrm>
              <a:prstGeom prst="roundRect">
                <a:avLst/>
              </a:prstGeom>
              <a:solidFill>
                <a:srgbClr val="6699FF"/>
              </a:soli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角丸四角形 25"/>
              <p:cNvSpPr>
                <a:spLocks noChangeAspect="1"/>
              </p:cNvSpPr>
              <p:nvPr/>
            </p:nvSpPr>
            <p:spPr>
              <a:xfrm rot="2700000">
                <a:off x="329690" y="376707"/>
                <a:ext cx="180000" cy="180000"/>
              </a:xfrm>
              <a:prstGeom prst="roundRect">
                <a:avLst/>
              </a:prstGeom>
              <a:solidFill>
                <a:srgbClr val="33CCCC"/>
              </a:soli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4" name="角丸四角形 13"/>
            <p:cNvSpPr>
              <a:spLocks/>
            </p:cNvSpPr>
            <p:nvPr/>
          </p:nvSpPr>
          <p:spPr>
            <a:xfrm>
              <a:off x="880377" y="964168"/>
              <a:ext cx="8388000" cy="54000"/>
            </a:xfrm>
            <a:prstGeom prst="roundRect">
              <a:avLst/>
            </a:prstGeom>
            <a:gradFill flip="none" rotWithShape="1">
              <a:gsLst>
                <a:gs pos="50000">
                  <a:schemeClr val="bg1"/>
                </a:gs>
                <a:gs pos="0">
                  <a:srgbClr val="FFCC99"/>
                </a:gs>
                <a:gs pos="100000">
                  <a:srgbClr val="66FFFF"/>
                </a:gs>
              </a:gsLst>
              <a:lin ang="0" scaled="0"/>
              <a:tileRect/>
            </a:gra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角丸四角形 14"/>
            <p:cNvSpPr>
              <a:spLocks noChangeAspect="1"/>
            </p:cNvSpPr>
            <p:nvPr/>
          </p:nvSpPr>
          <p:spPr>
            <a:xfrm rot="2700000">
              <a:off x="9330584" y="1001828"/>
              <a:ext cx="72000" cy="72000"/>
            </a:xfrm>
            <a:prstGeom prst="roundRect">
              <a:avLst>
                <a:gd name="adj" fmla="val 37685"/>
              </a:avLst>
            </a:prstGeom>
            <a:solidFill>
              <a:srgbClr val="66FFFF"/>
            </a:soli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a:spLocks noChangeAspect="1"/>
            </p:cNvSpPr>
            <p:nvPr/>
          </p:nvSpPr>
          <p:spPr>
            <a:xfrm rot="2700000">
              <a:off x="814477" y="793571"/>
              <a:ext cx="108000" cy="108000"/>
            </a:xfrm>
            <a:prstGeom prst="roundRect">
              <a:avLst>
                <a:gd name="adj" fmla="val 37685"/>
              </a:avLst>
            </a:prstGeom>
            <a:solidFill>
              <a:srgbClr val="FF9999"/>
            </a:solidFill>
            <a:ln>
              <a:noFill/>
            </a:ln>
            <a:effectLst>
              <a:outerShdw blurRad="50800" dist="38100" dir="2700000" algn="tl" rotWithShape="0">
                <a:schemeClr val="tx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2" name="正方形/長方形 11"/>
          <p:cNvSpPr/>
          <p:nvPr/>
        </p:nvSpPr>
        <p:spPr>
          <a:xfrm>
            <a:off x="1008000" y="504000"/>
            <a:ext cx="8244000"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spcBef>
                <a:spcPts val="1200"/>
              </a:spcBef>
            </a:pPr>
            <a:r>
              <a:rPr lang="ja-JP" altLang="en-US" sz="2800" dirty="0">
                <a:solidFill>
                  <a:schemeClr val="tx1"/>
                </a:solidFill>
                <a:latin typeface="HG丸ｺﾞｼｯｸM-PRO" pitchFamily="50" charset="-128"/>
                <a:ea typeface="HG丸ｺﾞｼｯｸM-PRO" pitchFamily="50" charset="-128"/>
              </a:rPr>
              <a:t>２</a:t>
            </a:r>
            <a:r>
              <a:rPr lang="ja-JP" altLang="en-US" sz="2800" dirty="0" smtClean="0">
                <a:solidFill>
                  <a:schemeClr val="tx1"/>
                </a:solidFill>
                <a:latin typeface="HG丸ｺﾞｼｯｸM-PRO" pitchFamily="50" charset="-128"/>
                <a:ea typeface="HG丸ｺﾞｼｯｸM-PRO" pitchFamily="50" charset="-128"/>
              </a:rPr>
              <a:t>．事業計画</a:t>
            </a:r>
            <a:endParaRPr lang="ja-JP" altLang="en-US" sz="2000" dirty="0">
              <a:solidFill>
                <a:schemeClr val="tx1"/>
              </a:solidFill>
              <a:latin typeface="HG丸ｺﾞｼｯｸM-PRO" pitchFamily="50" charset="-128"/>
              <a:ea typeface="HG丸ｺﾞｼｯｸM-PRO" pitchFamily="50" charset="-128"/>
            </a:endParaRPr>
          </a:p>
        </p:txBody>
      </p:sp>
      <p:sp>
        <p:nvSpPr>
          <p:cNvPr id="18" name="角丸四角形 17"/>
          <p:cNvSpPr>
            <a:spLocks/>
          </p:cNvSpPr>
          <p:nvPr/>
        </p:nvSpPr>
        <p:spPr>
          <a:xfrm>
            <a:off x="1784648" y="1964706"/>
            <a:ext cx="6588732" cy="4020578"/>
          </a:xfrm>
          <a:prstGeom prst="roundRect">
            <a:avLst>
              <a:gd name="adj" fmla="val 7324"/>
            </a:avLst>
          </a:prstGeom>
          <a:solidFill>
            <a:srgbClr val="FFFFCC"/>
          </a:solidFill>
          <a:ln>
            <a:noFill/>
          </a:ln>
          <a:effectLst>
            <a:outerShdw blurRad="50800" dist="165100" dir="2700000" algn="tl" rotWithShape="0">
              <a:srgbClr val="64C8C6">
                <a:alpha val="65490"/>
              </a:srgbClr>
            </a:outerShdw>
          </a:effectLst>
        </p:spPr>
        <p:style>
          <a:lnRef idx="2">
            <a:schemeClr val="accent1">
              <a:shade val="50000"/>
            </a:schemeClr>
          </a:lnRef>
          <a:fillRef idx="1">
            <a:schemeClr val="accent1"/>
          </a:fillRef>
          <a:effectRef idx="0">
            <a:schemeClr val="accent1"/>
          </a:effectRef>
          <a:fontRef idx="minor">
            <a:schemeClr val="lt1"/>
          </a:fontRef>
        </p:style>
        <p:txBody>
          <a:bodyPr lIns="252000" tIns="108000" rIns="72000" bIns="144000" rtlCol="0" anchor="ctr">
            <a:spAutoFit/>
          </a:bodyPr>
          <a:lstStyle/>
          <a:p>
            <a:pPr>
              <a:lnSpc>
                <a:spcPts val="3000"/>
              </a:lnSpc>
              <a:spcBef>
                <a:spcPts val="600"/>
              </a:spcBef>
            </a:pPr>
            <a:r>
              <a:rPr lang="zh-TW" altLang="en-US" dirty="0" smtClean="0">
                <a:solidFill>
                  <a:srgbClr val="0070C0"/>
                </a:solidFill>
                <a:latin typeface="HG丸ｺﾞｼｯｸM-PRO" panose="020F0600000000000000" pitchFamily="50" charset="-128"/>
                <a:ea typeface="HG丸ｺﾞｼｯｸM-PRO" panose="020F0600000000000000" pitchFamily="50" charset="-128"/>
              </a:rPr>
              <a:t>（</a:t>
            </a:r>
            <a:r>
              <a:rPr lang="zh-TW" altLang="en-US" dirty="0">
                <a:solidFill>
                  <a:srgbClr val="0070C0"/>
                </a:solidFill>
                <a:latin typeface="HG丸ｺﾞｼｯｸM-PRO" panose="020F0600000000000000" pitchFamily="50" charset="-128"/>
                <a:ea typeface="HG丸ｺﾞｼｯｸM-PRO" panose="020F0600000000000000" pitchFamily="50" charset="-128"/>
              </a:rPr>
              <a:t>１</a:t>
            </a:r>
            <a:r>
              <a:rPr lang="zh-TW" altLang="en-US" dirty="0" smtClean="0">
                <a:solidFill>
                  <a:srgbClr val="0070C0"/>
                </a:solidFill>
                <a:latin typeface="HG丸ｺﾞｼｯｸM-PRO" panose="020F0600000000000000" pitchFamily="50" charset="-128"/>
                <a:ea typeface="HG丸ｺﾞｼｯｸM-PRO" panose="020F0600000000000000" pitchFamily="50" charset="-128"/>
              </a:rPr>
              <a:t>）事業</a:t>
            </a:r>
            <a:r>
              <a:rPr lang="ja-JP" altLang="en-US" dirty="0" smtClean="0">
                <a:solidFill>
                  <a:srgbClr val="0070C0"/>
                </a:solidFill>
                <a:latin typeface="HG丸ｺﾞｼｯｸM-PRO" panose="020F0600000000000000" pitchFamily="50" charset="-128"/>
                <a:ea typeface="HG丸ｺﾞｼｯｸM-PRO" panose="020F0600000000000000" pitchFamily="50" charset="-128"/>
              </a:rPr>
              <a:t>内容</a:t>
            </a:r>
            <a:endParaRPr lang="en-US" altLang="ja-JP" dirty="0" smtClean="0">
              <a:solidFill>
                <a:srgbClr val="0070C0"/>
              </a:solidFill>
              <a:latin typeface="HG丸ｺﾞｼｯｸM-PRO" panose="020F0600000000000000" pitchFamily="50" charset="-128"/>
              <a:ea typeface="HG丸ｺﾞｼｯｸM-PRO" panose="020F0600000000000000" pitchFamily="50" charset="-128"/>
            </a:endParaRPr>
          </a:p>
          <a:p>
            <a:pPr>
              <a:lnSpc>
                <a:spcPts val="3000"/>
              </a:lnSpc>
              <a:spcBef>
                <a:spcPts val="600"/>
              </a:spcBef>
            </a:pPr>
            <a:r>
              <a:rPr lang="ja-JP" altLang="en-US" dirty="0" smtClean="0">
                <a:solidFill>
                  <a:srgbClr val="0070C0"/>
                </a:solidFill>
                <a:latin typeface="HG丸ｺﾞｼｯｸM-PRO" panose="020F0600000000000000" pitchFamily="50" charset="-128"/>
                <a:ea typeface="HG丸ｺﾞｼｯｸM-PRO" panose="020F0600000000000000" pitchFamily="50" charset="-128"/>
              </a:rPr>
              <a:t>（２）収支目標</a:t>
            </a:r>
            <a:endParaRPr lang="en-US" altLang="ja-JP" dirty="0" smtClean="0">
              <a:solidFill>
                <a:srgbClr val="0070C0"/>
              </a:solidFill>
              <a:latin typeface="HG丸ｺﾞｼｯｸM-PRO" panose="020F0600000000000000" pitchFamily="50" charset="-128"/>
              <a:ea typeface="HG丸ｺﾞｼｯｸM-PRO" panose="020F0600000000000000" pitchFamily="50" charset="-128"/>
            </a:endParaRPr>
          </a:p>
          <a:p>
            <a:pPr>
              <a:lnSpc>
                <a:spcPts val="3000"/>
              </a:lnSpc>
              <a:spcBef>
                <a:spcPts val="600"/>
              </a:spcBef>
            </a:pPr>
            <a:r>
              <a:rPr lang="ja-JP" altLang="en-US" dirty="0">
                <a:solidFill>
                  <a:srgbClr val="0070C0"/>
                </a:solidFill>
                <a:latin typeface="HG丸ｺﾞｼｯｸM-PRO" panose="020F0600000000000000" pitchFamily="50" charset="-128"/>
                <a:ea typeface="HG丸ｺﾞｼｯｸM-PRO" panose="020F0600000000000000" pitchFamily="50" charset="-128"/>
              </a:rPr>
              <a:t>　</a:t>
            </a:r>
            <a:r>
              <a:rPr lang="ja-JP" altLang="en-US" dirty="0" smtClean="0">
                <a:solidFill>
                  <a:srgbClr val="0070C0"/>
                </a:solidFill>
                <a:latin typeface="HG丸ｺﾞｼｯｸM-PRO" panose="020F0600000000000000" pitchFamily="50" charset="-128"/>
                <a:ea typeface="HG丸ｺﾞｼｯｸM-PRO" panose="020F0600000000000000" pitchFamily="50" charset="-128"/>
              </a:rPr>
              <a:t>　　（２</a:t>
            </a:r>
            <a:r>
              <a:rPr lang="en-US" altLang="ja-JP" dirty="0" smtClean="0">
                <a:solidFill>
                  <a:srgbClr val="0070C0"/>
                </a:solidFill>
                <a:latin typeface="HG丸ｺﾞｼｯｸM-PRO" panose="020F0600000000000000" pitchFamily="50" charset="-128"/>
                <a:ea typeface="HG丸ｺﾞｼｯｸM-PRO" panose="020F0600000000000000" pitchFamily="50" charset="-128"/>
              </a:rPr>
              <a:t>-</a:t>
            </a:r>
            <a:r>
              <a:rPr lang="ja-JP" altLang="en-US" dirty="0" smtClean="0">
                <a:solidFill>
                  <a:srgbClr val="0070C0"/>
                </a:solidFill>
                <a:latin typeface="HG丸ｺﾞｼｯｸM-PRO" panose="020F0600000000000000" pitchFamily="50" charset="-128"/>
                <a:ea typeface="HG丸ｺﾞｼｯｸM-PRO" panose="020F0600000000000000" pitchFamily="50" charset="-128"/>
              </a:rPr>
              <a:t>１）基本方針</a:t>
            </a:r>
            <a:endParaRPr lang="en-US" altLang="ja-JP" dirty="0" smtClean="0">
              <a:solidFill>
                <a:srgbClr val="0070C0"/>
              </a:solidFill>
              <a:latin typeface="HG丸ｺﾞｼｯｸM-PRO" panose="020F0600000000000000" pitchFamily="50" charset="-128"/>
              <a:ea typeface="HG丸ｺﾞｼｯｸM-PRO" panose="020F0600000000000000" pitchFamily="50" charset="-128"/>
            </a:endParaRPr>
          </a:p>
          <a:p>
            <a:pPr>
              <a:lnSpc>
                <a:spcPts val="3000"/>
              </a:lnSpc>
              <a:spcBef>
                <a:spcPts val="600"/>
              </a:spcBef>
            </a:pPr>
            <a:r>
              <a:rPr lang="ja-JP" altLang="en-US" dirty="0">
                <a:solidFill>
                  <a:srgbClr val="0070C0"/>
                </a:solidFill>
                <a:latin typeface="HG丸ｺﾞｼｯｸM-PRO" panose="020F0600000000000000" pitchFamily="50" charset="-128"/>
                <a:ea typeface="HG丸ｺﾞｼｯｸM-PRO" panose="020F0600000000000000" pitchFamily="50" charset="-128"/>
              </a:rPr>
              <a:t>　</a:t>
            </a:r>
            <a:r>
              <a:rPr lang="ja-JP" altLang="en-US" dirty="0" smtClean="0">
                <a:solidFill>
                  <a:srgbClr val="0070C0"/>
                </a:solidFill>
                <a:latin typeface="HG丸ｺﾞｼｯｸM-PRO" panose="020F0600000000000000" pitchFamily="50" charset="-128"/>
                <a:ea typeface="HG丸ｺﾞｼｯｸM-PRO" panose="020F0600000000000000" pitchFamily="50" charset="-128"/>
              </a:rPr>
              <a:t>　　（２</a:t>
            </a:r>
            <a:r>
              <a:rPr lang="en-US" altLang="ja-JP" dirty="0" smtClean="0">
                <a:solidFill>
                  <a:srgbClr val="0070C0"/>
                </a:solidFill>
                <a:latin typeface="HG丸ｺﾞｼｯｸM-PRO" panose="020F0600000000000000" pitchFamily="50" charset="-128"/>
                <a:ea typeface="HG丸ｺﾞｼｯｸM-PRO" panose="020F0600000000000000" pitchFamily="50" charset="-128"/>
              </a:rPr>
              <a:t>-</a:t>
            </a:r>
            <a:r>
              <a:rPr lang="ja-JP" altLang="en-US" dirty="0" smtClean="0">
                <a:solidFill>
                  <a:srgbClr val="0070C0"/>
                </a:solidFill>
                <a:latin typeface="HG丸ｺﾞｼｯｸM-PRO" panose="020F0600000000000000" pitchFamily="50" charset="-128"/>
                <a:ea typeface="HG丸ｺﾞｼｯｸM-PRO" panose="020F0600000000000000" pitchFamily="50" charset="-128"/>
              </a:rPr>
              <a:t>２）売上高・当期純利益の推移</a:t>
            </a:r>
            <a:endParaRPr lang="en-US" altLang="ja-JP" dirty="0">
              <a:solidFill>
                <a:srgbClr val="0070C0"/>
              </a:solidFill>
              <a:latin typeface="HG丸ｺﾞｼｯｸM-PRO" panose="020F0600000000000000" pitchFamily="50" charset="-128"/>
              <a:ea typeface="HG丸ｺﾞｼｯｸM-PRO" panose="020F0600000000000000" pitchFamily="50" charset="-128"/>
            </a:endParaRPr>
          </a:p>
          <a:p>
            <a:pPr>
              <a:lnSpc>
                <a:spcPts val="3000"/>
              </a:lnSpc>
              <a:spcBef>
                <a:spcPts val="600"/>
              </a:spcBef>
            </a:pPr>
            <a:r>
              <a:rPr lang="ja-JP" altLang="en-US" dirty="0" smtClean="0">
                <a:solidFill>
                  <a:srgbClr val="0070C0"/>
                </a:solidFill>
                <a:latin typeface="HG丸ｺﾞｼｯｸM-PRO" panose="020F0600000000000000" pitchFamily="50" charset="-128"/>
                <a:ea typeface="HG丸ｺﾞｼｯｸM-PRO" panose="020F0600000000000000" pitchFamily="50" charset="-128"/>
              </a:rPr>
              <a:t>　　　（２</a:t>
            </a:r>
            <a:r>
              <a:rPr lang="en-US" altLang="ja-JP" dirty="0" smtClean="0">
                <a:solidFill>
                  <a:srgbClr val="0070C0"/>
                </a:solidFill>
                <a:latin typeface="HG丸ｺﾞｼｯｸM-PRO" panose="020F0600000000000000" pitchFamily="50" charset="-128"/>
                <a:ea typeface="HG丸ｺﾞｼｯｸM-PRO" panose="020F0600000000000000" pitchFamily="50" charset="-128"/>
              </a:rPr>
              <a:t>-</a:t>
            </a:r>
            <a:r>
              <a:rPr lang="ja-JP" altLang="en-US" dirty="0" smtClean="0">
                <a:solidFill>
                  <a:srgbClr val="0070C0"/>
                </a:solidFill>
                <a:latin typeface="HG丸ｺﾞｼｯｸM-PRO" panose="020F0600000000000000" pitchFamily="50" charset="-128"/>
                <a:ea typeface="HG丸ｺﾞｼｯｸM-PRO" panose="020F0600000000000000" pitchFamily="50" charset="-128"/>
              </a:rPr>
              <a:t>３）詳細収支</a:t>
            </a:r>
            <a:endParaRPr lang="en-US" altLang="ja-JP" dirty="0" smtClean="0">
              <a:solidFill>
                <a:srgbClr val="0070C0"/>
              </a:solidFill>
              <a:latin typeface="HG丸ｺﾞｼｯｸM-PRO" panose="020F0600000000000000" pitchFamily="50" charset="-128"/>
              <a:ea typeface="HG丸ｺﾞｼｯｸM-PRO" panose="020F0600000000000000" pitchFamily="50" charset="-128"/>
            </a:endParaRPr>
          </a:p>
          <a:p>
            <a:pPr>
              <a:lnSpc>
                <a:spcPts val="3000"/>
              </a:lnSpc>
              <a:spcBef>
                <a:spcPts val="600"/>
              </a:spcBef>
            </a:pPr>
            <a:r>
              <a:rPr lang="ja-JP" altLang="en-US" dirty="0" smtClean="0">
                <a:solidFill>
                  <a:srgbClr val="0070C0"/>
                </a:solidFill>
                <a:latin typeface="HG丸ｺﾞｼｯｸM-PRO" panose="020F0600000000000000" pitchFamily="50" charset="-128"/>
                <a:ea typeface="HG丸ｺﾞｼｯｸM-PRO" panose="020F0600000000000000" pitchFamily="50" charset="-128"/>
              </a:rPr>
              <a:t>（３）市域外事業</a:t>
            </a:r>
            <a:endParaRPr lang="en-US" altLang="ja-JP" dirty="0" smtClean="0">
              <a:solidFill>
                <a:srgbClr val="0070C0"/>
              </a:solidFill>
              <a:latin typeface="HG丸ｺﾞｼｯｸM-PRO" panose="020F0600000000000000" pitchFamily="50" charset="-128"/>
              <a:ea typeface="HG丸ｺﾞｼｯｸM-PRO" panose="020F0600000000000000" pitchFamily="50" charset="-128"/>
            </a:endParaRPr>
          </a:p>
          <a:p>
            <a:pPr>
              <a:lnSpc>
                <a:spcPts val="3000"/>
              </a:lnSpc>
              <a:spcBef>
                <a:spcPts val="600"/>
              </a:spcBef>
            </a:pPr>
            <a:r>
              <a:rPr lang="ja-JP" altLang="en-US" dirty="0">
                <a:solidFill>
                  <a:srgbClr val="0070C0"/>
                </a:solidFill>
                <a:latin typeface="HG丸ｺﾞｼｯｸM-PRO" panose="020F0600000000000000" pitchFamily="50" charset="-128"/>
                <a:ea typeface="HG丸ｺﾞｼｯｸM-PRO" panose="020F0600000000000000" pitchFamily="50" charset="-128"/>
              </a:rPr>
              <a:t>　</a:t>
            </a:r>
            <a:r>
              <a:rPr lang="ja-JP" altLang="en-US" dirty="0" smtClean="0">
                <a:solidFill>
                  <a:srgbClr val="0070C0"/>
                </a:solidFill>
                <a:latin typeface="HG丸ｺﾞｼｯｸM-PRO" panose="020F0600000000000000" pitchFamily="50" charset="-128"/>
                <a:ea typeface="HG丸ｺﾞｼｯｸM-PRO" panose="020F0600000000000000" pitchFamily="50" charset="-128"/>
              </a:rPr>
              <a:t>　　（３</a:t>
            </a:r>
            <a:r>
              <a:rPr lang="en-US" altLang="ja-JP" dirty="0" smtClean="0">
                <a:solidFill>
                  <a:srgbClr val="0070C0"/>
                </a:solidFill>
                <a:latin typeface="HG丸ｺﾞｼｯｸM-PRO" panose="020F0600000000000000" pitchFamily="50" charset="-128"/>
                <a:ea typeface="HG丸ｺﾞｼｯｸM-PRO" panose="020F0600000000000000" pitchFamily="50" charset="-128"/>
              </a:rPr>
              <a:t>-</a:t>
            </a:r>
            <a:r>
              <a:rPr lang="ja-JP" altLang="en-US" dirty="0" smtClean="0">
                <a:solidFill>
                  <a:srgbClr val="0070C0"/>
                </a:solidFill>
                <a:latin typeface="HG丸ｺﾞｼｯｸM-PRO" panose="020F0600000000000000" pitchFamily="50" charset="-128"/>
                <a:ea typeface="HG丸ｺﾞｼｯｸM-PRO" panose="020F0600000000000000" pitchFamily="50" charset="-128"/>
              </a:rPr>
              <a:t>１）ターゲット市場と市場規模</a:t>
            </a:r>
            <a:endParaRPr lang="en-US" altLang="ja-JP" dirty="0">
              <a:solidFill>
                <a:srgbClr val="0070C0"/>
              </a:solidFill>
              <a:latin typeface="HG丸ｺﾞｼｯｸM-PRO" panose="020F0600000000000000" pitchFamily="50" charset="-128"/>
              <a:ea typeface="HG丸ｺﾞｼｯｸM-PRO" panose="020F0600000000000000" pitchFamily="50" charset="-128"/>
            </a:endParaRPr>
          </a:p>
          <a:p>
            <a:pPr>
              <a:lnSpc>
                <a:spcPts val="3000"/>
              </a:lnSpc>
              <a:spcBef>
                <a:spcPts val="600"/>
              </a:spcBef>
            </a:pPr>
            <a:r>
              <a:rPr lang="ja-JP" altLang="en-US" dirty="0">
                <a:solidFill>
                  <a:srgbClr val="0070C0"/>
                </a:solidFill>
                <a:latin typeface="HG丸ｺﾞｼｯｸM-PRO" panose="020F0600000000000000" pitchFamily="50" charset="-128"/>
                <a:ea typeface="HG丸ｺﾞｼｯｸM-PRO" panose="020F0600000000000000" pitchFamily="50" charset="-128"/>
              </a:rPr>
              <a:t>　</a:t>
            </a:r>
            <a:r>
              <a:rPr lang="ja-JP" altLang="en-US" dirty="0" smtClean="0">
                <a:solidFill>
                  <a:srgbClr val="0070C0"/>
                </a:solidFill>
                <a:latin typeface="HG丸ｺﾞｼｯｸM-PRO" panose="020F0600000000000000" pitchFamily="50" charset="-128"/>
                <a:ea typeface="HG丸ｺﾞｼｯｸM-PRO" panose="020F0600000000000000" pitchFamily="50" charset="-128"/>
              </a:rPr>
              <a:t>　　（３</a:t>
            </a:r>
            <a:r>
              <a:rPr lang="en-US" altLang="ja-JP" dirty="0" smtClean="0">
                <a:solidFill>
                  <a:srgbClr val="0070C0"/>
                </a:solidFill>
                <a:latin typeface="HG丸ｺﾞｼｯｸM-PRO" panose="020F0600000000000000" pitchFamily="50" charset="-128"/>
                <a:ea typeface="HG丸ｺﾞｼｯｸM-PRO" panose="020F0600000000000000" pitchFamily="50" charset="-128"/>
              </a:rPr>
              <a:t>-</a:t>
            </a:r>
            <a:r>
              <a:rPr lang="ja-JP" altLang="en-US" dirty="0" smtClean="0">
                <a:solidFill>
                  <a:srgbClr val="0070C0"/>
                </a:solidFill>
                <a:latin typeface="HG丸ｺﾞｼｯｸM-PRO" panose="020F0600000000000000" pitchFamily="50" charset="-128"/>
                <a:ea typeface="HG丸ｺﾞｼｯｸM-PRO" panose="020F0600000000000000" pitchFamily="50" charset="-128"/>
              </a:rPr>
              <a:t>２）売上高の目標</a:t>
            </a:r>
            <a:endParaRPr lang="en-US" altLang="ja-JP" dirty="0" smtClean="0">
              <a:solidFill>
                <a:srgbClr val="0070C0"/>
              </a:solidFill>
              <a:latin typeface="HG丸ｺﾞｼｯｸM-PRO" panose="020F0600000000000000" pitchFamily="50" charset="-128"/>
              <a:ea typeface="HG丸ｺﾞｼｯｸM-PRO" panose="020F0600000000000000" pitchFamily="50" charset="-128"/>
            </a:endParaRPr>
          </a:p>
        </p:txBody>
      </p:sp>
      <p:sp>
        <p:nvSpPr>
          <p:cNvPr id="19" name="スライド番号プレースホルダ 1"/>
          <p:cNvSpPr>
            <a:spLocks noGrp="1"/>
          </p:cNvSpPr>
          <p:nvPr>
            <p:ph type="sldNum" sz="quarter" idx="12"/>
          </p:nvPr>
        </p:nvSpPr>
        <p:spPr>
          <a:xfrm>
            <a:off x="9360000" y="6300000"/>
            <a:ext cx="677281" cy="365125"/>
          </a:xfrm>
        </p:spPr>
        <p:txBody>
          <a:bodyPr/>
          <a:lstStyle/>
          <a:p>
            <a:pPr algn="ctr"/>
            <a:fld id="{D2D8002D-B5B0-4BAC-B1F6-782DDCCE6D9C}" type="slidenum">
              <a:rPr lang="ja-JP" altLang="en-US" sz="2000" b="1" smtClean="0">
                <a:solidFill>
                  <a:srgbClr val="000000"/>
                </a:solidFill>
                <a:latin typeface="Times New Roman" pitchFamily="18" charset="0"/>
                <a:cs typeface="Times New Roman" pitchFamily="18" charset="0"/>
              </a:rPr>
              <a:pPr algn="ctr"/>
              <a:t>7</a:t>
            </a:fld>
            <a:endParaRPr lang="ja-JP" altLang="en-US" sz="2000" b="1" dirty="0">
              <a:solidFill>
                <a:srgbClr val="00000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5795002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正方形/長方形 51"/>
          <p:cNvSpPr/>
          <p:nvPr/>
        </p:nvSpPr>
        <p:spPr>
          <a:xfrm>
            <a:off x="1008000" y="0"/>
            <a:ext cx="8388000" cy="39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spcBef>
                <a:spcPts val="600"/>
              </a:spcBef>
            </a:pPr>
            <a:r>
              <a:rPr lang="ja-JP" altLang="en-US" sz="2400" dirty="0" smtClean="0">
                <a:solidFill>
                  <a:prstClr val="black"/>
                </a:solidFill>
                <a:latin typeface="HG丸ｺﾞｼｯｸM-PRO" pitchFamily="50" charset="-128"/>
                <a:ea typeface="HG丸ｺﾞｼｯｸM-PRO" pitchFamily="50" charset="-128"/>
              </a:rPr>
              <a:t>（１）事業内容</a:t>
            </a:r>
            <a:endParaRPr lang="ja-JP" altLang="en-US" sz="2000" dirty="0">
              <a:solidFill>
                <a:prstClr val="black"/>
              </a:solidFill>
              <a:latin typeface="HG丸ｺﾞｼｯｸM-PRO" pitchFamily="50" charset="-128"/>
              <a:ea typeface="HG丸ｺﾞｼｯｸM-PRO" pitchFamily="50" charset="-128"/>
            </a:endParaRPr>
          </a:p>
        </p:txBody>
      </p:sp>
      <p:sp>
        <p:nvSpPr>
          <p:cNvPr id="4" name="テキスト ボックス 3"/>
          <p:cNvSpPr txBox="1"/>
          <p:nvPr/>
        </p:nvSpPr>
        <p:spPr>
          <a:xfrm>
            <a:off x="560512" y="1137268"/>
            <a:ext cx="8835488" cy="4497092"/>
          </a:xfrm>
          <a:prstGeom prst="rect">
            <a:avLst/>
          </a:prstGeom>
          <a:noFill/>
          <a:ln>
            <a:solidFill>
              <a:schemeClr val="accent1">
                <a:shade val="95000"/>
                <a:satMod val="105000"/>
              </a:schemeClr>
            </a:solidFill>
          </a:ln>
        </p:spPr>
        <p:txBody>
          <a:bodyPr wrap="square" tIns="144000" bIns="144000" rtlCol="0">
            <a:spAutoFit/>
          </a:bodyPr>
          <a:lstStyle/>
          <a:p>
            <a:pPr marL="108000">
              <a:lnSpc>
                <a:spcPts val="2300"/>
              </a:lnSpc>
              <a:spcBef>
                <a:spcPts val="300"/>
              </a:spcBef>
              <a:defRPr/>
            </a:pPr>
            <a:r>
              <a:rPr lang="ja-JP" altLang="en-US" sz="2000" dirty="0" smtClean="0">
                <a:latin typeface="HGS創英角ｺﾞｼｯｸUB" panose="020B0900000000000000" pitchFamily="50" charset="-128"/>
                <a:ea typeface="HGS創英角ｺﾞｼｯｸUB" panose="020B0900000000000000" pitchFamily="50" charset="-128"/>
              </a:rPr>
              <a:t>① 大阪市下水道施設の包括委託業務の受託</a:t>
            </a:r>
            <a:endParaRPr lang="en-US" altLang="ja-JP" sz="2000" dirty="0" smtClean="0">
              <a:latin typeface="HGS創英角ｺﾞｼｯｸUB" panose="020B0900000000000000" pitchFamily="50" charset="-128"/>
              <a:ea typeface="HGS創英角ｺﾞｼｯｸUB" panose="020B0900000000000000" pitchFamily="50" charset="-128"/>
            </a:endParaRPr>
          </a:p>
          <a:p>
            <a:pPr marL="504000" indent="-180000">
              <a:lnSpc>
                <a:spcPts val="2800"/>
              </a:lnSpc>
              <a:spcBef>
                <a:spcPts val="600"/>
              </a:spcBef>
              <a:buFont typeface="Arial" panose="020B0604020202020204" pitchFamily="34" charset="0"/>
              <a:buChar char="•"/>
              <a:defRPr/>
            </a:pPr>
            <a:r>
              <a:rPr lang="ja-JP" altLang="ja-JP" dirty="0" smtClean="0">
                <a:latin typeface="HG丸ｺﾞｼｯｸM-PRO" pitchFamily="50" charset="-128"/>
                <a:ea typeface="HG丸ｺﾞｼｯｸM-PRO" pitchFamily="50" charset="-128"/>
              </a:rPr>
              <a:t>本市の下水道では市域全体で</a:t>
            </a:r>
            <a:r>
              <a:rPr lang="ja-JP" altLang="en-US" dirty="0" smtClean="0">
                <a:latin typeface="HG丸ｺﾞｼｯｸM-PRO" pitchFamily="50" charset="-128"/>
                <a:ea typeface="HG丸ｺﾞｼｯｸM-PRO" pitchFamily="50" charset="-128"/>
              </a:rPr>
              <a:t>多数</a:t>
            </a:r>
            <a:r>
              <a:rPr lang="ja-JP" altLang="ja-JP" dirty="0" smtClean="0">
                <a:latin typeface="HG丸ｺﾞｼｯｸM-PRO" pitchFamily="50" charset="-128"/>
                <a:ea typeface="HG丸ｺﾞｼｯｸM-PRO" pitchFamily="50" charset="-128"/>
              </a:rPr>
              <a:t>の施設が複雑に関連しながら、</a:t>
            </a:r>
            <a:r>
              <a:rPr lang="ja-JP" altLang="en-US" dirty="0" smtClean="0">
                <a:latin typeface="HG丸ｺﾞｼｯｸM-PRO" pitchFamily="50" charset="-128"/>
                <a:ea typeface="HG丸ｺﾞｼｯｸM-PRO" pitchFamily="50" charset="-128"/>
              </a:rPr>
              <a:t>トータル</a:t>
            </a:r>
            <a:r>
              <a:rPr lang="ja-JP" altLang="ja-JP" dirty="0" smtClean="0">
                <a:latin typeface="HG丸ｺﾞｼｯｸM-PRO" pitchFamily="50" charset="-128"/>
                <a:ea typeface="HG丸ｺﾞｼｯｸM-PRO" pitchFamily="50" charset="-128"/>
              </a:rPr>
              <a:t>システムとして総合的に運転維持管理が行われ、また、</a:t>
            </a:r>
            <a:r>
              <a:rPr lang="ja-JP" altLang="en-US" dirty="0" smtClean="0">
                <a:latin typeface="HG丸ｺﾞｼｯｸM-PRO" pitchFamily="50" charset="-128"/>
                <a:ea typeface="HG丸ｺﾞｼｯｸM-PRO" pitchFamily="50" charset="-128"/>
              </a:rPr>
              <a:t>下水道施設について安定した下水道サービスを絶えまなく市民に提供するには新会社</a:t>
            </a:r>
            <a:r>
              <a:rPr lang="ja-JP" altLang="ja-JP" dirty="0" smtClean="0">
                <a:latin typeface="HG丸ｺﾞｼｯｸM-PRO" pitchFamily="50" charset="-128"/>
                <a:ea typeface="HG丸ｺﾞｼｯｸM-PRO" pitchFamily="50" charset="-128"/>
              </a:rPr>
              <a:t>以外に運転維持管理を担える法人が存在</a:t>
            </a:r>
            <a:r>
              <a:rPr lang="ja-JP" altLang="en-US" dirty="0" smtClean="0">
                <a:latin typeface="HG丸ｺﾞｼｯｸM-PRO" pitchFamily="50" charset="-128"/>
                <a:ea typeface="HG丸ｺﾞｼｯｸM-PRO" pitchFamily="50" charset="-128"/>
              </a:rPr>
              <a:t>しないことから、大阪市からの包括委託業務を受託。</a:t>
            </a:r>
            <a:endParaRPr lang="en-US" altLang="ja-JP" dirty="0" smtClean="0">
              <a:latin typeface="HG丸ｺﾞｼｯｸM-PRO" pitchFamily="50" charset="-128"/>
              <a:ea typeface="HG丸ｺﾞｼｯｸM-PRO" pitchFamily="50" charset="-128"/>
            </a:endParaRPr>
          </a:p>
          <a:p>
            <a:pPr marL="504000" indent="-180000">
              <a:lnSpc>
                <a:spcPts val="2800"/>
              </a:lnSpc>
              <a:spcBef>
                <a:spcPts val="600"/>
              </a:spcBef>
              <a:buFont typeface="Arial" panose="020B0604020202020204" pitchFamily="34" charset="0"/>
              <a:buChar char="•"/>
              <a:defRPr/>
            </a:pPr>
            <a:r>
              <a:rPr lang="ja-JP" altLang="en-US" dirty="0" smtClean="0">
                <a:latin typeface="HG丸ｺﾞｼｯｸM-PRO" pitchFamily="50" charset="-128"/>
                <a:ea typeface="HG丸ｺﾞｼｯｸM-PRO" pitchFamily="50" charset="-128"/>
              </a:rPr>
              <a:t>また、知識ノウハウの継承・発展により、業務の質を担保するとともに、新会社の経営の安定化を図り、効率的な事業運営を行うため、より効果的な性能</a:t>
            </a:r>
            <a:r>
              <a:rPr lang="ja-JP" altLang="en-US" dirty="0">
                <a:latin typeface="HG丸ｺﾞｼｯｸM-PRO" pitchFamily="50" charset="-128"/>
                <a:ea typeface="HG丸ｺﾞｼｯｸM-PRO" pitchFamily="50" charset="-128"/>
              </a:rPr>
              <a:t>発注方式</a:t>
            </a:r>
            <a:r>
              <a:rPr lang="ja-JP" altLang="en-US" dirty="0" smtClean="0">
                <a:latin typeface="HG丸ｺﾞｼｯｸM-PRO" pitchFamily="50" charset="-128"/>
                <a:ea typeface="HG丸ｺﾞｼｯｸM-PRO" pitchFamily="50" charset="-128"/>
              </a:rPr>
              <a:t>及び一定期間の契約を基本とした</a:t>
            </a:r>
            <a:r>
              <a:rPr lang="ja-JP" altLang="en-US" dirty="0">
                <a:latin typeface="HG丸ｺﾞｼｯｸM-PRO" pitchFamily="50" charset="-128"/>
                <a:ea typeface="HG丸ｺﾞｼｯｸM-PRO" pitchFamily="50" charset="-128"/>
              </a:rPr>
              <a:t>業務</a:t>
            </a:r>
            <a:r>
              <a:rPr lang="ja-JP" altLang="en-US" dirty="0" smtClean="0">
                <a:latin typeface="HG丸ｺﾞｼｯｸM-PRO" pitchFamily="50" charset="-128"/>
                <a:ea typeface="HG丸ｺﾞｼｯｸM-PRO" pitchFamily="50" charset="-128"/>
              </a:rPr>
              <a:t>を受託。</a:t>
            </a:r>
            <a:endParaRPr lang="en-US" altLang="ja-JP" dirty="0" smtClean="0">
              <a:latin typeface="HG丸ｺﾞｼｯｸM-PRO" pitchFamily="50" charset="-128"/>
              <a:ea typeface="HG丸ｺﾞｼｯｸM-PRO" pitchFamily="50" charset="-128"/>
            </a:endParaRPr>
          </a:p>
          <a:p>
            <a:pPr marL="108000">
              <a:lnSpc>
                <a:spcPts val="2300"/>
              </a:lnSpc>
              <a:spcBef>
                <a:spcPts val="1200"/>
              </a:spcBef>
              <a:defRPr/>
            </a:pPr>
            <a:r>
              <a:rPr lang="ja-JP" altLang="en-US" sz="2000" dirty="0" smtClean="0">
                <a:latin typeface="HGS創英角ｺﾞｼｯｸUB" panose="020B0900000000000000" pitchFamily="50" charset="-128"/>
                <a:ea typeface="HGS創英角ｺﾞｼｯｸUB" panose="020B0900000000000000" pitchFamily="50" charset="-128"/>
              </a:rPr>
              <a:t>② 市域外事業の獲得</a:t>
            </a:r>
            <a:endParaRPr lang="en-US" altLang="ja-JP" sz="2000" dirty="0" smtClean="0">
              <a:latin typeface="HGS創英角ｺﾞｼｯｸUB" panose="020B0900000000000000" pitchFamily="50" charset="-128"/>
              <a:ea typeface="HGS創英角ｺﾞｼｯｸUB" panose="020B0900000000000000" pitchFamily="50" charset="-128"/>
            </a:endParaRPr>
          </a:p>
          <a:p>
            <a:pPr marL="504000" indent="-180000">
              <a:lnSpc>
                <a:spcPts val="2800"/>
              </a:lnSpc>
              <a:spcBef>
                <a:spcPts val="600"/>
              </a:spcBef>
              <a:buFont typeface="Arial" panose="020B0604020202020204" pitchFamily="34" charset="0"/>
              <a:buChar char="•"/>
              <a:defRPr/>
            </a:pPr>
            <a:r>
              <a:rPr lang="ja-JP" altLang="en-US" dirty="0" smtClean="0">
                <a:latin typeface="HG丸ｺﾞｼｯｸM-PRO" pitchFamily="50" charset="-128"/>
                <a:ea typeface="HG丸ｺﾞｼｯｸM-PRO" pitchFamily="50" charset="-128"/>
              </a:rPr>
              <a:t>新会社が持つ下水道施設の維持管理に関する豊富な知識やノウハウ等</a:t>
            </a:r>
            <a:r>
              <a:rPr lang="ja-JP" altLang="en-US" dirty="0">
                <a:latin typeface="HG丸ｺﾞｼｯｸM-PRO" pitchFamily="50" charset="-128"/>
                <a:ea typeface="HG丸ｺﾞｼｯｸM-PRO" pitchFamily="50" charset="-128"/>
              </a:rPr>
              <a:t>の強みを</a:t>
            </a:r>
            <a:r>
              <a:rPr lang="ja-JP" altLang="en-US" dirty="0" smtClean="0">
                <a:latin typeface="HG丸ｺﾞｼｯｸM-PRO" pitchFamily="50" charset="-128"/>
                <a:ea typeface="HG丸ｺﾞｼｯｸM-PRO" pitchFamily="50" charset="-128"/>
              </a:rPr>
              <a:t>活かし、市域外における業務</a:t>
            </a:r>
            <a:r>
              <a:rPr lang="ja-JP" altLang="en-US" dirty="0">
                <a:latin typeface="HG丸ｺﾞｼｯｸM-PRO" pitchFamily="50" charset="-128"/>
                <a:ea typeface="HG丸ｺﾞｼｯｸM-PRO" pitchFamily="50" charset="-128"/>
              </a:rPr>
              <a:t>範囲の</a:t>
            </a:r>
            <a:r>
              <a:rPr lang="ja-JP" altLang="en-US" dirty="0" smtClean="0">
                <a:latin typeface="HG丸ｺﾞｼｯｸM-PRO" pitchFamily="50" charset="-128"/>
                <a:ea typeface="HG丸ｺﾞｼｯｸM-PRO" pitchFamily="50" charset="-128"/>
              </a:rPr>
              <a:t>拡大を</a:t>
            </a:r>
            <a:r>
              <a:rPr lang="ja-JP" altLang="en-US" dirty="0">
                <a:latin typeface="HG丸ｺﾞｼｯｸM-PRO" pitchFamily="50" charset="-128"/>
                <a:ea typeface="HG丸ｺﾞｼｯｸM-PRO" pitchFamily="50" charset="-128"/>
              </a:rPr>
              <a:t>図っていく</a:t>
            </a:r>
            <a:r>
              <a:rPr lang="ja-JP" altLang="en-US" dirty="0" smtClean="0">
                <a:latin typeface="HG丸ｺﾞｼｯｸM-PRO" pitchFamily="50" charset="-128"/>
                <a:ea typeface="HG丸ｺﾞｼｯｸM-PRO" pitchFamily="50" charset="-128"/>
              </a:rPr>
              <a:t>。</a:t>
            </a:r>
            <a:endParaRPr lang="ja-JP" altLang="en-US" dirty="0">
              <a:latin typeface="HG丸ｺﾞｼｯｸM-PRO" pitchFamily="50" charset="-128"/>
              <a:ea typeface="HG丸ｺﾞｼｯｸM-PRO" pitchFamily="50" charset="-128"/>
            </a:endParaRPr>
          </a:p>
        </p:txBody>
      </p:sp>
      <p:sp>
        <p:nvSpPr>
          <p:cNvPr id="7" name="スライド番号プレースホルダ 1"/>
          <p:cNvSpPr>
            <a:spLocks noGrp="1"/>
          </p:cNvSpPr>
          <p:nvPr>
            <p:ph type="sldNum" sz="quarter" idx="12"/>
          </p:nvPr>
        </p:nvSpPr>
        <p:spPr>
          <a:xfrm>
            <a:off x="9360000" y="6300000"/>
            <a:ext cx="677281" cy="365125"/>
          </a:xfrm>
        </p:spPr>
        <p:txBody>
          <a:bodyPr/>
          <a:lstStyle/>
          <a:p>
            <a:pPr algn="ctr"/>
            <a:fld id="{F0FBE5DD-5F88-4A21-A3D6-DD392FCC5F07}" type="slidenum">
              <a:rPr lang="ja-JP" altLang="en-US" sz="2000" b="1" smtClean="0">
                <a:solidFill>
                  <a:srgbClr val="000000"/>
                </a:solidFill>
                <a:latin typeface="Times New Roman" pitchFamily="18" charset="0"/>
                <a:cs typeface="Times New Roman" pitchFamily="18" charset="0"/>
              </a:rPr>
              <a:pPr algn="ctr"/>
              <a:t>8</a:t>
            </a:fld>
            <a:endParaRPr lang="ja-JP" altLang="en-US" sz="2000" b="1" dirty="0">
              <a:solidFill>
                <a:srgbClr val="00000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15884071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60016</TotalTime>
  <Words>2090</Words>
  <Application>Microsoft Office PowerPoint</Application>
  <PresentationFormat>A4 210 x 297 mm</PresentationFormat>
  <Paragraphs>454</Paragraphs>
  <Slides>17</Slides>
  <Notes>3</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17</vt:i4>
      </vt:variant>
    </vt:vector>
  </HeadingPairs>
  <TitlesOfParts>
    <vt:vector size="19" baseType="lpstr">
      <vt:lpstr>Office テーマ</vt:lpstr>
      <vt:lpstr>think-cell Slide</vt:lpstr>
      <vt:lpstr>スライド 0</vt:lpstr>
      <vt:lpstr>スライド 1</vt:lpstr>
      <vt:lpstr>スライド 2</vt:lpstr>
      <vt:lpstr>（１）会社概要（予定）</vt:lpstr>
      <vt:lpstr>（２）経営理念</vt:lpstr>
      <vt:lpstr>スライド 5</vt:lpstr>
      <vt:lpstr>スライド 6</vt:lpstr>
      <vt:lpstr>スライド 7</vt:lpstr>
      <vt:lpstr>スライド 8</vt:lpstr>
      <vt:lpstr>スライド 9</vt:lpstr>
      <vt:lpstr>スライド 10</vt:lpstr>
      <vt:lpstr>スライド 11</vt:lpstr>
      <vt:lpstr>スライド 12</vt:lpstr>
      <vt:lpstr>スライド 13</vt:lpstr>
      <vt:lpstr>スライド 14</vt:lpstr>
      <vt:lpstr>スライド 15</vt:lpstr>
      <vt:lpstr>スライド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小椋　淳二</dc:creator>
  <cp:lastModifiedBy>大阪市</cp:lastModifiedBy>
  <cp:revision>5132</cp:revision>
  <cp:lastPrinted>2016-05-11T04:01:11Z</cp:lastPrinted>
  <dcterms:created xsi:type="dcterms:W3CDTF">2013-05-15T07:15:31Z</dcterms:created>
  <dcterms:modified xsi:type="dcterms:W3CDTF">2016-08-29T07:58:06Z</dcterms:modified>
</cp:coreProperties>
</file>