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056" y="-72"/>
      </p:cViewPr>
      <p:guideLst>
        <p:guide orient="horz" pos="2160"/>
        <p:guide pos="312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D1F658EA-D6BA-4DB6-AE34-D1216BE47EB7}" type="datetimeFigureOut">
              <a:rPr kumimoji="1" lang="ja-JP" altLang="en-US" smtClean="0"/>
              <a:pPr/>
              <a:t>2016/8/29</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3045062E-CC03-4C74-8B0C-7DDFD6CFBD14}" type="slidenum">
              <a:rPr kumimoji="1" lang="ja-JP" altLang="en-US" smtClean="0"/>
              <a:pPr/>
              <a:t>&lt;#&gt;</a:t>
            </a:fld>
            <a:endParaRPr kumimoji="1" lang="ja-JP" altLang="en-US"/>
          </a:p>
        </p:txBody>
      </p:sp>
    </p:spTree>
    <p:extLst>
      <p:ext uri="{BB962C8B-B14F-4D97-AF65-F5344CB8AC3E}">
        <p14:creationId xmlns="" xmlns:p14="http://schemas.microsoft.com/office/powerpoint/2010/main" val="10758369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4375" y="746125"/>
            <a:ext cx="5378450" cy="3724275"/>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F6DD2ED-2D0F-4113-8EF2-C95DE39AD346}" type="slidenum">
              <a:rPr kumimoji="1" lang="ja-JP" altLang="en-US" smtClean="0"/>
              <a:pPr/>
              <a:t>1</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7E71FD4-D52F-4600-8D7A-1C0BB14E660B}" type="datetimeFigureOut">
              <a:rPr kumimoji="1" lang="ja-JP" altLang="en-US" smtClean="0"/>
              <a:pPr/>
              <a:t>2016/8/29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2B3672F-F360-4E94-A5C8-9FB7E42D88F4}" type="slidenum">
              <a:rPr kumimoji="1" lang="ja-JP" altLang="en-US" smtClean="0"/>
              <a:pPr/>
              <a:t>&lt;#&gt;</a:t>
            </a:fld>
            <a:endParaRPr kumimoji="1" lang="ja-JP" altLang="en-US"/>
          </a:p>
        </p:txBody>
      </p:sp>
    </p:spTree>
    <p:extLst>
      <p:ext uri="{BB962C8B-B14F-4D97-AF65-F5344CB8AC3E}">
        <p14:creationId xmlns="" xmlns:p14="http://schemas.microsoft.com/office/powerpoint/2010/main" val="2084138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7E71FD4-D52F-4600-8D7A-1C0BB14E660B}" type="datetimeFigureOut">
              <a:rPr kumimoji="1" lang="ja-JP" altLang="en-US" smtClean="0"/>
              <a:pPr/>
              <a:t>2016/8/29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2B3672F-F360-4E94-A5C8-9FB7E42D88F4}" type="slidenum">
              <a:rPr kumimoji="1" lang="ja-JP" altLang="en-US" smtClean="0"/>
              <a:pPr/>
              <a:t>&lt;#&gt;</a:t>
            </a:fld>
            <a:endParaRPr kumimoji="1" lang="ja-JP" altLang="en-US"/>
          </a:p>
        </p:txBody>
      </p:sp>
    </p:spTree>
    <p:extLst>
      <p:ext uri="{BB962C8B-B14F-4D97-AF65-F5344CB8AC3E}">
        <p14:creationId xmlns="" xmlns:p14="http://schemas.microsoft.com/office/powerpoint/2010/main" val="1201650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6575" y="274639"/>
            <a:ext cx="7078663"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7E71FD4-D52F-4600-8D7A-1C0BB14E660B}" type="datetimeFigureOut">
              <a:rPr kumimoji="1" lang="ja-JP" altLang="en-US" smtClean="0"/>
              <a:pPr/>
              <a:t>2016/8/29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2B3672F-F360-4E94-A5C8-9FB7E42D88F4}" type="slidenum">
              <a:rPr kumimoji="1" lang="ja-JP" altLang="en-US" smtClean="0"/>
              <a:pPr/>
              <a:t>&lt;#&gt;</a:t>
            </a:fld>
            <a:endParaRPr kumimoji="1" lang="ja-JP" altLang="en-US"/>
          </a:p>
        </p:txBody>
      </p:sp>
    </p:spTree>
    <p:extLst>
      <p:ext uri="{BB962C8B-B14F-4D97-AF65-F5344CB8AC3E}">
        <p14:creationId xmlns="" xmlns:p14="http://schemas.microsoft.com/office/powerpoint/2010/main" val="2392912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7E71FD4-D52F-4600-8D7A-1C0BB14E660B}" type="datetimeFigureOut">
              <a:rPr kumimoji="1" lang="ja-JP" altLang="en-US" smtClean="0"/>
              <a:pPr/>
              <a:t>2016/8/29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2B3672F-F360-4E94-A5C8-9FB7E42D88F4}" type="slidenum">
              <a:rPr kumimoji="1" lang="ja-JP" altLang="en-US" smtClean="0"/>
              <a:pPr/>
              <a:t>&lt;#&gt;</a:t>
            </a:fld>
            <a:endParaRPr kumimoji="1" lang="ja-JP" altLang="en-US"/>
          </a:p>
        </p:txBody>
      </p:sp>
    </p:spTree>
    <p:extLst>
      <p:ext uri="{BB962C8B-B14F-4D97-AF65-F5344CB8AC3E}">
        <p14:creationId xmlns="" xmlns:p14="http://schemas.microsoft.com/office/powerpoint/2010/main" val="3291499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7E71FD4-D52F-4600-8D7A-1C0BB14E660B}" type="datetimeFigureOut">
              <a:rPr kumimoji="1" lang="ja-JP" altLang="en-US" smtClean="0"/>
              <a:pPr/>
              <a:t>2016/8/29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2B3672F-F360-4E94-A5C8-9FB7E42D88F4}" type="slidenum">
              <a:rPr kumimoji="1" lang="ja-JP" altLang="en-US" smtClean="0"/>
              <a:pPr/>
              <a:t>&lt;#&gt;</a:t>
            </a:fld>
            <a:endParaRPr kumimoji="1" lang="ja-JP" altLang="en-US"/>
          </a:p>
        </p:txBody>
      </p:sp>
    </p:spTree>
    <p:extLst>
      <p:ext uri="{BB962C8B-B14F-4D97-AF65-F5344CB8AC3E}">
        <p14:creationId xmlns="" xmlns:p14="http://schemas.microsoft.com/office/powerpoint/2010/main" val="3699165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7E71FD4-D52F-4600-8D7A-1C0BB14E660B}" type="datetimeFigureOut">
              <a:rPr kumimoji="1" lang="ja-JP" altLang="en-US" smtClean="0"/>
              <a:pPr/>
              <a:t>2016/8/29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2B3672F-F360-4E94-A5C8-9FB7E42D88F4}" type="slidenum">
              <a:rPr kumimoji="1" lang="ja-JP" altLang="en-US" smtClean="0"/>
              <a:pPr/>
              <a:t>&lt;#&gt;</a:t>
            </a:fld>
            <a:endParaRPr kumimoji="1" lang="ja-JP" altLang="en-US"/>
          </a:p>
        </p:txBody>
      </p:sp>
    </p:spTree>
    <p:extLst>
      <p:ext uri="{BB962C8B-B14F-4D97-AF65-F5344CB8AC3E}">
        <p14:creationId xmlns="" xmlns:p14="http://schemas.microsoft.com/office/powerpoint/2010/main" val="2023622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7E71FD4-D52F-4600-8D7A-1C0BB14E660B}" type="datetimeFigureOut">
              <a:rPr kumimoji="1" lang="ja-JP" altLang="en-US" smtClean="0"/>
              <a:pPr/>
              <a:t>2016/8/29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2B3672F-F360-4E94-A5C8-9FB7E42D88F4}" type="slidenum">
              <a:rPr kumimoji="1" lang="ja-JP" altLang="en-US" smtClean="0"/>
              <a:pPr/>
              <a:t>&lt;#&gt;</a:t>
            </a:fld>
            <a:endParaRPr kumimoji="1" lang="ja-JP" altLang="en-US"/>
          </a:p>
        </p:txBody>
      </p:sp>
    </p:spTree>
    <p:extLst>
      <p:ext uri="{BB962C8B-B14F-4D97-AF65-F5344CB8AC3E}">
        <p14:creationId xmlns="" xmlns:p14="http://schemas.microsoft.com/office/powerpoint/2010/main" val="1130074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7E71FD4-D52F-4600-8D7A-1C0BB14E660B}" type="datetimeFigureOut">
              <a:rPr kumimoji="1" lang="ja-JP" altLang="en-US" smtClean="0"/>
              <a:pPr/>
              <a:t>2016/8/29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2B3672F-F360-4E94-A5C8-9FB7E42D88F4}" type="slidenum">
              <a:rPr kumimoji="1" lang="ja-JP" altLang="en-US" smtClean="0"/>
              <a:pPr/>
              <a:t>&lt;#&gt;</a:t>
            </a:fld>
            <a:endParaRPr kumimoji="1" lang="ja-JP" altLang="en-US"/>
          </a:p>
        </p:txBody>
      </p:sp>
    </p:spTree>
    <p:extLst>
      <p:ext uri="{BB962C8B-B14F-4D97-AF65-F5344CB8AC3E}">
        <p14:creationId xmlns="" xmlns:p14="http://schemas.microsoft.com/office/powerpoint/2010/main" val="2093182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7E71FD4-D52F-4600-8D7A-1C0BB14E660B}" type="datetimeFigureOut">
              <a:rPr kumimoji="1" lang="ja-JP" altLang="en-US" smtClean="0"/>
              <a:pPr/>
              <a:t>2016/8/29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2B3672F-F360-4E94-A5C8-9FB7E42D88F4}" type="slidenum">
              <a:rPr kumimoji="1" lang="ja-JP" altLang="en-US" smtClean="0"/>
              <a:pPr/>
              <a:t>&lt;#&gt;</a:t>
            </a:fld>
            <a:endParaRPr kumimoji="1" lang="ja-JP" altLang="en-US"/>
          </a:p>
        </p:txBody>
      </p:sp>
    </p:spTree>
    <p:extLst>
      <p:ext uri="{BB962C8B-B14F-4D97-AF65-F5344CB8AC3E}">
        <p14:creationId xmlns="" xmlns:p14="http://schemas.microsoft.com/office/powerpoint/2010/main" val="76825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7E71FD4-D52F-4600-8D7A-1C0BB14E660B}" type="datetimeFigureOut">
              <a:rPr kumimoji="1" lang="ja-JP" altLang="en-US" smtClean="0"/>
              <a:pPr/>
              <a:t>2016/8/29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2B3672F-F360-4E94-A5C8-9FB7E42D88F4}" type="slidenum">
              <a:rPr kumimoji="1" lang="ja-JP" altLang="en-US" smtClean="0"/>
              <a:pPr/>
              <a:t>&lt;#&gt;</a:t>
            </a:fld>
            <a:endParaRPr kumimoji="1" lang="ja-JP" altLang="en-US"/>
          </a:p>
        </p:txBody>
      </p:sp>
    </p:spTree>
    <p:extLst>
      <p:ext uri="{BB962C8B-B14F-4D97-AF65-F5344CB8AC3E}">
        <p14:creationId xmlns="" xmlns:p14="http://schemas.microsoft.com/office/powerpoint/2010/main" val="3250489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7E71FD4-D52F-4600-8D7A-1C0BB14E660B}" type="datetimeFigureOut">
              <a:rPr kumimoji="1" lang="ja-JP" altLang="en-US" smtClean="0"/>
              <a:pPr/>
              <a:t>2016/8/29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2B3672F-F360-4E94-A5C8-9FB7E42D88F4}" type="slidenum">
              <a:rPr kumimoji="1" lang="ja-JP" altLang="en-US" smtClean="0"/>
              <a:pPr/>
              <a:t>&lt;#&gt;</a:t>
            </a:fld>
            <a:endParaRPr kumimoji="1" lang="ja-JP" altLang="en-US"/>
          </a:p>
        </p:txBody>
      </p:sp>
    </p:spTree>
    <p:extLst>
      <p:ext uri="{BB962C8B-B14F-4D97-AF65-F5344CB8AC3E}">
        <p14:creationId xmlns="" xmlns:p14="http://schemas.microsoft.com/office/powerpoint/2010/main" val="2782871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71FD4-D52F-4600-8D7A-1C0BB14E660B}" type="datetimeFigureOut">
              <a:rPr kumimoji="1" lang="ja-JP" altLang="en-US" smtClean="0"/>
              <a:pPr/>
              <a:t>2016/8/29</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B3672F-F360-4E94-A5C8-9FB7E42D88F4}" type="slidenum">
              <a:rPr kumimoji="1" lang="ja-JP" altLang="en-US" smtClean="0"/>
              <a:pPr/>
              <a:t>&lt;#&gt;</a:t>
            </a:fld>
            <a:endParaRPr kumimoji="1" lang="ja-JP" altLang="en-US"/>
          </a:p>
        </p:txBody>
      </p:sp>
    </p:spTree>
    <p:extLst>
      <p:ext uri="{BB962C8B-B14F-4D97-AF65-F5344CB8AC3E}">
        <p14:creationId xmlns="" xmlns:p14="http://schemas.microsoft.com/office/powerpoint/2010/main" val="36673374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正方形/長方形 48"/>
          <p:cNvSpPr/>
          <p:nvPr/>
        </p:nvSpPr>
        <p:spPr>
          <a:xfrm>
            <a:off x="200472" y="0"/>
            <a:ext cx="4741227" cy="3498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spcBef>
                <a:spcPts val="600"/>
              </a:spcBef>
            </a:pPr>
            <a:r>
              <a:rPr lang="ja-JP" altLang="en-US" sz="2000" dirty="0" smtClean="0">
                <a:solidFill>
                  <a:schemeClr val="tx1">
                    <a:lumMod val="75000"/>
                    <a:lumOff val="25000"/>
                  </a:schemeClr>
                </a:solidFill>
                <a:latin typeface="HG丸ｺﾞｼｯｸM-PRO" panose="020F0600000000000000" pitchFamily="50" charset="-128"/>
                <a:ea typeface="HG丸ｺﾞｼｯｸM-PRO" panose="020F0600000000000000" pitchFamily="50" charset="-128"/>
              </a:rPr>
              <a:t>大阪市下水道事業経営</a:t>
            </a:r>
            <a:r>
              <a:rPr lang="ja-JP" altLang="en-US" sz="20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形態</a:t>
            </a:r>
            <a:r>
              <a:rPr lang="ja-JP" altLang="en-US" sz="2000" dirty="0" smtClean="0">
                <a:solidFill>
                  <a:schemeClr val="tx1">
                    <a:lumMod val="75000"/>
                    <a:lumOff val="25000"/>
                  </a:schemeClr>
                </a:solidFill>
                <a:latin typeface="HG丸ｺﾞｼｯｸM-PRO" panose="020F0600000000000000" pitchFamily="50" charset="-128"/>
                <a:ea typeface="HG丸ｺﾞｼｯｸM-PRO" panose="020F0600000000000000" pitchFamily="50" charset="-128"/>
              </a:rPr>
              <a:t>見直しの考え方</a:t>
            </a:r>
            <a:endParaRPr kumimoji="1" lang="ja-JP" altLang="en-US" sz="2000" dirty="0">
              <a:solidFill>
                <a:schemeClr val="tx1">
                  <a:lumMod val="75000"/>
                  <a:lumOff val="25000"/>
                </a:schemeClr>
              </a:solidFill>
              <a:latin typeface="HG丸ｺﾞｼｯｸM-PRO" panose="020F0600000000000000" pitchFamily="50" charset="-128"/>
              <a:ea typeface="HG丸ｺﾞｼｯｸM-PRO" panose="020F0600000000000000" pitchFamily="50" charset="-128"/>
            </a:endParaRPr>
          </a:p>
        </p:txBody>
      </p:sp>
      <p:sp>
        <p:nvSpPr>
          <p:cNvPr id="50" name="正方形/長方形 49"/>
          <p:cNvSpPr/>
          <p:nvPr/>
        </p:nvSpPr>
        <p:spPr>
          <a:xfrm>
            <a:off x="4953000" y="0"/>
            <a:ext cx="3358761" cy="3540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spcBef>
                <a:spcPts val="600"/>
              </a:spcBef>
            </a:pPr>
            <a:r>
              <a:rPr kumimoji="1" lang="ja-JP" altLang="en-US" sz="1200" dirty="0" smtClean="0">
                <a:solidFill>
                  <a:schemeClr val="tx1">
                    <a:lumMod val="75000"/>
                    <a:lumOff val="25000"/>
                  </a:schemeClr>
                </a:solidFill>
                <a:latin typeface="HG丸ｺﾞｼｯｸM-PRO" panose="020F0600000000000000" pitchFamily="50" charset="-128"/>
                <a:ea typeface="HG丸ｺﾞｼｯｸM-PRO" panose="020F0600000000000000" pitchFamily="50" charset="-128"/>
              </a:rPr>
              <a:t>～上下分離方式における新たな経営形態～</a:t>
            </a:r>
            <a:endParaRPr kumimoji="1" lang="ja-JP" altLang="en-US" sz="1200" dirty="0">
              <a:solidFill>
                <a:schemeClr val="tx1">
                  <a:lumMod val="75000"/>
                  <a:lumOff val="25000"/>
                </a:schemeClr>
              </a:solidFill>
              <a:latin typeface="HG丸ｺﾞｼｯｸM-PRO" panose="020F0600000000000000" pitchFamily="50" charset="-128"/>
              <a:ea typeface="HG丸ｺﾞｼｯｸM-PRO" panose="020F0600000000000000" pitchFamily="50" charset="-128"/>
            </a:endParaRPr>
          </a:p>
        </p:txBody>
      </p:sp>
      <p:sp>
        <p:nvSpPr>
          <p:cNvPr id="51" name="テキスト ボックス 50"/>
          <p:cNvSpPr txBox="1"/>
          <p:nvPr/>
        </p:nvSpPr>
        <p:spPr>
          <a:xfrm>
            <a:off x="390000" y="424306"/>
            <a:ext cx="1598919" cy="276967"/>
          </a:xfrm>
          <a:prstGeom prst="rect">
            <a:avLst/>
          </a:prstGeom>
          <a:noFill/>
        </p:spPr>
        <p:txBody>
          <a:bodyPr vert="horz" wrap="square" lIns="91407" tIns="45704" rIns="91407" bIns="45704" rtlCol="0" anchor="ctr">
            <a:spAutoFit/>
          </a:bodyPr>
          <a:lstStyle/>
          <a:p>
            <a:r>
              <a:rPr lang="ja-JP" altLang="en-US" sz="1200" dirty="0" smtClean="0">
                <a:solidFill>
                  <a:schemeClr val="accent1">
                    <a:lumMod val="50000"/>
                  </a:schemeClr>
                </a:solidFill>
                <a:latin typeface="HGS創英角ｺﾞｼｯｸUB" pitchFamily="50" charset="-128"/>
                <a:ea typeface="HGS創英角ｺﾞｼｯｸUB" pitchFamily="50" charset="-128"/>
              </a:rPr>
              <a:t>下水道事業の特性</a:t>
            </a:r>
            <a:endParaRPr lang="ja-JP" altLang="en-US" sz="1200" dirty="0">
              <a:solidFill>
                <a:schemeClr val="accent1">
                  <a:lumMod val="50000"/>
                </a:schemeClr>
              </a:solidFill>
              <a:latin typeface="HGS創英角ｺﾞｼｯｸUB" pitchFamily="50" charset="-128"/>
              <a:ea typeface="HGS創英角ｺﾞｼｯｸUB" pitchFamily="50" charset="-128"/>
            </a:endParaRPr>
          </a:p>
        </p:txBody>
      </p:sp>
      <p:grpSp>
        <p:nvGrpSpPr>
          <p:cNvPr id="52" name="グループ化 122"/>
          <p:cNvGrpSpPr>
            <a:grpSpLocks noChangeAspect="1"/>
          </p:cNvGrpSpPr>
          <p:nvPr/>
        </p:nvGrpSpPr>
        <p:grpSpPr>
          <a:xfrm>
            <a:off x="194471" y="504000"/>
            <a:ext cx="208000" cy="144000"/>
            <a:chOff x="-936000" y="3717064"/>
            <a:chExt cx="540000" cy="359976"/>
          </a:xfrm>
        </p:grpSpPr>
        <p:sp>
          <p:nvSpPr>
            <p:cNvPr id="53" name="平行四辺形 52"/>
            <p:cNvSpPr/>
            <p:nvPr/>
          </p:nvSpPr>
          <p:spPr>
            <a:xfrm>
              <a:off x="-936000" y="3933056"/>
              <a:ext cx="540000" cy="143984"/>
            </a:xfrm>
            <a:prstGeom prst="parallelogram">
              <a:avLst>
                <a:gd name="adj" fmla="val 156951"/>
              </a:avLst>
            </a:prstGeom>
            <a:gradFill flip="none" rotWithShape="1">
              <a:gsLst>
                <a:gs pos="0">
                  <a:srgbClr val="0070C0"/>
                </a:gs>
                <a:gs pos="50000">
                  <a:srgbClr val="00B0F0"/>
                </a:gs>
              </a:gsLst>
              <a:lin ang="0" scaled="1"/>
              <a:tileRect/>
            </a:gradFill>
            <a:ln>
              <a:noFill/>
            </a:ln>
            <a:effectLst>
              <a:outerShdw blurRad="25400" dist="12700" dir="5400000" algn="t" rotWithShape="0">
                <a:srgbClr val="B1F6FF">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p>
          </p:txBody>
        </p:sp>
        <p:sp>
          <p:nvSpPr>
            <p:cNvPr id="54" name="平行四辺形 53"/>
            <p:cNvSpPr/>
            <p:nvPr/>
          </p:nvSpPr>
          <p:spPr>
            <a:xfrm>
              <a:off x="-936000" y="3816000"/>
              <a:ext cx="540000" cy="143984"/>
            </a:xfrm>
            <a:prstGeom prst="parallelogram">
              <a:avLst>
                <a:gd name="adj" fmla="val 160143"/>
              </a:avLst>
            </a:prstGeom>
            <a:gradFill flip="none" rotWithShape="1">
              <a:gsLst>
                <a:gs pos="0">
                  <a:srgbClr val="008BD8"/>
                </a:gs>
                <a:gs pos="50000">
                  <a:srgbClr val="39D9FF"/>
                </a:gs>
              </a:gsLst>
              <a:lin ang="0" scaled="1"/>
              <a:tileRect/>
            </a:gradFill>
            <a:ln>
              <a:noFill/>
            </a:ln>
            <a:effectLst>
              <a:outerShdw blurRad="25400" dist="12700" dir="5400000" algn="t" rotWithShape="0">
                <a:srgbClr val="B1F6FF">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p>
          </p:txBody>
        </p:sp>
        <p:sp>
          <p:nvSpPr>
            <p:cNvPr id="55" name="平行四辺形 54"/>
            <p:cNvSpPr/>
            <p:nvPr/>
          </p:nvSpPr>
          <p:spPr>
            <a:xfrm>
              <a:off x="-936000" y="3717064"/>
              <a:ext cx="540000" cy="143984"/>
            </a:xfrm>
            <a:prstGeom prst="parallelogram">
              <a:avLst>
                <a:gd name="adj" fmla="val 153095"/>
              </a:avLst>
            </a:prstGeom>
            <a:gradFill flip="none" rotWithShape="1">
              <a:gsLst>
                <a:gs pos="0">
                  <a:srgbClr val="00B1F0"/>
                </a:gs>
                <a:gs pos="50000">
                  <a:srgbClr val="B1F6FF"/>
                </a:gs>
              </a:gsLst>
              <a:lin ang="0" scaled="1"/>
              <a:tileRect/>
            </a:gradFill>
            <a:ln>
              <a:noFill/>
            </a:ln>
            <a:effectLst>
              <a:outerShdw blurRad="25400" dist="12700" dir="5400000" algn="t" rotWithShape="0">
                <a:srgbClr val="B1F6FF">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p>
          </p:txBody>
        </p:sp>
      </p:grpSp>
      <p:sp>
        <p:nvSpPr>
          <p:cNvPr id="56" name="角丸四角形 55"/>
          <p:cNvSpPr/>
          <p:nvPr/>
        </p:nvSpPr>
        <p:spPr>
          <a:xfrm>
            <a:off x="194471" y="694035"/>
            <a:ext cx="4212000" cy="849788"/>
          </a:xfrm>
          <a:prstGeom prst="roundRect">
            <a:avLst>
              <a:gd name="adj" fmla="val 3701"/>
            </a:avLst>
          </a:prstGeom>
          <a:solidFill>
            <a:schemeClr val="bg1"/>
          </a:solidFill>
          <a:ln w="15875">
            <a:solidFill>
              <a:schemeClr val="accent1">
                <a:lumMod val="20000"/>
                <a:lumOff val="80000"/>
              </a:schemeClr>
            </a:solidFill>
          </a:ln>
          <a:effectLst>
            <a:outerShdw blurRad="63500" dist="25400" dir="2700000" sx="101000" sy="101000" algn="tl" rotWithShape="0">
              <a:srgbClr val="00B0F0">
                <a:alpha val="49000"/>
              </a:srgb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lIns="36000" tIns="108000" rIns="36000" bIns="108000" rtlCol="0" anchor="t" anchorCtr="0">
            <a:spAutoFit/>
          </a:bodyPr>
          <a:lstStyle/>
          <a:p>
            <a:pPr marL="180000" indent="-108000">
              <a:buFont typeface="Arial" pitchFamily="34" charset="0"/>
              <a:buChar char="•"/>
            </a:pPr>
            <a:r>
              <a:rPr lang="ja-JP" altLang="en-US" sz="1000" dirty="0" smtClean="0">
                <a:solidFill>
                  <a:schemeClr val="accent1">
                    <a:lumMod val="50000"/>
                  </a:schemeClr>
                </a:solidFill>
                <a:latin typeface="HG丸ｺﾞｼｯｸM-PRO" pitchFamily="50" charset="-128"/>
                <a:ea typeface="HG丸ｺﾞｼｯｸM-PRO" pitchFamily="50" charset="-128"/>
                <a:cs typeface="Meiryo UI" pitchFamily="50" charset="-128"/>
              </a:rPr>
              <a:t>下水道法の規定により、管理者は地方公共団体に限られる</a:t>
            </a:r>
            <a:endParaRPr lang="en-US" altLang="ja-JP" sz="1000" dirty="0" smtClean="0">
              <a:solidFill>
                <a:schemeClr val="accent1">
                  <a:lumMod val="50000"/>
                </a:schemeClr>
              </a:solidFill>
              <a:latin typeface="HG丸ｺﾞｼｯｸM-PRO" pitchFamily="50" charset="-128"/>
              <a:ea typeface="HG丸ｺﾞｼｯｸM-PRO" pitchFamily="50" charset="-128"/>
              <a:cs typeface="Meiryo UI" pitchFamily="50" charset="-128"/>
            </a:endParaRPr>
          </a:p>
          <a:p>
            <a:pPr marL="180000" indent="-108000">
              <a:buFont typeface="Arial" pitchFamily="34" charset="0"/>
              <a:buChar char="•"/>
            </a:pPr>
            <a:r>
              <a:rPr lang="ja-JP" altLang="en-US" sz="1000" dirty="0" smtClean="0">
                <a:solidFill>
                  <a:schemeClr val="accent1">
                    <a:lumMod val="50000"/>
                  </a:schemeClr>
                </a:solidFill>
                <a:latin typeface="HG丸ｺﾞｼｯｸM-PRO" pitchFamily="50" charset="-128"/>
                <a:ea typeface="HG丸ｺﾞｼｯｸM-PRO" pitchFamily="50" charset="-128"/>
                <a:cs typeface="Meiryo UI" pitchFamily="50" charset="-128"/>
              </a:rPr>
              <a:t>下水道は、防災と水環境保全の役割を担う公共インフラ</a:t>
            </a:r>
            <a:endParaRPr lang="en-US" altLang="ja-JP" sz="1000" dirty="0" smtClean="0">
              <a:solidFill>
                <a:schemeClr val="accent1">
                  <a:lumMod val="50000"/>
                </a:schemeClr>
              </a:solidFill>
              <a:latin typeface="HG丸ｺﾞｼｯｸM-PRO" pitchFamily="50" charset="-128"/>
              <a:ea typeface="HG丸ｺﾞｼｯｸM-PRO" pitchFamily="50" charset="-128"/>
              <a:cs typeface="Meiryo UI" pitchFamily="50" charset="-128"/>
            </a:endParaRPr>
          </a:p>
          <a:p>
            <a:pPr marL="180000" indent="-108000">
              <a:buFont typeface="Arial" pitchFamily="34" charset="0"/>
              <a:buChar char="•"/>
            </a:pPr>
            <a:r>
              <a:rPr lang="ja-JP" altLang="en-US" sz="1000" dirty="0" smtClean="0">
                <a:solidFill>
                  <a:schemeClr val="accent1">
                    <a:lumMod val="50000"/>
                  </a:schemeClr>
                </a:solidFill>
                <a:latin typeface="HG丸ｺﾞｼｯｸM-PRO" pitchFamily="50" charset="-128"/>
                <a:ea typeface="HG丸ｺﾞｼｯｸM-PRO" pitchFamily="50" charset="-128"/>
                <a:cs typeface="Meiryo UI" pitchFamily="50" charset="-128"/>
              </a:rPr>
              <a:t>一方、複雑なシステムで構成される装置型事業であるため、効率性を高めるには民間の経済原理の導入が適する</a:t>
            </a:r>
            <a:endParaRPr lang="en-US" altLang="ja-JP" sz="1000" dirty="0" smtClean="0">
              <a:solidFill>
                <a:schemeClr val="accent1">
                  <a:lumMod val="50000"/>
                </a:schemeClr>
              </a:solidFill>
              <a:latin typeface="HG丸ｺﾞｼｯｸM-PRO" pitchFamily="50" charset="-128"/>
              <a:ea typeface="HG丸ｺﾞｼｯｸM-PRO" pitchFamily="50" charset="-128"/>
              <a:cs typeface="Meiryo UI" pitchFamily="50" charset="-128"/>
            </a:endParaRPr>
          </a:p>
        </p:txBody>
      </p:sp>
      <p:sp>
        <p:nvSpPr>
          <p:cNvPr id="57" name="角丸四角形 56"/>
          <p:cNvSpPr/>
          <p:nvPr/>
        </p:nvSpPr>
        <p:spPr>
          <a:xfrm>
            <a:off x="194939" y="1892594"/>
            <a:ext cx="4212000" cy="1320382"/>
          </a:xfrm>
          <a:prstGeom prst="roundRect">
            <a:avLst>
              <a:gd name="adj" fmla="val 3701"/>
            </a:avLst>
          </a:prstGeom>
          <a:solidFill>
            <a:schemeClr val="bg1"/>
          </a:solidFill>
          <a:ln w="15875">
            <a:solidFill>
              <a:schemeClr val="accent1">
                <a:lumMod val="20000"/>
                <a:lumOff val="80000"/>
              </a:schemeClr>
            </a:solidFill>
          </a:ln>
          <a:effectLst>
            <a:outerShdw blurRad="63500" dist="25400" dir="2700000" sx="101000" sy="101000" algn="tl" rotWithShape="0">
              <a:srgbClr val="00B0F0">
                <a:alpha val="49000"/>
              </a:srgb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lIns="0" tIns="108000" rIns="0" bIns="108000" rtlCol="0" anchor="t" anchorCtr="0">
            <a:spAutoFit/>
          </a:bodyPr>
          <a:lstStyle/>
          <a:p>
            <a:pPr marL="180000" indent="-108000">
              <a:buFont typeface="Arial" pitchFamily="34" charset="0"/>
              <a:buChar char="•"/>
            </a:pPr>
            <a:r>
              <a:rPr lang="ja-JP" altLang="en-US" sz="1000" dirty="0" smtClean="0">
                <a:solidFill>
                  <a:schemeClr val="accent1">
                    <a:lumMod val="50000"/>
                  </a:schemeClr>
                </a:solidFill>
                <a:latin typeface="HG丸ｺﾞｼｯｸM-PRO" pitchFamily="50" charset="-128"/>
                <a:ea typeface="HG丸ｺﾞｼｯｸM-PRO" pitchFamily="50" charset="-128"/>
                <a:cs typeface="Meiryo UI" pitchFamily="50" charset="-128"/>
              </a:rPr>
              <a:t>浸水対策、地震・津波対策、水環境保全対策等が実施途上で、市民の安全・安心を確保する目的の施設整備完了に今後さらに相当期間を要する</a:t>
            </a:r>
            <a:endParaRPr lang="en-US" altLang="ja-JP" sz="1000" dirty="0" smtClean="0">
              <a:solidFill>
                <a:schemeClr val="accent1">
                  <a:lumMod val="50000"/>
                </a:schemeClr>
              </a:solidFill>
              <a:latin typeface="HG丸ｺﾞｼｯｸM-PRO" pitchFamily="50" charset="-128"/>
              <a:ea typeface="HG丸ｺﾞｼｯｸM-PRO" pitchFamily="50" charset="-128"/>
              <a:cs typeface="Meiryo UI" pitchFamily="50" charset="-128"/>
            </a:endParaRPr>
          </a:p>
          <a:p>
            <a:pPr marL="180000" indent="-108000">
              <a:buFont typeface="Arial" pitchFamily="34" charset="0"/>
              <a:buChar char="•"/>
            </a:pPr>
            <a:r>
              <a:rPr lang="ja-JP" altLang="en-US" sz="1000" dirty="0" smtClean="0">
                <a:solidFill>
                  <a:schemeClr val="accent1">
                    <a:lumMod val="50000"/>
                  </a:schemeClr>
                </a:solidFill>
                <a:latin typeface="HG丸ｺﾞｼｯｸM-PRO" pitchFamily="50" charset="-128"/>
                <a:ea typeface="HG丸ｺﾞｼｯｸM-PRO" pitchFamily="50" charset="-128"/>
                <a:cs typeface="Meiryo UI" pitchFamily="50" charset="-128"/>
              </a:rPr>
              <a:t>使用水量（使用料）の減少傾向に対し、今後改築更新事業の本格化等によって、今後ますます厳しい経営環境となる状況</a:t>
            </a:r>
            <a:endParaRPr lang="en-US" altLang="ja-JP" sz="1000" dirty="0" smtClean="0">
              <a:solidFill>
                <a:schemeClr val="accent1">
                  <a:lumMod val="50000"/>
                </a:schemeClr>
              </a:solidFill>
              <a:latin typeface="HG丸ｺﾞｼｯｸM-PRO" pitchFamily="50" charset="-128"/>
              <a:ea typeface="HG丸ｺﾞｼｯｸM-PRO" pitchFamily="50" charset="-128"/>
              <a:cs typeface="Meiryo UI" pitchFamily="50" charset="-128"/>
            </a:endParaRPr>
          </a:p>
          <a:p>
            <a:pPr marL="180000" indent="-108000">
              <a:buFont typeface="Arial" pitchFamily="34" charset="0"/>
              <a:buChar char="•"/>
            </a:pPr>
            <a:r>
              <a:rPr lang="ja-JP" altLang="en-US" sz="1000" dirty="0" smtClean="0">
                <a:solidFill>
                  <a:schemeClr val="accent1">
                    <a:lumMod val="50000"/>
                  </a:schemeClr>
                </a:solidFill>
                <a:latin typeface="HG丸ｺﾞｼｯｸM-PRO" pitchFamily="50" charset="-128"/>
                <a:ea typeface="HG丸ｺﾞｼｯｸM-PRO" pitchFamily="50" charset="-128"/>
                <a:cs typeface="Meiryo UI" pitchFamily="50" charset="-128"/>
              </a:rPr>
              <a:t>国内では、下水道技術者の不足による適切な運営管理が課題であり、本市の経験が活用できるビジネスチャンスが存在する</a:t>
            </a:r>
            <a:endParaRPr lang="en-US" altLang="ja-JP" sz="1000" u="sng" dirty="0">
              <a:solidFill>
                <a:schemeClr val="tx1"/>
              </a:solidFill>
              <a:latin typeface="HG丸ｺﾞｼｯｸM-PRO" pitchFamily="50" charset="-128"/>
              <a:ea typeface="HG丸ｺﾞｼｯｸM-PRO" pitchFamily="50" charset="-128"/>
              <a:cs typeface="Meiryo UI" pitchFamily="50" charset="-128"/>
            </a:endParaRPr>
          </a:p>
        </p:txBody>
      </p:sp>
      <p:grpSp>
        <p:nvGrpSpPr>
          <p:cNvPr id="58" name="グループ化 122"/>
          <p:cNvGrpSpPr>
            <a:grpSpLocks noChangeAspect="1"/>
          </p:cNvGrpSpPr>
          <p:nvPr/>
        </p:nvGrpSpPr>
        <p:grpSpPr>
          <a:xfrm>
            <a:off x="194471" y="1700824"/>
            <a:ext cx="208000" cy="144000"/>
            <a:chOff x="-936000" y="3717064"/>
            <a:chExt cx="540000" cy="359976"/>
          </a:xfrm>
        </p:grpSpPr>
        <p:sp>
          <p:nvSpPr>
            <p:cNvPr id="59" name="平行四辺形 58"/>
            <p:cNvSpPr/>
            <p:nvPr/>
          </p:nvSpPr>
          <p:spPr>
            <a:xfrm>
              <a:off x="-936000" y="3933056"/>
              <a:ext cx="540000" cy="143984"/>
            </a:xfrm>
            <a:prstGeom prst="parallelogram">
              <a:avLst>
                <a:gd name="adj" fmla="val 156951"/>
              </a:avLst>
            </a:prstGeom>
            <a:gradFill flip="none" rotWithShape="1">
              <a:gsLst>
                <a:gs pos="0">
                  <a:srgbClr val="0070C0"/>
                </a:gs>
                <a:gs pos="50000">
                  <a:srgbClr val="00B0F0"/>
                </a:gs>
              </a:gsLst>
              <a:lin ang="0" scaled="1"/>
              <a:tileRect/>
            </a:gradFill>
            <a:ln>
              <a:noFill/>
            </a:ln>
            <a:effectLst>
              <a:outerShdw blurRad="25400" dist="12700" dir="5400000" algn="t" rotWithShape="0">
                <a:srgbClr val="B1F6FF">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p>
          </p:txBody>
        </p:sp>
        <p:sp>
          <p:nvSpPr>
            <p:cNvPr id="60" name="平行四辺形 59"/>
            <p:cNvSpPr/>
            <p:nvPr/>
          </p:nvSpPr>
          <p:spPr>
            <a:xfrm>
              <a:off x="-936000" y="3816000"/>
              <a:ext cx="540000" cy="143984"/>
            </a:xfrm>
            <a:prstGeom prst="parallelogram">
              <a:avLst>
                <a:gd name="adj" fmla="val 160143"/>
              </a:avLst>
            </a:prstGeom>
            <a:gradFill flip="none" rotWithShape="1">
              <a:gsLst>
                <a:gs pos="0">
                  <a:srgbClr val="008BD8"/>
                </a:gs>
                <a:gs pos="50000">
                  <a:srgbClr val="39D9FF"/>
                </a:gs>
              </a:gsLst>
              <a:lin ang="0" scaled="1"/>
              <a:tileRect/>
            </a:gradFill>
            <a:ln>
              <a:noFill/>
            </a:ln>
            <a:effectLst>
              <a:outerShdw blurRad="25400" dist="12700" dir="5400000" algn="t" rotWithShape="0">
                <a:srgbClr val="B1F6FF">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p>
          </p:txBody>
        </p:sp>
        <p:sp>
          <p:nvSpPr>
            <p:cNvPr id="61" name="平行四辺形 60"/>
            <p:cNvSpPr/>
            <p:nvPr/>
          </p:nvSpPr>
          <p:spPr>
            <a:xfrm>
              <a:off x="-936000" y="3717064"/>
              <a:ext cx="540000" cy="143984"/>
            </a:xfrm>
            <a:prstGeom prst="parallelogram">
              <a:avLst>
                <a:gd name="adj" fmla="val 153095"/>
              </a:avLst>
            </a:prstGeom>
            <a:gradFill flip="none" rotWithShape="1">
              <a:gsLst>
                <a:gs pos="0">
                  <a:srgbClr val="00B1F0"/>
                </a:gs>
                <a:gs pos="50000">
                  <a:srgbClr val="B1F6FF"/>
                </a:gs>
              </a:gsLst>
              <a:lin ang="0" scaled="1"/>
              <a:tileRect/>
            </a:gradFill>
            <a:ln>
              <a:noFill/>
            </a:ln>
            <a:effectLst>
              <a:outerShdw blurRad="25400" dist="12700" dir="5400000" algn="t" rotWithShape="0">
                <a:srgbClr val="B1F6FF">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p>
          </p:txBody>
        </p:sp>
      </p:grpSp>
      <p:sp>
        <p:nvSpPr>
          <p:cNvPr id="62" name="テキスト ボックス 61"/>
          <p:cNvSpPr txBox="1"/>
          <p:nvPr/>
        </p:nvSpPr>
        <p:spPr>
          <a:xfrm>
            <a:off x="428497" y="1621106"/>
            <a:ext cx="4000219" cy="276967"/>
          </a:xfrm>
          <a:prstGeom prst="rect">
            <a:avLst/>
          </a:prstGeom>
          <a:noFill/>
        </p:spPr>
        <p:txBody>
          <a:bodyPr vert="horz" wrap="square" lIns="91407" tIns="45704" rIns="91407" bIns="45704" rtlCol="0" anchor="ctr">
            <a:spAutoFit/>
          </a:bodyPr>
          <a:lstStyle/>
          <a:p>
            <a:r>
              <a:rPr lang="ja-JP" altLang="en-US" sz="1200" dirty="0" smtClean="0">
                <a:solidFill>
                  <a:schemeClr val="accent1">
                    <a:lumMod val="50000"/>
                  </a:schemeClr>
                </a:solidFill>
                <a:latin typeface="HGS創英角ｺﾞｼｯｸUB" pitchFamily="50" charset="-128"/>
                <a:ea typeface="HGS創英角ｺﾞｼｯｸUB" pitchFamily="50" charset="-128"/>
              </a:rPr>
              <a:t>大阪市下水道の中期経営課題と事業を取り巻く周辺環境</a:t>
            </a:r>
            <a:endParaRPr lang="ja-JP" altLang="en-US" sz="1200" dirty="0">
              <a:solidFill>
                <a:schemeClr val="accent1">
                  <a:lumMod val="50000"/>
                </a:schemeClr>
              </a:solidFill>
              <a:latin typeface="HGS創英角ｺﾞｼｯｸUB" pitchFamily="50" charset="-128"/>
              <a:ea typeface="HGS創英角ｺﾞｼｯｸUB" pitchFamily="50" charset="-128"/>
            </a:endParaRPr>
          </a:p>
        </p:txBody>
      </p:sp>
      <p:sp>
        <p:nvSpPr>
          <p:cNvPr id="63" name="角丸四角形 62"/>
          <p:cNvSpPr/>
          <p:nvPr/>
        </p:nvSpPr>
        <p:spPr>
          <a:xfrm>
            <a:off x="4559426" y="692697"/>
            <a:ext cx="5205411" cy="1089408"/>
          </a:xfrm>
          <a:prstGeom prst="roundRect">
            <a:avLst>
              <a:gd name="adj" fmla="val 3701"/>
            </a:avLst>
          </a:prstGeom>
          <a:solidFill>
            <a:schemeClr val="bg1"/>
          </a:solidFill>
          <a:ln w="15875">
            <a:solidFill>
              <a:schemeClr val="accent1">
                <a:lumMod val="20000"/>
                <a:lumOff val="80000"/>
              </a:schemeClr>
            </a:solidFill>
          </a:ln>
          <a:effectLst>
            <a:outerShdw blurRad="63500" dist="25400" dir="2700000" sx="101000" sy="101000" algn="tl" rotWithShape="0">
              <a:srgbClr val="00B0F0">
                <a:alpha val="49000"/>
              </a:srgb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lIns="36000" tIns="72000" rIns="36000" bIns="72000" rtlCol="0" anchor="t" anchorCtr="0">
            <a:spAutoFit/>
          </a:bodyPr>
          <a:lstStyle/>
          <a:p>
            <a:pPr marL="180000" indent="-108000">
              <a:buFont typeface="Arial" pitchFamily="34" charset="0"/>
              <a:buChar char="•"/>
            </a:pPr>
            <a:r>
              <a:rPr lang="ja-JP" altLang="en-US" sz="1000" dirty="0" smtClean="0">
                <a:solidFill>
                  <a:schemeClr val="accent1">
                    <a:lumMod val="50000"/>
                  </a:schemeClr>
                </a:solidFill>
                <a:latin typeface="HG丸ｺﾞｼｯｸM-PRO" pitchFamily="50" charset="-128"/>
                <a:ea typeface="HG丸ｺﾞｼｯｸM-PRO" pitchFamily="50" charset="-128"/>
                <a:cs typeface="Meiryo UI" pitchFamily="50" charset="-128"/>
              </a:rPr>
              <a:t>行政責務として、防災・水環境保全対策のレベルアップと市民の安全・安心を確実に担保できる体制を構築する</a:t>
            </a:r>
            <a:endParaRPr lang="en-US" altLang="ja-JP" sz="1000" dirty="0" smtClean="0">
              <a:solidFill>
                <a:schemeClr val="accent1">
                  <a:lumMod val="50000"/>
                </a:schemeClr>
              </a:solidFill>
              <a:latin typeface="HG丸ｺﾞｼｯｸM-PRO" pitchFamily="50" charset="-128"/>
              <a:ea typeface="HG丸ｺﾞｼｯｸM-PRO" pitchFamily="50" charset="-128"/>
              <a:cs typeface="Meiryo UI" pitchFamily="50" charset="-128"/>
            </a:endParaRPr>
          </a:p>
          <a:p>
            <a:pPr marL="180000" indent="-108000">
              <a:buFont typeface="Arial" pitchFamily="34" charset="0"/>
              <a:buChar char="•"/>
            </a:pPr>
            <a:r>
              <a:rPr lang="ja-JP" altLang="en-US" sz="1000" dirty="0" smtClean="0">
                <a:solidFill>
                  <a:schemeClr val="accent1">
                    <a:lumMod val="50000"/>
                  </a:schemeClr>
                </a:solidFill>
                <a:latin typeface="HG丸ｺﾞｼｯｸM-PRO" pitchFamily="50" charset="-128"/>
                <a:ea typeface="HG丸ｺﾞｼｯｸM-PRO" pitchFamily="50" charset="-128"/>
                <a:cs typeface="Meiryo UI" pitchFamily="50" charset="-128"/>
              </a:rPr>
              <a:t>事業運営に民間原理を取り込み、さらなる効率性を追求し、施設整備の着実な推進や経営状況の向上を図るため、上下分離方式を導入する。</a:t>
            </a:r>
            <a:endParaRPr lang="en-US" altLang="ja-JP" sz="1000" dirty="0" smtClean="0">
              <a:solidFill>
                <a:schemeClr val="accent1">
                  <a:lumMod val="50000"/>
                </a:schemeClr>
              </a:solidFill>
              <a:latin typeface="HG丸ｺﾞｼｯｸM-PRO" pitchFamily="50" charset="-128"/>
              <a:ea typeface="HG丸ｺﾞｼｯｸM-PRO" pitchFamily="50" charset="-128"/>
              <a:cs typeface="Meiryo UI" pitchFamily="50" charset="-128"/>
            </a:endParaRPr>
          </a:p>
          <a:p>
            <a:pPr marL="180000" indent="-108000">
              <a:buFont typeface="Arial" pitchFamily="34" charset="0"/>
              <a:buChar char="•"/>
            </a:pPr>
            <a:r>
              <a:rPr lang="ja-JP" altLang="en-US" sz="1000" dirty="0" smtClean="0">
                <a:solidFill>
                  <a:schemeClr val="accent1">
                    <a:lumMod val="50000"/>
                  </a:schemeClr>
                </a:solidFill>
                <a:latin typeface="HG丸ｺﾞｼｯｸM-PRO" pitchFamily="50" charset="-128"/>
                <a:ea typeface="HG丸ｺﾞｼｯｸM-PRO" pitchFamily="50" charset="-128"/>
                <a:cs typeface="Meiryo UI" pitchFamily="50" charset="-128"/>
              </a:rPr>
              <a:t>官民の人材を活用し、ノウハウの継承発展に努めるとともに、官側が持つトータルシステム技術と民側が持つ先駆的な専門技術を融合し、新たな技術の開発・導入を図る</a:t>
            </a:r>
            <a:endParaRPr lang="en-US" altLang="ja-JP" sz="1000" dirty="0">
              <a:solidFill>
                <a:schemeClr val="tx1"/>
              </a:solidFill>
              <a:latin typeface="HG丸ｺﾞｼｯｸM-PRO" pitchFamily="50" charset="-128"/>
              <a:ea typeface="HG丸ｺﾞｼｯｸM-PRO" pitchFamily="50" charset="-128"/>
              <a:cs typeface="Meiryo UI" pitchFamily="50" charset="-128"/>
            </a:endParaRPr>
          </a:p>
        </p:txBody>
      </p:sp>
      <p:grpSp>
        <p:nvGrpSpPr>
          <p:cNvPr id="64" name="グループ化 122"/>
          <p:cNvGrpSpPr>
            <a:grpSpLocks noChangeAspect="1"/>
          </p:cNvGrpSpPr>
          <p:nvPr/>
        </p:nvGrpSpPr>
        <p:grpSpPr>
          <a:xfrm>
            <a:off x="4562957" y="504000"/>
            <a:ext cx="208000" cy="144000"/>
            <a:chOff x="-936000" y="3717064"/>
            <a:chExt cx="540000" cy="359976"/>
          </a:xfrm>
        </p:grpSpPr>
        <p:sp>
          <p:nvSpPr>
            <p:cNvPr id="65" name="平行四辺形 64"/>
            <p:cNvSpPr/>
            <p:nvPr/>
          </p:nvSpPr>
          <p:spPr>
            <a:xfrm>
              <a:off x="-936000" y="3933056"/>
              <a:ext cx="540000" cy="143984"/>
            </a:xfrm>
            <a:prstGeom prst="parallelogram">
              <a:avLst>
                <a:gd name="adj" fmla="val 156951"/>
              </a:avLst>
            </a:prstGeom>
            <a:gradFill flip="none" rotWithShape="1">
              <a:gsLst>
                <a:gs pos="0">
                  <a:srgbClr val="0070C0"/>
                </a:gs>
                <a:gs pos="50000">
                  <a:srgbClr val="00B0F0"/>
                </a:gs>
              </a:gsLst>
              <a:lin ang="0" scaled="1"/>
              <a:tileRect/>
            </a:gradFill>
            <a:ln>
              <a:noFill/>
            </a:ln>
            <a:effectLst>
              <a:outerShdw blurRad="25400" dist="12700" dir="5400000" algn="t" rotWithShape="0">
                <a:srgbClr val="B1F6FF">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p>
          </p:txBody>
        </p:sp>
        <p:sp>
          <p:nvSpPr>
            <p:cNvPr id="66" name="平行四辺形 65"/>
            <p:cNvSpPr/>
            <p:nvPr/>
          </p:nvSpPr>
          <p:spPr>
            <a:xfrm>
              <a:off x="-936000" y="3816000"/>
              <a:ext cx="540000" cy="143984"/>
            </a:xfrm>
            <a:prstGeom prst="parallelogram">
              <a:avLst>
                <a:gd name="adj" fmla="val 160143"/>
              </a:avLst>
            </a:prstGeom>
            <a:gradFill flip="none" rotWithShape="1">
              <a:gsLst>
                <a:gs pos="0">
                  <a:srgbClr val="008BD8"/>
                </a:gs>
                <a:gs pos="50000">
                  <a:srgbClr val="39D9FF"/>
                </a:gs>
              </a:gsLst>
              <a:lin ang="0" scaled="1"/>
              <a:tileRect/>
            </a:gradFill>
            <a:ln>
              <a:noFill/>
            </a:ln>
            <a:effectLst>
              <a:outerShdw blurRad="25400" dist="12700" dir="5400000" algn="t" rotWithShape="0">
                <a:srgbClr val="B1F6FF">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p>
          </p:txBody>
        </p:sp>
        <p:sp>
          <p:nvSpPr>
            <p:cNvPr id="67" name="平行四辺形 66"/>
            <p:cNvSpPr/>
            <p:nvPr/>
          </p:nvSpPr>
          <p:spPr>
            <a:xfrm>
              <a:off x="-936000" y="3717064"/>
              <a:ext cx="540000" cy="143984"/>
            </a:xfrm>
            <a:prstGeom prst="parallelogram">
              <a:avLst>
                <a:gd name="adj" fmla="val 153095"/>
              </a:avLst>
            </a:prstGeom>
            <a:gradFill flip="none" rotWithShape="1">
              <a:gsLst>
                <a:gs pos="0">
                  <a:srgbClr val="00B1F0"/>
                </a:gs>
                <a:gs pos="50000">
                  <a:srgbClr val="B1F6FF"/>
                </a:gs>
              </a:gsLst>
              <a:lin ang="0" scaled="1"/>
              <a:tileRect/>
            </a:gradFill>
            <a:ln>
              <a:noFill/>
            </a:ln>
            <a:effectLst>
              <a:outerShdw blurRad="25400" dist="12700" dir="5400000" algn="t" rotWithShape="0">
                <a:srgbClr val="B1F6FF">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p>
          </p:txBody>
        </p:sp>
      </p:grpSp>
      <p:sp>
        <p:nvSpPr>
          <p:cNvPr id="68" name="テキスト ボックス 67"/>
          <p:cNvSpPr txBox="1">
            <a:spLocks noChangeAspect="1"/>
          </p:cNvSpPr>
          <p:nvPr/>
        </p:nvSpPr>
        <p:spPr>
          <a:xfrm>
            <a:off x="4758000" y="424306"/>
            <a:ext cx="2155046" cy="276967"/>
          </a:xfrm>
          <a:prstGeom prst="rect">
            <a:avLst/>
          </a:prstGeom>
          <a:noFill/>
        </p:spPr>
        <p:txBody>
          <a:bodyPr vert="horz" wrap="square" lIns="91407" tIns="45704" rIns="91407" bIns="45704" rtlCol="0" anchor="ctr">
            <a:spAutoFit/>
          </a:bodyPr>
          <a:lstStyle/>
          <a:p>
            <a:r>
              <a:rPr lang="ja-JP" altLang="en-US" sz="1200" dirty="0" smtClean="0">
                <a:solidFill>
                  <a:schemeClr val="accent1">
                    <a:lumMod val="50000"/>
                  </a:schemeClr>
                </a:solidFill>
                <a:latin typeface="HGS創英角ｺﾞｼｯｸUB" pitchFamily="50" charset="-128"/>
                <a:ea typeface="HGS創英角ｺﾞｼｯｸUB" pitchFamily="50" charset="-128"/>
              </a:rPr>
              <a:t>経営形態の見直しの方向性</a:t>
            </a:r>
            <a:endParaRPr lang="ja-JP" altLang="en-US" sz="1200" dirty="0">
              <a:solidFill>
                <a:schemeClr val="accent1">
                  <a:lumMod val="50000"/>
                </a:schemeClr>
              </a:solidFill>
              <a:latin typeface="HGS創英角ｺﾞｼｯｸUB" pitchFamily="50" charset="-128"/>
              <a:ea typeface="HGS創英角ｺﾞｼｯｸUB" pitchFamily="50" charset="-128"/>
            </a:endParaRPr>
          </a:p>
        </p:txBody>
      </p:sp>
      <p:grpSp>
        <p:nvGrpSpPr>
          <p:cNvPr id="69" name="グループ化 122"/>
          <p:cNvGrpSpPr>
            <a:grpSpLocks noChangeAspect="1"/>
          </p:cNvGrpSpPr>
          <p:nvPr/>
        </p:nvGrpSpPr>
        <p:grpSpPr>
          <a:xfrm>
            <a:off x="4562957" y="2060864"/>
            <a:ext cx="208000" cy="144000"/>
            <a:chOff x="-936000" y="3717064"/>
            <a:chExt cx="540000" cy="359976"/>
          </a:xfrm>
        </p:grpSpPr>
        <p:sp>
          <p:nvSpPr>
            <p:cNvPr id="70" name="平行四辺形 69"/>
            <p:cNvSpPr/>
            <p:nvPr/>
          </p:nvSpPr>
          <p:spPr>
            <a:xfrm>
              <a:off x="-936000" y="3933056"/>
              <a:ext cx="540000" cy="143984"/>
            </a:xfrm>
            <a:prstGeom prst="parallelogram">
              <a:avLst>
                <a:gd name="adj" fmla="val 156951"/>
              </a:avLst>
            </a:prstGeom>
            <a:gradFill flip="none" rotWithShape="1">
              <a:gsLst>
                <a:gs pos="0">
                  <a:srgbClr val="0070C0"/>
                </a:gs>
                <a:gs pos="50000">
                  <a:srgbClr val="00B0F0"/>
                </a:gs>
              </a:gsLst>
              <a:lin ang="0" scaled="1"/>
              <a:tileRect/>
            </a:gradFill>
            <a:ln>
              <a:noFill/>
            </a:ln>
            <a:effectLst>
              <a:outerShdw blurRad="25400" dist="12700" dir="5400000" algn="t" rotWithShape="0">
                <a:srgbClr val="B1F6FF">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p>
          </p:txBody>
        </p:sp>
        <p:sp>
          <p:nvSpPr>
            <p:cNvPr id="71" name="平行四辺形 70"/>
            <p:cNvSpPr/>
            <p:nvPr/>
          </p:nvSpPr>
          <p:spPr>
            <a:xfrm>
              <a:off x="-936000" y="3816000"/>
              <a:ext cx="540000" cy="143984"/>
            </a:xfrm>
            <a:prstGeom prst="parallelogram">
              <a:avLst>
                <a:gd name="adj" fmla="val 160143"/>
              </a:avLst>
            </a:prstGeom>
            <a:gradFill flip="none" rotWithShape="1">
              <a:gsLst>
                <a:gs pos="0">
                  <a:srgbClr val="008BD8"/>
                </a:gs>
                <a:gs pos="50000">
                  <a:srgbClr val="39D9FF"/>
                </a:gs>
              </a:gsLst>
              <a:lin ang="0" scaled="1"/>
              <a:tileRect/>
            </a:gradFill>
            <a:ln>
              <a:noFill/>
            </a:ln>
            <a:effectLst>
              <a:outerShdw blurRad="25400" dist="12700" dir="5400000" algn="t" rotWithShape="0">
                <a:srgbClr val="B1F6FF">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p>
          </p:txBody>
        </p:sp>
        <p:sp>
          <p:nvSpPr>
            <p:cNvPr id="72" name="平行四辺形 71"/>
            <p:cNvSpPr/>
            <p:nvPr/>
          </p:nvSpPr>
          <p:spPr>
            <a:xfrm>
              <a:off x="-936000" y="3717064"/>
              <a:ext cx="540000" cy="143984"/>
            </a:xfrm>
            <a:prstGeom prst="parallelogram">
              <a:avLst>
                <a:gd name="adj" fmla="val 153095"/>
              </a:avLst>
            </a:prstGeom>
            <a:gradFill flip="none" rotWithShape="1">
              <a:gsLst>
                <a:gs pos="0">
                  <a:srgbClr val="00B1F0"/>
                </a:gs>
                <a:gs pos="50000">
                  <a:srgbClr val="B1F6FF"/>
                </a:gs>
              </a:gsLst>
              <a:lin ang="0" scaled="1"/>
              <a:tileRect/>
            </a:gradFill>
            <a:ln>
              <a:noFill/>
            </a:ln>
            <a:effectLst>
              <a:outerShdw blurRad="25400" dist="12700" dir="5400000" algn="t" rotWithShape="0">
                <a:srgbClr val="B1F6FF">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p>
          </p:txBody>
        </p:sp>
      </p:grpSp>
      <p:sp>
        <p:nvSpPr>
          <p:cNvPr id="73" name="テキスト ボックス 72"/>
          <p:cNvSpPr txBox="1"/>
          <p:nvPr/>
        </p:nvSpPr>
        <p:spPr>
          <a:xfrm>
            <a:off x="4758000" y="2007600"/>
            <a:ext cx="5192558" cy="276967"/>
          </a:xfrm>
          <a:prstGeom prst="rect">
            <a:avLst/>
          </a:prstGeom>
          <a:noFill/>
        </p:spPr>
        <p:txBody>
          <a:bodyPr vert="horz" wrap="square" lIns="91407" tIns="45704" rIns="91407" bIns="45704" rtlCol="0" anchor="ctr">
            <a:spAutoFit/>
          </a:bodyPr>
          <a:lstStyle/>
          <a:p>
            <a:r>
              <a:rPr lang="ja-JP" altLang="en-US" sz="1200" dirty="0" smtClean="0">
                <a:solidFill>
                  <a:schemeClr val="accent1">
                    <a:lumMod val="50000"/>
                  </a:schemeClr>
                </a:solidFill>
                <a:latin typeface="HGS創英角ｺﾞｼｯｸUB" pitchFamily="50" charset="-128"/>
                <a:ea typeface="HGS創英角ｺﾞｼｯｸUB" pitchFamily="50" charset="-128"/>
              </a:rPr>
              <a:t>上下分離方式における新たな経営形態（公共施設等運営権制度の導入）</a:t>
            </a:r>
            <a:endParaRPr lang="ja-JP" altLang="en-US" sz="1200" dirty="0">
              <a:solidFill>
                <a:schemeClr val="accent1">
                  <a:lumMod val="50000"/>
                </a:schemeClr>
              </a:solidFill>
              <a:latin typeface="HGS創英角ｺﾞｼｯｸUB" pitchFamily="50" charset="-128"/>
              <a:ea typeface="HGS創英角ｺﾞｼｯｸUB" pitchFamily="50" charset="-128"/>
            </a:endParaRPr>
          </a:p>
        </p:txBody>
      </p:sp>
      <p:sp>
        <p:nvSpPr>
          <p:cNvPr id="74" name="角丸四角形 73"/>
          <p:cNvSpPr/>
          <p:nvPr/>
        </p:nvSpPr>
        <p:spPr>
          <a:xfrm>
            <a:off x="4559426" y="2280434"/>
            <a:ext cx="5191947" cy="932543"/>
          </a:xfrm>
          <a:prstGeom prst="roundRect">
            <a:avLst>
              <a:gd name="adj" fmla="val 3701"/>
            </a:avLst>
          </a:prstGeom>
          <a:solidFill>
            <a:schemeClr val="bg1"/>
          </a:solidFill>
          <a:ln w="15875">
            <a:solidFill>
              <a:schemeClr val="accent1">
                <a:lumMod val="20000"/>
                <a:lumOff val="80000"/>
              </a:schemeClr>
            </a:solidFill>
          </a:ln>
          <a:effectLst>
            <a:outerShdw blurRad="63500" dist="25400" dir="2700000" sx="101000" sy="101000" algn="tl" rotWithShape="0">
              <a:srgbClr val="00B0F0">
                <a:alpha val="49000"/>
              </a:srgb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lIns="36000" tIns="72000" rIns="36000" bIns="72000" rtlCol="0" anchor="t" anchorCtr="0">
            <a:spAutoFit/>
          </a:bodyPr>
          <a:lstStyle/>
          <a:p>
            <a:pPr marL="180000" lvl="0" indent="-108000">
              <a:buFont typeface="Arial" pitchFamily="34" charset="0"/>
              <a:buChar char="•"/>
            </a:pPr>
            <a:r>
              <a:rPr lang="ja-JP" altLang="ja-JP" sz="1000" dirty="0" smtClean="0">
                <a:solidFill>
                  <a:schemeClr val="tx2">
                    <a:lumMod val="75000"/>
                  </a:schemeClr>
                </a:solidFill>
                <a:latin typeface="HG丸ｺﾞｼｯｸM-PRO" panose="020F0600000000000000" pitchFamily="50" charset="-128"/>
                <a:ea typeface="HG丸ｺﾞｼｯｸM-PRO" panose="020F0600000000000000" pitchFamily="50" charset="-128"/>
              </a:rPr>
              <a:t>下水道管理者の責務を果たしつつ、「効率的・持続的な事業運営のため民間原理を最大限導入し」、「市の持つ技術・ノウハウの活用・継承」の観点から下水道施設全体を対象に、施設の運転維持管理に留まらず、設計・建設に至る業務領域をパッケージ化した事業スキームとして、法制度に位置付けられた公共施設等運営権方式の導入</a:t>
            </a:r>
            <a:r>
              <a:rPr lang="ja-JP" altLang="ja-JP" sz="1000" smtClean="0">
                <a:solidFill>
                  <a:schemeClr val="tx2">
                    <a:lumMod val="75000"/>
                  </a:schemeClr>
                </a:solidFill>
                <a:latin typeface="HG丸ｺﾞｼｯｸM-PRO" panose="020F0600000000000000" pitchFamily="50" charset="-128"/>
                <a:ea typeface="HG丸ｺﾞｼｯｸM-PRO" panose="020F0600000000000000" pitchFamily="50" charset="-128"/>
              </a:rPr>
              <a:t>を</a:t>
            </a:r>
            <a:r>
              <a:rPr lang="ja-JP" altLang="en-US" sz="1000" smtClean="0">
                <a:solidFill>
                  <a:schemeClr val="tx2">
                    <a:lumMod val="75000"/>
                  </a:schemeClr>
                </a:solidFill>
                <a:latin typeface="HG丸ｺﾞｼｯｸM-PRO" panose="020F0600000000000000" pitchFamily="50" charset="-128"/>
                <a:ea typeface="HG丸ｺﾞｼｯｸM-PRO" panose="020F0600000000000000" pitchFamily="50" charset="-128"/>
              </a:rPr>
              <a:t>めざ</a:t>
            </a:r>
            <a:r>
              <a:rPr lang="ja-JP" altLang="ja-JP" sz="1000" smtClean="0">
                <a:solidFill>
                  <a:schemeClr val="tx2">
                    <a:lumMod val="75000"/>
                  </a:schemeClr>
                </a:solidFill>
                <a:latin typeface="HG丸ｺﾞｼｯｸM-PRO" panose="020F0600000000000000" pitchFamily="50" charset="-128"/>
                <a:ea typeface="HG丸ｺﾞｼｯｸM-PRO" panose="020F0600000000000000" pitchFamily="50" charset="-128"/>
              </a:rPr>
              <a:t>す</a:t>
            </a:r>
            <a:endParaRPr lang="en-US" altLang="ja-JP" sz="1000" dirty="0" smtClean="0">
              <a:solidFill>
                <a:schemeClr val="tx2">
                  <a:lumMod val="75000"/>
                </a:schemeClr>
              </a:solidFill>
              <a:latin typeface="HG丸ｺﾞｼｯｸM-PRO" pitchFamily="50" charset="-128"/>
              <a:ea typeface="HG丸ｺﾞｼｯｸM-PRO" pitchFamily="50" charset="-128"/>
              <a:cs typeface="Meiryo UI" pitchFamily="50" charset="-128"/>
            </a:endParaRPr>
          </a:p>
        </p:txBody>
      </p:sp>
      <p:grpSp>
        <p:nvGrpSpPr>
          <p:cNvPr id="5" name="グループ化 4"/>
          <p:cNvGrpSpPr/>
          <p:nvPr/>
        </p:nvGrpSpPr>
        <p:grpSpPr>
          <a:xfrm>
            <a:off x="172678" y="3421306"/>
            <a:ext cx="9280124" cy="3485071"/>
            <a:chOff x="159395" y="3421306"/>
            <a:chExt cx="8566268" cy="3485071"/>
          </a:xfrm>
        </p:grpSpPr>
        <p:sp>
          <p:nvSpPr>
            <p:cNvPr id="10" name="角丸四角形 9"/>
            <p:cNvSpPr/>
            <p:nvPr/>
          </p:nvSpPr>
          <p:spPr>
            <a:xfrm>
              <a:off x="5057907" y="3473688"/>
              <a:ext cx="2752321" cy="340294"/>
            </a:xfrm>
            <a:prstGeom prst="roundRect">
              <a:avLst>
                <a:gd name="adj"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rtlCol="0" anchor="ctr"/>
            <a:lstStyle/>
            <a:p>
              <a:pPr algn="ctr"/>
              <a:r>
                <a:rPr lang="ja-JP" altLang="en-US" sz="900" dirty="0" smtClean="0">
                  <a:latin typeface="HGS創英角ｺﾞｼｯｸUB" pitchFamily="50" charset="-128"/>
                  <a:ea typeface="HGS創英角ｺﾞｼｯｸUB" pitchFamily="50" charset="-128"/>
                </a:rPr>
                <a:t>フェーズ３</a:t>
              </a:r>
              <a:endParaRPr lang="en-US" altLang="ja-JP" sz="900" dirty="0" smtClean="0">
                <a:latin typeface="HGS創英角ｺﾞｼｯｸUB" pitchFamily="50" charset="-128"/>
                <a:ea typeface="HGS創英角ｺﾞｼｯｸUB" pitchFamily="50" charset="-128"/>
              </a:endParaRPr>
            </a:p>
            <a:p>
              <a:pPr algn="ctr"/>
              <a:r>
                <a:rPr kumimoji="1" lang="ja-JP" altLang="en-US" sz="900" dirty="0" smtClean="0">
                  <a:latin typeface="HGS創英角ｺﾞｼｯｸUB" pitchFamily="50" charset="-128"/>
                  <a:ea typeface="HGS創英角ｺﾞｼｯｸUB" pitchFamily="50" charset="-128"/>
                </a:rPr>
                <a:t>（</a:t>
              </a:r>
              <a:r>
                <a:rPr lang="ja-JP" altLang="en-US" sz="900" dirty="0" smtClean="0">
                  <a:latin typeface="HGS創英角ｺﾞｼｯｸUB" pitchFamily="50" charset="-128"/>
                  <a:ea typeface="HGS創英角ｺﾞｼｯｸUB" pitchFamily="50" charset="-128"/>
                </a:rPr>
                <a:t>早ければ</a:t>
              </a:r>
              <a:r>
                <a:rPr lang="en-US" altLang="ja-JP" sz="500" dirty="0" smtClean="0">
                  <a:latin typeface="HGS創英角ｺﾞｼｯｸUB" pitchFamily="50" charset="-128"/>
                  <a:ea typeface="HGS創英角ｺﾞｼｯｸUB" pitchFamily="50" charset="-128"/>
                </a:rPr>
                <a:t>※</a:t>
              </a:r>
              <a:r>
                <a:rPr lang="ja-JP" altLang="en-US" sz="500" dirty="0" smtClean="0">
                  <a:latin typeface="HGS創英角ｺﾞｼｯｸUB" pitchFamily="50" charset="-128"/>
                  <a:ea typeface="HGS創英角ｺﾞｼｯｸUB" pitchFamily="50" charset="-128"/>
                </a:rPr>
                <a:t>１</a:t>
              </a:r>
              <a:r>
                <a:rPr kumimoji="1" lang="en-US" altLang="ja-JP" sz="900" dirty="0" smtClean="0">
                  <a:latin typeface="HGS創英角ｺﾞｼｯｸUB" pitchFamily="50" charset="-128"/>
                  <a:ea typeface="HGS創英角ｺﾞｼｯｸUB" pitchFamily="50" charset="-128"/>
                </a:rPr>
                <a:t>H31</a:t>
              </a:r>
              <a:r>
                <a:rPr kumimoji="1" lang="ja-JP" altLang="en-US" sz="900" dirty="0" smtClean="0">
                  <a:latin typeface="HGS創英角ｺﾞｼｯｸUB" pitchFamily="50" charset="-128"/>
                  <a:ea typeface="HGS創英角ｺﾞｼｯｸUB" pitchFamily="50" charset="-128"/>
                </a:rPr>
                <a:t>年度～  新会社 事業拡大期）</a:t>
              </a:r>
              <a:endParaRPr kumimoji="1" lang="ja-JP" altLang="en-US" sz="900" dirty="0">
                <a:latin typeface="HGS創英角ｺﾞｼｯｸUB" pitchFamily="50" charset="-128"/>
                <a:ea typeface="HGS創英角ｺﾞｼｯｸUB" pitchFamily="50" charset="-128"/>
              </a:endParaRPr>
            </a:p>
          </p:txBody>
        </p:sp>
        <p:sp>
          <p:nvSpPr>
            <p:cNvPr id="11" name="角丸四角形 10"/>
            <p:cNvSpPr/>
            <p:nvPr/>
          </p:nvSpPr>
          <p:spPr>
            <a:xfrm>
              <a:off x="5120467" y="4769719"/>
              <a:ext cx="2689768" cy="878174"/>
            </a:xfrm>
            <a:prstGeom prst="roundRect">
              <a:avLst>
                <a:gd name="adj" fmla="val 0"/>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sz="1200" dirty="0">
                <a:solidFill>
                  <a:schemeClr val="tx1"/>
                </a:solidFill>
                <a:latin typeface="HGS創英角ｺﾞｼｯｸUB" pitchFamily="50" charset="-128"/>
                <a:ea typeface="HGS創英角ｺﾞｼｯｸUB" pitchFamily="50" charset="-128"/>
              </a:endParaRPr>
            </a:p>
          </p:txBody>
        </p:sp>
        <p:sp>
          <p:nvSpPr>
            <p:cNvPr id="12" name="角丸四角形 11"/>
            <p:cNvSpPr/>
            <p:nvPr/>
          </p:nvSpPr>
          <p:spPr>
            <a:xfrm>
              <a:off x="5151747" y="4868511"/>
              <a:ext cx="2596376" cy="51856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180000" rIns="0" bIns="0" rtlCol="0" anchor="t" anchorCtr="0"/>
            <a:lstStyle/>
            <a:p>
              <a:pPr algn="ctr">
                <a:lnSpc>
                  <a:spcPts val="800"/>
                </a:lnSpc>
                <a:spcBef>
                  <a:spcPts val="300"/>
                </a:spcBef>
              </a:pPr>
              <a:endParaRPr lang="en-US" altLang="ja-JP" sz="1200" dirty="0" smtClean="0">
                <a:solidFill>
                  <a:schemeClr val="tx1"/>
                </a:solidFill>
                <a:latin typeface="HGS創英角ｺﾞｼｯｸUB" pitchFamily="50" charset="-128"/>
                <a:ea typeface="HGS創英角ｺﾞｼｯｸUB" pitchFamily="50" charset="-128"/>
              </a:endParaRPr>
            </a:p>
            <a:p>
              <a:pPr algn="ctr">
                <a:lnSpc>
                  <a:spcPts val="800"/>
                </a:lnSpc>
                <a:spcBef>
                  <a:spcPts val="300"/>
                </a:spcBef>
              </a:pPr>
              <a:r>
                <a:rPr lang="zh-TW" altLang="en-US" sz="1200" dirty="0" smtClean="0">
                  <a:solidFill>
                    <a:schemeClr val="tx1"/>
                  </a:solidFill>
                  <a:latin typeface="HGS創英角ｺﾞｼｯｸUB" pitchFamily="50" charset="-128"/>
                  <a:ea typeface="HGS創英角ｺﾞｼｯｸUB" pitchFamily="50" charset="-128"/>
                </a:rPr>
                <a:t>混合型</a:t>
              </a:r>
              <a:r>
                <a:rPr lang="ja-JP" altLang="en-US" sz="1200" dirty="0" smtClean="0">
                  <a:solidFill>
                    <a:schemeClr val="tx1"/>
                  </a:solidFill>
                  <a:latin typeface="HGS創英角ｺﾞｼｯｸUB" pitchFamily="50" charset="-128"/>
                  <a:ea typeface="HGS創英角ｺﾞｼｯｸUB" pitchFamily="50" charset="-128"/>
                </a:rPr>
                <a:t>公共施設等</a:t>
              </a:r>
              <a:r>
                <a:rPr lang="zh-TW" altLang="en-US" sz="1200" dirty="0" smtClean="0">
                  <a:solidFill>
                    <a:schemeClr val="tx1"/>
                  </a:solidFill>
                  <a:latin typeface="HGS創英角ｺﾞｼｯｸUB" pitchFamily="50" charset="-128"/>
                  <a:ea typeface="HGS創英角ｺﾞｼｯｸUB" pitchFamily="50" charset="-128"/>
                </a:rPr>
                <a:t>運営</a:t>
              </a:r>
              <a:r>
                <a:rPr lang="ja-JP" altLang="en-US" sz="1200" dirty="0" smtClean="0">
                  <a:solidFill>
                    <a:schemeClr val="tx1"/>
                  </a:solidFill>
                  <a:latin typeface="HGS創英角ｺﾞｼｯｸUB" pitchFamily="50" charset="-128"/>
                  <a:ea typeface="HGS創英角ｺﾞｼｯｸUB" pitchFamily="50" charset="-128"/>
                </a:rPr>
                <a:t>権制度</a:t>
              </a:r>
              <a:endParaRPr lang="en-US" altLang="ja-JP" sz="1200" baseline="30000" dirty="0" smtClean="0">
                <a:solidFill>
                  <a:schemeClr val="tx1"/>
                </a:solidFill>
                <a:latin typeface="HGS創英角ｺﾞｼｯｸUB" pitchFamily="50" charset="-128"/>
                <a:ea typeface="HGS創英角ｺﾞｼｯｸUB" pitchFamily="50" charset="-128"/>
              </a:endParaRPr>
            </a:p>
            <a:p>
              <a:r>
                <a:rPr kumimoji="1" lang="ja-JP" altLang="en-US" sz="1200" dirty="0" smtClean="0">
                  <a:solidFill>
                    <a:schemeClr val="tx1"/>
                  </a:solidFill>
                  <a:latin typeface="HGS創英角ｺﾞｼｯｸUB" pitchFamily="50" charset="-128"/>
                  <a:ea typeface="HGS創英角ｺﾞｼｯｸUB" pitchFamily="50" charset="-128"/>
                </a:rPr>
                <a:t>　　　             　　　  </a:t>
              </a:r>
              <a:endParaRPr kumimoji="1" lang="ja-JP" altLang="en-US" sz="1100" dirty="0">
                <a:solidFill>
                  <a:schemeClr val="tx1"/>
                </a:solidFill>
                <a:latin typeface="HGSｺﾞｼｯｸM" panose="020B0600000000000000" pitchFamily="50" charset="-128"/>
                <a:ea typeface="HGSｺﾞｼｯｸM" panose="020B0600000000000000" pitchFamily="50" charset="-128"/>
              </a:endParaRPr>
            </a:p>
          </p:txBody>
        </p:sp>
        <p:sp>
          <p:nvSpPr>
            <p:cNvPr id="13" name="角丸四角形 12"/>
            <p:cNvSpPr/>
            <p:nvPr/>
          </p:nvSpPr>
          <p:spPr>
            <a:xfrm>
              <a:off x="1745037" y="4967304"/>
              <a:ext cx="1373363" cy="680588"/>
            </a:xfrm>
            <a:prstGeom prst="roundRect">
              <a:avLst>
                <a:gd name="adj" fmla="val 0"/>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1"/>
            <a:lstStyle/>
            <a:p>
              <a:pPr algn="ctr"/>
              <a:r>
                <a:rPr kumimoji="1" lang="ja-JP" altLang="en-US" sz="1200" dirty="0" smtClean="0">
                  <a:solidFill>
                    <a:schemeClr val="tx1"/>
                  </a:solidFill>
                  <a:latin typeface="HGS創英角ｺﾞｼｯｸUB" pitchFamily="50" charset="-128"/>
                  <a:ea typeface="HGS創英角ｺﾞｼｯｸUB" pitchFamily="50" charset="-128"/>
                </a:rPr>
                <a:t>  </a:t>
              </a:r>
              <a:endParaRPr kumimoji="1" lang="ja-JP" altLang="en-US" sz="900" dirty="0">
                <a:solidFill>
                  <a:schemeClr val="tx1"/>
                </a:solidFill>
                <a:latin typeface="HGS創英角ｺﾞｼｯｸUB" pitchFamily="50" charset="-128"/>
                <a:ea typeface="HGS創英角ｺﾞｼｯｸUB" pitchFamily="50" charset="-128"/>
              </a:endParaRPr>
            </a:p>
          </p:txBody>
        </p:sp>
        <p:sp>
          <p:nvSpPr>
            <p:cNvPr id="14" name="角丸四角形 13"/>
            <p:cNvSpPr/>
            <p:nvPr/>
          </p:nvSpPr>
          <p:spPr>
            <a:xfrm>
              <a:off x="2747804" y="3874356"/>
              <a:ext cx="2345728" cy="1113690"/>
            </a:xfrm>
            <a:prstGeom prst="roundRect">
              <a:avLst>
                <a:gd name="adj"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spcBef>
                  <a:spcPts val="300"/>
                </a:spcBef>
              </a:pPr>
              <a:endParaRPr lang="en-US" altLang="ja-JP" sz="1200" dirty="0" smtClean="0">
                <a:solidFill>
                  <a:schemeClr val="tx1"/>
                </a:solidFill>
                <a:latin typeface="HGS創英角ｺﾞｼｯｸUB" pitchFamily="50" charset="-128"/>
                <a:ea typeface="HGS創英角ｺﾞｼｯｸUB" pitchFamily="50" charset="-128"/>
              </a:endParaRPr>
            </a:p>
          </p:txBody>
        </p:sp>
        <p:sp>
          <p:nvSpPr>
            <p:cNvPr id="15" name="角丸四角形 14"/>
            <p:cNvSpPr/>
            <p:nvPr/>
          </p:nvSpPr>
          <p:spPr>
            <a:xfrm>
              <a:off x="3105204" y="4901443"/>
              <a:ext cx="2064241" cy="709997"/>
            </a:xfrm>
            <a:prstGeom prst="roundRect">
              <a:avLst>
                <a:gd name="adj" fmla="val 0"/>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sz="1200" dirty="0">
                <a:solidFill>
                  <a:schemeClr val="tx1"/>
                </a:solidFill>
                <a:latin typeface="HGS創英角ｺﾞｼｯｸUB" pitchFamily="50" charset="-128"/>
                <a:ea typeface="HGS創英角ｺﾞｼｯｸUB" pitchFamily="50" charset="-128"/>
              </a:endParaRPr>
            </a:p>
          </p:txBody>
        </p:sp>
        <p:sp>
          <p:nvSpPr>
            <p:cNvPr id="16" name="角丸四角形 15"/>
            <p:cNvSpPr/>
            <p:nvPr/>
          </p:nvSpPr>
          <p:spPr>
            <a:xfrm>
              <a:off x="3334702" y="4985707"/>
              <a:ext cx="1751252" cy="34033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t" anchorCtr="0"/>
            <a:lstStyle/>
            <a:p>
              <a:pPr algn="ctr"/>
              <a:r>
                <a:rPr lang="ja-JP" altLang="en-US" sz="1050" dirty="0" smtClean="0">
                  <a:solidFill>
                    <a:schemeClr val="tx1"/>
                  </a:solidFill>
                  <a:latin typeface="HGS創英角ｺﾞｼｯｸUB" pitchFamily="50" charset="-128"/>
                  <a:ea typeface="HGS創英角ｺﾞｼｯｸUB" pitchFamily="50" charset="-128"/>
                </a:rPr>
                <a:t>包括委託</a:t>
              </a:r>
              <a:r>
                <a:rPr kumimoji="1" lang="ja-JP" altLang="en-US" sz="900" dirty="0" smtClean="0">
                  <a:solidFill>
                    <a:schemeClr val="tx1"/>
                  </a:solidFill>
                  <a:latin typeface="HGS創英角ｺﾞｼｯｸUB" pitchFamily="50" charset="-128"/>
                  <a:ea typeface="HGS創英角ｺﾞｼｯｸUB" pitchFamily="50" charset="-128"/>
                </a:rPr>
                <a:t>＋小規模単純更新</a:t>
              </a:r>
              <a:endParaRPr kumimoji="1" lang="ja-JP" altLang="en-US" sz="1100" dirty="0">
                <a:solidFill>
                  <a:schemeClr val="tx1"/>
                </a:solidFill>
                <a:latin typeface="HGS創英角ｺﾞｼｯｸUB" pitchFamily="50" charset="-128"/>
                <a:ea typeface="HGS創英角ｺﾞｼｯｸUB" pitchFamily="50" charset="-128"/>
              </a:endParaRPr>
            </a:p>
          </p:txBody>
        </p:sp>
        <p:sp>
          <p:nvSpPr>
            <p:cNvPr id="17" name="角丸四角形 16"/>
            <p:cNvSpPr/>
            <p:nvPr/>
          </p:nvSpPr>
          <p:spPr>
            <a:xfrm>
              <a:off x="3717781" y="5296612"/>
              <a:ext cx="1032235" cy="262913"/>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marL="108000" indent="-108000" algn="ctr"/>
              <a:r>
                <a:rPr lang="ja-JP" altLang="en-US" sz="800" u="sng" dirty="0" smtClean="0">
                  <a:solidFill>
                    <a:schemeClr val="tx1"/>
                  </a:solidFill>
                  <a:latin typeface="HG丸ｺﾞｼｯｸM-PRO" pitchFamily="50" charset="-128"/>
                  <a:ea typeface="HG丸ｺﾞｼｯｸM-PRO" pitchFamily="50" charset="-128"/>
                </a:rPr>
                <a:t>混合型運営権制度スキームが</a:t>
              </a:r>
              <a:endParaRPr lang="en-US" altLang="ja-JP" sz="800" u="sng" dirty="0" smtClean="0">
                <a:solidFill>
                  <a:schemeClr val="tx1"/>
                </a:solidFill>
                <a:latin typeface="HG丸ｺﾞｼｯｸM-PRO" pitchFamily="50" charset="-128"/>
                <a:ea typeface="HG丸ｺﾞｼｯｸM-PRO" pitchFamily="50" charset="-128"/>
              </a:endParaRPr>
            </a:p>
            <a:p>
              <a:pPr marL="108000" indent="-108000" algn="ctr"/>
              <a:r>
                <a:rPr lang="ja-JP" altLang="en-US" sz="800" u="sng" dirty="0" smtClean="0">
                  <a:solidFill>
                    <a:schemeClr val="tx1"/>
                  </a:solidFill>
                  <a:latin typeface="HG丸ｺﾞｼｯｸM-PRO" pitchFamily="50" charset="-128"/>
                  <a:ea typeface="HG丸ｺﾞｼｯｸM-PRO" pitchFamily="50" charset="-128"/>
                </a:rPr>
                <a:t>確定次第、速やかに移行</a:t>
              </a:r>
              <a:endParaRPr lang="zh-TW" altLang="en-US" sz="800" u="sng" dirty="0" smtClean="0">
                <a:solidFill>
                  <a:schemeClr val="tx1"/>
                </a:solidFill>
                <a:latin typeface="HG丸ｺﾞｼｯｸM-PRO" pitchFamily="50" charset="-128"/>
                <a:ea typeface="HG丸ｺﾞｼｯｸM-PRO" pitchFamily="50" charset="-128"/>
              </a:endParaRPr>
            </a:p>
          </p:txBody>
        </p:sp>
        <p:sp>
          <p:nvSpPr>
            <p:cNvPr id="18" name="角丸四角形 17"/>
            <p:cNvSpPr/>
            <p:nvPr/>
          </p:nvSpPr>
          <p:spPr>
            <a:xfrm>
              <a:off x="1720378" y="3874372"/>
              <a:ext cx="1344885" cy="1113690"/>
            </a:xfrm>
            <a:prstGeom prst="roundRect">
              <a:avLst>
                <a:gd name="adj"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spcBef>
                  <a:spcPts val="300"/>
                </a:spcBef>
              </a:pPr>
              <a:endParaRPr lang="en-US" altLang="ja-JP" sz="1200" dirty="0" smtClean="0">
                <a:solidFill>
                  <a:schemeClr val="tx1"/>
                </a:solidFill>
                <a:latin typeface="HGS創英角ｺﾞｼｯｸUB" pitchFamily="50" charset="-128"/>
                <a:ea typeface="HGS創英角ｺﾞｼｯｸUB" pitchFamily="50" charset="-128"/>
              </a:endParaRPr>
            </a:p>
          </p:txBody>
        </p:sp>
        <p:sp>
          <p:nvSpPr>
            <p:cNvPr id="19" name="上矢印 18"/>
            <p:cNvSpPr/>
            <p:nvPr/>
          </p:nvSpPr>
          <p:spPr>
            <a:xfrm>
              <a:off x="8248451" y="3847656"/>
              <a:ext cx="477212" cy="1763784"/>
            </a:xfrm>
            <a:prstGeom prst="upArrow">
              <a:avLst>
                <a:gd name="adj1" fmla="val 60855"/>
                <a:gd name="adj2" fmla="val 66282"/>
              </a:avLst>
            </a:prstGeom>
            <a:solidFill>
              <a:srgbClr val="FFFF99"/>
            </a:solidFill>
            <a:ln>
              <a:solidFill>
                <a:srgbClr val="FF3300"/>
              </a:solidFill>
            </a:ln>
            <a:effectLst>
              <a:outerShdw blurRad="50800" dist="38100" dir="2700000" algn="tl" rotWithShape="0">
                <a:prstClr val="black">
                  <a:alpha val="40000"/>
                </a:prstClr>
              </a:outerShdw>
            </a:effectLst>
            <a:scene3d>
              <a:camera prst="orthographicFront"/>
              <a:lightRig rig="threePt" dir="t"/>
            </a:scene3d>
            <a:sp3d>
              <a:bevelT w="44450" h="44450"/>
            </a:sp3d>
          </p:spPr>
          <p:style>
            <a:lnRef idx="2">
              <a:schemeClr val="accent1">
                <a:shade val="50000"/>
              </a:schemeClr>
            </a:lnRef>
            <a:fillRef idx="1">
              <a:schemeClr val="accent1"/>
            </a:fillRef>
            <a:effectRef idx="0">
              <a:schemeClr val="accent1"/>
            </a:effectRef>
            <a:fontRef idx="minor">
              <a:schemeClr val="lt1"/>
            </a:fontRef>
          </p:style>
          <p:txBody>
            <a:bodyPr vert="eaVert" wrap="none" lIns="0" tIns="0" rIns="0" bIns="0" rtlCol="0" anchor="ctr" anchorCtr="1"/>
            <a:lstStyle/>
            <a:p>
              <a:pPr algn="ctr"/>
              <a:r>
                <a:rPr lang="ja-JP" altLang="en-US" sz="1400" dirty="0" smtClean="0">
                  <a:solidFill>
                    <a:srgbClr val="0066FF"/>
                  </a:solidFill>
                  <a:latin typeface="HGS創英角ｺﾞｼｯｸUB" pitchFamily="50" charset="-128"/>
                  <a:ea typeface="HGS創英角ｺﾞｼｯｸUB" pitchFamily="50" charset="-128"/>
                </a:rPr>
                <a:t>業務レベルの推移</a:t>
              </a:r>
            </a:p>
          </p:txBody>
        </p:sp>
        <p:sp>
          <p:nvSpPr>
            <p:cNvPr id="20" name="角丸四角形 19"/>
            <p:cNvSpPr/>
            <p:nvPr/>
          </p:nvSpPr>
          <p:spPr>
            <a:xfrm>
              <a:off x="1738852" y="3472043"/>
              <a:ext cx="1376160" cy="340294"/>
            </a:xfrm>
            <a:prstGeom prst="roundRect">
              <a:avLst>
                <a:gd name="adj"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900" dirty="0" smtClean="0">
                  <a:latin typeface="HGS創英角ｺﾞｼｯｸUB" pitchFamily="50" charset="-128"/>
                  <a:ea typeface="HGS創英角ｺﾞｼｯｸUB" pitchFamily="50" charset="-128"/>
                </a:rPr>
                <a:t>フェーズ１</a:t>
              </a:r>
              <a:endParaRPr lang="en-US" altLang="ja-JP" sz="900" dirty="0" smtClean="0">
                <a:latin typeface="HGS創英角ｺﾞｼｯｸUB" pitchFamily="50" charset="-128"/>
                <a:ea typeface="HGS創英角ｺﾞｼｯｸUB" pitchFamily="50" charset="-128"/>
              </a:endParaRPr>
            </a:p>
            <a:p>
              <a:pPr algn="ctr"/>
              <a:r>
                <a:rPr kumimoji="1" lang="ja-JP" altLang="en-US" sz="900" dirty="0" smtClean="0">
                  <a:latin typeface="HGS創英角ｺﾞｼｯｸUB" pitchFamily="50" charset="-128"/>
                  <a:ea typeface="HGS創英角ｺﾞｼｯｸUB" pitchFamily="50" charset="-128"/>
                </a:rPr>
                <a:t>（</a:t>
              </a:r>
              <a:r>
                <a:rPr kumimoji="1" lang="en-US" altLang="ja-JP" sz="900" dirty="0" smtClean="0">
                  <a:latin typeface="HGS創英角ｺﾞｼｯｸUB" pitchFamily="50" charset="-128"/>
                  <a:ea typeface="HGS創英角ｺﾞｼｯｸUB" pitchFamily="50" charset="-128"/>
                </a:rPr>
                <a:t>H25</a:t>
              </a:r>
              <a:r>
                <a:rPr kumimoji="1" lang="ja-JP" altLang="en-US" sz="900" dirty="0" smtClean="0">
                  <a:latin typeface="HGS創英角ｺﾞｼｯｸUB" pitchFamily="50" charset="-128"/>
                  <a:ea typeface="HGS創英角ｺﾞｼｯｸUB" pitchFamily="50" charset="-128"/>
                </a:rPr>
                <a:t>～</a:t>
              </a:r>
              <a:r>
                <a:rPr kumimoji="1" lang="en-US" altLang="ja-JP" sz="900" dirty="0" smtClean="0">
                  <a:latin typeface="HGS創英角ｺﾞｼｯｸUB" pitchFamily="50" charset="-128"/>
                  <a:ea typeface="HGS創英角ｺﾞｼｯｸUB" pitchFamily="50" charset="-128"/>
                </a:rPr>
                <a:t>28</a:t>
              </a:r>
              <a:r>
                <a:rPr lang="ja-JP" altLang="en-US" sz="900" dirty="0" smtClean="0">
                  <a:latin typeface="HGS創英角ｺﾞｼｯｸUB" pitchFamily="50" charset="-128"/>
                  <a:ea typeface="HGS創英角ｺﾞｼｯｸUB" pitchFamily="50" charset="-128"/>
                </a:rPr>
                <a:t>年度</a:t>
              </a:r>
              <a:r>
                <a:rPr kumimoji="1" lang="ja-JP" altLang="en-US" sz="900" dirty="0" smtClean="0">
                  <a:latin typeface="HGS創英角ｺﾞｼｯｸUB" pitchFamily="50" charset="-128"/>
                  <a:ea typeface="HGS創英角ｺﾞｼｯｸUB" pitchFamily="50" charset="-128"/>
                </a:rPr>
                <a:t>）</a:t>
              </a:r>
              <a:endParaRPr kumimoji="1" lang="ja-JP" altLang="en-US" sz="900" dirty="0">
                <a:latin typeface="HGS創英角ｺﾞｼｯｸUB" pitchFamily="50" charset="-128"/>
                <a:ea typeface="HGS創英角ｺﾞｼｯｸUB" pitchFamily="50" charset="-128"/>
              </a:endParaRPr>
            </a:p>
          </p:txBody>
        </p:sp>
        <p:sp>
          <p:nvSpPr>
            <p:cNvPr id="21" name="角丸四角形 20"/>
            <p:cNvSpPr/>
            <p:nvPr/>
          </p:nvSpPr>
          <p:spPr>
            <a:xfrm>
              <a:off x="3152702" y="3472043"/>
              <a:ext cx="1876583" cy="340294"/>
            </a:xfrm>
            <a:prstGeom prst="roundRect">
              <a:avLst>
                <a:gd name="adj"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ctr"/>
              <a:r>
                <a:rPr lang="ja-JP" altLang="en-US" sz="900" dirty="0" smtClean="0">
                  <a:latin typeface="HGS創英角ｺﾞｼｯｸUB" pitchFamily="50" charset="-128"/>
                  <a:ea typeface="HGS創英角ｺﾞｼｯｸUB" pitchFamily="50" charset="-128"/>
                </a:rPr>
                <a:t>フェーズ２</a:t>
              </a:r>
              <a:endParaRPr lang="en-US" altLang="ja-JP" sz="900" dirty="0" smtClean="0">
                <a:latin typeface="HGS創英角ｺﾞｼｯｸUB" pitchFamily="50" charset="-128"/>
                <a:ea typeface="HGS創英角ｺﾞｼｯｸUB" pitchFamily="50" charset="-128"/>
              </a:endParaRPr>
            </a:p>
            <a:p>
              <a:pPr algn="ctr"/>
              <a:r>
                <a:rPr kumimoji="1" lang="ja-JP" altLang="en-US" sz="900" dirty="0" smtClean="0">
                  <a:latin typeface="HGS創英角ｺﾞｼｯｸUB" pitchFamily="50" charset="-128"/>
                  <a:ea typeface="HGS創英角ｺﾞｼｯｸUB" pitchFamily="50" charset="-128"/>
                </a:rPr>
                <a:t>（</a:t>
              </a:r>
              <a:r>
                <a:rPr kumimoji="1" lang="en-US" altLang="ja-JP" sz="900" dirty="0" smtClean="0">
                  <a:latin typeface="HGS創英角ｺﾞｼｯｸUB" pitchFamily="50" charset="-128"/>
                  <a:ea typeface="HGS創英角ｺﾞｼｯｸUB" pitchFamily="50" charset="-128"/>
                </a:rPr>
                <a:t>H29</a:t>
              </a:r>
              <a:r>
                <a:rPr kumimoji="1" lang="ja-JP" altLang="en-US" sz="900" dirty="0" smtClean="0">
                  <a:latin typeface="HGS創英角ｺﾞｼｯｸUB" pitchFamily="50" charset="-128"/>
                  <a:ea typeface="HGS創英角ｺﾞｼｯｸUB" pitchFamily="50" charset="-128"/>
                </a:rPr>
                <a:t>年度～ 新会社 育成期）</a:t>
              </a:r>
              <a:endParaRPr kumimoji="1" lang="ja-JP" altLang="en-US" sz="900" dirty="0">
                <a:latin typeface="HGS創英角ｺﾞｼｯｸUB" pitchFamily="50" charset="-128"/>
                <a:ea typeface="HGS創英角ｺﾞｼｯｸUB" pitchFamily="50" charset="-128"/>
              </a:endParaRPr>
            </a:p>
          </p:txBody>
        </p:sp>
        <p:sp>
          <p:nvSpPr>
            <p:cNvPr id="22" name="角丸四角形 21"/>
            <p:cNvSpPr/>
            <p:nvPr/>
          </p:nvSpPr>
          <p:spPr>
            <a:xfrm>
              <a:off x="636234" y="4283076"/>
              <a:ext cx="1000844" cy="682583"/>
            </a:xfrm>
            <a:prstGeom prst="roundRect">
              <a:avLst>
                <a:gd name="adj"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1000" dirty="0" smtClean="0">
                  <a:solidFill>
                    <a:schemeClr val="tx1"/>
                  </a:solidFill>
                  <a:latin typeface="HGS創英角ｺﾞｼｯｸUB" pitchFamily="50" charset="-128"/>
                  <a:ea typeface="HGS創英角ｺﾞｼｯｸUB" pitchFamily="50" charset="-128"/>
                </a:rPr>
                <a:t>業務領域　</a:t>
              </a:r>
              <a:r>
                <a:rPr lang="en-US" altLang="ja-JP" sz="1000" dirty="0" smtClean="0">
                  <a:solidFill>
                    <a:schemeClr val="tx1"/>
                  </a:solidFill>
                  <a:latin typeface="HGS創英角ｺﾞｼｯｸUB" pitchFamily="50" charset="-128"/>
                  <a:ea typeface="HGS創英角ｺﾞｼｯｸUB" pitchFamily="50" charset="-128"/>
                </a:rPr>
                <a:t>B</a:t>
              </a:r>
            </a:p>
            <a:p>
              <a:pPr algn="ctr"/>
              <a:r>
                <a:rPr lang="ja-JP" altLang="en-US" sz="1000" dirty="0" smtClean="0">
                  <a:solidFill>
                    <a:schemeClr val="tx1"/>
                  </a:solidFill>
                  <a:latin typeface="HGS創英角ｺﾞｼｯｸUB" pitchFamily="50" charset="-128"/>
                  <a:ea typeface="HGS創英角ｺﾞｼｯｸUB" pitchFamily="50" charset="-128"/>
                </a:rPr>
                <a:t>（建設）</a:t>
              </a:r>
              <a:endParaRPr lang="ja-JP" altLang="en-US" sz="700" dirty="0" smtClean="0">
                <a:solidFill>
                  <a:schemeClr val="tx1"/>
                </a:solidFill>
                <a:latin typeface="HG丸ｺﾞｼｯｸM-PRO" pitchFamily="50" charset="-128"/>
                <a:ea typeface="HG丸ｺﾞｼｯｸM-PRO" pitchFamily="50" charset="-128"/>
              </a:endParaRPr>
            </a:p>
          </p:txBody>
        </p:sp>
        <p:sp>
          <p:nvSpPr>
            <p:cNvPr id="23" name="角丸四角形 22"/>
            <p:cNvSpPr/>
            <p:nvPr/>
          </p:nvSpPr>
          <p:spPr>
            <a:xfrm>
              <a:off x="636234" y="3846011"/>
              <a:ext cx="1000844" cy="402166"/>
            </a:xfrm>
            <a:prstGeom prst="roundRect">
              <a:avLst>
                <a:gd name="adj"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1000" dirty="0" smtClean="0">
                  <a:solidFill>
                    <a:schemeClr val="tx1"/>
                  </a:solidFill>
                  <a:latin typeface="HGS創英角ｺﾞｼｯｸUB" pitchFamily="50" charset="-128"/>
                  <a:ea typeface="HGS創英角ｺﾞｼｯｸUB" pitchFamily="50" charset="-128"/>
                </a:rPr>
                <a:t>業務領域　</a:t>
              </a:r>
              <a:r>
                <a:rPr lang="en-US" altLang="ja-JP" sz="1000" dirty="0" smtClean="0">
                  <a:solidFill>
                    <a:schemeClr val="tx1"/>
                  </a:solidFill>
                  <a:latin typeface="HGS創英角ｺﾞｼｯｸUB" pitchFamily="50" charset="-128"/>
                  <a:ea typeface="HGS創英角ｺﾞｼｯｸUB" pitchFamily="50" charset="-128"/>
                </a:rPr>
                <a:t>A</a:t>
              </a:r>
            </a:p>
            <a:p>
              <a:pPr algn="ctr"/>
              <a:r>
                <a:rPr lang="en-US" altLang="ja-JP" sz="1000" dirty="0">
                  <a:solidFill>
                    <a:schemeClr val="tx1"/>
                  </a:solidFill>
                  <a:latin typeface="HGS創英角ｺﾞｼｯｸUB" pitchFamily="50" charset="-128"/>
                  <a:ea typeface="HGS創英角ｺﾞｼｯｸUB" pitchFamily="50" charset="-128"/>
                </a:rPr>
                <a:t>(</a:t>
              </a:r>
              <a:r>
                <a:rPr lang="ja-JP" altLang="en-US" sz="1000" dirty="0" smtClean="0">
                  <a:solidFill>
                    <a:schemeClr val="tx1"/>
                  </a:solidFill>
                  <a:latin typeface="HGS創英角ｺﾞｼｯｸUB" pitchFamily="50" charset="-128"/>
                  <a:ea typeface="HGS創英角ｺﾞｼｯｸUB" pitchFamily="50" charset="-128"/>
                </a:rPr>
                <a:t>行政固有事務</a:t>
              </a:r>
              <a:r>
                <a:rPr lang="en-US" altLang="ja-JP" sz="1000" dirty="0" smtClean="0">
                  <a:solidFill>
                    <a:schemeClr val="tx1"/>
                  </a:solidFill>
                  <a:latin typeface="HGS創英角ｺﾞｼｯｸUB" pitchFamily="50" charset="-128"/>
                  <a:ea typeface="HGS創英角ｺﾞｼｯｸUB" pitchFamily="50" charset="-128"/>
                </a:rPr>
                <a:t>)</a:t>
              </a:r>
              <a:endParaRPr lang="ja-JP" altLang="en-US" sz="700" dirty="0" smtClean="0">
                <a:solidFill>
                  <a:schemeClr val="tx1"/>
                </a:solidFill>
                <a:latin typeface="HG丸ｺﾞｼｯｸM-PRO" pitchFamily="50" charset="-128"/>
                <a:ea typeface="HG丸ｺﾞｼｯｸM-PRO" pitchFamily="50" charset="-128"/>
              </a:endParaRPr>
            </a:p>
          </p:txBody>
        </p:sp>
        <p:sp>
          <p:nvSpPr>
            <p:cNvPr id="24" name="角丸四角形 23"/>
            <p:cNvSpPr/>
            <p:nvPr/>
          </p:nvSpPr>
          <p:spPr>
            <a:xfrm>
              <a:off x="303370" y="3868453"/>
              <a:ext cx="239558" cy="1764939"/>
            </a:xfrm>
            <a:prstGeom prst="roundRect">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36000" tIns="36000" rIns="36000" bIns="36000" rtlCol="0" anchor="ctr"/>
            <a:lstStyle/>
            <a:p>
              <a:pPr algn="ctr"/>
              <a:r>
                <a:rPr lang="ja-JP" altLang="en-US" sz="1100" dirty="0" smtClean="0">
                  <a:solidFill>
                    <a:schemeClr val="bg1"/>
                  </a:solidFill>
                  <a:latin typeface="HGS創英角ｺﾞｼｯｸUB" pitchFamily="50" charset="-128"/>
                  <a:ea typeface="HGS創英角ｺﾞｼｯｸUB" pitchFamily="50" charset="-128"/>
                </a:rPr>
                <a:t>業務領域</a:t>
              </a:r>
            </a:p>
          </p:txBody>
        </p:sp>
        <p:sp>
          <p:nvSpPr>
            <p:cNvPr id="25" name="角丸四角形 24"/>
            <p:cNvSpPr/>
            <p:nvPr/>
          </p:nvSpPr>
          <p:spPr>
            <a:xfrm>
              <a:off x="1724025" y="3847656"/>
              <a:ext cx="6183246" cy="433102"/>
            </a:xfrm>
            <a:prstGeom prst="roundRect">
              <a:avLst>
                <a:gd name="adj"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216000" rIns="36000" bIns="36000" rtlCol="0" anchor="ctr" anchorCtr="1"/>
            <a:lstStyle/>
            <a:p>
              <a:pPr algn="ctr">
                <a:spcBef>
                  <a:spcPts val="300"/>
                </a:spcBef>
              </a:pPr>
              <a:r>
                <a:rPr lang="ja-JP" altLang="en-US" sz="1050" dirty="0" smtClean="0">
                  <a:solidFill>
                    <a:schemeClr val="tx1"/>
                  </a:solidFill>
                  <a:latin typeface="HGS創英角ｺﾞｼｯｸUB" pitchFamily="50" charset="-128"/>
                  <a:ea typeface="HGS創英角ｺﾞｼｯｸUB" pitchFamily="50" charset="-128"/>
                </a:rPr>
                <a:t>下水道管理者としての下水道事業の総括的な推進に係る組織系事務</a:t>
              </a:r>
            </a:p>
            <a:p>
              <a:pPr algn="ctr">
                <a:spcBef>
                  <a:spcPts val="300"/>
                </a:spcBef>
              </a:pPr>
              <a:r>
                <a:rPr lang="ja-JP" altLang="en-US" sz="1050" dirty="0" smtClean="0">
                  <a:solidFill>
                    <a:schemeClr val="tx1"/>
                  </a:solidFill>
                  <a:latin typeface="HGS創英角ｺﾞｼｯｸUB" pitchFamily="50" charset="-128"/>
                  <a:ea typeface="HGS創英角ｺﾞｼｯｸUB" pitchFamily="50" charset="-128"/>
                </a:rPr>
                <a:t>下水道法に規定される公権力行使等を伴う事務</a:t>
              </a:r>
              <a:endParaRPr lang="en-US" altLang="ja-JP" sz="1050" dirty="0" smtClean="0">
                <a:solidFill>
                  <a:schemeClr val="tx1"/>
                </a:solidFill>
                <a:latin typeface="HGS創英角ｺﾞｼｯｸUB" pitchFamily="50" charset="-128"/>
                <a:ea typeface="HGS創英角ｺﾞｼｯｸUB" pitchFamily="50" charset="-128"/>
              </a:endParaRPr>
            </a:p>
            <a:p>
              <a:pPr algn="ctr">
                <a:spcBef>
                  <a:spcPts val="300"/>
                </a:spcBef>
              </a:pPr>
              <a:endParaRPr lang="ja-JP" altLang="en-US" sz="1200" dirty="0" smtClean="0">
                <a:solidFill>
                  <a:schemeClr val="tx1"/>
                </a:solidFill>
                <a:latin typeface="HGS創英角ｺﾞｼｯｸUB" pitchFamily="50" charset="-128"/>
                <a:ea typeface="HGS創英角ｺﾞｼｯｸUB" pitchFamily="50" charset="-128"/>
              </a:endParaRPr>
            </a:p>
          </p:txBody>
        </p:sp>
        <p:sp>
          <p:nvSpPr>
            <p:cNvPr id="26" name="角丸四角形 25"/>
            <p:cNvSpPr/>
            <p:nvPr/>
          </p:nvSpPr>
          <p:spPr>
            <a:xfrm>
              <a:off x="1716982" y="4275756"/>
              <a:ext cx="6102546" cy="464037"/>
            </a:xfrm>
            <a:prstGeom prst="roundRect">
              <a:avLst>
                <a:gd name="adj" fmla="val 0"/>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1050" dirty="0" smtClean="0">
                  <a:solidFill>
                    <a:schemeClr val="tx1"/>
                  </a:solidFill>
                  <a:latin typeface="HGS創英角ｺﾞｼｯｸUB" pitchFamily="50" charset="-128"/>
                  <a:ea typeface="HGS創英角ｺﾞｼｯｸUB" pitchFamily="50" charset="-128"/>
                </a:rPr>
                <a:t>新増設（浸水対策・合流改善など）や</a:t>
              </a:r>
              <a:endParaRPr lang="en-US" altLang="ja-JP" sz="1050" dirty="0" smtClean="0">
                <a:solidFill>
                  <a:schemeClr val="tx1"/>
                </a:solidFill>
                <a:latin typeface="HGS創英角ｺﾞｼｯｸUB" pitchFamily="50" charset="-128"/>
                <a:ea typeface="HGS創英角ｺﾞｼｯｸUB" pitchFamily="50" charset="-128"/>
              </a:endParaRPr>
            </a:p>
            <a:p>
              <a:pPr algn="ctr"/>
              <a:r>
                <a:rPr lang="ja-JP" altLang="en-US" sz="1050" dirty="0" smtClean="0">
                  <a:solidFill>
                    <a:schemeClr val="tx1"/>
                  </a:solidFill>
                  <a:latin typeface="HGS創英角ｺﾞｼｯｸUB" pitchFamily="50" charset="-128"/>
                  <a:ea typeface="HGS創英角ｺﾞｼｯｸUB" pitchFamily="50" charset="-128"/>
                </a:rPr>
                <a:t>大規模改築更新など政策的判断を要する重要な事業</a:t>
              </a:r>
              <a:endParaRPr lang="ja-JP" altLang="en-US" sz="1050" dirty="0">
                <a:solidFill>
                  <a:schemeClr val="tx1"/>
                </a:solidFill>
                <a:latin typeface="HGS創英角ｺﾞｼｯｸUB" pitchFamily="50" charset="-128"/>
                <a:ea typeface="HGS創英角ｺﾞｼｯｸUB" pitchFamily="50" charset="-128"/>
              </a:endParaRPr>
            </a:p>
          </p:txBody>
        </p:sp>
        <p:sp>
          <p:nvSpPr>
            <p:cNvPr id="27" name="角丸四角形 26"/>
            <p:cNvSpPr/>
            <p:nvPr/>
          </p:nvSpPr>
          <p:spPr>
            <a:xfrm>
              <a:off x="7841814" y="3472439"/>
              <a:ext cx="406593" cy="340294"/>
            </a:xfrm>
            <a:prstGeom prst="roundRect">
              <a:avLst>
                <a:gd name="adj"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900" dirty="0" smtClean="0">
                  <a:latin typeface="HGS創英角ｺﾞｼｯｸUB" pitchFamily="50" charset="-128"/>
                  <a:ea typeface="HGS創英角ｺﾞｼｯｸUB" pitchFamily="50" charset="-128"/>
                </a:rPr>
                <a:t>官民</a:t>
              </a:r>
              <a:endParaRPr kumimoji="1" lang="en-US" altLang="ja-JP" sz="900" dirty="0" smtClean="0">
                <a:latin typeface="HGS創英角ｺﾞｼｯｸUB" pitchFamily="50" charset="-128"/>
                <a:ea typeface="HGS創英角ｺﾞｼｯｸUB" pitchFamily="50" charset="-128"/>
              </a:endParaRPr>
            </a:p>
            <a:p>
              <a:pPr algn="ctr"/>
              <a:r>
                <a:rPr lang="ja-JP" altLang="en-US" sz="900" dirty="0" smtClean="0">
                  <a:latin typeface="HGS創英角ｺﾞｼｯｸUB" pitchFamily="50" charset="-128"/>
                  <a:ea typeface="HGS創英角ｺﾞｼｯｸUB" pitchFamily="50" charset="-128"/>
                </a:rPr>
                <a:t>分担</a:t>
              </a:r>
              <a:endParaRPr kumimoji="1" lang="ja-JP" altLang="en-US" sz="900" dirty="0">
                <a:latin typeface="HGS創英角ｺﾞｼｯｸUB" pitchFamily="50" charset="-128"/>
                <a:ea typeface="HGS創英角ｺﾞｼｯｸUB" pitchFamily="50" charset="-128"/>
              </a:endParaRPr>
            </a:p>
          </p:txBody>
        </p:sp>
        <p:sp>
          <p:nvSpPr>
            <p:cNvPr id="28" name="角丸四角形 27"/>
            <p:cNvSpPr/>
            <p:nvPr/>
          </p:nvSpPr>
          <p:spPr>
            <a:xfrm>
              <a:off x="7904374" y="3847656"/>
              <a:ext cx="281487" cy="897139"/>
            </a:xfrm>
            <a:prstGeom prst="roundRect">
              <a:avLst>
                <a:gd name="adj"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wrap="none" lIns="36000" tIns="36000" rIns="36000" bIns="36000" rtlCol="0" anchor="ctr" anchorCtr="1"/>
            <a:lstStyle/>
            <a:p>
              <a:pPr algn="ctr">
                <a:spcBef>
                  <a:spcPts val="300"/>
                </a:spcBef>
              </a:pPr>
              <a:r>
                <a:rPr lang="ja-JP" altLang="en-US" sz="1200" dirty="0" smtClean="0">
                  <a:solidFill>
                    <a:schemeClr val="tx1"/>
                  </a:solidFill>
                  <a:latin typeface="HGS創英角ｺﾞｼｯｸUB" pitchFamily="50" charset="-128"/>
                  <a:ea typeface="HGS創英角ｺﾞｼｯｸUB" pitchFamily="50" charset="-128"/>
                </a:rPr>
                <a:t>行　政</a:t>
              </a:r>
              <a:endParaRPr lang="en-US" altLang="ja-JP" sz="1200" dirty="0" smtClean="0">
                <a:solidFill>
                  <a:schemeClr val="tx1"/>
                </a:solidFill>
                <a:latin typeface="HGS創英角ｺﾞｼｯｸUB" pitchFamily="50" charset="-128"/>
                <a:ea typeface="HGS創英角ｺﾞｼｯｸUB" pitchFamily="50" charset="-128"/>
              </a:endParaRPr>
            </a:p>
          </p:txBody>
        </p:sp>
        <p:sp>
          <p:nvSpPr>
            <p:cNvPr id="29" name="角丸四角形 28"/>
            <p:cNvSpPr/>
            <p:nvPr/>
          </p:nvSpPr>
          <p:spPr>
            <a:xfrm>
              <a:off x="7904374" y="4769719"/>
              <a:ext cx="281487" cy="863673"/>
            </a:xfrm>
            <a:prstGeom prst="roundRect">
              <a:avLst>
                <a:gd name="adj" fmla="val 0"/>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wrap="none" lIns="36000" tIns="36000" rIns="36000" bIns="36000" rtlCol="0" anchor="ctr"/>
            <a:lstStyle/>
            <a:p>
              <a:r>
                <a:rPr kumimoji="1" lang="ja-JP" altLang="en-US" sz="1200" dirty="0" smtClean="0">
                  <a:solidFill>
                    <a:schemeClr val="tx1"/>
                  </a:solidFill>
                  <a:latin typeface="HGS創英角ｺﾞｼｯｸUB" pitchFamily="50" charset="-128"/>
                  <a:ea typeface="HGS創英角ｺﾞｼｯｸUB" pitchFamily="50" charset="-128"/>
                </a:rPr>
                <a:t>　民　間</a:t>
              </a:r>
              <a:endParaRPr kumimoji="1" lang="en-US" altLang="ja-JP" sz="1200" dirty="0" smtClean="0">
                <a:solidFill>
                  <a:schemeClr val="tx1"/>
                </a:solidFill>
                <a:latin typeface="HGS創英角ｺﾞｼｯｸUB" pitchFamily="50" charset="-128"/>
                <a:ea typeface="HGS創英角ｺﾞｼｯｸUB" pitchFamily="50" charset="-128"/>
              </a:endParaRPr>
            </a:p>
          </p:txBody>
        </p:sp>
        <p:sp>
          <p:nvSpPr>
            <p:cNvPr id="30" name="角丸四角形 29"/>
            <p:cNvSpPr/>
            <p:nvPr/>
          </p:nvSpPr>
          <p:spPr>
            <a:xfrm>
              <a:off x="613992" y="5000235"/>
              <a:ext cx="1017263" cy="626832"/>
            </a:xfrm>
            <a:prstGeom prst="roundRect">
              <a:avLst>
                <a:gd name="adj"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1000" dirty="0" smtClean="0">
                  <a:solidFill>
                    <a:schemeClr val="tx1"/>
                  </a:solidFill>
                  <a:latin typeface="HGS創英角ｺﾞｼｯｸUB" pitchFamily="50" charset="-128"/>
                  <a:ea typeface="HGS創英角ｺﾞｼｯｸUB" pitchFamily="50" charset="-128"/>
                </a:rPr>
                <a:t>業務領域　</a:t>
              </a:r>
              <a:r>
                <a:rPr lang="en-US" altLang="ja-JP" sz="1000" dirty="0" smtClean="0">
                  <a:solidFill>
                    <a:schemeClr val="tx1"/>
                  </a:solidFill>
                  <a:latin typeface="HGS創英角ｺﾞｼｯｸUB" pitchFamily="50" charset="-128"/>
                  <a:ea typeface="HGS創英角ｺﾞｼｯｸUB" pitchFamily="50" charset="-128"/>
                </a:rPr>
                <a:t>C</a:t>
              </a:r>
            </a:p>
            <a:p>
              <a:pPr algn="ctr"/>
              <a:r>
                <a:rPr lang="ja-JP" altLang="en-US" sz="1000" dirty="0" smtClean="0">
                  <a:solidFill>
                    <a:schemeClr val="tx1"/>
                  </a:solidFill>
                  <a:latin typeface="HGS創英角ｺﾞｼｯｸUB" pitchFamily="50" charset="-128"/>
                  <a:ea typeface="HGS創英角ｺﾞｼｯｸUB" pitchFamily="50" charset="-128"/>
                </a:rPr>
                <a:t>（維持管理）</a:t>
              </a:r>
              <a:endParaRPr lang="ja-JP" altLang="en-US" sz="700" dirty="0" smtClean="0">
                <a:solidFill>
                  <a:schemeClr val="tx1"/>
                </a:solidFill>
                <a:latin typeface="HG丸ｺﾞｼｯｸM-PRO" pitchFamily="50" charset="-128"/>
                <a:ea typeface="HG丸ｺﾞｼｯｸM-PRO" pitchFamily="50" charset="-128"/>
              </a:endParaRPr>
            </a:p>
          </p:txBody>
        </p:sp>
        <p:sp>
          <p:nvSpPr>
            <p:cNvPr id="31" name="角丸四角形 30"/>
            <p:cNvSpPr/>
            <p:nvPr/>
          </p:nvSpPr>
          <p:spPr>
            <a:xfrm>
              <a:off x="3163043" y="6139833"/>
              <a:ext cx="4660564" cy="309358"/>
            </a:xfrm>
            <a:prstGeom prst="roundRect">
              <a:avLst>
                <a:gd name="adj" fmla="val 0"/>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050" dirty="0" smtClean="0">
                  <a:solidFill>
                    <a:schemeClr val="tx1"/>
                  </a:solidFill>
                  <a:latin typeface="HGS創英角ｺﾞｼｯｸUB" pitchFamily="50" charset="-128"/>
                  <a:ea typeface="HGS創英角ｺﾞｼｯｸUB" pitchFamily="50" charset="-128"/>
                </a:rPr>
                <a:t>クリアウォーター</a:t>
              </a:r>
              <a:r>
                <a:rPr kumimoji="1" lang="en-US" altLang="ja-JP" sz="1050" dirty="0" smtClean="0">
                  <a:solidFill>
                    <a:schemeClr val="tx1"/>
                  </a:solidFill>
                  <a:latin typeface="HGS創英角ｺﾞｼｯｸUB" pitchFamily="50" charset="-128"/>
                  <a:ea typeface="HGS創英角ｺﾞｼｯｸUB" pitchFamily="50" charset="-128"/>
                </a:rPr>
                <a:t>OSAKA</a:t>
              </a:r>
              <a:r>
                <a:rPr lang="ja-JP" altLang="en-US" sz="1050" dirty="0" smtClean="0">
                  <a:solidFill>
                    <a:schemeClr val="tx1"/>
                  </a:solidFill>
                  <a:latin typeface="HGS創英角ｺﾞｼｯｸUB" pitchFamily="50" charset="-128"/>
                  <a:ea typeface="HGS創英角ｺﾞｼｯｸUB" pitchFamily="50" charset="-128"/>
                </a:rPr>
                <a:t>㈱</a:t>
              </a:r>
              <a:endParaRPr kumimoji="1" lang="ja-JP" altLang="en-US" sz="1050" dirty="0">
                <a:solidFill>
                  <a:schemeClr val="tx1"/>
                </a:solidFill>
                <a:latin typeface="HGS創英角ｺﾞｼｯｸUB" pitchFamily="50" charset="-128"/>
                <a:ea typeface="HGS創英角ｺﾞｼｯｸUB" pitchFamily="50" charset="-128"/>
              </a:endParaRPr>
            </a:p>
          </p:txBody>
        </p:sp>
        <p:sp>
          <p:nvSpPr>
            <p:cNvPr id="32" name="角丸四角形 31"/>
            <p:cNvSpPr/>
            <p:nvPr/>
          </p:nvSpPr>
          <p:spPr>
            <a:xfrm>
              <a:off x="304357" y="6139833"/>
              <a:ext cx="1313607" cy="309358"/>
            </a:xfrm>
            <a:prstGeom prst="roundRect">
              <a:avLst>
                <a:gd name="adj"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050" dirty="0" smtClean="0">
                  <a:solidFill>
                    <a:schemeClr val="tx1"/>
                  </a:solidFill>
                  <a:latin typeface="HGS創英角ｺﾞｼｯｸUB" pitchFamily="50" charset="-128"/>
                  <a:ea typeface="HGS創英角ｺﾞｼｯｸUB" pitchFamily="50" charset="-128"/>
                </a:rPr>
                <a:t>上部組織形態</a:t>
              </a:r>
              <a:endParaRPr kumimoji="1" lang="en-US" altLang="ja-JP" sz="1050" dirty="0" smtClean="0">
                <a:solidFill>
                  <a:schemeClr val="tx1"/>
                </a:solidFill>
                <a:latin typeface="HGS創英角ｺﾞｼｯｸUB" pitchFamily="50" charset="-128"/>
                <a:ea typeface="HGS創英角ｺﾞｼｯｸUB" pitchFamily="50" charset="-128"/>
              </a:endParaRPr>
            </a:p>
            <a:p>
              <a:pPr algn="ctr"/>
              <a:r>
                <a:rPr lang="ja-JP" altLang="en-US" sz="1050" dirty="0" smtClean="0">
                  <a:solidFill>
                    <a:schemeClr val="tx1"/>
                  </a:solidFill>
                  <a:latin typeface="HGS創英角ｺﾞｼｯｸUB" pitchFamily="50" charset="-128"/>
                  <a:ea typeface="HGS創英角ｺﾞｼｯｸUB" pitchFamily="50" charset="-128"/>
                </a:rPr>
                <a:t>（契約相手方）</a:t>
              </a:r>
              <a:endParaRPr kumimoji="1" lang="ja-JP" altLang="en-US" sz="1050" dirty="0">
                <a:solidFill>
                  <a:schemeClr val="tx1"/>
                </a:solidFill>
                <a:latin typeface="HGS創英角ｺﾞｼｯｸUB" pitchFamily="50" charset="-128"/>
                <a:ea typeface="HGS創英角ｺﾞｼｯｸUB" pitchFamily="50" charset="-128"/>
              </a:endParaRPr>
            </a:p>
          </p:txBody>
        </p:sp>
        <p:sp>
          <p:nvSpPr>
            <p:cNvPr id="33" name="角丸四角形 32"/>
            <p:cNvSpPr/>
            <p:nvPr/>
          </p:nvSpPr>
          <p:spPr>
            <a:xfrm>
              <a:off x="1724304" y="6139833"/>
              <a:ext cx="1407536" cy="309358"/>
            </a:xfrm>
            <a:prstGeom prst="roundRect">
              <a:avLst>
                <a:gd name="adj" fmla="val 0"/>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050" dirty="0" smtClean="0">
                  <a:solidFill>
                    <a:schemeClr val="tx1"/>
                  </a:solidFill>
                  <a:latin typeface="HGS創英角ｺﾞｼｯｸUB" pitchFamily="50" charset="-128"/>
                  <a:ea typeface="HGS創英角ｺﾞｼｯｸUB" pitchFamily="50" charset="-128"/>
                </a:rPr>
                <a:t>（一財）</a:t>
              </a:r>
              <a:endParaRPr kumimoji="1" lang="en-US" altLang="ja-JP" sz="1050" dirty="0" smtClean="0">
                <a:solidFill>
                  <a:schemeClr val="tx1"/>
                </a:solidFill>
                <a:latin typeface="HGS創英角ｺﾞｼｯｸUB" pitchFamily="50" charset="-128"/>
                <a:ea typeface="HGS創英角ｺﾞｼｯｸUB" pitchFamily="50" charset="-128"/>
              </a:endParaRPr>
            </a:p>
            <a:p>
              <a:pPr algn="ctr"/>
              <a:r>
                <a:rPr kumimoji="1" lang="ja-JP" altLang="en-US" sz="1050" dirty="0" smtClean="0">
                  <a:solidFill>
                    <a:schemeClr val="tx1"/>
                  </a:solidFill>
                  <a:latin typeface="HGS創英角ｺﾞｼｯｸUB" pitchFamily="50" charset="-128"/>
                  <a:ea typeface="HGS創英角ｺﾞｼｯｸUB" pitchFamily="50" charset="-128"/>
                </a:rPr>
                <a:t>都市技術センター</a:t>
              </a:r>
              <a:endParaRPr kumimoji="1" lang="en-US" altLang="ja-JP" sz="1050" dirty="0" smtClean="0">
                <a:solidFill>
                  <a:schemeClr val="tx1"/>
                </a:solidFill>
                <a:latin typeface="HGS創英角ｺﾞｼｯｸUB" pitchFamily="50" charset="-128"/>
                <a:ea typeface="HGS創英角ｺﾞｼｯｸUB" pitchFamily="50" charset="-128"/>
              </a:endParaRPr>
            </a:p>
          </p:txBody>
        </p:sp>
        <p:sp>
          <p:nvSpPr>
            <p:cNvPr id="34" name="角丸四角形 33"/>
            <p:cNvSpPr/>
            <p:nvPr/>
          </p:nvSpPr>
          <p:spPr>
            <a:xfrm>
              <a:off x="5183027" y="5266917"/>
              <a:ext cx="2564663" cy="247483"/>
            </a:xfrm>
            <a:prstGeom prst="roundRect">
              <a:avLst>
                <a:gd name="adj" fmla="val 27277"/>
              </a:avLst>
            </a:prstGeom>
            <a:noFill/>
            <a:ln w="12700">
              <a:noFill/>
              <a:prstDash val="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1000" dirty="0" smtClean="0">
                  <a:solidFill>
                    <a:schemeClr val="tx1"/>
                  </a:solidFill>
                  <a:latin typeface="HG丸ｺﾞｼｯｸM-PRO" pitchFamily="50" charset="-128"/>
                  <a:ea typeface="HG丸ｺﾞｼｯｸM-PRO" pitchFamily="50" charset="-128"/>
                </a:rPr>
                <a:t>契約期間　</a:t>
              </a:r>
              <a:r>
                <a:rPr lang="en-US" altLang="ja-JP" sz="1000" dirty="0">
                  <a:solidFill>
                    <a:schemeClr val="tx1"/>
                  </a:solidFill>
                  <a:latin typeface="HG丸ｺﾞｼｯｸM-PRO" pitchFamily="50" charset="-128"/>
                  <a:ea typeface="HG丸ｺﾞｼｯｸM-PRO" pitchFamily="50" charset="-128"/>
                </a:rPr>
                <a:t>2</a:t>
              </a:r>
              <a:r>
                <a:rPr lang="en-US" altLang="ja-JP" sz="1000" dirty="0" smtClean="0">
                  <a:solidFill>
                    <a:schemeClr val="tx1"/>
                  </a:solidFill>
                  <a:latin typeface="HG丸ｺﾞｼｯｸM-PRO" pitchFamily="50" charset="-128"/>
                  <a:ea typeface="HG丸ｺﾞｼｯｸM-PRO" pitchFamily="50" charset="-128"/>
                </a:rPr>
                <a:t>0</a:t>
              </a:r>
              <a:r>
                <a:rPr lang="ja-JP" altLang="en-US" sz="1000" dirty="0" smtClean="0">
                  <a:solidFill>
                    <a:schemeClr val="tx1"/>
                  </a:solidFill>
                  <a:latin typeface="HG丸ｺﾞｼｯｸM-PRO" pitchFamily="50" charset="-128"/>
                  <a:ea typeface="HG丸ｺﾞｼｯｸM-PRO" pitchFamily="50" charset="-128"/>
                </a:rPr>
                <a:t>～</a:t>
              </a:r>
              <a:r>
                <a:rPr lang="en-US" altLang="ja-JP" sz="1000" dirty="0" smtClean="0">
                  <a:solidFill>
                    <a:schemeClr val="tx1"/>
                  </a:solidFill>
                  <a:latin typeface="HG丸ｺﾞｼｯｸM-PRO" pitchFamily="50" charset="-128"/>
                  <a:ea typeface="HG丸ｺﾞｼｯｸM-PRO" pitchFamily="50" charset="-128"/>
                </a:rPr>
                <a:t>30</a:t>
              </a:r>
              <a:r>
                <a:rPr lang="ja-JP" altLang="en-US" sz="1000" dirty="0" smtClean="0">
                  <a:solidFill>
                    <a:schemeClr val="tx1"/>
                  </a:solidFill>
                  <a:latin typeface="HG丸ｺﾞｼｯｸM-PRO" pitchFamily="50" charset="-128"/>
                  <a:ea typeface="HG丸ｺﾞｼｯｸM-PRO" pitchFamily="50" charset="-128"/>
                </a:rPr>
                <a:t>年程度</a:t>
              </a:r>
            </a:p>
          </p:txBody>
        </p:sp>
        <p:sp>
          <p:nvSpPr>
            <p:cNvPr id="37" name="フリーフォーム 36"/>
            <p:cNvSpPr/>
            <p:nvPr/>
          </p:nvSpPr>
          <p:spPr>
            <a:xfrm>
              <a:off x="1724304" y="4769719"/>
              <a:ext cx="6080649" cy="857347"/>
            </a:xfrm>
            <a:custGeom>
              <a:avLst/>
              <a:gdLst>
                <a:gd name="connsiteX0" fmla="*/ 0 w 7010400"/>
                <a:gd name="connsiteY0" fmla="*/ 1028700 h 1028700"/>
                <a:gd name="connsiteX1" fmla="*/ 0 w 7010400"/>
                <a:gd name="connsiteY1" fmla="*/ 238125 h 1028700"/>
                <a:gd name="connsiteX2" fmla="*/ 1600200 w 7010400"/>
                <a:gd name="connsiteY2" fmla="*/ 238125 h 1028700"/>
                <a:gd name="connsiteX3" fmla="*/ 1600200 w 7010400"/>
                <a:gd name="connsiteY3" fmla="*/ 133350 h 1028700"/>
                <a:gd name="connsiteX4" fmla="*/ 3914775 w 7010400"/>
                <a:gd name="connsiteY4" fmla="*/ 133350 h 1028700"/>
                <a:gd name="connsiteX5" fmla="*/ 3914775 w 7010400"/>
                <a:gd name="connsiteY5" fmla="*/ 0 h 1028700"/>
                <a:gd name="connsiteX6" fmla="*/ 7010400 w 7010400"/>
                <a:gd name="connsiteY6" fmla="*/ 0 h 1028700"/>
                <a:gd name="connsiteX7" fmla="*/ 7010400 w 7010400"/>
                <a:gd name="connsiteY7" fmla="*/ 1028700 h 1028700"/>
                <a:gd name="connsiteX8" fmla="*/ 0 w 7010400"/>
                <a:gd name="connsiteY8" fmla="*/ 1028700 h 1028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10400" h="1028700">
                  <a:moveTo>
                    <a:pt x="0" y="1028700"/>
                  </a:moveTo>
                  <a:lnTo>
                    <a:pt x="0" y="238125"/>
                  </a:lnTo>
                  <a:lnTo>
                    <a:pt x="1600200" y="238125"/>
                  </a:lnTo>
                  <a:lnTo>
                    <a:pt x="1600200" y="133350"/>
                  </a:lnTo>
                  <a:lnTo>
                    <a:pt x="3914775" y="133350"/>
                  </a:lnTo>
                  <a:lnTo>
                    <a:pt x="3914775" y="0"/>
                  </a:lnTo>
                  <a:lnTo>
                    <a:pt x="7010400" y="0"/>
                  </a:lnTo>
                  <a:lnTo>
                    <a:pt x="7010400" y="1028700"/>
                  </a:lnTo>
                  <a:lnTo>
                    <a:pt x="0" y="1028700"/>
                  </a:lnTo>
                  <a:close/>
                </a:path>
              </a:pathLst>
            </a:custGeom>
            <a:noFill/>
            <a:ln w="444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ホームベース 37"/>
            <p:cNvSpPr/>
            <p:nvPr/>
          </p:nvSpPr>
          <p:spPr>
            <a:xfrm>
              <a:off x="2731126" y="6458451"/>
              <a:ext cx="1098558" cy="360000"/>
            </a:xfrm>
            <a:prstGeom prst="homePlat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smtClean="0">
                  <a:solidFill>
                    <a:schemeClr val="bg1"/>
                  </a:solidFill>
                  <a:latin typeface="HG丸ｺﾞｼｯｸM-PRO" pitchFamily="50" charset="-128"/>
                  <a:ea typeface="HG丸ｺﾞｼｯｸM-PRO" pitchFamily="50" charset="-128"/>
                </a:rPr>
                <a:t>課題の解決</a:t>
              </a:r>
              <a:r>
                <a:rPr kumimoji="1" lang="en-US" altLang="ja-JP" sz="1050" b="1" baseline="30000" dirty="0" smtClean="0">
                  <a:solidFill>
                    <a:schemeClr val="bg1"/>
                  </a:solidFill>
                  <a:latin typeface="HG丸ｺﾞｼｯｸM-PRO" pitchFamily="50" charset="-128"/>
                  <a:ea typeface="HG丸ｺﾞｼｯｸM-PRO" pitchFamily="50" charset="-128"/>
                </a:rPr>
                <a:t>※2</a:t>
              </a:r>
              <a:endParaRPr kumimoji="1" lang="ja-JP" altLang="en-US" sz="1050" b="1" baseline="30000" dirty="0">
                <a:solidFill>
                  <a:schemeClr val="bg1"/>
                </a:solidFill>
                <a:latin typeface="HG丸ｺﾞｼｯｸM-PRO" pitchFamily="50" charset="-128"/>
                <a:ea typeface="HG丸ｺﾞｼｯｸM-PRO" pitchFamily="50" charset="-128"/>
              </a:endParaRPr>
            </a:p>
          </p:txBody>
        </p:sp>
        <p:sp>
          <p:nvSpPr>
            <p:cNvPr id="39" name="ホームベース 38"/>
            <p:cNvSpPr/>
            <p:nvPr/>
          </p:nvSpPr>
          <p:spPr>
            <a:xfrm>
              <a:off x="3874733" y="6458452"/>
              <a:ext cx="1131848" cy="360000"/>
            </a:xfrm>
            <a:prstGeom prst="homePlat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smtClean="0">
                  <a:solidFill>
                    <a:schemeClr val="tx1"/>
                  </a:solidFill>
                  <a:latin typeface="HG丸ｺﾞｼｯｸM-PRO" pitchFamily="50" charset="-128"/>
                  <a:ea typeface="HG丸ｺﾞｼｯｸM-PRO" pitchFamily="50" charset="-128"/>
                </a:rPr>
                <a:t>PFI</a:t>
              </a:r>
              <a:r>
                <a:rPr kumimoji="1" lang="ja-JP" altLang="en-US" sz="1050" dirty="0" smtClean="0">
                  <a:solidFill>
                    <a:schemeClr val="tx1"/>
                  </a:solidFill>
                  <a:latin typeface="HG丸ｺﾞｼｯｸM-PRO" pitchFamily="50" charset="-128"/>
                  <a:ea typeface="HG丸ｺﾞｼｯｸM-PRO" pitchFamily="50" charset="-128"/>
                </a:rPr>
                <a:t>法に基づく手続き</a:t>
              </a:r>
              <a:endParaRPr kumimoji="1" lang="ja-JP" altLang="en-US" sz="1050" dirty="0">
                <a:solidFill>
                  <a:schemeClr val="tx1"/>
                </a:solidFill>
                <a:latin typeface="HG丸ｺﾞｼｯｸM-PRO" pitchFamily="50" charset="-128"/>
                <a:ea typeface="HG丸ｺﾞｼｯｸM-PRO" pitchFamily="50" charset="-128"/>
              </a:endParaRPr>
            </a:p>
          </p:txBody>
        </p:sp>
        <p:sp>
          <p:nvSpPr>
            <p:cNvPr id="40" name="角丸四角形 39"/>
            <p:cNvSpPr/>
            <p:nvPr/>
          </p:nvSpPr>
          <p:spPr>
            <a:xfrm>
              <a:off x="1722928" y="5658851"/>
              <a:ext cx="1408912" cy="448050"/>
            </a:xfrm>
            <a:prstGeom prst="roundRect">
              <a:avLst>
                <a:gd name="adj" fmla="val 0"/>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en-US" altLang="ja-JP" sz="900" dirty="0" smtClean="0">
                <a:solidFill>
                  <a:schemeClr val="tx1"/>
                </a:solidFill>
                <a:latin typeface="+mj-ea"/>
                <a:ea typeface="+mj-ea"/>
              </a:endParaRPr>
            </a:p>
            <a:p>
              <a:pPr algn="ctr"/>
              <a:endParaRPr lang="en-US" altLang="ja-JP" sz="900" dirty="0">
                <a:solidFill>
                  <a:schemeClr val="tx1"/>
                </a:solidFill>
                <a:latin typeface="+mj-ea"/>
                <a:ea typeface="+mj-ea"/>
              </a:endParaRPr>
            </a:p>
            <a:p>
              <a:pPr algn="ctr"/>
              <a:r>
                <a:rPr kumimoji="1" lang="ja-JP" altLang="en-US" sz="800" dirty="0" smtClean="0">
                  <a:solidFill>
                    <a:schemeClr val="tx1"/>
                  </a:solidFill>
                  <a:latin typeface="HG丸ｺﾞｼｯｸM-PRO" pitchFamily="50" charset="-128"/>
                  <a:ea typeface="HG丸ｺﾞｼｯｸM-PRO" pitchFamily="50" charset="-128"/>
                </a:rPr>
                <a:t>・維持管理費のコスト縮減</a:t>
              </a:r>
              <a:endParaRPr kumimoji="1" lang="en-US" altLang="ja-JP" sz="800" dirty="0" smtClean="0">
                <a:solidFill>
                  <a:schemeClr val="tx1"/>
                </a:solidFill>
                <a:latin typeface="HG丸ｺﾞｼｯｸM-PRO" pitchFamily="50" charset="-128"/>
                <a:ea typeface="HG丸ｺﾞｼｯｸM-PRO" pitchFamily="50" charset="-128"/>
              </a:endParaRPr>
            </a:p>
          </p:txBody>
        </p:sp>
        <p:sp>
          <p:nvSpPr>
            <p:cNvPr id="41" name="角丸四角形 40"/>
            <p:cNvSpPr/>
            <p:nvPr/>
          </p:nvSpPr>
          <p:spPr>
            <a:xfrm>
              <a:off x="3162325" y="5661248"/>
              <a:ext cx="1890756" cy="448050"/>
            </a:xfrm>
            <a:prstGeom prst="roundRect">
              <a:avLst>
                <a:gd name="adj" fmla="val 0"/>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endParaRPr kumimoji="1" lang="en-US" altLang="ja-JP" sz="900" dirty="0" smtClean="0">
                <a:solidFill>
                  <a:schemeClr val="tx1"/>
                </a:solidFill>
                <a:latin typeface="+mn-ea"/>
              </a:endParaRPr>
            </a:p>
            <a:p>
              <a:r>
                <a:rPr kumimoji="1" lang="ja-JP" altLang="en-US" sz="800" dirty="0" smtClean="0">
                  <a:solidFill>
                    <a:schemeClr val="tx1"/>
                  </a:solidFill>
                  <a:latin typeface="HG丸ｺﾞｼｯｸM-PRO" pitchFamily="50" charset="-128"/>
                  <a:ea typeface="HG丸ｺﾞｼｯｸM-PRO" pitchFamily="50" charset="-128"/>
                </a:rPr>
                <a:t>・国内外事業展開による収益化</a:t>
              </a:r>
              <a:endParaRPr kumimoji="1" lang="en-US" altLang="ja-JP" sz="800" dirty="0" smtClean="0">
                <a:solidFill>
                  <a:schemeClr val="tx1"/>
                </a:solidFill>
                <a:latin typeface="HG丸ｺﾞｼｯｸM-PRO" pitchFamily="50" charset="-128"/>
                <a:ea typeface="HG丸ｺﾞｼｯｸM-PRO" pitchFamily="50" charset="-128"/>
              </a:endParaRPr>
            </a:p>
            <a:p>
              <a:r>
                <a:rPr lang="ja-JP" altLang="en-US" sz="800" dirty="0" smtClean="0">
                  <a:solidFill>
                    <a:schemeClr val="tx1"/>
                  </a:solidFill>
                  <a:latin typeface="HG丸ｺﾞｼｯｸM-PRO" pitchFamily="50" charset="-128"/>
                  <a:ea typeface="HG丸ｺﾞｼｯｸM-PRO" pitchFamily="50" charset="-128"/>
                </a:rPr>
                <a:t>・維持管理費のコスト縮減（拡大）</a:t>
              </a:r>
              <a:endParaRPr kumimoji="1" lang="en-US" altLang="ja-JP" sz="800" dirty="0" smtClean="0">
                <a:solidFill>
                  <a:schemeClr val="tx1"/>
                </a:solidFill>
                <a:latin typeface="HG丸ｺﾞｼｯｸM-PRO" pitchFamily="50" charset="-128"/>
                <a:ea typeface="HG丸ｺﾞｼｯｸM-PRO" pitchFamily="50" charset="-128"/>
              </a:endParaRPr>
            </a:p>
          </p:txBody>
        </p:sp>
        <p:sp>
          <p:nvSpPr>
            <p:cNvPr id="42" name="角丸四角形 41"/>
            <p:cNvSpPr/>
            <p:nvPr/>
          </p:nvSpPr>
          <p:spPr>
            <a:xfrm>
              <a:off x="5085139" y="5658851"/>
              <a:ext cx="2719815" cy="448050"/>
            </a:xfrm>
            <a:prstGeom prst="roundRect">
              <a:avLst>
                <a:gd name="adj" fmla="val 0"/>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kumimoji="1" lang="ja-JP" altLang="en-US" sz="800" dirty="0" smtClean="0">
                  <a:solidFill>
                    <a:schemeClr val="tx1"/>
                  </a:solidFill>
                  <a:latin typeface="HG丸ｺﾞｼｯｸM-PRO" pitchFamily="50" charset="-128"/>
                  <a:ea typeface="HG丸ｺﾞｼｯｸM-PRO" pitchFamily="50" charset="-128"/>
                </a:rPr>
                <a:t>・建設コストの縮減</a:t>
              </a:r>
              <a:endParaRPr kumimoji="1" lang="en-US" altLang="ja-JP" sz="800" dirty="0" smtClean="0">
                <a:solidFill>
                  <a:schemeClr val="tx1"/>
                </a:solidFill>
                <a:latin typeface="HG丸ｺﾞｼｯｸM-PRO" pitchFamily="50" charset="-128"/>
                <a:ea typeface="HG丸ｺﾞｼｯｸM-PRO" pitchFamily="50" charset="-128"/>
              </a:endParaRPr>
            </a:p>
            <a:p>
              <a:r>
                <a:rPr lang="ja-JP" altLang="en-US" sz="800" dirty="0" smtClean="0">
                  <a:solidFill>
                    <a:schemeClr val="tx1"/>
                  </a:solidFill>
                  <a:latin typeface="HG丸ｺﾞｼｯｸM-PRO" pitchFamily="50" charset="-128"/>
                  <a:ea typeface="HG丸ｺﾞｼｯｸM-PRO" pitchFamily="50" charset="-128"/>
                </a:rPr>
                <a:t>・国内外事業展開による収益化</a:t>
              </a:r>
              <a:r>
                <a:rPr lang="en-US" altLang="ja-JP" sz="800" dirty="0">
                  <a:solidFill>
                    <a:schemeClr val="tx1"/>
                  </a:solidFill>
                  <a:latin typeface="HG丸ｺﾞｼｯｸM-PRO" pitchFamily="50" charset="-128"/>
                  <a:ea typeface="HG丸ｺﾞｼｯｸM-PRO" pitchFamily="50" charset="-128"/>
                </a:rPr>
                <a:t>(</a:t>
              </a:r>
              <a:r>
                <a:rPr lang="ja-JP" altLang="en-US" sz="800" dirty="0">
                  <a:solidFill>
                    <a:schemeClr val="tx1"/>
                  </a:solidFill>
                  <a:latin typeface="HG丸ｺﾞｼｯｸM-PRO" pitchFamily="50" charset="-128"/>
                  <a:ea typeface="HG丸ｺﾞｼｯｸM-PRO" pitchFamily="50" charset="-128"/>
                </a:rPr>
                <a:t>拡大） </a:t>
              </a:r>
              <a:endParaRPr lang="en-US" altLang="ja-JP" sz="800" dirty="0" smtClean="0">
                <a:solidFill>
                  <a:schemeClr val="tx1"/>
                </a:solidFill>
                <a:latin typeface="HG丸ｺﾞｼｯｸM-PRO" pitchFamily="50" charset="-128"/>
                <a:ea typeface="HG丸ｺﾞｼｯｸM-PRO" pitchFamily="50" charset="-128"/>
              </a:endParaRPr>
            </a:p>
            <a:p>
              <a:r>
                <a:rPr kumimoji="1" lang="ja-JP" altLang="en-US" sz="800" dirty="0" smtClean="0">
                  <a:solidFill>
                    <a:schemeClr val="tx1"/>
                  </a:solidFill>
                  <a:latin typeface="HG丸ｺﾞｼｯｸM-PRO" pitchFamily="50" charset="-128"/>
                  <a:ea typeface="HG丸ｺﾞｼｯｸM-PRO" pitchFamily="50" charset="-128"/>
                </a:rPr>
                <a:t>・維持管理費のコスト縮減</a:t>
              </a:r>
              <a:r>
                <a:rPr kumimoji="1" lang="en-US" altLang="ja-JP" sz="800" dirty="0" smtClean="0">
                  <a:solidFill>
                    <a:schemeClr val="tx1"/>
                  </a:solidFill>
                  <a:latin typeface="HG丸ｺﾞｼｯｸM-PRO" pitchFamily="50" charset="-128"/>
                  <a:ea typeface="HG丸ｺﾞｼｯｸM-PRO" pitchFamily="50" charset="-128"/>
                </a:rPr>
                <a:t>(</a:t>
              </a:r>
              <a:r>
                <a:rPr kumimoji="1" lang="ja-JP" altLang="en-US" sz="800" dirty="0" smtClean="0">
                  <a:solidFill>
                    <a:schemeClr val="tx1"/>
                  </a:solidFill>
                  <a:latin typeface="HG丸ｺﾞｼｯｸM-PRO" pitchFamily="50" charset="-128"/>
                  <a:ea typeface="HG丸ｺﾞｼｯｸM-PRO" pitchFamily="50" charset="-128"/>
                </a:rPr>
                <a:t>拡大）</a:t>
              </a:r>
              <a:endParaRPr kumimoji="1" lang="en-US" altLang="ja-JP" sz="800" dirty="0" smtClean="0">
                <a:solidFill>
                  <a:schemeClr val="tx1"/>
                </a:solidFill>
                <a:latin typeface="HG丸ｺﾞｼｯｸM-PRO" pitchFamily="50" charset="-128"/>
                <a:ea typeface="HG丸ｺﾞｼｯｸM-PRO" pitchFamily="50" charset="-128"/>
              </a:endParaRPr>
            </a:p>
          </p:txBody>
        </p:sp>
        <p:sp>
          <p:nvSpPr>
            <p:cNvPr id="43" name="角丸四角形 42"/>
            <p:cNvSpPr/>
            <p:nvPr/>
          </p:nvSpPr>
          <p:spPr>
            <a:xfrm>
              <a:off x="304357" y="5658851"/>
              <a:ext cx="1313607" cy="448050"/>
            </a:xfrm>
            <a:prstGeom prst="roundRect">
              <a:avLst>
                <a:gd name="adj"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050" dirty="0" smtClean="0">
                  <a:solidFill>
                    <a:schemeClr val="tx1"/>
                  </a:solidFill>
                  <a:latin typeface="HGS創英角ｺﾞｼｯｸUB" pitchFamily="50" charset="-128"/>
                  <a:ea typeface="HGS創英角ｺﾞｼｯｸUB" pitchFamily="50" charset="-128"/>
                </a:rPr>
                <a:t>効果</a:t>
              </a:r>
              <a:endParaRPr kumimoji="1" lang="ja-JP" altLang="en-US" sz="1050" dirty="0">
                <a:solidFill>
                  <a:schemeClr val="tx1"/>
                </a:solidFill>
                <a:latin typeface="HGS創英角ｺﾞｼｯｸUB" pitchFamily="50" charset="-128"/>
                <a:ea typeface="HGS創英角ｺﾞｼｯｸUB" pitchFamily="50" charset="-128"/>
              </a:endParaRPr>
            </a:p>
          </p:txBody>
        </p:sp>
        <p:sp>
          <p:nvSpPr>
            <p:cNvPr id="47" name="右矢印 46"/>
            <p:cNvSpPr/>
            <p:nvPr/>
          </p:nvSpPr>
          <p:spPr>
            <a:xfrm>
              <a:off x="5004048" y="5301208"/>
              <a:ext cx="252000" cy="216000"/>
            </a:xfrm>
            <a:prstGeom prst="rightArrow">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7" name="グループ化 122"/>
            <p:cNvGrpSpPr>
              <a:grpSpLocks noChangeAspect="1"/>
            </p:cNvGrpSpPr>
            <p:nvPr/>
          </p:nvGrpSpPr>
          <p:grpSpPr>
            <a:xfrm>
              <a:off x="179512" y="3501024"/>
              <a:ext cx="192000" cy="144000"/>
              <a:chOff x="-936000" y="3717064"/>
              <a:chExt cx="540000" cy="359976"/>
            </a:xfrm>
          </p:grpSpPr>
          <p:sp>
            <p:nvSpPr>
              <p:cNvPr id="78" name="平行四辺形 77"/>
              <p:cNvSpPr/>
              <p:nvPr/>
            </p:nvSpPr>
            <p:spPr>
              <a:xfrm>
                <a:off x="-936000" y="3933056"/>
                <a:ext cx="540000" cy="143984"/>
              </a:xfrm>
              <a:prstGeom prst="parallelogram">
                <a:avLst>
                  <a:gd name="adj" fmla="val 156951"/>
                </a:avLst>
              </a:prstGeom>
              <a:gradFill flip="none" rotWithShape="1">
                <a:gsLst>
                  <a:gs pos="0">
                    <a:srgbClr val="0070C0"/>
                  </a:gs>
                  <a:gs pos="50000">
                    <a:srgbClr val="00B0F0"/>
                  </a:gs>
                </a:gsLst>
                <a:lin ang="0" scaled="1"/>
                <a:tileRect/>
              </a:gradFill>
              <a:ln>
                <a:noFill/>
              </a:ln>
              <a:effectLst>
                <a:outerShdw blurRad="25400" dist="12700" dir="5400000" algn="t" rotWithShape="0">
                  <a:srgbClr val="B1F6FF">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p>
            </p:txBody>
          </p:sp>
          <p:sp>
            <p:nvSpPr>
              <p:cNvPr id="79" name="平行四辺形 78"/>
              <p:cNvSpPr/>
              <p:nvPr/>
            </p:nvSpPr>
            <p:spPr>
              <a:xfrm>
                <a:off x="-936000" y="3816000"/>
                <a:ext cx="540000" cy="143984"/>
              </a:xfrm>
              <a:prstGeom prst="parallelogram">
                <a:avLst>
                  <a:gd name="adj" fmla="val 160143"/>
                </a:avLst>
              </a:prstGeom>
              <a:gradFill flip="none" rotWithShape="1">
                <a:gsLst>
                  <a:gs pos="0">
                    <a:srgbClr val="008BD8"/>
                  </a:gs>
                  <a:gs pos="50000">
                    <a:srgbClr val="39D9FF"/>
                  </a:gs>
                </a:gsLst>
                <a:lin ang="0" scaled="1"/>
                <a:tileRect/>
              </a:gradFill>
              <a:ln>
                <a:noFill/>
              </a:ln>
              <a:effectLst>
                <a:outerShdw blurRad="25400" dist="12700" dir="5400000" algn="t" rotWithShape="0">
                  <a:srgbClr val="B1F6FF">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p>
            </p:txBody>
          </p:sp>
          <p:sp>
            <p:nvSpPr>
              <p:cNvPr id="80" name="平行四辺形 79"/>
              <p:cNvSpPr/>
              <p:nvPr/>
            </p:nvSpPr>
            <p:spPr>
              <a:xfrm>
                <a:off x="-936000" y="3717064"/>
                <a:ext cx="540000" cy="143984"/>
              </a:xfrm>
              <a:prstGeom prst="parallelogram">
                <a:avLst>
                  <a:gd name="adj" fmla="val 153095"/>
                </a:avLst>
              </a:prstGeom>
              <a:gradFill flip="none" rotWithShape="1">
                <a:gsLst>
                  <a:gs pos="0">
                    <a:srgbClr val="00B1F0"/>
                  </a:gs>
                  <a:gs pos="50000">
                    <a:srgbClr val="B1F6FF"/>
                  </a:gs>
                </a:gsLst>
                <a:lin ang="0" scaled="1"/>
                <a:tileRect/>
              </a:gradFill>
              <a:ln>
                <a:noFill/>
              </a:ln>
              <a:effectLst>
                <a:outerShdw blurRad="25400" dist="12700" dir="5400000" algn="t" rotWithShape="0">
                  <a:srgbClr val="B1F6FF">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p>
            </p:txBody>
          </p:sp>
        </p:grpSp>
        <p:sp>
          <p:nvSpPr>
            <p:cNvPr id="81" name="テキスト ボックス 80"/>
            <p:cNvSpPr txBox="1"/>
            <p:nvPr/>
          </p:nvSpPr>
          <p:spPr>
            <a:xfrm>
              <a:off x="366422" y="3421306"/>
              <a:ext cx="1106250" cy="276967"/>
            </a:xfrm>
            <a:prstGeom prst="rect">
              <a:avLst/>
            </a:prstGeom>
            <a:noFill/>
          </p:spPr>
          <p:txBody>
            <a:bodyPr vert="horz" wrap="square" lIns="91407" tIns="45704" rIns="91407" bIns="45704" rtlCol="0" anchor="ctr">
              <a:spAutoFit/>
            </a:bodyPr>
            <a:lstStyle/>
            <a:p>
              <a:r>
                <a:rPr lang="ja-JP" altLang="en-US" sz="1200" dirty="0" smtClean="0">
                  <a:solidFill>
                    <a:schemeClr val="accent1">
                      <a:lumMod val="50000"/>
                    </a:schemeClr>
                  </a:solidFill>
                  <a:latin typeface="HGS創英角ｺﾞｼｯｸUB" pitchFamily="50" charset="-128"/>
                  <a:ea typeface="HGS創英角ｺﾞｼｯｸUB" pitchFamily="50" charset="-128"/>
                </a:rPr>
                <a:t>ロードマップ</a:t>
              </a:r>
              <a:endParaRPr lang="ja-JP" altLang="en-US" sz="1200" dirty="0">
                <a:solidFill>
                  <a:schemeClr val="accent1">
                    <a:lumMod val="50000"/>
                  </a:schemeClr>
                </a:solidFill>
                <a:latin typeface="HGS創英角ｺﾞｼｯｸUB" pitchFamily="50" charset="-128"/>
                <a:ea typeface="HGS創英角ｺﾞｼｯｸUB" pitchFamily="50" charset="-128"/>
              </a:endParaRPr>
            </a:p>
          </p:txBody>
        </p:sp>
        <p:sp>
          <p:nvSpPr>
            <p:cNvPr id="83" name="角丸四角形 82"/>
            <p:cNvSpPr/>
            <p:nvPr/>
          </p:nvSpPr>
          <p:spPr>
            <a:xfrm>
              <a:off x="2091347" y="5013176"/>
              <a:ext cx="684000" cy="108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050" dirty="0" smtClean="0">
                  <a:solidFill>
                    <a:schemeClr val="tx1"/>
                  </a:solidFill>
                  <a:latin typeface="HGS創英角ｺﾞｼｯｸUB" pitchFamily="50" charset="-128"/>
                  <a:ea typeface="HGS創英角ｺﾞｼｯｸUB" pitchFamily="50" charset="-128"/>
                </a:rPr>
                <a:t>包括委託</a:t>
              </a:r>
              <a:endParaRPr kumimoji="1" lang="en-US" altLang="ja-JP" sz="1050" dirty="0" smtClean="0">
                <a:solidFill>
                  <a:schemeClr val="tx1"/>
                </a:solidFill>
                <a:latin typeface="HGS創英角ｺﾞｼｯｸUB" pitchFamily="50" charset="-128"/>
                <a:ea typeface="HGS創英角ｺﾞｼｯｸUB" pitchFamily="50" charset="-128"/>
              </a:endParaRPr>
            </a:p>
          </p:txBody>
        </p:sp>
        <p:sp>
          <p:nvSpPr>
            <p:cNvPr id="84" name="角丸四角形 83"/>
            <p:cNvSpPr/>
            <p:nvPr/>
          </p:nvSpPr>
          <p:spPr>
            <a:xfrm>
              <a:off x="1767449" y="5437338"/>
              <a:ext cx="342000" cy="144000"/>
            </a:xfrm>
            <a:prstGeom prst="roundRect">
              <a:avLst>
                <a:gd name="adj" fmla="val 8551"/>
              </a:avLst>
            </a:prstGeom>
            <a:solidFill>
              <a:schemeClr val="bg1"/>
            </a:solidFill>
            <a:ln w="95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Autofit/>
            </a:bodyPr>
            <a:lstStyle/>
            <a:p>
              <a:pPr marL="108000" indent="-108000" algn="ctr"/>
              <a:r>
                <a:rPr lang="ja-JP" altLang="en-US" sz="500" dirty="0" smtClean="0">
                  <a:solidFill>
                    <a:schemeClr val="tx1"/>
                  </a:solidFill>
                  <a:latin typeface="HG丸ｺﾞｼｯｸM-PRO" pitchFamily="50" charset="-128"/>
                  <a:ea typeface="HG丸ｺﾞｼｯｸM-PRO" pitchFamily="50" charset="-128"/>
                </a:rPr>
                <a:t>西部方面</a:t>
              </a:r>
              <a:endParaRPr lang="zh-TW" altLang="en-US" sz="500" dirty="0" smtClean="0">
                <a:solidFill>
                  <a:schemeClr val="tx1"/>
                </a:solidFill>
                <a:latin typeface="HG丸ｺﾞｼｯｸM-PRO" pitchFamily="50" charset="-128"/>
                <a:ea typeface="HG丸ｺﾞｼｯｸM-PRO" pitchFamily="50" charset="-128"/>
              </a:endParaRPr>
            </a:p>
          </p:txBody>
        </p:sp>
        <p:sp>
          <p:nvSpPr>
            <p:cNvPr id="85" name="四角形吹き出し 84"/>
            <p:cNvSpPr/>
            <p:nvPr/>
          </p:nvSpPr>
          <p:spPr>
            <a:xfrm>
              <a:off x="2483968" y="4752000"/>
              <a:ext cx="576064" cy="180000"/>
            </a:xfrm>
            <a:prstGeom prst="wedgeRectCallout">
              <a:avLst>
                <a:gd name="adj1" fmla="val 32905"/>
                <a:gd name="adj2" fmla="val 180234"/>
              </a:avLst>
            </a:prstGeom>
            <a:solidFill>
              <a:schemeClr val="bg1"/>
            </a:solidFill>
            <a:ln w="952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500" dirty="0" smtClean="0">
                  <a:solidFill>
                    <a:schemeClr val="tx1"/>
                  </a:solidFill>
                  <a:latin typeface="HG丸ｺﾞｼｯｸM-PRO" pitchFamily="50" charset="-128"/>
                  <a:ea typeface="HG丸ｺﾞｼｯｸM-PRO" pitchFamily="50" charset="-128"/>
                </a:rPr>
                <a:t>H28</a:t>
              </a:r>
              <a:r>
                <a:rPr kumimoji="1" lang="ja-JP" altLang="en-US" sz="500" dirty="0" smtClean="0">
                  <a:solidFill>
                    <a:schemeClr val="tx1"/>
                  </a:solidFill>
                  <a:latin typeface="HG丸ｺﾞｼｯｸM-PRO" pitchFamily="50" charset="-128"/>
                  <a:ea typeface="HG丸ｺﾞｼｯｸM-PRO" pitchFamily="50" charset="-128"/>
                </a:rPr>
                <a:t>年</a:t>
              </a:r>
              <a:r>
                <a:rPr kumimoji="1" lang="en-US" altLang="ja-JP" sz="500" dirty="0" smtClean="0">
                  <a:solidFill>
                    <a:schemeClr val="tx1"/>
                  </a:solidFill>
                  <a:latin typeface="HG丸ｺﾞｼｯｸM-PRO" pitchFamily="50" charset="-128"/>
                  <a:ea typeface="HG丸ｺﾞｼｯｸM-PRO" pitchFamily="50" charset="-128"/>
                </a:rPr>
                <a:t>7</a:t>
              </a:r>
              <a:r>
                <a:rPr kumimoji="1" lang="ja-JP" altLang="en-US" sz="500" dirty="0" smtClean="0">
                  <a:solidFill>
                    <a:schemeClr val="tx1"/>
                  </a:solidFill>
                  <a:latin typeface="HG丸ｺﾞｼｯｸM-PRO" pitchFamily="50" charset="-128"/>
                  <a:ea typeface="HG丸ｺﾞｼｯｸM-PRO" pitchFamily="50" charset="-128"/>
                </a:rPr>
                <a:t>月</a:t>
              </a:r>
              <a:endParaRPr kumimoji="1" lang="en-US" altLang="ja-JP" sz="500" dirty="0" smtClean="0">
                <a:solidFill>
                  <a:schemeClr val="tx1"/>
                </a:solidFill>
                <a:latin typeface="HG丸ｺﾞｼｯｸM-PRO" pitchFamily="50" charset="-128"/>
                <a:ea typeface="HG丸ｺﾞｼｯｸM-PRO" pitchFamily="50" charset="-128"/>
              </a:endParaRPr>
            </a:p>
            <a:p>
              <a:pPr algn="ctr"/>
              <a:r>
                <a:rPr lang="ja-JP" altLang="en-US" sz="500" dirty="0" smtClean="0">
                  <a:solidFill>
                    <a:schemeClr val="tx1"/>
                  </a:solidFill>
                  <a:latin typeface="HG丸ｺﾞｼｯｸM-PRO" pitchFamily="50" charset="-128"/>
                  <a:ea typeface="HG丸ｺﾞｼｯｸM-PRO" pitchFamily="50" charset="-128"/>
                </a:rPr>
                <a:t>新会社設立</a:t>
              </a:r>
              <a:endParaRPr kumimoji="1" lang="ja-JP" altLang="en-US" sz="500" dirty="0">
                <a:solidFill>
                  <a:schemeClr val="tx1"/>
                </a:solidFill>
                <a:latin typeface="HG丸ｺﾞｼｯｸM-PRO" pitchFamily="50" charset="-128"/>
                <a:ea typeface="HG丸ｺﾞｼｯｸM-PRO" pitchFamily="50" charset="-128"/>
              </a:endParaRPr>
            </a:p>
          </p:txBody>
        </p:sp>
        <p:sp>
          <p:nvSpPr>
            <p:cNvPr id="87" name="角丸四角形 86"/>
            <p:cNvSpPr/>
            <p:nvPr/>
          </p:nvSpPr>
          <p:spPr>
            <a:xfrm>
              <a:off x="1762324" y="5143516"/>
              <a:ext cx="324000" cy="144000"/>
            </a:xfrm>
            <a:prstGeom prst="roundRect">
              <a:avLst>
                <a:gd name="adj" fmla="val 8551"/>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Autofit/>
            </a:bodyPr>
            <a:lstStyle/>
            <a:p>
              <a:pPr marL="108000" indent="-108000" algn="ctr"/>
              <a:r>
                <a:rPr lang="en-US" altLang="ja-JP" sz="600" dirty="0" smtClean="0">
                  <a:solidFill>
                    <a:schemeClr val="tx1"/>
                  </a:solidFill>
                  <a:latin typeface="HG丸ｺﾞｼｯｸM-PRO" pitchFamily="50" charset="-128"/>
                  <a:ea typeface="HG丸ｺﾞｼｯｸM-PRO" pitchFamily="50" charset="-128"/>
                </a:rPr>
                <a:t>H25</a:t>
              </a:r>
              <a:endParaRPr lang="zh-TW" altLang="en-US" sz="600" dirty="0" smtClean="0">
                <a:solidFill>
                  <a:schemeClr val="tx1"/>
                </a:solidFill>
                <a:latin typeface="HG丸ｺﾞｼｯｸM-PRO" pitchFamily="50" charset="-128"/>
                <a:ea typeface="HG丸ｺﾞｼｯｸM-PRO" pitchFamily="50" charset="-128"/>
              </a:endParaRPr>
            </a:p>
          </p:txBody>
        </p:sp>
        <p:sp>
          <p:nvSpPr>
            <p:cNvPr id="92" name="角丸四角形 91"/>
            <p:cNvSpPr/>
            <p:nvPr/>
          </p:nvSpPr>
          <p:spPr>
            <a:xfrm>
              <a:off x="2123728" y="5143516"/>
              <a:ext cx="324000" cy="144000"/>
            </a:xfrm>
            <a:prstGeom prst="roundRect">
              <a:avLst>
                <a:gd name="adj" fmla="val 8551"/>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Autofit/>
            </a:bodyPr>
            <a:lstStyle/>
            <a:p>
              <a:pPr marL="108000" indent="-108000" algn="ctr"/>
              <a:r>
                <a:rPr lang="en-US" altLang="ja-JP" sz="600" dirty="0" smtClean="0">
                  <a:solidFill>
                    <a:schemeClr val="tx1"/>
                  </a:solidFill>
                  <a:latin typeface="HG丸ｺﾞｼｯｸM-PRO" pitchFamily="50" charset="-128"/>
                  <a:ea typeface="HG丸ｺﾞｼｯｸM-PRO" pitchFamily="50" charset="-128"/>
                </a:rPr>
                <a:t>H26</a:t>
              </a:r>
              <a:endParaRPr lang="zh-TW" altLang="en-US" sz="600" dirty="0" smtClean="0">
                <a:solidFill>
                  <a:schemeClr val="tx1"/>
                </a:solidFill>
                <a:latin typeface="HG丸ｺﾞｼｯｸM-PRO" pitchFamily="50" charset="-128"/>
                <a:ea typeface="HG丸ｺﾞｼｯｸM-PRO" pitchFamily="50" charset="-128"/>
              </a:endParaRPr>
            </a:p>
          </p:txBody>
        </p:sp>
        <p:sp>
          <p:nvSpPr>
            <p:cNvPr id="93" name="角丸四角形 92"/>
            <p:cNvSpPr/>
            <p:nvPr/>
          </p:nvSpPr>
          <p:spPr>
            <a:xfrm>
              <a:off x="2462982" y="5143516"/>
              <a:ext cx="324000" cy="144000"/>
            </a:xfrm>
            <a:prstGeom prst="roundRect">
              <a:avLst>
                <a:gd name="adj" fmla="val 8551"/>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Autofit/>
            </a:bodyPr>
            <a:lstStyle/>
            <a:p>
              <a:pPr marL="108000" indent="-108000" algn="ctr"/>
              <a:r>
                <a:rPr lang="en-US" altLang="ja-JP" sz="600" dirty="0" smtClean="0">
                  <a:solidFill>
                    <a:schemeClr val="tx1"/>
                  </a:solidFill>
                  <a:latin typeface="HG丸ｺﾞｼｯｸM-PRO" pitchFamily="50" charset="-128"/>
                  <a:ea typeface="HG丸ｺﾞｼｯｸM-PRO" pitchFamily="50" charset="-128"/>
                </a:rPr>
                <a:t>H27</a:t>
              </a:r>
              <a:endParaRPr lang="zh-TW" altLang="en-US" sz="600" dirty="0" smtClean="0">
                <a:solidFill>
                  <a:schemeClr val="tx1"/>
                </a:solidFill>
                <a:latin typeface="HG丸ｺﾞｼｯｸM-PRO" pitchFamily="50" charset="-128"/>
                <a:ea typeface="HG丸ｺﾞｼｯｸM-PRO" pitchFamily="50" charset="-128"/>
              </a:endParaRPr>
            </a:p>
          </p:txBody>
        </p:sp>
        <p:sp>
          <p:nvSpPr>
            <p:cNvPr id="94" name="角丸四角形 93"/>
            <p:cNvSpPr/>
            <p:nvPr/>
          </p:nvSpPr>
          <p:spPr>
            <a:xfrm>
              <a:off x="2793854" y="5143516"/>
              <a:ext cx="324000" cy="144000"/>
            </a:xfrm>
            <a:prstGeom prst="roundRect">
              <a:avLst>
                <a:gd name="adj" fmla="val 8551"/>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Autofit/>
            </a:bodyPr>
            <a:lstStyle/>
            <a:p>
              <a:pPr marL="108000" indent="-108000" algn="ctr"/>
              <a:r>
                <a:rPr lang="en-US" altLang="ja-JP" sz="600" dirty="0" smtClean="0">
                  <a:solidFill>
                    <a:schemeClr val="tx1"/>
                  </a:solidFill>
                  <a:latin typeface="HG丸ｺﾞｼｯｸM-PRO" pitchFamily="50" charset="-128"/>
                  <a:ea typeface="HG丸ｺﾞｼｯｸM-PRO" pitchFamily="50" charset="-128"/>
                </a:rPr>
                <a:t>H28</a:t>
              </a:r>
              <a:endParaRPr lang="zh-TW" altLang="en-US" sz="600" dirty="0" smtClean="0">
                <a:solidFill>
                  <a:schemeClr val="tx1"/>
                </a:solidFill>
                <a:latin typeface="HG丸ｺﾞｼｯｸM-PRO" pitchFamily="50" charset="-128"/>
                <a:ea typeface="HG丸ｺﾞｼｯｸM-PRO" pitchFamily="50" charset="-128"/>
              </a:endParaRPr>
            </a:p>
          </p:txBody>
        </p:sp>
        <p:sp>
          <p:nvSpPr>
            <p:cNvPr id="95" name="角丸四角形 94"/>
            <p:cNvSpPr/>
            <p:nvPr/>
          </p:nvSpPr>
          <p:spPr>
            <a:xfrm>
              <a:off x="2123968" y="5292000"/>
              <a:ext cx="324000" cy="288000"/>
            </a:xfrm>
            <a:prstGeom prst="roundRect">
              <a:avLst>
                <a:gd name="adj" fmla="val 8551"/>
              </a:avLst>
            </a:prstGeom>
            <a:solidFill>
              <a:schemeClr val="bg1"/>
            </a:solidFill>
            <a:ln w="95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Autofit/>
            </a:bodyPr>
            <a:lstStyle/>
            <a:p>
              <a:pPr marL="108000" indent="-108000" algn="ctr"/>
              <a:r>
                <a:rPr lang="ja-JP" altLang="en-US" sz="500" dirty="0" smtClean="0">
                  <a:solidFill>
                    <a:schemeClr val="tx1"/>
                  </a:solidFill>
                  <a:latin typeface="HG丸ｺﾞｼｯｸM-PRO" pitchFamily="50" charset="-128"/>
                  <a:ea typeface="HG丸ｺﾞｼｯｸM-PRO" pitchFamily="50" charset="-128"/>
                </a:rPr>
                <a:t>市内全域</a:t>
              </a:r>
              <a:endParaRPr lang="zh-TW" altLang="en-US" sz="500" dirty="0" smtClean="0">
                <a:solidFill>
                  <a:schemeClr val="tx1"/>
                </a:solidFill>
                <a:latin typeface="HG丸ｺﾞｼｯｸM-PRO" pitchFamily="50" charset="-128"/>
                <a:ea typeface="HG丸ｺﾞｼｯｸM-PRO" pitchFamily="50" charset="-128"/>
              </a:endParaRPr>
            </a:p>
          </p:txBody>
        </p:sp>
        <p:sp>
          <p:nvSpPr>
            <p:cNvPr id="96" name="角丸四角形 95"/>
            <p:cNvSpPr/>
            <p:nvPr/>
          </p:nvSpPr>
          <p:spPr>
            <a:xfrm>
              <a:off x="2459360" y="5292000"/>
              <a:ext cx="324000" cy="288000"/>
            </a:xfrm>
            <a:prstGeom prst="roundRect">
              <a:avLst>
                <a:gd name="adj" fmla="val 8551"/>
              </a:avLst>
            </a:prstGeom>
            <a:solidFill>
              <a:schemeClr val="bg1"/>
            </a:solidFill>
            <a:ln w="95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Autofit/>
            </a:bodyPr>
            <a:lstStyle/>
            <a:p>
              <a:pPr marL="108000" indent="-108000" algn="ctr"/>
              <a:r>
                <a:rPr lang="ja-JP" altLang="en-US" sz="500" dirty="0" smtClean="0">
                  <a:solidFill>
                    <a:schemeClr val="tx1"/>
                  </a:solidFill>
                  <a:latin typeface="HG丸ｺﾞｼｯｸM-PRO" pitchFamily="50" charset="-128"/>
                  <a:ea typeface="HG丸ｺﾞｼｯｸM-PRO" pitchFamily="50" charset="-128"/>
                </a:rPr>
                <a:t>市内全域</a:t>
              </a:r>
              <a:endParaRPr lang="zh-TW" altLang="en-US" sz="500" dirty="0" smtClean="0">
                <a:solidFill>
                  <a:schemeClr val="tx1"/>
                </a:solidFill>
                <a:latin typeface="HG丸ｺﾞｼｯｸM-PRO" pitchFamily="50" charset="-128"/>
                <a:ea typeface="HG丸ｺﾞｼｯｸM-PRO" pitchFamily="50" charset="-128"/>
              </a:endParaRPr>
            </a:p>
          </p:txBody>
        </p:sp>
        <p:sp>
          <p:nvSpPr>
            <p:cNvPr id="97" name="角丸四角形 96"/>
            <p:cNvSpPr/>
            <p:nvPr/>
          </p:nvSpPr>
          <p:spPr>
            <a:xfrm>
              <a:off x="2796927" y="5292000"/>
              <a:ext cx="324000" cy="288000"/>
            </a:xfrm>
            <a:prstGeom prst="roundRect">
              <a:avLst>
                <a:gd name="adj" fmla="val 8551"/>
              </a:avLst>
            </a:prstGeom>
            <a:solidFill>
              <a:schemeClr val="bg1"/>
            </a:solidFill>
            <a:ln w="95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Autofit/>
            </a:bodyPr>
            <a:lstStyle/>
            <a:p>
              <a:pPr marL="108000" indent="-108000" algn="ctr"/>
              <a:r>
                <a:rPr lang="ja-JP" altLang="en-US" sz="500" dirty="0" smtClean="0">
                  <a:solidFill>
                    <a:schemeClr val="tx1"/>
                  </a:solidFill>
                  <a:latin typeface="HG丸ｺﾞｼｯｸM-PRO" pitchFamily="50" charset="-128"/>
                  <a:ea typeface="HG丸ｺﾞｼｯｸM-PRO" pitchFamily="50" charset="-128"/>
                </a:rPr>
                <a:t>市内全域</a:t>
              </a:r>
              <a:endParaRPr lang="zh-TW" altLang="en-US" sz="500" dirty="0" smtClean="0">
                <a:solidFill>
                  <a:schemeClr val="tx1"/>
                </a:solidFill>
                <a:latin typeface="HG丸ｺﾞｼｯｸM-PRO" pitchFamily="50" charset="-128"/>
                <a:ea typeface="HG丸ｺﾞｼｯｸM-PRO" pitchFamily="50" charset="-128"/>
              </a:endParaRPr>
            </a:p>
          </p:txBody>
        </p:sp>
        <p:sp>
          <p:nvSpPr>
            <p:cNvPr id="98" name="四角形吹き出し 97"/>
            <p:cNvSpPr/>
            <p:nvPr/>
          </p:nvSpPr>
          <p:spPr>
            <a:xfrm>
              <a:off x="3204791" y="4752000"/>
              <a:ext cx="648000" cy="180000"/>
            </a:xfrm>
            <a:prstGeom prst="wedgeRectCallout">
              <a:avLst>
                <a:gd name="adj1" fmla="val -28273"/>
                <a:gd name="adj2" fmla="val 174942"/>
              </a:avLst>
            </a:prstGeom>
            <a:solidFill>
              <a:schemeClr val="bg1"/>
            </a:solidFill>
            <a:ln w="952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500" dirty="0" smtClean="0">
                  <a:solidFill>
                    <a:schemeClr val="tx1"/>
                  </a:solidFill>
                  <a:latin typeface="HG丸ｺﾞｼｯｸM-PRO" pitchFamily="50" charset="-128"/>
                  <a:ea typeface="HG丸ｺﾞｼｯｸM-PRO" pitchFamily="50" charset="-128"/>
                </a:rPr>
                <a:t>H29</a:t>
              </a:r>
              <a:r>
                <a:rPr kumimoji="1" lang="ja-JP" altLang="en-US" sz="500" dirty="0" smtClean="0">
                  <a:solidFill>
                    <a:schemeClr val="tx1"/>
                  </a:solidFill>
                  <a:latin typeface="HG丸ｺﾞｼｯｸM-PRO" pitchFamily="50" charset="-128"/>
                  <a:ea typeface="HG丸ｺﾞｼｯｸM-PRO" pitchFamily="50" charset="-128"/>
                </a:rPr>
                <a:t>年度～</a:t>
              </a:r>
              <a:endParaRPr kumimoji="1" lang="en-US" altLang="ja-JP" sz="500" dirty="0" smtClean="0">
                <a:solidFill>
                  <a:schemeClr val="tx1"/>
                </a:solidFill>
                <a:latin typeface="HG丸ｺﾞｼｯｸM-PRO" pitchFamily="50" charset="-128"/>
                <a:ea typeface="HG丸ｺﾞｼｯｸM-PRO" pitchFamily="50" charset="-128"/>
              </a:endParaRPr>
            </a:p>
            <a:p>
              <a:pPr algn="ctr"/>
              <a:r>
                <a:rPr lang="ja-JP" altLang="en-US" sz="500" dirty="0" smtClean="0">
                  <a:solidFill>
                    <a:schemeClr val="tx1"/>
                  </a:solidFill>
                  <a:latin typeface="HG丸ｺﾞｼｯｸM-PRO" pitchFamily="50" charset="-128"/>
                  <a:ea typeface="HG丸ｺﾞｼｯｸM-PRO" pitchFamily="50" charset="-128"/>
                </a:rPr>
                <a:t>新会社業務開始</a:t>
              </a:r>
              <a:endParaRPr kumimoji="1" lang="ja-JP" altLang="en-US" sz="500" dirty="0">
                <a:solidFill>
                  <a:schemeClr val="tx1"/>
                </a:solidFill>
                <a:latin typeface="HG丸ｺﾞｼｯｸM-PRO" pitchFamily="50" charset="-128"/>
                <a:ea typeface="HG丸ｺﾞｼｯｸM-PRO" pitchFamily="50" charset="-128"/>
              </a:endParaRPr>
            </a:p>
          </p:txBody>
        </p:sp>
        <p:sp>
          <p:nvSpPr>
            <p:cNvPr id="99" name="角丸四角形 98"/>
            <p:cNvSpPr/>
            <p:nvPr/>
          </p:nvSpPr>
          <p:spPr>
            <a:xfrm>
              <a:off x="3203848" y="5143516"/>
              <a:ext cx="324000" cy="144000"/>
            </a:xfrm>
            <a:prstGeom prst="roundRect">
              <a:avLst>
                <a:gd name="adj" fmla="val 8551"/>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Autofit/>
            </a:bodyPr>
            <a:lstStyle/>
            <a:p>
              <a:pPr marL="108000" indent="-108000" algn="ctr"/>
              <a:r>
                <a:rPr lang="en-US" altLang="ja-JP" sz="600" dirty="0" smtClean="0">
                  <a:solidFill>
                    <a:schemeClr val="tx1"/>
                  </a:solidFill>
                  <a:latin typeface="HG丸ｺﾞｼｯｸM-PRO" pitchFamily="50" charset="-128"/>
                  <a:ea typeface="HG丸ｺﾞｼｯｸM-PRO" pitchFamily="50" charset="-128"/>
                </a:rPr>
                <a:t>H29</a:t>
              </a:r>
              <a:r>
                <a:rPr lang="ja-JP" altLang="en-US" sz="600" dirty="0" smtClean="0">
                  <a:solidFill>
                    <a:schemeClr val="tx1"/>
                  </a:solidFill>
                  <a:latin typeface="HG丸ｺﾞｼｯｸM-PRO" pitchFamily="50" charset="-128"/>
                  <a:ea typeface="HG丸ｺﾞｼｯｸM-PRO" pitchFamily="50" charset="-128"/>
                </a:rPr>
                <a:t>～</a:t>
              </a:r>
              <a:endParaRPr lang="zh-TW" altLang="en-US" sz="600" dirty="0" smtClean="0">
                <a:solidFill>
                  <a:schemeClr val="tx1"/>
                </a:solidFill>
                <a:latin typeface="HG丸ｺﾞｼｯｸM-PRO" pitchFamily="50" charset="-128"/>
                <a:ea typeface="HG丸ｺﾞｼｯｸM-PRO" pitchFamily="50" charset="-128"/>
              </a:endParaRPr>
            </a:p>
          </p:txBody>
        </p:sp>
        <p:sp>
          <p:nvSpPr>
            <p:cNvPr id="2" name="テキスト ボックス 1"/>
            <p:cNvSpPr txBox="1"/>
            <p:nvPr/>
          </p:nvSpPr>
          <p:spPr>
            <a:xfrm>
              <a:off x="159395" y="6398546"/>
              <a:ext cx="2808312" cy="507831"/>
            </a:xfrm>
            <a:prstGeom prst="rect">
              <a:avLst/>
            </a:prstGeom>
            <a:noFill/>
          </p:spPr>
          <p:txBody>
            <a:bodyPr wrap="square" rtlCol="0" anchor="ctr">
              <a:spAutoFit/>
            </a:bodyPr>
            <a:lstStyle/>
            <a:p>
              <a:r>
                <a:rPr kumimoji="1" lang="en-US" altLang="ja-JP" sz="900" dirty="0" smtClean="0">
                  <a:latin typeface="HG丸ｺﾞｼｯｸM-PRO" pitchFamily="50" charset="-128"/>
                  <a:ea typeface="HG丸ｺﾞｼｯｸM-PRO" pitchFamily="50" charset="-128"/>
                </a:rPr>
                <a:t>※2【</a:t>
              </a:r>
              <a:r>
                <a:rPr kumimoji="1" lang="ja-JP" altLang="en-US" sz="900" dirty="0" smtClean="0">
                  <a:latin typeface="HG丸ｺﾞｼｯｸM-PRO" pitchFamily="50" charset="-128"/>
                  <a:ea typeface="HG丸ｺﾞｼｯｸM-PRO" pitchFamily="50" charset="-128"/>
                </a:rPr>
                <a:t>混合型運営権制度導入における課題</a:t>
              </a:r>
              <a:r>
                <a:rPr kumimoji="1" lang="en-US" altLang="ja-JP" sz="900" dirty="0" smtClean="0">
                  <a:latin typeface="HG丸ｺﾞｼｯｸM-PRO" pitchFamily="50" charset="-128"/>
                  <a:ea typeface="HG丸ｺﾞｼｯｸM-PRO" pitchFamily="50" charset="-128"/>
                </a:rPr>
                <a:t>】</a:t>
              </a:r>
            </a:p>
            <a:p>
              <a:r>
                <a:rPr lang="ja-JP" altLang="en-US" sz="900" dirty="0">
                  <a:latin typeface="HG丸ｺﾞｼｯｸM-PRO" pitchFamily="50" charset="-128"/>
                  <a:ea typeface="HG丸ｺﾞｼｯｸM-PRO" pitchFamily="50" charset="-128"/>
                </a:rPr>
                <a:t>　</a:t>
              </a:r>
              <a:r>
                <a:rPr lang="ja-JP" altLang="en-US" sz="900" dirty="0" smtClean="0">
                  <a:latin typeface="HG丸ｺﾞｼｯｸM-PRO" pitchFamily="50" charset="-128"/>
                  <a:ea typeface="HG丸ｺﾞｼｯｸM-PRO" pitchFamily="50" charset="-128"/>
                </a:rPr>
                <a:t>　</a:t>
              </a:r>
              <a:r>
                <a:rPr kumimoji="1" lang="ja-JP" altLang="en-US" sz="900" dirty="0" smtClean="0">
                  <a:latin typeface="HG丸ｺﾞｼｯｸM-PRO" pitchFamily="50" charset="-128"/>
                  <a:ea typeface="HG丸ｺﾞｼｯｸM-PRO" pitchFamily="50" charset="-128"/>
                </a:rPr>
                <a:t>国庫補助金・一般会計繰入金等財源スキーム</a:t>
              </a:r>
              <a:endParaRPr kumimoji="1" lang="en-US" altLang="ja-JP" sz="900" dirty="0" smtClean="0">
                <a:latin typeface="HG丸ｺﾞｼｯｸM-PRO" pitchFamily="50" charset="-128"/>
                <a:ea typeface="HG丸ｺﾞｼｯｸM-PRO" pitchFamily="50" charset="-128"/>
              </a:endParaRPr>
            </a:p>
            <a:p>
              <a:r>
                <a:rPr lang="ja-JP" altLang="en-US" sz="900" dirty="0">
                  <a:latin typeface="HG丸ｺﾞｼｯｸM-PRO" pitchFamily="50" charset="-128"/>
                  <a:ea typeface="HG丸ｺﾞｼｯｸM-PRO" pitchFamily="50" charset="-128"/>
                </a:rPr>
                <a:t>　</a:t>
              </a:r>
              <a:r>
                <a:rPr lang="ja-JP" altLang="en-US" sz="900" dirty="0" smtClean="0">
                  <a:latin typeface="HG丸ｺﾞｼｯｸM-PRO" pitchFamily="50" charset="-128"/>
                  <a:ea typeface="HG丸ｺﾞｼｯｸM-PRO" pitchFamily="50" charset="-128"/>
                </a:rPr>
                <a:t>　</a:t>
              </a:r>
              <a:r>
                <a:rPr kumimoji="1" lang="ja-JP" altLang="en-US" sz="900" dirty="0" smtClean="0">
                  <a:latin typeface="HG丸ｺﾞｼｯｸM-PRO" pitchFamily="50" charset="-128"/>
                  <a:ea typeface="HG丸ｺﾞｼｯｸM-PRO" pitchFamily="50" charset="-128"/>
                </a:rPr>
                <a:t>の検討</a:t>
              </a:r>
              <a:endParaRPr kumimoji="1" lang="ja-JP" altLang="en-US" sz="900" dirty="0">
                <a:latin typeface="HG丸ｺﾞｼｯｸM-PRO" pitchFamily="50" charset="-128"/>
                <a:ea typeface="HG丸ｺﾞｼｯｸM-PRO" pitchFamily="50" charset="-128"/>
              </a:endParaRPr>
            </a:p>
          </p:txBody>
        </p:sp>
        <p:sp>
          <p:nvSpPr>
            <p:cNvPr id="82" name="テキスト ボックス 81"/>
            <p:cNvSpPr txBox="1"/>
            <p:nvPr/>
          </p:nvSpPr>
          <p:spPr>
            <a:xfrm>
              <a:off x="4833123" y="6438937"/>
              <a:ext cx="3415285" cy="230832"/>
            </a:xfrm>
            <a:prstGeom prst="rect">
              <a:avLst/>
            </a:prstGeom>
            <a:noFill/>
          </p:spPr>
          <p:txBody>
            <a:bodyPr wrap="square" rtlCol="0" anchor="ctr">
              <a:spAutoFit/>
            </a:bodyPr>
            <a:lstStyle/>
            <a:p>
              <a:pPr algn="ctr"/>
              <a:r>
                <a:rPr kumimoji="1" lang="en-US" altLang="ja-JP" sz="900" dirty="0" smtClean="0">
                  <a:latin typeface="HG丸ｺﾞｼｯｸM-PRO" pitchFamily="50" charset="-128"/>
                  <a:ea typeface="HG丸ｺﾞｼｯｸM-PRO" pitchFamily="50" charset="-128"/>
                </a:rPr>
                <a:t>※</a:t>
              </a:r>
              <a:r>
                <a:rPr lang="en-US" altLang="ja-JP" sz="900" dirty="0" smtClean="0">
                  <a:latin typeface="HG丸ｺﾞｼｯｸM-PRO" pitchFamily="50" charset="-128"/>
                  <a:ea typeface="HG丸ｺﾞｼｯｸM-PRO" pitchFamily="50" charset="-128"/>
                </a:rPr>
                <a:t>1</a:t>
              </a:r>
              <a:r>
                <a:rPr lang="ja-JP" altLang="en-US" sz="900" dirty="0" smtClean="0">
                  <a:latin typeface="HG丸ｺﾞｼｯｸM-PRO" pitchFamily="50" charset="-128"/>
                  <a:ea typeface="HG丸ｺﾞｼｯｸM-PRO" pitchFamily="50" charset="-128"/>
                </a:rPr>
                <a:t>　</a:t>
              </a:r>
              <a:r>
                <a:rPr kumimoji="1" lang="ja-JP" altLang="en-US" sz="900" dirty="0" smtClean="0">
                  <a:latin typeface="HG丸ｺﾞｼｯｸM-PRO" pitchFamily="50" charset="-128"/>
                  <a:ea typeface="HG丸ｺﾞｼｯｸM-PRO" pitchFamily="50" charset="-128"/>
                </a:rPr>
                <a:t>課題が解決できるまでの期間はフェーズ２にとどまる</a:t>
              </a:r>
              <a:endParaRPr kumimoji="1" lang="ja-JP" altLang="en-US" sz="900" dirty="0">
                <a:latin typeface="HG丸ｺﾞｼｯｸM-PRO" pitchFamily="50" charset="-128"/>
                <a:ea typeface="HG丸ｺﾞｼｯｸM-PRO" pitchFamily="50" charset="-128"/>
              </a:endParaRPr>
            </a:p>
          </p:txBody>
        </p:sp>
        <p:sp>
          <p:nvSpPr>
            <p:cNvPr id="88" name="角丸四角形 87"/>
            <p:cNvSpPr/>
            <p:nvPr/>
          </p:nvSpPr>
          <p:spPr>
            <a:xfrm>
              <a:off x="3172702" y="5292000"/>
              <a:ext cx="324000" cy="288000"/>
            </a:xfrm>
            <a:prstGeom prst="roundRect">
              <a:avLst>
                <a:gd name="adj" fmla="val 8551"/>
              </a:avLst>
            </a:prstGeom>
            <a:solidFill>
              <a:schemeClr val="bg1"/>
            </a:solidFill>
            <a:ln w="95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Autofit/>
            </a:bodyPr>
            <a:lstStyle/>
            <a:p>
              <a:pPr marL="108000" indent="-108000" algn="ctr"/>
              <a:r>
                <a:rPr lang="ja-JP" altLang="en-US" sz="500" dirty="0" smtClean="0">
                  <a:solidFill>
                    <a:schemeClr val="tx1"/>
                  </a:solidFill>
                  <a:latin typeface="HG丸ｺﾞｼｯｸM-PRO" pitchFamily="50" charset="-128"/>
                  <a:ea typeface="HG丸ｺﾞｼｯｸM-PRO" pitchFamily="50" charset="-128"/>
                </a:rPr>
                <a:t>市内全域</a:t>
              </a:r>
              <a:endParaRPr lang="zh-TW" altLang="en-US" sz="500" dirty="0" smtClean="0">
                <a:solidFill>
                  <a:schemeClr val="tx1"/>
                </a:solidFill>
                <a:latin typeface="HG丸ｺﾞｼｯｸM-PRO" pitchFamily="50" charset="-128"/>
                <a:ea typeface="HG丸ｺﾞｼｯｸM-PRO" pitchFamily="50" charset="-128"/>
              </a:endParaRPr>
            </a:p>
          </p:txBody>
        </p:sp>
      </p:grpSp>
      <p:sp>
        <p:nvSpPr>
          <p:cNvPr id="86" name="テキスト ボックス 85"/>
          <p:cNvSpPr txBox="1"/>
          <p:nvPr/>
        </p:nvSpPr>
        <p:spPr>
          <a:xfrm>
            <a:off x="8409384" y="260648"/>
            <a:ext cx="864096" cy="338554"/>
          </a:xfrm>
          <a:prstGeom prst="rect">
            <a:avLst/>
          </a:prstGeom>
          <a:noFill/>
          <a:ln>
            <a:solidFill>
              <a:schemeClr val="tx1"/>
            </a:solidFill>
          </a:ln>
        </p:spPr>
        <p:txBody>
          <a:bodyPr wrap="square" rtlCol="0">
            <a:spAutoFit/>
          </a:bodyPr>
          <a:lstStyle/>
          <a:p>
            <a:pPr algn="ctr"/>
            <a:r>
              <a:rPr kumimoji="1" lang="ja-JP" altLang="en-US" sz="1600" dirty="0" smtClean="0"/>
              <a:t>資料２</a:t>
            </a:r>
            <a:endParaRPr kumimoji="1" lang="ja-JP" altLang="en-US" sz="1600" dirty="0"/>
          </a:p>
        </p:txBody>
      </p:sp>
    </p:spTree>
    <p:extLst>
      <p:ext uri="{BB962C8B-B14F-4D97-AF65-F5344CB8AC3E}">
        <p14:creationId xmlns="" xmlns:p14="http://schemas.microsoft.com/office/powerpoint/2010/main" val="23083463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646</Words>
  <Application>Microsoft Office PowerPoint</Application>
  <PresentationFormat>A4 210 x 297 mm</PresentationFormat>
  <Paragraphs>85</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スライド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青山 芳彦</dc:creator>
  <cp:lastModifiedBy>大阪市</cp:lastModifiedBy>
  <cp:revision>6</cp:revision>
  <cp:lastPrinted>2016-08-19T11:23:21Z</cp:lastPrinted>
  <dcterms:created xsi:type="dcterms:W3CDTF">2016-08-19T11:21:41Z</dcterms:created>
  <dcterms:modified xsi:type="dcterms:W3CDTF">2016-08-29T07:49:44Z</dcterms:modified>
</cp:coreProperties>
</file>